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3"/>
  </p:notesMasterIdLst>
  <p:handoutMasterIdLst>
    <p:handoutMasterId r:id="rId44"/>
  </p:handoutMasterIdLst>
  <p:sldIdLst>
    <p:sldId id="256" r:id="rId5"/>
    <p:sldId id="271" r:id="rId6"/>
    <p:sldId id="423" r:id="rId7"/>
    <p:sldId id="419" r:id="rId8"/>
    <p:sldId id="425" r:id="rId9"/>
    <p:sldId id="426" r:id="rId10"/>
    <p:sldId id="283" r:id="rId11"/>
    <p:sldId id="417" r:id="rId12"/>
    <p:sldId id="418" r:id="rId13"/>
    <p:sldId id="356" r:id="rId14"/>
    <p:sldId id="359" r:id="rId15"/>
    <p:sldId id="360" r:id="rId16"/>
    <p:sldId id="277" r:id="rId17"/>
    <p:sldId id="270" r:id="rId18"/>
    <p:sldId id="362" r:id="rId19"/>
    <p:sldId id="413" r:id="rId20"/>
    <p:sldId id="414" r:id="rId21"/>
    <p:sldId id="415" r:id="rId22"/>
    <p:sldId id="366" r:id="rId23"/>
    <p:sldId id="411" r:id="rId24"/>
    <p:sldId id="272" r:id="rId25"/>
    <p:sldId id="427" r:id="rId26"/>
    <p:sldId id="412" r:id="rId27"/>
    <p:sldId id="421" r:id="rId28"/>
    <p:sldId id="422" r:id="rId29"/>
    <p:sldId id="370" r:id="rId30"/>
    <p:sldId id="274" r:id="rId31"/>
    <p:sldId id="424" r:id="rId32"/>
    <p:sldId id="285" r:id="rId33"/>
    <p:sldId id="286" r:id="rId34"/>
    <p:sldId id="304" r:id="rId35"/>
    <p:sldId id="303" r:id="rId36"/>
    <p:sldId id="290" r:id="rId37"/>
    <p:sldId id="291" r:id="rId38"/>
    <p:sldId id="297" r:id="rId39"/>
    <p:sldId id="429" r:id="rId40"/>
    <p:sldId id="430" r:id="rId41"/>
    <p:sldId id="428" r:id="rId42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30" autoAdjust="0"/>
    <p:restoredTop sz="95161" autoAdjust="0"/>
  </p:normalViewPr>
  <p:slideViewPr>
    <p:cSldViewPr snapToGrid="0" showGuides="1">
      <p:cViewPr varScale="1">
        <p:scale>
          <a:sx n="107" d="100"/>
          <a:sy n="107" d="100"/>
        </p:scale>
        <p:origin x="168" y="2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10/2/24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" y="8810627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4T00:48:14.775"/>
    </inkml:context>
    <inkml:brush xml:id="br0">
      <inkml:brushProperty name="width" value="0.07056" units="cm"/>
      <inkml:brushProperty name="height" value="0.07056" units="cm"/>
    </inkml:brush>
  </inkml:definitions>
  <inkml:trace contextRef="#ctx0" brushRef="#br0">5923 5007 24575,'-15'57'0,"0"0"0,-4-10 0,-2 2 0,-12 39 0,-4 2 0,1-27 0,-2-7 0,3-10 0,1-5 0,-20 12 0,14-24 0,17-22 0,0-4 0,-10-2 0,-17 4 0,-20 8 0,-13 5 0,-5 7 0,-4 1 0,3-4 0,5-2 0,8-4 0,12-6 0,11-4 0,8-4 0,2-2 0,-5 0 0,-17-3 0,-18-4 0,33 2 0,-2-2 0,-6 0 0,-1-1 0,-1-2 0,-1 0 0,0-2 0,0-2 0,3-2 0,1-3 0,4 0 0,3-2 0,-39-24 0,11-3 0,8-1 0,3-7 0,6-8 0,9-8 0,6-14 0,10-1 0,8 0 0,6 11 0,6 18 0,6 17 0,2 18 0,3 9 0,1 6 0,-4-5 0,-5-12 0,-9-20 0,-9-20 0,-7-10 0,-7-3 0,-5 6 0,-6 9 0,-7 4 0,-4 4 0,-4 1 0,0-2 0,2 2 0,-1 1 0,3 3 0,-1 3 0,2 4 0,2 4 0,2 5 0,6 5 0,2 6 0,0 6 0,-3 5 0,-2 6 0,-1 3 0,2 3 0,3 5 0,3 6 0,1 5 0,-1 4 0,-7 3 0,-12 2 0,-6 0 0,-8-1 0,-8-1 0,44-13 0,0 1 0,-5-1 0,0-2 0,1 0 0,0-2 0,3-2 0,-1-1 0,-45 0 0,10-3 0,11-2 0,15-5 0,15-4 0,8-4 0,5-3 0,4-2 0,2 0 0,6 2 0,6 3 0,6 6 0,1 5 0,-6 2 0,-13 2 0,-7-3 0,-4-6 0,5-5 0,10-3 0,7 1 0,6 4 0,5 2 0,3 2 0,1-1 0,0-3 0,0-3 0,0-2 0,-1-1 0,0 1 0,0-6 0,-1-10 0,2-10 0,0-6 0,0 5 0,0 9 0,0 5 0,5-8 0,9-19 0,14-24 0,-10 31 0,1-2 0,2 0 0,1 0 0,0 0 0,1 2 0,1 4 0,2 2 0,33-34 0,12 11 0,7 16 0,4 11 0,-4 10 0,-10 11 0,-8 7 0,-10 7 0,1 5 0,9 13 0,16 19 0,-28-6 0,2 5 0,4 6 0,1 1 0,0 2 0,0 0 0,-4-2 0,-3-1 0,29 25 0,-20-11 0,-20-13 0,-16-7 0,-10-2 0,-9 5 0,-15 8 0,-18 6 0,-20 1 0,-19-3 0,-18-6 0,37-23 0,-2-3 0,-4-1 0,-2 0 0,1-2 0,0-2 0,2 0 0,0-1 0,4-1 0,0-1 0,-45 1 0,4-3 0,6-3 0,6-5 0,5-9 0,6-9 0,6-12 0,9-6 0,9 0 0,9 0 0,10 1 0,7-1 0,5-3 0,3-2 0,5 0 0,2-3 0,4-2 0,0-5 0,1-10 0,0-8 0,1-5 0,4-12 0,7-8 0,-3 46 0,3 0 0,1-2 0,1 0 0,2 2 0,1 2 0,17-44 0,0 10 0,-9 36 0,0 1 0,12-16 0,18-16 0,-8 21 0,3-2 0,4-5 0,-5 1 0,-4 0 0,-2-5 0,-3-1 0,0-9 0,0-9 0,-3 0 0,-4-2 0,-9 7 0,-9 15 0,-6 15 0,-6 18 0,-4 10 0,-6-6 0,-6-10 0,-7-13 0,-6-10 0,0 1 0,-1 7 0,2 10 0,4 11 0,1 8 0,3 5 0,0 2 0,1 2 0,0 3 0,3 2 0,1 1 0,2-3 0,-1-2 0,-2-3 0,-1-2 0,-1 2 0,2 4 0,3 4 0,2 4 0,2 4 0,2 0 0,1 1 0,0-1 0,0-1 0,0 2 0,0-5 0,0-3 0,0-6 0,-2-4 0,1 2 0,0 4 0,1 6 0,2 11 0,1 1 0,0 8 0,0-7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4T00:48:25.525"/>
    </inkml:context>
    <inkml:brush xml:id="br0">
      <inkml:brushProperty name="width" value="0.07056" units="cm"/>
      <inkml:brushProperty name="height" value="0.07056" units="cm"/>
    </inkml:brush>
  </inkml:definitions>
  <inkml:trace contextRef="#ctx0" brushRef="#br0">3620 94 24575,'-25'0'0,"-23"0"0,-40 0 0,27 0 0,-4-1 0,-8-3 0,-3-1 0,-3-4 0,0-1 0,4-1 0,2-1 0,7 1 0,2 0 0,6 4 0,2 1 0,-41 2 0,10 2 0,10 2 0,6 0 0,-1 0 0,-1 0 0,-1 0 0,-4 1 0,0 3 0,-4 4 0,4 2 0,6 1 0,9-3 0,8-3 0,6-1 0,2 0 0,-2 2 0,-1 2 0,-2 2 0,0-2 0,1 0 0,0-3 0,2-2 0,-1 0 0,2 1 0,3 2 0,3 1 0,8-1 0,7-3 0,8-1 0,3-2 0,3 0 0,-1 0 0,-4 0 0,-7 0 0,-5 0 0,-4 1 0,-2 3 0,1 3 0,1 1 0,2 1 0,3-1 0,3 0 0,2-1 0,2 2 0,3 0 0,1 1 0,0 3 0,1 1 0,0 3 0,1-1 0,2 0 0,2-2 0,4-3 0,0 1 0,-1 1 0,-2 2 0,-1 1 0,1 0 0,2-2 0,2-4 0,2-2 0,2-1 0,2-3 0,0 0 0,1 1 0,0 0 0,0 1 0,0-1 0,1 0 0,0 0 0,0-1 0,1 1 0,0 0 0,1 1 0,0 0 0,0-1 0,0 0 0,0-2 0,-1 0 0,-1-1 0,1 0 0,1 1 0,-1 1 0,1 1 0,1-1 0,0 1 0,0-2 0,-1-1 0,-2 1 0,0 1 0,-1-1 0,-2 0 0,-1-1 0,-2 1 0,0 3 0,-3 3 0,0-2 0,0-3 0,2-2 0,1-2 0,0 0 0,1 0 0,-3 0 0,-2 0 0,-4 2 0,-2 0 0,-1 1 0,1 0 0,1-2 0,2-1 0,0-1 0,0-1 0,0-2 0,-1 0 0,-1 1 0,1 2 0,-1 1 0,-1 0 0,3 1 0,1 2 0,3 3 0,2 2 0,2 2 0,1 0 0,2-1 0,1 0 0,0-1 0,0 4 0,0 3 0,0 4 0,0 4 0,0 2 0,0 0 0,0-2 0,0-5 0,0-5 0,1-5 0,2-3 0,2-2 0,1-1 0,1 1 0,1 3 0,1 6 0,1 4 0,-1 1 0,-1-2 0,-3-4 0,0-4 0,0-3 0,0-3 0,0 0 0,0-1 0,0 0 0,-2 0 0,1 0 0,1 0 0,2 0 0,2 0 0,2 0 0,6 0 0,1 0 0,-1 0 0,-2 0 0,-3 0 0,-1 0 0,0 0 0,0 0 0,0 0 0,1 0 0,1 0 0,4 2 0,7 1 0,8 4 0,10 2 0,6 2 0,1 3 0,-1 3 0,-1 3 0,-1 3 0,1 2 0,4 2 0,5 4 0,7 4 0,3 4 0,0 1 0,-6-1 0,-5-1 0,-6-3 0,-4-2 0,-1-1 0,-1 0 0,-1-1 0,-3-1 0,-5-4 0,-10-6 0,-6-5 0,-6-5 0,-4-2 0,-1-1 0,1 2 0,5 4 0,3 6 0,3 6 0,1 3 0,-2 2 0,-1-2 0,-2-4 0,-3-4 0,0-2 0,0 3 0,3 4 0,3 3 0,2 2 0,1-2 0,-2-2 0,-1-5 0,-2-4 0,-5-3 0,-2-5 0,-3-2 0,-2-2 0,2 1 0,3 5 0,2 2 0,0 0 0,-4-2 0,-2-3 0,-3-1 0,0-1 0,1 5 0,2 13 0,3 12 0,2 9 0,-1-2 0,-2-12 0,-4-12 0,-1-8 0,-2-5 0,0-1 0,1 8 0,1 15 0,1 14 0,0 7 0,-1-4 0,-1-6 0,-1-1 0,0-1 0,0 0 0,-2-10 0,-1-9 0,-2-7 0,-1-5 0,1-4 0,1-1 0,1 0 0,0 14 0,2 6 0,-1 13 0,1-2 0,-1-10 0,0-7 0,1-6 0,0 2 0,5 10 0,7 16 0,10 17 0,4 6 0,0-8 0,-3-11 0,-5-14 0,-1-7 0,-3-5 0,-4-4 0,-2-4 0,-3-3 0,0-2 0,2 1 0,6 2 0,7 2 0,4 2 0,1-1 0,-4-1 0,-6-1 0,-7-3 0,-3-1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10/2/24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56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85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979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725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713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377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22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33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455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066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460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928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93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7210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8058-10CC-9D95-1E3A-6FD835111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2237B4-FB6F-6DD7-1F43-257EA8AA2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19D4A2-9900-C60E-FA0F-8FCEB873D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49756-35DE-EC3D-8C5F-54D02668B5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68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9549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149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5067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433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989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7585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700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805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620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99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288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580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440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729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482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960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CA792B-F3C6-440D-9FAF-B0D8AC4CDC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6472945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E7B96-D2A6-4A16-9C8C-9BA017C83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11F93-34D4-49C9-8A88-C4DDE1F1E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EDC71-13B7-4B76-A967-98C8665C4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86525"/>
            <a:ext cx="1088136" cy="261860"/>
          </a:xfrm>
          <a:prstGeom prst="rect">
            <a:avLst/>
          </a:prstGeom>
        </p:spPr>
      </p:pic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690CFA-BCE4-4BCB-BADE-0862029B1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customXml" Target="../ink/ink2.xml"/><Relationship Id="rId5" Type="http://schemas.openxmlformats.org/officeDocument/2006/relationships/image" Target="../media/image19.png"/><Relationship Id="rId10" Type="http://schemas.openxmlformats.org/officeDocument/2006/relationships/image" Target="NULL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ORBIT-Collaboration/PyORBIT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ORBIT-Collaboration/virtual-accelerato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978729"/>
          </a:xfrm>
        </p:spPr>
        <p:txBody>
          <a:bodyPr/>
          <a:lstStyle/>
          <a:p>
            <a:r>
              <a:rPr lang="en-US" dirty="0"/>
              <a:t>PyORBIT as an Online Model and Virtual Accelerator at SNS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736" y="3429000"/>
            <a:ext cx="8022150" cy="1805940"/>
          </a:xfrm>
        </p:spPr>
        <p:txBody>
          <a:bodyPr/>
          <a:lstStyle/>
          <a:p>
            <a:r>
              <a:rPr lang="en-US" dirty="0"/>
              <a:t>Brandon Cathey, David Brown, Carrie Elliot, Armen Kasparian, Andrei </a:t>
            </a:r>
            <a:r>
              <a:rPr lang="en-US" dirty="0" err="1"/>
              <a:t>Shishlo</a:t>
            </a:r>
            <a:r>
              <a:rPr lang="en-US" dirty="0"/>
              <a:t>, Alexander Zhukov</a:t>
            </a:r>
          </a:p>
          <a:p>
            <a:r>
              <a:rPr lang="en-US" dirty="0"/>
              <a:t>14th International Computational Accelerator Physics Conference, </a:t>
            </a:r>
            <a:r>
              <a:rPr lang="en-US" dirty="0" err="1"/>
              <a:t>Seeheim-Jugenheim</a:t>
            </a:r>
            <a:r>
              <a:rPr lang="en-US" dirty="0"/>
              <a:t>, Germany</a:t>
            </a:r>
          </a:p>
          <a:p>
            <a:r>
              <a:rPr lang="en-US" dirty="0"/>
              <a:t>October 3, 2024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56A7F-C401-C30B-142A-40130E6E1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Virtual Accelerator?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DA088-6D60-76AE-4657-24721E643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082246"/>
            <a:ext cx="5897409" cy="5422411"/>
          </a:xfrm>
        </p:spPr>
        <p:txBody>
          <a:bodyPr/>
          <a:lstStyle/>
          <a:p>
            <a:r>
              <a:rPr lang="en-US" sz="2400" dirty="0"/>
              <a:t>A virtual accelerator imitates working with an accelerator control system.</a:t>
            </a:r>
          </a:p>
          <a:p>
            <a:r>
              <a:rPr lang="en-US" sz="2400" dirty="0"/>
              <a:t>As communication is the most relevant part, this means anything can be behind curtain.</a:t>
            </a:r>
          </a:p>
          <a:p>
            <a:pPr lvl="1"/>
            <a:r>
              <a:rPr lang="en-US" sz="2000" dirty="0"/>
              <a:t>A random number generator</a:t>
            </a:r>
          </a:p>
          <a:p>
            <a:pPr lvl="1"/>
            <a:r>
              <a:rPr lang="en-US" sz="2000" b="1" dirty="0"/>
              <a:t>An accurate simulation of an accelerator</a:t>
            </a:r>
            <a:r>
              <a:rPr lang="en-US" sz="2000" dirty="0"/>
              <a:t> (Virac)</a:t>
            </a:r>
            <a:endParaRPr lang="en-US" sz="2000" b="1" dirty="0"/>
          </a:p>
          <a:p>
            <a:r>
              <a:rPr lang="en-US" sz="2400" dirty="0"/>
              <a:t>Useful for </a:t>
            </a:r>
          </a:p>
          <a:p>
            <a:pPr lvl="1"/>
            <a:r>
              <a:rPr lang="en-US" sz="2000" dirty="0"/>
              <a:t>developing applications</a:t>
            </a:r>
          </a:p>
          <a:p>
            <a:pPr lvl="1"/>
            <a:r>
              <a:rPr lang="en-US" sz="2000" dirty="0"/>
              <a:t>Training personnel</a:t>
            </a:r>
          </a:p>
          <a:p>
            <a:pPr lvl="1"/>
            <a:r>
              <a:rPr lang="en-US" sz="2000" dirty="0"/>
              <a:t>Machine learning</a:t>
            </a:r>
          </a:p>
        </p:txBody>
      </p:sp>
      <p:pic>
        <p:nvPicPr>
          <p:cNvPr id="5" name="Graphic 4" descr="Programmer male with solid fill">
            <a:extLst>
              <a:ext uri="{FF2B5EF4-FFF2-40B4-BE49-F238E27FC236}">
                <a16:creationId xmlns:a16="http://schemas.microsoft.com/office/drawing/2014/main" id="{04D32262-94AF-FDD1-8582-03C1976C1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74440" y="1849421"/>
            <a:ext cx="2114281" cy="2114281"/>
          </a:xfrm>
          <a:prstGeom prst="rect">
            <a:avLst/>
          </a:prstGeom>
        </p:spPr>
      </p:pic>
      <p:pic>
        <p:nvPicPr>
          <p:cNvPr id="11" name="Graphic 10" descr="Question Mark outline">
            <a:extLst>
              <a:ext uri="{FF2B5EF4-FFF2-40B4-BE49-F238E27FC236}">
                <a16:creationId xmlns:a16="http://schemas.microsoft.com/office/drawing/2014/main" id="{03765019-8A75-98B7-B6DA-7EC31563C7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58513">
            <a:off x="10481254" y="1140233"/>
            <a:ext cx="914400" cy="91440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0CFB047-693E-47F8-3C84-2958EF4F85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" r="2504" b="23687"/>
          <a:stretch/>
        </p:blipFill>
        <p:spPr bwMode="auto">
          <a:xfrm>
            <a:off x="6934874" y="4530272"/>
            <a:ext cx="4456090" cy="200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151FB97-41CD-399F-51BE-C857807553EB}"/>
                  </a:ext>
                </a:extLst>
              </p14:cNvPr>
              <p14:cNvContentPartPr/>
              <p14:nvPr/>
            </p14:nvContentPartPr>
            <p14:xfrm>
              <a:off x="8273033" y="2108769"/>
              <a:ext cx="2132280" cy="21088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151FB97-41CD-399F-51BE-C857807553E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60793" y="2096169"/>
                <a:ext cx="2157480" cy="21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95E1ADF-CF81-EAB2-3B04-BAB6EB96A70C}"/>
                  </a:ext>
                </a:extLst>
              </p14:cNvPr>
              <p14:cNvContentPartPr/>
              <p14:nvPr/>
            </p14:nvContentPartPr>
            <p14:xfrm>
              <a:off x="8479673" y="4170779"/>
              <a:ext cx="1303560" cy="11851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95E1ADF-CF81-EAB2-3B04-BAB6EB96A70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67073" y="4158179"/>
                <a:ext cx="1328400" cy="12103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green line on a black background&#10;&#10;Description automatically generated">
            <a:extLst>
              <a:ext uri="{FF2B5EF4-FFF2-40B4-BE49-F238E27FC236}">
                <a16:creationId xmlns:a16="http://schemas.microsoft.com/office/drawing/2014/main" id="{2AC6C484-1BEF-660C-4242-248E78E1C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1033" y="883572"/>
            <a:ext cx="3237408" cy="131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8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B246-E370-55CC-B08D-008D5A5D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Virac’s</a:t>
            </a:r>
            <a:r>
              <a:rPr lang="en-US" dirty="0"/>
              <a:t> Structure</a:t>
            </a: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644319A4-2787-B016-03C3-84CD0681A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26" y="2904207"/>
            <a:ext cx="10727248" cy="3313342"/>
          </a:xfrm>
        </p:spPr>
        <p:txBody>
          <a:bodyPr/>
          <a:lstStyle/>
          <a:p>
            <a:r>
              <a:rPr lang="en-US" sz="2400" dirty="0"/>
              <a:t>There are three main components</a:t>
            </a:r>
          </a:p>
          <a:p>
            <a:pPr lvl="1"/>
            <a:r>
              <a:rPr lang="en-US" sz="2000" dirty="0"/>
              <a:t>The Model</a:t>
            </a:r>
          </a:p>
          <a:p>
            <a:pPr lvl="1"/>
            <a:r>
              <a:rPr lang="en-US" sz="2000" dirty="0"/>
              <a:t>The Server</a:t>
            </a:r>
          </a:p>
          <a:p>
            <a:pPr lvl="1"/>
            <a:r>
              <a:rPr lang="en-US" sz="2000" dirty="0"/>
              <a:t>The Beam Line</a:t>
            </a:r>
          </a:p>
          <a:p>
            <a:r>
              <a:rPr lang="en-US" sz="2400" dirty="0"/>
              <a:t>The beam line converts information between the server and model.</a:t>
            </a:r>
          </a:p>
          <a:p>
            <a:r>
              <a:rPr lang="en-US" sz="2400" dirty="0"/>
              <a:t>The virtual accelerator can be used with different models.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62E5E7-D5A4-ED0A-E759-7E0BCC0558B9}"/>
              </a:ext>
            </a:extLst>
          </p:cNvPr>
          <p:cNvGrpSpPr/>
          <p:nvPr/>
        </p:nvGrpSpPr>
        <p:grpSpPr>
          <a:xfrm>
            <a:off x="1001905" y="1501228"/>
            <a:ext cx="2047875" cy="1023937"/>
            <a:chOff x="3856" y="2197364"/>
            <a:chExt cx="2047875" cy="1023937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43B1A98-F9B5-D599-0E18-34367C477619}"/>
                </a:ext>
              </a:extLst>
            </p:cNvPr>
            <p:cNvSpPr/>
            <p:nvPr/>
          </p:nvSpPr>
          <p:spPr>
            <a:xfrm>
              <a:off x="3856" y="2197364"/>
              <a:ext cx="2047875" cy="102393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18F8FF7-BA66-D60E-2840-9E61966499AF}"/>
                </a:ext>
              </a:extLst>
            </p:cNvPr>
            <p:cNvSpPr txBox="1"/>
            <p:nvPr/>
          </p:nvSpPr>
          <p:spPr>
            <a:xfrm>
              <a:off x="33846" y="2227354"/>
              <a:ext cx="1987895" cy="963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225" tIns="22225" rIns="22225" bIns="22225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500" kern="1200" dirty="0"/>
                <a:t>Server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FB0E11-3AB6-8837-DB70-B1F3F9913B2A}"/>
              </a:ext>
            </a:extLst>
          </p:cNvPr>
          <p:cNvGrpSpPr/>
          <p:nvPr/>
        </p:nvGrpSpPr>
        <p:grpSpPr>
          <a:xfrm>
            <a:off x="5037675" y="1488234"/>
            <a:ext cx="2047875" cy="1023937"/>
            <a:chOff x="3856" y="2197364"/>
            <a:chExt cx="2047875" cy="102393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23CADA9-2ED3-65A9-1453-F1F7B766D02F}"/>
                </a:ext>
              </a:extLst>
            </p:cNvPr>
            <p:cNvSpPr/>
            <p:nvPr/>
          </p:nvSpPr>
          <p:spPr>
            <a:xfrm>
              <a:off x="3856" y="2197364"/>
              <a:ext cx="2047875" cy="102393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ounded Rectangle 4">
              <a:extLst>
                <a:ext uri="{FF2B5EF4-FFF2-40B4-BE49-F238E27FC236}">
                  <a16:creationId xmlns:a16="http://schemas.microsoft.com/office/drawing/2014/main" id="{F0A8A4AC-95D2-6775-DF05-57FD5257D9C5}"/>
                </a:ext>
              </a:extLst>
            </p:cNvPr>
            <p:cNvSpPr txBox="1"/>
            <p:nvPr/>
          </p:nvSpPr>
          <p:spPr>
            <a:xfrm>
              <a:off x="33846" y="2227354"/>
              <a:ext cx="1987895" cy="963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225" tIns="22225" rIns="22225" bIns="22225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500" kern="1200" dirty="0"/>
                <a:t>Beam Line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1BEEB7-374A-A236-2A80-25EC5F2A0313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 flipV="1">
            <a:off x="3049780" y="2000203"/>
            <a:ext cx="1987895" cy="12994"/>
          </a:xfrm>
          <a:prstGeom prst="straightConnector1">
            <a:avLst/>
          </a:prstGeom>
          <a:ln w="76200">
            <a:solidFill>
              <a:schemeClr val="accent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ECBBC3-501A-D719-8415-A6C7FB0FDE50}"/>
              </a:ext>
            </a:extLst>
          </p:cNvPr>
          <p:cNvGrpSpPr/>
          <p:nvPr/>
        </p:nvGrpSpPr>
        <p:grpSpPr>
          <a:xfrm>
            <a:off x="8895792" y="1514223"/>
            <a:ext cx="2047875" cy="1023937"/>
            <a:chOff x="3856" y="2197364"/>
            <a:chExt cx="2047875" cy="1023937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F0F182C6-4B44-4B90-4C25-2CF9A13C796B}"/>
                </a:ext>
              </a:extLst>
            </p:cNvPr>
            <p:cNvSpPr/>
            <p:nvPr/>
          </p:nvSpPr>
          <p:spPr>
            <a:xfrm>
              <a:off x="3856" y="2197364"/>
              <a:ext cx="2047875" cy="102393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Rounded Rectangle 4">
              <a:extLst>
                <a:ext uri="{FF2B5EF4-FFF2-40B4-BE49-F238E27FC236}">
                  <a16:creationId xmlns:a16="http://schemas.microsoft.com/office/drawing/2014/main" id="{061C060B-3055-F255-F7DC-27B1395B00BD}"/>
                </a:ext>
              </a:extLst>
            </p:cNvPr>
            <p:cNvSpPr txBox="1"/>
            <p:nvPr/>
          </p:nvSpPr>
          <p:spPr>
            <a:xfrm>
              <a:off x="33846" y="2227354"/>
              <a:ext cx="1987895" cy="963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225" tIns="22225" rIns="22225" bIns="22225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500" kern="1200" dirty="0"/>
                <a:t>Model</a:t>
              </a: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5CA896C-44AD-4E64-4E74-FBB183F32836}"/>
              </a:ext>
            </a:extLst>
          </p:cNvPr>
          <p:cNvCxnSpPr>
            <a:cxnSpLocks/>
            <a:stCxn id="12" idx="3"/>
            <a:endCxn id="37" idx="1"/>
          </p:cNvCxnSpPr>
          <p:nvPr/>
        </p:nvCxnSpPr>
        <p:spPr>
          <a:xfrm>
            <a:off x="7055560" y="2000203"/>
            <a:ext cx="1840232" cy="25989"/>
          </a:xfrm>
          <a:prstGeom prst="straightConnector1">
            <a:avLst/>
          </a:prstGeom>
          <a:ln w="76200">
            <a:solidFill>
              <a:schemeClr val="accent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7E01823-3A14-7C19-B226-7E639524961C}"/>
              </a:ext>
            </a:extLst>
          </p:cNvPr>
          <p:cNvSpPr txBox="1"/>
          <p:nvPr/>
        </p:nvSpPr>
        <p:spPr>
          <a:xfrm>
            <a:off x="7228425" y="1435260"/>
            <a:ext cx="149450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Model Parameters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6BDE0B1-F7C9-F73E-45E6-7343E8359949}"/>
              </a:ext>
            </a:extLst>
          </p:cNvPr>
          <p:cNvSpPr txBox="1"/>
          <p:nvPr/>
        </p:nvSpPr>
        <p:spPr>
          <a:xfrm>
            <a:off x="3296476" y="1202088"/>
            <a:ext cx="1494502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EPICS Process Variables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98B401-8489-EC53-7389-F45025BF1984}"/>
              </a:ext>
            </a:extLst>
          </p:cNvPr>
          <p:cNvSpPr txBox="1"/>
          <p:nvPr/>
        </p:nvSpPr>
        <p:spPr>
          <a:xfrm>
            <a:off x="3321269" y="2764221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8621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DFFC365-7CA5-CB37-BB3C-780825029E80}"/>
              </a:ext>
            </a:extLst>
          </p:cNvPr>
          <p:cNvCxnSpPr>
            <a:cxnSpLocks/>
          </p:cNvCxnSpPr>
          <p:nvPr/>
        </p:nvCxnSpPr>
        <p:spPr>
          <a:xfrm>
            <a:off x="6763122" y="4376086"/>
            <a:ext cx="5241920" cy="0"/>
          </a:xfrm>
          <a:prstGeom prst="line">
            <a:avLst/>
          </a:prstGeom>
          <a:ln w="38100">
            <a:solidFill>
              <a:srgbClr val="00206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4A2B246-E370-55CC-B08D-008D5A5D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Main loop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93C23B1-074C-8B6F-0185-2F2E797F7EC7}"/>
              </a:ext>
            </a:extLst>
          </p:cNvPr>
          <p:cNvSpPr txBox="1">
            <a:spLocks/>
          </p:cNvSpPr>
          <p:nvPr/>
        </p:nvSpPr>
        <p:spPr bwMode="auto">
          <a:xfrm>
            <a:off x="392276" y="1000569"/>
            <a:ext cx="6285628" cy="543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n-lt"/>
              </a:rPr>
              <a:t>Get setting values from the server and send them to the model</a:t>
            </a:r>
          </a:p>
          <a:p>
            <a:pPr lvl="1"/>
            <a:r>
              <a:rPr lang="en-US" sz="1600" dirty="0" err="1">
                <a:latin typeface="PT Mono" panose="02060509020205020204" pitchFamily="49" charset="77"/>
              </a:rPr>
              <a:t>new_optics</a:t>
            </a:r>
            <a:r>
              <a:rPr lang="en-US" sz="1600" dirty="0">
                <a:latin typeface="PT Mono" panose="02060509020205020204" pitchFamily="49" charset="77"/>
              </a:rPr>
              <a:t> = </a:t>
            </a:r>
            <a:r>
              <a:rPr lang="en-US" sz="1600" dirty="0" err="1">
                <a:latin typeface="PT Mono" panose="02060509020205020204" pitchFamily="49" charset="77"/>
              </a:rPr>
              <a:t>beam_line.get_model_optics</a:t>
            </a:r>
            <a:r>
              <a:rPr lang="en-US" sz="1600" dirty="0">
                <a:latin typeface="PT Mono" panose="02060509020205020204" pitchFamily="49" charset="77"/>
              </a:rPr>
              <a:t>()</a:t>
            </a:r>
          </a:p>
          <a:p>
            <a:pPr lvl="1"/>
            <a:r>
              <a:rPr lang="en-US" sz="1600" dirty="0" err="1">
                <a:latin typeface="PT Mono" panose="02060509020205020204" pitchFamily="49" charset="77"/>
              </a:rPr>
              <a:t>model.update_optics</a:t>
            </a:r>
            <a:r>
              <a:rPr lang="en-US" sz="1600" dirty="0">
                <a:latin typeface="PT Mono" panose="02060509020205020204" pitchFamily="49" charset="77"/>
              </a:rPr>
              <a:t>(</a:t>
            </a:r>
            <a:r>
              <a:rPr lang="en-US" sz="1600" dirty="0" err="1">
                <a:latin typeface="PT Mono" panose="02060509020205020204" pitchFamily="49" charset="77"/>
              </a:rPr>
              <a:t>new_optics</a:t>
            </a:r>
            <a:r>
              <a:rPr lang="en-US" sz="1600" dirty="0">
                <a:latin typeface="PT Mono" panose="02060509020205020204" pitchFamily="49" charset="77"/>
              </a:rPr>
              <a:t>)</a:t>
            </a:r>
          </a:p>
          <a:p>
            <a:r>
              <a:rPr lang="en-US" sz="1800" dirty="0">
                <a:latin typeface="+mn-lt"/>
              </a:rPr>
              <a:t>Update the model</a:t>
            </a:r>
          </a:p>
          <a:p>
            <a:pPr lvl="1"/>
            <a:r>
              <a:rPr lang="en-US" sz="1600" dirty="0" err="1">
                <a:latin typeface="PT Mono" panose="02060509020205020204" pitchFamily="49" charset="77"/>
              </a:rPr>
              <a:t>model.track</a:t>
            </a:r>
            <a:r>
              <a:rPr lang="en-US" sz="1600" dirty="0">
                <a:latin typeface="PT Mono" panose="02060509020205020204" pitchFamily="49" charset="77"/>
              </a:rPr>
              <a:t>()</a:t>
            </a:r>
            <a:endParaRPr lang="en-US" sz="1600" dirty="0"/>
          </a:p>
          <a:p>
            <a:r>
              <a:rPr lang="en-US" sz="1800" dirty="0">
                <a:latin typeface="+mn-lt"/>
              </a:rPr>
              <a:t>Get new measurements from the model and send them to the server </a:t>
            </a:r>
          </a:p>
          <a:p>
            <a:pPr lvl="1"/>
            <a:r>
              <a:rPr lang="en-US" sz="1600" dirty="0" err="1">
                <a:latin typeface="PT Mono" panose="02060509020205020204" pitchFamily="49" charset="77"/>
              </a:rPr>
              <a:t>new_measurements</a:t>
            </a:r>
            <a:r>
              <a:rPr lang="en-US" sz="1600" dirty="0">
                <a:latin typeface="PT Mono" panose="02060509020205020204" pitchFamily="49" charset="77"/>
              </a:rPr>
              <a:t> = </a:t>
            </a:r>
            <a:r>
              <a:rPr lang="en-US" sz="1600" dirty="0" err="1">
                <a:latin typeface="PT Mono" panose="02060509020205020204" pitchFamily="49" charset="77"/>
              </a:rPr>
              <a:t>model.get_measurements</a:t>
            </a:r>
            <a:r>
              <a:rPr lang="en-US" sz="1600" dirty="0">
                <a:latin typeface="PT Mono" panose="02060509020205020204" pitchFamily="49" charset="77"/>
              </a:rPr>
              <a:t>()</a:t>
            </a:r>
          </a:p>
          <a:p>
            <a:pPr lvl="1"/>
            <a:r>
              <a:rPr lang="en-US" sz="1600" dirty="0" err="1">
                <a:latin typeface="PT Mono" panose="02060509020205020204" pitchFamily="49" charset="77"/>
              </a:rPr>
              <a:t>beam_line.update_server</a:t>
            </a:r>
            <a:r>
              <a:rPr lang="en-US" sz="1600" dirty="0">
                <a:latin typeface="PT Mono" panose="02060509020205020204" pitchFamily="49" charset="77"/>
              </a:rPr>
              <a:t>(</a:t>
            </a:r>
            <a:r>
              <a:rPr lang="en-US" sz="1600" dirty="0" err="1">
                <a:latin typeface="PT Mono" panose="02060509020205020204" pitchFamily="49" charset="77"/>
              </a:rPr>
              <a:t>new_measurements</a:t>
            </a:r>
            <a:r>
              <a:rPr lang="en-US" sz="1600" dirty="0">
                <a:latin typeface="PT Mono" panose="02060509020205020204" pitchFamily="49" charset="77"/>
              </a:rPr>
              <a:t>)</a:t>
            </a:r>
          </a:p>
          <a:p>
            <a:r>
              <a:rPr lang="en-US" sz="1800" dirty="0">
                <a:latin typeface="+mn-lt"/>
              </a:rPr>
              <a:t>Update the server PVs with new measurements and readbacks</a:t>
            </a:r>
          </a:p>
          <a:p>
            <a:pPr lvl="1"/>
            <a:r>
              <a:rPr lang="en-US" sz="1600" dirty="0" err="1">
                <a:latin typeface="PT Mono" panose="02060509020205020204" pitchFamily="49" charset="77"/>
              </a:rPr>
              <a:t>server.update</a:t>
            </a:r>
            <a:r>
              <a:rPr lang="en-US" sz="1600" dirty="0">
                <a:latin typeface="PT Mono" panose="02060509020205020204" pitchFamily="49" charset="77"/>
              </a:rPr>
              <a:t>()</a:t>
            </a:r>
            <a:endParaRPr lang="en-US" sz="1600" dirty="0"/>
          </a:p>
          <a:p>
            <a:r>
              <a:rPr lang="en-US" sz="1800" dirty="0">
                <a:latin typeface="+mn-lt"/>
              </a:rPr>
              <a:t>Sleep to maintain refresh 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3E406F-467A-C219-581E-989BB49FF88A}"/>
              </a:ext>
            </a:extLst>
          </p:cNvPr>
          <p:cNvSpPr txBox="1"/>
          <p:nvPr/>
        </p:nvSpPr>
        <p:spPr>
          <a:xfrm>
            <a:off x="6946341" y="4345116"/>
            <a:ext cx="132302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Model 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C34D38-C777-EFF8-B211-2E058155F345}"/>
              </a:ext>
            </a:extLst>
          </p:cNvPr>
          <p:cNvSpPr txBox="1"/>
          <p:nvPr/>
        </p:nvSpPr>
        <p:spPr>
          <a:xfrm>
            <a:off x="10579858" y="3887012"/>
            <a:ext cx="134404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Model Parameters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FCECF3-0770-0EE1-02D9-7BDE3F129FFB}"/>
              </a:ext>
            </a:extLst>
          </p:cNvPr>
          <p:cNvGrpSpPr/>
          <p:nvPr/>
        </p:nvGrpSpPr>
        <p:grpSpPr>
          <a:xfrm>
            <a:off x="10433463" y="2748566"/>
            <a:ext cx="1638395" cy="831934"/>
            <a:chOff x="3856" y="2197364"/>
            <a:chExt cx="2047875" cy="1023937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B561F4E3-8038-CF95-048A-F5EA3CDD0A11}"/>
                </a:ext>
              </a:extLst>
            </p:cNvPr>
            <p:cNvSpPr/>
            <p:nvPr/>
          </p:nvSpPr>
          <p:spPr>
            <a:xfrm>
              <a:off x="3856" y="2197364"/>
              <a:ext cx="2047875" cy="102393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CF590279-01EC-004B-9DE7-549B96B99264}"/>
                </a:ext>
              </a:extLst>
            </p:cNvPr>
            <p:cNvSpPr txBox="1"/>
            <p:nvPr/>
          </p:nvSpPr>
          <p:spPr>
            <a:xfrm>
              <a:off x="33846" y="2227354"/>
              <a:ext cx="1987895" cy="963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225" tIns="22225" rIns="22225" bIns="22225" numCol="1" spcCol="1270" anchor="ctr" anchorCtr="0">
              <a:noAutofit/>
            </a:bodyPr>
            <a:lstStyle/>
            <a:p>
              <a:pPr lvl="0" algn="ctr"/>
              <a:r>
                <a:rPr lang="en-US" sz="1600" dirty="0"/>
                <a:t>Get optics from the server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F697DE-4709-DA9F-D232-76C76A02665E}"/>
              </a:ext>
            </a:extLst>
          </p:cNvPr>
          <p:cNvGrpSpPr/>
          <p:nvPr/>
        </p:nvGrpSpPr>
        <p:grpSpPr>
          <a:xfrm>
            <a:off x="10443194" y="5170037"/>
            <a:ext cx="1638395" cy="831934"/>
            <a:chOff x="16993" y="2197364"/>
            <a:chExt cx="2047875" cy="1023937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C833D357-5525-0CC5-179B-43176BD325E8}"/>
                </a:ext>
              </a:extLst>
            </p:cNvPr>
            <p:cNvSpPr/>
            <p:nvPr/>
          </p:nvSpPr>
          <p:spPr>
            <a:xfrm>
              <a:off x="16993" y="2197364"/>
              <a:ext cx="2047875" cy="102393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ounded Rectangle 4">
              <a:extLst>
                <a:ext uri="{FF2B5EF4-FFF2-40B4-BE49-F238E27FC236}">
                  <a16:creationId xmlns:a16="http://schemas.microsoft.com/office/drawing/2014/main" id="{4E924DF0-1C98-F2C7-68C0-82D96052758A}"/>
                </a:ext>
              </a:extLst>
            </p:cNvPr>
            <p:cNvSpPr txBox="1"/>
            <p:nvPr/>
          </p:nvSpPr>
          <p:spPr>
            <a:xfrm>
              <a:off x="46983" y="2227353"/>
              <a:ext cx="1987895" cy="963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225" tIns="22225" rIns="22225" bIns="22225" numCol="1" spcCol="1270" anchor="ctr" anchorCtr="0">
              <a:noAutofit/>
            </a:bodyPr>
            <a:lstStyle/>
            <a:p>
              <a:pPr lvl="0" algn="ctr"/>
              <a:r>
                <a:rPr lang="en-US" sz="1600" dirty="0"/>
                <a:t>Update the  model with optics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17C0AA4-0068-7A7E-49F4-CB7506C717A6}"/>
              </a:ext>
            </a:extLst>
          </p:cNvPr>
          <p:cNvGrpSpPr/>
          <p:nvPr/>
        </p:nvGrpSpPr>
        <p:grpSpPr>
          <a:xfrm>
            <a:off x="8619893" y="5984026"/>
            <a:ext cx="1638395" cy="831934"/>
            <a:chOff x="3856" y="2197364"/>
            <a:chExt cx="2047875" cy="1023937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F151DACE-4558-087D-E9C3-95B805F236C0}"/>
                </a:ext>
              </a:extLst>
            </p:cNvPr>
            <p:cNvSpPr/>
            <p:nvPr/>
          </p:nvSpPr>
          <p:spPr>
            <a:xfrm>
              <a:off x="3856" y="2197364"/>
              <a:ext cx="2047875" cy="102393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Rounded Rectangle 4">
              <a:extLst>
                <a:ext uri="{FF2B5EF4-FFF2-40B4-BE49-F238E27FC236}">
                  <a16:creationId xmlns:a16="http://schemas.microsoft.com/office/drawing/2014/main" id="{303F2119-8367-47EF-FA81-BCD27827D0C2}"/>
                </a:ext>
              </a:extLst>
            </p:cNvPr>
            <p:cNvSpPr txBox="1"/>
            <p:nvPr/>
          </p:nvSpPr>
          <p:spPr>
            <a:xfrm>
              <a:off x="33846" y="2227354"/>
              <a:ext cx="1987895" cy="963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225" tIns="22225" rIns="22225" bIns="22225" numCol="1" spcCol="1270" anchor="ctr" anchorCtr="0">
              <a:noAutofit/>
            </a:bodyPr>
            <a:lstStyle/>
            <a:p>
              <a:pPr lvl="0" algn="ctr"/>
              <a:r>
                <a:rPr lang="en-US" dirty="0"/>
                <a:t>Run the model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4891C4-21D8-1394-150B-61BBE82D6D5F}"/>
              </a:ext>
            </a:extLst>
          </p:cNvPr>
          <p:cNvGrpSpPr/>
          <p:nvPr/>
        </p:nvGrpSpPr>
        <p:grpSpPr>
          <a:xfrm>
            <a:off x="6798937" y="5163812"/>
            <a:ext cx="1638395" cy="831934"/>
            <a:chOff x="3856" y="2197364"/>
            <a:chExt cx="2047875" cy="1023937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D9BD1E76-6866-C018-DCB5-26C4E7F7E2F0}"/>
                </a:ext>
              </a:extLst>
            </p:cNvPr>
            <p:cNvSpPr/>
            <p:nvPr/>
          </p:nvSpPr>
          <p:spPr>
            <a:xfrm>
              <a:off x="3856" y="2197364"/>
              <a:ext cx="2047875" cy="102393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Rounded Rectangle 4">
              <a:extLst>
                <a:ext uri="{FF2B5EF4-FFF2-40B4-BE49-F238E27FC236}">
                  <a16:creationId xmlns:a16="http://schemas.microsoft.com/office/drawing/2014/main" id="{215BEEC7-6969-FACC-ABC9-F3ABC0EBF8C3}"/>
                </a:ext>
              </a:extLst>
            </p:cNvPr>
            <p:cNvSpPr txBox="1"/>
            <p:nvPr/>
          </p:nvSpPr>
          <p:spPr>
            <a:xfrm>
              <a:off x="33846" y="2227354"/>
              <a:ext cx="1987895" cy="963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225" tIns="22225" rIns="22225" bIns="22225" numCol="1" spcCol="1270" anchor="ctr" anchorCtr="0">
              <a:noAutofit/>
            </a:bodyPr>
            <a:lstStyle/>
            <a:p>
              <a:pPr lvl="0" algn="ctr"/>
              <a:r>
                <a:rPr lang="en-US" sz="1600" dirty="0"/>
                <a:t>Get measurements from the model</a:t>
              </a:r>
            </a:p>
          </p:txBody>
        </p:sp>
      </p:grp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5DFF627-9526-9C65-0BBE-C4EC39A7F19C}"/>
              </a:ext>
            </a:extLst>
          </p:cNvPr>
          <p:cNvSpPr/>
          <p:nvPr/>
        </p:nvSpPr>
        <p:spPr>
          <a:xfrm>
            <a:off x="6509424" y="2940094"/>
            <a:ext cx="2217420" cy="97478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US" sz="1800" dirty="0"/>
              <a:t>Send measurements to the Beam Line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9F26FA1-D36D-8514-E766-92C16D1191BF}"/>
              </a:ext>
            </a:extLst>
          </p:cNvPr>
          <p:cNvGrpSpPr/>
          <p:nvPr/>
        </p:nvGrpSpPr>
        <p:grpSpPr>
          <a:xfrm>
            <a:off x="6809289" y="1481440"/>
            <a:ext cx="1638395" cy="831934"/>
            <a:chOff x="3856" y="2197364"/>
            <a:chExt cx="2047875" cy="1023937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2F23144E-19F1-5F3C-7CEA-4AB360A845A9}"/>
                </a:ext>
              </a:extLst>
            </p:cNvPr>
            <p:cNvSpPr/>
            <p:nvPr/>
          </p:nvSpPr>
          <p:spPr>
            <a:xfrm>
              <a:off x="3856" y="2197364"/>
              <a:ext cx="2047875" cy="102393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Rounded Rectangle 4">
              <a:extLst>
                <a:ext uri="{FF2B5EF4-FFF2-40B4-BE49-F238E27FC236}">
                  <a16:creationId xmlns:a16="http://schemas.microsoft.com/office/drawing/2014/main" id="{0DC68C71-FE6F-F860-38D7-808115100022}"/>
                </a:ext>
              </a:extLst>
            </p:cNvPr>
            <p:cNvSpPr txBox="1"/>
            <p:nvPr/>
          </p:nvSpPr>
          <p:spPr>
            <a:xfrm>
              <a:off x="33846" y="2227354"/>
              <a:ext cx="1987895" cy="963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225" tIns="22225" rIns="22225" bIns="22225" numCol="1" spcCol="1270" anchor="ctr" anchorCtr="0">
              <a:noAutofit/>
            </a:bodyPr>
            <a:lstStyle/>
            <a:p>
              <a:pPr lvl="0" algn="ctr"/>
              <a:r>
                <a:rPr lang="en-US" dirty="0"/>
                <a:t>Update readbacks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0186F48-032A-2334-3591-1B080856130B}"/>
              </a:ext>
            </a:extLst>
          </p:cNvPr>
          <p:cNvGrpSpPr/>
          <p:nvPr/>
        </p:nvGrpSpPr>
        <p:grpSpPr>
          <a:xfrm>
            <a:off x="8558669" y="8510"/>
            <a:ext cx="1638395" cy="831934"/>
            <a:chOff x="3856" y="2197364"/>
            <a:chExt cx="2047875" cy="1023937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04BF4E8A-D412-E238-DB13-537EF4787428}"/>
                </a:ext>
              </a:extLst>
            </p:cNvPr>
            <p:cNvSpPr/>
            <p:nvPr/>
          </p:nvSpPr>
          <p:spPr>
            <a:xfrm>
              <a:off x="3856" y="2197364"/>
              <a:ext cx="2047875" cy="102393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Rounded Rectangle 4">
              <a:extLst>
                <a:ext uri="{FF2B5EF4-FFF2-40B4-BE49-F238E27FC236}">
                  <a16:creationId xmlns:a16="http://schemas.microsoft.com/office/drawing/2014/main" id="{0FB7D9D2-E87A-C267-226C-CF1B2D64925B}"/>
                </a:ext>
              </a:extLst>
            </p:cNvPr>
            <p:cNvSpPr txBox="1"/>
            <p:nvPr/>
          </p:nvSpPr>
          <p:spPr>
            <a:xfrm>
              <a:off x="33846" y="2227354"/>
              <a:ext cx="1987895" cy="963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225" tIns="22225" rIns="22225" bIns="22225" numCol="1" spcCol="1270" anchor="ctr" anchorCtr="0">
              <a:noAutofit/>
            </a:bodyPr>
            <a:lstStyle/>
            <a:p>
              <a:pPr lvl="0" algn="ctr"/>
              <a:r>
                <a:rPr lang="en-US" dirty="0"/>
                <a:t>Update the server</a:t>
              </a:r>
              <a:endParaRPr lang="en-US" sz="1600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490EDA7-9CFB-AB50-2199-D4BD2AC2A23C}"/>
              </a:ext>
            </a:extLst>
          </p:cNvPr>
          <p:cNvGrpSpPr/>
          <p:nvPr/>
        </p:nvGrpSpPr>
        <p:grpSpPr>
          <a:xfrm>
            <a:off x="10433463" y="1578213"/>
            <a:ext cx="1638395" cy="831934"/>
            <a:chOff x="3856" y="2197364"/>
            <a:chExt cx="2047875" cy="1023937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3B9409FE-D4E4-4D0F-D755-4B90BB16147F}"/>
                </a:ext>
              </a:extLst>
            </p:cNvPr>
            <p:cNvSpPr/>
            <p:nvPr/>
          </p:nvSpPr>
          <p:spPr>
            <a:xfrm>
              <a:off x="3856" y="2197364"/>
              <a:ext cx="2047875" cy="102393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Rounded Rectangle 4">
              <a:extLst>
                <a:ext uri="{FF2B5EF4-FFF2-40B4-BE49-F238E27FC236}">
                  <a16:creationId xmlns:a16="http://schemas.microsoft.com/office/drawing/2014/main" id="{6E7FF23A-CA3D-69DD-3ADA-326297EB5D9C}"/>
                </a:ext>
              </a:extLst>
            </p:cNvPr>
            <p:cNvSpPr txBox="1"/>
            <p:nvPr/>
          </p:nvSpPr>
          <p:spPr>
            <a:xfrm>
              <a:off x="33846" y="2227354"/>
              <a:ext cx="1987895" cy="963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225" tIns="22225" rIns="22225" bIns="22225" numCol="1" spcCol="1270" anchor="ctr" anchorCtr="0">
              <a:noAutofit/>
            </a:bodyPr>
            <a:lstStyle/>
            <a:p>
              <a:pPr lvl="0" algn="ctr"/>
              <a:r>
                <a:rPr lang="en-US" dirty="0"/>
                <a:t>Sleep</a:t>
              </a:r>
            </a:p>
          </p:txBody>
        </p:sp>
      </p:grp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A64856F0-BBB2-3FA3-0D12-701FDD97B459}"/>
              </a:ext>
            </a:extLst>
          </p:cNvPr>
          <p:cNvCxnSpPr>
            <a:stCxn id="45" idx="3"/>
            <a:endCxn id="48" idx="0"/>
          </p:cNvCxnSpPr>
          <p:nvPr/>
        </p:nvCxnSpPr>
        <p:spPr>
          <a:xfrm>
            <a:off x="10173070" y="424477"/>
            <a:ext cx="1079590" cy="1178102"/>
          </a:xfrm>
          <a:prstGeom prst="curvedConnector2">
            <a:avLst/>
          </a:prstGeom>
          <a:ln w="76200">
            <a:solidFill>
              <a:srgbClr val="00B0F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7233BBBF-8F8F-36DF-93FB-E9E262A3C463}"/>
              </a:ext>
            </a:extLst>
          </p:cNvPr>
          <p:cNvCxnSpPr>
            <a:cxnSpLocks/>
            <a:stCxn id="48" idx="2"/>
            <a:endCxn id="21" idx="0"/>
          </p:cNvCxnSpPr>
          <p:nvPr/>
        </p:nvCxnSpPr>
        <p:spPr>
          <a:xfrm rot="5400000">
            <a:off x="11059084" y="2579356"/>
            <a:ext cx="387152" cy="12700"/>
          </a:xfrm>
          <a:prstGeom prst="curvedConnector3">
            <a:avLst>
              <a:gd name="adj1" fmla="val 50000"/>
            </a:avLst>
          </a:prstGeom>
          <a:ln w="76200">
            <a:solidFill>
              <a:srgbClr val="00B0F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>
            <a:extLst>
              <a:ext uri="{FF2B5EF4-FFF2-40B4-BE49-F238E27FC236}">
                <a16:creationId xmlns:a16="http://schemas.microsoft.com/office/drawing/2014/main" id="{615BD074-4C5D-5F39-B1A4-437CCE6994C8}"/>
              </a:ext>
            </a:extLst>
          </p:cNvPr>
          <p:cNvCxnSpPr>
            <a:cxnSpLocks/>
            <a:stCxn id="21" idx="2"/>
            <a:endCxn id="9" idx="0"/>
          </p:cNvCxnSpPr>
          <p:nvPr/>
        </p:nvCxnSpPr>
        <p:spPr>
          <a:xfrm rot="5400000">
            <a:off x="11086832" y="3721183"/>
            <a:ext cx="330879" cy="779"/>
          </a:xfrm>
          <a:prstGeom prst="curvedConnector3">
            <a:avLst>
              <a:gd name="adj1" fmla="val 50000"/>
            </a:avLst>
          </a:prstGeom>
          <a:ln w="76200">
            <a:solidFill>
              <a:srgbClr val="00B0F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40D15A88-C74F-3ABE-C866-CD2E3F50D730}"/>
              </a:ext>
            </a:extLst>
          </p:cNvPr>
          <p:cNvCxnSpPr>
            <a:cxnSpLocks/>
            <a:stCxn id="9" idx="2"/>
            <a:endCxn id="30" idx="0"/>
          </p:cNvCxnSpPr>
          <p:nvPr/>
        </p:nvCxnSpPr>
        <p:spPr>
          <a:xfrm rot="16200000" flipH="1">
            <a:off x="10871206" y="4803218"/>
            <a:ext cx="771860" cy="10510"/>
          </a:xfrm>
          <a:prstGeom prst="curvedConnector3">
            <a:avLst>
              <a:gd name="adj1" fmla="val 50000"/>
            </a:avLst>
          </a:prstGeom>
          <a:ln w="76200">
            <a:solidFill>
              <a:srgbClr val="00B0F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>
            <a:extLst>
              <a:ext uri="{FF2B5EF4-FFF2-40B4-BE49-F238E27FC236}">
                <a16:creationId xmlns:a16="http://schemas.microsoft.com/office/drawing/2014/main" id="{0AC4F813-D5E7-9B0B-0911-4C9E9DB83443}"/>
              </a:ext>
            </a:extLst>
          </p:cNvPr>
          <p:cNvCxnSpPr>
            <a:cxnSpLocks/>
            <a:stCxn id="29" idx="2"/>
            <a:endCxn id="33" idx="3"/>
          </p:cNvCxnSpPr>
          <p:nvPr/>
        </p:nvCxnSpPr>
        <p:spPr>
          <a:xfrm rot="5400000">
            <a:off x="10549332" y="5686933"/>
            <a:ext cx="398022" cy="1028098"/>
          </a:xfrm>
          <a:prstGeom prst="curvedConnector2">
            <a:avLst/>
          </a:prstGeom>
          <a:ln w="76200">
            <a:solidFill>
              <a:srgbClr val="00B0F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>
            <a:extLst>
              <a:ext uri="{FF2B5EF4-FFF2-40B4-BE49-F238E27FC236}">
                <a16:creationId xmlns:a16="http://schemas.microsoft.com/office/drawing/2014/main" id="{580BC6E3-A06E-F22F-DAD0-D4D8207C7FFD}"/>
              </a:ext>
            </a:extLst>
          </p:cNvPr>
          <p:cNvCxnSpPr>
            <a:cxnSpLocks/>
            <a:stCxn id="33" idx="1"/>
            <a:endCxn id="35" idx="2"/>
          </p:cNvCxnSpPr>
          <p:nvPr/>
        </p:nvCxnSpPr>
        <p:spPr>
          <a:xfrm rot="10800000">
            <a:off x="7618136" y="5995747"/>
            <a:ext cx="1025751" cy="404247"/>
          </a:xfrm>
          <a:prstGeom prst="curvedConnector2">
            <a:avLst/>
          </a:prstGeom>
          <a:ln w="76200">
            <a:solidFill>
              <a:srgbClr val="00B0F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>
            <a:extLst>
              <a:ext uri="{FF2B5EF4-FFF2-40B4-BE49-F238E27FC236}">
                <a16:creationId xmlns:a16="http://schemas.microsoft.com/office/drawing/2014/main" id="{A01033AD-6E5D-7C12-4DAE-15400A041DA9}"/>
              </a:ext>
            </a:extLst>
          </p:cNvPr>
          <p:cNvCxnSpPr>
            <a:cxnSpLocks/>
            <a:stCxn id="36" idx="0"/>
            <a:endCxn id="8" idx="2"/>
          </p:cNvCxnSpPr>
          <p:nvPr/>
        </p:nvCxnSpPr>
        <p:spPr>
          <a:xfrm rot="16200000" flipV="1">
            <a:off x="7459228" y="5029272"/>
            <a:ext cx="307531" cy="10282"/>
          </a:xfrm>
          <a:prstGeom prst="curvedConnector3">
            <a:avLst>
              <a:gd name="adj1" fmla="val 50000"/>
            </a:avLst>
          </a:prstGeom>
          <a:ln w="76200">
            <a:solidFill>
              <a:srgbClr val="00B0F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>
            <a:extLst>
              <a:ext uri="{FF2B5EF4-FFF2-40B4-BE49-F238E27FC236}">
                <a16:creationId xmlns:a16="http://schemas.microsoft.com/office/drawing/2014/main" id="{F1A80FEE-3213-A074-BF86-3C48E2B7B319}"/>
              </a:ext>
            </a:extLst>
          </p:cNvPr>
          <p:cNvCxnSpPr>
            <a:cxnSpLocks/>
            <a:stCxn id="8" idx="0"/>
            <a:endCxn id="38" idx="2"/>
          </p:cNvCxnSpPr>
          <p:nvPr/>
        </p:nvCxnSpPr>
        <p:spPr>
          <a:xfrm rot="5400000" flipH="1" flipV="1">
            <a:off x="7397874" y="4124856"/>
            <a:ext cx="430239" cy="10282"/>
          </a:xfrm>
          <a:prstGeom prst="curvedConnector3">
            <a:avLst>
              <a:gd name="adj1" fmla="val 50000"/>
            </a:avLst>
          </a:prstGeom>
          <a:ln w="76200">
            <a:solidFill>
              <a:srgbClr val="00B0F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>
            <a:extLst>
              <a:ext uri="{FF2B5EF4-FFF2-40B4-BE49-F238E27FC236}">
                <a16:creationId xmlns:a16="http://schemas.microsoft.com/office/drawing/2014/main" id="{EA20A174-6546-B2D6-5197-78ACBF4DA304}"/>
              </a:ext>
            </a:extLst>
          </p:cNvPr>
          <p:cNvCxnSpPr>
            <a:cxnSpLocks/>
            <a:stCxn id="38" idx="0"/>
            <a:endCxn id="42" idx="2"/>
          </p:cNvCxnSpPr>
          <p:nvPr/>
        </p:nvCxnSpPr>
        <p:spPr>
          <a:xfrm rot="5400000" flipH="1" flipV="1">
            <a:off x="7297767" y="2609375"/>
            <a:ext cx="651087" cy="10352"/>
          </a:xfrm>
          <a:prstGeom prst="curvedConnector3">
            <a:avLst>
              <a:gd name="adj1" fmla="val 50000"/>
            </a:avLst>
          </a:prstGeom>
          <a:ln w="76200">
            <a:solidFill>
              <a:srgbClr val="00B0F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>
            <a:extLst>
              <a:ext uri="{FF2B5EF4-FFF2-40B4-BE49-F238E27FC236}">
                <a16:creationId xmlns:a16="http://schemas.microsoft.com/office/drawing/2014/main" id="{AC959597-807C-9B5E-017E-2529147A0C3D}"/>
              </a:ext>
            </a:extLst>
          </p:cNvPr>
          <p:cNvCxnSpPr>
            <a:cxnSpLocks/>
            <a:stCxn id="41" idx="0"/>
            <a:endCxn id="45" idx="1"/>
          </p:cNvCxnSpPr>
          <p:nvPr/>
        </p:nvCxnSpPr>
        <p:spPr>
          <a:xfrm rot="5400000" flipH="1" flipV="1">
            <a:off x="7577093" y="475872"/>
            <a:ext cx="1056963" cy="954175"/>
          </a:xfrm>
          <a:prstGeom prst="curvedConnector2">
            <a:avLst/>
          </a:prstGeom>
          <a:ln w="76200">
            <a:solidFill>
              <a:srgbClr val="00B0F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FDE26E8F-E3DF-717F-F3EC-7E485E68069A}"/>
              </a:ext>
            </a:extLst>
          </p:cNvPr>
          <p:cNvSpPr txBox="1"/>
          <p:nvPr/>
        </p:nvSpPr>
        <p:spPr>
          <a:xfrm>
            <a:off x="8619893" y="2484038"/>
            <a:ext cx="1476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Beam Line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6CDFB3A-220D-BA3B-6EAF-AB4FEC32F21F}"/>
              </a:ext>
            </a:extLst>
          </p:cNvPr>
          <p:cNvSpPr txBox="1"/>
          <p:nvPr/>
        </p:nvSpPr>
        <p:spPr>
          <a:xfrm>
            <a:off x="8871348" y="4880647"/>
            <a:ext cx="101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Model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E51F3D9-73EB-1E41-BDA6-0FFCA2DDBD3B}"/>
              </a:ext>
            </a:extLst>
          </p:cNvPr>
          <p:cNvCxnSpPr>
            <a:cxnSpLocks/>
          </p:cNvCxnSpPr>
          <p:nvPr/>
        </p:nvCxnSpPr>
        <p:spPr>
          <a:xfrm>
            <a:off x="6737334" y="1167394"/>
            <a:ext cx="5241920" cy="0"/>
          </a:xfrm>
          <a:prstGeom prst="line">
            <a:avLst/>
          </a:prstGeom>
          <a:ln w="38100">
            <a:solidFill>
              <a:srgbClr val="00206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1E3A048-5CF0-FD52-535F-0576EA220487}"/>
              </a:ext>
            </a:extLst>
          </p:cNvPr>
          <p:cNvSpPr txBox="1"/>
          <p:nvPr/>
        </p:nvSpPr>
        <p:spPr>
          <a:xfrm>
            <a:off x="8615471" y="828862"/>
            <a:ext cx="1476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19530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B246-E370-55CC-B08D-008D5A5D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</a:t>
            </a: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644319A4-2787-B016-03C3-84CD0681A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009783"/>
            <a:ext cx="11430000" cy="5369996"/>
          </a:xfrm>
        </p:spPr>
        <p:txBody>
          <a:bodyPr/>
          <a:lstStyle/>
          <a:p>
            <a:r>
              <a:rPr lang="en-US" sz="2400" dirty="0"/>
              <a:t>Tracking can be anything</a:t>
            </a:r>
          </a:p>
          <a:p>
            <a:pPr lvl="1"/>
            <a:r>
              <a:rPr lang="en-US" sz="2000" dirty="0"/>
              <a:t>A random number generator</a:t>
            </a:r>
          </a:p>
          <a:p>
            <a:pPr lvl="1"/>
            <a:r>
              <a:rPr lang="en-US" sz="2000" dirty="0"/>
              <a:t>An envelope simulation</a:t>
            </a:r>
          </a:p>
          <a:p>
            <a:pPr lvl="1"/>
            <a:r>
              <a:rPr lang="en-US" sz="2000" dirty="0"/>
              <a:t>A PIC simulation</a:t>
            </a:r>
          </a:p>
          <a:p>
            <a:r>
              <a:rPr lang="en-US" sz="2400" dirty="0"/>
              <a:t>Requires three functions</a:t>
            </a:r>
          </a:p>
          <a:p>
            <a:pPr lvl="1"/>
            <a:r>
              <a:rPr lang="en-US" sz="2000" dirty="0" err="1">
                <a:latin typeface="PT Mono" panose="02060509020205020204" pitchFamily="49" charset="77"/>
              </a:rPr>
              <a:t>update_optics</a:t>
            </a:r>
            <a:r>
              <a:rPr lang="en-US" sz="2000" dirty="0">
                <a:latin typeface="PT Mono" panose="02060509020205020204" pitchFamily="49" charset="77"/>
              </a:rPr>
              <a:t>(</a:t>
            </a:r>
            <a:r>
              <a:rPr lang="en-US" sz="2000" dirty="0" err="1">
                <a:latin typeface="PT Mono" panose="02060509020205020204" pitchFamily="49" charset="77"/>
              </a:rPr>
              <a:t>new_optics</a:t>
            </a:r>
            <a:r>
              <a:rPr lang="en-US" sz="2000" dirty="0">
                <a:latin typeface="PT Mono" panose="02060509020205020204" pitchFamily="49" charset="77"/>
              </a:rPr>
              <a:t>)</a:t>
            </a:r>
            <a:r>
              <a:rPr lang="en-US" sz="2000" dirty="0"/>
              <a:t>: Gives the model updated setting values.</a:t>
            </a:r>
            <a:endParaRPr lang="en-US" sz="2000" dirty="0">
              <a:latin typeface="PT Mono" panose="02060509020205020204" pitchFamily="49" charset="77"/>
            </a:endParaRPr>
          </a:p>
          <a:p>
            <a:pPr lvl="1"/>
            <a:r>
              <a:rPr lang="en-US" sz="2000" dirty="0">
                <a:latin typeface="PT Mono" panose="02060509020205020204" pitchFamily="49" charset="77"/>
              </a:rPr>
              <a:t>track()</a:t>
            </a:r>
            <a:r>
              <a:rPr lang="en-US" sz="2000" dirty="0"/>
              <a:t>: The model generates new measured values. </a:t>
            </a:r>
            <a:endParaRPr lang="en-US" sz="2000" dirty="0">
              <a:latin typeface="PT Mono" panose="02060509020205020204" pitchFamily="49" charset="77"/>
            </a:endParaRPr>
          </a:p>
          <a:p>
            <a:pPr lvl="1"/>
            <a:r>
              <a:rPr lang="en-US" sz="2000" dirty="0" err="1">
                <a:latin typeface="PT Mono" panose="02060509020205020204" pitchFamily="49" charset="77"/>
              </a:rPr>
              <a:t>get_measurements</a:t>
            </a:r>
            <a:r>
              <a:rPr lang="en-US" sz="2000" dirty="0">
                <a:latin typeface="PT Mono" panose="02060509020205020204" pitchFamily="49" charset="77"/>
              </a:rPr>
              <a:t>() -&gt; </a:t>
            </a:r>
            <a:r>
              <a:rPr lang="en-US" sz="2000" dirty="0" err="1">
                <a:latin typeface="PT Mono" panose="02060509020205020204" pitchFamily="49" charset="77"/>
              </a:rPr>
              <a:t>new_measurements</a:t>
            </a:r>
            <a:r>
              <a:rPr lang="en-US" sz="2000" dirty="0"/>
              <a:t>: The model returns measured values.</a:t>
            </a:r>
          </a:p>
          <a:p>
            <a:r>
              <a:rPr lang="en-US" sz="2400" dirty="0"/>
              <a:t>The Models receive and return dictionaries in the same format</a:t>
            </a:r>
          </a:p>
          <a:p>
            <a:pPr lvl="1"/>
            <a:r>
              <a:rPr lang="en-US" sz="2000" dirty="0"/>
              <a:t>All names are model specific. The model knows nothing about the server.</a:t>
            </a:r>
          </a:p>
          <a:p>
            <a:pPr lvl="1"/>
            <a:r>
              <a:rPr lang="en-US" sz="2000" dirty="0"/>
              <a:t>The dictionary is each element name in the model connected to that element’s parameter dictionary</a:t>
            </a:r>
          </a:p>
          <a:p>
            <a:pPr lvl="2"/>
            <a:r>
              <a:rPr lang="en-US" sz="1600" dirty="0"/>
              <a:t>example: </a:t>
            </a:r>
            <a:r>
              <a:rPr lang="en-US" sz="1600" dirty="0">
                <a:latin typeface="PT Mono" panose="02060509020205020204" pitchFamily="49" charset="77"/>
              </a:rPr>
              <a:t>{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‘Quad0</a:t>
            </a:r>
            <a:r>
              <a:rPr lang="en-US" sz="1600" dirty="0">
                <a:solidFill>
                  <a:srgbClr val="067D17"/>
                </a:solidFill>
                <a:latin typeface="PT Mono" panose="02060509020205020204" pitchFamily="49" charset="77"/>
              </a:rPr>
              <a:t>1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’</a:t>
            </a:r>
            <a:r>
              <a:rPr lang="en-US" sz="1600" dirty="0">
                <a:latin typeface="PT Mono" panose="02060509020205020204" pitchFamily="49" charset="77"/>
              </a:rPr>
              <a:t>: {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‘dB/</a:t>
            </a:r>
            <a:r>
              <a:rPr lang="en-US" sz="1600" dirty="0" err="1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dr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’</a:t>
            </a:r>
            <a:r>
              <a:rPr lang="en-US" sz="1600" dirty="0">
                <a:latin typeface="PT Mono" panose="02060509020205020204" pitchFamily="49" charset="77"/>
              </a:rPr>
              <a:t>: </a:t>
            </a:r>
            <a:r>
              <a:rPr lang="en-US" sz="1600" dirty="0">
                <a:solidFill>
                  <a:srgbClr val="1750EB"/>
                </a:solidFill>
                <a:effectLst/>
                <a:latin typeface="PT Mono" panose="02060509020205020204" pitchFamily="49" charset="77"/>
              </a:rPr>
              <a:t>6.01</a:t>
            </a:r>
            <a:r>
              <a:rPr lang="en-US" sz="1600" dirty="0">
                <a:latin typeface="PT Mono" panose="02060509020205020204" pitchFamily="49" charset="77"/>
              </a:rPr>
              <a:t>}, 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‘</a:t>
            </a:r>
            <a:r>
              <a:rPr lang="en-US" sz="1600" dirty="0">
                <a:solidFill>
                  <a:srgbClr val="067D17"/>
                </a:solidFill>
                <a:latin typeface="PT Mono" panose="02060509020205020204" pitchFamily="49" charset="77"/>
              </a:rPr>
              <a:t>Corrector01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’</a:t>
            </a:r>
            <a:r>
              <a:rPr lang="en-US" sz="1600" dirty="0">
                <a:latin typeface="PT Mono" panose="02060509020205020204" pitchFamily="49" charset="77"/>
              </a:rPr>
              <a:t>: {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‘B’</a:t>
            </a:r>
            <a:r>
              <a:rPr lang="en-US" sz="1600" dirty="0">
                <a:latin typeface="PT Mono" panose="02060509020205020204" pitchFamily="49" charset="77"/>
              </a:rPr>
              <a:t>: </a:t>
            </a:r>
            <a:r>
              <a:rPr lang="en-US" sz="1600" dirty="0">
                <a:solidFill>
                  <a:srgbClr val="1750EB"/>
                </a:solidFill>
                <a:effectLst/>
                <a:latin typeface="PT Mono" panose="02060509020205020204" pitchFamily="49" charset="77"/>
              </a:rPr>
              <a:t>0.005</a:t>
            </a:r>
            <a:r>
              <a:rPr lang="en-US" sz="1600" dirty="0">
                <a:latin typeface="PT Mono" panose="02060509020205020204" pitchFamily="49" charset="77"/>
              </a:rPr>
              <a:t>}, …}</a:t>
            </a:r>
          </a:p>
        </p:txBody>
      </p:sp>
    </p:spTree>
    <p:extLst>
      <p:ext uri="{BB962C8B-B14F-4D97-AF65-F5344CB8AC3E}">
        <p14:creationId xmlns:p14="http://schemas.microsoft.com/office/powerpoint/2010/main" val="1166936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B246-E370-55CC-B08D-008D5A5D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PyORBIT Model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3DA92B0-6868-1FA0-E05A-6BE11DD82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3392298"/>
            <a:ext cx="11429999" cy="2868457"/>
          </a:xfrm>
        </p:spPr>
        <p:txBody>
          <a:bodyPr/>
          <a:lstStyle/>
          <a:p>
            <a:r>
              <a:rPr lang="en-US" sz="2400" dirty="0"/>
              <a:t>The PyORBIT Model maintains a PyORBIT simulation for a given Lattice object and initial Bunch object.</a:t>
            </a:r>
          </a:p>
          <a:p>
            <a:pPr lvl="1"/>
            <a:r>
              <a:rPr lang="en-US" sz="2000" dirty="0">
                <a:latin typeface="PT Mono" panose="02060509020205020204" pitchFamily="49" charset="77"/>
              </a:rPr>
              <a:t>model = </a:t>
            </a:r>
            <a:r>
              <a:rPr lang="en-US" sz="2000" dirty="0" err="1">
                <a:latin typeface="PT Mono" panose="02060509020205020204" pitchFamily="49" charset="77"/>
              </a:rPr>
              <a:t>OrbitModel</a:t>
            </a:r>
            <a:r>
              <a:rPr lang="en-US" sz="2000" dirty="0">
                <a:latin typeface="PT Mono" panose="02060509020205020204" pitchFamily="49" charset="77"/>
              </a:rPr>
              <a:t>(</a:t>
            </a:r>
            <a:r>
              <a:rPr lang="en-US" sz="2000" dirty="0" err="1">
                <a:latin typeface="PT Mono" panose="02060509020205020204" pitchFamily="49" charset="77"/>
              </a:rPr>
              <a:t>model_lattice</a:t>
            </a:r>
            <a:r>
              <a:rPr lang="en-US" sz="2000" dirty="0">
                <a:latin typeface="PT Mono" panose="02060509020205020204" pitchFamily="49" charset="77"/>
              </a:rPr>
              <a:t>, </a:t>
            </a:r>
            <a:r>
              <a:rPr lang="en-US" sz="2000" dirty="0" err="1">
                <a:latin typeface="PT Mono" panose="02060509020205020204" pitchFamily="49" charset="77"/>
              </a:rPr>
              <a:t>bunch_in</a:t>
            </a:r>
            <a:r>
              <a:rPr lang="en-US" sz="2000" dirty="0">
                <a:latin typeface="PT Mono" panose="02060509020205020204" pitchFamily="49" charset="77"/>
              </a:rPr>
              <a:t>)</a:t>
            </a:r>
            <a:endParaRPr lang="en-US" sz="2000" dirty="0"/>
          </a:p>
          <a:p>
            <a:r>
              <a:rPr lang="en-US" sz="2400" dirty="0"/>
              <a:t>Controller for different PyORBIT objects unify how inputs and outputs are handled.</a:t>
            </a:r>
          </a:p>
          <a:p>
            <a:r>
              <a:rPr lang="en-US" sz="2400" dirty="0"/>
              <a:t>Maintains a dictionary of saved bunches at each optic so that tracking only needs to occur from the most upstream change since the last track.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0767872-A2C2-FC79-6190-8531731D4B2F}"/>
              </a:ext>
            </a:extLst>
          </p:cNvPr>
          <p:cNvGrpSpPr/>
          <p:nvPr/>
        </p:nvGrpSpPr>
        <p:grpSpPr>
          <a:xfrm>
            <a:off x="2390502" y="456274"/>
            <a:ext cx="7881852" cy="2801977"/>
            <a:chOff x="1841862" y="613963"/>
            <a:chExt cx="7881852" cy="280197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5644E29-796D-E992-0638-2CFACF6CDC04}"/>
                </a:ext>
              </a:extLst>
            </p:cNvPr>
            <p:cNvGrpSpPr/>
            <p:nvPr/>
          </p:nvGrpSpPr>
          <p:grpSpPr>
            <a:xfrm>
              <a:off x="1841862" y="613963"/>
              <a:ext cx="7881852" cy="2801977"/>
              <a:chOff x="1711234" y="89594"/>
              <a:chExt cx="7881852" cy="2801977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A041A2D-194F-2F3C-6669-0E90CDFB1CDA}"/>
                  </a:ext>
                </a:extLst>
              </p:cNvPr>
              <p:cNvGrpSpPr/>
              <p:nvPr/>
            </p:nvGrpSpPr>
            <p:grpSpPr>
              <a:xfrm>
                <a:off x="1711234" y="89594"/>
                <a:ext cx="7881852" cy="2801977"/>
                <a:chOff x="1711234" y="89594"/>
                <a:chExt cx="7881852" cy="2801977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C79F30CA-E154-F346-058B-ADB404271A47}"/>
                    </a:ext>
                  </a:extLst>
                </p:cNvPr>
                <p:cNvGrpSpPr/>
                <p:nvPr/>
              </p:nvGrpSpPr>
              <p:grpSpPr>
                <a:xfrm>
                  <a:off x="1711234" y="1051451"/>
                  <a:ext cx="7881852" cy="896386"/>
                  <a:chOff x="3788228" y="1476153"/>
                  <a:chExt cx="7881852" cy="896386"/>
                </a:xfrm>
              </p:grpSpPr>
              <p:cxnSp>
                <p:nvCxnSpPr>
                  <p:cNvPr id="39" name="Straight Arrow Connector 38">
                    <a:extLst>
                      <a:ext uri="{FF2B5EF4-FFF2-40B4-BE49-F238E27FC236}">
                        <a16:creationId xmlns:a16="http://schemas.microsoft.com/office/drawing/2014/main" id="{25CA896C-44AD-4E64-4E74-FBB183F32836}"/>
                      </a:ext>
                    </a:extLst>
                  </p:cNvPr>
                  <p:cNvCxnSpPr>
                    <a:cxnSpLocks/>
                    <a:endCxn id="15" idx="1"/>
                  </p:cNvCxnSpPr>
                  <p:nvPr/>
                </p:nvCxnSpPr>
                <p:spPr>
                  <a:xfrm>
                    <a:off x="3788228" y="2340813"/>
                    <a:ext cx="1903549" cy="0"/>
                  </a:xfrm>
                  <a:prstGeom prst="straightConnector1">
                    <a:avLst/>
                  </a:prstGeom>
                  <a:ln w="76200">
                    <a:solidFill>
                      <a:schemeClr val="accent1"/>
                    </a:solidFill>
                    <a:miter lim="800000"/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" name="Rounded Rectangle 3">
                    <a:extLst>
                      <a:ext uri="{FF2B5EF4-FFF2-40B4-BE49-F238E27FC236}">
                        <a16:creationId xmlns:a16="http://schemas.microsoft.com/office/drawing/2014/main" id="{CD1A41B5-BDE6-7003-6BE1-9149A63EA346}"/>
                      </a:ext>
                    </a:extLst>
                  </p:cNvPr>
                  <p:cNvSpPr/>
                  <p:nvPr/>
                </p:nvSpPr>
                <p:spPr>
                  <a:xfrm>
                    <a:off x="9428180" y="1476153"/>
                    <a:ext cx="2241900" cy="896386"/>
                  </a:xfrm>
                  <a:prstGeom prst="roundRect">
                    <a:avLst>
                      <a:gd name="adj" fmla="val 10000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algn="ctr"/>
                    <a:r>
                      <a:rPr lang="en-US" sz="2400" kern="1200" dirty="0"/>
                      <a:t>Lattice Node Controller</a:t>
                    </a:r>
                  </a:p>
                </p:txBody>
              </p:sp>
              <p:cxnSp>
                <p:nvCxnSpPr>
                  <p:cNvPr id="9" name="Straight Arrow Connector 8">
                    <a:extLst>
                      <a:ext uri="{FF2B5EF4-FFF2-40B4-BE49-F238E27FC236}">
                        <a16:creationId xmlns:a16="http://schemas.microsoft.com/office/drawing/2014/main" id="{4704124F-CDF0-41A3-C4D5-F8B90C039242}"/>
                      </a:ext>
                    </a:extLst>
                  </p:cNvPr>
                  <p:cNvCxnSpPr>
                    <a:cxnSpLocks/>
                    <a:stCxn id="15" idx="3"/>
                    <a:endCxn id="4" idx="1"/>
                  </p:cNvCxnSpPr>
                  <p:nvPr/>
                </p:nvCxnSpPr>
                <p:spPr>
                  <a:xfrm flipV="1">
                    <a:off x="7739652" y="1924346"/>
                    <a:ext cx="1688528" cy="425980"/>
                  </a:xfrm>
                  <a:prstGeom prst="straightConnector1">
                    <a:avLst/>
                  </a:prstGeom>
                  <a:ln w="76200">
                    <a:solidFill>
                      <a:schemeClr val="accent1"/>
                    </a:solidFill>
                    <a:miter lim="800000"/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5D416718-1CF7-5620-D1CE-B3C6580C6F28}"/>
                    </a:ext>
                  </a:extLst>
                </p:cNvPr>
                <p:cNvSpPr/>
                <p:nvPr/>
              </p:nvSpPr>
              <p:spPr>
                <a:xfrm>
                  <a:off x="3614783" y="1413655"/>
                  <a:ext cx="2047875" cy="1023937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r>
                    <a:rPr lang="en-US" sz="2800" kern="1200" dirty="0"/>
                    <a:t>Lattice Controller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B38405E-9FE6-64F2-33F8-C5AC0E7F5B58}"/>
                    </a:ext>
                  </a:extLst>
                </p:cNvPr>
                <p:cNvSpPr txBox="1"/>
                <p:nvPr/>
              </p:nvSpPr>
              <p:spPr>
                <a:xfrm>
                  <a:off x="1926255" y="1346714"/>
                  <a:ext cx="1494502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Model Parameters</a:t>
                  </a:r>
                </a:p>
              </p:txBody>
            </p:sp>
            <p:sp>
              <p:nvSpPr>
                <p:cNvPr id="20" name="Rounded Rectangle 19">
                  <a:extLst>
                    <a:ext uri="{FF2B5EF4-FFF2-40B4-BE49-F238E27FC236}">
                      <a16:creationId xmlns:a16="http://schemas.microsoft.com/office/drawing/2014/main" id="{D1E4F1B6-FD45-25E5-B3F0-23AC09EA0E70}"/>
                    </a:ext>
                  </a:extLst>
                </p:cNvPr>
                <p:cNvSpPr/>
                <p:nvPr/>
              </p:nvSpPr>
              <p:spPr>
                <a:xfrm>
                  <a:off x="7351185" y="89594"/>
                  <a:ext cx="2241900" cy="914400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r>
                    <a:rPr lang="en-US" sz="2400" kern="1200" dirty="0"/>
                    <a:t>RF Cavity Controller</a:t>
                  </a:r>
                </a:p>
              </p:txBody>
            </p:sp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A0046A98-B0BE-E72F-6B6C-FEE1A58A741E}"/>
                    </a:ext>
                  </a:extLst>
                </p:cNvPr>
                <p:cNvSpPr/>
                <p:nvPr/>
              </p:nvSpPr>
              <p:spPr>
                <a:xfrm>
                  <a:off x="7351185" y="1996537"/>
                  <a:ext cx="2241900" cy="895034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r>
                    <a:rPr lang="en-US" sz="2400" kern="1200" dirty="0"/>
                    <a:t>Child Node Controller</a:t>
                  </a:r>
                </a:p>
              </p:txBody>
            </p:sp>
          </p:grp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9D50DC45-E80A-E0A7-3FB6-730C39606C57}"/>
                  </a:ext>
                </a:extLst>
              </p:cNvPr>
              <p:cNvCxnSpPr>
                <a:cxnSpLocks/>
                <a:stCxn id="15" idx="3"/>
                <a:endCxn id="21" idx="1"/>
              </p:cNvCxnSpPr>
              <p:nvPr/>
            </p:nvCxnSpPr>
            <p:spPr>
              <a:xfrm>
                <a:off x="5662658" y="1925624"/>
                <a:ext cx="1688527" cy="518430"/>
              </a:xfrm>
              <a:prstGeom prst="straightConnector1">
                <a:avLst/>
              </a:prstGeom>
              <a:ln w="76200">
                <a:solidFill>
                  <a:schemeClr val="accent1"/>
                </a:solidFill>
                <a:miter lim="800000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4893B376-2F5E-5A5C-EAF8-CFA90B33A1C6}"/>
                  </a:ext>
                </a:extLst>
              </p:cNvPr>
              <p:cNvCxnSpPr>
                <a:cxnSpLocks/>
                <a:stCxn id="15" idx="3"/>
                <a:endCxn id="20" idx="1"/>
              </p:cNvCxnSpPr>
              <p:nvPr/>
            </p:nvCxnSpPr>
            <p:spPr>
              <a:xfrm flipV="1">
                <a:off x="5662658" y="546794"/>
                <a:ext cx="1688527" cy="1378830"/>
              </a:xfrm>
              <a:prstGeom prst="straightConnector1">
                <a:avLst/>
              </a:prstGeom>
              <a:ln w="76200">
                <a:solidFill>
                  <a:schemeClr val="accent1"/>
                </a:solidFill>
                <a:miter lim="800000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68317022-F3A6-F88C-5919-7617D34F6D04}"/>
                </a:ext>
              </a:extLst>
            </p:cNvPr>
            <p:cNvSpPr/>
            <p:nvPr/>
          </p:nvSpPr>
          <p:spPr>
            <a:xfrm>
              <a:off x="3159272" y="788223"/>
              <a:ext cx="1494503" cy="590932"/>
            </a:xfrm>
            <a:prstGeom prst="roundRect">
              <a:avLst>
                <a:gd name="adj" fmla="val 10000"/>
              </a:avLst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2800" kern="1200" dirty="0"/>
                <a:t>Lattice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73BA3F31-8C59-B892-6F10-F14918C81715}"/>
                </a:ext>
              </a:extLst>
            </p:cNvPr>
            <p:cNvSpPr/>
            <p:nvPr/>
          </p:nvSpPr>
          <p:spPr>
            <a:xfrm>
              <a:off x="4769348" y="788223"/>
              <a:ext cx="1494503" cy="603319"/>
            </a:xfrm>
            <a:prstGeom prst="roundRect">
              <a:avLst>
                <a:gd name="adj" fmla="val 10000"/>
              </a:avLst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2800" kern="1200" dirty="0"/>
                <a:t>Bunch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A58C96E-3C45-D911-0FD1-0C9E4E632475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3906523" y="1221627"/>
              <a:ext cx="862826" cy="716397"/>
            </a:xfrm>
            <a:prstGeom prst="straightConnector1">
              <a:avLst/>
            </a:prstGeom>
            <a:ln w="57150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9F66EFF-27CE-5AEB-AFBF-9D62A3096E6A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4769349" y="1349998"/>
              <a:ext cx="829911" cy="588026"/>
            </a:xfrm>
            <a:prstGeom prst="straightConnector1">
              <a:avLst/>
            </a:prstGeom>
            <a:ln w="57150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7712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B246-E370-55CC-B08D-008D5A5D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Line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69088F-2608-2FF8-2E34-8C4BFB7AF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455" y="3699512"/>
            <a:ext cx="11644667" cy="2505345"/>
          </a:xfrm>
        </p:spPr>
        <p:txBody>
          <a:bodyPr/>
          <a:lstStyle/>
          <a:p>
            <a:r>
              <a:rPr lang="en-US" sz="2400" dirty="0"/>
              <a:t>Converts information between the model and the server.</a:t>
            </a:r>
          </a:p>
          <a:p>
            <a:r>
              <a:rPr lang="en-US" sz="2400" dirty="0"/>
              <a:t>Devices are hardware specific to accommodate different control schemes</a:t>
            </a:r>
          </a:p>
          <a:p>
            <a:pPr lvl="1"/>
            <a:r>
              <a:rPr lang="en-US" sz="2000" dirty="0"/>
              <a:t>PV names</a:t>
            </a:r>
          </a:p>
          <a:p>
            <a:pPr lvl="1"/>
            <a:r>
              <a:rPr lang="en-US" sz="2000" dirty="0"/>
              <a:t>Unit conversions</a:t>
            </a:r>
          </a:p>
          <a:p>
            <a:pPr lvl="1"/>
            <a:r>
              <a:rPr lang="en-US" sz="2000" dirty="0"/>
              <a:t>Shared power supplies</a:t>
            </a:r>
          </a:p>
          <a:p>
            <a:pPr lvl="1"/>
            <a:r>
              <a:rPr lang="en-US" sz="2000" dirty="0"/>
              <a:t>Functionality not in the model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47A400E-2BF8-DBAE-AB64-DE6899FC4BEF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6799125" y="1693513"/>
            <a:ext cx="1965005" cy="1"/>
          </a:xfrm>
          <a:prstGeom prst="straightConnector1">
            <a:avLst/>
          </a:prstGeom>
          <a:ln w="76200">
            <a:solidFill>
              <a:schemeClr val="accent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47755C5-91A2-E381-C0B7-78F54AB1EF1F}"/>
              </a:ext>
            </a:extLst>
          </p:cNvPr>
          <p:cNvGrpSpPr/>
          <p:nvPr/>
        </p:nvGrpSpPr>
        <p:grpSpPr>
          <a:xfrm>
            <a:off x="842883" y="1136347"/>
            <a:ext cx="9969122" cy="2103636"/>
            <a:chOff x="842883" y="1136347"/>
            <a:chExt cx="9969122" cy="210363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AED9783-BDD8-E2B1-6793-851EC2F5CB90}"/>
                </a:ext>
              </a:extLst>
            </p:cNvPr>
            <p:cNvGrpSpPr/>
            <p:nvPr/>
          </p:nvGrpSpPr>
          <p:grpSpPr>
            <a:xfrm>
              <a:off x="842883" y="1136347"/>
              <a:ext cx="9969122" cy="2103636"/>
              <a:chOff x="398746" y="692209"/>
              <a:chExt cx="9969122" cy="2103636"/>
            </a:xfrm>
          </p:grpSpPr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D646DEE-8815-C96E-246D-4780834BAAD8}"/>
                  </a:ext>
                </a:extLst>
              </p:cNvPr>
              <p:cNvSpPr/>
              <p:nvPr/>
            </p:nvSpPr>
            <p:spPr>
              <a:xfrm>
                <a:off x="8319993" y="948423"/>
                <a:ext cx="2047875" cy="64518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r>
                  <a:rPr lang="en-US" sz="2800" kern="1200" dirty="0"/>
                  <a:t>Model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C11B6698-B543-E03C-D709-02CA93DDFEED}"/>
                  </a:ext>
                </a:extLst>
              </p:cNvPr>
              <p:cNvGrpSpPr/>
              <p:nvPr/>
            </p:nvGrpSpPr>
            <p:grpSpPr>
              <a:xfrm>
                <a:off x="398746" y="692209"/>
                <a:ext cx="7696487" cy="2103636"/>
                <a:chOff x="398746" y="692209"/>
                <a:chExt cx="7696487" cy="2103636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64F633D1-CE36-DF7D-0453-808B71B18885}"/>
                    </a:ext>
                  </a:extLst>
                </p:cNvPr>
                <p:cNvGrpSpPr/>
                <p:nvPr/>
              </p:nvGrpSpPr>
              <p:grpSpPr>
                <a:xfrm>
                  <a:off x="1690887" y="692209"/>
                  <a:ext cx="6404346" cy="2103636"/>
                  <a:chOff x="1024682" y="-458242"/>
                  <a:chExt cx="6404346" cy="2103636"/>
                </a:xfrm>
              </p:grpSpPr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282E623F-7EFF-73FF-BA44-1FC2B666841D}"/>
                      </a:ext>
                    </a:extLst>
                  </p:cNvPr>
                  <p:cNvGrpSpPr/>
                  <p:nvPr/>
                </p:nvGrpSpPr>
                <p:grpSpPr>
                  <a:xfrm>
                    <a:off x="1024682" y="-458242"/>
                    <a:ext cx="6404346" cy="2103636"/>
                    <a:chOff x="1024682" y="-458242"/>
                    <a:chExt cx="6404346" cy="2103636"/>
                  </a:xfrm>
                </p:grpSpPr>
                <p:grpSp>
                  <p:nvGrpSpPr>
                    <p:cNvPr id="15" name="Group 14">
                      <a:extLst>
                        <a:ext uri="{FF2B5EF4-FFF2-40B4-BE49-F238E27FC236}">
                          <a16:creationId xmlns:a16="http://schemas.microsoft.com/office/drawing/2014/main" id="{E91F487E-9773-F664-CE1F-AAB06A05B9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63486" y="98925"/>
                      <a:ext cx="2901360" cy="1542082"/>
                      <a:chOff x="3840480" y="523627"/>
                      <a:chExt cx="2901360" cy="1542082"/>
                    </a:xfrm>
                  </p:grpSpPr>
                  <p:cxnSp>
                    <p:nvCxnSpPr>
                      <p:cNvPr id="20" name="Straight Arrow Connector 19">
                        <a:extLst>
                          <a:ext uri="{FF2B5EF4-FFF2-40B4-BE49-F238E27FC236}">
                            <a16:creationId xmlns:a16="http://schemas.microsoft.com/office/drawing/2014/main" id="{78223B84-6541-1351-AC51-E924938FA0DC}"/>
                          </a:ext>
                        </a:extLst>
                      </p:cNvPr>
                      <p:cNvCxnSpPr>
                        <a:cxnSpLocks/>
                        <a:endCxn id="16" idx="1"/>
                      </p:cNvCxnSpPr>
                      <p:nvPr/>
                    </p:nvCxnSpPr>
                    <p:spPr>
                      <a:xfrm>
                        <a:off x="3840480" y="523627"/>
                        <a:ext cx="1877422" cy="0"/>
                      </a:xfrm>
                      <a:prstGeom prst="straightConnector1">
                        <a:avLst/>
                      </a:prstGeom>
                      <a:ln w="76200">
                        <a:solidFill>
                          <a:schemeClr val="accent1"/>
                        </a:solidFill>
                        <a:miter lim="800000"/>
                        <a:headEnd type="triangl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1" name="Rounded Rectangle 20">
                        <a:extLst>
                          <a:ext uri="{FF2B5EF4-FFF2-40B4-BE49-F238E27FC236}">
                            <a16:creationId xmlns:a16="http://schemas.microsoft.com/office/drawing/2014/main" id="{DB68142E-6A93-B427-008F-6871CCE7C0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58747" y="1521071"/>
                        <a:ext cx="1666267" cy="544638"/>
                      </a:xfrm>
                      <a:prstGeom prst="roundRect">
                        <a:avLst>
                          <a:gd name="adj" fmla="val 10000"/>
                        </a:avLst>
                      </a:prstGeom>
                    </p:spPr>
                    <p:style>
                      <a:lnRef idx="2">
                        <a:schemeClr val="lt1"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1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fillRef>
                      <a:effectRef idx="0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pPr algn="ctr"/>
                        <a:r>
                          <a:rPr lang="en-US" sz="2400" kern="1200" dirty="0"/>
                          <a:t>Device 2</a:t>
                        </a:r>
                      </a:p>
                    </p:txBody>
                  </p:sp>
                  <p:cxnSp>
                    <p:nvCxnSpPr>
                      <p:cNvPr id="22" name="Straight Arrow Connector 21">
                        <a:extLst>
                          <a:ext uri="{FF2B5EF4-FFF2-40B4-BE49-F238E27FC236}">
                            <a16:creationId xmlns:a16="http://schemas.microsoft.com/office/drawing/2014/main" id="{58077F3C-B9D7-CD40-4BBF-EA793F81C0C2}"/>
                          </a:ext>
                        </a:extLst>
                      </p:cNvPr>
                      <p:cNvCxnSpPr>
                        <a:cxnSpLocks/>
                        <a:stCxn id="16" idx="2"/>
                        <a:endCxn id="21" idx="0"/>
                      </p:cNvCxnSpPr>
                      <p:nvPr/>
                    </p:nvCxnSpPr>
                    <p:spPr>
                      <a:xfrm flipH="1">
                        <a:off x="5791881" y="846219"/>
                        <a:ext cx="949959" cy="674852"/>
                      </a:xfrm>
                      <a:prstGeom prst="straightConnector1">
                        <a:avLst/>
                      </a:prstGeom>
                      <a:ln w="76200">
                        <a:solidFill>
                          <a:schemeClr val="accent1"/>
                        </a:solidFill>
                        <a:miter lim="800000"/>
                        <a:headEnd type="triangl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6" name="Rounded Rectangle 15">
                      <a:extLst>
                        <a:ext uri="{FF2B5EF4-FFF2-40B4-BE49-F238E27FC236}">
                          <a16:creationId xmlns:a16="http://schemas.microsoft.com/office/drawing/2014/main" id="{88FE8C39-7D02-DE14-EBE8-CE035A3663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0908" y="-223668"/>
                      <a:ext cx="2047875" cy="645185"/>
                    </a:xfrm>
                    <a:prstGeom prst="roundRect">
                      <a:avLst>
                        <a:gd name="adj" fmla="val 10000"/>
                      </a:avLst>
                    </a:prstGeom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pPr algn="ctr"/>
                      <a:r>
                        <a:rPr lang="en-US" sz="2800" kern="1200" dirty="0"/>
                        <a:t>Beam Line</a:t>
                      </a:r>
                    </a:p>
                  </p:txBody>
                </p:sp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040EC5AF-1677-09F0-23C4-47CBB844F39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34526" y="-458242"/>
                      <a:ext cx="1494502" cy="5909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dirty="0">
                          <a:latin typeface="+mn-lt"/>
                        </a:rPr>
                        <a:t>Model Parameters</a:t>
                      </a:r>
                    </a:p>
                  </p:txBody>
                </p:sp>
                <p:sp>
                  <p:nvSpPr>
                    <p:cNvPr id="18" name="Rounded Rectangle 17">
                      <a:extLst>
                        <a:ext uri="{FF2B5EF4-FFF2-40B4-BE49-F238E27FC236}">
                          <a16:creationId xmlns:a16="http://schemas.microsoft.com/office/drawing/2014/main" id="{B013BE1A-5A85-A702-0472-4E409A6C21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38824" y="1100764"/>
                      <a:ext cx="1666267" cy="544630"/>
                    </a:xfrm>
                    <a:prstGeom prst="roundRect">
                      <a:avLst>
                        <a:gd name="adj" fmla="val 10000"/>
                      </a:avLst>
                    </a:prstGeom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pPr algn="ctr"/>
                      <a:r>
                        <a:rPr lang="en-US" sz="2400" kern="1200" dirty="0"/>
                        <a:t>Device 3</a:t>
                      </a:r>
                    </a:p>
                  </p:txBody>
                </p:sp>
                <p:sp>
                  <p:nvSpPr>
                    <p:cNvPr id="19" name="Rounded Rectangle 18">
                      <a:extLst>
                        <a:ext uri="{FF2B5EF4-FFF2-40B4-BE49-F238E27FC236}">
                          <a16:creationId xmlns:a16="http://schemas.microsoft.com/office/drawing/2014/main" id="{466903CE-AB20-AC21-40B4-0230DD90AB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4682" y="1100343"/>
                      <a:ext cx="1666267" cy="544638"/>
                    </a:xfrm>
                    <a:prstGeom prst="roundRect">
                      <a:avLst>
                        <a:gd name="adj" fmla="val 10000"/>
                      </a:avLst>
                    </a:prstGeom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pPr algn="ctr"/>
                      <a:r>
                        <a:rPr lang="en-US" sz="2400" kern="1200" dirty="0"/>
                        <a:t>Device 1</a:t>
                      </a:r>
                    </a:p>
                  </p:txBody>
                </p:sp>
              </p:grpSp>
              <p:cxnSp>
                <p:nvCxnSpPr>
                  <p:cNvPr id="13" name="Straight Arrow Connector 12">
                    <a:extLst>
                      <a:ext uri="{FF2B5EF4-FFF2-40B4-BE49-F238E27FC236}">
                        <a16:creationId xmlns:a16="http://schemas.microsoft.com/office/drawing/2014/main" id="{B0C9E5B7-4870-E644-0F57-9D7C2EF09A9A}"/>
                      </a:ext>
                    </a:extLst>
                  </p:cNvPr>
                  <p:cNvCxnSpPr>
                    <a:cxnSpLocks/>
                    <a:stCxn id="16" idx="2"/>
                    <a:endCxn id="19" idx="0"/>
                  </p:cNvCxnSpPr>
                  <p:nvPr/>
                </p:nvCxnSpPr>
                <p:spPr>
                  <a:xfrm flipH="1">
                    <a:off x="1857816" y="421517"/>
                    <a:ext cx="2807030" cy="678826"/>
                  </a:xfrm>
                  <a:prstGeom prst="straightConnector1">
                    <a:avLst/>
                  </a:prstGeom>
                  <a:ln w="76200">
                    <a:solidFill>
                      <a:schemeClr val="accent1"/>
                    </a:solidFill>
                    <a:miter lim="800000"/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Arrow Connector 13">
                    <a:extLst>
                      <a:ext uri="{FF2B5EF4-FFF2-40B4-BE49-F238E27FC236}">
                        <a16:creationId xmlns:a16="http://schemas.microsoft.com/office/drawing/2014/main" id="{4CCB9D72-61F2-3918-27DA-21E0EB83518C}"/>
                      </a:ext>
                    </a:extLst>
                  </p:cNvPr>
                  <p:cNvCxnSpPr>
                    <a:cxnSpLocks/>
                    <a:stCxn id="16" idx="2"/>
                    <a:endCxn id="18" idx="0"/>
                  </p:cNvCxnSpPr>
                  <p:nvPr/>
                </p:nvCxnSpPr>
                <p:spPr>
                  <a:xfrm>
                    <a:off x="4664846" y="421517"/>
                    <a:ext cx="907112" cy="679247"/>
                  </a:xfrm>
                  <a:prstGeom prst="straightConnector1">
                    <a:avLst/>
                  </a:prstGeom>
                  <a:ln w="76200">
                    <a:solidFill>
                      <a:schemeClr val="accent1"/>
                    </a:solidFill>
                    <a:miter lim="800000"/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7" name="Rounded Rectangle 46">
                  <a:extLst>
                    <a:ext uri="{FF2B5EF4-FFF2-40B4-BE49-F238E27FC236}">
                      <a16:creationId xmlns:a16="http://schemas.microsoft.com/office/drawing/2014/main" id="{C37FF1F6-6432-2666-70FD-C44667D352D9}"/>
                    </a:ext>
                  </a:extLst>
                </p:cNvPr>
                <p:cNvSpPr/>
                <p:nvPr/>
              </p:nvSpPr>
              <p:spPr>
                <a:xfrm>
                  <a:off x="398746" y="926782"/>
                  <a:ext cx="2047875" cy="645185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r>
                    <a:rPr lang="en-US" sz="2800" kern="1200" dirty="0"/>
                    <a:t>Server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04A7190E-8FF0-6CFE-C908-B167F615E255}"/>
                    </a:ext>
                  </a:extLst>
                </p:cNvPr>
                <p:cNvSpPr txBox="1"/>
                <p:nvPr/>
              </p:nvSpPr>
              <p:spPr>
                <a:xfrm>
                  <a:off x="2675476" y="856514"/>
                  <a:ext cx="1363355" cy="3416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Server PVs</a:t>
                  </a:r>
                </a:p>
              </p:txBody>
            </p:sp>
          </p:grpSp>
        </p:grp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3D734E55-8042-550A-D016-0F8F90AEF2C9}"/>
                </a:ext>
              </a:extLst>
            </p:cNvPr>
            <p:cNvSpPr/>
            <p:nvPr/>
          </p:nvSpPr>
          <p:spPr>
            <a:xfrm>
              <a:off x="7706237" y="2690958"/>
              <a:ext cx="1666267" cy="5446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2400" kern="1200" dirty="0"/>
                <a:t>Device 4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F34DDD8-C4F9-B040-D19E-9D114A723481}"/>
                </a:ext>
              </a:extLst>
            </p:cNvPr>
            <p:cNvCxnSpPr>
              <a:cxnSpLocks/>
              <a:stCxn id="16" idx="2"/>
              <a:endCxn id="56" idx="0"/>
            </p:cNvCxnSpPr>
            <p:nvPr/>
          </p:nvCxnSpPr>
          <p:spPr>
            <a:xfrm>
              <a:off x="5775188" y="2016106"/>
              <a:ext cx="2764183" cy="674852"/>
            </a:xfrm>
            <a:prstGeom prst="straightConnector1">
              <a:avLst/>
            </a:prstGeom>
            <a:ln w="76200">
              <a:solidFill>
                <a:schemeClr val="accent1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7422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6C4BD-4B77-6F66-4AB7-CE751A0EA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451E1-B37B-E6B6-8885-D9D1CABFD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Devices</a:t>
            </a: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D1C71D8E-38F5-3E46-AFD0-B073F7BDE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70571"/>
            <a:ext cx="10755832" cy="5424147"/>
          </a:xfrm>
        </p:spPr>
        <p:txBody>
          <a:bodyPr/>
          <a:lstStyle/>
          <a:p>
            <a:r>
              <a:rPr lang="en-US" sz="2400" dirty="0"/>
              <a:t>Individual PVs are registered with the Device at initiation</a:t>
            </a:r>
          </a:p>
          <a:p>
            <a:pPr lvl="1"/>
            <a:r>
              <a:rPr lang="en-US" sz="2000" dirty="0"/>
              <a:t>PVs are designated as a setting, measurement, or readback.</a:t>
            </a:r>
          </a:p>
          <a:p>
            <a:pPr lvl="2"/>
            <a:r>
              <a:rPr lang="en-US" sz="1600" dirty="0"/>
              <a:t>Setting values are automatically updated from the server by Beam Line.</a:t>
            </a:r>
          </a:p>
          <a:p>
            <a:pPr lvl="2"/>
            <a:r>
              <a:rPr lang="en-US" sz="1600" dirty="0"/>
              <a:t>Readbacks can be initialized with an associated setting.</a:t>
            </a:r>
          </a:p>
          <a:p>
            <a:pPr lvl="1"/>
            <a:r>
              <a:rPr lang="en-US" sz="2000" dirty="0"/>
              <a:t>Each PV can have functions attached to them</a:t>
            </a:r>
          </a:p>
          <a:p>
            <a:pPr lvl="2"/>
            <a:r>
              <a:rPr lang="en-US" sz="1600" dirty="0"/>
              <a:t>Noise, which is ignored by the model</a:t>
            </a:r>
          </a:p>
          <a:p>
            <a:pPr lvl="2"/>
            <a:r>
              <a:rPr lang="en-US" sz="1600" dirty="0"/>
              <a:t>Linear transformations, useful for units (degrees ↔ radians)</a:t>
            </a:r>
            <a:endParaRPr lang="en-US" sz="2000" dirty="0"/>
          </a:p>
          <a:p>
            <a:r>
              <a:rPr lang="en-US" sz="2400" dirty="0"/>
              <a:t>Devices have three functions that can be overwritten for custom functions.</a:t>
            </a:r>
          </a:p>
          <a:p>
            <a:pPr lvl="1"/>
            <a:r>
              <a:rPr lang="en-US" sz="2000" dirty="0" err="1">
                <a:latin typeface="PT Mono" panose="02060509020205020204" pitchFamily="49" charset="77"/>
              </a:rPr>
              <a:t>get_model_optics</a:t>
            </a:r>
            <a:r>
              <a:rPr lang="en-US" sz="2000" dirty="0">
                <a:latin typeface="PT Mono" panose="02060509020205020204" pitchFamily="49" charset="77"/>
              </a:rPr>
              <a:t>() -&gt; </a:t>
            </a:r>
            <a:r>
              <a:rPr lang="en-US" sz="2000" dirty="0" err="1">
                <a:latin typeface="PT Mono" panose="02060509020205020204" pitchFamily="49" charset="77"/>
              </a:rPr>
              <a:t>model_parameters</a:t>
            </a:r>
            <a:r>
              <a:rPr lang="en-US" sz="2000" dirty="0"/>
              <a:t>: Return a parameter dictionary using the model’s keys associated with the registered settings.</a:t>
            </a:r>
          </a:p>
          <a:p>
            <a:pPr lvl="1"/>
            <a:r>
              <a:rPr lang="en-US" sz="2000" dirty="0" err="1">
                <a:latin typeface="PT Mono" panose="02060509020205020204" pitchFamily="49" charset="77"/>
              </a:rPr>
              <a:t>update_measurements</a:t>
            </a:r>
            <a:r>
              <a:rPr lang="en-US" sz="2000" dirty="0">
                <a:latin typeface="PT Mono" panose="02060509020205020204" pitchFamily="49" charset="77"/>
              </a:rPr>
              <a:t>(</a:t>
            </a:r>
            <a:r>
              <a:rPr lang="en-US" sz="2000" dirty="0" err="1">
                <a:latin typeface="PT Mono" panose="02060509020205020204" pitchFamily="49" charset="77"/>
              </a:rPr>
              <a:t>parameter_dictionary</a:t>
            </a:r>
            <a:r>
              <a:rPr lang="en-US" sz="2000" dirty="0">
                <a:latin typeface="PT Mono" panose="02060509020205020204" pitchFamily="49" charset="77"/>
              </a:rPr>
              <a:t>)</a:t>
            </a:r>
            <a:r>
              <a:rPr lang="en-US" sz="2000" dirty="0"/>
              <a:t>: Update any PVs with information from the model.</a:t>
            </a:r>
          </a:p>
          <a:p>
            <a:pPr lvl="1"/>
            <a:r>
              <a:rPr lang="en-US" sz="2000" dirty="0" err="1">
                <a:latin typeface="PT Mono" panose="02060509020205020204" pitchFamily="49" charset="77"/>
              </a:rPr>
              <a:t>update_readbacks</a:t>
            </a:r>
            <a:r>
              <a:rPr lang="en-US" sz="2000" dirty="0">
                <a:latin typeface="PT Mono" panose="02060509020205020204" pitchFamily="49" charset="77"/>
              </a:rPr>
              <a:t>()</a:t>
            </a:r>
            <a:r>
              <a:rPr lang="en-US" sz="2000" dirty="0"/>
              <a:t>: Update readbacks from their associated settings.</a:t>
            </a:r>
          </a:p>
          <a:p>
            <a:pPr lvl="2"/>
            <a:r>
              <a:rPr lang="en-US" sz="1600" dirty="0"/>
              <a:t>If it has one, defaults to mirroring its associated setting.</a:t>
            </a:r>
          </a:p>
        </p:txBody>
      </p:sp>
    </p:spTree>
    <p:extLst>
      <p:ext uri="{BB962C8B-B14F-4D97-AF65-F5344CB8AC3E}">
        <p14:creationId xmlns:p14="http://schemas.microsoft.com/office/powerpoint/2010/main" val="2945920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629CE-1BE9-82F1-0F2B-76F33DC4F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8FCBB-ABC2-6613-04C3-AD827C1C9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Example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0C47DD-F6AD-BF82-A835-68733C3E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333" y="4580968"/>
            <a:ext cx="11430000" cy="539496"/>
          </a:xfrm>
        </p:spPr>
        <p:txBody>
          <a:bodyPr/>
          <a:lstStyle/>
          <a:p>
            <a:r>
              <a:rPr lang="en-US" sz="2400" dirty="0"/>
              <a:t>Simple virtual accelerator with just a corrector and BPM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3933C95-A076-AD6E-5830-6885453D9F9A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6786063" y="2090640"/>
            <a:ext cx="1965005" cy="1"/>
          </a:xfrm>
          <a:prstGeom prst="straightConnector1">
            <a:avLst/>
          </a:prstGeom>
          <a:ln w="76200">
            <a:solidFill>
              <a:schemeClr val="accent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F4AED65-7467-ABE4-3DD5-1696A51321CA}"/>
              </a:ext>
            </a:extLst>
          </p:cNvPr>
          <p:cNvGrpSpPr/>
          <p:nvPr/>
        </p:nvGrpSpPr>
        <p:grpSpPr>
          <a:xfrm>
            <a:off x="829821" y="1768047"/>
            <a:ext cx="9969122" cy="1906819"/>
            <a:chOff x="398746" y="926782"/>
            <a:chExt cx="9969122" cy="1906819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A745EDCB-D26D-AAD0-2A2B-56344A9EA519}"/>
                </a:ext>
              </a:extLst>
            </p:cNvPr>
            <p:cNvSpPr/>
            <p:nvPr/>
          </p:nvSpPr>
          <p:spPr>
            <a:xfrm>
              <a:off x="8319993" y="948423"/>
              <a:ext cx="2047875" cy="64518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2800" kern="1200" dirty="0"/>
                <a:t>Model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C7F7D96-D008-06C6-9D6E-4EC374E695BD}"/>
                </a:ext>
              </a:extLst>
            </p:cNvPr>
            <p:cNvGrpSpPr/>
            <p:nvPr/>
          </p:nvGrpSpPr>
          <p:grpSpPr>
            <a:xfrm>
              <a:off x="398746" y="926782"/>
              <a:ext cx="6949236" cy="1906819"/>
              <a:chOff x="398746" y="926782"/>
              <a:chExt cx="6949236" cy="190681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A61A249-1319-E0DA-958F-EC32F143CD45}"/>
                  </a:ext>
                </a:extLst>
              </p:cNvPr>
              <p:cNvGrpSpPr/>
              <p:nvPr/>
            </p:nvGrpSpPr>
            <p:grpSpPr>
              <a:xfrm>
                <a:off x="2429691" y="926783"/>
                <a:ext cx="4918291" cy="1906818"/>
                <a:chOff x="1763486" y="-223668"/>
                <a:chExt cx="4918291" cy="1906818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43A56192-DDAE-1AC7-E9EB-49498676EBDC}"/>
                    </a:ext>
                  </a:extLst>
                </p:cNvPr>
                <p:cNvGrpSpPr/>
                <p:nvPr/>
              </p:nvGrpSpPr>
              <p:grpSpPr>
                <a:xfrm>
                  <a:off x="1763486" y="-223668"/>
                  <a:ext cx="4918291" cy="1906818"/>
                  <a:chOff x="1763486" y="-223668"/>
                  <a:chExt cx="4918291" cy="1906818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93E9B4B1-0848-B60E-6A2A-B0090DD00708}"/>
                      </a:ext>
                    </a:extLst>
                  </p:cNvPr>
                  <p:cNvGrpSpPr/>
                  <p:nvPr/>
                </p:nvGrpSpPr>
                <p:grpSpPr>
                  <a:xfrm>
                    <a:off x="1763486" y="98925"/>
                    <a:ext cx="2901360" cy="1551152"/>
                    <a:chOff x="3840480" y="523627"/>
                    <a:chExt cx="2901360" cy="1551152"/>
                  </a:xfrm>
                </p:grpSpPr>
                <p:cxnSp>
                  <p:nvCxnSpPr>
                    <p:cNvPr id="20" name="Straight Arrow Connector 19">
                      <a:extLst>
                        <a:ext uri="{FF2B5EF4-FFF2-40B4-BE49-F238E27FC236}">
                          <a16:creationId xmlns:a16="http://schemas.microsoft.com/office/drawing/2014/main" id="{B916A2A0-35F9-9FC6-A85C-3D6B7F784052}"/>
                        </a:ext>
                      </a:extLst>
                    </p:cNvPr>
                    <p:cNvCxnSpPr>
                      <a:cxnSpLocks/>
                      <a:endCxn id="16" idx="1"/>
                    </p:cNvCxnSpPr>
                    <p:nvPr/>
                  </p:nvCxnSpPr>
                  <p:spPr>
                    <a:xfrm>
                      <a:off x="3840480" y="523627"/>
                      <a:ext cx="1877422" cy="0"/>
                    </a:xfrm>
                    <a:prstGeom prst="straightConnector1">
                      <a:avLst/>
                    </a:prstGeom>
                    <a:ln w="76200">
                      <a:solidFill>
                        <a:schemeClr val="accent1"/>
                      </a:solidFill>
                      <a:miter lim="800000"/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" name="Rounded Rectangle 20">
                      <a:extLst>
                        <a:ext uri="{FF2B5EF4-FFF2-40B4-BE49-F238E27FC236}">
                          <a16:creationId xmlns:a16="http://schemas.microsoft.com/office/drawing/2014/main" id="{9D8E67D7-4D5A-EC64-9451-93F156C579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63604" y="1530141"/>
                      <a:ext cx="1666267" cy="544638"/>
                    </a:xfrm>
                    <a:prstGeom prst="roundRect">
                      <a:avLst>
                        <a:gd name="adj" fmla="val 10000"/>
                      </a:avLst>
                    </a:prstGeom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pPr algn="ctr"/>
                      <a:r>
                        <a:rPr lang="en-US" sz="2400" kern="1200" dirty="0"/>
                        <a:t>Corrector</a:t>
                      </a:r>
                    </a:p>
                  </p:txBody>
                </p:sp>
                <p:cxnSp>
                  <p:nvCxnSpPr>
                    <p:cNvPr id="22" name="Straight Arrow Connector 21">
                      <a:extLst>
                        <a:ext uri="{FF2B5EF4-FFF2-40B4-BE49-F238E27FC236}">
                          <a16:creationId xmlns:a16="http://schemas.microsoft.com/office/drawing/2014/main" id="{E27FEDB8-8DC4-4E6D-3717-7E22BF4BCA66}"/>
                        </a:ext>
                      </a:extLst>
                    </p:cNvPr>
                    <p:cNvCxnSpPr>
                      <a:cxnSpLocks/>
                      <a:stCxn id="16" idx="2"/>
                      <a:endCxn id="21" idx="0"/>
                    </p:cNvCxnSpPr>
                    <p:nvPr/>
                  </p:nvCxnSpPr>
                  <p:spPr>
                    <a:xfrm flipH="1">
                      <a:off x="5396738" y="846219"/>
                      <a:ext cx="1345102" cy="683922"/>
                    </a:xfrm>
                    <a:prstGeom prst="straightConnector1">
                      <a:avLst/>
                    </a:prstGeom>
                    <a:ln w="76200">
                      <a:solidFill>
                        <a:schemeClr val="accent1"/>
                      </a:solidFill>
                      <a:miter lim="800000"/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Rounded Rectangle 15">
                    <a:extLst>
                      <a:ext uri="{FF2B5EF4-FFF2-40B4-BE49-F238E27FC236}">
                        <a16:creationId xmlns:a16="http://schemas.microsoft.com/office/drawing/2014/main" id="{CED37DA2-EDBB-098E-FE7C-912BCB56D8F2}"/>
                      </a:ext>
                    </a:extLst>
                  </p:cNvPr>
                  <p:cNvSpPr/>
                  <p:nvPr/>
                </p:nvSpPr>
                <p:spPr>
                  <a:xfrm>
                    <a:off x="3640908" y="-223668"/>
                    <a:ext cx="2047875" cy="645185"/>
                  </a:xfrm>
                  <a:prstGeom prst="roundRect">
                    <a:avLst>
                      <a:gd name="adj" fmla="val 10000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algn="ctr"/>
                    <a:r>
                      <a:rPr lang="en-US" sz="2800" kern="1200" dirty="0"/>
                      <a:t>Beam Line</a:t>
                    </a:r>
                  </a:p>
                </p:txBody>
              </p:sp>
              <p:sp>
                <p:nvSpPr>
                  <p:cNvPr id="18" name="Rounded Rectangle 17">
                    <a:extLst>
                      <a:ext uri="{FF2B5EF4-FFF2-40B4-BE49-F238E27FC236}">
                        <a16:creationId xmlns:a16="http://schemas.microsoft.com/office/drawing/2014/main" id="{17DCFBDB-2310-39EC-1D32-A5ACE41788EC}"/>
                      </a:ext>
                    </a:extLst>
                  </p:cNvPr>
                  <p:cNvSpPr/>
                  <p:nvPr/>
                </p:nvSpPr>
                <p:spPr>
                  <a:xfrm>
                    <a:off x="5015510" y="1138520"/>
                    <a:ext cx="1666267" cy="544630"/>
                  </a:xfrm>
                  <a:prstGeom prst="roundRect">
                    <a:avLst>
                      <a:gd name="adj" fmla="val 10000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algn="ctr"/>
                    <a:r>
                      <a:rPr lang="en-US" sz="2400" kern="1200" dirty="0"/>
                      <a:t>BPM</a:t>
                    </a:r>
                  </a:p>
                </p:txBody>
              </p:sp>
            </p:grp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B9B54298-A73B-8650-E234-AC7F0BCC5733}"/>
                    </a:ext>
                  </a:extLst>
                </p:cNvPr>
                <p:cNvCxnSpPr>
                  <a:cxnSpLocks/>
                  <a:stCxn id="16" idx="2"/>
                  <a:endCxn id="18" idx="0"/>
                </p:cNvCxnSpPr>
                <p:nvPr/>
              </p:nvCxnSpPr>
              <p:spPr>
                <a:xfrm>
                  <a:off x="4664846" y="421517"/>
                  <a:ext cx="1183798" cy="717003"/>
                </a:xfrm>
                <a:prstGeom prst="straightConnector1">
                  <a:avLst/>
                </a:prstGeom>
                <a:ln w="76200">
                  <a:solidFill>
                    <a:schemeClr val="accent1"/>
                  </a:solidFill>
                  <a:miter lim="800000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9F4C56B2-476F-ACAC-DBE0-3D5F3B444B11}"/>
                  </a:ext>
                </a:extLst>
              </p:cNvPr>
              <p:cNvSpPr/>
              <p:nvPr/>
            </p:nvSpPr>
            <p:spPr>
              <a:xfrm>
                <a:off x="398746" y="926782"/>
                <a:ext cx="2047875" cy="64518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r>
                  <a:rPr lang="en-US" sz="2800" kern="1200" dirty="0"/>
                  <a:t>Server</a:t>
                </a:r>
              </a:p>
            </p:txBody>
          </p:sp>
        </p:grp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48CE8F53-5501-9C14-1B22-64BEC342C5FF}"/>
              </a:ext>
            </a:extLst>
          </p:cNvPr>
          <p:cNvSpPr/>
          <p:nvPr/>
        </p:nvSpPr>
        <p:spPr>
          <a:xfrm>
            <a:off x="2703300" y="1928969"/>
            <a:ext cx="314932" cy="323340"/>
          </a:xfrm>
          <a:prstGeom prst="ellipse">
            <a:avLst/>
          </a:prstGeom>
          <a:solidFill>
            <a:schemeClr val="accent6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66C32A-D463-2FF3-6AD5-50158F964782}"/>
              </a:ext>
            </a:extLst>
          </p:cNvPr>
          <p:cNvSpPr txBox="1"/>
          <p:nvPr/>
        </p:nvSpPr>
        <p:spPr>
          <a:xfrm>
            <a:off x="1394625" y="1138039"/>
            <a:ext cx="293228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effectLst/>
                <a:latin typeface="PT Mono" panose="02060509020205020204" pitchFamily="49" charset="77"/>
              </a:rPr>
              <a:t>{</a:t>
            </a:r>
            <a:r>
              <a:rPr lang="en-US" sz="18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‘</a:t>
            </a:r>
            <a:r>
              <a:rPr lang="en-US" sz="1800" dirty="0" err="1">
                <a:solidFill>
                  <a:srgbClr val="067D17"/>
                </a:solidFill>
                <a:latin typeface="PT Mono" panose="02060509020205020204" pitchFamily="49" charset="77"/>
              </a:rPr>
              <a:t>DCH:</a:t>
            </a:r>
            <a:r>
              <a:rPr lang="en-US" sz="1800" dirty="0" err="1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B_Set</a:t>
            </a:r>
            <a:r>
              <a:rPr lang="en-US" sz="18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’</a:t>
            </a:r>
            <a:r>
              <a:rPr lang="en-US" sz="1800" dirty="0">
                <a:latin typeface="PT Mono" panose="02060509020205020204" pitchFamily="49" charset="77"/>
              </a:rPr>
              <a:t>: </a:t>
            </a:r>
            <a:r>
              <a:rPr lang="en-US" sz="1800" dirty="0">
                <a:solidFill>
                  <a:srgbClr val="1750EB"/>
                </a:solidFill>
                <a:effectLst/>
                <a:latin typeface="PT Mono" panose="02060509020205020204" pitchFamily="49" charset="77"/>
              </a:rPr>
              <a:t>0.05, </a:t>
            </a:r>
            <a:r>
              <a:rPr lang="en-US" sz="18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‘</a:t>
            </a:r>
            <a:r>
              <a:rPr lang="en-US" sz="1800" dirty="0" err="1">
                <a:solidFill>
                  <a:srgbClr val="067D17"/>
                </a:solidFill>
                <a:latin typeface="PT Mono" panose="02060509020205020204" pitchFamily="49" charset="77"/>
              </a:rPr>
              <a:t>BPM:xAvg</a:t>
            </a:r>
            <a:r>
              <a:rPr lang="en-US" sz="18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’</a:t>
            </a:r>
            <a:r>
              <a:rPr lang="en-US" sz="1800" dirty="0">
                <a:latin typeface="PT Mono" panose="02060509020205020204" pitchFamily="49" charset="77"/>
              </a:rPr>
              <a:t>: </a:t>
            </a:r>
            <a:r>
              <a:rPr lang="en-US" sz="1800" dirty="0">
                <a:solidFill>
                  <a:srgbClr val="1750EB"/>
                </a:solidFill>
                <a:effectLst/>
                <a:latin typeface="PT Mono" panose="02060509020205020204" pitchFamily="49" charset="77"/>
              </a:rPr>
              <a:t>0.1</a:t>
            </a:r>
            <a:r>
              <a:rPr lang="en-US" sz="1800" dirty="0">
                <a:latin typeface="PT Mono" panose="02060509020205020204" pitchFamily="49" charset="77"/>
              </a:rPr>
              <a:t>}</a:t>
            </a:r>
            <a:endParaRPr lang="en-US" dirty="0">
              <a:latin typeface="+mn-l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4D4B988-610B-AB79-23A9-5ED712330950}"/>
              </a:ext>
            </a:extLst>
          </p:cNvPr>
          <p:cNvSpPr/>
          <p:nvPr/>
        </p:nvSpPr>
        <p:spPr>
          <a:xfrm>
            <a:off x="5604659" y="2229401"/>
            <a:ext cx="314932" cy="323340"/>
          </a:xfrm>
          <a:prstGeom prst="ellipse">
            <a:avLst/>
          </a:prstGeom>
          <a:solidFill>
            <a:schemeClr val="accent6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C84A6-43EF-88BD-1B16-5F44E9B21745}"/>
              </a:ext>
            </a:extLst>
          </p:cNvPr>
          <p:cNvSpPr txBox="1"/>
          <p:nvPr/>
        </p:nvSpPr>
        <p:spPr>
          <a:xfrm>
            <a:off x="1839244" y="2545644"/>
            <a:ext cx="293228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effectLst/>
                <a:latin typeface="PT Mono" panose="02060509020205020204" pitchFamily="49" charset="77"/>
              </a:rPr>
              <a:t>{</a:t>
            </a:r>
            <a:r>
              <a:rPr lang="en-US" sz="18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‘</a:t>
            </a:r>
            <a:r>
              <a:rPr lang="en-US" sz="1800" dirty="0" err="1">
                <a:solidFill>
                  <a:srgbClr val="067D17"/>
                </a:solidFill>
                <a:latin typeface="PT Mono" panose="02060509020205020204" pitchFamily="49" charset="77"/>
              </a:rPr>
              <a:t>DCH:</a:t>
            </a:r>
            <a:r>
              <a:rPr lang="en-US" sz="1800" dirty="0" err="1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B_Set</a:t>
            </a:r>
            <a:r>
              <a:rPr lang="en-US" sz="18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’</a:t>
            </a:r>
            <a:r>
              <a:rPr lang="en-US" sz="1800" dirty="0">
                <a:latin typeface="PT Mono" panose="02060509020205020204" pitchFamily="49" charset="77"/>
              </a:rPr>
              <a:t>: </a:t>
            </a:r>
            <a:r>
              <a:rPr lang="en-US" sz="1800" dirty="0">
                <a:solidFill>
                  <a:srgbClr val="1750EB"/>
                </a:solidFill>
                <a:effectLst/>
                <a:latin typeface="PT Mono" panose="02060509020205020204" pitchFamily="49" charset="77"/>
              </a:rPr>
              <a:t>0.05</a:t>
            </a:r>
            <a:r>
              <a:rPr lang="en-US" sz="1800" dirty="0">
                <a:latin typeface="PT Mono" panose="02060509020205020204" pitchFamily="49" charset="77"/>
              </a:rPr>
              <a:t>}</a:t>
            </a:r>
            <a:endParaRPr lang="en-US" dirty="0"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313C4F-3C08-6723-35B1-B40D8A252913}"/>
              </a:ext>
            </a:extLst>
          </p:cNvPr>
          <p:cNvSpPr txBox="1"/>
          <p:nvPr/>
        </p:nvSpPr>
        <p:spPr>
          <a:xfrm>
            <a:off x="1695425" y="2547460"/>
            <a:ext cx="307610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effectLst/>
                <a:latin typeface="PT Mono" panose="02060509020205020204" pitchFamily="49" charset="77"/>
              </a:rPr>
              <a:t>{</a:t>
            </a:r>
            <a:r>
              <a:rPr lang="en-US" sz="18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‘</a:t>
            </a:r>
            <a:r>
              <a:rPr lang="en-US" dirty="0" err="1">
                <a:solidFill>
                  <a:srgbClr val="067D17"/>
                </a:solidFill>
                <a:latin typeface="PT Mono" panose="02060509020205020204" pitchFamily="49" charset="77"/>
              </a:rPr>
              <a:t>cor</a:t>
            </a:r>
            <a:r>
              <a:rPr lang="en-US" sz="18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’</a:t>
            </a:r>
            <a:r>
              <a:rPr lang="en-US" sz="1800" dirty="0">
                <a:latin typeface="PT Mono" panose="02060509020205020204" pitchFamily="49" charset="77"/>
              </a:rPr>
              <a:t>: {</a:t>
            </a:r>
            <a:r>
              <a:rPr lang="en-US" dirty="0">
                <a:solidFill>
                  <a:srgbClr val="067D17"/>
                </a:solidFill>
                <a:latin typeface="PT Mono" panose="02060509020205020204" pitchFamily="49" charset="77"/>
              </a:rPr>
              <a:t>‘B’</a:t>
            </a:r>
            <a:r>
              <a:rPr lang="en-US" sz="1800" dirty="0">
                <a:latin typeface="PT Mono" panose="02060509020205020204" pitchFamily="49" charset="77"/>
              </a:rPr>
              <a:t>: </a:t>
            </a:r>
            <a:r>
              <a:rPr lang="en-US" sz="1800" dirty="0">
                <a:solidFill>
                  <a:srgbClr val="1750EB"/>
                </a:solidFill>
                <a:effectLst/>
                <a:latin typeface="PT Mono" panose="02060509020205020204" pitchFamily="49" charset="77"/>
              </a:rPr>
              <a:t>0.05</a:t>
            </a:r>
            <a:r>
              <a:rPr lang="en-US" sz="1800" dirty="0">
                <a:latin typeface="PT Mono" panose="02060509020205020204" pitchFamily="49" charset="77"/>
              </a:rPr>
              <a:t>}}</a:t>
            </a:r>
            <a:endParaRPr lang="en-US" dirty="0">
              <a:latin typeface="+mn-lt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4E76394-0E6C-33AD-EE09-71C5B1C761D7}"/>
              </a:ext>
            </a:extLst>
          </p:cNvPr>
          <p:cNvSpPr/>
          <p:nvPr/>
        </p:nvSpPr>
        <p:spPr>
          <a:xfrm>
            <a:off x="4580721" y="1921404"/>
            <a:ext cx="314932" cy="323340"/>
          </a:xfrm>
          <a:prstGeom prst="ellipse">
            <a:avLst/>
          </a:prstGeom>
          <a:solidFill>
            <a:schemeClr val="accent6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F619518-F5BB-5AFB-1E73-9814732B8AA4}"/>
              </a:ext>
            </a:extLst>
          </p:cNvPr>
          <p:cNvSpPr/>
          <p:nvPr/>
        </p:nvSpPr>
        <p:spPr>
          <a:xfrm>
            <a:off x="4315770" y="2929864"/>
            <a:ext cx="314932" cy="323340"/>
          </a:xfrm>
          <a:prstGeom prst="ellipse">
            <a:avLst/>
          </a:prstGeom>
          <a:solidFill>
            <a:schemeClr val="accent6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9112ED6-1087-C9F7-40E7-4A44376F7561}"/>
              </a:ext>
            </a:extLst>
          </p:cNvPr>
          <p:cNvSpPr/>
          <p:nvPr/>
        </p:nvSpPr>
        <p:spPr>
          <a:xfrm>
            <a:off x="5613053" y="2237627"/>
            <a:ext cx="314932" cy="323340"/>
          </a:xfrm>
          <a:prstGeom prst="ellipse">
            <a:avLst/>
          </a:prstGeom>
          <a:solidFill>
            <a:schemeClr val="accent6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464019B-2618-0B94-FC84-C12C47D8D214}"/>
              </a:ext>
            </a:extLst>
          </p:cNvPr>
          <p:cNvSpPr/>
          <p:nvPr/>
        </p:nvSpPr>
        <p:spPr>
          <a:xfrm>
            <a:off x="6614148" y="1919791"/>
            <a:ext cx="314932" cy="323340"/>
          </a:xfrm>
          <a:prstGeom prst="ellipse">
            <a:avLst/>
          </a:prstGeom>
          <a:solidFill>
            <a:schemeClr val="accent6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EB7F05-A486-CA40-7DBA-F48B6C998725}"/>
              </a:ext>
            </a:extLst>
          </p:cNvPr>
          <p:cNvSpPr txBox="1"/>
          <p:nvPr/>
        </p:nvSpPr>
        <p:spPr>
          <a:xfrm>
            <a:off x="5391029" y="1350209"/>
            <a:ext cx="307610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effectLst/>
                <a:latin typeface="PT Mono" panose="02060509020205020204" pitchFamily="49" charset="77"/>
              </a:rPr>
              <a:t>{</a:t>
            </a:r>
            <a:r>
              <a:rPr lang="en-US" sz="18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‘</a:t>
            </a:r>
            <a:r>
              <a:rPr lang="en-US" dirty="0" err="1">
                <a:solidFill>
                  <a:srgbClr val="067D17"/>
                </a:solidFill>
                <a:latin typeface="PT Mono" panose="02060509020205020204" pitchFamily="49" charset="77"/>
              </a:rPr>
              <a:t>cor</a:t>
            </a:r>
            <a:r>
              <a:rPr lang="en-US" sz="18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’</a:t>
            </a:r>
            <a:r>
              <a:rPr lang="en-US" sz="1800" dirty="0">
                <a:latin typeface="PT Mono" panose="02060509020205020204" pitchFamily="49" charset="77"/>
              </a:rPr>
              <a:t>: {</a:t>
            </a:r>
            <a:r>
              <a:rPr lang="en-US" dirty="0">
                <a:solidFill>
                  <a:srgbClr val="067D17"/>
                </a:solidFill>
                <a:latin typeface="PT Mono" panose="02060509020205020204" pitchFamily="49" charset="77"/>
              </a:rPr>
              <a:t>‘B’</a:t>
            </a:r>
            <a:r>
              <a:rPr lang="en-US" sz="1800" dirty="0">
                <a:latin typeface="PT Mono" panose="02060509020205020204" pitchFamily="49" charset="77"/>
              </a:rPr>
              <a:t>: </a:t>
            </a:r>
            <a:r>
              <a:rPr lang="en-US" sz="1800" dirty="0">
                <a:solidFill>
                  <a:srgbClr val="1750EB"/>
                </a:solidFill>
                <a:effectLst/>
                <a:latin typeface="PT Mono" panose="02060509020205020204" pitchFamily="49" charset="77"/>
              </a:rPr>
              <a:t>0.05</a:t>
            </a:r>
            <a:r>
              <a:rPr lang="en-US" sz="1800" dirty="0">
                <a:latin typeface="PT Mono" panose="02060509020205020204" pitchFamily="49" charset="77"/>
              </a:rPr>
              <a:t>}}</a:t>
            </a:r>
            <a:endParaRPr lang="en-US" dirty="0">
              <a:latin typeface="+mn-lt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4F4E7AB-B863-7162-C708-7341CCD502B9}"/>
              </a:ext>
            </a:extLst>
          </p:cNvPr>
          <p:cNvSpPr/>
          <p:nvPr/>
        </p:nvSpPr>
        <p:spPr>
          <a:xfrm>
            <a:off x="8593602" y="1928969"/>
            <a:ext cx="314932" cy="323340"/>
          </a:xfrm>
          <a:prstGeom prst="ellipse">
            <a:avLst/>
          </a:prstGeom>
          <a:solidFill>
            <a:schemeClr val="accent6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85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0.15403 0.00116 " pathEditMode="fixed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403 0 " pathEditMode="relative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042 0.10463 " pathEditMode="relative" ptsTypes="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1056 -0.1020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224 0.00185 " pathEditMode="relative" ptsTypes="AA">
                                      <p:cBhvr>
                                        <p:cTn id="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315 0.00185 " pathEditMode="relative" ptsTypes="AA">
                                      <p:cBhvr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xit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11" grpId="2"/>
      <p:bldP spid="11" grpId="3"/>
      <p:bldP spid="23" grpId="0" animBg="1"/>
      <p:bldP spid="23" grpId="1" animBg="1"/>
      <p:bldP spid="23" grpId="2" animBg="1"/>
      <p:bldP spid="26" grpId="0"/>
      <p:bldP spid="26" grpId="1"/>
      <p:bldP spid="27" grpId="0"/>
      <p:bldP spid="27" grpId="1"/>
      <p:bldP spid="29" grpId="0" animBg="1"/>
      <p:bldP spid="29" grpId="1" animBg="1"/>
      <p:bldP spid="30" grpId="0" animBg="1"/>
      <p:bldP spid="30" grpId="1" animBg="1"/>
      <p:bldP spid="30" grpId="2" animBg="1"/>
      <p:bldP spid="31" grpId="1" animBg="1"/>
      <p:bldP spid="31" grpId="2" animBg="1"/>
      <p:bldP spid="32" grpId="2" animBg="1"/>
      <p:bldP spid="32" grpId="3" animBg="1"/>
      <p:bldP spid="32" grpId="4" animBg="1"/>
      <p:bldP spid="33" grpId="2"/>
      <p:bldP spid="33" grpId="3"/>
      <p:bldP spid="33" grpId="4"/>
      <p:bldP spid="34" grpId="0" animBg="1"/>
      <p:bldP spid="34" grpId="1" animBg="1"/>
      <p:bldP spid="34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83958-23B1-4768-7533-96F80CF8D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57B7-3152-4542-10F4-0E21648D6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Example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203ACC4-F2AE-1EA7-E2D8-C5F4201C9D5C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6786063" y="2090640"/>
            <a:ext cx="1965005" cy="1"/>
          </a:xfrm>
          <a:prstGeom prst="straightConnector1">
            <a:avLst/>
          </a:prstGeom>
          <a:ln w="76200">
            <a:solidFill>
              <a:schemeClr val="accent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EE092DA-06D3-2C92-EDC2-40CE67BDA039}"/>
              </a:ext>
            </a:extLst>
          </p:cNvPr>
          <p:cNvGrpSpPr/>
          <p:nvPr/>
        </p:nvGrpSpPr>
        <p:grpSpPr>
          <a:xfrm>
            <a:off x="829821" y="1768047"/>
            <a:ext cx="9969122" cy="1906819"/>
            <a:chOff x="398746" y="926782"/>
            <a:chExt cx="9969122" cy="1906819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4016033F-A503-C83D-CA5D-248A724B45DA}"/>
                </a:ext>
              </a:extLst>
            </p:cNvPr>
            <p:cNvSpPr/>
            <p:nvPr/>
          </p:nvSpPr>
          <p:spPr>
            <a:xfrm>
              <a:off x="8319993" y="948423"/>
              <a:ext cx="2047875" cy="64518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2800" kern="1200" dirty="0"/>
                <a:t>Model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0E98939-3FA8-EAD5-82E3-EDE7DFA095E3}"/>
                </a:ext>
              </a:extLst>
            </p:cNvPr>
            <p:cNvGrpSpPr/>
            <p:nvPr/>
          </p:nvGrpSpPr>
          <p:grpSpPr>
            <a:xfrm>
              <a:off x="398746" y="926782"/>
              <a:ext cx="6949236" cy="1906819"/>
              <a:chOff x="398746" y="926782"/>
              <a:chExt cx="6949236" cy="190681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54882CE-F54B-1F13-F990-332BEA88A206}"/>
                  </a:ext>
                </a:extLst>
              </p:cNvPr>
              <p:cNvGrpSpPr/>
              <p:nvPr/>
            </p:nvGrpSpPr>
            <p:grpSpPr>
              <a:xfrm>
                <a:off x="2429691" y="926783"/>
                <a:ext cx="4918291" cy="1906818"/>
                <a:chOff x="1763486" y="-223668"/>
                <a:chExt cx="4918291" cy="1906818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6779ED5A-BECF-8267-76FE-F11ACB151168}"/>
                    </a:ext>
                  </a:extLst>
                </p:cNvPr>
                <p:cNvGrpSpPr/>
                <p:nvPr/>
              </p:nvGrpSpPr>
              <p:grpSpPr>
                <a:xfrm>
                  <a:off x="1763486" y="-223668"/>
                  <a:ext cx="4918291" cy="1906818"/>
                  <a:chOff x="1763486" y="-223668"/>
                  <a:chExt cx="4918291" cy="1906818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8BAE6293-ABDF-80B5-EF68-A5017FE19AEF}"/>
                      </a:ext>
                    </a:extLst>
                  </p:cNvPr>
                  <p:cNvGrpSpPr/>
                  <p:nvPr/>
                </p:nvGrpSpPr>
                <p:grpSpPr>
                  <a:xfrm>
                    <a:off x="1763486" y="98925"/>
                    <a:ext cx="2901360" cy="1551152"/>
                    <a:chOff x="3840480" y="523627"/>
                    <a:chExt cx="2901360" cy="1551152"/>
                  </a:xfrm>
                </p:grpSpPr>
                <p:cxnSp>
                  <p:nvCxnSpPr>
                    <p:cNvPr id="20" name="Straight Arrow Connector 19">
                      <a:extLst>
                        <a:ext uri="{FF2B5EF4-FFF2-40B4-BE49-F238E27FC236}">
                          <a16:creationId xmlns:a16="http://schemas.microsoft.com/office/drawing/2014/main" id="{F4BE7ADF-28D9-455C-7168-547E9A90147A}"/>
                        </a:ext>
                      </a:extLst>
                    </p:cNvPr>
                    <p:cNvCxnSpPr>
                      <a:cxnSpLocks/>
                      <a:endCxn id="16" idx="1"/>
                    </p:cNvCxnSpPr>
                    <p:nvPr/>
                  </p:nvCxnSpPr>
                  <p:spPr>
                    <a:xfrm>
                      <a:off x="3840480" y="523627"/>
                      <a:ext cx="1877422" cy="0"/>
                    </a:xfrm>
                    <a:prstGeom prst="straightConnector1">
                      <a:avLst/>
                    </a:prstGeom>
                    <a:ln w="76200">
                      <a:solidFill>
                        <a:schemeClr val="accent1"/>
                      </a:solidFill>
                      <a:miter lim="800000"/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" name="Rounded Rectangle 20">
                      <a:extLst>
                        <a:ext uri="{FF2B5EF4-FFF2-40B4-BE49-F238E27FC236}">
                          <a16:creationId xmlns:a16="http://schemas.microsoft.com/office/drawing/2014/main" id="{D6E84F83-A50F-FAD0-9D42-A14CE7A7A3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63604" y="1530141"/>
                      <a:ext cx="1666267" cy="544638"/>
                    </a:xfrm>
                    <a:prstGeom prst="roundRect">
                      <a:avLst>
                        <a:gd name="adj" fmla="val 10000"/>
                      </a:avLst>
                    </a:prstGeom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pPr algn="ctr"/>
                      <a:r>
                        <a:rPr lang="en-US" sz="2400" kern="1200" dirty="0"/>
                        <a:t>Corrector</a:t>
                      </a:r>
                    </a:p>
                  </p:txBody>
                </p:sp>
                <p:cxnSp>
                  <p:nvCxnSpPr>
                    <p:cNvPr id="22" name="Straight Arrow Connector 21">
                      <a:extLst>
                        <a:ext uri="{FF2B5EF4-FFF2-40B4-BE49-F238E27FC236}">
                          <a16:creationId xmlns:a16="http://schemas.microsoft.com/office/drawing/2014/main" id="{B1AFB88D-31E2-16F9-70CC-65542ECC3573}"/>
                        </a:ext>
                      </a:extLst>
                    </p:cNvPr>
                    <p:cNvCxnSpPr>
                      <a:cxnSpLocks/>
                      <a:stCxn id="16" idx="2"/>
                      <a:endCxn id="21" idx="0"/>
                    </p:cNvCxnSpPr>
                    <p:nvPr/>
                  </p:nvCxnSpPr>
                  <p:spPr>
                    <a:xfrm flipH="1">
                      <a:off x="5396738" y="846219"/>
                      <a:ext cx="1345102" cy="683922"/>
                    </a:xfrm>
                    <a:prstGeom prst="straightConnector1">
                      <a:avLst/>
                    </a:prstGeom>
                    <a:ln w="76200">
                      <a:solidFill>
                        <a:schemeClr val="accent1"/>
                      </a:solidFill>
                      <a:miter lim="800000"/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Rounded Rectangle 15">
                    <a:extLst>
                      <a:ext uri="{FF2B5EF4-FFF2-40B4-BE49-F238E27FC236}">
                        <a16:creationId xmlns:a16="http://schemas.microsoft.com/office/drawing/2014/main" id="{8D7A6EEB-0560-8919-9F1C-9BD2051F6F2D}"/>
                      </a:ext>
                    </a:extLst>
                  </p:cNvPr>
                  <p:cNvSpPr/>
                  <p:nvPr/>
                </p:nvSpPr>
                <p:spPr>
                  <a:xfrm>
                    <a:off x="3640908" y="-223668"/>
                    <a:ext cx="2047875" cy="645185"/>
                  </a:xfrm>
                  <a:prstGeom prst="roundRect">
                    <a:avLst>
                      <a:gd name="adj" fmla="val 10000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algn="ctr"/>
                    <a:r>
                      <a:rPr lang="en-US" sz="2800" kern="1200" dirty="0"/>
                      <a:t>Beam Line</a:t>
                    </a:r>
                  </a:p>
                </p:txBody>
              </p:sp>
              <p:sp>
                <p:nvSpPr>
                  <p:cNvPr id="18" name="Rounded Rectangle 17">
                    <a:extLst>
                      <a:ext uri="{FF2B5EF4-FFF2-40B4-BE49-F238E27FC236}">
                        <a16:creationId xmlns:a16="http://schemas.microsoft.com/office/drawing/2014/main" id="{B5704F22-5368-2DA5-687A-8A8712482ABD}"/>
                      </a:ext>
                    </a:extLst>
                  </p:cNvPr>
                  <p:cNvSpPr/>
                  <p:nvPr/>
                </p:nvSpPr>
                <p:spPr>
                  <a:xfrm>
                    <a:off x="5015510" y="1138520"/>
                    <a:ext cx="1666267" cy="544630"/>
                  </a:xfrm>
                  <a:prstGeom prst="roundRect">
                    <a:avLst>
                      <a:gd name="adj" fmla="val 10000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algn="ctr"/>
                    <a:r>
                      <a:rPr lang="en-US" sz="2400" kern="1200" dirty="0"/>
                      <a:t>BPM</a:t>
                    </a:r>
                  </a:p>
                </p:txBody>
              </p:sp>
            </p:grp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8D64480C-F9E5-F539-F118-13C8410A307F}"/>
                    </a:ext>
                  </a:extLst>
                </p:cNvPr>
                <p:cNvCxnSpPr>
                  <a:cxnSpLocks/>
                  <a:stCxn id="16" idx="2"/>
                  <a:endCxn id="18" idx="0"/>
                </p:cNvCxnSpPr>
                <p:nvPr/>
              </p:nvCxnSpPr>
              <p:spPr>
                <a:xfrm>
                  <a:off x="4664846" y="421517"/>
                  <a:ext cx="1183798" cy="717003"/>
                </a:xfrm>
                <a:prstGeom prst="straightConnector1">
                  <a:avLst/>
                </a:prstGeom>
                <a:ln w="76200">
                  <a:solidFill>
                    <a:schemeClr val="accent1"/>
                  </a:solidFill>
                  <a:miter lim="800000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94A5D172-8B7F-2A93-43E8-E3324CF4CDC3}"/>
                  </a:ext>
                </a:extLst>
              </p:cNvPr>
              <p:cNvSpPr/>
              <p:nvPr/>
            </p:nvSpPr>
            <p:spPr>
              <a:xfrm>
                <a:off x="398746" y="926782"/>
                <a:ext cx="2047875" cy="64518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r>
                  <a:rPr lang="en-US" sz="2800" kern="1200" dirty="0"/>
                  <a:t>Server</a:t>
                </a:r>
              </a:p>
            </p:txBody>
          </p:sp>
        </p:grp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CA2F5715-4E19-DEB2-6543-74BA98F9DEDC}"/>
              </a:ext>
            </a:extLst>
          </p:cNvPr>
          <p:cNvSpPr/>
          <p:nvPr/>
        </p:nvSpPr>
        <p:spPr>
          <a:xfrm>
            <a:off x="8593602" y="1928969"/>
            <a:ext cx="314932" cy="323340"/>
          </a:xfrm>
          <a:prstGeom prst="ellipse">
            <a:avLst/>
          </a:prstGeom>
          <a:solidFill>
            <a:schemeClr val="accent6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AAAAB6-46AD-41A2-BC02-43C92FAD4D71}"/>
              </a:ext>
            </a:extLst>
          </p:cNvPr>
          <p:cNvSpPr txBox="1"/>
          <p:nvPr/>
        </p:nvSpPr>
        <p:spPr>
          <a:xfrm>
            <a:off x="7080182" y="1360003"/>
            <a:ext cx="334177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effectLst/>
                <a:latin typeface="PT Mono" panose="02060509020205020204" pitchFamily="49" charset="77"/>
              </a:rPr>
              <a:t>{</a:t>
            </a:r>
            <a:r>
              <a:rPr lang="en-US" sz="18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‘</a:t>
            </a:r>
            <a:r>
              <a:rPr lang="en-US" dirty="0">
                <a:solidFill>
                  <a:srgbClr val="067D17"/>
                </a:solidFill>
                <a:latin typeface="PT Mono" panose="02060509020205020204" pitchFamily="49" charset="77"/>
              </a:rPr>
              <a:t>bpm</a:t>
            </a:r>
            <a:r>
              <a:rPr lang="en-US" sz="18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’</a:t>
            </a:r>
            <a:r>
              <a:rPr lang="en-US" sz="1800" dirty="0">
                <a:latin typeface="PT Mono" panose="02060509020205020204" pitchFamily="49" charset="77"/>
              </a:rPr>
              <a:t>: {</a:t>
            </a:r>
            <a:r>
              <a:rPr lang="en-US" dirty="0">
                <a:solidFill>
                  <a:srgbClr val="067D17"/>
                </a:solidFill>
                <a:latin typeface="PT Mono" panose="02060509020205020204" pitchFamily="49" charset="77"/>
              </a:rPr>
              <a:t>‘</a:t>
            </a:r>
            <a:r>
              <a:rPr lang="en-US" dirty="0" err="1">
                <a:solidFill>
                  <a:srgbClr val="067D17"/>
                </a:solidFill>
                <a:latin typeface="PT Mono" panose="02060509020205020204" pitchFamily="49" charset="77"/>
              </a:rPr>
              <a:t>x_avg</a:t>
            </a:r>
            <a:r>
              <a:rPr lang="en-US" dirty="0">
                <a:solidFill>
                  <a:srgbClr val="067D17"/>
                </a:solidFill>
                <a:latin typeface="PT Mono" panose="02060509020205020204" pitchFamily="49" charset="77"/>
              </a:rPr>
              <a:t>’</a:t>
            </a:r>
            <a:r>
              <a:rPr lang="en-US" sz="1800" dirty="0">
                <a:latin typeface="PT Mono" panose="02060509020205020204" pitchFamily="49" charset="77"/>
              </a:rPr>
              <a:t>: </a:t>
            </a:r>
            <a:r>
              <a:rPr lang="en-US" sz="1800" dirty="0">
                <a:solidFill>
                  <a:srgbClr val="1750EB"/>
                </a:solidFill>
                <a:effectLst/>
                <a:latin typeface="PT Mono" panose="02060509020205020204" pitchFamily="49" charset="77"/>
              </a:rPr>
              <a:t>0.1</a:t>
            </a:r>
            <a:r>
              <a:rPr lang="en-US" sz="1800" dirty="0">
                <a:latin typeface="PT Mono" panose="02060509020205020204" pitchFamily="49" charset="77"/>
              </a:rPr>
              <a:t>}}</a:t>
            </a:r>
            <a:endParaRPr lang="en-US" dirty="0">
              <a:latin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52A110-6E99-00A3-6FCB-45A4C0D28BD8}"/>
              </a:ext>
            </a:extLst>
          </p:cNvPr>
          <p:cNvSpPr/>
          <p:nvPr/>
        </p:nvSpPr>
        <p:spPr>
          <a:xfrm>
            <a:off x="6631670" y="1926426"/>
            <a:ext cx="314932" cy="323340"/>
          </a:xfrm>
          <a:prstGeom prst="ellipse">
            <a:avLst/>
          </a:prstGeom>
          <a:solidFill>
            <a:schemeClr val="accent6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CEA33F-6542-746C-588E-10CDAC1D89F1}"/>
              </a:ext>
            </a:extLst>
          </p:cNvPr>
          <p:cNvSpPr txBox="1"/>
          <p:nvPr/>
        </p:nvSpPr>
        <p:spPr>
          <a:xfrm>
            <a:off x="6786062" y="2458599"/>
            <a:ext cx="334177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effectLst/>
                <a:latin typeface="PT Mono" panose="02060509020205020204" pitchFamily="49" charset="77"/>
              </a:rPr>
              <a:t>{</a:t>
            </a:r>
            <a:r>
              <a:rPr lang="en-US" sz="18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‘</a:t>
            </a:r>
            <a:r>
              <a:rPr lang="en-US" dirty="0">
                <a:solidFill>
                  <a:srgbClr val="067D17"/>
                </a:solidFill>
                <a:latin typeface="PT Mono" panose="02060509020205020204" pitchFamily="49" charset="77"/>
              </a:rPr>
              <a:t>bpm</a:t>
            </a:r>
            <a:r>
              <a:rPr lang="en-US" sz="18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’</a:t>
            </a:r>
            <a:r>
              <a:rPr lang="en-US" sz="1800" dirty="0">
                <a:latin typeface="PT Mono" panose="02060509020205020204" pitchFamily="49" charset="77"/>
              </a:rPr>
              <a:t>: {</a:t>
            </a:r>
            <a:r>
              <a:rPr lang="en-US" dirty="0">
                <a:solidFill>
                  <a:srgbClr val="067D17"/>
                </a:solidFill>
                <a:latin typeface="PT Mono" panose="02060509020205020204" pitchFamily="49" charset="77"/>
              </a:rPr>
              <a:t>‘</a:t>
            </a:r>
            <a:r>
              <a:rPr lang="en-US" dirty="0" err="1">
                <a:solidFill>
                  <a:srgbClr val="067D17"/>
                </a:solidFill>
                <a:latin typeface="PT Mono" panose="02060509020205020204" pitchFamily="49" charset="77"/>
              </a:rPr>
              <a:t>x_avg</a:t>
            </a:r>
            <a:r>
              <a:rPr lang="en-US" dirty="0">
                <a:solidFill>
                  <a:srgbClr val="067D17"/>
                </a:solidFill>
                <a:latin typeface="PT Mono" panose="02060509020205020204" pitchFamily="49" charset="77"/>
              </a:rPr>
              <a:t>’</a:t>
            </a:r>
            <a:r>
              <a:rPr lang="en-US" sz="1800" dirty="0">
                <a:latin typeface="PT Mono" panose="02060509020205020204" pitchFamily="49" charset="77"/>
              </a:rPr>
              <a:t>: </a:t>
            </a:r>
            <a:r>
              <a:rPr lang="en-US" sz="1800" dirty="0">
                <a:solidFill>
                  <a:srgbClr val="1750EB"/>
                </a:solidFill>
                <a:effectLst/>
                <a:latin typeface="PT Mono" panose="02060509020205020204" pitchFamily="49" charset="77"/>
              </a:rPr>
              <a:t>0.1</a:t>
            </a:r>
            <a:r>
              <a:rPr lang="en-US" sz="1800" dirty="0">
                <a:latin typeface="PT Mono" panose="02060509020205020204" pitchFamily="49" charset="77"/>
              </a:rPr>
              <a:t>}}</a:t>
            </a:r>
            <a:endParaRPr lang="en-US" dirty="0">
              <a:latin typeface="+mn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28B706-20DD-C4EB-D772-540F36094B61}"/>
              </a:ext>
            </a:extLst>
          </p:cNvPr>
          <p:cNvSpPr/>
          <p:nvPr/>
        </p:nvSpPr>
        <p:spPr>
          <a:xfrm>
            <a:off x="5604659" y="2249766"/>
            <a:ext cx="314932" cy="323340"/>
          </a:xfrm>
          <a:prstGeom prst="ellipse">
            <a:avLst/>
          </a:prstGeom>
          <a:solidFill>
            <a:schemeClr val="accent6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6BDF84-4356-F364-EC28-1DFA79A06CBB}"/>
              </a:ext>
            </a:extLst>
          </p:cNvPr>
          <p:cNvSpPr txBox="1"/>
          <p:nvPr/>
        </p:nvSpPr>
        <p:spPr>
          <a:xfrm>
            <a:off x="6746306" y="2466012"/>
            <a:ext cx="260646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effectLst/>
                <a:latin typeface="PT Mono" panose="02060509020205020204" pitchFamily="49" charset="77"/>
              </a:rPr>
              <a:t>{</a:t>
            </a:r>
            <a:r>
              <a:rPr lang="en-US" sz="18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‘</a:t>
            </a:r>
            <a:r>
              <a:rPr lang="en-US" sz="1800" dirty="0" err="1">
                <a:solidFill>
                  <a:srgbClr val="067D17"/>
                </a:solidFill>
                <a:latin typeface="PT Mono" panose="02060509020205020204" pitchFamily="49" charset="77"/>
              </a:rPr>
              <a:t>BPM:xAvg</a:t>
            </a:r>
            <a:r>
              <a:rPr lang="en-US" sz="18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’</a:t>
            </a:r>
            <a:r>
              <a:rPr lang="en-US" sz="1800" dirty="0">
                <a:latin typeface="PT Mono" panose="02060509020205020204" pitchFamily="49" charset="77"/>
              </a:rPr>
              <a:t>: </a:t>
            </a:r>
            <a:r>
              <a:rPr lang="en-US" sz="1800" dirty="0">
                <a:solidFill>
                  <a:srgbClr val="1750EB"/>
                </a:solidFill>
                <a:effectLst/>
                <a:latin typeface="PT Mono" panose="02060509020205020204" pitchFamily="49" charset="77"/>
              </a:rPr>
              <a:t>0.1</a:t>
            </a:r>
            <a:r>
              <a:rPr lang="en-US" sz="1800" dirty="0">
                <a:latin typeface="PT Mono" panose="02060509020205020204" pitchFamily="49" charset="77"/>
              </a:rPr>
              <a:t>}</a:t>
            </a:r>
            <a:endParaRPr lang="en-US" dirty="0">
              <a:latin typeface="+mn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B30ECD-78AB-9B73-A24A-8D2A2320F86D}"/>
              </a:ext>
            </a:extLst>
          </p:cNvPr>
          <p:cNvSpPr/>
          <p:nvPr/>
        </p:nvSpPr>
        <p:spPr>
          <a:xfrm>
            <a:off x="6765250" y="2970363"/>
            <a:ext cx="314932" cy="323340"/>
          </a:xfrm>
          <a:prstGeom prst="ellipse">
            <a:avLst/>
          </a:prstGeom>
          <a:solidFill>
            <a:schemeClr val="accent6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FFFBDEB-6282-7CA8-05CF-D4A53954F149}"/>
              </a:ext>
            </a:extLst>
          </p:cNvPr>
          <p:cNvSpPr/>
          <p:nvPr/>
        </p:nvSpPr>
        <p:spPr>
          <a:xfrm>
            <a:off x="5605161" y="2249766"/>
            <a:ext cx="314932" cy="323340"/>
          </a:xfrm>
          <a:prstGeom prst="ellipse">
            <a:avLst/>
          </a:prstGeom>
          <a:solidFill>
            <a:schemeClr val="accent6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E0F2B91-2E99-7B7B-412B-42227F66586F}"/>
              </a:ext>
            </a:extLst>
          </p:cNvPr>
          <p:cNvSpPr/>
          <p:nvPr/>
        </p:nvSpPr>
        <p:spPr>
          <a:xfrm>
            <a:off x="4577649" y="1926426"/>
            <a:ext cx="314932" cy="323340"/>
          </a:xfrm>
          <a:prstGeom prst="ellipse">
            <a:avLst/>
          </a:prstGeom>
          <a:solidFill>
            <a:schemeClr val="accent6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E76AB-6D1F-8073-0D25-C3BA8C5D9B9B}"/>
              </a:ext>
            </a:extLst>
          </p:cNvPr>
          <p:cNvSpPr txBox="1"/>
          <p:nvPr/>
        </p:nvSpPr>
        <p:spPr>
          <a:xfrm>
            <a:off x="3431884" y="1373637"/>
            <a:ext cx="260646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effectLst/>
                <a:latin typeface="PT Mono" panose="02060509020205020204" pitchFamily="49" charset="77"/>
              </a:rPr>
              <a:t>{</a:t>
            </a:r>
            <a:r>
              <a:rPr lang="en-US" sz="18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‘</a:t>
            </a:r>
            <a:r>
              <a:rPr lang="en-US" sz="1800" dirty="0" err="1">
                <a:solidFill>
                  <a:srgbClr val="067D17"/>
                </a:solidFill>
                <a:latin typeface="PT Mono" panose="02060509020205020204" pitchFamily="49" charset="77"/>
              </a:rPr>
              <a:t>BPM:xAvg</a:t>
            </a:r>
            <a:r>
              <a:rPr lang="en-US" sz="18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’</a:t>
            </a:r>
            <a:r>
              <a:rPr lang="en-US" sz="1800" dirty="0">
                <a:latin typeface="PT Mono" panose="02060509020205020204" pitchFamily="49" charset="77"/>
              </a:rPr>
              <a:t>: </a:t>
            </a:r>
            <a:r>
              <a:rPr lang="en-US" sz="1800" dirty="0">
                <a:solidFill>
                  <a:srgbClr val="1750EB"/>
                </a:solidFill>
                <a:effectLst/>
                <a:latin typeface="PT Mono" panose="02060509020205020204" pitchFamily="49" charset="77"/>
              </a:rPr>
              <a:t>0.1</a:t>
            </a:r>
            <a:r>
              <a:rPr lang="en-US" sz="1800" dirty="0">
                <a:latin typeface="PT Mono" panose="02060509020205020204" pitchFamily="49" charset="77"/>
              </a:rPr>
              <a:t>}</a:t>
            </a:r>
            <a:endParaRPr lang="en-US" dirty="0">
              <a:latin typeface="+mn-lt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55709C7-99A6-9E62-A2AD-5B61D80A9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333" y="4580968"/>
            <a:ext cx="11430000" cy="539496"/>
          </a:xfrm>
        </p:spPr>
        <p:txBody>
          <a:bodyPr/>
          <a:lstStyle/>
          <a:p>
            <a:r>
              <a:rPr lang="en-US" sz="2400" dirty="0"/>
              <a:t>Simple virtual accelerator with just a corrector and BPM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47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16107 -1.11111E-6 " pathEditMode="relative" ptsTypes="AA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092 L -0.16107 0.00092 " pathEditMode="relative" ptsTypes="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687 0.10463 " pathEditMode="relative" ptsTypes="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7 -0.10417 " pathEditMode="relative" ptsTypes="AA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234 0.00324 " pathEditMode="relative" ptsTypes="AA">
                                      <p:cBhvr>
                                        <p:cTn id="8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377 0.00139 " pathEditMode="relative" ptsTypes="AA">
                                      <p:cBhvr>
                                        <p:cTn id="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6" grpId="0"/>
      <p:bldP spid="36" grpId="1"/>
      <p:bldP spid="36" grpId="2"/>
      <p:bldP spid="3" grpId="0" animBg="1"/>
      <p:bldP spid="3" grpId="1" animBg="1"/>
      <p:bldP spid="4" grpId="2"/>
      <p:bldP spid="4" grpId="3"/>
      <p:bldP spid="6" grpId="0" animBg="1"/>
      <p:bldP spid="6" grpId="1" animBg="1"/>
      <p:bldP spid="6" grpId="2" animBg="1"/>
      <p:bldP spid="9" grpId="0"/>
      <p:bldP spid="9" grpId="1"/>
      <p:bldP spid="10" grpId="0" animBg="1"/>
      <p:bldP spid="10" grpId="1" animBg="1"/>
      <p:bldP spid="10" grpId="2" animBg="1"/>
      <p:bldP spid="11" grpId="0" animBg="1"/>
      <p:bldP spid="11" grpId="1" animBg="1"/>
      <p:bldP spid="13" grpId="0" animBg="1"/>
      <p:bldP spid="13" grpId="1" animBg="1"/>
      <p:bldP spid="17" grpId="2"/>
      <p:bldP spid="17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B246-E370-55CC-B08D-008D5A5D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SNS Linac and Injection Dump 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24905-7865-CE35-D12C-2C3AFDABB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4172" y="2740855"/>
            <a:ext cx="4357912" cy="4336417"/>
          </a:xfrm>
        </p:spPr>
        <p:txBody>
          <a:bodyPr/>
          <a:lstStyle/>
          <a:p>
            <a:r>
              <a:rPr lang="en-US" dirty="0">
                <a:latin typeface="+mn-lt"/>
              </a:rPr>
              <a:t>Working Devices</a:t>
            </a:r>
          </a:p>
          <a:p>
            <a:pPr lvl="1"/>
            <a:r>
              <a:rPr lang="en-US" dirty="0">
                <a:latin typeface="+mn-lt"/>
              </a:rPr>
              <a:t>Quadrupoles</a:t>
            </a:r>
          </a:p>
          <a:p>
            <a:pPr lvl="2"/>
            <a:r>
              <a:rPr lang="en-US" sz="1800" dirty="0"/>
              <a:t>Shared Power Supplies</a:t>
            </a:r>
          </a:p>
          <a:p>
            <a:pPr lvl="2"/>
            <a:r>
              <a:rPr lang="en-US" sz="1800" dirty="0">
                <a:latin typeface="+mn-lt"/>
              </a:rPr>
              <a:t>Quadrupole Power Shunts</a:t>
            </a:r>
            <a:endParaRPr lang="en-US" sz="1400" dirty="0">
              <a:latin typeface="+mn-lt"/>
            </a:endParaRPr>
          </a:p>
          <a:p>
            <a:pPr lvl="1"/>
            <a:r>
              <a:rPr lang="en-US" dirty="0">
                <a:effectLst/>
              </a:rPr>
              <a:t>Correctors</a:t>
            </a:r>
            <a:endParaRPr lang="en-US" sz="1800" dirty="0"/>
          </a:p>
          <a:p>
            <a:pPr lvl="2"/>
            <a:r>
              <a:rPr lang="en-US" sz="1800" dirty="0">
                <a:effectLst/>
              </a:rPr>
              <a:t>Corrector Power Suppl</a:t>
            </a:r>
            <a:r>
              <a:rPr lang="en-US" sz="1800" dirty="0"/>
              <a:t>ies</a:t>
            </a:r>
            <a:endParaRPr lang="en-US" sz="1400" dirty="0">
              <a:effectLst/>
            </a:endParaRPr>
          </a:p>
          <a:p>
            <a:pPr lvl="1"/>
            <a:r>
              <a:rPr lang="en-US" dirty="0">
                <a:latin typeface="+mn-lt"/>
              </a:rPr>
              <a:t>RF Cavities</a:t>
            </a:r>
          </a:p>
          <a:p>
            <a:pPr lvl="1"/>
            <a:r>
              <a:rPr lang="en-US" dirty="0">
                <a:latin typeface="+mn-lt"/>
              </a:rPr>
              <a:t>Wire Scanners</a:t>
            </a:r>
          </a:p>
          <a:p>
            <a:pPr lvl="1"/>
            <a:r>
              <a:rPr lang="en-US" dirty="0">
                <a:latin typeface="+mn-lt"/>
              </a:rPr>
              <a:t>Screens</a:t>
            </a:r>
          </a:p>
          <a:p>
            <a:pPr lvl="1"/>
            <a:r>
              <a:rPr lang="en-US" dirty="0">
                <a:latin typeface="+mn-lt"/>
              </a:rPr>
              <a:t>BPMs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540FF19-EA5E-88B9-EEB3-B0FAAE23D8BA}"/>
              </a:ext>
            </a:extLst>
          </p:cNvPr>
          <p:cNvSpPr txBox="1">
            <a:spLocks/>
          </p:cNvSpPr>
          <p:nvPr/>
        </p:nvSpPr>
        <p:spPr bwMode="auto">
          <a:xfrm>
            <a:off x="584894" y="3215278"/>
            <a:ext cx="4469705" cy="307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SNS Linac</a:t>
            </a:r>
          </a:p>
          <a:p>
            <a:pPr lvl="1"/>
            <a:r>
              <a:rPr lang="en-US" dirty="0">
                <a:latin typeface="+mn-lt"/>
              </a:rPr>
              <a:t>Simulates from MEBT entrance through either the HEBT or Linac Dump</a:t>
            </a:r>
            <a:endParaRPr lang="en-US" sz="900" dirty="0"/>
          </a:p>
          <a:p>
            <a:r>
              <a:rPr lang="en-US" dirty="0">
                <a:latin typeface="+mn-lt"/>
              </a:rPr>
              <a:t>Injection Dump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FCDB7BD-4D05-C547-4E27-8019CE280053}"/>
              </a:ext>
            </a:extLst>
          </p:cNvPr>
          <p:cNvGrpSpPr/>
          <p:nvPr/>
        </p:nvGrpSpPr>
        <p:grpSpPr>
          <a:xfrm>
            <a:off x="332233" y="661416"/>
            <a:ext cx="10695433" cy="1916684"/>
            <a:chOff x="378967" y="813816"/>
            <a:chExt cx="10799330" cy="2118280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748FCC6D-D494-D40A-CDE3-0122600BB2FB}"/>
                </a:ext>
              </a:extLst>
            </p:cNvPr>
            <p:cNvSpPr/>
            <p:nvPr/>
          </p:nvSpPr>
          <p:spPr>
            <a:xfrm>
              <a:off x="7931051" y="813816"/>
              <a:ext cx="2250509" cy="1926324"/>
            </a:xfrm>
            <a:prstGeom prst="arc">
              <a:avLst>
                <a:gd name="adj1" fmla="val 47447"/>
                <a:gd name="adj2" fmla="val 4535558"/>
              </a:avLst>
            </a:prstGeom>
            <a:ln w="76200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7ACBE98-0F67-F760-47F7-0EFFAFA3E4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81560" y="813816"/>
              <a:ext cx="0" cy="1056197"/>
            </a:xfrm>
            <a:prstGeom prst="line">
              <a:avLst/>
            </a:prstGeom>
            <a:ln w="76200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F2013C8-6B3F-8EB4-9067-1A255C0AE65A}"/>
                </a:ext>
              </a:extLst>
            </p:cNvPr>
            <p:cNvCxnSpPr/>
            <p:nvPr/>
          </p:nvCxnSpPr>
          <p:spPr>
            <a:xfrm>
              <a:off x="378967" y="2718281"/>
              <a:ext cx="9704833" cy="0"/>
            </a:xfrm>
            <a:prstGeom prst="line">
              <a:avLst/>
            </a:prstGeom>
            <a:ln w="76200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57">
              <a:extLst>
                <a:ext uri="{FF2B5EF4-FFF2-40B4-BE49-F238E27FC236}">
                  <a16:creationId xmlns:a16="http://schemas.microsoft.com/office/drawing/2014/main" id="{9A479659-1296-47AE-F257-5239049B3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0838" y="2480628"/>
              <a:ext cx="1124329" cy="443469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+mj-lt"/>
                </a:rPr>
                <a:t>DTL</a:t>
              </a:r>
            </a:p>
          </p:txBody>
        </p:sp>
        <p:sp>
          <p:nvSpPr>
            <p:cNvPr id="10" name="Rectangle 59">
              <a:extLst>
                <a:ext uri="{FF2B5EF4-FFF2-40B4-BE49-F238E27FC236}">
                  <a16:creationId xmlns:a16="http://schemas.microsoft.com/office/drawing/2014/main" id="{DF71560C-3CCD-CC7F-D353-1A8E8267D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545" y="2466230"/>
              <a:ext cx="1075160" cy="465865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+mj-lt"/>
                </a:rPr>
                <a:t>CCL</a:t>
              </a:r>
            </a:p>
          </p:txBody>
        </p:sp>
        <p:sp>
          <p:nvSpPr>
            <p:cNvPr id="11" name="Rectangle 62">
              <a:extLst>
                <a:ext uri="{FF2B5EF4-FFF2-40B4-BE49-F238E27FC236}">
                  <a16:creationId xmlns:a16="http://schemas.microsoft.com/office/drawing/2014/main" id="{2C577B35-5586-FB4A-FDD3-8A5332F3C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2871" y="2427100"/>
              <a:ext cx="1027524" cy="366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dirty="0">
                  <a:latin typeface="+mj-lt"/>
                </a:rPr>
                <a:t>87 MeV</a:t>
              </a:r>
            </a:p>
          </p:txBody>
        </p:sp>
        <p:sp>
          <p:nvSpPr>
            <p:cNvPr id="12" name="Rectangle 64">
              <a:extLst>
                <a:ext uri="{FF2B5EF4-FFF2-40B4-BE49-F238E27FC236}">
                  <a16:creationId xmlns:a16="http://schemas.microsoft.com/office/drawing/2014/main" id="{68DFD95A-712F-2743-E516-EA1B3DA90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2808" y="2466230"/>
              <a:ext cx="2085903" cy="465866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+mj-lt"/>
                </a:rPr>
                <a:t>SCLMed</a:t>
              </a:r>
            </a:p>
          </p:txBody>
        </p:sp>
        <p:sp>
          <p:nvSpPr>
            <p:cNvPr id="13" name="Rectangle 65">
              <a:extLst>
                <a:ext uri="{FF2B5EF4-FFF2-40B4-BE49-F238E27FC236}">
                  <a16:creationId xmlns:a16="http://schemas.microsoft.com/office/drawing/2014/main" id="{6860C1CB-FD97-538B-6873-A5D88E88B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4610" y="2453827"/>
              <a:ext cx="2287840" cy="465864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+mj-lt"/>
                </a:rPr>
                <a:t>SCLHigh</a:t>
              </a:r>
            </a:p>
          </p:txBody>
        </p:sp>
        <p:sp>
          <p:nvSpPr>
            <p:cNvPr id="14" name="Rectangle 74">
              <a:extLst>
                <a:ext uri="{FF2B5EF4-FFF2-40B4-BE49-F238E27FC236}">
                  <a16:creationId xmlns:a16="http://schemas.microsoft.com/office/drawing/2014/main" id="{3B7CCF7B-EBBE-EEB5-A731-21EA1AC08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895" y="2458232"/>
              <a:ext cx="909701" cy="465865"/>
            </a:xfrm>
            <a:prstGeom prst="rect">
              <a:avLst/>
            </a:prstGeom>
            <a:gradFill rotWithShape="0">
              <a:gsLst>
                <a:gs pos="0">
                  <a:schemeClr val="tx2">
                    <a:gamma/>
                    <a:shade val="46275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+mj-lt"/>
                </a:rPr>
                <a:t>RFQ</a:t>
              </a:r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Rectangle 74">
              <a:extLst>
                <a:ext uri="{FF2B5EF4-FFF2-40B4-BE49-F238E27FC236}">
                  <a16:creationId xmlns:a16="http://schemas.microsoft.com/office/drawing/2014/main" id="{67E72689-B11E-406A-467E-19836BC97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3972" y="2451188"/>
              <a:ext cx="1224325" cy="465865"/>
            </a:xfrm>
            <a:prstGeom prst="rect">
              <a:avLst/>
            </a:prstGeom>
            <a:gradFill rotWithShape="0">
              <a:gsLst>
                <a:gs pos="0">
                  <a:schemeClr val="tx2">
                    <a:gamma/>
                    <a:shade val="46275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+mj-lt"/>
                </a:rPr>
                <a:t>LDmp</a:t>
              </a:r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Rectangle 74">
              <a:extLst>
                <a:ext uri="{FF2B5EF4-FFF2-40B4-BE49-F238E27FC236}">
                  <a16:creationId xmlns:a16="http://schemas.microsoft.com/office/drawing/2014/main" id="{DFCCFA7A-ADCA-E6AE-A864-A462E0076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6305" y="1927668"/>
              <a:ext cx="909701" cy="4658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+mj-lt"/>
                </a:rPr>
                <a:t>HEBT</a:t>
              </a:r>
              <a:endParaRPr lang="en-US" dirty="0">
                <a:latin typeface="+mj-lt"/>
              </a:endParaRPr>
            </a:p>
          </p:txBody>
        </p:sp>
        <p:sp>
          <p:nvSpPr>
            <p:cNvPr id="18" name="Rectangle 74">
              <a:extLst>
                <a:ext uri="{FF2B5EF4-FFF2-40B4-BE49-F238E27FC236}">
                  <a16:creationId xmlns:a16="http://schemas.microsoft.com/office/drawing/2014/main" id="{D7AAE68D-F098-84B7-FCF5-834DA64F9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38" y="1837282"/>
              <a:ext cx="909701" cy="4658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+mj-lt"/>
                </a:rPr>
                <a:t>MEBT</a:t>
              </a:r>
              <a:endParaRPr lang="en-US" dirty="0">
                <a:latin typeface="+mj-lt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0AE52A7-EB23-30F8-A4E5-DF389C2AFA16}"/>
                </a:ext>
              </a:extLst>
            </p:cNvPr>
            <p:cNvCxnSpPr>
              <a:cxnSpLocks/>
            </p:cNvCxnSpPr>
            <p:nvPr/>
          </p:nvCxnSpPr>
          <p:spPr>
            <a:xfrm>
              <a:off x="1597889" y="2265047"/>
              <a:ext cx="0" cy="393276"/>
            </a:xfrm>
            <a:prstGeom prst="straightConnector1">
              <a:avLst/>
            </a:prstGeom>
            <a:ln w="1905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2053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39157-1BB6-3684-DC41-0DF078AED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EC908-262E-8436-14E9-4BD06CA35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18729"/>
            <a:ext cx="11430000" cy="5440030"/>
          </a:xfrm>
        </p:spPr>
        <p:txBody>
          <a:bodyPr/>
          <a:lstStyle/>
          <a:p>
            <a:r>
              <a:rPr lang="en-US" sz="2400" dirty="0"/>
              <a:t>PyORBIT</a:t>
            </a:r>
          </a:p>
          <a:p>
            <a:pPr lvl="1"/>
            <a:r>
              <a:rPr lang="en-US" sz="2000" dirty="0"/>
              <a:t>Particle-in-Cell</a:t>
            </a:r>
          </a:p>
          <a:p>
            <a:pPr lvl="1"/>
            <a:r>
              <a:rPr lang="en-US" sz="2000" dirty="0"/>
              <a:t>RF Cavities</a:t>
            </a:r>
          </a:p>
          <a:p>
            <a:r>
              <a:rPr lang="en-US" sz="2400" dirty="0"/>
              <a:t>Virac: the Virtual Accelerator</a:t>
            </a:r>
          </a:p>
          <a:p>
            <a:pPr lvl="1"/>
            <a:r>
              <a:rPr lang="en-US" sz="2000" dirty="0"/>
              <a:t>PyORBIT Model</a:t>
            </a:r>
          </a:p>
          <a:p>
            <a:pPr lvl="1"/>
            <a:r>
              <a:rPr lang="en-US" sz="2000" dirty="0"/>
              <a:t>Custom Devices</a:t>
            </a:r>
          </a:p>
          <a:p>
            <a:pPr lvl="1"/>
            <a:r>
              <a:rPr lang="en-US" sz="2000" dirty="0"/>
              <a:t>Current implementations</a:t>
            </a:r>
          </a:p>
          <a:p>
            <a:r>
              <a:rPr lang="en-US" sz="2400" dirty="0"/>
              <a:t>Current applications</a:t>
            </a:r>
          </a:p>
          <a:p>
            <a:pPr lvl="1"/>
            <a:r>
              <a:rPr lang="en-US" sz="2000" dirty="0"/>
              <a:t>Personnel training</a:t>
            </a:r>
          </a:p>
          <a:p>
            <a:pPr lvl="1"/>
            <a:r>
              <a:rPr lang="en-US" sz="2000" dirty="0"/>
              <a:t>Application development</a:t>
            </a:r>
          </a:p>
          <a:p>
            <a:pPr lvl="1"/>
            <a:r>
              <a:rPr lang="en-US" sz="2000" dirty="0"/>
              <a:t>Machine learning</a:t>
            </a:r>
          </a:p>
          <a:p>
            <a:r>
              <a:rPr lang="en-US" sz="2400" dirty="0"/>
              <a:t>Future goals</a:t>
            </a:r>
          </a:p>
        </p:txBody>
      </p:sp>
    </p:spTree>
    <p:extLst>
      <p:ext uri="{BB962C8B-B14F-4D97-AF65-F5344CB8AC3E}">
        <p14:creationId xmlns:p14="http://schemas.microsoft.com/office/powerpoint/2010/main" val="1688798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6BA5E-9344-9A7F-E60C-6465EE1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Beam Test Facility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BDFE3-8389-5EFF-F496-A0E27E810987}"/>
              </a:ext>
            </a:extLst>
          </p:cNvPr>
          <p:cNvSpPr txBox="1">
            <a:spLocks/>
          </p:cNvSpPr>
          <p:nvPr/>
        </p:nvSpPr>
        <p:spPr bwMode="auto">
          <a:xfrm>
            <a:off x="429767" y="1570924"/>
            <a:ext cx="3723133" cy="47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n-lt"/>
              </a:rPr>
              <a:t>Model includes slits.</a:t>
            </a:r>
          </a:p>
          <a:p>
            <a:r>
              <a:rPr lang="en-US" sz="2400" dirty="0">
                <a:latin typeface="+mn-lt"/>
              </a:rPr>
              <a:t>Working devices</a:t>
            </a:r>
          </a:p>
          <a:p>
            <a:pPr lvl="1"/>
            <a:r>
              <a:rPr lang="en-US" sz="2000" dirty="0">
                <a:latin typeface="+mn-lt"/>
              </a:rPr>
              <a:t>Quadrupoles</a:t>
            </a:r>
          </a:p>
          <a:p>
            <a:pPr lvl="2"/>
            <a:r>
              <a:rPr lang="en-US" sz="1800" dirty="0"/>
              <a:t>Quadrupole Power Supplies</a:t>
            </a:r>
            <a:endParaRPr lang="en-US" sz="1800" dirty="0">
              <a:latin typeface="+mn-lt"/>
            </a:endParaRPr>
          </a:p>
          <a:p>
            <a:pPr lvl="1"/>
            <a:r>
              <a:rPr lang="en-US" sz="2000" dirty="0"/>
              <a:t>Correctors</a:t>
            </a:r>
          </a:p>
          <a:p>
            <a:pPr lvl="2"/>
            <a:r>
              <a:rPr lang="en-US" sz="1800" dirty="0"/>
              <a:t>Corrector Power Supplies</a:t>
            </a:r>
          </a:p>
          <a:p>
            <a:pPr lvl="1"/>
            <a:r>
              <a:rPr lang="en-US" sz="2000" dirty="0">
                <a:latin typeface="+mn-lt"/>
              </a:rPr>
              <a:t>BPM</a:t>
            </a:r>
          </a:p>
          <a:p>
            <a:pPr lvl="1"/>
            <a:r>
              <a:rPr lang="en-US" sz="2000" dirty="0"/>
              <a:t>BCMs</a:t>
            </a:r>
          </a:p>
          <a:p>
            <a:pPr lvl="1"/>
            <a:r>
              <a:rPr lang="en-US" sz="2000" dirty="0">
                <a:latin typeface="+mn-lt"/>
              </a:rPr>
              <a:t>Faraday Cup</a:t>
            </a:r>
            <a:r>
              <a:rPr lang="en-US" sz="2000" dirty="0"/>
              <a:t>s</a:t>
            </a:r>
          </a:p>
          <a:p>
            <a:pPr lvl="1"/>
            <a:r>
              <a:rPr lang="en-US" sz="2000" dirty="0">
                <a:latin typeface="+mn-lt"/>
              </a:rPr>
              <a:t>Actuators (slits and cup)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CF83A82-F7AE-5EEA-E30D-24B3124FB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1683819"/>
            <a:ext cx="8242300" cy="438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D452F0-1326-AFA1-61F2-47028F131935}"/>
              </a:ext>
            </a:extLst>
          </p:cNvPr>
          <p:cNvSpPr txBox="1">
            <a:spLocks/>
          </p:cNvSpPr>
          <p:nvPr/>
        </p:nvSpPr>
        <p:spPr bwMode="auto">
          <a:xfrm>
            <a:off x="429767" y="990341"/>
            <a:ext cx="9450833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n-lt"/>
              </a:rPr>
              <a:t>Simulates from RFQ to the end of either stop.</a:t>
            </a:r>
          </a:p>
        </p:txBody>
      </p:sp>
    </p:spTree>
    <p:extLst>
      <p:ext uri="{BB962C8B-B14F-4D97-AF65-F5344CB8AC3E}">
        <p14:creationId xmlns:p14="http://schemas.microsoft.com/office/powerpoint/2010/main" val="3430595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7D042-E418-F60D-B414-E7BF78EB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Particle Accelerator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839DC-F851-65B9-7BCA-D34A4776B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Successfully used in the Control Room Accelerator Physics class</a:t>
            </a:r>
          </a:p>
          <a:p>
            <a:pPr lvl="1"/>
            <a:r>
              <a:rPr lang="en-US" dirty="0"/>
              <a:t>16 students</a:t>
            </a:r>
          </a:p>
          <a:p>
            <a:pPr lvl="1"/>
            <a:r>
              <a:rPr lang="en-US" dirty="0"/>
              <a:t>No unexpected issues were encountered</a:t>
            </a:r>
          </a:p>
          <a:p>
            <a:r>
              <a:rPr lang="en-US" dirty="0"/>
              <a:t>Students were able to develop and run tools using the virtual accelerator</a:t>
            </a:r>
          </a:p>
          <a:p>
            <a:pPr lvl="1"/>
            <a:r>
              <a:rPr lang="en-US" dirty="0"/>
              <a:t>Quadrupole scan</a:t>
            </a:r>
          </a:p>
          <a:p>
            <a:pPr lvl="1"/>
            <a:r>
              <a:rPr lang="en-US" dirty="0"/>
              <a:t>Orbit correction</a:t>
            </a:r>
          </a:p>
          <a:p>
            <a:pPr lvl="1"/>
            <a:r>
              <a:rPr lang="en-US" dirty="0"/>
              <a:t>Energy restoration</a:t>
            </a:r>
          </a:p>
          <a:p>
            <a:pPr lvl="1"/>
            <a:r>
              <a:rPr lang="en-US" dirty="0"/>
              <a:t>Longitudinal emittance measurement</a:t>
            </a:r>
          </a:p>
        </p:txBody>
      </p:sp>
    </p:spTree>
    <p:extLst>
      <p:ext uri="{BB962C8B-B14F-4D97-AF65-F5344CB8AC3E}">
        <p14:creationId xmlns:p14="http://schemas.microsoft.com/office/powerpoint/2010/main" val="1684219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E58DA-EE84-B36F-83DC-5468FB482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449F-CA69-F4FC-5A3F-3C8C56E57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Spallation Neutron Source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AA47E-679A-2586-68B0-30953AE9E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558735"/>
            <a:ext cx="11430000" cy="4663938"/>
          </a:xfrm>
        </p:spPr>
        <p:txBody>
          <a:bodyPr/>
          <a:lstStyle/>
          <a:p>
            <a:r>
              <a:rPr lang="en-US" dirty="0"/>
              <a:t>The SNS recently re-commissioned after completing the Proton Power Upgrade</a:t>
            </a:r>
          </a:p>
          <a:p>
            <a:pPr lvl="1"/>
            <a:r>
              <a:rPr lang="en-US" dirty="0"/>
              <a:t>~9 Months of downtime</a:t>
            </a:r>
          </a:p>
          <a:p>
            <a:pPr lvl="1"/>
            <a:r>
              <a:rPr lang="en-US" dirty="0"/>
              <a:t>Added 28 SC cavities to the linac</a:t>
            </a:r>
          </a:p>
          <a:p>
            <a:r>
              <a:rPr lang="en-US" dirty="0"/>
              <a:t>Virac was used to:</a:t>
            </a:r>
          </a:p>
          <a:p>
            <a:pPr lvl="1"/>
            <a:r>
              <a:rPr lang="en-US" dirty="0"/>
              <a:t>Train operators on applications (Wizards) before they had to use them.</a:t>
            </a:r>
          </a:p>
          <a:p>
            <a:pPr lvl="1"/>
            <a:r>
              <a:rPr lang="en-US" dirty="0"/>
              <a:t>Test the new Injection Dump Wizard before it was needed.</a:t>
            </a:r>
          </a:p>
          <a:p>
            <a:r>
              <a:rPr lang="en-US" dirty="0"/>
              <a:t>The following examples use real applications in the control.</a:t>
            </a:r>
          </a:p>
          <a:p>
            <a:pPr lvl="1"/>
            <a:r>
              <a:rPr lang="en-US" dirty="0"/>
              <a:t>Virac is running in the background for each application.</a:t>
            </a:r>
          </a:p>
          <a:p>
            <a:pPr lvl="1"/>
            <a:r>
              <a:rPr lang="en-US" dirty="0"/>
              <a:t>They were not modified in any way from their control room installations.</a:t>
            </a:r>
          </a:p>
        </p:txBody>
      </p:sp>
    </p:spTree>
    <p:extLst>
      <p:ext uri="{BB962C8B-B14F-4D97-AF65-F5344CB8AC3E}">
        <p14:creationId xmlns:p14="http://schemas.microsoft.com/office/powerpoint/2010/main" val="1690687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90293-1D21-4C54-47BB-AC0D2FAC2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458D9-52D2-B931-C933-9CFCDA939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Operations Training: SCL Wizard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CB8819-14D8-8BCD-0301-9BE25D472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80" y="1983795"/>
            <a:ext cx="2711668" cy="4059032"/>
          </a:xfrm>
        </p:spPr>
        <p:txBody>
          <a:bodyPr/>
          <a:lstStyle/>
          <a:p>
            <a:r>
              <a:rPr lang="en-US" sz="2400" dirty="0"/>
              <a:t>Application for tuning the SCL cavities in the control room.</a:t>
            </a:r>
          </a:p>
          <a:p>
            <a:r>
              <a:rPr lang="en-US" sz="2400" dirty="0"/>
              <a:t>In use for operations training.</a:t>
            </a:r>
          </a:p>
        </p:txBody>
      </p:sp>
      <p:pic>
        <p:nvPicPr>
          <p:cNvPr id="7" name="virac_scl_720">
            <a:hlinkClick r:id="" action="ppaction://media"/>
            <a:extLst>
              <a:ext uri="{FF2B5EF4-FFF2-40B4-BE49-F238E27FC236}">
                <a16:creationId xmlns:a16="http://schemas.microsoft.com/office/drawing/2014/main" id="{BB2FF3BE-25AF-DE1B-38E2-E34023E491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3017" y="1360530"/>
            <a:ext cx="9248983" cy="468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4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90293-1D21-4C54-47BB-AC0D2FAC2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458D9-52D2-B931-C933-9CFCDA939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Operations Training: Orbit Correction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CB8819-14D8-8BCD-0301-9BE25D472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2224704"/>
            <a:ext cx="3417277" cy="2930620"/>
          </a:xfrm>
        </p:spPr>
        <p:txBody>
          <a:bodyPr/>
          <a:lstStyle/>
          <a:p>
            <a:r>
              <a:rPr lang="en-US" sz="2400" dirty="0"/>
              <a:t>Application for orbit correction</a:t>
            </a:r>
          </a:p>
          <a:p>
            <a:r>
              <a:rPr lang="en-US" sz="2400" dirty="0"/>
              <a:t>In use for operations training</a:t>
            </a:r>
          </a:p>
        </p:txBody>
      </p:sp>
      <p:pic>
        <p:nvPicPr>
          <p:cNvPr id="3" name="virac_orbit_720">
            <a:hlinkClick r:id="" action="ppaction://media"/>
            <a:extLst>
              <a:ext uri="{FF2B5EF4-FFF2-40B4-BE49-F238E27FC236}">
                <a16:creationId xmlns:a16="http://schemas.microsoft.com/office/drawing/2014/main" id="{58951CAE-5F94-0B82-BD14-B355D861E2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99746" y="901977"/>
            <a:ext cx="8344956" cy="550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2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90293-1D21-4C54-47BB-AC0D2FAC2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458D9-52D2-B931-C933-9CFCDA939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Application Development: Injection Dump Wizard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CB8819-14D8-8BCD-0301-9BE25D472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503503"/>
            <a:ext cx="4280456" cy="4579883"/>
          </a:xfrm>
        </p:spPr>
        <p:txBody>
          <a:bodyPr/>
          <a:lstStyle/>
          <a:p>
            <a:r>
              <a:rPr lang="en-US" sz="2400" dirty="0"/>
              <a:t>Application for steering beam into the injection dump.</a:t>
            </a:r>
          </a:p>
          <a:p>
            <a:pPr lvl="1"/>
            <a:r>
              <a:rPr lang="en-US" sz="2000" dirty="0"/>
              <a:t>The injection dump is for beam that doesn’t enter the ring.</a:t>
            </a:r>
          </a:p>
          <a:p>
            <a:r>
              <a:rPr lang="en-US" sz="2400" dirty="0"/>
              <a:t>Rebuilt after injection line upgrades</a:t>
            </a:r>
          </a:p>
          <a:p>
            <a:pPr lvl="1"/>
            <a:r>
              <a:rPr lang="en-US" sz="2000" dirty="0"/>
              <a:t>Now in Python</a:t>
            </a:r>
          </a:p>
          <a:p>
            <a:r>
              <a:rPr lang="en-US" sz="2400" dirty="0"/>
              <a:t>Successfully tested with Virac before use during commissioning.</a:t>
            </a:r>
          </a:p>
        </p:txBody>
      </p:sp>
      <p:pic>
        <p:nvPicPr>
          <p:cNvPr id="7" name="virac_inj_720">
            <a:hlinkClick r:id="" action="ppaction://media"/>
            <a:extLst>
              <a:ext uri="{FF2B5EF4-FFF2-40B4-BE49-F238E27FC236}">
                <a16:creationId xmlns:a16="http://schemas.microsoft.com/office/drawing/2014/main" id="{0EDFD86A-F03E-51F7-64C5-021ABF1A88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8843" y="908615"/>
            <a:ext cx="7019754" cy="57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1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7D042-E418-F60D-B414-E7BF78EB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839DC-F851-65B9-7BCA-D34A4776B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6551" y="902563"/>
            <a:ext cx="6485450" cy="3788511"/>
          </a:xfrm>
        </p:spPr>
        <p:txBody>
          <a:bodyPr/>
          <a:lstStyle/>
          <a:p>
            <a:r>
              <a:rPr lang="en-US" dirty="0"/>
              <a:t>The virtual accelerator is being used for AI training.</a:t>
            </a:r>
          </a:p>
          <a:p>
            <a:pPr lvl="1"/>
            <a:r>
              <a:rPr lang="en-US" dirty="0"/>
              <a:t>Successful orbit correction of the SNS MEBT.</a:t>
            </a:r>
          </a:p>
          <a:p>
            <a:pPr lvl="1"/>
            <a:r>
              <a:rPr lang="en-US" dirty="0"/>
              <a:t>Currently training for BTF transmission</a:t>
            </a:r>
          </a:p>
          <a:p>
            <a:pPr lvl="1"/>
            <a:r>
              <a:rPr lang="en-US" dirty="0"/>
              <a:t>Will be used for training on beam loss optimization.</a:t>
            </a:r>
          </a:p>
          <a:p>
            <a:r>
              <a:rPr lang="en-US" dirty="0"/>
              <a:t>Helping with proxy sever development.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A46038D-86AF-EC74-4CA1-737BE45D1B27}"/>
              </a:ext>
            </a:extLst>
          </p:cNvPr>
          <p:cNvGrpSpPr/>
          <p:nvPr/>
        </p:nvGrpSpPr>
        <p:grpSpPr>
          <a:xfrm>
            <a:off x="4537710" y="4817301"/>
            <a:ext cx="7527797" cy="2021477"/>
            <a:chOff x="-169758" y="4852422"/>
            <a:chExt cx="7719735" cy="208855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CC59EB0-29CC-BA37-150D-73BAC52DB425}"/>
                </a:ext>
              </a:extLst>
            </p:cNvPr>
            <p:cNvSpPr/>
            <p:nvPr/>
          </p:nvSpPr>
          <p:spPr>
            <a:xfrm>
              <a:off x="-169758" y="4852422"/>
              <a:ext cx="7719735" cy="2088551"/>
            </a:xfrm>
            <a:prstGeom prst="rect">
              <a:avLst/>
            </a:prstGeom>
            <a:solidFill>
              <a:schemeClr val="bg1"/>
            </a:solidFill>
            <a:ln w="53975">
              <a:solidFill>
                <a:schemeClr val="accent3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3D2E0FA9-63FD-2437-5F0B-77D16B2D2FDE}"/>
                </a:ext>
              </a:extLst>
            </p:cNvPr>
            <p:cNvCxnSpPr>
              <a:cxnSpLocks/>
              <a:stCxn id="34" idx="0"/>
              <a:endCxn id="39" idx="1"/>
            </p:cNvCxnSpPr>
            <p:nvPr/>
          </p:nvCxnSpPr>
          <p:spPr>
            <a:xfrm rot="5400000" flipH="1" flipV="1">
              <a:off x="2002044" y="4986757"/>
              <a:ext cx="462439" cy="1193270"/>
            </a:xfrm>
            <a:prstGeom prst="curvedConnector2">
              <a:avLst/>
            </a:prstGeom>
            <a:ln w="50800">
              <a:solidFill>
                <a:schemeClr val="accent3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>
              <a:extLst>
                <a:ext uri="{FF2B5EF4-FFF2-40B4-BE49-F238E27FC236}">
                  <a16:creationId xmlns:a16="http://schemas.microsoft.com/office/drawing/2014/main" id="{F46CBD72-AAC7-9C69-95B9-0C96BCFB7766}"/>
                </a:ext>
              </a:extLst>
            </p:cNvPr>
            <p:cNvCxnSpPr>
              <a:cxnSpLocks/>
              <a:stCxn id="39" idx="3"/>
              <a:endCxn id="46" idx="0"/>
            </p:cNvCxnSpPr>
            <p:nvPr/>
          </p:nvCxnSpPr>
          <p:spPr>
            <a:xfrm>
              <a:off x="5295060" y="5352172"/>
              <a:ext cx="834996" cy="442640"/>
            </a:xfrm>
            <a:prstGeom prst="curvedConnector2">
              <a:avLst/>
            </a:prstGeom>
            <a:ln w="50800">
              <a:solidFill>
                <a:schemeClr val="accent3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F37D1D5-28B3-3E38-8486-5556697B6645}"/>
                </a:ext>
              </a:extLst>
            </p:cNvPr>
            <p:cNvGrpSpPr/>
            <p:nvPr/>
          </p:nvGrpSpPr>
          <p:grpSpPr>
            <a:xfrm>
              <a:off x="-54145" y="5814315"/>
              <a:ext cx="3381545" cy="1090976"/>
              <a:chOff x="6504199" y="5770281"/>
              <a:chExt cx="1682759" cy="682629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92868CB-B95D-AA12-F6B7-E399431C4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16678" y="5978331"/>
                <a:ext cx="1083849" cy="232990"/>
              </a:xfrm>
              <a:prstGeom prst="rect">
                <a:avLst/>
              </a:prstGeom>
            </p:spPr>
          </p:pic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40DF6B2F-EB7B-350A-1571-4F6EDC50399F}"/>
                  </a:ext>
                </a:extLst>
              </p:cNvPr>
              <p:cNvSpPr/>
              <p:nvPr/>
            </p:nvSpPr>
            <p:spPr>
              <a:xfrm>
                <a:off x="6504199" y="5770466"/>
                <a:ext cx="1682759" cy="659031"/>
              </a:xfrm>
              <a:prstGeom prst="roundRect">
                <a:avLst/>
              </a:prstGeom>
              <a:solidFill>
                <a:schemeClr val="accent3">
                  <a:alpha val="18882"/>
                </a:schemeClr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8E7A6DA-ECE1-CAC4-30C7-632CE84F87E9}"/>
                  </a:ext>
                </a:extLst>
              </p:cNvPr>
              <p:cNvSpPr txBox="1"/>
              <p:nvPr/>
            </p:nvSpPr>
            <p:spPr>
              <a:xfrm>
                <a:off x="7008209" y="5770281"/>
                <a:ext cx="1092319" cy="250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/>
                  <a:t>Control policy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122116F-76BE-5216-1B38-AE3E9B420BEF}"/>
                  </a:ext>
                </a:extLst>
              </p:cNvPr>
              <p:cNvSpPr txBox="1"/>
              <p:nvPr/>
            </p:nvSpPr>
            <p:spPr>
              <a:xfrm>
                <a:off x="6644805" y="6221817"/>
                <a:ext cx="1490356" cy="2310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2000" dirty="0">
                    <a:latin typeface="+mn-lt"/>
                  </a:rPr>
                  <a:t>SciOptControlToolKit</a:t>
                </a:r>
              </a:p>
            </p:txBody>
          </p:sp>
          <p:pic>
            <p:nvPicPr>
              <p:cNvPr id="37" name="Content Placeholder 6" descr="Processor with solid fill">
                <a:extLst>
                  <a:ext uri="{FF2B5EF4-FFF2-40B4-BE49-F238E27FC236}">
                    <a16:creationId xmlns:a16="http://schemas.microsoft.com/office/drawing/2014/main" id="{194191D9-C241-7C43-0057-E5B4E4E2B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560909" y="5825081"/>
                <a:ext cx="416047" cy="420875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95EC470-08C6-0956-7013-F597A2941927}"/>
                </a:ext>
              </a:extLst>
            </p:cNvPr>
            <p:cNvGrpSpPr/>
            <p:nvPr/>
          </p:nvGrpSpPr>
          <p:grpSpPr>
            <a:xfrm>
              <a:off x="2829898" y="4953079"/>
              <a:ext cx="2758101" cy="806385"/>
              <a:chOff x="2560221" y="3684207"/>
              <a:chExt cx="1332835" cy="453600"/>
            </a:xfrm>
          </p:grpSpPr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AE9D6850-5FE6-9A7D-0E49-E40FD7325440}"/>
                  </a:ext>
                </a:extLst>
              </p:cNvPr>
              <p:cNvSpPr/>
              <p:nvPr/>
            </p:nvSpPr>
            <p:spPr>
              <a:xfrm>
                <a:off x="2560221" y="3687710"/>
                <a:ext cx="1191274" cy="441982"/>
              </a:xfrm>
              <a:prstGeom prst="roundRect">
                <a:avLst/>
              </a:prstGeom>
              <a:solidFill>
                <a:schemeClr val="accent3">
                  <a:alpha val="18882"/>
                </a:schemeClr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C4E21E1-F942-C8AC-1334-F33095C65CB1}"/>
                  </a:ext>
                </a:extLst>
              </p:cNvPr>
              <p:cNvSpPr txBox="1"/>
              <p:nvPr/>
            </p:nvSpPr>
            <p:spPr>
              <a:xfrm>
                <a:off x="2854248" y="3684207"/>
                <a:ext cx="776369" cy="225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latin typeface="+mj-lt"/>
                  </a:rPr>
                  <a:t>Proxy</a:t>
                </a:r>
              </a:p>
            </p:txBody>
          </p:sp>
          <p:pic>
            <p:nvPicPr>
              <p:cNvPr id="41" name="Graphic 40" descr="Lock with solid fill">
                <a:extLst>
                  <a:ext uri="{FF2B5EF4-FFF2-40B4-BE49-F238E27FC236}">
                    <a16:creationId xmlns:a16="http://schemas.microsoft.com/office/drawing/2014/main" id="{369334AA-3368-6B08-C546-F4C2C34B6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660059" y="3774055"/>
                <a:ext cx="242419" cy="242419"/>
              </a:xfrm>
              <a:prstGeom prst="rect">
                <a:avLst/>
              </a:prstGeom>
            </p:spPr>
          </p:pic>
          <p:pic>
            <p:nvPicPr>
              <p:cNvPr id="42" name="Graphic 41" descr="Shield outline">
                <a:extLst>
                  <a:ext uri="{FF2B5EF4-FFF2-40B4-BE49-F238E27FC236}">
                    <a16:creationId xmlns:a16="http://schemas.microsoft.com/office/drawing/2014/main" id="{64E402EC-D512-D626-7284-9BE65785E1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560221" y="3687712"/>
                <a:ext cx="450095" cy="450095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A0309BF-14C1-1F31-D004-6F5500FE5F9E}"/>
                  </a:ext>
                </a:extLst>
              </p:cNvPr>
              <p:cNvSpPr txBox="1"/>
              <p:nvPr/>
            </p:nvSpPr>
            <p:spPr>
              <a:xfrm>
                <a:off x="2876320" y="3884061"/>
                <a:ext cx="1016736" cy="207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175" algn="l">
                  <a:lnSpc>
                    <a:spcPct val="90000"/>
                  </a:lnSpc>
                </a:pPr>
                <a:r>
                  <a:rPr lang="en-US" sz="2000" dirty="0">
                    <a:latin typeface="+mn-lt"/>
                  </a:rPr>
                  <a:t>Guard Server</a:t>
                </a:r>
              </a:p>
            </p:txBody>
          </p:sp>
        </p:grpSp>
        <p:cxnSp>
          <p:nvCxnSpPr>
            <p:cNvPr id="44" name="Curved Connector 43">
              <a:extLst>
                <a:ext uri="{FF2B5EF4-FFF2-40B4-BE49-F238E27FC236}">
                  <a16:creationId xmlns:a16="http://schemas.microsoft.com/office/drawing/2014/main" id="{0F07866C-454F-338D-AD19-1CB7E604993B}"/>
                </a:ext>
              </a:extLst>
            </p:cNvPr>
            <p:cNvCxnSpPr>
              <a:cxnSpLocks/>
              <a:stCxn id="34" idx="3"/>
              <a:endCxn id="46" idx="1"/>
            </p:cNvCxnSpPr>
            <p:nvPr/>
          </p:nvCxnSpPr>
          <p:spPr>
            <a:xfrm flipV="1">
              <a:off x="3327400" y="6332994"/>
              <a:ext cx="1517089" cy="8248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accent3"/>
              </a:solidFill>
              <a:prstDash val="sysDot"/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DF3E3BF-AC3D-C8CF-D5CF-A1D24B4BEB57}"/>
                </a:ext>
              </a:extLst>
            </p:cNvPr>
            <p:cNvGrpSpPr/>
            <p:nvPr/>
          </p:nvGrpSpPr>
          <p:grpSpPr>
            <a:xfrm>
              <a:off x="4844488" y="5794812"/>
              <a:ext cx="2613745" cy="1076363"/>
              <a:chOff x="5606526" y="34842088"/>
              <a:chExt cx="1980285" cy="874535"/>
            </a:xfrm>
          </p:grpSpPr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DED05687-92BD-A78F-8C53-EEF9256EDCE8}"/>
                  </a:ext>
                </a:extLst>
              </p:cNvPr>
              <p:cNvSpPr/>
              <p:nvPr/>
            </p:nvSpPr>
            <p:spPr>
              <a:xfrm>
                <a:off x="5606527" y="34842088"/>
                <a:ext cx="1948000" cy="874535"/>
              </a:xfrm>
              <a:prstGeom prst="roundRect">
                <a:avLst/>
              </a:prstGeom>
              <a:solidFill>
                <a:schemeClr val="accent3">
                  <a:alpha val="18882"/>
                </a:schemeClr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7490022-7C3F-08B1-0132-527247380C5A}"/>
                  </a:ext>
                </a:extLst>
              </p:cNvPr>
              <p:cNvSpPr txBox="1"/>
              <p:nvPr/>
            </p:nvSpPr>
            <p:spPr>
              <a:xfrm>
                <a:off x="5606526" y="35395707"/>
                <a:ext cx="1980285" cy="300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175" algn="l">
                  <a:lnSpc>
                    <a:spcPct val="90000"/>
                  </a:lnSpc>
                </a:pPr>
                <a:r>
                  <a:rPr lang="en-US" sz="2000" dirty="0">
                    <a:latin typeface="+mn-lt"/>
                  </a:rPr>
                  <a:t>Virtual Accelerator</a:t>
                </a:r>
              </a:p>
            </p:txBody>
          </p:sp>
          <p:pic>
            <p:nvPicPr>
              <p:cNvPr id="48" name="Graphic 47" descr="Virtual Reality headset with solid fill">
                <a:extLst>
                  <a:ext uri="{FF2B5EF4-FFF2-40B4-BE49-F238E27FC236}">
                    <a16:creationId xmlns:a16="http://schemas.microsoft.com/office/drawing/2014/main" id="{1D1F71C2-4DFF-0E3F-367F-EC175FC58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673369" y="34860303"/>
                <a:ext cx="575853" cy="517370"/>
              </a:xfrm>
              <a:prstGeom prst="rect">
                <a:avLst/>
              </a:prstGeom>
            </p:spPr>
          </p:pic>
          <p:pic>
            <p:nvPicPr>
              <p:cNvPr id="49" name="Picture 48" descr="A green line on a black background&#10;&#10;Description automatically generated">
                <a:extLst>
                  <a:ext uri="{FF2B5EF4-FFF2-40B4-BE49-F238E27FC236}">
                    <a16:creationId xmlns:a16="http://schemas.microsoft.com/office/drawing/2014/main" id="{DAF96455-C88F-73AF-FF65-15AF4A6B4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25245" y="34903938"/>
                <a:ext cx="1261376" cy="512097"/>
              </a:xfrm>
              <a:prstGeom prst="rect">
                <a:avLst/>
              </a:prstGeom>
            </p:spPr>
          </p:pic>
        </p:grp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2AEA3429-3A59-03F3-EAB7-3736B4DE3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3" y="998001"/>
            <a:ext cx="5372800" cy="39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776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3DA18-E3EE-205C-4EFD-41944C3BE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022CE-E72D-61C9-38C4-1E57A33A8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ring functionality to Virac</a:t>
            </a:r>
          </a:p>
          <a:p>
            <a:r>
              <a:rPr lang="en-US" dirty="0"/>
              <a:t>Update current physics applications</a:t>
            </a:r>
          </a:p>
          <a:p>
            <a:pPr lvl="1"/>
            <a:r>
              <a:rPr lang="en-US" dirty="0"/>
              <a:t>Switch from Java to Python</a:t>
            </a:r>
          </a:p>
          <a:p>
            <a:pPr lvl="1"/>
            <a:r>
              <a:rPr lang="en-US" dirty="0"/>
              <a:t>Switch from XAL to PyORBIT</a:t>
            </a:r>
          </a:p>
          <a:p>
            <a:r>
              <a:rPr lang="en-US" dirty="0"/>
              <a:t>Add Beam Loss Monitor model for Beam Loss Optimization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31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A823-65F9-2FCA-CDE5-A8FAE1C3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67494"/>
            <a:ext cx="11430000" cy="539496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2836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B246-E370-55CC-B08D-008D5A5D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 BPM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24905-7865-CE35-D12C-2C3AFDABB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82" y="967779"/>
            <a:ext cx="11430000" cy="5285876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Start by defining the defining the PV and PyORBIT parameter names</a:t>
            </a:r>
          </a:p>
          <a:p>
            <a:pPr lvl="1"/>
            <a: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  <a:t># EPICS PV names</a:t>
            </a:r>
            <a:b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x_pv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 = 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'</a:t>
            </a:r>
            <a:r>
              <a:rPr lang="en-US" sz="1600" dirty="0" err="1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xAvg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'  </a:t>
            </a:r>
            <a: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  <a:t># [mm]</a:t>
            </a:r>
            <a:b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y_pv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 = 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'</a:t>
            </a:r>
            <a:r>
              <a:rPr lang="en-US" sz="1600" dirty="0" err="1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yAvg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'  </a:t>
            </a:r>
            <a: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  <a:t># [mm]</a:t>
            </a:r>
            <a:b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xy_noise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 = </a:t>
            </a:r>
            <a:r>
              <a:rPr lang="en-US" sz="1600" dirty="0">
                <a:solidFill>
                  <a:srgbClr val="1750EB"/>
                </a:solidFill>
                <a:effectLst/>
                <a:latin typeface="PT Mono" panose="02060509020205020204" pitchFamily="49" charset="77"/>
              </a:rPr>
              <a:t>1e-8  </a:t>
            </a:r>
            <a: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  <a:t># [mm]</a:t>
            </a:r>
            <a:b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</a:br>
            <a:b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</a:br>
            <a: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  <a:t># PyORBIT parameter keys</a:t>
            </a:r>
            <a:b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x_key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 = 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'</a:t>
            </a:r>
            <a:r>
              <a:rPr lang="en-US" sz="1600" dirty="0" err="1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x_avg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'  </a:t>
            </a:r>
            <a: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  <a:t># [m]</a:t>
            </a:r>
            <a:b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y_key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 = 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'</a:t>
            </a:r>
            <a:r>
              <a:rPr lang="en-US" sz="1600" dirty="0" err="1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y_avg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'  </a:t>
            </a:r>
            <a: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  <a:t># [m]</a:t>
            </a:r>
            <a:br>
              <a:rPr lang="en-US" sz="800" i="1" dirty="0">
                <a:solidFill>
                  <a:srgbClr val="8C8C8C"/>
                </a:solidFill>
                <a:effectLst/>
              </a:rPr>
            </a:br>
            <a:endParaRPr lang="en-US" sz="800" dirty="0">
              <a:solidFill>
                <a:srgbClr val="080808"/>
              </a:solidFill>
              <a:effectLst/>
            </a:endParaRPr>
          </a:p>
          <a:p>
            <a:r>
              <a:rPr lang="en-US" sz="2000" dirty="0">
                <a:latin typeface="+mn-lt"/>
              </a:rPr>
              <a:t>Needs the name of the device on EPICS, the name of the node in the model</a:t>
            </a:r>
            <a:endParaRPr lang="en-US" sz="2000" dirty="0">
              <a:effectLst/>
              <a:latin typeface="+mn-lt"/>
            </a:endParaRPr>
          </a:p>
          <a:p>
            <a:pPr lvl="1"/>
            <a:r>
              <a:rPr lang="en-US" sz="1600" dirty="0">
                <a:solidFill>
                  <a:srgbClr val="0033B3"/>
                </a:solidFill>
                <a:effectLst/>
                <a:latin typeface="PT Mono" panose="02060509020205020204" pitchFamily="49" charset="77"/>
              </a:rPr>
              <a:t>def </a:t>
            </a:r>
            <a:r>
              <a:rPr lang="en-US" sz="1600" dirty="0">
                <a:solidFill>
                  <a:srgbClr val="B200B2"/>
                </a:solidFill>
                <a:effectLst/>
                <a:latin typeface="PT Mono" panose="02060509020205020204" pitchFamily="49" charset="77"/>
              </a:rPr>
              <a:t>__</a:t>
            </a:r>
            <a:r>
              <a:rPr lang="en-US" sz="1600" dirty="0" err="1">
                <a:solidFill>
                  <a:srgbClr val="B200B2"/>
                </a:solidFill>
                <a:effectLst/>
                <a:latin typeface="PT Mono" panose="02060509020205020204" pitchFamily="49" charset="77"/>
              </a:rPr>
              <a:t>init</a:t>
            </a:r>
            <a:r>
              <a:rPr lang="en-US" sz="1600" dirty="0">
                <a:solidFill>
                  <a:srgbClr val="B200B2"/>
                </a:solidFill>
                <a:effectLst/>
                <a:latin typeface="PT Mono" panose="02060509020205020204" pitchFamily="49" charset="77"/>
              </a:rPr>
              <a:t>__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(</a:t>
            </a:r>
            <a:r>
              <a:rPr lang="en-US" sz="1600" dirty="0">
                <a:solidFill>
                  <a:srgbClr val="94558D"/>
                </a:solidFill>
                <a:effectLst/>
                <a:latin typeface="PT Mono" panose="02060509020205020204" pitchFamily="49" charset="77"/>
              </a:rPr>
              <a:t>self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, name, 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model_name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):</a:t>
            </a:r>
          </a:p>
          <a:p>
            <a:r>
              <a:rPr lang="en-US" sz="2000" dirty="0">
                <a:effectLst/>
                <a:latin typeface="+mn-lt"/>
              </a:rPr>
              <a:t>Cre</a:t>
            </a:r>
            <a:r>
              <a:rPr lang="en-US" sz="2000" dirty="0">
                <a:latin typeface="+mn-lt"/>
              </a:rPr>
              <a:t>ate a noise function and a transform function to convert to millimeters</a:t>
            </a:r>
            <a:endParaRPr lang="en-US" sz="2000" dirty="0">
              <a:effectLst/>
              <a:latin typeface="+mn-lt"/>
            </a:endParaRPr>
          </a:p>
          <a:p>
            <a:pPr lvl="1"/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xy_noise</a:t>
            </a:r>
            <a:r>
              <a:rPr lang="en-US" sz="1600" dirty="0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 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 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AbsNoise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(</a:t>
            </a:r>
            <a:r>
              <a:rPr lang="en-US" sz="1600" dirty="0">
                <a:solidFill>
                  <a:srgbClr val="660099"/>
                </a:solidFill>
                <a:effectLst/>
                <a:latin typeface="PT Mono" panose="02060509020205020204" pitchFamily="49" charset="77"/>
              </a:rPr>
              <a:t>noise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BPM.xy_noise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)</a:t>
            </a:r>
            <a:br>
              <a:rPr lang="en-US" sz="1600" dirty="0">
                <a:effectLst/>
                <a:latin typeface="PT Mono" panose="02060509020205020204" pitchFamily="49" charset="77"/>
              </a:rPr>
            </a:b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milli_units</a:t>
            </a:r>
            <a:r>
              <a:rPr lang="en-US" sz="1600" dirty="0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 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 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LinearTInv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(</a:t>
            </a:r>
            <a:r>
              <a:rPr lang="en-US" sz="1600" dirty="0">
                <a:solidFill>
                  <a:srgbClr val="660099"/>
                </a:solidFill>
                <a:effectLst/>
                <a:latin typeface="PT Mono" panose="02060509020205020204" pitchFamily="49" charset="77"/>
              </a:rPr>
              <a:t>scaler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</a:t>
            </a:r>
            <a:r>
              <a:rPr lang="en-US" sz="1600" dirty="0">
                <a:solidFill>
                  <a:srgbClr val="1750EB"/>
                </a:solidFill>
                <a:effectLst/>
                <a:latin typeface="PT Mono" panose="02060509020205020204" pitchFamily="49" charset="77"/>
              </a:rPr>
              <a:t>1e3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)</a:t>
            </a:r>
            <a:endParaRPr lang="en-US" sz="1600" dirty="0">
              <a:effectLst/>
              <a:latin typeface="PT Mono" panose="02060509020205020204" pitchFamily="49" charset="77"/>
            </a:endParaRPr>
          </a:p>
          <a:p>
            <a:r>
              <a:rPr lang="en-US" sz="2000" dirty="0">
                <a:latin typeface="+mn-lt"/>
              </a:rPr>
              <a:t>Define the PVs</a:t>
            </a:r>
            <a:endParaRPr lang="en-US" sz="2000" dirty="0">
              <a:effectLst/>
              <a:latin typeface="+mn-lt"/>
            </a:endParaRPr>
          </a:p>
          <a:p>
            <a:pPr lvl="1"/>
            <a:r>
              <a:rPr lang="en-US" sz="1600" dirty="0" err="1">
                <a:solidFill>
                  <a:srgbClr val="94558D"/>
                </a:solidFill>
                <a:effectLst/>
                <a:latin typeface="PT Mono" panose="02060509020205020204" pitchFamily="49" charset="77"/>
              </a:rPr>
              <a:t>self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.register_measurement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(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BPM.x_pv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, </a:t>
            </a:r>
            <a:r>
              <a:rPr lang="en-US" sz="1600" dirty="0">
                <a:solidFill>
                  <a:srgbClr val="660099"/>
                </a:solidFill>
                <a:effectLst/>
                <a:latin typeface="PT Mono" panose="02060509020205020204" pitchFamily="49" charset="77"/>
              </a:rPr>
              <a:t>noise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xy_noise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, </a:t>
            </a:r>
            <a:r>
              <a:rPr lang="en-US" sz="1600" dirty="0">
                <a:solidFill>
                  <a:srgbClr val="660099"/>
                </a:solidFill>
                <a:effectLst/>
                <a:latin typeface="PT Mono" panose="02060509020205020204" pitchFamily="49" charset="77"/>
              </a:rPr>
              <a:t>transform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milli_units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)</a:t>
            </a:r>
            <a:b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 err="1">
                <a:solidFill>
                  <a:srgbClr val="94558D"/>
                </a:solidFill>
                <a:effectLst/>
                <a:latin typeface="PT Mono" panose="02060509020205020204" pitchFamily="49" charset="77"/>
              </a:rPr>
              <a:t>self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.register_measurement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(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BPM.y_pv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, </a:t>
            </a:r>
            <a:r>
              <a:rPr lang="en-US" sz="1600" dirty="0">
                <a:solidFill>
                  <a:srgbClr val="660099"/>
                </a:solidFill>
                <a:effectLst/>
                <a:latin typeface="PT Mono" panose="02060509020205020204" pitchFamily="49" charset="77"/>
              </a:rPr>
              <a:t>noise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xy_noise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, </a:t>
            </a:r>
            <a:r>
              <a:rPr lang="en-US" sz="1600" dirty="0">
                <a:solidFill>
                  <a:srgbClr val="660099"/>
                </a:solidFill>
                <a:effectLst/>
                <a:latin typeface="PT Mono" panose="02060509020205020204" pitchFamily="49" charset="77"/>
              </a:rPr>
              <a:t>transform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milli_units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045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0C38E-9C4D-28ED-48DB-23AA577D8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D8FED-2ECD-6A0C-FAF4-B3305BF7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12B8C-BD5F-CB20-CD39-E936D360A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37968"/>
            <a:ext cx="11599937" cy="5346563"/>
          </a:xfrm>
        </p:spPr>
        <p:txBody>
          <a:bodyPr/>
          <a:lstStyle/>
          <a:p>
            <a:r>
              <a:rPr lang="en-US" altLang="en-US" dirty="0"/>
              <a:t>A simulation tool for particle accelerators</a:t>
            </a:r>
          </a:p>
          <a:p>
            <a:pPr lvl="1"/>
            <a:r>
              <a:rPr lang="en-US" altLang="en-US" dirty="0"/>
              <a:t>descendant of ORBIT code</a:t>
            </a:r>
          </a:p>
          <a:p>
            <a:r>
              <a:rPr lang="en-US" altLang="en-US" dirty="0"/>
              <a:t>Two-language structure: Python with C++ underneath.</a:t>
            </a:r>
          </a:p>
          <a:p>
            <a:r>
              <a:rPr lang="en-US" dirty="0"/>
              <a:t>Use three main components.</a:t>
            </a:r>
          </a:p>
          <a:p>
            <a:pPr lvl="1"/>
            <a:r>
              <a:rPr lang="en-US" dirty="0"/>
              <a:t>The Bunch: the container of particles</a:t>
            </a:r>
          </a:p>
          <a:p>
            <a:pPr lvl="1"/>
            <a:r>
              <a:rPr lang="en-US" dirty="0"/>
              <a:t>The Lattice: the layout of the accelerator</a:t>
            </a:r>
          </a:p>
          <a:p>
            <a:pPr lvl="1"/>
            <a:r>
              <a:rPr lang="en-US" dirty="0"/>
              <a:t>Tracking: uses TEAPOT style tracking </a:t>
            </a:r>
          </a:p>
          <a:p>
            <a:r>
              <a:rPr lang="en-US" altLang="en-US" dirty="0"/>
              <a:t>Physics Features:</a:t>
            </a:r>
          </a:p>
          <a:p>
            <a:pPr lvl="1"/>
            <a:r>
              <a:rPr lang="en-US" altLang="en-US" dirty="0"/>
              <a:t>Particle-in-Cell tracking</a:t>
            </a:r>
          </a:p>
          <a:p>
            <a:pPr lvl="1"/>
            <a:r>
              <a:rPr lang="en-US" altLang="en-US" dirty="0"/>
              <a:t>Space-Charge calculators</a:t>
            </a:r>
          </a:p>
          <a:p>
            <a:pPr lvl="1"/>
            <a:r>
              <a:rPr lang="en-US" altLang="en-US" dirty="0"/>
              <a:t>Longitudinal dynamics</a:t>
            </a:r>
          </a:p>
        </p:txBody>
      </p:sp>
    </p:spTree>
    <p:extLst>
      <p:ext uri="{BB962C8B-B14F-4D97-AF65-F5344CB8AC3E}">
        <p14:creationId xmlns:p14="http://schemas.microsoft.com/office/powerpoint/2010/main" val="1948391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B246-E370-55CC-B08D-008D5A5D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 BPM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24905-7865-CE35-D12C-2C3AFDABB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82" y="1334813"/>
            <a:ext cx="11430000" cy="4918841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”</a:t>
            </a:r>
            <a:r>
              <a:rPr lang="en-US" sz="2000" dirty="0" err="1">
                <a:latin typeface="PT Mono" panose="02060509020205020204" pitchFamily="49" charset="77"/>
              </a:rPr>
              <a:t>update_measurements</a:t>
            </a:r>
            <a:r>
              <a:rPr lang="en-US" sz="2000" dirty="0">
                <a:latin typeface="PT Mono" panose="02060509020205020204" pitchFamily="49" charset="77"/>
              </a:rPr>
              <a:t>()</a:t>
            </a:r>
            <a:r>
              <a:rPr lang="en-US" sz="2000" dirty="0">
                <a:latin typeface="+mn-lt"/>
              </a:rPr>
              <a:t>” is the the function used to convert information from the model into the information going to EPICS</a:t>
            </a:r>
          </a:p>
          <a:p>
            <a:pPr lvl="1"/>
            <a:r>
              <a:rPr lang="en-US" sz="1600" dirty="0">
                <a:solidFill>
                  <a:srgbClr val="0033B3"/>
                </a:solidFill>
                <a:effectLst/>
                <a:latin typeface="PT Mono" panose="02060509020205020204" pitchFamily="49" charset="77"/>
              </a:rPr>
              <a:t>def </a:t>
            </a:r>
            <a:r>
              <a:rPr lang="en-US" sz="1600" dirty="0" err="1">
                <a:solidFill>
                  <a:srgbClr val="00627A"/>
                </a:solidFill>
                <a:effectLst/>
                <a:latin typeface="PT Mono" panose="02060509020205020204" pitchFamily="49" charset="77"/>
              </a:rPr>
              <a:t>update_measurements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(</a:t>
            </a:r>
            <a:r>
              <a:rPr lang="en-US" sz="1600" dirty="0">
                <a:solidFill>
                  <a:srgbClr val="94558D"/>
                </a:solidFill>
                <a:effectLst/>
                <a:latin typeface="PT Mono" panose="02060509020205020204" pitchFamily="49" charset="77"/>
              </a:rPr>
              <a:t>self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, 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new_params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):</a:t>
            </a:r>
            <a:b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bpm_params</a:t>
            </a:r>
            <a:r>
              <a:rPr lang="en-US" sz="1600" dirty="0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 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 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new_params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[</a:t>
            </a:r>
            <a:r>
              <a:rPr lang="en-US" sz="1600" dirty="0" err="1">
                <a:solidFill>
                  <a:srgbClr val="94558D"/>
                </a:solidFill>
                <a:effectLst/>
                <a:latin typeface="PT Mono" panose="02060509020205020204" pitchFamily="49" charset="77"/>
              </a:rPr>
              <a:t>self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.model_name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]</a:t>
            </a:r>
            <a:b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x_pos</a:t>
            </a:r>
            <a:r>
              <a:rPr lang="en-US" sz="1600" dirty="0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 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 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bpm_params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[</a:t>
            </a:r>
            <a:r>
              <a:rPr lang="en-US" sz="1600" b="1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BPM.x_key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]</a:t>
            </a:r>
            <a:b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    </a:t>
            </a:r>
            <a:r>
              <a:rPr lang="en-US" sz="1600" dirty="0" err="1">
                <a:solidFill>
                  <a:srgbClr val="94558D"/>
                </a:solidFill>
                <a:effectLst/>
                <a:latin typeface="PT Mono" panose="02060509020205020204" pitchFamily="49" charset="77"/>
              </a:rPr>
              <a:t>self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.update_measurement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(</a:t>
            </a:r>
            <a:r>
              <a:rPr lang="en-US" sz="1600" b="1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BPM.x_pv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x_pos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)</a:t>
            </a:r>
            <a:b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y_pos</a:t>
            </a:r>
            <a:r>
              <a:rPr lang="en-US" sz="1600" dirty="0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 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 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bpm_params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[</a:t>
            </a:r>
            <a:r>
              <a:rPr lang="en-US" sz="1600" b="1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BPM.y_key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]</a:t>
            </a:r>
            <a:b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    </a:t>
            </a:r>
            <a:r>
              <a:rPr lang="en-US" sz="1600" dirty="0" err="1">
                <a:solidFill>
                  <a:srgbClr val="94558D"/>
                </a:solidFill>
                <a:effectLst/>
                <a:latin typeface="PT Mono" panose="02060509020205020204" pitchFamily="49" charset="77"/>
              </a:rPr>
              <a:t>self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.update_measurement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(</a:t>
            </a:r>
            <a:r>
              <a:rPr lang="en-US" sz="1600" b="1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BPM.y_pv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y_pos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)</a:t>
            </a:r>
          </a:p>
          <a:p>
            <a:r>
              <a:rPr lang="en-US" sz="2000" dirty="0">
                <a:latin typeface="+mn-lt"/>
              </a:rPr>
              <a:t>This is where the PV and PyORBIT parameter names are correlated</a:t>
            </a:r>
          </a:p>
          <a:p>
            <a:r>
              <a:rPr lang="en-US" sz="2000" dirty="0">
                <a:latin typeface="+mn-lt"/>
              </a:rPr>
              <a:t>This can be as simple or complicated as needed</a:t>
            </a:r>
            <a:r>
              <a:rPr lang="en-US" sz="16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2004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B246-E370-55CC-B08D-008D5A5D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 Quadrupole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24905-7865-CE35-D12C-2C3AFDABB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82" y="967779"/>
            <a:ext cx="11430000" cy="5285876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Start by defining the defining the PV and PyORBIT parameter names</a:t>
            </a:r>
          </a:p>
          <a:p>
            <a:pPr lvl="1"/>
            <a: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  <a:t># EPICS PV names</a:t>
            </a:r>
            <a:b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field_set_pv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 = 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'</a:t>
            </a:r>
            <a:r>
              <a:rPr lang="en-US" sz="1600" dirty="0" err="1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B_Set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'  </a:t>
            </a:r>
            <a: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  <a:t># [T/m]</a:t>
            </a:r>
            <a:b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field_readback_pv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 = 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'B'  </a:t>
            </a:r>
            <a: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  <a:t># [T/m]</a:t>
            </a:r>
            <a:b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field_noise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 = </a:t>
            </a:r>
            <a:r>
              <a:rPr lang="en-US" sz="1600" dirty="0">
                <a:solidFill>
                  <a:srgbClr val="1750EB"/>
                </a:solidFill>
                <a:effectLst/>
                <a:latin typeface="PT Mono" panose="02060509020205020204" pitchFamily="49" charset="77"/>
              </a:rPr>
              <a:t>1e-6  </a:t>
            </a:r>
            <a: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  <a:t># [T/m]</a:t>
            </a:r>
            <a:b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</a:br>
            <a:b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</a:br>
            <a: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  <a:t># PyORBIT parameter keys</a:t>
            </a:r>
            <a:b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field_key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 = 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'dB/</a:t>
            </a:r>
            <a:r>
              <a:rPr lang="en-US" sz="1600" dirty="0" err="1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dr</a:t>
            </a:r>
            <a:r>
              <a:rPr lang="en-US" sz="1600" dirty="0">
                <a:solidFill>
                  <a:srgbClr val="067D17"/>
                </a:solidFill>
                <a:effectLst/>
                <a:latin typeface="PT Mono" panose="02060509020205020204" pitchFamily="49" charset="77"/>
              </a:rPr>
              <a:t>'  </a:t>
            </a:r>
            <a:r>
              <a:rPr lang="en-US" sz="1600" i="1" dirty="0">
                <a:solidFill>
                  <a:srgbClr val="8C8C8C"/>
                </a:solidFill>
                <a:effectLst/>
                <a:latin typeface="PT Mono" panose="02060509020205020204" pitchFamily="49" charset="77"/>
              </a:rPr>
              <a:t># [T/m]</a:t>
            </a:r>
            <a:endParaRPr lang="en-US" sz="1600" dirty="0">
              <a:solidFill>
                <a:srgbClr val="080808"/>
              </a:solidFill>
              <a:effectLst/>
              <a:latin typeface="PT Mono" panose="02060509020205020204" pitchFamily="49" charset="77"/>
            </a:endParaRPr>
          </a:p>
          <a:p>
            <a:r>
              <a:rPr lang="en-US" sz="2000" dirty="0">
                <a:latin typeface="+mn-lt"/>
              </a:rPr>
              <a:t>Needs the name of the device on EPICS, the name of the node in the model</a:t>
            </a:r>
            <a:endParaRPr lang="en-US" sz="2000" dirty="0">
              <a:effectLst/>
              <a:latin typeface="+mn-lt"/>
            </a:endParaRPr>
          </a:p>
          <a:p>
            <a:pPr lvl="1"/>
            <a:r>
              <a:rPr lang="en-US" sz="1600" dirty="0">
                <a:solidFill>
                  <a:srgbClr val="0033B3"/>
                </a:solidFill>
                <a:effectLst/>
                <a:latin typeface="PT Mono" panose="02060509020205020204" pitchFamily="49" charset="77"/>
              </a:rPr>
              <a:t>def </a:t>
            </a:r>
            <a:r>
              <a:rPr lang="en-US" sz="1600" dirty="0">
                <a:solidFill>
                  <a:srgbClr val="B200B2"/>
                </a:solidFill>
                <a:effectLst/>
                <a:latin typeface="PT Mono" panose="02060509020205020204" pitchFamily="49" charset="77"/>
              </a:rPr>
              <a:t>__</a:t>
            </a:r>
            <a:r>
              <a:rPr lang="en-US" sz="1600" dirty="0" err="1">
                <a:solidFill>
                  <a:srgbClr val="B200B2"/>
                </a:solidFill>
                <a:effectLst/>
                <a:latin typeface="PT Mono" panose="02060509020205020204" pitchFamily="49" charset="77"/>
              </a:rPr>
              <a:t>init</a:t>
            </a:r>
            <a:r>
              <a:rPr lang="en-US" sz="1600" dirty="0">
                <a:solidFill>
                  <a:srgbClr val="B200B2"/>
                </a:solidFill>
                <a:effectLst/>
                <a:latin typeface="PT Mono" panose="02060509020205020204" pitchFamily="49" charset="77"/>
              </a:rPr>
              <a:t>__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(</a:t>
            </a:r>
            <a:r>
              <a:rPr lang="en-US" sz="1600" dirty="0">
                <a:solidFill>
                  <a:srgbClr val="94558D"/>
                </a:solidFill>
                <a:effectLst/>
                <a:latin typeface="PT Mono" panose="02060509020205020204" pitchFamily="49" charset="77"/>
              </a:rPr>
              <a:t>self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, name, 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model_name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):</a:t>
            </a:r>
          </a:p>
          <a:p>
            <a:r>
              <a:rPr lang="en-US" sz="2000" dirty="0">
                <a:effectLst/>
                <a:latin typeface="+mn-lt"/>
              </a:rPr>
              <a:t>Cre</a:t>
            </a:r>
            <a:r>
              <a:rPr lang="en-US" sz="2000" dirty="0">
                <a:latin typeface="+mn-lt"/>
              </a:rPr>
              <a:t>ate a noise function and a transform function to convert to millimeters</a:t>
            </a:r>
            <a:endParaRPr lang="en-US" sz="2000" dirty="0">
              <a:effectLst/>
              <a:latin typeface="+mn-lt"/>
            </a:endParaRPr>
          </a:p>
          <a:p>
            <a:pPr lvl="1"/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field_noise</a:t>
            </a:r>
            <a:r>
              <a:rPr lang="en-US" sz="1600" dirty="0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 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 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AbsNoise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(</a:t>
            </a:r>
            <a:r>
              <a:rPr lang="en-US" sz="1600" dirty="0">
                <a:solidFill>
                  <a:srgbClr val="660099"/>
                </a:solidFill>
                <a:effectLst/>
                <a:latin typeface="PT Mono" panose="02060509020205020204" pitchFamily="49" charset="77"/>
              </a:rPr>
              <a:t>noise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Quadrupole.field_noise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)</a:t>
            </a:r>
          </a:p>
          <a:p>
            <a:r>
              <a:rPr lang="en-US" sz="2000" dirty="0">
                <a:latin typeface="+mn-lt"/>
              </a:rPr>
              <a:t>Define the PVs</a:t>
            </a:r>
            <a:endParaRPr lang="en-US" sz="2000" dirty="0">
              <a:effectLst/>
              <a:latin typeface="+mn-lt"/>
            </a:endParaRPr>
          </a:p>
          <a:p>
            <a:pPr lvl="1"/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field_param</a:t>
            </a:r>
            <a:r>
              <a:rPr lang="en-US" sz="1600" dirty="0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 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 </a:t>
            </a:r>
            <a:r>
              <a:rPr lang="en-US" sz="1600" dirty="0" err="1">
                <a:solidFill>
                  <a:srgbClr val="94558D"/>
                </a:solidFill>
                <a:effectLst/>
                <a:latin typeface="PT Mono" panose="02060509020205020204" pitchFamily="49" charset="77"/>
              </a:rPr>
              <a:t>self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.register_setting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(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Quadrupole.field_set_pv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, </a:t>
            </a:r>
            <a:r>
              <a:rPr lang="en-US" sz="1600" dirty="0">
                <a:solidFill>
                  <a:srgbClr val="660099"/>
                </a:solidFill>
                <a:effectLst/>
                <a:latin typeface="PT Mono" panose="02060509020205020204" pitchFamily="49" charset="77"/>
              </a:rPr>
              <a:t>default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initial_field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)</a:t>
            </a:r>
            <a:b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 err="1">
                <a:solidFill>
                  <a:srgbClr val="94558D"/>
                </a:solidFill>
                <a:effectLst/>
                <a:latin typeface="PT Mono" panose="02060509020205020204" pitchFamily="49" charset="77"/>
              </a:rPr>
              <a:t>self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.register_readback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(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Quadrupole.field_readback_pv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field_param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, </a:t>
            </a:r>
            <a:r>
              <a:rPr lang="en-US" sz="1600" dirty="0">
                <a:solidFill>
                  <a:srgbClr val="660099"/>
                </a:solidFill>
                <a:effectLst/>
                <a:latin typeface="PT Mono" panose="02060509020205020204" pitchFamily="49" charset="77"/>
              </a:rPr>
              <a:t>noise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field_noise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914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B246-E370-55CC-B08D-008D5A5D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 Quadrupole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24905-7865-CE35-D12C-2C3AFDABB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82" y="1334813"/>
            <a:ext cx="11430000" cy="4918841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”</a:t>
            </a:r>
            <a:r>
              <a:rPr lang="en-US" sz="2000" dirty="0" err="1">
                <a:latin typeface="PT Mono" panose="02060509020205020204" pitchFamily="49" charset="77"/>
              </a:rPr>
              <a:t>get_model_optics</a:t>
            </a:r>
            <a:r>
              <a:rPr lang="en-US" sz="2000" dirty="0">
                <a:latin typeface="PT Mono" panose="02060509020205020204" pitchFamily="49" charset="77"/>
              </a:rPr>
              <a:t>()</a:t>
            </a:r>
            <a:r>
              <a:rPr lang="en-US" sz="2000" dirty="0">
                <a:latin typeface="+mn-lt"/>
              </a:rPr>
              <a:t>” is the the function used to give the model the correct info</a:t>
            </a:r>
          </a:p>
          <a:p>
            <a:pPr lvl="1"/>
            <a:r>
              <a:rPr lang="en-US" sz="1600" dirty="0">
                <a:solidFill>
                  <a:srgbClr val="0033B3"/>
                </a:solidFill>
                <a:effectLst/>
                <a:latin typeface="PT Mono" panose="02060509020205020204" pitchFamily="49" charset="77"/>
              </a:rPr>
              <a:t>def </a:t>
            </a:r>
            <a:r>
              <a:rPr lang="en-US" sz="1600" dirty="0" err="1">
                <a:solidFill>
                  <a:srgbClr val="00627A"/>
                </a:solidFill>
                <a:effectLst/>
                <a:latin typeface="PT Mono" panose="02060509020205020204" pitchFamily="49" charset="77"/>
              </a:rPr>
              <a:t>get_settings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(</a:t>
            </a:r>
            <a:r>
              <a:rPr lang="en-US" sz="1600" dirty="0">
                <a:solidFill>
                  <a:srgbClr val="94558D"/>
                </a:solidFill>
                <a:effectLst/>
                <a:latin typeface="PT Mono" panose="02060509020205020204" pitchFamily="49" charset="77"/>
              </a:rPr>
              <a:t>self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):</a:t>
            </a:r>
            <a:b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new_field</a:t>
            </a:r>
            <a:r>
              <a:rPr lang="en-US" sz="1600" dirty="0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 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 </a:t>
            </a:r>
            <a:r>
              <a:rPr lang="en-US" sz="1600" dirty="0" err="1">
                <a:solidFill>
                  <a:srgbClr val="94558D"/>
                </a:solidFill>
                <a:effectLst/>
                <a:latin typeface="PT Mono" panose="02060509020205020204" pitchFamily="49" charset="77"/>
              </a:rPr>
              <a:t>self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.settings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[</a:t>
            </a:r>
            <a:r>
              <a:rPr lang="en-US" sz="1600" b="1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Quadrupole.field_set_pv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].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get_param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()</a:t>
            </a:r>
            <a:b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params_dict</a:t>
            </a:r>
            <a:r>
              <a:rPr lang="en-US" sz="1600" dirty="0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 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 {</a:t>
            </a:r>
            <a:r>
              <a:rPr lang="en-US" sz="1600" b="1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Quadrupole.field_key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: 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new_field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}</a:t>
            </a:r>
            <a:b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model_dict</a:t>
            </a:r>
            <a:r>
              <a:rPr lang="en-US" sz="1600" dirty="0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 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= {</a:t>
            </a:r>
            <a:r>
              <a:rPr lang="en-US" sz="1600" dirty="0" err="1">
                <a:solidFill>
                  <a:srgbClr val="94558D"/>
                </a:solidFill>
                <a:effectLst/>
                <a:latin typeface="PT Mono" panose="02060509020205020204" pitchFamily="49" charset="77"/>
              </a:rPr>
              <a:t>self</a:t>
            </a:r>
            <a:r>
              <a:rPr lang="en-US" sz="1600" dirty="0" err="1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.model_name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: 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params_dict</a:t>
            </a: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}</a:t>
            </a:r>
            <a:b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</a:br>
            <a:r>
              <a:rPr lang="en-US" sz="1600" dirty="0">
                <a:solidFill>
                  <a:srgbClr val="080808"/>
                </a:solidFill>
                <a:effectLst/>
                <a:latin typeface="PT Mono" panose="02060509020205020204" pitchFamily="49" charset="77"/>
              </a:rPr>
              <a:t>    </a:t>
            </a:r>
            <a:r>
              <a:rPr lang="en-US" sz="1600" dirty="0">
                <a:solidFill>
                  <a:srgbClr val="0033B3"/>
                </a:solidFill>
                <a:effectLst/>
                <a:latin typeface="PT Mono" panose="02060509020205020204" pitchFamily="49" charset="77"/>
              </a:rPr>
              <a:t>return </a:t>
            </a:r>
            <a:r>
              <a:rPr lang="en-US" sz="1600" dirty="0" err="1">
                <a:solidFill>
                  <a:srgbClr val="000000"/>
                </a:solidFill>
                <a:effectLst/>
                <a:latin typeface="PT Mono" panose="02060509020205020204" pitchFamily="49" charset="77"/>
              </a:rPr>
              <a:t>model_dict</a:t>
            </a:r>
            <a:endParaRPr lang="en-US" sz="1600" dirty="0">
              <a:solidFill>
                <a:srgbClr val="080808"/>
              </a:solidFill>
              <a:effectLst/>
              <a:latin typeface="PT Mono" panose="02060509020205020204" pitchFamily="49" charset="77"/>
            </a:endParaRPr>
          </a:p>
          <a:p>
            <a:r>
              <a:rPr lang="en-US" sz="2000" dirty="0">
                <a:latin typeface="+mn-lt"/>
              </a:rPr>
              <a:t>This is where the PV and PyORBIT parameter names are correlated</a:t>
            </a:r>
          </a:p>
          <a:p>
            <a:r>
              <a:rPr lang="en-US" sz="2000" dirty="0">
                <a:latin typeface="+mn-lt"/>
              </a:rPr>
              <a:t>This can be as simple or complicated as needed</a:t>
            </a:r>
            <a:r>
              <a:rPr lang="en-US" sz="16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9803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DEF8B-4C14-C54C-A2BF-566B42980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SCL Wizard: Initialization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EB6BFE6-D638-84D5-4D56-70399B363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21" t="7326" r="4258" b="7702"/>
          <a:stretch/>
        </p:blipFill>
        <p:spPr>
          <a:xfrm>
            <a:off x="2995448" y="721745"/>
            <a:ext cx="9217152" cy="594209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DE215-1613-E562-B3B9-A1866DF09C57}"/>
              </a:ext>
            </a:extLst>
          </p:cNvPr>
          <p:cNvSpPr txBox="1">
            <a:spLocks/>
          </p:cNvSpPr>
          <p:nvPr/>
        </p:nvSpPr>
        <p:spPr bwMode="auto">
          <a:xfrm>
            <a:off x="283780" y="1983795"/>
            <a:ext cx="2711668" cy="405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Application for tuning the SCL cavities in the control room.</a:t>
            </a:r>
          </a:p>
          <a:p>
            <a:r>
              <a:rPr lang="en-US" sz="2400" dirty="0"/>
              <a:t>In use for operations training.</a:t>
            </a:r>
          </a:p>
        </p:txBody>
      </p:sp>
    </p:spTree>
    <p:extLst>
      <p:ext uri="{BB962C8B-B14F-4D97-AF65-F5344CB8AC3E}">
        <p14:creationId xmlns:p14="http://schemas.microsoft.com/office/powerpoint/2010/main" val="961462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DEF8B-4C14-C54C-A2BF-566B42980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SCL Wizard: Phase Scans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59696454-11A8-6E30-96EF-FF709A3EA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66" t="5518" r="2912" b="11056"/>
          <a:stretch/>
        </p:blipFill>
        <p:spPr>
          <a:xfrm>
            <a:off x="877824" y="902207"/>
            <a:ext cx="10436351" cy="5580829"/>
          </a:xfrm>
        </p:spPr>
      </p:pic>
    </p:spTree>
    <p:extLst>
      <p:ext uri="{BB962C8B-B14F-4D97-AF65-F5344CB8AC3E}">
        <p14:creationId xmlns:p14="http://schemas.microsoft.com/office/powerpoint/2010/main" val="388849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DEF8B-4C14-C54C-A2BF-566B42980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Orbit Correction: Original Orbit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D3B308-88BF-3740-C939-CFD9E2630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8" r="158"/>
          <a:stretch/>
        </p:blipFill>
        <p:spPr>
          <a:xfrm>
            <a:off x="3752041" y="939529"/>
            <a:ext cx="8316611" cy="550096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C2E28-D188-0F51-848C-E46094C04C55}"/>
              </a:ext>
            </a:extLst>
          </p:cNvPr>
          <p:cNvSpPr txBox="1">
            <a:spLocks/>
          </p:cNvSpPr>
          <p:nvPr/>
        </p:nvSpPr>
        <p:spPr bwMode="auto">
          <a:xfrm>
            <a:off x="334764" y="2224703"/>
            <a:ext cx="3417277" cy="293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Application for orbit correction</a:t>
            </a:r>
          </a:p>
          <a:p>
            <a:r>
              <a:rPr lang="en-US" sz="2400" dirty="0"/>
              <a:t>In use for operations training</a:t>
            </a:r>
          </a:p>
        </p:txBody>
      </p:sp>
    </p:spTree>
    <p:extLst>
      <p:ext uri="{BB962C8B-B14F-4D97-AF65-F5344CB8AC3E}">
        <p14:creationId xmlns:p14="http://schemas.microsoft.com/office/powerpoint/2010/main" val="1588803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BCC1E-F800-0613-6361-E826DFBB1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5A469-A84C-6878-B1BA-B11E8B385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Orbit Correction: Original Orbit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95C36F-5816-4A9C-925E-53769C547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2" b="392"/>
          <a:stretch/>
        </p:blipFill>
        <p:spPr>
          <a:xfrm>
            <a:off x="3752041" y="939529"/>
            <a:ext cx="8316611" cy="550096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57A23-F0DF-5305-9D3B-3A57FEEBB57D}"/>
              </a:ext>
            </a:extLst>
          </p:cNvPr>
          <p:cNvSpPr txBox="1">
            <a:spLocks/>
          </p:cNvSpPr>
          <p:nvPr/>
        </p:nvSpPr>
        <p:spPr bwMode="auto">
          <a:xfrm>
            <a:off x="334764" y="2224703"/>
            <a:ext cx="3417277" cy="293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Application for orbit correction</a:t>
            </a:r>
          </a:p>
          <a:p>
            <a:r>
              <a:rPr lang="en-US" sz="2400" dirty="0"/>
              <a:t>In use for operations training</a:t>
            </a:r>
          </a:p>
        </p:txBody>
      </p:sp>
    </p:spTree>
    <p:extLst>
      <p:ext uri="{BB962C8B-B14F-4D97-AF65-F5344CB8AC3E}">
        <p14:creationId xmlns:p14="http://schemas.microsoft.com/office/powerpoint/2010/main" val="2693400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BCF89-93B0-5507-0458-31286C6A8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B8C98-FB3E-4A99-64D1-C5B7089E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Orbit Correction: Original Orbit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C6CE3C-1D9D-BA12-85B8-167E519BC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" r="127"/>
          <a:stretch/>
        </p:blipFill>
        <p:spPr>
          <a:xfrm>
            <a:off x="3752041" y="939529"/>
            <a:ext cx="8316611" cy="550096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D6986-89E1-2C4E-AD25-BCB5F0D1601F}"/>
              </a:ext>
            </a:extLst>
          </p:cNvPr>
          <p:cNvSpPr txBox="1">
            <a:spLocks/>
          </p:cNvSpPr>
          <p:nvPr/>
        </p:nvSpPr>
        <p:spPr bwMode="auto">
          <a:xfrm>
            <a:off x="334764" y="2224703"/>
            <a:ext cx="3417277" cy="293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Application for orbit correction</a:t>
            </a:r>
          </a:p>
          <a:p>
            <a:r>
              <a:rPr lang="en-US" sz="2400" dirty="0"/>
              <a:t>In use for operations training</a:t>
            </a:r>
          </a:p>
        </p:txBody>
      </p:sp>
    </p:spTree>
    <p:extLst>
      <p:ext uri="{BB962C8B-B14F-4D97-AF65-F5344CB8AC3E}">
        <p14:creationId xmlns:p14="http://schemas.microsoft.com/office/powerpoint/2010/main" val="1978061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90293-1D21-4C54-47BB-AC0D2FAC2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458D9-52D2-B931-C933-9CFCDA939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Application Development: Injection Dump Wizard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CB8819-14D8-8BCD-0301-9BE25D472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503503"/>
            <a:ext cx="4280456" cy="4579883"/>
          </a:xfrm>
        </p:spPr>
        <p:txBody>
          <a:bodyPr/>
          <a:lstStyle/>
          <a:p>
            <a:r>
              <a:rPr lang="en-US" sz="2400" dirty="0"/>
              <a:t>Application for steering beam into the injection dump.</a:t>
            </a:r>
          </a:p>
          <a:p>
            <a:pPr lvl="1"/>
            <a:r>
              <a:rPr lang="en-US" sz="2000" dirty="0"/>
              <a:t>The injection dump is for beam that doesn’t enter the ring.</a:t>
            </a:r>
          </a:p>
          <a:p>
            <a:r>
              <a:rPr lang="en-US" sz="2400" dirty="0"/>
              <a:t>Rebuilt after injection line upgrades</a:t>
            </a:r>
          </a:p>
          <a:p>
            <a:pPr lvl="1"/>
            <a:r>
              <a:rPr lang="en-US" sz="2000" dirty="0"/>
              <a:t>Now in Python</a:t>
            </a:r>
          </a:p>
          <a:p>
            <a:r>
              <a:rPr lang="en-US" sz="2400" dirty="0"/>
              <a:t>Successfully tested with Virac before use during commissioning.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4966ED-C53C-65A4-BD37-EDFE14E33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514" y="1049224"/>
            <a:ext cx="6871855" cy="564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28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BE766CC1-9AC1-8B33-4D79-E72FEED02813}"/>
              </a:ext>
            </a:extLst>
          </p:cNvPr>
          <p:cNvGrpSpPr/>
          <p:nvPr/>
        </p:nvGrpSpPr>
        <p:grpSpPr>
          <a:xfrm>
            <a:off x="7164830" y="3211656"/>
            <a:ext cx="4773472" cy="3657600"/>
            <a:chOff x="7164830" y="3211656"/>
            <a:chExt cx="4773472" cy="3657600"/>
          </a:xfrm>
        </p:grpSpPr>
        <p:pic>
          <p:nvPicPr>
            <p:cNvPr id="21" name="Picture 20" descr="A blue line with black lines&#10;&#10;Description automatically generated">
              <a:extLst>
                <a:ext uri="{FF2B5EF4-FFF2-40B4-BE49-F238E27FC236}">
                  <a16:creationId xmlns:a16="http://schemas.microsoft.com/office/drawing/2014/main" id="{E26343BA-8EC0-5D25-9A81-202307BA1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963" t="5689" r="7354" b="9838"/>
            <a:stretch/>
          </p:blipFill>
          <p:spPr>
            <a:xfrm>
              <a:off x="7164830" y="3211656"/>
              <a:ext cx="4773472" cy="36576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A33F01B-A66D-34EC-8A9A-6724E1D56B58}"/>
                </a:ext>
              </a:extLst>
            </p:cNvPr>
            <p:cNvSpPr txBox="1"/>
            <p:nvPr/>
          </p:nvSpPr>
          <p:spPr>
            <a:xfrm>
              <a:off x="7404132" y="4209994"/>
              <a:ext cx="889987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Bunch</a:t>
              </a:r>
            </a:p>
          </p:txBody>
        </p:sp>
      </p:grpSp>
      <p:pic>
        <p:nvPicPr>
          <p:cNvPr id="16" name="Picture 21" descr="txp_fig">
            <a:extLst>
              <a:ext uri="{FF2B5EF4-FFF2-40B4-BE49-F238E27FC236}">
                <a16:creationId xmlns:a16="http://schemas.microsoft.com/office/drawing/2014/main" id="{F70AEEC8-1D76-7F81-72A6-1DE7B0B9BC9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9985416" y="121986"/>
            <a:ext cx="1478038" cy="58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ECECAA-953E-D983-FE35-979C37BBD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Particle-in-Cell (PIC)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388D9-E79B-A82F-6481-58EC4D587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21" y="1211145"/>
            <a:ext cx="6713033" cy="5186822"/>
          </a:xfrm>
        </p:spPr>
        <p:txBody>
          <a:bodyPr/>
          <a:lstStyle/>
          <a:p>
            <a:r>
              <a:rPr lang="en-US" dirty="0"/>
              <a:t>Tracks individual particles</a:t>
            </a:r>
          </a:p>
          <a:p>
            <a:pPr lvl="1"/>
            <a:r>
              <a:rPr lang="en-US" dirty="0"/>
              <a:t>Each particle is tracked in all 6 dimensions: x, x’, y, y’, z, ΔE</a:t>
            </a:r>
          </a:p>
          <a:p>
            <a:pPr lvl="1"/>
            <a:r>
              <a:rPr lang="en-US" dirty="0"/>
              <a:t>Each particle represent a grouping of real particles to calculate space-charge.</a:t>
            </a:r>
          </a:p>
          <a:p>
            <a:r>
              <a:rPr lang="en-US" dirty="0"/>
              <a:t>Bunch: the collection of particles in PyORBIT</a:t>
            </a:r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Can track losses.</a:t>
            </a:r>
          </a:p>
          <a:p>
            <a:pPr lvl="1"/>
            <a:r>
              <a:rPr lang="en-US" dirty="0"/>
              <a:t>Can track through non-linear elements.</a:t>
            </a:r>
          </a:p>
        </p:txBody>
      </p:sp>
      <p:grpSp>
        <p:nvGrpSpPr>
          <p:cNvPr id="4" name="Group 46">
            <a:extLst>
              <a:ext uri="{FF2B5EF4-FFF2-40B4-BE49-F238E27FC236}">
                <a16:creationId xmlns:a16="http://schemas.microsoft.com/office/drawing/2014/main" id="{95A44E68-01DB-D210-D225-E718479FC4A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16300" y="127960"/>
            <a:ext cx="3114375" cy="3026382"/>
            <a:chOff x="3024" y="1008"/>
            <a:chExt cx="2493" cy="278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A97F378-95D1-64D9-A05B-A7B61C853E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882020">
              <a:off x="3616" y="1469"/>
              <a:ext cx="1102" cy="2186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Arial" charset="0"/>
              </a:endParaRPr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E7CD3BE9-954B-4100-FD2C-DC1E37A250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18" y="1152"/>
              <a:ext cx="0" cy="26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ED7DDCF9-90F1-B11E-BDDB-05BF641BD2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2501"/>
              <a:ext cx="243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E54557A4-0021-9F95-A0F4-1597B0B145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6" y="1608"/>
              <a:ext cx="89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504A0AF4-A1C4-C6F3-F896-AEB53E2F32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6" y="1888"/>
              <a:ext cx="16" cy="1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Line 12">
              <a:extLst>
                <a:ext uri="{FF2B5EF4-FFF2-40B4-BE49-F238E27FC236}">
                  <a16:creationId xmlns:a16="http://schemas.microsoft.com/office/drawing/2014/main" id="{E3A8B22B-AD38-796D-F1BD-A879CF57C9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57" y="1440"/>
              <a:ext cx="2075" cy="22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Arc 13">
              <a:extLst>
                <a:ext uri="{FF2B5EF4-FFF2-40B4-BE49-F238E27FC236}">
                  <a16:creationId xmlns:a16="http://schemas.microsoft.com/office/drawing/2014/main" id="{7A19C425-B8BC-D8B0-2745-B2B683A277E7}"/>
                </a:ext>
              </a:extLst>
            </p:cNvPr>
            <p:cNvSpPr>
              <a:spLocks/>
            </p:cNvSpPr>
            <p:nvPr/>
          </p:nvSpPr>
          <p:spPr bwMode="auto">
            <a:xfrm rot="1039854">
              <a:off x="4216" y="2274"/>
              <a:ext cx="322" cy="516"/>
            </a:xfrm>
            <a:custGeom>
              <a:avLst/>
              <a:gdLst>
                <a:gd name="T0" fmla="*/ 0 w 16582"/>
                <a:gd name="T1" fmla="*/ 0 h 20132"/>
                <a:gd name="T2" fmla="*/ 0 w 16582"/>
                <a:gd name="T3" fmla="*/ 0 h 20132"/>
                <a:gd name="T4" fmla="*/ 0 w 16582"/>
                <a:gd name="T5" fmla="*/ 0 h 20132"/>
                <a:gd name="T6" fmla="*/ 0 60000 65536"/>
                <a:gd name="T7" fmla="*/ 0 60000 65536"/>
                <a:gd name="T8" fmla="*/ 0 60000 65536"/>
                <a:gd name="T9" fmla="*/ 0 w 16582"/>
                <a:gd name="T10" fmla="*/ 0 h 20132"/>
                <a:gd name="T11" fmla="*/ 16582 w 16582"/>
                <a:gd name="T12" fmla="*/ 20132 h 201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582" h="20132" fill="none" extrusionOk="0">
                  <a:moveTo>
                    <a:pt x="7826" y="-1"/>
                  </a:moveTo>
                  <a:cubicBezTo>
                    <a:pt x="11229" y="1322"/>
                    <a:pt x="14241" y="3486"/>
                    <a:pt x="16581" y="6290"/>
                  </a:cubicBezTo>
                </a:path>
                <a:path w="16582" h="20132" stroke="0" extrusionOk="0">
                  <a:moveTo>
                    <a:pt x="7826" y="-1"/>
                  </a:moveTo>
                  <a:cubicBezTo>
                    <a:pt x="11229" y="1322"/>
                    <a:pt x="14241" y="3486"/>
                    <a:pt x="16581" y="6290"/>
                  </a:cubicBezTo>
                  <a:lnTo>
                    <a:pt x="0" y="20132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  <a:round/>
              <a:headEnd type="arrow" w="med" len="med"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Arial" charset="0"/>
              </a:endParaRPr>
            </a:p>
          </p:txBody>
        </p:sp>
        <p:sp>
          <p:nvSpPr>
            <p:cNvPr id="12" name="AutoShape 22">
              <a:extLst>
                <a:ext uri="{FF2B5EF4-FFF2-40B4-BE49-F238E27FC236}">
                  <a16:creationId xmlns:a16="http://schemas.microsoft.com/office/drawing/2014/main" id="{3D44913A-56EA-3495-DB93-ED11E362D1B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596" y="2878"/>
              <a:ext cx="97" cy="853"/>
            </a:xfrm>
            <a:prstGeom prst="rightBrace">
              <a:avLst>
                <a:gd name="adj1" fmla="val 65291"/>
                <a:gd name="adj2" fmla="val 50000"/>
              </a:avLst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13" name="AutoShape 25">
              <a:extLst>
                <a:ext uri="{FF2B5EF4-FFF2-40B4-BE49-F238E27FC236}">
                  <a16:creationId xmlns:a16="http://schemas.microsoft.com/office/drawing/2014/main" id="{CF15E291-CF76-0861-7D4D-7F6B7D7E5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0" y="1608"/>
              <a:ext cx="168" cy="893"/>
            </a:xfrm>
            <a:prstGeom prst="leftBrace">
              <a:avLst>
                <a:gd name="adj1" fmla="val 38343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14" name="Text Box 42">
              <a:extLst>
                <a:ext uri="{FF2B5EF4-FFF2-40B4-BE49-F238E27FC236}">
                  <a16:creationId xmlns:a16="http://schemas.microsoft.com/office/drawing/2014/main" id="{75EE9428-E5B1-49AC-3063-67E8CE7E5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1008"/>
              <a:ext cx="22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Arial" charset="0"/>
                </a:rPr>
                <a:t>x’</a:t>
              </a:r>
            </a:p>
          </p:txBody>
        </p:sp>
        <p:sp>
          <p:nvSpPr>
            <p:cNvPr id="15" name="Text Box 43">
              <a:extLst>
                <a:ext uri="{FF2B5EF4-FFF2-40B4-BE49-F238E27FC236}">
                  <a16:creationId xmlns:a16="http://schemas.microsoft.com/office/drawing/2014/main" id="{E6EB1E30-BB8A-2D4C-C030-A5A30EA4C3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8" y="2544"/>
              <a:ext cx="18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Arial" charset="0"/>
                </a:rPr>
                <a:t>x</a:t>
              </a:r>
            </a:p>
          </p:txBody>
        </p:sp>
      </p:grpSp>
      <p:pic>
        <p:nvPicPr>
          <p:cNvPr id="17" name="Picture 22" descr="txp_fig">
            <a:extLst>
              <a:ext uri="{FF2B5EF4-FFF2-40B4-BE49-F238E27FC236}">
                <a16:creationId xmlns:a16="http://schemas.microsoft.com/office/drawing/2014/main" id="{3885F328-E201-3DE1-9FAC-5C6B728D0BC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299570" y="1048478"/>
            <a:ext cx="432333" cy="32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5" descr="txp_fig">
            <a:extLst>
              <a:ext uri="{FF2B5EF4-FFF2-40B4-BE49-F238E27FC236}">
                <a16:creationId xmlns:a16="http://schemas.microsoft.com/office/drawing/2014/main" id="{120B1FCC-C42A-C735-C0E1-390280118AF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9663327" y="2747981"/>
            <a:ext cx="477153" cy="36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>
            <a:extLst>
              <a:ext uri="{FF2B5EF4-FFF2-40B4-BE49-F238E27FC236}">
                <a16:creationId xmlns:a16="http://schemas.microsoft.com/office/drawing/2014/main" id="{9EE0DBB1-04AA-23C7-4DC3-36EC5A284BF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7351253" y="2245348"/>
            <a:ext cx="821346" cy="262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80FAD58-9A86-C60A-B2A8-BDB4A2F3CCA1}"/>
              </a:ext>
            </a:extLst>
          </p:cNvPr>
          <p:cNvGrpSpPr/>
          <p:nvPr/>
        </p:nvGrpSpPr>
        <p:grpSpPr>
          <a:xfrm>
            <a:off x="7174531" y="3201135"/>
            <a:ext cx="4687547" cy="3703658"/>
            <a:chOff x="3429698" y="201219"/>
            <a:chExt cx="4687547" cy="3703658"/>
          </a:xfrm>
        </p:grpSpPr>
        <p:pic>
          <p:nvPicPr>
            <p:cNvPr id="25" name="Picture 24" descr="A blue line with black lines&#10;&#10;Description automatically generated">
              <a:extLst>
                <a:ext uri="{FF2B5EF4-FFF2-40B4-BE49-F238E27FC236}">
                  <a16:creationId xmlns:a16="http://schemas.microsoft.com/office/drawing/2014/main" id="{3F104B21-A28D-17C7-E35E-87D114238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2026" t="6234" r="8455" b="9995"/>
            <a:stretch/>
          </p:blipFill>
          <p:spPr>
            <a:xfrm>
              <a:off x="3429698" y="201219"/>
              <a:ext cx="4687547" cy="370365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EE1FD3-1601-0B80-EC38-392ED13C2498}"/>
                </a:ext>
              </a:extLst>
            </p:cNvPr>
            <p:cNvSpPr txBox="1"/>
            <p:nvPr/>
          </p:nvSpPr>
          <p:spPr>
            <a:xfrm>
              <a:off x="4106925" y="1030486"/>
              <a:ext cx="802087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Wire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DE0FF7-01DC-FC8D-5D62-543CFEBF90C2}"/>
              </a:ext>
            </a:extLst>
          </p:cNvPr>
          <p:cNvGrpSpPr/>
          <p:nvPr/>
        </p:nvGrpSpPr>
        <p:grpSpPr>
          <a:xfrm>
            <a:off x="7197661" y="3211656"/>
            <a:ext cx="4687543" cy="3729363"/>
            <a:chOff x="7262760" y="3188282"/>
            <a:chExt cx="4687543" cy="3729363"/>
          </a:xfrm>
        </p:grpSpPr>
        <p:pic>
          <p:nvPicPr>
            <p:cNvPr id="23" name="Picture 22" descr="A graph of a line&#10;&#10;Description automatically generated">
              <a:extLst>
                <a:ext uri="{FF2B5EF4-FFF2-40B4-BE49-F238E27FC236}">
                  <a16:creationId xmlns:a16="http://schemas.microsoft.com/office/drawing/2014/main" id="{C5E0D7CF-5797-FB28-493F-60737DFFA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2026" t="6234" r="8480" b="9440"/>
            <a:stretch/>
          </p:blipFill>
          <p:spPr>
            <a:xfrm>
              <a:off x="7262760" y="3188282"/>
              <a:ext cx="4687543" cy="372936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FC015F-774C-CC11-0BB0-B1495AC9A95A}"/>
                </a:ext>
              </a:extLst>
            </p:cNvPr>
            <p:cNvSpPr txBox="1"/>
            <p:nvPr/>
          </p:nvSpPr>
          <p:spPr>
            <a:xfrm>
              <a:off x="7927982" y="4201218"/>
              <a:ext cx="47160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Slit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8094D7D-0A0B-9680-0774-227AF07EB644}"/>
              </a:ext>
            </a:extLst>
          </p:cNvPr>
          <p:cNvSpPr txBox="1"/>
          <p:nvPr/>
        </p:nvSpPr>
        <p:spPr>
          <a:xfrm>
            <a:off x="7435853" y="530770"/>
            <a:ext cx="123303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Envelope</a:t>
            </a:r>
          </a:p>
        </p:txBody>
      </p:sp>
    </p:spTree>
    <p:extLst>
      <p:ext uri="{BB962C8B-B14F-4D97-AF65-F5344CB8AC3E}">
        <p14:creationId xmlns:p14="http://schemas.microsoft.com/office/powerpoint/2010/main" val="67517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BEA37-1D39-2DFB-DE59-81019FED2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DA76C-93F1-FED4-2D97-6FF1EC15F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Space-Charge Calculators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5A313-1FB4-8872-A5C3-2CC22CF3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21" y="1211145"/>
            <a:ext cx="6713033" cy="5186822"/>
          </a:xfrm>
        </p:spPr>
        <p:txBody>
          <a:bodyPr/>
          <a:lstStyle/>
          <a:p>
            <a:r>
              <a:rPr lang="en-US" dirty="0"/>
              <a:t>3D Electric Field of Uniformly Charged Ellipsoid</a:t>
            </a:r>
          </a:p>
          <a:p>
            <a:pPr lvl="1"/>
            <a:r>
              <a:rPr lang="en-US" dirty="0"/>
              <a:t>Short, symmetrical bunches</a:t>
            </a:r>
          </a:p>
          <a:p>
            <a:pPr lvl="1"/>
            <a:r>
              <a:rPr lang="en-US" dirty="0"/>
              <a:t>Doesn’t need many particles</a:t>
            </a:r>
          </a:p>
          <a:p>
            <a:r>
              <a:rPr lang="en-US" dirty="0"/>
              <a:t>3D FFT Poisson Solver</a:t>
            </a:r>
          </a:p>
          <a:p>
            <a:pPr lvl="1"/>
            <a:r>
              <a:rPr lang="en-US" dirty="0"/>
              <a:t>Asymmetrical bunches</a:t>
            </a:r>
          </a:p>
          <a:p>
            <a:r>
              <a:rPr lang="en-US" dirty="0"/>
              <a:t>2.5D Space Charge Solver</a:t>
            </a:r>
          </a:p>
          <a:p>
            <a:pPr lvl="1"/>
            <a:r>
              <a:rPr lang="en-US" dirty="0"/>
              <a:t>Long bunches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6F67FA57-0254-060E-6243-3AFBE1904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416" y="446627"/>
            <a:ext cx="3828723" cy="253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3">
            <a:extLst>
              <a:ext uri="{FF2B5EF4-FFF2-40B4-BE49-F238E27FC236}">
                <a16:creationId xmlns:a16="http://schemas.microsoft.com/office/drawing/2014/main" id="{E0634D89-807E-67E5-95E1-7AB81DFFCAD6}"/>
              </a:ext>
            </a:extLst>
          </p:cNvPr>
          <p:cNvGrpSpPr>
            <a:grpSpLocks/>
          </p:cNvGrpSpPr>
          <p:nvPr/>
        </p:nvGrpSpPr>
        <p:grpSpPr bwMode="auto">
          <a:xfrm>
            <a:off x="7459230" y="3401184"/>
            <a:ext cx="4232266" cy="2905760"/>
            <a:chOff x="576" y="648"/>
            <a:chExt cx="3348" cy="1374"/>
          </a:xfrm>
        </p:grpSpPr>
        <p:sp>
          <p:nvSpPr>
            <p:cNvPr id="24" name="Line 4">
              <a:extLst>
                <a:ext uri="{FF2B5EF4-FFF2-40B4-BE49-F238E27FC236}">
                  <a16:creationId xmlns:a16="http://schemas.microsoft.com/office/drawing/2014/main" id="{85041B95-EBB0-8902-B66F-8B607A4A5C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022"/>
              <a:ext cx="33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5">
              <a:extLst>
                <a:ext uri="{FF2B5EF4-FFF2-40B4-BE49-F238E27FC236}">
                  <a16:creationId xmlns:a16="http://schemas.microsoft.com/office/drawing/2014/main" id="{26EB6E10-8530-C762-DBED-4152A23D18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0" y="648"/>
              <a:ext cx="6" cy="1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AA67260-1D4D-FF9F-680B-930C9D507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" y="919"/>
              <a:ext cx="2604" cy="1097"/>
            </a:xfrm>
            <a:custGeom>
              <a:avLst/>
              <a:gdLst>
                <a:gd name="T0" fmla="*/ 0 w 2604"/>
                <a:gd name="T1" fmla="*/ 1085 h 1097"/>
                <a:gd name="T2" fmla="*/ 228 w 2604"/>
                <a:gd name="T3" fmla="*/ 1049 h 1097"/>
                <a:gd name="T4" fmla="*/ 696 w 2604"/>
                <a:gd name="T5" fmla="*/ 893 h 1097"/>
                <a:gd name="T6" fmla="*/ 864 w 2604"/>
                <a:gd name="T7" fmla="*/ 653 h 1097"/>
                <a:gd name="T8" fmla="*/ 1074 w 2604"/>
                <a:gd name="T9" fmla="*/ 227 h 1097"/>
                <a:gd name="T10" fmla="*/ 1200 w 2604"/>
                <a:gd name="T11" fmla="*/ 41 h 1097"/>
                <a:gd name="T12" fmla="*/ 1290 w 2604"/>
                <a:gd name="T13" fmla="*/ 11 h 1097"/>
                <a:gd name="T14" fmla="*/ 1362 w 2604"/>
                <a:gd name="T15" fmla="*/ 107 h 1097"/>
                <a:gd name="T16" fmla="*/ 1458 w 2604"/>
                <a:gd name="T17" fmla="*/ 371 h 1097"/>
                <a:gd name="T18" fmla="*/ 1542 w 2604"/>
                <a:gd name="T19" fmla="*/ 551 h 1097"/>
                <a:gd name="T20" fmla="*/ 1710 w 2604"/>
                <a:gd name="T21" fmla="*/ 791 h 1097"/>
                <a:gd name="T22" fmla="*/ 1908 w 2604"/>
                <a:gd name="T23" fmla="*/ 965 h 1097"/>
                <a:gd name="T24" fmla="*/ 2112 w 2604"/>
                <a:gd name="T25" fmla="*/ 1037 h 1097"/>
                <a:gd name="T26" fmla="*/ 2334 w 2604"/>
                <a:gd name="T27" fmla="*/ 1067 h 1097"/>
                <a:gd name="T28" fmla="*/ 2604 w 2604"/>
                <a:gd name="T29" fmla="*/ 1097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04" h="1097">
                  <a:moveTo>
                    <a:pt x="0" y="1085"/>
                  </a:moveTo>
                  <a:cubicBezTo>
                    <a:pt x="56" y="1083"/>
                    <a:pt x="112" y="1081"/>
                    <a:pt x="228" y="1049"/>
                  </a:cubicBezTo>
                  <a:cubicBezTo>
                    <a:pt x="344" y="1017"/>
                    <a:pt x="590" y="959"/>
                    <a:pt x="696" y="893"/>
                  </a:cubicBezTo>
                  <a:cubicBezTo>
                    <a:pt x="802" y="827"/>
                    <a:pt x="801" y="764"/>
                    <a:pt x="864" y="653"/>
                  </a:cubicBezTo>
                  <a:cubicBezTo>
                    <a:pt x="927" y="542"/>
                    <a:pt x="1018" y="329"/>
                    <a:pt x="1074" y="227"/>
                  </a:cubicBezTo>
                  <a:cubicBezTo>
                    <a:pt x="1130" y="125"/>
                    <a:pt x="1164" y="77"/>
                    <a:pt x="1200" y="41"/>
                  </a:cubicBezTo>
                  <a:cubicBezTo>
                    <a:pt x="1236" y="5"/>
                    <a:pt x="1263" y="0"/>
                    <a:pt x="1290" y="11"/>
                  </a:cubicBezTo>
                  <a:cubicBezTo>
                    <a:pt x="1317" y="22"/>
                    <a:pt x="1334" y="47"/>
                    <a:pt x="1362" y="107"/>
                  </a:cubicBezTo>
                  <a:cubicBezTo>
                    <a:pt x="1390" y="167"/>
                    <a:pt x="1428" y="297"/>
                    <a:pt x="1458" y="371"/>
                  </a:cubicBezTo>
                  <a:cubicBezTo>
                    <a:pt x="1488" y="445"/>
                    <a:pt x="1500" y="481"/>
                    <a:pt x="1542" y="551"/>
                  </a:cubicBezTo>
                  <a:cubicBezTo>
                    <a:pt x="1584" y="621"/>
                    <a:pt x="1649" y="722"/>
                    <a:pt x="1710" y="791"/>
                  </a:cubicBezTo>
                  <a:cubicBezTo>
                    <a:pt x="1771" y="860"/>
                    <a:pt x="1841" y="924"/>
                    <a:pt x="1908" y="965"/>
                  </a:cubicBezTo>
                  <a:cubicBezTo>
                    <a:pt x="1975" y="1006"/>
                    <a:pt x="2041" y="1020"/>
                    <a:pt x="2112" y="1037"/>
                  </a:cubicBezTo>
                  <a:cubicBezTo>
                    <a:pt x="2183" y="1054"/>
                    <a:pt x="2252" y="1057"/>
                    <a:pt x="2334" y="1067"/>
                  </a:cubicBezTo>
                  <a:cubicBezTo>
                    <a:pt x="2416" y="1077"/>
                    <a:pt x="2510" y="1087"/>
                    <a:pt x="2604" y="1097"/>
                  </a:cubicBez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7">
              <a:extLst>
                <a:ext uri="{FF2B5EF4-FFF2-40B4-BE49-F238E27FC236}">
                  <a16:creationId xmlns:a16="http://schemas.microsoft.com/office/drawing/2014/main" id="{D406C974-E19D-6F07-CF49-2D89733D1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" y="1884"/>
              <a:ext cx="2256" cy="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8">
              <a:extLst>
                <a:ext uri="{FF2B5EF4-FFF2-40B4-BE49-F238E27FC236}">
                  <a16:creationId xmlns:a16="http://schemas.microsoft.com/office/drawing/2014/main" id="{B18A9816-F43C-A0ED-0E90-E49096030B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1746"/>
              <a:ext cx="1884" cy="12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9">
              <a:extLst>
                <a:ext uri="{FF2B5EF4-FFF2-40B4-BE49-F238E27FC236}">
                  <a16:creationId xmlns:a16="http://schemas.microsoft.com/office/drawing/2014/main" id="{AB605DB5-60AE-4E58-2378-638AB19E6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4" y="1590"/>
              <a:ext cx="1386" cy="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10">
              <a:extLst>
                <a:ext uri="{FF2B5EF4-FFF2-40B4-BE49-F238E27FC236}">
                  <a16:creationId xmlns:a16="http://schemas.microsoft.com/office/drawing/2014/main" id="{4DC40557-014E-3224-6DDE-2DE2327B5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8" y="978"/>
              <a:ext cx="378" cy="24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11">
              <a:extLst>
                <a:ext uri="{FF2B5EF4-FFF2-40B4-BE49-F238E27FC236}">
                  <a16:creationId xmlns:a16="http://schemas.microsoft.com/office/drawing/2014/main" id="{ACB3F898-7B4B-30EF-DC48-770B69B11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4" y="1494"/>
              <a:ext cx="996" cy="8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12">
              <a:extLst>
                <a:ext uri="{FF2B5EF4-FFF2-40B4-BE49-F238E27FC236}">
                  <a16:creationId xmlns:a16="http://schemas.microsoft.com/office/drawing/2014/main" id="{6B6C1DAC-8BA1-498D-DC93-3425FA083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" y="1236"/>
              <a:ext cx="594" cy="23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1900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A9F3B-7EA6-FC56-7611-73A4002F0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6F467-2F97-2469-76A8-DD9B54D1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EFFE9-22B2-078C-C7CA-B7B13789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4031735"/>
            <a:ext cx="11531853" cy="2400585"/>
          </a:xfrm>
        </p:spPr>
        <p:txBody>
          <a:bodyPr/>
          <a:lstStyle/>
          <a:p>
            <a:r>
              <a:rPr lang="en-US" dirty="0"/>
              <a:t>The Lattice contains a mapping of nodes.</a:t>
            </a:r>
          </a:p>
          <a:p>
            <a:pPr lvl="1"/>
            <a:r>
              <a:rPr lang="en-US" dirty="0"/>
              <a:t>Each node contains the tracking code for an element of the accelerator (Quadrupoles, correctors, RF gaps, etc.)</a:t>
            </a:r>
          </a:p>
          <a:p>
            <a:pPr lvl="1"/>
            <a:r>
              <a:rPr lang="en-US" dirty="0"/>
              <a:t>Each node can have children nodes attached to it.</a:t>
            </a:r>
          </a:p>
          <a:p>
            <a:pPr lvl="2"/>
            <a:r>
              <a:rPr lang="en-US" dirty="0"/>
              <a:t>Allows for extra tracking outside or inside the parent node (fringe fields, etc.)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C75739E-43F8-F2C4-EF6B-579D7FC46F9F}"/>
              </a:ext>
            </a:extLst>
          </p:cNvPr>
          <p:cNvGrpSpPr/>
          <p:nvPr/>
        </p:nvGrpSpPr>
        <p:grpSpPr>
          <a:xfrm>
            <a:off x="424772" y="1236567"/>
            <a:ext cx="11704155" cy="2340885"/>
            <a:chOff x="692656" y="1457219"/>
            <a:chExt cx="11704155" cy="234088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81BD4A8-A62D-DAB4-0F15-F58CD6548D2B}"/>
                </a:ext>
              </a:extLst>
            </p:cNvPr>
            <p:cNvCxnSpPr>
              <a:cxnSpLocks/>
            </p:cNvCxnSpPr>
            <p:nvPr/>
          </p:nvCxnSpPr>
          <p:spPr>
            <a:xfrm>
              <a:off x="2672039" y="2372932"/>
              <a:ext cx="9724772" cy="11255"/>
            </a:xfrm>
            <a:prstGeom prst="straightConnector1">
              <a:avLst/>
            </a:prstGeom>
            <a:ln w="76200">
              <a:solidFill>
                <a:srgbClr val="0070C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FFCE3B66-FC4E-3546-35E8-88D74D166D12}"/>
                </a:ext>
              </a:extLst>
            </p:cNvPr>
            <p:cNvSpPr/>
            <p:nvPr/>
          </p:nvSpPr>
          <p:spPr>
            <a:xfrm>
              <a:off x="2632842" y="1904056"/>
              <a:ext cx="9333175" cy="930165"/>
            </a:xfrm>
            <a:prstGeom prst="roundRect">
              <a:avLst>
                <a:gd name="adj" fmla="val 10000"/>
              </a:avLst>
            </a:prstGeom>
            <a:noFill/>
            <a:ln w="762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400" kern="1200" dirty="0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36C3C5CB-6A09-5738-668D-6D65A742EBCD}"/>
                </a:ext>
              </a:extLst>
            </p:cNvPr>
            <p:cNvGrpSpPr/>
            <p:nvPr/>
          </p:nvGrpSpPr>
          <p:grpSpPr>
            <a:xfrm>
              <a:off x="2779139" y="2096824"/>
              <a:ext cx="9038435" cy="1701280"/>
              <a:chOff x="2285421" y="2077569"/>
              <a:chExt cx="9038435" cy="170128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E6675818-E0B0-C06D-A988-C906F495759C}"/>
                  </a:ext>
                </a:extLst>
              </p:cNvPr>
              <p:cNvGrpSpPr/>
              <p:nvPr/>
            </p:nvGrpSpPr>
            <p:grpSpPr>
              <a:xfrm>
                <a:off x="2285421" y="2077569"/>
                <a:ext cx="9038435" cy="549025"/>
                <a:chOff x="2135024" y="2523701"/>
                <a:chExt cx="9038435" cy="549025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77B07909-D5DA-D244-51EE-4A6BB24508E7}"/>
                    </a:ext>
                  </a:extLst>
                </p:cNvPr>
                <p:cNvGrpSpPr/>
                <p:nvPr/>
              </p:nvGrpSpPr>
              <p:grpSpPr>
                <a:xfrm>
                  <a:off x="2135024" y="2523701"/>
                  <a:ext cx="5380409" cy="549025"/>
                  <a:chOff x="1024682" y="929112"/>
                  <a:chExt cx="5380409" cy="549025"/>
                </a:xfrm>
              </p:grpSpPr>
              <p:sp>
                <p:nvSpPr>
                  <p:cNvPr id="22" name="Rounded Rectangle 21">
                    <a:extLst>
                      <a:ext uri="{FF2B5EF4-FFF2-40B4-BE49-F238E27FC236}">
                        <a16:creationId xmlns:a16="http://schemas.microsoft.com/office/drawing/2014/main" id="{255BB65D-23B2-E25C-5F20-95737DC7F477}"/>
                      </a:ext>
                    </a:extLst>
                  </p:cNvPr>
                  <p:cNvSpPr/>
                  <p:nvPr/>
                </p:nvSpPr>
                <p:spPr>
                  <a:xfrm>
                    <a:off x="2899517" y="929112"/>
                    <a:ext cx="2156574" cy="544638"/>
                  </a:xfrm>
                  <a:prstGeom prst="roundRect">
                    <a:avLst>
                      <a:gd name="adj" fmla="val 10000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algn="ctr"/>
                    <a:r>
                      <a:rPr lang="en-US" sz="2400" kern="1200" dirty="0"/>
                      <a:t>Node 2</a:t>
                    </a:r>
                  </a:p>
                </p:txBody>
              </p:sp>
              <p:sp>
                <p:nvSpPr>
                  <p:cNvPr id="19" name="Rounded Rectangle 18">
                    <a:extLst>
                      <a:ext uri="{FF2B5EF4-FFF2-40B4-BE49-F238E27FC236}">
                        <a16:creationId xmlns:a16="http://schemas.microsoft.com/office/drawing/2014/main" id="{E2D17E89-AEE0-F2A8-F0D9-1130A32BDA97}"/>
                      </a:ext>
                    </a:extLst>
                  </p:cNvPr>
                  <p:cNvSpPr/>
                  <p:nvPr/>
                </p:nvSpPr>
                <p:spPr>
                  <a:xfrm>
                    <a:off x="5103547" y="933507"/>
                    <a:ext cx="1301544" cy="544630"/>
                  </a:xfrm>
                  <a:prstGeom prst="roundRect">
                    <a:avLst>
                      <a:gd name="adj" fmla="val 10000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algn="ctr"/>
                    <a:r>
                      <a:rPr lang="en-US" sz="2400" kern="1200" dirty="0"/>
                      <a:t>Node 3</a:t>
                    </a:r>
                  </a:p>
                </p:txBody>
              </p:sp>
              <p:sp>
                <p:nvSpPr>
                  <p:cNvPr id="20" name="Rounded Rectangle 19">
                    <a:extLst>
                      <a:ext uri="{FF2B5EF4-FFF2-40B4-BE49-F238E27FC236}">
                        <a16:creationId xmlns:a16="http://schemas.microsoft.com/office/drawing/2014/main" id="{6B83D23F-34A8-F5DB-F7E4-8E842F132188}"/>
                      </a:ext>
                    </a:extLst>
                  </p:cNvPr>
                  <p:cNvSpPr/>
                  <p:nvPr/>
                </p:nvSpPr>
                <p:spPr>
                  <a:xfrm>
                    <a:off x="1024682" y="930215"/>
                    <a:ext cx="1827379" cy="544638"/>
                  </a:xfrm>
                  <a:prstGeom prst="roundRect">
                    <a:avLst>
                      <a:gd name="adj" fmla="val 10000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algn="ctr"/>
                    <a:r>
                      <a:rPr lang="en-US" sz="2400" kern="1200" dirty="0"/>
                      <a:t>Node 1</a:t>
                    </a:r>
                  </a:p>
                </p:txBody>
              </p:sp>
            </p:grpSp>
            <p:sp>
              <p:nvSpPr>
                <p:cNvPr id="6" name="Rounded Rectangle 5">
                  <a:extLst>
                    <a:ext uri="{FF2B5EF4-FFF2-40B4-BE49-F238E27FC236}">
                      <a16:creationId xmlns:a16="http://schemas.microsoft.com/office/drawing/2014/main" id="{8B44AFA0-9706-75ED-6444-EB31661E4336}"/>
                    </a:ext>
                  </a:extLst>
                </p:cNvPr>
                <p:cNvSpPr/>
                <p:nvPr/>
              </p:nvSpPr>
              <p:spPr>
                <a:xfrm>
                  <a:off x="7562889" y="2523701"/>
                  <a:ext cx="3610570" cy="544630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r>
                    <a:rPr lang="en-US" sz="2400" kern="1200" dirty="0"/>
                    <a:t>Node 4</a:t>
                  </a:r>
                </a:p>
              </p:txBody>
            </p:sp>
          </p:grp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05CC7235-3ACD-04F8-1F52-64001C1CC934}"/>
                  </a:ext>
                </a:extLst>
              </p:cNvPr>
              <p:cNvSpPr/>
              <p:nvPr/>
            </p:nvSpPr>
            <p:spPr>
              <a:xfrm>
                <a:off x="9074532" y="3234211"/>
                <a:ext cx="1666267" cy="544638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r>
                  <a:rPr lang="en-US" sz="2400" kern="1200" dirty="0"/>
                  <a:t>Child 2</a:t>
                </a:r>
              </a:p>
            </p:txBody>
          </p:sp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F4AD27AD-054A-946A-F46C-D393BA295EA0}"/>
                  </a:ext>
                </a:extLst>
              </p:cNvPr>
              <p:cNvSpPr/>
              <p:nvPr/>
            </p:nvSpPr>
            <p:spPr>
              <a:xfrm>
                <a:off x="7007983" y="3234211"/>
                <a:ext cx="1666267" cy="544638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r>
                  <a:rPr lang="en-US" sz="2400" kern="1200" dirty="0"/>
                  <a:t>Child 1</a:t>
                </a:r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5415B7B7-0075-7440-A312-8FB62D53ABA6}"/>
                  </a:ext>
                </a:extLst>
              </p:cNvPr>
              <p:cNvSpPr/>
              <p:nvPr/>
            </p:nvSpPr>
            <p:spPr>
              <a:xfrm>
                <a:off x="3493445" y="3234211"/>
                <a:ext cx="1666267" cy="544638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r>
                  <a:rPr lang="en-US" sz="2400" dirty="0"/>
                  <a:t>Child</a:t>
                </a:r>
                <a:endParaRPr lang="en-US" sz="2400" kern="1200" dirty="0"/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B35BFAB6-B124-6FF6-DB75-DD12483BA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6579" y="2622207"/>
                <a:ext cx="0" cy="612700"/>
              </a:xfrm>
              <a:prstGeom prst="straightConnector1">
                <a:avLst/>
              </a:prstGeom>
              <a:ln w="76200">
                <a:solidFill>
                  <a:schemeClr val="accent1"/>
                </a:solidFill>
                <a:miter lim="800000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00D3CAE2-D2BF-3367-52D0-018B7E465693}"/>
                  </a:ext>
                </a:extLst>
              </p:cNvPr>
              <p:cNvCxnSpPr>
                <a:cxnSpLocks/>
                <a:endCxn id="48" idx="0"/>
              </p:cNvCxnSpPr>
              <p:nvPr/>
            </p:nvCxnSpPr>
            <p:spPr>
              <a:xfrm flipH="1">
                <a:off x="7841117" y="2596881"/>
                <a:ext cx="15517" cy="637330"/>
              </a:xfrm>
              <a:prstGeom prst="straightConnector1">
                <a:avLst/>
              </a:prstGeom>
              <a:ln w="76200">
                <a:solidFill>
                  <a:schemeClr val="accent1"/>
                </a:solidFill>
                <a:miter lim="800000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C59DA6C9-D3D2-256B-CBD4-CB365C16B559}"/>
                  </a:ext>
                </a:extLst>
              </p:cNvPr>
              <p:cNvCxnSpPr>
                <a:cxnSpLocks/>
                <a:endCxn id="47" idx="0"/>
              </p:cNvCxnSpPr>
              <p:nvPr/>
            </p:nvCxnSpPr>
            <p:spPr>
              <a:xfrm>
                <a:off x="9907666" y="2596881"/>
                <a:ext cx="0" cy="637330"/>
              </a:xfrm>
              <a:prstGeom prst="straightConnector1">
                <a:avLst/>
              </a:prstGeom>
              <a:ln w="76200">
                <a:solidFill>
                  <a:schemeClr val="accent1"/>
                </a:solidFill>
                <a:miter lim="800000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B2C1EF0-09E0-830F-36EF-B8AFF60C934D}"/>
                </a:ext>
              </a:extLst>
            </p:cNvPr>
            <p:cNvSpPr/>
            <p:nvPr/>
          </p:nvSpPr>
          <p:spPr>
            <a:xfrm>
              <a:off x="692656" y="2111685"/>
              <a:ext cx="1509392" cy="484637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Bunch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B968C6D-6687-EA37-7F06-0359371FBC43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>
              <a:off x="2222938" y="2354004"/>
              <a:ext cx="409904" cy="15135"/>
            </a:xfrm>
            <a:prstGeom prst="straightConnector1">
              <a:avLst/>
            </a:prstGeom>
            <a:ln w="76200">
              <a:solidFill>
                <a:srgbClr val="0070C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F86E8B-03A1-E8CE-C2DF-7683EC581239}"/>
                </a:ext>
              </a:extLst>
            </p:cNvPr>
            <p:cNvSpPr txBox="1"/>
            <p:nvPr/>
          </p:nvSpPr>
          <p:spPr>
            <a:xfrm>
              <a:off x="5816693" y="1457219"/>
              <a:ext cx="2082621" cy="48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800" dirty="0">
                  <a:latin typeface="+mn-lt"/>
                </a:rPr>
                <a:t>The Lattice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3638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580DF-9F95-4A60-A2AB-004C655C6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RF Cavities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2060DE-3E73-4594-A2F6-E6F959E9FA55}"/>
              </a:ext>
            </a:extLst>
          </p:cNvPr>
          <p:cNvGrpSpPr/>
          <p:nvPr/>
        </p:nvGrpSpPr>
        <p:grpSpPr>
          <a:xfrm>
            <a:off x="1545764" y="933938"/>
            <a:ext cx="7478660" cy="942535"/>
            <a:chOff x="1883389" y="5231619"/>
            <a:chExt cx="7478660" cy="94253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BA7878F-C264-479D-ACA0-A2B5E30F126C}"/>
                </a:ext>
              </a:extLst>
            </p:cNvPr>
            <p:cNvSpPr/>
            <p:nvPr/>
          </p:nvSpPr>
          <p:spPr>
            <a:xfrm>
              <a:off x="3172265" y="5231619"/>
              <a:ext cx="6189784" cy="94253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C928722-2ABB-4795-A524-51B8EC4B50AA}"/>
                </a:ext>
              </a:extLst>
            </p:cNvPr>
            <p:cNvSpPr/>
            <p:nvPr/>
          </p:nvSpPr>
          <p:spPr>
            <a:xfrm rot="5400000">
              <a:off x="4030392" y="5263467"/>
              <a:ext cx="657668" cy="87571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tx1"/>
                  </a:solidFill>
                </a:rPr>
                <a:t>RF Gap #1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20A38C-2821-47D3-B4F2-109E3BECEA6A}"/>
                </a:ext>
              </a:extLst>
            </p:cNvPr>
            <p:cNvSpPr txBox="1"/>
            <p:nvPr/>
          </p:nvSpPr>
          <p:spPr>
            <a:xfrm>
              <a:off x="6671352" y="5662588"/>
              <a:ext cx="415498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…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7213BF3-7460-44D6-A493-701C0EBE3F46}"/>
                </a:ext>
              </a:extLst>
            </p:cNvPr>
            <p:cNvSpPr/>
            <p:nvPr/>
          </p:nvSpPr>
          <p:spPr>
            <a:xfrm rot="5400000">
              <a:off x="8114712" y="5263467"/>
              <a:ext cx="657668" cy="87571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tx1"/>
                  </a:solidFill>
                </a:rPr>
                <a:t>RF Gap #N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34D4E0E-B0B8-477A-AF3D-2BECB6F1B620}"/>
                </a:ext>
              </a:extLst>
            </p:cNvPr>
            <p:cNvSpPr/>
            <p:nvPr/>
          </p:nvSpPr>
          <p:spPr>
            <a:xfrm rot="5400000">
              <a:off x="5310301" y="5272063"/>
              <a:ext cx="657668" cy="87571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tx1"/>
                  </a:solidFill>
                </a:rPr>
                <a:t>RF Gap #2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DFF2A4-8390-4F9E-93D1-51828471444B}"/>
                </a:ext>
              </a:extLst>
            </p:cNvPr>
            <p:cNvSpPr txBox="1"/>
            <p:nvPr/>
          </p:nvSpPr>
          <p:spPr>
            <a:xfrm>
              <a:off x="1883389" y="5609884"/>
              <a:ext cx="1221809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RF Cavity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37EAB-715B-BA33-0472-219718A32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664" y="2069990"/>
            <a:ext cx="11531853" cy="4104190"/>
          </a:xfrm>
        </p:spPr>
        <p:txBody>
          <a:bodyPr/>
          <a:lstStyle/>
          <a:p>
            <a:r>
              <a:rPr lang="en-US" sz="2400" dirty="0"/>
              <a:t>RF Cavities are not nodes in PyORBIT</a:t>
            </a:r>
          </a:p>
          <a:p>
            <a:pPr lvl="1"/>
            <a:r>
              <a:rPr lang="en-US" sz="2000" dirty="0"/>
              <a:t>Each cavity keeps a reference to its associated RF gap nodes in the lattice.</a:t>
            </a:r>
          </a:p>
          <a:p>
            <a:pPr lvl="1"/>
            <a:r>
              <a:rPr lang="en-US" sz="2000" dirty="0"/>
              <a:t>Cavities supply their associated gaps with amplitude, initial phase of the 1</a:t>
            </a:r>
            <a:r>
              <a:rPr lang="en-US" sz="2000" baseline="30000" dirty="0"/>
              <a:t>st</a:t>
            </a:r>
            <a:r>
              <a:rPr lang="en-US" sz="2000" dirty="0"/>
              <a:t> RF gap, and the design arrival time for all other RF gaps</a:t>
            </a:r>
          </a:p>
          <a:p>
            <a:r>
              <a:rPr lang="en-US" sz="2400" dirty="0"/>
              <a:t>PyORBIT accommodates changes in arrival time.</a:t>
            </a:r>
          </a:p>
          <a:p>
            <a:pPr lvl="1"/>
            <a:r>
              <a:rPr lang="en-US" sz="2000" dirty="0"/>
              <a:t>If an upstream cavity is altered, all downstream cavity phases are properly altered to imitate a real accelerator.</a:t>
            </a:r>
          </a:p>
          <a:p>
            <a:r>
              <a:rPr lang="en-US" sz="2400" dirty="0"/>
              <a:t>Multiple cavity models available</a:t>
            </a:r>
          </a:p>
          <a:p>
            <a:pPr lvl="1"/>
            <a:r>
              <a:rPr lang="en-US" sz="2000" dirty="0"/>
              <a:t>Simple cosine</a:t>
            </a:r>
          </a:p>
          <a:p>
            <a:pPr lvl="1"/>
            <a:r>
              <a:rPr lang="en-US" sz="2000" dirty="0"/>
              <a:t>Matrix</a:t>
            </a:r>
          </a:p>
          <a:p>
            <a:pPr lvl="1"/>
            <a:r>
              <a:rPr lang="en-US" sz="2000" dirty="0"/>
              <a:t>Transit-Time Factor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FC255-C6BA-3CE8-E4F2-8EE0E5931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778" y="4435438"/>
            <a:ext cx="3173558" cy="242256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715E44-F6DC-ABB5-46CB-83123E4024EF}"/>
              </a:ext>
            </a:extLst>
          </p:cNvPr>
          <p:cNvCxnSpPr>
            <a:cxnSpLocks/>
          </p:cNvCxnSpPr>
          <p:nvPr/>
        </p:nvCxnSpPr>
        <p:spPr>
          <a:xfrm flipV="1">
            <a:off x="9418531" y="5704698"/>
            <a:ext cx="0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DB01555-3FF6-8F5F-5A54-0AEDC6F3D92A}"/>
              </a:ext>
            </a:extLst>
          </p:cNvPr>
          <p:cNvSpPr txBox="1"/>
          <p:nvPr/>
        </p:nvSpPr>
        <p:spPr>
          <a:xfrm>
            <a:off x="9162691" y="6412864"/>
            <a:ext cx="51168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t=0</a:t>
            </a:r>
          </a:p>
        </p:txBody>
      </p:sp>
    </p:spTree>
    <p:extLst>
      <p:ext uri="{BB962C8B-B14F-4D97-AF65-F5344CB8AC3E}">
        <p14:creationId xmlns:p14="http://schemas.microsoft.com/office/powerpoint/2010/main" val="1557237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0A03F-EC9F-AFE5-DF70-CFA710828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PyORBIT3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DD035-A919-8096-3435-5C37E063C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69" y="973777"/>
            <a:ext cx="6374794" cy="5609903"/>
          </a:xfrm>
        </p:spPr>
        <p:txBody>
          <a:bodyPr/>
          <a:lstStyle/>
          <a:p>
            <a:r>
              <a:rPr lang="en-US" sz="2400" dirty="0"/>
              <a:t>Now in Python 3: PyORBIT3</a:t>
            </a:r>
          </a:p>
          <a:p>
            <a:pPr lvl="1"/>
            <a:r>
              <a:rPr lang="en-US" sz="2000" dirty="0"/>
              <a:t>Huge thanks to ESS!</a:t>
            </a:r>
          </a:p>
          <a:p>
            <a:pPr lvl="1"/>
            <a:r>
              <a:rPr lang="en-US" sz="2000" dirty="0"/>
              <a:t>The old PyORBIT is no longer maintained.</a:t>
            </a:r>
          </a:p>
          <a:p>
            <a:r>
              <a:rPr lang="en-US" sz="2400" dirty="0"/>
              <a:t>New build system: Meson-python</a:t>
            </a:r>
          </a:p>
          <a:p>
            <a:pPr lvl="1"/>
            <a:r>
              <a:rPr lang="en-US" sz="2000" dirty="0"/>
              <a:t>Rebuilds C++ modules at import</a:t>
            </a:r>
            <a:endParaRPr lang="en-US" sz="2400" dirty="0"/>
          </a:p>
          <a:p>
            <a:r>
              <a:rPr lang="en-US" sz="2400" dirty="0"/>
              <a:t>Linac modules are ready. Ring modules are available but need testing. </a:t>
            </a:r>
          </a:p>
          <a:p>
            <a:r>
              <a:rPr lang="en-US" sz="2400" dirty="0"/>
              <a:t>MPI available but still has bugs.</a:t>
            </a:r>
          </a:p>
          <a:p>
            <a:r>
              <a:rPr lang="en-US" sz="2400" dirty="0"/>
              <a:t>PyORBIT-Collaboration: </a:t>
            </a:r>
            <a:r>
              <a:rPr lang="en-US" sz="2400" dirty="0">
                <a:hlinkClick r:id="rId3"/>
              </a:rPr>
              <a:t>https://github.com/PyORBIT-Collaboration/PyORBIT3</a:t>
            </a:r>
            <a:endParaRPr lang="en-US" sz="2400" dirty="0"/>
          </a:p>
          <a:p>
            <a:pPr lvl="1"/>
            <a:r>
              <a:rPr lang="en-US" sz="2000" dirty="0"/>
              <a:t>Currently collaborating with ESS and LANL</a:t>
            </a:r>
          </a:p>
          <a:p>
            <a:pPr lvl="1"/>
            <a:r>
              <a:rPr lang="en-US" sz="2000" dirty="0"/>
              <a:t>Everyone is welcome to help!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85C92-72E0-B4B4-CB96-7A4C856934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505"/>
          <a:stretch/>
        </p:blipFill>
        <p:spPr>
          <a:xfrm>
            <a:off x="6472053" y="1385435"/>
            <a:ext cx="5719948" cy="50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9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21BFE-3997-FA94-C3F2-B6BF4587A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Virac: The PyORBIT3 Virtual Accelerator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E349-380A-1118-EF11-7DC0F63A2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66030"/>
            <a:ext cx="4819127" cy="4989965"/>
          </a:xfrm>
        </p:spPr>
        <p:txBody>
          <a:bodyPr/>
          <a:lstStyle/>
          <a:p>
            <a:r>
              <a:rPr lang="en-US" sz="2400" dirty="0"/>
              <a:t>Can be installed now:</a:t>
            </a:r>
          </a:p>
          <a:p>
            <a:pPr lvl="1"/>
            <a:r>
              <a:rPr lang="en-US" sz="2000" dirty="0"/>
              <a:t>PyORBIT-Collaboration </a:t>
            </a:r>
            <a:r>
              <a:rPr lang="en-US" sz="2000" dirty="0" err="1"/>
              <a:t>Github</a:t>
            </a:r>
            <a:r>
              <a:rPr lang="en-US" sz="2000" dirty="0"/>
              <a:t>: </a:t>
            </a:r>
            <a:r>
              <a:rPr lang="en-US" sz="2000" dirty="0">
                <a:hlinkClick r:id="rId3"/>
              </a:rPr>
              <a:t>https://github.com/PyORBIT-Collaboration/virtual-accelerator</a:t>
            </a:r>
            <a:endParaRPr lang="en-US" sz="2000" dirty="0"/>
          </a:p>
          <a:p>
            <a:r>
              <a:rPr lang="en-US" sz="2400" dirty="0"/>
              <a:t>Uses Python 3.9 or higher</a:t>
            </a:r>
          </a:p>
          <a:p>
            <a:pPr lvl="1"/>
            <a:r>
              <a:rPr lang="en-US" sz="2000" dirty="0"/>
              <a:t>Requires PyORBIT3, </a:t>
            </a:r>
            <a:r>
              <a:rPr lang="en-US" sz="2000" dirty="0" err="1"/>
              <a:t>numpy</a:t>
            </a:r>
            <a:r>
              <a:rPr lang="en-US" sz="2000" dirty="0"/>
              <a:t>, </a:t>
            </a:r>
            <a:r>
              <a:rPr lang="en-US" sz="2000" dirty="0" err="1"/>
              <a:t>scipy</a:t>
            </a:r>
            <a:r>
              <a:rPr lang="en-US" sz="2000" dirty="0"/>
              <a:t>, and </a:t>
            </a:r>
            <a:r>
              <a:rPr lang="en-US" sz="2000" dirty="0" err="1"/>
              <a:t>pcaspy</a:t>
            </a:r>
            <a:r>
              <a:rPr lang="en-US" sz="2000" dirty="0"/>
              <a:t> packages.</a:t>
            </a:r>
          </a:p>
          <a:p>
            <a:r>
              <a:rPr lang="en-US" sz="2400" dirty="0"/>
              <a:t>Uses EPICS</a:t>
            </a:r>
          </a:p>
          <a:p>
            <a:r>
              <a:rPr lang="en-US" sz="2400" dirty="0"/>
              <a:t>Uses Sphinx to turn comments into documentation automatically.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5714F6-23C4-FAF0-DBA1-ECF88238E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021" y="966030"/>
            <a:ext cx="6859979" cy="54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130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$\tan(2\phi)=\frac{2\alpha}{\gamma-\beta}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72"/>
  <p:tag name="PICTUREFILESIZE" val="582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$\sqrt{{\epsilon}{\gamma}}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18"/>
  <p:tag name="PICTUREFILESIZE" val="73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$\sqrt{{\epsilon}{\beta}}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20"/>
  <p:tag name="PICTUREFILESIZE" val="95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$A=\pi\epsilon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---"/>
  <p:tag name="BITMAPFORMAT" val="bmpmono"/>
  <p:tag name="DEBUGINTERACTIVE" val="True"/>
  <p:tag name="ORIGWIDTH" val="31"/>
  <p:tag name="PICTUREFILESIZE" val="9106"/>
</p:tagLst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template" id="{4E9F603A-78AB-2446-A188-03351DE27F93}" vid="{5DD11599-C1FA-2248-8B86-9E3ABBA81D6C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B5D9391BB8D744AD54DD0F3A0CAE0C" ma:contentTypeVersion="24" ma:contentTypeDescription="Create a new document." ma:contentTypeScope="" ma:versionID="c59a52f6e23948b39684136c72aa35db">
  <xsd:schema xmlns:xsd="http://www.w3.org/2001/XMLSchema" xmlns:xs="http://www.w3.org/2001/XMLSchema" xmlns:p="http://schemas.microsoft.com/office/2006/metadata/properties" xmlns:ns2="7bebf276-401e-4c14-9d76-cf10df2077e2" xmlns:ns3="http://schemas.microsoft.com/sharepoint/v4" xmlns:ns4="44ec35c0-c0e9-4042-b9f7-5e721f5ef19e" xmlns:ns5="071d4a91-685c-41c6-a0c7-a58a7ec27d79" targetNamespace="http://schemas.microsoft.com/office/2006/metadata/properties" ma:root="true" ma:fieldsID="8dcb5800ffc7de85320a7365da3fa50d" ns2:_="" ns3:_="" ns4:_="" ns5:_="">
    <xsd:import namespace="7bebf276-401e-4c14-9d76-cf10df2077e2"/>
    <xsd:import namespace="http://schemas.microsoft.com/sharepoint/v4"/>
    <xsd:import namespace="44ec35c0-c0e9-4042-b9f7-5e721f5ef19e"/>
    <xsd:import namespace="071d4a91-685c-41c6-a0c7-a58a7ec27d79"/>
    <xsd:element name="properties">
      <xsd:complexType>
        <xsd:sequence>
          <xsd:element name="documentManagement">
            <xsd:complexType>
              <xsd:all>
                <xsd:element ref="ns2:Document_x0020_Types" minOccurs="0"/>
                <xsd:element ref="ns2:Source" minOccurs="0"/>
                <xsd:element ref="ns2:Year" minOccurs="0"/>
                <xsd:element ref="ns3:IconOverlay" minOccurs="0"/>
                <xsd:element ref="ns4:MediaServiceMetadata" minOccurs="0"/>
                <xsd:element ref="ns4:MediaServiceFastMetadata" minOccurs="0"/>
                <xsd:element ref="ns5:SharedWithUsers" minOccurs="0"/>
                <xsd:element ref="ns5:SharedWithDetail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ebf276-401e-4c14-9d76-cf10df2077e2" elementFormDefault="qualified">
    <xsd:import namespace="http://schemas.microsoft.com/office/2006/documentManagement/types"/>
    <xsd:import namespace="http://schemas.microsoft.com/office/infopath/2007/PartnerControls"/>
    <xsd:element name="Document_x0020_Types" ma:index="8" nillable="true" ma:displayName="Document Types" ma:format="RadioButtons" ma:internalName="Document_x0020_Types">
      <xsd:simpleType>
        <xsd:restriction base="dms:Choice">
          <xsd:enumeration value="All Hands Meetings"/>
          <xsd:enumeration value="Safety"/>
          <xsd:enumeration value="Videos"/>
          <xsd:enumeration value="Presentation Templates"/>
          <xsd:enumeration value="Presentations"/>
          <xsd:enumeration value="Monthly Reports"/>
          <xsd:enumeration value="Quarterly Reports"/>
          <xsd:enumeration value="Other Reports"/>
          <xsd:enumeration value="Media"/>
          <xsd:enumeration value="Business Plans"/>
          <xsd:enumeration value="Other"/>
        </xsd:restriction>
      </xsd:simpleType>
    </xsd:element>
    <xsd:element name="Source" ma:index="9" nillable="true" ma:displayName="Source" ma:internalName="Source">
      <xsd:simpleType>
        <xsd:restriction base="dms:Text">
          <xsd:maxLength value="255"/>
        </xsd:restriction>
      </xsd:simpleType>
    </xsd:element>
    <xsd:element name="Year" ma:index="10" nillable="true" ma:displayName="Year" ma:format="RadioButtons" ma:internalName="Year">
      <xsd:simpleType>
        <xsd:restriction base="dms:Choice">
          <xsd:enumeration value="2021"/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  <xsd:enumeration value="2012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ec35c0-c0e9-4042-b9f7-5e721f5ef1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1d4a91-685c-41c6-a0c7-a58a7ec27d7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ource xmlns="7bebf276-401e-4c14-9d76-cf10df2077e2" xsi:nil="true"/>
    <IconOverlay xmlns="http://schemas.microsoft.com/sharepoint/v4" xsi:nil="true"/>
    <Document_x0020_Types xmlns="7bebf276-401e-4c14-9d76-cf10df2077e2">Presentation Templates</Document_x0020_Types>
    <Year xmlns="7bebf276-401e-4c14-9d76-cf10df2077e2">2018</Year>
  </documentManagement>
</p:properties>
</file>

<file path=customXml/itemProps1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CA4AB0-90D3-4899-B105-F27AEE9F04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ebf276-401e-4c14-9d76-cf10df2077e2"/>
    <ds:schemaRef ds:uri="http://schemas.microsoft.com/sharepoint/v4"/>
    <ds:schemaRef ds:uri="44ec35c0-c0e9-4042-b9f7-5e721f5ef19e"/>
    <ds:schemaRef ds:uri="071d4a91-685c-41c6-a0c7-a58a7ec27d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A20C22-D077-412B-81BA-8B2541026FAD}">
  <ds:schemaRefs>
    <ds:schemaRef ds:uri="http://schemas.microsoft.com/office/2006/metadata/properties"/>
    <ds:schemaRef ds:uri="http://schemas.microsoft.com/office/infopath/2007/PartnerControls"/>
    <ds:schemaRef ds:uri="7bebf276-401e-4c14-9d76-cf10df2077e2"/>
    <ds:schemaRef ds:uri="http://schemas.microsoft.com/sharepoint/v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</Template>
  <TotalTime>36202</TotalTime>
  <Words>2426</Words>
  <Application>Microsoft Macintosh PowerPoint</Application>
  <PresentationFormat>Widescreen</PresentationFormat>
  <Paragraphs>383</Paragraphs>
  <Slides>38</Slides>
  <Notes>31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Arial Black</vt:lpstr>
      <vt:lpstr>Century Gothic</vt:lpstr>
      <vt:lpstr>PT Mono</vt:lpstr>
      <vt:lpstr>ORNL</vt:lpstr>
      <vt:lpstr>PyORBIT as an Online Model and Virtual Accelerator at SNS</vt:lpstr>
      <vt:lpstr>Outline</vt:lpstr>
      <vt:lpstr>PyORBIT</vt:lpstr>
      <vt:lpstr>Particle-in-Cell (PIC)</vt:lpstr>
      <vt:lpstr>Space-Charge Calculators</vt:lpstr>
      <vt:lpstr>Lattice</vt:lpstr>
      <vt:lpstr>Linac RF Cavities</vt:lpstr>
      <vt:lpstr>PyORBIT3</vt:lpstr>
      <vt:lpstr>Virac: The PyORBIT3 Virtual Accelerator</vt:lpstr>
      <vt:lpstr>What is a Virtual Accelerator?</vt:lpstr>
      <vt:lpstr>Virac’s Structure</vt:lpstr>
      <vt:lpstr>The Main loop</vt:lpstr>
      <vt:lpstr>The Model</vt:lpstr>
      <vt:lpstr>PyORBIT Model</vt:lpstr>
      <vt:lpstr>Beam Line</vt:lpstr>
      <vt:lpstr>Custom Devices</vt:lpstr>
      <vt:lpstr>Simple Example</vt:lpstr>
      <vt:lpstr>Simple Example</vt:lpstr>
      <vt:lpstr>The SNS Linac and Injection Dump Line</vt:lpstr>
      <vt:lpstr>The Beam Test Facility</vt:lpstr>
      <vt:lpstr>US Particle Accelerator School</vt:lpstr>
      <vt:lpstr>Spallation Neutron Source Applications</vt:lpstr>
      <vt:lpstr>Operations Training: SCL Wizard</vt:lpstr>
      <vt:lpstr>Operations Training: Orbit Correction</vt:lpstr>
      <vt:lpstr>Application Development: Injection Dump Wizard</vt:lpstr>
      <vt:lpstr>Machine Learning</vt:lpstr>
      <vt:lpstr>Future Work</vt:lpstr>
      <vt:lpstr>Thank you</vt:lpstr>
      <vt:lpstr>Making a BPM</vt:lpstr>
      <vt:lpstr>Making a BPM</vt:lpstr>
      <vt:lpstr>Making a Quadrupole</vt:lpstr>
      <vt:lpstr>Making a Quadrupole</vt:lpstr>
      <vt:lpstr>SCL Wizard: Initialization</vt:lpstr>
      <vt:lpstr>SCL Wizard: Phase Scans</vt:lpstr>
      <vt:lpstr>Orbit Correction: Original Orbit</vt:lpstr>
      <vt:lpstr>Orbit Correction: Original Orbit</vt:lpstr>
      <vt:lpstr>Orbit Correction: Original Orbit</vt:lpstr>
      <vt:lpstr>Application Development: Injection Dump Wizard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Accelerators</dc:title>
  <dc:subject/>
  <dc:creator>Cathey, Brandon</dc:creator>
  <cp:keywords/>
  <dc:description/>
  <cp:lastModifiedBy>Cathey, Brandon</cp:lastModifiedBy>
  <cp:revision>92</cp:revision>
  <cp:lastPrinted>2024-09-27T14:33:33Z</cp:lastPrinted>
  <dcterms:created xsi:type="dcterms:W3CDTF">2024-01-16T16:07:02Z</dcterms:created>
  <dcterms:modified xsi:type="dcterms:W3CDTF">2024-10-02T22:45:44Z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0x01010050B5D9391BB8D744AD54DD0F3A0CAE0C</vt:lpwstr>
  </property>
  <property fmtid="{D5CDD505-2E9C-101B-9397-08002B2CF9AE}" pid="3" name="Order">
    <vt:r8>22800</vt:r8>
  </property>
  <property fmtid="{D5CDD505-2E9C-101B-9397-08002B2CF9AE}" pid="4" name="GUID">
    <vt:lpwstr>2c30a500-43a0-49f6-9faa-7b91c79b70d0</vt:lpwstr>
  </property>
</Properties>
</file>