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65" r:id="rId3"/>
    <p:sldId id="279" r:id="rId4"/>
    <p:sldId id="267" r:id="rId5"/>
    <p:sldId id="615" r:id="rId6"/>
    <p:sldId id="616" r:id="rId7"/>
    <p:sldId id="271" r:id="rId8"/>
    <p:sldId id="617" r:id="rId9"/>
    <p:sldId id="612" r:id="rId10"/>
    <p:sldId id="613" r:id="rId11"/>
    <p:sldId id="611" r:id="rId12"/>
    <p:sldId id="303" r:id="rId13"/>
    <p:sldId id="308" r:id="rId14"/>
    <p:sldId id="614" r:id="rId15"/>
    <p:sldId id="312" r:id="rId16"/>
    <p:sldId id="27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4"/>
    <p:restoredTop sz="94799"/>
  </p:normalViewPr>
  <p:slideViewPr>
    <p:cSldViewPr snapToGrid="0">
      <p:cViewPr>
        <p:scale>
          <a:sx n="160" d="100"/>
          <a:sy n="160" d="100"/>
        </p:scale>
        <p:origin x="-3080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D7B1E-408C-3D4A-B259-D4CFE41B7A24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951F-5E4D-1640-919F-03D86C713CB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02386-BEE7-5D4D-B4E7-4BB579C4788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2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V. Isensee, </a:t>
            </a:r>
            <a:r>
              <a:rPr lang="de-DE" err="1"/>
              <a:t>Kazinova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951F-5E4D-1640-919F-03D86C713C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9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Density-Based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Clustering </a:t>
            </a:r>
            <a:r>
              <a:rPr lang="de-D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Noise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951F-5E4D-1640-919F-03D86C713C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5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8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6345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26329" y="6552643"/>
            <a:ext cx="554591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Appel - APH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ICAP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9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Author - OrgUnit</a:t>
            </a:r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FAIR MAC Review on Controls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84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180515" y="6552643"/>
            <a:ext cx="500404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597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Author - OrgUnit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FAIR MAC Review on Controls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57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6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Author - OrgUnit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3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FAIR MAC Review on Controls</a:t>
            </a:r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15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67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628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3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8" y="308100"/>
            <a:ext cx="910954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Author - OrgUnit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FAIR MAC Review on Controls</a:t>
            </a:r>
            <a:endParaRPr lang="de-DE"/>
          </a:p>
        </p:txBody>
      </p:sp>
      <p:pic>
        <p:nvPicPr>
          <p:cNvPr id="4" name="Bild 12" descr="FAIR_Logo_rgb.png">
            <a:extLst>
              <a:ext uri="{FF2B5EF4-FFF2-40B4-BE49-F238E27FC236}">
                <a16:creationId xmlns:a16="http://schemas.microsoft.com/office/drawing/2014/main" id="{118DAADD-420A-2945-A3FF-32CFB9A7CE1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855086" y="297502"/>
            <a:ext cx="1033407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jp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39.e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Py-BOBYQ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1858" y="3538232"/>
            <a:ext cx="5737412" cy="779867"/>
          </a:xfrm>
        </p:spPr>
        <p:txBody>
          <a:bodyPr/>
          <a:lstStyle/>
          <a:p>
            <a:r>
              <a:rPr lang="en-US" dirty="0"/>
              <a:t>Machine learning and advanced accelerator optimization at GSI/FAIR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59888" y="4386805"/>
            <a:ext cx="5318909" cy="105913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Sabrina Appel</a:t>
            </a:r>
            <a:r>
              <a:rPr lang="en-US" dirty="0"/>
              <a:t>, Erika </a:t>
            </a:r>
            <a:r>
              <a:rPr lang="en-US" dirty="0" err="1"/>
              <a:t>Kazantsea</a:t>
            </a:r>
            <a:r>
              <a:rPr lang="en-US" dirty="0"/>
              <a:t>, Nico </a:t>
            </a:r>
            <a:r>
              <a:rPr lang="en-US" dirty="0" err="1"/>
              <a:t>Madysa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Stephane </a:t>
            </a:r>
            <a:r>
              <a:rPr lang="en-US" dirty="0" err="1"/>
              <a:t>Pietri</a:t>
            </a:r>
            <a:r>
              <a:rPr lang="en-US" dirty="0"/>
              <a:t>, Helmut Weick (GSI),</a:t>
            </a:r>
          </a:p>
          <a:p>
            <a:r>
              <a:rPr lang="de-DE" dirty="0"/>
              <a:t>Christoph </a:t>
            </a:r>
            <a:r>
              <a:rPr lang="de-DE" dirty="0" err="1"/>
              <a:t>Reinwald</a:t>
            </a:r>
            <a:r>
              <a:rPr lang="de-DE" dirty="0"/>
              <a:t>, </a:t>
            </a:r>
            <a:r>
              <a:rPr lang="de-DE" sz="2100" dirty="0"/>
              <a:t>Daniel </a:t>
            </a:r>
            <a:r>
              <a:rPr lang="de-DE" sz="2100" dirty="0" err="1"/>
              <a:t>Kallendorf</a:t>
            </a:r>
            <a:r>
              <a:rPr lang="de-DE" sz="2100" dirty="0"/>
              <a:t> (</a:t>
            </a:r>
            <a:r>
              <a:rPr lang="de-DE" sz="2100" dirty="0" err="1"/>
              <a:t>TUDa</a:t>
            </a:r>
            <a:r>
              <a:rPr lang="de-DE" sz="2100" dirty="0"/>
              <a:t>)</a:t>
            </a:r>
            <a:endParaRPr lang="en-US" sz="2100" dirty="0"/>
          </a:p>
          <a:p>
            <a:r>
              <a:rPr lang="en-US" dirty="0" err="1"/>
              <a:t>Seeheim</a:t>
            </a:r>
            <a:r>
              <a:rPr lang="en-US" dirty="0"/>
              <a:t>, October 2024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AD7A19F-4EF6-1440-9905-8E2AA86C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82" y="3796234"/>
            <a:ext cx="6508681" cy="25843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52AF90-D6B4-B94A-979D-E0A944B8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 - Different acquisition functions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E99BC-455C-5F4E-B868-C35DF51D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87D76D-6ACE-3C42-9817-D928EC6D95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8F65B8-A4F7-2B48-8764-DB328DF86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87FC033-CDE7-D24D-831F-E9CA924B1167}"/>
              </a:ext>
            </a:extLst>
          </p:cNvPr>
          <p:cNvSpPr/>
          <p:nvPr/>
        </p:nvSpPr>
        <p:spPr>
          <a:xfrm>
            <a:off x="324679" y="1269799"/>
            <a:ext cx="11356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Probability of improvement (</a:t>
            </a:r>
            <a:r>
              <a:rPr lang="en-US" sz="1600" b="1" dirty="0"/>
              <a:t>PI</a:t>
            </a:r>
            <a:r>
              <a:rPr lang="en-US" sz="1600" dirty="0"/>
              <a:t>): Sample points which are likely to be greater than best point so far (greedy)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Expected improvement (</a:t>
            </a:r>
            <a:r>
              <a:rPr lang="en-US" sz="1600" b="1" dirty="0"/>
              <a:t>EI</a:t>
            </a:r>
            <a:r>
              <a:rPr lang="en-US" sz="1600" dirty="0"/>
              <a:t>): Sample points which are likely to have a high improvement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>
                <a:latin typeface="Roboto"/>
              </a:rPr>
              <a:t>Upper confidence bound* (</a:t>
            </a:r>
            <a:r>
              <a:rPr lang="en-US" sz="1600" b="1" dirty="0">
                <a:latin typeface="Roboto"/>
              </a:rPr>
              <a:t>UCB</a:t>
            </a:r>
            <a:r>
              <a:rPr lang="en-US" sz="1600" dirty="0">
                <a:latin typeface="Roboto"/>
              </a:rPr>
              <a:t>):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Hedging (portfolio of </a:t>
            </a:r>
            <a:r>
              <a:rPr lang="en-US" sz="1600" dirty="0" err="1"/>
              <a:t>acqf</a:t>
            </a:r>
            <a:r>
              <a:rPr lang="en-US" sz="1600" dirty="0"/>
              <a:t>) -&gt; </a:t>
            </a:r>
            <a:r>
              <a:rPr lang="en-US" sz="1600" b="1" dirty="0"/>
              <a:t>Switch </a:t>
            </a:r>
            <a:r>
              <a:rPr lang="en-US" sz="1600" b="1" dirty="0" err="1"/>
              <a:t>acqf</a:t>
            </a:r>
            <a:r>
              <a:rPr lang="en-US" sz="1600" dirty="0"/>
              <a:t>: Rotation of UCB -&gt; EI -&gt; PI in this order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A5ADD7A-DD40-3345-99FC-3A4C2E8D8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205" b="12185"/>
          <a:stretch/>
        </p:blipFill>
        <p:spPr>
          <a:xfrm>
            <a:off x="3867786" y="2258160"/>
            <a:ext cx="2267957" cy="29131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1F5B7E1-DABC-2F4A-A0CC-870F070E6278}"/>
              </a:ext>
            </a:extLst>
          </p:cNvPr>
          <p:cNvSpPr txBox="1"/>
          <p:nvPr/>
        </p:nvSpPr>
        <p:spPr>
          <a:xfrm>
            <a:off x="7219028" y="4792776"/>
            <a:ext cx="4302781" cy="33855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UCB + switch </a:t>
            </a:r>
            <a:r>
              <a:rPr lang="en-US" sz="1600" dirty="0" err="1">
                <a:solidFill>
                  <a:srgbClr val="FF0000"/>
                </a:solidFill>
              </a:rPr>
              <a:t>acqf</a:t>
            </a:r>
            <a:r>
              <a:rPr lang="en-US" sz="1600" dirty="0">
                <a:solidFill>
                  <a:srgbClr val="FF0000"/>
                </a:solidFill>
              </a:rPr>
              <a:t> returns the best results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A906FD1-1E24-3E4A-879D-A50729DBC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0272" y="994135"/>
            <a:ext cx="871728" cy="702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57F238BD-3842-7C47-A529-9074767A848D}"/>
                  </a:ext>
                </a:extLst>
              </p:cNvPr>
              <p:cNvSpPr/>
              <p:nvPr/>
            </p:nvSpPr>
            <p:spPr>
              <a:xfrm>
                <a:off x="6707645" y="2483430"/>
                <a:ext cx="2914901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=0.4∗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57F238BD-3842-7C47-A529-9074767A8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45" y="2483430"/>
                <a:ext cx="2914901" cy="720325"/>
              </a:xfrm>
              <a:prstGeom prst="rect">
                <a:avLst/>
              </a:prstGeom>
              <a:blipFill>
                <a:blip r:embed="rId5"/>
                <a:stretch>
                  <a:fillRect t="-191228" r="-30435" b="-27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>
            <a:extLst>
              <a:ext uri="{FF2B5EF4-FFF2-40B4-BE49-F238E27FC236}">
                <a16:creationId xmlns:a16="http://schemas.microsoft.com/office/drawing/2014/main" id="{5FC85993-C515-D440-A29F-C7F6FDC3FD16}"/>
              </a:ext>
            </a:extLst>
          </p:cNvPr>
          <p:cNvSpPr/>
          <p:nvPr/>
        </p:nvSpPr>
        <p:spPr>
          <a:xfrm>
            <a:off x="6486650" y="2251620"/>
            <a:ext cx="2776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*N. Srinivas, arXiv:0912.3995v4, 2010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06266C4-48C2-2E4C-A698-868EEFA2CB1E}"/>
              </a:ext>
            </a:extLst>
          </p:cNvPr>
          <p:cNvGrpSpPr/>
          <p:nvPr/>
        </p:nvGrpSpPr>
        <p:grpSpPr>
          <a:xfrm>
            <a:off x="795791" y="2666379"/>
            <a:ext cx="1238214" cy="369332"/>
            <a:chOff x="217760" y="2594152"/>
            <a:chExt cx="123821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A22005E0-8961-2B4E-AB1C-400B38239101}"/>
                    </a:ext>
                  </a:extLst>
                </p:cNvPr>
                <p:cNvSpPr/>
                <p:nvPr/>
              </p:nvSpPr>
              <p:spPr>
                <a:xfrm>
                  <a:off x="217760" y="2594152"/>
                  <a:ext cx="123821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=4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A22005E0-8961-2B4E-AB1C-400B382391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" y="2594152"/>
                  <a:ext cx="123821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13333" r="-15306" b="-18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7779770-FE34-DA4C-AE54-57B4033484FD}"/>
                </a:ext>
              </a:extLst>
            </p:cNvPr>
            <p:cNvSpPr/>
            <p:nvPr/>
          </p:nvSpPr>
          <p:spPr>
            <a:xfrm>
              <a:off x="1071154" y="2603710"/>
              <a:ext cx="384820" cy="341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EB319D5F-0248-B043-BC6D-006238FA387C}"/>
              </a:ext>
            </a:extLst>
          </p:cNvPr>
          <p:cNvSpPr txBox="1"/>
          <p:nvPr/>
        </p:nvSpPr>
        <p:spPr>
          <a:xfrm>
            <a:off x="1649185" y="2693320"/>
            <a:ext cx="6260370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600" dirty="0"/>
              <a:t>has a weaker performance compared to dynamic beta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9601E78-F77A-AE4C-B0F9-987933E488EE}"/>
              </a:ext>
            </a:extLst>
          </p:cNvPr>
          <p:cNvSpPr/>
          <p:nvPr/>
        </p:nvSpPr>
        <p:spPr>
          <a:xfrm>
            <a:off x="8715867" y="1008857"/>
            <a:ext cx="261802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Arial"/>
                <a:cs typeface="Arial"/>
              </a:rPr>
              <a:t>Christoph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Reinwald</a:t>
            </a:r>
            <a:r>
              <a:rPr lang="de-DE" sz="1200" dirty="0">
                <a:solidFill>
                  <a:srgbClr val="FF0000"/>
                </a:solidFill>
                <a:cs typeface="Arial"/>
              </a:rPr>
              <a:t>, </a:t>
            </a:r>
            <a:r>
              <a:rPr lang="de-DE" sz="1200" dirty="0" err="1">
                <a:solidFill>
                  <a:srgbClr val="FF0000"/>
                </a:solidFill>
                <a:cs typeface="Arial"/>
              </a:rPr>
              <a:t>Master's</a:t>
            </a:r>
            <a:r>
              <a:rPr lang="de-DE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cs typeface="Arial"/>
              </a:rPr>
              <a:t>thesis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8DBF8E4-EBCC-884C-8859-06DF9D6E8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78" y="3753169"/>
            <a:ext cx="5131424" cy="271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4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FAAE3-CAF5-2746-9B39-132421F9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en-US" dirty="0"/>
              <a:t>Multi-objective optimization with BO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71E78D-5B2E-5143-8B51-C0F4AA37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11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79F1C1-3732-7F42-9E9F-77DC08FEF8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F546D6-94DE-6440-8CAC-74A19F2E9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843C9A9-4C91-8845-83A1-14AFC6CFEBFF}"/>
              </a:ext>
            </a:extLst>
          </p:cNvPr>
          <p:cNvSpPr txBox="1"/>
          <p:nvPr/>
        </p:nvSpPr>
        <p:spPr>
          <a:xfrm>
            <a:off x="964282" y="3521163"/>
            <a:ext cx="332975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600" dirty="0"/>
              <a:t>Simulation with Genetic algorithms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FD9C130-92F8-F24A-AD29-2ADECE944712}"/>
              </a:ext>
            </a:extLst>
          </p:cNvPr>
          <p:cNvSpPr txBox="1"/>
          <p:nvPr/>
        </p:nvSpPr>
        <p:spPr>
          <a:xfrm>
            <a:off x="8694129" y="3183531"/>
            <a:ext cx="154241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Measurements</a:t>
            </a:r>
          </a:p>
        </p:txBody>
      </p:sp>
      <p:sp>
        <p:nvSpPr>
          <p:cNvPr id="27" name="Pfeil nach rechts 26">
            <a:extLst>
              <a:ext uri="{FF2B5EF4-FFF2-40B4-BE49-F238E27FC236}">
                <a16:creationId xmlns:a16="http://schemas.microsoft.com/office/drawing/2014/main" id="{B0DA4D6C-A1FC-9140-B432-CE0036DEB9BD}"/>
              </a:ext>
            </a:extLst>
          </p:cNvPr>
          <p:cNvSpPr/>
          <p:nvPr/>
        </p:nvSpPr>
        <p:spPr>
          <a:xfrm>
            <a:off x="5010327" y="4833274"/>
            <a:ext cx="1613244" cy="36731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EFE86F8-F731-B44F-8535-2C99F3EE8827}"/>
              </a:ext>
            </a:extLst>
          </p:cNvPr>
          <p:cNvSpPr txBox="1"/>
          <p:nvPr/>
        </p:nvSpPr>
        <p:spPr>
          <a:xfrm>
            <a:off x="4640746" y="5314055"/>
            <a:ext cx="2852109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Optimization of injector beam line is missing</a:t>
            </a: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3165B914-06E6-BA4D-B6C1-7F0E067CDE09}"/>
              </a:ext>
            </a:extLst>
          </p:cNvPr>
          <p:cNvGrpSpPr/>
          <p:nvPr/>
        </p:nvGrpSpPr>
        <p:grpSpPr>
          <a:xfrm>
            <a:off x="512206" y="3856329"/>
            <a:ext cx="3782828" cy="2623265"/>
            <a:chOff x="776510" y="3164164"/>
            <a:chExt cx="3862942" cy="3097474"/>
          </a:xfrm>
        </p:grpSpPr>
        <p:pic>
          <p:nvPicPr>
            <p:cNvPr id="30" name="Picture 18" descr="f3.eps">
              <a:extLst>
                <a:ext uri="{FF2B5EF4-FFF2-40B4-BE49-F238E27FC236}">
                  <a16:creationId xmlns:a16="http://schemas.microsoft.com/office/drawing/2014/main" id="{F154DF3B-7B07-2145-97CF-AA70AB901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510" y="3164164"/>
              <a:ext cx="3862942" cy="3097474"/>
            </a:xfrm>
            <a:prstGeom prst="rect">
              <a:avLst/>
            </a:prstGeom>
          </p:spPr>
        </p:pic>
        <p:pic>
          <p:nvPicPr>
            <p:cNvPr id="31" name="Picture 19" descr="mti_7.eps">
              <a:extLst>
                <a:ext uri="{FF2B5EF4-FFF2-40B4-BE49-F238E27FC236}">
                  <a16:creationId xmlns:a16="http://schemas.microsoft.com/office/drawing/2014/main" id="{EB8DCF7F-3A6A-2945-9DCF-5DFFA138A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405" y="4296380"/>
              <a:ext cx="629672" cy="487522"/>
            </a:xfrm>
            <a:prstGeom prst="rect">
              <a:avLst/>
            </a:prstGeom>
          </p:spPr>
        </p:pic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id="{C51B34B9-B11C-044B-81F7-62BE1E9B56EA}"/>
                </a:ext>
              </a:extLst>
            </p:cNvPr>
            <p:cNvGrpSpPr/>
            <p:nvPr/>
          </p:nvGrpSpPr>
          <p:grpSpPr>
            <a:xfrm>
              <a:off x="1525225" y="4322841"/>
              <a:ext cx="629672" cy="487522"/>
              <a:chOff x="1525225" y="4322841"/>
              <a:chExt cx="629672" cy="487522"/>
            </a:xfrm>
          </p:grpSpPr>
          <p:pic>
            <p:nvPicPr>
              <p:cNvPr id="33" name="Picture 21" descr="mti_7.eps">
                <a:extLst>
                  <a:ext uri="{FF2B5EF4-FFF2-40B4-BE49-F238E27FC236}">
                    <a16:creationId xmlns:a16="http://schemas.microsoft.com/office/drawing/2014/main" id="{CE4A5F9B-895F-6844-A73D-172A5075C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5225" y="4322841"/>
                <a:ext cx="629672" cy="487522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44FF525-DD55-2E48-8F5E-6C6D6415EAB8}"/>
                  </a:ext>
                </a:extLst>
              </p:cNvPr>
              <p:cNvSpPr/>
              <p:nvPr/>
            </p:nvSpPr>
            <p:spPr>
              <a:xfrm>
                <a:off x="1782975" y="4514927"/>
                <a:ext cx="115358" cy="984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3" name="Google Shape;61;p1">
            <a:extLst>
              <a:ext uri="{FF2B5EF4-FFF2-40B4-BE49-F238E27FC236}">
                <a16:creationId xmlns:a16="http://schemas.microsoft.com/office/drawing/2014/main" id="{785A2B33-36F6-CB4B-A655-AFBB907C2F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945" y="108825"/>
            <a:ext cx="1781701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A9CEC7A-A918-DB4B-9FAF-E5B571FDEC31}"/>
              </a:ext>
            </a:extLst>
          </p:cNvPr>
          <p:cNvSpPr/>
          <p:nvPr/>
        </p:nvSpPr>
        <p:spPr>
          <a:xfrm>
            <a:off x="273482" y="1549864"/>
            <a:ext cx="69655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cs typeface="Arial"/>
              </a:rPr>
              <a:t>Competing: Maximize number of injection and minimize loss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/>
              <a:t>Pareto front: Find </a:t>
            </a:r>
            <a:r>
              <a:rPr lang="en-US" sz="1600" i="1" dirty="0"/>
              <a:t>set</a:t>
            </a:r>
            <a:r>
              <a:rPr lang="en-US" sz="1600" dirty="0"/>
              <a:t> of optimal solutions instead of single one </a:t>
            </a: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cs typeface="Arial"/>
              </a:rPr>
              <a:t>Simulation with Genetic algorithms has been performed a while ago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08363A9F-AD33-3845-8A32-13751072F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743" y="1315644"/>
            <a:ext cx="2957467" cy="17015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80D4218-A0E0-7840-8C79-3003C2376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5876" y="3557027"/>
            <a:ext cx="4013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DBB87-9F19-F94D-9337-760265B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FRS (</a:t>
            </a:r>
            <a:r>
              <a:rPr lang="en-US" dirty="0" err="1"/>
              <a:t>FRagment</a:t>
            </a:r>
            <a:r>
              <a:rPr lang="en-US" dirty="0"/>
              <a:t> Separator) and Super-FRS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A3EC30-6E72-DE46-B377-5DB9296D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12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787CA3-C0DA-E94F-994B-26CA1500BA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52DAB1-0C8A-DD46-B469-5CC9A7ED1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</a:p>
        </p:txBody>
      </p:sp>
      <p:sp>
        <p:nvSpPr>
          <p:cNvPr id="7" name="Google Shape;84;p9">
            <a:extLst>
              <a:ext uri="{FF2B5EF4-FFF2-40B4-BE49-F238E27FC236}">
                <a16:creationId xmlns:a16="http://schemas.microsoft.com/office/drawing/2014/main" id="{80AC4409-7DA9-4F41-BA77-F5F4BFF3B067}"/>
              </a:ext>
            </a:extLst>
          </p:cNvPr>
          <p:cNvSpPr txBox="1"/>
          <p:nvPr/>
        </p:nvSpPr>
        <p:spPr>
          <a:xfrm>
            <a:off x="271148" y="1266093"/>
            <a:ext cx="11179172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0000"/>
                </a:solidFill>
                <a:ea typeface="Arial"/>
                <a:cs typeface="Arial"/>
                <a:sym typeface="Arial"/>
              </a:rPr>
              <a:t>Production and investigation of nuclear structure of exotic nuclei</a:t>
            </a:r>
            <a:endParaRPr lang="en-US" sz="160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endParaRPr lang="en-US" sz="1600" b="0" i="0" u="none" strike="noStrike" cap="none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ea typeface="Arial"/>
                <a:cs typeface="Arial"/>
                <a:sym typeface="Arial"/>
              </a:rPr>
              <a:t>E</a:t>
            </a:r>
            <a:r>
              <a:rPr lang="en-US" sz="1600" b="0" i="0" u="none" strike="noStrike" cap="none">
                <a:solidFill>
                  <a:srgbClr val="000000"/>
                </a:solidFill>
                <a:ea typeface="Arial"/>
                <a:cs typeface="Arial"/>
                <a:sym typeface="Arial"/>
              </a:rPr>
              <a:t>xotic nuclei can be produced, separated, identified and eventually stored in a storage ring</a:t>
            </a:r>
            <a:endParaRPr lang="en-US" sz="160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endParaRPr lang="en-US" sz="1600" b="0" i="0" u="none" strike="noStrike" cap="none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/>
              <a:t>"Super-FRS: higher acceptance, more complex (4×more magnets), gain factors between 1000 (¹²C) and 7500 (¹³²Sn)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ea typeface="Arial"/>
                <a:cs typeface="Arial"/>
                <a:sym typeface="Arial"/>
              </a:rPr>
              <a:t>1</a:t>
            </a:r>
            <a:r>
              <a:rPr lang="en-US" sz="1600" b="0" i="0" u="none" strike="noStrike" cap="none">
                <a:solidFill>
                  <a:srgbClr val="000000"/>
                </a:solidFill>
                <a:ea typeface="Arial"/>
                <a:cs typeface="Arial"/>
                <a:sym typeface="Arial"/>
              </a:rPr>
              <a:t>.</a:t>
            </a:r>
            <a:endParaRPr lang="en-US" sz="160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endParaRPr lang="en-US" sz="1600" b="0" i="0" u="none" strike="noStrike" cap="none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/>
              <a:t>Automation of operational tasks </a:t>
            </a:r>
            <a:r>
              <a:rPr lang="en-US" sz="1600" b="1"/>
              <a:t>essential</a:t>
            </a:r>
            <a:endParaRPr lang="en-US" sz="1600"/>
          </a:p>
        </p:txBody>
      </p:sp>
      <p:sp>
        <p:nvSpPr>
          <p:cNvPr id="8" name="Google Shape;85;p9">
            <a:extLst>
              <a:ext uri="{FF2B5EF4-FFF2-40B4-BE49-F238E27FC236}">
                <a16:creationId xmlns:a16="http://schemas.microsoft.com/office/drawing/2014/main" id="{7F199829-D6D4-8C4E-ABAF-432111A0336E}"/>
              </a:ext>
            </a:extLst>
          </p:cNvPr>
          <p:cNvSpPr/>
          <p:nvPr/>
        </p:nvSpPr>
        <p:spPr>
          <a:xfrm>
            <a:off x="373070" y="3607315"/>
            <a:ext cx="223634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Super-FRS layout: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/>
          </a:p>
        </p:txBody>
      </p:sp>
      <p:pic>
        <p:nvPicPr>
          <p:cNvPr id="9" name="Google Shape;86;p9" descr="https://lh7-us.googleusercontent.com/gjw6rnQ-nyRCHCtEfMo4QHBInink5aGdwGNYIQwaT-aJI4hLew3ZVHxvkqq-wxdcvPMDUpjX9OE2adU72X7TOv4exFX40VUlCH1jZuUdh-h7WYCIaIlwZMFTy-CT9gUl5TQ2mKuP0PN5dT4=s2048">
            <a:extLst>
              <a:ext uri="{FF2B5EF4-FFF2-40B4-BE49-F238E27FC236}">
                <a16:creationId xmlns:a16="http://schemas.microsoft.com/office/drawing/2014/main" id="{C67E03AD-5DCF-3442-90F0-40E9286ADA5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789" y="4130082"/>
            <a:ext cx="4777466" cy="23070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8;p9">
            <a:extLst>
              <a:ext uri="{FF2B5EF4-FFF2-40B4-BE49-F238E27FC236}">
                <a16:creationId xmlns:a16="http://schemas.microsoft.com/office/drawing/2014/main" id="{F8A75671-B2C6-E94A-8B8F-7899D992293E}"/>
              </a:ext>
            </a:extLst>
          </p:cNvPr>
          <p:cNvSpPr/>
          <p:nvPr/>
        </p:nvSpPr>
        <p:spPr>
          <a:xfrm>
            <a:off x="8912596" y="6344307"/>
            <a:ext cx="32794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30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H. Simon et al., EMIS XVIII workshop, 2018.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1126220-0E8F-3F43-BDBE-8490FF8D0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97"/>
          <a:stretch/>
        </p:blipFill>
        <p:spPr>
          <a:xfrm>
            <a:off x="6577525" y="4084311"/>
            <a:ext cx="4670142" cy="22599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99584FA-13AA-5646-8F97-796FAB2C3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07" r="17519" b="203"/>
          <a:stretch/>
        </p:blipFill>
        <p:spPr>
          <a:xfrm>
            <a:off x="8097717" y="2886162"/>
            <a:ext cx="3877407" cy="10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1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8DEA1A-32AE-134D-A285-42AE1A90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8D9887-5B31-6745-84B2-E1D9D388EA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4D245-470F-F048-A49D-236783BF0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B84B00B4-C696-48AF-888D-10E262C8D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Automatization  of FRS &amp; Super-FRS: sub-goals</a:t>
            </a:r>
            <a:endParaRPr lang="de-DE"/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2B87C563-E7C7-5849-BA1B-AF0BBCD1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7" y="3031065"/>
            <a:ext cx="6319684" cy="352954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Preparation: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FRS simulation model in </a:t>
            </a:r>
            <a:r>
              <a:rPr lang="en-US" sz="1600" b="1" dirty="0"/>
              <a:t>COSY Infinity</a:t>
            </a:r>
            <a:r>
              <a:rPr lang="en-US" sz="16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optimization and data analysis in Python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Observables:</a:t>
            </a:r>
          </a:p>
          <a:p>
            <a:r>
              <a:rPr lang="en-US" sz="1600" dirty="0">
                <a:solidFill>
                  <a:schemeClr val="tx1"/>
                </a:solidFill>
              </a:rPr>
              <a:t>Histograms from current grid detectors /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phase space spectra from tracking detectors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de-DE" sz="1600" b="1" dirty="0"/>
              <a:t>Device—Interface</a:t>
            </a:r>
            <a:r>
              <a:rPr lang="en-US" sz="1600" b="1" dirty="0"/>
              <a:t>:</a:t>
            </a:r>
          </a:p>
          <a:p>
            <a:r>
              <a:rPr lang="en-US" sz="1600" dirty="0">
                <a:sym typeface="Arial"/>
              </a:rPr>
              <a:t>LSA (trim steerers + magnets), </a:t>
            </a:r>
          </a:p>
          <a:p>
            <a:r>
              <a:rPr lang="en-US" sz="1600" dirty="0">
                <a:sym typeface="Arial"/>
              </a:rPr>
              <a:t>FESA (SIS18 monitoring),  </a:t>
            </a:r>
          </a:p>
          <a:p>
            <a:r>
              <a:rPr lang="en-US" sz="1600" dirty="0">
                <a:sym typeface="Arial"/>
              </a:rPr>
              <a:t>Experiment instrumentation (TPC via Go4 server, current grids)</a:t>
            </a:r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9CC41B44-094E-004B-A974-889A3084E534}"/>
              </a:ext>
            </a:extLst>
          </p:cNvPr>
          <p:cNvSpPr txBox="1">
            <a:spLocks/>
          </p:cNvSpPr>
          <p:nvPr/>
        </p:nvSpPr>
        <p:spPr>
          <a:xfrm>
            <a:off x="5674837" y="1312545"/>
            <a:ext cx="5849197" cy="2033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b="1"/>
              <a:t>Goals of optimization loops:</a:t>
            </a:r>
          </a:p>
          <a:p>
            <a:r>
              <a:rPr lang="en-US" sz="1600"/>
              <a:t>0</a:t>
            </a:r>
            <a:r>
              <a:rPr lang="en-US" sz="1600" baseline="30000"/>
              <a:t>th</a:t>
            </a:r>
            <a:r>
              <a:rPr lang="en-US" sz="1600"/>
              <a:t> order: </a:t>
            </a:r>
            <a:r>
              <a:rPr lang="en-US" sz="1600" b="1"/>
              <a:t>center the beam </a:t>
            </a:r>
            <a:r>
              <a:rPr lang="en-US" sz="1600"/>
              <a:t>– </a:t>
            </a:r>
            <a:r>
              <a:rPr lang="en-US" sz="1600">
                <a:solidFill>
                  <a:srgbClr val="22682E"/>
                </a:solidFill>
              </a:rPr>
              <a:t>vertical steerers, main dipoles </a:t>
            </a:r>
            <a:r>
              <a:rPr lang="en-US" sz="1600">
                <a:solidFill>
                  <a:srgbClr val="99C3A1"/>
                </a:solidFill>
              </a:rPr>
              <a:t>(</a:t>
            </a:r>
            <a:r>
              <a:rPr lang="en-US" sz="1600" err="1">
                <a:solidFill>
                  <a:srgbClr val="99C3A1"/>
                </a:solidFill>
              </a:rPr>
              <a:t>Brho</a:t>
            </a:r>
            <a:r>
              <a:rPr lang="en-US" sz="1600">
                <a:solidFill>
                  <a:srgbClr val="99C3A1"/>
                </a:solidFill>
              </a:rPr>
              <a:t> scaling for particular case mater calibration)</a:t>
            </a:r>
          </a:p>
          <a:p>
            <a:r>
              <a:rPr lang="en-US" sz="1600"/>
              <a:t>1</a:t>
            </a:r>
            <a:r>
              <a:rPr lang="en-US" sz="1600" baseline="30000"/>
              <a:t>st</a:t>
            </a:r>
            <a:r>
              <a:rPr lang="en-US" sz="1600"/>
              <a:t> order: </a:t>
            </a:r>
            <a:r>
              <a:rPr lang="en-US" sz="1600" b="1"/>
              <a:t>set focus</a:t>
            </a:r>
            <a:r>
              <a:rPr lang="en-US" sz="1600"/>
              <a:t>, dispersion - </a:t>
            </a:r>
            <a:r>
              <a:rPr lang="en-US" sz="1600">
                <a:solidFill>
                  <a:srgbClr val="FF0000"/>
                </a:solidFill>
              </a:rPr>
              <a:t>quadrupoles</a:t>
            </a:r>
          </a:p>
          <a:p>
            <a:r>
              <a:rPr lang="en-US" sz="1600"/>
              <a:t>2</a:t>
            </a:r>
            <a:r>
              <a:rPr lang="en-US" sz="1600" baseline="30000"/>
              <a:t>nd</a:t>
            </a:r>
            <a:r>
              <a:rPr lang="en-US" sz="1600"/>
              <a:t> order: </a:t>
            </a:r>
            <a:r>
              <a:rPr lang="en-US" sz="1600" b="1"/>
              <a:t>minimize aberrations </a:t>
            </a:r>
            <a:r>
              <a:rPr lang="en-US" sz="1600"/>
              <a:t>- </a:t>
            </a:r>
            <a:r>
              <a:rPr lang="en-US" sz="1600" err="1">
                <a:solidFill>
                  <a:srgbClr val="CAAF0C"/>
                </a:solidFill>
              </a:rPr>
              <a:t>sextupoles</a:t>
            </a:r>
            <a:endParaRPr lang="en-US" sz="1600">
              <a:solidFill>
                <a:srgbClr val="CAAF0C"/>
              </a:solidFill>
            </a:endParaRPr>
          </a:p>
          <a:p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1600" baseline="3000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order: </a:t>
            </a:r>
            <a:r>
              <a:rPr lang="en-US" sz="1600" b="1">
                <a:solidFill>
                  <a:schemeClr val="bg1">
                    <a:lumMod val="65000"/>
                  </a:schemeClr>
                </a:solidFill>
              </a:rPr>
              <a:t>minimize aberrations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– octupoles (S-FRS only)</a:t>
            </a:r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54A33C12-E27E-0A48-8D85-79D235647756}"/>
              </a:ext>
            </a:extLst>
          </p:cNvPr>
          <p:cNvSpPr txBox="1">
            <a:spLocks/>
          </p:cNvSpPr>
          <p:nvPr/>
        </p:nvSpPr>
        <p:spPr>
          <a:xfrm>
            <a:off x="238618" y="3314637"/>
            <a:ext cx="5778308" cy="3221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1095FFC-A9E0-AD4C-B093-55BBFE47DF4B}"/>
              </a:ext>
            </a:extLst>
          </p:cNvPr>
          <p:cNvGrpSpPr/>
          <p:nvPr/>
        </p:nvGrpSpPr>
        <p:grpSpPr>
          <a:xfrm>
            <a:off x="6152887" y="3603758"/>
            <a:ext cx="4771987" cy="2160764"/>
            <a:chOff x="9365345" y="1330178"/>
            <a:chExt cx="4771987" cy="2160764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886BC9E-032D-4A4F-8009-2E783EC0C55B}"/>
                </a:ext>
              </a:extLst>
            </p:cNvPr>
            <p:cNvGrpSpPr/>
            <p:nvPr/>
          </p:nvGrpSpPr>
          <p:grpSpPr>
            <a:xfrm>
              <a:off x="9365345" y="2010637"/>
              <a:ext cx="1871623" cy="1410173"/>
              <a:chOff x="9354733" y="1620122"/>
              <a:chExt cx="1871623" cy="1410173"/>
            </a:xfrm>
          </p:grpSpPr>
          <p:pic>
            <p:nvPicPr>
              <p:cNvPr id="47" name="Picture 11">
                <a:extLst>
                  <a:ext uri="{FF2B5EF4-FFF2-40B4-BE49-F238E27FC236}">
                    <a16:creationId xmlns:a16="http://schemas.microsoft.com/office/drawing/2014/main" id="{B6671878-AD13-C145-9650-8670FA5B9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5669" t="8469" r="3622" b="13888"/>
              <a:stretch/>
            </p:blipFill>
            <p:spPr>
              <a:xfrm>
                <a:off x="9354733" y="1662270"/>
                <a:ext cx="1793986" cy="1368025"/>
              </a:xfrm>
              <a:prstGeom prst="rect">
                <a:avLst/>
              </a:prstGeom>
            </p:spPr>
          </p:pic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5B50D5AE-6A03-4F4A-8B34-0C0C56422561}"/>
                  </a:ext>
                </a:extLst>
              </p:cNvPr>
              <p:cNvSpPr txBox="1"/>
              <p:nvPr/>
            </p:nvSpPr>
            <p:spPr>
              <a:xfrm>
                <a:off x="10325147" y="1620122"/>
                <a:ext cx="901209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/>
                  <a:t>K-Means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9FECD23E-6F95-9942-BAF2-1A8FE08F2AE9}"/>
                </a:ext>
              </a:extLst>
            </p:cNvPr>
            <p:cNvGrpSpPr/>
            <p:nvPr/>
          </p:nvGrpSpPr>
          <p:grpSpPr>
            <a:xfrm>
              <a:off x="12289943" y="2068918"/>
              <a:ext cx="1847389" cy="1422024"/>
              <a:chOff x="12075417" y="1893210"/>
              <a:chExt cx="1847389" cy="1422024"/>
            </a:xfrm>
          </p:grpSpPr>
          <p:pic>
            <p:nvPicPr>
              <p:cNvPr id="45" name="Picture 13">
                <a:extLst>
                  <a:ext uri="{FF2B5EF4-FFF2-40B4-BE49-F238E27FC236}">
                    <a16:creationId xmlns:a16="http://schemas.microsoft.com/office/drawing/2014/main" id="{6346E876-7216-7E42-9F3E-F803E3950D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294" t="9804" r="4043" b="13045"/>
              <a:stretch/>
            </p:blipFill>
            <p:spPr>
              <a:xfrm>
                <a:off x="12075417" y="2115084"/>
                <a:ext cx="1669223" cy="1200150"/>
              </a:xfrm>
              <a:prstGeom prst="rect">
                <a:avLst/>
              </a:prstGeom>
            </p:spPr>
          </p:pic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A3DC3420-C23D-3C47-A36F-5A53BB930C33}"/>
                  </a:ext>
                </a:extLst>
              </p:cNvPr>
              <p:cNvSpPr txBox="1"/>
              <p:nvPr/>
            </p:nvSpPr>
            <p:spPr>
              <a:xfrm>
                <a:off x="12987935" y="1893210"/>
                <a:ext cx="934871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FF0000"/>
                    </a:solidFill>
                  </a:rPr>
                  <a:t>DBSCAN</a:t>
                </a:r>
              </a:p>
            </p:txBody>
          </p:sp>
        </p:grp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A71E88DD-1B7C-8743-BDD6-B2BEEFD34BC2}"/>
                </a:ext>
              </a:extLst>
            </p:cNvPr>
            <p:cNvSpPr/>
            <p:nvPr/>
          </p:nvSpPr>
          <p:spPr>
            <a:xfrm>
              <a:off x="10147778" y="1330178"/>
              <a:ext cx="35221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u="sng">
                  <a:sym typeface="Arial"/>
                </a:rPr>
                <a:t>Classification</a:t>
              </a:r>
            </a:p>
            <a:p>
              <a:r>
                <a:rPr lang="en-US" sz="1600" u="sng">
                  <a:sym typeface="Arial"/>
                </a:rPr>
                <a:t>(</a:t>
              </a:r>
              <a:r>
                <a:rPr lang="en-US" sz="1600">
                  <a:sym typeface="Arial"/>
                </a:rPr>
                <a:t>simulation with </a:t>
              </a:r>
              <a:r>
                <a:rPr lang="en-US" sz="1600"/>
                <a:t>disabled </a:t>
              </a:r>
              <a:r>
                <a:rPr lang="en-US" sz="1600" err="1"/>
                <a:t>sextupoles</a:t>
              </a:r>
              <a:r>
                <a:rPr lang="en-US" sz="1600" u="sng">
                  <a:sym typeface="Arial"/>
                </a:rPr>
                <a:t>)</a:t>
              </a:r>
              <a:endParaRPr lang="en-US" sz="1600" u="sng"/>
            </a:p>
          </p:txBody>
        </p:sp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49DE3486-FF0B-A042-B318-4385344BC075}"/>
              </a:ext>
            </a:extLst>
          </p:cNvPr>
          <p:cNvSpPr/>
          <p:nvPr/>
        </p:nvSpPr>
        <p:spPr>
          <a:xfrm>
            <a:off x="228161" y="1312545"/>
            <a:ext cx="446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/>
              <a:t>Why?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/>
              <a:t>Manual setup is too time consuming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/>
              <a:t>Increased complexity: different experiments </a:t>
            </a:r>
            <a:br>
              <a:rPr lang="en-US" sz="1600"/>
            </a:br>
            <a:r>
              <a:rPr lang="en-US" sz="1600"/>
              <a:t>will demand many different optical modes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/>
              <a:t>Scaling for same optics but different </a:t>
            </a:r>
            <a:r>
              <a:rPr lang="en-US" sz="1600" err="1"/>
              <a:t>Brho</a:t>
            </a:r>
            <a:r>
              <a:rPr lang="en-US" sz="1600"/>
              <a:t> not accurate enough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0407A17-A7B9-B443-8EEA-19F32B5560E0}"/>
              </a:ext>
            </a:extLst>
          </p:cNvPr>
          <p:cNvSpPr/>
          <p:nvPr/>
        </p:nvSpPr>
        <p:spPr>
          <a:xfrm>
            <a:off x="9203873" y="5918487"/>
            <a:ext cx="2456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Daniel </a:t>
            </a:r>
            <a:r>
              <a:rPr lang="de-DE" sz="1200" dirty="0" err="1">
                <a:solidFill>
                  <a:srgbClr val="FF0000"/>
                </a:solidFill>
              </a:rPr>
              <a:t>Kallendorf</a:t>
            </a:r>
            <a:r>
              <a:rPr lang="de-DE" sz="1200" dirty="0">
                <a:solidFill>
                  <a:srgbClr val="FF0000"/>
                </a:solidFill>
                <a:cs typeface="Arial"/>
              </a:rPr>
              <a:t>, </a:t>
            </a:r>
            <a:r>
              <a:rPr lang="de-DE" sz="1200" dirty="0" err="1">
                <a:solidFill>
                  <a:srgbClr val="FF0000"/>
                </a:solidFill>
                <a:cs typeface="Arial"/>
              </a:rPr>
              <a:t>Master's</a:t>
            </a:r>
            <a:r>
              <a:rPr lang="de-DE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cs typeface="Arial"/>
              </a:rPr>
              <a:t>thesis</a:t>
            </a:r>
            <a:endParaRPr lang="en-US" sz="1200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3D07C9-D7AA-C64B-84E7-649655AAF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792" y="2536487"/>
            <a:ext cx="1767556" cy="13596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DB2E18-923C-5844-BD1C-90981313E9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3911"/>
          <a:stretch/>
        </p:blipFill>
        <p:spPr>
          <a:xfrm>
            <a:off x="4243964" y="3717942"/>
            <a:ext cx="454160" cy="4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3E089-06A2-D94B-8B9D-7204EEF1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6" y="307196"/>
            <a:ext cx="8183102" cy="787557"/>
          </a:xfrm>
        </p:spPr>
        <p:txBody>
          <a:bodyPr/>
          <a:lstStyle/>
          <a:p>
            <a:r>
              <a:rPr lang="en-US" dirty="0"/>
              <a:t>Optimization of separator optics with primary beam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A89E76-414A-8648-8595-D619BBF9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9D725B-E6D6-B546-B251-43E2D0F31A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11480D-8D59-4D4E-A914-480DD60C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5383184-A625-CA43-96CB-C1FC6481D039}"/>
              </a:ext>
            </a:extLst>
          </p:cNvPr>
          <p:cNvGrpSpPr/>
          <p:nvPr/>
        </p:nvGrpSpPr>
        <p:grpSpPr>
          <a:xfrm>
            <a:off x="5129840" y="1492884"/>
            <a:ext cx="7353933" cy="4322963"/>
            <a:chOff x="5470189" y="1160695"/>
            <a:chExt cx="5992633" cy="3095391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2F5B424-EEBF-6646-9F77-2BDD604D7DB0}"/>
                </a:ext>
              </a:extLst>
            </p:cNvPr>
            <p:cNvGrpSpPr/>
            <p:nvPr/>
          </p:nvGrpSpPr>
          <p:grpSpPr>
            <a:xfrm>
              <a:off x="5470189" y="1160695"/>
              <a:ext cx="5992633" cy="3095391"/>
              <a:chOff x="2216961" y="1200653"/>
              <a:chExt cx="7404677" cy="5023763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36A6E7B1-D3B4-3541-9C58-E7D1A10D791C}"/>
                  </a:ext>
                </a:extLst>
              </p:cNvPr>
              <p:cNvGrpSpPr/>
              <p:nvPr/>
            </p:nvGrpSpPr>
            <p:grpSpPr>
              <a:xfrm>
                <a:off x="2521113" y="1200653"/>
                <a:ext cx="6343949" cy="4091035"/>
                <a:chOff x="8642879" y="1803671"/>
                <a:chExt cx="3834382" cy="2847397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E9FB7169-F398-714E-BAA2-B59A11691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446" t="999" r="2220" b="20873"/>
                <a:stretch/>
              </p:blipFill>
              <p:spPr>
                <a:xfrm>
                  <a:off x="8659369" y="2505456"/>
                  <a:ext cx="3451405" cy="2145612"/>
                </a:xfrm>
                <a:prstGeom prst="rect">
                  <a:avLst/>
                </a:prstGeom>
              </p:spPr>
            </p:pic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9DFBD430-4184-BE42-B84D-0899429F7884}"/>
                    </a:ext>
                  </a:extLst>
                </p:cNvPr>
                <p:cNvSpPr txBox="1"/>
                <p:nvPr/>
              </p:nvSpPr>
              <p:spPr>
                <a:xfrm>
                  <a:off x="9899857" y="1803671"/>
                  <a:ext cx="2371110" cy="4023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600" u="sng"/>
                    <a:t>TPC Data analysis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F68E69BA-E504-4543-8A49-E9FC48632B92}"/>
                    </a:ext>
                  </a:extLst>
                </p:cNvPr>
                <p:cNvSpPr txBox="1"/>
                <p:nvPr/>
              </p:nvSpPr>
              <p:spPr>
                <a:xfrm>
                  <a:off x="10206908" y="2303885"/>
                  <a:ext cx="709797" cy="4023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600"/>
                    <a:t>U</a:t>
                  </a:r>
                  <a:r>
                    <a:rPr lang="en-US" sz="1600" baseline="30000"/>
                    <a:t>91+</a:t>
                  </a:r>
                  <a:endParaRPr lang="en-US" sz="1600"/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7A0D540D-2A62-284D-B5E9-FCE05390ABA6}"/>
                    </a:ext>
                  </a:extLst>
                </p:cNvPr>
                <p:cNvSpPr txBox="1"/>
                <p:nvPr/>
              </p:nvSpPr>
              <p:spPr>
                <a:xfrm>
                  <a:off x="11767464" y="2301943"/>
                  <a:ext cx="709797" cy="4023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600"/>
                    <a:t>U</a:t>
                  </a:r>
                  <a:r>
                    <a:rPr lang="en-US" sz="1600" baseline="30000"/>
                    <a:t>90+</a:t>
                  </a:r>
                  <a:endParaRPr lang="en-US" sz="1600"/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EE1E1D60-7A5A-3648-96C9-C1D7389B3FB3}"/>
                    </a:ext>
                  </a:extLst>
                </p:cNvPr>
                <p:cNvSpPr txBox="1"/>
                <p:nvPr/>
              </p:nvSpPr>
              <p:spPr>
                <a:xfrm>
                  <a:off x="8642879" y="2303444"/>
                  <a:ext cx="709797" cy="4023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600"/>
                    <a:t>U</a:t>
                  </a:r>
                  <a:r>
                    <a:rPr lang="en-US" sz="1600" baseline="30000"/>
                    <a:t>92+</a:t>
                  </a:r>
                  <a:endParaRPr lang="en-US" sz="160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9B56B42-DC45-B441-B045-F46E579A79CB}"/>
                    </a:ext>
                  </a:extLst>
                </p:cNvPr>
                <p:cNvSpPr/>
                <p:nvPr/>
              </p:nvSpPr>
              <p:spPr>
                <a:xfrm>
                  <a:off x="9492511" y="3397737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5FA5346-FD1A-3946-805F-EC76A9519E0D}"/>
                    </a:ext>
                  </a:extLst>
                </p:cNvPr>
                <p:cNvSpPr/>
                <p:nvPr/>
              </p:nvSpPr>
              <p:spPr>
                <a:xfrm>
                  <a:off x="9644911" y="3550137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270FC52-91EF-DF46-ADEC-D1D4BE3106AF}"/>
                    </a:ext>
                  </a:extLst>
                </p:cNvPr>
                <p:cNvSpPr/>
                <p:nvPr/>
              </p:nvSpPr>
              <p:spPr>
                <a:xfrm>
                  <a:off x="9704193" y="336475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2CF4431-1DA9-9B49-8E7D-9BBEE5C9EDCC}"/>
                    </a:ext>
                  </a:extLst>
                </p:cNvPr>
                <p:cNvSpPr/>
                <p:nvPr/>
              </p:nvSpPr>
              <p:spPr>
                <a:xfrm>
                  <a:off x="9401341" y="367754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79979A6-8F07-8F4F-A22C-B37F2C9BF531}"/>
                    </a:ext>
                  </a:extLst>
                </p:cNvPr>
                <p:cNvSpPr/>
                <p:nvPr/>
              </p:nvSpPr>
              <p:spPr>
                <a:xfrm>
                  <a:off x="9658474" y="3826474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E7A765F-6EB6-074F-A9D0-DC3D5A261231}"/>
                    </a:ext>
                  </a:extLst>
                </p:cNvPr>
                <p:cNvSpPr/>
                <p:nvPr/>
              </p:nvSpPr>
              <p:spPr>
                <a:xfrm>
                  <a:off x="9446792" y="3960869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9A22A58-F99D-3943-9C3C-F55175FF37D2}"/>
                    </a:ext>
                  </a:extLst>
                </p:cNvPr>
                <p:cNvSpPr/>
                <p:nvPr/>
              </p:nvSpPr>
              <p:spPr>
                <a:xfrm>
                  <a:off x="9957876" y="3773505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DC1BE60-738F-4A42-9EC8-61142F8CCC72}"/>
                    </a:ext>
                  </a:extLst>
                </p:cNvPr>
                <p:cNvSpPr/>
                <p:nvPr/>
              </p:nvSpPr>
              <p:spPr>
                <a:xfrm>
                  <a:off x="9749912" y="363413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6D9CFFD-5B5A-D04B-A7B3-98993FD5C447}"/>
                    </a:ext>
                  </a:extLst>
                </p:cNvPr>
                <p:cNvSpPr/>
                <p:nvPr/>
              </p:nvSpPr>
              <p:spPr>
                <a:xfrm>
                  <a:off x="9995852" y="3340625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6F148F3-3F11-FD44-A108-8D021A5A02EB}"/>
                    </a:ext>
                  </a:extLst>
                </p:cNvPr>
                <p:cNvSpPr/>
                <p:nvPr/>
              </p:nvSpPr>
              <p:spPr>
                <a:xfrm>
                  <a:off x="9810874" y="3978874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DB7C94B-4429-1948-A38F-F4B67CA0D71E}"/>
                    </a:ext>
                  </a:extLst>
                </p:cNvPr>
                <p:cNvSpPr/>
                <p:nvPr/>
              </p:nvSpPr>
              <p:spPr>
                <a:xfrm>
                  <a:off x="11204740" y="3326641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93658AE-0B2C-7040-84BB-E64C8CCD3676}"/>
                    </a:ext>
                  </a:extLst>
                </p:cNvPr>
                <p:cNvSpPr/>
                <p:nvPr/>
              </p:nvSpPr>
              <p:spPr>
                <a:xfrm>
                  <a:off x="10913081" y="3403830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966F408-C21D-5147-9722-8BDC75A17058}"/>
                    </a:ext>
                  </a:extLst>
                </p:cNvPr>
                <p:cNvSpPr/>
                <p:nvPr/>
              </p:nvSpPr>
              <p:spPr>
                <a:xfrm>
                  <a:off x="11045050" y="3938009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759F488-B0CA-3E44-9C45-F0BE32B10BB6}"/>
                    </a:ext>
                  </a:extLst>
                </p:cNvPr>
                <p:cNvSpPr/>
                <p:nvPr/>
              </p:nvSpPr>
              <p:spPr>
                <a:xfrm>
                  <a:off x="11086642" y="3600053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D070F4C-BCEE-0544-AF95-2FACBC3F6203}"/>
                    </a:ext>
                  </a:extLst>
                </p:cNvPr>
                <p:cNvSpPr/>
                <p:nvPr/>
              </p:nvSpPr>
              <p:spPr>
                <a:xfrm>
                  <a:off x="10964832" y="347980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6B705B1-CDE5-EF4E-BF01-3B6D78C51057}"/>
                    </a:ext>
                  </a:extLst>
                </p:cNvPr>
                <p:cNvSpPr/>
                <p:nvPr/>
              </p:nvSpPr>
              <p:spPr>
                <a:xfrm>
                  <a:off x="10765974" y="3803614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AD129E6-1EA8-7042-9006-622B338116BF}"/>
                    </a:ext>
                  </a:extLst>
                </p:cNvPr>
                <p:cNvSpPr/>
                <p:nvPr/>
              </p:nvSpPr>
              <p:spPr>
                <a:xfrm>
                  <a:off x="10958800" y="325465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9DC1BED-8EEF-D64D-B752-A9B3F3F06EF0}"/>
                    </a:ext>
                  </a:extLst>
                </p:cNvPr>
                <p:cNvSpPr/>
                <p:nvPr/>
              </p:nvSpPr>
              <p:spPr>
                <a:xfrm>
                  <a:off x="11256732" y="3907284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724EFB9-A040-9544-9A35-50DC87687C68}"/>
                    </a:ext>
                  </a:extLst>
                </p:cNvPr>
                <p:cNvSpPr/>
                <p:nvPr/>
              </p:nvSpPr>
              <p:spPr>
                <a:xfrm>
                  <a:off x="11115533" y="409155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46CBB99-7FC5-0F4D-B8A9-349E42482339}"/>
                    </a:ext>
                  </a:extLst>
                </p:cNvPr>
                <p:cNvSpPr/>
                <p:nvPr/>
              </p:nvSpPr>
              <p:spPr>
                <a:xfrm>
                  <a:off x="10862087" y="3098698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1D73346-D97F-EA4C-AE6B-BE36B72B4486}"/>
                  </a:ext>
                </a:extLst>
              </p:cNvPr>
              <p:cNvSpPr txBox="1"/>
              <p:nvPr/>
            </p:nvSpPr>
            <p:spPr>
              <a:xfrm>
                <a:off x="3680865" y="3728631"/>
                <a:ext cx="1475302" cy="3665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/>
                  <a:t>Dispersion</a:t>
                </a:r>
                <a:endParaRPr lang="en-US" sz="1400" b="1" dirty="0"/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236A33E-C980-634F-A32E-4D8220276DF8}"/>
                  </a:ext>
                </a:extLst>
              </p:cNvPr>
              <p:cNvSpPr txBox="1"/>
              <p:nvPr/>
            </p:nvSpPr>
            <p:spPr>
              <a:xfrm>
                <a:off x="2216961" y="5332806"/>
                <a:ext cx="2274204" cy="60804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/>
                  <a:t>Different tilt,</a:t>
                </a:r>
              </a:p>
              <a:p>
                <a:r>
                  <a:rPr lang="en-US" sz="1400" dirty="0" err="1"/>
                  <a:t>a_center</a:t>
                </a:r>
                <a:r>
                  <a:rPr lang="en-US" sz="1400" dirty="0"/>
                  <a:t> ≠ 0:</a:t>
                </a:r>
                <a:endParaRPr lang="en-US" sz="1600" dirty="0"/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5476201-5EC3-D247-89E0-C48522538450}"/>
                  </a:ext>
                </a:extLst>
              </p:cNvPr>
              <p:cNvSpPr txBox="1"/>
              <p:nvPr/>
            </p:nvSpPr>
            <p:spPr>
              <a:xfrm>
                <a:off x="5767639" y="3686550"/>
                <a:ext cx="1653966" cy="6231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/>
                  <a:t>Different distance: </a:t>
                </a:r>
              </a:p>
              <a:p>
                <a:pPr algn="l"/>
                <a:r>
                  <a:rPr lang="en-US" sz="1400" dirty="0"/>
                  <a:t>focus tilt</a:t>
                </a:r>
                <a:endParaRPr lang="en-US" sz="1400" b="1" dirty="0"/>
              </a:p>
            </p:txBody>
          </p:sp>
          <p:cxnSp>
            <p:nvCxnSpPr>
              <p:cNvPr id="14" name="Gerader Verbinder 42">
                <a:extLst>
                  <a:ext uri="{FF2B5EF4-FFF2-40B4-BE49-F238E27FC236}">
                    <a16:creationId xmlns:a16="http://schemas.microsoft.com/office/drawing/2014/main" id="{31975365-4D39-4443-8213-C68E193D7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842" y="4158921"/>
                <a:ext cx="1921644" cy="13707"/>
              </a:xfrm>
              <a:prstGeom prst="line">
                <a:avLst/>
              </a:prstGeom>
              <a:ln w="762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49">
                <a:extLst>
                  <a:ext uri="{FF2B5EF4-FFF2-40B4-BE49-F238E27FC236}">
                    <a16:creationId xmlns:a16="http://schemas.microsoft.com/office/drawing/2014/main" id="{0D2EDC08-3A3A-A14F-A9BB-110907A1F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8461" y="3232741"/>
                <a:ext cx="0" cy="1661877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F0F8E4F-C695-E84F-B702-B3ED70523C5A}"/>
                  </a:ext>
                </a:extLst>
              </p:cNvPr>
              <p:cNvSpPr txBox="1"/>
              <p:nvPr/>
            </p:nvSpPr>
            <p:spPr>
              <a:xfrm>
                <a:off x="8296069" y="3690413"/>
                <a:ext cx="1325569" cy="60804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/>
                  <a:t>Different heights</a:t>
                </a:r>
              </a:p>
            </p:txBody>
          </p:sp>
          <p:sp>
            <p:nvSpPr>
              <p:cNvPr id="20" name="Rechteck: abgerundete Ecken 65">
                <a:extLst>
                  <a:ext uri="{FF2B5EF4-FFF2-40B4-BE49-F238E27FC236}">
                    <a16:creationId xmlns:a16="http://schemas.microsoft.com/office/drawing/2014/main" id="{F698397A-76B3-FF47-B432-04A76DEC2987}"/>
                  </a:ext>
                </a:extLst>
              </p:cNvPr>
              <p:cNvSpPr/>
              <p:nvPr/>
            </p:nvSpPr>
            <p:spPr>
              <a:xfrm>
                <a:off x="4314865" y="5259093"/>
                <a:ext cx="4785107" cy="965323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de-DE">
                  <a:solidFill>
                    <a:schemeClr val="tx1"/>
                  </a:solidFill>
                </a:endParaRPr>
              </a:p>
              <a:p>
                <a:pPr algn="l"/>
                <a:r>
                  <a:rPr lang="de-DE" sz="1400" err="1">
                    <a:solidFill>
                      <a:schemeClr val="tx1"/>
                    </a:solidFill>
                  </a:rPr>
                  <a:t>Twiss</a:t>
                </a:r>
                <a:r>
                  <a:rPr lang="de-DE" sz="1400">
                    <a:solidFill>
                      <a:schemeClr val="tx1"/>
                    </a:solidFill>
                  </a:rPr>
                  <a:t> </a:t>
                </a:r>
                <a:r>
                  <a:rPr lang="de-DE" sz="1400" err="1">
                    <a:solidFill>
                      <a:schemeClr val="tx1"/>
                    </a:solidFill>
                  </a:rPr>
                  <a:t>parameters</a:t>
                </a:r>
                <a:r>
                  <a:rPr lang="de-DE" sz="1400">
                    <a:solidFill>
                      <a:schemeClr val="tx1"/>
                    </a:solidFill>
                  </a:rPr>
                  <a:t> </a:t>
                </a:r>
                <a:r>
                  <a:rPr lang="de-DE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 1</a:t>
                </a:r>
                <a:r>
                  <a:rPr lang="en-US" sz="1400" baseline="30000">
                    <a:solidFill>
                      <a:schemeClr val="tx1"/>
                    </a:solidFill>
                    <a:sym typeface="Wingdings" panose="05000000000000000000" pitchFamily="2" charset="2"/>
                  </a:rPr>
                  <a:t>st</a:t>
                </a:r>
                <a:r>
                  <a:rPr lang="en-US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 order transfer matrix </a:t>
                </a:r>
              </a:p>
              <a:p>
                <a:pPr algn="l"/>
                <a:r>
                  <a:rPr lang="en-US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1400" baseline="30000">
                    <a:solidFill>
                      <a:schemeClr val="tx1"/>
                    </a:solidFill>
                    <a:sym typeface="Wingdings" panose="05000000000000000000" pitchFamily="2" charset="2"/>
                  </a:rPr>
                  <a:t>nd</a:t>
                </a:r>
                <a:r>
                  <a:rPr lang="en-US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 order deformations  sextupole errors</a:t>
                </a:r>
              </a:p>
              <a:p>
                <a:pPr algn="l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24204CD8-18DD-8245-9C41-4F8FD743E3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0830" y="4820897"/>
                <a:ext cx="0" cy="66362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5993663A-1A0A-8B47-93C6-4B7788D3A5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2456" y="2991877"/>
              <a:ext cx="55141" cy="6895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8AD0C49C-663D-F244-81BC-3096D99BA444}"/>
              </a:ext>
            </a:extLst>
          </p:cNvPr>
          <p:cNvSpPr txBox="1"/>
          <p:nvPr/>
        </p:nvSpPr>
        <p:spPr>
          <a:xfrm>
            <a:off x="132144" y="1296759"/>
            <a:ext cx="5090711" cy="477053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Individual particle tracking detectors + charge states:</a:t>
            </a:r>
          </a:p>
          <a:p>
            <a:pPr algn="l"/>
            <a:r>
              <a:rPr lang="en-US" sz="1600" b="1" dirty="0"/>
              <a:t>-&gt; Lots of information </a:t>
            </a:r>
            <a:r>
              <a:rPr lang="en-US" sz="1600" dirty="0">
                <a:sym typeface="Wingdings" panose="05000000000000000000" pitchFamily="2" charset="2"/>
              </a:rPr>
              <a:t>from x-x’ spectra at dispersive focal plane</a:t>
            </a:r>
          </a:p>
          <a:p>
            <a:pPr algn="l"/>
            <a:endParaRPr lang="en-US" sz="1600" dirty="0"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Central spot: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x-Twiss parameters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Non-dispersive 1</a:t>
            </a:r>
            <a:r>
              <a:rPr lang="en-US" sz="1600" baseline="30000" dirty="0">
                <a:sym typeface="Wingdings" panose="05000000000000000000" pitchFamily="2" charset="2"/>
              </a:rPr>
              <a:t>st</a:t>
            </a:r>
            <a:r>
              <a:rPr lang="en-US" sz="1600" dirty="0">
                <a:sym typeface="Wingdings" panose="05000000000000000000" pitchFamily="2" charset="2"/>
              </a:rPr>
              <a:t> order x-transfer matrix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Charge states after target (outer spots):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Dispersive transfer matrix elements 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of 1</a:t>
            </a:r>
            <a:r>
              <a:rPr lang="en-US" sz="1600" baseline="30000" dirty="0">
                <a:sym typeface="Wingdings" panose="05000000000000000000" pitchFamily="2" charset="2"/>
              </a:rPr>
              <a:t>st</a:t>
            </a:r>
            <a:r>
              <a:rPr lang="en-US" sz="1600" dirty="0">
                <a:sym typeface="Wingdings" panose="05000000000000000000" pitchFamily="2" charset="2"/>
              </a:rPr>
              <a:t> and 2</a:t>
            </a:r>
            <a:r>
              <a:rPr lang="en-US" sz="1600" baseline="30000" dirty="0">
                <a:sym typeface="Wingdings" panose="05000000000000000000" pitchFamily="2" charset="2"/>
              </a:rPr>
              <a:t>nd</a:t>
            </a:r>
            <a:r>
              <a:rPr lang="en-US" sz="1600" dirty="0">
                <a:sym typeface="Wingdings" panose="05000000000000000000" pitchFamily="2" charset="2"/>
              </a:rPr>
              <a:t>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b="1" dirty="0">
                <a:sym typeface="Wingdings" panose="05000000000000000000" pitchFamily="2" charset="2"/>
              </a:rPr>
              <a:t>Goal: </a:t>
            </a:r>
            <a:r>
              <a:rPr lang="en-US" sz="1600" dirty="0">
                <a:sym typeface="Wingdings" panose="05000000000000000000" pitchFamily="2" charset="2"/>
              </a:rPr>
              <a:t>Bring the spectra </a:t>
            </a:r>
            <a:r>
              <a:rPr lang="en-US" sz="1600" dirty="0"/>
              <a:t>as close as possible</a:t>
            </a:r>
            <a:r>
              <a:rPr lang="en-US" sz="1600" dirty="0">
                <a:sym typeface="Wingdings" panose="05000000000000000000" pitchFamily="2" charset="2"/>
              </a:rPr>
              <a:t> to desired 1</a:t>
            </a:r>
            <a:r>
              <a:rPr lang="en-US" sz="1600" baseline="30000" dirty="0">
                <a:sym typeface="Wingdings" panose="05000000000000000000" pitchFamily="2" charset="2"/>
              </a:rPr>
              <a:t>st</a:t>
            </a:r>
            <a:r>
              <a:rPr lang="en-US" sz="1600" dirty="0">
                <a:sym typeface="Wingdings" panose="05000000000000000000" pitchFamily="2" charset="2"/>
              </a:rPr>
              <a:t> order parameters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charge states = more deduced optical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!"/>
            </a:pPr>
            <a:r>
              <a:rPr lang="en-US" sz="1600" dirty="0">
                <a:solidFill>
                  <a:srgbClr val="FF0000"/>
                </a:solidFill>
              </a:rPr>
              <a:t>Optimize direct observables instead of individual matrix elements</a:t>
            </a:r>
          </a:p>
        </p:txBody>
      </p:sp>
      <p:cxnSp>
        <p:nvCxnSpPr>
          <p:cNvPr id="48" name="Gerader Verbinder 56">
            <a:extLst>
              <a:ext uri="{FF2B5EF4-FFF2-40B4-BE49-F238E27FC236}">
                <a16:creationId xmlns:a16="http://schemas.microsoft.com/office/drawing/2014/main" id="{8F972FE0-250B-9E40-9949-1BA0158163EA}"/>
              </a:ext>
            </a:extLst>
          </p:cNvPr>
          <p:cNvCxnSpPr>
            <a:cxnSpLocks/>
          </p:cNvCxnSpPr>
          <p:nvPr/>
        </p:nvCxnSpPr>
        <p:spPr>
          <a:xfrm flipV="1">
            <a:off x="8548982" y="3275497"/>
            <a:ext cx="5417" cy="1563596"/>
          </a:xfrm>
          <a:prstGeom prst="line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21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3E99B-4363-7F4B-9893-0BA6FE4F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FRS 1</a:t>
            </a:r>
            <a:r>
              <a:rPr lang="en-US" baseline="30000"/>
              <a:t>st</a:t>
            </a:r>
            <a:r>
              <a:rPr lang="en-US"/>
              <a:t> order: tune quadrupoles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E7BCF-0F02-6444-B521-BB5FBF89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CEBC89-F0B4-FA44-B923-E9BFBA15A1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EAB060-D29D-3041-BEE9-23535DFD3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2731A21-76B9-A64F-8395-923217ADDD0C}"/>
              </a:ext>
            </a:extLst>
          </p:cNvPr>
          <p:cNvSpPr txBox="1"/>
          <p:nvPr/>
        </p:nvSpPr>
        <p:spPr>
          <a:xfrm>
            <a:off x="345979" y="1599215"/>
            <a:ext cx="4236703" cy="23083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b="1"/>
              <a:t>Proof of principle: </a:t>
            </a:r>
          </a:p>
          <a:p>
            <a:pPr marL="342900" indent="-342900">
              <a:buClr>
                <a:srgbClr val="FFC000"/>
              </a:buClr>
              <a:buFont typeface="+mj-lt"/>
              <a:buAutoNum type="arabicPeriod"/>
            </a:pPr>
            <a:r>
              <a:rPr lang="en-US" sz="1600" b="1"/>
              <a:t>Steer beams </a:t>
            </a:r>
            <a:r>
              <a:rPr lang="en-US" sz="1600"/>
              <a:t>at the target </a:t>
            </a:r>
          </a:p>
          <a:p>
            <a:pPr marL="342900" indent="-342900">
              <a:buClr>
                <a:srgbClr val="FFC000"/>
              </a:buClr>
              <a:buFont typeface="+mj-lt"/>
              <a:buAutoNum type="arabicPeriod"/>
            </a:pPr>
            <a:endParaRPr lang="en-US" sz="1600"/>
          </a:p>
          <a:p>
            <a:pPr marL="342900" indent="-342900" algn="l">
              <a:buClr>
                <a:srgbClr val="FFC000"/>
              </a:buClr>
              <a:buFont typeface="+mj-lt"/>
              <a:buAutoNum type="arabicPeriod"/>
            </a:pPr>
            <a:r>
              <a:rPr lang="en-US" sz="1600" b="1"/>
              <a:t>Tune quadrupoles </a:t>
            </a:r>
            <a:r>
              <a:rPr lang="en-US" sz="1600"/>
              <a:t>to focus the beam (central spot upright)</a:t>
            </a:r>
          </a:p>
          <a:p>
            <a:pPr marL="342900" indent="-342900">
              <a:buClr>
                <a:srgbClr val="FFC000"/>
              </a:buClr>
              <a:buFont typeface="+mj-lt"/>
              <a:buAutoNum type="arabicPeriod"/>
            </a:pPr>
            <a:endParaRPr lang="en-US" sz="1600" b="1"/>
          </a:p>
          <a:p>
            <a:pPr marL="342900" indent="-342900">
              <a:buClr>
                <a:srgbClr val="FFC000"/>
              </a:buClr>
              <a:buFont typeface="+mj-lt"/>
              <a:buAutoNum type="arabicPeriod"/>
            </a:pPr>
            <a:r>
              <a:rPr lang="en-US" sz="1600" b="1"/>
              <a:t>Tune </a:t>
            </a:r>
            <a:r>
              <a:rPr lang="en-US" sz="1600" b="1" err="1"/>
              <a:t>sextupoles</a:t>
            </a:r>
            <a:r>
              <a:rPr lang="en-US" sz="1600"/>
              <a:t> to remove focal plane tilt and “banana”-deformation</a:t>
            </a:r>
          </a:p>
          <a:p>
            <a:pPr>
              <a:buClr>
                <a:srgbClr val="FFC000"/>
              </a:buClr>
            </a:pPr>
            <a:endParaRPr lang="en-US" sz="1600" b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942390-63F3-6B48-A581-987E10DD4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" t="14310" b="14010"/>
          <a:stretch/>
        </p:blipFill>
        <p:spPr>
          <a:xfrm>
            <a:off x="5852034" y="1752233"/>
            <a:ext cx="4233187" cy="1739808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EFFAFC6-6FA6-F44D-8997-FB58236F2353}"/>
              </a:ext>
            </a:extLst>
          </p:cNvPr>
          <p:cNvGrpSpPr/>
          <p:nvPr/>
        </p:nvGrpSpPr>
        <p:grpSpPr>
          <a:xfrm>
            <a:off x="9124659" y="4056666"/>
            <a:ext cx="2917571" cy="2296954"/>
            <a:chOff x="8560696" y="1921623"/>
            <a:chExt cx="3678466" cy="272944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5C69A30-7FF9-F74B-B2E4-F4A654B5A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46" t="999" r="2220" b="20873"/>
            <a:stretch/>
          </p:blipFill>
          <p:spPr>
            <a:xfrm>
              <a:off x="8659368" y="2505456"/>
              <a:ext cx="3451405" cy="2145612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F425710-A9E0-B346-9CA8-7978B398997F}"/>
                </a:ext>
              </a:extLst>
            </p:cNvPr>
            <p:cNvSpPr txBox="1"/>
            <p:nvPr/>
          </p:nvSpPr>
          <p:spPr>
            <a:xfrm>
              <a:off x="9454739" y="1921623"/>
              <a:ext cx="2371110" cy="4023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u="sng"/>
                <a:t>TPC Data analysis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CE2D0BF-A723-0D43-9A79-B956FDE03BA1}"/>
                </a:ext>
              </a:extLst>
            </p:cNvPr>
            <p:cNvSpPr txBox="1"/>
            <p:nvPr/>
          </p:nvSpPr>
          <p:spPr>
            <a:xfrm>
              <a:off x="10029299" y="2326544"/>
              <a:ext cx="709797" cy="4023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/>
                <a:t>U</a:t>
              </a:r>
              <a:r>
                <a:rPr lang="en-US" sz="1600" baseline="30000" dirty="0"/>
                <a:t>91+</a:t>
              </a:r>
              <a:endParaRPr lang="en-US" sz="1600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88B822E-1767-0C44-BB77-43E9B4787B6E}"/>
                </a:ext>
              </a:extLst>
            </p:cNvPr>
            <p:cNvSpPr txBox="1"/>
            <p:nvPr/>
          </p:nvSpPr>
          <p:spPr>
            <a:xfrm>
              <a:off x="8560696" y="2305897"/>
              <a:ext cx="709797" cy="4023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/>
                <a:t>U</a:t>
              </a:r>
              <a:r>
                <a:rPr lang="en-US" sz="1600" baseline="30000" dirty="0"/>
                <a:t>90+</a:t>
              </a:r>
              <a:endParaRPr lang="en-US" sz="1600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237F9CD-510C-D545-8F31-8D7E9417831F}"/>
                </a:ext>
              </a:extLst>
            </p:cNvPr>
            <p:cNvSpPr txBox="1"/>
            <p:nvPr/>
          </p:nvSpPr>
          <p:spPr>
            <a:xfrm>
              <a:off x="11529365" y="2341604"/>
              <a:ext cx="709797" cy="4023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/>
                <a:t>U</a:t>
              </a:r>
              <a:r>
                <a:rPr lang="en-US" sz="1600" baseline="30000"/>
                <a:t>92+</a:t>
              </a:r>
              <a:endParaRPr lang="en-US" sz="16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8E96A28-1A71-8D45-AB8F-F6E7559832BC}"/>
                </a:ext>
              </a:extLst>
            </p:cNvPr>
            <p:cNvSpPr/>
            <p:nvPr/>
          </p:nvSpPr>
          <p:spPr>
            <a:xfrm>
              <a:off x="9492511" y="3397737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A68B90-2F3D-E546-84D4-22D5562CA998}"/>
                </a:ext>
              </a:extLst>
            </p:cNvPr>
            <p:cNvSpPr/>
            <p:nvPr/>
          </p:nvSpPr>
          <p:spPr>
            <a:xfrm>
              <a:off x="9644911" y="3550137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65937C-3D01-A146-B4C3-988BE172698F}"/>
                </a:ext>
              </a:extLst>
            </p:cNvPr>
            <p:cNvSpPr/>
            <p:nvPr/>
          </p:nvSpPr>
          <p:spPr>
            <a:xfrm>
              <a:off x="9704193" y="336475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9BDB26-73B5-0041-A156-0383BE4773DE}"/>
                </a:ext>
              </a:extLst>
            </p:cNvPr>
            <p:cNvSpPr/>
            <p:nvPr/>
          </p:nvSpPr>
          <p:spPr>
            <a:xfrm>
              <a:off x="9401341" y="367754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7CCFAF-6E53-8442-920A-98A8CDF8C95B}"/>
                </a:ext>
              </a:extLst>
            </p:cNvPr>
            <p:cNvSpPr/>
            <p:nvPr/>
          </p:nvSpPr>
          <p:spPr>
            <a:xfrm>
              <a:off x="9658474" y="3826474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5942A2-55B9-4C4F-927F-A812847104B9}"/>
                </a:ext>
              </a:extLst>
            </p:cNvPr>
            <p:cNvSpPr/>
            <p:nvPr/>
          </p:nvSpPr>
          <p:spPr>
            <a:xfrm>
              <a:off x="9446792" y="3960869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B22081-F887-7140-AD75-41DE75EFCAF3}"/>
                </a:ext>
              </a:extLst>
            </p:cNvPr>
            <p:cNvSpPr/>
            <p:nvPr/>
          </p:nvSpPr>
          <p:spPr>
            <a:xfrm>
              <a:off x="9957876" y="3773505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2ED6BEC-4717-D74D-BA5E-9587BE09CBED}"/>
                </a:ext>
              </a:extLst>
            </p:cNvPr>
            <p:cNvSpPr/>
            <p:nvPr/>
          </p:nvSpPr>
          <p:spPr>
            <a:xfrm>
              <a:off x="9749912" y="363413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F82A80-466B-F047-96B8-C190F78F0289}"/>
                </a:ext>
              </a:extLst>
            </p:cNvPr>
            <p:cNvSpPr/>
            <p:nvPr/>
          </p:nvSpPr>
          <p:spPr>
            <a:xfrm>
              <a:off x="9995852" y="3340625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0799C05-EC27-9C43-BF94-827055BC1175}"/>
                </a:ext>
              </a:extLst>
            </p:cNvPr>
            <p:cNvSpPr/>
            <p:nvPr/>
          </p:nvSpPr>
          <p:spPr>
            <a:xfrm>
              <a:off x="9810874" y="3978874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E1ADAA1-D8CB-4B40-8515-9C14D8FAD0DD}"/>
                </a:ext>
              </a:extLst>
            </p:cNvPr>
            <p:cNvSpPr/>
            <p:nvPr/>
          </p:nvSpPr>
          <p:spPr>
            <a:xfrm>
              <a:off x="11204740" y="3326641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95615FD-052F-F946-A634-A16496CF4C69}"/>
                </a:ext>
              </a:extLst>
            </p:cNvPr>
            <p:cNvSpPr/>
            <p:nvPr/>
          </p:nvSpPr>
          <p:spPr>
            <a:xfrm>
              <a:off x="10913081" y="3403830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6D9179-CC09-F34A-B625-FE15881A6D2A}"/>
                </a:ext>
              </a:extLst>
            </p:cNvPr>
            <p:cNvSpPr/>
            <p:nvPr/>
          </p:nvSpPr>
          <p:spPr>
            <a:xfrm>
              <a:off x="11045050" y="3938009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977C42-4B29-C14C-8BAB-5B780DAD6DDA}"/>
                </a:ext>
              </a:extLst>
            </p:cNvPr>
            <p:cNvSpPr/>
            <p:nvPr/>
          </p:nvSpPr>
          <p:spPr>
            <a:xfrm>
              <a:off x="11086642" y="3600053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DAC4F68-9175-4644-A41E-896D4956A7BB}"/>
                </a:ext>
              </a:extLst>
            </p:cNvPr>
            <p:cNvSpPr/>
            <p:nvPr/>
          </p:nvSpPr>
          <p:spPr>
            <a:xfrm>
              <a:off x="10964832" y="347980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40F99D-62D4-E044-83CE-37394DD8DE05}"/>
                </a:ext>
              </a:extLst>
            </p:cNvPr>
            <p:cNvSpPr/>
            <p:nvPr/>
          </p:nvSpPr>
          <p:spPr>
            <a:xfrm>
              <a:off x="10765974" y="3803614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19F1B02-7BB4-E149-8413-3A7568FFCDC0}"/>
                </a:ext>
              </a:extLst>
            </p:cNvPr>
            <p:cNvSpPr/>
            <p:nvPr/>
          </p:nvSpPr>
          <p:spPr>
            <a:xfrm>
              <a:off x="10958800" y="325465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B7FCFCB-BACD-8940-B69C-7FC65F4500B2}"/>
                </a:ext>
              </a:extLst>
            </p:cNvPr>
            <p:cNvSpPr/>
            <p:nvPr/>
          </p:nvSpPr>
          <p:spPr>
            <a:xfrm>
              <a:off x="11256732" y="3907284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AFDE0A3-D093-3247-9FC8-59EE340FA1E2}"/>
                </a:ext>
              </a:extLst>
            </p:cNvPr>
            <p:cNvSpPr/>
            <p:nvPr/>
          </p:nvSpPr>
          <p:spPr>
            <a:xfrm>
              <a:off x="11115533" y="409155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8E86B1-8FF2-D742-8DD4-FA1841AFF7BD}"/>
                </a:ext>
              </a:extLst>
            </p:cNvPr>
            <p:cNvSpPr/>
            <p:nvPr/>
          </p:nvSpPr>
          <p:spPr>
            <a:xfrm>
              <a:off x="10862087" y="3098698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BA90BDF4-7CBC-714B-8733-8F66DBADDB76}"/>
              </a:ext>
            </a:extLst>
          </p:cNvPr>
          <p:cNvSpPr/>
          <p:nvPr/>
        </p:nvSpPr>
        <p:spPr>
          <a:xfrm>
            <a:off x="8750144" y="2398739"/>
            <a:ext cx="1028424" cy="1169043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466E3DC-E835-F14A-BBE3-66C5ECDBEAD9}"/>
              </a:ext>
            </a:extLst>
          </p:cNvPr>
          <p:cNvSpPr txBox="1"/>
          <p:nvPr/>
        </p:nvSpPr>
        <p:spPr>
          <a:xfrm>
            <a:off x="8496923" y="2102825"/>
            <a:ext cx="18473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48" name="Google Shape;137;p10">
            <a:extLst>
              <a:ext uri="{FF2B5EF4-FFF2-40B4-BE49-F238E27FC236}">
                <a16:creationId xmlns:a16="http://schemas.microsoft.com/office/drawing/2014/main" id="{C782889F-A1ED-454D-BC85-7CA284ED45C0}"/>
              </a:ext>
            </a:extLst>
          </p:cNvPr>
          <p:cNvCxnSpPr>
            <a:cxnSpLocks/>
          </p:cNvCxnSpPr>
          <p:nvPr/>
        </p:nvCxnSpPr>
        <p:spPr>
          <a:xfrm>
            <a:off x="9922679" y="3435495"/>
            <a:ext cx="598294" cy="51920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9ED5CC0A-3FCA-EE41-8F64-7827A780177A}"/>
              </a:ext>
            </a:extLst>
          </p:cNvPr>
          <p:cNvCxnSpPr>
            <a:cxnSpLocks/>
          </p:cNvCxnSpPr>
          <p:nvPr/>
        </p:nvCxnSpPr>
        <p:spPr>
          <a:xfrm flipH="1">
            <a:off x="7933606" y="5590533"/>
            <a:ext cx="983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oogle Shape;137;p10">
            <a:extLst>
              <a:ext uri="{FF2B5EF4-FFF2-40B4-BE49-F238E27FC236}">
                <a16:creationId xmlns:a16="http://schemas.microsoft.com/office/drawing/2014/main" id="{1A9DDAD2-D684-044F-A3B6-52AFBC287B9E}"/>
              </a:ext>
            </a:extLst>
          </p:cNvPr>
          <p:cNvCxnSpPr>
            <a:cxnSpLocks/>
          </p:cNvCxnSpPr>
          <p:nvPr/>
        </p:nvCxnSpPr>
        <p:spPr>
          <a:xfrm flipV="1">
            <a:off x="7321546" y="3331174"/>
            <a:ext cx="1360108" cy="410891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74FA60FF-F7E0-F448-ADB5-4EAE73F25C63}"/>
              </a:ext>
            </a:extLst>
          </p:cNvPr>
          <p:cNvSpPr txBox="1"/>
          <p:nvPr/>
        </p:nvSpPr>
        <p:spPr>
          <a:xfrm>
            <a:off x="7860421" y="4735980"/>
            <a:ext cx="1115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Evaluation of beam spot slope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85D3438-2F86-AE45-9F71-D5E0A07BE494}"/>
              </a:ext>
            </a:extLst>
          </p:cNvPr>
          <p:cNvSpPr txBox="1"/>
          <p:nvPr/>
        </p:nvSpPr>
        <p:spPr>
          <a:xfrm>
            <a:off x="6970753" y="2753377"/>
            <a:ext cx="1618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Change quadrupole strengths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55C5806E-F930-BF40-A48B-B6679495858D}"/>
              </a:ext>
            </a:extLst>
          </p:cNvPr>
          <p:cNvSpPr txBox="1"/>
          <p:nvPr/>
        </p:nvSpPr>
        <p:spPr>
          <a:xfrm>
            <a:off x="5376909" y="1365243"/>
            <a:ext cx="4913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/>
              <a:t>Schematic illustration of FRS </a:t>
            </a:r>
            <a:r>
              <a:rPr lang="de-DE" sz="1600" u="sng" err="1"/>
              <a:t>Dispersive</a:t>
            </a:r>
            <a:r>
              <a:rPr lang="de-DE" sz="1600" u="sng"/>
              <a:t> Focus</a:t>
            </a:r>
            <a:r>
              <a:rPr lang="en-US" sz="1600" u="sng"/>
              <a:t> area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F85DF797-B17C-3E46-8571-CEF4F707E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71" y="3742065"/>
            <a:ext cx="3423782" cy="2726493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906B1A29-7B25-7747-9B29-83624730F7FB}"/>
              </a:ext>
            </a:extLst>
          </p:cNvPr>
          <p:cNvSpPr txBox="1"/>
          <p:nvPr/>
        </p:nvSpPr>
        <p:spPr>
          <a:xfrm>
            <a:off x="319123" y="3917656"/>
            <a:ext cx="4051205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Clr>
                <a:srgbClr val="FFC000"/>
              </a:buClr>
            </a:pPr>
            <a:endParaRPr lang="en-US" sz="1600" b="1" dirty="0"/>
          </a:p>
          <a:p>
            <a:pPr>
              <a:buClr>
                <a:srgbClr val="FFC000"/>
              </a:buClr>
            </a:pPr>
            <a:r>
              <a:rPr lang="en-US" sz="1600" b="1" dirty="0"/>
              <a:t>Next step: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Use other observables to tune the entire 1</a:t>
            </a:r>
            <a:r>
              <a:rPr lang="en-US" sz="1600" baseline="30000" dirty="0"/>
              <a:t>st</a:t>
            </a:r>
            <a:r>
              <a:rPr lang="en-US" sz="1600" dirty="0"/>
              <a:t> order optics (including dispersion)</a:t>
            </a:r>
          </a:p>
        </p:txBody>
      </p:sp>
    </p:spTree>
    <p:extLst>
      <p:ext uri="{BB962C8B-B14F-4D97-AF65-F5344CB8AC3E}">
        <p14:creationId xmlns:p14="http://schemas.microsoft.com/office/powerpoint/2010/main" val="79652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6D40A13-9AC7-DF4C-95FD-B8689C645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058" y="1450688"/>
            <a:ext cx="2587568" cy="18285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35A302-73AE-AB4A-8C96-7DDCA5A6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24434F-742C-C84C-9C53-348B0E05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3" y="1408044"/>
            <a:ext cx="10864247" cy="4903585"/>
          </a:xfrm>
        </p:spPr>
        <p:txBody>
          <a:bodyPr/>
          <a:lstStyle/>
          <a:p>
            <a:pPr marL="457200" indent="-342900">
              <a:spcBef>
                <a:spcPts val="360"/>
              </a:spcBef>
              <a:buSzPts val="1800"/>
              <a:buFont typeface="Wingdings" pitchFamily="2" charset="2"/>
              <a:buChar char="§"/>
            </a:pPr>
            <a:r>
              <a:rPr lang="en-US" sz="2000" dirty="0"/>
              <a:t>Towards more comprehensive accelerator models (with the most relevant parameters) </a:t>
            </a:r>
          </a:p>
          <a:p>
            <a:pPr marL="457200" indent="-342900">
              <a:spcBef>
                <a:spcPts val="360"/>
              </a:spcBef>
              <a:buSzPts val="1800"/>
              <a:buFont typeface="Wingdings" pitchFamily="2" charset="2"/>
              <a:buChar char="§"/>
            </a:pPr>
            <a:endParaRPr lang="en-US" sz="2000" dirty="0"/>
          </a:p>
          <a:p>
            <a:pPr marL="457200" indent="-342900">
              <a:spcBef>
                <a:spcPts val="360"/>
              </a:spcBef>
              <a:buSzPts val="1800"/>
              <a:buFont typeface="Wingdings" pitchFamily="2" charset="2"/>
              <a:buChar char="§"/>
            </a:pPr>
            <a:r>
              <a:rPr lang="en-US" sz="2000" dirty="0"/>
              <a:t>Optimization of total SIS production cycles (performance on target)   </a:t>
            </a:r>
          </a:p>
          <a:p>
            <a:pPr marL="800100" indent="-342900">
              <a:spcBef>
                <a:spcPts val="360"/>
              </a:spcBef>
              <a:buFont typeface="Wingdings" pitchFamily="2" charset="2"/>
              <a:buChar char="§"/>
            </a:pPr>
            <a:endParaRPr lang="en-US" sz="2000" dirty="0"/>
          </a:p>
          <a:p>
            <a:pPr marL="457200" indent="-355600">
              <a:spcBef>
                <a:spcPts val="360"/>
              </a:spcBef>
              <a:buSzPts val="2000"/>
              <a:buFont typeface="Wingdings" pitchFamily="2" charset="2"/>
              <a:buChar char="§"/>
            </a:pPr>
            <a:r>
              <a:rPr lang="en-US" sz="2000" dirty="0"/>
              <a:t>Control room integration of </a:t>
            </a:r>
            <a:r>
              <a:rPr lang="en-US" sz="2000" dirty="0" err="1"/>
              <a:t>GeOFF</a:t>
            </a:r>
            <a:r>
              <a:rPr lang="en-US" sz="2000" dirty="0"/>
              <a:t> GUI at GSI</a:t>
            </a:r>
          </a:p>
          <a:p>
            <a:pPr marL="457200" indent="-355600">
              <a:spcBef>
                <a:spcPts val="360"/>
              </a:spcBef>
              <a:buSzPts val="2000"/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More advanced ML algorithms, adaptation to GSI </a:t>
            </a:r>
          </a:p>
          <a:p>
            <a:pPr lvl="1"/>
            <a:r>
              <a:rPr lang="en-US" sz="1600" dirty="0"/>
              <a:t>student-driven</a:t>
            </a:r>
          </a:p>
          <a:p>
            <a:pPr lvl="1"/>
            <a:r>
              <a:rPr lang="en-US" sz="1600" dirty="0"/>
              <a:t>examples: physics-informed BO, data-driven MPC</a:t>
            </a:r>
          </a:p>
          <a:p>
            <a:pPr marL="857241" lvl="1" indent="-355600">
              <a:spcBef>
                <a:spcPts val="360"/>
              </a:spcBef>
              <a:buSzPts val="2000"/>
              <a:buFont typeface="Wingdings" pitchFamily="2" charset="2"/>
              <a:buChar char="§"/>
            </a:pPr>
            <a:endParaRPr lang="en-US" sz="1600" dirty="0"/>
          </a:p>
          <a:p>
            <a:pPr>
              <a:spcBef>
                <a:spcPts val="360"/>
              </a:spcBef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b="1" dirty="0"/>
              <a:t>EURO-LABS</a:t>
            </a:r>
            <a:r>
              <a:rPr lang="en-US" sz="2000" dirty="0"/>
              <a:t>: generalization + maintenance </a:t>
            </a:r>
          </a:p>
          <a:p>
            <a:pPr lvl="1"/>
            <a:r>
              <a:rPr lang="en-US" sz="1600" dirty="0"/>
              <a:t>Prove portability of </a:t>
            </a:r>
            <a:r>
              <a:rPr lang="en-US" sz="1600" dirty="0" err="1"/>
              <a:t>GeOFF</a:t>
            </a:r>
            <a:r>
              <a:rPr lang="en-US" sz="1600" dirty="0"/>
              <a:t> through use at GANIL</a:t>
            </a:r>
          </a:p>
          <a:p>
            <a:pPr lvl="1"/>
            <a:r>
              <a:rPr lang="en-US" sz="1600" dirty="0"/>
              <a:t>continued collaboration with CERN on upgrades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FAF042-6B74-314B-AEB7-81A5DF6E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329" y="6552643"/>
            <a:ext cx="554591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F5B89-7E30-FD44-B383-D80EB2DF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546987" cy="365125"/>
          </a:xfrm>
        </p:spPr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151222-3B87-7644-85E3-ACC793E93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pic>
        <p:nvPicPr>
          <p:cNvPr id="7" name="Google Shape;61;p1">
            <a:extLst>
              <a:ext uri="{FF2B5EF4-FFF2-40B4-BE49-F238E27FC236}">
                <a16:creationId xmlns:a16="http://schemas.microsoft.com/office/drawing/2014/main" id="{B47AAB91-35CE-3643-A1FE-E14CBB2F82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945" y="108825"/>
            <a:ext cx="1781701" cy="8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CD18EB60-78EA-4C4B-937F-17244F3DB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736" y="2614174"/>
            <a:ext cx="2787702" cy="209398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D7CE48D-9A81-EC49-9D8C-99088E3A8917}"/>
              </a:ext>
            </a:extLst>
          </p:cNvPr>
          <p:cNvSpPr txBox="1"/>
          <p:nvPr/>
        </p:nvSpPr>
        <p:spPr>
          <a:xfrm>
            <a:off x="9338262" y="3124494"/>
            <a:ext cx="204414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dirty="0"/>
              <a:t>Presented results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4716EFD-21F7-D449-AEFA-83CAC8B24B02}"/>
              </a:ext>
            </a:extLst>
          </p:cNvPr>
          <p:cNvGrpSpPr/>
          <p:nvPr/>
        </p:nvGrpSpPr>
        <p:grpSpPr>
          <a:xfrm>
            <a:off x="9730420" y="3477565"/>
            <a:ext cx="2137150" cy="1517642"/>
            <a:chOff x="8560696" y="2305897"/>
            <a:chExt cx="3678466" cy="2345171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0791CC9-4FA3-B54E-815A-F0A5C7731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46" t="999" r="2220" b="20873"/>
            <a:stretch/>
          </p:blipFill>
          <p:spPr>
            <a:xfrm>
              <a:off x="8659368" y="2505456"/>
              <a:ext cx="3451405" cy="2145612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FAE9F03-9C34-9749-BDE6-B15FD387E0C1}"/>
                </a:ext>
              </a:extLst>
            </p:cNvPr>
            <p:cNvSpPr txBox="1"/>
            <p:nvPr/>
          </p:nvSpPr>
          <p:spPr>
            <a:xfrm>
              <a:off x="10029299" y="2326544"/>
              <a:ext cx="709797" cy="4023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/>
                <a:t>U</a:t>
              </a:r>
              <a:r>
                <a:rPr lang="en-US" sz="1600" baseline="30000" dirty="0"/>
                <a:t>91+</a:t>
              </a:r>
              <a:endParaRPr lang="en-US" sz="16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376E09F-CF47-6D4F-A7EB-DBE84ED11244}"/>
                </a:ext>
              </a:extLst>
            </p:cNvPr>
            <p:cNvSpPr txBox="1"/>
            <p:nvPr/>
          </p:nvSpPr>
          <p:spPr>
            <a:xfrm>
              <a:off x="8560696" y="2305897"/>
              <a:ext cx="709797" cy="4023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/>
                <a:t>U</a:t>
              </a:r>
              <a:r>
                <a:rPr lang="en-US" sz="1600" baseline="30000" dirty="0"/>
                <a:t>90+</a:t>
              </a:r>
              <a:endParaRPr lang="en-US" sz="1600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52B665B-AF5A-9641-9437-A498B1F0ABA3}"/>
                </a:ext>
              </a:extLst>
            </p:cNvPr>
            <p:cNvSpPr txBox="1"/>
            <p:nvPr/>
          </p:nvSpPr>
          <p:spPr>
            <a:xfrm>
              <a:off x="11529365" y="2341604"/>
              <a:ext cx="709797" cy="4023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/>
                <a:t>U</a:t>
              </a:r>
              <a:r>
                <a:rPr lang="en-US" sz="1600" baseline="30000"/>
                <a:t>92+</a:t>
              </a:r>
              <a:endParaRPr lang="en-US" sz="1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9B48EDE-D526-A344-8C16-A56F7DF089B5}"/>
                </a:ext>
              </a:extLst>
            </p:cNvPr>
            <p:cNvSpPr/>
            <p:nvPr/>
          </p:nvSpPr>
          <p:spPr>
            <a:xfrm>
              <a:off x="9492511" y="3397737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5248F6-7EEF-5B4D-9E9B-17485879B7F3}"/>
                </a:ext>
              </a:extLst>
            </p:cNvPr>
            <p:cNvSpPr/>
            <p:nvPr/>
          </p:nvSpPr>
          <p:spPr>
            <a:xfrm>
              <a:off x="9644911" y="3550137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341E2B-3243-4C49-B561-D2A3F7D008D0}"/>
                </a:ext>
              </a:extLst>
            </p:cNvPr>
            <p:cNvSpPr/>
            <p:nvPr/>
          </p:nvSpPr>
          <p:spPr>
            <a:xfrm>
              <a:off x="9704193" y="336475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A52F95A-C39A-044B-BD81-2EAA495EDCBF}"/>
                </a:ext>
              </a:extLst>
            </p:cNvPr>
            <p:cNvSpPr/>
            <p:nvPr/>
          </p:nvSpPr>
          <p:spPr>
            <a:xfrm>
              <a:off x="9401341" y="367754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63CB0D-5B4B-6A4F-9D72-A7217535CF86}"/>
                </a:ext>
              </a:extLst>
            </p:cNvPr>
            <p:cNvSpPr/>
            <p:nvPr/>
          </p:nvSpPr>
          <p:spPr>
            <a:xfrm>
              <a:off x="9658474" y="3826474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2E9F40-829E-D14A-B69D-509C09A531B8}"/>
                </a:ext>
              </a:extLst>
            </p:cNvPr>
            <p:cNvSpPr/>
            <p:nvPr/>
          </p:nvSpPr>
          <p:spPr>
            <a:xfrm>
              <a:off x="9446792" y="3960869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FBB8D8-0E8F-104E-9811-ACCE131634FD}"/>
                </a:ext>
              </a:extLst>
            </p:cNvPr>
            <p:cNvSpPr/>
            <p:nvPr/>
          </p:nvSpPr>
          <p:spPr>
            <a:xfrm>
              <a:off x="9957876" y="3773505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C3DAEC0-7941-F048-A4A1-A05C27633AC6}"/>
                </a:ext>
              </a:extLst>
            </p:cNvPr>
            <p:cNvSpPr/>
            <p:nvPr/>
          </p:nvSpPr>
          <p:spPr>
            <a:xfrm>
              <a:off x="9749912" y="363413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87AE7C-C34C-D84A-872B-9CEE9E251045}"/>
                </a:ext>
              </a:extLst>
            </p:cNvPr>
            <p:cNvSpPr/>
            <p:nvPr/>
          </p:nvSpPr>
          <p:spPr>
            <a:xfrm>
              <a:off x="9995852" y="3340625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B0D042-8E01-8E49-B78C-65FE76AC44D3}"/>
                </a:ext>
              </a:extLst>
            </p:cNvPr>
            <p:cNvSpPr/>
            <p:nvPr/>
          </p:nvSpPr>
          <p:spPr>
            <a:xfrm>
              <a:off x="9810874" y="3978874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FE3DD6-C426-5D40-8DFC-2B6ED61E77CD}"/>
                </a:ext>
              </a:extLst>
            </p:cNvPr>
            <p:cNvSpPr/>
            <p:nvPr/>
          </p:nvSpPr>
          <p:spPr>
            <a:xfrm>
              <a:off x="11204740" y="3326641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504F64C-C41A-9E4E-B642-65A4AB540731}"/>
                </a:ext>
              </a:extLst>
            </p:cNvPr>
            <p:cNvSpPr/>
            <p:nvPr/>
          </p:nvSpPr>
          <p:spPr>
            <a:xfrm>
              <a:off x="10913081" y="3403830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15ED3A9-AF1D-4A42-B16D-27A8BCB16D7B}"/>
                </a:ext>
              </a:extLst>
            </p:cNvPr>
            <p:cNvSpPr/>
            <p:nvPr/>
          </p:nvSpPr>
          <p:spPr>
            <a:xfrm>
              <a:off x="11045050" y="3938009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2C0288-AA2D-C14E-80DF-ABF47DF17F71}"/>
                </a:ext>
              </a:extLst>
            </p:cNvPr>
            <p:cNvSpPr/>
            <p:nvPr/>
          </p:nvSpPr>
          <p:spPr>
            <a:xfrm>
              <a:off x="11086642" y="3600053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752F7E-2979-8248-89D6-08B55FD9AD2D}"/>
                </a:ext>
              </a:extLst>
            </p:cNvPr>
            <p:cNvSpPr/>
            <p:nvPr/>
          </p:nvSpPr>
          <p:spPr>
            <a:xfrm>
              <a:off x="10964832" y="347980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519464-34A7-BB47-9AA9-6400F9D1970E}"/>
                </a:ext>
              </a:extLst>
            </p:cNvPr>
            <p:cNvSpPr/>
            <p:nvPr/>
          </p:nvSpPr>
          <p:spPr>
            <a:xfrm>
              <a:off x="10765974" y="3803614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96EF5EF-A34C-8B45-929E-14CDE167BDC6}"/>
                </a:ext>
              </a:extLst>
            </p:cNvPr>
            <p:cNvSpPr/>
            <p:nvPr/>
          </p:nvSpPr>
          <p:spPr>
            <a:xfrm>
              <a:off x="10958800" y="325465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BA4BF7-AB06-B342-89BB-DC1C4DF394BF}"/>
                </a:ext>
              </a:extLst>
            </p:cNvPr>
            <p:cNvSpPr/>
            <p:nvPr/>
          </p:nvSpPr>
          <p:spPr>
            <a:xfrm>
              <a:off x="11256732" y="3907284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321570-861B-7A4B-977D-6C6EA7E0215A}"/>
                </a:ext>
              </a:extLst>
            </p:cNvPr>
            <p:cNvSpPr/>
            <p:nvPr/>
          </p:nvSpPr>
          <p:spPr>
            <a:xfrm>
              <a:off x="11115533" y="4091552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021A180-F65B-884A-8DEB-93520355F1BD}"/>
                </a:ext>
              </a:extLst>
            </p:cNvPr>
            <p:cNvSpPr/>
            <p:nvPr/>
          </p:nvSpPr>
          <p:spPr>
            <a:xfrm>
              <a:off x="10862087" y="3098698"/>
              <a:ext cx="45719" cy="45719"/>
            </a:xfrm>
            <a:prstGeom prst="ellipse">
              <a:avLst/>
            </a:prstGeom>
            <a:solidFill>
              <a:srgbClr val="FDBB63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B990AF1E-7DCE-9149-89B7-B04F1BFA8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314" y="4987187"/>
            <a:ext cx="3830192" cy="15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7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BFF87-4B08-6F45-81D2-C6585B02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FAIR/GSI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F3F9FC-FC0C-874C-AF8A-5CFDC218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ABAE0D-1AA8-0341-B5EE-AA8CD4B54C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E7B0CE-1164-3D4C-BBD7-3D1DE29DE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10A10F9-F9D0-6242-B29B-99179F7DD51D}"/>
              </a:ext>
            </a:extLst>
          </p:cNvPr>
          <p:cNvSpPr txBox="1">
            <a:spLocks/>
          </p:cNvSpPr>
          <p:nvPr/>
        </p:nvSpPr>
        <p:spPr>
          <a:xfrm>
            <a:off x="563425" y="307196"/>
            <a:ext cx="893463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/>
          </a:p>
        </p:txBody>
      </p:sp>
      <p:pic>
        <p:nvPicPr>
          <p:cNvPr id="8" name="Google Shape;61;p1">
            <a:extLst>
              <a:ext uri="{FF2B5EF4-FFF2-40B4-BE49-F238E27FC236}">
                <a16:creationId xmlns:a16="http://schemas.microsoft.com/office/drawing/2014/main" id="{BAB52592-EF89-C045-A80B-7E17BDC273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945" y="108825"/>
            <a:ext cx="1781701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D770E721-6F98-4D48-A813-F6A8E8795FC1}"/>
              </a:ext>
            </a:extLst>
          </p:cNvPr>
          <p:cNvSpPr txBox="1">
            <a:spLocks/>
          </p:cNvSpPr>
          <p:nvPr/>
        </p:nvSpPr>
        <p:spPr>
          <a:xfrm>
            <a:off x="11126329" y="6552643"/>
            <a:ext cx="554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0" name="Datumsplatzhalter 4">
            <a:extLst>
              <a:ext uri="{FF2B5EF4-FFF2-40B4-BE49-F238E27FC236}">
                <a16:creationId xmlns:a16="http://schemas.microsoft.com/office/drawing/2014/main" id="{40D241E4-A856-A044-B539-CB464F5149AD}"/>
              </a:ext>
            </a:extLst>
          </p:cNvPr>
          <p:cNvSpPr txBox="1">
            <a:spLocks/>
          </p:cNvSpPr>
          <p:nvPr/>
        </p:nvSpPr>
        <p:spPr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S. Appel - APH</a:t>
            </a:r>
          </a:p>
        </p:txBody>
      </p:sp>
      <p:grpSp>
        <p:nvGrpSpPr>
          <p:cNvPr id="21" name="Google Shape;51;p1">
            <a:extLst>
              <a:ext uri="{FF2B5EF4-FFF2-40B4-BE49-F238E27FC236}">
                <a16:creationId xmlns:a16="http://schemas.microsoft.com/office/drawing/2014/main" id="{B57C4113-B3EC-6943-B3F8-1E1CCCCE690B}"/>
              </a:ext>
            </a:extLst>
          </p:cNvPr>
          <p:cNvGrpSpPr/>
          <p:nvPr/>
        </p:nvGrpSpPr>
        <p:grpSpPr>
          <a:xfrm>
            <a:off x="6001411" y="1262811"/>
            <a:ext cx="5679509" cy="4095671"/>
            <a:chOff x="3390972" y="1242388"/>
            <a:chExt cx="6218583" cy="5039143"/>
          </a:xfrm>
        </p:grpSpPr>
        <p:grpSp>
          <p:nvGrpSpPr>
            <p:cNvPr id="22" name="Google Shape;52;p1">
              <a:extLst>
                <a:ext uri="{FF2B5EF4-FFF2-40B4-BE49-F238E27FC236}">
                  <a16:creationId xmlns:a16="http://schemas.microsoft.com/office/drawing/2014/main" id="{C9F4C8DE-CC23-A047-9E2C-E4036D0F3344}"/>
                </a:ext>
              </a:extLst>
            </p:cNvPr>
            <p:cNvGrpSpPr/>
            <p:nvPr/>
          </p:nvGrpSpPr>
          <p:grpSpPr>
            <a:xfrm>
              <a:off x="3390972" y="1242388"/>
              <a:ext cx="6218583" cy="5039143"/>
              <a:chOff x="1791560" y="1306390"/>
              <a:chExt cx="6218583" cy="5039143"/>
            </a:xfrm>
          </p:grpSpPr>
          <p:pic>
            <p:nvPicPr>
              <p:cNvPr id="25" name="Google Shape;53;p1">
                <a:extLst>
                  <a:ext uri="{FF2B5EF4-FFF2-40B4-BE49-F238E27FC236}">
                    <a16:creationId xmlns:a16="http://schemas.microsoft.com/office/drawing/2014/main" id="{4B260A90-1DBD-2C4F-BF1C-12D61856093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429" t="1723" b="2764"/>
              <a:stretch/>
            </p:blipFill>
            <p:spPr>
              <a:xfrm>
                <a:off x="1791560" y="1306390"/>
                <a:ext cx="6218583" cy="5039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54;p1">
                <a:extLst>
                  <a:ext uri="{FF2B5EF4-FFF2-40B4-BE49-F238E27FC236}">
                    <a16:creationId xmlns:a16="http://schemas.microsoft.com/office/drawing/2014/main" id="{EB957693-9BFF-8F49-A3AD-65E97C4E5796}"/>
                  </a:ext>
                </a:extLst>
              </p:cNvPr>
              <p:cNvSpPr/>
              <p:nvPr/>
            </p:nvSpPr>
            <p:spPr>
              <a:xfrm>
                <a:off x="4149725" y="2584450"/>
                <a:ext cx="228600" cy="219075"/>
              </a:xfrm>
              <a:prstGeom prst="ellipse">
                <a:avLst/>
              </a:prstGeom>
              <a:noFill/>
              <a:ln w="2540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55;p1">
                <a:extLst>
                  <a:ext uri="{FF2B5EF4-FFF2-40B4-BE49-F238E27FC236}">
                    <a16:creationId xmlns:a16="http://schemas.microsoft.com/office/drawing/2014/main" id="{F9E7334F-A663-D04B-8BE9-EFDBF8C44A26}"/>
                  </a:ext>
                </a:extLst>
              </p:cNvPr>
              <p:cNvSpPr/>
              <p:nvPr/>
            </p:nvSpPr>
            <p:spPr>
              <a:xfrm>
                <a:off x="4568698" y="2803524"/>
                <a:ext cx="228600" cy="219075"/>
              </a:xfrm>
              <a:prstGeom prst="ellipse">
                <a:avLst/>
              </a:prstGeom>
              <a:noFill/>
              <a:ln w="2540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56;p1">
                <a:extLst>
                  <a:ext uri="{FF2B5EF4-FFF2-40B4-BE49-F238E27FC236}">
                    <a16:creationId xmlns:a16="http://schemas.microsoft.com/office/drawing/2014/main" id="{36321BAF-9823-BA4A-8898-D556012E219A}"/>
                  </a:ext>
                </a:extLst>
              </p:cNvPr>
              <p:cNvSpPr/>
              <p:nvPr/>
            </p:nvSpPr>
            <p:spPr>
              <a:xfrm>
                <a:off x="4410329" y="3144901"/>
                <a:ext cx="228600" cy="219075"/>
              </a:xfrm>
              <a:prstGeom prst="ellipse">
                <a:avLst/>
              </a:prstGeom>
              <a:noFill/>
              <a:ln w="254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57;p1">
              <a:extLst>
                <a:ext uri="{FF2B5EF4-FFF2-40B4-BE49-F238E27FC236}">
                  <a16:creationId xmlns:a16="http://schemas.microsoft.com/office/drawing/2014/main" id="{8CB38BDA-C818-C844-8AEB-769A53C7ED61}"/>
                </a:ext>
              </a:extLst>
            </p:cNvPr>
            <p:cNvSpPr/>
            <p:nvPr/>
          </p:nvSpPr>
          <p:spPr>
            <a:xfrm>
              <a:off x="3746806" y="4810539"/>
              <a:ext cx="1063733" cy="407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oogle Shape;58;p1">
              <a:extLst>
                <a:ext uri="{FF2B5EF4-FFF2-40B4-BE49-F238E27FC236}">
                  <a16:creationId xmlns:a16="http://schemas.microsoft.com/office/drawing/2014/main" id="{D95598F5-4597-9440-B74E-FBEA1F926ED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741" t="70836" r="77996" b="22004"/>
            <a:stretch/>
          </p:blipFill>
          <p:spPr>
            <a:xfrm>
              <a:off x="6514976" y="5684755"/>
              <a:ext cx="828290" cy="377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59;p1">
            <a:extLst>
              <a:ext uri="{FF2B5EF4-FFF2-40B4-BE49-F238E27FC236}">
                <a16:creationId xmlns:a16="http://schemas.microsoft.com/office/drawing/2014/main" id="{922EE191-153C-154C-B3CB-21410A36C25C}"/>
              </a:ext>
            </a:extLst>
          </p:cNvPr>
          <p:cNvSpPr txBox="1"/>
          <p:nvPr/>
        </p:nvSpPr>
        <p:spPr>
          <a:xfrm>
            <a:off x="370846" y="1626665"/>
            <a:ext cx="554363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Automation and optimization with </a:t>
            </a:r>
            <a:r>
              <a:rPr lang="en-US" sz="1600" u="sng"/>
              <a:t>P</a:t>
            </a: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ython</a:t>
            </a:r>
            <a:r>
              <a:rPr lang="en-US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96850">
              <a:buClr>
                <a:srgbClr val="FFC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Multi-turn injection loss minimization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SIS18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 steering (</a:t>
            </a: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TK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Closed-orbit correction for non-standard optics (</a:t>
            </a:r>
            <a:r>
              <a:rPr lang="en-US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SIS18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 extraction loss minimization (</a:t>
            </a:r>
            <a:r>
              <a:rPr lang="en-US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SIS18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Beam steering and focusing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FRS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96850">
              <a:buClr>
                <a:srgbClr val="FFC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62;p1">
            <a:extLst>
              <a:ext uri="{FF2B5EF4-FFF2-40B4-BE49-F238E27FC236}">
                <a16:creationId xmlns:a16="http://schemas.microsoft.com/office/drawing/2014/main" id="{4A8DCAC7-040E-DE4F-A0E6-26072941833D}"/>
              </a:ext>
            </a:extLst>
          </p:cNvPr>
          <p:cNvSpPr txBox="1"/>
          <p:nvPr/>
        </p:nvSpPr>
        <p:spPr>
          <a:xfrm>
            <a:off x="5070205" y="5438626"/>
            <a:ext cx="7063485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30200">
              <a:spcBef>
                <a:spcPts val="400"/>
              </a:spcBef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lang="en-US" sz="1600" dirty="0">
                <a:sym typeface="Arial"/>
              </a:rPr>
              <a:t>EURO-LABS finances a scientific staff member for three years (in APH)</a:t>
            </a:r>
            <a:endParaRPr sz="1600" dirty="0">
              <a:sym typeface="Arial"/>
            </a:endParaRPr>
          </a:p>
          <a:p>
            <a:pPr marL="457200" indent="-330200">
              <a:spcBef>
                <a:spcPts val="400"/>
              </a:spcBef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lang="en-US" sz="1600" dirty="0"/>
              <a:t>Several </a:t>
            </a:r>
            <a:r>
              <a:rPr lang="en-US" sz="1600" dirty="0" err="1">
                <a:sym typeface="Arial"/>
              </a:rPr>
              <a:t>TUDa</a:t>
            </a:r>
            <a:r>
              <a:rPr lang="en-US" sz="1600" dirty="0">
                <a:sym typeface="Arial"/>
              </a:rPr>
              <a:t> m</a:t>
            </a:r>
            <a:r>
              <a:rPr lang="en-US" sz="1600" dirty="0"/>
              <a:t>aster and PhD</a:t>
            </a:r>
            <a:r>
              <a:rPr lang="en-US" sz="1600" dirty="0">
                <a:sym typeface="Arial"/>
              </a:rPr>
              <a:t> </a:t>
            </a:r>
            <a:r>
              <a:rPr lang="en-US" sz="1600" dirty="0"/>
              <a:t>students (with </a:t>
            </a:r>
            <a:r>
              <a:rPr lang="en-US" sz="1600" dirty="0" err="1"/>
              <a:t>TUDa</a:t>
            </a:r>
            <a:r>
              <a:rPr lang="en-US" sz="1600" dirty="0"/>
              <a:t> funding)</a:t>
            </a:r>
          </a:p>
          <a:p>
            <a:pPr marL="457200" indent="-330200">
              <a:spcBef>
                <a:spcPts val="400"/>
              </a:spcBef>
              <a:buClr>
                <a:srgbClr val="FDBB63"/>
              </a:buClr>
              <a:buSzPts val="1600"/>
              <a:buFont typeface="Noto Sans Symbols"/>
              <a:buChar char="▪"/>
            </a:pPr>
            <a:r>
              <a:rPr lang="en-US" sz="1600" dirty="0"/>
              <a:t>One master student from Paris </a:t>
            </a:r>
            <a:r>
              <a:rPr lang="en-US" sz="1600" dirty="0" err="1"/>
              <a:t>Lodron</a:t>
            </a:r>
            <a:r>
              <a:rPr lang="en-US" sz="1600" dirty="0"/>
              <a:t> Universität Salzburg</a:t>
            </a:r>
            <a:endParaRPr lang="en-US" sz="16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60B98DC-624F-F048-BC84-FCAF21055D7F}"/>
              </a:ext>
            </a:extLst>
          </p:cNvPr>
          <p:cNvSpPr txBox="1"/>
          <p:nvPr/>
        </p:nvSpPr>
        <p:spPr>
          <a:xfrm>
            <a:off x="520767" y="4490540"/>
            <a:ext cx="4937047" cy="18466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600" u="sng" dirty="0"/>
              <a:t>Methods of interests of automation:</a:t>
            </a:r>
          </a:p>
          <a:p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BOBYQA + Bayesian optimization (BO)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Physics-information Bayesian optimization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Multi-objective optimization with BO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Data-driven model predictive control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359120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F2F25-E53C-584F-BD40-CA8D7B9E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SIS18 (</a:t>
            </a:r>
            <a:r>
              <a:rPr lang="en-US" err="1"/>
              <a:t>SchwerIonenSynchrotron</a:t>
            </a:r>
            <a:r>
              <a:rPr lang="en-US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380509-A011-D446-86C0-C85A16DF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AC298C-5435-3741-BBAF-8D972BA459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B532C2-E837-684B-B503-A477FECA9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pic>
        <p:nvPicPr>
          <p:cNvPr id="7" name="Google Shape;73;p8" descr="https://lh7-us.googleusercontent.com/Lik_Hz9T1_lHCPvDPoiWF3Nlq1tfts70bJRCBAF1i1NidVTGKr0Gj63ZiALyHO4lGObqlSX_ediuw-gsMqKJQ31aTn2DQhP6g3j3azZjghhfEVuC3FVuhLDU4FNE2m_hB7-fdVgMwLC85gY=s2048">
            <a:extLst>
              <a:ext uri="{FF2B5EF4-FFF2-40B4-BE49-F238E27FC236}">
                <a16:creationId xmlns:a16="http://schemas.microsoft.com/office/drawing/2014/main" id="{88F8E20D-2D83-244F-9D10-AD630AA9B5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618" t="3242" r="1644" b="3368"/>
          <a:stretch/>
        </p:blipFill>
        <p:spPr>
          <a:xfrm>
            <a:off x="475143" y="3967871"/>
            <a:ext cx="3575305" cy="23913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74;p8">
            <a:extLst>
              <a:ext uri="{FF2B5EF4-FFF2-40B4-BE49-F238E27FC236}">
                <a16:creationId xmlns:a16="http://schemas.microsoft.com/office/drawing/2014/main" id="{9BABB3EB-C948-B840-8157-D2755CBAF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504789"/>
              </p:ext>
            </p:extLst>
          </p:nvPr>
        </p:nvGraphicFramePr>
        <p:xfrm>
          <a:off x="8511300" y="4332328"/>
          <a:ext cx="3328400" cy="2026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Beam Energy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>
                    <a:lnL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B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 : 50-1000 </a:t>
                      </a:r>
                      <a:r>
                        <a:rPr lang="en-US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MeV/u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Ne: 50-2000 </a:t>
                      </a:r>
                      <a:r>
                        <a:rPr lang="en-US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MeV/u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 : 4,5 </a:t>
                      </a:r>
                      <a:r>
                        <a:rPr lang="en-US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GeV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>
                    <a:lnL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Particle Number Per Cycle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>
                    <a:lnL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B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en-US" sz="12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10 </a:t>
                      </a: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(U</a:t>
                      </a:r>
                      <a:r>
                        <a:rPr lang="en-US" sz="12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) – 10</a:t>
                      </a:r>
                      <a:r>
                        <a:rPr lang="en-US" sz="120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(p)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>
                    <a:lnL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Typical Cycle</a:t>
                      </a:r>
                      <a:endParaRPr/>
                    </a:p>
                  </a:txBody>
                  <a:tcPr marL="47625" marR="47625" marT="47625" marB="47625">
                    <a:lnL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3 </a:t>
                      </a:r>
                      <a:r>
                        <a:rPr lang="en-US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 (FAIR 2.7 Hz)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>
                    <a:lnL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Extraction</a:t>
                      </a:r>
                      <a:endParaRPr/>
                    </a:p>
                  </a:txBody>
                  <a:tcPr marL="47625" marR="47625" marT="47625" marB="47625">
                    <a:lnL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B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fast: 1 </a:t>
                      </a:r>
                      <a:r>
                        <a:rPr lang="en-US" sz="1200" i="1" u="none" strike="noStrike" cap="none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μs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with compression: 200 </a:t>
                      </a:r>
                      <a:r>
                        <a:rPr lang="en-US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slow: 10-8000 </a:t>
                      </a:r>
                      <a:r>
                        <a:rPr lang="en-US" sz="1200" i="1" u="none" strike="noStrike" cap="none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>
                    <a:lnL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B4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76;p8">
            <a:extLst>
              <a:ext uri="{FF2B5EF4-FFF2-40B4-BE49-F238E27FC236}">
                <a16:creationId xmlns:a16="http://schemas.microsoft.com/office/drawing/2014/main" id="{4B59DAFB-AFF2-C14D-8DA3-1FDA7D3439D8}"/>
              </a:ext>
            </a:extLst>
          </p:cNvPr>
          <p:cNvSpPr txBox="1"/>
          <p:nvPr/>
        </p:nvSpPr>
        <p:spPr>
          <a:xfrm>
            <a:off x="396822" y="1319757"/>
            <a:ext cx="1092141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Booster for FAIR SIS100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ynchrotron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▪"/>
            </a:pPr>
            <a:endParaRPr lang="en-US" sz="16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Offers fast and slow extraction to experiments and subsequent accelerators.</a:t>
            </a:r>
          </a:p>
          <a:p>
            <a:pPr marL="285750" indent="-285750">
              <a:buClr>
                <a:srgbClr val="FFC000"/>
              </a:buClr>
              <a:buSzPts val="1400"/>
              <a:buFont typeface="Noto Sans Symbols"/>
              <a:buChar char="▪"/>
            </a:pPr>
            <a:endParaRPr lang="en-US"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Main bottleneck for intense FAIR beams: </a:t>
            </a: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multi-turn injection into SIS18 </a:t>
            </a:r>
          </a:p>
          <a:p>
            <a:pPr marL="285750" indent="-285750">
              <a:buClr>
                <a:srgbClr val="FFC000"/>
              </a:buClr>
              <a:buSzPts val="1400"/>
              <a:buFont typeface="Noto Sans Symbols"/>
              <a:buChar char="▪"/>
            </a:pP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Main limiting effect: </a:t>
            </a: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(incoherent) transverse space charge force </a:t>
            </a:r>
          </a:p>
          <a:p>
            <a:pPr marL="285750" indent="-285750">
              <a:buClr>
                <a:srgbClr val="FFC000"/>
              </a:buClr>
              <a:buSzPts val="1400"/>
              <a:buFont typeface="Noto Sans Symbols"/>
              <a:buChar char="▪"/>
            </a:pPr>
            <a:endParaRPr lang="en-US" sz="160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Noto Sans Symbols"/>
              <a:buChar char="▪"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Also important limiting effect: </a:t>
            </a: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loss-induced vacuum degradation for intermediate charge state ions</a:t>
            </a:r>
            <a:endParaRPr lang="en-US" sz="1600" b="1" dirty="0"/>
          </a:p>
          <a:p>
            <a:pPr marL="285750" indent="-285750">
              <a:buClr>
                <a:srgbClr val="FFC000"/>
              </a:buClr>
              <a:buSzPts val="1400"/>
              <a:buFont typeface="Noto Sans Symbols"/>
              <a:buChar char="▪"/>
            </a:pPr>
            <a:endParaRPr lang="en-US" sz="16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Google Shape;71;p8" descr="https://lh7-us.googleusercontent.com/Ii7gATo24__T43sb_glsuYKwVDhohcwrllRyerpVaqHusooC0S2ZRJZt4pGNP4QRmySWH4ugylGoojrnH5lUz15vJ6kll3Yfmnqj_7HXFQtHhVe1HuHzn30gzYJ_00zCU99T5ozjZVXYnvv2g2_4Luf-YqVMkj48=s2048">
            <a:extLst>
              <a:ext uri="{FF2B5EF4-FFF2-40B4-BE49-F238E27FC236}">
                <a16:creationId xmlns:a16="http://schemas.microsoft.com/office/drawing/2014/main" id="{C383F7B7-AB0C-E94E-806A-F2AF388026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553" y="3769176"/>
            <a:ext cx="3866642" cy="2794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11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4DEBA-00AE-DC42-9CFE-305AB285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GeOFF</a:t>
            </a:r>
            <a:r>
              <a:rPr lang="en-US"/>
              <a:t> at GSI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F70490-495E-5842-8F2C-54E65F4A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CB211E-6237-CF4B-98CE-37329FE827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12B10B-3773-124D-BCFD-0C963C8E1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pic>
        <p:nvPicPr>
          <p:cNvPr id="7" name="Google Shape;61;p1">
            <a:extLst>
              <a:ext uri="{FF2B5EF4-FFF2-40B4-BE49-F238E27FC236}">
                <a16:creationId xmlns:a16="http://schemas.microsoft.com/office/drawing/2014/main" id="{4595CA44-89FD-A846-B403-4AC532D60E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34945" y="108825"/>
            <a:ext cx="1781701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5;p7">
            <a:extLst>
              <a:ext uri="{FF2B5EF4-FFF2-40B4-BE49-F238E27FC236}">
                <a16:creationId xmlns:a16="http://schemas.microsoft.com/office/drawing/2014/main" id="{C98C7769-88B7-B343-A198-47057AE8BF5E}"/>
              </a:ext>
            </a:extLst>
          </p:cNvPr>
          <p:cNvSpPr/>
          <p:nvPr/>
        </p:nvSpPr>
        <p:spPr>
          <a:xfrm>
            <a:off x="563425" y="1977951"/>
            <a:ext cx="541852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ython-based framework</a:t>
            </a: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lists, configures and runs optimization problems</a:t>
            </a: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standardized interfaces and adapters for various packages via Common Optimization Interfaces </a:t>
            </a: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Optimization problems formulated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classes</a:t>
            </a: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Class contains logic for live plotting, data logging, and communication with LSA, FESA and the Device Access system</a:t>
            </a: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adaptation of code and on-the-fly during shifts: This is made easy due to flexibility of the framework.</a:t>
            </a:r>
            <a:endParaRPr lang="en-US" sz="1600" b="0" i="0" u="none" strike="noStrike" cap="none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86;p7">
            <a:extLst>
              <a:ext uri="{FF2B5EF4-FFF2-40B4-BE49-F238E27FC236}">
                <a16:creationId xmlns:a16="http://schemas.microsoft.com/office/drawing/2014/main" id="{7641AA23-F93F-454F-BE92-65BCD374DA11}"/>
              </a:ext>
            </a:extLst>
          </p:cNvPr>
          <p:cNvSpPr/>
          <p:nvPr/>
        </p:nvSpPr>
        <p:spPr>
          <a:xfrm>
            <a:off x="278188" y="1365970"/>
            <a:ext cx="1108780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en-US" sz="1600" dirty="0" err="1">
                <a:solidFill>
                  <a:srgbClr val="000000"/>
                </a:solidFill>
                <a:cs typeface="Arial"/>
                <a:sym typeface="Arial"/>
              </a:rPr>
              <a:t>GeOFF</a:t>
            </a: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 (Generic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Optimization Frontend &amp; Framework) is a widely used framework </a:t>
            </a: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for deploying automation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CERN </a:t>
            </a:r>
            <a:endParaRPr sz="16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88;p7">
            <a:extLst>
              <a:ext uri="{FF2B5EF4-FFF2-40B4-BE49-F238E27FC236}">
                <a16:creationId xmlns:a16="http://schemas.microsoft.com/office/drawing/2014/main" id="{F9C7C3C7-2167-1940-8166-27F362C3C531}"/>
              </a:ext>
            </a:extLst>
          </p:cNvPr>
          <p:cNvSpPr txBox="1"/>
          <p:nvPr/>
        </p:nvSpPr>
        <p:spPr>
          <a:xfrm>
            <a:off x="330202" y="6003882"/>
            <a:ext cx="7732130" cy="4308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err="1">
                <a:solidFill>
                  <a:srgbClr val="333333"/>
                </a:solidFill>
              </a:rPr>
              <a:t>GeOFF</a:t>
            </a:r>
            <a:r>
              <a:rPr lang="en-US" sz="1600" b="1">
                <a:solidFill>
                  <a:srgbClr val="333333"/>
                </a:solidFill>
              </a:rPr>
              <a:t> Development/Distribution/Maintenance (N. </a:t>
            </a:r>
            <a:r>
              <a:rPr lang="en-US" sz="1600" b="1" err="1">
                <a:solidFill>
                  <a:srgbClr val="333333"/>
                </a:solidFill>
              </a:rPr>
              <a:t>Madysa</a:t>
            </a:r>
            <a:r>
              <a:rPr lang="en-US" sz="1600" b="1">
                <a:solidFill>
                  <a:srgbClr val="333333"/>
                </a:solidFill>
              </a:rPr>
              <a:t>, APH, EU funded)</a:t>
            </a:r>
            <a:endParaRPr sz="1600" b="1">
              <a:solidFill>
                <a:srgbClr val="333333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38E5EF8-BE37-A44C-B5B3-14EC5CD7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789" y="1830357"/>
            <a:ext cx="5600160" cy="39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51488ED-9657-F04B-86F5-C31F52D7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4" y="3384321"/>
            <a:ext cx="7391400" cy="2933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1D104D-45BE-544D-B8CF-D400D22C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Multi-Turn-Injection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08BC74-DE32-F54F-886C-7FAEEBFA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8A6D11-300C-3D48-AE6F-ABA7852ADC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57D338-FD03-8948-B811-FB4CD258D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ICAP</a:t>
            </a:r>
            <a:endParaRPr lang="de-DE" dirty="0"/>
          </a:p>
        </p:txBody>
      </p:sp>
      <p:sp>
        <p:nvSpPr>
          <p:cNvPr id="7" name="Google Shape;109;p11">
            <a:extLst>
              <a:ext uri="{FF2B5EF4-FFF2-40B4-BE49-F238E27FC236}">
                <a16:creationId xmlns:a16="http://schemas.microsoft.com/office/drawing/2014/main" id="{6C11A8CA-4346-7A40-8501-0471F27FE706}"/>
              </a:ext>
            </a:extLst>
          </p:cNvPr>
          <p:cNvSpPr/>
          <p:nvPr/>
        </p:nvSpPr>
        <p:spPr>
          <a:xfrm>
            <a:off x="334248" y="1237251"/>
            <a:ext cx="8540809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MTI has to respect Liouville’s theorem: Injected beams only in free space </a:t>
            </a:r>
            <a:endParaRPr sz="160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Gain factor should be as high as possible to reach the space charge limit </a:t>
            </a:r>
            <a:endParaRPr sz="160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Injection loss should be as low as possible to avoid loss-induced vacuum degradation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cs typeface="Arial"/>
              </a:rPr>
              <a:t>Competing goals: Maximize number of injection and minimize loss</a:t>
            </a:r>
            <a:endParaRPr sz="160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MTI model has been implemented in Xsuite</a:t>
            </a:r>
            <a:r>
              <a:rPr lang="en-US" sz="1600" baseline="30000" dirty="0">
                <a:solidFill>
                  <a:srgbClr val="000000"/>
                </a:solidFill>
                <a:cs typeface="Arial"/>
                <a:sym typeface="Arial"/>
              </a:rPr>
              <a:t>1</a:t>
            </a: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 for fast tracking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Google Shape;110;p11">
            <a:extLst>
              <a:ext uri="{FF2B5EF4-FFF2-40B4-BE49-F238E27FC236}">
                <a16:creationId xmlns:a16="http://schemas.microsoft.com/office/drawing/2014/main" id="{35BB356E-3531-9C47-8F60-331D6489A8DD}"/>
              </a:ext>
            </a:extLst>
          </p:cNvPr>
          <p:cNvSpPr txBox="1"/>
          <p:nvPr/>
        </p:nvSpPr>
        <p:spPr>
          <a:xfrm>
            <a:off x="195790" y="6318021"/>
            <a:ext cx="28216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300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200" b="0" i="0" u="none" strike="noStrike" cap="none" dirty="0" err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xsuite.readthedocs.io</a:t>
            </a: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200" b="0" i="0" u="none" strike="noStrike" cap="none" dirty="0" err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/latest/</a:t>
            </a:r>
            <a:endParaRPr dirty="0"/>
          </a:p>
        </p:txBody>
      </p:sp>
      <p:pic>
        <p:nvPicPr>
          <p:cNvPr id="11" name="Google Shape;108;p11" descr="https://lh7-us.googleusercontent.com/W3BL7SZqxuZV4WwNk9LbWkoZ0PZOEuppV9YN2rdk0A877oC-ynAUZ6ZSnBvIMGhhk2I4shSlbVNLw-7sAvLd31uZTVL1Q5D7bSi1NaGdik0yJ95WBUqGgxGUn0mqwxYCqnJNLXbY6hCji8I=s2048">
            <a:extLst>
              <a:ext uri="{FF2B5EF4-FFF2-40B4-BE49-F238E27FC236}">
                <a16:creationId xmlns:a16="http://schemas.microsoft.com/office/drawing/2014/main" id="{E11BB283-843F-D94C-AA59-D2EC9690EF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731" y="1363854"/>
            <a:ext cx="2837233" cy="119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11" descr="https://lh7-us.googleusercontent.com/6Unce-Nf6O3Djqm2MCjPZwiWWVKkVQZitmd01jgFPNga57n-1HCbHzJ0GNGYkBF39C88YM4Y-0XW_1jbjc6PuKpGj49XIiJC4qmPUpfwOUQp1aYMuxwNBkXJan8HVkgZ1oYJ92wdBjpStJOCxCOoi3-1OQScHjzO=s2048">
            <a:extLst>
              <a:ext uri="{FF2B5EF4-FFF2-40B4-BE49-F238E27FC236}">
                <a16:creationId xmlns:a16="http://schemas.microsoft.com/office/drawing/2014/main" id="{303FD19B-5B1F-584F-8D00-34B9C6D567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725" y="2697883"/>
            <a:ext cx="3449854" cy="207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66C006ED-8D7D-8B4B-BA51-689137B47B82}"/>
              </a:ext>
            </a:extLst>
          </p:cNvPr>
          <p:cNvSpPr/>
          <p:nvPr/>
        </p:nvSpPr>
        <p:spPr>
          <a:xfrm>
            <a:off x="8082478" y="4994582"/>
            <a:ext cx="3921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Especially important: Injected beam position and tune!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>
              <a:solidFill>
                <a:srgbClr val="FF0000"/>
              </a:solidFill>
              <a:cs typeface="Arial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  <a:cs typeface="Arial"/>
              </a:rPr>
              <a:t>Higher order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dynamics for all parameters according to the ratio </a:t>
            </a:r>
            <a:r>
              <a:rPr lang="en-US" sz="1600" dirty="0" err="1">
                <a:solidFill>
                  <a:srgbClr val="000000"/>
                </a:solidFill>
                <a:cs typeface="Arial"/>
              </a:rPr>
              <a:t>σ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/</a:t>
            </a:r>
            <a:r>
              <a:rPr lang="en-US" sz="1600" dirty="0" err="1">
                <a:solidFill>
                  <a:srgbClr val="000000"/>
                </a:solidFill>
                <a:cs typeface="Arial"/>
              </a:rPr>
              <a:t>μ</a:t>
            </a:r>
            <a:r>
              <a:rPr lang="en-US" sz="1600" baseline="30000" dirty="0">
                <a:solidFill>
                  <a:srgbClr val="000000"/>
                </a:solidFill>
                <a:cs typeface="Arial"/>
              </a:rPr>
              <a:t>∗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C08758A-B0AC-1243-AB8F-EF0216395DB0}"/>
              </a:ext>
            </a:extLst>
          </p:cNvPr>
          <p:cNvSpPr/>
          <p:nvPr/>
        </p:nvSpPr>
        <p:spPr>
          <a:xfrm>
            <a:off x="2502540" y="5200162"/>
            <a:ext cx="173161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cs typeface="Arial"/>
              </a:rPr>
              <a:t>μ</a:t>
            </a:r>
            <a:r>
              <a:rPr lang="en-US" sz="1400" baseline="30000" dirty="0">
                <a:solidFill>
                  <a:srgbClr val="000000"/>
                </a:solidFill>
                <a:cs typeface="Arial"/>
              </a:rPr>
              <a:t>∗ 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: Estimates the overall effect of one input on the output </a:t>
            </a:r>
            <a:endParaRPr lang="en-US" sz="14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8CFEEFD-DEEB-3D43-9EC0-B41B0CBE37C0}"/>
              </a:ext>
            </a:extLst>
          </p:cNvPr>
          <p:cNvSpPr/>
          <p:nvPr/>
        </p:nvSpPr>
        <p:spPr>
          <a:xfrm>
            <a:off x="5868141" y="4648361"/>
            <a:ext cx="1828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err="1">
                <a:solidFill>
                  <a:srgbClr val="000000"/>
                </a:solidFill>
                <a:cs typeface="Arial"/>
              </a:rPr>
              <a:t>σ</a:t>
            </a:r>
            <a:r>
              <a:rPr lang="en-US" sz="1400">
                <a:solidFill>
                  <a:srgbClr val="000000"/>
                </a:solidFill>
                <a:cs typeface="Arial"/>
              </a:rPr>
              <a:t>: Estimates the second- and higher-order effects of one input on the output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5D0E4EF-8F8F-744D-B8D7-8386E2454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658" y="159523"/>
            <a:ext cx="1214067" cy="97858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793722E1-68FD-4343-A3C5-806436DEA232}"/>
              </a:ext>
            </a:extLst>
          </p:cNvPr>
          <p:cNvSpPr/>
          <p:nvPr/>
        </p:nvSpPr>
        <p:spPr>
          <a:xfrm>
            <a:off x="5030744" y="4017497"/>
            <a:ext cx="1818126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200" baseline="30000" dirty="0">
                <a:solidFill>
                  <a:srgbClr val="FF0000"/>
                </a:solidFill>
                <a:latin typeface="Arial"/>
                <a:cs typeface="Arial"/>
              </a:rPr>
              <a:t>Christoph </a:t>
            </a:r>
            <a:r>
              <a:rPr lang="de-DE" sz="1200" baseline="30000" dirty="0" err="1">
                <a:solidFill>
                  <a:srgbClr val="FF0000"/>
                </a:solidFill>
                <a:latin typeface="Arial"/>
                <a:cs typeface="Arial"/>
              </a:rPr>
              <a:t>Reinwald</a:t>
            </a:r>
            <a:r>
              <a:rPr lang="de-DE" sz="1200" baseline="30000" dirty="0">
                <a:solidFill>
                  <a:srgbClr val="FF0000"/>
                </a:solidFill>
                <a:cs typeface="Arial"/>
              </a:rPr>
              <a:t>, </a:t>
            </a:r>
            <a:r>
              <a:rPr lang="de-DE" sz="1200" baseline="30000" dirty="0" err="1">
                <a:solidFill>
                  <a:srgbClr val="FF0000"/>
                </a:solidFill>
                <a:cs typeface="Arial"/>
              </a:rPr>
              <a:t>Master's</a:t>
            </a:r>
            <a:r>
              <a:rPr lang="de-DE" sz="1200" baseline="30000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200" baseline="30000" dirty="0" err="1">
                <a:solidFill>
                  <a:srgbClr val="FF0000"/>
                </a:solidFill>
                <a:cs typeface="Arial"/>
              </a:rPr>
              <a:t>thesis</a:t>
            </a:r>
            <a:endParaRPr lang="en-US" sz="1200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38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 Optimization BY Quadratic Approximation</a:t>
            </a:r>
          </a:p>
        </p:txBody>
      </p:sp>
      <p:sp>
        <p:nvSpPr>
          <p:cNvPr id="5" name="Rechteck 4"/>
          <p:cNvSpPr/>
          <p:nvPr/>
        </p:nvSpPr>
        <p:spPr>
          <a:xfrm>
            <a:off x="345352" y="1642759"/>
            <a:ext cx="64837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Developed by Michael J. D. Powell in 2009.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sequential trust–region algorithm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quadratic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approximations</a:t>
            </a:r>
            <a:r>
              <a:rPr lang="en-US" dirty="0"/>
              <a:t> of objective function </a:t>
            </a:r>
            <a:r>
              <a:rPr lang="en-US" baseline="30000" dirty="0"/>
              <a:t>[1]</a:t>
            </a: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Updates to the model and trust radius on each iteration</a:t>
            </a:r>
            <a:r>
              <a:rPr lang="en-US" baseline="-25000" dirty="0"/>
              <a:t>.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err="1"/>
              <a:t>Py</a:t>
            </a:r>
            <a:r>
              <a:rPr lang="en-US" dirty="0"/>
              <a:t>-BOBYQA</a:t>
            </a:r>
            <a:r>
              <a:rPr lang="en-US" baseline="30000" dirty="0"/>
              <a:t>[2]</a:t>
            </a:r>
            <a:r>
              <a:rPr lang="en-US" dirty="0"/>
              <a:t>: adds global optimization </a:t>
            </a:r>
            <a:br>
              <a:rPr lang="en-US" dirty="0"/>
            </a:br>
            <a:r>
              <a:rPr lang="en-US" dirty="0"/>
              <a:t>and robustness against noise</a:t>
            </a:r>
          </a:p>
          <a:p>
            <a:pPr>
              <a:buClr>
                <a:srgbClr val="FDBB63"/>
              </a:buClr>
            </a:pPr>
            <a:endParaRPr lang="en-US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6531044" y="1458537"/>
            <a:ext cx="4985085" cy="3889116"/>
            <a:chOff x="5338851" y="1888957"/>
            <a:chExt cx="4386677" cy="3832917"/>
          </a:xfrm>
        </p:grpSpPr>
        <p:pic>
          <p:nvPicPr>
            <p:cNvPr id="4" name="Grafik 117">
              <a:extLst>
                <a:ext uri="{FF2B5EF4-FFF2-40B4-BE49-F238E27FC236}">
                  <a16:creationId xmlns:a16="http://schemas.microsoft.com/office/drawing/2014/main" id="{0ABC44FF-888A-E14A-A85F-17E6AD2B8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69" r="11933"/>
            <a:stretch/>
          </p:blipFill>
          <p:spPr>
            <a:xfrm>
              <a:off x="5338851" y="1888957"/>
              <a:ext cx="4386677" cy="3832917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7370590" y="5085167"/>
              <a:ext cx="1616806" cy="272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err="1"/>
                <a:t>by</a:t>
              </a:r>
              <a:r>
                <a:rPr lang="de-DE" sz="1200"/>
                <a:t> Ralf </a:t>
              </a:r>
              <a:r>
                <a:rPr lang="de-DE" sz="1200" err="1"/>
                <a:t>Juengling</a:t>
              </a:r>
              <a:r>
                <a:rPr lang="de-DE" sz="1200"/>
                <a:t> - 2008</a:t>
              </a:r>
              <a:endParaRPr lang="en-US" sz="1200"/>
            </a:p>
          </p:txBody>
        </p:sp>
      </p:grpSp>
      <p:sp>
        <p:nvSpPr>
          <p:cNvPr id="3" name="Rechteck 2"/>
          <p:cNvSpPr/>
          <p:nvPr/>
        </p:nvSpPr>
        <p:spPr>
          <a:xfrm>
            <a:off x="481894" y="5653251"/>
            <a:ext cx="5671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666666"/>
                </a:solidFill>
              </a:rPr>
              <a:t>[1] M. J. D Powell, technical report DAMTP 2009/NA06, Cambridge (2009), </a:t>
            </a:r>
          </a:p>
          <a:p>
            <a:r>
              <a:rPr lang="de-DE" sz="1200">
                <a:solidFill>
                  <a:srgbClr val="666666"/>
                </a:solidFill>
              </a:rPr>
              <a:t>[2] C. </a:t>
            </a:r>
            <a:r>
              <a:rPr lang="de-DE" sz="1200" err="1">
                <a:solidFill>
                  <a:srgbClr val="666666"/>
                </a:solidFill>
              </a:rPr>
              <a:t>Cartis</a:t>
            </a:r>
            <a:r>
              <a:rPr lang="de-DE" sz="1200">
                <a:solidFill>
                  <a:srgbClr val="666666"/>
                </a:solidFill>
              </a:rPr>
              <a:t>, arXiv:1804.00154, (2018), </a:t>
            </a:r>
            <a:r>
              <a:rPr lang="de-DE" sz="1200">
                <a:solidFill>
                  <a:srgbClr val="666666"/>
                </a:solidFill>
                <a:hlinkClick r:id="rId3"/>
              </a:rPr>
              <a:t>https://pypi.org/project/Py-BOBYQA</a:t>
            </a:r>
            <a:endParaRPr lang="de-DE" sz="120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3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AC259-33BB-254B-B31F-724EE5CB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dk1"/>
                </a:solidFill>
              </a:rPr>
              <a:t>Automation of </a:t>
            </a:r>
            <a:r>
              <a:rPr lang="en-US">
                <a:solidFill>
                  <a:srgbClr val="000000"/>
                </a:solidFill>
              </a:rPr>
              <a:t>Multi-Turn Injection 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90D7DF-524F-9B40-9EE6-3DBAAB4C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7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BDA2C9-67BD-7D4D-A8F7-B28A9CA678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065BB5-8725-9642-8AFA-469B46126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</a:p>
        </p:txBody>
      </p:sp>
      <p:sp>
        <p:nvSpPr>
          <p:cNvPr id="10" name="Google Shape;115;p9">
            <a:extLst>
              <a:ext uri="{FF2B5EF4-FFF2-40B4-BE49-F238E27FC236}">
                <a16:creationId xmlns:a16="http://schemas.microsoft.com/office/drawing/2014/main" id="{9C2CEF18-A03F-E647-AD2F-41459C912D09}"/>
              </a:ext>
            </a:extLst>
          </p:cNvPr>
          <p:cNvSpPr txBox="1"/>
          <p:nvPr/>
        </p:nvSpPr>
        <p:spPr>
          <a:xfrm>
            <a:off x="374509" y="4233104"/>
            <a:ext cx="62148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endParaRPr lang="en-US"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>
                <a:sym typeface="Arial"/>
              </a:rPr>
              <a:t>150 iterations required, which took about 30 minutes.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endParaRPr lang="en-US" sz="1600">
              <a:sym typeface="Arial"/>
            </a:endParaRPr>
          </a:p>
          <a:p>
            <a:pPr marL="285750" lvl="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/>
              <a:t>1 iteration = median of 3 evaluations (to reduce variance)</a:t>
            </a:r>
          </a:p>
          <a:p>
            <a:pPr marL="285750" lvl="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endParaRPr lang="en-US" sz="1600">
              <a:sym typeface="Arial"/>
            </a:endParaRPr>
          </a:p>
          <a:p>
            <a:pPr marL="285750" lvl="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/>
              <a:t>gray area = initialization phase of algorithm.</a:t>
            </a:r>
            <a:endParaRPr lang="en-US" sz="1600">
              <a:sym typeface="Arial"/>
            </a:endParaRPr>
          </a:p>
          <a:p>
            <a:pPr marL="285750" lvl="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endParaRPr lang="en-US" sz="1600">
              <a:sym typeface="Arial"/>
            </a:endParaRP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sym typeface="Arial"/>
              </a:rPr>
              <a:t>Loss could be reduced from 30 % to 12 %.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endParaRPr lang="en-US" sz="1600">
              <a:sym typeface="Arial"/>
            </a:endParaRP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endParaRPr lang="en-US" sz="1600">
              <a:sym typeface="Arial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776E966-EF35-EF49-9154-90F97451FA5B}"/>
              </a:ext>
            </a:extLst>
          </p:cNvPr>
          <p:cNvGrpSpPr/>
          <p:nvPr/>
        </p:nvGrpSpPr>
        <p:grpSpPr>
          <a:xfrm>
            <a:off x="711012" y="2474567"/>
            <a:ext cx="5060161" cy="1706952"/>
            <a:chOff x="385266" y="2990937"/>
            <a:chExt cx="5060161" cy="1706952"/>
          </a:xfrm>
        </p:grpSpPr>
        <p:grpSp>
          <p:nvGrpSpPr>
            <p:cNvPr id="11" name="Google Shape;116;p9">
              <a:extLst>
                <a:ext uri="{FF2B5EF4-FFF2-40B4-BE49-F238E27FC236}">
                  <a16:creationId xmlns:a16="http://schemas.microsoft.com/office/drawing/2014/main" id="{C8A4810A-F595-A341-8717-AE9BF8EF53FF}"/>
                </a:ext>
              </a:extLst>
            </p:cNvPr>
            <p:cNvGrpSpPr/>
            <p:nvPr/>
          </p:nvGrpSpPr>
          <p:grpSpPr>
            <a:xfrm>
              <a:off x="385266" y="2990937"/>
              <a:ext cx="3267476" cy="1706952"/>
              <a:chOff x="6447738" y="1180425"/>
              <a:chExt cx="3267476" cy="1706952"/>
            </a:xfrm>
          </p:grpSpPr>
          <p:pic>
            <p:nvPicPr>
              <p:cNvPr id="12" name="Google Shape;117;p9">
                <a:extLst>
                  <a:ext uri="{FF2B5EF4-FFF2-40B4-BE49-F238E27FC236}">
                    <a16:creationId xmlns:a16="http://schemas.microsoft.com/office/drawing/2014/main" id="{79772E59-DCA4-9344-9EBD-28BACA3113E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3544" r="3548" b="5940"/>
              <a:stretch/>
            </p:blipFill>
            <p:spPr>
              <a:xfrm>
                <a:off x="6447738" y="1180425"/>
                <a:ext cx="3267476" cy="168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Google Shape;118;p9">
                <a:extLst>
                  <a:ext uri="{FF2B5EF4-FFF2-40B4-BE49-F238E27FC236}">
                    <a16:creationId xmlns:a16="http://schemas.microsoft.com/office/drawing/2014/main" id="{2293BEF5-F913-A140-9744-8D84C6C55B13}"/>
                  </a:ext>
                </a:extLst>
              </p:cNvPr>
              <p:cNvSpPr txBox="1"/>
              <p:nvPr/>
            </p:nvSpPr>
            <p:spPr>
              <a:xfrm>
                <a:off x="8202529" y="1257300"/>
                <a:ext cx="2696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9;p9">
                <a:extLst>
                  <a:ext uri="{FF2B5EF4-FFF2-40B4-BE49-F238E27FC236}">
                    <a16:creationId xmlns:a16="http://schemas.microsoft.com/office/drawing/2014/main" id="{BF16C9C3-8B67-B64E-B182-A0A2FBCF8F61}"/>
                  </a:ext>
                </a:extLst>
              </p:cNvPr>
              <p:cNvSpPr txBox="1"/>
              <p:nvPr/>
            </p:nvSpPr>
            <p:spPr>
              <a:xfrm>
                <a:off x="8211937" y="2610378"/>
                <a:ext cx="4364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20;p9">
                <a:extLst>
                  <a:ext uri="{FF2B5EF4-FFF2-40B4-BE49-F238E27FC236}">
                    <a16:creationId xmlns:a16="http://schemas.microsoft.com/office/drawing/2014/main" id="{A5897C34-5835-3A47-BBCD-C067E95B5B15}"/>
                  </a:ext>
                </a:extLst>
              </p:cNvPr>
              <p:cNvSpPr txBox="1"/>
              <p:nvPr/>
            </p:nvSpPr>
            <p:spPr>
              <a:xfrm>
                <a:off x="8204462" y="1430321"/>
                <a:ext cx="4364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21;p9">
                <a:extLst>
                  <a:ext uri="{FF2B5EF4-FFF2-40B4-BE49-F238E27FC236}">
                    <a16:creationId xmlns:a16="http://schemas.microsoft.com/office/drawing/2014/main" id="{EFCF432D-0C4F-1D47-A75C-B74A369F3B17}"/>
                  </a:ext>
                </a:extLst>
              </p:cNvPr>
              <p:cNvSpPr txBox="1"/>
              <p:nvPr/>
            </p:nvSpPr>
            <p:spPr>
              <a:xfrm>
                <a:off x="8205924" y="2450019"/>
                <a:ext cx="4364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22;p9">
                <a:extLst>
                  <a:ext uri="{FF2B5EF4-FFF2-40B4-BE49-F238E27FC236}">
                    <a16:creationId xmlns:a16="http://schemas.microsoft.com/office/drawing/2014/main" id="{30467AA2-4CEB-F340-936E-4B9C962E60C2}"/>
                  </a:ext>
                </a:extLst>
              </p:cNvPr>
              <p:cNvSpPr txBox="1"/>
              <p:nvPr/>
            </p:nvSpPr>
            <p:spPr>
              <a:xfrm>
                <a:off x="8205924" y="1726452"/>
                <a:ext cx="2696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B828144-7EF8-D44F-BC51-633DFEC9ACC6}"/>
                </a:ext>
              </a:extLst>
            </p:cNvPr>
            <p:cNvSpPr txBox="1"/>
            <p:nvPr/>
          </p:nvSpPr>
          <p:spPr>
            <a:xfrm>
              <a:off x="3847874" y="3643520"/>
              <a:ext cx="159755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/>
                <a:t>+ 4 TK Steers</a:t>
              </a:r>
            </a:p>
          </p:txBody>
        </p:sp>
      </p:grpSp>
      <p:sp>
        <p:nvSpPr>
          <p:cNvPr id="20" name="Google Shape;115;p9">
            <a:extLst>
              <a:ext uri="{FF2B5EF4-FFF2-40B4-BE49-F238E27FC236}">
                <a16:creationId xmlns:a16="http://schemas.microsoft.com/office/drawing/2014/main" id="{2D589E9B-8DA0-D641-B6ED-E7818C21F93B}"/>
              </a:ext>
            </a:extLst>
          </p:cNvPr>
          <p:cNvSpPr txBox="1"/>
          <p:nvPr/>
        </p:nvSpPr>
        <p:spPr>
          <a:xfrm>
            <a:off x="374509" y="1153734"/>
            <a:ext cx="6331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C000"/>
              </a:buClr>
              <a:buSzPts val="1400"/>
            </a:pPr>
            <a:endParaRPr lang="en-US" sz="1600" dirty="0">
              <a:solidFill>
                <a:srgbClr val="333333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olidFill>
                  <a:srgbClr val="333333"/>
                </a:solidFill>
                <a:ea typeface="Arial"/>
                <a:cs typeface="Arial"/>
                <a:sym typeface="Arial"/>
              </a:rPr>
              <a:t>Usually</a:t>
            </a:r>
            <a:r>
              <a:rPr lang="en-US" sz="1600" b="1" dirty="0">
                <a:solidFill>
                  <a:srgbClr val="333333"/>
                </a:solidFill>
                <a:ea typeface="Arial"/>
                <a:cs typeface="Arial"/>
                <a:sym typeface="Arial"/>
              </a:rPr>
              <a:t>,</a:t>
            </a:r>
            <a:r>
              <a:rPr lang="en-US" sz="1600" dirty="0">
                <a:solidFill>
                  <a:srgbClr val="333333"/>
                </a:solidFill>
                <a:ea typeface="Arial"/>
                <a:cs typeface="Arial"/>
                <a:sym typeface="Arial"/>
              </a:rPr>
              <a:t> MTI is optimized </a:t>
            </a:r>
            <a:r>
              <a:rPr lang="en-US" sz="1600" b="1" dirty="0">
                <a:solidFill>
                  <a:srgbClr val="333333"/>
                </a:solidFill>
                <a:ea typeface="Arial"/>
                <a:cs typeface="Arial"/>
                <a:sym typeface="Arial"/>
              </a:rPr>
              <a:t>manually,</a:t>
            </a:r>
            <a:r>
              <a:rPr lang="en-US" sz="1600" dirty="0">
                <a:solidFill>
                  <a:srgbClr val="333333"/>
                </a:solidFill>
                <a:ea typeface="Arial"/>
                <a:cs typeface="Arial"/>
                <a:sym typeface="Arial"/>
              </a:rPr>
              <a:t> with varying success</a:t>
            </a:r>
            <a:endParaRPr lang="en-US" sz="1600" dirty="0"/>
          </a:p>
          <a:p>
            <a:pPr marL="28575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endParaRPr lang="en-US" sz="1600" dirty="0">
              <a:sym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>
                <a:sym typeface="Arial"/>
              </a:rPr>
              <a:t>Using nine optimization parameters.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069F42-6355-B649-A4E8-8BAC6C1121A3}"/>
              </a:ext>
            </a:extLst>
          </p:cNvPr>
          <p:cNvSpPr txBox="1"/>
          <p:nvPr/>
        </p:nvSpPr>
        <p:spPr>
          <a:xfrm>
            <a:off x="7825795" y="5311539"/>
            <a:ext cx="3704860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correction of loss calculation to earlier publications</a:t>
            </a:r>
            <a:r>
              <a:rPr lang="en-US" sz="1200" dirty="0"/>
              <a:t>)</a:t>
            </a:r>
          </a:p>
        </p:txBody>
      </p:sp>
      <p:pic>
        <p:nvPicPr>
          <p:cNvPr id="21" name="Google Shape;61;p1">
            <a:extLst>
              <a:ext uri="{FF2B5EF4-FFF2-40B4-BE49-F238E27FC236}">
                <a16:creationId xmlns:a16="http://schemas.microsoft.com/office/drawing/2014/main" id="{180479E2-0793-E245-AD60-3E1655295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945" y="108825"/>
            <a:ext cx="1781701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EB198D2-73D2-A54F-BDAE-85F68DE143F9}"/>
              </a:ext>
            </a:extLst>
          </p:cNvPr>
          <p:cNvSpPr/>
          <p:nvPr/>
        </p:nvSpPr>
        <p:spPr>
          <a:xfrm>
            <a:off x="6589384" y="5685677"/>
            <a:ext cx="4455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/>
              <a:t>successful use of BOBYQA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endParaRPr lang="en-US" sz="1600" dirty="0"/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 pitchFamily="2" charset="2"/>
              <a:buChar char="§"/>
            </a:pPr>
            <a:r>
              <a:rPr lang="en-US" sz="1600" dirty="0"/>
              <a:t>algorithm's internal model not reusable</a:t>
            </a:r>
          </a:p>
        </p:txBody>
      </p:sp>
      <p:pic>
        <p:nvPicPr>
          <p:cNvPr id="22" name="Inhaltsplatzhalter 7">
            <a:extLst>
              <a:ext uri="{FF2B5EF4-FFF2-40B4-BE49-F238E27FC236}">
                <a16:creationId xmlns:a16="http://schemas.microsoft.com/office/drawing/2014/main" id="{889DCED7-999F-5044-800A-61205D5BF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65373" y="1256658"/>
            <a:ext cx="5511800" cy="4140200"/>
          </a:xfrm>
        </p:spPr>
      </p:pic>
    </p:spTree>
    <p:extLst>
      <p:ext uri="{BB962C8B-B14F-4D97-AF65-F5344CB8AC3E}">
        <p14:creationId xmlns:p14="http://schemas.microsoft.com/office/powerpoint/2010/main" val="421383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optimization</a:t>
            </a:r>
          </a:p>
        </p:txBody>
      </p:sp>
      <p:grpSp>
        <p:nvGrpSpPr>
          <p:cNvPr id="5" name="Gruppieren 50">
            <a:extLst>
              <a:ext uri="{FF2B5EF4-FFF2-40B4-BE49-F238E27FC236}">
                <a16:creationId xmlns:a16="http://schemas.microsoft.com/office/drawing/2014/main" id="{3E5F9F31-73A1-5240-9AAB-07BBA467A106}"/>
              </a:ext>
            </a:extLst>
          </p:cNvPr>
          <p:cNvGrpSpPr/>
          <p:nvPr/>
        </p:nvGrpSpPr>
        <p:grpSpPr>
          <a:xfrm>
            <a:off x="5827291" y="1556921"/>
            <a:ext cx="6364709" cy="4389503"/>
            <a:chOff x="19733723" y="10691923"/>
            <a:chExt cx="10066409" cy="6701416"/>
          </a:xfrm>
        </p:grpSpPr>
        <p:pic>
          <p:nvPicPr>
            <p:cNvPr id="15" name="Grafik 27">
              <a:extLst>
                <a:ext uri="{FF2B5EF4-FFF2-40B4-BE49-F238E27FC236}">
                  <a16:creationId xmlns:a16="http://schemas.microsoft.com/office/drawing/2014/main" id="{FA3BC552-C5D5-E04B-8971-2172261DD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650"/>
            <a:stretch/>
          </p:blipFill>
          <p:spPr>
            <a:xfrm>
              <a:off x="19733723" y="10691923"/>
              <a:ext cx="9665004" cy="6701416"/>
            </a:xfrm>
            <a:prstGeom prst="rect">
              <a:avLst/>
            </a:prstGeom>
          </p:spPr>
        </p:pic>
        <p:grpSp>
          <p:nvGrpSpPr>
            <p:cNvPr id="7" name="Gruppieren 49">
              <a:extLst>
                <a:ext uri="{FF2B5EF4-FFF2-40B4-BE49-F238E27FC236}">
                  <a16:creationId xmlns:a16="http://schemas.microsoft.com/office/drawing/2014/main" id="{90693A76-465C-234E-AA92-CF473083EE66}"/>
                </a:ext>
              </a:extLst>
            </p:cNvPr>
            <p:cNvGrpSpPr/>
            <p:nvPr/>
          </p:nvGrpSpPr>
          <p:grpSpPr>
            <a:xfrm>
              <a:off x="21306006" y="11400349"/>
              <a:ext cx="8494126" cy="4796260"/>
              <a:chOff x="21306006" y="11400349"/>
              <a:chExt cx="8494126" cy="4796260"/>
            </a:xfrm>
          </p:grpSpPr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A8CD4BB-5A49-064A-BC30-E295E1DB123D}"/>
                  </a:ext>
                </a:extLst>
              </p:cNvPr>
              <p:cNvSpPr txBox="1"/>
              <p:nvPr/>
            </p:nvSpPr>
            <p:spPr>
              <a:xfrm>
                <a:off x="25084756" y="14124933"/>
                <a:ext cx="2914627" cy="798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95% confidence interval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9613FF8-1A93-B041-9935-DBC52E254ED1}"/>
                  </a:ext>
                </a:extLst>
              </p:cNvPr>
              <p:cNvSpPr txBox="1"/>
              <p:nvPr/>
            </p:nvSpPr>
            <p:spPr>
              <a:xfrm>
                <a:off x="26715633" y="15726728"/>
                <a:ext cx="2914627" cy="469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Utility Function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F2CDCEF-3A8B-8A42-8C49-69E2B1F280EE}"/>
                  </a:ext>
                </a:extLst>
              </p:cNvPr>
              <p:cNvSpPr txBox="1"/>
              <p:nvPr/>
            </p:nvSpPr>
            <p:spPr>
              <a:xfrm>
                <a:off x="21306006" y="15577935"/>
                <a:ext cx="2914627" cy="469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Next Best Guess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EF9B506-2F17-6342-A27A-7B3B341393F8}"/>
                  </a:ext>
                </a:extLst>
              </p:cNvPr>
              <p:cNvSpPr txBox="1"/>
              <p:nvPr/>
            </p:nvSpPr>
            <p:spPr>
              <a:xfrm>
                <a:off x="27834911" y="11400349"/>
                <a:ext cx="1965221" cy="1127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Target</a:t>
                </a:r>
              </a:p>
              <a:p>
                <a:r>
                  <a:rPr lang="en-US" sz="1400"/>
                  <a:t>Observations</a:t>
                </a:r>
              </a:p>
              <a:p>
                <a:r>
                  <a:rPr lang="en-US" sz="1400"/>
                  <a:t>Prediction</a:t>
                </a:r>
              </a:p>
            </p:txBody>
          </p:sp>
          <p:pic>
            <p:nvPicPr>
              <p:cNvPr id="12" name="Grafik 162">
                <a:extLst>
                  <a:ext uri="{FF2B5EF4-FFF2-40B4-BE49-F238E27FC236}">
                    <a16:creationId xmlns:a16="http://schemas.microsoft.com/office/drawing/2014/main" id="{77CF53DE-165C-8942-8D26-13DCCC88D5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5903" t="9694" r="10787" b="88611"/>
              <a:stretch/>
            </p:blipFill>
            <p:spPr>
              <a:xfrm>
                <a:off x="27157751" y="11545969"/>
                <a:ext cx="586921" cy="179968"/>
              </a:xfrm>
              <a:prstGeom prst="rect">
                <a:avLst/>
              </a:prstGeom>
            </p:spPr>
          </p:pic>
          <p:pic>
            <p:nvPicPr>
              <p:cNvPr id="13" name="Grafik 170">
                <a:extLst>
                  <a:ext uri="{FF2B5EF4-FFF2-40B4-BE49-F238E27FC236}">
                    <a16:creationId xmlns:a16="http://schemas.microsoft.com/office/drawing/2014/main" id="{EF0DB40D-3497-2A40-8D50-14E4251AA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6063" t="11650" r="10627" b="86312"/>
              <a:stretch/>
            </p:blipFill>
            <p:spPr>
              <a:xfrm>
                <a:off x="27157751" y="11841898"/>
                <a:ext cx="586921" cy="216481"/>
              </a:xfrm>
              <a:prstGeom prst="rect">
                <a:avLst/>
              </a:prstGeom>
            </p:spPr>
          </p:pic>
          <p:pic>
            <p:nvPicPr>
              <p:cNvPr id="14" name="Grafik 171">
                <a:extLst>
                  <a:ext uri="{FF2B5EF4-FFF2-40B4-BE49-F238E27FC236}">
                    <a16:creationId xmlns:a16="http://schemas.microsoft.com/office/drawing/2014/main" id="{95A8BDF3-8F86-0C43-A12A-3027FB6748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5946" t="14056" r="10744" b="84249"/>
              <a:stretch/>
            </p:blipFill>
            <p:spPr>
              <a:xfrm>
                <a:off x="27157750" y="12190104"/>
                <a:ext cx="586921" cy="179968"/>
              </a:xfrm>
              <a:prstGeom prst="rect">
                <a:avLst/>
              </a:prstGeom>
            </p:spPr>
          </p:pic>
        </p:grpSp>
      </p:grpSp>
      <p:sp>
        <p:nvSpPr>
          <p:cNvPr id="17" name="Rechteck 16"/>
          <p:cNvSpPr/>
          <p:nvPr/>
        </p:nvSpPr>
        <p:spPr>
          <a:xfrm>
            <a:off x="313335" y="1773723"/>
            <a:ext cx="518292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/>
              <a:t>Constructs probabilistic model of objective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b="1" dirty="0"/>
              <a:t>Gaussian process </a:t>
            </a:r>
            <a:r>
              <a:rPr lang="en-US" sz="1600" dirty="0"/>
              <a:t>prior express assumption </a:t>
            </a:r>
            <a:br>
              <a:rPr lang="en-US" sz="1600" dirty="0"/>
            </a:br>
            <a:r>
              <a:rPr lang="en-US" sz="1600" dirty="0"/>
              <a:t>about objective function (mean function)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b="1" dirty="0"/>
              <a:t>Kernel function </a:t>
            </a:r>
            <a:r>
              <a:rPr lang="en-US" sz="1600" dirty="0"/>
              <a:t>k(x, x′) describes correlation </a:t>
            </a:r>
            <a:br>
              <a:rPr lang="en-US" sz="1600" dirty="0"/>
            </a:br>
            <a:r>
              <a:rPr lang="en-US" sz="1600" dirty="0"/>
              <a:t>in phase space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b="1" dirty="0"/>
              <a:t>Acquisition function </a:t>
            </a:r>
            <a:r>
              <a:rPr lang="en-US" sz="1600" dirty="0"/>
              <a:t>use model to decide </a:t>
            </a:r>
            <a:br>
              <a:rPr lang="en-US" sz="1600" dirty="0"/>
            </a:br>
            <a:r>
              <a:rPr lang="en-US" sz="1600" dirty="0"/>
              <a:t>where to evaluate function next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/>
              <a:t>Choice of kernel and acquisition function </a:t>
            </a:r>
            <a:r>
              <a:rPr lang="en-US" sz="1600" b="1" dirty="0"/>
              <a:t>essential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/>
              <a:t>Extension: Multi-objective Bayesian optimization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(https://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ax.dev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/tutorials/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multiobjective_optimization.html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268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5E13F-55EA-C647-98EA-5DCAFF90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5" y="307196"/>
            <a:ext cx="8233103" cy="787557"/>
          </a:xfrm>
        </p:spPr>
        <p:txBody>
          <a:bodyPr/>
          <a:lstStyle/>
          <a:p>
            <a:r>
              <a:rPr lang="en-US" dirty="0"/>
              <a:t>BO - Different kernel functions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B821EE-F628-B547-9E69-BE0BF08E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4DFF44-C46B-C447-9404-820D0DC941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E345BC-F11F-7E4C-A6FE-091989BB2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F868737-5459-D344-A3D4-E16960D0B0AB}"/>
              </a:ext>
            </a:extLst>
          </p:cNvPr>
          <p:cNvSpPr/>
          <p:nvPr/>
        </p:nvSpPr>
        <p:spPr>
          <a:xfrm>
            <a:off x="6060843" y="2854405"/>
            <a:ext cx="5471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  <a:latin typeface="Roboto"/>
              </a:rPr>
              <a:t>RBF: Smaller mean as </a:t>
            </a:r>
            <a:r>
              <a:rPr lang="en-US" sz="1600" dirty="0" err="1">
                <a:solidFill>
                  <a:srgbClr val="FF0000"/>
                </a:solidFill>
                <a:latin typeface="Roboto"/>
              </a:rPr>
              <a:t>Matern</a:t>
            </a:r>
            <a:r>
              <a:rPr lang="en-US" sz="1600" dirty="0">
                <a:solidFill>
                  <a:srgbClr val="FF0000"/>
                </a:solidFill>
                <a:latin typeface="Roboto"/>
              </a:rPr>
              <a:t> kernel, overall it is better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1E05DD-40A3-184F-8FD8-1F9CF9C5632F}"/>
              </a:ext>
            </a:extLst>
          </p:cNvPr>
          <p:cNvSpPr txBox="1"/>
          <p:nvPr/>
        </p:nvSpPr>
        <p:spPr>
          <a:xfrm>
            <a:off x="360653" y="1329082"/>
            <a:ext cx="7477729" cy="15696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Clr>
                <a:srgbClr val="FFC000"/>
              </a:buClr>
            </a:pPr>
            <a:endParaRPr lang="en-US" sz="1600" dirty="0"/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de-DE" sz="1600" dirty="0"/>
              <a:t>Radial </a:t>
            </a:r>
            <a:r>
              <a:rPr lang="de-DE" sz="1600" dirty="0" err="1"/>
              <a:t>basis</a:t>
            </a:r>
            <a:r>
              <a:rPr lang="de-DE" sz="1600" dirty="0"/>
              <a:t> </a:t>
            </a:r>
            <a:r>
              <a:rPr lang="de-DE" sz="1600" dirty="0" err="1"/>
              <a:t>function</a:t>
            </a:r>
            <a:r>
              <a:rPr lang="de-DE" sz="1600" dirty="0"/>
              <a:t> </a:t>
            </a:r>
            <a:r>
              <a:rPr lang="de-DE" sz="1600" dirty="0" err="1"/>
              <a:t>kernel</a:t>
            </a:r>
            <a:r>
              <a:rPr lang="de-DE" sz="1600" dirty="0"/>
              <a:t> </a:t>
            </a:r>
            <a:r>
              <a:rPr lang="de-DE" sz="1600" b="1" dirty="0"/>
              <a:t>(</a:t>
            </a:r>
            <a:r>
              <a:rPr lang="en-US" sz="1600" dirty="0"/>
              <a:t>RBF), with standard parameter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and </a:t>
            </a:r>
            <a:r>
              <a:rPr lang="en-US" sz="1600" dirty="0" err="1"/>
              <a:t>Matern</a:t>
            </a:r>
            <a:r>
              <a:rPr lang="en-US" sz="1600" dirty="0"/>
              <a:t> kernel  </a:t>
            </a:r>
          </a:p>
          <a:p>
            <a:pPr marL="285750" indent="-285750" algn="l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7955B4D-2DC1-5D4B-B7C0-E79360E7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084" y="1003823"/>
            <a:ext cx="1065671" cy="85896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EEB26EA0-2F40-D949-AC8E-36CF71A74328}"/>
              </a:ext>
            </a:extLst>
          </p:cNvPr>
          <p:cNvSpPr txBox="1"/>
          <p:nvPr/>
        </p:nvSpPr>
        <p:spPr>
          <a:xfrm>
            <a:off x="7746017" y="4746582"/>
            <a:ext cx="1847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D60935-7458-A945-B759-A08A5B40082D}"/>
              </a:ext>
            </a:extLst>
          </p:cNvPr>
          <p:cNvSpPr txBox="1"/>
          <p:nvPr/>
        </p:nvSpPr>
        <p:spPr>
          <a:xfrm>
            <a:off x="360653" y="3019704"/>
            <a:ext cx="397071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err="1"/>
              <a:t>f</a:t>
            </a:r>
            <a:r>
              <a:rPr lang="en-US" sz="1600" baseline="-25000" dirty="0" err="1"/>
              <a:t>max</a:t>
            </a:r>
            <a:r>
              <a:rPr lang="en-US" sz="1600" dirty="0"/>
              <a:t> = Loss-free injection (ideal current)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0BFC032-1FCC-9A44-8ECF-B1088662CB8C}"/>
              </a:ext>
            </a:extLst>
          </p:cNvPr>
          <p:cNvSpPr/>
          <p:nvPr/>
        </p:nvSpPr>
        <p:spPr>
          <a:xfrm>
            <a:off x="8554358" y="983713"/>
            <a:ext cx="261802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Arial"/>
                <a:cs typeface="Arial"/>
              </a:rPr>
              <a:t>Christoph </a:t>
            </a:r>
            <a:r>
              <a:rPr lang="de-DE" sz="1200" dirty="0" err="1">
                <a:solidFill>
                  <a:srgbClr val="FF0000"/>
                </a:solidFill>
                <a:latin typeface="Arial"/>
                <a:cs typeface="Arial"/>
              </a:rPr>
              <a:t>Reinwald</a:t>
            </a:r>
            <a:r>
              <a:rPr lang="de-DE" sz="1200" dirty="0">
                <a:solidFill>
                  <a:srgbClr val="FF0000"/>
                </a:solidFill>
                <a:cs typeface="Arial"/>
              </a:rPr>
              <a:t>, </a:t>
            </a:r>
            <a:r>
              <a:rPr lang="de-DE" sz="1200" dirty="0" err="1">
                <a:solidFill>
                  <a:srgbClr val="FF0000"/>
                </a:solidFill>
                <a:cs typeface="Arial"/>
              </a:rPr>
              <a:t>Master's</a:t>
            </a:r>
            <a:r>
              <a:rPr lang="de-DE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de-DE" sz="1200" dirty="0" err="1">
                <a:solidFill>
                  <a:srgbClr val="FF0000"/>
                </a:solidFill>
                <a:cs typeface="Arial"/>
              </a:rPr>
              <a:t>thesis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F23679A-C627-5343-948B-B782AB0F5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2309" y="2229905"/>
            <a:ext cx="3063251" cy="5434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B86A6EB-68D5-3D46-B376-29671782F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8650" y="1332859"/>
            <a:ext cx="2706434" cy="6379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57B35D-EFED-7B47-99BF-A3B1EFD1B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124" y="3469754"/>
            <a:ext cx="5512067" cy="292298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D8AAB53-03E3-CE47-8263-71713578B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21" y="3511668"/>
            <a:ext cx="5463688" cy="28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9388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1584</Words>
  <Application>Microsoft Macintosh PowerPoint</Application>
  <PresentationFormat>Breitbild</PresentationFormat>
  <Paragraphs>304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Noto Sans Symbols</vt:lpstr>
      <vt:lpstr>Roboto</vt:lpstr>
      <vt:lpstr>Wingdings</vt:lpstr>
      <vt:lpstr>fair-gsi-folienmaster_2017_onering</vt:lpstr>
      <vt:lpstr>Machine learning and advanced accelerator optimization at GSI/FAIR</vt:lpstr>
      <vt:lpstr>FAIR/GSI</vt:lpstr>
      <vt:lpstr>SIS18 (SchwerIonenSynchrotron)</vt:lpstr>
      <vt:lpstr>GeOFF at GSI</vt:lpstr>
      <vt:lpstr>Multi-Turn-Injection</vt:lpstr>
      <vt:lpstr>Bound Optimization BY Quadratic Approximation</vt:lpstr>
      <vt:lpstr>Automation of Multi-Turn Injection </vt:lpstr>
      <vt:lpstr>Bayesian optimization</vt:lpstr>
      <vt:lpstr>BO - Different kernel functions</vt:lpstr>
      <vt:lpstr>BO - Different acquisition functions </vt:lpstr>
      <vt:lpstr>Multi-objective optimization with BO</vt:lpstr>
      <vt:lpstr>FRS (FRagment Separator) and Super-FRS</vt:lpstr>
      <vt:lpstr>PowerPoint-Präsentation</vt:lpstr>
      <vt:lpstr>Optimization of separator optics with primary beam</vt:lpstr>
      <vt:lpstr>FRS 1st order: tune quadrupoles </vt:lpstr>
      <vt:lpstr>Outlook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Ralph Assmann</dc:creator>
  <cp:lastModifiedBy>Sabrina Appel</cp:lastModifiedBy>
  <cp:revision>250</cp:revision>
  <cp:lastPrinted>2024-10-01T13:17:10Z</cp:lastPrinted>
  <dcterms:created xsi:type="dcterms:W3CDTF">2024-05-28T07:59:48Z</dcterms:created>
  <dcterms:modified xsi:type="dcterms:W3CDTF">2024-10-04T08:16:00Z</dcterms:modified>
</cp:coreProperties>
</file>