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74" r:id="rId1"/>
    <p:sldMasterId id="2147483679" r:id="rId2"/>
  </p:sldMasterIdLst>
  <p:notesMasterIdLst>
    <p:notesMasterId r:id="rId37"/>
  </p:notesMasterIdLst>
  <p:handoutMasterIdLst>
    <p:handoutMasterId r:id="rId38"/>
  </p:handoutMasterIdLst>
  <p:sldIdLst>
    <p:sldId id="256" r:id="rId3"/>
    <p:sldId id="385" r:id="rId4"/>
    <p:sldId id="395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</p:sldIdLst>
  <p:sldSz cx="12192000" cy="6858000"/>
  <p:notesSz cx="6669088" cy="9918700"/>
  <p:embeddedFontLs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orient="horz" pos="5" userDrawn="1">
          <p15:clr>
            <a:srgbClr val="A4A3A4"/>
          </p15:clr>
        </p15:guide>
        <p15:guide id="4" orient="horz" pos="4142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  <p15:guide id="8" pos="393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pos="785" userDrawn="1">
          <p15:clr>
            <a:srgbClr val="A4A3A4"/>
          </p15:clr>
        </p15:guide>
        <p15:guide id="11" pos="7379" userDrawn="1">
          <p15:clr>
            <a:srgbClr val="A4A3A4"/>
          </p15:clr>
        </p15:guide>
        <p15:guide id="12" pos="7136" userDrawn="1">
          <p15:clr>
            <a:srgbClr val="A4A3A4"/>
          </p15:clr>
        </p15:guide>
        <p15:guide id="13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F9EBF5-34F1-C907-0E25-970AE9345C35}" name="Shahnam Gorgi Zadeh" initials="SGZ" userId="S::shahnam.gorgi.zadeh@cern.ch::234e1fe4-9f36-4691-9190-0cbe433f6f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9"/>
    <a:srgbClr val="0070C0"/>
    <a:srgbClr val="FFFFFF"/>
    <a:srgbClr val="E8DF1C"/>
    <a:srgbClr val="B1C64F"/>
    <a:srgbClr val="AEC7E8"/>
    <a:srgbClr val="E3E261"/>
    <a:srgbClr val="E377C2"/>
    <a:srgbClr val="F5C654"/>
    <a:srgbClr val="8D5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howGuides="1">
      <p:cViewPr varScale="1">
        <p:scale>
          <a:sx n="78" d="100"/>
          <a:sy n="78" d="100"/>
        </p:scale>
        <p:origin x="317" y="72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orient="horz" pos="1321"/>
        <p:guide pos="393"/>
        <p:guide/>
        <p:guide pos="785"/>
        <p:guide pos="7379"/>
        <p:guide pos="7136"/>
        <p:guide pos="76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0" d="100"/>
          <a:sy n="120" d="100"/>
        </p:scale>
        <p:origin x="4119" y="78"/>
      </p:cViewPr>
      <p:guideLst>
        <p:guide orient="horz" pos="3124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4F376-8C8E-4091-BCF5-3C986AF88EF0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181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0E64E-E6BA-4AA2-B9A6-2560D3CC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163" y="744538"/>
            <a:ext cx="6608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1383"/>
            <a:ext cx="5335270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889938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1044"/>
            <a:ext cx="2889938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90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163" y="744538"/>
            <a:ext cx="6608762" cy="3717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30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1" y="1268413"/>
            <a:ext cx="11713633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5" name="Rechteck 14"/>
          <p:cNvSpPr/>
          <p:nvPr userDrawn="1"/>
        </p:nvSpPr>
        <p:spPr>
          <a:xfrm>
            <a:off x="1" y="6570000"/>
            <a:ext cx="11713633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98333" y="1808164"/>
            <a:ext cx="7752383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Musterüberschrift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8333" y="3136897"/>
            <a:ext cx="6278048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Referent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97EC-349C-48F3-A246-F6D54A6D56BC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b="1" cap="all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1" y="1268413"/>
            <a:ext cx="11713633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7" y="332656"/>
            <a:ext cx="4272000" cy="6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246718" y="2844793"/>
            <a:ext cx="10104967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1246718" y="2443149"/>
            <a:ext cx="10104967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Musterüberschrift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6DDB24A-7477-48A7-BE91-B97A23273CA6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b="1" cap="all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2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246717" y="2844793"/>
            <a:ext cx="6648472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1246717" y="2443149"/>
            <a:ext cx="664847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7897308" y="1493811"/>
            <a:ext cx="3816325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Musterüberschrift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394A09-DA3B-404D-ACC6-4168F9F95BB0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b="1" cap="all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86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1246717" y="2844793"/>
            <a:ext cx="672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1246717" y="2443149"/>
            <a:ext cx="672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8968357" y="2004994"/>
            <a:ext cx="2940012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8286781" y="3538540"/>
            <a:ext cx="2190780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1246716" y="4268799"/>
            <a:ext cx="672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Musterüberschrift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0B94C31-BBFB-47CC-92D1-A336C7BF5E36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b="1" cap="all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61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98422"/>
            <a:ext cx="11089216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624417" y="909603"/>
            <a:ext cx="11089216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624417" y="1268413"/>
            <a:ext cx="11089216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 ---nur für viel Text---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17DA42-DA5F-47CE-B115-EF5116C35403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519113" indent="-519113" algn="l">
              <a:tabLst>
                <a:tab pos="1073150" algn="l"/>
              </a:tabLst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75E278-B7A8-46AD-AE70-60A8FF4239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89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420" y="179343"/>
            <a:ext cx="10727267" cy="67945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876298"/>
            <a:ext cx="10727267" cy="4532924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4043772" y="6429461"/>
            <a:ext cx="7115363" cy="24919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UNIVERSITÄT ROSTOCK | Fakultät für Informatik und Elektrotechnik | Theoretische Elektrotechnik | Sosoho-Abasi Udongwo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AF71-3E7D-4660-B669-990E4ED1AF8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991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" y="6575425"/>
            <a:ext cx="11713633" cy="2879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6718" y="1822428"/>
            <a:ext cx="10104967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624418" y="6575425"/>
            <a:ext cx="895287" cy="2825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CD66799-40D9-4FC7-A8F5-21A38D41875D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519705" y="6569118"/>
            <a:ext cx="9590747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169988" algn="l"/>
              </a:tabLst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b="1" cap="all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11110454" y="6569118"/>
            <a:ext cx="603181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reeform 10"/>
          <p:cNvSpPr>
            <a:spLocks/>
          </p:cNvSpPr>
          <p:nvPr userDrawn="1"/>
        </p:nvSpPr>
        <p:spPr bwMode="auto">
          <a:xfrm>
            <a:off x="1" y="1268413"/>
            <a:ext cx="11713633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/>
          </a:p>
        </p:txBody>
      </p:sp>
      <p:pic>
        <p:nvPicPr>
          <p:cNvPr id="8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7" y="332656"/>
            <a:ext cx="4272000" cy="6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2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2855640" y="6296819"/>
            <a:ext cx="8857993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rgbClr val="004A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24417" y="468314"/>
            <a:ext cx="11089216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3071664" y="6420709"/>
            <a:ext cx="924996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A74FCFB-8F26-4A5C-9F6E-5857214DD207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30214" y="6429461"/>
            <a:ext cx="632892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3150" algn="l"/>
              </a:tabLst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61769" y="6411957"/>
            <a:ext cx="651864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09600" y="1268414"/>
            <a:ext cx="11104033" cy="485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" y="6309542"/>
            <a:ext cx="2669760" cy="5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de-DE" sz="36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348" y="2619955"/>
            <a:ext cx="11161240" cy="936104"/>
          </a:xfrm>
        </p:spPr>
        <p:txBody>
          <a:bodyPr/>
          <a:lstStyle/>
          <a:p>
            <a:pPr algn="ctr"/>
            <a:r>
              <a:rPr lang="en-GB" sz="2800" b="1" dirty="0">
                <a:latin typeface="Arial" panose="020B0604020202020204" pitchFamily="34" charset="0"/>
              </a:rPr>
              <a:t>CAV-SIM-2D: A Simulation and Analysis Tool for 2D Axisymmetric Accelerator Cavity Geometries</a:t>
            </a:r>
            <a:endParaRPr lang="de-DE" sz="2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91544" y="4084436"/>
            <a:ext cx="9397044" cy="496692"/>
          </a:xfrm>
        </p:spPr>
        <p:txBody>
          <a:bodyPr/>
          <a:lstStyle/>
          <a:p>
            <a:r>
              <a:rPr lang="en-GB" sz="3200" dirty="0"/>
              <a:t>Sosoho-Abasi Udongwo, Ursula van Rienen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332" y="6536865"/>
            <a:ext cx="1148341" cy="321134"/>
          </a:xfrm>
        </p:spPr>
        <p:txBody>
          <a:bodyPr/>
          <a:lstStyle/>
          <a:p>
            <a:pPr>
              <a:defRPr/>
            </a:pPr>
            <a:fld id="{6194E367-E7DB-4528-AA69-BFD6A4063070}" type="datetime5">
              <a:rPr lang="en-US" sz="1200" smtClean="0"/>
              <a:t>3-Oct-24</a:t>
            </a:fld>
            <a:endParaRPr lang="de-DE" sz="1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91444" y="6569118"/>
            <a:ext cx="10549172" cy="288882"/>
          </a:xfrm>
        </p:spPr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 sz="1100" b="1" dirty="0"/>
              <a:t>UNIVERSITÄT ROSTOCK | Fakultät für Informatik und Elektrotechnik | Theoretische Elektrotechnik | Sosoho-Abasi Udongwo</a:t>
            </a:r>
            <a:endParaRPr lang="de-DE" sz="1100" b="1" cap="al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z="1200" smtClean="0"/>
              <a:pPr/>
              <a:t>1</a:t>
            </a:fld>
            <a:endParaRPr lang="de-DE" sz="1200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135559" y="6247984"/>
            <a:ext cx="8536735" cy="321134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txBody>
          <a:bodyPr lIns="0" t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endParaRPr lang="en-US" sz="2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8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A82DE7-BF04-1191-B50D-2E2E9DB5E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40" y="1533388"/>
            <a:ext cx="11447719" cy="3791224"/>
          </a:xfrm>
        </p:spPr>
      </p:pic>
    </p:spTree>
    <p:extLst>
      <p:ext uri="{BB962C8B-B14F-4D97-AF65-F5344CB8AC3E}">
        <p14:creationId xmlns:p14="http://schemas.microsoft.com/office/powerpoint/2010/main" val="209468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pic>
        <p:nvPicPr>
          <p:cNvPr id="8" name="Cav_eom - Made with Clipchamp">
            <a:hlinkClick r:id="" action="ppaction://media"/>
            <a:extLst>
              <a:ext uri="{FF2B5EF4-FFF2-40B4-BE49-F238E27FC236}">
                <a16:creationId xmlns:a16="http://schemas.microsoft.com/office/drawing/2014/main" id="{8B68186E-0329-9FA0-58A3-0C10AEAC64D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069" t="2992" r="1069" b="1430"/>
          <a:stretch/>
        </p:blipFill>
        <p:spPr>
          <a:xfrm>
            <a:off x="7562995" y="1235782"/>
            <a:ext cx="3793603" cy="4532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67A823-2276-19D4-DA6B-AB2354672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54" y="1011386"/>
            <a:ext cx="6045709" cy="49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B0CA19-1FC8-7B82-0615-6E97BDC97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724" y="3480650"/>
            <a:ext cx="11340551" cy="1568530"/>
          </a:xfr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5320C6-D06D-A685-361E-7966BF2A778E}"/>
              </a:ext>
            </a:extLst>
          </p:cNvPr>
          <p:cNvSpPr/>
          <p:nvPr/>
        </p:nvSpPr>
        <p:spPr>
          <a:xfrm>
            <a:off x="515380" y="3449272"/>
            <a:ext cx="8538920" cy="815643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7">
            <a:extLst>
              <a:ext uri="{FF2B5EF4-FFF2-40B4-BE49-F238E27FC236}">
                <a16:creationId xmlns:a16="http://schemas.microsoft.com/office/drawing/2014/main" id="{6B2DD3AE-C5BA-1E45-4E94-F1BECCB57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393" y="800708"/>
            <a:ext cx="4070032" cy="208465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0DA3E8-7ED6-170C-4269-460F5B9BB839}"/>
              </a:ext>
            </a:extLst>
          </p:cNvPr>
          <p:cNvCxnSpPr/>
          <p:nvPr/>
        </p:nvCxnSpPr>
        <p:spPr>
          <a:xfrm>
            <a:off x="9372364" y="1340768"/>
            <a:ext cx="0" cy="3240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22E5E2-93A4-CE9E-9DED-EBEF31E72A50}"/>
              </a:ext>
            </a:extLst>
          </p:cNvPr>
          <p:cNvSpPr/>
          <p:nvPr/>
        </p:nvSpPr>
        <p:spPr>
          <a:xfrm>
            <a:off x="515380" y="4365104"/>
            <a:ext cx="8538920" cy="715455"/>
          </a:xfrm>
          <a:prstGeom prst="roundRect">
            <a:avLst/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4F229B-7E51-807C-A913-82AB732FDD36}"/>
              </a:ext>
            </a:extLst>
          </p:cNvPr>
          <p:cNvCxnSpPr>
            <a:cxnSpLocks/>
          </p:cNvCxnSpPr>
          <p:nvPr/>
        </p:nvCxnSpPr>
        <p:spPr>
          <a:xfrm>
            <a:off x="9480376" y="2096852"/>
            <a:ext cx="296416" cy="0"/>
          </a:xfrm>
          <a:prstGeom prst="straightConnector1">
            <a:avLst/>
          </a:prstGeom>
          <a:ln w="38100">
            <a:solidFill>
              <a:srgbClr val="004A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7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CEE686-7DAD-FD29-EEB1-674771CA8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056" y="1536281"/>
            <a:ext cx="11028388" cy="3785438"/>
          </a:xfrm>
        </p:spPr>
      </p:pic>
    </p:spTree>
    <p:extLst>
      <p:ext uri="{BB962C8B-B14F-4D97-AF65-F5344CB8AC3E}">
        <p14:creationId xmlns:p14="http://schemas.microsoft.com/office/powerpoint/2010/main" val="52745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985ACA-7F3F-65D2-C0EF-44634DE49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95" y="1501079"/>
            <a:ext cx="11018727" cy="3855841"/>
          </a:xfrm>
        </p:spPr>
      </p:pic>
    </p:spTree>
    <p:extLst>
      <p:ext uri="{BB962C8B-B14F-4D97-AF65-F5344CB8AC3E}">
        <p14:creationId xmlns:p14="http://schemas.microsoft.com/office/powerpoint/2010/main" val="29170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E4182A-9C7E-28B4-C6B8-B1C9B37D8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0" y="1482382"/>
            <a:ext cx="11117352" cy="3893236"/>
          </a:xfrm>
        </p:spPr>
      </p:pic>
    </p:spTree>
    <p:extLst>
      <p:ext uri="{BB962C8B-B14F-4D97-AF65-F5344CB8AC3E}">
        <p14:creationId xmlns:p14="http://schemas.microsoft.com/office/powerpoint/2010/main" val="134682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B2671C-2E85-ECBB-B7FD-D6ADD8337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420" y="1124744"/>
            <a:ext cx="11269081" cy="4325943"/>
          </a:xfrm>
        </p:spPr>
      </p:pic>
    </p:spTree>
    <p:extLst>
      <p:ext uri="{BB962C8B-B14F-4D97-AF65-F5344CB8AC3E}">
        <p14:creationId xmlns:p14="http://schemas.microsoft.com/office/powerpoint/2010/main" val="58488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B53247-AEF8-F239-417C-8AFC03967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952" y="1036526"/>
            <a:ext cx="11035681" cy="4784948"/>
          </a:xfrm>
        </p:spPr>
      </p:pic>
    </p:spTree>
    <p:extLst>
      <p:ext uri="{BB962C8B-B14F-4D97-AF65-F5344CB8AC3E}">
        <p14:creationId xmlns:p14="http://schemas.microsoft.com/office/powerpoint/2010/main" val="155739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1D0094C-DDE3-C492-2ED1-92E3ECD69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769" y="872228"/>
            <a:ext cx="7944664" cy="5329080"/>
          </a:xfrm>
        </p:spPr>
      </p:pic>
    </p:spTree>
    <p:extLst>
      <p:ext uri="{BB962C8B-B14F-4D97-AF65-F5344CB8AC3E}">
        <p14:creationId xmlns:p14="http://schemas.microsoft.com/office/powerpoint/2010/main" val="907391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2BD84A-EA72-0CD2-4BFA-E86DBF65F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341" y="1196752"/>
            <a:ext cx="11072320" cy="4678730"/>
          </a:xfrm>
        </p:spPr>
      </p:pic>
    </p:spTree>
    <p:extLst>
      <p:ext uri="{BB962C8B-B14F-4D97-AF65-F5344CB8AC3E}">
        <p14:creationId xmlns:p14="http://schemas.microsoft.com/office/powerpoint/2010/main" val="334811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E3FFB21-1E33-D3C7-6D41-6D9D3E8C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E0CB33-EDF7-FEC6-E8FE-AC4FFA25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520788"/>
            <a:ext cx="10727267" cy="4284476"/>
          </a:xfrm>
        </p:spPr>
        <p:txBody>
          <a:bodyPr>
            <a:normAutofit/>
          </a:bodyPr>
          <a:lstStyle/>
          <a:p>
            <a:r>
              <a:rPr lang="en-GB" sz="3200" dirty="0"/>
              <a:t>Introduction</a:t>
            </a:r>
          </a:p>
          <a:p>
            <a:r>
              <a:rPr lang="en-GB" sz="3200" dirty="0"/>
              <a:t>Motivation</a:t>
            </a:r>
          </a:p>
          <a:p>
            <a:r>
              <a:rPr lang="en-GB" sz="3200" dirty="0"/>
              <a:t>Code architecture and capabilities</a:t>
            </a:r>
          </a:p>
          <a:p>
            <a:r>
              <a:rPr lang="en-GB" sz="3200" dirty="0"/>
              <a:t>Examples</a:t>
            </a:r>
          </a:p>
          <a:p>
            <a:r>
              <a:rPr lang="en-GB" sz="3200" dirty="0"/>
              <a:t>Outlook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C14D7-DD3A-55ED-CEDC-FF5C5FD7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C96-B1C5-4E1C-97E4-ACFE02C981F7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723D6-AABC-3B7C-6330-C3F5EB69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b="1" cap="al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C48EF-B16B-838F-8EED-E54A2509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49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E56727-0E6A-7619-6A6B-F6936DEB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42" y="2024844"/>
            <a:ext cx="11282191" cy="4252743"/>
          </a:xfrm>
        </p:spPr>
      </p:pic>
      <p:pic>
        <p:nvPicPr>
          <p:cNvPr id="11" name="Content Placeholder 17">
            <a:extLst>
              <a:ext uri="{FF2B5EF4-FFF2-40B4-BE49-F238E27FC236}">
                <a16:creationId xmlns:a16="http://schemas.microsoft.com/office/drawing/2014/main" id="{A4D0E2C8-BE35-4547-5D9F-42365DC7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393" y="800708"/>
            <a:ext cx="4070032" cy="208465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4185C5-C026-95D0-9251-E2DE7EA77E47}"/>
              </a:ext>
            </a:extLst>
          </p:cNvPr>
          <p:cNvSpPr/>
          <p:nvPr/>
        </p:nvSpPr>
        <p:spPr>
          <a:xfrm>
            <a:off x="515380" y="5373216"/>
            <a:ext cx="3600400" cy="360040"/>
          </a:xfrm>
          <a:prstGeom prst="roundRect">
            <a:avLst/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EAC9D3-61CB-B00B-E2AA-F9513917614A}"/>
              </a:ext>
            </a:extLst>
          </p:cNvPr>
          <p:cNvCxnSpPr/>
          <p:nvPr/>
        </p:nvCxnSpPr>
        <p:spPr>
          <a:xfrm>
            <a:off x="9552384" y="1664804"/>
            <a:ext cx="288032" cy="0"/>
          </a:xfrm>
          <a:prstGeom prst="straightConnector1">
            <a:avLst/>
          </a:prstGeom>
          <a:ln w="38100">
            <a:solidFill>
              <a:srgbClr val="004A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2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E6EEFA6-3122-C717-B9AD-B712FC1AE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420" y="893932"/>
            <a:ext cx="9994884" cy="5072980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736D26-C1D1-84F4-3969-41D77382A003}"/>
              </a:ext>
            </a:extLst>
          </p:cNvPr>
          <p:cNvSpPr/>
          <p:nvPr/>
        </p:nvSpPr>
        <p:spPr>
          <a:xfrm>
            <a:off x="2747628" y="3933056"/>
            <a:ext cx="1475528" cy="216024"/>
          </a:xfrm>
          <a:prstGeom prst="roundRect">
            <a:avLst/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F1DDA7-E5FE-1299-9971-2FA2AD19DC79}"/>
              </a:ext>
            </a:extLst>
          </p:cNvPr>
          <p:cNvSpPr/>
          <p:nvPr/>
        </p:nvSpPr>
        <p:spPr>
          <a:xfrm>
            <a:off x="2747628" y="2600908"/>
            <a:ext cx="1475528" cy="216024"/>
          </a:xfrm>
          <a:prstGeom prst="roundRect">
            <a:avLst/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91163A-EAE5-BBC6-DF3B-F2EEDCCDAA76}"/>
              </a:ext>
            </a:extLst>
          </p:cNvPr>
          <p:cNvSpPr/>
          <p:nvPr/>
        </p:nvSpPr>
        <p:spPr>
          <a:xfrm>
            <a:off x="2892280" y="5301208"/>
            <a:ext cx="1475528" cy="216024"/>
          </a:xfrm>
          <a:prstGeom prst="roundRect">
            <a:avLst/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567BEF-7D50-546C-A960-4FAC142EE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420" y="1700808"/>
            <a:ext cx="10728325" cy="3255139"/>
          </a:xfrm>
        </p:spPr>
      </p:pic>
    </p:spTree>
    <p:extLst>
      <p:ext uri="{BB962C8B-B14F-4D97-AF65-F5344CB8AC3E}">
        <p14:creationId xmlns:p14="http://schemas.microsoft.com/office/powerpoint/2010/main" val="71826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95F2D5-47A6-4808-ED42-9EB614A0D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99" y="980728"/>
            <a:ext cx="9930943" cy="5112568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D827A8-3D34-BEE4-9F20-12A66FBBB107}"/>
              </a:ext>
            </a:extLst>
          </p:cNvPr>
          <p:cNvSpPr/>
          <p:nvPr/>
        </p:nvSpPr>
        <p:spPr>
          <a:xfrm>
            <a:off x="2796398" y="1664804"/>
            <a:ext cx="1475528" cy="216024"/>
          </a:xfrm>
          <a:prstGeom prst="roundRect">
            <a:avLst/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Wakefield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DF6BCF-3747-71D3-37D2-0F171D83E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166499"/>
            <a:ext cx="9432023" cy="786338"/>
          </a:xfrm>
        </p:spPr>
        <p:txBody>
          <a:bodyPr/>
          <a:lstStyle/>
          <a:p>
            <a:r>
              <a:rPr lang="en-GB" i="1" dirty="0"/>
              <a:t>cavsim2d</a:t>
            </a:r>
            <a:r>
              <a:rPr lang="en-GB" dirty="0"/>
              <a:t> interfaces with ABCI [2]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61B1E-CCEE-6753-947D-5F821F907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5" y="2179671"/>
            <a:ext cx="11784632" cy="3423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0F5B35-ED89-D877-6D00-14D7B14FBC6B}"/>
              </a:ext>
            </a:extLst>
          </p:cNvPr>
          <p:cNvSpPr txBox="1"/>
          <p:nvPr/>
        </p:nvSpPr>
        <p:spPr>
          <a:xfrm>
            <a:off x="273998" y="5612077"/>
            <a:ext cx="1078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[2] Chin, Yong Ho (2005). User's guide for ABCI version 94 (azimuthal beam cavity interaction) and introducing the ABCI windows application package (KEK--2005-6). Japan</a:t>
            </a:r>
          </a:p>
        </p:txBody>
      </p:sp>
      <p:pic>
        <p:nvPicPr>
          <p:cNvPr id="14" name="Content Placeholder 17">
            <a:extLst>
              <a:ext uri="{FF2B5EF4-FFF2-40B4-BE49-F238E27FC236}">
                <a16:creationId xmlns:a16="http://schemas.microsoft.com/office/drawing/2014/main" id="{E7BECECE-4ED7-25F2-8A73-AEE88607C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393" y="800708"/>
            <a:ext cx="4070032" cy="20846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6FDFB3-372C-9707-6756-310EF9795AC4}"/>
              </a:ext>
            </a:extLst>
          </p:cNvPr>
          <p:cNvSpPr/>
          <p:nvPr/>
        </p:nvSpPr>
        <p:spPr>
          <a:xfrm>
            <a:off x="911424" y="4797152"/>
            <a:ext cx="1872208" cy="360040"/>
          </a:xfrm>
          <a:prstGeom prst="roundRect">
            <a:avLst/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284109-EB0A-6B23-B232-35DB2581076B}"/>
              </a:ext>
            </a:extLst>
          </p:cNvPr>
          <p:cNvCxnSpPr/>
          <p:nvPr/>
        </p:nvCxnSpPr>
        <p:spPr>
          <a:xfrm>
            <a:off x="9552384" y="2708920"/>
            <a:ext cx="2160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7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Wakefield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8B59C6-C8D7-3778-BFF8-AF1061CB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63" y="1160748"/>
            <a:ext cx="10756971" cy="4788532"/>
          </a:xfrm>
        </p:spPr>
      </p:pic>
    </p:spTree>
    <p:extLst>
      <p:ext uri="{BB962C8B-B14F-4D97-AF65-F5344CB8AC3E}">
        <p14:creationId xmlns:p14="http://schemas.microsoft.com/office/powerpoint/2010/main" val="3784341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Wakefield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B59258-65AB-BB8B-BA63-75AD029BD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183" y="816280"/>
            <a:ext cx="9292257" cy="5313020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76E6EA-3A50-20CC-EC60-AFB9607703EB}"/>
              </a:ext>
            </a:extLst>
          </p:cNvPr>
          <p:cNvSpPr/>
          <p:nvPr/>
        </p:nvSpPr>
        <p:spPr>
          <a:xfrm>
            <a:off x="1055440" y="816280"/>
            <a:ext cx="5688632" cy="3080772"/>
          </a:xfrm>
          <a:prstGeom prst="roundRect">
            <a:avLst>
              <a:gd name="adj" fmla="val 3569"/>
            </a:avLst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847D87-9E61-85F1-72D1-799BB6580E8D}"/>
              </a:ext>
            </a:extLst>
          </p:cNvPr>
          <p:cNvSpPr/>
          <p:nvPr/>
        </p:nvSpPr>
        <p:spPr>
          <a:xfrm>
            <a:off x="1487488" y="5373216"/>
            <a:ext cx="2304256" cy="252028"/>
          </a:xfrm>
          <a:prstGeom prst="roundRect">
            <a:avLst>
              <a:gd name="adj" fmla="val 3569"/>
            </a:avLst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Wakefield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AE6261-142E-D753-2DE3-FA96A7BC3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44" y="1448780"/>
            <a:ext cx="11331111" cy="3689199"/>
          </a:xfrm>
        </p:spPr>
      </p:pic>
    </p:spTree>
    <p:extLst>
      <p:ext uri="{BB962C8B-B14F-4D97-AF65-F5344CB8AC3E}">
        <p14:creationId xmlns:p14="http://schemas.microsoft.com/office/powerpoint/2010/main" val="3470756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Wakefield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4CCF45-CA72-58C0-71D1-D37F36901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592796"/>
            <a:ext cx="11111704" cy="3268625"/>
          </a:xfrm>
        </p:spPr>
      </p:pic>
    </p:spTree>
    <p:extLst>
      <p:ext uri="{BB962C8B-B14F-4D97-AF65-F5344CB8AC3E}">
        <p14:creationId xmlns:p14="http://schemas.microsoft.com/office/powerpoint/2010/main" val="3721060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Multiobjective</a:t>
            </a:r>
            <a:r>
              <a:rPr lang="en-GB" dirty="0"/>
              <a:t> Optimisation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801374-D544-F40E-4F38-11FEF601F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548" y="998730"/>
            <a:ext cx="10329587" cy="4860540"/>
          </a:xfrm>
        </p:spPr>
      </p:pic>
    </p:spTree>
    <p:extLst>
      <p:ext uri="{BB962C8B-B14F-4D97-AF65-F5344CB8AC3E}">
        <p14:creationId xmlns:p14="http://schemas.microsoft.com/office/powerpoint/2010/main" val="100417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74F-5BAE-B948-EEC3-7D240E00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A152-69E3-E1EC-7AEB-E2BC2CB0F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052736"/>
            <a:ext cx="10727267" cy="4932548"/>
          </a:xfrm>
        </p:spPr>
        <p:txBody>
          <a:bodyPr>
            <a:normAutofit/>
          </a:bodyPr>
          <a:lstStyle/>
          <a:p>
            <a:endParaRPr lang="en-GB" sz="2800" i="1" dirty="0"/>
          </a:p>
          <a:p>
            <a:r>
              <a:rPr lang="en-GB" sz="2800" i="1" dirty="0"/>
              <a:t>cavsim2d</a:t>
            </a:r>
            <a:r>
              <a:rPr lang="en-GB" sz="2800" dirty="0"/>
              <a:t>: A collection of `Python` scripts and executables</a:t>
            </a:r>
          </a:p>
          <a:p>
            <a:endParaRPr lang="en-GB" sz="2800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Focused on the design and optimisation of axisymmetric radio-frequency (RF) cavity geometries</a:t>
            </a:r>
          </a:p>
          <a:p>
            <a:endParaRPr lang="en-GB" sz="2800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It is open source (most of it currently, at least)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079F4-D10D-A068-5F8C-281264D7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7AB81-6090-4CEE-BEB7-1B0D94B44B60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A5B36-B70F-A1D1-B08D-8979EA6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339FD-404C-F415-4B86-BC6A684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93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Multiobjective</a:t>
            </a:r>
            <a:r>
              <a:rPr lang="en-GB" dirty="0"/>
              <a:t> Optimisation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B80255A-8102-365D-F549-79AD64C60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75" y="1124744"/>
            <a:ext cx="10728325" cy="4282055"/>
          </a:xfrm>
        </p:spPr>
      </p:pic>
    </p:spTree>
    <p:extLst>
      <p:ext uri="{BB962C8B-B14F-4D97-AF65-F5344CB8AC3E}">
        <p14:creationId xmlns:p14="http://schemas.microsoft.com/office/powerpoint/2010/main" val="7131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Uncertainty Quantification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1E900A-2324-328B-B1E4-8CD30C4CA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508" y="1055568"/>
            <a:ext cx="6736515" cy="356439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39F3F3-1B83-DD71-8A2B-B30B82920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0" y="1048554"/>
            <a:ext cx="1662156" cy="2982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2051CF-4AC0-A6FA-69A9-46D5C1AF9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69" y="4239269"/>
            <a:ext cx="11407870" cy="1865194"/>
          </a:xfrm>
          <a:prstGeom prst="rect">
            <a:avLst/>
          </a:prstGeom>
          <a:ln w="38100">
            <a:solidFill>
              <a:srgbClr val="004A99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845EBF-7209-AEDB-0D2B-8CC8C8F1B045}"/>
              </a:ext>
            </a:extLst>
          </p:cNvPr>
          <p:cNvSpPr/>
          <p:nvPr/>
        </p:nvSpPr>
        <p:spPr>
          <a:xfrm>
            <a:off x="2916508" y="2394730"/>
            <a:ext cx="6358984" cy="1106278"/>
          </a:xfrm>
          <a:prstGeom prst="roundRect">
            <a:avLst/>
          </a:prstGeom>
          <a:solidFill>
            <a:srgbClr val="004A99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C3953E-0F15-6AC1-7EC9-DA745675D94D}"/>
              </a:ext>
            </a:extLst>
          </p:cNvPr>
          <p:cNvCxnSpPr/>
          <p:nvPr/>
        </p:nvCxnSpPr>
        <p:spPr>
          <a:xfrm flipH="1">
            <a:off x="246769" y="3501008"/>
            <a:ext cx="2824895" cy="7382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49A74F-FC3B-DC52-EC98-58DC25F17850}"/>
              </a:ext>
            </a:extLst>
          </p:cNvPr>
          <p:cNvCxnSpPr/>
          <p:nvPr/>
        </p:nvCxnSpPr>
        <p:spPr>
          <a:xfrm>
            <a:off x="9275492" y="3429000"/>
            <a:ext cx="2379147" cy="810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– Uncertainty Quantification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D46D8B8-C0B4-40C7-CBA3-C7F0FF3AD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376" y="1484784"/>
            <a:ext cx="10728325" cy="4072290"/>
          </a:xfrm>
        </p:spPr>
      </p:pic>
    </p:spTree>
    <p:extLst>
      <p:ext uri="{BB962C8B-B14F-4D97-AF65-F5344CB8AC3E}">
        <p14:creationId xmlns:p14="http://schemas.microsoft.com/office/powerpoint/2010/main" val="253526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– Uncertainty Quantification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BEA05F-AD9A-3F13-A868-17527F084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62" y="1448780"/>
            <a:ext cx="11402371" cy="3668588"/>
          </a:xfrm>
        </p:spPr>
      </p:pic>
    </p:spTree>
    <p:extLst>
      <p:ext uri="{BB962C8B-B14F-4D97-AF65-F5344CB8AC3E}">
        <p14:creationId xmlns:p14="http://schemas.microsoft.com/office/powerpoint/2010/main" val="775054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B01A-FD05-93AC-5BA8-ACBE66D4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59952-8D37-66EE-14B7-A7D9DF18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876298"/>
            <a:ext cx="10727267" cy="510898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this talk</a:t>
            </a:r>
          </a:p>
          <a:p>
            <a:pPr lvl="1"/>
            <a:r>
              <a:rPr lang="en-GB" dirty="0"/>
              <a:t>Introduced </a:t>
            </a:r>
            <a:r>
              <a:rPr lang="en-GB" i="1" dirty="0"/>
              <a:t>cavsim2d, a</a:t>
            </a:r>
            <a:r>
              <a:rPr lang="en-GB" dirty="0"/>
              <a:t> collection of `Python` scripts and executables f</a:t>
            </a:r>
            <a:r>
              <a:rPr lang="en-GB" b="0" i="0" dirty="0">
                <a:solidFill>
                  <a:srgbClr val="000000"/>
                </a:solidFill>
                <a:effectLst/>
              </a:rPr>
              <a:t>ocused on the design and optimisation of axisymmetric radio-frequency RF cavities</a:t>
            </a:r>
          </a:p>
          <a:p>
            <a:pPr lvl="1"/>
            <a:endParaRPr lang="en-GB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GB" dirty="0"/>
              <a:t>Showed some examples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It can be found at https://github.com/Dark-Elektron/cavsim2d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Future work</a:t>
            </a:r>
          </a:p>
          <a:p>
            <a:pPr lvl="1"/>
            <a:r>
              <a:rPr lang="en-GB" dirty="0"/>
              <a:t>Extension to other axisymmetric structures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Enhancing program modularity for improved flexibility and maintainability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Integration of 2D </a:t>
            </a:r>
            <a:r>
              <a:rPr lang="en-GB" dirty="0" err="1"/>
              <a:t>multipacting</a:t>
            </a:r>
            <a:r>
              <a:rPr lang="en-GB" dirty="0"/>
              <a:t> analysis code</a:t>
            </a:r>
          </a:p>
          <a:p>
            <a:endParaRPr lang="en-GB" dirty="0"/>
          </a:p>
          <a:p>
            <a:pPr lvl="1"/>
            <a:r>
              <a:rPr lang="en-GB" dirty="0"/>
              <a:t>Interface to other software e.g. CST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B570B-2ADF-033C-9C93-A58AA0B3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50075-945A-48C6-C68C-4CA1A190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FB2CA-7984-B2CB-540C-6EBA4FCC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75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74F-5BAE-B948-EEC3-7D240E00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</a:t>
            </a:r>
            <a:r>
              <a:rPr lang="en-GB" sz="3600" dirty="0"/>
              <a:t>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A152-69E3-E1EC-7AEB-E2BC2CB0F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052736"/>
            <a:ext cx="10727267" cy="4248472"/>
          </a:xfrm>
        </p:spPr>
        <p:txBody>
          <a:bodyPr>
            <a:normAutofit/>
          </a:bodyPr>
          <a:lstStyle/>
          <a:p>
            <a:endParaRPr lang="en-GB" sz="2800" i="1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Quick and easy design and analysis of cavity geometries</a:t>
            </a:r>
          </a:p>
          <a:p>
            <a:endParaRPr lang="en-GB" sz="2800" dirty="0"/>
          </a:p>
          <a:p>
            <a:r>
              <a:rPr lang="en-GB" sz="2800" dirty="0">
                <a:solidFill>
                  <a:srgbClr val="000000"/>
                </a:solidFill>
              </a:rPr>
              <a:t>Streamlined management of results from various analysis types</a:t>
            </a:r>
          </a:p>
          <a:p>
            <a:endParaRPr lang="en-GB" sz="2800" dirty="0"/>
          </a:p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Development of open-source tools for cavity design, optimisation and analysis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079F4-D10D-A068-5F8C-281264D7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7AB81-6090-4CEE-BEB7-1B0D94B44B60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A5B36-B70F-A1D1-B08D-8979EA6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339FD-404C-F415-4B86-BC6A684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88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B34D-5FFE-27AA-E872-BC390662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Architecture and Capabilities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FAB2-53F8-6C60-ABFE-1AD6C6ED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FCE43-1229-DDA3-0F7D-B3EECA44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0E9B0-C180-1EBA-0422-E7F27949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F4C3C8F-0787-D218-8EA9-05251FBC6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936" y="1556793"/>
            <a:ext cx="7434697" cy="3808016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7CEED-7CAD-B43F-1BDF-C458158685B3}"/>
              </a:ext>
            </a:extLst>
          </p:cNvPr>
          <p:cNvGrpSpPr/>
          <p:nvPr/>
        </p:nvGrpSpPr>
        <p:grpSpPr>
          <a:xfrm>
            <a:off x="731404" y="1095018"/>
            <a:ext cx="6218449" cy="5203896"/>
            <a:chOff x="731404" y="1095018"/>
            <a:chExt cx="6218449" cy="52038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55BAE-DE5D-CE15-E79D-0B09D7CBF4F5}"/>
                </a:ext>
              </a:extLst>
            </p:cNvPr>
            <p:cNvSpPr txBox="1"/>
            <p:nvPr/>
          </p:nvSpPr>
          <p:spPr>
            <a:xfrm>
              <a:off x="3863752" y="5837249"/>
              <a:ext cx="3086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+mn-lt"/>
                </a:rPr>
                <a:t>*uncertainty quantification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4DA7284-6DD6-6469-F0C3-C96989C36CCA}"/>
                </a:ext>
              </a:extLst>
            </p:cNvPr>
            <p:cNvGrpSpPr/>
            <p:nvPr/>
          </p:nvGrpSpPr>
          <p:grpSpPr>
            <a:xfrm>
              <a:off x="731404" y="1095018"/>
              <a:ext cx="2704483" cy="4853251"/>
              <a:chOff x="731404" y="1095018"/>
              <a:chExt cx="2704483" cy="485325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50B103F-48EE-4E06-B4E9-304CB095F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404" y="1095018"/>
                <a:ext cx="2704483" cy="485325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C0D597-F5B4-6314-6934-9BAAFB07F34C}"/>
                  </a:ext>
                </a:extLst>
              </p:cNvPr>
              <p:cNvSpPr txBox="1"/>
              <p:nvPr/>
            </p:nvSpPr>
            <p:spPr>
              <a:xfrm>
                <a:off x="2083645" y="180882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*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88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45BE-E647-3D06-A26D-66748F22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4057F-C99D-4B37-DEB9-AA5B2D6A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AC3B4-ABA3-D477-8A23-CCFA6B14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6D6D2-A06F-A21C-732A-1133BE83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55154-91BC-7392-BB23-EDE057C83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6" y="1301304"/>
            <a:ext cx="3920393" cy="1371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57CF73-804D-4398-5032-FA5DB6AA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0" y="3351463"/>
            <a:ext cx="3591646" cy="2292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0E50D0-43E5-9095-698A-6BF42C009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940" y="179343"/>
            <a:ext cx="5044072" cy="59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324B-C1AF-CCBC-7AD6-C4CB9B6C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5C0A-C0FF-7B98-4B01-A22E8DC4D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448780"/>
            <a:ext cx="10727267" cy="338437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TESLA cavity geometry [1]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Reentrant</a:t>
            </a:r>
            <a:r>
              <a:rPr lang="en-GB" dirty="0"/>
              <a:t> cavity geometry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8B28A-C059-735A-6648-1FEFEF62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2A1D3-21C8-DEF6-DD37-5B8C86B2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390D-4F79-DDEE-8088-21C6CAD4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4F014-E8E1-F8BD-9C4F-65B91CFF106E}"/>
              </a:ext>
            </a:extLst>
          </p:cNvPr>
          <p:cNvSpPr txBox="1"/>
          <p:nvPr/>
        </p:nvSpPr>
        <p:spPr>
          <a:xfrm>
            <a:off x="515380" y="5718085"/>
            <a:ext cx="1000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</a:rPr>
              <a:t>Aune, Bernard, et al. "Superconducting TESLA cavities." Physical Review special topics-accelerators and beams 3.9 (2000): 092001.</a:t>
            </a:r>
          </a:p>
        </p:txBody>
      </p:sp>
    </p:spTree>
    <p:extLst>
      <p:ext uri="{BB962C8B-B14F-4D97-AF65-F5344CB8AC3E}">
        <p14:creationId xmlns:p14="http://schemas.microsoft.com/office/powerpoint/2010/main" val="407115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66F820-5E3D-D2A0-C980-36FB4A4DD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74" y="2062008"/>
            <a:ext cx="11522851" cy="289383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79CB19-95B5-7D6D-8053-A47C167E72E8}"/>
              </a:ext>
            </a:extLst>
          </p:cNvPr>
          <p:cNvSpPr/>
          <p:nvPr/>
        </p:nvSpPr>
        <p:spPr>
          <a:xfrm>
            <a:off x="515380" y="2132856"/>
            <a:ext cx="5328592" cy="1656184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3EAE77-A57C-CC5B-A59E-5BE0BF9FE3E9}"/>
              </a:ext>
            </a:extLst>
          </p:cNvPr>
          <p:cNvSpPr/>
          <p:nvPr/>
        </p:nvSpPr>
        <p:spPr>
          <a:xfrm>
            <a:off x="515380" y="3862095"/>
            <a:ext cx="6876764" cy="791041"/>
          </a:xfrm>
          <a:prstGeom prst="round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7">
            <a:extLst>
              <a:ext uri="{FF2B5EF4-FFF2-40B4-BE49-F238E27FC236}">
                <a16:creationId xmlns:a16="http://schemas.microsoft.com/office/drawing/2014/main" id="{5B19C8B1-78B8-59FE-F5DB-A2B50FB4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393" y="876297"/>
            <a:ext cx="4070032" cy="208465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4064E-BBE9-8039-0EFA-B98395478B5B}"/>
              </a:ext>
            </a:extLst>
          </p:cNvPr>
          <p:cNvSpPr/>
          <p:nvPr/>
        </p:nvSpPr>
        <p:spPr>
          <a:xfrm>
            <a:off x="9048328" y="1556792"/>
            <a:ext cx="648072" cy="1404156"/>
          </a:xfrm>
          <a:prstGeom prst="round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07362-89A3-53D6-7FFB-54463B5C0768}"/>
              </a:ext>
            </a:extLst>
          </p:cNvPr>
          <p:cNvSpPr txBox="1"/>
          <p:nvPr/>
        </p:nvSpPr>
        <p:spPr>
          <a:xfrm>
            <a:off x="515380" y="1368487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Eigenmode solver implemented in </a:t>
            </a:r>
            <a:r>
              <a:rPr lang="en-GB" dirty="0" err="1">
                <a:latin typeface="+mn-lt"/>
              </a:rPr>
              <a:t>NGSolve</a:t>
            </a:r>
            <a:r>
              <a:rPr lang="en-GB" dirty="0">
                <a:latin typeface="+mn-lt"/>
              </a:rPr>
              <a:t> [*]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FB8CE-8AF8-DFCD-2420-B1384651576C}"/>
              </a:ext>
            </a:extLst>
          </p:cNvPr>
          <p:cNvSpPr txBox="1"/>
          <p:nvPr/>
        </p:nvSpPr>
        <p:spPr>
          <a:xfrm>
            <a:off x="767408" y="5697252"/>
            <a:ext cx="1076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222222"/>
                </a:solidFill>
                <a:effectLst/>
                <a:latin typeface="+mn-lt"/>
              </a:rPr>
              <a:t>[*]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+mn-lt"/>
              </a:rPr>
              <a:t>Schöberl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+mn-lt"/>
              </a:rPr>
              <a:t>, Joachim. "C++ 11 implementation of finite elements in 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+mn-lt"/>
              </a:rPr>
              <a:t>NGSolve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+mn-lt"/>
              </a:rPr>
              <a:t>."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+mn-lt"/>
              </a:rPr>
              <a:t>Institute for analysis and scientific computing, Vienna University of Technology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+mn-lt"/>
              </a:rPr>
              <a:t> 30 (2014).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8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640-2F15-9DBE-C898-0790A521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Eigenmode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B39A-CE0E-8EBA-3D9B-DD60F097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AE705-5A26-466E-987D-50E660D9ADEE}" type="datetime5">
              <a:rPr lang="en-US" smtClean="0"/>
              <a:t>3-Oct-24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737CE-A627-9402-7371-655DF1F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ROSTOCK | Fakultät für Informatik und Elektrotechnik | Theoretische Elektrotechnik | Sosoho-Abasi Udongwo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A115-81F9-9667-51DC-C02EF8C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AF71-3E7D-4660-B669-990E4ED1AF8B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700CC90-790B-0BD4-6FEB-F483A8620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7" y="2528900"/>
            <a:ext cx="11701305" cy="2340260"/>
          </a:xfr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9FFBE4-88EA-5D75-7F94-CD8BF2212699}"/>
              </a:ext>
            </a:extLst>
          </p:cNvPr>
          <p:cNvSpPr/>
          <p:nvPr/>
        </p:nvSpPr>
        <p:spPr>
          <a:xfrm>
            <a:off x="733156" y="2935976"/>
            <a:ext cx="8423184" cy="1105092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91A274-4E62-75A2-C8AE-BC781C358B8E}"/>
              </a:ext>
            </a:extLst>
          </p:cNvPr>
          <p:cNvSpPr/>
          <p:nvPr/>
        </p:nvSpPr>
        <p:spPr>
          <a:xfrm>
            <a:off x="733156" y="4130191"/>
            <a:ext cx="8423184" cy="738969"/>
          </a:xfrm>
          <a:prstGeom prst="round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Content Placeholder 17">
            <a:extLst>
              <a:ext uri="{FF2B5EF4-FFF2-40B4-BE49-F238E27FC236}">
                <a16:creationId xmlns:a16="http://schemas.microsoft.com/office/drawing/2014/main" id="{17CAFB20-1E0B-86B1-05EC-539B2D009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393" y="800708"/>
            <a:ext cx="4070032" cy="20846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581FB3-C418-CE20-9E19-559BEBFA4225}"/>
              </a:ext>
            </a:extLst>
          </p:cNvPr>
          <p:cNvSpPr/>
          <p:nvPr/>
        </p:nvSpPr>
        <p:spPr>
          <a:xfrm>
            <a:off x="9084332" y="1088740"/>
            <a:ext cx="576064" cy="391418"/>
          </a:xfrm>
          <a:prstGeom prst="round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39cd9ff58f73b8e2f874d304e9b7a1df6dad055"/>
</p:tagLst>
</file>

<file path=ppt/theme/theme1.xml><?xml version="1.0" encoding="utf-8"?>
<a:theme xmlns:a="http://schemas.openxmlformats.org/drawingml/2006/main" name="1_Universitä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hr viel Text">
  <a:themeElements>
    <a:clrScheme name="Universitä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A99"/>
      </a:accent1>
      <a:accent2>
        <a:srgbClr val="1957A0"/>
      </a:accent2>
      <a:accent3>
        <a:srgbClr val="4066AA"/>
      </a:accent3>
      <a:accent4>
        <a:srgbClr val="5C77B4"/>
      </a:accent4>
      <a:accent5>
        <a:srgbClr val="7588BF"/>
      </a:accent5>
      <a:accent6>
        <a:srgbClr val="8E9AC9"/>
      </a:accent6>
      <a:hlink>
        <a:srgbClr val="A5AED5"/>
      </a:hlink>
      <a:folHlink>
        <a:srgbClr val="BCC3E0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892</Words>
  <Application>Microsoft Office PowerPoint</Application>
  <PresentationFormat>Widescreen</PresentationFormat>
  <Paragraphs>183</Paragraphs>
  <Slides>34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Wingdings</vt:lpstr>
      <vt:lpstr>Symbol</vt:lpstr>
      <vt:lpstr>Arial</vt:lpstr>
      <vt:lpstr>Verdana</vt:lpstr>
      <vt:lpstr>Arial Narrow</vt:lpstr>
      <vt:lpstr>Times New Roman</vt:lpstr>
      <vt:lpstr>1_Universität</vt:lpstr>
      <vt:lpstr>1_sehr viel Text</vt:lpstr>
      <vt:lpstr>CAV-SIM-2D: A Simulation and Analysis Tool for 2D Axisymmetric Accelerator Cavity Geometries</vt:lpstr>
      <vt:lpstr>Content</vt:lpstr>
      <vt:lpstr>Introduction</vt:lpstr>
      <vt:lpstr>Motivation</vt:lpstr>
      <vt:lpstr>Code Architecture and Capabilities</vt:lpstr>
      <vt:lpstr>Input data</vt:lpstr>
      <vt:lpstr>Examples</vt:lpstr>
      <vt:lpstr>Eigenmode Analysis</vt:lpstr>
      <vt:lpstr>Eigenmode Analysis</vt:lpstr>
      <vt:lpstr>Eigenmode Analysis</vt:lpstr>
      <vt:lpstr>Eigenmode Analysis</vt:lpstr>
      <vt:lpstr>Eigenmode Analysis</vt:lpstr>
      <vt:lpstr>Eigenmode Analysis</vt:lpstr>
      <vt:lpstr>Eigenmode Analysis</vt:lpstr>
      <vt:lpstr>Eigenmode Analysis</vt:lpstr>
      <vt:lpstr>Eigenmode Analysis</vt:lpstr>
      <vt:lpstr>Eigenmode Analysis</vt:lpstr>
      <vt:lpstr>Eigenmode Analysis</vt:lpstr>
      <vt:lpstr>Eigenmode Analysis</vt:lpstr>
      <vt:lpstr>Tuning</vt:lpstr>
      <vt:lpstr>Tuning</vt:lpstr>
      <vt:lpstr>Tuning</vt:lpstr>
      <vt:lpstr>Tuning</vt:lpstr>
      <vt:lpstr>Wakefield Analysis</vt:lpstr>
      <vt:lpstr>Wakefield Analysis</vt:lpstr>
      <vt:lpstr>Wakefield Analysis</vt:lpstr>
      <vt:lpstr>Wakefield Analysis</vt:lpstr>
      <vt:lpstr>Wakefield Analysis</vt:lpstr>
      <vt:lpstr>Multiobjective Optimisation</vt:lpstr>
      <vt:lpstr>Multiobjective Optimisation</vt:lpstr>
      <vt:lpstr>Uncertainty Quantification</vt:lpstr>
      <vt:lpstr>Example – Uncertainty Quantification</vt:lpstr>
      <vt:lpstr>Example – Uncertainty Quantification</vt:lpstr>
      <vt:lpstr>Summary and Outlook</vt:lpstr>
    </vt:vector>
  </TitlesOfParts>
  <Company>URZ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Sosoho-Abasi Udongwo</cp:lastModifiedBy>
  <cp:revision>2946</cp:revision>
  <cp:lastPrinted>2017-05-27T13:45:10Z</cp:lastPrinted>
  <dcterms:created xsi:type="dcterms:W3CDTF">2009-05-15T06:28:25Z</dcterms:created>
  <dcterms:modified xsi:type="dcterms:W3CDTF">2024-10-03T06:14:55Z</dcterms:modified>
</cp:coreProperties>
</file>