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7010400" cy="9296400"/>
  <p:embeddedFontLst>
    <p:embeddedFont>
      <p:font typeface="Arial Black"/>
      <p:regular r:id="rId22"/>
    </p:embeddedFont>
    <p:embeddedFont>
      <p:font typeface="Century Gothic"/>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2D200454-40CA-4A62-9FC3-DE9A4176ACB9}">
      <p15:notesGuideLst>
        <p15:guide id="1" orient="horz" pos="2928">
          <p15:clr>
            <a:srgbClr val="A4A3A4"/>
          </p15:clr>
        </p15:guide>
        <p15:guide id="2" pos="2208">
          <p15:clr>
            <a:srgbClr val="A4A3A4"/>
          </p15:clr>
        </p15:guide>
      </p15:notesGuideLst>
    </p:ext>
    <p:ext uri="GoogleSlidesCustomDataVersion2">
      <go:slidesCustomData xmlns:go="http://customooxmlschemas.google.com/" r:id="rId27" roundtripDataSignature="AMtx7mhiXkK+zwXxL3iEKP98NW+9q8CV7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notesViewPr>
    <p:cSldViewPr snapToGrid="0">
      <p:cViewPr varScale="1">
        <p:scale>
          <a:sx n="100" d="100"/>
          <a:sy n="100" d="100"/>
        </p:scale>
        <p:origin x="0" y="0"/>
      </p:cViewPr>
      <p:guideLst>
        <p:guide pos="2928" orient="horz"/>
        <p:guide pos="2208"/>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rialBlack-regular.fntdata"/><Relationship Id="rId21" Type="http://schemas.openxmlformats.org/officeDocument/2006/relationships/slide" Target="slides/slide16.xml"/><Relationship Id="rId24" Type="http://schemas.openxmlformats.org/officeDocument/2006/relationships/font" Target="fonts/CenturyGothic-bold.fntdata"/><Relationship Id="rId23"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enturyGothic-boldItalic.fntdata"/><Relationship Id="rId25" Type="http://schemas.openxmlformats.org/officeDocument/2006/relationships/font" Target="fonts/CenturyGothic-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10" type="dt"/>
          </p:nvPr>
        </p:nvSpPr>
        <p:spPr>
          <a:xfrm>
            <a:off x="3970341" y="8801100"/>
            <a:ext cx="3038475" cy="466726"/>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 name="Google Shape;5;n"/>
          <p:cNvSpPr txBox="1"/>
          <p:nvPr>
            <p:ph idx="1" type="body"/>
          </p:nvPr>
        </p:nvSpPr>
        <p:spPr>
          <a:xfrm>
            <a:off x="701675" y="4473577"/>
            <a:ext cx="5607050" cy="366077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30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1pPr>
            <a:lvl2pPr indent="-228600" lvl="1" marL="914400" marR="0" rtl="0" algn="l">
              <a:lnSpc>
                <a:spcPct val="90000"/>
              </a:lnSpc>
              <a:spcBef>
                <a:spcPts val="30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90000"/>
              </a:lnSpc>
              <a:spcBef>
                <a:spcPts val="30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3pPr>
            <a:lvl4pPr indent="-228600" lvl="3" marL="1828800" marR="0" rtl="0" algn="l">
              <a:lnSpc>
                <a:spcPct val="90000"/>
              </a:lnSpc>
              <a:spcBef>
                <a:spcPts val="30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4pPr>
            <a:lvl5pPr indent="-228600" lvl="4" marL="2286000" marR="0" rtl="0" algn="l">
              <a:lnSpc>
                <a:spcPct val="90000"/>
              </a:lnSpc>
              <a:spcBef>
                <a:spcPts val="30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entury Gothic"/>
                <a:ea typeface="Century Gothic"/>
                <a:cs typeface="Century Gothic"/>
                <a:sym typeface="Century Gothic"/>
              </a:defRPr>
            </a:lvl9pPr>
          </a:lstStyle>
          <a:p/>
        </p:txBody>
      </p:sp>
      <p:sp>
        <p:nvSpPr>
          <p:cNvPr id="6" name="Google Shape;6;n"/>
          <p:cNvSpPr txBox="1"/>
          <p:nvPr>
            <p:ph idx="12" type="sldNum"/>
          </p:nvPr>
        </p:nvSpPr>
        <p:spPr>
          <a:xfrm>
            <a:off x="1" y="8801100"/>
            <a:ext cx="3038475" cy="466726"/>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entury Gothic"/>
                <a:ea typeface="Century Gothic"/>
                <a:cs typeface="Century Gothic"/>
                <a:sym typeface="Century Gothic"/>
              </a:rPr>
              <a:t>‹#›</a:t>
            </a:fld>
            <a:endParaRPr b="0" i="0" sz="1200" u="none" cap="none" strike="noStrike">
              <a:solidFill>
                <a:schemeClr val="dk1"/>
              </a:solidFill>
              <a:latin typeface="Century Gothic"/>
              <a:ea typeface="Century Gothic"/>
              <a:cs typeface="Century Gothic"/>
              <a:sym typeface="Century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notes"/>
          <p:cNvSpPr txBox="1"/>
          <p:nvPr>
            <p:ph idx="1" type="body"/>
          </p:nvPr>
        </p:nvSpPr>
        <p:spPr>
          <a:xfrm>
            <a:off x="701675" y="4473577"/>
            <a:ext cx="5607050" cy="366077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00"/>
              </a:spcBef>
              <a:spcAft>
                <a:spcPts val="0"/>
              </a:spcAft>
              <a:buSzPts val="1400"/>
              <a:buNone/>
            </a:pPr>
            <a:r>
              <a:t/>
            </a:r>
            <a:endParaRPr/>
          </a:p>
        </p:txBody>
      </p:sp>
      <p:sp>
        <p:nvSpPr>
          <p:cNvPr id="173" name="Google Shape;173;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899a08ae0f_0_7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899a08ae0f_0_79:notes"/>
          <p:cNvSpPr txBox="1"/>
          <p:nvPr>
            <p:ph idx="1" type="body"/>
          </p:nvPr>
        </p:nvSpPr>
        <p:spPr>
          <a:xfrm>
            <a:off x="701675" y="4473577"/>
            <a:ext cx="5607000" cy="36609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None/>
            </a:pPr>
            <a:r>
              <a:rPr lang="en-US"/>
              <a:t>In work I calculated method of calculation with the help oh quantum mechanical wave equation. </a:t>
            </a:r>
            <a:endParaRPr/>
          </a:p>
          <a:p>
            <a:pPr indent="0" lvl="0" marL="0" rtl="0" algn="l">
              <a:spcBef>
                <a:spcPts val="300"/>
              </a:spcBef>
              <a:spcAft>
                <a:spcPts val="0"/>
              </a:spcAft>
              <a:buNone/>
            </a:pPr>
            <a:r>
              <a:t/>
            </a:r>
            <a:endParaRPr/>
          </a:p>
          <a:p>
            <a:pPr indent="0" lvl="0" marL="0" rtl="0" algn="l">
              <a:spcBef>
                <a:spcPts val="300"/>
              </a:spcBef>
              <a:spcAft>
                <a:spcPts val="0"/>
              </a:spcAft>
              <a:buNone/>
            </a:pPr>
            <a:r>
              <a:rPr lang="en-US"/>
              <a:t>I will start with normal photodetachmant. The phoodetachmant can be calculated by </a:t>
            </a:r>
            <a:r>
              <a:rPr lang="en-US"/>
              <a:t>using</a:t>
            </a:r>
            <a:r>
              <a:rPr lang="en-US"/>
              <a:t> quantum-mechanical theory.</a:t>
            </a:r>
            <a:endParaRPr/>
          </a:p>
          <a:p>
            <a:pPr indent="0" lvl="0" marL="0" rtl="0" algn="l">
              <a:spcBef>
                <a:spcPts val="300"/>
              </a:spcBef>
              <a:spcAft>
                <a:spcPts val="0"/>
              </a:spcAft>
              <a:buNone/>
            </a:pPr>
            <a:r>
              <a:rPr lang="en-US"/>
              <a:t>In the beginning we have H- wavefunction, after interaction we have hydrogen atom and fee electron wavefunction.</a:t>
            </a:r>
            <a:endParaRPr/>
          </a:p>
          <a:p>
            <a:pPr indent="0" lvl="0" marL="0" rtl="0" algn="l">
              <a:spcBef>
                <a:spcPts val="300"/>
              </a:spcBef>
              <a:spcAft>
                <a:spcPts val="0"/>
              </a:spcAft>
              <a:buNone/>
            </a:pPr>
            <a:r>
              <a:rPr lang="en-US"/>
              <a:t>The whole dynamics is calculated by time-dependent shrodinger equation with laser in it. The laser controls the whole photodetachmant process.</a:t>
            </a:r>
            <a:endParaRPr/>
          </a:p>
        </p:txBody>
      </p:sp>
      <p:sp>
        <p:nvSpPr>
          <p:cNvPr id="470" name="Google Shape;470;g2899a08ae0f_0_79:notes"/>
          <p:cNvSpPr txBox="1"/>
          <p:nvPr>
            <p:ph idx="12" type="sldNum"/>
          </p:nvPr>
        </p:nvSpPr>
        <p:spPr>
          <a:xfrm>
            <a:off x="1" y="8801100"/>
            <a:ext cx="3038400" cy="46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473c284839_0_2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g2473c284839_0_23:notes"/>
          <p:cNvSpPr txBox="1"/>
          <p:nvPr>
            <p:ph idx="1" type="body"/>
          </p:nvPr>
        </p:nvSpPr>
        <p:spPr>
          <a:xfrm>
            <a:off x="701675" y="4473577"/>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400"/>
              <a:buNone/>
            </a:pPr>
            <a:r>
              <a:rPr lang="en-US"/>
              <a:t>In this work i derived master equation for calculation of simple photodetachmant. </a:t>
            </a:r>
            <a:endParaRPr/>
          </a:p>
          <a:p>
            <a:pPr indent="0" lvl="0" marL="0" rtl="0" algn="l">
              <a:lnSpc>
                <a:spcPct val="90000"/>
              </a:lnSpc>
              <a:spcBef>
                <a:spcPts val="0"/>
              </a:spcBef>
              <a:spcAft>
                <a:spcPts val="0"/>
              </a:spcAft>
              <a:buSzPts val="1400"/>
              <a:buNone/>
            </a:pPr>
            <a:r>
              <a:rPr lang="en-US"/>
              <a:t>This is the laser with transverse polarization along this direction. Electron is detached in form of spherical way mostly along direction of polarization. half of electron going this way and another half going opposite way.</a:t>
            </a:r>
            <a:endParaRPr/>
          </a:p>
          <a:p>
            <a:pPr indent="0" lvl="0" marL="0" rtl="0" algn="l">
              <a:lnSpc>
                <a:spcPct val="90000"/>
              </a:lnSpc>
              <a:spcBef>
                <a:spcPts val="0"/>
              </a:spcBef>
              <a:spcAft>
                <a:spcPts val="0"/>
              </a:spcAft>
              <a:buSzPts val="1400"/>
              <a:buNone/>
            </a:pPr>
            <a:r>
              <a:rPr lang="en-US"/>
              <a:t>The shrodinger equation can be transformed into tame dependant wave equation that calculates time-depandant dynamics. Spectrum, state of hydrogen atom. photodetachment probability.</a:t>
            </a:r>
            <a:endParaRPr/>
          </a:p>
          <a:p>
            <a:pPr indent="0" lvl="0" marL="0" rtl="0" algn="l">
              <a:lnSpc>
                <a:spcPct val="90000"/>
              </a:lnSpc>
              <a:spcBef>
                <a:spcPts val="0"/>
              </a:spcBef>
              <a:spcAft>
                <a:spcPts val="0"/>
              </a:spcAft>
              <a:buSzPts val="1400"/>
              <a:buNone/>
            </a:pPr>
            <a:r>
              <a:rPr lang="en-US"/>
              <a:t>I have never seen that it has been presented in any other works or papers before.</a:t>
            </a:r>
            <a:endParaRPr/>
          </a:p>
          <a:p>
            <a:pPr indent="0" lvl="0" marL="0" rtl="0" algn="l">
              <a:lnSpc>
                <a:spcPct val="90000"/>
              </a:lnSpc>
              <a:spcBef>
                <a:spcPts val="0"/>
              </a:spcBef>
              <a:spcAft>
                <a:spcPts val="0"/>
              </a:spcAft>
              <a:buSzPts val="1400"/>
              <a:buNone/>
            </a:pPr>
            <a:r>
              <a:rPr lang="en-US"/>
              <a:t>From the same equation we can derive well known linear approximation called crossection. the photodetachmant is exponential in this way.</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t/>
            </a:r>
            <a:endParaRPr/>
          </a:p>
          <a:p>
            <a:pPr indent="0" lvl="0" marL="0" rtl="0" algn="l">
              <a:lnSpc>
                <a:spcPct val="90000"/>
              </a:lnSpc>
              <a:spcBef>
                <a:spcPts val="0"/>
              </a:spcBef>
              <a:spcAft>
                <a:spcPts val="0"/>
              </a:spcAft>
              <a:buSzPts val="1400"/>
              <a:buNone/>
            </a:pPr>
            <a:r>
              <a:t/>
            </a:r>
            <a:endParaRPr/>
          </a:p>
        </p:txBody>
      </p:sp>
      <p:sp>
        <p:nvSpPr>
          <p:cNvPr id="496" name="Google Shape;496;g2473c284839_0_23:notes"/>
          <p:cNvSpPr txBox="1"/>
          <p:nvPr>
            <p:ph idx="12" type="sldNum"/>
          </p:nvPr>
        </p:nvSpPr>
        <p:spPr>
          <a:xfrm>
            <a:off x="1" y="8801100"/>
            <a:ext cx="3038400" cy="466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0728ca72bb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0728ca72bb_0_0:notes"/>
          <p:cNvSpPr txBox="1"/>
          <p:nvPr>
            <p:ph idx="1" type="body"/>
          </p:nvPr>
        </p:nvSpPr>
        <p:spPr>
          <a:xfrm>
            <a:off x="701675" y="4473577"/>
            <a:ext cx="5607000" cy="36609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None/>
            </a:pPr>
            <a:r>
              <a:t/>
            </a:r>
            <a:endParaRPr/>
          </a:p>
        </p:txBody>
      </p:sp>
      <p:sp>
        <p:nvSpPr>
          <p:cNvPr id="532" name="Google Shape;532;g30728ca72bb_0_0:notes"/>
          <p:cNvSpPr txBox="1"/>
          <p:nvPr>
            <p:ph idx="12" type="sldNum"/>
          </p:nvPr>
        </p:nvSpPr>
        <p:spPr>
          <a:xfrm>
            <a:off x="1" y="8801100"/>
            <a:ext cx="3038400" cy="46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8acd895c12_0_4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8acd895c12_0_44:notes"/>
          <p:cNvSpPr txBox="1"/>
          <p:nvPr>
            <p:ph idx="1" type="body"/>
          </p:nvPr>
        </p:nvSpPr>
        <p:spPr>
          <a:xfrm>
            <a:off x="701675" y="4473577"/>
            <a:ext cx="5607000" cy="36609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None/>
            </a:pPr>
            <a:r>
              <a:rPr lang="en-US"/>
              <a:t>Here, I compare two methods of calculation. Full time dependent equation and linear or addiabatic approximation.</a:t>
            </a:r>
            <a:endParaRPr/>
          </a:p>
          <a:p>
            <a:pPr indent="0" lvl="0" marL="0" rtl="0" algn="l">
              <a:spcBef>
                <a:spcPts val="300"/>
              </a:spcBef>
              <a:spcAft>
                <a:spcPts val="0"/>
              </a:spcAft>
              <a:buNone/>
            </a:pPr>
            <a:r>
              <a:rPr lang="en-US"/>
              <a:t>I did some benchmark of two methods. </a:t>
            </a:r>
            <a:endParaRPr/>
          </a:p>
          <a:p>
            <a:pPr indent="0" lvl="0" marL="0" rtl="0" algn="l">
              <a:spcBef>
                <a:spcPts val="300"/>
              </a:spcBef>
              <a:spcAft>
                <a:spcPts val="0"/>
              </a:spcAft>
              <a:buNone/>
            </a:pPr>
            <a:r>
              <a:rPr lang="en-US"/>
              <a:t>KLeft is for low laser beam intensity when </a:t>
            </a:r>
            <a:r>
              <a:rPr lang="en-US"/>
              <a:t>photodetachment</a:t>
            </a:r>
            <a:r>
              <a:rPr lang="en-US"/>
              <a:t> is relatively slow. Linear approximation works well and both </a:t>
            </a:r>
            <a:r>
              <a:rPr lang="en-US"/>
              <a:t>methods</a:t>
            </a:r>
            <a:r>
              <a:rPr lang="en-US"/>
              <a:t> agree.</a:t>
            </a:r>
            <a:endParaRPr/>
          </a:p>
          <a:p>
            <a:pPr indent="0" lvl="0" marL="0" rtl="0" algn="l">
              <a:spcBef>
                <a:spcPts val="300"/>
              </a:spcBef>
              <a:spcAft>
                <a:spcPts val="0"/>
              </a:spcAft>
              <a:buNone/>
            </a:pPr>
            <a:r>
              <a:rPr lang="en-US"/>
              <a:t>For high intensity of laser beam precise wave equation </a:t>
            </a:r>
            <a:r>
              <a:rPr lang="en-US"/>
              <a:t>disagree</a:t>
            </a:r>
            <a:r>
              <a:rPr lang="en-US"/>
              <a:t>.</a:t>
            </a:r>
            <a:endParaRPr/>
          </a:p>
          <a:p>
            <a:pPr indent="0" lvl="0" marL="0" rtl="0" algn="l">
              <a:spcBef>
                <a:spcPts val="300"/>
              </a:spcBef>
              <a:spcAft>
                <a:spcPts val="0"/>
              </a:spcAft>
              <a:buNone/>
            </a:pPr>
            <a:r>
              <a:rPr lang="en-US"/>
              <a:t>intensity is too high and may be related to femtosecond lasers.</a:t>
            </a:r>
            <a:endParaRPr/>
          </a:p>
        </p:txBody>
      </p:sp>
      <p:sp>
        <p:nvSpPr>
          <p:cNvPr id="545" name="Google Shape;545;g28acd895c12_0_44:notes"/>
          <p:cNvSpPr txBox="1"/>
          <p:nvPr>
            <p:ph idx="12" type="sldNum"/>
          </p:nvPr>
        </p:nvSpPr>
        <p:spPr>
          <a:xfrm>
            <a:off x="1" y="8801100"/>
            <a:ext cx="3038400" cy="46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03d480d337_0_2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03d480d337_0_24:notes"/>
          <p:cNvSpPr txBox="1"/>
          <p:nvPr>
            <p:ph idx="1" type="body"/>
          </p:nvPr>
        </p:nvSpPr>
        <p:spPr>
          <a:xfrm>
            <a:off x="701675" y="4473577"/>
            <a:ext cx="5607000" cy="36609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Clr>
                <a:schemeClr val="dk1"/>
              </a:buClr>
              <a:buSzPts val="1100"/>
              <a:buFont typeface="Arial"/>
              <a:buNone/>
            </a:pPr>
            <a:r>
              <a:rPr lang="en-US"/>
              <a:t>The goal of this work is to use Fershbach for high efficiency photodetachmant.</a:t>
            </a:r>
            <a:endParaRPr/>
          </a:p>
          <a:p>
            <a:pPr indent="0" lvl="0" marL="0" rtl="0" algn="l">
              <a:spcBef>
                <a:spcPts val="300"/>
              </a:spcBef>
              <a:spcAft>
                <a:spcPts val="0"/>
              </a:spcAft>
              <a:buClr>
                <a:schemeClr val="dk1"/>
              </a:buClr>
              <a:buSzPts val="1100"/>
              <a:buFont typeface="Arial"/>
              <a:buNone/>
            </a:pPr>
            <a:r>
              <a:rPr lang="en-US"/>
              <a:t>The Feshbach mechanism is much more complicated.</a:t>
            </a:r>
            <a:endParaRPr/>
          </a:p>
          <a:p>
            <a:pPr indent="0" lvl="0" marL="0" rtl="0" algn="l">
              <a:spcBef>
                <a:spcPts val="300"/>
              </a:spcBef>
              <a:spcAft>
                <a:spcPts val="0"/>
              </a:spcAft>
              <a:buClr>
                <a:schemeClr val="dk1"/>
              </a:buClr>
              <a:buSzPts val="1100"/>
              <a:buFont typeface="Arial"/>
              <a:buNone/>
            </a:pPr>
            <a:r>
              <a:rPr lang="en-US"/>
              <a:t>For normal photodetachmant we have only two states.</a:t>
            </a:r>
            <a:endParaRPr/>
          </a:p>
          <a:p>
            <a:pPr indent="0" lvl="0" marL="0" rtl="0" algn="l">
              <a:spcBef>
                <a:spcPts val="300"/>
              </a:spcBef>
              <a:spcAft>
                <a:spcPts val="0"/>
              </a:spcAft>
              <a:buClr>
                <a:schemeClr val="dk1"/>
              </a:buClr>
              <a:buSzPts val="1100"/>
              <a:buFont typeface="Arial"/>
              <a:buNone/>
            </a:pPr>
            <a:r>
              <a:rPr lang="en-US"/>
              <a:t>Feshbach is a very special state of excited hydrogen ion with double excited electrons. </a:t>
            </a:r>
            <a:endParaRPr/>
          </a:p>
          <a:p>
            <a:pPr indent="0" lvl="0" marL="0" rtl="0" algn="l">
              <a:spcBef>
                <a:spcPts val="300"/>
              </a:spcBef>
              <a:spcAft>
                <a:spcPts val="0"/>
              </a:spcAft>
              <a:buClr>
                <a:schemeClr val="dk1"/>
              </a:buClr>
              <a:buSzPts val="1100"/>
              <a:buFont typeface="Arial"/>
              <a:buNone/>
            </a:pPr>
            <a:r>
              <a:rPr lang="en-US"/>
              <a:t>It is bound state so ther is a strong resonance between bound initial state and bound Feshbach excited state. </a:t>
            </a:r>
            <a:endParaRPr/>
          </a:p>
          <a:p>
            <a:pPr indent="0" lvl="0" marL="0" rtl="0" algn="l">
              <a:spcBef>
                <a:spcPts val="300"/>
              </a:spcBef>
              <a:spcAft>
                <a:spcPts val="0"/>
              </a:spcAft>
              <a:buClr>
                <a:schemeClr val="dk1"/>
              </a:buClr>
              <a:buSzPts val="1100"/>
              <a:buFont typeface="Arial"/>
              <a:buNone/>
            </a:pPr>
            <a:r>
              <a:rPr lang="en-US"/>
              <a:t>We do excitation direct photodetachmant. After that Feshbach decays into hydrogen atom with radiation of electron.</a:t>
            </a:r>
            <a:endParaRPr/>
          </a:p>
          <a:p>
            <a:pPr indent="0" lvl="0" marL="0" rtl="0" algn="l">
              <a:spcBef>
                <a:spcPts val="300"/>
              </a:spcBef>
              <a:spcAft>
                <a:spcPts val="0"/>
              </a:spcAft>
              <a:buNone/>
            </a:pPr>
            <a:r>
              <a:t/>
            </a:r>
            <a:endParaRPr/>
          </a:p>
        </p:txBody>
      </p:sp>
      <p:sp>
        <p:nvSpPr>
          <p:cNvPr id="559" name="Google Shape;559;g303d480d337_0_24:notes"/>
          <p:cNvSpPr txBox="1"/>
          <p:nvPr>
            <p:ph idx="12" type="sldNum"/>
          </p:nvPr>
        </p:nvSpPr>
        <p:spPr>
          <a:xfrm>
            <a:off x="1" y="8801100"/>
            <a:ext cx="3038400" cy="46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f88559d205_0_2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2f88559d205_0_25:notes"/>
          <p:cNvSpPr txBox="1"/>
          <p:nvPr>
            <p:ph idx="1" type="body"/>
          </p:nvPr>
        </p:nvSpPr>
        <p:spPr>
          <a:xfrm>
            <a:off x="701675" y="4473577"/>
            <a:ext cx="5607000" cy="36609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Clr>
                <a:schemeClr val="dk1"/>
              </a:buClr>
              <a:buSzPts val="1100"/>
              <a:buFont typeface="Arial"/>
              <a:buNone/>
            </a:pPr>
            <a:r>
              <a:rPr lang="en-US"/>
              <a:t>The goal of this work is to use Fershbach for high efficiency photodetachmant.</a:t>
            </a:r>
            <a:endParaRPr/>
          </a:p>
          <a:p>
            <a:pPr indent="0" lvl="0" marL="0" rtl="0" algn="l">
              <a:spcBef>
                <a:spcPts val="300"/>
              </a:spcBef>
              <a:spcAft>
                <a:spcPts val="0"/>
              </a:spcAft>
              <a:buClr>
                <a:schemeClr val="dk1"/>
              </a:buClr>
              <a:buSzPts val="1100"/>
              <a:buFont typeface="Arial"/>
              <a:buNone/>
            </a:pPr>
            <a:r>
              <a:rPr lang="en-US"/>
              <a:t>The Feshbach mechanism is much more complicated.</a:t>
            </a:r>
            <a:endParaRPr/>
          </a:p>
          <a:p>
            <a:pPr indent="0" lvl="0" marL="0" rtl="0" algn="l">
              <a:spcBef>
                <a:spcPts val="300"/>
              </a:spcBef>
              <a:spcAft>
                <a:spcPts val="0"/>
              </a:spcAft>
              <a:buClr>
                <a:schemeClr val="dk1"/>
              </a:buClr>
              <a:buSzPts val="1100"/>
              <a:buFont typeface="Arial"/>
              <a:buNone/>
            </a:pPr>
            <a:r>
              <a:rPr lang="en-US"/>
              <a:t>For normal photodetachmant we have only two states.</a:t>
            </a:r>
            <a:endParaRPr/>
          </a:p>
          <a:p>
            <a:pPr indent="0" lvl="0" marL="0" rtl="0" algn="l">
              <a:spcBef>
                <a:spcPts val="300"/>
              </a:spcBef>
              <a:spcAft>
                <a:spcPts val="0"/>
              </a:spcAft>
              <a:buClr>
                <a:schemeClr val="dk1"/>
              </a:buClr>
              <a:buSzPts val="1100"/>
              <a:buFont typeface="Arial"/>
              <a:buNone/>
            </a:pPr>
            <a:r>
              <a:rPr lang="en-US"/>
              <a:t>Feshbach is a very special state of excited hydrogen ion with double excited electrons. </a:t>
            </a:r>
            <a:endParaRPr/>
          </a:p>
          <a:p>
            <a:pPr indent="0" lvl="0" marL="0" rtl="0" algn="l">
              <a:spcBef>
                <a:spcPts val="300"/>
              </a:spcBef>
              <a:spcAft>
                <a:spcPts val="0"/>
              </a:spcAft>
              <a:buClr>
                <a:schemeClr val="dk1"/>
              </a:buClr>
              <a:buSzPts val="1100"/>
              <a:buFont typeface="Arial"/>
              <a:buNone/>
            </a:pPr>
            <a:r>
              <a:rPr lang="en-US"/>
              <a:t>It is bound state so ther is a strong resonance between bound initial state and bound Feshbach excited state. </a:t>
            </a:r>
            <a:endParaRPr/>
          </a:p>
          <a:p>
            <a:pPr indent="0" lvl="0" marL="0" rtl="0" algn="l">
              <a:spcBef>
                <a:spcPts val="300"/>
              </a:spcBef>
              <a:spcAft>
                <a:spcPts val="0"/>
              </a:spcAft>
              <a:buClr>
                <a:schemeClr val="dk1"/>
              </a:buClr>
              <a:buSzPts val="1100"/>
              <a:buFont typeface="Arial"/>
              <a:buNone/>
            </a:pPr>
            <a:r>
              <a:rPr lang="en-US"/>
              <a:t>We do excitation direct photodetachmant. After that Feshbach decays into hydrogen atom with radiation of electron.</a:t>
            </a:r>
            <a:endParaRPr/>
          </a:p>
          <a:p>
            <a:pPr indent="0" lvl="0" marL="0" rtl="0" algn="l">
              <a:spcBef>
                <a:spcPts val="300"/>
              </a:spcBef>
              <a:spcAft>
                <a:spcPts val="0"/>
              </a:spcAft>
              <a:buNone/>
            </a:pPr>
            <a:r>
              <a:t/>
            </a:r>
            <a:endParaRPr/>
          </a:p>
        </p:txBody>
      </p:sp>
      <p:sp>
        <p:nvSpPr>
          <p:cNvPr id="616" name="Google Shape;616;g2f88559d205_0_25:notes"/>
          <p:cNvSpPr txBox="1"/>
          <p:nvPr>
            <p:ph idx="12" type="sldNum"/>
          </p:nvPr>
        </p:nvSpPr>
        <p:spPr>
          <a:xfrm>
            <a:off x="1" y="8801100"/>
            <a:ext cx="3038400" cy="46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2f8c3872989_0_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2f8c3872989_0_4:notes"/>
          <p:cNvSpPr txBox="1"/>
          <p:nvPr>
            <p:ph idx="1" type="body"/>
          </p:nvPr>
        </p:nvSpPr>
        <p:spPr>
          <a:xfrm>
            <a:off x="701675" y="4473577"/>
            <a:ext cx="5607000" cy="36609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Clr>
                <a:schemeClr val="dk1"/>
              </a:buClr>
              <a:buSzPts val="1100"/>
              <a:buFont typeface="Arial"/>
              <a:buNone/>
            </a:pPr>
            <a:r>
              <a:rPr lang="en-US"/>
              <a:t>The goal of this work is to use Fershbach for high efficiency photodetachmant.</a:t>
            </a:r>
            <a:endParaRPr/>
          </a:p>
          <a:p>
            <a:pPr indent="0" lvl="0" marL="0" rtl="0" algn="l">
              <a:spcBef>
                <a:spcPts val="300"/>
              </a:spcBef>
              <a:spcAft>
                <a:spcPts val="0"/>
              </a:spcAft>
              <a:buClr>
                <a:schemeClr val="dk1"/>
              </a:buClr>
              <a:buSzPts val="1100"/>
              <a:buFont typeface="Arial"/>
              <a:buNone/>
            </a:pPr>
            <a:r>
              <a:rPr lang="en-US"/>
              <a:t>The Feshbach mechanism is much more complicated.</a:t>
            </a:r>
            <a:endParaRPr/>
          </a:p>
          <a:p>
            <a:pPr indent="0" lvl="0" marL="0" rtl="0" algn="l">
              <a:spcBef>
                <a:spcPts val="300"/>
              </a:spcBef>
              <a:spcAft>
                <a:spcPts val="0"/>
              </a:spcAft>
              <a:buClr>
                <a:schemeClr val="dk1"/>
              </a:buClr>
              <a:buSzPts val="1100"/>
              <a:buFont typeface="Arial"/>
              <a:buNone/>
            </a:pPr>
            <a:r>
              <a:rPr lang="en-US"/>
              <a:t>For normal photodetachmant we have only two states.</a:t>
            </a:r>
            <a:endParaRPr/>
          </a:p>
          <a:p>
            <a:pPr indent="0" lvl="0" marL="0" rtl="0" algn="l">
              <a:spcBef>
                <a:spcPts val="300"/>
              </a:spcBef>
              <a:spcAft>
                <a:spcPts val="0"/>
              </a:spcAft>
              <a:buClr>
                <a:schemeClr val="dk1"/>
              </a:buClr>
              <a:buSzPts val="1100"/>
              <a:buFont typeface="Arial"/>
              <a:buNone/>
            </a:pPr>
            <a:r>
              <a:rPr lang="en-US"/>
              <a:t>Feshbach is a very special state of excited hydrogen ion with double excited electrons. </a:t>
            </a:r>
            <a:endParaRPr/>
          </a:p>
          <a:p>
            <a:pPr indent="0" lvl="0" marL="0" rtl="0" algn="l">
              <a:spcBef>
                <a:spcPts val="300"/>
              </a:spcBef>
              <a:spcAft>
                <a:spcPts val="0"/>
              </a:spcAft>
              <a:buClr>
                <a:schemeClr val="dk1"/>
              </a:buClr>
              <a:buSzPts val="1100"/>
              <a:buFont typeface="Arial"/>
              <a:buNone/>
            </a:pPr>
            <a:r>
              <a:rPr lang="en-US"/>
              <a:t>It is bound state so ther is a strong resonance between bound initial state and bound Feshbach excited state. </a:t>
            </a:r>
            <a:endParaRPr/>
          </a:p>
          <a:p>
            <a:pPr indent="0" lvl="0" marL="0" rtl="0" algn="l">
              <a:spcBef>
                <a:spcPts val="300"/>
              </a:spcBef>
              <a:spcAft>
                <a:spcPts val="0"/>
              </a:spcAft>
              <a:buClr>
                <a:schemeClr val="dk1"/>
              </a:buClr>
              <a:buSzPts val="1100"/>
              <a:buFont typeface="Arial"/>
              <a:buNone/>
            </a:pPr>
            <a:r>
              <a:rPr lang="en-US"/>
              <a:t>We do excitation direct photodetachmant. After that Feshbach decays into hydrogen atom with radiation of electron.</a:t>
            </a:r>
            <a:endParaRPr/>
          </a:p>
          <a:p>
            <a:pPr indent="0" lvl="0" marL="0" rtl="0" algn="l">
              <a:spcBef>
                <a:spcPts val="300"/>
              </a:spcBef>
              <a:spcAft>
                <a:spcPts val="0"/>
              </a:spcAft>
              <a:buNone/>
            </a:pPr>
            <a:r>
              <a:t/>
            </a:r>
            <a:endParaRPr/>
          </a:p>
        </p:txBody>
      </p:sp>
      <p:sp>
        <p:nvSpPr>
          <p:cNvPr id="656" name="Google Shape;656;g2f8c3872989_0_4:notes"/>
          <p:cNvSpPr txBox="1"/>
          <p:nvPr>
            <p:ph idx="12" type="sldNum"/>
          </p:nvPr>
        </p:nvSpPr>
        <p:spPr>
          <a:xfrm>
            <a:off x="1" y="8801100"/>
            <a:ext cx="3038400" cy="46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728ca72bb_0_2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728ca72bb_0_20:notes"/>
          <p:cNvSpPr txBox="1"/>
          <p:nvPr>
            <p:ph idx="1" type="body"/>
          </p:nvPr>
        </p:nvSpPr>
        <p:spPr>
          <a:xfrm>
            <a:off x="701675" y="4473577"/>
            <a:ext cx="5607000" cy="36609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None/>
            </a:pPr>
            <a:r>
              <a:t/>
            </a:r>
            <a:endParaRPr/>
          </a:p>
        </p:txBody>
      </p:sp>
      <p:sp>
        <p:nvSpPr>
          <p:cNvPr id="182" name="Google Shape;182;g30728ca72bb_0_20:notes"/>
          <p:cNvSpPr txBox="1"/>
          <p:nvPr>
            <p:ph idx="12" type="sldNum"/>
          </p:nvPr>
        </p:nvSpPr>
        <p:spPr>
          <a:xfrm>
            <a:off x="1" y="8801100"/>
            <a:ext cx="3038400" cy="46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f9e18217d3_0_2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1f9e18217d3_0_24:notes"/>
          <p:cNvSpPr txBox="1"/>
          <p:nvPr>
            <p:ph idx="1" type="body"/>
          </p:nvPr>
        </p:nvSpPr>
        <p:spPr>
          <a:xfrm>
            <a:off x="701675" y="4473577"/>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00"/>
              </a:spcBef>
              <a:spcAft>
                <a:spcPts val="0"/>
              </a:spcAft>
              <a:buSzPts val="1400"/>
              <a:buNone/>
            </a:pPr>
            <a:r>
              <a:rPr lang="en-US"/>
              <a:t>My work is related to developed of </a:t>
            </a:r>
            <a:r>
              <a:rPr lang="en-US"/>
              <a:t>Laser assisted charge exchange injection </a:t>
            </a:r>
            <a:r>
              <a:rPr lang="en-US"/>
              <a:t>at the SNS.</a:t>
            </a:r>
            <a:endParaRPr/>
          </a:p>
          <a:p>
            <a:pPr indent="0" lvl="0" marL="0" rtl="0" algn="l">
              <a:lnSpc>
                <a:spcPct val="90000"/>
              </a:lnSpc>
              <a:spcBef>
                <a:spcPts val="300"/>
              </a:spcBef>
              <a:spcAft>
                <a:spcPts val="0"/>
              </a:spcAft>
              <a:buSzPts val="1400"/>
              <a:buNone/>
            </a:pPr>
            <a:r>
              <a:rPr lang="en-US"/>
              <a:t>Because of this I will tell about motivation and about </a:t>
            </a:r>
            <a:r>
              <a:rPr lang="en-US"/>
              <a:t>challenges</a:t>
            </a:r>
            <a:r>
              <a:rPr lang="en-US"/>
              <a:t> of this project and what challengest over there and what we are trying to solve.</a:t>
            </a:r>
            <a:endParaRPr/>
          </a:p>
          <a:p>
            <a:pPr indent="0" lvl="0" marL="0" rtl="0" algn="l">
              <a:lnSpc>
                <a:spcPct val="90000"/>
              </a:lnSpc>
              <a:spcBef>
                <a:spcPts val="300"/>
              </a:spcBef>
              <a:spcAft>
                <a:spcPts val="0"/>
              </a:spcAft>
              <a:buSzPts val="1400"/>
              <a:buNone/>
            </a:pPr>
            <a:r>
              <a:rPr lang="en-US"/>
              <a:t>And then I will tell about calculations.</a:t>
            </a:r>
            <a:endParaRPr/>
          </a:p>
          <a:p>
            <a:pPr indent="0" lvl="0" marL="0" rtl="0" algn="l">
              <a:lnSpc>
                <a:spcPct val="90000"/>
              </a:lnSpc>
              <a:spcBef>
                <a:spcPts val="300"/>
              </a:spcBef>
              <a:spcAft>
                <a:spcPts val="0"/>
              </a:spcAft>
              <a:buSzPts val="1400"/>
              <a:buNone/>
            </a:pPr>
            <a:r>
              <a:rPr lang="en-US"/>
              <a:t>The LACE </a:t>
            </a:r>
            <a:r>
              <a:rPr lang="en-US"/>
              <a:t>project</a:t>
            </a:r>
            <a:r>
              <a:rPr lang="en-US"/>
              <a:t> at the SNS is supposed to replace stripping foil by pure laser and magnetic field.</a:t>
            </a:r>
            <a:endParaRPr/>
          </a:p>
          <a:p>
            <a:pPr indent="0" lvl="0" marL="0" rtl="0" algn="l">
              <a:lnSpc>
                <a:spcPct val="90000"/>
              </a:lnSpc>
              <a:spcBef>
                <a:spcPts val="300"/>
              </a:spcBef>
              <a:spcAft>
                <a:spcPts val="0"/>
              </a:spcAft>
              <a:buSzPts val="1400"/>
              <a:buNone/>
            </a:pPr>
            <a:r>
              <a:rPr lang="en-US"/>
              <a:t>Right now we have foil that turns ion beam into the protons with stripping two electrons out.</a:t>
            </a:r>
            <a:endParaRPr/>
          </a:p>
          <a:p>
            <a:pPr indent="0" lvl="0" marL="0" rtl="0" algn="l">
              <a:lnSpc>
                <a:spcPct val="90000"/>
              </a:lnSpc>
              <a:spcBef>
                <a:spcPts val="300"/>
              </a:spcBef>
              <a:spcAft>
                <a:spcPts val="0"/>
              </a:spcAft>
              <a:buSzPts val="1400"/>
              <a:buNone/>
            </a:pPr>
            <a:r>
              <a:rPr lang="en-US"/>
              <a:t>We are oplanning to replace foil by laser and magnetic field.</a:t>
            </a:r>
            <a:endParaRPr/>
          </a:p>
        </p:txBody>
      </p:sp>
      <p:sp>
        <p:nvSpPr>
          <p:cNvPr id="189" name="Google Shape;189;g1f9e18217d3_0_24:notes"/>
          <p:cNvSpPr txBox="1"/>
          <p:nvPr>
            <p:ph idx="12" type="sldNum"/>
          </p:nvPr>
        </p:nvSpPr>
        <p:spPr>
          <a:xfrm>
            <a:off x="1" y="8801100"/>
            <a:ext cx="3038400" cy="466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10480b01aa_1_1264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210480b01aa_1_12643:notes"/>
          <p:cNvSpPr txBox="1"/>
          <p:nvPr>
            <p:ph idx="1" type="body"/>
          </p:nvPr>
        </p:nvSpPr>
        <p:spPr>
          <a:xfrm>
            <a:off x="701675" y="4473577"/>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00"/>
              </a:spcBef>
              <a:spcAft>
                <a:spcPts val="0"/>
              </a:spcAft>
              <a:buSzPts val="1400"/>
              <a:buNone/>
            </a:pPr>
            <a:r>
              <a:rPr lang="en-US"/>
              <a:t>Here is a typical 3 step laser stripping scheme that we use in our experiments.</a:t>
            </a:r>
            <a:endParaRPr/>
          </a:p>
        </p:txBody>
      </p:sp>
      <p:sp>
        <p:nvSpPr>
          <p:cNvPr id="218" name="Google Shape;218;g210480b01aa_1_12643:notes"/>
          <p:cNvSpPr txBox="1"/>
          <p:nvPr>
            <p:ph idx="12" type="sldNum"/>
          </p:nvPr>
        </p:nvSpPr>
        <p:spPr>
          <a:xfrm>
            <a:off x="1" y="8801100"/>
            <a:ext cx="3038400" cy="466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0003e5df50_0_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30003e5df50_0_7:notes"/>
          <p:cNvSpPr txBox="1"/>
          <p:nvPr>
            <p:ph idx="1" type="body"/>
          </p:nvPr>
        </p:nvSpPr>
        <p:spPr>
          <a:xfrm>
            <a:off x="701675" y="4473577"/>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00"/>
              </a:spcBef>
              <a:spcAft>
                <a:spcPts val="0"/>
              </a:spcAft>
              <a:buSzPts val="1400"/>
              <a:buNone/>
            </a:pPr>
            <a:r>
              <a:rPr lang="en-US"/>
              <a:t>We are doing experiments in the linac part ant in future we are planning to move this </a:t>
            </a:r>
            <a:r>
              <a:rPr lang="en-US"/>
              <a:t>experiment</a:t>
            </a:r>
            <a:r>
              <a:rPr lang="en-US"/>
              <a:t> into injection area of the Ring. And we are </a:t>
            </a:r>
            <a:r>
              <a:rPr lang="en-US"/>
              <a:t>expecting</a:t>
            </a:r>
            <a:r>
              <a:rPr lang="en-US"/>
              <a:t> some problems with real injection.</a:t>
            </a:r>
            <a:endParaRPr/>
          </a:p>
        </p:txBody>
      </p:sp>
      <p:sp>
        <p:nvSpPr>
          <p:cNvPr id="275" name="Google Shape;275;g30003e5df50_0_7:notes"/>
          <p:cNvSpPr txBox="1"/>
          <p:nvPr>
            <p:ph idx="12" type="sldNum"/>
          </p:nvPr>
        </p:nvSpPr>
        <p:spPr>
          <a:xfrm>
            <a:off x="1" y="8801100"/>
            <a:ext cx="3038400" cy="466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10480b01aa_1_1253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210480b01aa_1_12539:notes"/>
          <p:cNvSpPr txBox="1"/>
          <p:nvPr>
            <p:ph idx="1" type="body"/>
          </p:nvPr>
        </p:nvSpPr>
        <p:spPr>
          <a:xfrm>
            <a:off x="701675" y="4473577"/>
            <a:ext cx="5607000" cy="36609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300"/>
              </a:spcBef>
              <a:spcAft>
                <a:spcPts val="0"/>
              </a:spcAft>
              <a:buSzPts val="1400"/>
              <a:buNone/>
            </a:pPr>
            <a:r>
              <a:rPr lang="en-US"/>
              <a:t>This is  more detailed scheme of ring injection area.</a:t>
            </a:r>
            <a:endParaRPr/>
          </a:p>
          <a:p>
            <a:pPr indent="0" lvl="0" marL="457200" rtl="0" algn="l">
              <a:lnSpc>
                <a:spcPct val="90000"/>
              </a:lnSpc>
              <a:spcBef>
                <a:spcPts val="300"/>
              </a:spcBef>
              <a:spcAft>
                <a:spcPts val="0"/>
              </a:spcAft>
              <a:buSzPts val="1400"/>
              <a:buNone/>
            </a:pPr>
            <a:r>
              <a:rPr lang="en-US"/>
              <a:t>Right now we can do experiment over here for a small pencil beam.</a:t>
            </a:r>
            <a:endParaRPr/>
          </a:p>
          <a:p>
            <a:pPr indent="0" lvl="0" marL="457200" rtl="0" algn="l">
              <a:lnSpc>
                <a:spcPct val="90000"/>
              </a:lnSpc>
              <a:spcBef>
                <a:spcPts val="300"/>
              </a:spcBef>
              <a:spcAft>
                <a:spcPts val="0"/>
              </a:spcAft>
              <a:buSzPts val="1400"/>
              <a:buNone/>
            </a:pPr>
            <a:r>
              <a:rPr lang="en-US"/>
              <a:t>The H- beam is injected from linac into the ring through the corner of the thin foil.</a:t>
            </a:r>
            <a:endParaRPr/>
          </a:p>
        </p:txBody>
      </p:sp>
      <p:sp>
        <p:nvSpPr>
          <p:cNvPr id="293" name="Google Shape;293;g210480b01aa_1_12539:notes"/>
          <p:cNvSpPr txBox="1"/>
          <p:nvPr>
            <p:ph idx="12" type="sldNum"/>
          </p:nvPr>
        </p:nvSpPr>
        <p:spPr>
          <a:xfrm>
            <a:off x="1" y="8801100"/>
            <a:ext cx="3038400" cy="466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0003e5df50_0_6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30003e5df50_0_63:notes"/>
          <p:cNvSpPr txBox="1"/>
          <p:nvPr>
            <p:ph idx="1" type="body"/>
          </p:nvPr>
        </p:nvSpPr>
        <p:spPr>
          <a:xfrm>
            <a:off x="701675" y="4473577"/>
            <a:ext cx="5607000" cy="36609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300"/>
              </a:spcBef>
              <a:spcAft>
                <a:spcPts val="0"/>
              </a:spcAft>
              <a:buSzPts val="1400"/>
              <a:buNone/>
            </a:pPr>
            <a:r>
              <a:rPr lang="en-US"/>
              <a:t>If we move magnets from here to her then recirculating beam will hit the magnet. </a:t>
            </a:r>
            <a:endParaRPr/>
          </a:p>
          <a:p>
            <a:pPr indent="0" lvl="0" marL="457200" rtl="0" algn="l">
              <a:lnSpc>
                <a:spcPct val="90000"/>
              </a:lnSpc>
              <a:spcBef>
                <a:spcPts val="300"/>
              </a:spcBef>
              <a:spcAft>
                <a:spcPts val="0"/>
              </a:spcAft>
              <a:buSzPts val="1400"/>
              <a:buNone/>
            </a:pPr>
            <a:r>
              <a:rPr lang="en-US"/>
              <a:t>So there is a pure technical problem with magnet that we don’t know how to solve yet.</a:t>
            </a:r>
            <a:endParaRPr/>
          </a:p>
        </p:txBody>
      </p:sp>
      <p:sp>
        <p:nvSpPr>
          <p:cNvPr id="341" name="Google Shape;341;g30003e5df50_0_63:notes"/>
          <p:cNvSpPr txBox="1"/>
          <p:nvPr>
            <p:ph idx="12" type="sldNum"/>
          </p:nvPr>
        </p:nvSpPr>
        <p:spPr>
          <a:xfrm>
            <a:off x="1" y="8801100"/>
            <a:ext cx="3038400" cy="466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899a08ae0f_0_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g2899a08ae0f_0_7:notes"/>
          <p:cNvSpPr txBox="1"/>
          <p:nvPr>
            <p:ph idx="1" type="body"/>
          </p:nvPr>
        </p:nvSpPr>
        <p:spPr>
          <a:xfrm>
            <a:off x="701675" y="4473577"/>
            <a:ext cx="5607000" cy="366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300"/>
              </a:spcBef>
              <a:spcAft>
                <a:spcPts val="0"/>
              </a:spcAft>
              <a:buSzPts val="1400"/>
              <a:buNone/>
            </a:pPr>
            <a:r>
              <a:rPr lang="en-US"/>
              <a:t>We are </a:t>
            </a:r>
            <a:r>
              <a:rPr lang="en-US"/>
              <a:t>studying</a:t>
            </a:r>
            <a:r>
              <a:rPr lang="en-US"/>
              <a:t> possibility to replace the first stripping magnet by </a:t>
            </a:r>
            <a:endParaRPr/>
          </a:p>
        </p:txBody>
      </p:sp>
      <p:sp>
        <p:nvSpPr>
          <p:cNvPr id="411" name="Google Shape;411;g2899a08ae0f_0_7:notes"/>
          <p:cNvSpPr txBox="1"/>
          <p:nvPr>
            <p:ph idx="12" type="sldNum"/>
          </p:nvPr>
        </p:nvSpPr>
        <p:spPr>
          <a:xfrm>
            <a:off x="1" y="8801100"/>
            <a:ext cx="3038400" cy="466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899a08ae0f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899a08ae0f_0_0:notes"/>
          <p:cNvSpPr txBox="1"/>
          <p:nvPr>
            <p:ph idx="1" type="body"/>
          </p:nvPr>
        </p:nvSpPr>
        <p:spPr>
          <a:xfrm>
            <a:off x="701675" y="4473577"/>
            <a:ext cx="5607000" cy="3660900"/>
          </a:xfrm>
          <a:prstGeom prst="rect">
            <a:avLst/>
          </a:prstGeom>
        </p:spPr>
        <p:txBody>
          <a:bodyPr anchorCtr="0" anchor="t" bIns="45700" lIns="91425" spcFirstLastPara="1" rIns="91425" wrap="square" tIns="45700">
            <a:noAutofit/>
          </a:bodyPr>
          <a:lstStyle/>
          <a:p>
            <a:pPr indent="0" lvl="0" marL="0" rtl="0" algn="l">
              <a:spcBef>
                <a:spcPts val="300"/>
              </a:spcBef>
              <a:spcAft>
                <a:spcPts val="0"/>
              </a:spcAft>
              <a:buNone/>
            </a:pPr>
            <a:r>
              <a:rPr lang="en-US"/>
              <a:t>The photodetachment has been studied experimentally with the help of crossection measurement. </a:t>
            </a:r>
            <a:endParaRPr/>
          </a:p>
          <a:p>
            <a:pPr indent="0" lvl="0" marL="0" rtl="0" algn="l">
              <a:spcBef>
                <a:spcPts val="300"/>
              </a:spcBef>
              <a:spcAft>
                <a:spcPts val="0"/>
              </a:spcAft>
              <a:buNone/>
            </a:pPr>
            <a:r>
              <a:rPr lang="en-US"/>
              <a:t>Normally, efficiency of direct photodetachmant of single electron from hydrogen ion is small and requires way too much laser power. </a:t>
            </a:r>
            <a:endParaRPr/>
          </a:p>
          <a:p>
            <a:pPr indent="0" lvl="0" marL="0" rtl="0" algn="l">
              <a:spcBef>
                <a:spcPts val="300"/>
              </a:spcBef>
              <a:spcAft>
                <a:spcPts val="0"/>
              </a:spcAft>
              <a:buNone/>
            </a:pPr>
            <a:r>
              <a:rPr lang="en-US"/>
              <a:t>Our goal is to study and use Feshbach resonance.</a:t>
            </a:r>
            <a:endParaRPr/>
          </a:p>
          <a:p>
            <a:pPr indent="0" lvl="0" marL="0" rtl="0" algn="l">
              <a:spcBef>
                <a:spcPts val="300"/>
              </a:spcBef>
              <a:spcAft>
                <a:spcPts val="0"/>
              </a:spcAft>
              <a:buNone/>
            </a:pPr>
            <a:r>
              <a:rPr lang="en-US"/>
              <a:t>In this study we </a:t>
            </a:r>
            <a:r>
              <a:rPr lang="en-US"/>
              <a:t>develop</a:t>
            </a:r>
            <a:r>
              <a:rPr lang="en-US"/>
              <a:t> theory and method of computation of photodetachnmant.  </a:t>
            </a:r>
            <a:endParaRPr/>
          </a:p>
          <a:p>
            <a:pPr indent="0" lvl="0" marL="0" rtl="0" algn="l">
              <a:spcBef>
                <a:spcPts val="300"/>
              </a:spcBef>
              <a:spcAft>
                <a:spcPts val="0"/>
              </a:spcAft>
              <a:buNone/>
            </a:pPr>
            <a:r>
              <a:rPr lang="en-US"/>
              <a:t>The Feshbach represented here has not been studied.</a:t>
            </a:r>
            <a:endParaRPr/>
          </a:p>
        </p:txBody>
      </p:sp>
      <p:sp>
        <p:nvSpPr>
          <p:cNvPr id="453" name="Google Shape;453;g2899a08ae0f_0_0:notes"/>
          <p:cNvSpPr txBox="1"/>
          <p:nvPr>
            <p:ph idx="12" type="sldNum"/>
          </p:nvPr>
        </p:nvSpPr>
        <p:spPr>
          <a:xfrm>
            <a:off x="1" y="8801100"/>
            <a:ext cx="3038400" cy="46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 Id="rId4"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type="title">
  <p:cSld name="TITLE">
    <p:spTree>
      <p:nvGrpSpPr>
        <p:cNvPr id="15" name="Shape 15"/>
        <p:cNvGrpSpPr/>
        <p:nvPr/>
      </p:nvGrpSpPr>
      <p:grpSpPr>
        <a:xfrm>
          <a:off x="0" y="0"/>
          <a:ext cx="0" cy="0"/>
          <a:chOff x="0" y="0"/>
          <a:chExt cx="0" cy="0"/>
        </a:xfrm>
      </p:grpSpPr>
      <p:sp>
        <p:nvSpPr>
          <p:cNvPr id="16" name="Google Shape;16;p4"/>
          <p:cNvSpPr/>
          <p:nvPr/>
        </p:nvSpPr>
        <p:spPr>
          <a:xfrm>
            <a:off x="0" y="320040"/>
            <a:ext cx="274320" cy="51090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 name="Google Shape;17;p4"/>
          <p:cNvSpPr/>
          <p:nvPr/>
        </p:nvSpPr>
        <p:spPr>
          <a:xfrm>
            <a:off x="274320" y="320040"/>
            <a:ext cx="1412673"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18" name="Google Shape;18;p4"/>
          <p:cNvPicPr preferRelativeResize="0"/>
          <p:nvPr/>
        </p:nvPicPr>
        <p:blipFill rotWithShape="1">
          <a:blip r:embed="rId2">
            <a:alphaModFix/>
          </a:blip>
          <a:srcRect b="0" l="0" r="0" t="0"/>
          <a:stretch/>
        </p:blipFill>
        <p:spPr>
          <a:xfrm>
            <a:off x="274321" y="1074420"/>
            <a:ext cx="11334582" cy="4233245"/>
          </a:xfrm>
          <a:prstGeom prst="rect">
            <a:avLst/>
          </a:prstGeom>
          <a:noFill/>
          <a:ln>
            <a:noFill/>
          </a:ln>
        </p:spPr>
      </p:pic>
      <p:sp>
        <p:nvSpPr>
          <p:cNvPr id="19" name="Google Shape;19;p4"/>
          <p:cNvSpPr txBox="1"/>
          <p:nvPr/>
        </p:nvSpPr>
        <p:spPr>
          <a:xfrm>
            <a:off x="267160" y="5343835"/>
            <a:ext cx="538480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entury Gothic"/>
                <a:ea typeface="Century Gothic"/>
                <a:cs typeface="Century Gothic"/>
                <a:sym typeface="Century Gothic"/>
              </a:rPr>
              <a:t>ORNL is managed by UT-Battelle, LLC for the US Department of Energy</a:t>
            </a:r>
            <a:endParaRPr b="0" i="0" sz="1400" u="none" cap="none" strike="noStrike">
              <a:solidFill>
                <a:srgbClr val="000000"/>
              </a:solidFill>
              <a:latin typeface="Arial"/>
              <a:ea typeface="Arial"/>
              <a:cs typeface="Arial"/>
              <a:sym typeface="Arial"/>
            </a:endParaRPr>
          </a:p>
        </p:txBody>
      </p:sp>
      <p:sp>
        <p:nvSpPr>
          <p:cNvPr id="20" name="Google Shape;20;p4"/>
          <p:cNvSpPr txBox="1"/>
          <p:nvPr>
            <p:ph type="ctrTitle"/>
          </p:nvPr>
        </p:nvSpPr>
        <p:spPr>
          <a:xfrm>
            <a:off x="428736" y="1388962"/>
            <a:ext cx="8678194" cy="9787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b="0" sz="3200">
                <a:solidFill>
                  <a:schemeClr val="lt1"/>
                </a:solidFill>
                <a:latin typeface="Century Gothic"/>
                <a:ea typeface="Century Gothic"/>
                <a:cs typeface="Century Gothic"/>
                <a:sym typeface="Century Gothic"/>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1" name="Google Shape;21;p4"/>
          <p:cNvSpPr txBox="1"/>
          <p:nvPr>
            <p:ph idx="1" type="subTitle"/>
          </p:nvPr>
        </p:nvSpPr>
        <p:spPr>
          <a:xfrm>
            <a:off x="447481" y="3013455"/>
            <a:ext cx="5440514" cy="2028101"/>
          </a:xfrm>
          <a:prstGeom prst="rect">
            <a:avLst/>
          </a:prstGeom>
          <a:noFill/>
          <a:ln>
            <a:noFill/>
          </a:ln>
        </p:spPr>
        <p:txBody>
          <a:bodyPr anchorCtr="0" anchor="t" bIns="45700" lIns="91425" spcFirstLastPara="1" rIns="91425" wrap="square" tIns="45700">
            <a:noAutofit/>
          </a:bodyPr>
          <a:lstStyle>
            <a:lvl1pPr lvl="0" algn="l">
              <a:lnSpc>
                <a:spcPct val="90000"/>
              </a:lnSpc>
              <a:spcBef>
                <a:spcPts val="1400"/>
              </a:spcBef>
              <a:spcAft>
                <a:spcPts val="0"/>
              </a:spcAft>
              <a:buSzPts val="1800"/>
              <a:buNone/>
              <a:defRPr sz="2000">
                <a:solidFill>
                  <a:schemeClr val="lt1"/>
                </a:solidFill>
                <a:latin typeface="Century Gothic"/>
                <a:ea typeface="Century Gothic"/>
                <a:cs typeface="Century Gothic"/>
                <a:sym typeface="Century Gothic"/>
              </a:defRPr>
            </a:lvl1pPr>
            <a:lvl2pPr lvl="1" algn="ctr">
              <a:lnSpc>
                <a:spcPct val="90000"/>
              </a:lnSpc>
              <a:spcBef>
                <a:spcPts val="800"/>
              </a:spcBef>
              <a:spcAft>
                <a:spcPts val="0"/>
              </a:spcAft>
              <a:buSzPts val="2160"/>
              <a:buNone/>
              <a:defRPr>
                <a:solidFill>
                  <a:srgbClr val="888888"/>
                </a:solidFill>
              </a:defRPr>
            </a:lvl2pPr>
            <a:lvl3pPr lvl="2" algn="ctr">
              <a:lnSpc>
                <a:spcPct val="90000"/>
              </a:lnSpc>
              <a:spcBef>
                <a:spcPts val="800"/>
              </a:spcBef>
              <a:spcAft>
                <a:spcPts val="0"/>
              </a:spcAft>
              <a:buSzPts val="1800"/>
              <a:buNone/>
              <a:defRPr>
                <a:solidFill>
                  <a:srgbClr val="888888"/>
                </a:solidFill>
              </a:defRPr>
            </a:lvl3pPr>
            <a:lvl4pPr lvl="3" algn="ctr">
              <a:lnSpc>
                <a:spcPct val="90000"/>
              </a:lnSpc>
              <a:spcBef>
                <a:spcPts val="800"/>
              </a:spcBef>
              <a:spcAft>
                <a:spcPts val="0"/>
              </a:spcAft>
              <a:buSzPts val="1800"/>
              <a:buNone/>
              <a:defRPr>
                <a:solidFill>
                  <a:srgbClr val="888888"/>
                </a:solidFill>
              </a:defRPr>
            </a:lvl4pPr>
            <a:lvl5pPr lvl="4" algn="ctr">
              <a:lnSpc>
                <a:spcPct val="90000"/>
              </a:lnSpc>
              <a:spcBef>
                <a:spcPts val="600"/>
              </a:spcBef>
              <a:spcAft>
                <a:spcPts val="0"/>
              </a:spcAft>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22" name="Google Shape;22;p4"/>
          <p:cNvPicPr preferRelativeResize="0"/>
          <p:nvPr/>
        </p:nvPicPr>
        <p:blipFill rotWithShape="1">
          <a:blip r:embed="rId3">
            <a:alphaModFix/>
          </a:blip>
          <a:srcRect b="0" l="0" r="0" t="0"/>
          <a:stretch/>
        </p:blipFill>
        <p:spPr>
          <a:xfrm>
            <a:off x="413129" y="456244"/>
            <a:ext cx="1088136" cy="261860"/>
          </a:xfrm>
          <a:prstGeom prst="rect">
            <a:avLst/>
          </a:prstGeom>
          <a:noFill/>
          <a:ln>
            <a:noFill/>
          </a:ln>
        </p:spPr>
      </p:pic>
      <p:sp>
        <p:nvSpPr>
          <p:cNvPr id="23" name="Google Shape;23;p4"/>
          <p:cNvSpPr/>
          <p:nvPr/>
        </p:nvSpPr>
        <p:spPr>
          <a:xfrm>
            <a:off x="6096000" y="0"/>
            <a:ext cx="6096000" cy="6858000"/>
          </a:xfrm>
          <a:custGeom>
            <a:rect b="b" l="l" r="r" t="t"/>
            <a:pathLst>
              <a:path extrusionOk="0" h="3815" w="3388">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4" name="Google Shape;24;p4"/>
          <p:cNvPicPr preferRelativeResize="0"/>
          <p:nvPr/>
        </p:nvPicPr>
        <p:blipFill rotWithShape="1">
          <a:blip r:embed="rId4">
            <a:alphaModFix/>
          </a:blip>
          <a:srcRect b="0" l="0" r="0" t="0"/>
          <a:stretch/>
        </p:blipFill>
        <p:spPr>
          <a:xfrm>
            <a:off x="9934576" y="5409488"/>
            <a:ext cx="1603756" cy="388553"/>
          </a:xfrm>
          <a:prstGeom prst="rect">
            <a:avLst/>
          </a:prstGeom>
          <a:noFill/>
          <a:ln>
            <a:noFill/>
          </a:ln>
        </p:spPr>
      </p:pic>
    </p:spTree>
  </p:cSld>
  <p:clrMapOvr>
    <a:masterClrMapping/>
  </p:clrMapOvr>
  <p:extLst>
    <p:ext uri="{DCECCB84-F9BA-43D5-87BE-67443E8EF086}">
      <p15:sldGuideLst>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3 section science highlight" showMasterSp="0">
  <p:cSld name="4_3 section science highlight">
    <p:spTree>
      <p:nvGrpSpPr>
        <p:cNvPr id="108" name="Shape 108"/>
        <p:cNvGrpSpPr/>
        <p:nvPr/>
      </p:nvGrpSpPr>
      <p:grpSpPr>
        <a:xfrm>
          <a:off x="0" y="0"/>
          <a:ext cx="0" cy="0"/>
          <a:chOff x="0" y="0"/>
          <a:chExt cx="0" cy="0"/>
        </a:xfrm>
      </p:grpSpPr>
      <p:sp>
        <p:nvSpPr>
          <p:cNvPr id="109" name="Google Shape;109;p12"/>
          <p:cNvSpPr/>
          <p:nvPr/>
        </p:nvSpPr>
        <p:spPr>
          <a:xfrm>
            <a:off x="274320" y="948037"/>
            <a:ext cx="2874807"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0" name="Google Shape;110;p12"/>
          <p:cNvSpPr txBox="1"/>
          <p:nvPr>
            <p:ph idx="1" type="body"/>
          </p:nvPr>
        </p:nvSpPr>
        <p:spPr>
          <a:xfrm>
            <a:off x="278816" y="966459"/>
            <a:ext cx="2881524" cy="4572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11" name="Google Shape;111;p12"/>
          <p:cNvSpPr/>
          <p:nvPr/>
        </p:nvSpPr>
        <p:spPr>
          <a:xfrm>
            <a:off x="274319" y="1434925"/>
            <a:ext cx="2874807" cy="5201594"/>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2" name="Google Shape;112;p12"/>
          <p:cNvSpPr/>
          <p:nvPr/>
        </p:nvSpPr>
        <p:spPr>
          <a:xfrm>
            <a:off x="3288610" y="1434925"/>
            <a:ext cx="2874807" cy="5201594"/>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3" name="Google Shape;113;p12"/>
          <p:cNvSpPr/>
          <p:nvPr/>
        </p:nvSpPr>
        <p:spPr>
          <a:xfrm>
            <a:off x="3288610" y="948037"/>
            <a:ext cx="2874805"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 name="Google Shape;114;p12"/>
          <p:cNvSpPr/>
          <p:nvPr/>
        </p:nvSpPr>
        <p:spPr>
          <a:xfrm>
            <a:off x="6302900" y="1434925"/>
            <a:ext cx="2874807" cy="5201594"/>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 name="Google Shape;115;p12"/>
          <p:cNvSpPr/>
          <p:nvPr/>
        </p:nvSpPr>
        <p:spPr>
          <a:xfrm>
            <a:off x="6302901" y="948037"/>
            <a:ext cx="2874807"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 name="Google Shape;116;p12"/>
          <p:cNvSpPr/>
          <p:nvPr/>
        </p:nvSpPr>
        <p:spPr>
          <a:xfrm>
            <a:off x="9317192" y="1434925"/>
            <a:ext cx="2874807" cy="5201594"/>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 name="Google Shape;117;p12"/>
          <p:cNvSpPr/>
          <p:nvPr/>
        </p:nvSpPr>
        <p:spPr>
          <a:xfrm>
            <a:off x="9317193" y="948037"/>
            <a:ext cx="2874807"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 name="Google Shape;118;p12"/>
          <p:cNvSpPr txBox="1"/>
          <p:nvPr>
            <p:ph idx="2" type="body"/>
          </p:nvPr>
        </p:nvSpPr>
        <p:spPr>
          <a:xfrm>
            <a:off x="283464" y="1517904"/>
            <a:ext cx="2843784" cy="501091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Font typeface="Century Gothic"/>
              <a:buChar char="•"/>
              <a:defRPr sz="1800"/>
            </a:lvl1pPr>
            <a:lvl2pPr indent="-320040" lvl="1" marL="914400" algn="l">
              <a:lnSpc>
                <a:spcPct val="90000"/>
              </a:lnSpc>
              <a:spcBef>
                <a:spcPts val="800"/>
              </a:spcBef>
              <a:spcAft>
                <a:spcPts val="0"/>
              </a:spcAft>
              <a:buSzPts val="1440"/>
              <a:buFont typeface="Century Gothic"/>
              <a:buChar char="–"/>
              <a:defRPr sz="1600"/>
            </a:lvl2pPr>
            <a:lvl3pPr indent="-308610" lvl="2" marL="1371600" algn="l">
              <a:lnSpc>
                <a:spcPct val="90000"/>
              </a:lnSpc>
              <a:spcBef>
                <a:spcPts val="800"/>
              </a:spcBef>
              <a:spcAft>
                <a:spcPts val="0"/>
              </a:spcAft>
              <a:buSzPts val="1260"/>
              <a:buFont typeface="Century Gothic"/>
              <a:buChar char="•"/>
              <a:defRPr sz="1400"/>
            </a:lvl3pPr>
            <a:lvl4pPr indent="-297180" lvl="3" marL="1828800" algn="l">
              <a:lnSpc>
                <a:spcPct val="90000"/>
              </a:lnSpc>
              <a:spcBef>
                <a:spcPts val="800"/>
              </a:spcBef>
              <a:spcAft>
                <a:spcPts val="0"/>
              </a:spcAft>
              <a:buSzPts val="1080"/>
              <a:buFont typeface="Century Gothic"/>
              <a:buChar char="–"/>
              <a:defRPr sz="1200"/>
            </a:lvl4pPr>
            <a:lvl5pPr indent="-317500" lvl="4" marL="2286000" algn="l">
              <a:lnSpc>
                <a:spcPct val="90000"/>
              </a:lnSpc>
              <a:spcBef>
                <a:spcPts val="600"/>
              </a:spcBef>
              <a:spcAft>
                <a:spcPts val="0"/>
              </a:spcAft>
              <a:buSzPts val="1400"/>
              <a:buFont typeface="Arial"/>
              <a:buChar char="•"/>
              <a:defRPr sz="14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19" name="Google Shape;119;p12"/>
          <p:cNvSpPr txBox="1"/>
          <p:nvPr>
            <p:ph idx="3" type="body"/>
          </p:nvPr>
        </p:nvSpPr>
        <p:spPr>
          <a:xfrm>
            <a:off x="3283916" y="969264"/>
            <a:ext cx="2881524" cy="4572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0" name="Google Shape;120;p12"/>
          <p:cNvSpPr txBox="1"/>
          <p:nvPr>
            <p:ph idx="4" type="body"/>
          </p:nvPr>
        </p:nvSpPr>
        <p:spPr>
          <a:xfrm>
            <a:off x="3305378" y="1517904"/>
            <a:ext cx="2843784" cy="501091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Font typeface="Century Gothic"/>
              <a:buChar char="•"/>
              <a:defRPr sz="1800"/>
            </a:lvl1pPr>
            <a:lvl2pPr indent="-320040" lvl="1" marL="914400" algn="l">
              <a:lnSpc>
                <a:spcPct val="90000"/>
              </a:lnSpc>
              <a:spcBef>
                <a:spcPts val="800"/>
              </a:spcBef>
              <a:spcAft>
                <a:spcPts val="0"/>
              </a:spcAft>
              <a:buSzPts val="1440"/>
              <a:buFont typeface="Century Gothic"/>
              <a:buChar char="–"/>
              <a:defRPr sz="1600">
                <a:solidFill>
                  <a:schemeClr val="dk1"/>
                </a:solidFill>
                <a:latin typeface="Century Gothic"/>
                <a:ea typeface="Century Gothic"/>
                <a:cs typeface="Century Gothic"/>
                <a:sym typeface="Century Gothic"/>
              </a:defRPr>
            </a:lvl2pPr>
            <a:lvl3pPr indent="-308610" lvl="2" marL="1371600" algn="l">
              <a:lnSpc>
                <a:spcPct val="90000"/>
              </a:lnSpc>
              <a:spcBef>
                <a:spcPts val="800"/>
              </a:spcBef>
              <a:spcAft>
                <a:spcPts val="0"/>
              </a:spcAft>
              <a:buSzPts val="1260"/>
              <a:buFont typeface="Century Gothic"/>
              <a:buChar char="•"/>
              <a:defRPr sz="1400">
                <a:solidFill>
                  <a:schemeClr val="dk1"/>
                </a:solidFill>
                <a:latin typeface="Century Gothic"/>
                <a:ea typeface="Century Gothic"/>
                <a:cs typeface="Century Gothic"/>
                <a:sym typeface="Century Gothic"/>
              </a:defRPr>
            </a:lvl3pPr>
            <a:lvl4pPr indent="-304800" lvl="3" marL="1828800" algn="l">
              <a:lnSpc>
                <a:spcPct val="90000"/>
              </a:lnSpc>
              <a:spcBef>
                <a:spcPts val="800"/>
              </a:spcBef>
              <a:spcAft>
                <a:spcPts val="0"/>
              </a:spcAft>
              <a:buSzPts val="1200"/>
              <a:buChar char="–"/>
              <a:defRPr sz="1200"/>
            </a:lvl4pPr>
            <a:lvl5pPr indent="-317500" lvl="4" marL="2286000" algn="l">
              <a:lnSpc>
                <a:spcPct val="90000"/>
              </a:lnSpc>
              <a:spcBef>
                <a:spcPts val="600"/>
              </a:spcBef>
              <a:spcAft>
                <a:spcPts val="0"/>
              </a:spcAft>
              <a:buSzPts val="1400"/>
              <a:buChar char="»"/>
              <a:defRPr sz="14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1" name="Google Shape;121;p12"/>
          <p:cNvSpPr txBox="1"/>
          <p:nvPr>
            <p:ph idx="5" type="body"/>
          </p:nvPr>
        </p:nvSpPr>
        <p:spPr>
          <a:xfrm>
            <a:off x="6304922" y="969264"/>
            <a:ext cx="2868091" cy="4572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22" name="Google Shape;122;p12"/>
          <p:cNvSpPr txBox="1"/>
          <p:nvPr>
            <p:ph idx="6" type="body"/>
          </p:nvPr>
        </p:nvSpPr>
        <p:spPr>
          <a:xfrm>
            <a:off x="6312952" y="1517904"/>
            <a:ext cx="2843784" cy="501091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Font typeface="Century Gothic"/>
              <a:buChar char="•"/>
              <a:defRPr sz="1800"/>
            </a:lvl1pPr>
            <a:lvl2pPr indent="-320040" lvl="1" marL="914400" algn="l">
              <a:lnSpc>
                <a:spcPct val="90000"/>
              </a:lnSpc>
              <a:spcBef>
                <a:spcPts val="800"/>
              </a:spcBef>
              <a:spcAft>
                <a:spcPts val="0"/>
              </a:spcAft>
              <a:buSzPts val="1440"/>
              <a:buFont typeface="Century Gothic"/>
              <a:buChar char="–"/>
              <a:defRPr sz="1600">
                <a:solidFill>
                  <a:schemeClr val="dk1"/>
                </a:solidFill>
                <a:latin typeface="Century Gothic"/>
                <a:ea typeface="Century Gothic"/>
                <a:cs typeface="Century Gothic"/>
                <a:sym typeface="Century Gothic"/>
              </a:defRPr>
            </a:lvl2pPr>
            <a:lvl3pPr indent="-308610" lvl="2" marL="1371600" algn="l">
              <a:lnSpc>
                <a:spcPct val="90000"/>
              </a:lnSpc>
              <a:spcBef>
                <a:spcPts val="800"/>
              </a:spcBef>
              <a:spcAft>
                <a:spcPts val="0"/>
              </a:spcAft>
              <a:buSzPts val="1260"/>
              <a:buFont typeface="Century Gothic"/>
              <a:buChar char="•"/>
              <a:defRPr sz="1400">
                <a:solidFill>
                  <a:schemeClr val="dk1"/>
                </a:solidFill>
                <a:latin typeface="Century Gothic"/>
                <a:ea typeface="Century Gothic"/>
                <a:cs typeface="Century Gothic"/>
                <a:sym typeface="Century Gothic"/>
              </a:defRPr>
            </a:lvl3pPr>
            <a:lvl4pPr indent="-297180" lvl="3" marL="1828800" algn="l">
              <a:lnSpc>
                <a:spcPct val="90000"/>
              </a:lnSpc>
              <a:spcBef>
                <a:spcPts val="800"/>
              </a:spcBef>
              <a:spcAft>
                <a:spcPts val="0"/>
              </a:spcAft>
              <a:buSzPts val="1080"/>
              <a:buFont typeface="Century Gothic"/>
              <a:buChar char="–"/>
              <a:defRPr sz="1200"/>
            </a:lvl4pPr>
            <a:lvl5pPr indent="-317500" lvl="4" marL="2286000" algn="l">
              <a:lnSpc>
                <a:spcPct val="90000"/>
              </a:lnSpc>
              <a:spcBef>
                <a:spcPts val="600"/>
              </a:spcBef>
              <a:spcAft>
                <a:spcPts val="0"/>
              </a:spcAft>
              <a:buSzPts val="1400"/>
              <a:buChar char="»"/>
              <a:defRPr sz="14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23" name="Google Shape;123;p12"/>
          <p:cNvSpPr/>
          <p:nvPr/>
        </p:nvSpPr>
        <p:spPr>
          <a:xfrm>
            <a:off x="1773669" y="320040"/>
            <a:ext cx="10418331"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 name="Google Shape;124;p12"/>
          <p:cNvSpPr txBox="1"/>
          <p:nvPr>
            <p:ph type="title"/>
          </p:nvPr>
        </p:nvSpPr>
        <p:spPr>
          <a:xfrm>
            <a:off x="1773669" y="347472"/>
            <a:ext cx="10332720" cy="4572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SzPts val="1400"/>
              <a:buNone/>
              <a:defRPr b="0" sz="2400">
                <a:solidFill>
                  <a:schemeClr val="dk1"/>
                </a:solidFill>
                <a:latin typeface="Century Gothic"/>
                <a:ea typeface="Century Gothic"/>
                <a:cs typeface="Century Gothic"/>
                <a:sym typeface="Century Gothic"/>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25" name="Google Shape;125;p12"/>
          <p:cNvSpPr/>
          <p:nvPr/>
        </p:nvSpPr>
        <p:spPr>
          <a:xfrm>
            <a:off x="0" y="320040"/>
            <a:ext cx="274320" cy="51090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 name="Google Shape;126;p12"/>
          <p:cNvSpPr/>
          <p:nvPr/>
        </p:nvSpPr>
        <p:spPr>
          <a:xfrm>
            <a:off x="274320" y="320040"/>
            <a:ext cx="1412673"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 name="Google Shape;127;p12"/>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pic>
        <p:nvPicPr>
          <p:cNvPr id="128" name="Google Shape;128;p12"/>
          <p:cNvPicPr preferRelativeResize="0"/>
          <p:nvPr/>
        </p:nvPicPr>
        <p:blipFill rotWithShape="1">
          <a:blip r:embed="rId2">
            <a:alphaModFix/>
          </a:blip>
          <a:srcRect b="0" l="0" r="0" t="0"/>
          <a:stretch/>
        </p:blipFill>
        <p:spPr>
          <a:xfrm>
            <a:off x="413129" y="456244"/>
            <a:ext cx="1088136" cy="261860"/>
          </a:xfrm>
          <a:prstGeom prst="rect">
            <a:avLst/>
          </a:prstGeom>
          <a:noFill/>
          <a:ln>
            <a:noFill/>
          </a:ln>
        </p:spPr>
      </p:pic>
      <p:sp>
        <p:nvSpPr>
          <p:cNvPr id="129" name="Google Shape;129;p12"/>
          <p:cNvSpPr txBox="1"/>
          <p:nvPr>
            <p:ph idx="7" type="body"/>
          </p:nvPr>
        </p:nvSpPr>
        <p:spPr>
          <a:xfrm>
            <a:off x="9312498" y="969264"/>
            <a:ext cx="2879502" cy="457200"/>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30" name="Google Shape;130;p12"/>
          <p:cNvSpPr txBox="1"/>
          <p:nvPr>
            <p:ph idx="8" type="body"/>
          </p:nvPr>
        </p:nvSpPr>
        <p:spPr>
          <a:xfrm>
            <a:off x="9331938" y="1517904"/>
            <a:ext cx="2843784" cy="501091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Font typeface="Century Gothic"/>
              <a:buChar char="•"/>
              <a:defRPr sz="1800"/>
            </a:lvl1pPr>
            <a:lvl2pPr indent="-320040" lvl="1" marL="914400" algn="l">
              <a:lnSpc>
                <a:spcPct val="90000"/>
              </a:lnSpc>
              <a:spcBef>
                <a:spcPts val="800"/>
              </a:spcBef>
              <a:spcAft>
                <a:spcPts val="0"/>
              </a:spcAft>
              <a:buSzPts val="1440"/>
              <a:buFont typeface="Century Gothic"/>
              <a:buChar char="–"/>
              <a:defRPr sz="1600">
                <a:solidFill>
                  <a:schemeClr val="dk1"/>
                </a:solidFill>
                <a:latin typeface="Century Gothic"/>
                <a:ea typeface="Century Gothic"/>
                <a:cs typeface="Century Gothic"/>
                <a:sym typeface="Century Gothic"/>
              </a:defRPr>
            </a:lvl2pPr>
            <a:lvl3pPr indent="-308610" lvl="2" marL="1371600" algn="l">
              <a:lnSpc>
                <a:spcPct val="90000"/>
              </a:lnSpc>
              <a:spcBef>
                <a:spcPts val="800"/>
              </a:spcBef>
              <a:spcAft>
                <a:spcPts val="0"/>
              </a:spcAft>
              <a:buSzPts val="1260"/>
              <a:buFont typeface="Century Gothic"/>
              <a:buChar char="•"/>
              <a:defRPr sz="1400">
                <a:solidFill>
                  <a:schemeClr val="dk1"/>
                </a:solidFill>
                <a:latin typeface="Century Gothic"/>
                <a:ea typeface="Century Gothic"/>
                <a:cs typeface="Century Gothic"/>
                <a:sym typeface="Century Gothic"/>
              </a:defRPr>
            </a:lvl3pPr>
            <a:lvl4pPr indent="-297180" lvl="3" marL="1828800" algn="l">
              <a:lnSpc>
                <a:spcPct val="90000"/>
              </a:lnSpc>
              <a:spcBef>
                <a:spcPts val="800"/>
              </a:spcBef>
              <a:spcAft>
                <a:spcPts val="0"/>
              </a:spcAft>
              <a:buSzPts val="1080"/>
              <a:buFont typeface="Century Gothic"/>
              <a:buChar char="–"/>
              <a:defRPr sz="1200"/>
            </a:lvl4pPr>
            <a:lvl5pPr indent="-317500" lvl="4" marL="2286000" algn="l">
              <a:lnSpc>
                <a:spcPct val="90000"/>
              </a:lnSpc>
              <a:spcBef>
                <a:spcPts val="600"/>
              </a:spcBef>
              <a:spcAft>
                <a:spcPts val="0"/>
              </a:spcAft>
              <a:buSzPts val="1400"/>
              <a:buChar char="»"/>
              <a:defRPr sz="14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green picture layout" showMasterSp="0">
  <p:cSld name="Dk green picture layout">
    <p:spTree>
      <p:nvGrpSpPr>
        <p:cNvPr id="131" name="Shape 131"/>
        <p:cNvGrpSpPr/>
        <p:nvPr/>
      </p:nvGrpSpPr>
      <p:grpSpPr>
        <a:xfrm>
          <a:off x="0" y="0"/>
          <a:ext cx="0" cy="0"/>
          <a:chOff x="0" y="0"/>
          <a:chExt cx="0" cy="0"/>
        </a:xfrm>
      </p:grpSpPr>
      <p:sp>
        <p:nvSpPr>
          <p:cNvPr id="132" name="Google Shape;132;p13"/>
          <p:cNvSpPr/>
          <p:nvPr>
            <p:ph idx="2" type="pic"/>
          </p:nvPr>
        </p:nvSpPr>
        <p:spPr>
          <a:xfrm>
            <a:off x="6095637" y="1083755"/>
            <a:ext cx="5486764" cy="4219290"/>
          </a:xfrm>
          <a:prstGeom prst="rect">
            <a:avLst/>
          </a:prstGeom>
          <a:noFill/>
          <a:ln>
            <a:noFill/>
          </a:ln>
        </p:spPr>
      </p:sp>
      <p:sp>
        <p:nvSpPr>
          <p:cNvPr id="133" name="Google Shape;133;p13"/>
          <p:cNvSpPr/>
          <p:nvPr/>
        </p:nvSpPr>
        <p:spPr>
          <a:xfrm>
            <a:off x="274320" y="1078992"/>
            <a:ext cx="5821680" cy="4221671"/>
          </a:xfrm>
          <a:prstGeom prst="rect">
            <a:avLst/>
          </a:prstGeom>
          <a:solidFill>
            <a:srgbClr val="CFCFC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p13"/>
          <p:cNvSpPr txBox="1"/>
          <p:nvPr>
            <p:ph type="title"/>
          </p:nvPr>
        </p:nvSpPr>
        <p:spPr>
          <a:xfrm>
            <a:off x="388079" y="1275788"/>
            <a:ext cx="5537405" cy="9787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b="0" sz="3200">
                <a:solidFill>
                  <a:schemeClr val="dk1"/>
                </a:solidFill>
                <a:latin typeface="Century Gothic"/>
                <a:ea typeface="Century Gothic"/>
                <a:cs typeface="Century Gothic"/>
                <a:sym typeface="Century Gothic"/>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35" name="Google Shape;135;p13"/>
          <p:cNvSpPr/>
          <p:nvPr/>
        </p:nvSpPr>
        <p:spPr>
          <a:xfrm>
            <a:off x="0" y="320040"/>
            <a:ext cx="274320" cy="51090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 name="Google Shape;136;p13"/>
          <p:cNvSpPr/>
          <p:nvPr/>
        </p:nvSpPr>
        <p:spPr>
          <a:xfrm>
            <a:off x="274320" y="320040"/>
            <a:ext cx="1412673"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7" name="Google Shape;137;p13"/>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pic>
        <p:nvPicPr>
          <p:cNvPr id="138" name="Google Shape;138;p13"/>
          <p:cNvPicPr preferRelativeResize="0"/>
          <p:nvPr/>
        </p:nvPicPr>
        <p:blipFill rotWithShape="1">
          <a:blip r:embed="rId2">
            <a:alphaModFix/>
          </a:blip>
          <a:srcRect b="0" l="0" r="0" t="0"/>
          <a:stretch/>
        </p:blipFill>
        <p:spPr>
          <a:xfrm>
            <a:off x="413129" y="456244"/>
            <a:ext cx="1088136" cy="261860"/>
          </a:xfrm>
          <a:prstGeom prst="rect">
            <a:avLst/>
          </a:prstGeom>
          <a:noFill/>
          <a:ln>
            <a:noFill/>
          </a:ln>
        </p:spPr>
      </p:pic>
      <p:cxnSp>
        <p:nvCxnSpPr>
          <p:cNvPr id="139" name="Google Shape;139;p13"/>
          <p:cNvCxnSpPr/>
          <p:nvPr/>
        </p:nvCxnSpPr>
        <p:spPr>
          <a:xfrm>
            <a:off x="8004175" y="822325"/>
            <a:ext cx="0" cy="0"/>
          </a:xfrm>
          <a:prstGeom prst="straightConnector1">
            <a:avLst/>
          </a:prstGeom>
          <a:noFill/>
          <a:ln>
            <a:noFill/>
          </a:ln>
        </p:spPr>
      </p:cxnSp>
      <p:cxnSp>
        <p:nvCxnSpPr>
          <p:cNvPr id="140" name="Google Shape;140;p13"/>
          <p:cNvCxnSpPr/>
          <p:nvPr/>
        </p:nvCxnSpPr>
        <p:spPr>
          <a:xfrm>
            <a:off x="8004175" y="822325"/>
            <a:ext cx="0" cy="0"/>
          </a:xfrm>
          <a:prstGeom prst="straightConnector1">
            <a:avLst/>
          </a:prstGeom>
          <a:noFill/>
          <a:ln>
            <a:noFill/>
          </a:ln>
        </p:spPr>
      </p:cxnSp>
      <p:sp>
        <p:nvSpPr>
          <p:cNvPr id="141" name="Google Shape;141;p13"/>
          <p:cNvSpPr/>
          <p:nvPr/>
        </p:nvSpPr>
        <p:spPr>
          <a:xfrm>
            <a:off x="6096000" y="0"/>
            <a:ext cx="6096000" cy="6858000"/>
          </a:xfrm>
          <a:custGeom>
            <a:rect b="b" l="l" r="r" t="t"/>
            <a:pathLst>
              <a:path extrusionOk="0" h="3815" w="3388">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42" name="Google Shape;142;p13"/>
          <p:cNvSpPr txBox="1"/>
          <p:nvPr>
            <p:ph idx="1" type="body"/>
          </p:nvPr>
        </p:nvSpPr>
        <p:spPr>
          <a:xfrm>
            <a:off x="388079" y="2453317"/>
            <a:ext cx="5512904" cy="269018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400"/>
              </a:spcBef>
              <a:spcAft>
                <a:spcPts val="0"/>
              </a:spcAft>
              <a:buClr>
                <a:schemeClr val="dk1"/>
              </a:buClr>
              <a:buSzPts val="1800"/>
              <a:buFont typeface="Century Gothic"/>
              <a:buChar char="•"/>
              <a:defRPr sz="2000">
                <a:latin typeface="Century Gothic"/>
                <a:ea typeface="Century Gothic"/>
                <a:cs typeface="Century Gothic"/>
                <a:sym typeface="Century Gothic"/>
              </a:defRPr>
            </a:lvl1pPr>
            <a:lvl2pPr indent="-331469" lvl="1" marL="914400" algn="l">
              <a:lnSpc>
                <a:spcPct val="90000"/>
              </a:lnSpc>
              <a:spcBef>
                <a:spcPts val="800"/>
              </a:spcBef>
              <a:spcAft>
                <a:spcPts val="0"/>
              </a:spcAft>
              <a:buClr>
                <a:schemeClr val="dk1"/>
              </a:buClr>
              <a:buSzPts val="1620"/>
              <a:buFont typeface="Century Gothic"/>
              <a:buChar char="–"/>
              <a:defRPr sz="1800">
                <a:solidFill>
                  <a:schemeClr val="dk1"/>
                </a:solidFill>
                <a:latin typeface="Century Gothic"/>
                <a:ea typeface="Century Gothic"/>
                <a:cs typeface="Century Gothic"/>
                <a:sym typeface="Century Gothic"/>
              </a:defRPr>
            </a:lvl2pPr>
            <a:lvl3pPr indent="-320039" lvl="2" marL="1371600" algn="l">
              <a:lnSpc>
                <a:spcPct val="90000"/>
              </a:lnSpc>
              <a:spcBef>
                <a:spcPts val="800"/>
              </a:spcBef>
              <a:spcAft>
                <a:spcPts val="0"/>
              </a:spcAft>
              <a:buSzPts val="1440"/>
              <a:buChar char="•"/>
              <a:defRPr sz="1600"/>
            </a:lvl3pPr>
            <a:lvl4pPr indent="-317500" lvl="3" marL="1828800" algn="l">
              <a:lnSpc>
                <a:spcPct val="90000"/>
              </a:lnSpc>
              <a:spcBef>
                <a:spcPts val="800"/>
              </a:spcBef>
              <a:spcAft>
                <a:spcPts val="0"/>
              </a:spcAft>
              <a:buSzPts val="1400"/>
              <a:buChar char="–"/>
              <a:defRPr sz="1400"/>
            </a:lvl4pPr>
            <a:lvl5pPr indent="-330200" lvl="4" marL="2286000" algn="l">
              <a:lnSpc>
                <a:spcPct val="90000"/>
              </a:lnSpc>
              <a:spcBef>
                <a:spcPts val="600"/>
              </a:spcBef>
              <a:spcAft>
                <a:spcPts val="0"/>
              </a:spcAft>
              <a:buSzPts val="1600"/>
              <a:buChar char="»"/>
              <a:defRPr sz="16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green picture layout 2" showMasterSp="0">
  <p:cSld name="Dk green picture layout 2">
    <p:spTree>
      <p:nvGrpSpPr>
        <p:cNvPr id="143" name="Shape 143"/>
        <p:cNvGrpSpPr/>
        <p:nvPr/>
      </p:nvGrpSpPr>
      <p:grpSpPr>
        <a:xfrm>
          <a:off x="0" y="0"/>
          <a:ext cx="0" cy="0"/>
          <a:chOff x="0" y="0"/>
          <a:chExt cx="0" cy="0"/>
        </a:xfrm>
      </p:grpSpPr>
      <p:sp>
        <p:nvSpPr>
          <p:cNvPr id="144" name="Google Shape;144;p14"/>
          <p:cNvSpPr/>
          <p:nvPr>
            <p:ph idx="2" type="pic"/>
          </p:nvPr>
        </p:nvSpPr>
        <p:spPr>
          <a:xfrm>
            <a:off x="6095636" y="1078992"/>
            <a:ext cx="5487073" cy="4224052"/>
          </a:xfrm>
          <a:prstGeom prst="rect">
            <a:avLst/>
          </a:prstGeom>
          <a:noFill/>
          <a:ln>
            <a:noFill/>
          </a:ln>
        </p:spPr>
      </p:sp>
      <p:sp>
        <p:nvSpPr>
          <p:cNvPr id="145" name="Google Shape;145;p14"/>
          <p:cNvSpPr/>
          <p:nvPr/>
        </p:nvSpPr>
        <p:spPr>
          <a:xfrm>
            <a:off x="274320" y="1078992"/>
            <a:ext cx="5821680" cy="5779008"/>
          </a:xfrm>
          <a:prstGeom prst="rect">
            <a:avLst/>
          </a:prstGeom>
          <a:solidFill>
            <a:srgbClr val="CFCFC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6" name="Google Shape;146;p14"/>
          <p:cNvSpPr txBox="1"/>
          <p:nvPr>
            <p:ph type="title"/>
          </p:nvPr>
        </p:nvSpPr>
        <p:spPr>
          <a:xfrm>
            <a:off x="388079" y="1275788"/>
            <a:ext cx="5537405" cy="97872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b="0" sz="3200">
                <a:solidFill>
                  <a:schemeClr val="dk1"/>
                </a:solidFill>
                <a:latin typeface="Century Gothic"/>
                <a:ea typeface="Century Gothic"/>
                <a:cs typeface="Century Gothic"/>
                <a:sym typeface="Century Gothic"/>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47" name="Google Shape;147;p14"/>
          <p:cNvSpPr txBox="1"/>
          <p:nvPr>
            <p:ph idx="1" type="body"/>
          </p:nvPr>
        </p:nvSpPr>
        <p:spPr>
          <a:xfrm>
            <a:off x="388079" y="2453316"/>
            <a:ext cx="5512904" cy="416329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400"/>
              </a:spcBef>
              <a:spcAft>
                <a:spcPts val="0"/>
              </a:spcAft>
              <a:buClr>
                <a:schemeClr val="dk1"/>
              </a:buClr>
              <a:buSzPts val="1800"/>
              <a:buFont typeface="Century Gothic"/>
              <a:buChar char="•"/>
              <a:defRPr sz="2000">
                <a:latin typeface="Century Gothic"/>
                <a:ea typeface="Century Gothic"/>
                <a:cs typeface="Century Gothic"/>
                <a:sym typeface="Century Gothic"/>
              </a:defRPr>
            </a:lvl1pPr>
            <a:lvl2pPr indent="-331469" lvl="1" marL="914400" algn="l">
              <a:lnSpc>
                <a:spcPct val="90000"/>
              </a:lnSpc>
              <a:spcBef>
                <a:spcPts val="800"/>
              </a:spcBef>
              <a:spcAft>
                <a:spcPts val="0"/>
              </a:spcAft>
              <a:buClr>
                <a:schemeClr val="dk1"/>
              </a:buClr>
              <a:buSzPts val="1620"/>
              <a:buFont typeface="Century Gothic"/>
              <a:buChar char="–"/>
              <a:defRPr sz="1800">
                <a:solidFill>
                  <a:schemeClr val="dk1"/>
                </a:solidFill>
                <a:latin typeface="Century Gothic"/>
                <a:ea typeface="Century Gothic"/>
                <a:cs typeface="Century Gothic"/>
                <a:sym typeface="Century Gothic"/>
              </a:defRPr>
            </a:lvl2pPr>
            <a:lvl3pPr indent="-320039" lvl="2" marL="1371600" algn="l">
              <a:lnSpc>
                <a:spcPct val="90000"/>
              </a:lnSpc>
              <a:spcBef>
                <a:spcPts val="800"/>
              </a:spcBef>
              <a:spcAft>
                <a:spcPts val="0"/>
              </a:spcAft>
              <a:buSzPts val="1440"/>
              <a:buChar char="•"/>
              <a:defRPr sz="1600"/>
            </a:lvl3pPr>
            <a:lvl4pPr indent="-317500" lvl="3" marL="1828800" algn="l">
              <a:lnSpc>
                <a:spcPct val="90000"/>
              </a:lnSpc>
              <a:spcBef>
                <a:spcPts val="800"/>
              </a:spcBef>
              <a:spcAft>
                <a:spcPts val="0"/>
              </a:spcAft>
              <a:buSzPts val="1400"/>
              <a:buChar char="–"/>
              <a:defRPr sz="1400"/>
            </a:lvl4pPr>
            <a:lvl5pPr indent="-330200" lvl="4" marL="2286000" algn="l">
              <a:lnSpc>
                <a:spcPct val="90000"/>
              </a:lnSpc>
              <a:spcBef>
                <a:spcPts val="600"/>
              </a:spcBef>
              <a:spcAft>
                <a:spcPts val="0"/>
              </a:spcAft>
              <a:buSzPts val="1600"/>
              <a:buChar char="»"/>
              <a:defRPr sz="16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48" name="Google Shape;148;p14"/>
          <p:cNvSpPr/>
          <p:nvPr/>
        </p:nvSpPr>
        <p:spPr>
          <a:xfrm>
            <a:off x="0" y="320040"/>
            <a:ext cx="274320" cy="51090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 name="Google Shape;149;p14"/>
          <p:cNvSpPr/>
          <p:nvPr/>
        </p:nvSpPr>
        <p:spPr>
          <a:xfrm>
            <a:off x="274320" y="320040"/>
            <a:ext cx="1412673"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0" name="Google Shape;150;p14"/>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pic>
        <p:nvPicPr>
          <p:cNvPr id="151" name="Google Shape;151;p14"/>
          <p:cNvPicPr preferRelativeResize="0"/>
          <p:nvPr/>
        </p:nvPicPr>
        <p:blipFill rotWithShape="1">
          <a:blip r:embed="rId2">
            <a:alphaModFix/>
          </a:blip>
          <a:srcRect b="0" l="0" r="0" t="0"/>
          <a:stretch/>
        </p:blipFill>
        <p:spPr>
          <a:xfrm>
            <a:off x="413129" y="456244"/>
            <a:ext cx="1088136" cy="261860"/>
          </a:xfrm>
          <a:prstGeom prst="rect">
            <a:avLst/>
          </a:prstGeom>
          <a:noFill/>
          <a:ln>
            <a:noFill/>
          </a:ln>
        </p:spPr>
      </p:pic>
      <p:sp>
        <p:nvSpPr>
          <p:cNvPr id="152" name="Google Shape;152;p14"/>
          <p:cNvSpPr/>
          <p:nvPr/>
        </p:nvSpPr>
        <p:spPr>
          <a:xfrm>
            <a:off x="6096000" y="0"/>
            <a:ext cx="6096000" cy="6858000"/>
          </a:xfrm>
          <a:custGeom>
            <a:rect b="b" l="l" r="r" t="t"/>
            <a:pathLst>
              <a:path extrusionOk="0" h="3815" w="3388">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Dk green picture layout wide" showMasterSp="0">
  <p:cSld name="2_Dk green picture layout wide">
    <p:spTree>
      <p:nvGrpSpPr>
        <p:cNvPr id="153" name="Shape 153"/>
        <p:cNvGrpSpPr/>
        <p:nvPr/>
      </p:nvGrpSpPr>
      <p:grpSpPr>
        <a:xfrm>
          <a:off x="0" y="0"/>
          <a:ext cx="0" cy="0"/>
          <a:chOff x="0" y="0"/>
          <a:chExt cx="0" cy="0"/>
        </a:xfrm>
      </p:grpSpPr>
      <p:sp>
        <p:nvSpPr>
          <p:cNvPr id="154" name="Google Shape;154;p15"/>
          <p:cNvSpPr/>
          <p:nvPr>
            <p:ph idx="2" type="pic"/>
          </p:nvPr>
        </p:nvSpPr>
        <p:spPr>
          <a:xfrm>
            <a:off x="4120595" y="1078989"/>
            <a:ext cx="7464186" cy="4226003"/>
          </a:xfrm>
          <a:prstGeom prst="rect">
            <a:avLst/>
          </a:prstGeom>
          <a:noFill/>
          <a:ln>
            <a:noFill/>
          </a:ln>
        </p:spPr>
      </p:sp>
      <p:sp>
        <p:nvSpPr>
          <p:cNvPr id="155" name="Google Shape;155;p15"/>
          <p:cNvSpPr/>
          <p:nvPr/>
        </p:nvSpPr>
        <p:spPr>
          <a:xfrm>
            <a:off x="274321" y="1078991"/>
            <a:ext cx="3846274" cy="5779007"/>
          </a:xfrm>
          <a:prstGeom prst="rect">
            <a:avLst/>
          </a:prstGeom>
          <a:solidFill>
            <a:srgbClr val="CFCFC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 name="Google Shape;156;p15"/>
          <p:cNvSpPr txBox="1"/>
          <p:nvPr>
            <p:ph type="title"/>
          </p:nvPr>
        </p:nvSpPr>
        <p:spPr>
          <a:xfrm>
            <a:off x="388079" y="1275788"/>
            <a:ext cx="3576228" cy="979691"/>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b="0" sz="3200">
                <a:solidFill>
                  <a:schemeClr val="dk1"/>
                </a:solidFill>
                <a:latin typeface="Century Gothic"/>
                <a:ea typeface="Century Gothic"/>
                <a:cs typeface="Century Gothic"/>
                <a:sym typeface="Century Gothic"/>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57" name="Google Shape;157;p15"/>
          <p:cNvSpPr txBox="1"/>
          <p:nvPr>
            <p:ph idx="1" type="body"/>
          </p:nvPr>
        </p:nvSpPr>
        <p:spPr>
          <a:xfrm>
            <a:off x="388079" y="2800350"/>
            <a:ext cx="3541945" cy="381625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400"/>
              </a:spcBef>
              <a:spcAft>
                <a:spcPts val="0"/>
              </a:spcAft>
              <a:buClr>
                <a:schemeClr val="dk1"/>
              </a:buClr>
              <a:buSzPts val="1800"/>
              <a:buFont typeface="Century Gothic"/>
              <a:buChar char="•"/>
              <a:defRPr sz="2000">
                <a:latin typeface="Century Gothic"/>
                <a:ea typeface="Century Gothic"/>
                <a:cs typeface="Century Gothic"/>
                <a:sym typeface="Century Gothic"/>
              </a:defRPr>
            </a:lvl1pPr>
            <a:lvl2pPr indent="-331469" lvl="1" marL="914400" algn="l">
              <a:lnSpc>
                <a:spcPct val="90000"/>
              </a:lnSpc>
              <a:spcBef>
                <a:spcPts val="800"/>
              </a:spcBef>
              <a:spcAft>
                <a:spcPts val="0"/>
              </a:spcAft>
              <a:buClr>
                <a:schemeClr val="dk1"/>
              </a:buClr>
              <a:buSzPts val="1620"/>
              <a:buFont typeface="Century Gothic"/>
              <a:buChar char="–"/>
              <a:defRPr sz="1800">
                <a:solidFill>
                  <a:schemeClr val="dk1"/>
                </a:solidFill>
                <a:latin typeface="Century Gothic"/>
                <a:ea typeface="Century Gothic"/>
                <a:cs typeface="Century Gothic"/>
                <a:sym typeface="Century Gothic"/>
              </a:defRPr>
            </a:lvl2pPr>
            <a:lvl3pPr indent="-320039" lvl="2" marL="1371600" algn="l">
              <a:lnSpc>
                <a:spcPct val="90000"/>
              </a:lnSpc>
              <a:spcBef>
                <a:spcPts val="800"/>
              </a:spcBef>
              <a:spcAft>
                <a:spcPts val="0"/>
              </a:spcAft>
              <a:buSzPts val="1440"/>
              <a:buChar char="•"/>
              <a:defRPr sz="1600"/>
            </a:lvl3pPr>
            <a:lvl4pPr indent="-317500" lvl="3" marL="1828800" algn="l">
              <a:lnSpc>
                <a:spcPct val="90000"/>
              </a:lnSpc>
              <a:spcBef>
                <a:spcPts val="800"/>
              </a:spcBef>
              <a:spcAft>
                <a:spcPts val="0"/>
              </a:spcAft>
              <a:buSzPts val="1400"/>
              <a:buChar char="–"/>
              <a:defRPr sz="1400"/>
            </a:lvl4pPr>
            <a:lvl5pPr indent="-330200" lvl="4" marL="2286000" algn="l">
              <a:lnSpc>
                <a:spcPct val="90000"/>
              </a:lnSpc>
              <a:spcBef>
                <a:spcPts val="600"/>
              </a:spcBef>
              <a:spcAft>
                <a:spcPts val="0"/>
              </a:spcAft>
              <a:buSzPts val="1600"/>
              <a:buChar char="»"/>
              <a:defRPr sz="16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58" name="Google Shape;158;p15"/>
          <p:cNvSpPr/>
          <p:nvPr/>
        </p:nvSpPr>
        <p:spPr>
          <a:xfrm>
            <a:off x="0" y="320040"/>
            <a:ext cx="274320" cy="51090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9" name="Google Shape;159;p15"/>
          <p:cNvSpPr/>
          <p:nvPr/>
        </p:nvSpPr>
        <p:spPr>
          <a:xfrm>
            <a:off x="274320" y="320040"/>
            <a:ext cx="1412673"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0" name="Google Shape;160;p15"/>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pic>
        <p:nvPicPr>
          <p:cNvPr id="161" name="Google Shape;161;p15"/>
          <p:cNvPicPr preferRelativeResize="0"/>
          <p:nvPr/>
        </p:nvPicPr>
        <p:blipFill rotWithShape="1">
          <a:blip r:embed="rId2">
            <a:alphaModFix/>
          </a:blip>
          <a:srcRect b="0" l="0" r="0" t="0"/>
          <a:stretch/>
        </p:blipFill>
        <p:spPr>
          <a:xfrm>
            <a:off x="413129" y="456244"/>
            <a:ext cx="1088136" cy="261860"/>
          </a:xfrm>
          <a:prstGeom prst="rect">
            <a:avLst/>
          </a:prstGeom>
          <a:noFill/>
          <a:ln>
            <a:noFill/>
          </a:ln>
        </p:spPr>
      </p:pic>
      <p:sp>
        <p:nvSpPr>
          <p:cNvPr id="162" name="Google Shape;162;p15"/>
          <p:cNvSpPr/>
          <p:nvPr/>
        </p:nvSpPr>
        <p:spPr>
          <a:xfrm>
            <a:off x="4120595" y="1"/>
            <a:ext cx="8071405" cy="6857998"/>
          </a:xfrm>
          <a:custGeom>
            <a:rect b="b" l="l" r="r" t="t"/>
            <a:pathLst>
              <a:path extrusionOk="0" h="3815" w="4490">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icture layout " showMasterSp="0">
  <p:cSld name="Full picture layout ">
    <p:spTree>
      <p:nvGrpSpPr>
        <p:cNvPr id="163" name="Shape 163"/>
        <p:cNvGrpSpPr/>
        <p:nvPr/>
      </p:nvGrpSpPr>
      <p:grpSpPr>
        <a:xfrm>
          <a:off x="0" y="0"/>
          <a:ext cx="0" cy="0"/>
          <a:chOff x="0" y="0"/>
          <a:chExt cx="0" cy="0"/>
        </a:xfrm>
      </p:grpSpPr>
      <p:sp>
        <p:nvSpPr>
          <p:cNvPr id="164" name="Google Shape;164;p16"/>
          <p:cNvSpPr/>
          <p:nvPr>
            <p:ph idx="2" type="pic"/>
          </p:nvPr>
        </p:nvSpPr>
        <p:spPr>
          <a:xfrm>
            <a:off x="274320" y="2381"/>
            <a:ext cx="11312843" cy="6342021"/>
          </a:xfrm>
          <a:prstGeom prst="rect">
            <a:avLst/>
          </a:prstGeom>
          <a:noFill/>
          <a:ln>
            <a:noFill/>
          </a:ln>
        </p:spPr>
      </p:sp>
      <p:sp>
        <p:nvSpPr>
          <p:cNvPr id="165" name="Google Shape;165;p16"/>
          <p:cNvSpPr txBox="1"/>
          <p:nvPr>
            <p:ph type="title"/>
          </p:nvPr>
        </p:nvSpPr>
        <p:spPr>
          <a:xfrm>
            <a:off x="429769" y="274320"/>
            <a:ext cx="11000232" cy="535531"/>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b="0" sz="3200">
                <a:solidFill>
                  <a:schemeClr val="dk1"/>
                </a:solidFill>
                <a:latin typeface="Century Gothic"/>
                <a:ea typeface="Century Gothic"/>
                <a:cs typeface="Century Gothic"/>
                <a:sym typeface="Century Gothic"/>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66" name="Google Shape;166;p16"/>
          <p:cNvSpPr txBox="1"/>
          <p:nvPr/>
        </p:nvSpPr>
        <p:spPr>
          <a:xfrm>
            <a:off x="8010283" y="6477000"/>
            <a:ext cx="3860800" cy="182562"/>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sp>
        <p:nvSpPr>
          <p:cNvPr id="167" name="Google Shape;167;p16"/>
          <p:cNvSpPr/>
          <p:nvPr/>
        </p:nvSpPr>
        <p:spPr>
          <a:xfrm>
            <a:off x="6026150" y="0"/>
            <a:ext cx="6165850" cy="6858000"/>
          </a:xfrm>
          <a:custGeom>
            <a:rect b="b" l="l" r="r" t="t"/>
            <a:pathLst>
              <a:path extrusionOk="0" h="4320" w="3884">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68" name="Google Shape;168;p16"/>
          <p:cNvSpPr/>
          <p:nvPr/>
        </p:nvSpPr>
        <p:spPr>
          <a:xfrm>
            <a:off x="0" y="6344402"/>
            <a:ext cx="274320" cy="510909"/>
          </a:xfrm>
          <a:prstGeom prst="rect">
            <a:avLst/>
          </a:prstGeom>
          <a:solidFill>
            <a:srgbClr val="397D5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9" name="Google Shape;169;p16"/>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pic>
        <p:nvPicPr>
          <p:cNvPr id="170" name="Google Shape;170;p16"/>
          <p:cNvPicPr preferRelativeResize="0"/>
          <p:nvPr/>
        </p:nvPicPr>
        <p:blipFill rotWithShape="1">
          <a:blip r:embed="rId2">
            <a:alphaModFix/>
          </a:blip>
          <a:srcRect b="0" l="0" r="0" t="0"/>
          <a:stretch/>
        </p:blipFill>
        <p:spPr>
          <a:xfrm>
            <a:off x="405644" y="6452482"/>
            <a:ext cx="1626108" cy="30175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25" name="Shape 25"/>
        <p:cNvGrpSpPr/>
        <p:nvPr/>
      </p:nvGrpSpPr>
      <p:grpSpPr>
        <a:xfrm>
          <a:off x="0" y="0"/>
          <a:ext cx="0" cy="0"/>
          <a:chOff x="0" y="0"/>
          <a:chExt cx="0" cy="0"/>
        </a:xfrm>
      </p:grpSpPr>
      <p:sp>
        <p:nvSpPr>
          <p:cNvPr id="26" name="Google Shape;26;p5"/>
          <p:cNvSpPr txBox="1"/>
          <p:nvPr>
            <p:ph type="title"/>
          </p:nvPr>
        </p:nvSpPr>
        <p:spPr>
          <a:xfrm>
            <a:off x="429767" y="274320"/>
            <a:ext cx="11430000" cy="539496"/>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sz="32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27" name="Google Shape;27;p5"/>
          <p:cNvSpPr txBox="1"/>
          <p:nvPr>
            <p:ph idx="1" type="body"/>
          </p:nvPr>
        </p:nvSpPr>
        <p:spPr>
          <a:xfrm>
            <a:off x="448055" y="1653735"/>
            <a:ext cx="11430000" cy="4047778"/>
          </a:xfrm>
          <a:prstGeom prst="rect">
            <a:avLst/>
          </a:prstGeom>
          <a:noFill/>
          <a:ln>
            <a:noFill/>
          </a:ln>
        </p:spPr>
        <p:txBody>
          <a:bodyPr anchorCtr="0" anchor="t" bIns="45700" lIns="91425" spcFirstLastPara="1" rIns="91425" wrap="square" tIns="45700">
            <a:noAutofit/>
          </a:bodyPr>
          <a:lstStyle>
            <a:lvl1pPr indent="-388620" lvl="0" marL="457200" algn="l">
              <a:lnSpc>
                <a:spcPct val="90000"/>
              </a:lnSpc>
              <a:spcBef>
                <a:spcPts val="1800"/>
              </a:spcBef>
              <a:spcAft>
                <a:spcPts val="0"/>
              </a:spcAft>
              <a:buClr>
                <a:schemeClr val="dk1"/>
              </a:buClr>
              <a:buSzPts val="2520"/>
              <a:buFont typeface="Century Gothic"/>
              <a:buChar char="•"/>
              <a:defRPr sz="2800">
                <a:solidFill>
                  <a:schemeClr val="dk1"/>
                </a:solidFill>
                <a:latin typeface="Century Gothic"/>
                <a:ea typeface="Century Gothic"/>
                <a:cs typeface="Century Gothic"/>
                <a:sym typeface="Century Gothic"/>
              </a:defRPr>
            </a:lvl1pPr>
            <a:lvl2pPr indent="-365760" lvl="1" marL="914400" algn="l">
              <a:lnSpc>
                <a:spcPct val="90000"/>
              </a:lnSpc>
              <a:spcBef>
                <a:spcPts val="800"/>
              </a:spcBef>
              <a:spcAft>
                <a:spcPts val="0"/>
              </a:spcAft>
              <a:buClr>
                <a:schemeClr val="dk1"/>
              </a:buClr>
              <a:buSzPts val="2160"/>
              <a:buFont typeface="Century Gothic"/>
              <a:buChar char="–"/>
              <a:defRPr>
                <a:latin typeface="Century Gothic"/>
                <a:ea typeface="Century Gothic"/>
                <a:cs typeface="Century Gothic"/>
                <a:sym typeface="Century Gothic"/>
              </a:defRPr>
            </a:lvl2pPr>
            <a:lvl3pPr indent="-342900" lvl="2" marL="1371600" algn="l">
              <a:lnSpc>
                <a:spcPct val="90000"/>
              </a:lnSpc>
              <a:spcBef>
                <a:spcPts val="800"/>
              </a:spcBef>
              <a:spcAft>
                <a:spcPts val="0"/>
              </a:spcAft>
              <a:buClr>
                <a:schemeClr val="dk1"/>
              </a:buClr>
              <a:buSzPts val="1800"/>
              <a:buFont typeface="Century Gothic"/>
              <a:buChar char="•"/>
              <a:defRPr>
                <a:latin typeface="Century Gothic"/>
                <a:ea typeface="Century Gothic"/>
                <a:cs typeface="Century Gothic"/>
                <a:sym typeface="Century Gothic"/>
              </a:defRPr>
            </a:lvl3pPr>
            <a:lvl4pPr indent="-342900" lvl="3" marL="1828800" algn="l">
              <a:lnSpc>
                <a:spcPct val="90000"/>
              </a:lnSpc>
              <a:spcBef>
                <a:spcPts val="800"/>
              </a:spcBef>
              <a:spcAft>
                <a:spcPts val="0"/>
              </a:spcAft>
              <a:buClr>
                <a:schemeClr val="dk1"/>
              </a:buClr>
              <a:buSzPts val="1800"/>
              <a:buChar char="–"/>
              <a:defRPr>
                <a:latin typeface="Century Gothic"/>
                <a:ea typeface="Century Gothic"/>
                <a:cs typeface="Century Gothic"/>
                <a:sym typeface="Century Gothic"/>
              </a:defRPr>
            </a:lvl4pPr>
            <a:lvl5pPr indent="-342900" lvl="4" marL="2286000" algn="l">
              <a:lnSpc>
                <a:spcPct val="90000"/>
              </a:lnSpc>
              <a:spcBef>
                <a:spcPts val="600"/>
              </a:spcBef>
              <a:spcAft>
                <a:spcPts val="0"/>
              </a:spcAft>
              <a:buClr>
                <a:schemeClr val="dk1"/>
              </a:buClr>
              <a:buSzPts val="1800"/>
              <a:buFont typeface="Arial"/>
              <a:buChar char="•"/>
              <a:defRPr>
                <a:latin typeface="Century Gothic"/>
                <a:ea typeface="Century Gothic"/>
                <a:cs typeface="Century Gothic"/>
                <a:sym typeface="Century Gothic"/>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5"/>
          <p:cNvSpPr/>
          <p:nvPr/>
        </p:nvSpPr>
        <p:spPr>
          <a:xfrm>
            <a:off x="0" y="320040"/>
            <a:ext cx="274320" cy="653795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 name="Google Shape;29;p5"/>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sp>
        <p:nvSpPr>
          <p:cNvPr id="30" name="Google Shape;30;p5"/>
          <p:cNvSpPr txBox="1"/>
          <p:nvPr/>
        </p:nvSpPr>
        <p:spPr>
          <a:xfrm>
            <a:off x="8010282" y="6583680"/>
            <a:ext cx="3860800" cy="182562"/>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BFBFBF"/>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31" name="Google Shape;31;p5"/>
          <p:cNvPicPr preferRelativeResize="0"/>
          <p:nvPr/>
        </p:nvPicPr>
        <p:blipFill rotWithShape="1">
          <a:blip r:embed="rId2">
            <a:alphaModFix/>
          </a:blip>
          <a:srcRect b="0" l="0" r="0" t="0"/>
          <a:stretch/>
        </p:blipFill>
        <p:spPr>
          <a:xfrm>
            <a:off x="405644" y="6452482"/>
            <a:ext cx="1626108" cy="3017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g2473c284839_0_70"/>
          <p:cNvSpPr txBox="1"/>
          <p:nvPr>
            <p:ph type="title"/>
          </p:nvPr>
        </p:nvSpPr>
        <p:spPr>
          <a:xfrm>
            <a:off x="270547" y="177800"/>
            <a:ext cx="11515200" cy="5355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4" name="Google Shape;34;g2473c284839_0_70"/>
          <p:cNvSpPr txBox="1"/>
          <p:nvPr>
            <p:ph idx="1" type="body"/>
          </p:nvPr>
        </p:nvSpPr>
        <p:spPr>
          <a:xfrm>
            <a:off x="262080" y="1367185"/>
            <a:ext cx="11523600" cy="4471800"/>
          </a:xfrm>
          <a:prstGeom prst="rect">
            <a:avLst/>
          </a:prstGeom>
          <a:noFill/>
          <a:ln>
            <a:noFill/>
          </a:ln>
        </p:spPr>
        <p:txBody>
          <a:bodyPr anchorCtr="0" anchor="t" bIns="45700" lIns="91425" spcFirstLastPara="1" rIns="91425" wrap="square" tIns="45700">
            <a:noAutofit/>
          </a:bodyPr>
          <a:lstStyle>
            <a:lvl1pPr indent="-388620" lvl="0" marL="457200" algn="l">
              <a:lnSpc>
                <a:spcPct val="90000"/>
              </a:lnSpc>
              <a:spcBef>
                <a:spcPts val="600"/>
              </a:spcBef>
              <a:spcAft>
                <a:spcPts val="0"/>
              </a:spcAft>
              <a:buSzPts val="2520"/>
              <a:buChar char="•"/>
              <a:defRPr>
                <a:latin typeface="Arial"/>
                <a:ea typeface="Arial"/>
                <a:cs typeface="Arial"/>
                <a:sym typeface="Arial"/>
              </a:defRPr>
            </a:lvl1pPr>
            <a:lvl2pPr indent="-365760" lvl="1" marL="914400" algn="l">
              <a:lnSpc>
                <a:spcPct val="90000"/>
              </a:lnSpc>
              <a:spcBef>
                <a:spcPts val="600"/>
              </a:spcBef>
              <a:spcAft>
                <a:spcPts val="0"/>
              </a:spcAft>
              <a:buSzPts val="2160"/>
              <a:buChar char="–"/>
              <a:defRPr>
                <a:latin typeface="Arial"/>
                <a:ea typeface="Arial"/>
                <a:cs typeface="Arial"/>
                <a:sym typeface="Arial"/>
              </a:defRPr>
            </a:lvl2pPr>
            <a:lvl3pPr indent="-342900" lvl="2" marL="1371600" algn="l">
              <a:lnSpc>
                <a:spcPct val="90000"/>
              </a:lnSpc>
              <a:spcBef>
                <a:spcPts val="600"/>
              </a:spcBef>
              <a:spcAft>
                <a:spcPts val="0"/>
              </a:spcAft>
              <a:buSzPts val="1800"/>
              <a:buChar char="•"/>
              <a:defRPr>
                <a:latin typeface="Arial"/>
                <a:ea typeface="Arial"/>
                <a:cs typeface="Arial"/>
                <a:sym typeface="Arial"/>
              </a:defRPr>
            </a:lvl3pPr>
            <a:lvl4pPr indent="-342900" lvl="3" marL="1828800" algn="l">
              <a:lnSpc>
                <a:spcPct val="90000"/>
              </a:lnSpc>
              <a:spcBef>
                <a:spcPts val="800"/>
              </a:spcBef>
              <a:spcAft>
                <a:spcPts val="0"/>
              </a:spcAft>
              <a:buSzPts val="1800"/>
              <a:buChar char="–"/>
              <a:defRPr>
                <a:latin typeface="Arial"/>
                <a:ea typeface="Arial"/>
                <a:cs typeface="Arial"/>
                <a:sym typeface="Arial"/>
              </a:defRPr>
            </a:lvl4pPr>
            <a:lvl5pPr indent="-342900" lvl="4" marL="2286000" algn="l">
              <a:lnSpc>
                <a:spcPct val="90000"/>
              </a:lnSpc>
              <a:spcBef>
                <a:spcPts val="600"/>
              </a:spcBef>
              <a:spcAft>
                <a:spcPts val="0"/>
              </a:spcAft>
              <a:buSzPts val="1800"/>
              <a:buFont typeface="Arial"/>
              <a:buChar char="•"/>
              <a:defRPr>
                <a:latin typeface="Arial"/>
                <a:ea typeface="Arial"/>
                <a:cs typeface="Arial"/>
                <a:sym typeface="Aria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howMasterSp="0">
  <p:cSld name="Section break">
    <p:spTree>
      <p:nvGrpSpPr>
        <p:cNvPr id="35" name="Shape 35"/>
        <p:cNvGrpSpPr/>
        <p:nvPr/>
      </p:nvGrpSpPr>
      <p:grpSpPr>
        <a:xfrm>
          <a:off x="0" y="0"/>
          <a:ext cx="0" cy="0"/>
          <a:chOff x="0" y="0"/>
          <a:chExt cx="0" cy="0"/>
        </a:xfrm>
      </p:grpSpPr>
      <p:pic>
        <p:nvPicPr>
          <p:cNvPr id="36" name="Google Shape;36;p6"/>
          <p:cNvPicPr preferRelativeResize="0"/>
          <p:nvPr/>
        </p:nvPicPr>
        <p:blipFill rotWithShape="1">
          <a:blip r:embed="rId2">
            <a:alphaModFix/>
          </a:blip>
          <a:srcRect b="-1" l="0" r="-399" t="0"/>
          <a:stretch/>
        </p:blipFill>
        <p:spPr>
          <a:xfrm>
            <a:off x="6095998" y="1078992"/>
            <a:ext cx="5535025" cy="4228673"/>
          </a:xfrm>
          <a:prstGeom prst="rect">
            <a:avLst/>
          </a:prstGeom>
          <a:noFill/>
          <a:ln>
            <a:noFill/>
          </a:ln>
        </p:spPr>
      </p:pic>
      <p:sp>
        <p:nvSpPr>
          <p:cNvPr id="37" name="Google Shape;37;p6"/>
          <p:cNvSpPr/>
          <p:nvPr/>
        </p:nvSpPr>
        <p:spPr>
          <a:xfrm>
            <a:off x="274320" y="1078992"/>
            <a:ext cx="5821680" cy="4228673"/>
          </a:xfrm>
          <a:prstGeom prst="rect">
            <a:avLst/>
          </a:prstGeom>
          <a:solidFill>
            <a:srgbClr val="CFCFCF"/>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 name="Google Shape;38;p6"/>
          <p:cNvSpPr txBox="1"/>
          <p:nvPr>
            <p:ph type="title"/>
          </p:nvPr>
        </p:nvSpPr>
        <p:spPr>
          <a:xfrm>
            <a:off x="429768" y="1352479"/>
            <a:ext cx="5413469" cy="1100789"/>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39" name="Google Shape;39;p6"/>
          <p:cNvSpPr txBox="1"/>
          <p:nvPr>
            <p:ph idx="1" type="body"/>
          </p:nvPr>
        </p:nvSpPr>
        <p:spPr>
          <a:xfrm>
            <a:off x="412217" y="2891883"/>
            <a:ext cx="5431021" cy="2252546"/>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400"/>
              </a:spcBef>
              <a:spcAft>
                <a:spcPts val="0"/>
              </a:spcAft>
              <a:buClr>
                <a:schemeClr val="dk1"/>
              </a:buClr>
              <a:buSzPts val="1800"/>
              <a:buFont typeface="Century Gothic"/>
              <a:buChar char="•"/>
              <a:defRPr sz="2000">
                <a:latin typeface="Century Gothic"/>
                <a:ea typeface="Century Gothic"/>
                <a:cs typeface="Century Gothic"/>
                <a:sym typeface="Century Gothic"/>
              </a:defRPr>
            </a:lvl1pPr>
            <a:lvl2pPr indent="-331469" lvl="1" marL="914400" algn="l">
              <a:lnSpc>
                <a:spcPct val="90000"/>
              </a:lnSpc>
              <a:spcBef>
                <a:spcPts val="800"/>
              </a:spcBef>
              <a:spcAft>
                <a:spcPts val="0"/>
              </a:spcAft>
              <a:buClr>
                <a:schemeClr val="dk1"/>
              </a:buClr>
              <a:buSzPts val="1620"/>
              <a:buFont typeface="Century Gothic"/>
              <a:buChar char="–"/>
              <a:defRPr sz="1800">
                <a:latin typeface="Century Gothic"/>
                <a:ea typeface="Century Gothic"/>
                <a:cs typeface="Century Gothic"/>
                <a:sym typeface="Century Gothic"/>
              </a:defRPr>
            </a:lvl2pPr>
            <a:lvl3pPr indent="-320039" lvl="2" marL="1371600" algn="l">
              <a:lnSpc>
                <a:spcPct val="90000"/>
              </a:lnSpc>
              <a:spcBef>
                <a:spcPts val="800"/>
              </a:spcBef>
              <a:spcAft>
                <a:spcPts val="0"/>
              </a:spcAft>
              <a:buSzPts val="1440"/>
              <a:buChar char="•"/>
              <a:defRPr sz="1600"/>
            </a:lvl3pPr>
            <a:lvl4pPr indent="-317500" lvl="3" marL="1828800" algn="l">
              <a:lnSpc>
                <a:spcPct val="90000"/>
              </a:lnSpc>
              <a:spcBef>
                <a:spcPts val="800"/>
              </a:spcBef>
              <a:spcAft>
                <a:spcPts val="0"/>
              </a:spcAft>
              <a:buSzPts val="1400"/>
              <a:buChar char="–"/>
              <a:defRPr sz="1400"/>
            </a:lvl4pPr>
            <a:lvl5pPr indent="-330200" lvl="4" marL="2286000" algn="l">
              <a:lnSpc>
                <a:spcPct val="90000"/>
              </a:lnSpc>
              <a:spcBef>
                <a:spcPts val="600"/>
              </a:spcBef>
              <a:spcAft>
                <a:spcPts val="0"/>
              </a:spcAft>
              <a:buSzPts val="1600"/>
              <a:buChar char="»"/>
              <a:defRPr sz="16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0" name="Google Shape;40;p6"/>
          <p:cNvSpPr/>
          <p:nvPr/>
        </p:nvSpPr>
        <p:spPr>
          <a:xfrm>
            <a:off x="0" y="320040"/>
            <a:ext cx="274320" cy="51090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 name="Google Shape;41;p6"/>
          <p:cNvSpPr/>
          <p:nvPr/>
        </p:nvSpPr>
        <p:spPr>
          <a:xfrm>
            <a:off x="274320" y="320040"/>
            <a:ext cx="1412673"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2" name="Google Shape;42;p6"/>
          <p:cNvPicPr preferRelativeResize="0"/>
          <p:nvPr/>
        </p:nvPicPr>
        <p:blipFill rotWithShape="1">
          <a:blip r:embed="rId3">
            <a:alphaModFix/>
          </a:blip>
          <a:srcRect b="0" l="0" r="0" t="0"/>
          <a:stretch/>
        </p:blipFill>
        <p:spPr>
          <a:xfrm>
            <a:off x="413129" y="456244"/>
            <a:ext cx="1088136" cy="261860"/>
          </a:xfrm>
          <a:prstGeom prst="rect">
            <a:avLst/>
          </a:prstGeom>
          <a:noFill/>
          <a:ln>
            <a:noFill/>
          </a:ln>
        </p:spPr>
      </p:pic>
      <p:sp>
        <p:nvSpPr>
          <p:cNvPr id="43" name="Google Shape;43;p6"/>
          <p:cNvSpPr/>
          <p:nvPr/>
        </p:nvSpPr>
        <p:spPr>
          <a:xfrm>
            <a:off x="6096000" y="0"/>
            <a:ext cx="6096000" cy="6858000"/>
          </a:xfrm>
          <a:custGeom>
            <a:rect b="b" l="l" r="r" t="t"/>
            <a:pathLst>
              <a:path extrusionOk="0" h="3815" w="3388">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only" showMasterSp="0">
  <p:cSld name="7_Title only">
    <p:spTree>
      <p:nvGrpSpPr>
        <p:cNvPr id="44" name="Shape 44"/>
        <p:cNvGrpSpPr/>
        <p:nvPr/>
      </p:nvGrpSpPr>
      <p:grpSpPr>
        <a:xfrm>
          <a:off x="0" y="0"/>
          <a:ext cx="0" cy="0"/>
          <a:chOff x="0" y="0"/>
          <a:chExt cx="0" cy="0"/>
        </a:xfrm>
      </p:grpSpPr>
      <p:sp>
        <p:nvSpPr>
          <p:cNvPr id="45" name="Google Shape;45;p7"/>
          <p:cNvSpPr/>
          <p:nvPr/>
        </p:nvSpPr>
        <p:spPr>
          <a:xfrm>
            <a:off x="0" y="320040"/>
            <a:ext cx="274320" cy="653795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 name="Google Shape;46;p7"/>
          <p:cNvSpPr txBox="1"/>
          <p:nvPr>
            <p:ph type="title"/>
          </p:nvPr>
        </p:nvSpPr>
        <p:spPr>
          <a:xfrm>
            <a:off x="429768" y="274320"/>
            <a:ext cx="11425236" cy="535531"/>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sz="32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47" name="Google Shape;47;p7"/>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sp>
        <p:nvSpPr>
          <p:cNvPr id="48" name="Google Shape;48;p7"/>
          <p:cNvSpPr txBox="1"/>
          <p:nvPr/>
        </p:nvSpPr>
        <p:spPr>
          <a:xfrm>
            <a:off x="8010282" y="6583680"/>
            <a:ext cx="3860800" cy="182562"/>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BFBFBF"/>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49" name="Google Shape;49;p7"/>
          <p:cNvPicPr preferRelativeResize="0"/>
          <p:nvPr/>
        </p:nvPicPr>
        <p:blipFill rotWithShape="1">
          <a:blip r:embed="rId2">
            <a:alphaModFix/>
          </a:blip>
          <a:srcRect b="0" l="0" r="0" t="0"/>
          <a:stretch/>
        </p:blipFill>
        <p:spPr>
          <a:xfrm>
            <a:off x="405644" y="6452482"/>
            <a:ext cx="1626108" cy="30175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50" name="Shape 50"/>
        <p:cNvGrpSpPr/>
        <p:nvPr/>
      </p:nvGrpSpPr>
      <p:grpSpPr>
        <a:xfrm>
          <a:off x="0" y="0"/>
          <a:ext cx="0" cy="0"/>
          <a:chOff x="0" y="0"/>
          <a:chExt cx="0" cy="0"/>
        </a:xfrm>
      </p:grpSpPr>
      <p:sp>
        <p:nvSpPr>
          <p:cNvPr id="51" name="Google Shape;51;p8"/>
          <p:cNvSpPr/>
          <p:nvPr/>
        </p:nvSpPr>
        <p:spPr>
          <a:xfrm>
            <a:off x="0" y="320040"/>
            <a:ext cx="274320" cy="653795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 name="Google Shape;52;p8"/>
          <p:cNvSpPr txBox="1"/>
          <p:nvPr>
            <p:ph type="title"/>
          </p:nvPr>
        </p:nvSpPr>
        <p:spPr>
          <a:xfrm>
            <a:off x="429768" y="274320"/>
            <a:ext cx="11504904" cy="535531"/>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sz="3200">
                <a:solidFill>
                  <a:schemeClr val="dk1"/>
                </a:solidFill>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53" name="Google Shape;53;p8"/>
          <p:cNvSpPr txBox="1"/>
          <p:nvPr>
            <p:ph idx="1" type="body"/>
          </p:nvPr>
        </p:nvSpPr>
        <p:spPr>
          <a:xfrm>
            <a:off x="417010" y="1444752"/>
            <a:ext cx="5507832" cy="82119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400"/>
              </a:spcBef>
              <a:spcAft>
                <a:spcPts val="0"/>
              </a:spcAft>
              <a:buSzPts val="2160"/>
              <a:buNone/>
              <a:defRPr b="0" sz="2400">
                <a:solidFill>
                  <a:schemeClr val="dk1"/>
                </a:solidFill>
                <a:latin typeface="Century Gothic"/>
                <a:ea typeface="Century Gothic"/>
                <a:cs typeface="Century Gothic"/>
                <a:sym typeface="Century Gothic"/>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8"/>
          <p:cNvSpPr txBox="1"/>
          <p:nvPr>
            <p:ph idx="2" type="body"/>
          </p:nvPr>
        </p:nvSpPr>
        <p:spPr>
          <a:xfrm>
            <a:off x="417010" y="2275467"/>
            <a:ext cx="5507832" cy="337322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400"/>
              </a:spcBef>
              <a:spcAft>
                <a:spcPts val="0"/>
              </a:spcAft>
              <a:buClr>
                <a:schemeClr val="dk1"/>
              </a:buClr>
              <a:buSzPts val="1800"/>
              <a:buFont typeface="Century Gothic"/>
              <a:buChar char="•"/>
              <a:defRPr sz="2000">
                <a:latin typeface="Century Gothic"/>
                <a:ea typeface="Century Gothic"/>
                <a:cs typeface="Century Gothic"/>
                <a:sym typeface="Century Gothic"/>
              </a:defRPr>
            </a:lvl1pPr>
            <a:lvl2pPr indent="-331469" lvl="1" marL="914400" algn="l">
              <a:lnSpc>
                <a:spcPct val="90000"/>
              </a:lnSpc>
              <a:spcBef>
                <a:spcPts val="800"/>
              </a:spcBef>
              <a:spcAft>
                <a:spcPts val="0"/>
              </a:spcAft>
              <a:buClr>
                <a:schemeClr val="dk1"/>
              </a:buClr>
              <a:buSzPts val="1620"/>
              <a:buFont typeface="Century Gothic"/>
              <a:buChar char="–"/>
              <a:defRPr sz="1800">
                <a:latin typeface="Century Gothic"/>
                <a:ea typeface="Century Gothic"/>
                <a:cs typeface="Century Gothic"/>
                <a:sym typeface="Century Gothic"/>
              </a:defRPr>
            </a:lvl2pPr>
            <a:lvl3pPr indent="-320039" lvl="2" marL="1371600" algn="l">
              <a:lnSpc>
                <a:spcPct val="90000"/>
              </a:lnSpc>
              <a:spcBef>
                <a:spcPts val="800"/>
              </a:spcBef>
              <a:spcAft>
                <a:spcPts val="0"/>
              </a:spcAft>
              <a:buClr>
                <a:schemeClr val="dk1"/>
              </a:buClr>
              <a:buSzPts val="1440"/>
              <a:buFont typeface="Century Gothic"/>
              <a:buChar char="•"/>
              <a:defRPr sz="1600">
                <a:latin typeface="Century Gothic"/>
                <a:ea typeface="Century Gothic"/>
                <a:cs typeface="Century Gothic"/>
                <a:sym typeface="Century Gothic"/>
              </a:defRPr>
            </a:lvl3pPr>
            <a:lvl4pPr indent="-228600" lvl="3" marL="1828800" algn="l">
              <a:lnSpc>
                <a:spcPct val="90000"/>
              </a:lnSpc>
              <a:spcBef>
                <a:spcPts val="800"/>
              </a:spcBef>
              <a:spcAft>
                <a:spcPts val="0"/>
              </a:spcAft>
              <a:buClr>
                <a:schemeClr val="dk1"/>
              </a:buClr>
              <a:buSzPts val="1400"/>
              <a:buFont typeface="Century Gothic"/>
              <a:buNone/>
              <a:defRPr sz="1400">
                <a:latin typeface="Century Gothic"/>
                <a:ea typeface="Century Gothic"/>
                <a:cs typeface="Century Gothic"/>
                <a:sym typeface="Century Gothic"/>
              </a:defRPr>
            </a:lvl4pPr>
            <a:lvl5pPr indent="-330200" lvl="4" marL="2286000" algn="l">
              <a:lnSpc>
                <a:spcPct val="90000"/>
              </a:lnSpc>
              <a:spcBef>
                <a:spcPts val="600"/>
              </a:spcBef>
              <a:spcAft>
                <a:spcPts val="0"/>
              </a:spcAft>
              <a:buClr>
                <a:schemeClr val="dk1"/>
              </a:buClr>
              <a:buSzPts val="1600"/>
              <a:buFont typeface="Century Gothic"/>
              <a:buChar char="•"/>
              <a:defRPr sz="1600">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8"/>
          <p:cNvSpPr txBox="1"/>
          <p:nvPr>
            <p:ph idx="3" type="body"/>
          </p:nvPr>
        </p:nvSpPr>
        <p:spPr>
          <a:xfrm>
            <a:off x="6193368" y="1444752"/>
            <a:ext cx="5504688" cy="82119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400"/>
              </a:spcBef>
              <a:spcAft>
                <a:spcPts val="0"/>
              </a:spcAft>
              <a:buSzPts val="2160"/>
              <a:buNone/>
              <a:defRPr b="0" sz="2400">
                <a:solidFill>
                  <a:schemeClr val="dk1"/>
                </a:solidFill>
                <a:latin typeface="Century Gothic"/>
                <a:ea typeface="Century Gothic"/>
                <a:cs typeface="Century Gothic"/>
                <a:sym typeface="Century Gothic"/>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6" name="Google Shape;56;p8"/>
          <p:cNvSpPr txBox="1"/>
          <p:nvPr>
            <p:ph idx="4" type="body"/>
          </p:nvPr>
        </p:nvSpPr>
        <p:spPr>
          <a:xfrm>
            <a:off x="6193368" y="2275467"/>
            <a:ext cx="5504688" cy="337322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400"/>
              </a:spcBef>
              <a:spcAft>
                <a:spcPts val="0"/>
              </a:spcAft>
              <a:buClr>
                <a:schemeClr val="dk1"/>
              </a:buClr>
              <a:buSzPts val="1800"/>
              <a:buFont typeface="Century Gothic"/>
              <a:buChar char="•"/>
              <a:defRPr sz="2000">
                <a:latin typeface="Century Gothic"/>
                <a:ea typeface="Century Gothic"/>
                <a:cs typeface="Century Gothic"/>
                <a:sym typeface="Century Gothic"/>
              </a:defRPr>
            </a:lvl1pPr>
            <a:lvl2pPr indent="-331469" lvl="1" marL="914400" algn="l">
              <a:lnSpc>
                <a:spcPct val="90000"/>
              </a:lnSpc>
              <a:spcBef>
                <a:spcPts val="800"/>
              </a:spcBef>
              <a:spcAft>
                <a:spcPts val="0"/>
              </a:spcAft>
              <a:buClr>
                <a:schemeClr val="dk1"/>
              </a:buClr>
              <a:buSzPts val="1620"/>
              <a:buFont typeface="Century Gothic"/>
              <a:buChar char="–"/>
              <a:defRPr sz="1800">
                <a:latin typeface="Century Gothic"/>
                <a:ea typeface="Century Gothic"/>
                <a:cs typeface="Century Gothic"/>
                <a:sym typeface="Century Gothic"/>
              </a:defRPr>
            </a:lvl2pPr>
            <a:lvl3pPr indent="-320039" lvl="2" marL="1371600" algn="l">
              <a:lnSpc>
                <a:spcPct val="90000"/>
              </a:lnSpc>
              <a:spcBef>
                <a:spcPts val="800"/>
              </a:spcBef>
              <a:spcAft>
                <a:spcPts val="0"/>
              </a:spcAft>
              <a:buClr>
                <a:schemeClr val="dk1"/>
              </a:buClr>
              <a:buSzPts val="1440"/>
              <a:buFont typeface="Century Gothic"/>
              <a:buChar char="•"/>
              <a:defRPr sz="1600">
                <a:latin typeface="Century Gothic"/>
                <a:ea typeface="Century Gothic"/>
                <a:cs typeface="Century Gothic"/>
                <a:sym typeface="Century Gothic"/>
              </a:defRPr>
            </a:lvl3pPr>
            <a:lvl4pPr indent="-317500" lvl="3" marL="1828800" algn="l">
              <a:lnSpc>
                <a:spcPct val="90000"/>
              </a:lnSpc>
              <a:spcBef>
                <a:spcPts val="800"/>
              </a:spcBef>
              <a:spcAft>
                <a:spcPts val="0"/>
              </a:spcAft>
              <a:buClr>
                <a:schemeClr val="dk1"/>
              </a:buClr>
              <a:buSzPts val="1400"/>
              <a:buFont typeface="Century Gothic"/>
              <a:buChar char="•"/>
              <a:defRPr sz="1400">
                <a:latin typeface="Century Gothic"/>
                <a:ea typeface="Century Gothic"/>
                <a:cs typeface="Century Gothic"/>
                <a:sym typeface="Century Gothic"/>
              </a:defRPr>
            </a:lvl4pPr>
            <a:lvl5pPr indent="-330200" lvl="4" marL="2286000" algn="l">
              <a:lnSpc>
                <a:spcPct val="90000"/>
              </a:lnSpc>
              <a:spcBef>
                <a:spcPts val="600"/>
              </a:spcBef>
              <a:spcAft>
                <a:spcPts val="0"/>
              </a:spcAft>
              <a:buClr>
                <a:schemeClr val="dk1"/>
              </a:buClr>
              <a:buSzPts val="1600"/>
              <a:buChar char="»"/>
              <a:defRPr sz="16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7" name="Google Shape;57;p8"/>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sp>
        <p:nvSpPr>
          <p:cNvPr id="58" name="Google Shape;58;p8"/>
          <p:cNvSpPr txBox="1"/>
          <p:nvPr/>
        </p:nvSpPr>
        <p:spPr>
          <a:xfrm>
            <a:off x="8010282" y="6583680"/>
            <a:ext cx="3860800" cy="182562"/>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BFBFBF"/>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59" name="Google Shape;59;p8"/>
          <p:cNvPicPr preferRelativeResize="0"/>
          <p:nvPr/>
        </p:nvPicPr>
        <p:blipFill rotWithShape="1">
          <a:blip r:embed="rId2">
            <a:alphaModFix/>
          </a:blip>
          <a:srcRect b="0" l="0" r="0" t="0"/>
          <a:stretch/>
        </p:blipFill>
        <p:spPr>
          <a:xfrm>
            <a:off x="405644" y="6452482"/>
            <a:ext cx="1626108" cy="30175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boxes with reverse headers" showMasterSp="0">
  <p:cSld name="3 content boxes with reverse headers">
    <p:spTree>
      <p:nvGrpSpPr>
        <p:cNvPr id="60" name="Shape 60"/>
        <p:cNvGrpSpPr/>
        <p:nvPr/>
      </p:nvGrpSpPr>
      <p:grpSpPr>
        <a:xfrm>
          <a:off x="0" y="0"/>
          <a:ext cx="0" cy="0"/>
          <a:chOff x="0" y="0"/>
          <a:chExt cx="0" cy="0"/>
        </a:xfrm>
      </p:grpSpPr>
      <p:sp>
        <p:nvSpPr>
          <p:cNvPr id="61" name="Google Shape;61;p9"/>
          <p:cNvSpPr/>
          <p:nvPr/>
        </p:nvSpPr>
        <p:spPr>
          <a:xfrm>
            <a:off x="0" y="320040"/>
            <a:ext cx="274320" cy="653795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 name="Google Shape;62;p9"/>
          <p:cNvSpPr txBox="1"/>
          <p:nvPr>
            <p:ph type="title"/>
          </p:nvPr>
        </p:nvSpPr>
        <p:spPr>
          <a:xfrm>
            <a:off x="429768" y="274320"/>
            <a:ext cx="11504904" cy="535531"/>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SzPts val="1400"/>
              <a:buNone/>
              <a:defRPr sz="3200"/>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63" name="Google Shape;63;p9"/>
          <p:cNvSpPr txBox="1"/>
          <p:nvPr>
            <p:ph idx="1" type="body"/>
          </p:nvPr>
        </p:nvSpPr>
        <p:spPr>
          <a:xfrm>
            <a:off x="536696" y="1387602"/>
            <a:ext cx="3610478" cy="821190"/>
          </a:xfrm>
          <a:prstGeom prst="rect">
            <a:avLst/>
          </a:prstGeom>
          <a:solidFill>
            <a:schemeClr val="dk2"/>
          </a:solidFill>
          <a:ln cap="flat" cmpd="sng" w="12700">
            <a:solidFill>
              <a:schemeClr val="dk2"/>
            </a:solidFill>
            <a:prstDash val="solid"/>
            <a:round/>
            <a:headEnd len="sm" w="sm" type="none"/>
            <a:tailEnd len="sm" w="sm" type="none"/>
          </a:ln>
        </p:spPr>
        <p:txBody>
          <a:bodyPr anchorCtr="0" anchor="b" bIns="91425" lIns="91425" spcFirstLastPara="1" rIns="91425" wrap="square" tIns="91425">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4" name="Google Shape;64;p9"/>
          <p:cNvSpPr txBox="1"/>
          <p:nvPr>
            <p:ph idx="2" type="body"/>
          </p:nvPr>
        </p:nvSpPr>
        <p:spPr>
          <a:xfrm>
            <a:off x="536696" y="2208792"/>
            <a:ext cx="3610478" cy="3813071"/>
          </a:xfrm>
          <a:prstGeom prst="rect">
            <a:avLst/>
          </a:prstGeom>
          <a:noFill/>
          <a:ln cap="flat" cmpd="sng" w="12700">
            <a:solidFill>
              <a:schemeClr val="dk2"/>
            </a:solidFill>
            <a:prstDash val="solid"/>
            <a:round/>
            <a:headEnd len="sm" w="sm" type="none"/>
            <a:tailEnd len="sm" w="sm" type="none"/>
          </a:ln>
        </p:spPr>
        <p:txBody>
          <a:bodyPr anchorCtr="0" anchor="t" bIns="91425" lIns="91425" spcFirstLastPara="1" rIns="91425" wrap="square" tIns="91425">
            <a:noAutofit/>
          </a:bodyPr>
          <a:lstStyle>
            <a:lvl1pPr indent="-331470" lvl="0" marL="457200" algn="l">
              <a:lnSpc>
                <a:spcPct val="90000"/>
              </a:lnSpc>
              <a:spcBef>
                <a:spcPts val="1400"/>
              </a:spcBef>
              <a:spcAft>
                <a:spcPts val="0"/>
              </a:spcAft>
              <a:buClr>
                <a:schemeClr val="dk1"/>
              </a:buClr>
              <a:buSzPts val="1620"/>
              <a:buFont typeface="Century Gothic"/>
              <a:buChar char="•"/>
              <a:defRPr sz="1800"/>
            </a:lvl1pPr>
            <a:lvl2pPr indent="-320040" lvl="1" marL="914400" algn="l">
              <a:lnSpc>
                <a:spcPct val="90000"/>
              </a:lnSpc>
              <a:spcBef>
                <a:spcPts val="800"/>
              </a:spcBef>
              <a:spcAft>
                <a:spcPts val="0"/>
              </a:spcAft>
              <a:buClr>
                <a:schemeClr val="dk1"/>
              </a:buClr>
              <a:buSzPts val="1440"/>
              <a:buFont typeface="Century Gothic"/>
              <a:buChar char="–"/>
              <a:defRPr sz="1600"/>
            </a:lvl2pPr>
            <a:lvl3pPr indent="-308610" lvl="2" marL="1371600" algn="l">
              <a:lnSpc>
                <a:spcPct val="90000"/>
              </a:lnSpc>
              <a:spcBef>
                <a:spcPts val="800"/>
              </a:spcBef>
              <a:spcAft>
                <a:spcPts val="0"/>
              </a:spcAft>
              <a:buClr>
                <a:schemeClr val="dk1"/>
              </a:buClr>
              <a:buSzPts val="1260"/>
              <a:buFont typeface="Century Gothic"/>
              <a:buChar char="•"/>
              <a:defRPr sz="1400"/>
            </a:lvl3pPr>
            <a:lvl4pPr indent="-297180" lvl="3" marL="1828800" algn="l">
              <a:lnSpc>
                <a:spcPct val="90000"/>
              </a:lnSpc>
              <a:spcBef>
                <a:spcPts val="800"/>
              </a:spcBef>
              <a:spcAft>
                <a:spcPts val="0"/>
              </a:spcAft>
              <a:buClr>
                <a:schemeClr val="dk1"/>
              </a:buClr>
              <a:buSzPts val="1080"/>
              <a:buFont typeface="Century Gothic"/>
              <a:buChar char="–"/>
              <a:defRPr sz="1200"/>
            </a:lvl4pPr>
            <a:lvl5pPr indent="-317500" lvl="4" marL="2286000" algn="l">
              <a:lnSpc>
                <a:spcPct val="90000"/>
              </a:lnSpc>
              <a:spcBef>
                <a:spcPts val="600"/>
              </a:spcBef>
              <a:spcAft>
                <a:spcPts val="0"/>
              </a:spcAft>
              <a:buClr>
                <a:schemeClr val="dk1"/>
              </a:buClr>
              <a:buSzPts val="1400"/>
              <a:buFont typeface="Arial"/>
              <a:buChar char="•"/>
              <a:defRPr sz="14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5" name="Google Shape;65;p9"/>
          <p:cNvSpPr txBox="1"/>
          <p:nvPr>
            <p:ph idx="3" type="body"/>
          </p:nvPr>
        </p:nvSpPr>
        <p:spPr>
          <a:xfrm>
            <a:off x="4393659" y="1387602"/>
            <a:ext cx="3608418" cy="821190"/>
          </a:xfrm>
          <a:prstGeom prst="rect">
            <a:avLst/>
          </a:prstGeom>
          <a:solidFill>
            <a:schemeClr val="dk2"/>
          </a:solidFill>
          <a:ln cap="flat" cmpd="sng" w="12700">
            <a:solidFill>
              <a:schemeClr val="dk2"/>
            </a:solidFill>
            <a:prstDash val="solid"/>
            <a:round/>
            <a:headEnd len="sm" w="sm" type="none"/>
            <a:tailEnd len="sm" w="sm" type="none"/>
          </a:ln>
        </p:spPr>
        <p:txBody>
          <a:bodyPr anchorCtr="0" anchor="b" bIns="91425" lIns="91425" spcFirstLastPara="1" rIns="91425" wrap="square" tIns="91425">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6" name="Google Shape;66;p9"/>
          <p:cNvSpPr txBox="1"/>
          <p:nvPr>
            <p:ph idx="4" type="body"/>
          </p:nvPr>
        </p:nvSpPr>
        <p:spPr>
          <a:xfrm>
            <a:off x="4393659" y="2213184"/>
            <a:ext cx="3608418" cy="3813071"/>
          </a:xfrm>
          <a:prstGeom prst="rect">
            <a:avLst/>
          </a:prstGeom>
          <a:noFill/>
          <a:ln cap="flat" cmpd="sng" w="12700">
            <a:solidFill>
              <a:schemeClr val="dk2"/>
            </a:solidFill>
            <a:prstDash val="solid"/>
            <a:round/>
            <a:headEnd len="sm" w="sm" type="none"/>
            <a:tailEnd len="sm" w="sm" type="none"/>
          </a:ln>
        </p:spPr>
        <p:txBody>
          <a:bodyPr anchorCtr="0" anchor="t" bIns="91425" lIns="91425" spcFirstLastPara="1" rIns="91425" wrap="square" tIns="91425">
            <a:noAutofit/>
          </a:bodyPr>
          <a:lstStyle>
            <a:lvl1pPr indent="-331470" lvl="0" marL="457200" algn="l">
              <a:lnSpc>
                <a:spcPct val="90000"/>
              </a:lnSpc>
              <a:spcBef>
                <a:spcPts val="1400"/>
              </a:spcBef>
              <a:spcAft>
                <a:spcPts val="0"/>
              </a:spcAft>
              <a:buClr>
                <a:schemeClr val="dk1"/>
              </a:buClr>
              <a:buSzPts val="1620"/>
              <a:buFont typeface="Century Gothic"/>
              <a:buChar char="•"/>
              <a:defRPr sz="1800"/>
            </a:lvl1pPr>
            <a:lvl2pPr indent="-320040" lvl="1" marL="914400" algn="l">
              <a:lnSpc>
                <a:spcPct val="90000"/>
              </a:lnSpc>
              <a:spcBef>
                <a:spcPts val="800"/>
              </a:spcBef>
              <a:spcAft>
                <a:spcPts val="0"/>
              </a:spcAft>
              <a:buClr>
                <a:schemeClr val="dk1"/>
              </a:buClr>
              <a:buSzPts val="1440"/>
              <a:buFont typeface="Century Gothic"/>
              <a:buChar char="–"/>
              <a:defRPr sz="1600">
                <a:solidFill>
                  <a:schemeClr val="dk1"/>
                </a:solidFill>
                <a:latin typeface="Century Gothic"/>
                <a:ea typeface="Century Gothic"/>
                <a:cs typeface="Century Gothic"/>
                <a:sym typeface="Century Gothic"/>
              </a:defRPr>
            </a:lvl2pPr>
            <a:lvl3pPr indent="-308610" lvl="2" marL="1371600" algn="l">
              <a:lnSpc>
                <a:spcPct val="90000"/>
              </a:lnSpc>
              <a:spcBef>
                <a:spcPts val="800"/>
              </a:spcBef>
              <a:spcAft>
                <a:spcPts val="0"/>
              </a:spcAft>
              <a:buClr>
                <a:schemeClr val="dk1"/>
              </a:buClr>
              <a:buSzPts val="1260"/>
              <a:buFont typeface="Century Gothic"/>
              <a:buChar char="•"/>
              <a:defRPr sz="1400"/>
            </a:lvl3pPr>
            <a:lvl4pPr indent="-297180" lvl="3" marL="1828800" algn="l">
              <a:lnSpc>
                <a:spcPct val="90000"/>
              </a:lnSpc>
              <a:spcBef>
                <a:spcPts val="800"/>
              </a:spcBef>
              <a:spcAft>
                <a:spcPts val="0"/>
              </a:spcAft>
              <a:buClr>
                <a:schemeClr val="dk1"/>
              </a:buClr>
              <a:buSzPts val="1080"/>
              <a:buFont typeface="Century Gothic"/>
              <a:buChar char="–"/>
              <a:defRPr sz="1200"/>
            </a:lvl4pPr>
            <a:lvl5pPr indent="-317500" lvl="4" marL="2286000" algn="l">
              <a:lnSpc>
                <a:spcPct val="90000"/>
              </a:lnSpc>
              <a:spcBef>
                <a:spcPts val="600"/>
              </a:spcBef>
              <a:spcAft>
                <a:spcPts val="0"/>
              </a:spcAft>
              <a:buClr>
                <a:schemeClr val="dk1"/>
              </a:buClr>
              <a:buSzPts val="1400"/>
              <a:buChar char="»"/>
              <a:defRPr sz="14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7" name="Google Shape;67;p9"/>
          <p:cNvSpPr txBox="1"/>
          <p:nvPr>
            <p:ph idx="5" type="body"/>
          </p:nvPr>
        </p:nvSpPr>
        <p:spPr>
          <a:xfrm>
            <a:off x="8248562" y="1387602"/>
            <a:ext cx="3608418" cy="821190"/>
          </a:xfrm>
          <a:prstGeom prst="rect">
            <a:avLst/>
          </a:prstGeom>
          <a:solidFill>
            <a:schemeClr val="dk2"/>
          </a:solidFill>
          <a:ln cap="flat" cmpd="sng" w="12700">
            <a:solidFill>
              <a:schemeClr val="dk2"/>
            </a:solidFill>
            <a:prstDash val="solid"/>
            <a:round/>
            <a:headEnd len="sm" w="sm" type="none"/>
            <a:tailEnd len="sm" w="sm" type="none"/>
          </a:ln>
        </p:spPr>
        <p:txBody>
          <a:bodyPr anchorCtr="0" anchor="b" bIns="91425" lIns="91425" spcFirstLastPara="1" rIns="91425" wrap="square" tIns="91425">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8" name="Google Shape;68;p9"/>
          <p:cNvSpPr txBox="1"/>
          <p:nvPr>
            <p:ph idx="6" type="body"/>
          </p:nvPr>
        </p:nvSpPr>
        <p:spPr>
          <a:xfrm>
            <a:off x="8248562" y="2213184"/>
            <a:ext cx="3608418" cy="3813071"/>
          </a:xfrm>
          <a:prstGeom prst="rect">
            <a:avLst/>
          </a:prstGeom>
          <a:noFill/>
          <a:ln cap="flat" cmpd="sng" w="12700">
            <a:solidFill>
              <a:schemeClr val="dk2"/>
            </a:solidFill>
            <a:prstDash val="solid"/>
            <a:round/>
            <a:headEnd len="sm" w="sm" type="none"/>
            <a:tailEnd len="sm" w="sm" type="none"/>
          </a:ln>
        </p:spPr>
        <p:txBody>
          <a:bodyPr anchorCtr="0" anchor="t" bIns="91425" lIns="91425" spcFirstLastPara="1" rIns="91425" wrap="square" tIns="91425">
            <a:noAutofit/>
          </a:bodyPr>
          <a:lstStyle>
            <a:lvl1pPr indent="-331470" lvl="0" marL="457200" algn="l">
              <a:lnSpc>
                <a:spcPct val="90000"/>
              </a:lnSpc>
              <a:spcBef>
                <a:spcPts val="1400"/>
              </a:spcBef>
              <a:spcAft>
                <a:spcPts val="0"/>
              </a:spcAft>
              <a:buClr>
                <a:schemeClr val="dk1"/>
              </a:buClr>
              <a:buSzPts val="1620"/>
              <a:buFont typeface="Century Gothic"/>
              <a:buChar char="•"/>
              <a:defRPr sz="1800"/>
            </a:lvl1pPr>
            <a:lvl2pPr indent="-320040" lvl="1" marL="914400" algn="l">
              <a:lnSpc>
                <a:spcPct val="90000"/>
              </a:lnSpc>
              <a:spcBef>
                <a:spcPts val="800"/>
              </a:spcBef>
              <a:spcAft>
                <a:spcPts val="0"/>
              </a:spcAft>
              <a:buClr>
                <a:schemeClr val="dk1"/>
              </a:buClr>
              <a:buSzPts val="1440"/>
              <a:buFont typeface="Century Gothic"/>
              <a:buChar char="–"/>
              <a:defRPr sz="1600">
                <a:solidFill>
                  <a:schemeClr val="dk1"/>
                </a:solidFill>
                <a:latin typeface="Century Gothic"/>
                <a:ea typeface="Century Gothic"/>
                <a:cs typeface="Century Gothic"/>
                <a:sym typeface="Century Gothic"/>
              </a:defRPr>
            </a:lvl2pPr>
            <a:lvl3pPr indent="-308610" lvl="2" marL="1371600" algn="l">
              <a:lnSpc>
                <a:spcPct val="90000"/>
              </a:lnSpc>
              <a:spcBef>
                <a:spcPts val="800"/>
              </a:spcBef>
              <a:spcAft>
                <a:spcPts val="0"/>
              </a:spcAft>
              <a:buClr>
                <a:schemeClr val="dk1"/>
              </a:buClr>
              <a:buSzPts val="1260"/>
              <a:buFont typeface="Century Gothic"/>
              <a:buChar char="•"/>
              <a:defRPr sz="1400"/>
            </a:lvl3pPr>
            <a:lvl4pPr indent="-297180" lvl="3" marL="1828800" algn="l">
              <a:lnSpc>
                <a:spcPct val="90000"/>
              </a:lnSpc>
              <a:spcBef>
                <a:spcPts val="800"/>
              </a:spcBef>
              <a:spcAft>
                <a:spcPts val="0"/>
              </a:spcAft>
              <a:buClr>
                <a:schemeClr val="dk1"/>
              </a:buClr>
              <a:buSzPts val="1080"/>
              <a:buFont typeface="Century Gothic"/>
              <a:buChar char="–"/>
              <a:defRPr sz="1200"/>
            </a:lvl4pPr>
            <a:lvl5pPr indent="-317500" lvl="4" marL="2286000" algn="l">
              <a:lnSpc>
                <a:spcPct val="90000"/>
              </a:lnSpc>
              <a:spcBef>
                <a:spcPts val="600"/>
              </a:spcBef>
              <a:spcAft>
                <a:spcPts val="0"/>
              </a:spcAft>
              <a:buClr>
                <a:schemeClr val="dk1"/>
              </a:buClr>
              <a:buSzPts val="1400"/>
              <a:buChar char="»"/>
              <a:defRPr sz="14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9" name="Google Shape;69;p9"/>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sp>
        <p:nvSpPr>
          <p:cNvPr id="70" name="Google Shape;70;p9"/>
          <p:cNvSpPr txBox="1"/>
          <p:nvPr/>
        </p:nvSpPr>
        <p:spPr>
          <a:xfrm>
            <a:off x="8010282" y="6583680"/>
            <a:ext cx="3860800" cy="182562"/>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BFBFBF"/>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pic>
        <p:nvPicPr>
          <p:cNvPr id="71" name="Google Shape;71;p9"/>
          <p:cNvPicPr preferRelativeResize="0"/>
          <p:nvPr/>
        </p:nvPicPr>
        <p:blipFill rotWithShape="1">
          <a:blip r:embed="rId2">
            <a:alphaModFix/>
          </a:blip>
          <a:srcRect b="0" l="0" r="0" t="0"/>
          <a:stretch/>
        </p:blipFill>
        <p:spPr>
          <a:xfrm>
            <a:off x="405644" y="6452482"/>
            <a:ext cx="1626108" cy="3017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section science highlight" showMasterSp="0">
  <p:cSld name="1_3 section science highlight">
    <p:spTree>
      <p:nvGrpSpPr>
        <p:cNvPr id="72" name="Shape 72"/>
        <p:cNvGrpSpPr/>
        <p:nvPr/>
      </p:nvGrpSpPr>
      <p:grpSpPr>
        <a:xfrm>
          <a:off x="0" y="0"/>
          <a:ext cx="0" cy="0"/>
          <a:chOff x="0" y="0"/>
          <a:chExt cx="0" cy="0"/>
        </a:xfrm>
      </p:grpSpPr>
      <p:sp>
        <p:nvSpPr>
          <p:cNvPr id="73" name="Google Shape;73;p10"/>
          <p:cNvSpPr/>
          <p:nvPr/>
        </p:nvSpPr>
        <p:spPr>
          <a:xfrm>
            <a:off x="274320" y="1435551"/>
            <a:ext cx="5840756" cy="5224413"/>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4" name="Google Shape;74;p10"/>
          <p:cNvSpPr/>
          <p:nvPr/>
        </p:nvSpPr>
        <p:spPr>
          <a:xfrm>
            <a:off x="6351585" y="1435551"/>
            <a:ext cx="5840415" cy="5224413"/>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 name="Google Shape;75;p10"/>
          <p:cNvSpPr/>
          <p:nvPr/>
        </p:nvSpPr>
        <p:spPr>
          <a:xfrm>
            <a:off x="274320" y="948037"/>
            <a:ext cx="5838672"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6" name="Google Shape;76;p10"/>
          <p:cNvSpPr/>
          <p:nvPr/>
        </p:nvSpPr>
        <p:spPr>
          <a:xfrm>
            <a:off x="6351584" y="948037"/>
            <a:ext cx="5840415"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7" name="Google Shape;77;p10"/>
          <p:cNvSpPr txBox="1"/>
          <p:nvPr>
            <p:ph idx="1" type="body"/>
          </p:nvPr>
        </p:nvSpPr>
        <p:spPr>
          <a:xfrm>
            <a:off x="280804" y="966165"/>
            <a:ext cx="5815195" cy="457200"/>
          </a:xfrm>
          <a:prstGeom prst="rect">
            <a:avLst/>
          </a:prstGeom>
          <a:noFill/>
          <a:ln>
            <a:noFill/>
          </a:ln>
        </p:spPr>
        <p:txBody>
          <a:bodyPr anchorCtr="0" anchor="ctr" bIns="91425" lIns="91425" spcFirstLastPara="1" rIns="91425" wrap="square" tIns="91425">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78" name="Google Shape;78;p10"/>
          <p:cNvSpPr txBox="1"/>
          <p:nvPr>
            <p:ph idx="2" type="body"/>
          </p:nvPr>
        </p:nvSpPr>
        <p:spPr>
          <a:xfrm>
            <a:off x="280804" y="1517523"/>
            <a:ext cx="5815195" cy="411035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Font typeface="Century Gothic"/>
              <a:buChar char="•"/>
              <a:defRPr sz="1800"/>
            </a:lvl1pPr>
            <a:lvl2pPr indent="-320040" lvl="1" marL="914400" algn="l">
              <a:lnSpc>
                <a:spcPct val="90000"/>
              </a:lnSpc>
              <a:spcBef>
                <a:spcPts val="800"/>
              </a:spcBef>
              <a:spcAft>
                <a:spcPts val="0"/>
              </a:spcAft>
              <a:buSzPts val="1440"/>
              <a:buFont typeface="Century Gothic"/>
              <a:buChar char="–"/>
              <a:defRPr sz="1600"/>
            </a:lvl2pPr>
            <a:lvl3pPr indent="-308610" lvl="2" marL="1371600" algn="l">
              <a:lnSpc>
                <a:spcPct val="90000"/>
              </a:lnSpc>
              <a:spcBef>
                <a:spcPts val="800"/>
              </a:spcBef>
              <a:spcAft>
                <a:spcPts val="0"/>
              </a:spcAft>
              <a:buSzPts val="1260"/>
              <a:buFont typeface="Century Gothic"/>
              <a:buChar char="•"/>
              <a:defRPr sz="1400"/>
            </a:lvl3pPr>
            <a:lvl4pPr indent="-297180" lvl="3" marL="1828800" algn="l">
              <a:lnSpc>
                <a:spcPct val="90000"/>
              </a:lnSpc>
              <a:spcBef>
                <a:spcPts val="800"/>
              </a:spcBef>
              <a:spcAft>
                <a:spcPts val="0"/>
              </a:spcAft>
              <a:buSzPts val="1080"/>
              <a:buFont typeface="Century Gothic"/>
              <a:buChar char="–"/>
              <a:defRPr sz="1200"/>
            </a:lvl4pPr>
            <a:lvl5pPr indent="-317500" lvl="4" marL="2286000" algn="l">
              <a:lnSpc>
                <a:spcPct val="90000"/>
              </a:lnSpc>
              <a:spcBef>
                <a:spcPts val="600"/>
              </a:spcBef>
              <a:spcAft>
                <a:spcPts val="0"/>
              </a:spcAft>
              <a:buSzPts val="1400"/>
              <a:buFont typeface="Arial"/>
              <a:buChar char="•"/>
              <a:defRPr sz="14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79" name="Google Shape;79;p10"/>
          <p:cNvSpPr txBox="1"/>
          <p:nvPr>
            <p:ph idx="3" type="body"/>
          </p:nvPr>
        </p:nvSpPr>
        <p:spPr>
          <a:xfrm>
            <a:off x="6357344" y="966165"/>
            <a:ext cx="5811876" cy="457200"/>
          </a:xfrm>
          <a:prstGeom prst="rect">
            <a:avLst/>
          </a:prstGeom>
          <a:noFill/>
          <a:ln>
            <a:noFill/>
          </a:ln>
        </p:spPr>
        <p:txBody>
          <a:bodyPr anchorCtr="0" anchor="ctr" bIns="91425" lIns="91425" spcFirstLastPara="1" rIns="91425" wrap="square" tIns="91425">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80" name="Google Shape;80;p10"/>
          <p:cNvSpPr txBox="1"/>
          <p:nvPr>
            <p:ph idx="4" type="body"/>
          </p:nvPr>
        </p:nvSpPr>
        <p:spPr>
          <a:xfrm>
            <a:off x="6357344" y="1517523"/>
            <a:ext cx="5811876" cy="411035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Font typeface="Century Gothic"/>
              <a:buChar char="•"/>
              <a:defRPr sz="1800"/>
            </a:lvl1pPr>
            <a:lvl2pPr indent="-320040" lvl="1" marL="914400" algn="l">
              <a:lnSpc>
                <a:spcPct val="90000"/>
              </a:lnSpc>
              <a:spcBef>
                <a:spcPts val="800"/>
              </a:spcBef>
              <a:spcAft>
                <a:spcPts val="0"/>
              </a:spcAft>
              <a:buSzPts val="1440"/>
              <a:buFont typeface="Century Gothic"/>
              <a:buChar char="–"/>
              <a:defRPr sz="1600"/>
            </a:lvl2pPr>
            <a:lvl3pPr indent="-308610" lvl="2" marL="1371600" algn="l">
              <a:lnSpc>
                <a:spcPct val="90000"/>
              </a:lnSpc>
              <a:spcBef>
                <a:spcPts val="800"/>
              </a:spcBef>
              <a:spcAft>
                <a:spcPts val="0"/>
              </a:spcAft>
              <a:buSzPts val="1260"/>
              <a:buFont typeface="Century Gothic"/>
              <a:buChar char="•"/>
              <a:defRPr sz="1400"/>
            </a:lvl3pPr>
            <a:lvl4pPr indent="-297180" lvl="3" marL="1828800" algn="l">
              <a:lnSpc>
                <a:spcPct val="90000"/>
              </a:lnSpc>
              <a:spcBef>
                <a:spcPts val="800"/>
              </a:spcBef>
              <a:spcAft>
                <a:spcPts val="0"/>
              </a:spcAft>
              <a:buSzPts val="1080"/>
              <a:buFont typeface="Century Gothic"/>
              <a:buChar char="–"/>
              <a:defRPr sz="1200"/>
            </a:lvl4pPr>
            <a:lvl5pPr indent="-317500" lvl="4" marL="2286000" algn="l">
              <a:lnSpc>
                <a:spcPct val="90000"/>
              </a:lnSpc>
              <a:spcBef>
                <a:spcPts val="600"/>
              </a:spcBef>
              <a:spcAft>
                <a:spcPts val="0"/>
              </a:spcAft>
              <a:buSzPts val="1400"/>
              <a:buChar char="»"/>
              <a:defRPr sz="14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81" name="Google Shape;81;p10"/>
          <p:cNvSpPr/>
          <p:nvPr/>
        </p:nvSpPr>
        <p:spPr>
          <a:xfrm>
            <a:off x="1773669" y="320040"/>
            <a:ext cx="10418331"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 name="Google Shape;82;p10"/>
          <p:cNvSpPr txBox="1"/>
          <p:nvPr>
            <p:ph type="title"/>
          </p:nvPr>
        </p:nvSpPr>
        <p:spPr>
          <a:xfrm>
            <a:off x="1773669" y="342737"/>
            <a:ext cx="10332720" cy="4572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SzPts val="1400"/>
              <a:buNone/>
              <a:defRPr b="0" sz="2400">
                <a:solidFill>
                  <a:schemeClr val="dk1"/>
                </a:solidFill>
                <a:latin typeface="Century Gothic"/>
                <a:ea typeface="Century Gothic"/>
                <a:cs typeface="Century Gothic"/>
                <a:sym typeface="Century Gothic"/>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83" name="Google Shape;83;p10"/>
          <p:cNvSpPr/>
          <p:nvPr/>
        </p:nvSpPr>
        <p:spPr>
          <a:xfrm>
            <a:off x="0" y="320040"/>
            <a:ext cx="274320" cy="51090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4" name="Google Shape;84;p10"/>
          <p:cNvSpPr/>
          <p:nvPr/>
        </p:nvSpPr>
        <p:spPr>
          <a:xfrm>
            <a:off x="274320" y="320040"/>
            <a:ext cx="1412673"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 name="Google Shape;85;p10"/>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pic>
        <p:nvPicPr>
          <p:cNvPr id="86" name="Google Shape;86;p10"/>
          <p:cNvPicPr preferRelativeResize="0"/>
          <p:nvPr/>
        </p:nvPicPr>
        <p:blipFill rotWithShape="1">
          <a:blip r:embed="rId2">
            <a:alphaModFix/>
          </a:blip>
          <a:srcRect b="0" l="0" r="0" t="0"/>
          <a:stretch/>
        </p:blipFill>
        <p:spPr>
          <a:xfrm>
            <a:off x="413129" y="456244"/>
            <a:ext cx="1088136" cy="261860"/>
          </a:xfrm>
          <a:prstGeom prst="rect">
            <a:avLst/>
          </a:prstGeom>
          <a:noFill/>
          <a:ln>
            <a:noFill/>
          </a:ln>
        </p:spPr>
      </p:pic>
      <p:sp>
        <p:nvSpPr>
          <p:cNvPr id="87" name="Google Shape;87;p10"/>
          <p:cNvSpPr txBox="1"/>
          <p:nvPr/>
        </p:nvSpPr>
        <p:spPr>
          <a:xfrm>
            <a:off x="8011069" y="6546080"/>
            <a:ext cx="3860800" cy="182562"/>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1000"/>
              <a:buFont typeface="Arial"/>
              <a:buNone/>
            </a:pPr>
            <a:r>
              <a:rPr b="0" i="0" lang="en-US" sz="1000" u="none" cap="none" strike="noStrike">
                <a:solidFill>
                  <a:srgbClr val="BFBFBF"/>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3 section science highlight" showMasterSp="0">
  <p:cSld name="2_3 section science highlight">
    <p:spTree>
      <p:nvGrpSpPr>
        <p:cNvPr id="88" name="Shape 88"/>
        <p:cNvGrpSpPr/>
        <p:nvPr/>
      </p:nvGrpSpPr>
      <p:grpSpPr>
        <a:xfrm>
          <a:off x="0" y="0"/>
          <a:ext cx="0" cy="0"/>
          <a:chOff x="0" y="0"/>
          <a:chExt cx="0" cy="0"/>
        </a:xfrm>
      </p:grpSpPr>
      <p:sp>
        <p:nvSpPr>
          <p:cNvPr id="89" name="Google Shape;89;p11"/>
          <p:cNvSpPr/>
          <p:nvPr/>
        </p:nvSpPr>
        <p:spPr>
          <a:xfrm>
            <a:off x="274320" y="1435551"/>
            <a:ext cx="3868138" cy="5224413"/>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 name="Google Shape;90;p11"/>
          <p:cNvSpPr/>
          <p:nvPr/>
        </p:nvSpPr>
        <p:spPr>
          <a:xfrm>
            <a:off x="4299090" y="1435551"/>
            <a:ext cx="3867912" cy="5224413"/>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1" name="Google Shape;91;p11"/>
          <p:cNvSpPr/>
          <p:nvPr/>
        </p:nvSpPr>
        <p:spPr>
          <a:xfrm>
            <a:off x="8323860" y="1435551"/>
            <a:ext cx="3868138" cy="5224413"/>
          </a:xfrm>
          <a:prstGeom prst="rect">
            <a:avLst/>
          </a:prstGeom>
          <a:gradFill>
            <a:gsLst>
              <a:gs pos="0">
                <a:srgbClr val="FFFFFF">
                  <a:alpha val="0"/>
                </a:srgbClr>
              </a:gs>
              <a:gs pos="52000">
                <a:srgbClr val="F2F2F2"/>
              </a:gs>
              <a:gs pos="100000">
                <a:srgbClr val="CFCFCF"/>
              </a:gs>
            </a:gsLst>
            <a:lin ang="16200000" scaled="0"/>
          </a:gra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 name="Google Shape;92;p11"/>
          <p:cNvSpPr/>
          <p:nvPr/>
        </p:nvSpPr>
        <p:spPr>
          <a:xfrm>
            <a:off x="274320" y="948037"/>
            <a:ext cx="3866758"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 name="Google Shape;93;p11"/>
          <p:cNvSpPr/>
          <p:nvPr/>
        </p:nvSpPr>
        <p:spPr>
          <a:xfrm>
            <a:off x="4299089" y="948037"/>
            <a:ext cx="3867912"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 name="Google Shape;94;p11"/>
          <p:cNvSpPr/>
          <p:nvPr/>
        </p:nvSpPr>
        <p:spPr>
          <a:xfrm>
            <a:off x="8323860" y="948037"/>
            <a:ext cx="3885931" cy="486888"/>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5" name="Google Shape;95;p11"/>
          <p:cNvSpPr txBox="1"/>
          <p:nvPr>
            <p:ph idx="1" type="body"/>
          </p:nvPr>
        </p:nvSpPr>
        <p:spPr>
          <a:xfrm>
            <a:off x="278000" y="966165"/>
            <a:ext cx="3833880" cy="457200"/>
          </a:xfrm>
          <a:prstGeom prst="rect">
            <a:avLst/>
          </a:prstGeom>
          <a:noFill/>
          <a:ln>
            <a:noFill/>
          </a:ln>
        </p:spPr>
        <p:txBody>
          <a:bodyPr anchorCtr="0" anchor="ctr" bIns="91425" lIns="91425" spcFirstLastPara="1" rIns="91425" wrap="square" tIns="91425">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96" name="Google Shape;96;p11"/>
          <p:cNvSpPr txBox="1"/>
          <p:nvPr>
            <p:ph idx="2" type="body"/>
          </p:nvPr>
        </p:nvSpPr>
        <p:spPr>
          <a:xfrm>
            <a:off x="283464" y="1517904"/>
            <a:ext cx="3833880" cy="411035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Font typeface="Century Gothic"/>
              <a:buChar char="•"/>
              <a:defRPr sz="1800"/>
            </a:lvl1pPr>
            <a:lvl2pPr indent="-320040" lvl="1" marL="914400" algn="l">
              <a:lnSpc>
                <a:spcPct val="90000"/>
              </a:lnSpc>
              <a:spcBef>
                <a:spcPts val="800"/>
              </a:spcBef>
              <a:spcAft>
                <a:spcPts val="0"/>
              </a:spcAft>
              <a:buSzPts val="1440"/>
              <a:buFont typeface="Century Gothic"/>
              <a:buChar char="–"/>
              <a:defRPr sz="1600"/>
            </a:lvl2pPr>
            <a:lvl3pPr indent="-308610" lvl="2" marL="1371600" algn="l">
              <a:lnSpc>
                <a:spcPct val="90000"/>
              </a:lnSpc>
              <a:spcBef>
                <a:spcPts val="800"/>
              </a:spcBef>
              <a:spcAft>
                <a:spcPts val="0"/>
              </a:spcAft>
              <a:buSzPts val="1260"/>
              <a:buFont typeface="Century Gothic"/>
              <a:buChar char="•"/>
              <a:defRPr sz="1400"/>
            </a:lvl3pPr>
            <a:lvl4pPr indent="-297180" lvl="3" marL="1828800" algn="l">
              <a:lnSpc>
                <a:spcPct val="90000"/>
              </a:lnSpc>
              <a:spcBef>
                <a:spcPts val="800"/>
              </a:spcBef>
              <a:spcAft>
                <a:spcPts val="0"/>
              </a:spcAft>
              <a:buSzPts val="1080"/>
              <a:buFont typeface="Century Gothic"/>
              <a:buChar char="–"/>
              <a:defRPr sz="1200"/>
            </a:lvl4pPr>
            <a:lvl5pPr indent="-317500" lvl="4" marL="2286000" algn="l">
              <a:lnSpc>
                <a:spcPct val="90000"/>
              </a:lnSpc>
              <a:spcBef>
                <a:spcPts val="600"/>
              </a:spcBef>
              <a:spcAft>
                <a:spcPts val="0"/>
              </a:spcAft>
              <a:buSzPts val="1400"/>
              <a:buFont typeface="Arial"/>
              <a:buChar char="•"/>
              <a:defRPr sz="14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7" name="Google Shape;97;p11"/>
          <p:cNvSpPr txBox="1"/>
          <p:nvPr>
            <p:ph idx="3" type="body"/>
          </p:nvPr>
        </p:nvSpPr>
        <p:spPr>
          <a:xfrm>
            <a:off x="4312016" y="966165"/>
            <a:ext cx="3831692" cy="457200"/>
          </a:xfrm>
          <a:prstGeom prst="rect">
            <a:avLst/>
          </a:prstGeom>
          <a:noFill/>
          <a:ln>
            <a:noFill/>
          </a:ln>
        </p:spPr>
        <p:txBody>
          <a:bodyPr anchorCtr="0" anchor="ctr" bIns="91425" lIns="91425" spcFirstLastPara="1" rIns="91425" wrap="square" tIns="91425">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98" name="Google Shape;98;p11"/>
          <p:cNvSpPr txBox="1"/>
          <p:nvPr>
            <p:ph idx="4" type="body"/>
          </p:nvPr>
        </p:nvSpPr>
        <p:spPr>
          <a:xfrm>
            <a:off x="4319831" y="1517904"/>
            <a:ext cx="3831692" cy="411035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Font typeface="Century Gothic"/>
              <a:buChar char="•"/>
              <a:defRPr sz="1800"/>
            </a:lvl1pPr>
            <a:lvl2pPr indent="-320040" lvl="1" marL="914400" algn="l">
              <a:lnSpc>
                <a:spcPct val="90000"/>
              </a:lnSpc>
              <a:spcBef>
                <a:spcPts val="800"/>
              </a:spcBef>
              <a:spcAft>
                <a:spcPts val="0"/>
              </a:spcAft>
              <a:buSzPts val="1440"/>
              <a:buFont typeface="Century Gothic"/>
              <a:buChar char="–"/>
              <a:defRPr sz="1600"/>
            </a:lvl2pPr>
            <a:lvl3pPr indent="-308610" lvl="2" marL="1371600" algn="l">
              <a:lnSpc>
                <a:spcPct val="90000"/>
              </a:lnSpc>
              <a:spcBef>
                <a:spcPts val="800"/>
              </a:spcBef>
              <a:spcAft>
                <a:spcPts val="0"/>
              </a:spcAft>
              <a:buSzPts val="1260"/>
              <a:buFont typeface="Century Gothic"/>
              <a:buChar char="•"/>
              <a:defRPr sz="1400"/>
            </a:lvl3pPr>
            <a:lvl4pPr indent="-297180" lvl="3" marL="1828800" algn="l">
              <a:lnSpc>
                <a:spcPct val="90000"/>
              </a:lnSpc>
              <a:spcBef>
                <a:spcPts val="800"/>
              </a:spcBef>
              <a:spcAft>
                <a:spcPts val="0"/>
              </a:spcAft>
              <a:buSzPts val="1080"/>
              <a:buFont typeface="Century Gothic"/>
              <a:buChar char="–"/>
              <a:defRPr sz="1200"/>
            </a:lvl4pPr>
            <a:lvl5pPr indent="-317500" lvl="4" marL="2286000" algn="l">
              <a:lnSpc>
                <a:spcPct val="90000"/>
              </a:lnSpc>
              <a:spcBef>
                <a:spcPts val="600"/>
              </a:spcBef>
              <a:spcAft>
                <a:spcPts val="0"/>
              </a:spcAft>
              <a:buSzPts val="1400"/>
              <a:buChar char="»"/>
              <a:defRPr sz="14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9" name="Google Shape;99;p11"/>
          <p:cNvSpPr txBox="1"/>
          <p:nvPr>
            <p:ph idx="5" type="body"/>
          </p:nvPr>
        </p:nvSpPr>
        <p:spPr>
          <a:xfrm>
            <a:off x="8337939" y="966165"/>
            <a:ext cx="3797323" cy="457200"/>
          </a:xfrm>
          <a:prstGeom prst="rect">
            <a:avLst/>
          </a:prstGeom>
          <a:noFill/>
          <a:ln>
            <a:noFill/>
          </a:ln>
        </p:spPr>
        <p:txBody>
          <a:bodyPr anchorCtr="0" anchor="ctr" bIns="91425" lIns="91425" spcFirstLastPara="1" rIns="91425" wrap="square" tIns="91425">
            <a:noAutofit/>
          </a:bodyPr>
          <a:lstStyle>
            <a:lvl1pPr indent="-228600" lvl="0" marL="457200" algn="l">
              <a:lnSpc>
                <a:spcPct val="90000"/>
              </a:lnSpc>
              <a:spcBef>
                <a:spcPts val="1400"/>
              </a:spcBef>
              <a:spcAft>
                <a:spcPts val="0"/>
              </a:spcAft>
              <a:buSzPts val="1800"/>
              <a:buNone/>
              <a:defRPr b="0" sz="2000">
                <a:solidFill>
                  <a:schemeClr val="lt1"/>
                </a:solidFill>
              </a:defRPr>
            </a:lvl1pPr>
            <a:lvl2pPr indent="-228600" lvl="1" marL="914400" algn="l">
              <a:lnSpc>
                <a:spcPct val="90000"/>
              </a:lnSpc>
              <a:spcBef>
                <a:spcPts val="800"/>
              </a:spcBef>
              <a:spcAft>
                <a:spcPts val="0"/>
              </a:spcAft>
              <a:buSzPts val="1800"/>
              <a:buNone/>
              <a:defRPr b="1" sz="2000"/>
            </a:lvl2pPr>
            <a:lvl3pPr indent="-228600" lvl="2" marL="1371600" algn="l">
              <a:lnSpc>
                <a:spcPct val="90000"/>
              </a:lnSpc>
              <a:spcBef>
                <a:spcPts val="800"/>
              </a:spcBef>
              <a:spcAft>
                <a:spcPts val="0"/>
              </a:spcAft>
              <a:buSzPts val="1620"/>
              <a:buNone/>
              <a:defRPr b="1" sz="1800"/>
            </a:lvl3pPr>
            <a:lvl4pPr indent="-228600" lvl="3" marL="1828800" algn="l">
              <a:lnSpc>
                <a:spcPct val="90000"/>
              </a:lnSpc>
              <a:spcBef>
                <a:spcPts val="800"/>
              </a:spcBef>
              <a:spcAft>
                <a:spcPts val="0"/>
              </a:spcAft>
              <a:buSzPts val="1600"/>
              <a:buNone/>
              <a:defRPr b="1" sz="1600"/>
            </a:lvl4pPr>
            <a:lvl5pPr indent="-228600" lvl="4" marL="2286000" algn="l">
              <a:lnSpc>
                <a:spcPct val="90000"/>
              </a:lnSpc>
              <a:spcBef>
                <a:spcPts val="600"/>
              </a:spcBef>
              <a:spcAft>
                <a:spcPts val="0"/>
              </a:spcAft>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00" name="Google Shape;100;p11"/>
          <p:cNvSpPr txBox="1"/>
          <p:nvPr>
            <p:ph idx="6" type="body"/>
          </p:nvPr>
        </p:nvSpPr>
        <p:spPr>
          <a:xfrm>
            <a:off x="8345754" y="1517904"/>
            <a:ext cx="3797323" cy="4110352"/>
          </a:xfrm>
          <a:prstGeom prst="rect">
            <a:avLst/>
          </a:prstGeom>
          <a:noFill/>
          <a:ln>
            <a:noFill/>
          </a:ln>
        </p:spPr>
        <p:txBody>
          <a:bodyPr anchorCtr="0" anchor="t" bIns="91425" lIns="91425" spcFirstLastPara="1" rIns="91425" wrap="square" tIns="45700">
            <a:noAutofit/>
          </a:bodyPr>
          <a:lstStyle>
            <a:lvl1pPr indent="-331470" lvl="0" marL="457200" algn="l">
              <a:lnSpc>
                <a:spcPct val="90000"/>
              </a:lnSpc>
              <a:spcBef>
                <a:spcPts val="1400"/>
              </a:spcBef>
              <a:spcAft>
                <a:spcPts val="0"/>
              </a:spcAft>
              <a:buSzPts val="1620"/>
              <a:buChar char="•"/>
              <a:defRPr sz="1800"/>
            </a:lvl1pPr>
            <a:lvl2pPr indent="-320040" lvl="1" marL="914400" algn="l">
              <a:lnSpc>
                <a:spcPct val="90000"/>
              </a:lnSpc>
              <a:spcBef>
                <a:spcPts val="800"/>
              </a:spcBef>
              <a:spcAft>
                <a:spcPts val="0"/>
              </a:spcAft>
              <a:buSzPts val="1440"/>
              <a:buFont typeface="Century Gothic"/>
              <a:buChar char="–"/>
              <a:defRPr sz="1600"/>
            </a:lvl2pPr>
            <a:lvl3pPr indent="-308610" lvl="2" marL="1371600" algn="l">
              <a:lnSpc>
                <a:spcPct val="90000"/>
              </a:lnSpc>
              <a:spcBef>
                <a:spcPts val="800"/>
              </a:spcBef>
              <a:spcAft>
                <a:spcPts val="0"/>
              </a:spcAft>
              <a:buSzPts val="1260"/>
              <a:buFont typeface="Century Gothic"/>
              <a:buChar char="•"/>
              <a:defRPr sz="1400"/>
            </a:lvl3pPr>
            <a:lvl4pPr indent="-297180" lvl="3" marL="1828800" algn="l">
              <a:lnSpc>
                <a:spcPct val="90000"/>
              </a:lnSpc>
              <a:spcBef>
                <a:spcPts val="800"/>
              </a:spcBef>
              <a:spcAft>
                <a:spcPts val="0"/>
              </a:spcAft>
              <a:buSzPts val="1080"/>
              <a:buFont typeface="Century Gothic"/>
              <a:buChar char="–"/>
              <a:defRPr sz="1200"/>
            </a:lvl4pPr>
            <a:lvl5pPr indent="-317500" lvl="4" marL="2286000" algn="l">
              <a:lnSpc>
                <a:spcPct val="90000"/>
              </a:lnSpc>
              <a:spcBef>
                <a:spcPts val="600"/>
              </a:spcBef>
              <a:spcAft>
                <a:spcPts val="0"/>
              </a:spcAft>
              <a:buSzPts val="1400"/>
              <a:buChar char="»"/>
              <a:defRPr sz="1400">
                <a:solidFill>
                  <a:schemeClr val="dk1"/>
                </a:solidFill>
                <a:latin typeface="Century Gothic"/>
                <a:ea typeface="Century Gothic"/>
                <a:cs typeface="Century Gothic"/>
                <a:sym typeface="Century Gothic"/>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01" name="Google Shape;101;p11"/>
          <p:cNvSpPr/>
          <p:nvPr/>
        </p:nvSpPr>
        <p:spPr>
          <a:xfrm>
            <a:off x="1773669" y="320040"/>
            <a:ext cx="10418331"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 name="Google Shape;102;p11"/>
          <p:cNvSpPr txBox="1"/>
          <p:nvPr>
            <p:ph type="title"/>
          </p:nvPr>
        </p:nvSpPr>
        <p:spPr>
          <a:xfrm>
            <a:off x="1773936" y="347472"/>
            <a:ext cx="10332720" cy="457200"/>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SzPts val="1400"/>
              <a:buNone/>
              <a:defRPr b="0" sz="2400">
                <a:solidFill>
                  <a:schemeClr val="dk1"/>
                </a:solidFill>
                <a:latin typeface="Century Gothic"/>
                <a:ea typeface="Century Gothic"/>
                <a:cs typeface="Century Gothic"/>
                <a:sym typeface="Century Gothic"/>
              </a:defRPr>
            </a:lvl1pPr>
            <a:lvl2pPr lvl="1" algn="l">
              <a:lnSpc>
                <a:spcPct val="85000"/>
              </a:lnSpc>
              <a:spcBef>
                <a:spcPts val="0"/>
              </a:spcBef>
              <a:spcAft>
                <a:spcPts val="0"/>
              </a:spcAft>
              <a:buSzPts val="1400"/>
              <a:buNone/>
              <a:defRPr/>
            </a:lvl2pPr>
            <a:lvl3pPr lvl="2" algn="l">
              <a:lnSpc>
                <a:spcPct val="85000"/>
              </a:lnSpc>
              <a:spcBef>
                <a:spcPts val="0"/>
              </a:spcBef>
              <a:spcAft>
                <a:spcPts val="0"/>
              </a:spcAft>
              <a:buSzPts val="1400"/>
              <a:buNone/>
              <a:defRPr/>
            </a:lvl3pPr>
            <a:lvl4pPr lvl="3" algn="l">
              <a:lnSpc>
                <a:spcPct val="85000"/>
              </a:lnSpc>
              <a:spcBef>
                <a:spcPts val="0"/>
              </a:spcBef>
              <a:spcAft>
                <a:spcPts val="0"/>
              </a:spcAft>
              <a:buSzPts val="1400"/>
              <a:buNone/>
              <a:defRPr/>
            </a:lvl4pPr>
            <a:lvl5pPr lvl="4" algn="l">
              <a:lnSpc>
                <a:spcPct val="85000"/>
              </a:lnSpc>
              <a:spcBef>
                <a:spcPts val="0"/>
              </a:spcBef>
              <a:spcAft>
                <a:spcPts val="0"/>
              </a:spcAft>
              <a:buSzPts val="1400"/>
              <a:buNone/>
              <a:defRPr/>
            </a:lvl5pPr>
            <a:lvl6pPr lvl="5" algn="l">
              <a:lnSpc>
                <a:spcPct val="85000"/>
              </a:lnSpc>
              <a:spcBef>
                <a:spcPts val="0"/>
              </a:spcBef>
              <a:spcAft>
                <a:spcPts val="0"/>
              </a:spcAft>
              <a:buSzPts val="1400"/>
              <a:buNone/>
              <a:defRPr/>
            </a:lvl6pPr>
            <a:lvl7pPr lvl="6" algn="l">
              <a:lnSpc>
                <a:spcPct val="85000"/>
              </a:lnSpc>
              <a:spcBef>
                <a:spcPts val="0"/>
              </a:spcBef>
              <a:spcAft>
                <a:spcPts val="0"/>
              </a:spcAft>
              <a:buSzPts val="1400"/>
              <a:buNone/>
              <a:defRPr/>
            </a:lvl7pPr>
            <a:lvl8pPr lvl="7" algn="l">
              <a:lnSpc>
                <a:spcPct val="85000"/>
              </a:lnSpc>
              <a:spcBef>
                <a:spcPts val="0"/>
              </a:spcBef>
              <a:spcAft>
                <a:spcPts val="0"/>
              </a:spcAft>
              <a:buSzPts val="1400"/>
              <a:buNone/>
              <a:defRPr/>
            </a:lvl8pPr>
            <a:lvl9pPr lvl="8" algn="l">
              <a:lnSpc>
                <a:spcPct val="85000"/>
              </a:lnSpc>
              <a:spcBef>
                <a:spcPts val="0"/>
              </a:spcBef>
              <a:spcAft>
                <a:spcPts val="0"/>
              </a:spcAft>
              <a:buSzPts val="1400"/>
              <a:buNone/>
              <a:defRPr/>
            </a:lvl9pPr>
          </a:lstStyle>
          <a:p/>
        </p:txBody>
      </p:sp>
      <p:sp>
        <p:nvSpPr>
          <p:cNvPr id="103" name="Google Shape;103;p11"/>
          <p:cNvSpPr/>
          <p:nvPr/>
        </p:nvSpPr>
        <p:spPr>
          <a:xfrm>
            <a:off x="0" y="320040"/>
            <a:ext cx="274320" cy="51090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4" name="Google Shape;104;p11"/>
          <p:cNvSpPr/>
          <p:nvPr/>
        </p:nvSpPr>
        <p:spPr>
          <a:xfrm>
            <a:off x="274320" y="320040"/>
            <a:ext cx="1412673" cy="510909"/>
          </a:xfrm>
          <a:prstGeom prst="rect">
            <a:avLst/>
          </a:prstGeom>
          <a:solidFill>
            <a:srgbClr val="D8D8D8"/>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5" name="Google Shape;105;p11"/>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pic>
        <p:nvPicPr>
          <p:cNvPr id="106" name="Google Shape;106;p11"/>
          <p:cNvPicPr preferRelativeResize="0"/>
          <p:nvPr/>
        </p:nvPicPr>
        <p:blipFill rotWithShape="1">
          <a:blip r:embed="rId2">
            <a:alphaModFix/>
          </a:blip>
          <a:srcRect b="0" l="0" r="0" t="0"/>
          <a:stretch/>
        </p:blipFill>
        <p:spPr>
          <a:xfrm>
            <a:off x="413129" y="456244"/>
            <a:ext cx="1088136" cy="261860"/>
          </a:xfrm>
          <a:prstGeom prst="rect">
            <a:avLst/>
          </a:prstGeom>
          <a:noFill/>
          <a:ln>
            <a:noFill/>
          </a:ln>
        </p:spPr>
      </p:pic>
      <p:sp>
        <p:nvSpPr>
          <p:cNvPr id="107" name="Google Shape;107;p11"/>
          <p:cNvSpPr txBox="1"/>
          <p:nvPr/>
        </p:nvSpPr>
        <p:spPr>
          <a:xfrm>
            <a:off x="8011069" y="6546080"/>
            <a:ext cx="3860800" cy="182562"/>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rgbClr val="000000"/>
              </a:buClr>
              <a:buSzPts val="1000"/>
              <a:buFont typeface="Arial"/>
              <a:buNone/>
            </a:pPr>
            <a:r>
              <a:rPr b="0" i="0" lang="en-US" sz="1000" u="none" cap="none" strike="noStrike">
                <a:solidFill>
                  <a:srgbClr val="BFBFBF"/>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 name="Shape 7"/>
        <p:cNvGrpSpPr/>
        <p:nvPr/>
      </p:nvGrpSpPr>
      <p:grpSpPr>
        <a:xfrm>
          <a:off x="0" y="0"/>
          <a:ext cx="0" cy="0"/>
          <a:chOff x="0" y="0"/>
          <a:chExt cx="0" cy="0"/>
        </a:xfrm>
      </p:grpSpPr>
      <p:pic>
        <p:nvPicPr>
          <p:cNvPr id="8" name="Google Shape;8;p3"/>
          <p:cNvPicPr preferRelativeResize="0"/>
          <p:nvPr/>
        </p:nvPicPr>
        <p:blipFill rotWithShape="1">
          <a:blip r:embed="rId1">
            <a:alphaModFix/>
          </a:blip>
          <a:srcRect b="0" l="0" r="0" t="0"/>
          <a:stretch/>
        </p:blipFill>
        <p:spPr>
          <a:xfrm>
            <a:off x="405644" y="6452482"/>
            <a:ext cx="1626108" cy="301752"/>
          </a:xfrm>
          <a:prstGeom prst="rect">
            <a:avLst/>
          </a:prstGeom>
          <a:noFill/>
          <a:ln>
            <a:noFill/>
          </a:ln>
        </p:spPr>
      </p:pic>
      <p:sp>
        <p:nvSpPr>
          <p:cNvPr id="9" name="Google Shape;9;p3"/>
          <p:cNvSpPr txBox="1"/>
          <p:nvPr>
            <p:ph type="title"/>
          </p:nvPr>
        </p:nvSpPr>
        <p:spPr>
          <a:xfrm>
            <a:off x="429768" y="274320"/>
            <a:ext cx="11430000" cy="535531"/>
          </a:xfrm>
          <a:prstGeom prst="rect">
            <a:avLst/>
          </a:prstGeom>
          <a:noFill/>
          <a:ln>
            <a:noFill/>
          </a:ln>
        </p:spPr>
        <p:txBody>
          <a:bodyPr anchorCtr="0" anchor="t" bIns="45700" lIns="91425" spcFirstLastPara="1" rIns="91425" wrap="square" tIns="45700">
            <a:spAutoFit/>
          </a:bodyPr>
          <a:lstStyle>
            <a:lvl1pPr lvl="0" marR="0" rtl="0" algn="l">
              <a:lnSpc>
                <a:spcPct val="90000"/>
              </a:lnSpc>
              <a:spcBef>
                <a:spcPts val="0"/>
              </a:spcBef>
              <a:spcAft>
                <a:spcPts val="0"/>
              </a:spcAft>
              <a:buClr>
                <a:srgbClr val="000000"/>
              </a:buClr>
              <a:buSzPts val="14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85000"/>
              </a:lnSpc>
              <a:spcBef>
                <a:spcPts val="0"/>
              </a:spcBef>
              <a:spcAft>
                <a:spcPts val="0"/>
              </a:spcAft>
              <a:buClr>
                <a:srgbClr val="000000"/>
              </a:buClr>
              <a:buSzPts val="1400"/>
              <a:buFont typeface="Arial"/>
              <a:buNone/>
              <a:defRPr b="0" i="0" sz="3000" u="none" cap="none" strike="noStrike">
                <a:solidFill>
                  <a:srgbClr val="006C3A"/>
                </a:solidFill>
                <a:latin typeface="Arial Black"/>
                <a:ea typeface="Arial Black"/>
                <a:cs typeface="Arial Black"/>
                <a:sym typeface="Arial Black"/>
              </a:defRPr>
            </a:lvl2pPr>
            <a:lvl3pPr lvl="2" marR="0" rtl="0" algn="l">
              <a:lnSpc>
                <a:spcPct val="85000"/>
              </a:lnSpc>
              <a:spcBef>
                <a:spcPts val="0"/>
              </a:spcBef>
              <a:spcAft>
                <a:spcPts val="0"/>
              </a:spcAft>
              <a:buClr>
                <a:srgbClr val="000000"/>
              </a:buClr>
              <a:buSzPts val="1400"/>
              <a:buFont typeface="Arial"/>
              <a:buNone/>
              <a:defRPr b="0" i="0" sz="3000" u="none" cap="none" strike="noStrike">
                <a:solidFill>
                  <a:srgbClr val="006C3A"/>
                </a:solidFill>
                <a:latin typeface="Arial Black"/>
                <a:ea typeface="Arial Black"/>
                <a:cs typeface="Arial Black"/>
                <a:sym typeface="Arial Black"/>
              </a:defRPr>
            </a:lvl3pPr>
            <a:lvl4pPr lvl="3" marR="0" rtl="0" algn="l">
              <a:lnSpc>
                <a:spcPct val="85000"/>
              </a:lnSpc>
              <a:spcBef>
                <a:spcPts val="0"/>
              </a:spcBef>
              <a:spcAft>
                <a:spcPts val="0"/>
              </a:spcAft>
              <a:buClr>
                <a:srgbClr val="000000"/>
              </a:buClr>
              <a:buSzPts val="1400"/>
              <a:buFont typeface="Arial"/>
              <a:buNone/>
              <a:defRPr b="0" i="0" sz="3000" u="none" cap="none" strike="noStrike">
                <a:solidFill>
                  <a:srgbClr val="006C3A"/>
                </a:solidFill>
                <a:latin typeface="Arial Black"/>
                <a:ea typeface="Arial Black"/>
                <a:cs typeface="Arial Black"/>
                <a:sym typeface="Arial Black"/>
              </a:defRPr>
            </a:lvl4pPr>
            <a:lvl5pPr lvl="4" marR="0" rtl="0" algn="l">
              <a:lnSpc>
                <a:spcPct val="85000"/>
              </a:lnSpc>
              <a:spcBef>
                <a:spcPts val="0"/>
              </a:spcBef>
              <a:spcAft>
                <a:spcPts val="0"/>
              </a:spcAft>
              <a:buClr>
                <a:srgbClr val="000000"/>
              </a:buClr>
              <a:buSzPts val="1400"/>
              <a:buFont typeface="Arial"/>
              <a:buNone/>
              <a:defRPr b="0" i="0" sz="3000" u="none" cap="none" strike="noStrike">
                <a:solidFill>
                  <a:srgbClr val="006C3A"/>
                </a:solidFill>
                <a:latin typeface="Arial Black"/>
                <a:ea typeface="Arial Black"/>
                <a:cs typeface="Arial Black"/>
                <a:sym typeface="Arial Black"/>
              </a:defRPr>
            </a:lvl5pPr>
            <a:lvl6pPr lvl="5" marR="0" rtl="0" algn="l">
              <a:lnSpc>
                <a:spcPct val="85000"/>
              </a:lnSpc>
              <a:spcBef>
                <a:spcPts val="0"/>
              </a:spcBef>
              <a:spcAft>
                <a:spcPts val="0"/>
              </a:spcAft>
              <a:buClr>
                <a:srgbClr val="000000"/>
              </a:buClr>
              <a:buSzPts val="1400"/>
              <a:buFont typeface="Arial"/>
              <a:buNone/>
              <a:defRPr b="0" i="0" sz="3000" u="none" cap="none" strike="noStrike">
                <a:solidFill>
                  <a:srgbClr val="006C3A"/>
                </a:solidFill>
                <a:latin typeface="Arial Black"/>
                <a:ea typeface="Arial Black"/>
                <a:cs typeface="Arial Black"/>
                <a:sym typeface="Arial Black"/>
              </a:defRPr>
            </a:lvl6pPr>
            <a:lvl7pPr lvl="6" marR="0" rtl="0" algn="l">
              <a:lnSpc>
                <a:spcPct val="85000"/>
              </a:lnSpc>
              <a:spcBef>
                <a:spcPts val="0"/>
              </a:spcBef>
              <a:spcAft>
                <a:spcPts val="0"/>
              </a:spcAft>
              <a:buClr>
                <a:srgbClr val="000000"/>
              </a:buClr>
              <a:buSzPts val="1400"/>
              <a:buFont typeface="Arial"/>
              <a:buNone/>
              <a:defRPr b="0" i="0" sz="3000" u="none" cap="none" strike="noStrike">
                <a:solidFill>
                  <a:srgbClr val="006C3A"/>
                </a:solidFill>
                <a:latin typeface="Arial Black"/>
                <a:ea typeface="Arial Black"/>
                <a:cs typeface="Arial Black"/>
                <a:sym typeface="Arial Black"/>
              </a:defRPr>
            </a:lvl7pPr>
            <a:lvl8pPr lvl="7" marR="0" rtl="0" algn="l">
              <a:lnSpc>
                <a:spcPct val="85000"/>
              </a:lnSpc>
              <a:spcBef>
                <a:spcPts val="0"/>
              </a:spcBef>
              <a:spcAft>
                <a:spcPts val="0"/>
              </a:spcAft>
              <a:buClr>
                <a:srgbClr val="000000"/>
              </a:buClr>
              <a:buSzPts val="1400"/>
              <a:buFont typeface="Arial"/>
              <a:buNone/>
              <a:defRPr b="0" i="0" sz="3000" u="none" cap="none" strike="noStrike">
                <a:solidFill>
                  <a:srgbClr val="006C3A"/>
                </a:solidFill>
                <a:latin typeface="Arial Black"/>
                <a:ea typeface="Arial Black"/>
                <a:cs typeface="Arial Black"/>
                <a:sym typeface="Arial Black"/>
              </a:defRPr>
            </a:lvl8pPr>
            <a:lvl9pPr lvl="8" marR="0" rtl="0" algn="l">
              <a:lnSpc>
                <a:spcPct val="85000"/>
              </a:lnSpc>
              <a:spcBef>
                <a:spcPts val="0"/>
              </a:spcBef>
              <a:spcAft>
                <a:spcPts val="0"/>
              </a:spcAft>
              <a:buClr>
                <a:srgbClr val="000000"/>
              </a:buClr>
              <a:buSzPts val="1400"/>
              <a:buFont typeface="Arial"/>
              <a:buNone/>
              <a:defRPr b="0" i="0" sz="3000" u="none" cap="none" strike="noStrike">
                <a:solidFill>
                  <a:srgbClr val="006C3A"/>
                </a:solidFill>
                <a:latin typeface="Arial Black"/>
                <a:ea typeface="Arial Black"/>
                <a:cs typeface="Arial Black"/>
                <a:sym typeface="Arial Black"/>
              </a:defRPr>
            </a:lvl9pPr>
          </a:lstStyle>
          <a:p/>
        </p:txBody>
      </p:sp>
      <p:sp>
        <p:nvSpPr>
          <p:cNvPr id="10" name="Google Shape;10;p3"/>
          <p:cNvSpPr txBox="1"/>
          <p:nvPr>
            <p:ph idx="1" type="body"/>
          </p:nvPr>
        </p:nvSpPr>
        <p:spPr>
          <a:xfrm>
            <a:off x="451614" y="1650029"/>
            <a:ext cx="11419468" cy="4040923"/>
          </a:xfrm>
          <a:prstGeom prst="rect">
            <a:avLst/>
          </a:prstGeom>
          <a:noFill/>
          <a:ln>
            <a:noFill/>
          </a:ln>
        </p:spPr>
        <p:txBody>
          <a:bodyPr anchorCtr="0" anchor="t" bIns="45700" lIns="91425" spcFirstLastPara="1" rIns="91425" wrap="square" tIns="45700">
            <a:noAutofit/>
          </a:bodyPr>
          <a:lstStyle>
            <a:lvl1pPr indent="-388620" lvl="0" marL="457200" marR="0" rtl="0" algn="l">
              <a:lnSpc>
                <a:spcPct val="90000"/>
              </a:lnSpc>
              <a:spcBef>
                <a:spcPts val="1400"/>
              </a:spcBef>
              <a:spcAft>
                <a:spcPts val="0"/>
              </a:spcAft>
              <a:buClr>
                <a:schemeClr val="dk1"/>
              </a:buClr>
              <a:buSzPts val="2520"/>
              <a:buFont typeface="Century Gothic"/>
              <a:buChar char="•"/>
              <a:defRPr b="0" i="0" sz="2800" u="none" cap="none" strike="noStrike">
                <a:solidFill>
                  <a:schemeClr val="dk1"/>
                </a:solidFill>
                <a:latin typeface="Century Gothic"/>
                <a:ea typeface="Century Gothic"/>
                <a:cs typeface="Century Gothic"/>
                <a:sym typeface="Century Gothic"/>
              </a:defRPr>
            </a:lvl1pPr>
            <a:lvl2pPr indent="-365760" lvl="1" marL="914400" marR="0" rtl="0" algn="l">
              <a:lnSpc>
                <a:spcPct val="90000"/>
              </a:lnSpc>
              <a:spcBef>
                <a:spcPts val="800"/>
              </a:spcBef>
              <a:spcAft>
                <a:spcPts val="0"/>
              </a:spcAft>
              <a:buClr>
                <a:schemeClr val="dk1"/>
              </a:buClr>
              <a:buSzPts val="2160"/>
              <a:buFont typeface="Century Gothic"/>
              <a:buChar char="–"/>
              <a:defRPr b="0" i="0" sz="24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800"/>
              </a:spcBef>
              <a:spcAft>
                <a:spcPts val="0"/>
              </a:spcAft>
              <a:buClr>
                <a:schemeClr val="dk1"/>
              </a:buClr>
              <a:buSzPts val="1800"/>
              <a:buFont typeface="Century Gothic"/>
              <a:buChar char="•"/>
              <a:defRPr b="0" i="0" sz="20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11" name="Google Shape;11;p3"/>
          <p:cNvSpPr/>
          <p:nvPr/>
        </p:nvSpPr>
        <p:spPr>
          <a:xfrm flipH="1">
            <a:off x="-4391" y="6626132"/>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sp>
        <p:nvSpPr>
          <p:cNvPr id="12" name="Google Shape;12;p3"/>
          <p:cNvSpPr/>
          <p:nvPr/>
        </p:nvSpPr>
        <p:spPr>
          <a:xfrm>
            <a:off x="0" y="320040"/>
            <a:ext cx="274320" cy="6537959"/>
          </a:xfrm>
          <a:prstGeom prst="rect">
            <a:avLst/>
          </a:prstGeom>
          <a:solidFill>
            <a:schemeClr val="dk2"/>
          </a:solid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 name="Google Shape;13;p3"/>
          <p:cNvSpPr/>
          <p:nvPr/>
        </p:nvSpPr>
        <p:spPr>
          <a:xfrm flipH="1">
            <a:off x="-4391" y="6616607"/>
            <a:ext cx="280401" cy="1524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dk1"/>
                </a:solidFill>
                <a:latin typeface="Century Gothic"/>
                <a:ea typeface="Century Gothic"/>
                <a:cs typeface="Century Gothic"/>
                <a:sym typeface="Century Gothic"/>
              </a:rPr>
              <a:t>‹#›</a:t>
            </a:fld>
            <a:endParaRPr b="0" i="0" sz="900" u="none" cap="none" strike="noStrike">
              <a:solidFill>
                <a:schemeClr val="dk1"/>
              </a:solidFill>
              <a:latin typeface="Century Gothic"/>
              <a:ea typeface="Century Gothic"/>
              <a:cs typeface="Century Gothic"/>
              <a:sym typeface="Century Gothic"/>
            </a:endParaRPr>
          </a:p>
        </p:txBody>
      </p:sp>
      <p:sp>
        <p:nvSpPr>
          <p:cNvPr id="14" name="Google Shape;14;p3"/>
          <p:cNvSpPr txBox="1"/>
          <p:nvPr/>
        </p:nvSpPr>
        <p:spPr>
          <a:xfrm>
            <a:off x="8010282" y="6583680"/>
            <a:ext cx="3860800" cy="182562"/>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rgbClr val="BFBFBF"/>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9.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36.png"/><Relationship Id="rId7" Type="http://schemas.openxmlformats.org/officeDocument/2006/relationships/image" Target="../media/image25.png"/><Relationship Id="rId8"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20.png"/><Relationship Id="rId5" Type="http://schemas.openxmlformats.org/officeDocument/2006/relationships/image" Target="../media/image36.png"/><Relationship Id="rId6" Type="http://schemas.openxmlformats.org/officeDocument/2006/relationships/image" Target="../media/image29.png"/></Relationships>
</file>

<file path=ppt/slides/_rels/slide14.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38.png"/><Relationship Id="rId13" Type="http://schemas.openxmlformats.org/officeDocument/2006/relationships/image" Target="../media/image15.png"/><Relationship Id="rId12"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8.png"/><Relationship Id="rId15" Type="http://schemas.openxmlformats.org/officeDocument/2006/relationships/image" Target="../media/image42.png"/><Relationship Id="rId14" Type="http://schemas.openxmlformats.org/officeDocument/2006/relationships/image" Target="../media/image41.png"/><Relationship Id="rId16" Type="http://schemas.openxmlformats.org/officeDocument/2006/relationships/image" Target="../media/image43.png"/><Relationship Id="rId5" Type="http://schemas.openxmlformats.org/officeDocument/2006/relationships/image" Target="../media/image32.png"/><Relationship Id="rId6" Type="http://schemas.openxmlformats.org/officeDocument/2006/relationships/image" Target="../media/image40.png"/><Relationship Id="rId7" Type="http://schemas.openxmlformats.org/officeDocument/2006/relationships/image" Target="../media/image23.png"/><Relationship Id="rId8" Type="http://schemas.openxmlformats.org/officeDocument/2006/relationships/image" Target="../media/image39.png"/></Relationships>
</file>

<file path=ppt/slides/_rels/slide15.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18.png"/><Relationship Id="rId13" Type="http://schemas.openxmlformats.org/officeDocument/2006/relationships/image" Target="../media/image43.png"/><Relationship Id="rId12"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40.png"/><Relationship Id="rId9" Type="http://schemas.openxmlformats.org/officeDocument/2006/relationships/image" Target="../media/image35.png"/><Relationship Id="rId14" Type="http://schemas.openxmlformats.org/officeDocument/2006/relationships/image" Target="../media/image44.png"/><Relationship Id="rId5" Type="http://schemas.openxmlformats.org/officeDocument/2006/relationships/image" Target="../media/image23.png"/><Relationship Id="rId6" Type="http://schemas.openxmlformats.org/officeDocument/2006/relationships/image" Target="../media/image39.png"/><Relationship Id="rId7" Type="http://schemas.openxmlformats.org/officeDocument/2006/relationships/image" Target="../media/image28.png"/><Relationship Id="rId8"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4.png"/><Relationship Id="rId5" Type="http://schemas.openxmlformats.org/officeDocument/2006/relationships/image" Target="../media/image7.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4.png"/><Relationship Id="rId5" Type="http://schemas.openxmlformats.org/officeDocument/2006/relationships/image" Target="../media/image7.png"/><Relationship Id="rId6"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
          <p:cNvSpPr txBox="1"/>
          <p:nvPr>
            <p:ph type="ctrTitle"/>
          </p:nvPr>
        </p:nvSpPr>
        <p:spPr>
          <a:xfrm>
            <a:off x="428725" y="1388950"/>
            <a:ext cx="10323000" cy="5355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SzPts val="1400"/>
              <a:buNone/>
            </a:pPr>
            <a:r>
              <a:rPr lang="en-US"/>
              <a:t>Photodetachment of negative hydrogen ion beam</a:t>
            </a:r>
            <a:endParaRPr/>
          </a:p>
        </p:txBody>
      </p:sp>
      <p:sp>
        <p:nvSpPr>
          <p:cNvPr id="176" name="Google Shape;176;p1"/>
          <p:cNvSpPr txBox="1"/>
          <p:nvPr>
            <p:ph idx="1" type="subTitle"/>
          </p:nvPr>
        </p:nvSpPr>
        <p:spPr>
          <a:xfrm>
            <a:off x="428725" y="2668950"/>
            <a:ext cx="5265600" cy="2174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rPr lang="en-US" u="sng"/>
              <a:t>T. Gorlov</a:t>
            </a:r>
            <a:r>
              <a:rPr lang="en-US"/>
              <a:t>, A. Aleksandrov, S. Cousineau, Y. Liu, A.R. Oguz and N. Evans</a:t>
            </a:r>
            <a:endParaRPr/>
          </a:p>
          <a:p>
            <a:pPr indent="0" lvl="0" marL="0" rtl="0" algn="l">
              <a:lnSpc>
                <a:spcPct val="90000"/>
              </a:lnSpc>
              <a:spcBef>
                <a:spcPts val="0"/>
              </a:spcBef>
              <a:spcAft>
                <a:spcPts val="0"/>
              </a:spcAft>
              <a:buSzPts val="1800"/>
              <a:buNone/>
            </a:pPr>
            <a:r>
              <a:t/>
            </a:r>
            <a:endParaRPr/>
          </a:p>
          <a:p>
            <a:pPr indent="0" lvl="0" marL="0" rtl="0" algn="l">
              <a:lnSpc>
                <a:spcPct val="90000"/>
              </a:lnSpc>
              <a:spcBef>
                <a:spcPts val="0"/>
              </a:spcBef>
              <a:spcAft>
                <a:spcPts val="0"/>
              </a:spcAft>
              <a:buSzPts val="1800"/>
              <a:buNone/>
            </a:pPr>
            <a:r>
              <a:rPr i="1" lang="en-US"/>
              <a:t>14th International Computational accelerator physics conference</a:t>
            </a:r>
            <a:endParaRPr i="1"/>
          </a:p>
          <a:p>
            <a:pPr indent="0" lvl="0" marL="0" rtl="0" algn="l">
              <a:lnSpc>
                <a:spcPct val="90000"/>
              </a:lnSpc>
              <a:spcBef>
                <a:spcPts val="0"/>
              </a:spcBef>
              <a:spcAft>
                <a:spcPts val="0"/>
              </a:spcAft>
              <a:buSzPts val="1800"/>
              <a:buNone/>
            </a:pPr>
            <a:r>
              <a:t/>
            </a:r>
            <a:endParaRPr i="1"/>
          </a:p>
          <a:p>
            <a:pPr indent="0" lvl="0" marL="0" rtl="0" algn="l">
              <a:lnSpc>
                <a:spcPct val="90000"/>
              </a:lnSpc>
              <a:spcBef>
                <a:spcPts val="0"/>
              </a:spcBef>
              <a:spcAft>
                <a:spcPts val="0"/>
              </a:spcAft>
              <a:buSzPts val="1800"/>
              <a:buNone/>
            </a:pPr>
            <a:r>
              <a:rPr lang="en-US"/>
              <a:t>Oct. 2-5, 2024. Seeheim-Jugenheim, Germany</a:t>
            </a:r>
            <a:endParaRPr/>
          </a:p>
          <a:p>
            <a:pPr indent="0" lvl="0" marL="0" rtl="0" algn="l">
              <a:lnSpc>
                <a:spcPct val="90000"/>
              </a:lnSpc>
              <a:spcBef>
                <a:spcPts val="0"/>
              </a:spcBef>
              <a:spcAft>
                <a:spcPts val="0"/>
              </a:spcAft>
              <a:buSzPts val="1800"/>
              <a:buNone/>
            </a:pPr>
            <a:r>
              <a:t/>
            </a:r>
            <a:endParaRPr/>
          </a:p>
        </p:txBody>
      </p:sp>
      <p:sp>
        <p:nvSpPr>
          <p:cNvPr id="177" name="Google Shape;177;p1"/>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8" name="Google Shape;178;p1"/>
          <p:cNvSpPr txBox="1"/>
          <p:nvPr/>
        </p:nvSpPr>
        <p:spPr>
          <a:xfrm>
            <a:off x="4760375" y="1873925"/>
            <a:ext cx="2179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lt1"/>
                </a:solidFill>
                <a:latin typeface="Times New Roman"/>
                <a:ea typeface="Times New Roman"/>
                <a:cs typeface="Times New Roman"/>
                <a:sym typeface="Times New Roman"/>
              </a:rPr>
              <a:t>H</a:t>
            </a:r>
            <a:r>
              <a:rPr baseline="30000" lang="en-US" sz="2800">
                <a:solidFill>
                  <a:schemeClr val="lt1"/>
                </a:solidFill>
                <a:latin typeface="Times New Roman"/>
                <a:ea typeface="Times New Roman"/>
                <a:cs typeface="Times New Roman"/>
                <a:sym typeface="Times New Roman"/>
              </a:rPr>
              <a:t>-</a:t>
            </a:r>
            <a:r>
              <a:rPr lang="en-US" sz="2800">
                <a:solidFill>
                  <a:schemeClr val="lt1"/>
                </a:solidFill>
                <a:latin typeface="Times New Roman"/>
                <a:ea typeface="Times New Roman"/>
                <a:cs typeface="Times New Roman"/>
                <a:sym typeface="Times New Roman"/>
              </a:rPr>
              <a:t>+</a:t>
            </a:r>
            <a:r>
              <a:rPr i="1" lang="en-US" sz="2800">
                <a:solidFill>
                  <a:schemeClr val="lt1"/>
                </a:solidFill>
                <a:latin typeface="Times New Roman"/>
                <a:ea typeface="Times New Roman"/>
                <a:cs typeface="Times New Roman"/>
                <a:sym typeface="Times New Roman"/>
              </a:rPr>
              <a:t>γ</a:t>
            </a:r>
            <a:r>
              <a:rPr lang="en-US" sz="2800">
                <a:solidFill>
                  <a:schemeClr val="lt1"/>
                </a:solidFill>
                <a:latin typeface="Times New Roman"/>
                <a:ea typeface="Times New Roman"/>
                <a:cs typeface="Times New Roman"/>
                <a:sym typeface="Times New Roman"/>
              </a:rPr>
              <a:t>→H</a:t>
            </a:r>
            <a:r>
              <a:rPr baseline="30000" lang="en-US" sz="2800">
                <a:solidFill>
                  <a:schemeClr val="lt1"/>
                </a:solidFill>
                <a:latin typeface="Times New Roman"/>
                <a:ea typeface="Times New Roman"/>
                <a:cs typeface="Times New Roman"/>
                <a:sym typeface="Times New Roman"/>
              </a:rPr>
              <a:t>0</a:t>
            </a:r>
            <a:r>
              <a:rPr lang="en-US" sz="2800">
                <a:solidFill>
                  <a:schemeClr val="lt1"/>
                </a:solidFill>
                <a:latin typeface="Times New Roman"/>
                <a:ea typeface="Times New Roman"/>
                <a:cs typeface="Times New Roman"/>
                <a:sym typeface="Times New Roman"/>
              </a:rPr>
              <a:t>+e</a:t>
            </a:r>
            <a:r>
              <a:rPr baseline="30000" lang="en-US" sz="2800">
                <a:solidFill>
                  <a:schemeClr val="lt1"/>
                </a:solidFill>
                <a:latin typeface="Times New Roman"/>
                <a:ea typeface="Times New Roman"/>
                <a:cs typeface="Times New Roman"/>
                <a:sym typeface="Times New Roman"/>
              </a:rPr>
              <a:t>-</a:t>
            </a:r>
            <a:endParaRPr baseline="30000" sz="2800">
              <a:solidFill>
                <a:schemeClr val="lt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2899a08ae0f_0_79"/>
          <p:cNvSpPr txBox="1"/>
          <p:nvPr>
            <p:ph type="title"/>
          </p:nvPr>
        </p:nvSpPr>
        <p:spPr>
          <a:xfrm>
            <a:off x="1531200" y="274325"/>
            <a:ext cx="9007500" cy="430800"/>
          </a:xfrm>
          <a:prstGeom prst="rect">
            <a:avLst/>
          </a:prstGeom>
        </p:spPr>
        <p:txBody>
          <a:bodyPr anchorCtr="0" anchor="t" bIns="45700" lIns="91425" spcFirstLastPara="1" rIns="91425" wrap="square" tIns="45700">
            <a:spAutoFit/>
          </a:bodyPr>
          <a:lstStyle/>
          <a:p>
            <a:pPr indent="0" lvl="0" marL="0" rtl="0" algn="ctr">
              <a:lnSpc>
                <a:spcPct val="100000"/>
              </a:lnSpc>
              <a:spcBef>
                <a:spcPts val="0"/>
              </a:spcBef>
              <a:spcAft>
                <a:spcPts val="0"/>
              </a:spcAft>
              <a:buClr>
                <a:schemeClr val="dk1"/>
              </a:buClr>
              <a:buSzPts val="1100"/>
              <a:buFont typeface="Arial"/>
              <a:buNone/>
            </a:pPr>
            <a:r>
              <a:rPr lang="en-US" sz="2200"/>
              <a:t>Direct photodetachment and time dependent wave equation</a:t>
            </a:r>
            <a:endParaRPr/>
          </a:p>
        </p:txBody>
      </p:sp>
      <p:pic>
        <p:nvPicPr>
          <p:cNvPr id="473" name="Google Shape;473;g2899a08ae0f_0_79"/>
          <p:cNvPicPr preferRelativeResize="0"/>
          <p:nvPr/>
        </p:nvPicPr>
        <p:blipFill rotWithShape="1">
          <a:blip r:embed="rId3">
            <a:alphaModFix/>
          </a:blip>
          <a:srcRect b="0" l="0" r="71704" t="0"/>
          <a:stretch/>
        </p:blipFill>
        <p:spPr>
          <a:xfrm>
            <a:off x="4793725" y="913900"/>
            <a:ext cx="987425" cy="416050"/>
          </a:xfrm>
          <a:prstGeom prst="rect">
            <a:avLst/>
          </a:prstGeom>
          <a:noFill/>
          <a:ln>
            <a:noFill/>
          </a:ln>
        </p:spPr>
      </p:pic>
      <p:pic>
        <p:nvPicPr>
          <p:cNvPr id="474" name="Google Shape;474;g2899a08ae0f_0_79"/>
          <p:cNvPicPr preferRelativeResize="0"/>
          <p:nvPr/>
        </p:nvPicPr>
        <p:blipFill rotWithShape="1">
          <a:blip r:embed="rId3">
            <a:alphaModFix/>
          </a:blip>
          <a:srcRect b="0" l="60975" r="0" t="0"/>
          <a:stretch/>
        </p:blipFill>
        <p:spPr>
          <a:xfrm>
            <a:off x="5781162" y="913900"/>
            <a:ext cx="1361850" cy="416050"/>
          </a:xfrm>
          <a:prstGeom prst="rect">
            <a:avLst/>
          </a:prstGeom>
          <a:noFill/>
          <a:ln>
            <a:noFill/>
          </a:ln>
        </p:spPr>
      </p:pic>
      <p:pic>
        <p:nvPicPr>
          <p:cNvPr id="475" name="Google Shape;475;g2899a08ae0f_0_79"/>
          <p:cNvPicPr preferRelativeResize="0"/>
          <p:nvPr/>
        </p:nvPicPr>
        <p:blipFill>
          <a:blip r:embed="rId4">
            <a:alphaModFix/>
          </a:blip>
          <a:stretch>
            <a:fillRect/>
          </a:stretch>
        </p:blipFill>
        <p:spPr>
          <a:xfrm>
            <a:off x="1596150" y="2796000"/>
            <a:ext cx="8550525" cy="998700"/>
          </a:xfrm>
          <a:prstGeom prst="rect">
            <a:avLst/>
          </a:prstGeom>
          <a:noFill/>
          <a:ln>
            <a:noFill/>
          </a:ln>
        </p:spPr>
      </p:pic>
      <p:pic>
        <p:nvPicPr>
          <p:cNvPr id="476" name="Google Shape;476;g2899a08ae0f_0_79"/>
          <p:cNvPicPr preferRelativeResize="0"/>
          <p:nvPr/>
        </p:nvPicPr>
        <p:blipFill>
          <a:blip r:embed="rId5">
            <a:alphaModFix/>
          </a:blip>
          <a:stretch>
            <a:fillRect/>
          </a:stretch>
        </p:blipFill>
        <p:spPr>
          <a:xfrm>
            <a:off x="5781150" y="3863875"/>
            <a:ext cx="6024076" cy="2051125"/>
          </a:xfrm>
          <a:prstGeom prst="rect">
            <a:avLst/>
          </a:prstGeom>
          <a:noFill/>
          <a:ln>
            <a:noFill/>
          </a:ln>
        </p:spPr>
      </p:pic>
      <p:pic>
        <p:nvPicPr>
          <p:cNvPr id="477" name="Google Shape;477;g2899a08ae0f_0_79"/>
          <p:cNvPicPr preferRelativeResize="0"/>
          <p:nvPr/>
        </p:nvPicPr>
        <p:blipFill>
          <a:blip r:embed="rId6">
            <a:alphaModFix/>
          </a:blip>
          <a:stretch>
            <a:fillRect/>
          </a:stretch>
        </p:blipFill>
        <p:spPr>
          <a:xfrm>
            <a:off x="1413575" y="3827888"/>
            <a:ext cx="4159301" cy="2339600"/>
          </a:xfrm>
          <a:prstGeom prst="rect">
            <a:avLst/>
          </a:prstGeom>
          <a:noFill/>
          <a:ln>
            <a:noFill/>
          </a:ln>
        </p:spPr>
      </p:pic>
      <p:pic>
        <p:nvPicPr>
          <p:cNvPr id="478" name="Google Shape;478;g2899a08ae0f_0_79"/>
          <p:cNvPicPr preferRelativeResize="0"/>
          <p:nvPr/>
        </p:nvPicPr>
        <p:blipFill>
          <a:blip r:embed="rId7">
            <a:alphaModFix/>
          </a:blip>
          <a:stretch>
            <a:fillRect/>
          </a:stretch>
        </p:blipFill>
        <p:spPr>
          <a:xfrm>
            <a:off x="2955850" y="837700"/>
            <a:ext cx="1740526" cy="1736900"/>
          </a:xfrm>
          <a:prstGeom prst="rect">
            <a:avLst/>
          </a:prstGeom>
          <a:noFill/>
          <a:ln>
            <a:noFill/>
          </a:ln>
        </p:spPr>
      </p:pic>
      <p:pic>
        <p:nvPicPr>
          <p:cNvPr id="479" name="Google Shape;479;g2899a08ae0f_0_79"/>
          <p:cNvPicPr preferRelativeResize="0"/>
          <p:nvPr/>
        </p:nvPicPr>
        <p:blipFill>
          <a:blip r:embed="rId8">
            <a:alphaModFix/>
          </a:blip>
          <a:stretch>
            <a:fillRect/>
          </a:stretch>
        </p:blipFill>
        <p:spPr>
          <a:xfrm>
            <a:off x="7261175" y="841750"/>
            <a:ext cx="1740526" cy="1736900"/>
          </a:xfrm>
          <a:prstGeom prst="rect">
            <a:avLst/>
          </a:prstGeom>
          <a:noFill/>
          <a:ln>
            <a:noFill/>
          </a:ln>
        </p:spPr>
      </p:pic>
      <p:sp>
        <p:nvSpPr>
          <p:cNvPr id="480" name="Google Shape;480;g2899a08ae0f_0_79"/>
          <p:cNvSpPr txBox="1"/>
          <p:nvPr/>
        </p:nvSpPr>
        <p:spPr>
          <a:xfrm>
            <a:off x="3497750" y="1617325"/>
            <a:ext cx="65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chemeClr val="dk1"/>
                </a:solidFill>
                <a:latin typeface="Times New Roman"/>
                <a:ea typeface="Times New Roman"/>
                <a:cs typeface="Times New Roman"/>
                <a:sym typeface="Times New Roman"/>
              </a:rPr>
              <a:t>e</a:t>
            </a:r>
            <a:r>
              <a:rPr baseline="30000" i="1" lang="en-US" sz="1100">
                <a:solidFill>
                  <a:schemeClr val="dk1"/>
                </a:solidFill>
                <a:latin typeface="Times New Roman"/>
                <a:ea typeface="Times New Roman"/>
                <a:cs typeface="Times New Roman"/>
                <a:sym typeface="Times New Roman"/>
              </a:rPr>
              <a:t>-</a:t>
            </a:r>
            <a:endParaRPr baseline="30000" i="1" sz="1100">
              <a:solidFill>
                <a:schemeClr val="dk1"/>
              </a:solidFill>
              <a:latin typeface="Times New Roman"/>
              <a:ea typeface="Times New Roman"/>
              <a:cs typeface="Times New Roman"/>
              <a:sym typeface="Times New Roman"/>
            </a:endParaRPr>
          </a:p>
        </p:txBody>
      </p:sp>
      <p:sp>
        <p:nvSpPr>
          <p:cNvPr id="481" name="Google Shape;481;g2899a08ae0f_0_79"/>
          <p:cNvSpPr txBox="1"/>
          <p:nvPr/>
        </p:nvSpPr>
        <p:spPr>
          <a:xfrm>
            <a:off x="3911113" y="1306863"/>
            <a:ext cx="656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chemeClr val="dk1"/>
                </a:solidFill>
                <a:latin typeface="Times New Roman"/>
                <a:ea typeface="Times New Roman"/>
                <a:cs typeface="Times New Roman"/>
                <a:sym typeface="Times New Roman"/>
              </a:rPr>
              <a:t>e</a:t>
            </a:r>
            <a:r>
              <a:rPr baseline="30000" i="1" lang="en-US" sz="1100">
                <a:solidFill>
                  <a:schemeClr val="dk1"/>
                </a:solidFill>
                <a:latin typeface="Times New Roman"/>
                <a:ea typeface="Times New Roman"/>
                <a:cs typeface="Times New Roman"/>
                <a:sym typeface="Times New Roman"/>
              </a:rPr>
              <a:t>-</a:t>
            </a:r>
            <a:endParaRPr baseline="30000" i="1" sz="1100">
              <a:solidFill>
                <a:schemeClr val="dk1"/>
              </a:solidFill>
              <a:latin typeface="Times New Roman"/>
              <a:ea typeface="Times New Roman"/>
              <a:cs typeface="Times New Roman"/>
              <a:sym typeface="Times New Roman"/>
            </a:endParaRPr>
          </a:p>
        </p:txBody>
      </p:sp>
      <p:sp>
        <p:nvSpPr>
          <p:cNvPr id="482" name="Google Shape;482;g2899a08ae0f_0_79"/>
          <p:cNvSpPr txBox="1"/>
          <p:nvPr/>
        </p:nvSpPr>
        <p:spPr>
          <a:xfrm>
            <a:off x="8027375" y="1486450"/>
            <a:ext cx="318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chemeClr val="dk1"/>
                </a:solidFill>
                <a:latin typeface="Times New Roman"/>
                <a:ea typeface="Times New Roman"/>
                <a:cs typeface="Times New Roman"/>
                <a:sym typeface="Times New Roman"/>
              </a:rPr>
              <a:t>e</a:t>
            </a:r>
            <a:r>
              <a:rPr baseline="30000" i="1" lang="en-US" sz="1100">
                <a:solidFill>
                  <a:schemeClr val="dk1"/>
                </a:solidFill>
                <a:latin typeface="Times New Roman"/>
                <a:ea typeface="Times New Roman"/>
                <a:cs typeface="Times New Roman"/>
                <a:sym typeface="Times New Roman"/>
              </a:rPr>
              <a:t>-</a:t>
            </a:r>
            <a:endParaRPr baseline="30000" i="1" sz="1100">
              <a:solidFill>
                <a:schemeClr val="dk1"/>
              </a:solidFill>
              <a:latin typeface="Times New Roman"/>
              <a:ea typeface="Times New Roman"/>
              <a:cs typeface="Times New Roman"/>
              <a:sym typeface="Times New Roman"/>
            </a:endParaRPr>
          </a:p>
        </p:txBody>
      </p:sp>
      <p:sp>
        <p:nvSpPr>
          <p:cNvPr id="483" name="Google Shape;483;g2899a08ae0f_0_79"/>
          <p:cNvSpPr txBox="1"/>
          <p:nvPr/>
        </p:nvSpPr>
        <p:spPr>
          <a:xfrm>
            <a:off x="8053125" y="1103400"/>
            <a:ext cx="318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chemeClr val="dk1"/>
                </a:solidFill>
                <a:latin typeface="Times New Roman"/>
                <a:ea typeface="Times New Roman"/>
                <a:cs typeface="Times New Roman"/>
                <a:sym typeface="Times New Roman"/>
              </a:rPr>
              <a:t>e</a:t>
            </a:r>
            <a:r>
              <a:rPr baseline="30000" i="1" lang="en-US" sz="1100">
                <a:solidFill>
                  <a:schemeClr val="dk1"/>
                </a:solidFill>
                <a:latin typeface="Times New Roman"/>
                <a:ea typeface="Times New Roman"/>
                <a:cs typeface="Times New Roman"/>
                <a:sym typeface="Times New Roman"/>
              </a:rPr>
              <a:t>-</a:t>
            </a:r>
            <a:endParaRPr baseline="30000" i="1" sz="1100">
              <a:solidFill>
                <a:schemeClr val="dk1"/>
              </a:solidFill>
              <a:latin typeface="Times New Roman"/>
              <a:ea typeface="Times New Roman"/>
              <a:cs typeface="Times New Roman"/>
              <a:sym typeface="Times New Roman"/>
            </a:endParaRPr>
          </a:p>
        </p:txBody>
      </p:sp>
      <p:cxnSp>
        <p:nvCxnSpPr>
          <p:cNvPr id="484" name="Google Shape;484;g2899a08ae0f_0_79"/>
          <p:cNvCxnSpPr>
            <a:stCxn id="482" idx="1"/>
          </p:cNvCxnSpPr>
          <p:nvPr/>
        </p:nvCxnSpPr>
        <p:spPr>
          <a:xfrm flipH="1">
            <a:off x="6537575" y="1663450"/>
            <a:ext cx="1489800" cy="147900"/>
          </a:xfrm>
          <a:prstGeom prst="straightConnector1">
            <a:avLst/>
          </a:prstGeom>
          <a:noFill/>
          <a:ln cap="flat" cmpd="sng" w="9525">
            <a:solidFill>
              <a:srgbClr val="FF00FF"/>
            </a:solidFill>
            <a:prstDash val="solid"/>
            <a:round/>
            <a:headEnd len="med" w="med" type="stealth"/>
            <a:tailEnd len="med" w="med" type="none"/>
          </a:ln>
        </p:spPr>
      </p:cxnSp>
      <p:cxnSp>
        <p:nvCxnSpPr>
          <p:cNvPr id="485" name="Google Shape;485;g2899a08ae0f_0_79"/>
          <p:cNvCxnSpPr>
            <a:stCxn id="483" idx="3"/>
          </p:cNvCxnSpPr>
          <p:nvPr/>
        </p:nvCxnSpPr>
        <p:spPr>
          <a:xfrm flipH="1" rot="10800000">
            <a:off x="8371725" y="981300"/>
            <a:ext cx="2062500" cy="299100"/>
          </a:xfrm>
          <a:prstGeom prst="straightConnector1">
            <a:avLst/>
          </a:prstGeom>
          <a:noFill/>
          <a:ln cap="flat" cmpd="sng" w="9525">
            <a:solidFill>
              <a:srgbClr val="FF00FF"/>
            </a:solidFill>
            <a:prstDash val="solid"/>
            <a:round/>
            <a:headEnd len="med" w="med" type="stealth"/>
            <a:tailEnd len="med" w="med" type="none"/>
          </a:ln>
        </p:spPr>
      </p:cxnSp>
      <p:cxnSp>
        <p:nvCxnSpPr>
          <p:cNvPr id="486" name="Google Shape;486;g2899a08ae0f_0_79"/>
          <p:cNvCxnSpPr/>
          <p:nvPr/>
        </p:nvCxnSpPr>
        <p:spPr>
          <a:xfrm flipH="1" rot="10800000">
            <a:off x="8247775" y="988475"/>
            <a:ext cx="2179200" cy="1046400"/>
          </a:xfrm>
          <a:prstGeom prst="straightConnector1">
            <a:avLst/>
          </a:prstGeom>
          <a:noFill/>
          <a:ln cap="flat" cmpd="sng" w="9525">
            <a:solidFill>
              <a:srgbClr val="FF00FF"/>
            </a:solidFill>
            <a:prstDash val="solid"/>
            <a:round/>
            <a:headEnd len="med" w="med" type="stealth"/>
            <a:tailEnd len="med" w="med" type="none"/>
          </a:ln>
        </p:spPr>
      </p:cxnSp>
      <p:sp>
        <p:nvSpPr>
          <p:cNvPr id="487" name="Google Shape;487;g2899a08ae0f_0_79"/>
          <p:cNvSpPr txBox="1"/>
          <p:nvPr/>
        </p:nvSpPr>
        <p:spPr>
          <a:xfrm>
            <a:off x="5624400" y="1552000"/>
            <a:ext cx="933000" cy="523200"/>
          </a:xfrm>
          <a:prstGeom prst="rect">
            <a:avLst/>
          </a:prstGeom>
          <a:noFill/>
          <a:ln cap="flat" cmpd="sng" w="9525">
            <a:solidFill>
              <a:srgbClr val="FF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dk1"/>
                </a:solidFill>
                <a:latin typeface="Century Gothic"/>
                <a:ea typeface="Century Gothic"/>
                <a:cs typeface="Century Gothic"/>
                <a:sym typeface="Century Gothic"/>
              </a:rPr>
              <a:t>Hydrogen atom</a:t>
            </a:r>
            <a:endParaRPr sz="1100">
              <a:solidFill>
                <a:schemeClr val="dk1"/>
              </a:solidFill>
              <a:latin typeface="Century Gothic"/>
              <a:ea typeface="Century Gothic"/>
              <a:cs typeface="Century Gothic"/>
              <a:sym typeface="Century Gothic"/>
            </a:endParaRPr>
          </a:p>
        </p:txBody>
      </p:sp>
      <p:sp>
        <p:nvSpPr>
          <p:cNvPr id="488" name="Google Shape;488;g2899a08ae0f_0_79"/>
          <p:cNvSpPr txBox="1"/>
          <p:nvPr/>
        </p:nvSpPr>
        <p:spPr>
          <a:xfrm>
            <a:off x="10481713" y="793300"/>
            <a:ext cx="933000" cy="354000"/>
          </a:xfrm>
          <a:prstGeom prst="rect">
            <a:avLst/>
          </a:prstGeom>
          <a:noFill/>
          <a:ln cap="flat" cmpd="sng" w="9525">
            <a:solidFill>
              <a:srgbClr val="FF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dk1"/>
                </a:solidFill>
                <a:latin typeface="Century Gothic"/>
                <a:ea typeface="Century Gothic"/>
                <a:cs typeface="Century Gothic"/>
                <a:sym typeface="Century Gothic"/>
              </a:rPr>
              <a:t>P-wave</a:t>
            </a:r>
            <a:endParaRPr sz="1100">
              <a:solidFill>
                <a:schemeClr val="dk1"/>
              </a:solidFill>
              <a:latin typeface="Century Gothic"/>
              <a:ea typeface="Century Gothic"/>
              <a:cs typeface="Century Gothic"/>
              <a:sym typeface="Century Gothic"/>
            </a:endParaRPr>
          </a:p>
        </p:txBody>
      </p:sp>
      <p:cxnSp>
        <p:nvCxnSpPr>
          <p:cNvPr id="489" name="Google Shape;489;g2899a08ae0f_0_79"/>
          <p:cNvCxnSpPr>
            <a:stCxn id="478" idx="1"/>
          </p:cNvCxnSpPr>
          <p:nvPr/>
        </p:nvCxnSpPr>
        <p:spPr>
          <a:xfrm flipH="1">
            <a:off x="2346550" y="1706150"/>
            <a:ext cx="609300" cy="105300"/>
          </a:xfrm>
          <a:prstGeom prst="straightConnector1">
            <a:avLst/>
          </a:prstGeom>
          <a:noFill/>
          <a:ln cap="flat" cmpd="sng" w="9525">
            <a:solidFill>
              <a:srgbClr val="FF00FF"/>
            </a:solidFill>
            <a:prstDash val="solid"/>
            <a:round/>
            <a:headEnd len="med" w="med" type="stealth"/>
            <a:tailEnd len="med" w="med" type="none"/>
          </a:ln>
        </p:spPr>
      </p:cxnSp>
      <p:sp>
        <p:nvSpPr>
          <p:cNvPr id="490" name="Google Shape;490;g2899a08ae0f_0_79"/>
          <p:cNvSpPr txBox="1"/>
          <p:nvPr/>
        </p:nvSpPr>
        <p:spPr>
          <a:xfrm>
            <a:off x="1413563" y="1587250"/>
            <a:ext cx="933000" cy="523200"/>
          </a:xfrm>
          <a:prstGeom prst="rect">
            <a:avLst/>
          </a:prstGeom>
          <a:noFill/>
          <a:ln cap="flat" cmpd="sng" w="9525">
            <a:solidFill>
              <a:srgbClr val="FF00F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dk1"/>
                </a:solidFill>
                <a:latin typeface="Century Gothic"/>
                <a:ea typeface="Century Gothic"/>
                <a:cs typeface="Century Gothic"/>
                <a:sym typeface="Century Gothic"/>
              </a:rPr>
              <a:t>Hydrogen ion</a:t>
            </a:r>
            <a:endParaRPr sz="1100">
              <a:solidFill>
                <a:schemeClr val="dk1"/>
              </a:solidFill>
              <a:latin typeface="Century Gothic"/>
              <a:ea typeface="Century Gothic"/>
              <a:cs typeface="Century Gothic"/>
              <a:sym typeface="Century Gothic"/>
            </a:endParaRPr>
          </a:p>
        </p:txBody>
      </p:sp>
      <p:cxnSp>
        <p:nvCxnSpPr>
          <p:cNvPr id="491" name="Google Shape;491;g2899a08ae0f_0_79"/>
          <p:cNvCxnSpPr/>
          <p:nvPr/>
        </p:nvCxnSpPr>
        <p:spPr>
          <a:xfrm>
            <a:off x="3918250" y="1796750"/>
            <a:ext cx="317400" cy="1284600"/>
          </a:xfrm>
          <a:prstGeom prst="straightConnector1">
            <a:avLst/>
          </a:prstGeom>
          <a:noFill/>
          <a:ln cap="flat" cmpd="sng" w="9525">
            <a:solidFill>
              <a:srgbClr val="FF00FF"/>
            </a:solidFill>
            <a:prstDash val="solid"/>
            <a:round/>
            <a:headEnd len="med" w="med" type="stealth"/>
            <a:tailEnd len="med" w="med" type="none"/>
          </a:ln>
        </p:spPr>
      </p:cxnSp>
      <p:cxnSp>
        <p:nvCxnSpPr>
          <p:cNvPr id="492" name="Google Shape;492;g2899a08ae0f_0_79"/>
          <p:cNvCxnSpPr/>
          <p:nvPr/>
        </p:nvCxnSpPr>
        <p:spPr>
          <a:xfrm flipH="1">
            <a:off x="7518900" y="2518350"/>
            <a:ext cx="238200" cy="541200"/>
          </a:xfrm>
          <a:prstGeom prst="straightConnector1">
            <a:avLst/>
          </a:prstGeom>
          <a:noFill/>
          <a:ln cap="flat" cmpd="sng" w="9525">
            <a:solidFill>
              <a:srgbClr val="FF00FF"/>
            </a:solidFill>
            <a:prstDash val="solid"/>
            <a:round/>
            <a:headEnd len="med" w="med" type="stealth"/>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2473c284839_0_23"/>
          <p:cNvSpPr txBox="1"/>
          <p:nvPr/>
        </p:nvSpPr>
        <p:spPr>
          <a:xfrm>
            <a:off x="1718225" y="168900"/>
            <a:ext cx="9430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chemeClr val="dk1"/>
                </a:solidFill>
                <a:latin typeface="Century Gothic"/>
                <a:ea typeface="Century Gothic"/>
                <a:cs typeface="Century Gothic"/>
                <a:sym typeface="Century Gothic"/>
              </a:rPr>
              <a:t>Calculation of photodetachment efficiency</a:t>
            </a:r>
            <a:endParaRPr b="0" i="0" sz="1400" u="none" cap="none" strike="noStrike">
              <a:solidFill>
                <a:srgbClr val="000000"/>
              </a:solidFill>
              <a:latin typeface="Arial"/>
              <a:ea typeface="Arial"/>
              <a:cs typeface="Arial"/>
              <a:sym typeface="Arial"/>
            </a:endParaRPr>
          </a:p>
        </p:txBody>
      </p:sp>
      <p:pic>
        <p:nvPicPr>
          <p:cNvPr id="499" name="Google Shape;499;g2473c284839_0_23"/>
          <p:cNvPicPr preferRelativeResize="0"/>
          <p:nvPr/>
        </p:nvPicPr>
        <p:blipFill rotWithShape="1">
          <a:blip r:embed="rId3">
            <a:alphaModFix/>
          </a:blip>
          <a:srcRect b="56935" l="0" r="0" t="0"/>
          <a:stretch/>
        </p:blipFill>
        <p:spPr>
          <a:xfrm>
            <a:off x="5114000" y="703000"/>
            <a:ext cx="6024076" cy="883300"/>
          </a:xfrm>
          <a:prstGeom prst="rect">
            <a:avLst/>
          </a:prstGeom>
          <a:noFill/>
          <a:ln>
            <a:noFill/>
          </a:ln>
        </p:spPr>
      </p:pic>
      <p:pic>
        <p:nvPicPr>
          <p:cNvPr id="500" name="Google Shape;500;g2473c284839_0_23"/>
          <p:cNvPicPr preferRelativeResize="0"/>
          <p:nvPr/>
        </p:nvPicPr>
        <p:blipFill>
          <a:blip r:embed="rId4">
            <a:alphaModFix/>
          </a:blip>
          <a:stretch>
            <a:fillRect/>
          </a:stretch>
        </p:blipFill>
        <p:spPr>
          <a:xfrm>
            <a:off x="454501" y="873363"/>
            <a:ext cx="4462476" cy="3977187"/>
          </a:xfrm>
          <a:prstGeom prst="rect">
            <a:avLst/>
          </a:prstGeom>
          <a:noFill/>
          <a:ln>
            <a:noFill/>
          </a:ln>
        </p:spPr>
      </p:pic>
      <p:pic>
        <p:nvPicPr>
          <p:cNvPr id="501" name="Google Shape;501;g2473c284839_0_23"/>
          <p:cNvPicPr preferRelativeResize="0"/>
          <p:nvPr/>
        </p:nvPicPr>
        <p:blipFill>
          <a:blip r:embed="rId5">
            <a:alphaModFix/>
          </a:blip>
          <a:stretch>
            <a:fillRect/>
          </a:stretch>
        </p:blipFill>
        <p:spPr>
          <a:xfrm>
            <a:off x="1517176" y="5818175"/>
            <a:ext cx="2724125" cy="608825"/>
          </a:xfrm>
          <a:prstGeom prst="rect">
            <a:avLst/>
          </a:prstGeom>
          <a:noFill/>
          <a:ln>
            <a:noFill/>
          </a:ln>
        </p:spPr>
      </p:pic>
      <p:sp>
        <p:nvSpPr>
          <p:cNvPr id="502" name="Google Shape;502;g2473c284839_0_23"/>
          <p:cNvSpPr txBox="1"/>
          <p:nvPr/>
        </p:nvSpPr>
        <p:spPr>
          <a:xfrm>
            <a:off x="808925" y="5234963"/>
            <a:ext cx="41406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entury Gothic"/>
                <a:ea typeface="Century Gothic"/>
                <a:cs typeface="Century Gothic"/>
                <a:sym typeface="Century Gothic"/>
              </a:rPr>
              <a:t>photodetachment efficiency:</a:t>
            </a:r>
            <a:endParaRPr sz="1900">
              <a:solidFill>
                <a:schemeClr val="dk1"/>
              </a:solidFill>
              <a:latin typeface="Century Gothic"/>
              <a:ea typeface="Century Gothic"/>
              <a:cs typeface="Century Gothic"/>
              <a:sym typeface="Century Gothic"/>
            </a:endParaRPr>
          </a:p>
        </p:txBody>
      </p:sp>
      <p:pic>
        <p:nvPicPr>
          <p:cNvPr id="503" name="Google Shape;503;g2473c284839_0_23"/>
          <p:cNvPicPr preferRelativeResize="0"/>
          <p:nvPr/>
        </p:nvPicPr>
        <p:blipFill>
          <a:blip r:embed="rId6">
            <a:alphaModFix/>
          </a:blip>
          <a:stretch>
            <a:fillRect/>
          </a:stretch>
        </p:blipFill>
        <p:spPr>
          <a:xfrm>
            <a:off x="5950800" y="2247075"/>
            <a:ext cx="3874675" cy="1506100"/>
          </a:xfrm>
          <a:prstGeom prst="rect">
            <a:avLst/>
          </a:prstGeom>
          <a:noFill/>
          <a:ln cap="flat" cmpd="sng" w="28575">
            <a:solidFill>
              <a:srgbClr val="FF0000"/>
            </a:solidFill>
            <a:prstDash val="solid"/>
            <a:round/>
            <a:headEnd len="sm" w="sm" type="none"/>
            <a:tailEnd len="sm" w="sm" type="none"/>
          </a:ln>
        </p:spPr>
      </p:pic>
      <p:cxnSp>
        <p:nvCxnSpPr>
          <p:cNvPr id="504" name="Google Shape;504;g2473c284839_0_23"/>
          <p:cNvCxnSpPr/>
          <p:nvPr/>
        </p:nvCxnSpPr>
        <p:spPr>
          <a:xfrm>
            <a:off x="8305800" y="1459300"/>
            <a:ext cx="14400" cy="453000"/>
          </a:xfrm>
          <a:prstGeom prst="straightConnector1">
            <a:avLst/>
          </a:prstGeom>
          <a:noFill/>
          <a:ln cap="flat" cmpd="sng" w="38100">
            <a:solidFill>
              <a:schemeClr val="dk2"/>
            </a:solidFill>
            <a:prstDash val="solid"/>
            <a:round/>
            <a:headEnd len="med" w="med" type="none"/>
            <a:tailEnd len="med" w="med" type="triangle"/>
          </a:ln>
        </p:spPr>
      </p:cxnSp>
      <p:sp>
        <p:nvSpPr>
          <p:cNvPr id="505" name="Google Shape;505;g2473c284839_0_23"/>
          <p:cNvSpPr txBox="1"/>
          <p:nvPr/>
        </p:nvSpPr>
        <p:spPr>
          <a:xfrm>
            <a:off x="5916650" y="1803100"/>
            <a:ext cx="40599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entury Gothic"/>
                <a:ea typeface="Century Gothic"/>
                <a:cs typeface="Century Gothic"/>
                <a:sym typeface="Century Gothic"/>
              </a:rPr>
              <a:t>master equation/wave equation</a:t>
            </a:r>
            <a:endParaRPr sz="1800">
              <a:solidFill>
                <a:schemeClr val="dk1"/>
              </a:solidFill>
              <a:latin typeface="Century Gothic"/>
              <a:ea typeface="Century Gothic"/>
              <a:cs typeface="Century Gothic"/>
              <a:sym typeface="Century Gothic"/>
            </a:endParaRPr>
          </a:p>
        </p:txBody>
      </p:sp>
      <p:sp>
        <p:nvSpPr>
          <p:cNvPr id="506" name="Google Shape;506;g2473c284839_0_23"/>
          <p:cNvSpPr txBox="1"/>
          <p:nvPr/>
        </p:nvSpPr>
        <p:spPr>
          <a:xfrm>
            <a:off x="9351100" y="5922488"/>
            <a:ext cx="13182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sz="1200">
                <a:latin typeface="Century Gothic"/>
                <a:ea typeface="Century Gothic"/>
                <a:cs typeface="Century Gothic"/>
                <a:sym typeface="Century Gothic"/>
              </a:rPr>
              <a:t>H</a:t>
            </a:r>
            <a:r>
              <a:rPr baseline="30000" lang="en-US" sz="1200">
                <a:latin typeface="Century Gothic"/>
                <a:ea typeface="Century Gothic"/>
                <a:cs typeface="Century Gothic"/>
                <a:sym typeface="Century Gothic"/>
              </a:rPr>
              <a:t>-</a:t>
            </a:r>
            <a:r>
              <a:rPr lang="en-US" sz="1200">
                <a:latin typeface="Century Gothic"/>
                <a:ea typeface="Century Gothic"/>
                <a:cs typeface="Century Gothic"/>
                <a:sym typeface="Century Gothic"/>
              </a:rPr>
              <a:t> b</a:t>
            </a:r>
            <a:r>
              <a:rPr b="0" i="0" lang="en-US" sz="1200" u="none" cap="none" strike="noStrike">
                <a:solidFill>
                  <a:srgbClr val="000000"/>
                </a:solidFill>
                <a:latin typeface="Century Gothic"/>
                <a:ea typeface="Century Gothic"/>
                <a:cs typeface="Century Gothic"/>
                <a:sym typeface="Century Gothic"/>
              </a:rPr>
              <a:t>ound state</a:t>
            </a:r>
            <a:endParaRPr b="0" i="0" sz="1200" u="none" cap="none" strike="noStrike">
              <a:solidFill>
                <a:srgbClr val="000000"/>
              </a:solidFill>
              <a:latin typeface="Century Gothic"/>
              <a:ea typeface="Century Gothic"/>
              <a:cs typeface="Century Gothic"/>
              <a:sym typeface="Century Gothic"/>
            </a:endParaRPr>
          </a:p>
        </p:txBody>
      </p:sp>
      <p:sp>
        <p:nvSpPr>
          <p:cNvPr id="507" name="Google Shape;507;g2473c284839_0_23"/>
          <p:cNvSpPr txBox="1"/>
          <p:nvPr/>
        </p:nvSpPr>
        <p:spPr>
          <a:xfrm>
            <a:off x="5438307" y="4594525"/>
            <a:ext cx="6573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1" lang="en-US" sz="2100" u="none" cap="none" strike="noStrike">
                <a:solidFill>
                  <a:srgbClr val="000000"/>
                </a:solidFill>
                <a:latin typeface="Times New Roman"/>
                <a:ea typeface="Times New Roman"/>
                <a:cs typeface="Times New Roman"/>
                <a:sym typeface="Times New Roman"/>
              </a:rPr>
              <a:t>hν</a:t>
            </a:r>
            <a:endParaRPr i="1" sz="2100" u="none" cap="none" strike="noStrike">
              <a:solidFill>
                <a:srgbClr val="000000"/>
              </a:solidFill>
              <a:latin typeface="Times New Roman"/>
              <a:ea typeface="Times New Roman"/>
              <a:cs typeface="Times New Roman"/>
              <a:sym typeface="Times New Roman"/>
            </a:endParaRPr>
          </a:p>
        </p:txBody>
      </p:sp>
      <p:cxnSp>
        <p:nvCxnSpPr>
          <p:cNvPr id="508" name="Google Shape;508;g2473c284839_0_23"/>
          <p:cNvCxnSpPr>
            <a:stCxn id="509" idx="3"/>
          </p:cNvCxnSpPr>
          <p:nvPr/>
        </p:nvCxnSpPr>
        <p:spPr>
          <a:xfrm flipH="1" rot="10800000">
            <a:off x="9467488" y="6216475"/>
            <a:ext cx="1659000" cy="7200"/>
          </a:xfrm>
          <a:prstGeom prst="straightConnector1">
            <a:avLst/>
          </a:prstGeom>
          <a:noFill/>
          <a:ln cap="flat" cmpd="sng" w="28575">
            <a:solidFill>
              <a:schemeClr val="dk2"/>
            </a:solidFill>
            <a:prstDash val="solid"/>
            <a:round/>
            <a:headEnd len="med" w="med" type="none"/>
            <a:tailEnd len="med" w="med" type="none"/>
          </a:ln>
        </p:spPr>
      </p:cxnSp>
      <p:sp>
        <p:nvSpPr>
          <p:cNvPr id="509" name="Google Shape;509;g2473c284839_0_23"/>
          <p:cNvSpPr txBox="1"/>
          <p:nvPr/>
        </p:nvSpPr>
        <p:spPr>
          <a:xfrm>
            <a:off x="8080588" y="5977375"/>
            <a:ext cx="1386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-14.35 eV</a:t>
            </a:r>
            <a:endParaRPr sz="2000">
              <a:solidFill>
                <a:schemeClr val="dk1"/>
              </a:solidFill>
              <a:latin typeface="Century Gothic"/>
              <a:ea typeface="Century Gothic"/>
              <a:cs typeface="Century Gothic"/>
              <a:sym typeface="Century Gothic"/>
            </a:endParaRPr>
          </a:p>
        </p:txBody>
      </p:sp>
      <p:cxnSp>
        <p:nvCxnSpPr>
          <p:cNvPr id="510" name="Google Shape;510;g2473c284839_0_23"/>
          <p:cNvCxnSpPr/>
          <p:nvPr/>
        </p:nvCxnSpPr>
        <p:spPr>
          <a:xfrm flipH="1" rot="10800000">
            <a:off x="11130950" y="3745225"/>
            <a:ext cx="17400" cy="2904300"/>
          </a:xfrm>
          <a:prstGeom prst="straightConnector1">
            <a:avLst/>
          </a:prstGeom>
          <a:noFill/>
          <a:ln cap="flat" cmpd="sng" w="28575">
            <a:solidFill>
              <a:schemeClr val="dk2"/>
            </a:solidFill>
            <a:prstDash val="solid"/>
            <a:round/>
            <a:headEnd len="med" w="med" type="none"/>
            <a:tailEnd len="med" w="med" type="triangle"/>
          </a:ln>
        </p:spPr>
      </p:cxnSp>
      <p:sp>
        <p:nvSpPr>
          <p:cNvPr id="511" name="Google Shape;511;g2473c284839_0_23"/>
          <p:cNvSpPr txBox="1"/>
          <p:nvPr/>
        </p:nvSpPr>
        <p:spPr>
          <a:xfrm>
            <a:off x="10600200" y="3282000"/>
            <a:ext cx="1055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entury Gothic"/>
                <a:ea typeface="Century Gothic"/>
                <a:cs typeface="Century Gothic"/>
                <a:sym typeface="Century Gothic"/>
              </a:rPr>
              <a:t>Energy</a:t>
            </a:r>
            <a:endParaRPr sz="1700">
              <a:solidFill>
                <a:schemeClr val="dk1"/>
              </a:solidFill>
              <a:latin typeface="Century Gothic"/>
              <a:ea typeface="Century Gothic"/>
              <a:cs typeface="Century Gothic"/>
              <a:sym typeface="Century Gothic"/>
            </a:endParaRPr>
          </a:p>
        </p:txBody>
      </p:sp>
      <p:sp>
        <p:nvSpPr>
          <p:cNvPr id="512" name="Google Shape;512;g2473c284839_0_23"/>
          <p:cNvSpPr txBox="1"/>
          <p:nvPr/>
        </p:nvSpPr>
        <p:spPr>
          <a:xfrm>
            <a:off x="8636706" y="5227175"/>
            <a:ext cx="888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0</a:t>
            </a:r>
            <a:r>
              <a:rPr lang="en-US" sz="2000">
                <a:solidFill>
                  <a:schemeClr val="dk1"/>
                </a:solidFill>
                <a:latin typeface="Century Gothic"/>
                <a:ea typeface="Century Gothic"/>
                <a:cs typeface="Century Gothic"/>
                <a:sym typeface="Century Gothic"/>
              </a:rPr>
              <a:t> eV</a:t>
            </a:r>
            <a:endParaRPr sz="2000">
              <a:solidFill>
                <a:schemeClr val="dk1"/>
              </a:solidFill>
              <a:latin typeface="Century Gothic"/>
              <a:ea typeface="Century Gothic"/>
              <a:cs typeface="Century Gothic"/>
              <a:sym typeface="Century Gothic"/>
            </a:endParaRPr>
          </a:p>
        </p:txBody>
      </p:sp>
      <p:cxnSp>
        <p:nvCxnSpPr>
          <p:cNvPr id="513" name="Google Shape;513;g2473c284839_0_23"/>
          <p:cNvCxnSpPr/>
          <p:nvPr/>
        </p:nvCxnSpPr>
        <p:spPr>
          <a:xfrm flipH="1">
            <a:off x="3882175" y="3434775"/>
            <a:ext cx="2316300" cy="1089600"/>
          </a:xfrm>
          <a:prstGeom prst="straightConnector1">
            <a:avLst/>
          </a:prstGeom>
          <a:noFill/>
          <a:ln cap="flat" cmpd="sng" w="28575">
            <a:solidFill>
              <a:schemeClr val="dk2"/>
            </a:solidFill>
            <a:prstDash val="solid"/>
            <a:round/>
            <a:headEnd len="med" w="med" type="none"/>
            <a:tailEnd len="med" w="med" type="triangle"/>
          </a:ln>
        </p:spPr>
      </p:cxnSp>
      <p:sp>
        <p:nvSpPr>
          <p:cNvPr id="514" name="Google Shape;514;g2473c284839_0_23"/>
          <p:cNvSpPr/>
          <p:nvPr/>
        </p:nvSpPr>
        <p:spPr>
          <a:xfrm>
            <a:off x="9424350" y="4018425"/>
            <a:ext cx="1706700" cy="1506000"/>
          </a:xfrm>
          <a:prstGeom prst="rect">
            <a:avLst/>
          </a:prstGeom>
          <a:gradFill>
            <a:gsLst>
              <a:gs pos="0">
                <a:srgbClr val="DCECD5">
                  <a:alpha val="42730"/>
                </a:srgbClr>
              </a:gs>
              <a:gs pos="100000">
                <a:srgbClr val="92BC81">
                  <a:alpha val="4273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
        <p:nvSpPr>
          <p:cNvPr id="515" name="Google Shape;515;g2473c284839_0_23"/>
          <p:cNvSpPr txBox="1"/>
          <p:nvPr/>
        </p:nvSpPr>
        <p:spPr>
          <a:xfrm>
            <a:off x="9467450" y="5219550"/>
            <a:ext cx="1464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Century Gothic"/>
                <a:ea typeface="Century Gothic"/>
                <a:cs typeface="Century Gothic"/>
                <a:sym typeface="Century Gothic"/>
              </a:rPr>
              <a:t>Continuum state</a:t>
            </a:r>
            <a:endParaRPr b="0" i="0" sz="1200" u="none" cap="none" strike="noStrike">
              <a:solidFill>
                <a:srgbClr val="000000"/>
              </a:solidFill>
              <a:latin typeface="Century Gothic"/>
              <a:ea typeface="Century Gothic"/>
              <a:cs typeface="Century Gothic"/>
              <a:sym typeface="Century Gothic"/>
            </a:endParaRPr>
          </a:p>
        </p:txBody>
      </p:sp>
      <p:cxnSp>
        <p:nvCxnSpPr>
          <p:cNvPr id="516" name="Google Shape;516;g2473c284839_0_23"/>
          <p:cNvCxnSpPr/>
          <p:nvPr/>
        </p:nvCxnSpPr>
        <p:spPr>
          <a:xfrm rot="10800000">
            <a:off x="10388413" y="4783325"/>
            <a:ext cx="21600" cy="1380300"/>
          </a:xfrm>
          <a:prstGeom prst="straightConnector1">
            <a:avLst/>
          </a:prstGeom>
          <a:noFill/>
          <a:ln cap="flat" cmpd="sng" w="9525">
            <a:solidFill>
              <a:srgbClr val="447E59"/>
            </a:solidFill>
            <a:prstDash val="solid"/>
            <a:round/>
            <a:headEnd len="sm" w="sm" type="none"/>
            <a:tailEnd len="med" w="med" type="triangle"/>
          </a:ln>
        </p:spPr>
      </p:cxnSp>
      <p:sp>
        <p:nvSpPr>
          <p:cNvPr id="517" name="Google Shape;517;g2473c284839_0_23"/>
          <p:cNvSpPr/>
          <p:nvPr/>
        </p:nvSpPr>
        <p:spPr>
          <a:xfrm rot="-5400000">
            <a:off x="10030996" y="4453253"/>
            <a:ext cx="1427304" cy="636340"/>
          </a:xfrm>
          <a:custGeom>
            <a:rect b="b" l="l" r="r" t="t"/>
            <a:pathLst>
              <a:path extrusionOk="0" h="126258" w="112719">
                <a:moveTo>
                  <a:pt x="0" y="125083"/>
                </a:moveTo>
                <a:cubicBezTo>
                  <a:pt x="3930" y="124891"/>
                  <a:pt x="18499" y="126857"/>
                  <a:pt x="23579" y="123933"/>
                </a:cubicBezTo>
                <a:cubicBezTo>
                  <a:pt x="28659" y="121010"/>
                  <a:pt x="28323" y="107303"/>
                  <a:pt x="30480" y="107542"/>
                </a:cubicBezTo>
                <a:cubicBezTo>
                  <a:pt x="32637" y="107782"/>
                  <a:pt x="34362" y="126520"/>
                  <a:pt x="36519" y="125370"/>
                </a:cubicBezTo>
                <a:cubicBezTo>
                  <a:pt x="38676" y="124220"/>
                  <a:pt x="40736" y="101264"/>
                  <a:pt x="43420" y="100641"/>
                </a:cubicBezTo>
                <a:cubicBezTo>
                  <a:pt x="46104" y="100018"/>
                  <a:pt x="50225" y="138406"/>
                  <a:pt x="52621" y="121632"/>
                </a:cubicBezTo>
                <a:cubicBezTo>
                  <a:pt x="55017" y="104859"/>
                  <a:pt x="56072" y="0"/>
                  <a:pt x="57797" y="0"/>
                </a:cubicBezTo>
                <a:cubicBezTo>
                  <a:pt x="59522" y="0"/>
                  <a:pt x="60721" y="104906"/>
                  <a:pt x="62973" y="121632"/>
                </a:cubicBezTo>
                <a:cubicBezTo>
                  <a:pt x="65226" y="138358"/>
                  <a:pt x="68532" y="99635"/>
                  <a:pt x="71312" y="100354"/>
                </a:cubicBezTo>
                <a:cubicBezTo>
                  <a:pt x="74092" y="101073"/>
                  <a:pt x="77542" y="124268"/>
                  <a:pt x="79651" y="125945"/>
                </a:cubicBezTo>
                <a:cubicBezTo>
                  <a:pt x="81760" y="127622"/>
                  <a:pt x="81903" y="110562"/>
                  <a:pt x="83964" y="110418"/>
                </a:cubicBezTo>
                <a:cubicBezTo>
                  <a:pt x="86025" y="110274"/>
                  <a:pt x="87223" y="122591"/>
                  <a:pt x="92015" y="125083"/>
                </a:cubicBezTo>
                <a:cubicBezTo>
                  <a:pt x="96808" y="127575"/>
                  <a:pt x="109268" y="125322"/>
                  <a:pt x="112719" y="125370"/>
                </a:cubicBezTo>
              </a:path>
            </a:pathLst>
          </a:custGeom>
          <a:noFill/>
          <a:ln cap="flat" cmpd="sng" w="19050">
            <a:solidFill>
              <a:schemeClr val="dk2"/>
            </a:solidFill>
            <a:prstDash val="solid"/>
            <a:round/>
            <a:headEnd len="med" w="med" type="none"/>
            <a:tailEnd len="med" w="med" type="none"/>
          </a:ln>
        </p:spPr>
      </p:sp>
      <p:pic>
        <p:nvPicPr>
          <p:cNvPr id="518" name="Google Shape;518;g2473c284839_0_23"/>
          <p:cNvPicPr preferRelativeResize="0"/>
          <p:nvPr/>
        </p:nvPicPr>
        <p:blipFill rotWithShape="1">
          <a:blip r:embed="rId7">
            <a:alphaModFix/>
          </a:blip>
          <a:srcRect b="22636" l="0" r="75482" t="0"/>
          <a:stretch/>
        </p:blipFill>
        <p:spPr>
          <a:xfrm>
            <a:off x="11273125" y="5922500"/>
            <a:ext cx="775300" cy="523200"/>
          </a:xfrm>
          <a:prstGeom prst="rect">
            <a:avLst/>
          </a:prstGeom>
          <a:noFill/>
          <a:ln>
            <a:noFill/>
          </a:ln>
        </p:spPr>
      </p:pic>
      <p:pic>
        <p:nvPicPr>
          <p:cNvPr id="519" name="Google Shape;519;g2473c284839_0_23"/>
          <p:cNvPicPr preferRelativeResize="0"/>
          <p:nvPr/>
        </p:nvPicPr>
        <p:blipFill rotWithShape="1">
          <a:blip r:embed="rId7">
            <a:alphaModFix/>
          </a:blip>
          <a:srcRect b="0" l="42997" r="28901" t="0"/>
          <a:stretch/>
        </p:blipFill>
        <p:spPr>
          <a:xfrm>
            <a:off x="11216475" y="4253000"/>
            <a:ext cx="888600" cy="676275"/>
          </a:xfrm>
          <a:prstGeom prst="rect">
            <a:avLst/>
          </a:prstGeom>
          <a:noFill/>
          <a:ln>
            <a:noFill/>
          </a:ln>
        </p:spPr>
      </p:pic>
      <p:sp>
        <p:nvSpPr>
          <p:cNvPr id="520" name="Google Shape;520;g2473c284839_0_23"/>
          <p:cNvSpPr txBox="1"/>
          <p:nvPr/>
        </p:nvSpPr>
        <p:spPr>
          <a:xfrm>
            <a:off x="3948325" y="2602688"/>
            <a:ext cx="1918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dk1"/>
                </a:solidFill>
                <a:latin typeface="Century Gothic"/>
                <a:ea typeface="Century Gothic"/>
                <a:cs typeface="Century Gothic"/>
                <a:sym typeface="Century Gothic"/>
              </a:rPr>
              <a:t>Particular solution</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sz="1200">
                <a:solidFill>
                  <a:schemeClr val="dk1"/>
                </a:solidFill>
                <a:latin typeface="Century Gothic"/>
                <a:ea typeface="Century Gothic"/>
                <a:cs typeface="Century Gothic"/>
                <a:sym typeface="Century Gothic"/>
              </a:rPr>
              <a:t>Perturbation method</a:t>
            </a:r>
            <a:endParaRPr sz="1200">
              <a:solidFill>
                <a:schemeClr val="dk1"/>
              </a:solidFill>
              <a:latin typeface="Century Gothic"/>
              <a:ea typeface="Century Gothic"/>
              <a:cs typeface="Century Gothic"/>
              <a:sym typeface="Century Gothic"/>
            </a:endParaRPr>
          </a:p>
        </p:txBody>
      </p:sp>
      <p:pic>
        <p:nvPicPr>
          <p:cNvPr id="521" name="Google Shape;521;g2473c284839_0_23"/>
          <p:cNvPicPr preferRelativeResize="0"/>
          <p:nvPr/>
        </p:nvPicPr>
        <p:blipFill>
          <a:blip r:embed="rId8">
            <a:alphaModFix/>
          </a:blip>
          <a:stretch>
            <a:fillRect/>
          </a:stretch>
        </p:blipFill>
        <p:spPr>
          <a:xfrm>
            <a:off x="6372213" y="4486775"/>
            <a:ext cx="1740526" cy="1736900"/>
          </a:xfrm>
          <a:prstGeom prst="rect">
            <a:avLst/>
          </a:prstGeom>
          <a:noFill/>
          <a:ln>
            <a:noFill/>
          </a:ln>
        </p:spPr>
      </p:pic>
      <p:sp>
        <p:nvSpPr>
          <p:cNvPr id="522" name="Google Shape;522;g2473c284839_0_23"/>
          <p:cNvSpPr txBox="1"/>
          <p:nvPr/>
        </p:nvSpPr>
        <p:spPr>
          <a:xfrm>
            <a:off x="7134387" y="5160625"/>
            <a:ext cx="318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800">
                <a:solidFill>
                  <a:schemeClr val="dk1"/>
                </a:solidFill>
                <a:latin typeface="Times New Roman"/>
                <a:ea typeface="Times New Roman"/>
                <a:cs typeface="Times New Roman"/>
                <a:sym typeface="Times New Roman"/>
              </a:rPr>
              <a:t>H</a:t>
            </a:r>
            <a:r>
              <a:rPr baseline="30000" i="1" lang="en-US" sz="800">
                <a:solidFill>
                  <a:schemeClr val="dk1"/>
                </a:solidFill>
                <a:latin typeface="Times New Roman"/>
                <a:ea typeface="Times New Roman"/>
                <a:cs typeface="Times New Roman"/>
                <a:sym typeface="Times New Roman"/>
              </a:rPr>
              <a:t>0</a:t>
            </a:r>
            <a:endParaRPr baseline="30000" i="1" sz="800">
              <a:solidFill>
                <a:schemeClr val="dk1"/>
              </a:solidFill>
              <a:latin typeface="Times New Roman"/>
              <a:ea typeface="Times New Roman"/>
              <a:cs typeface="Times New Roman"/>
              <a:sym typeface="Times New Roman"/>
            </a:endParaRPr>
          </a:p>
        </p:txBody>
      </p:sp>
      <p:sp>
        <p:nvSpPr>
          <p:cNvPr id="523" name="Google Shape;523;g2473c284839_0_23"/>
          <p:cNvSpPr txBox="1"/>
          <p:nvPr/>
        </p:nvSpPr>
        <p:spPr>
          <a:xfrm>
            <a:off x="7164162" y="4748425"/>
            <a:ext cx="318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100">
                <a:solidFill>
                  <a:schemeClr val="dk1"/>
                </a:solidFill>
                <a:latin typeface="Times New Roman"/>
                <a:ea typeface="Times New Roman"/>
                <a:cs typeface="Times New Roman"/>
                <a:sym typeface="Times New Roman"/>
              </a:rPr>
              <a:t>e</a:t>
            </a:r>
            <a:r>
              <a:rPr baseline="30000" i="1" lang="en-US" sz="1100">
                <a:solidFill>
                  <a:schemeClr val="dk1"/>
                </a:solidFill>
                <a:latin typeface="Times New Roman"/>
                <a:ea typeface="Times New Roman"/>
                <a:cs typeface="Times New Roman"/>
                <a:sym typeface="Times New Roman"/>
              </a:rPr>
              <a:t>-</a:t>
            </a:r>
            <a:endParaRPr baseline="30000" i="1" sz="1100">
              <a:solidFill>
                <a:schemeClr val="dk1"/>
              </a:solidFill>
              <a:latin typeface="Times New Roman"/>
              <a:ea typeface="Times New Roman"/>
              <a:cs typeface="Times New Roman"/>
              <a:sym typeface="Times New Roman"/>
            </a:endParaRPr>
          </a:p>
        </p:txBody>
      </p:sp>
      <p:sp>
        <p:nvSpPr>
          <p:cNvPr id="524" name="Google Shape;524;g2473c284839_0_23"/>
          <p:cNvSpPr/>
          <p:nvPr/>
        </p:nvSpPr>
        <p:spPr>
          <a:xfrm>
            <a:off x="4824525" y="5031803"/>
            <a:ext cx="2065117" cy="492630"/>
          </a:xfrm>
          <a:custGeom>
            <a:rect b="b" l="l" r="r" t="t"/>
            <a:pathLst>
              <a:path extrusionOk="0" h="33410" w="161117">
                <a:moveTo>
                  <a:pt x="0" y="18170"/>
                </a:moveTo>
                <a:cubicBezTo>
                  <a:pt x="4616" y="17745"/>
                  <a:pt x="20683" y="18586"/>
                  <a:pt x="27695" y="15621"/>
                </a:cubicBezTo>
                <a:cubicBezTo>
                  <a:pt x="34707" y="12656"/>
                  <a:pt x="36385" y="-2584"/>
                  <a:pt x="42073" y="381"/>
                </a:cubicBezTo>
                <a:cubicBezTo>
                  <a:pt x="47761" y="3346"/>
                  <a:pt x="55272" y="33273"/>
                  <a:pt x="61822" y="33410"/>
                </a:cubicBezTo>
                <a:cubicBezTo>
                  <a:pt x="68373" y="33547"/>
                  <a:pt x="75418" y="2683"/>
                  <a:pt x="81376" y="1204"/>
                </a:cubicBezTo>
                <a:cubicBezTo>
                  <a:pt x="87334" y="-275"/>
                  <a:pt x="90222" y="21461"/>
                  <a:pt x="97569" y="24535"/>
                </a:cubicBezTo>
                <a:cubicBezTo>
                  <a:pt x="104917" y="27609"/>
                  <a:pt x="114870" y="20509"/>
                  <a:pt x="125461" y="19646"/>
                </a:cubicBezTo>
                <a:cubicBezTo>
                  <a:pt x="136052" y="18783"/>
                  <a:pt x="155174" y="19407"/>
                  <a:pt x="161117" y="19359"/>
                </a:cubicBezTo>
              </a:path>
            </a:pathLst>
          </a:custGeom>
          <a:noFill/>
          <a:ln cap="flat" cmpd="sng" w="28575">
            <a:solidFill>
              <a:srgbClr val="FF00FF"/>
            </a:solidFill>
            <a:prstDash val="solid"/>
            <a:round/>
            <a:headEnd len="med" w="med" type="none"/>
            <a:tailEnd len="med" w="med" type="triangle"/>
          </a:ln>
        </p:spPr>
      </p:sp>
      <p:sp>
        <p:nvSpPr>
          <p:cNvPr id="525" name="Google Shape;525;g2473c284839_0_23"/>
          <p:cNvSpPr txBox="1"/>
          <p:nvPr/>
        </p:nvSpPr>
        <p:spPr>
          <a:xfrm>
            <a:off x="5329383" y="4173200"/>
            <a:ext cx="10554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1" lang="en-US" sz="2100">
                <a:latin typeface="Times New Roman"/>
                <a:ea typeface="Times New Roman"/>
                <a:cs typeface="Times New Roman"/>
                <a:sym typeface="Times New Roman"/>
              </a:rPr>
              <a:t>Laser</a:t>
            </a:r>
            <a:endParaRPr i="1" sz="2100" u="none" cap="none" strike="noStrike">
              <a:solidFill>
                <a:srgbClr val="000000"/>
              </a:solidFill>
              <a:latin typeface="Times New Roman"/>
              <a:ea typeface="Times New Roman"/>
              <a:cs typeface="Times New Roman"/>
              <a:sym typeface="Times New Roman"/>
            </a:endParaRPr>
          </a:p>
        </p:txBody>
      </p:sp>
      <p:pic>
        <p:nvPicPr>
          <p:cNvPr id="526" name="Google Shape;526;g2473c284839_0_23"/>
          <p:cNvPicPr preferRelativeResize="0"/>
          <p:nvPr/>
        </p:nvPicPr>
        <p:blipFill>
          <a:blip r:embed="rId9">
            <a:alphaModFix/>
          </a:blip>
          <a:stretch>
            <a:fillRect/>
          </a:stretch>
        </p:blipFill>
        <p:spPr>
          <a:xfrm>
            <a:off x="10091841" y="2548450"/>
            <a:ext cx="2071072" cy="625500"/>
          </a:xfrm>
          <a:prstGeom prst="rect">
            <a:avLst/>
          </a:prstGeom>
          <a:noFill/>
          <a:ln>
            <a:noFill/>
          </a:ln>
        </p:spPr>
      </p:pic>
      <p:cxnSp>
        <p:nvCxnSpPr>
          <p:cNvPr id="527" name="Google Shape;527;g2473c284839_0_23"/>
          <p:cNvCxnSpPr/>
          <p:nvPr/>
        </p:nvCxnSpPr>
        <p:spPr>
          <a:xfrm>
            <a:off x="8308788" y="4971675"/>
            <a:ext cx="8400" cy="767100"/>
          </a:xfrm>
          <a:prstGeom prst="straightConnector1">
            <a:avLst/>
          </a:prstGeom>
          <a:noFill/>
          <a:ln cap="flat" cmpd="sng" w="28575">
            <a:solidFill>
              <a:schemeClr val="dk2"/>
            </a:solidFill>
            <a:prstDash val="solid"/>
            <a:round/>
            <a:headEnd len="med" w="med" type="triangle"/>
            <a:tailEnd len="med" w="med" type="triangle"/>
          </a:ln>
        </p:spPr>
      </p:cxnSp>
      <p:sp>
        <p:nvSpPr>
          <p:cNvPr id="528" name="Google Shape;528;g2473c284839_0_23"/>
          <p:cNvSpPr txBox="1"/>
          <p:nvPr/>
        </p:nvSpPr>
        <p:spPr>
          <a:xfrm>
            <a:off x="8065950" y="4463625"/>
            <a:ext cx="77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2800">
                <a:solidFill>
                  <a:schemeClr val="dk1"/>
                </a:solidFill>
                <a:latin typeface="Times New Roman"/>
                <a:ea typeface="Times New Roman"/>
                <a:cs typeface="Times New Roman"/>
                <a:sym typeface="Times New Roman"/>
              </a:rPr>
              <a:t>E(t)</a:t>
            </a:r>
            <a:endParaRPr i="1" sz="28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30728ca72bb_0_0"/>
          <p:cNvSpPr txBox="1"/>
          <p:nvPr>
            <p:ph type="title"/>
          </p:nvPr>
        </p:nvSpPr>
        <p:spPr>
          <a:xfrm>
            <a:off x="270547" y="177800"/>
            <a:ext cx="11515200" cy="535500"/>
          </a:xfrm>
          <a:prstGeom prst="rect">
            <a:avLst/>
          </a:prstGeom>
        </p:spPr>
        <p:txBody>
          <a:bodyPr anchorCtr="0" anchor="t" bIns="45700" lIns="91425" spcFirstLastPara="1" rIns="91425" wrap="square" tIns="45700">
            <a:spAutoFit/>
          </a:bodyPr>
          <a:lstStyle/>
          <a:p>
            <a:pPr indent="0" lvl="0" marL="0" rtl="0" algn="ctr">
              <a:spcBef>
                <a:spcPts val="0"/>
              </a:spcBef>
              <a:spcAft>
                <a:spcPts val="0"/>
              </a:spcAft>
              <a:buNone/>
            </a:pPr>
            <a:r>
              <a:rPr lang="en-US"/>
              <a:t>Simulations of time dependent photodetachment</a:t>
            </a:r>
            <a:endParaRPr/>
          </a:p>
        </p:txBody>
      </p:sp>
      <p:pic>
        <p:nvPicPr>
          <p:cNvPr id="535" name="Google Shape;535;g30728ca72bb_0_0"/>
          <p:cNvPicPr preferRelativeResize="0"/>
          <p:nvPr/>
        </p:nvPicPr>
        <p:blipFill>
          <a:blip r:embed="rId3">
            <a:alphaModFix/>
          </a:blip>
          <a:stretch>
            <a:fillRect/>
          </a:stretch>
        </p:blipFill>
        <p:spPr>
          <a:xfrm>
            <a:off x="3886200" y="865700"/>
            <a:ext cx="5891450" cy="5839900"/>
          </a:xfrm>
          <a:prstGeom prst="rect">
            <a:avLst/>
          </a:prstGeom>
          <a:noFill/>
          <a:ln>
            <a:noFill/>
          </a:ln>
        </p:spPr>
      </p:pic>
      <p:sp>
        <p:nvSpPr>
          <p:cNvPr id="536" name="Google Shape;536;g30728ca72bb_0_0"/>
          <p:cNvSpPr/>
          <p:nvPr/>
        </p:nvSpPr>
        <p:spPr>
          <a:xfrm>
            <a:off x="537347" y="3161948"/>
            <a:ext cx="4083108" cy="962960"/>
          </a:xfrm>
          <a:custGeom>
            <a:rect b="b" l="l" r="r" t="t"/>
            <a:pathLst>
              <a:path extrusionOk="0" h="33410" w="161117">
                <a:moveTo>
                  <a:pt x="0" y="18170"/>
                </a:moveTo>
                <a:cubicBezTo>
                  <a:pt x="4616" y="17745"/>
                  <a:pt x="20683" y="18586"/>
                  <a:pt x="27695" y="15621"/>
                </a:cubicBezTo>
                <a:cubicBezTo>
                  <a:pt x="34707" y="12656"/>
                  <a:pt x="36385" y="-2584"/>
                  <a:pt x="42073" y="381"/>
                </a:cubicBezTo>
                <a:cubicBezTo>
                  <a:pt x="47761" y="3346"/>
                  <a:pt x="55272" y="33273"/>
                  <a:pt x="61822" y="33410"/>
                </a:cubicBezTo>
                <a:cubicBezTo>
                  <a:pt x="68373" y="33547"/>
                  <a:pt x="75418" y="2683"/>
                  <a:pt x="81376" y="1204"/>
                </a:cubicBezTo>
                <a:cubicBezTo>
                  <a:pt x="87334" y="-275"/>
                  <a:pt x="90222" y="21461"/>
                  <a:pt x="97569" y="24535"/>
                </a:cubicBezTo>
                <a:cubicBezTo>
                  <a:pt x="104917" y="27609"/>
                  <a:pt x="114870" y="20509"/>
                  <a:pt x="125461" y="19646"/>
                </a:cubicBezTo>
                <a:cubicBezTo>
                  <a:pt x="136052" y="18783"/>
                  <a:pt x="155174" y="19407"/>
                  <a:pt x="161117" y="19359"/>
                </a:cubicBezTo>
              </a:path>
            </a:pathLst>
          </a:custGeom>
          <a:noFill/>
          <a:ln cap="flat" cmpd="sng" w="76200">
            <a:solidFill>
              <a:srgbClr val="FF00FF"/>
            </a:solidFill>
            <a:prstDash val="solid"/>
            <a:round/>
            <a:headEnd len="med" w="med" type="none"/>
            <a:tailEnd len="med" w="med" type="triangle"/>
          </a:ln>
        </p:spPr>
      </p:sp>
      <p:sp>
        <p:nvSpPr>
          <p:cNvPr id="537" name="Google Shape;537;g30728ca72bb_0_0"/>
          <p:cNvSpPr txBox="1"/>
          <p:nvPr/>
        </p:nvSpPr>
        <p:spPr>
          <a:xfrm>
            <a:off x="6665700" y="3494625"/>
            <a:ext cx="657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400">
                <a:solidFill>
                  <a:schemeClr val="lt1"/>
                </a:solidFill>
                <a:latin typeface="Century Gothic"/>
                <a:ea typeface="Century Gothic"/>
                <a:cs typeface="Century Gothic"/>
                <a:sym typeface="Century Gothic"/>
              </a:rPr>
              <a:t>H</a:t>
            </a:r>
            <a:r>
              <a:rPr b="1" baseline="30000" lang="en-US" sz="2400">
                <a:solidFill>
                  <a:schemeClr val="lt1"/>
                </a:solidFill>
                <a:latin typeface="Century Gothic"/>
                <a:ea typeface="Century Gothic"/>
                <a:cs typeface="Century Gothic"/>
                <a:sym typeface="Century Gothic"/>
              </a:rPr>
              <a:t>0</a:t>
            </a:r>
            <a:endParaRPr b="1" baseline="30000" sz="2400">
              <a:solidFill>
                <a:schemeClr val="lt1"/>
              </a:solidFill>
              <a:latin typeface="Century Gothic"/>
              <a:ea typeface="Century Gothic"/>
              <a:cs typeface="Century Gothic"/>
              <a:sym typeface="Century Gothic"/>
            </a:endParaRPr>
          </a:p>
        </p:txBody>
      </p:sp>
      <p:sp>
        <p:nvSpPr>
          <p:cNvPr id="538" name="Google Shape;538;g30728ca72bb_0_0"/>
          <p:cNvSpPr txBox="1"/>
          <p:nvPr/>
        </p:nvSpPr>
        <p:spPr>
          <a:xfrm>
            <a:off x="10497300" y="3173000"/>
            <a:ext cx="1618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900">
                <a:solidFill>
                  <a:schemeClr val="dk1"/>
                </a:solidFill>
                <a:latin typeface="Times New Roman"/>
                <a:ea typeface="Times New Roman"/>
                <a:cs typeface="Times New Roman"/>
                <a:sym typeface="Times New Roman"/>
              </a:rPr>
              <a:t>|𝝍</a:t>
            </a:r>
            <a:r>
              <a:rPr baseline="-25000" lang="en-US" sz="3900">
                <a:solidFill>
                  <a:schemeClr val="dk1"/>
                </a:solidFill>
                <a:latin typeface="Times New Roman"/>
                <a:ea typeface="Times New Roman"/>
                <a:cs typeface="Times New Roman"/>
                <a:sym typeface="Times New Roman"/>
              </a:rPr>
              <a:t>e</a:t>
            </a:r>
            <a:r>
              <a:rPr lang="en-US" sz="3900">
                <a:solidFill>
                  <a:schemeClr val="dk1"/>
                </a:solidFill>
                <a:latin typeface="Times New Roman"/>
                <a:ea typeface="Times New Roman"/>
                <a:cs typeface="Times New Roman"/>
                <a:sym typeface="Times New Roman"/>
              </a:rPr>
              <a:t>(t)|</a:t>
            </a:r>
            <a:r>
              <a:rPr baseline="30000" lang="en-US" sz="3900">
                <a:solidFill>
                  <a:schemeClr val="dk1"/>
                </a:solidFill>
                <a:latin typeface="Times New Roman"/>
                <a:ea typeface="Times New Roman"/>
                <a:cs typeface="Times New Roman"/>
                <a:sym typeface="Times New Roman"/>
              </a:rPr>
              <a:t>2</a:t>
            </a:r>
            <a:endParaRPr baseline="30000" sz="3900">
              <a:solidFill>
                <a:schemeClr val="dk1"/>
              </a:solidFill>
              <a:latin typeface="Times New Roman"/>
              <a:ea typeface="Times New Roman"/>
              <a:cs typeface="Times New Roman"/>
              <a:sym typeface="Times New Roman"/>
            </a:endParaRPr>
          </a:p>
        </p:txBody>
      </p:sp>
      <p:cxnSp>
        <p:nvCxnSpPr>
          <p:cNvPr id="539" name="Google Shape;539;g30728ca72bb_0_0"/>
          <p:cNvCxnSpPr>
            <a:stCxn id="538" idx="0"/>
          </p:cNvCxnSpPr>
          <p:nvPr/>
        </p:nvCxnSpPr>
        <p:spPr>
          <a:xfrm rot="10800000">
            <a:off x="9904350" y="2029700"/>
            <a:ext cx="1402200" cy="1143300"/>
          </a:xfrm>
          <a:prstGeom prst="straightConnector1">
            <a:avLst/>
          </a:prstGeom>
          <a:noFill/>
          <a:ln cap="flat" cmpd="sng" w="28575">
            <a:solidFill>
              <a:schemeClr val="dk2"/>
            </a:solidFill>
            <a:prstDash val="solid"/>
            <a:round/>
            <a:headEnd len="med" w="med" type="none"/>
            <a:tailEnd len="med" w="med" type="triangle"/>
          </a:ln>
        </p:spPr>
      </p:cxnSp>
      <p:cxnSp>
        <p:nvCxnSpPr>
          <p:cNvPr id="540" name="Google Shape;540;g30728ca72bb_0_0"/>
          <p:cNvCxnSpPr/>
          <p:nvPr/>
        </p:nvCxnSpPr>
        <p:spPr>
          <a:xfrm flipH="1">
            <a:off x="9880350" y="3958100"/>
            <a:ext cx="1450200" cy="1292400"/>
          </a:xfrm>
          <a:prstGeom prst="straightConnector1">
            <a:avLst/>
          </a:prstGeom>
          <a:noFill/>
          <a:ln cap="flat" cmpd="sng" w="28575">
            <a:solidFill>
              <a:schemeClr val="dk2"/>
            </a:solidFill>
            <a:prstDash val="solid"/>
            <a:round/>
            <a:headEnd len="med" w="med" type="none"/>
            <a:tailEnd len="med" w="med" type="triangle"/>
          </a:ln>
        </p:spPr>
      </p:cxnSp>
      <p:sp>
        <p:nvSpPr>
          <p:cNvPr id="541" name="Google Shape;541;g30728ca72bb_0_0"/>
          <p:cNvSpPr txBox="1"/>
          <p:nvPr/>
        </p:nvSpPr>
        <p:spPr>
          <a:xfrm>
            <a:off x="438050" y="2201150"/>
            <a:ext cx="36372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Laser with 𝞴=700 nm</a:t>
            </a:r>
            <a:endParaRPr sz="20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and power </a:t>
            </a:r>
            <a:r>
              <a:rPr lang="en-US" sz="2000">
                <a:solidFill>
                  <a:schemeClr val="dk1"/>
                </a:solidFill>
                <a:latin typeface="Century Gothic"/>
                <a:ea typeface="Century Gothic"/>
                <a:cs typeface="Century Gothic"/>
                <a:sym typeface="Century Gothic"/>
              </a:rPr>
              <a:t>(350 MW/mm</a:t>
            </a:r>
            <a:r>
              <a:rPr baseline="30000" lang="en-US" sz="2000">
                <a:solidFill>
                  <a:schemeClr val="dk1"/>
                </a:solidFill>
                <a:latin typeface="Century Gothic"/>
                <a:ea typeface="Century Gothic"/>
                <a:cs typeface="Century Gothic"/>
                <a:sym typeface="Century Gothic"/>
              </a:rPr>
              <a:t>2</a:t>
            </a:r>
            <a:r>
              <a:rPr lang="en-US" sz="2000">
                <a:solidFill>
                  <a:schemeClr val="dk1"/>
                </a:solidFill>
                <a:latin typeface="Century Gothic"/>
                <a:ea typeface="Century Gothic"/>
                <a:cs typeface="Century Gothic"/>
                <a:sym typeface="Century Gothic"/>
              </a:rPr>
              <a:t>)</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28acd895c12_0_44"/>
          <p:cNvSpPr txBox="1"/>
          <p:nvPr>
            <p:ph type="title"/>
          </p:nvPr>
        </p:nvSpPr>
        <p:spPr>
          <a:xfrm>
            <a:off x="1387425" y="177800"/>
            <a:ext cx="10398300" cy="452400"/>
          </a:xfrm>
          <a:prstGeom prst="rect">
            <a:avLst/>
          </a:prstGeom>
        </p:spPr>
        <p:txBody>
          <a:bodyPr anchorCtr="0" anchor="t" bIns="45700" lIns="91425" spcFirstLastPara="1" rIns="91425" wrap="square" tIns="45700">
            <a:spAutoFit/>
          </a:bodyPr>
          <a:lstStyle/>
          <a:p>
            <a:pPr indent="0" lvl="0" marL="0" rtl="0" algn="l">
              <a:spcBef>
                <a:spcPts val="0"/>
              </a:spcBef>
              <a:spcAft>
                <a:spcPts val="0"/>
              </a:spcAft>
              <a:buNone/>
            </a:pPr>
            <a:r>
              <a:rPr lang="en-US" sz="2600"/>
              <a:t>Linear/crossection interaction vs time dependent equation</a:t>
            </a:r>
            <a:endParaRPr sz="2600"/>
          </a:p>
        </p:txBody>
      </p:sp>
      <p:pic>
        <p:nvPicPr>
          <p:cNvPr id="548" name="Google Shape;548;g28acd895c12_0_44"/>
          <p:cNvPicPr preferRelativeResize="0"/>
          <p:nvPr/>
        </p:nvPicPr>
        <p:blipFill>
          <a:blip r:embed="rId3">
            <a:alphaModFix/>
          </a:blip>
          <a:stretch>
            <a:fillRect/>
          </a:stretch>
        </p:blipFill>
        <p:spPr>
          <a:xfrm>
            <a:off x="1178950" y="2948875"/>
            <a:ext cx="4917025" cy="3232937"/>
          </a:xfrm>
          <a:prstGeom prst="rect">
            <a:avLst/>
          </a:prstGeom>
          <a:noFill/>
          <a:ln>
            <a:noFill/>
          </a:ln>
        </p:spPr>
      </p:pic>
      <p:pic>
        <p:nvPicPr>
          <p:cNvPr id="549" name="Google Shape;549;g28acd895c12_0_44"/>
          <p:cNvPicPr preferRelativeResize="0"/>
          <p:nvPr/>
        </p:nvPicPr>
        <p:blipFill>
          <a:blip r:embed="rId4">
            <a:alphaModFix/>
          </a:blip>
          <a:stretch>
            <a:fillRect/>
          </a:stretch>
        </p:blipFill>
        <p:spPr>
          <a:xfrm>
            <a:off x="2404763" y="1361175"/>
            <a:ext cx="2724125" cy="608825"/>
          </a:xfrm>
          <a:prstGeom prst="rect">
            <a:avLst/>
          </a:prstGeom>
          <a:noFill/>
          <a:ln cap="flat" cmpd="sng" w="28575">
            <a:solidFill>
              <a:schemeClr val="accent4"/>
            </a:solidFill>
            <a:prstDash val="solid"/>
            <a:round/>
            <a:headEnd len="sm" w="sm" type="none"/>
            <a:tailEnd len="sm" w="sm" type="none"/>
          </a:ln>
        </p:spPr>
      </p:pic>
      <p:pic>
        <p:nvPicPr>
          <p:cNvPr id="550" name="Google Shape;550;g28acd895c12_0_44"/>
          <p:cNvPicPr preferRelativeResize="0"/>
          <p:nvPr/>
        </p:nvPicPr>
        <p:blipFill>
          <a:blip r:embed="rId5">
            <a:alphaModFix/>
          </a:blip>
          <a:stretch>
            <a:fillRect/>
          </a:stretch>
        </p:blipFill>
        <p:spPr>
          <a:xfrm>
            <a:off x="7368350" y="1103975"/>
            <a:ext cx="3419175" cy="1329050"/>
          </a:xfrm>
          <a:prstGeom prst="rect">
            <a:avLst/>
          </a:prstGeom>
          <a:noFill/>
          <a:ln cap="flat" cmpd="sng" w="28575">
            <a:solidFill>
              <a:srgbClr val="3C78D8"/>
            </a:solidFill>
            <a:prstDash val="solid"/>
            <a:round/>
            <a:headEnd len="sm" w="sm" type="none"/>
            <a:tailEnd len="sm" w="sm" type="none"/>
          </a:ln>
        </p:spPr>
      </p:pic>
      <p:sp>
        <p:nvSpPr>
          <p:cNvPr id="551" name="Google Shape;551;g28acd895c12_0_44"/>
          <p:cNvSpPr txBox="1"/>
          <p:nvPr/>
        </p:nvSpPr>
        <p:spPr>
          <a:xfrm>
            <a:off x="1696525" y="2271275"/>
            <a:ext cx="414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entury Gothic"/>
                <a:ea typeface="Century Gothic"/>
                <a:cs typeface="Century Gothic"/>
                <a:sym typeface="Century Gothic"/>
              </a:rPr>
              <a:t>Relatively small laser </a:t>
            </a:r>
            <a:r>
              <a:rPr lang="en-US">
                <a:solidFill>
                  <a:schemeClr val="dk1"/>
                </a:solidFill>
                <a:latin typeface="Century Gothic"/>
                <a:ea typeface="Century Gothic"/>
                <a:cs typeface="Century Gothic"/>
                <a:sym typeface="Century Gothic"/>
              </a:rPr>
              <a:t>intensity (350 MW/mm</a:t>
            </a:r>
            <a:r>
              <a:rPr baseline="30000" lang="en-US">
                <a:solidFill>
                  <a:schemeClr val="dk1"/>
                </a:solidFill>
                <a:latin typeface="Century Gothic"/>
                <a:ea typeface="Century Gothic"/>
                <a:cs typeface="Century Gothic"/>
                <a:sym typeface="Century Gothic"/>
              </a:rPr>
              <a:t>2</a:t>
            </a:r>
            <a:r>
              <a:rPr lang="en-US">
                <a:solidFill>
                  <a:schemeClr val="dk1"/>
                </a:solidFill>
                <a:latin typeface="Century Gothic"/>
                <a:ea typeface="Century Gothic"/>
                <a:cs typeface="Century Gothic"/>
                <a:sym typeface="Century Gothic"/>
              </a:rPr>
              <a:t>)</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a:solidFill>
                  <a:schemeClr val="dk1"/>
                </a:solidFill>
                <a:latin typeface="Century Gothic"/>
                <a:ea typeface="Century Gothic"/>
                <a:cs typeface="Century Gothic"/>
                <a:sym typeface="Century Gothic"/>
              </a:rPr>
              <a:t>Full agreement between two methods</a:t>
            </a:r>
            <a:endParaRPr>
              <a:solidFill>
                <a:schemeClr val="dk1"/>
              </a:solidFill>
              <a:latin typeface="Century Gothic"/>
              <a:ea typeface="Century Gothic"/>
              <a:cs typeface="Century Gothic"/>
              <a:sym typeface="Century Gothic"/>
            </a:endParaRPr>
          </a:p>
        </p:txBody>
      </p:sp>
      <p:sp>
        <p:nvSpPr>
          <p:cNvPr id="552" name="Google Shape;552;g28acd895c12_0_44"/>
          <p:cNvSpPr txBox="1"/>
          <p:nvPr/>
        </p:nvSpPr>
        <p:spPr>
          <a:xfrm>
            <a:off x="7132625" y="2433025"/>
            <a:ext cx="4140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entury Gothic"/>
                <a:ea typeface="Century Gothic"/>
                <a:cs typeface="Century Gothic"/>
                <a:sym typeface="Century Gothic"/>
              </a:rPr>
              <a:t>High</a:t>
            </a:r>
            <a:r>
              <a:rPr lang="en-US">
                <a:solidFill>
                  <a:schemeClr val="dk1"/>
                </a:solidFill>
                <a:latin typeface="Century Gothic"/>
                <a:ea typeface="Century Gothic"/>
                <a:cs typeface="Century Gothic"/>
                <a:sym typeface="Century Gothic"/>
              </a:rPr>
              <a:t> laser intensity </a:t>
            </a:r>
            <a:r>
              <a:rPr lang="en-US">
                <a:solidFill>
                  <a:schemeClr val="dk1"/>
                </a:solidFill>
                <a:latin typeface="Century Gothic"/>
                <a:ea typeface="Century Gothic"/>
                <a:cs typeface="Century Gothic"/>
                <a:sym typeface="Century Gothic"/>
              </a:rPr>
              <a:t>(35000 MW/mm</a:t>
            </a:r>
            <a:r>
              <a:rPr baseline="30000" lang="en-US">
                <a:solidFill>
                  <a:schemeClr val="dk1"/>
                </a:solidFill>
                <a:latin typeface="Century Gothic"/>
                <a:ea typeface="Century Gothic"/>
                <a:cs typeface="Century Gothic"/>
                <a:sym typeface="Century Gothic"/>
              </a:rPr>
              <a:t>2</a:t>
            </a:r>
            <a:r>
              <a:rPr lang="en-US">
                <a:solidFill>
                  <a:schemeClr val="dk1"/>
                </a:solidFill>
                <a:latin typeface="Century Gothic"/>
                <a:ea typeface="Century Gothic"/>
                <a:cs typeface="Century Gothic"/>
                <a:sym typeface="Century Gothic"/>
              </a:rPr>
              <a:t>)</a:t>
            </a:r>
            <a:endParaRPr>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a:solidFill>
                  <a:schemeClr val="dk1"/>
                </a:solidFill>
                <a:latin typeface="Century Gothic"/>
                <a:ea typeface="Century Gothic"/>
                <a:cs typeface="Century Gothic"/>
                <a:sym typeface="Century Gothic"/>
              </a:rPr>
              <a:t>Disagreement between two methods</a:t>
            </a:r>
            <a:endParaRPr>
              <a:solidFill>
                <a:schemeClr val="dk1"/>
              </a:solidFill>
              <a:latin typeface="Century Gothic"/>
              <a:ea typeface="Century Gothic"/>
              <a:cs typeface="Century Gothic"/>
              <a:sym typeface="Century Gothic"/>
            </a:endParaRPr>
          </a:p>
        </p:txBody>
      </p:sp>
      <p:sp>
        <p:nvSpPr>
          <p:cNvPr id="553" name="Google Shape;553;g28acd895c12_0_44"/>
          <p:cNvSpPr txBox="1"/>
          <p:nvPr/>
        </p:nvSpPr>
        <p:spPr>
          <a:xfrm>
            <a:off x="1387425" y="884175"/>
            <a:ext cx="5539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entury Gothic"/>
                <a:ea typeface="Century Gothic"/>
                <a:cs typeface="Century Gothic"/>
                <a:sym typeface="Century Gothic"/>
              </a:rPr>
              <a:t>Crossectional (adiabatic) calculation</a:t>
            </a:r>
            <a:endParaRPr sz="1900">
              <a:solidFill>
                <a:schemeClr val="dk1"/>
              </a:solidFill>
              <a:latin typeface="Century Gothic"/>
              <a:ea typeface="Century Gothic"/>
              <a:cs typeface="Century Gothic"/>
              <a:sym typeface="Century Gothic"/>
            </a:endParaRPr>
          </a:p>
        </p:txBody>
      </p:sp>
      <p:sp>
        <p:nvSpPr>
          <p:cNvPr id="554" name="Google Shape;554;g28acd895c12_0_44"/>
          <p:cNvSpPr txBox="1"/>
          <p:nvPr/>
        </p:nvSpPr>
        <p:spPr>
          <a:xfrm>
            <a:off x="7132625" y="626975"/>
            <a:ext cx="41406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solidFill>
                  <a:schemeClr val="dk1"/>
                </a:solidFill>
                <a:latin typeface="Century Gothic"/>
                <a:ea typeface="Century Gothic"/>
                <a:cs typeface="Century Gothic"/>
                <a:sym typeface="Century Gothic"/>
              </a:rPr>
              <a:t>Time dependent wave equation</a:t>
            </a:r>
            <a:endParaRPr sz="1900">
              <a:solidFill>
                <a:schemeClr val="dk1"/>
              </a:solidFill>
              <a:latin typeface="Century Gothic"/>
              <a:ea typeface="Century Gothic"/>
              <a:cs typeface="Century Gothic"/>
              <a:sym typeface="Century Gothic"/>
            </a:endParaRPr>
          </a:p>
        </p:txBody>
      </p:sp>
      <p:pic>
        <p:nvPicPr>
          <p:cNvPr id="555" name="Google Shape;555;g28acd895c12_0_44"/>
          <p:cNvPicPr preferRelativeResize="0"/>
          <p:nvPr/>
        </p:nvPicPr>
        <p:blipFill>
          <a:blip r:embed="rId6">
            <a:alphaModFix/>
          </a:blip>
          <a:stretch>
            <a:fillRect/>
          </a:stretch>
        </p:blipFill>
        <p:spPr>
          <a:xfrm>
            <a:off x="6535716" y="3000625"/>
            <a:ext cx="4685809" cy="3181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303d480d337_0_24"/>
          <p:cNvSpPr txBox="1"/>
          <p:nvPr>
            <p:ph type="title"/>
          </p:nvPr>
        </p:nvSpPr>
        <p:spPr>
          <a:xfrm>
            <a:off x="270547" y="177800"/>
            <a:ext cx="11515200" cy="535500"/>
          </a:xfrm>
          <a:prstGeom prst="rect">
            <a:avLst/>
          </a:prstGeom>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lang="en-US"/>
              <a:t>Future study. Feshbach resonance.</a:t>
            </a:r>
            <a:endParaRPr/>
          </a:p>
        </p:txBody>
      </p:sp>
      <p:pic>
        <p:nvPicPr>
          <p:cNvPr id="562" name="Google Shape;562;g303d480d337_0_24"/>
          <p:cNvPicPr preferRelativeResize="0"/>
          <p:nvPr/>
        </p:nvPicPr>
        <p:blipFill>
          <a:blip r:embed="rId3">
            <a:alphaModFix/>
          </a:blip>
          <a:stretch>
            <a:fillRect/>
          </a:stretch>
        </p:blipFill>
        <p:spPr>
          <a:xfrm>
            <a:off x="5368151" y="2071474"/>
            <a:ext cx="6882729" cy="628700"/>
          </a:xfrm>
          <a:prstGeom prst="rect">
            <a:avLst/>
          </a:prstGeom>
          <a:noFill/>
          <a:ln>
            <a:noFill/>
          </a:ln>
        </p:spPr>
      </p:pic>
      <p:pic>
        <p:nvPicPr>
          <p:cNvPr id="563" name="Google Shape;563;g303d480d337_0_24"/>
          <p:cNvPicPr preferRelativeResize="0"/>
          <p:nvPr/>
        </p:nvPicPr>
        <p:blipFill>
          <a:blip r:embed="rId4">
            <a:alphaModFix/>
          </a:blip>
          <a:stretch>
            <a:fillRect/>
          </a:stretch>
        </p:blipFill>
        <p:spPr>
          <a:xfrm>
            <a:off x="6625499" y="1395300"/>
            <a:ext cx="3489700" cy="416050"/>
          </a:xfrm>
          <a:prstGeom prst="rect">
            <a:avLst/>
          </a:prstGeom>
          <a:noFill/>
          <a:ln>
            <a:noFill/>
          </a:ln>
        </p:spPr>
      </p:pic>
      <p:cxnSp>
        <p:nvCxnSpPr>
          <p:cNvPr id="564" name="Google Shape;564;g303d480d337_0_24"/>
          <p:cNvCxnSpPr/>
          <p:nvPr/>
        </p:nvCxnSpPr>
        <p:spPr>
          <a:xfrm flipH="1" rot="10800000">
            <a:off x="6919775" y="2628000"/>
            <a:ext cx="1183800" cy="8100"/>
          </a:xfrm>
          <a:prstGeom prst="straightConnector1">
            <a:avLst/>
          </a:prstGeom>
          <a:noFill/>
          <a:ln cap="flat" cmpd="sng" w="28575">
            <a:solidFill>
              <a:schemeClr val="dk2"/>
            </a:solidFill>
            <a:prstDash val="solid"/>
            <a:round/>
            <a:headEnd len="med" w="med" type="triangle"/>
            <a:tailEnd len="med" w="med" type="triangle"/>
          </a:ln>
        </p:spPr>
      </p:cxnSp>
      <p:sp>
        <p:nvSpPr>
          <p:cNvPr id="565" name="Google Shape;565;g303d480d337_0_24"/>
          <p:cNvSpPr txBox="1"/>
          <p:nvPr/>
        </p:nvSpPr>
        <p:spPr>
          <a:xfrm>
            <a:off x="6514900" y="2814838"/>
            <a:ext cx="188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Century Gothic"/>
                <a:ea typeface="Century Gothic"/>
                <a:cs typeface="Century Gothic"/>
                <a:sym typeface="Century Gothic"/>
              </a:rPr>
              <a:t>Strong resonance</a:t>
            </a:r>
            <a:endParaRPr>
              <a:solidFill>
                <a:schemeClr val="dk1"/>
              </a:solidFill>
              <a:latin typeface="Century Gothic"/>
              <a:ea typeface="Century Gothic"/>
              <a:cs typeface="Century Gothic"/>
              <a:sym typeface="Century Gothic"/>
            </a:endParaRPr>
          </a:p>
        </p:txBody>
      </p:sp>
      <p:pic>
        <p:nvPicPr>
          <p:cNvPr id="566" name="Google Shape;566;g303d480d337_0_24"/>
          <p:cNvPicPr preferRelativeResize="0"/>
          <p:nvPr/>
        </p:nvPicPr>
        <p:blipFill rotWithShape="1">
          <a:blip r:embed="rId5">
            <a:alphaModFix/>
          </a:blip>
          <a:srcRect b="0" l="0" r="0" t="0"/>
          <a:stretch/>
        </p:blipFill>
        <p:spPr>
          <a:xfrm>
            <a:off x="6342945" y="2676363"/>
            <a:ext cx="1165178" cy="268500"/>
          </a:xfrm>
          <a:prstGeom prst="rect">
            <a:avLst/>
          </a:prstGeom>
          <a:noFill/>
          <a:ln>
            <a:noFill/>
          </a:ln>
        </p:spPr>
      </p:pic>
      <p:sp>
        <p:nvSpPr>
          <p:cNvPr id="567" name="Google Shape;567;g303d480d337_0_24"/>
          <p:cNvSpPr txBox="1"/>
          <p:nvPr/>
        </p:nvSpPr>
        <p:spPr>
          <a:xfrm>
            <a:off x="7452425" y="2624575"/>
            <a:ext cx="136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 10.93 eV</a:t>
            </a:r>
            <a:endParaRPr>
              <a:solidFill>
                <a:schemeClr val="dk1"/>
              </a:solidFill>
              <a:latin typeface="Times New Roman"/>
              <a:ea typeface="Times New Roman"/>
              <a:cs typeface="Times New Roman"/>
              <a:sym typeface="Times New Roman"/>
            </a:endParaRPr>
          </a:p>
        </p:txBody>
      </p:sp>
      <p:pic>
        <p:nvPicPr>
          <p:cNvPr id="568" name="Google Shape;568;g303d480d337_0_24"/>
          <p:cNvPicPr preferRelativeResize="0"/>
          <p:nvPr/>
        </p:nvPicPr>
        <p:blipFill>
          <a:blip r:embed="rId6">
            <a:alphaModFix/>
          </a:blip>
          <a:stretch>
            <a:fillRect/>
          </a:stretch>
        </p:blipFill>
        <p:spPr>
          <a:xfrm>
            <a:off x="9894000" y="5538888"/>
            <a:ext cx="914400" cy="914400"/>
          </a:xfrm>
          <a:prstGeom prst="rect">
            <a:avLst/>
          </a:prstGeom>
          <a:noFill/>
          <a:ln>
            <a:noFill/>
          </a:ln>
        </p:spPr>
      </p:pic>
      <p:pic>
        <p:nvPicPr>
          <p:cNvPr id="569" name="Google Shape;569;g303d480d337_0_24"/>
          <p:cNvPicPr preferRelativeResize="0"/>
          <p:nvPr/>
        </p:nvPicPr>
        <p:blipFill>
          <a:blip r:embed="rId7">
            <a:alphaModFix/>
          </a:blip>
          <a:stretch>
            <a:fillRect/>
          </a:stretch>
        </p:blipFill>
        <p:spPr>
          <a:xfrm>
            <a:off x="8567667" y="5538897"/>
            <a:ext cx="914400" cy="914400"/>
          </a:xfrm>
          <a:prstGeom prst="rect">
            <a:avLst/>
          </a:prstGeom>
          <a:noFill/>
          <a:ln>
            <a:noFill/>
          </a:ln>
        </p:spPr>
      </p:pic>
      <p:cxnSp>
        <p:nvCxnSpPr>
          <p:cNvPr id="570" name="Google Shape;570;g303d480d337_0_24"/>
          <p:cNvCxnSpPr/>
          <p:nvPr/>
        </p:nvCxnSpPr>
        <p:spPr>
          <a:xfrm flipH="1">
            <a:off x="8092775" y="5940625"/>
            <a:ext cx="488100" cy="222900"/>
          </a:xfrm>
          <a:prstGeom prst="straightConnector1">
            <a:avLst/>
          </a:prstGeom>
          <a:noFill/>
          <a:ln cap="flat" cmpd="sng" w="19050">
            <a:solidFill>
              <a:schemeClr val="dk2"/>
            </a:solidFill>
            <a:prstDash val="solid"/>
            <a:round/>
            <a:headEnd len="med" w="med" type="triangle"/>
            <a:tailEnd len="med" w="med" type="none"/>
          </a:ln>
        </p:spPr>
      </p:cxnSp>
      <p:pic>
        <p:nvPicPr>
          <p:cNvPr id="571" name="Google Shape;571;g303d480d337_0_24"/>
          <p:cNvPicPr preferRelativeResize="0"/>
          <p:nvPr/>
        </p:nvPicPr>
        <p:blipFill>
          <a:blip r:embed="rId8">
            <a:alphaModFix/>
          </a:blip>
          <a:stretch>
            <a:fillRect/>
          </a:stretch>
        </p:blipFill>
        <p:spPr>
          <a:xfrm>
            <a:off x="11091338" y="5503163"/>
            <a:ext cx="914400" cy="985837"/>
          </a:xfrm>
          <a:prstGeom prst="rect">
            <a:avLst/>
          </a:prstGeom>
          <a:noFill/>
          <a:ln>
            <a:noFill/>
          </a:ln>
        </p:spPr>
      </p:pic>
      <p:pic>
        <p:nvPicPr>
          <p:cNvPr id="572" name="Google Shape;572;g303d480d337_0_24"/>
          <p:cNvPicPr preferRelativeResize="0"/>
          <p:nvPr/>
        </p:nvPicPr>
        <p:blipFill>
          <a:blip r:embed="rId9">
            <a:alphaModFix/>
          </a:blip>
          <a:stretch>
            <a:fillRect/>
          </a:stretch>
        </p:blipFill>
        <p:spPr>
          <a:xfrm>
            <a:off x="7198055" y="5761424"/>
            <a:ext cx="914400" cy="914400"/>
          </a:xfrm>
          <a:prstGeom prst="rect">
            <a:avLst/>
          </a:prstGeom>
          <a:noFill/>
          <a:ln>
            <a:noFill/>
          </a:ln>
        </p:spPr>
      </p:pic>
      <p:pic>
        <p:nvPicPr>
          <p:cNvPr id="573" name="Google Shape;573;g303d480d337_0_24"/>
          <p:cNvPicPr preferRelativeResize="0"/>
          <p:nvPr/>
        </p:nvPicPr>
        <p:blipFill rotWithShape="1">
          <a:blip r:embed="rId10">
            <a:alphaModFix/>
          </a:blip>
          <a:srcRect b="7018" l="8246" r="2698" t="1948"/>
          <a:stretch/>
        </p:blipFill>
        <p:spPr>
          <a:xfrm>
            <a:off x="8544075" y="4073275"/>
            <a:ext cx="914400" cy="946484"/>
          </a:xfrm>
          <a:prstGeom prst="rect">
            <a:avLst/>
          </a:prstGeom>
          <a:noFill/>
          <a:ln>
            <a:noFill/>
          </a:ln>
        </p:spPr>
      </p:pic>
      <p:cxnSp>
        <p:nvCxnSpPr>
          <p:cNvPr id="574" name="Google Shape;574;g303d480d337_0_24"/>
          <p:cNvCxnSpPr>
            <a:endCxn id="575" idx="0"/>
          </p:cNvCxnSpPr>
          <p:nvPr/>
        </p:nvCxnSpPr>
        <p:spPr>
          <a:xfrm flipH="1">
            <a:off x="7723009" y="4533837"/>
            <a:ext cx="675300" cy="954000"/>
          </a:xfrm>
          <a:prstGeom prst="straightConnector1">
            <a:avLst/>
          </a:prstGeom>
          <a:noFill/>
          <a:ln cap="flat" cmpd="sng" w="19050">
            <a:solidFill>
              <a:schemeClr val="dk2"/>
            </a:solidFill>
            <a:prstDash val="solid"/>
            <a:round/>
            <a:headEnd len="med" w="med" type="triangle"/>
            <a:tailEnd len="med" w="med" type="none"/>
          </a:ln>
        </p:spPr>
      </p:cxnSp>
      <p:pic>
        <p:nvPicPr>
          <p:cNvPr id="575" name="Google Shape;575;g303d480d337_0_24"/>
          <p:cNvPicPr preferRelativeResize="0"/>
          <p:nvPr/>
        </p:nvPicPr>
        <p:blipFill rotWithShape="1">
          <a:blip r:embed="rId11">
            <a:alphaModFix/>
          </a:blip>
          <a:srcRect b="0" l="0" r="80177" t="0"/>
          <a:stretch/>
        </p:blipFill>
        <p:spPr>
          <a:xfrm>
            <a:off x="7558291" y="5487837"/>
            <a:ext cx="329437" cy="273600"/>
          </a:xfrm>
          <a:prstGeom prst="rect">
            <a:avLst/>
          </a:prstGeom>
          <a:noFill/>
          <a:ln>
            <a:noFill/>
          </a:ln>
        </p:spPr>
      </p:pic>
      <p:pic>
        <p:nvPicPr>
          <p:cNvPr id="576" name="Google Shape;576;g303d480d337_0_24"/>
          <p:cNvPicPr preferRelativeResize="0"/>
          <p:nvPr/>
        </p:nvPicPr>
        <p:blipFill rotWithShape="1">
          <a:blip r:embed="rId4">
            <a:alphaModFix/>
          </a:blip>
          <a:srcRect b="0" l="38681" r="37174" t="0"/>
          <a:stretch/>
        </p:blipFill>
        <p:spPr>
          <a:xfrm>
            <a:off x="8642675" y="3506850"/>
            <a:ext cx="764400" cy="377441"/>
          </a:xfrm>
          <a:prstGeom prst="rect">
            <a:avLst/>
          </a:prstGeom>
          <a:noFill/>
          <a:ln>
            <a:noFill/>
          </a:ln>
        </p:spPr>
      </p:pic>
      <p:sp>
        <p:nvSpPr>
          <p:cNvPr id="577" name="Google Shape;577;g303d480d337_0_24"/>
          <p:cNvSpPr txBox="1"/>
          <p:nvPr/>
        </p:nvSpPr>
        <p:spPr>
          <a:xfrm>
            <a:off x="7526213" y="5883900"/>
            <a:ext cx="372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Century Gothic"/>
                <a:ea typeface="Century Gothic"/>
                <a:cs typeface="Century Gothic"/>
                <a:sym typeface="Century Gothic"/>
              </a:rPr>
              <a:t>s</a:t>
            </a:r>
            <a:endParaRPr sz="2500"/>
          </a:p>
        </p:txBody>
      </p:sp>
      <p:sp>
        <p:nvSpPr>
          <p:cNvPr id="578" name="Google Shape;578;g303d480d337_0_24"/>
          <p:cNvSpPr txBox="1"/>
          <p:nvPr/>
        </p:nvSpPr>
        <p:spPr>
          <a:xfrm>
            <a:off x="8835488" y="4281425"/>
            <a:ext cx="372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entury Gothic"/>
                <a:ea typeface="Century Gothic"/>
                <a:cs typeface="Century Gothic"/>
                <a:sym typeface="Century Gothic"/>
              </a:rPr>
              <a:t>p</a:t>
            </a:r>
            <a:endParaRPr sz="1700"/>
          </a:p>
        </p:txBody>
      </p:sp>
      <p:sp>
        <p:nvSpPr>
          <p:cNvPr id="579" name="Google Shape;579;g303d480d337_0_24"/>
          <p:cNvSpPr txBox="1"/>
          <p:nvPr/>
        </p:nvSpPr>
        <p:spPr>
          <a:xfrm>
            <a:off x="8918550" y="5566663"/>
            <a:ext cx="372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entury Gothic"/>
                <a:ea typeface="Century Gothic"/>
                <a:cs typeface="Century Gothic"/>
                <a:sym typeface="Century Gothic"/>
              </a:rPr>
              <a:t>p</a:t>
            </a:r>
            <a:endParaRPr sz="1300"/>
          </a:p>
        </p:txBody>
      </p:sp>
      <p:sp>
        <p:nvSpPr>
          <p:cNvPr id="580" name="Google Shape;580;g303d480d337_0_24"/>
          <p:cNvSpPr txBox="1"/>
          <p:nvPr/>
        </p:nvSpPr>
        <p:spPr>
          <a:xfrm>
            <a:off x="10250525" y="5566663"/>
            <a:ext cx="372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entury Gothic"/>
                <a:ea typeface="Century Gothic"/>
                <a:cs typeface="Century Gothic"/>
                <a:sym typeface="Century Gothic"/>
              </a:rPr>
              <a:t>s</a:t>
            </a:r>
            <a:endParaRPr sz="1300"/>
          </a:p>
        </p:txBody>
      </p:sp>
      <p:sp>
        <p:nvSpPr>
          <p:cNvPr id="581" name="Google Shape;581;g303d480d337_0_24"/>
          <p:cNvSpPr txBox="1"/>
          <p:nvPr/>
        </p:nvSpPr>
        <p:spPr>
          <a:xfrm>
            <a:off x="11411850" y="5532813"/>
            <a:ext cx="372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entury Gothic"/>
                <a:ea typeface="Century Gothic"/>
                <a:cs typeface="Century Gothic"/>
                <a:sym typeface="Century Gothic"/>
              </a:rPr>
              <a:t>d</a:t>
            </a:r>
            <a:endParaRPr sz="1300"/>
          </a:p>
        </p:txBody>
      </p:sp>
      <p:sp>
        <p:nvSpPr>
          <p:cNvPr id="582" name="Google Shape;582;g303d480d337_0_24"/>
          <p:cNvSpPr txBox="1"/>
          <p:nvPr/>
        </p:nvSpPr>
        <p:spPr>
          <a:xfrm>
            <a:off x="5585675" y="736450"/>
            <a:ext cx="5243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entury Gothic"/>
                <a:ea typeface="Century Gothic"/>
                <a:cs typeface="Century Gothic"/>
                <a:sym typeface="Century Gothic"/>
              </a:rPr>
              <a:t>Feshbach photodetachment</a:t>
            </a:r>
            <a:endParaRPr sz="2800">
              <a:solidFill>
                <a:schemeClr val="dk1"/>
              </a:solidFill>
              <a:latin typeface="Century Gothic"/>
              <a:ea typeface="Century Gothic"/>
              <a:cs typeface="Century Gothic"/>
              <a:sym typeface="Century Gothic"/>
            </a:endParaRPr>
          </a:p>
        </p:txBody>
      </p:sp>
      <p:sp>
        <p:nvSpPr>
          <p:cNvPr id="583" name="Google Shape;583;g303d480d337_0_24"/>
          <p:cNvSpPr txBox="1"/>
          <p:nvPr/>
        </p:nvSpPr>
        <p:spPr>
          <a:xfrm>
            <a:off x="8575400" y="3811675"/>
            <a:ext cx="101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FF0000"/>
                </a:solidFill>
                <a:latin typeface="Century Gothic"/>
                <a:ea typeface="Century Gothic"/>
                <a:cs typeface="Century Gothic"/>
                <a:sym typeface="Century Gothic"/>
              </a:rPr>
              <a:t>Feshbach</a:t>
            </a:r>
            <a:endParaRPr b="1" sz="300">
              <a:solidFill>
                <a:srgbClr val="FF0000"/>
              </a:solidFill>
            </a:endParaRPr>
          </a:p>
        </p:txBody>
      </p:sp>
      <p:cxnSp>
        <p:nvCxnSpPr>
          <p:cNvPr id="584" name="Google Shape;584;g303d480d337_0_24"/>
          <p:cNvCxnSpPr>
            <a:stCxn id="585" idx="0"/>
          </p:cNvCxnSpPr>
          <p:nvPr/>
        </p:nvCxnSpPr>
        <p:spPr>
          <a:xfrm rot="10800000">
            <a:off x="9599102" y="4745950"/>
            <a:ext cx="795300" cy="473400"/>
          </a:xfrm>
          <a:prstGeom prst="straightConnector1">
            <a:avLst/>
          </a:prstGeom>
          <a:noFill/>
          <a:ln cap="flat" cmpd="sng" w="19050">
            <a:solidFill>
              <a:schemeClr val="dk2"/>
            </a:solidFill>
            <a:prstDash val="solid"/>
            <a:round/>
            <a:headEnd len="med" w="med" type="triangle"/>
            <a:tailEnd len="med" w="med" type="none"/>
          </a:ln>
        </p:spPr>
      </p:cxnSp>
      <p:sp>
        <p:nvSpPr>
          <p:cNvPr id="586" name="Google Shape;586;g303d480d337_0_24"/>
          <p:cNvSpPr txBox="1"/>
          <p:nvPr/>
        </p:nvSpPr>
        <p:spPr>
          <a:xfrm>
            <a:off x="6109875" y="3596000"/>
            <a:ext cx="815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entury Gothic"/>
                <a:ea typeface="Century Gothic"/>
                <a:cs typeface="Century Gothic"/>
                <a:sym typeface="Century Gothic"/>
              </a:rPr>
              <a:t>E (a.u.)</a:t>
            </a:r>
            <a:endParaRPr sz="1300">
              <a:solidFill>
                <a:schemeClr val="dk1"/>
              </a:solidFill>
              <a:latin typeface="Century Gothic"/>
              <a:ea typeface="Century Gothic"/>
              <a:cs typeface="Century Gothic"/>
              <a:sym typeface="Century Gothic"/>
            </a:endParaRPr>
          </a:p>
        </p:txBody>
      </p:sp>
      <p:sp>
        <p:nvSpPr>
          <p:cNvPr id="587" name="Google Shape;587;g303d480d337_0_24"/>
          <p:cNvSpPr txBox="1"/>
          <p:nvPr/>
        </p:nvSpPr>
        <p:spPr>
          <a:xfrm>
            <a:off x="6140700" y="4218538"/>
            <a:ext cx="852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Century Gothic"/>
                <a:ea typeface="Century Gothic"/>
                <a:cs typeface="Century Gothic"/>
                <a:sym typeface="Century Gothic"/>
              </a:rPr>
              <a:t>-0.126</a:t>
            </a:r>
            <a:endParaRPr sz="1500">
              <a:solidFill>
                <a:schemeClr val="dk1"/>
              </a:solidFill>
              <a:latin typeface="Century Gothic"/>
              <a:ea typeface="Century Gothic"/>
              <a:cs typeface="Century Gothic"/>
              <a:sym typeface="Century Gothic"/>
            </a:endParaRPr>
          </a:p>
        </p:txBody>
      </p:sp>
      <p:sp>
        <p:nvSpPr>
          <p:cNvPr id="588" name="Google Shape;588;g303d480d337_0_24"/>
          <p:cNvSpPr txBox="1"/>
          <p:nvPr/>
        </p:nvSpPr>
        <p:spPr>
          <a:xfrm>
            <a:off x="6342950" y="5691613"/>
            <a:ext cx="852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Century Gothic"/>
                <a:ea typeface="Century Gothic"/>
                <a:cs typeface="Century Gothic"/>
                <a:sym typeface="Century Gothic"/>
              </a:rPr>
              <a:t>-0.5</a:t>
            </a:r>
            <a:endParaRPr sz="1500">
              <a:solidFill>
                <a:schemeClr val="dk1"/>
              </a:solidFill>
              <a:latin typeface="Century Gothic"/>
              <a:ea typeface="Century Gothic"/>
              <a:cs typeface="Century Gothic"/>
              <a:sym typeface="Century Gothic"/>
            </a:endParaRPr>
          </a:p>
        </p:txBody>
      </p:sp>
      <p:sp>
        <p:nvSpPr>
          <p:cNvPr id="589" name="Google Shape;589;g303d480d337_0_24"/>
          <p:cNvSpPr txBox="1"/>
          <p:nvPr/>
        </p:nvSpPr>
        <p:spPr>
          <a:xfrm>
            <a:off x="6265450" y="5996713"/>
            <a:ext cx="852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Century Gothic"/>
                <a:ea typeface="Century Gothic"/>
                <a:cs typeface="Century Gothic"/>
                <a:sym typeface="Century Gothic"/>
              </a:rPr>
              <a:t>-0.52</a:t>
            </a:r>
            <a:endParaRPr sz="1500">
              <a:solidFill>
                <a:schemeClr val="dk1"/>
              </a:solidFill>
              <a:latin typeface="Century Gothic"/>
              <a:ea typeface="Century Gothic"/>
              <a:cs typeface="Century Gothic"/>
              <a:sym typeface="Century Gothic"/>
            </a:endParaRPr>
          </a:p>
        </p:txBody>
      </p:sp>
      <p:sp>
        <p:nvSpPr>
          <p:cNvPr id="590" name="Google Shape;590;g303d480d337_0_24"/>
          <p:cNvSpPr txBox="1"/>
          <p:nvPr/>
        </p:nvSpPr>
        <p:spPr>
          <a:xfrm rot="-3300117">
            <a:off x="7387270" y="4671827"/>
            <a:ext cx="933138" cy="40006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Times New Roman"/>
                <a:ea typeface="Times New Roman"/>
                <a:cs typeface="Times New Roman"/>
                <a:sym typeface="Times New Roman"/>
              </a:rPr>
              <a:t>10.93 eV</a:t>
            </a:r>
            <a:endParaRPr>
              <a:solidFill>
                <a:schemeClr val="dk1"/>
              </a:solidFill>
              <a:latin typeface="Times New Roman"/>
              <a:ea typeface="Times New Roman"/>
              <a:cs typeface="Times New Roman"/>
              <a:sym typeface="Times New Roman"/>
            </a:endParaRPr>
          </a:p>
        </p:txBody>
      </p:sp>
      <p:pic>
        <p:nvPicPr>
          <p:cNvPr id="591" name="Google Shape;591;g303d480d337_0_24"/>
          <p:cNvPicPr preferRelativeResize="0"/>
          <p:nvPr/>
        </p:nvPicPr>
        <p:blipFill>
          <a:blip r:embed="rId12">
            <a:alphaModFix/>
          </a:blip>
          <a:stretch>
            <a:fillRect/>
          </a:stretch>
        </p:blipFill>
        <p:spPr>
          <a:xfrm>
            <a:off x="718435" y="2183151"/>
            <a:ext cx="4570940" cy="628700"/>
          </a:xfrm>
          <a:prstGeom prst="rect">
            <a:avLst/>
          </a:prstGeom>
          <a:noFill/>
          <a:ln>
            <a:noFill/>
          </a:ln>
        </p:spPr>
      </p:pic>
      <p:pic>
        <p:nvPicPr>
          <p:cNvPr id="592" name="Google Shape;592;g303d480d337_0_24"/>
          <p:cNvPicPr preferRelativeResize="0"/>
          <p:nvPr/>
        </p:nvPicPr>
        <p:blipFill>
          <a:blip r:embed="rId11">
            <a:alphaModFix/>
          </a:blip>
          <a:stretch>
            <a:fillRect/>
          </a:stretch>
        </p:blipFill>
        <p:spPr>
          <a:xfrm>
            <a:off x="1547026" y="1355750"/>
            <a:ext cx="2711474" cy="446400"/>
          </a:xfrm>
          <a:prstGeom prst="rect">
            <a:avLst/>
          </a:prstGeom>
          <a:noFill/>
          <a:ln>
            <a:noFill/>
          </a:ln>
        </p:spPr>
      </p:pic>
      <p:sp>
        <p:nvSpPr>
          <p:cNvPr id="593" name="Google Shape;593;g303d480d337_0_24"/>
          <p:cNvSpPr txBox="1"/>
          <p:nvPr/>
        </p:nvSpPr>
        <p:spPr>
          <a:xfrm>
            <a:off x="290675" y="766100"/>
            <a:ext cx="4986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entury Gothic"/>
                <a:ea typeface="Century Gothic"/>
                <a:cs typeface="Century Gothic"/>
                <a:sym typeface="Century Gothic"/>
              </a:rPr>
              <a:t>Normal photodetachment</a:t>
            </a:r>
            <a:endParaRPr sz="2800">
              <a:solidFill>
                <a:schemeClr val="dk1"/>
              </a:solidFill>
              <a:latin typeface="Century Gothic"/>
              <a:ea typeface="Century Gothic"/>
              <a:cs typeface="Century Gothic"/>
              <a:sym typeface="Century Gothic"/>
            </a:endParaRPr>
          </a:p>
        </p:txBody>
      </p:sp>
      <p:pic>
        <p:nvPicPr>
          <p:cNvPr id="594" name="Google Shape;594;g303d480d337_0_24"/>
          <p:cNvPicPr preferRelativeResize="0"/>
          <p:nvPr/>
        </p:nvPicPr>
        <p:blipFill>
          <a:blip r:embed="rId13">
            <a:alphaModFix/>
          </a:blip>
          <a:stretch>
            <a:fillRect/>
          </a:stretch>
        </p:blipFill>
        <p:spPr>
          <a:xfrm>
            <a:off x="3277825" y="2994361"/>
            <a:ext cx="2524994" cy="3623823"/>
          </a:xfrm>
          <a:prstGeom prst="rect">
            <a:avLst/>
          </a:prstGeom>
          <a:noFill/>
          <a:ln>
            <a:noFill/>
          </a:ln>
        </p:spPr>
      </p:pic>
      <p:cxnSp>
        <p:nvCxnSpPr>
          <p:cNvPr id="595" name="Google Shape;595;g303d480d337_0_24"/>
          <p:cNvCxnSpPr/>
          <p:nvPr/>
        </p:nvCxnSpPr>
        <p:spPr>
          <a:xfrm flipH="1">
            <a:off x="4591900" y="1825625"/>
            <a:ext cx="3071400" cy="1697400"/>
          </a:xfrm>
          <a:prstGeom prst="straightConnector1">
            <a:avLst/>
          </a:prstGeom>
          <a:noFill/>
          <a:ln cap="flat" cmpd="sng" w="9525">
            <a:solidFill>
              <a:schemeClr val="dk2"/>
            </a:solidFill>
            <a:prstDash val="solid"/>
            <a:round/>
            <a:headEnd len="med" w="med" type="none"/>
            <a:tailEnd len="med" w="med" type="triangle"/>
          </a:ln>
        </p:spPr>
      </p:cxnSp>
      <p:cxnSp>
        <p:nvCxnSpPr>
          <p:cNvPr id="596" name="Google Shape;596;g303d480d337_0_24"/>
          <p:cNvCxnSpPr>
            <a:stCxn id="592" idx="2"/>
          </p:cNvCxnSpPr>
          <p:nvPr/>
        </p:nvCxnSpPr>
        <p:spPr>
          <a:xfrm>
            <a:off x="2902763" y="1802150"/>
            <a:ext cx="1040400" cy="1901700"/>
          </a:xfrm>
          <a:prstGeom prst="straightConnector1">
            <a:avLst/>
          </a:prstGeom>
          <a:noFill/>
          <a:ln cap="flat" cmpd="sng" w="9525">
            <a:solidFill>
              <a:schemeClr val="dk2"/>
            </a:solidFill>
            <a:prstDash val="solid"/>
            <a:round/>
            <a:headEnd len="med" w="med" type="none"/>
            <a:tailEnd len="med" w="med" type="triangle"/>
          </a:ln>
        </p:spPr>
      </p:cxnSp>
      <p:cxnSp>
        <p:nvCxnSpPr>
          <p:cNvPr id="597" name="Google Shape;597;g303d480d337_0_24"/>
          <p:cNvCxnSpPr/>
          <p:nvPr/>
        </p:nvCxnSpPr>
        <p:spPr>
          <a:xfrm flipH="1" rot="10800000">
            <a:off x="6845175" y="3650750"/>
            <a:ext cx="6300" cy="2683500"/>
          </a:xfrm>
          <a:prstGeom prst="straightConnector1">
            <a:avLst/>
          </a:prstGeom>
          <a:noFill/>
          <a:ln cap="flat" cmpd="sng" w="9525">
            <a:solidFill>
              <a:schemeClr val="dk2"/>
            </a:solidFill>
            <a:prstDash val="solid"/>
            <a:round/>
            <a:headEnd len="med" w="med" type="none"/>
            <a:tailEnd len="med" w="med" type="triangle"/>
          </a:ln>
        </p:spPr>
      </p:cxnSp>
      <p:cxnSp>
        <p:nvCxnSpPr>
          <p:cNvPr id="598" name="Google Shape;598;g303d480d337_0_24"/>
          <p:cNvCxnSpPr>
            <a:stCxn id="599" idx="0"/>
          </p:cNvCxnSpPr>
          <p:nvPr/>
        </p:nvCxnSpPr>
        <p:spPr>
          <a:xfrm rot="10800000">
            <a:off x="9609652" y="4452525"/>
            <a:ext cx="1938900" cy="730500"/>
          </a:xfrm>
          <a:prstGeom prst="straightConnector1">
            <a:avLst/>
          </a:prstGeom>
          <a:noFill/>
          <a:ln cap="flat" cmpd="sng" w="19050">
            <a:solidFill>
              <a:schemeClr val="dk2"/>
            </a:solidFill>
            <a:prstDash val="solid"/>
            <a:round/>
            <a:headEnd len="med" w="med" type="triangle"/>
            <a:tailEnd len="med" w="med" type="none"/>
          </a:ln>
        </p:spPr>
      </p:cxnSp>
      <p:pic>
        <p:nvPicPr>
          <p:cNvPr id="600" name="Google Shape;600;g303d480d337_0_24"/>
          <p:cNvPicPr preferRelativeResize="0"/>
          <p:nvPr/>
        </p:nvPicPr>
        <p:blipFill>
          <a:blip r:embed="rId7">
            <a:alphaModFix/>
          </a:blip>
          <a:stretch>
            <a:fillRect/>
          </a:stretch>
        </p:blipFill>
        <p:spPr>
          <a:xfrm>
            <a:off x="1862067" y="3481497"/>
            <a:ext cx="914400" cy="914400"/>
          </a:xfrm>
          <a:prstGeom prst="rect">
            <a:avLst/>
          </a:prstGeom>
          <a:noFill/>
          <a:ln>
            <a:noFill/>
          </a:ln>
        </p:spPr>
      </p:pic>
      <p:cxnSp>
        <p:nvCxnSpPr>
          <p:cNvPr id="601" name="Google Shape;601;g303d480d337_0_24"/>
          <p:cNvCxnSpPr/>
          <p:nvPr/>
        </p:nvCxnSpPr>
        <p:spPr>
          <a:xfrm flipH="1">
            <a:off x="1387175" y="3883225"/>
            <a:ext cx="488100" cy="222900"/>
          </a:xfrm>
          <a:prstGeom prst="straightConnector1">
            <a:avLst/>
          </a:prstGeom>
          <a:noFill/>
          <a:ln cap="flat" cmpd="sng" w="19050">
            <a:solidFill>
              <a:schemeClr val="dk2"/>
            </a:solidFill>
            <a:prstDash val="solid"/>
            <a:round/>
            <a:headEnd len="med" w="med" type="triangle"/>
            <a:tailEnd len="med" w="med" type="none"/>
          </a:ln>
        </p:spPr>
      </p:cxnSp>
      <p:pic>
        <p:nvPicPr>
          <p:cNvPr id="602" name="Google Shape;602;g303d480d337_0_24"/>
          <p:cNvPicPr preferRelativeResize="0"/>
          <p:nvPr/>
        </p:nvPicPr>
        <p:blipFill>
          <a:blip r:embed="rId9">
            <a:alphaModFix/>
          </a:blip>
          <a:stretch>
            <a:fillRect/>
          </a:stretch>
        </p:blipFill>
        <p:spPr>
          <a:xfrm>
            <a:off x="492455" y="3704024"/>
            <a:ext cx="914400" cy="914400"/>
          </a:xfrm>
          <a:prstGeom prst="rect">
            <a:avLst/>
          </a:prstGeom>
          <a:noFill/>
          <a:ln>
            <a:noFill/>
          </a:ln>
        </p:spPr>
      </p:pic>
      <p:pic>
        <p:nvPicPr>
          <p:cNvPr id="603" name="Google Shape;603;g303d480d337_0_24"/>
          <p:cNvPicPr preferRelativeResize="0"/>
          <p:nvPr/>
        </p:nvPicPr>
        <p:blipFill rotWithShape="1">
          <a:blip r:embed="rId11">
            <a:alphaModFix/>
          </a:blip>
          <a:srcRect b="0" l="56784" r="0" t="0"/>
          <a:stretch/>
        </p:blipFill>
        <p:spPr>
          <a:xfrm>
            <a:off x="2009185" y="3161950"/>
            <a:ext cx="718184" cy="273600"/>
          </a:xfrm>
          <a:prstGeom prst="rect">
            <a:avLst/>
          </a:prstGeom>
          <a:noFill/>
          <a:ln>
            <a:noFill/>
          </a:ln>
        </p:spPr>
      </p:pic>
      <p:sp>
        <p:nvSpPr>
          <p:cNvPr id="604" name="Google Shape;604;g303d480d337_0_24"/>
          <p:cNvSpPr txBox="1"/>
          <p:nvPr/>
        </p:nvSpPr>
        <p:spPr>
          <a:xfrm>
            <a:off x="820613" y="3826500"/>
            <a:ext cx="372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Century Gothic"/>
                <a:ea typeface="Century Gothic"/>
                <a:cs typeface="Century Gothic"/>
                <a:sym typeface="Century Gothic"/>
              </a:rPr>
              <a:t>s</a:t>
            </a:r>
            <a:endParaRPr sz="2500"/>
          </a:p>
        </p:txBody>
      </p:sp>
      <p:pic>
        <p:nvPicPr>
          <p:cNvPr id="605" name="Google Shape;605;g303d480d337_0_24"/>
          <p:cNvPicPr preferRelativeResize="0"/>
          <p:nvPr/>
        </p:nvPicPr>
        <p:blipFill rotWithShape="1">
          <a:blip r:embed="rId11">
            <a:alphaModFix/>
          </a:blip>
          <a:srcRect b="0" l="0" r="80177" t="0"/>
          <a:stretch/>
        </p:blipFill>
        <p:spPr>
          <a:xfrm>
            <a:off x="784928" y="3326337"/>
            <a:ext cx="329437" cy="273600"/>
          </a:xfrm>
          <a:prstGeom prst="rect">
            <a:avLst/>
          </a:prstGeom>
          <a:noFill/>
          <a:ln>
            <a:noFill/>
          </a:ln>
        </p:spPr>
      </p:pic>
      <p:cxnSp>
        <p:nvCxnSpPr>
          <p:cNvPr id="606" name="Google Shape;606;g303d480d337_0_24"/>
          <p:cNvCxnSpPr/>
          <p:nvPr/>
        </p:nvCxnSpPr>
        <p:spPr>
          <a:xfrm flipH="1">
            <a:off x="9537525" y="3167775"/>
            <a:ext cx="2130600" cy="1097700"/>
          </a:xfrm>
          <a:prstGeom prst="straightConnector1">
            <a:avLst/>
          </a:prstGeom>
          <a:noFill/>
          <a:ln cap="flat" cmpd="sng" w="19050">
            <a:solidFill>
              <a:schemeClr val="dk2"/>
            </a:solidFill>
            <a:prstDash val="solid"/>
            <a:round/>
            <a:headEnd len="med" w="med" type="triangle"/>
            <a:tailEnd len="med" w="med" type="none"/>
          </a:ln>
        </p:spPr>
      </p:cxnSp>
      <p:sp>
        <p:nvSpPr>
          <p:cNvPr id="607" name="Google Shape;607;g303d480d337_0_24"/>
          <p:cNvSpPr txBox="1"/>
          <p:nvPr/>
        </p:nvSpPr>
        <p:spPr>
          <a:xfrm rot="-1649417">
            <a:off x="9400737" y="3037604"/>
            <a:ext cx="2500876" cy="58489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Excited states  H</a:t>
            </a:r>
            <a:r>
              <a:rPr baseline="30000" lang="en-US" sz="1300">
                <a:solidFill>
                  <a:schemeClr val="dk1"/>
                </a:solidFill>
                <a:latin typeface="Times New Roman"/>
                <a:ea typeface="Times New Roman"/>
                <a:cs typeface="Times New Roman"/>
                <a:sym typeface="Times New Roman"/>
              </a:rPr>
              <a:t>0*</a:t>
            </a:r>
            <a:r>
              <a:rPr lang="en-US" sz="1300">
                <a:solidFill>
                  <a:schemeClr val="dk1"/>
                </a:solidFill>
                <a:latin typeface="Times New Roman"/>
                <a:ea typeface="Times New Roman"/>
                <a:cs typeface="Times New Roman"/>
                <a:sym typeface="Times New Roman"/>
              </a:rPr>
              <a:t> n=2,3,4…</a:t>
            </a:r>
            <a:endParaRPr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photodetachment </a:t>
            </a:r>
            <a:r>
              <a:rPr b="1" lang="en-US" sz="1300">
                <a:solidFill>
                  <a:schemeClr val="dk1"/>
                </a:solidFill>
                <a:latin typeface="Times New Roman"/>
                <a:ea typeface="Times New Roman"/>
                <a:cs typeface="Times New Roman"/>
                <a:sym typeface="Times New Roman"/>
              </a:rPr>
              <a:t>???</a:t>
            </a:r>
            <a:endParaRPr b="1" sz="1300">
              <a:solidFill>
                <a:schemeClr val="dk1"/>
              </a:solidFill>
              <a:latin typeface="Times New Roman"/>
              <a:ea typeface="Times New Roman"/>
              <a:cs typeface="Times New Roman"/>
              <a:sym typeface="Times New Roman"/>
            </a:endParaRPr>
          </a:p>
        </p:txBody>
      </p:sp>
      <p:sp>
        <p:nvSpPr>
          <p:cNvPr id="608" name="Google Shape;608;g303d480d337_0_24"/>
          <p:cNvSpPr txBox="1"/>
          <p:nvPr/>
        </p:nvSpPr>
        <p:spPr>
          <a:xfrm>
            <a:off x="152400" y="15240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Times New Roman"/>
                <a:ea typeface="Times New Roman"/>
                <a:cs typeface="Times New Roman"/>
                <a:sym typeface="Times New Roman"/>
              </a:rPr>
              <a:t> states </a:t>
            </a:r>
            <a:endParaRPr/>
          </a:p>
        </p:txBody>
      </p:sp>
      <p:sp>
        <p:nvSpPr>
          <p:cNvPr id="609" name="Google Shape;609;g303d480d337_0_24"/>
          <p:cNvSpPr txBox="1"/>
          <p:nvPr/>
        </p:nvSpPr>
        <p:spPr>
          <a:xfrm>
            <a:off x="7028175" y="3201275"/>
            <a:ext cx="409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entury Gothic"/>
                <a:ea typeface="Century Gothic"/>
                <a:cs typeface="Century Gothic"/>
                <a:sym typeface="Century Gothic"/>
              </a:rPr>
              <a:t>H</a:t>
            </a:r>
            <a:r>
              <a:rPr baseline="30000" lang="en-US" sz="2800">
                <a:solidFill>
                  <a:schemeClr val="dk1"/>
                </a:solidFill>
                <a:latin typeface="Century Gothic"/>
                <a:ea typeface="Century Gothic"/>
                <a:cs typeface="Century Gothic"/>
                <a:sym typeface="Century Gothic"/>
              </a:rPr>
              <a:t>0</a:t>
            </a:r>
            <a:r>
              <a:rPr baseline="-25000" lang="en-US" sz="2800">
                <a:solidFill>
                  <a:schemeClr val="dk1"/>
                </a:solidFill>
                <a:latin typeface="Century Gothic"/>
                <a:ea typeface="Century Gothic"/>
                <a:cs typeface="Century Gothic"/>
                <a:sym typeface="Century Gothic"/>
              </a:rPr>
              <a:t>1s</a:t>
            </a:r>
            <a:endParaRPr sz="2800">
              <a:solidFill>
                <a:schemeClr val="dk1"/>
              </a:solidFill>
              <a:latin typeface="Century Gothic"/>
              <a:ea typeface="Century Gothic"/>
              <a:cs typeface="Century Gothic"/>
              <a:sym typeface="Century Gothic"/>
            </a:endParaRPr>
          </a:p>
        </p:txBody>
      </p:sp>
      <p:pic>
        <p:nvPicPr>
          <p:cNvPr id="610" name="Google Shape;610;g303d480d337_0_24"/>
          <p:cNvPicPr preferRelativeResize="0"/>
          <p:nvPr/>
        </p:nvPicPr>
        <p:blipFill>
          <a:blip r:embed="rId14">
            <a:alphaModFix/>
          </a:blip>
          <a:stretch>
            <a:fillRect/>
          </a:stretch>
        </p:blipFill>
        <p:spPr>
          <a:xfrm>
            <a:off x="9904875" y="5196330"/>
            <a:ext cx="863100" cy="329270"/>
          </a:xfrm>
          <a:prstGeom prst="rect">
            <a:avLst/>
          </a:prstGeom>
          <a:noFill/>
          <a:ln>
            <a:noFill/>
          </a:ln>
        </p:spPr>
      </p:pic>
      <p:pic>
        <p:nvPicPr>
          <p:cNvPr id="611" name="Google Shape;611;g303d480d337_0_24"/>
          <p:cNvPicPr preferRelativeResize="0"/>
          <p:nvPr/>
        </p:nvPicPr>
        <p:blipFill>
          <a:blip r:embed="rId15">
            <a:alphaModFix/>
          </a:blip>
          <a:stretch>
            <a:fillRect/>
          </a:stretch>
        </p:blipFill>
        <p:spPr>
          <a:xfrm>
            <a:off x="8546787" y="5208714"/>
            <a:ext cx="914400" cy="378036"/>
          </a:xfrm>
          <a:prstGeom prst="rect">
            <a:avLst/>
          </a:prstGeom>
          <a:noFill/>
          <a:ln>
            <a:noFill/>
          </a:ln>
        </p:spPr>
      </p:pic>
      <p:pic>
        <p:nvPicPr>
          <p:cNvPr id="612" name="Google Shape;612;g303d480d337_0_24"/>
          <p:cNvPicPr preferRelativeResize="0"/>
          <p:nvPr/>
        </p:nvPicPr>
        <p:blipFill>
          <a:blip r:embed="rId16">
            <a:alphaModFix/>
          </a:blip>
          <a:stretch>
            <a:fillRect/>
          </a:stretch>
        </p:blipFill>
        <p:spPr>
          <a:xfrm>
            <a:off x="11091360" y="5188676"/>
            <a:ext cx="863100" cy="3445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g2f88559d205_0_25"/>
          <p:cNvSpPr/>
          <p:nvPr/>
        </p:nvSpPr>
        <p:spPr>
          <a:xfrm>
            <a:off x="1893950" y="3847950"/>
            <a:ext cx="2824200" cy="2255100"/>
          </a:xfrm>
          <a:prstGeom prst="ellipse">
            <a:avLst/>
          </a:prstGeom>
          <a:noFill/>
          <a:ln cap="flat" cmpd="sng" w="28575">
            <a:solidFill>
              <a:srgbClr val="397D5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
        <p:nvSpPr>
          <p:cNvPr id="619" name="Google Shape;619;g2f88559d205_0_25"/>
          <p:cNvSpPr/>
          <p:nvPr/>
        </p:nvSpPr>
        <p:spPr>
          <a:xfrm>
            <a:off x="4573325" y="1940875"/>
            <a:ext cx="2957100" cy="39666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pic>
        <p:nvPicPr>
          <p:cNvPr id="620" name="Google Shape;620;g2f88559d205_0_25"/>
          <p:cNvPicPr preferRelativeResize="0"/>
          <p:nvPr/>
        </p:nvPicPr>
        <p:blipFill>
          <a:blip r:embed="rId3">
            <a:alphaModFix/>
          </a:blip>
          <a:stretch>
            <a:fillRect/>
          </a:stretch>
        </p:blipFill>
        <p:spPr>
          <a:xfrm>
            <a:off x="2229262" y="942322"/>
            <a:ext cx="8772576" cy="801328"/>
          </a:xfrm>
          <a:prstGeom prst="rect">
            <a:avLst/>
          </a:prstGeom>
          <a:noFill/>
          <a:ln>
            <a:noFill/>
          </a:ln>
        </p:spPr>
      </p:pic>
      <p:pic>
        <p:nvPicPr>
          <p:cNvPr id="621" name="Google Shape;621;g2f88559d205_0_25"/>
          <p:cNvPicPr preferRelativeResize="0"/>
          <p:nvPr/>
        </p:nvPicPr>
        <p:blipFill>
          <a:blip r:embed="rId4">
            <a:alphaModFix/>
          </a:blip>
          <a:stretch>
            <a:fillRect/>
          </a:stretch>
        </p:blipFill>
        <p:spPr>
          <a:xfrm>
            <a:off x="5091550" y="4440250"/>
            <a:ext cx="968750" cy="968750"/>
          </a:xfrm>
          <a:prstGeom prst="rect">
            <a:avLst/>
          </a:prstGeom>
          <a:noFill/>
          <a:ln>
            <a:noFill/>
          </a:ln>
        </p:spPr>
      </p:pic>
      <p:pic>
        <p:nvPicPr>
          <p:cNvPr id="622" name="Google Shape;622;g2f88559d205_0_25"/>
          <p:cNvPicPr preferRelativeResize="0"/>
          <p:nvPr/>
        </p:nvPicPr>
        <p:blipFill>
          <a:blip r:embed="rId5">
            <a:alphaModFix/>
          </a:blip>
          <a:stretch>
            <a:fillRect/>
          </a:stretch>
        </p:blipFill>
        <p:spPr>
          <a:xfrm>
            <a:off x="3384229" y="4530897"/>
            <a:ext cx="914400" cy="914400"/>
          </a:xfrm>
          <a:prstGeom prst="rect">
            <a:avLst/>
          </a:prstGeom>
          <a:noFill/>
          <a:ln>
            <a:noFill/>
          </a:ln>
        </p:spPr>
      </p:pic>
      <p:cxnSp>
        <p:nvCxnSpPr>
          <p:cNvPr id="623" name="Google Shape;623;g2f88559d205_0_25"/>
          <p:cNvCxnSpPr>
            <a:stCxn id="622" idx="1"/>
          </p:cNvCxnSpPr>
          <p:nvPr/>
        </p:nvCxnSpPr>
        <p:spPr>
          <a:xfrm flipH="1">
            <a:off x="3061729" y="4988097"/>
            <a:ext cx="322500" cy="167400"/>
          </a:xfrm>
          <a:prstGeom prst="straightConnector1">
            <a:avLst/>
          </a:prstGeom>
          <a:noFill/>
          <a:ln cap="flat" cmpd="sng" w="19050">
            <a:solidFill>
              <a:schemeClr val="dk2"/>
            </a:solidFill>
            <a:prstDash val="solid"/>
            <a:round/>
            <a:headEnd len="med" w="med" type="triangle"/>
            <a:tailEnd len="med" w="med" type="none"/>
          </a:ln>
        </p:spPr>
      </p:cxnSp>
      <p:pic>
        <p:nvPicPr>
          <p:cNvPr id="624" name="Google Shape;624;g2f88559d205_0_25"/>
          <p:cNvPicPr preferRelativeResize="0"/>
          <p:nvPr/>
        </p:nvPicPr>
        <p:blipFill>
          <a:blip r:embed="rId6">
            <a:alphaModFix/>
          </a:blip>
          <a:stretch>
            <a:fillRect/>
          </a:stretch>
        </p:blipFill>
        <p:spPr>
          <a:xfrm>
            <a:off x="6060300" y="4418963"/>
            <a:ext cx="914400" cy="985837"/>
          </a:xfrm>
          <a:prstGeom prst="rect">
            <a:avLst/>
          </a:prstGeom>
          <a:noFill/>
          <a:ln>
            <a:noFill/>
          </a:ln>
        </p:spPr>
      </p:pic>
      <p:pic>
        <p:nvPicPr>
          <p:cNvPr id="625" name="Google Shape;625;g2f88559d205_0_25"/>
          <p:cNvPicPr preferRelativeResize="0"/>
          <p:nvPr/>
        </p:nvPicPr>
        <p:blipFill>
          <a:blip r:embed="rId7">
            <a:alphaModFix/>
          </a:blip>
          <a:stretch>
            <a:fillRect/>
          </a:stretch>
        </p:blipFill>
        <p:spPr>
          <a:xfrm>
            <a:off x="2167017" y="4677224"/>
            <a:ext cx="914400" cy="914400"/>
          </a:xfrm>
          <a:prstGeom prst="rect">
            <a:avLst/>
          </a:prstGeom>
          <a:noFill/>
          <a:ln>
            <a:noFill/>
          </a:ln>
        </p:spPr>
      </p:pic>
      <p:pic>
        <p:nvPicPr>
          <p:cNvPr id="626" name="Google Shape;626;g2f88559d205_0_25"/>
          <p:cNvPicPr preferRelativeResize="0"/>
          <p:nvPr/>
        </p:nvPicPr>
        <p:blipFill rotWithShape="1">
          <a:blip r:embed="rId8">
            <a:alphaModFix/>
          </a:blip>
          <a:srcRect b="7018" l="8246" r="2698" t="1948"/>
          <a:stretch/>
        </p:blipFill>
        <p:spPr>
          <a:xfrm>
            <a:off x="5494238" y="2608075"/>
            <a:ext cx="914400" cy="946484"/>
          </a:xfrm>
          <a:prstGeom prst="rect">
            <a:avLst/>
          </a:prstGeom>
          <a:noFill/>
          <a:ln>
            <a:noFill/>
          </a:ln>
        </p:spPr>
      </p:pic>
      <p:pic>
        <p:nvPicPr>
          <p:cNvPr id="627" name="Google Shape;627;g2f88559d205_0_25"/>
          <p:cNvPicPr preferRelativeResize="0"/>
          <p:nvPr/>
        </p:nvPicPr>
        <p:blipFill rotWithShape="1">
          <a:blip r:embed="rId9">
            <a:alphaModFix/>
          </a:blip>
          <a:srcRect b="0" l="0" r="80177" t="0"/>
          <a:stretch/>
        </p:blipFill>
        <p:spPr>
          <a:xfrm>
            <a:off x="2527253" y="4403637"/>
            <a:ext cx="329437" cy="273600"/>
          </a:xfrm>
          <a:prstGeom prst="rect">
            <a:avLst/>
          </a:prstGeom>
          <a:noFill/>
          <a:ln>
            <a:noFill/>
          </a:ln>
        </p:spPr>
      </p:pic>
      <p:pic>
        <p:nvPicPr>
          <p:cNvPr id="628" name="Google Shape;628;g2f88559d205_0_25"/>
          <p:cNvPicPr preferRelativeResize="0"/>
          <p:nvPr/>
        </p:nvPicPr>
        <p:blipFill rotWithShape="1">
          <a:blip r:embed="rId10">
            <a:alphaModFix/>
          </a:blip>
          <a:srcRect b="0" l="38681" r="37174" t="0"/>
          <a:stretch/>
        </p:blipFill>
        <p:spPr>
          <a:xfrm>
            <a:off x="5592838" y="2041650"/>
            <a:ext cx="764400" cy="377441"/>
          </a:xfrm>
          <a:prstGeom prst="rect">
            <a:avLst/>
          </a:prstGeom>
          <a:noFill/>
          <a:ln>
            <a:noFill/>
          </a:ln>
        </p:spPr>
      </p:pic>
      <p:sp>
        <p:nvSpPr>
          <p:cNvPr id="629" name="Google Shape;629;g2f88559d205_0_25"/>
          <p:cNvSpPr txBox="1"/>
          <p:nvPr/>
        </p:nvSpPr>
        <p:spPr>
          <a:xfrm>
            <a:off x="2495175" y="4799700"/>
            <a:ext cx="372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solidFill>
                  <a:schemeClr val="dk1"/>
                </a:solidFill>
                <a:latin typeface="Century Gothic"/>
                <a:ea typeface="Century Gothic"/>
                <a:cs typeface="Century Gothic"/>
                <a:sym typeface="Century Gothic"/>
              </a:rPr>
              <a:t>s</a:t>
            </a:r>
            <a:endParaRPr sz="2500"/>
          </a:p>
        </p:txBody>
      </p:sp>
      <p:sp>
        <p:nvSpPr>
          <p:cNvPr id="630" name="Google Shape;630;g2f88559d205_0_25"/>
          <p:cNvSpPr txBox="1"/>
          <p:nvPr/>
        </p:nvSpPr>
        <p:spPr>
          <a:xfrm>
            <a:off x="5785650" y="2816225"/>
            <a:ext cx="372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entury Gothic"/>
                <a:ea typeface="Century Gothic"/>
                <a:cs typeface="Century Gothic"/>
                <a:sym typeface="Century Gothic"/>
              </a:rPr>
              <a:t>p</a:t>
            </a:r>
            <a:endParaRPr sz="1700"/>
          </a:p>
        </p:txBody>
      </p:sp>
      <p:sp>
        <p:nvSpPr>
          <p:cNvPr id="631" name="Google Shape;631;g2f88559d205_0_25"/>
          <p:cNvSpPr txBox="1"/>
          <p:nvPr/>
        </p:nvSpPr>
        <p:spPr>
          <a:xfrm>
            <a:off x="3735113" y="4558663"/>
            <a:ext cx="372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entury Gothic"/>
                <a:ea typeface="Century Gothic"/>
                <a:cs typeface="Century Gothic"/>
                <a:sym typeface="Century Gothic"/>
              </a:rPr>
              <a:t>p</a:t>
            </a:r>
            <a:endParaRPr sz="1300"/>
          </a:p>
        </p:txBody>
      </p:sp>
      <p:sp>
        <p:nvSpPr>
          <p:cNvPr id="632" name="Google Shape;632;g2f88559d205_0_25"/>
          <p:cNvSpPr txBox="1"/>
          <p:nvPr/>
        </p:nvSpPr>
        <p:spPr>
          <a:xfrm>
            <a:off x="5219488" y="4482463"/>
            <a:ext cx="372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entury Gothic"/>
                <a:ea typeface="Century Gothic"/>
                <a:cs typeface="Century Gothic"/>
                <a:sym typeface="Century Gothic"/>
              </a:rPr>
              <a:t>s</a:t>
            </a:r>
            <a:endParaRPr sz="1300"/>
          </a:p>
        </p:txBody>
      </p:sp>
      <p:sp>
        <p:nvSpPr>
          <p:cNvPr id="633" name="Google Shape;633;g2f88559d205_0_25"/>
          <p:cNvSpPr txBox="1"/>
          <p:nvPr/>
        </p:nvSpPr>
        <p:spPr>
          <a:xfrm>
            <a:off x="6380813" y="4448613"/>
            <a:ext cx="372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entury Gothic"/>
                <a:ea typeface="Century Gothic"/>
                <a:cs typeface="Century Gothic"/>
                <a:sym typeface="Century Gothic"/>
              </a:rPr>
              <a:t>d</a:t>
            </a:r>
            <a:endParaRPr sz="1300"/>
          </a:p>
        </p:txBody>
      </p:sp>
      <p:sp>
        <p:nvSpPr>
          <p:cNvPr id="634" name="Google Shape;634;g2f88559d205_0_25"/>
          <p:cNvSpPr txBox="1"/>
          <p:nvPr/>
        </p:nvSpPr>
        <p:spPr>
          <a:xfrm>
            <a:off x="3587150" y="290525"/>
            <a:ext cx="7195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entury Gothic"/>
                <a:ea typeface="Century Gothic"/>
                <a:cs typeface="Century Gothic"/>
                <a:sym typeface="Century Gothic"/>
              </a:rPr>
              <a:t>Feshbach wavefunction calculation </a:t>
            </a:r>
            <a:endParaRPr sz="2800">
              <a:solidFill>
                <a:schemeClr val="dk1"/>
              </a:solidFill>
              <a:latin typeface="Century Gothic"/>
              <a:ea typeface="Century Gothic"/>
              <a:cs typeface="Century Gothic"/>
              <a:sym typeface="Century Gothic"/>
            </a:endParaRPr>
          </a:p>
        </p:txBody>
      </p:sp>
      <p:sp>
        <p:nvSpPr>
          <p:cNvPr id="635" name="Google Shape;635;g2f88559d205_0_25"/>
          <p:cNvSpPr txBox="1"/>
          <p:nvPr/>
        </p:nvSpPr>
        <p:spPr>
          <a:xfrm>
            <a:off x="5525563" y="2346475"/>
            <a:ext cx="101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FF0000"/>
                </a:solidFill>
                <a:latin typeface="Century Gothic"/>
                <a:ea typeface="Century Gothic"/>
                <a:cs typeface="Century Gothic"/>
                <a:sym typeface="Century Gothic"/>
              </a:rPr>
              <a:t>Feshbach</a:t>
            </a:r>
            <a:endParaRPr b="1" sz="300">
              <a:solidFill>
                <a:srgbClr val="FF0000"/>
              </a:solidFill>
            </a:endParaRPr>
          </a:p>
        </p:txBody>
      </p:sp>
      <p:cxnSp>
        <p:nvCxnSpPr>
          <p:cNvPr id="636" name="Google Shape;636;g2f88559d205_0_25"/>
          <p:cNvCxnSpPr>
            <a:stCxn id="637" idx="0"/>
            <a:endCxn id="626" idx="2"/>
          </p:cNvCxnSpPr>
          <p:nvPr/>
        </p:nvCxnSpPr>
        <p:spPr>
          <a:xfrm flipH="1" rot="10800000">
            <a:off x="5554925" y="3554580"/>
            <a:ext cx="396600" cy="575700"/>
          </a:xfrm>
          <a:prstGeom prst="straightConnector1">
            <a:avLst/>
          </a:prstGeom>
          <a:noFill/>
          <a:ln cap="flat" cmpd="sng" w="19050">
            <a:solidFill>
              <a:srgbClr val="FF0000"/>
            </a:solidFill>
            <a:prstDash val="solid"/>
            <a:round/>
            <a:headEnd len="med" w="med" type="triangle"/>
            <a:tailEnd len="med" w="med" type="none"/>
          </a:ln>
        </p:spPr>
      </p:cxnSp>
      <p:sp>
        <p:nvSpPr>
          <p:cNvPr id="638" name="Google Shape;638;g2f88559d205_0_25"/>
          <p:cNvSpPr txBox="1"/>
          <p:nvPr/>
        </p:nvSpPr>
        <p:spPr>
          <a:xfrm>
            <a:off x="1078838" y="2511800"/>
            <a:ext cx="815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300">
                <a:solidFill>
                  <a:schemeClr val="dk1"/>
                </a:solidFill>
                <a:latin typeface="Century Gothic"/>
                <a:ea typeface="Century Gothic"/>
                <a:cs typeface="Century Gothic"/>
                <a:sym typeface="Century Gothic"/>
              </a:rPr>
              <a:t>E (a.u.)</a:t>
            </a:r>
            <a:endParaRPr sz="1300">
              <a:solidFill>
                <a:schemeClr val="dk1"/>
              </a:solidFill>
              <a:latin typeface="Century Gothic"/>
              <a:ea typeface="Century Gothic"/>
              <a:cs typeface="Century Gothic"/>
              <a:sym typeface="Century Gothic"/>
            </a:endParaRPr>
          </a:p>
        </p:txBody>
      </p:sp>
      <p:sp>
        <p:nvSpPr>
          <p:cNvPr id="639" name="Google Shape;639;g2f88559d205_0_25"/>
          <p:cNvSpPr txBox="1"/>
          <p:nvPr/>
        </p:nvSpPr>
        <p:spPr>
          <a:xfrm>
            <a:off x="1109663" y="3134338"/>
            <a:ext cx="852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Century Gothic"/>
                <a:ea typeface="Century Gothic"/>
                <a:cs typeface="Century Gothic"/>
                <a:sym typeface="Century Gothic"/>
              </a:rPr>
              <a:t>-0.126</a:t>
            </a:r>
            <a:endParaRPr sz="1500">
              <a:solidFill>
                <a:schemeClr val="dk1"/>
              </a:solidFill>
              <a:latin typeface="Century Gothic"/>
              <a:ea typeface="Century Gothic"/>
              <a:cs typeface="Century Gothic"/>
              <a:sym typeface="Century Gothic"/>
            </a:endParaRPr>
          </a:p>
        </p:txBody>
      </p:sp>
      <p:sp>
        <p:nvSpPr>
          <p:cNvPr id="640" name="Google Shape;640;g2f88559d205_0_25"/>
          <p:cNvSpPr txBox="1"/>
          <p:nvPr/>
        </p:nvSpPr>
        <p:spPr>
          <a:xfrm>
            <a:off x="1311913" y="4607413"/>
            <a:ext cx="852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Century Gothic"/>
                <a:ea typeface="Century Gothic"/>
                <a:cs typeface="Century Gothic"/>
                <a:sym typeface="Century Gothic"/>
              </a:rPr>
              <a:t>-0.5</a:t>
            </a:r>
            <a:endParaRPr sz="1500">
              <a:solidFill>
                <a:schemeClr val="dk1"/>
              </a:solidFill>
              <a:latin typeface="Century Gothic"/>
              <a:ea typeface="Century Gothic"/>
              <a:cs typeface="Century Gothic"/>
              <a:sym typeface="Century Gothic"/>
            </a:endParaRPr>
          </a:p>
        </p:txBody>
      </p:sp>
      <p:sp>
        <p:nvSpPr>
          <p:cNvPr id="641" name="Google Shape;641;g2f88559d205_0_25"/>
          <p:cNvSpPr txBox="1"/>
          <p:nvPr/>
        </p:nvSpPr>
        <p:spPr>
          <a:xfrm>
            <a:off x="1234413" y="4912513"/>
            <a:ext cx="852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Century Gothic"/>
                <a:ea typeface="Century Gothic"/>
                <a:cs typeface="Century Gothic"/>
                <a:sym typeface="Century Gothic"/>
              </a:rPr>
              <a:t>-0.52</a:t>
            </a:r>
            <a:endParaRPr sz="1500">
              <a:solidFill>
                <a:schemeClr val="dk1"/>
              </a:solidFill>
              <a:latin typeface="Century Gothic"/>
              <a:ea typeface="Century Gothic"/>
              <a:cs typeface="Century Gothic"/>
              <a:sym typeface="Century Gothic"/>
            </a:endParaRPr>
          </a:p>
        </p:txBody>
      </p:sp>
      <p:cxnSp>
        <p:nvCxnSpPr>
          <p:cNvPr id="642" name="Google Shape;642;g2f88559d205_0_25"/>
          <p:cNvCxnSpPr/>
          <p:nvPr/>
        </p:nvCxnSpPr>
        <p:spPr>
          <a:xfrm flipH="1" rot="10800000">
            <a:off x="1814138" y="2566550"/>
            <a:ext cx="6300" cy="2683500"/>
          </a:xfrm>
          <a:prstGeom prst="straightConnector1">
            <a:avLst/>
          </a:prstGeom>
          <a:noFill/>
          <a:ln cap="flat" cmpd="sng" w="28575">
            <a:solidFill>
              <a:schemeClr val="dk1"/>
            </a:solidFill>
            <a:prstDash val="solid"/>
            <a:round/>
            <a:headEnd len="med" w="med" type="none"/>
            <a:tailEnd len="med" w="med" type="triangle"/>
          </a:ln>
        </p:spPr>
      </p:cxnSp>
      <p:cxnSp>
        <p:nvCxnSpPr>
          <p:cNvPr id="643" name="Google Shape;643;g2f88559d205_0_25"/>
          <p:cNvCxnSpPr>
            <a:stCxn id="644" idx="0"/>
            <a:endCxn id="626" idx="2"/>
          </p:cNvCxnSpPr>
          <p:nvPr/>
        </p:nvCxnSpPr>
        <p:spPr>
          <a:xfrm rot="10800000">
            <a:off x="5951510" y="3554663"/>
            <a:ext cx="615300" cy="556800"/>
          </a:xfrm>
          <a:prstGeom prst="straightConnector1">
            <a:avLst/>
          </a:prstGeom>
          <a:noFill/>
          <a:ln cap="flat" cmpd="sng" w="19050">
            <a:solidFill>
              <a:srgbClr val="FF0000"/>
            </a:solidFill>
            <a:prstDash val="solid"/>
            <a:round/>
            <a:headEnd len="med" w="med" type="triangle"/>
            <a:tailEnd len="med" w="med" type="none"/>
          </a:ln>
        </p:spPr>
      </p:cxnSp>
      <p:pic>
        <p:nvPicPr>
          <p:cNvPr id="637" name="Google Shape;637;g2f88559d205_0_25"/>
          <p:cNvPicPr preferRelativeResize="0"/>
          <p:nvPr/>
        </p:nvPicPr>
        <p:blipFill>
          <a:blip r:embed="rId11">
            <a:alphaModFix/>
          </a:blip>
          <a:stretch>
            <a:fillRect/>
          </a:stretch>
        </p:blipFill>
        <p:spPr>
          <a:xfrm>
            <a:off x="5123375" y="4130280"/>
            <a:ext cx="863100" cy="329270"/>
          </a:xfrm>
          <a:prstGeom prst="rect">
            <a:avLst/>
          </a:prstGeom>
          <a:noFill/>
          <a:ln>
            <a:noFill/>
          </a:ln>
        </p:spPr>
      </p:pic>
      <p:pic>
        <p:nvPicPr>
          <p:cNvPr id="645" name="Google Shape;645;g2f88559d205_0_25"/>
          <p:cNvPicPr preferRelativeResize="0"/>
          <p:nvPr/>
        </p:nvPicPr>
        <p:blipFill>
          <a:blip r:embed="rId12">
            <a:alphaModFix/>
          </a:blip>
          <a:stretch>
            <a:fillRect/>
          </a:stretch>
        </p:blipFill>
        <p:spPr>
          <a:xfrm>
            <a:off x="3411112" y="4170939"/>
            <a:ext cx="914400" cy="378036"/>
          </a:xfrm>
          <a:prstGeom prst="rect">
            <a:avLst/>
          </a:prstGeom>
          <a:noFill/>
          <a:ln>
            <a:noFill/>
          </a:ln>
        </p:spPr>
      </p:pic>
      <p:pic>
        <p:nvPicPr>
          <p:cNvPr id="644" name="Google Shape;644;g2f88559d205_0_25"/>
          <p:cNvPicPr preferRelativeResize="0"/>
          <p:nvPr/>
        </p:nvPicPr>
        <p:blipFill>
          <a:blip r:embed="rId13">
            <a:alphaModFix/>
          </a:blip>
          <a:stretch>
            <a:fillRect/>
          </a:stretch>
        </p:blipFill>
        <p:spPr>
          <a:xfrm>
            <a:off x="6135260" y="4111463"/>
            <a:ext cx="863100" cy="344585"/>
          </a:xfrm>
          <a:prstGeom prst="rect">
            <a:avLst/>
          </a:prstGeom>
          <a:noFill/>
          <a:ln>
            <a:noFill/>
          </a:ln>
        </p:spPr>
      </p:pic>
      <p:sp>
        <p:nvSpPr>
          <p:cNvPr id="646" name="Google Shape;646;g2f88559d205_0_25"/>
          <p:cNvSpPr txBox="1"/>
          <p:nvPr/>
        </p:nvSpPr>
        <p:spPr>
          <a:xfrm>
            <a:off x="2140250" y="2554625"/>
            <a:ext cx="22548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entury Gothic"/>
                <a:ea typeface="Century Gothic"/>
                <a:cs typeface="Century Gothic"/>
                <a:sym typeface="Century Gothic"/>
              </a:rPr>
              <a:t>This part is done.</a:t>
            </a:r>
            <a:endParaRPr sz="17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US" sz="1700">
                <a:solidFill>
                  <a:schemeClr val="dk1"/>
                </a:solidFill>
                <a:latin typeface="Century Gothic"/>
                <a:ea typeface="Century Gothic"/>
                <a:cs typeface="Century Gothic"/>
                <a:sym typeface="Century Gothic"/>
              </a:rPr>
              <a:t>Wave equation developed.</a:t>
            </a:r>
            <a:endParaRPr sz="1700">
              <a:solidFill>
                <a:schemeClr val="dk1"/>
              </a:solidFill>
              <a:latin typeface="Century Gothic"/>
              <a:ea typeface="Century Gothic"/>
              <a:cs typeface="Century Gothic"/>
              <a:sym typeface="Century Gothic"/>
            </a:endParaRPr>
          </a:p>
        </p:txBody>
      </p:sp>
      <p:cxnSp>
        <p:nvCxnSpPr>
          <p:cNvPr id="647" name="Google Shape;647;g2f88559d205_0_25"/>
          <p:cNvCxnSpPr>
            <a:stCxn id="626" idx="1"/>
          </p:cNvCxnSpPr>
          <p:nvPr/>
        </p:nvCxnSpPr>
        <p:spPr>
          <a:xfrm flipH="1">
            <a:off x="2735438" y="3081317"/>
            <a:ext cx="2758800" cy="1549500"/>
          </a:xfrm>
          <a:prstGeom prst="straightConnector1">
            <a:avLst/>
          </a:prstGeom>
          <a:noFill/>
          <a:ln cap="flat" cmpd="sng" w="19050">
            <a:solidFill>
              <a:schemeClr val="dk2"/>
            </a:solidFill>
            <a:prstDash val="solid"/>
            <a:round/>
            <a:headEnd len="med" w="med" type="triangle"/>
            <a:tailEnd len="med" w="med" type="none"/>
          </a:ln>
        </p:spPr>
      </p:cxnSp>
      <p:sp>
        <p:nvSpPr>
          <p:cNvPr id="648" name="Google Shape;648;g2f88559d205_0_25"/>
          <p:cNvSpPr txBox="1"/>
          <p:nvPr/>
        </p:nvSpPr>
        <p:spPr>
          <a:xfrm>
            <a:off x="7841725" y="2603350"/>
            <a:ext cx="39684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Century Gothic"/>
              <a:buChar char="●"/>
            </a:pPr>
            <a:r>
              <a:rPr lang="en-US">
                <a:solidFill>
                  <a:schemeClr val="dk1"/>
                </a:solidFill>
                <a:latin typeface="Century Gothic"/>
                <a:ea typeface="Century Gothic"/>
                <a:cs typeface="Century Gothic"/>
                <a:sym typeface="Century Gothic"/>
              </a:rPr>
              <a:t>Feshbach wave function to be calculated</a:t>
            </a:r>
            <a:endParaRPr>
              <a:solidFill>
                <a:schemeClr val="dk1"/>
              </a:solidFill>
              <a:latin typeface="Century Gothic"/>
              <a:ea typeface="Century Gothic"/>
              <a:cs typeface="Century Gothic"/>
              <a:sym typeface="Century Gothic"/>
            </a:endParaRPr>
          </a:p>
          <a:p>
            <a:pPr indent="-317500" lvl="0" marL="457200" rtl="0" algn="l">
              <a:spcBef>
                <a:spcPts val="0"/>
              </a:spcBef>
              <a:spcAft>
                <a:spcPts val="0"/>
              </a:spcAft>
              <a:buClr>
                <a:schemeClr val="dk1"/>
              </a:buClr>
              <a:buSzPts val="1400"/>
              <a:buFont typeface="Century Gothic"/>
              <a:buChar char="●"/>
            </a:pPr>
            <a:r>
              <a:rPr lang="en-US">
                <a:solidFill>
                  <a:schemeClr val="dk1"/>
                </a:solidFill>
                <a:latin typeface="Century Gothic"/>
                <a:ea typeface="Century Gothic"/>
                <a:cs typeface="Century Gothic"/>
                <a:sym typeface="Century Gothic"/>
              </a:rPr>
              <a:t>Wave equation to be solved for laser power estimate</a:t>
            </a:r>
            <a:endParaRPr>
              <a:solidFill>
                <a:schemeClr val="dk1"/>
              </a:solidFill>
              <a:latin typeface="Century Gothic"/>
              <a:ea typeface="Century Gothic"/>
              <a:cs typeface="Century Gothic"/>
              <a:sym typeface="Century Gothic"/>
            </a:endParaRPr>
          </a:p>
          <a:p>
            <a:pPr indent="-317500" lvl="0" marL="457200" rtl="0" algn="l">
              <a:spcBef>
                <a:spcPts val="0"/>
              </a:spcBef>
              <a:spcAft>
                <a:spcPts val="0"/>
              </a:spcAft>
              <a:buClr>
                <a:schemeClr val="dk1"/>
              </a:buClr>
              <a:buSzPts val="1400"/>
              <a:buFont typeface="Century Gothic"/>
              <a:buChar char="●"/>
            </a:pPr>
            <a:r>
              <a:rPr lang="en-US">
                <a:solidFill>
                  <a:schemeClr val="dk1"/>
                </a:solidFill>
                <a:latin typeface="Century Gothic"/>
                <a:ea typeface="Century Gothic"/>
                <a:cs typeface="Century Gothic"/>
                <a:sym typeface="Century Gothic"/>
              </a:rPr>
              <a:t>Feshbach decays into H</a:t>
            </a:r>
            <a:r>
              <a:rPr baseline="30000" lang="en-US">
                <a:solidFill>
                  <a:schemeClr val="dk1"/>
                </a:solidFill>
                <a:latin typeface="Century Gothic"/>
                <a:ea typeface="Century Gothic"/>
                <a:cs typeface="Century Gothic"/>
                <a:sym typeface="Century Gothic"/>
              </a:rPr>
              <a:t>-</a:t>
            </a:r>
            <a:r>
              <a:rPr lang="en-US">
                <a:solidFill>
                  <a:schemeClr val="dk1"/>
                </a:solidFill>
                <a:latin typeface="Century Gothic"/>
                <a:ea typeface="Century Gothic"/>
                <a:cs typeface="Century Gothic"/>
                <a:sym typeface="Century Gothic"/>
              </a:rPr>
              <a:t> and H</a:t>
            </a:r>
            <a:r>
              <a:rPr baseline="30000" lang="en-US">
                <a:solidFill>
                  <a:schemeClr val="dk1"/>
                </a:solidFill>
                <a:latin typeface="Century Gothic"/>
                <a:ea typeface="Century Gothic"/>
                <a:cs typeface="Century Gothic"/>
                <a:sym typeface="Century Gothic"/>
              </a:rPr>
              <a:t>0</a:t>
            </a:r>
            <a:r>
              <a:rPr lang="en-US">
                <a:solidFill>
                  <a:schemeClr val="dk1"/>
                </a:solidFill>
                <a:latin typeface="Century Gothic"/>
                <a:ea typeface="Century Gothic"/>
                <a:cs typeface="Century Gothic"/>
                <a:sym typeface="Century Gothic"/>
              </a:rPr>
              <a:t> to be calculated </a:t>
            </a:r>
            <a:endParaRPr>
              <a:solidFill>
                <a:schemeClr val="dk1"/>
              </a:solidFill>
              <a:latin typeface="Century Gothic"/>
              <a:ea typeface="Century Gothic"/>
              <a:cs typeface="Century Gothic"/>
              <a:sym typeface="Century Gothic"/>
            </a:endParaRPr>
          </a:p>
        </p:txBody>
      </p:sp>
      <p:sp>
        <p:nvSpPr>
          <p:cNvPr id="649" name="Google Shape;649;g2f88559d205_0_25"/>
          <p:cNvSpPr/>
          <p:nvPr/>
        </p:nvSpPr>
        <p:spPr>
          <a:xfrm>
            <a:off x="5750700" y="1062000"/>
            <a:ext cx="690600" cy="723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cxnSp>
        <p:nvCxnSpPr>
          <p:cNvPr id="650" name="Google Shape;650;g2f88559d205_0_25"/>
          <p:cNvCxnSpPr/>
          <p:nvPr/>
        </p:nvCxnSpPr>
        <p:spPr>
          <a:xfrm flipH="1" rot="10800000">
            <a:off x="2888400" y="2986525"/>
            <a:ext cx="2503800" cy="1384200"/>
          </a:xfrm>
          <a:prstGeom prst="straightConnector1">
            <a:avLst/>
          </a:prstGeom>
          <a:noFill/>
          <a:ln cap="flat" cmpd="sng" w="19050">
            <a:solidFill>
              <a:srgbClr val="FF0000"/>
            </a:solidFill>
            <a:prstDash val="solid"/>
            <a:round/>
            <a:headEnd len="med" w="med" type="triangle"/>
            <a:tailEnd len="med" w="med" type="none"/>
          </a:ln>
        </p:spPr>
      </p:cxnSp>
      <p:pic>
        <p:nvPicPr>
          <p:cNvPr id="651" name="Google Shape;651;g2f88559d205_0_25"/>
          <p:cNvPicPr preferRelativeResize="0"/>
          <p:nvPr/>
        </p:nvPicPr>
        <p:blipFill>
          <a:blip r:embed="rId14">
            <a:alphaModFix/>
          </a:blip>
          <a:stretch>
            <a:fillRect/>
          </a:stretch>
        </p:blipFill>
        <p:spPr>
          <a:xfrm>
            <a:off x="8011000" y="5108808"/>
            <a:ext cx="3512475" cy="1130979"/>
          </a:xfrm>
          <a:prstGeom prst="rect">
            <a:avLst/>
          </a:prstGeom>
          <a:noFill/>
          <a:ln>
            <a:noFill/>
          </a:ln>
        </p:spPr>
      </p:pic>
      <p:sp>
        <p:nvSpPr>
          <p:cNvPr id="652" name="Google Shape;652;g2f88559d205_0_25"/>
          <p:cNvSpPr txBox="1"/>
          <p:nvPr/>
        </p:nvSpPr>
        <p:spPr>
          <a:xfrm>
            <a:off x="7943825" y="4403625"/>
            <a:ext cx="4054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dk1"/>
                </a:solidFill>
                <a:latin typeface="Century Gothic"/>
                <a:ea typeface="Century Gothic"/>
                <a:cs typeface="Century Gothic"/>
                <a:sym typeface="Century Gothic"/>
              </a:rPr>
              <a:t>Feshbach wave function depends on 6 space coordinates (2 electron)</a:t>
            </a:r>
            <a:endParaRPr sz="1500">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f8c3872989_0_4"/>
          <p:cNvSpPr txBox="1"/>
          <p:nvPr/>
        </p:nvSpPr>
        <p:spPr>
          <a:xfrm>
            <a:off x="4536050" y="254575"/>
            <a:ext cx="2710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entury Gothic"/>
                <a:ea typeface="Century Gothic"/>
                <a:cs typeface="Century Gothic"/>
                <a:sym typeface="Century Gothic"/>
              </a:rPr>
              <a:t>Summary</a:t>
            </a:r>
            <a:endParaRPr sz="2800">
              <a:solidFill>
                <a:schemeClr val="dk1"/>
              </a:solidFill>
              <a:latin typeface="Century Gothic"/>
              <a:ea typeface="Century Gothic"/>
              <a:cs typeface="Century Gothic"/>
              <a:sym typeface="Century Gothic"/>
            </a:endParaRPr>
          </a:p>
        </p:txBody>
      </p:sp>
      <p:sp>
        <p:nvSpPr>
          <p:cNvPr id="659" name="Google Shape;659;g2f8c3872989_0_4"/>
          <p:cNvSpPr txBox="1"/>
          <p:nvPr/>
        </p:nvSpPr>
        <p:spPr>
          <a:xfrm>
            <a:off x="1329900" y="1402825"/>
            <a:ext cx="10292400" cy="25551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Time </a:t>
            </a:r>
            <a:r>
              <a:rPr lang="en-US" sz="2200">
                <a:solidFill>
                  <a:schemeClr val="dk1"/>
                </a:solidFill>
                <a:latin typeface="Century Gothic"/>
                <a:ea typeface="Century Gothic"/>
                <a:cs typeface="Century Gothic"/>
                <a:sym typeface="Century Gothic"/>
              </a:rPr>
              <a:t>dependent</a:t>
            </a:r>
            <a:r>
              <a:rPr lang="en-US" sz="2200">
                <a:solidFill>
                  <a:schemeClr val="dk1"/>
                </a:solidFill>
                <a:latin typeface="Century Gothic"/>
                <a:ea typeface="Century Gothic"/>
                <a:cs typeface="Century Gothic"/>
                <a:sym typeface="Century Gothic"/>
              </a:rPr>
              <a:t> wave equation for direct photodetachment mechanism has been developed</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Feshbach resonance wave function to be calculated</a:t>
            </a:r>
            <a:endParaRPr sz="2200">
              <a:solidFill>
                <a:schemeClr val="dk1"/>
              </a:solidFill>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Time dependent wave equation including Feshbach resonance to be solved for </a:t>
            </a:r>
            <a:r>
              <a:rPr lang="en-US" sz="2200">
                <a:solidFill>
                  <a:schemeClr val="dk1"/>
                </a:solidFill>
                <a:highlight>
                  <a:srgbClr val="FFFF00"/>
                </a:highlight>
                <a:latin typeface="Century Gothic"/>
                <a:ea typeface="Century Gothic"/>
                <a:cs typeface="Century Gothic"/>
                <a:sym typeface="Century Gothic"/>
              </a:rPr>
              <a:t>laser power estimate</a:t>
            </a:r>
            <a:endParaRPr sz="2200">
              <a:solidFill>
                <a:schemeClr val="dk1"/>
              </a:solidFill>
              <a:highlight>
                <a:srgbClr val="FFFF00"/>
              </a:highlight>
              <a:latin typeface="Century Gothic"/>
              <a:ea typeface="Century Gothic"/>
              <a:cs typeface="Century Gothic"/>
              <a:sym typeface="Century Gothic"/>
            </a:endParaRPr>
          </a:p>
          <a:p>
            <a:pPr indent="-368300" lvl="0" marL="457200" rtl="0" algn="l">
              <a:spcBef>
                <a:spcPts val="0"/>
              </a:spcBef>
              <a:spcAft>
                <a:spcPts val="0"/>
              </a:spcAft>
              <a:buClr>
                <a:schemeClr val="dk1"/>
              </a:buClr>
              <a:buSzPts val="2200"/>
              <a:buFont typeface="Century Gothic"/>
              <a:buChar char="●"/>
            </a:pPr>
            <a:r>
              <a:rPr lang="en-US" sz="2200">
                <a:solidFill>
                  <a:schemeClr val="dk1"/>
                </a:solidFill>
                <a:latin typeface="Century Gothic"/>
                <a:ea typeface="Century Gothic"/>
                <a:cs typeface="Century Gothic"/>
                <a:sym typeface="Century Gothic"/>
              </a:rPr>
              <a:t>Feshbach decays into H</a:t>
            </a:r>
            <a:r>
              <a:rPr baseline="30000" lang="en-US" sz="2200">
                <a:solidFill>
                  <a:schemeClr val="dk1"/>
                </a:solidFill>
                <a:latin typeface="Century Gothic"/>
                <a:ea typeface="Century Gothic"/>
                <a:cs typeface="Century Gothic"/>
                <a:sym typeface="Century Gothic"/>
              </a:rPr>
              <a:t>-</a:t>
            </a:r>
            <a:r>
              <a:rPr lang="en-US" sz="2200">
                <a:solidFill>
                  <a:schemeClr val="dk1"/>
                </a:solidFill>
                <a:latin typeface="Century Gothic"/>
                <a:ea typeface="Century Gothic"/>
                <a:cs typeface="Century Gothic"/>
                <a:sym typeface="Century Gothic"/>
              </a:rPr>
              <a:t> and H</a:t>
            </a:r>
            <a:r>
              <a:rPr baseline="30000" lang="en-US" sz="2200">
                <a:solidFill>
                  <a:schemeClr val="dk1"/>
                </a:solidFill>
                <a:latin typeface="Century Gothic"/>
                <a:ea typeface="Century Gothic"/>
                <a:cs typeface="Century Gothic"/>
                <a:sym typeface="Century Gothic"/>
              </a:rPr>
              <a:t>0</a:t>
            </a:r>
            <a:r>
              <a:rPr lang="en-US" sz="2200">
                <a:solidFill>
                  <a:schemeClr val="dk1"/>
                </a:solidFill>
                <a:latin typeface="Century Gothic"/>
                <a:ea typeface="Century Gothic"/>
                <a:cs typeface="Century Gothic"/>
                <a:sym typeface="Century Gothic"/>
              </a:rPr>
              <a:t> to be calculated using radiation theory </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30728ca72bb_0_20"/>
          <p:cNvSpPr txBox="1"/>
          <p:nvPr>
            <p:ph type="title"/>
          </p:nvPr>
        </p:nvSpPr>
        <p:spPr>
          <a:xfrm>
            <a:off x="429767" y="274320"/>
            <a:ext cx="11430000" cy="535500"/>
          </a:xfrm>
          <a:prstGeom prst="rect">
            <a:avLst/>
          </a:prstGeom>
        </p:spPr>
        <p:txBody>
          <a:bodyPr anchorCtr="0" anchor="t" bIns="45700" lIns="91425" spcFirstLastPara="1" rIns="91425" wrap="square" tIns="45700">
            <a:spAutoFit/>
          </a:bodyPr>
          <a:lstStyle/>
          <a:p>
            <a:pPr indent="0" lvl="0" marL="0" rtl="0" algn="ctr">
              <a:spcBef>
                <a:spcPts val="0"/>
              </a:spcBef>
              <a:spcAft>
                <a:spcPts val="0"/>
              </a:spcAft>
              <a:buNone/>
            </a:pPr>
            <a:r>
              <a:rPr lang="en-US"/>
              <a:t>Motivation and goal of the work</a:t>
            </a:r>
            <a:endParaRPr/>
          </a:p>
        </p:txBody>
      </p:sp>
      <p:sp>
        <p:nvSpPr>
          <p:cNvPr id="185" name="Google Shape;185;g30728ca72bb_0_20"/>
          <p:cNvSpPr txBox="1"/>
          <p:nvPr>
            <p:ph idx="1" type="body"/>
          </p:nvPr>
        </p:nvSpPr>
        <p:spPr>
          <a:xfrm>
            <a:off x="448055" y="1653735"/>
            <a:ext cx="11430000" cy="4047900"/>
          </a:xfrm>
          <a:prstGeom prst="rect">
            <a:avLst/>
          </a:prstGeom>
        </p:spPr>
        <p:txBody>
          <a:bodyPr anchorCtr="0" anchor="t" bIns="45700" lIns="91425" spcFirstLastPara="1" rIns="91425" wrap="square" tIns="45700">
            <a:noAutofit/>
          </a:bodyPr>
          <a:lstStyle/>
          <a:p>
            <a:pPr indent="-375920" lvl="0" marL="457200" rtl="0" algn="l">
              <a:spcBef>
                <a:spcPts val="1800"/>
              </a:spcBef>
              <a:spcAft>
                <a:spcPts val="0"/>
              </a:spcAft>
              <a:buSzPts val="2320"/>
              <a:buChar char="●"/>
            </a:pPr>
            <a:r>
              <a:rPr lang="en-US" sz="2600"/>
              <a:t>Development of LACE (Laser Assisted Charge Exchange Injection)</a:t>
            </a:r>
            <a:endParaRPr sz="2600"/>
          </a:p>
          <a:p>
            <a:pPr indent="-393700" lvl="0" marL="457200" rtl="0" algn="l">
              <a:spcBef>
                <a:spcPts val="0"/>
              </a:spcBef>
              <a:spcAft>
                <a:spcPts val="0"/>
              </a:spcAft>
              <a:buSzPts val="2600"/>
              <a:buChar char="●"/>
            </a:pPr>
            <a:r>
              <a:rPr lang="en-US" sz="2600"/>
              <a:t>Technical problem of LACE and development of photodetachment in order to solve the problem</a:t>
            </a:r>
            <a:endParaRPr sz="2600"/>
          </a:p>
          <a:p>
            <a:pPr indent="-393700" lvl="0" marL="457200" rtl="0" algn="l">
              <a:spcBef>
                <a:spcPts val="0"/>
              </a:spcBef>
              <a:spcAft>
                <a:spcPts val="0"/>
              </a:spcAft>
              <a:buSzPts val="2600"/>
              <a:buChar char="●"/>
            </a:pPr>
            <a:r>
              <a:rPr lang="en-US" sz="2600"/>
              <a:t>Development of photodetachment method. What has been done and what has to be developed</a:t>
            </a:r>
            <a:endParaRPr sz="2600"/>
          </a:p>
          <a:p>
            <a:pPr indent="-393700" lvl="0" marL="457200" rtl="0" algn="l">
              <a:spcBef>
                <a:spcPts val="0"/>
              </a:spcBef>
              <a:spcAft>
                <a:spcPts val="0"/>
              </a:spcAft>
              <a:buSzPts val="2600"/>
              <a:buChar char="●"/>
            </a:pPr>
            <a:r>
              <a:rPr lang="en-US" sz="2600"/>
              <a:t>Intermediate calculations and simulations</a:t>
            </a:r>
            <a:endParaRPr sz="2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g1f9e18217d3_0_24"/>
          <p:cNvPicPr preferRelativeResize="0"/>
          <p:nvPr/>
        </p:nvPicPr>
        <p:blipFill rotWithShape="1">
          <a:blip r:embed="rId3">
            <a:alphaModFix/>
          </a:blip>
          <a:srcRect b="0" l="0" r="0" t="0"/>
          <a:stretch/>
        </p:blipFill>
        <p:spPr>
          <a:xfrm>
            <a:off x="4151325" y="1161262"/>
            <a:ext cx="5694350" cy="4850526"/>
          </a:xfrm>
          <a:prstGeom prst="rect">
            <a:avLst/>
          </a:prstGeom>
          <a:noFill/>
          <a:ln>
            <a:noFill/>
          </a:ln>
        </p:spPr>
      </p:pic>
      <p:sp>
        <p:nvSpPr>
          <p:cNvPr id="192" name="Google Shape;192;g1f9e18217d3_0_24"/>
          <p:cNvSpPr txBox="1"/>
          <p:nvPr>
            <p:ph type="title"/>
          </p:nvPr>
        </p:nvSpPr>
        <p:spPr>
          <a:xfrm>
            <a:off x="422167" y="122920"/>
            <a:ext cx="11430000" cy="4110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1400"/>
              <a:buNone/>
            </a:pPr>
            <a:r>
              <a:rPr lang="en-US" sz="2300"/>
              <a:t>Motivation of work and LACE (Laser Assisted Charge  Exchange) experiments</a:t>
            </a:r>
            <a:endParaRPr sz="2300"/>
          </a:p>
        </p:txBody>
      </p:sp>
      <p:cxnSp>
        <p:nvCxnSpPr>
          <p:cNvPr id="193" name="Google Shape;193;g1f9e18217d3_0_24"/>
          <p:cNvCxnSpPr/>
          <p:nvPr/>
        </p:nvCxnSpPr>
        <p:spPr>
          <a:xfrm>
            <a:off x="2718650" y="5037175"/>
            <a:ext cx="1366500" cy="23700"/>
          </a:xfrm>
          <a:prstGeom prst="straightConnector1">
            <a:avLst/>
          </a:prstGeom>
          <a:noFill/>
          <a:ln cap="flat" cmpd="sng" w="28575">
            <a:solidFill>
              <a:schemeClr val="dk2"/>
            </a:solidFill>
            <a:prstDash val="solid"/>
            <a:round/>
            <a:headEnd len="sm" w="sm" type="none"/>
            <a:tailEnd len="med" w="med" type="triangle"/>
          </a:ln>
        </p:spPr>
      </p:cxnSp>
      <p:sp>
        <p:nvSpPr>
          <p:cNvPr id="194" name="Google Shape;194;g1f9e18217d3_0_24"/>
          <p:cNvSpPr txBox="1"/>
          <p:nvPr/>
        </p:nvSpPr>
        <p:spPr>
          <a:xfrm>
            <a:off x="2409050" y="5305500"/>
            <a:ext cx="21774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1.3 GeV </a:t>
            </a:r>
            <a:r>
              <a:rPr b="1" i="0" lang="en-US" sz="2400" u="none" cap="none" strike="noStrike">
                <a:solidFill>
                  <a:srgbClr val="000000"/>
                </a:solidFill>
                <a:latin typeface="Century Gothic"/>
                <a:ea typeface="Century Gothic"/>
                <a:cs typeface="Century Gothic"/>
                <a:sym typeface="Century Gothic"/>
              </a:rPr>
              <a:t>H</a:t>
            </a:r>
            <a:r>
              <a:rPr b="1" baseline="30000" i="0" lang="en-US" sz="2400" u="none" cap="none" strike="noStrike">
                <a:solidFill>
                  <a:srgbClr val="000000"/>
                </a:solidFill>
                <a:latin typeface="Century Gothic"/>
                <a:ea typeface="Century Gothic"/>
                <a:cs typeface="Century Gothic"/>
                <a:sym typeface="Century Gothic"/>
              </a:rPr>
              <a:t>-</a:t>
            </a:r>
            <a:r>
              <a:rPr b="1" i="0" lang="en-US" sz="2400" u="none" cap="none" strike="noStrike">
                <a:solidFill>
                  <a:srgbClr val="000000"/>
                </a:solidFill>
                <a:latin typeface="Century Gothic"/>
                <a:ea typeface="Century Gothic"/>
                <a:cs typeface="Century Gothic"/>
                <a:sym typeface="Century Gothic"/>
              </a:rPr>
              <a:t> </a:t>
            </a:r>
            <a:r>
              <a:rPr b="0" i="0" lang="en-US" sz="1400" u="none" cap="none" strike="noStrike">
                <a:solidFill>
                  <a:srgbClr val="000000"/>
                </a:solidFill>
                <a:latin typeface="Century Gothic"/>
                <a:ea typeface="Century Gothic"/>
                <a:cs typeface="Century Gothic"/>
                <a:sym typeface="Century Gothic"/>
              </a:rPr>
              <a:t>beam</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2MW beam power</a:t>
            </a:r>
            <a:endParaRPr b="0" i="0" sz="1400" u="none" cap="none" strike="noStrike">
              <a:solidFill>
                <a:srgbClr val="000000"/>
              </a:solidFill>
              <a:latin typeface="Century Gothic"/>
              <a:ea typeface="Century Gothic"/>
              <a:cs typeface="Century Gothic"/>
              <a:sym typeface="Century Gothic"/>
            </a:endParaRPr>
          </a:p>
        </p:txBody>
      </p:sp>
      <p:cxnSp>
        <p:nvCxnSpPr>
          <p:cNvPr id="195" name="Google Shape;195;g1f9e18217d3_0_24"/>
          <p:cNvCxnSpPr/>
          <p:nvPr/>
        </p:nvCxnSpPr>
        <p:spPr>
          <a:xfrm>
            <a:off x="3052200" y="1969638"/>
            <a:ext cx="2869500" cy="482400"/>
          </a:xfrm>
          <a:prstGeom prst="straightConnector1">
            <a:avLst/>
          </a:prstGeom>
          <a:noFill/>
          <a:ln cap="flat" cmpd="sng" w="28575">
            <a:solidFill>
              <a:schemeClr val="dk2"/>
            </a:solidFill>
            <a:prstDash val="solid"/>
            <a:round/>
            <a:headEnd len="sm" w="sm" type="none"/>
            <a:tailEnd len="med" w="med" type="triangle"/>
          </a:ln>
        </p:spPr>
      </p:cxnSp>
      <p:sp>
        <p:nvSpPr>
          <p:cNvPr id="196" name="Google Shape;196;g1f9e18217d3_0_24"/>
          <p:cNvSpPr txBox="1"/>
          <p:nvPr/>
        </p:nvSpPr>
        <p:spPr>
          <a:xfrm>
            <a:off x="482175" y="821475"/>
            <a:ext cx="3741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Thin carbon stripping foil. Foil Injection.</a:t>
            </a:r>
            <a:endParaRPr b="0" i="0" sz="1400" u="none" cap="none" strike="noStrike">
              <a:solidFill>
                <a:srgbClr val="000000"/>
              </a:solidFill>
              <a:latin typeface="Century Gothic"/>
              <a:ea typeface="Century Gothic"/>
              <a:cs typeface="Century Gothic"/>
              <a:sym typeface="Century Gothic"/>
            </a:endParaRPr>
          </a:p>
        </p:txBody>
      </p:sp>
      <p:sp>
        <p:nvSpPr>
          <p:cNvPr id="197" name="Google Shape;197;g1f9e18217d3_0_24"/>
          <p:cNvSpPr txBox="1"/>
          <p:nvPr/>
        </p:nvSpPr>
        <p:spPr>
          <a:xfrm>
            <a:off x="1419600" y="1744625"/>
            <a:ext cx="1632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p</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+ 2e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p:txBody>
      </p:sp>
      <p:cxnSp>
        <p:nvCxnSpPr>
          <p:cNvPr id="198" name="Google Shape;198;g1f9e18217d3_0_24"/>
          <p:cNvCxnSpPr/>
          <p:nvPr/>
        </p:nvCxnSpPr>
        <p:spPr>
          <a:xfrm>
            <a:off x="5984100" y="2451750"/>
            <a:ext cx="435600" cy="10500"/>
          </a:xfrm>
          <a:prstGeom prst="straightConnector1">
            <a:avLst/>
          </a:prstGeom>
          <a:noFill/>
          <a:ln cap="flat" cmpd="sng" w="76200">
            <a:solidFill>
              <a:srgbClr val="FF0000"/>
            </a:solidFill>
            <a:prstDash val="solid"/>
            <a:round/>
            <a:headEnd len="sm" w="sm" type="none"/>
            <a:tailEnd len="sm" w="sm" type="none"/>
          </a:ln>
        </p:spPr>
      </p:cxnSp>
      <p:cxnSp>
        <p:nvCxnSpPr>
          <p:cNvPr id="199" name="Google Shape;199;g1f9e18217d3_0_24"/>
          <p:cNvCxnSpPr/>
          <p:nvPr/>
        </p:nvCxnSpPr>
        <p:spPr>
          <a:xfrm flipH="1">
            <a:off x="2102625" y="1733975"/>
            <a:ext cx="3300" cy="452400"/>
          </a:xfrm>
          <a:prstGeom prst="straightConnector1">
            <a:avLst/>
          </a:prstGeom>
          <a:noFill/>
          <a:ln cap="flat" cmpd="sng" w="38100">
            <a:solidFill>
              <a:srgbClr val="FF0000"/>
            </a:solidFill>
            <a:prstDash val="solid"/>
            <a:round/>
            <a:headEnd len="sm" w="sm" type="none"/>
            <a:tailEnd len="sm" w="sm" type="none"/>
          </a:ln>
        </p:spPr>
      </p:cxnSp>
      <p:cxnSp>
        <p:nvCxnSpPr>
          <p:cNvPr id="200" name="Google Shape;200;g1f9e18217d3_0_24"/>
          <p:cNvCxnSpPr/>
          <p:nvPr/>
        </p:nvCxnSpPr>
        <p:spPr>
          <a:xfrm>
            <a:off x="1666725" y="1281475"/>
            <a:ext cx="435900" cy="392700"/>
          </a:xfrm>
          <a:prstGeom prst="straightConnector1">
            <a:avLst/>
          </a:prstGeom>
          <a:noFill/>
          <a:ln cap="flat" cmpd="sng" w="28575">
            <a:solidFill>
              <a:schemeClr val="dk2"/>
            </a:solidFill>
            <a:prstDash val="solid"/>
            <a:round/>
            <a:headEnd len="sm" w="sm" type="none"/>
            <a:tailEnd len="med" w="med" type="triangle"/>
          </a:ln>
        </p:spPr>
      </p:cxnSp>
      <p:sp>
        <p:nvSpPr>
          <p:cNvPr id="201" name="Google Shape;201;g1f9e18217d3_0_24"/>
          <p:cNvSpPr/>
          <p:nvPr/>
        </p:nvSpPr>
        <p:spPr>
          <a:xfrm>
            <a:off x="460275" y="2601750"/>
            <a:ext cx="3279900" cy="1986900"/>
          </a:xfrm>
          <a:prstGeom prst="rect">
            <a:avLst/>
          </a:prstGeom>
          <a:noFill/>
          <a:ln cap="flat" cmpd="sng" w="9525">
            <a:solidFill>
              <a:srgbClr val="447E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
        <p:nvSpPr>
          <p:cNvPr id="202" name="Google Shape;202;g1f9e18217d3_0_24"/>
          <p:cNvSpPr txBox="1"/>
          <p:nvPr/>
        </p:nvSpPr>
        <p:spPr>
          <a:xfrm>
            <a:off x="1282522" y="4157700"/>
            <a:ext cx="2120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p</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+ 2e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p:txBody>
      </p:sp>
      <p:sp>
        <p:nvSpPr>
          <p:cNvPr id="203" name="Google Shape;203;g1f9e18217d3_0_24"/>
          <p:cNvSpPr txBox="1"/>
          <p:nvPr/>
        </p:nvSpPr>
        <p:spPr>
          <a:xfrm>
            <a:off x="1528143" y="3293666"/>
            <a:ext cx="689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FF"/>
                </a:solidFill>
                <a:latin typeface="Arial"/>
                <a:ea typeface="Arial"/>
                <a:cs typeface="Arial"/>
                <a:sym typeface="Arial"/>
              </a:rPr>
              <a:t>h𝝼</a:t>
            </a:r>
            <a:endParaRPr b="0" i="0" sz="2200" u="none" cap="none" strike="noStrike">
              <a:solidFill>
                <a:srgbClr val="FF00FF"/>
              </a:solidFill>
              <a:latin typeface="Arial"/>
              <a:ea typeface="Arial"/>
              <a:cs typeface="Arial"/>
              <a:sym typeface="Arial"/>
            </a:endParaRPr>
          </a:p>
        </p:txBody>
      </p:sp>
      <p:cxnSp>
        <p:nvCxnSpPr>
          <p:cNvPr id="204" name="Google Shape;204;g1f9e18217d3_0_24"/>
          <p:cNvCxnSpPr/>
          <p:nvPr/>
        </p:nvCxnSpPr>
        <p:spPr>
          <a:xfrm flipH="1">
            <a:off x="2416783" y="3360954"/>
            <a:ext cx="6900" cy="841800"/>
          </a:xfrm>
          <a:prstGeom prst="straightConnector1">
            <a:avLst/>
          </a:prstGeom>
          <a:noFill/>
          <a:ln cap="flat" cmpd="sng" w="9525">
            <a:solidFill>
              <a:srgbClr val="447E59"/>
            </a:solidFill>
            <a:prstDash val="solid"/>
            <a:round/>
            <a:headEnd len="med" w="med" type="none"/>
            <a:tailEnd len="med" w="med" type="triangle"/>
          </a:ln>
        </p:spPr>
      </p:cxnSp>
      <p:cxnSp>
        <p:nvCxnSpPr>
          <p:cNvPr id="205" name="Google Shape;205;g1f9e18217d3_0_24"/>
          <p:cNvCxnSpPr/>
          <p:nvPr/>
        </p:nvCxnSpPr>
        <p:spPr>
          <a:xfrm flipH="1">
            <a:off x="2622819" y="3360954"/>
            <a:ext cx="6900" cy="841800"/>
          </a:xfrm>
          <a:prstGeom prst="straightConnector1">
            <a:avLst/>
          </a:prstGeom>
          <a:noFill/>
          <a:ln cap="flat" cmpd="sng" w="9525">
            <a:solidFill>
              <a:srgbClr val="447E59"/>
            </a:solidFill>
            <a:prstDash val="solid"/>
            <a:round/>
            <a:headEnd len="med" w="med" type="none"/>
            <a:tailEnd len="med" w="med" type="triangle"/>
          </a:ln>
        </p:spPr>
      </p:cxnSp>
      <p:cxnSp>
        <p:nvCxnSpPr>
          <p:cNvPr id="206" name="Google Shape;206;g1f9e18217d3_0_24"/>
          <p:cNvCxnSpPr/>
          <p:nvPr/>
        </p:nvCxnSpPr>
        <p:spPr>
          <a:xfrm flipH="1">
            <a:off x="2828855" y="3360954"/>
            <a:ext cx="6900" cy="841800"/>
          </a:xfrm>
          <a:prstGeom prst="straightConnector1">
            <a:avLst/>
          </a:prstGeom>
          <a:noFill/>
          <a:ln cap="flat" cmpd="sng" w="9525">
            <a:solidFill>
              <a:srgbClr val="447E59"/>
            </a:solidFill>
            <a:prstDash val="solid"/>
            <a:round/>
            <a:headEnd len="med" w="med" type="none"/>
            <a:tailEnd len="med" w="med" type="triangle"/>
          </a:ln>
        </p:spPr>
      </p:cxnSp>
      <p:cxnSp>
        <p:nvCxnSpPr>
          <p:cNvPr id="207" name="Google Shape;207;g1f9e18217d3_0_24"/>
          <p:cNvCxnSpPr/>
          <p:nvPr/>
        </p:nvCxnSpPr>
        <p:spPr>
          <a:xfrm flipH="1">
            <a:off x="3034891" y="3360954"/>
            <a:ext cx="6900" cy="841800"/>
          </a:xfrm>
          <a:prstGeom prst="straightConnector1">
            <a:avLst/>
          </a:prstGeom>
          <a:noFill/>
          <a:ln cap="flat" cmpd="sng" w="9525">
            <a:solidFill>
              <a:srgbClr val="447E59"/>
            </a:solidFill>
            <a:prstDash val="solid"/>
            <a:round/>
            <a:headEnd len="med" w="med" type="none"/>
            <a:tailEnd len="med" w="med" type="triangle"/>
          </a:ln>
        </p:spPr>
      </p:cxnSp>
      <p:sp>
        <p:nvSpPr>
          <p:cNvPr id="208" name="Google Shape;208;g1f9e18217d3_0_24"/>
          <p:cNvSpPr txBox="1"/>
          <p:nvPr/>
        </p:nvSpPr>
        <p:spPr>
          <a:xfrm>
            <a:off x="2173473" y="3512443"/>
            <a:ext cx="1229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latin typeface="Century Gothic"/>
                <a:ea typeface="Century Gothic"/>
                <a:cs typeface="Century Gothic"/>
                <a:sym typeface="Century Gothic"/>
              </a:rPr>
              <a:t>B-field</a:t>
            </a:r>
            <a:endParaRPr b="1" sz="2300">
              <a:latin typeface="Century Gothic"/>
              <a:ea typeface="Century Gothic"/>
              <a:cs typeface="Century Gothic"/>
              <a:sym typeface="Century Gothic"/>
            </a:endParaRPr>
          </a:p>
        </p:txBody>
      </p:sp>
      <p:sp>
        <p:nvSpPr>
          <p:cNvPr id="209" name="Google Shape;209;g1f9e18217d3_0_24"/>
          <p:cNvSpPr txBox="1"/>
          <p:nvPr/>
        </p:nvSpPr>
        <p:spPr>
          <a:xfrm>
            <a:off x="1193959" y="2859927"/>
            <a:ext cx="950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300">
                <a:solidFill>
                  <a:srgbClr val="FF00FF"/>
                </a:solidFill>
                <a:latin typeface="Century Gothic"/>
                <a:ea typeface="Century Gothic"/>
                <a:cs typeface="Century Gothic"/>
                <a:sym typeface="Century Gothic"/>
              </a:rPr>
              <a:t>Laser</a:t>
            </a:r>
            <a:endParaRPr b="1" sz="2300">
              <a:solidFill>
                <a:srgbClr val="FF00FF"/>
              </a:solidFill>
              <a:latin typeface="Century Gothic"/>
              <a:ea typeface="Century Gothic"/>
              <a:cs typeface="Century Gothic"/>
              <a:sym typeface="Century Gothic"/>
            </a:endParaRPr>
          </a:p>
        </p:txBody>
      </p:sp>
      <p:sp>
        <p:nvSpPr>
          <p:cNvPr id="210" name="Google Shape;210;g1f9e18217d3_0_24"/>
          <p:cNvSpPr txBox="1"/>
          <p:nvPr/>
        </p:nvSpPr>
        <p:spPr>
          <a:xfrm>
            <a:off x="537175" y="2501825"/>
            <a:ext cx="3434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Laser assisted charge exchange injection (LACE)</a:t>
            </a:r>
            <a:endParaRPr b="0" i="0" sz="1400" u="none" cap="none" strike="noStrike">
              <a:solidFill>
                <a:srgbClr val="000000"/>
              </a:solidFill>
              <a:latin typeface="Century Gothic"/>
              <a:ea typeface="Century Gothic"/>
              <a:cs typeface="Century Gothic"/>
              <a:sym typeface="Century Gothic"/>
            </a:endParaRPr>
          </a:p>
        </p:txBody>
      </p:sp>
      <p:sp>
        <p:nvSpPr>
          <p:cNvPr id="211" name="Google Shape;211;g1f9e18217d3_0_24"/>
          <p:cNvSpPr/>
          <p:nvPr/>
        </p:nvSpPr>
        <p:spPr>
          <a:xfrm rot="3058884">
            <a:off x="734238" y="3600394"/>
            <a:ext cx="1301343" cy="196172"/>
          </a:xfrm>
          <a:custGeom>
            <a:rect b="b" l="l" r="r" t="t"/>
            <a:pathLst>
              <a:path extrusionOk="0" h="16791" w="107589">
                <a:moveTo>
                  <a:pt x="0" y="7970"/>
                </a:moveTo>
                <a:cubicBezTo>
                  <a:pt x="3356" y="8022"/>
                  <a:pt x="14314" y="9490"/>
                  <a:pt x="20134" y="8284"/>
                </a:cubicBezTo>
                <a:cubicBezTo>
                  <a:pt x="25954" y="7078"/>
                  <a:pt x="29099" y="-682"/>
                  <a:pt x="34919" y="734"/>
                </a:cubicBezTo>
                <a:cubicBezTo>
                  <a:pt x="40739" y="2150"/>
                  <a:pt x="48709" y="16883"/>
                  <a:pt x="55053" y="16778"/>
                </a:cubicBezTo>
                <a:cubicBezTo>
                  <a:pt x="61397" y="16673"/>
                  <a:pt x="67689" y="944"/>
                  <a:pt x="72984" y="105"/>
                </a:cubicBezTo>
                <a:cubicBezTo>
                  <a:pt x="78280" y="-734"/>
                  <a:pt x="81059" y="9805"/>
                  <a:pt x="86826" y="11745"/>
                </a:cubicBezTo>
                <a:cubicBezTo>
                  <a:pt x="92594" y="13685"/>
                  <a:pt x="104129" y="11745"/>
                  <a:pt x="107589" y="11745"/>
                </a:cubicBezTo>
              </a:path>
            </a:pathLst>
          </a:custGeom>
          <a:noFill/>
          <a:ln cap="flat" cmpd="sng" w="28575">
            <a:solidFill>
              <a:srgbClr val="9900FF"/>
            </a:solidFill>
            <a:prstDash val="solid"/>
            <a:round/>
            <a:headEnd len="med" w="med" type="none"/>
            <a:tailEnd len="med" w="med" type="stealth"/>
          </a:ln>
        </p:spPr>
      </p:sp>
      <p:pic>
        <p:nvPicPr>
          <p:cNvPr id="212" name="Google Shape;212;g1f9e18217d3_0_24"/>
          <p:cNvPicPr preferRelativeResize="0"/>
          <p:nvPr/>
        </p:nvPicPr>
        <p:blipFill>
          <a:blip r:embed="rId4">
            <a:alphaModFix/>
          </a:blip>
          <a:stretch>
            <a:fillRect/>
          </a:stretch>
        </p:blipFill>
        <p:spPr>
          <a:xfrm>
            <a:off x="537175" y="3627943"/>
            <a:ext cx="330300" cy="374357"/>
          </a:xfrm>
          <a:prstGeom prst="rect">
            <a:avLst/>
          </a:prstGeom>
          <a:noFill/>
          <a:ln>
            <a:noFill/>
          </a:ln>
        </p:spPr>
      </p:pic>
      <p:sp>
        <p:nvSpPr>
          <p:cNvPr id="213" name="Google Shape;213;g1f9e18217d3_0_24"/>
          <p:cNvSpPr txBox="1"/>
          <p:nvPr/>
        </p:nvSpPr>
        <p:spPr>
          <a:xfrm>
            <a:off x="537175" y="3157150"/>
            <a:ext cx="43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rgbClr val="000000"/>
                </a:solidFill>
                <a:latin typeface="Century Gothic"/>
                <a:ea typeface="Century Gothic"/>
                <a:cs typeface="Century Gothic"/>
                <a:sym typeface="Century Gothic"/>
              </a:rPr>
              <a:t>H</a:t>
            </a:r>
            <a:r>
              <a:rPr b="1" baseline="30000" lang="en-US" sz="1600">
                <a:solidFill>
                  <a:srgbClr val="000000"/>
                </a:solidFill>
                <a:latin typeface="Century Gothic"/>
                <a:ea typeface="Century Gothic"/>
                <a:cs typeface="Century Gothic"/>
                <a:sym typeface="Century Gothic"/>
              </a:rPr>
              <a:t>-</a:t>
            </a:r>
            <a:r>
              <a:rPr b="1" lang="en-US" sz="1600">
                <a:solidFill>
                  <a:srgbClr val="000000"/>
                </a:solidFill>
                <a:latin typeface="Century Gothic"/>
                <a:ea typeface="Century Gothic"/>
                <a:cs typeface="Century Gothic"/>
                <a:sym typeface="Century Gothic"/>
              </a:rPr>
              <a:t> </a:t>
            </a:r>
            <a:endParaRPr/>
          </a:p>
        </p:txBody>
      </p:sp>
      <p:cxnSp>
        <p:nvCxnSpPr>
          <p:cNvPr id="214" name="Google Shape;214;g1f9e18217d3_0_24"/>
          <p:cNvCxnSpPr/>
          <p:nvPr/>
        </p:nvCxnSpPr>
        <p:spPr>
          <a:xfrm>
            <a:off x="701663" y="3803275"/>
            <a:ext cx="532800" cy="20700"/>
          </a:xfrm>
          <a:prstGeom prst="straightConnector1">
            <a:avLst/>
          </a:prstGeom>
          <a:noFill/>
          <a:ln cap="flat" cmpd="sng" w="28575">
            <a:solidFill>
              <a:srgbClr val="447E59"/>
            </a:solidFill>
            <a:prstDash val="solid"/>
            <a:round/>
            <a:headEnd len="sm" w="sm"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210480b01aa_1_12643"/>
          <p:cNvPicPr preferRelativeResize="0"/>
          <p:nvPr/>
        </p:nvPicPr>
        <p:blipFill rotWithShape="1">
          <a:blip r:embed="rId3">
            <a:alphaModFix/>
          </a:blip>
          <a:srcRect b="0" l="0" r="0" t="0"/>
          <a:stretch/>
        </p:blipFill>
        <p:spPr>
          <a:xfrm>
            <a:off x="4946900" y="3093350"/>
            <a:ext cx="199175" cy="216329"/>
          </a:xfrm>
          <a:prstGeom prst="rect">
            <a:avLst/>
          </a:prstGeom>
          <a:noFill/>
          <a:ln>
            <a:noFill/>
          </a:ln>
        </p:spPr>
      </p:pic>
      <p:pic>
        <p:nvPicPr>
          <p:cNvPr id="221" name="Google Shape;221;g210480b01aa_1_12643"/>
          <p:cNvPicPr preferRelativeResize="0"/>
          <p:nvPr/>
        </p:nvPicPr>
        <p:blipFill rotWithShape="1">
          <a:blip r:embed="rId4">
            <a:alphaModFix/>
          </a:blip>
          <a:srcRect b="43730" l="41705" r="36117" t="36751"/>
          <a:stretch/>
        </p:blipFill>
        <p:spPr>
          <a:xfrm>
            <a:off x="5146074" y="4072138"/>
            <a:ext cx="420773" cy="402077"/>
          </a:xfrm>
          <a:prstGeom prst="rect">
            <a:avLst/>
          </a:prstGeom>
          <a:noFill/>
          <a:ln>
            <a:noFill/>
          </a:ln>
        </p:spPr>
      </p:pic>
      <p:pic>
        <p:nvPicPr>
          <p:cNvPr id="222" name="Google Shape;222;g210480b01aa_1_12643"/>
          <p:cNvPicPr preferRelativeResize="0"/>
          <p:nvPr/>
        </p:nvPicPr>
        <p:blipFill rotWithShape="1">
          <a:blip r:embed="rId5">
            <a:alphaModFix/>
          </a:blip>
          <a:srcRect b="0" l="0" r="0" t="0"/>
          <a:stretch/>
        </p:blipFill>
        <p:spPr>
          <a:xfrm>
            <a:off x="10489800" y="4133200"/>
            <a:ext cx="314625" cy="341725"/>
          </a:xfrm>
          <a:prstGeom prst="rect">
            <a:avLst/>
          </a:prstGeom>
          <a:noFill/>
          <a:ln>
            <a:noFill/>
          </a:ln>
        </p:spPr>
      </p:pic>
      <p:pic>
        <p:nvPicPr>
          <p:cNvPr id="223" name="Google Shape;223;g210480b01aa_1_12643"/>
          <p:cNvPicPr preferRelativeResize="0"/>
          <p:nvPr/>
        </p:nvPicPr>
        <p:blipFill rotWithShape="1">
          <a:blip r:embed="rId4">
            <a:alphaModFix/>
          </a:blip>
          <a:srcRect b="43730" l="41705" r="36117" t="36751"/>
          <a:stretch/>
        </p:blipFill>
        <p:spPr>
          <a:xfrm>
            <a:off x="2612800" y="3943550"/>
            <a:ext cx="682748" cy="652425"/>
          </a:xfrm>
          <a:prstGeom prst="rect">
            <a:avLst/>
          </a:prstGeom>
          <a:noFill/>
          <a:ln>
            <a:noFill/>
          </a:ln>
        </p:spPr>
      </p:pic>
      <p:sp>
        <p:nvSpPr>
          <p:cNvPr id="224" name="Google Shape;224;g210480b01aa_1_12643"/>
          <p:cNvSpPr txBox="1"/>
          <p:nvPr>
            <p:ph type="title"/>
          </p:nvPr>
        </p:nvSpPr>
        <p:spPr>
          <a:xfrm>
            <a:off x="544567" y="199495"/>
            <a:ext cx="11430000" cy="4248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1400"/>
              <a:buNone/>
            </a:pPr>
            <a:r>
              <a:rPr lang="en-US" sz="2400"/>
              <a:t>3-step Laser assisted charge exchange injection</a:t>
            </a:r>
            <a:endParaRPr sz="2400"/>
          </a:p>
        </p:txBody>
      </p:sp>
      <p:sp>
        <p:nvSpPr>
          <p:cNvPr id="225" name="Google Shape;225;g210480b01aa_1_12643"/>
          <p:cNvSpPr/>
          <p:nvPr/>
        </p:nvSpPr>
        <p:spPr>
          <a:xfrm>
            <a:off x="3398250" y="2782850"/>
            <a:ext cx="940800" cy="9861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10480b01aa_1_12643"/>
          <p:cNvSpPr/>
          <p:nvPr/>
        </p:nvSpPr>
        <p:spPr>
          <a:xfrm>
            <a:off x="3398250" y="4801475"/>
            <a:ext cx="940800" cy="9861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10480b01aa_1_12643"/>
          <p:cNvSpPr/>
          <p:nvPr/>
        </p:nvSpPr>
        <p:spPr>
          <a:xfrm>
            <a:off x="8732250" y="2782850"/>
            <a:ext cx="940800" cy="9861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10480b01aa_1_12643"/>
          <p:cNvSpPr/>
          <p:nvPr/>
        </p:nvSpPr>
        <p:spPr>
          <a:xfrm>
            <a:off x="8732250" y="4801475"/>
            <a:ext cx="940800" cy="9861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9" name="Google Shape;229;g210480b01aa_1_12643"/>
          <p:cNvPicPr preferRelativeResize="0"/>
          <p:nvPr/>
        </p:nvPicPr>
        <p:blipFill rotWithShape="1">
          <a:blip r:embed="rId6">
            <a:alphaModFix/>
          </a:blip>
          <a:srcRect b="36911" l="43914" r="34257" t="34721"/>
          <a:stretch/>
        </p:blipFill>
        <p:spPr>
          <a:xfrm>
            <a:off x="7843500" y="3799038"/>
            <a:ext cx="682750" cy="948298"/>
          </a:xfrm>
          <a:prstGeom prst="rect">
            <a:avLst/>
          </a:prstGeom>
          <a:noFill/>
          <a:ln>
            <a:noFill/>
          </a:ln>
        </p:spPr>
      </p:pic>
      <p:cxnSp>
        <p:nvCxnSpPr>
          <p:cNvPr id="230" name="Google Shape;230;g210480b01aa_1_12643"/>
          <p:cNvCxnSpPr/>
          <p:nvPr/>
        </p:nvCxnSpPr>
        <p:spPr>
          <a:xfrm>
            <a:off x="2051400" y="4269425"/>
            <a:ext cx="10029000" cy="7500"/>
          </a:xfrm>
          <a:prstGeom prst="straightConnector1">
            <a:avLst/>
          </a:prstGeom>
          <a:noFill/>
          <a:ln cap="flat" cmpd="sng" w="9525">
            <a:solidFill>
              <a:schemeClr val="dk2"/>
            </a:solidFill>
            <a:prstDash val="dash"/>
            <a:round/>
            <a:headEnd len="sm" w="sm" type="none"/>
            <a:tailEnd len="med" w="med" type="triangle"/>
          </a:ln>
        </p:spPr>
      </p:cxnSp>
      <p:sp>
        <p:nvSpPr>
          <p:cNvPr id="231" name="Google Shape;231;g210480b01aa_1_12643"/>
          <p:cNvSpPr txBox="1"/>
          <p:nvPr/>
        </p:nvSpPr>
        <p:spPr>
          <a:xfrm>
            <a:off x="2762325" y="3518050"/>
            <a:ext cx="536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H</a:t>
            </a:r>
            <a:r>
              <a:rPr b="0" baseline="30000" i="0" lang="en-US" sz="2400" u="none" cap="none" strike="noStrike">
                <a:solidFill>
                  <a:srgbClr val="000000"/>
                </a:solidFill>
                <a:latin typeface="Century Gothic"/>
                <a:ea typeface="Century Gothic"/>
                <a:cs typeface="Century Gothic"/>
                <a:sym typeface="Century Gothic"/>
              </a:rPr>
              <a:t>-</a:t>
            </a:r>
            <a:endParaRPr b="0" baseline="30000" i="0" sz="2400" u="none" cap="none" strike="noStrike">
              <a:solidFill>
                <a:srgbClr val="000000"/>
              </a:solidFill>
              <a:latin typeface="Century Gothic"/>
              <a:ea typeface="Century Gothic"/>
              <a:cs typeface="Century Gothic"/>
              <a:sym typeface="Century Gothic"/>
            </a:endParaRPr>
          </a:p>
        </p:txBody>
      </p:sp>
      <p:sp>
        <p:nvSpPr>
          <p:cNvPr id="232" name="Google Shape;232;g210480b01aa_1_12643"/>
          <p:cNvSpPr txBox="1"/>
          <p:nvPr/>
        </p:nvSpPr>
        <p:spPr>
          <a:xfrm>
            <a:off x="4772375" y="3487888"/>
            <a:ext cx="1055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H</a:t>
            </a:r>
            <a:r>
              <a:rPr b="0" baseline="30000" i="0" lang="en-US" sz="2400" u="none" cap="none" strike="noStrike">
                <a:solidFill>
                  <a:srgbClr val="000000"/>
                </a:solidFill>
                <a:latin typeface="Century Gothic"/>
                <a:ea typeface="Century Gothic"/>
                <a:cs typeface="Century Gothic"/>
                <a:sym typeface="Century Gothic"/>
              </a:rPr>
              <a:t>0</a:t>
            </a:r>
            <a:r>
              <a:rPr b="0" i="0" lang="en-US" sz="2400" u="none" cap="none" strike="noStrike">
                <a:solidFill>
                  <a:schemeClr val="dk1"/>
                </a:solidFill>
                <a:latin typeface="Century Gothic"/>
                <a:ea typeface="Century Gothic"/>
                <a:cs typeface="Century Gothic"/>
                <a:sym typeface="Century Gothic"/>
              </a:rPr>
              <a:t>(1s)</a:t>
            </a:r>
            <a:endParaRPr b="0" baseline="30000" i="0" sz="2400" u="none" cap="none" strike="noStrike">
              <a:solidFill>
                <a:srgbClr val="000000"/>
              </a:solidFill>
              <a:latin typeface="Century Gothic"/>
              <a:ea typeface="Century Gothic"/>
              <a:cs typeface="Century Gothic"/>
              <a:sym typeface="Century Gothic"/>
            </a:endParaRPr>
          </a:p>
        </p:txBody>
      </p:sp>
      <p:sp>
        <p:nvSpPr>
          <p:cNvPr id="233" name="Google Shape;233;g210480b01aa_1_12643"/>
          <p:cNvSpPr txBox="1"/>
          <p:nvPr/>
        </p:nvSpPr>
        <p:spPr>
          <a:xfrm>
            <a:off x="7612025" y="3244950"/>
            <a:ext cx="126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Century Gothic"/>
                <a:ea typeface="Century Gothic"/>
                <a:cs typeface="Century Gothic"/>
                <a:sym typeface="Century Gothic"/>
              </a:rPr>
              <a:t>H</a:t>
            </a:r>
            <a:r>
              <a:rPr b="0" baseline="30000" i="0" lang="en-US" sz="2400" u="none" cap="none" strike="noStrike">
                <a:solidFill>
                  <a:schemeClr val="dk1"/>
                </a:solidFill>
                <a:latin typeface="Century Gothic"/>
                <a:ea typeface="Century Gothic"/>
                <a:cs typeface="Century Gothic"/>
                <a:sym typeface="Century Gothic"/>
              </a:rPr>
              <a:t>0*</a:t>
            </a:r>
            <a:r>
              <a:rPr b="0" i="0" lang="en-US" sz="2400" u="none" cap="none" strike="noStrike">
                <a:solidFill>
                  <a:schemeClr val="dk1"/>
                </a:solidFill>
                <a:latin typeface="Century Gothic"/>
                <a:ea typeface="Century Gothic"/>
                <a:cs typeface="Century Gothic"/>
                <a:sym typeface="Century Gothic"/>
              </a:rPr>
              <a:t>(3p)</a:t>
            </a:r>
            <a:endParaRPr b="0" baseline="30000" i="0" sz="2400" u="none" cap="none" strike="noStrike">
              <a:solidFill>
                <a:srgbClr val="000000"/>
              </a:solidFill>
              <a:latin typeface="Century Gothic"/>
              <a:ea typeface="Century Gothic"/>
              <a:cs typeface="Century Gothic"/>
              <a:sym typeface="Century Gothic"/>
            </a:endParaRPr>
          </a:p>
        </p:txBody>
      </p:sp>
      <p:sp>
        <p:nvSpPr>
          <p:cNvPr id="234" name="Google Shape;234;g210480b01aa_1_12643"/>
          <p:cNvSpPr txBox="1"/>
          <p:nvPr/>
        </p:nvSpPr>
        <p:spPr>
          <a:xfrm>
            <a:off x="1110100" y="3875250"/>
            <a:ext cx="135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1 GeV beam</a:t>
            </a:r>
            <a:endParaRPr b="0" i="0" sz="1400" u="none" cap="none" strike="noStrike">
              <a:solidFill>
                <a:srgbClr val="000000"/>
              </a:solidFill>
              <a:latin typeface="Century Gothic"/>
              <a:ea typeface="Century Gothic"/>
              <a:cs typeface="Century Gothic"/>
              <a:sym typeface="Century Gothic"/>
            </a:endParaRPr>
          </a:p>
        </p:txBody>
      </p:sp>
      <p:sp>
        <p:nvSpPr>
          <p:cNvPr id="235" name="Google Shape;235;g210480b01aa_1_12643"/>
          <p:cNvSpPr/>
          <p:nvPr/>
        </p:nvSpPr>
        <p:spPr>
          <a:xfrm>
            <a:off x="3422175" y="3291125"/>
            <a:ext cx="1555175" cy="986225"/>
          </a:xfrm>
          <a:custGeom>
            <a:rect b="b" l="l" r="r" t="t"/>
            <a:pathLst>
              <a:path extrusionOk="0" h="39449" w="62207">
                <a:moveTo>
                  <a:pt x="0" y="39449"/>
                </a:moveTo>
                <a:cubicBezTo>
                  <a:pt x="6423" y="38539"/>
                  <a:pt x="28170" y="40562"/>
                  <a:pt x="38538" y="33987"/>
                </a:cubicBezTo>
                <a:cubicBezTo>
                  <a:pt x="48906" y="27412"/>
                  <a:pt x="58262" y="5665"/>
                  <a:pt x="62207"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210480b01aa_1_12643"/>
          <p:cNvSpPr txBox="1"/>
          <p:nvPr/>
        </p:nvSpPr>
        <p:spPr>
          <a:xfrm>
            <a:off x="4946900" y="2767850"/>
            <a:ext cx="53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FF"/>
                </a:solidFill>
                <a:latin typeface="Century Gothic"/>
                <a:ea typeface="Century Gothic"/>
                <a:cs typeface="Century Gothic"/>
                <a:sym typeface="Century Gothic"/>
              </a:rPr>
              <a:t>e</a:t>
            </a:r>
            <a:r>
              <a:rPr b="0" baseline="30000" i="0" lang="en-US" sz="2000" u="none" cap="none" strike="noStrike">
                <a:solidFill>
                  <a:srgbClr val="0000FF"/>
                </a:solidFill>
                <a:latin typeface="Century Gothic"/>
                <a:ea typeface="Century Gothic"/>
                <a:cs typeface="Century Gothic"/>
                <a:sym typeface="Century Gothic"/>
              </a:rPr>
              <a:t>-</a:t>
            </a:r>
            <a:endParaRPr b="0" baseline="30000" i="0" sz="2000" u="none" cap="none" strike="noStrike">
              <a:solidFill>
                <a:srgbClr val="0000FF"/>
              </a:solidFill>
              <a:latin typeface="Century Gothic"/>
              <a:ea typeface="Century Gothic"/>
              <a:cs typeface="Century Gothic"/>
              <a:sym typeface="Century Gothic"/>
            </a:endParaRPr>
          </a:p>
        </p:txBody>
      </p:sp>
      <p:pic>
        <p:nvPicPr>
          <p:cNvPr id="237" name="Google Shape;237;g210480b01aa_1_12643"/>
          <p:cNvPicPr preferRelativeResize="0"/>
          <p:nvPr/>
        </p:nvPicPr>
        <p:blipFill rotWithShape="1">
          <a:blip r:embed="rId3">
            <a:alphaModFix/>
          </a:blip>
          <a:srcRect b="0" l="0" r="0" t="0"/>
          <a:stretch/>
        </p:blipFill>
        <p:spPr>
          <a:xfrm>
            <a:off x="10539950" y="5315475"/>
            <a:ext cx="199175" cy="216329"/>
          </a:xfrm>
          <a:prstGeom prst="rect">
            <a:avLst/>
          </a:prstGeom>
          <a:noFill/>
          <a:ln>
            <a:noFill/>
          </a:ln>
        </p:spPr>
      </p:pic>
      <p:sp>
        <p:nvSpPr>
          <p:cNvPr id="238" name="Google Shape;238;g210480b01aa_1_12643"/>
          <p:cNvSpPr/>
          <p:nvPr/>
        </p:nvSpPr>
        <p:spPr>
          <a:xfrm flipH="1" rot="10800000">
            <a:off x="9013050" y="4269417"/>
            <a:ext cx="1555175" cy="986126"/>
          </a:xfrm>
          <a:custGeom>
            <a:rect b="b" l="l" r="r" t="t"/>
            <a:pathLst>
              <a:path extrusionOk="0" h="39449" w="62207">
                <a:moveTo>
                  <a:pt x="0" y="39449"/>
                </a:moveTo>
                <a:cubicBezTo>
                  <a:pt x="6423" y="38539"/>
                  <a:pt x="28170" y="40562"/>
                  <a:pt x="38538" y="33987"/>
                </a:cubicBezTo>
                <a:cubicBezTo>
                  <a:pt x="48906" y="27412"/>
                  <a:pt x="58262" y="5665"/>
                  <a:pt x="62207"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g210480b01aa_1_12643"/>
          <p:cNvSpPr txBox="1"/>
          <p:nvPr/>
        </p:nvSpPr>
        <p:spPr>
          <a:xfrm>
            <a:off x="10539950" y="4974450"/>
            <a:ext cx="53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FF"/>
                </a:solidFill>
                <a:latin typeface="Century Gothic"/>
                <a:ea typeface="Century Gothic"/>
                <a:cs typeface="Century Gothic"/>
                <a:sym typeface="Century Gothic"/>
              </a:rPr>
              <a:t>e</a:t>
            </a:r>
            <a:r>
              <a:rPr b="0" baseline="30000" i="0" lang="en-US" sz="2000" u="none" cap="none" strike="noStrike">
                <a:solidFill>
                  <a:srgbClr val="0000FF"/>
                </a:solidFill>
                <a:latin typeface="Century Gothic"/>
                <a:ea typeface="Century Gothic"/>
                <a:cs typeface="Century Gothic"/>
                <a:sym typeface="Century Gothic"/>
              </a:rPr>
              <a:t>-</a:t>
            </a:r>
            <a:endParaRPr b="0" baseline="30000" i="0" sz="2000" u="none" cap="none" strike="noStrike">
              <a:solidFill>
                <a:srgbClr val="0000FF"/>
              </a:solidFill>
              <a:latin typeface="Century Gothic"/>
              <a:ea typeface="Century Gothic"/>
              <a:cs typeface="Century Gothic"/>
              <a:sym typeface="Century Gothic"/>
            </a:endParaRPr>
          </a:p>
        </p:txBody>
      </p:sp>
      <p:sp>
        <p:nvSpPr>
          <p:cNvPr id="240" name="Google Shape;240;g210480b01aa_1_12643"/>
          <p:cNvSpPr txBox="1"/>
          <p:nvPr/>
        </p:nvSpPr>
        <p:spPr>
          <a:xfrm>
            <a:off x="10760525" y="3829050"/>
            <a:ext cx="53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DD6E6E"/>
                </a:solidFill>
                <a:latin typeface="Century Gothic"/>
                <a:ea typeface="Century Gothic"/>
                <a:cs typeface="Century Gothic"/>
                <a:sym typeface="Century Gothic"/>
              </a:rPr>
              <a:t>p</a:t>
            </a:r>
            <a:r>
              <a:rPr b="1" baseline="30000" i="0" lang="en-US" sz="2000" u="none" cap="none" strike="noStrike">
                <a:solidFill>
                  <a:srgbClr val="DD6E6E"/>
                </a:solidFill>
                <a:latin typeface="Century Gothic"/>
                <a:ea typeface="Century Gothic"/>
                <a:cs typeface="Century Gothic"/>
                <a:sym typeface="Century Gothic"/>
              </a:rPr>
              <a:t>+</a:t>
            </a:r>
            <a:endParaRPr b="1" baseline="30000" i="0" sz="2000" u="none" cap="none" strike="noStrike">
              <a:solidFill>
                <a:srgbClr val="DD6E6E"/>
              </a:solidFill>
              <a:latin typeface="Century Gothic"/>
              <a:ea typeface="Century Gothic"/>
              <a:cs typeface="Century Gothic"/>
              <a:sym typeface="Century Gothic"/>
            </a:endParaRPr>
          </a:p>
        </p:txBody>
      </p:sp>
      <p:sp>
        <p:nvSpPr>
          <p:cNvPr id="241" name="Google Shape;241;g210480b01aa_1_12643"/>
          <p:cNvSpPr txBox="1"/>
          <p:nvPr/>
        </p:nvSpPr>
        <p:spPr>
          <a:xfrm>
            <a:off x="3688025" y="3055625"/>
            <a:ext cx="379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2200" u="none" cap="none" strike="noStrike">
                <a:solidFill>
                  <a:schemeClr val="dk1"/>
                </a:solidFill>
                <a:latin typeface="Century Gothic"/>
                <a:ea typeface="Century Gothic"/>
                <a:cs typeface="Century Gothic"/>
                <a:sym typeface="Century Gothic"/>
              </a:rPr>
              <a:t>N</a:t>
            </a:r>
            <a:endParaRPr b="1" i="0" sz="2200" u="none" cap="none" strike="noStrike">
              <a:solidFill>
                <a:srgbClr val="000000"/>
              </a:solidFill>
              <a:latin typeface="Century Gothic"/>
              <a:ea typeface="Century Gothic"/>
              <a:cs typeface="Century Gothic"/>
              <a:sym typeface="Century Gothic"/>
            </a:endParaRPr>
          </a:p>
        </p:txBody>
      </p:sp>
      <p:sp>
        <p:nvSpPr>
          <p:cNvPr id="242" name="Google Shape;242;g210480b01aa_1_12643"/>
          <p:cNvSpPr txBox="1"/>
          <p:nvPr/>
        </p:nvSpPr>
        <p:spPr>
          <a:xfrm>
            <a:off x="3688025" y="5032925"/>
            <a:ext cx="379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entury Gothic"/>
                <a:ea typeface="Century Gothic"/>
                <a:cs typeface="Century Gothic"/>
                <a:sym typeface="Century Gothic"/>
              </a:rPr>
              <a:t>S</a:t>
            </a:r>
            <a:endParaRPr b="1" i="0" sz="2200" u="none" cap="none" strike="noStrike">
              <a:solidFill>
                <a:srgbClr val="000000"/>
              </a:solidFill>
              <a:latin typeface="Century Gothic"/>
              <a:ea typeface="Century Gothic"/>
              <a:cs typeface="Century Gothic"/>
              <a:sym typeface="Century Gothic"/>
            </a:endParaRPr>
          </a:p>
        </p:txBody>
      </p:sp>
      <p:sp>
        <p:nvSpPr>
          <p:cNvPr id="243" name="Google Shape;243;g210480b01aa_1_12643"/>
          <p:cNvSpPr txBox="1"/>
          <p:nvPr/>
        </p:nvSpPr>
        <p:spPr>
          <a:xfrm>
            <a:off x="9013050" y="5032925"/>
            <a:ext cx="379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entury Gothic"/>
                <a:ea typeface="Century Gothic"/>
                <a:cs typeface="Century Gothic"/>
                <a:sym typeface="Century Gothic"/>
              </a:rPr>
              <a:t>N</a:t>
            </a:r>
            <a:endParaRPr b="1" i="0" sz="2200" u="none" cap="none" strike="noStrike">
              <a:solidFill>
                <a:srgbClr val="000000"/>
              </a:solidFill>
              <a:latin typeface="Century Gothic"/>
              <a:ea typeface="Century Gothic"/>
              <a:cs typeface="Century Gothic"/>
              <a:sym typeface="Century Gothic"/>
            </a:endParaRPr>
          </a:p>
        </p:txBody>
      </p:sp>
      <p:sp>
        <p:nvSpPr>
          <p:cNvPr id="244" name="Google Shape;244;g210480b01aa_1_12643"/>
          <p:cNvSpPr txBox="1"/>
          <p:nvPr/>
        </p:nvSpPr>
        <p:spPr>
          <a:xfrm>
            <a:off x="9013050" y="3055625"/>
            <a:ext cx="379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entury Gothic"/>
                <a:ea typeface="Century Gothic"/>
                <a:cs typeface="Century Gothic"/>
                <a:sym typeface="Century Gothic"/>
              </a:rPr>
              <a:t>S</a:t>
            </a:r>
            <a:endParaRPr b="1" i="0" sz="2200" u="none" cap="none" strike="noStrike">
              <a:solidFill>
                <a:srgbClr val="000000"/>
              </a:solidFill>
              <a:latin typeface="Century Gothic"/>
              <a:ea typeface="Century Gothic"/>
              <a:cs typeface="Century Gothic"/>
              <a:sym typeface="Century Gothic"/>
            </a:endParaRPr>
          </a:p>
        </p:txBody>
      </p:sp>
      <p:cxnSp>
        <p:nvCxnSpPr>
          <p:cNvPr id="245" name="Google Shape;245;g210480b01aa_1_12643"/>
          <p:cNvCxnSpPr/>
          <p:nvPr/>
        </p:nvCxnSpPr>
        <p:spPr>
          <a:xfrm flipH="1">
            <a:off x="4742200" y="2160775"/>
            <a:ext cx="3193800" cy="3398700"/>
          </a:xfrm>
          <a:prstGeom prst="straightConnector1">
            <a:avLst/>
          </a:prstGeom>
          <a:noFill/>
          <a:ln cap="flat" cmpd="sng" w="9525">
            <a:solidFill>
              <a:schemeClr val="dk2"/>
            </a:solidFill>
            <a:prstDash val="dash"/>
            <a:round/>
            <a:headEnd len="sm" w="sm" type="none"/>
            <a:tailEnd len="med" w="med" type="triangle"/>
          </a:ln>
        </p:spPr>
      </p:cxnSp>
      <p:cxnSp>
        <p:nvCxnSpPr>
          <p:cNvPr id="246" name="Google Shape;246;g210480b01aa_1_12643"/>
          <p:cNvCxnSpPr/>
          <p:nvPr/>
        </p:nvCxnSpPr>
        <p:spPr>
          <a:xfrm flipH="1">
            <a:off x="3498125" y="3890450"/>
            <a:ext cx="7500" cy="758700"/>
          </a:xfrm>
          <a:prstGeom prst="straightConnector1">
            <a:avLst/>
          </a:prstGeom>
          <a:noFill/>
          <a:ln cap="flat" cmpd="sng" w="9525">
            <a:solidFill>
              <a:schemeClr val="dk2"/>
            </a:solidFill>
            <a:prstDash val="solid"/>
            <a:round/>
            <a:headEnd len="sm" w="sm" type="none"/>
            <a:tailEnd len="med" w="med" type="triangle"/>
          </a:ln>
        </p:spPr>
      </p:cxnSp>
      <p:cxnSp>
        <p:nvCxnSpPr>
          <p:cNvPr id="247" name="Google Shape;247;g210480b01aa_1_12643"/>
          <p:cNvCxnSpPr/>
          <p:nvPr/>
        </p:nvCxnSpPr>
        <p:spPr>
          <a:xfrm flipH="1">
            <a:off x="3726725" y="3890450"/>
            <a:ext cx="7500" cy="758700"/>
          </a:xfrm>
          <a:prstGeom prst="straightConnector1">
            <a:avLst/>
          </a:prstGeom>
          <a:noFill/>
          <a:ln cap="flat" cmpd="sng" w="9525">
            <a:solidFill>
              <a:schemeClr val="dk2"/>
            </a:solidFill>
            <a:prstDash val="solid"/>
            <a:round/>
            <a:headEnd len="sm" w="sm" type="none"/>
            <a:tailEnd len="med" w="med" type="triangle"/>
          </a:ln>
        </p:spPr>
      </p:cxnSp>
      <p:cxnSp>
        <p:nvCxnSpPr>
          <p:cNvPr id="248" name="Google Shape;248;g210480b01aa_1_12643"/>
          <p:cNvCxnSpPr/>
          <p:nvPr/>
        </p:nvCxnSpPr>
        <p:spPr>
          <a:xfrm flipH="1">
            <a:off x="3955325" y="3890450"/>
            <a:ext cx="7500" cy="758700"/>
          </a:xfrm>
          <a:prstGeom prst="straightConnector1">
            <a:avLst/>
          </a:prstGeom>
          <a:noFill/>
          <a:ln cap="flat" cmpd="sng" w="9525">
            <a:solidFill>
              <a:schemeClr val="dk2"/>
            </a:solidFill>
            <a:prstDash val="solid"/>
            <a:round/>
            <a:headEnd len="sm" w="sm" type="none"/>
            <a:tailEnd len="med" w="med" type="triangle"/>
          </a:ln>
        </p:spPr>
      </p:cxnSp>
      <p:cxnSp>
        <p:nvCxnSpPr>
          <p:cNvPr id="249" name="Google Shape;249;g210480b01aa_1_12643"/>
          <p:cNvCxnSpPr/>
          <p:nvPr/>
        </p:nvCxnSpPr>
        <p:spPr>
          <a:xfrm flipH="1">
            <a:off x="4183925" y="3890450"/>
            <a:ext cx="7500" cy="758700"/>
          </a:xfrm>
          <a:prstGeom prst="straightConnector1">
            <a:avLst/>
          </a:prstGeom>
          <a:noFill/>
          <a:ln cap="flat" cmpd="sng" w="9525">
            <a:solidFill>
              <a:schemeClr val="dk2"/>
            </a:solidFill>
            <a:prstDash val="solid"/>
            <a:round/>
            <a:headEnd len="sm" w="sm" type="none"/>
            <a:tailEnd len="med" w="med" type="triangle"/>
          </a:ln>
        </p:spPr>
      </p:cxnSp>
      <p:cxnSp>
        <p:nvCxnSpPr>
          <p:cNvPr id="250" name="Google Shape;250;g210480b01aa_1_12643"/>
          <p:cNvCxnSpPr/>
          <p:nvPr/>
        </p:nvCxnSpPr>
        <p:spPr>
          <a:xfrm flipH="1">
            <a:off x="8832125" y="3890450"/>
            <a:ext cx="7500" cy="758700"/>
          </a:xfrm>
          <a:prstGeom prst="straightConnector1">
            <a:avLst/>
          </a:prstGeom>
          <a:noFill/>
          <a:ln cap="flat" cmpd="sng" w="9525">
            <a:solidFill>
              <a:schemeClr val="dk2"/>
            </a:solidFill>
            <a:prstDash val="solid"/>
            <a:round/>
            <a:headEnd len="med" w="med" type="triangle"/>
            <a:tailEnd len="sm" w="sm" type="none"/>
          </a:ln>
        </p:spPr>
      </p:cxnSp>
      <p:cxnSp>
        <p:nvCxnSpPr>
          <p:cNvPr id="251" name="Google Shape;251;g210480b01aa_1_12643"/>
          <p:cNvCxnSpPr/>
          <p:nvPr/>
        </p:nvCxnSpPr>
        <p:spPr>
          <a:xfrm flipH="1">
            <a:off x="9060725" y="3890450"/>
            <a:ext cx="7500" cy="758700"/>
          </a:xfrm>
          <a:prstGeom prst="straightConnector1">
            <a:avLst/>
          </a:prstGeom>
          <a:noFill/>
          <a:ln cap="flat" cmpd="sng" w="9525">
            <a:solidFill>
              <a:schemeClr val="dk2"/>
            </a:solidFill>
            <a:prstDash val="solid"/>
            <a:round/>
            <a:headEnd len="med" w="med" type="triangle"/>
            <a:tailEnd len="sm" w="sm" type="none"/>
          </a:ln>
        </p:spPr>
      </p:cxnSp>
      <p:cxnSp>
        <p:nvCxnSpPr>
          <p:cNvPr id="252" name="Google Shape;252;g210480b01aa_1_12643"/>
          <p:cNvCxnSpPr/>
          <p:nvPr/>
        </p:nvCxnSpPr>
        <p:spPr>
          <a:xfrm flipH="1">
            <a:off x="9289325" y="3890450"/>
            <a:ext cx="7500" cy="758700"/>
          </a:xfrm>
          <a:prstGeom prst="straightConnector1">
            <a:avLst/>
          </a:prstGeom>
          <a:noFill/>
          <a:ln cap="flat" cmpd="sng" w="9525">
            <a:solidFill>
              <a:schemeClr val="dk2"/>
            </a:solidFill>
            <a:prstDash val="solid"/>
            <a:round/>
            <a:headEnd len="med" w="med" type="triangle"/>
            <a:tailEnd len="sm" w="sm" type="none"/>
          </a:ln>
        </p:spPr>
      </p:cxnSp>
      <p:cxnSp>
        <p:nvCxnSpPr>
          <p:cNvPr id="253" name="Google Shape;253;g210480b01aa_1_12643"/>
          <p:cNvCxnSpPr/>
          <p:nvPr/>
        </p:nvCxnSpPr>
        <p:spPr>
          <a:xfrm flipH="1">
            <a:off x="9517925" y="3890450"/>
            <a:ext cx="7500" cy="758700"/>
          </a:xfrm>
          <a:prstGeom prst="straightConnector1">
            <a:avLst/>
          </a:prstGeom>
          <a:noFill/>
          <a:ln cap="flat" cmpd="sng" w="9525">
            <a:solidFill>
              <a:schemeClr val="dk2"/>
            </a:solidFill>
            <a:prstDash val="solid"/>
            <a:round/>
            <a:headEnd len="med" w="med" type="triangle"/>
            <a:tailEnd len="sm" w="sm" type="none"/>
          </a:ln>
        </p:spPr>
      </p:cxnSp>
      <p:sp>
        <p:nvSpPr>
          <p:cNvPr id="254" name="Google Shape;254;g210480b01aa_1_12643"/>
          <p:cNvSpPr txBox="1"/>
          <p:nvPr/>
        </p:nvSpPr>
        <p:spPr>
          <a:xfrm>
            <a:off x="2689000" y="5877375"/>
            <a:ext cx="20427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1st step:</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Lorentz stripping</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H</a:t>
            </a:r>
            <a:r>
              <a:rPr b="1" baseline="30000" i="0" lang="en-US" sz="1600" u="none" cap="none" strike="noStrike">
                <a:solidFill>
                  <a:srgbClr val="000000"/>
                </a:solidFill>
                <a:latin typeface="Century Gothic"/>
                <a:ea typeface="Century Gothic"/>
                <a:cs typeface="Century Gothic"/>
                <a:sym typeface="Century Gothic"/>
              </a:rPr>
              <a:t>0</a:t>
            </a:r>
            <a:r>
              <a:rPr b="1" i="0" lang="en-US" sz="1600" u="none" cap="none" strike="noStrike">
                <a:solidFill>
                  <a:srgbClr val="000000"/>
                </a:solidFill>
                <a:latin typeface="Century Gothic"/>
                <a:ea typeface="Century Gothic"/>
                <a:cs typeface="Century Gothic"/>
                <a:sym typeface="Century Gothic"/>
              </a:rPr>
              <a:t> + 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55" name="Google Shape;255;g210480b01aa_1_12643"/>
          <p:cNvSpPr txBox="1"/>
          <p:nvPr/>
        </p:nvSpPr>
        <p:spPr>
          <a:xfrm>
            <a:off x="5563175" y="5937125"/>
            <a:ext cx="25821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2nd step:</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laser resonant excitation</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0</a:t>
            </a:r>
            <a:r>
              <a:rPr b="1" i="0" lang="en-US" sz="1600" u="none" cap="none" strike="noStrike">
                <a:solidFill>
                  <a:srgbClr val="000000"/>
                </a:solidFill>
                <a:latin typeface="Century Gothic"/>
                <a:ea typeface="Century Gothic"/>
                <a:cs typeface="Century Gothic"/>
                <a:sym typeface="Century Gothic"/>
              </a:rPr>
              <a:t> +</a:t>
            </a:r>
            <a:r>
              <a:rPr b="1" i="0" lang="en-US" sz="1600" u="none" cap="none" strike="noStrike">
                <a:solidFill>
                  <a:srgbClr val="000000"/>
                </a:solidFill>
                <a:latin typeface="Arial"/>
                <a:ea typeface="Arial"/>
                <a:cs typeface="Arial"/>
                <a:sym typeface="Arial"/>
              </a:rPr>
              <a:t>h𝝼</a:t>
            </a:r>
            <a:r>
              <a:rPr b="1" i="0" lang="en-US" sz="1600" u="none" cap="none" strike="noStrike">
                <a:solidFill>
                  <a:srgbClr val="000000"/>
                </a:solidFill>
                <a:latin typeface="Century Gothic"/>
                <a:ea typeface="Century Gothic"/>
                <a:cs typeface="Century Gothic"/>
                <a:sym typeface="Century Gothic"/>
              </a:rPr>
              <a:t>→ H</a:t>
            </a:r>
            <a:r>
              <a:rPr b="1" baseline="30000" i="0" lang="en-US" sz="1600" u="none" cap="none" strike="noStrike">
                <a:solidFill>
                  <a:srgbClr val="000000"/>
                </a:solidFill>
                <a:latin typeface="Century Gothic"/>
                <a:ea typeface="Century Gothic"/>
                <a:cs typeface="Century Gothic"/>
                <a:sym typeface="Century Gothic"/>
              </a:rPr>
              <a:t>0*</a:t>
            </a:r>
            <a:endParaRPr b="0" i="0" sz="1400" u="none" cap="none" strike="noStrike">
              <a:solidFill>
                <a:srgbClr val="000000"/>
              </a:solidFill>
              <a:latin typeface="Century Gothic"/>
              <a:ea typeface="Century Gothic"/>
              <a:cs typeface="Century Gothic"/>
              <a:sym typeface="Century Gothic"/>
            </a:endParaRPr>
          </a:p>
        </p:txBody>
      </p:sp>
      <p:sp>
        <p:nvSpPr>
          <p:cNvPr id="256" name="Google Shape;256;g210480b01aa_1_12643"/>
          <p:cNvSpPr txBox="1"/>
          <p:nvPr/>
        </p:nvSpPr>
        <p:spPr>
          <a:xfrm>
            <a:off x="8437347" y="5877375"/>
            <a:ext cx="20427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3rd step:</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Lorentz stripping</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H</a:t>
            </a:r>
            <a:r>
              <a:rPr b="1" baseline="30000" i="0" lang="en-US" sz="1600" u="none" cap="none" strike="noStrike">
                <a:solidFill>
                  <a:schemeClr val="dk1"/>
                </a:solidFill>
                <a:latin typeface="Century Gothic"/>
                <a:ea typeface="Century Gothic"/>
                <a:cs typeface="Century Gothic"/>
                <a:sym typeface="Century Gothic"/>
              </a:rPr>
              <a:t>0*</a:t>
            </a:r>
            <a:r>
              <a:rPr b="1" i="0" lang="en-US" sz="1600" u="none" cap="none" strike="noStrike">
                <a:solidFill>
                  <a:srgbClr val="000000"/>
                </a:solidFill>
                <a:latin typeface="Century Gothic"/>
                <a:ea typeface="Century Gothic"/>
                <a:cs typeface="Century Gothic"/>
                <a:sym typeface="Century Gothic"/>
              </a:rPr>
              <a:t>→ </a:t>
            </a:r>
            <a:r>
              <a:rPr b="1" i="0" lang="en-US" sz="1600" u="none" cap="none" strike="noStrike">
                <a:solidFill>
                  <a:schemeClr val="dk1"/>
                </a:solidFill>
                <a:latin typeface="Century Gothic"/>
                <a:ea typeface="Century Gothic"/>
                <a:cs typeface="Century Gothic"/>
                <a:sym typeface="Century Gothic"/>
              </a:rPr>
              <a:t>p</a:t>
            </a:r>
            <a:r>
              <a:rPr b="1" baseline="30000" i="0" lang="en-US" sz="1600" u="none" cap="none" strike="noStrike">
                <a:solidFill>
                  <a:schemeClr val="dk1"/>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257" name="Google Shape;257;g210480b01aa_1_12643"/>
          <p:cNvSpPr txBox="1"/>
          <p:nvPr/>
        </p:nvSpPr>
        <p:spPr>
          <a:xfrm>
            <a:off x="6239100" y="2731900"/>
            <a:ext cx="766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FF"/>
                </a:solidFill>
                <a:latin typeface="Arial"/>
                <a:ea typeface="Arial"/>
                <a:cs typeface="Arial"/>
                <a:sym typeface="Arial"/>
              </a:rPr>
              <a:t>h𝝼</a:t>
            </a:r>
            <a:endParaRPr b="0" i="0" sz="2200" u="none" cap="none" strike="noStrike">
              <a:solidFill>
                <a:srgbClr val="FF00FF"/>
              </a:solidFill>
              <a:latin typeface="Arial"/>
              <a:ea typeface="Arial"/>
              <a:cs typeface="Arial"/>
              <a:sym typeface="Arial"/>
            </a:endParaRPr>
          </a:p>
        </p:txBody>
      </p:sp>
      <p:sp>
        <p:nvSpPr>
          <p:cNvPr id="258" name="Google Shape;258;g210480b01aa_1_12643"/>
          <p:cNvSpPr txBox="1"/>
          <p:nvPr/>
        </p:nvSpPr>
        <p:spPr>
          <a:xfrm>
            <a:off x="6261403" y="3767550"/>
            <a:ext cx="536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𝞪</a:t>
            </a:r>
            <a:endParaRPr b="0" i="0" sz="2800" u="none" cap="none" strike="noStrike">
              <a:solidFill>
                <a:srgbClr val="000000"/>
              </a:solidFill>
              <a:latin typeface="Century Gothic"/>
              <a:ea typeface="Century Gothic"/>
              <a:cs typeface="Century Gothic"/>
              <a:sym typeface="Century Gothic"/>
            </a:endParaRPr>
          </a:p>
        </p:txBody>
      </p:sp>
      <p:sp>
        <p:nvSpPr>
          <p:cNvPr id="259" name="Google Shape;259;g210480b01aa_1_12643"/>
          <p:cNvSpPr txBox="1"/>
          <p:nvPr/>
        </p:nvSpPr>
        <p:spPr>
          <a:xfrm>
            <a:off x="3020675" y="2382375"/>
            <a:ext cx="2042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1.5 Tesla Magnet</a:t>
            </a:r>
            <a:endParaRPr b="1" i="0" sz="1600" u="none" cap="none" strike="noStrike">
              <a:solidFill>
                <a:srgbClr val="000000"/>
              </a:solidFill>
              <a:latin typeface="Century Gothic"/>
              <a:ea typeface="Century Gothic"/>
              <a:cs typeface="Century Gothic"/>
              <a:sym typeface="Century Gothic"/>
            </a:endParaRPr>
          </a:p>
        </p:txBody>
      </p:sp>
      <p:sp>
        <p:nvSpPr>
          <p:cNvPr id="260" name="Google Shape;260;g210480b01aa_1_12643"/>
          <p:cNvSpPr txBox="1"/>
          <p:nvPr/>
        </p:nvSpPr>
        <p:spPr>
          <a:xfrm>
            <a:off x="8437350" y="2394825"/>
            <a:ext cx="2042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1.5 Tesla Magnet</a:t>
            </a:r>
            <a:endParaRPr b="1" i="0" sz="1600" u="none" cap="none" strike="noStrike">
              <a:solidFill>
                <a:srgbClr val="000000"/>
              </a:solidFill>
              <a:latin typeface="Century Gothic"/>
              <a:ea typeface="Century Gothic"/>
              <a:cs typeface="Century Gothic"/>
              <a:sym typeface="Century Gothic"/>
            </a:endParaRPr>
          </a:p>
        </p:txBody>
      </p:sp>
      <p:sp>
        <p:nvSpPr>
          <p:cNvPr id="261" name="Google Shape;261;g210480b01aa_1_12643"/>
          <p:cNvSpPr/>
          <p:nvPr/>
        </p:nvSpPr>
        <p:spPr>
          <a:xfrm>
            <a:off x="5661025" y="1570050"/>
            <a:ext cx="259500" cy="2595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210480b01aa_1_12643"/>
          <p:cNvSpPr/>
          <p:nvPr/>
        </p:nvSpPr>
        <p:spPr>
          <a:xfrm>
            <a:off x="5498875" y="1411800"/>
            <a:ext cx="574200" cy="554100"/>
          </a:xfrm>
          <a:prstGeom prst="ellipse">
            <a:avLst/>
          </a:prstGeom>
          <a:noFill/>
          <a:ln cap="flat" cmpd="sng" w="28575">
            <a:solidFill>
              <a:srgbClr val="447E59"/>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210480b01aa_1_12643"/>
          <p:cNvSpPr/>
          <p:nvPr/>
        </p:nvSpPr>
        <p:spPr>
          <a:xfrm>
            <a:off x="5693275" y="1333425"/>
            <a:ext cx="157200" cy="157200"/>
          </a:xfrm>
          <a:prstGeom prst="ellipse">
            <a:avLst/>
          </a:prstGeom>
          <a:solidFill>
            <a:srgbClr val="0000FF"/>
          </a:solidFill>
          <a:ln cap="flat" cmpd="sng" w="9525">
            <a:solidFill>
              <a:srgbClr val="447E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4" name="Google Shape;264;g210480b01aa_1_12643"/>
          <p:cNvCxnSpPr>
            <a:endCxn id="265" idx="0"/>
          </p:cNvCxnSpPr>
          <p:nvPr/>
        </p:nvCxnSpPr>
        <p:spPr>
          <a:xfrm flipH="1" rot="10800000">
            <a:off x="5769950" y="935425"/>
            <a:ext cx="13500" cy="474300"/>
          </a:xfrm>
          <a:prstGeom prst="straightConnector1">
            <a:avLst/>
          </a:prstGeom>
          <a:noFill/>
          <a:ln cap="flat" cmpd="sng" w="9525">
            <a:solidFill>
              <a:srgbClr val="447E59"/>
            </a:solidFill>
            <a:prstDash val="solid"/>
            <a:round/>
            <a:headEnd len="sm" w="sm" type="none"/>
            <a:tailEnd len="med" w="med" type="triangle"/>
          </a:ln>
        </p:spPr>
      </p:cxnSp>
      <p:sp>
        <p:nvSpPr>
          <p:cNvPr id="266" name="Google Shape;266;g210480b01aa_1_12643"/>
          <p:cNvSpPr/>
          <p:nvPr/>
        </p:nvSpPr>
        <p:spPr>
          <a:xfrm>
            <a:off x="5712175" y="824350"/>
            <a:ext cx="157200" cy="157200"/>
          </a:xfrm>
          <a:prstGeom prst="ellipse">
            <a:avLst/>
          </a:prstGeom>
          <a:solidFill>
            <a:srgbClr val="0000FF"/>
          </a:solidFill>
          <a:ln cap="flat" cmpd="sng" w="9525">
            <a:solidFill>
              <a:srgbClr val="447E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210480b01aa_1_12643"/>
          <p:cNvSpPr/>
          <p:nvPr/>
        </p:nvSpPr>
        <p:spPr>
          <a:xfrm>
            <a:off x="5103200" y="935425"/>
            <a:ext cx="1360500" cy="1433400"/>
          </a:xfrm>
          <a:prstGeom prst="ellipse">
            <a:avLst/>
          </a:prstGeom>
          <a:noFill/>
          <a:ln cap="flat" cmpd="sng" w="28575">
            <a:solidFill>
              <a:srgbClr val="447E59"/>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210480b01aa_1_12643"/>
          <p:cNvSpPr txBox="1"/>
          <p:nvPr/>
        </p:nvSpPr>
        <p:spPr>
          <a:xfrm>
            <a:off x="4735675" y="668650"/>
            <a:ext cx="41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Century Gothic"/>
                <a:ea typeface="Century Gothic"/>
                <a:cs typeface="Century Gothic"/>
                <a:sym typeface="Century Gothic"/>
              </a:rPr>
              <a:t>hν</a:t>
            </a:r>
            <a:endParaRPr b="0" i="1" sz="1400" u="none" cap="none" strike="noStrike">
              <a:solidFill>
                <a:srgbClr val="000000"/>
              </a:solidFill>
              <a:latin typeface="Century Gothic"/>
              <a:ea typeface="Century Gothic"/>
              <a:cs typeface="Century Gothic"/>
              <a:sym typeface="Century Gothic"/>
            </a:endParaRPr>
          </a:p>
        </p:txBody>
      </p:sp>
      <p:sp>
        <p:nvSpPr>
          <p:cNvPr id="268" name="Google Shape;268;g210480b01aa_1_12643"/>
          <p:cNvSpPr txBox="1"/>
          <p:nvPr/>
        </p:nvSpPr>
        <p:spPr>
          <a:xfrm>
            <a:off x="5490175" y="958250"/>
            <a:ext cx="379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e</a:t>
            </a:r>
            <a:r>
              <a:rPr b="0" baseline="30000" i="0" lang="en-US" sz="1400" u="none" cap="none" strike="noStrike">
                <a:solidFill>
                  <a:srgbClr val="000000"/>
                </a:solidFill>
                <a:latin typeface="Century Gothic"/>
                <a:ea typeface="Century Gothic"/>
                <a:cs typeface="Century Gothic"/>
                <a:sym typeface="Century Gothic"/>
              </a:rPr>
              <a:t>-</a:t>
            </a:r>
            <a:endParaRPr b="0" baseline="30000" i="0" sz="1400" u="none" cap="none" strike="noStrike">
              <a:solidFill>
                <a:srgbClr val="000000"/>
              </a:solidFill>
              <a:latin typeface="Century Gothic"/>
              <a:ea typeface="Century Gothic"/>
              <a:cs typeface="Century Gothic"/>
              <a:sym typeface="Century Gothic"/>
            </a:endParaRPr>
          </a:p>
        </p:txBody>
      </p:sp>
      <p:sp>
        <p:nvSpPr>
          <p:cNvPr id="269" name="Google Shape;269;g210480b01aa_1_12643"/>
          <p:cNvSpPr txBox="1"/>
          <p:nvPr/>
        </p:nvSpPr>
        <p:spPr>
          <a:xfrm>
            <a:off x="5412075" y="1438625"/>
            <a:ext cx="41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p</a:t>
            </a:r>
            <a:r>
              <a:rPr b="0" baseline="30000" i="0" lang="en-US" sz="1400" u="none" cap="none" strike="noStrike">
                <a:solidFill>
                  <a:srgbClr val="000000"/>
                </a:solidFill>
                <a:latin typeface="Century Gothic"/>
                <a:ea typeface="Century Gothic"/>
                <a:cs typeface="Century Gothic"/>
                <a:sym typeface="Century Gothic"/>
              </a:rPr>
              <a:t>+</a:t>
            </a:r>
            <a:endParaRPr b="0" baseline="30000" i="0" sz="1400" u="none" cap="none" strike="noStrike">
              <a:solidFill>
                <a:srgbClr val="000000"/>
              </a:solidFill>
              <a:latin typeface="Century Gothic"/>
              <a:ea typeface="Century Gothic"/>
              <a:cs typeface="Century Gothic"/>
              <a:sym typeface="Century Gothic"/>
            </a:endParaRPr>
          </a:p>
        </p:txBody>
      </p:sp>
      <p:sp>
        <p:nvSpPr>
          <p:cNvPr id="270" name="Google Shape;270;g210480b01aa_1_12643"/>
          <p:cNvSpPr/>
          <p:nvPr/>
        </p:nvSpPr>
        <p:spPr>
          <a:xfrm>
            <a:off x="3284325" y="1028595"/>
            <a:ext cx="2214553" cy="259512"/>
          </a:xfrm>
          <a:custGeom>
            <a:rect b="b" l="l" r="r" t="t"/>
            <a:pathLst>
              <a:path extrusionOk="0" h="33410" w="161117">
                <a:moveTo>
                  <a:pt x="0" y="18170"/>
                </a:moveTo>
                <a:cubicBezTo>
                  <a:pt x="4616" y="17745"/>
                  <a:pt x="20683" y="18586"/>
                  <a:pt x="27695" y="15621"/>
                </a:cubicBezTo>
                <a:cubicBezTo>
                  <a:pt x="34707" y="12656"/>
                  <a:pt x="36385" y="-2584"/>
                  <a:pt x="42073" y="381"/>
                </a:cubicBezTo>
                <a:cubicBezTo>
                  <a:pt x="47761" y="3346"/>
                  <a:pt x="55272" y="33273"/>
                  <a:pt x="61822" y="33410"/>
                </a:cubicBezTo>
                <a:cubicBezTo>
                  <a:pt x="68373" y="33547"/>
                  <a:pt x="75418" y="2683"/>
                  <a:pt x="81376" y="1204"/>
                </a:cubicBezTo>
                <a:cubicBezTo>
                  <a:pt x="87334" y="-275"/>
                  <a:pt x="90222" y="21461"/>
                  <a:pt x="97569" y="24535"/>
                </a:cubicBezTo>
                <a:cubicBezTo>
                  <a:pt x="104917" y="27609"/>
                  <a:pt x="114870" y="20509"/>
                  <a:pt x="125461" y="19646"/>
                </a:cubicBezTo>
                <a:cubicBezTo>
                  <a:pt x="136052" y="18783"/>
                  <a:pt x="155174" y="19407"/>
                  <a:pt x="161117" y="19359"/>
                </a:cubicBezTo>
              </a:path>
            </a:pathLst>
          </a:custGeom>
          <a:noFill/>
          <a:ln cap="flat" cmpd="sng" w="28575">
            <a:solidFill>
              <a:srgbClr val="FF00FF"/>
            </a:solidFill>
            <a:prstDash val="solid"/>
            <a:round/>
            <a:headEnd len="med" w="med" type="none"/>
            <a:tailEnd len="med" w="med" type="triangle"/>
          </a:ln>
        </p:spPr>
      </p:sp>
      <p:sp>
        <p:nvSpPr>
          <p:cNvPr id="271" name="Google Shape;271;g210480b01aa_1_12643"/>
          <p:cNvSpPr/>
          <p:nvPr/>
        </p:nvSpPr>
        <p:spPr>
          <a:xfrm rot="8100000">
            <a:off x="5520105" y="2838891"/>
            <a:ext cx="3258880" cy="566868"/>
          </a:xfrm>
          <a:custGeom>
            <a:rect b="b" l="l" r="r" t="t"/>
            <a:pathLst>
              <a:path extrusionOk="0" h="33410" w="161117">
                <a:moveTo>
                  <a:pt x="0" y="18170"/>
                </a:moveTo>
                <a:cubicBezTo>
                  <a:pt x="4616" y="17745"/>
                  <a:pt x="20683" y="18586"/>
                  <a:pt x="27695" y="15621"/>
                </a:cubicBezTo>
                <a:cubicBezTo>
                  <a:pt x="34707" y="12656"/>
                  <a:pt x="36385" y="-2584"/>
                  <a:pt x="42073" y="381"/>
                </a:cubicBezTo>
                <a:cubicBezTo>
                  <a:pt x="47761" y="3346"/>
                  <a:pt x="55272" y="33273"/>
                  <a:pt x="61822" y="33410"/>
                </a:cubicBezTo>
                <a:cubicBezTo>
                  <a:pt x="68373" y="33547"/>
                  <a:pt x="75418" y="2683"/>
                  <a:pt x="81376" y="1204"/>
                </a:cubicBezTo>
                <a:cubicBezTo>
                  <a:pt x="87334" y="-275"/>
                  <a:pt x="90222" y="21461"/>
                  <a:pt x="97569" y="24535"/>
                </a:cubicBezTo>
                <a:cubicBezTo>
                  <a:pt x="104917" y="27609"/>
                  <a:pt x="114870" y="20509"/>
                  <a:pt x="125461" y="19646"/>
                </a:cubicBezTo>
                <a:cubicBezTo>
                  <a:pt x="136052" y="18783"/>
                  <a:pt x="155174" y="19407"/>
                  <a:pt x="161117" y="19359"/>
                </a:cubicBezTo>
              </a:path>
            </a:pathLst>
          </a:custGeom>
          <a:noFill/>
          <a:ln cap="flat" cmpd="sng" w="28575">
            <a:solidFill>
              <a:srgbClr val="FF00FF"/>
            </a:solidFill>
            <a:prstDash val="solid"/>
            <a:round/>
            <a:headEnd len="med" w="med" type="none"/>
            <a:tailEnd len="med" w="med" type="triangle"/>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30003e5df50_0_7"/>
          <p:cNvPicPr preferRelativeResize="0"/>
          <p:nvPr/>
        </p:nvPicPr>
        <p:blipFill rotWithShape="1">
          <a:blip r:embed="rId3">
            <a:alphaModFix/>
          </a:blip>
          <a:srcRect b="0" l="0" r="0" t="0"/>
          <a:stretch/>
        </p:blipFill>
        <p:spPr>
          <a:xfrm>
            <a:off x="6132525" y="1161262"/>
            <a:ext cx="5694350" cy="4850526"/>
          </a:xfrm>
          <a:prstGeom prst="rect">
            <a:avLst/>
          </a:prstGeom>
          <a:noFill/>
          <a:ln>
            <a:noFill/>
          </a:ln>
        </p:spPr>
      </p:pic>
      <p:sp>
        <p:nvSpPr>
          <p:cNvPr id="278" name="Google Shape;278;g30003e5df50_0_7"/>
          <p:cNvSpPr txBox="1"/>
          <p:nvPr>
            <p:ph type="title"/>
          </p:nvPr>
        </p:nvSpPr>
        <p:spPr>
          <a:xfrm>
            <a:off x="422167" y="122920"/>
            <a:ext cx="11430000" cy="4803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1400"/>
              <a:buNone/>
            </a:pPr>
            <a:r>
              <a:rPr lang="en-US" sz="2800"/>
              <a:t>LACE experiments and real injection</a:t>
            </a:r>
            <a:endParaRPr sz="2800"/>
          </a:p>
        </p:txBody>
      </p:sp>
      <p:cxnSp>
        <p:nvCxnSpPr>
          <p:cNvPr id="279" name="Google Shape;279;g30003e5df50_0_7"/>
          <p:cNvCxnSpPr/>
          <p:nvPr/>
        </p:nvCxnSpPr>
        <p:spPr>
          <a:xfrm>
            <a:off x="4699850" y="5037175"/>
            <a:ext cx="1366500" cy="23700"/>
          </a:xfrm>
          <a:prstGeom prst="straightConnector1">
            <a:avLst/>
          </a:prstGeom>
          <a:noFill/>
          <a:ln cap="flat" cmpd="sng" w="28575">
            <a:solidFill>
              <a:schemeClr val="dk2"/>
            </a:solidFill>
            <a:prstDash val="solid"/>
            <a:round/>
            <a:headEnd len="sm" w="sm" type="none"/>
            <a:tailEnd len="med" w="med" type="triangle"/>
          </a:ln>
        </p:spPr>
      </p:cxnSp>
      <p:sp>
        <p:nvSpPr>
          <p:cNvPr id="280" name="Google Shape;280;g30003e5df50_0_7"/>
          <p:cNvSpPr txBox="1"/>
          <p:nvPr/>
        </p:nvSpPr>
        <p:spPr>
          <a:xfrm>
            <a:off x="4390250" y="5305500"/>
            <a:ext cx="21774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1.3 GeV </a:t>
            </a:r>
            <a:r>
              <a:rPr b="1" i="0" lang="en-US" sz="2400" u="none" cap="none" strike="noStrike">
                <a:solidFill>
                  <a:srgbClr val="000000"/>
                </a:solidFill>
                <a:latin typeface="Century Gothic"/>
                <a:ea typeface="Century Gothic"/>
                <a:cs typeface="Century Gothic"/>
                <a:sym typeface="Century Gothic"/>
              </a:rPr>
              <a:t>H</a:t>
            </a:r>
            <a:r>
              <a:rPr b="1" baseline="30000" i="0" lang="en-US" sz="2400" u="none" cap="none" strike="noStrike">
                <a:solidFill>
                  <a:srgbClr val="000000"/>
                </a:solidFill>
                <a:latin typeface="Century Gothic"/>
                <a:ea typeface="Century Gothic"/>
                <a:cs typeface="Century Gothic"/>
                <a:sym typeface="Century Gothic"/>
              </a:rPr>
              <a:t>-</a:t>
            </a:r>
            <a:r>
              <a:rPr b="1" i="0" lang="en-US" sz="2400" u="none" cap="none" strike="noStrike">
                <a:solidFill>
                  <a:srgbClr val="000000"/>
                </a:solidFill>
                <a:latin typeface="Century Gothic"/>
                <a:ea typeface="Century Gothic"/>
                <a:cs typeface="Century Gothic"/>
                <a:sym typeface="Century Gothic"/>
              </a:rPr>
              <a:t> </a:t>
            </a:r>
            <a:r>
              <a:rPr b="0" i="0" lang="en-US" sz="1400" u="none" cap="none" strike="noStrike">
                <a:solidFill>
                  <a:srgbClr val="000000"/>
                </a:solidFill>
                <a:latin typeface="Century Gothic"/>
                <a:ea typeface="Century Gothic"/>
                <a:cs typeface="Century Gothic"/>
                <a:sym typeface="Century Gothic"/>
              </a:rPr>
              <a:t>beam</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2MW beam power</a:t>
            </a:r>
            <a:endParaRPr b="0" i="0" sz="1400" u="none" cap="none" strike="noStrike">
              <a:solidFill>
                <a:srgbClr val="000000"/>
              </a:solidFill>
              <a:latin typeface="Century Gothic"/>
              <a:ea typeface="Century Gothic"/>
              <a:cs typeface="Century Gothic"/>
              <a:sym typeface="Century Gothic"/>
            </a:endParaRPr>
          </a:p>
        </p:txBody>
      </p:sp>
      <p:sp>
        <p:nvSpPr>
          <p:cNvPr id="281" name="Google Shape;281;g30003e5df50_0_7"/>
          <p:cNvSpPr txBox="1"/>
          <p:nvPr/>
        </p:nvSpPr>
        <p:spPr>
          <a:xfrm>
            <a:off x="4878775" y="1591075"/>
            <a:ext cx="240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Location of real injection</a:t>
            </a:r>
            <a:endParaRPr b="0" i="0" sz="1400" u="none" cap="none" strike="noStrike">
              <a:solidFill>
                <a:srgbClr val="000000"/>
              </a:solidFill>
              <a:latin typeface="Century Gothic"/>
              <a:ea typeface="Century Gothic"/>
              <a:cs typeface="Century Gothic"/>
              <a:sym typeface="Century Gothic"/>
            </a:endParaRPr>
          </a:p>
        </p:txBody>
      </p:sp>
      <p:cxnSp>
        <p:nvCxnSpPr>
          <p:cNvPr id="282" name="Google Shape;282;g30003e5df50_0_7"/>
          <p:cNvCxnSpPr>
            <a:endCxn id="283" idx="1"/>
          </p:cNvCxnSpPr>
          <p:nvPr/>
        </p:nvCxnSpPr>
        <p:spPr>
          <a:xfrm>
            <a:off x="6057175" y="1991350"/>
            <a:ext cx="1851300" cy="608100"/>
          </a:xfrm>
          <a:prstGeom prst="straightConnector1">
            <a:avLst/>
          </a:prstGeom>
          <a:noFill/>
          <a:ln cap="flat" cmpd="sng" w="28575">
            <a:solidFill>
              <a:schemeClr val="dk2"/>
            </a:solidFill>
            <a:prstDash val="solid"/>
            <a:round/>
            <a:headEnd len="sm" w="sm" type="none"/>
            <a:tailEnd len="med" w="med" type="triangle"/>
          </a:ln>
        </p:spPr>
      </p:cxnSp>
      <p:pic>
        <p:nvPicPr>
          <p:cNvPr id="284" name="Google Shape;284;g30003e5df50_0_7"/>
          <p:cNvPicPr preferRelativeResize="0"/>
          <p:nvPr/>
        </p:nvPicPr>
        <p:blipFill rotWithShape="1">
          <a:blip r:embed="rId4">
            <a:alphaModFix/>
          </a:blip>
          <a:srcRect b="0" l="0" r="0" t="0"/>
          <a:stretch/>
        </p:blipFill>
        <p:spPr>
          <a:xfrm flipH="1">
            <a:off x="750453" y="2144062"/>
            <a:ext cx="5227373" cy="2740325"/>
          </a:xfrm>
          <a:prstGeom prst="rect">
            <a:avLst/>
          </a:prstGeom>
          <a:noFill/>
          <a:ln cap="flat" cmpd="sng" w="28575">
            <a:solidFill>
              <a:srgbClr val="4A86E8"/>
            </a:solidFill>
            <a:prstDash val="solid"/>
            <a:round/>
            <a:headEnd len="sm" w="sm" type="none"/>
            <a:tailEnd len="sm" w="sm" type="none"/>
          </a:ln>
        </p:spPr>
      </p:pic>
      <p:sp>
        <p:nvSpPr>
          <p:cNvPr id="285" name="Google Shape;285;g30003e5df50_0_7"/>
          <p:cNvSpPr txBox="1"/>
          <p:nvPr/>
        </p:nvSpPr>
        <p:spPr>
          <a:xfrm>
            <a:off x="2873138" y="4953075"/>
            <a:ext cx="130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3 step LACE</a:t>
            </a:r>
            <a:endParaRPr b="0" i="0" sz="1400" u="none" cap="none" strike="noStrike">
              <a:solidFill>
                <a:srgbClr val="000000"/>
              </a:solidFill>
              <a:latin typeface="Century Gothic"/>
              <a:ea typeface="Century Gothic"/>
              <a:cs typeface="Century Gothic"/>
              <a:sym typeface="Century Gothic"/>
            </a:endParaRPr>
          </a:p>
        </p:txBody>
      </p:sp>
      <p:sp>
        <p:nvSpPr>
          <p:cNvPr id="286" name="Google Shape;286;g30003e5df50_0_7"/>
          <p:cNvSpPr/>
          <p:nvPr/>
        </p:nvSpPr>
        <p:spPr>
          <a:xfrm>
            <a:off x="7796850" y="3579950"/>
            <a:ext cx="474300" cy="690000"/>
          </a:xfrm>
          <a:prstGeom prst="rect">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cxnSp>
        <p:nvCxnSpPr>
          <p:cNvPr id="287" name="Google Shape;287;g30003e5df50_0_7"/>
          <p:cNvCxnSpPr/>
          <p:nvPr/>
        </p:nvCxnSpPr>
        <p:spPr>
          <a:xfrm>
            <a:off x="6323150" y="2659800"/>
            <a:ext cx="1394700" cy="884100"/>
          </a:xfrm>
          <a:prstGeom prst="straightConnector1">
            <a:avLst/>
          </a:prstGeom>
          <a:noFill/>
          <a:ln cap="flat" cmpd="sng" w="9525">
            <a:solidFill>
              <a:schemeClr val="dk2"/>
            </a:solidFill>
            <a:prstDash val="solid"/>
            <a:round/>
            <a:headEnd len="med" w="med" type="none"/>
            <a:tailEnd len="med" w="med" type="none"/>
          </a:ln>
        </p:spPr>
      </p:cxnSp>
      <p:cxnSp>
        <p:nvCxnSpPr>
          <p:cNvPr id="288" name="Google Shape;288;g30003e5df50_0_7"/>
          <p:cNvCxnSpPr/>
          <p:nvPr/>
        </p:nvCxnSpPr>
        <p:spPr>
          <a:xfrm>
            <a:off x="6258475" y="4032850"/>
            <a:ext cx="1380300" cy="186900"/>
          </a:xfrm>
          <a:prstGeom prst="straightConnector1">
            <a:avLst/>
          </a:prstGeom>
          <a:noFill/>
          <a:ln cap="flat" cmpd="sng" w="9525">
            <a:solidFill>
              <a:schemeClr val="dk2"/>
            </a:solidFill>
            <a:prstDash val="solid"/>
            <a:round/>
            <a:headEnd len="med" w="med" type="none"/>
            <a:tailEnd len="med" w="med" type="none"/>
          </a:ln>
        </p:spPr>
      </p:cxnSp>
      <p:sp>
        <p:nvSpPr>
          <p:cNvPr id="289" name="Google Shape;289;g30003e5df50_0_7"/>
          <p:cNvSpPr txBox="1"/>
          <p:nvPr/>
        </p:nvSpPr>
        <p:spPr>
          <a:xfrm>
            <a:off x="6403363" y="3232738"/>
            <a:ext cx="1306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Current experiment location</a:t>
            </a:r>
            <a:endParaRPr b="0" i="0" sz="1400" u="none" cap="none" strike="noStrike">
              <a:solidFill>
                <a:srgbClr val="000000"/>
              </a:solidFill>
              <a:latin typeface="Century Gothic"/>
              <a:ea typeface="Century Gothic"/>
              <a:cs typeface="Century Gothic"/>
              <a:sym typeface="Century Gothic"/>
            </a:endParaRPr>
          </a:p>
        </p:txBody>
      </p:sp>
      <p:sp>
        <p:nvSpPr>
          <p:cNvPr id="283" name="Google Shape;283;g30003e5df50_0_7"/>
          <p:cNvSpPr/>
          <p:nvPr/>
        </p:nvSpPr>
        <p:spPr>
          <a:xfrm>
            <a:off x="7908475" y="2359300"/>
            <a:ext cx="474300" cy="4803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10480b01aa_1_12539"/>
          <p:cNvSpPr txBox="1"/>
          <p:nvPr>
            <p:ph idx="4294967295" type="ctrTitle"/>
          </p:nvPr>
        </p:nvSpPr>
        <p:spPr>
          <a:xfrm>
            <a:off x="826900" y="207050"/>
            <a:ext cx="11004900" cy="5079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400"/>
              <a:buFont typeface="Arial"/>
              <a:buNone/>
            </a:pPr>
            <a:r>
              <a:rPr lang="en-US" sz="3000"/>
              <a:t>Injection area in the ring</a:t>
            </a:r>
            <a:r>
              <a:rPr b="0" i="0" lang="en-US" sz="3000" u="none" cap="none" strike="noStrike">
                <a:solidFill>
                  <a:schemeClr val="dk1"/>
                </a:solidFill>
                <a:latin typeface="Century Gothic"/>
                <a:ea typeface="Century Gothic"/>
                <a:cs typeface="Century Gothic"/>
                <a:sym typeface="Century Gothic"/>
              </a:rPr>
              <a:t>. Stripping magnet problems.</a:t>
            </a:r>
            <a:endParaRPr b="0" i="0" sz="3000" u="none" cap="none" strike="noStrike">
              <a:solidFill>
                <a:schemeClr val="dk1"/>
              </a:solidFill>
              <a:latin typeface="Century Gothic"/>
              <a:ea typeface="Century Gothic"/>
              <a:cs typeface="Century Gothic"/>
              <a:sym typeface="Century Gothic"/>
            </a:endParaRPr>
          </a:p>
        </p:txBody>
      </p:sp>
      <p:pic>
        <p:nvPicPr>
          <p:cNvPr id="296" name="Google Shape;296;g210480b01aa_1_12539"/>
          <p:cNvPicPr preferRelativeResize="0"/>
          <p:nvPr/>
        </p:nvPicPr>
        <p:blipFill rotWithShape="1">
          <a:blip r:embed="rId3">
            <a:alphaModFix/>
          </a:blip>
          <a:srcRect b="0" l="0" r="0" t="0"/>
          <a:stretch/>
        </p:blipFill>
        <p:spPr>
          <a:xfrm>
            <a:off x="694175" y="4071999"/>
            <a:ext cx="10690100" cy="2430375"/>
          </a:xfrm>
          <a:prstGeom prst="rect">
            <a:avLst/>
          </a:prstGeom>
          <a:noFill/>
          <a:ln>
            <a:noFill/>
          </a:ln>
        </p:spPr>
      </p:pic>
      <p:sp>
        <p:nvSpPr>
          <p:cNvPr id="297" name="Google Shape;297;g210480b01aa_1_12539"/>
          <p:cNvSpPr/>
          <p:nvPr/>
        </p:nvSpPr>
        <p:spPr>
          <a:xfrm>
            <a:off x="3102125" y="3163800"/>
            <a:ext cx="1005900" cy="6402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210480b01aa_1_12539"/>
          <p:cNvSpPr/>
          <p:nvPr/>
        </p:nvSpPr>
        <p:spPr>
          <a:xfrm>
            <a:off x="4847075" y="2561825"/>
            <a:ext cx="1287900" cy="716100"/>
          </a:xfrm>
          <a:prstGeom prst="rect">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210480b01aa_1_12539"/>
          <p:cNvSpPr/>
          <p:nvPr/>
        </p:nvSpPr>
        <p:spPr>
          <a:xfrm>
            <a:off x="6752075" y="2561825"/>
            <a:ext cx="876300" cy="716100"/>
          </a:xfrm>
          <a:prstGeom prst="rect">
            <a:avLst/>
          </a:prstGeom>
          <a:solidFill>
            <a:srgbClr val="EA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10480b01aa_1_12539"/>
          <p:cNvSpPr/>
          <p:nvPr/>
        </p:nvSpPr>
        <p:spPr>
          <a:xfrm>
            <a:off x="8413225" y="2123425"/>
            <a:ext cx="792600" cy="1802700"/>
          </a:xfrm>
          <a:prstGeom prst="rect">
            <a:avLst/>
          </a:prstGeom>
          <a:solidFill>
            <a:srgbClr val="9FC5E8"/>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10480b01aa_1_12539"/>
          <p:cNvSpPr/>
          <p:nvPr/>
        </p:nvSpPr>
        <p:spPr>
          <a:xfrm>
            <a:off x="2439150" y="2969235"/>
            <a:ext cx="7924800" cy="766100"/>
          </a:xfrm>
          <a:custGeom>
            <a:rect b="b" l="l" r="r" t="t"/>
            <a:pathLst>
              <a:path extrusionOk="0" h="30644" w="316992">
                <a:moveTo>
                  <a:pt x="0" y="28205"/>
                </a:moveTo>
                <a:cubicBezTo>
                  <a:pt x="7773" y="27596"/>
                  <a:pt x="26975" y="28714"/>
                  <a:pt x="46635" y="24548"/>
                </a:cubicBezTo>
                <a:cubicBezTo>
                  <a:pt x="66295" y="20383"/>
                  <a:pt x="93219" y="6870"/>
                  <a:pt x="117958" y="3212"/>
                </a:cubicBezTo>
                <a:cubicBezTo>
                  <a:pt x="142698" y="-446"/>
                  <a:pt x="172212" y="-1411"/>
                  <a:pt x="195072" y="2602"/>
                </a:cubicBezTo>
                <a:cubicBezTo>
                  <a:pt x="217932" y="6615"/>
                  <a:pt x="234798" y="22617"/>
                  <a:pt x="255118" y="27291"/>
                </a:cubicBezTo>
                <a:cubicBezTo>
                  <a:pt x="275438" y="31965"/>
                  <a:pt x="306680" y="30085"/>
                  <a:pt x="316992" y="30644"/>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210480b01aa_1_12539"/>
          <p:cNvSpPr/>
          <p:nvPr/>
        </p:nvSpPr>
        <p:spPr>
          <a:xfrm>
            <a:off x="2431550" y="2207950"/>
            <a:ext cx="5897875" cy="554550"/>
          </a:xfrm>
          <a:custGeom>
            <a:rect b="b" l="l" r="r" t="t"/>
            <a:pathLst>
              <a:path extrusionOk="0" h="22182" w="235915">
                <a:moveTo>
                  <a:pt x="0" y="0"/>
                </a:moveTo>
                <a:cubicBezTo>
                  <a:pt x="16154" y="3200"/>
                  <a:pt x="65887" y="15646"/>
                  <a:pt x="96926" y="19202"/>
                </a:cubicBezTo>
                <a:cubicBezTo>
                  <a:pt x="127965" y="22758"/>
                  <a:pt x="163067" y="22662"/>
                  <a:pt x="186232" y="21336"/>
                </a:cubicBezTo>
                <a:cubicBezTo>
                  <a:pt x="209397" y="20011"/>
                  <a:pt x="227635" y="12930"/>
                  <a:pt x="235915" y="11249"/>
                </a:cubicBezTo>
              </a:path>
            </a:pathLst>
          </a:custGeom>
          <a:noFill/>
          <a:ln cap="flat" cmpd="sng" w="19050">
            <a:solidFill>
              <a:srgbClr val="DD6E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210480b01aa_1_12539"/>
          <p:cNvSpPr/>
          <p:nvPr/>
        </p:nvSpPr>
        <p:spPr>
          <a:xfrm>
            <a:off x="2439150" y="2740635"/>
            <a:ext cx="7924800" cy="766100"/>
          </a:xfrm>
          <a:custGeom>
            <a:rect b="b" l="l" r="r" t="t"/>
            <a:pathLst>
              <a:path extrusionOk="0" h="30644" w="316992">
                <a:moveTo>
                  <a:pt x="0" y="28205"/>
                </a:moveTo>
                <a:cubicBezTo>
                  <a:pt x="7773" y="27596"/>
                  <a:pt x="26975" y="28714"/>
                  <a:pt x="46635" y="24548"/>
                </a:cubicBezTo>
                <a:cubicBezTo>
                  <a:pt x="66295" y="20383"/>
                  <a:pt x="93219" y="6870"/>
                  <a:pt x="117958" y="3212"/>
                </a:cubicBezTo>
                <a:cubicBezTo>
                  <a:pt x="142698" y="-446"/>
                  <a:pt x="172212" y="-1411"/>
                  <a:pt x="195072" y="2602"/>
                </a:cubicBezTo>
                <a:cubicBezTo>
                  <a:pt x="217932" y="6615"/>
                  <a:pt x="234798" y="22617"/>
                  <a:pt x="255118" y="27291"/>
                </a:cubicBezTo>
                <a:cubicBezTo>
                  <a:pt x="275438" y="31965"/>
                  <a:pt x="306680" y="30085"/>
                  <a:pt x="316992" y="30644"/>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04" name="Google Shape;304;g210480b01aa_1_12539"/>
          <p:cNvCxnSpPr/>
          <p:nvPr/>
        </p:nvCxnSpPr>
        <p:spPr>
          <a:xfrm flipH="1" rot="10800000">
            <a:off x="5875775" y="2702675"/>
            <a:ext cx="2461200" cy="45600"/>
          </a:xfrm>
          <a:prstGeom prst="straightConnector1">
            <a:avLst/>
          </a:prstGeom>
          <a:noFill/>
          <a:ln cap="flat" cmpd="sng" w="19050">
            <a:solidFill>
              <a:srgbClr val="0000FF"/>
            </a:solidFill>
            <a:prstDash val="dash"/>
            <a:round/>
            <a:headEnd len="sm" w="sm" type="none"/>
            <a:tailEnd len="med" w="med" type="triangle"/>
          </a:ln>
        </p:spPr>
      </p:cxnSp>
      <p:cxnSp>
        <p:nvCxnSpPr>
          <p:cNvPr id="305" name="Google Shape;305;g210480b01aa_1_12539"/>
          <p:cNvCxnSpPr/>
          <p:nvPr/>
        </p:nvCxnSpPr>
        <p:spPr>
          <a:xfrm flipH="1">
            <a:off x="5837725" y="2428100"/>
            <a:ext cx="7500" cy="335400"/>
          </a:xfrm>
          <a:prstGeom prst="straightConnector1">
            <a:avLst/>
          </a:prstGeom>
          <a:noFill/>
          <a:ln cap="flat" cmpd="sng" w="38100">
            <a:solidFill>
              <a:srgbClr val="00FF00"/>
            </a:solidFill>
            <a:prstDash val="solid"/>
            <a:round/>
            <a:headEnd len="sm" w="sm" type="none"/>
            <a:tailEnd len="sm" w="sm" type="none"/>
          </a:ln>
        </p:spPr>
      </p:cxnSp>
      <p:cxnSp>
        <p:nvCxnSpPr>
          <p:cNvPr id="306" name="Google Shape;306;g210480b01aa_1_12539"/>
          <p:cNvCxnSpPr/>
          <p:nvPr/>
        </p:nvCxnSpPr>
        <p:spPr>
          <a:xfrm>
            <a:off x="8367525" y="2382500"/>
            <a:ext cx="0" cy="426600"/>
          </a:xfrm>
          <a:prstGeom prst="straightConnector1">
            <a:avLst/>
          </a:prstGeom>
          <a:noFill/>
          <a:ln cap="flat" cmpd="sng" w="76200">
            <a:solidFill>
              <a:srgbClr val="00FF00"/>
            </a:solidFill>
            <a:prstDash val="solid"/>
            <a:round/>
            <a:headEnd len="sm" w="sm" type="none"/>
            <a:tailEnd len="sm" w="sm" type="none"/>
          </a:ln>
        </p:spPr>
      </p:cxnSp>
      <p:sp>
        <p:nvSpPr>
          <p:cNvPr id="307" name="Google Shape;307;g210480b01aa_1_12539"/>
          <p:cNvSpPr/>
          <p:nvPr/>
        </p:nvSpPr>
        <p:spPr>
          <a:xfrm>
            <a:off x="8321875" y="2165363"/>
            <a:ext cx="2019210" cy="535490"/>
          </a:xfrm>
          <a:custGeom>
            <a:rect b="b" l="l" r="r" t="t"/>
            <a:pathLst>
              <a:path extrusionOk="0" h="20421" w="79858">
                <a:moveTo>
                  <a:pt x="0" y="20421"/>
                </a:moveTo>
                <a:cubicBezTo>
                  <a:pt x="5588" y="19913"/>
                  <a:pt x="20218" y="20777"/>
                  <a:pt x="33528" y="17373"/>
                </a:cubicBezTo>
                <a:cubicBezTo>
                  <a:pt x="46838" y="13970"/>
                  <a:pt x="72136" y="2896"/>
                  <a:pt x="79858"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210480b01aa_1_12539"/>
          <p:cNvSpPr/>
          <p:nvPr/>
        </p:nvSpPr>
        <p:spPr>
          <a:xfrm>
            <a:off x="8321875" y="1609344"/>
            <a:ext cx="2110855" cy="884099"/>
          </a:xfrm>
          <a:custGeom>
            <a:rect b="b" l="l" r="r" t="t"/>
            <a:pathLst>
              <a:path extrusionOk="0" h="35052" w="83211">
                <a:moveTo>
                  <a:pt x="0" y="35052"/>
                </a:moveTo>
                <a:cubicBezTo>
                  <a:pt x="5639" y="34290"/>
                  <a:pt x="19965" y="36322"/>
                  <a:pt x="33833" y="30480"/>
                </a:cubicBezTo>
                <a:cubicBezTo>
                  <a:pt x="47702" y="24638"/>
                  <a:pt x="74981" y="5080"/>
                  <a:pt x="83211"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10480b01aa_1_12539"/>
          <p:cNvSpPr txBox="1"/>
          <p:nvPr/>
        </p:nvSpPr>
        <p:spPr>
          <a:xfrm>
            <a:off x="8100775" y="29692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p</a:t>
            </a:r>
            <a:r>
              <a:rPr b="1" baseline="30000" i="0" lang="en-US" sz="1400" u="none" cap="none" strike="noStrike">
                <a:solidFill>
                  <a:srgbClr val="000000"/>
                </a:solidFill>
                <a:latin typeface="Century Gothic"/>
                <a:ea typeface="Century Gothic"/>
                <a:cs typeface="Century Gothic"/>
                <a:sym typeface="Century Gothic"/>
              </a:rPr>
              <a:t>+</a:t>
            </a:r>
            <a:endParaRPr b="1" baseline="30000" i="0" sz="1400" u="none" cap="none" strike="noStrike">
              <a:solidFill>
                <a:srgbClr val="000000"/>
              </a:solidFill>
              <a:latin typeface="Century Gothic"/>
              <a:ea typeface="Century Gothic"/>
              <a:cs typeface="Century Gothic"/>
              <a:sym typeface="Century Gothic"/>
            </a:endParaRPr>
          </a:p>
        </p:txBody>
      </p:sp>
      <p:sp>
        <p:nvSpPr>
          <p:cNvPr id="310" name="Google Shape;310;g210480b01aa_1_12539"/>
          <p:cNvSpPr txBox="1"/>
          <p:nvPr/>
        </p:nvSpPr>
        <p:spPr>
          <a:xfrm>
            <a:off x="7872175" y="25882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entury Gothic"/>
                <a:ea typeface="Century Gothic"/>
                <a:cs typeface="Century Gothic"/>
                <a:sym typeface="Century Gothic"/>
              </a:rPr>
              <a:t>H</a:t>
            </a:r>
            <a:r>
              <a:rPr b="1" baseline="30000" i="0" lang="en-US" sz="1400" u="none" cap="none" strike="noStrike">
                <a:solidFill>
                  <a:srgbClr val="0000FF"/>
                </a:solidFill>
                <a:latin typeface="Century Gothic"/>
                <a:ea typeface="Century Gothic"/>
                <a:cs typeface="Century Gothic"/>
                <a:sym typeface="Century Gothic"/>
              </a:rPr>
              <a:t>0</a:t>
            </a:r>
            <a:endParaRPr b="1" baseline="30000" i="0" sz="1400" u="none" cap="none" strike="noStrike">
              <a:solidFill>
                <a:srgbClr val="0000FF"/>
              </a:solidFill>
              <a:latin typeface="Century Gothic"/>
              <a:ea typeface="Century Gothic"/>
              <a:cs typeface="Century Gothic"/>
              <a:sym typeface="Century Gothic"/>
            </a:endParaRPr>
          </a:p>
        </p:txBody>
      </p:sp>
      <p:sp>
        <p:nvSpPr>
          <p:cNvPr id="311" name="Google Shape;311;g210480b01aa_1_12539"/>
          <p:cNvSpPr txBox="1"/>
          <p:nvPr/>
        </p:nvSpPr>
        <p:spPr>
          <a:xfrm>
            <a:off x="7895025" y="2194913"/>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H</a:t>
            </a:r>
            <a:r>
              <a:rPr b="1" baseline="30000" i="0" lang="en-US" sz="1400" u="none" cap="none" strike="noStrike">
                <a:solidFill>
                  <a:srgbClr val="DD6E6E"/>
                </a:solidFill>
                <a:latin typeface="Century Gothic"/>
                <a:ea typeface="Century Gothic"/>
                <a:cs typeface="Century Gothic"/>
                <a:sym typeface="Century Gothic"/>
              </a:rPr>
              <a:t>-</a:t>
            </a:r>
            <a:endParaRPr b="1" baseline="30000" i="0" sz="1400" u="none" cap="none" strike="noStrike">
              <a:solidFill>
                <a:srgbClr val="DD6E6E"/>
              </a:solidFill>
              <a:latin typeface="Century Gothic"/>
              <a:ea typeface="Century Gothic"/>
              <a:cs typeface="Century Gothic"/>
              <a:sym typeface="Century Gothic"/>
            </a:endParaRPr>
          </a:p>
        </p:txBody>
      </p:sp>
      <p:sp>
        <p:nvSpPr>
          <p:cNvPr id="312" name="Google Shape;312;g210480b01aa_1_12539"/>
          <p:cNvSpPr txBox="1"/>
          <p:nvPr/>
        </p:nvSpPr>
        <p:spPr>
          <a:xfrm>
            <a:off x="2789375" y="1852013"/>
            <a:ext cx="1905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H</a:t>
            </a:r>
            <a:r>
              <a:rPr b="1" baseline="30000" i="0" lang="en-US" sz="1400" u="none" cap="none" strike="noStrike">
                <a:solidFill>
                  <a:srgbClr val="DD6E6E"/>
                </a:solidFill>
                <a:latin typeface="Century Gothic"/>
                <a:ea typeface="Century Gothic"/>
                <a:cs typeface="Century Gothic"/>
                <a:sym typeface="Century Gothic"/>
              </a:rPr>
              <a:t>-</a:t>
            </a:r>
            <a:r>
              <a:rPr b="1" i="0" lang="en-US" sz="1400" u="none" cap="none" strike="noStrike">
                <a:solidFill>
                  <a:srgbClr val="DD6E6E"/>
                </a:solidFill>
                <a:latin typeface="Century Gothic"/>
                <a:ea typeface="Century Gothic"/>
                <a:cs typeface="Century Gothic"/>
                <a:sym typeface="Century Gothic"/>
              </a:rPr>
              <a:t> beam </a:t>
            </a:r>
            <a:endParaRPr b="1" i="0" sz="1400" u="none" cap="none" strike="noStrike">
              <a:solidFill>
                <a:srgbClr val="DD6E6E"/>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from Linac</a:t>
            </a:r>
            <a:endParaRPr b="1" i="0" sz="1400" u="none" cap="none" strike="noStrike">
              <a:solidFill>
                <a:srgbClr val="DD6E6E"/>
              </a:solidFill>
              <a:latin typeface="Century Gothic"/>
              <a:ea typeface="Century Gothic"/>
              <a:cs typeface="Century Gothic"/>
              <a:sym typeface="Century Gothic"/>
            </a:endParaRPr>
          </a:p>
        </p:txBody>
      </p:sp>
      <p:sp>
        <p:nvSpPr>
          <p:cNvPr id="313" name="Google Shape;313;g210480b01aa_1_12539"/>
          <p:cNvSpPr txBox="1"/>
          <p:nvPr/>
        </p:nvSpPr>
        <p:spPr>
          <a:xfrm>
            <a:off x="6333750" y="780400"/>
            <a:ext cx="1439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6AA84F"/>
                </a:solidFill>
                <a:latin typeface="Century Gothic"/>
                <a:ea typeface="Century Gothic"/>
                <a:cs typeface="Century Gothic"/>
                <a:sym typeface="Century Gothic"/>
              </a:rPr>
              <a:t>Thin primary</a:t>
            </a:r>
            <a:endParaRPr b="1" i="0" sz="1400" u="none" cap="none" strike="noStrike">
              <a:solidFill>
                <a:srgbClr val="6AA84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6AA84F"/>
                </a:solidFill>
                <a:latin typeface="Century Gothic"/>
                <a:ea typeface="Century Gothic"/>
                <a:cs typeface="Century Gothic"/>
                <a:sym typeface="Century Gothic"/>
              </a:rPr>
              <a:t>stripping Foil</a:t>
            </a:r>
            <a:endParaRPr b="1" i="0" sz="1400" u="none" cap="none" strike="noStrike">
              <a:solidFill>
                <a:srgbClr val="6AA84F"/>
              </a:solidFill>
              <a:latin typeface="Century Gothic"/>
              <a:ea typeface="Century Gothic"/>
              <a:cs typeface="Century Gothic"/>
              <a:sym typeface="Century Gothic"/>
            </a:endParaRPr>
          </a:p>
        </p:txBody>
      </p:sp>
      <p:cxnSp>
        <p:nvCxnSpPr>
          <p:cNvPr id="314" name="Google Shape;314;g210480b01aa_1_12539"/>
          <p:cNvCxnSpPr>
            <a:stCxn id="315" idx="3"/>
          </p:cNvCxnSpPr>
          <p:nvPr/>
        </p:nvCxnSpPr>
        <p:spPr>
          <a:xfrm flipH="1">
            <a:off x="5820325" y="2049328"/>
            <a:ext cx="730800" cy="979500"/>
          </a:xfrm>
          <a:prstGeom prst="straightConnector1">
            <a:avLst/>
          </a:prstGeom>
          <a:noFill/>
          <a:ln cap="flat" cmpd="sng" w="9525">
            <a:solidFill>
              <a:schemeClr val="dk2"/>
            </a:solidFill>
            <a:prstDash val="solid"/>
            <a:round/>
            <a:headEnd len="sm" w="sm" type="none"/>
            <a:tailEnd len="med" w="med" type="triangle"/>
          </a:ln>
        </p:spPr>
      </p:cxnSp>
      <p:sp>
        <p:nvSpPr>
          <p:cNvPr id="316" name="Google Shape;316;g210480b01aa_1_12539"/>
          <p:cNvSpPr txBox="1"/>
          <p:nvPr/>
        </p:nvSpPr>
        <p:spPr>
          <a:xfrm>
            <a:off x="7829150" y="854350"/>
            <a:ext cx="1760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6AA84F"/>
                </a:solidFill>
                <a:latin typeface="Century Gothic"/>
                <a:ea typeface="Century Gothic"/>
                <a:cs typeface="Century Gothic"/>
                <a:sym typeface="Century Gothic"/>
              </a:rPr>
              <a:t>Thick </a:t>
            </a:r>
            <a:r>
              <a:rPr b="1" i="0" lang="en-US" sz="1400" u="none" cap="none" strike="noStrike">
                <a:solidFill>
                  <a:srgbClr val="6AA84F"/>
                </a:solidFill>
                <a:latin typeface="Century Gothic"/>
                <a:ea typeface="Century Gothic"/>
                <a:cs typeface="Century Gothic"/>
                <a:sym typeface="Century Gothic"/>
              </a:rPr>
              <a:t>s</a:t>
            </a:r>
            <a:r>
              <a:rPr b="1" i="0" lang="en-US" sz="1400" u="none" cap="none" strike="noStrike">
                <a:solidFill>
                  <a:srgbClr val="6AA84F"/>
                </a:solidFill>
                <a:latin typeface="Century Gothic"/>
                <a:ea typeface="Century Gothic"/>
                <a:cs typeface="Century Gothic"/>
                <a:sym typeface="Century Gothic"/>
              </a:rPr>
              <a:t>econdary</a:t>
            </a:r>
            <a:endParaRPr b="1" i="0" sz="1400" u="none" cap="none" strike="noStrike">
              <a:solidFill>
                <a:srgbClr val="6AA84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6AA84F"/>
                </a:solidFill>
                <a:latin typeface="Century Gothic"/>
                <a:ea typeface="Century Gothic"/>
                <a:cs typeface="Century Gothic"/>
                <a:sym typeface="Century Gothic"/>
              </a:rPr>
              <a:t>stripping Foil</a:t>
            </a:r>
            <a:endParaRPr b="1" i="0" sz="1400" u="none" cap="none" strike="noStrike">
              <a:solidFill>
                <a:srgbClr val="6AA84F"/>
              </a:solidFill>
              <a:latin typeface="Century Gothic"/>
              <a:ea typeface="Century Gothic"/>
              <a:cs typeface="Century Gothic"/>
              <a:sym typeface="Century Gothic"/>
            </a:endParaRPr>
          </a:p>
        </p:txBody>
      </p:sp>
      <p:cxnSp>
        <p:nvCxnSpPr>
          <p:cNvPr id="317" name="Google Shape;317;g210480b01aa_1_12539"/>
          <p:cNvCxnSpPr/>
          <p:nvPr/>
        </p:nvCxnSpPr>
        <p:spPr>
          <a:xfrm flipH="1">
            <a:off x="8359175" y="1460638"/>
            <a:ext cx="24300" cy="762900"/>
          </a:xfrm>
          <a:prstGeom prst="straightConnector1">
            <a:avLst/>
          </a:prstGeom>
          <a:noFill/>
          <a:ln cap="flat" cmpd="sng" w="9525">
            <a:solidFill>
              <a:schemeClr val="dk2"/>
            </a:solidFill>
            <a:prstDash val="solid"/>
            <a:round/>
            <a:headEnd len="sm" w="sm" type="none"/>
            <a:tailEnd len="med" w="med" type="triangle"/>
          </a:ln>
        </p:spPr>
      </p:cxnSp>
      <p:sp>
        <p:nvSpPr>
          <p:cNvPr id="318" name="Google Shape;318;g210480b01aa_1_12539"/>
          <p:cNvSpPr txBox="1"/>
          <p:nvPr/>
        </p:nvSpPr>
        <p:spPr>
          <a:xfrm>
            <a:off x="10318250" y="1549775"/>
            <a:ext cx="1439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To Injection Dump</a:t>
            </a:r>
            <a:endParaRPr b="1" i="0" sz="1400" u="none" cap="none" strike="noStrike">
              <a:solidFill>
                <a:srgbClr val="000000"/>
              </a:solidFill>
              <a:latin typeface="Century Gothic"/>
              <a:ea typeface="Century Gothic"/>
              <a:cs typeface="Century Gothic"/>
              <a:sym typeface="Century Gothic"/>
            </a:endParaRPr>
          </a:p>
        </p:txBody>
      </p:sp>
      <p:sp>
        <p:nvSpPr>
          <p:cNvPr id="319" name="Google Shape;319;g210480b01aa_1_12539"/>
          <p:cNvSpPr txBox="1"/>
          <p:nvPr/>
        </p:nvSpPr>
        <p:spPr>
          <a:xfrm>
            <a:off x="10432725" y="3403800"/>
            <a:ext cx="143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To the Ring</a:t>
            </a:r>
            <a:endParaRPr b="1" i="0" sz="1400" u="none" cap="none" strike="noStrike">
              <a:solidFill>
                <a:srgbClr val="000000"/>
              </a:solidFill>
              <a:latin typeface="Century Gothic"/>
              <a:ea typeface="Century Gothic"/>
              <a:cs typeface="Century Gothic"/>
              <a:sym typeface="Century Gothic"/>
            </a:endParaRPr>
          </a:p>
        </p:txBody>
      </p:sp>
      <p:sp>
        <p:nvSpPr>
          <p:cNvPr id="320" name="Google Shape;320;g210480b01aa_1_12539"/>
          <p:cNvSpPr txBox="1"/>
          <p:nvPr/>
        </p:nvSpPr>
        <p:spPr>
          <a:xfrm>
            <a:off x="513725" y="3455425"/>
            <a:ext cx="143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From the Ring</a:t>
            </a:r>
            <a:endParaRPr b="1" i="0" sz="1400" u="none" cap="none" strike="noStrike">
              <a:solidFill>
                <a:srgbClr val="000000"/>
              </a:solidFill>
              <a:latin typeface="Century Gothic"/>
              <a:ea typeface="Century Gothic"/>
              <a:cs typeface="Century Gothic"/>
              <a:sym typeface="Century Gothic"/>
            </a:endParaRPr>
          </a:p>
        </p:txBody>
      </p:sp>
      <p:sp>
        <p:nvSpPr>
          <p:cNvPr id="321" name="Google Shape;321;g210480b01aa_1_12539"/>
          <p:cNvSpPr/>
          <p:nvPr/>
        </p:nvSpPr>
        <p:spPr>
          <a:xfrm>
            <a:off x="5875775" y="2226550"/>
            <a:ext cx="1097275" cy="533400"/>
          </a:xfrm>
          <a:custGeom>
            <a:rect b="b" l="l" r="r" t="t"/>
            <a:pathLst>
              <a:path extrusionOk="0" h="21336" w="43891">
                <a:moveTo>
                  <a:pt x="0" y="21336"/>
                </a:moveTo>
                <a:cubicBezTo>
                  <a:pt x="4064" y="20523"/>
                  <a:pt x="17069" y="20015"/>
                  <a:pt x="24384" y="16459"/>
                </a:cubicBezTo>
                <a:cubicBezTo>
                  <a:pt x="31699" y="12903"/>
                  <a:pt x="40640" y="2743"/>
                  <a:pt x="43891" y="0"/>
                </a:cubicBezTo>
              </a:path>
            </a:pathLst>
          </a:custGeom>
          <a:noFill/>
          <a:ln cap="flat" cmpd="sng" w="9525">
            <a:solidFill>
              <a:srgbClr val="FF7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210480b01aa_1_12539"/>
          <p:cNvSpPr txBox="1"/>
          <p:nvPr/>
        </p:nvSpPr>
        <p:spPr>
          <a:xfrm>
            <a:off x="6854825" y="1915800"/>
            <a:ext cx="50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7E00"/>
                </a:solidFill>
                <a:latin typeface="Century Gothic"/>
                <a:ea typeface="Century Gothic"/>
                <a:cs typeface="Century Gothic"/>
                <a:sym typeface="Century Gothic"/>
              </a:rPr>
              <a:t>2e</a:t>
            </a:r>
            <a:r>
              <a:rPr b="1" baseline="30000" i="0" lang="en-US" sz="1400" u="none" cap="none" strike="noStrike">
                <a:solidFill>
                  <a:srgbClr val="FF7E00"/>
                </a:solidFill>
                <a:latin typeface="Century Gothic"/>
                <a:ea typeface="Century Gothic"/>
                <a:cs typeface="Century Gothic"/>
                <a:sym typeface="Century Gothic"/>
              </a:rPr>
              <a:t>-</a:t>
            </a:r>
            <a:endParaRPr b="1" baseline="30000" i="0" sz="1400" u="none" cap="none" strike="noStrike">
              <a:solidFill>
                <a:srgbClr val="FF7E00"/>
              </a:solidFill>
              <a:latin typeface="Century Gothic"/>
              <a:ea typeface="Century Gothic"/>
              <a:cs typeface="Century Gothic"/>
              <a:sym typeface="Century Gothic"/>
            </a:endParaRPr>
          </a:p>
        </p:txBody>
      </p:sp>
      <p:sp>
        <p:nvSpPr>
          <p:cNvPr id="315" name="Google Shape;315;g210480b01aa_1_12539"/>
          <p:cNvSpPr txBox="1"/>
          <p:nvPr/>
        </p:nvSpPr>
        <p:spPr>
          <a:xfrm>
            <a:off x="4918525" y="1710778"/>
            <a:ext cx="1632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entury Gothic"/>
                <a:ea typeface="Century Gothic"/>
                <a:cs typeface="Century Gothic"/>
                <a:sym typeface="Century Gothic"/>
              </a:rPr>
              <a:t>Foil stripping</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p</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+ 2e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p:txBody>
      </p:sp>
      <p:sp>
        <p:nvSpPr>
          <p:cNvPr id="323" name="Google Shape;323;g210480b01aa_1_12539"/>
          <p:cNvSpPr/>
          <p:nvPr/>
        </p:nvSpPr>
        <p:spPr>
          <a:xfrm>
            <a:off x="683525" y="5438613"/>
            <a:ext cx="10522175" cy="67475"/>
          </a:xfrm>
          <a:custGeom>
            <a:rect b="b" l="l" r="r" t="t"/>
            <a:pathLst>
              <a:path extrusionOk="0" h="2699" w="420887">
                <a:moveTo>
                  <a:pt x="0" y="2519"/>
                </a:moveTo>
                <a:cubicBezTo>
                  <a:pt x="19219" y="2519"/>
                  <a:pt x="82892" y="2822"/>
                  <a:pt x="115311" y="2519"/>
                </a:cubicBezTo>
                <a:cubicBezTo>
                  <a:pt x="147730" y="2216"/>
                  <a:pt x="168567" y="1104"/>
                  <a:pt x="194512" y="699"/>
                </a:cubicBezTo>
                <a:cubicBezTo>
                  <a:pt x="220457" y="295"/>
                  <a:pt x="246352" y="-211"/>
                  <a:pt x="270982" y="92"/>
                </a:cubicBezTo>
                <a:cubicBezTo>
                  <a:pt x="295612" y="395"/>
                  <a:pt x="317309" y="2115"/>
                  <a:pt x="342293" y="2519"/>
                </a:cubicBezTo>
                <a:cubicBezTo>
                  <a:pt x="367277" y="2924"/>
                  <a:pt x="407788" y="2519"/>
                  <a:pt x="420887" y="2519"/>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210480b01aa_1_12539"/>
          <p:cNvSpPr/>
          <p:nvPr/>
        </p:nvSpPr>
        <p:spPr>
          <a:xfrm>
            <a:off x="342125" y="4879525"/>
            <a:ext cx="11675300" cy="606625"/>
          </a:xfrm>
          <a:custGeom>
            <a:rect b="b" l="l" r="r" t="t"/>
            <a:pathLst>
              <a:path extrusionOk="0" h="24265" w="467012">
                <a:moveTo>
                  <a:pt x="0" y="4552"/>
                </a:moveTo>
                <a:cubicBezTo>
                  <a:pt x="30194" y="7587"/>
                  <a:pt x="128057" y="20079"/>
                  <a:pt x="181161" y="22759"/>
                </a:cubicBezTo>
                <a:cubicBezTo>
                  <a:pt x="234265" y="25440"/>
                  <a:pt x="270982" y="24428"/>
                  <a:pt x="318624" y="20635"/>
                </a:cubicBezTo>
                <a:cubicBezTo>
                  <a:pt x="366266" y="16842"/>
                  <a:pt x="442281" y="3439"/>
                  <a:pt x="467012" y="0"/>
                </a:cubicBezTo>
              </a:path>
            </a:pathLst>
          </a:custGeom>
          <a:noFill/>
          <a:ln cap="flat" cmpd="sng" w="19050">
            <a:solidFill>
              <a:srgbClr val="DD6E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210480b01aa_1_12539"/>
          <p:cNvSpPr txBox="1"/>
          <p:nvPr/>
        </p:nvSpPr>
        <p:spPr>
          <a:xfrm>
            <a:off x="2065925" y="34554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p</a:t>
            </a:r>
            <a:r>
              <a:rPr b="1" baseline="30000" i="0" lang="en-US" sz="1400" u="none" cap="none" strike="noStrike">
                <a:solidFill>
                  <a:srgbClr val="000000"/>
                </a:solidFill>
                <a:latin typeface="Century Gothic"/>
                <a:ea typeface="Century Gothic"/>
                <a:cs typeface="Century Gothic"/>
                <a:sym typeface="Century Gothic"/>
              </a:rPr>
              <a:t>+</a:t>
            </a:r>
            <a:endParaRPr b="1" baseline="30000" i="0" sz="1400" u="none" cap="none" strike="noStrike">
              <a:solidFill>
                <a:srgbClr val="000000"/>
              </a:solidFill>
              <a:latin typeface="Century Gothic"/>
              <a:ea typeface="Century Gothic"/>
              <a:cs typeface="Century Gothic"/>
              <a:sym typeface="Century Gothic"/>
            </a:endParaRPr>
          </a:p>
        </p:txBody>
      </p:sp>
      <p:sp>
        <p:nvSpPr>
          <p:cNvPr id="326" name="Google Shape;326;g210480b01aa_1_12539"/>
          <p:cNvSpPr txBox="1"/>
          <p:nvPr/>
        </p:nvSpPr>
        <p:spPr>
          <a:xfrm>
            <a:off x="437525" y="5436625"/>
            <a:ext cx="143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From the Ring</a:t>
            </a:r>
            <a:endParaRPr b="1" i="0" sz="1400" u="none" cap="none" strike="noStrike">
              <a:solidFill>
                <a:srgbClr val="000000"/>
              </a:solidFill>
              <a:latin typeface="Century Gothic"/>
              <a:ea typeface="Century Gothic"/>
              <a:cs typeface="Century Gothic"/>
              <a:sym typeface="Century Gothic"/>
            </a:endParaRPr>
          </a:p>
        </p:txBody>
      </p:sp>
      <p:sp>
        <p:nvSpPr>
          <p:cNvPr id="327" name="Google Shape;327;g210480b01aa_1_12539"/>
          <p:cNvSpPr txBox="1"/>
          <p:nvPr/>
        </p:nvSpPr>
        <p:spPr>
          <a:xfrm>
            <a:off x="1876925" y="54366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p</a:t>
            </a:r>
            <a:r>
              <a:rPr b="1" baseline="30000" i="0" lang="en-US" sz="1400" u="none" cap="none" strike="noStrike">
                <a:solidFill>
                  <a:srgbClr val="000000"/>
                </a:solidFill>
                <a:latin typeface="Century Gothic"/>
                <a:ea typeface="Century Gothic"/>
                <a:cs typeface="Century Gothic"/>
                <a:sym typeface="Century Gothic"/>
              </a:rPr>
              <a:t>+</a:t>
            </a:r>
            <a:endParaRPr b="1" baseline="30000" i="0" sz="1400" u="none" cap="none" strike="noStrike">
              <a:solidFill>
                <a:srgbClr val="000000"/>
              </a:solidFill>
              <a:latin typeface="Century Gothic"/>
              <a:ea typeface="Century Gothic"/>
              <a:cs typeface="Century Gothic"/>
              <a:sym typeface="Century Gothic"/>
            </a:endParaRPr>
          </a:p>
        </p:txBody>
      </p:sp>
      <p:sp>
        <p:nvSpPr>
          <p:cNvPr id="328" name="Google Shape;328;g210480b01aa_1_12539"/>
          <p:cNvSpPr txBox="1"/>
          <p:nvPr/>
        </p:nvSpPr>
        <p:spPr>
          <a:xfrm>
            <a:off x="10530675" y="5520700"/>
            <a:ext cx="143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To the Ring</a:t>
            </a:r>
            <a:endParaRPr b="1" i="0" sz="1400" u="none" cap="none" strike="noStrike">
              <a:solidFill>
                <a:srgbClr val="000000"/>
              </a:solidFill>
              <a:latin typeface="Century Gothic"/>
              <a:ea typeface="Century Gothic"/>
              <a:cs typeface="Century Gothic"/>
              <a:sym typeface="Century Gothic"/>
            </a:endParaRPr>
          </a:p>
        </p:txBody>
      </p:sp>
      <p:sp>
        <p:nvSpPr>
          <p:cNvPr id="329" name="Google Shape;329;g210480b01aa_1_12539"/>
          <p:cNvSpPr txBox="1"/>
          <p:nvPr/>
        </p:nvSpPr>
        <p:spPr>
          <a:xfrm>
            <a:off x="305575" y="4447025"/>
            <a:ext cx="1242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H</a:t>
            </a:r>
            <a:r>
              <a:rPr b="1" baseline="30000" i="0" lang="en-US" sz="1400" u="none" cap="none" strike="noStrike">
                <a:solidFill>
                  <a:srgbClr val="DD6E6E"/>
                </a:solidFill>
                <a:latin typeface="Century Gothic"/>
                <a:ea typeface="Century Gothic"/>
                <a:cs typeface="Century Gothic"/>
                <a:sym typeface="Century Gothic"/>
              </a:rPr>
              <a:t>-</a:t>
            </a:r>
            <a:r>
              <a:rPr b="1" i="0" lang="en-US" sz="1400" u="none" cap="none" strike="noStrike">
                <a:solidFill>
                  <a:srgbClr val="DD6E6E"/>
                </a:solidFill>
                <a:latin typeface="Century Gothic"/>
                <a:ea typeface="Century Gothic"/>
                <a:cs typeface="Century Gothic"/>
                <a:sym typeface="Century Gothic"/>
              </a:rPr>
              <a:t> beam</a:t>
            </a:r>
            <a:endParaRPr b="1" i="0" sz="1400" u="none" cap="none" strike="noStrike">
              <a:solidFill>
                <a:srgbClr val="DD6E6E"/>
              </a:solidFill>
              <a:latin typeface="Century Gothic"/>
              <a:ea typeface="Century Gothic"/>
              <a:cs typeface="Century Gothic"/>
              <a:sym typeface="Century Gothic"/>
            </a:endParaRPr>
          </a:p>
        </p:txBody>
      </p:sp>
      <p:sp>
        <p:nvSpPr>
          <p:cNvPr id="330" name="Google Shape;330;g210480b01aa_1_12539"/>
          <p:cNvSpPr txBox="1"/>
          <p:nvPr/>
        </p:nvSpPr>
        <p:spPr>
          <a:xfrm>
            <a:off x="378900" y="2568588"/>
            <a:ext cx="25686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lang="en-US" sz="1900">
                <a:latin typeface="Century Gothic"/>
                <a:ea typeface="Century Gothic"/>
                <a:cs typeface="Century Gothic"/>
                <a:sym typeface="Century Gothic"/>
              </a:rPr>
              <a:t>Beam from LINAC</a:t>
            </a:r>
            <a:endParaRPr b="1" baseline="30000" i="0" sz="1900" u="none" cap="none" strike="noStrike">
              <a:solidFill>
                <a:srgbClr val="000000"/>
              </a:solidFill>
              <a:latin typeface="Century Gothic"/>
              <a:ea typeface="Century Gothic"/>
              <a:cs typeface="Century Gothic"/>
              <a:sym typeface="Century Gothic"/>
            </a:endParaRPr>
          </a:p>
        </p:txBody>
      </p:sp>
      <p:sp>
        <p:nvSpPr>
          <p:cNvPr id="331" name="Google Shape;331;g210480b01aa_1_12539"/>
          <p:cNvSpPr txBox="1"/>
          <p:nvPr/>
        </p:nvSpPr>
        <p:spPr>
          <a:xfrm>
            <a:off x="566225" y="1684950"/>
            <a:ext cx="2535900" cy="861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entury Gothic"/>
                <a:ea typeface="Century Gothic"/>
                <a:cs typeface="Century Gothic"/>
                <a:sym typeface="Century Gothic"/>
              </a:rPr>
              <a:t>Current LACE experiment</a:t>
            </a:r>
            <a:endParaRPr sz="2200">
              <a:solidFill>
                <a:schemeClr val="dk1"/>
              </a:solidFill>
              <a:latin typeface="Century Gothic"/>
              <a:ea typeface="Century Gothic"/>
              <a:cs typeface="Century Gothic"/>
              <a:sym typeface="Century Gothic"/>
            </a:endParaRPr>
          </a:p>
        </p:txBody>
      </p:sp>
      <p:cxnSp>
        <p:nvCxnSpPr>
          <p:cNvPr id="332" name="Google Shape;332;g210480b01aa_1_12539"/>
          <p:cNvCxnSpPr/>
          <p:nvPr/>
        </p:nvCxnSpPr>
        <p:spPr>
          <a:xfrm flipH="1">
            <a:off x="2640588" y="1986750"/>
            <a:ext cx="2100" cy="506700"/>
          </a:xfrm>
          <a:prstGeom prst="straightConnector1">
            <a:avLst/>
          </a:prstGeom>
          <a:noFill/>
          <a:ln cap="flat" cmpd="sng" w="152400">
            <a:solidFill>
              <a:schemeClr val="accent6"/>
            </a:solidFill>
            <a:prstDash val="solid"/>
            <a:round/>
            <a:headEnd len="sm" w="sm" type="none"/>
            <a:tailEnd len="sm" w="sm" type="none"/>
          </a:ln>
        </p:spPr>
      </p:cxnSp>
      <p:cxnSp>
        <p:nvCxnSpPr>
          <p:cNvPr id="333" name="Google Shape;333;g210480b01aa_1_12539"/>
          <p:cNvCxnSpPr/>
          <p:nvPr/>
        </p:nvCxnSpPr>
        <p:spPr>
          <a:xfrm flipH="1">
            <a:off x="2945388" y="1986750"/>
            <a:ext cx="2100" cy="506700"/>
          </a:xfrm>
          <a:prstGeom prst="straightConnector1">
            <a:avLst/>
          </a:prstGeom>
          <a:noFill/>
          <a:ln cap="flat" cmpd="sng" w="152400">
            <a:solidFill>
              <a:schemeClr val="accent6"/>
            </a:solidFill>
            <a:prstDash val="solid"/>
            <a:round/>
            <a:headEnd len="sm" w="sm" type="none"/>
            <a:tailEnd len="sm" w="sm" type="none"/>
          </a:ln>
        </p:spPr>
      </p:cxnSp>
      <p:sp>
        <p:nvSpPr>
          <p:cNvPr id="334" name="Google Shape;334;g210480b01aa_1_12539"/>
          <p:cNvSpPr txBox="1"/>
          <p:nvPr/>
        </p:nvSpPr>
        <p:spPr>
          <a:xfrm>
            <a:off x="2283650" y="861388"/>
            <a:ext cx="10974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US" sz="1600">
                <a:latin typeface="Century Gothic"/>
                <a:ea typeface="Century Gothic"/>
                <a:cs typeface="Century Gothic"/>
                <a:sym typeface="Century Gothic"/>
              </a:rPr>
              <a:t>Strripping magnets</a:t>
            </a:r>
            <a:endParaRPr b="1" baseline="30000" i="0" sz="1600" u="none" cap="none" strike="noStrike">
              <a:solidFill>
                <a:srgbClr val="000000"/>
              </a:solidFill>
              <a:latin typeface="Century Gothic"/>
              <a:ea typeface="Century Gothic"/>
              <a:cs typeface="Century Gothic"/>
              <a:sym typeface="Century Gothic"/>
            </a:endParaRPr>
          </a:p>
        </p:txBody>
      </p:sp>
      <p:cxnSp>
        <p:nvCxnSpPr>
          <p:cNvPr id="335" name="Google Shape;335;g210480b01aa_1_12539"/>
          <p:cNvCxnSpPr/>
          <p:nvPr/>
        </p:nvCxnSpPr>
        <p:spPr>
          <a:xfrm>
            <a:off x="2583300" y="1472050"/>
            <a:ext cx="72300" cy="432900"/>
          </a:xfrm>
          <a:prstGeom prst="straightConnector1">
            <a:avLst/>
          </a:prstGeom>
          <a:noFill/>
          <a:ln cap="flat" cmpd="sng" w="9525">
            <a:solidFill>
              <a:schemeClr val="dk2"/>
            </a:solidFill>
            <a:prstDash val="solid"/>
            <a:round/>
            <a:headEnd len="med" w="med" type="none"/>
            <a:tailEnd len="med" w="med" type="triangle"/>
          </a:ln>
        </p:spPr>
      </p:cxnSp>
      <p:cxnSp>
        <p:nvCxnSpPr>
          <p:cNvPr id="336" name="Google Shape;336;g210480b01aa_1_12539"/>
          <p:cNvCxnSpPr/>
          <p:nvPr/>
        </p:nvCxnSpPr>
        <p:spPr>
          <a:xfrm flipH="1">
            <a:off x="2973150" y="1472050"/>
            <a:ext cx="93600" cy="432900"/>
          </a:xfrm>
          <a:prstGeom prst="straightConnector1">
            <a:avLst/>
          </a:prstGeom>
          <a:noFill/>
          <a:ln cap="flat" cmpd="sng" w="9525">
            <a:solidFill>
              <a:schemeClr val="dk2"/>
            </a:solidFill>
            <a:prstDash val="solid"/>
            <a:round/>
            <a:headEnd len="med" w="med" type="none"/>
            <a:tailEnd len="med" w="med" type="triangle"/>
          </a:ln>
        </p:spPr>
      </p:cxnSp>
      <p:cxnSp>
        <p:nvCxnSpPr>
          <p:cNvPr id="337" name="Google Shape;337;g210480b01aa_1_12539"/>
          <p:cNvCxnSpPr/>
          <p:nvPr/>
        </p:nvCxnSpPr>
        <p:spPr>
          <a:xfrm flipH="1">
            <a:off x="5845425" y="5185300"/>
            <a:ext cx="7500" cy="335400"/>
          </a:xfrm>
          <a:prstGeom prst="straightConnector1">
            <a:avLst/>
          </a:prstGeom>
          <a:noFill/>
          <a:ln cap="flat" cmpd="sng" w="38100">
            <a:solidFill>
              <a:srgbClr val="00FF00"/>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30003e5df50_0_63"/>
          <p:cNvSpPr txBox="1"/>
          <p:nvPr>
            <p:ph idx="4294967295" type="ctrTitle"/>
          </p:nvPr>
        </p:nvSpPr>
        <p:spPr>
          <a:xfrm>
            <a:off x="2105525" y="151300"/>
            <a:ext cx="9918900" cy="5355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1400"/>
              <a:buFont typeface="Arial"/>
              <a:buNone/>
            </a:pPr>
            <a:r>
              <a:rPr lang="en-US"/>
              <a:t>Problem of the first stripping magnet</a:t>
            </a:r>
            <a:endParaRPr b="0" i="0" sz="3200" u="none" cap="none" strike="noStrike">
              <a:solidFill>
                <a:schemeClr val="dk1"/>
              </a:solidFill>
              <a:latin typeface="Century Gothic"/>
              <a:ea typeface="Century Gothic"/>
              <a:cs typeface="Century Gothic"/>
              <a:sym typeface="Century Gothic"/>
            </a:endParaRPr>
          </a:p>
        </p:txBody>
      </p:sp>
      <p:sp>
        <p:nvSpPr>
          <p:cNvPr id="344" name="Google Shape;344;g30003e5df50_0_63"/>
          <p:cNvSpPr/>
          <p:nvPr/>
        </p:nvSpPr>
        <p:spPr>
          <a:xfrm>
            <a:off x="3102125" y="2782800"/>
            <a:ext cx="1005900" cy="6402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g30003e5df50_0_63"/>
          <p:cNvSpPr/>
          <p:nvPr/>
        </p:nvSpPr>
        <p:spPr>
          <a:xfrm>
            <a:off x="4847075" y="2180825"/>
            <a:ext cx="1287900" cy="716100"/>
          </a:xfrm>
          <a:prstGeom prst="rect">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30003e5df50_0_63"/>
          <p:cNvSpPr/>
          <p:nvPr/>
        </p:nvSpPr>
        <p:spPr>
          <a:xfrm>
            <a:off x="6752075" y="2180825"/>
            <a:ext cx="876300" cy="716100"/>
          </a:xfrm>
          <a:prstGeom prst="rect">
            <a:avLst/>
          </a:prstGeom>
          <a:solidFill>
            <a:srgbClr val="EA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g30003e5df50_0_63"/>
          <p:cNvSpPr/>
          <p:nvPr/>
        </p:nvSpPr>
        <p:spPr>
          <a:xfrm>
            <a:off x="8413225" y="1742425"/>
            <a:ext cx="792600" cy="1802700"/>
          </a:xfrm>
          <a:prstGeom prst="rect">
            <a:avLst/>
          </a:prstGeom>
          <a:solidFill>
            <a:srgbClr val="9FC5E8"/>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g30003e5df50_0_63"/>
          <p:cNvSpPr/>
          <p:nvPr/>
        </p:nvSpPr>
        <p:spPr>
          <a:xfrm>
            <a:off x="2439150" y="2588235"/>
            <a:ext cx="7924800" cy="766100"/>
          </a:xfrm>
          <a:custGeom>
            <a:rect b="b" l="l" r="r" t="t"/>
            <a:pathLst>
              <a:path extrusionOk="0" h="30644" w="316992">
                <a:moveTo>
                  <a:pt x="0" y="28205"/>
                </a:moveTo>
                <a:cubicBezTo>
                  <a:pt x="7773" y="27596"/>
                  <a:pt x="26975" y="28714"/>
                  <a:pt x="46635" y="24548"/>
                </a:cubicBezTo>
                <a:cubicBezTo>
                  <a:pt x="66295" y="20383"/>
                  <a:pt x="93219" y="6870"/>
                  <a:pt x="117958" y="3212"/>
                </a:cubicBezTo>
                <a:cubicBezTo>
                  <a:pt x="142698" y="-446"/>
                  <a:pt x="172212" y="-1411"/>
                  <a:pt x="195072" y="2602"/>
                </a:cubicBezTo>
                <a:cubicBezTo>
                  <a:pt x="217932" y="6615"/>
                  <a:pt x="234798" y="22617"/>
                  <a:pt x="255118" y="27291"/>
                </a:cubicBezTo>
                <a:cubicBezTo>
                  <a:pt x="275438" y="31965"/>
                  <a:pt x="306680" y="30085"/>
                  <a:pt x="316992" y="30644"/>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30003e5df50_0_63"/>
          <p:cNvSpPr/>
          <p:nvPr/>
        </p:nvSpPr>
        <p:spPr>
          <a:xfrm>
            <a:off x="2431550" y="1826950"/>
            <a:ext cx="5897875" cy="554550"/>
          </a:xfrm>
          <a:custGeom>
            <a:rect b="b" l="l" r="r" t="t"/>
            <a:pathLst>
              <a:path extrusionOk="0" h="22182" w="235915">
                <a:moveTo>
                  <a:pt x="0" y="0"/>
                </a:moveTo>
                <a:cubicBezTo>
                  <a:pt x="16154" y="3200"/>
                  <a:pt x="65887" y="15646"/>
                  <a:pt x="96926" y="19202"/>
                </a:cubicBezTo>
                <a:cubicBezTo>
                  <a:pt x="127965" y="22758"/>
                  <a:pt x="163067" y="22662"/>
                  <a:pt x="186232" y="21336"/>
                </a:cubicBezTo>
                <a:cubicBezTo>
                  <a:pt x="209397" y="20011"/>
                  <a:pt x="227635" y="12930"/>
                  <a:pt x="235915" y="11249"/>
                </a:cubicBezTo>
              </a:path>
            </a:pathLst>
          </a:custGeom>
          <a:noFill/>
          <a:ln cap="flat" cmpd="sng" w="19050">
            <a:solidFill>
              <a:srgbClr val="DD6E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30003e5df50_0_63"/>
          <p:cNvSpPr/>
          <p:nvPr/>
        </p:nvSpPr>
        <p:spPr>
          <a:xfrm>
            <a:off x="2439150" y="2359635"/>
            <a:ext cx="7924800" cy="766100"/>
          </a:xfrm>
          <a:custGeom>
            <a:rect b="b" l="l" r="r" t="t"/>
            <a:pathLst>
              <a:path extrusionOk="0" h="30644" w="316992">
                <a:moveTo>
                  <a:pt x="0" y="28205"/>
                </a:moveTo>
                <a:cubicBezTo>
                  <a:pt x="7773" y="27596"/>
                  <a:pt x="26975" y="28714"/>
                  <a:pt x="46635" y="24548"/>
                </a:cubicBezTo>
                <a:cubicBezTo>
                  <a:pt x="66295" y="20383"/>
                  <a:pt x="93219" y="6870"/>
                  <a:pt x="117958" y="3212"/>
                </a:cubicBezTo>
                <a:cubicBezTo>
                  <a:pt x="142698" y="-446"/>
                  <a:pt x="172212" y="-1411"/>
                  <a:pt x="195072" y="2602"/>
                </a:cubicBezTo>
                <a:cubicBezTo>
                  <a:pt x="217932" y="6615"/>
                  <a:pt x="234798" y="22617"/>
                  <a:pt x="255118" y="27291"/>
                </a:cubicBezTo>
                <a:cubicBezTo>
                  <a:pt x="275438" y="31965"/>
                  <a:pt x="306680" y="30085"/>
                  <a:pt x="316992" y="30644"/>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1" name="Google Shape;351;g30003e5df50_0_63"/>
          <p:cNvCxnSpPr/>
          <p:nvPr/>
        </p:nvCxnSpPr>
        <p:spPr>
          <a:xfrm flipH="1" rot="10800000">
            <a:off x="5875775" y="2321675"/>
            <a:ext cx="2461200" cy="45600"/>
          </a:xfrm>
          <a:prstGeom prst="straightConnector1">
            <a:avLst/>
          </a:prstGeom>
          <a:noFill/>
          <a:ln cap="flat" cmpd="sng" w="19050">
            <a:solidFill>
              <a:srgbClr val="0000FF"/>
            </a:solidFill>
            <a:prstDash val="dash"/>
            <a:round/>
            <a:headEnd len="sm" w="sm" type="none"/>
            <a:tailEnd len="med" w="med" type="triangle"/>
          </a:ln>
        </p:spPr>
      </p:cxnSp>
      <p:cxnSp>
        <p:nvCxnSpPr>
          <p:cNvPr id="352" name="Google Shape;352;g30003e5df50_0_63"/>
          <p:cNvCxnSpPr/>
          <p:nvPr/>
        </p:nvCxnSpPr>
        <p:spPr>
          <a:xfrm flipH="1">
            <a:off x="5845425" y="2123425"/>
            <a:ext cx="7500" cy="335400"/>
          </a:xfrm>
          <a:prstGeom prst="straightConnector1">
            <a:avLst/>
          </a:prstGeom>
          <a:noFill/>
          <a:ln cap="flat" cmpd="sng" w="38100">
            <a:solidFill>
              <a:srgbClr val="00FF00"/>
            </a:solidFill>
            <a:prstDash val="solid"/>
            <a:round/>
            <a:headEnd len="sm" w="sm" type="none"/>
            <a:tailEnd len="sm" w="sm" type="none"/>
          </a:ln>
        </p:spPr>
      </p:cxnSp>
      <p:cxnSp>
        <p:nvCxnSpPr>
          <p:cNvPr id="353" name="Google Shape;353;g30003e5df50_0_63"/>
          <p:cNvCxnSpPr/>
          <p:nvPr/>
        </p:nvCxnSpPr>
        <p:spPr>
          <a:xfrm>
            <a:off x="8367525" y="2001500"/>
            <a:ext cx="0" cy="426600"/>
          </a:xfrm>
          <a:prstGeom prst="straightConnector1">
            <a:avLst/>
          </a:prstGeom>
          <a:noFill/>
          <a:ln cap="flat" cmpd="sng" w="76200">
            <a:solidFill>
              <a:srgbClr val="00FF00"/>
            </a:solidFill>
            <a:prstDash val="solid"/>
            <a:round/>
            <a:headEnd len="sm" w="sm" type="none"/>
            <a:tailEnd len="sm" w="sm" type="none"/>
          </a:ln>
        </p:spPr>
      </p:cxnSp>
      <p:sp>
        <p:nvSpPr>
          <p:cNvPr id="354" name="Google Shape;354;g30003e5df50_0_63"/>
          <p:cNvSpPr/>
          <p:nvPr/>
        </p:nvSpPr>
        <p:spPr>
          <a:xfrm>
            <a:off x="8321875" y="1784363"/>
            <a:ext cx="2019210" cy="535490"/>
          </a:xfrm>
          <a:custGeom>
            <a:rect b="b" l="l" r="r" t="t"/>
            <a:pathLst>
              <a:path extrusionOk="0" h="20421" w="79858">
                <a:moveTo>
                  <a:pt x="0" y="20421"/>
                </a:moveTo>
                <a:cubicBezTo>
                  <a:pt x="5588" y="19913"/>
                  <a:pt x="20218" y="20777"/>
                  <a:pt x="33528" y="17373"/>
                </a:cubicBezTo>
                <a:cubicBezTo>
                  <a:pt x="46838" y="13970"/>
                  <a:pt x="72136" y="2896"/>
                  <a:pt x="79858"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30003e5df50_0_63"/>
          <p:cNvSpPr/>
          <p:nvPr/>
        </p:nvSpPr>
        <p:spPr>
          <a:xfrm>
            <a:off x="8321875" y="1228344"/>
            <a:ext cx="2110855" cy="884099"/>
          </a:xfrm>
          <a:custGeom>
            <a:rect b="b" l="l" r="r" t="t"/>
            <a:pathLst>
              <a:path extrusionOk="0" h="35052" w="83211">
                <a:moveTo>
                  <a:pt x="0" y="35052"/>
                </a:moveTo>
                <a:cubicBezTo>
                  <a:pt x="5639" y="34290"/>
                  <a:pt x="19965" y="36322"/>
                  <a:pt x="33833" y="30480"/>
                </a:cubicBezTo>
                <a:cubicBezTo>
                  <a:pt x="47702" y="24638"/>
                  <a:pt x="74981" y="5080"/>
                  <a:pt x="83211"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30003e5df50_0_63"/>
          <p:cNvSpPr txBox="1"/>
          <p:nvPr/>
        </p:nvSpPr>
        <p:spPr>
          <a:xfrm>
            <a:off x="8100775" y="25882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p</a:t>
            </a:r>
            <a:r>
              <a:rPr b="1" baseline="30000" i="0" lang="en-US" sz="1400" u="none" cap="none" strike="noStrike">
                <a:solidFill>
                  <a:srgbClr val="000000"/>
                </a:solidFill>
                <a:latin typeface="Century Gothic"/>
                <a:ea typeface="Century Gothic"/>
                <a:cs typeface="Century Gothic"/>
                <a:sym typeface="Century Gothic"/>
              </a:rPr>
              <a:t>+</a:t>
            </a:r>
            <a:endParaRPr b="1" baseline="30000" i="0" sz="1400" u="none" cap="none" strike="noStrike">
              <a:solidFill>
                <a:srgbClr val="000000"/>
              </a:solidFill>
              <a:latin typeface="Century Gothic"/>
              <a:ea typeface="Century Gothic"/>
              <a:cs typeface="Century Gothic"/>
              <a:sym typeface="Century Gothic"/>
            </a:endParaRPr>
          </a:p>
        </p:txBody>
      </p:sp>
      <p:sp>
        <p:nvSpPr>
          <p:cNvPr id="357" name="Google Shape;357;g30003e5df50_0_63"/>
          <p:cNvSpPr txBox="1"/>
          <p:nvPr/>
        </p:nvSpPr>
        <p:spPr>
          <a:xfrm>
            <a:off x="7872175" y="22072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entury Gothic"/>
                <a:ea typeface="Century Gothic"/>
                <a:cs typeface="Century Gothic"/>
                <a:sym typeface="Century Gothic"/>
              </a:rPr>
              <a:t>H</a:t>
            </a:r>
            <a:r>
              <a:rPr b="1" baseline="30000" i="0" lang="en-US" sz="1400" u="none" cap="none" strike="noStrike">
                <a:solidFill>
                  <a:srgbClr val="0000FF"/>
                </a:solidFill>
                <a:latin typeface="Century Gothic"/>
                <a:ea typeface="Century Gothic"/>
                <a:cs typeface="Century Gothic"/>
                <a:sym typeface="Century Gothic"/>
              </a:rPr>
              <a:t>0</a:t>
            </a:r>
            <a:endParaRPr b="1" baseline="30000" i="0" sz="1400" u="none" cap="none" strike="noStrike">
              <a:solidFill>
                <a:srgbClr val="0000FF"/>
              </a:solidFill>
              <a:latin typeface="Century Gothic"/>
              <a:ea typeface="Century Gothic"/>
              <a:cs typeface="Century Gothic"/>
              <a:sym typeface="Century Gothic"/>
            </a:endParaRPr>
          </a:p>
        </p:txBody>
      </p:sp>
      <p:sp>
        <p:nvSpPr>
          <p:cNvPr id="358" name="Google Shape;358;g30003e5df50_0_63"/>
          <p:cNvSpPr txBox="1"/>
          <p:nvPr/>
        </p:nvSpPr>
        <p:spPr>
          <a:xfrm>
            <a:off x="7895025" y="1813913"/>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H</a:t>
            </a:r>
            <a:r>
              <a:rPr b="1" baseline="30000" i="0" lang="en-US" sz="1400" u="none" cap="none" strike="noStrike">
                <a:solidFill>
                  <a:srgbClr val="DD6E6E"/>
                </a:solidFill>
                <a:latin typeface="Century Gothic"/>
                <a:ea typeface="Century Gothic"/>
                <a:cs typeface="Century Gothic"/>
                <a:sym typeface="Century Gothic"/>
              </a:rPr>
              <a:t>-</a:t>
            </a:r>
            <a:endParaRPr b="1" baseline="30000" i="0" sz="1400" u="none" cap="none" strike="noStrike">
              <a:solidFill>
                <a:srgbClr val="DD6E6E"/>
              </a:solidFill>
              <a:latin typeface="Century Gothic"/>
              <a:ea typeface="Century Gothic"/>
              <a:cs typeface="Century Gothic"/>
              <a:sym typeface="Century Gothic"/>
            </a:endParaRPr>
          </a:p>
        </p:txBody>
      </p:sp>
      <p:sp>
        <p:nvSpPr>
          <p:cNvPr id="359" name="Google Shape;359;g30003e5df50_0_63"/>
          <p:cNvSpPr txBox="1"/>
          <p:nvPr/>
        </p:nvSpPr>
        <p:spPr>
          <a:xfrm>
            <a:off x="2789375" y="1471013"/>
            <a:ext cx="1905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H</a:t>
            </a:r>
            <a:r>
              <a:rPr b="1" baseline="30000" i="0" lang="en-US" sz="1400" u="none" cap="none" strike="noStrike">
                <a:solidFill>
                  <a:srgbClr val="DD6E6E"/>
                </a:solidFill>
                <a:latin typeface="Century Gothic"/>
                <a:ea typeface="Century Gothic"/>
                <a:cs typeface="Century Gothic"/>
                <a:sym typeface="Century Gothic"/>
              </a:rPr>
              <a:t>-</a:t>
            </a:r>
            <a:r>
              <a:rPr b="1" i="0" lang="en-US" sz="1400" u="none" cap="none" strike="noStrike">
                <a:solidFill>
                  <a:srgbClr val="DD6E6E"/>
                </a:solidFill>
                <a:latin typeface="Century Gothic"/>
                <a:ea typeface="Century Gothic"/>
                <a:cs typeface="Century Gothic"/>
                <a:sym typeface="Century Gothic"/>
              </a:rPr>
              <a:t> beam </a:t>
            </a:r>
            <a:endParaRPr b="1" i="0" sz="1400" u="none" cap="none" strike="noStrike">
              <a:solidFill>
                <a:srgbClr val="DD6E6E"/>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from Linac</a:t>
            </a:r>
            <a:endParaRPr b="1" i="0" sz="1400" u="none" cap="none" strike="noStrike">
              <a:solidFill>
                <a:srgbClr val="DD6E6E"/>
              </a:solidFill>
              <a:latin typeface="Century Gothic"/>
              <a:ea typeface="Century Gothic"/>
              <a:cs typeface="Century Gothic"/>
              <a:sym typeface="Century Gothic"/>
            </a:endParaRPr>
          </a:p>
        </p:txBody>
      </p:sp>
      <p:sp>
        <p:nvSpPr>
          <p:cNvPr id="360" name="Google Shape;360;g30003e5df50_0_63"/>
          <p:cNvSpPr txBox="1"/>
          <p:nvPr/>
        </p:nvSpPr>
        <p:spPr>
          <a:xfrm>
            <a:off x="10318250" y="1168775"/>
            <a:ext cx="1439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To Injection Dump</a:t>
            </a:r>
            <a:endParaRPr b="1" i="0" sz="1400" u="none" cap="none" strike="noStrike">
              <a:solidFill>
                <a:srgbClr val="000000"/>
              </a:solidFill>
              <a:latin typeface="Century Gothic"/>
              <a:ea typeface="Century Gothic"/>
              <a:cs typeface="Century Gothic"/>
              <a:sym typeface="Century Gothic"/>
            </a:endParaRPr>
          </a:p>
        </p:txBody>
      </p:sp>
      <p:sp>
        <p:nvSpPr>
          <p:cNvPr id="361" name="Google Shape;361;g30003e5df50_0_63"/>
          <p:cNvSpPr txBox="1"/>
          <p:nvPr/>
        </p:nvSpPr>
        <p:spPr>
          <a:xfrm>
            <a:off x="10432725" y="3022800"/>
            <a:ext cx="143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To the Ring</a:t>
            </a:r>
            <a:endParaRPr b="1" i="0" sz="1400" u="none" cap="none" strike="noStrike">
              <a:solidFill>
                <a:srgbClr val="000000"/>
              </a:solidFill>
              <a:latin typeface="Century Gothic"/>
              <a:ea typeface="Century Gothic"/>
              <a:cs typeface="Century Gothic"/>
              <a:sym typeface="Century Gothic"/>
            </a:endParaRPr>
          </a:p>
        </p:txBody>
      </p:sp>
      <p:sp>
        <p:nvSpPr>
          <p:cNvPr id="362" name="Google Shape;362;g30003e5df50_0_63"/>
          <p:cNvSpPr txBox="1"/>
          <p:nvPr/>
        </p:nvSpPr>
        <p:spPr>
          <a:xfrm>
            <a:off x="666125" y="2922025"/>
            <a:ext cx="143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From the Ring</a:t>
            </a:r>
            <a:endParaRPr b="1" i="0" sz="1400" u="none" cap="none" strike="noStrike">
              <a:solidFill>
                <a:srgbClr val="000000"/>
              </a:solidFill>
              <a:latin typeface="Century Gothic"/>
              <a:ea typeface="Century Gothic"/>
              <a:cs typeface="Century Gothic"/>
              <a:sym typeface="Century Gothic"/>
            </a:endParaRPr>
          </a:p>
        </p:txBody>
      </p:sp>
      <p:sp>
        <p:nvSpPr>
          <p:cNvPr id="363" name="Google Shape;363;g30003e5df50_0_63"/>
          <p:cNvSpPr/>
          <p:nvPr/>
        </p:nvSpPr>
        <p:spPr>
          <a:xfrm>
            <a:off x="5875775" y="1845550"/>
            <a:ext cx="1097275" cy="533400"/>
          </a:xfrm>
          <a:custGeom>
            <a:rect b="b" l="l" r="r" t="t"/>
            <a:pathLst>
              <a:path extrusionOk="0" h="21336" w="43891">
                <a:moveTo>
                  <a:pt x="0" y="21336"/>
                </a:moveTo>
                <a:cubicBezTo>
                  <a:pt x="4064" y="20523"/>
                  <a:pt x="17069" y="20015"/>
                  <a:pt x="24384" y="16459"/>
                </a:cubicBezTo>
                <a:cubicBezTo>
                  <a:pt x="31699" y="12903"/>
                  <a:pt x="40640" y="2743"/>
                  <a:pt x="43891" y="0"/>
                </a:cubicBezTo>
              </a:path>
            </a:pathLst>
          </a:custGeom>
          <a:noFill/>
          <a:ln cap="flat" cmpd="sng" w="9525">
            <a:solidFill>
              <a:srgbClr val="FF7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30003e5df50_0_63"/>
          <p:cNvSpPr txBox="1"/>
          <p:nvPr/>
        </p:nvSpPr>
        <p:spPr>
          <a:xfrm>
            <a:off x="6854825" y="1534800"/>
            <a:ext cx="50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7E00"/>
                </a:solidFill>
                <a:latin typeface="Century Gothic"/>
                <a:ea typeface="Century Gothic"/>
                <a:cs typeface="Century Gothic"/>
                <a:sym typeface="Century Gothic"/>
              </a:rPr>
              <a:t>2e</a:t>
            </a:r>
            <a:r>
              <a:rPr b="1" baseline="30000" i="0" lang="en-US" sz="1400" u="none" cap="none" strike="noStrike">
                <a:solidFill>
                  <a:srgbClr val="FF7E00"/>
                </a:solidFill>
                <a:latin typeface="Century Gothic"/>
                <a:ea typeface="Century Gothic"/>
                <a:cs typeface="Century Gothic"/>
                <a:sym typeface="Century Gothic"/>
              </a:rPr>
              <a:t>-</a:t>
            </a:r>
            <a:endParaRPr b="1" baseline="30000" i="0" sz="1400" u="none" cap="none" strike="noStrike">
              <a:solidFill>
                <a:srgbClr val="FF7E00"/>
              </a:solidFill>
              <a:latin typeface="Century Gothic"/>
              <a:ea typeface="Century Gothic"/>
              <a:cs typeface="Century Gothic"/>
              <a:sym typeface="Century Gothic"/>
            </a:endParaRPr>
          </a:p>
        </p:txBody>
      </p:sp>
      <p:sp>
        <p:nvSpPr>
          <p:cNvPr id="365" name="Google Shape;365;g30003e5df50_0_63"/>
          <p:cNvSpPr txBox="1"/>
          <p:nvPr/>
        </p:nvSpPr>
        <p:spPr>
          <a:xfrm>
            <a:off x="5032875" y="1109699"/>
            <a:ext cx="1632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p</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+ 2e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p:txBody>
      </p:sp>
      <p:sp>
        <p:nvSpPr>
          <p:cNvPr id="366" name="Google Shape;366;g30003e5df50_0_63"/>
          <p:cNvSpPr txBox="1"/>
          <p:nvPr/>
        </p:nvSpPr>
        <p:spPr>
          <a:xfrm>
            <a:off x="2065925" y="30744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p</a:t>
            </a:r>
            <a:r>
              <a:rPr b="1" baseline="30000" i="0" lang="en-US" sz="1400" u="none" cap="none" strike="noStrike">
                <a:solidFill>
                  <a:srgbClr val="000000"/>
                </a:solidFill>
                <a:latin typeface="Century Gothic"/>
                <a:ea typeface="Century Gothic"/>
                <a:cs typeface="Century Gothic"/>
                <a:sym typeface="Century Gothic"/>
              </a:rPr>
              <a:t>+</a:t>
            </a:r>
            <a:endParaRPr b="1" baseline="30000" i="0" sz="1400" u="none" cap="none" strike="noStrike">
              <a:solidFill>
                <a:srgbClr val="000000"/>
              </a:solidFill>
              <a:latin typeface="Century Gothic"/>
              <a:ea typeface="Century Gothic"/>
              <a:cs typeface="Century Gothic"/>
              <a:sym typeface="Century Gothic"/>
            </a:endParaRPr>
          </a:p>
        </p:txBody>
      </p:sp>
      <p:sp>
        <p:nvSpPr>
          <p:cNvPr id="367" name="Google Shape;367;g30003e5df50_0_63"/>
          <p:cNvSpPr/>
          <p:nvPr/>
        </p:nvSpPr>
        <p:spPr>
          <a:xfrm>
            <a:off x="3254525" y="5907000"/>
            <a:ext cx="1005900" cy="6402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30003e5df50_0_63"/>
          <p:cNvSpPr/>
          <p:nvPr/>
        </p:nvSpPr>
        <p:spPr>
          <a:xfrm>
            <a:off x="4999475" y="5305025"/>
            <a:ext cx="1287900" cy="716100"/>
          </a:xfrm>
          <a:prstGeom prst="rect">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30003e5df50_0_63"/>
          <p:cNvSpPr/>
          <p:nvPr/>
        </p:nvSpPr>
        <p:spPr>
          <a:xfrm>
            <a:off x="6904475" y="5305025"/>
            <a:ext cx="876300" cy="716100"/>
          </a:xfrm>
          <a:prstGeom prst="rect">
            <a:avLst/>
          </a:prstGeom>
          <a:solidFill>
            <a:srgbClr val="EA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g30003e5df50_0_63"/>
          <p:cNvSpPr/>
          <p:nvPr/>
        </p:nvSpPr>
        <p:spPr>
          <a:xfrm>
            <a:off x="8565625" y="4866625"/>
            <a:ext cx="792600" cy="1802700"/>
          </a:xfrm>
          <a:prstGeom prst="rect">
            <a:avLst/>
          </a:prstGeom>
          <a:solidFill>
            <a:srgbClr val="9FC5E8"/>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g30003e5df50_0_63"/>
          <p:cNvSpPr/>
          <p:nvPr/>
        </p:nvSpPr>
        <p:spPr>
          <a:xfrm>
            <a:off x="2591550" y="5712435"/>
            <a:ext cx="7924800" cy="766100"/>
          </a:xfrm>
          <a:custGeom>
            <a:rect b="b" l="l" r="r" t="t"/>
            <a:pathLst>
              <a:path extrusionOk="0" h="30644" w="316992">
                <a:moveTo>
                  <a:pt x="0" y="28205"/>
                </a:moveTo>
                <a:cubicBezTo>
                  <a:pt x="7773" y="27596"/>
                  <a:pt x="26975" y="28714"/>
                  <a:pt x="46635" y="24548"/>
                </a:cubicBezTo>
                <a:cubicBezTo>
                  <a:pt x="66295" y="20383"/>
                  <a:pt x="93219" y="6870"/>
                  <a:pt x="117958" y="3212"/>
                </a:cubicBezTo>
                <a:cubicBezTo>
                  <a:pt x="142698" y="-446"/>
                  <a:pt x="172212" y="-1411"/>
                  <a:pt x="195072" y="2602"/>
                </a:cubicBezTo>
                <a:cubicBezTo>
                  <a:pt x="217932" y="6615"/>
                  <a:pt x="234798" y="22617"/>
                  <a:pt x="255118" y="27291"/>
                </a:cubicBezTo>
                <a:cubicBezTo>
                  <a:pt x="275438" y="31965"/>
                  <a:pt x="306680" y="30085"/>
                  <a:pt x="316992" y="30644"/>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30003e5df50_0_63"/>
          <p:cNvSpPr/>
          <p:nvPr/>
        </p:nvSpPr>
        <p:spPr>
          <a:xfrm>
            <a:off x="2591550" y="5483835"/>
            <a:ext cx="7924800" cy="766100"/>
          </a:xfrm>
          <a:custGeom>
            <a:rect b="b" l="l" r="r" t="t"/>
            <a:pathLst>
              <a:path extrusionOk="0" h="30644" w="316992">
                <a:moveTo>
                  <a:pt x="0" y="28205"/>
                </a:moveTo>
                <a:cubicBezTo>
                  <a:pt x="7773" y="27596"/>
                  <a:pt x="26975" y="28714"/>
                  <a:pt x="46635" y="24548"/>
                </a:cubicBezTo>
                <a:cubicBezTo>
                  <a:pt x="66295" y="20383"/>
                  <a:pt x="93219" y="6870"/>
                  <a:pt x="117958" y="3212"/>
                </a:cubicBezTo>
                <a:cubicBezTo>
                  <a:pt x="142698" y="-446"/>
                  <a:pt x="172212" y="-1411"/>
                  <a:pt x="195072" y="2602"/>
                </a:cubicBezTo>
                <a:cubicBezTo>
                  <a:pt x="217932" y="6615"/>
                  <a:pt x="234798" y="22617"/>
                  <a:pt x="255118" y="27291"/>
                </a:cubicBezTo>
                <a:cubicBezTo>
                  <a:pt x="275438" y="31965"/>
                  <a:pt x="306680" y="30085"/>
                  <a:pt x="316992" y="30644"/>
                </a:cubicBezTo>
              </a:path>
            </a:pathLst>
          </a:custGeom>
          <a:noFill/>
          <a:ln cap="flat" cmpd="sng" w="19050">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3" name="Google Shape;373;g30003e5df50_0_63"/>
          <p:cNvCxnSpPr/>
          <p:nvPr/>
        </p:nvCxnSpPr>
        <p:spPr>
          <a:xfrm flipH="1" rot="10800000">
            <a:off x="6028175" y="5327075"/>
            <a:ext cx="2454000" cy="164400"/>
          </a:xfrm>
          <a:prstGeom prst="straightConnector1">
            <a:avLst/>
          </a:prstGeom>
          <a:noFill/>
          <a:ln cap="flat" cmpd="sng" w="19050">
            <a:solidFill>
              <a:srgbClr val="0000FF"/>
            </a:solidFill>
            <a:prstDash val="dash"/>
            <a:round/>
            <a:headEnd len="sm" w="sm" type="none"/>
            <a:tailEnd len="med" w="med" type="triangle"/>
          </a:ln>
        </p:spPr>
      </p:cxnSp>
      <p:cxnSp>
        <p:nvCxnSpPr>
          <p:cNvPr id="374" name="Google Shape;374;g30003e5df50_0_63"/>
          <p:cNvCxnSpPr/>
          <p:nvPr/>
        </p:nvCxnSpPr>
        <p:spPr>
          <a:xfrm flipH="1">
            <a:off x="6454900" y="5228850"/>
            <a:ext cx="2100" cy="506700"/>
          </a:xfrm>
          <a:prstGeom prst="straightConnector1">
            <a:avLst/>
          </a:prstGeom>
          <a:noFill/>
          <a:ln cap="flat" cmpd="sng" w="152400">
            <a:solidFill>
              <a:schemeClr val="accent6"/>
            </a:solidFill>
            <a:prstDash val="solid"/>
            <a:round/>
            <a:headEnd len="sm" w="sm" type="none"/>
            <a:tailEnd len="sm" w="sm" type="none"/>
          </a:ln>
        </p:spPr>
      </p:cxnSp>
      <p:cxnSp>
        <p:nvCxnSpPr>
          <p:cNvPr id="375" name="Google Shape;375;g30003e5df50_0_63"/>
          <p:cNvCxnSpPr/>
          <p:nvPr/>
        </p:nvCxnSpPr>
        <p:spPr>
          <a:xfrm>
            <a:off x="8519925" y="5125700"/>
            <a:ext cx="0" cy="426600"/>
          </a:xfrm>
          <a:prstGeom prst="straightConnector1">
            <a:avLst/>
          </a:prstGeom>
          <a:noFill/>
          <a:ln cap="flat" cmpd="sng" w="76200">
            <a:solidFill>
              <a:srgbClr val="00FF00"/>
            </a:solidFill>
            <a:prstDash val="solid"/>
            <a:round/>
            <a:headEnd len="sm" w="sm" type="none"/>
            <a:tailEnd len="sm" w="sm" type="none"/>
          </a:ln>
        </p:spPr>
      </p:cxnSp>
      <p:sp>
        <p:nvSpPr>
          <p:cNvPr id="376" name="Google Shape;376;g30003e5df50_0_63"/>
          <p:cNvSpPr/>
          <p:nvPr/>
        </p:nvSpPr>
        <p:spPr>
          <a:xfrm>
            <a:off x="8474275" y="4443984"/>
            <a:ext cx="2110855" cy="884099"/>
          </a:xfrm>
          <a:custGeom>
            <a:rect b="b" l="l" r="r" t="t"/>
            <a:pathLst>
              <a:path extrusionOk="0" h="35052" w="83211">
                <a:moveTo>
                  <a:pt x="0" y="35052"/>
                </a:moveTo>
                <a:cubicBezTo>
                  <a:pt x="5639" y="34290"/>
                  <a:pt x="19965" y="36322"/>
                  <a:pt x="33833" y="30480"/>
                </a:cubicBezTo>
                <a:cubicBezTo>
                  <a:pt x="47702" y="24638"/>
                  <a:pt x="74981" y="5080"/>
                  <a:pt x="83211" y="0"/>
                </a:cubicBezTo>
              </a:path>
            </a:pathLst>
          </a:cu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30003e5df50_0_63"/>
          <p:cNvSpPr txBox="1"/>
          <p:nvPr/>
        </p:nvSpPr>
        <p:spPr>
          <a:xfrm>
            <a:off x="8253175" y="57124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p</a:t>
            </a:r>
            <a:r>
              <a:rPr b="1" baseline="30000" i="0" lang="en-US" sz="1400" u="none" cap="none" strike="noStrike">
                <a:solidFill>
                  <a:srgbClr val="000000"/>
                </a:solidFill>
                <a:latin typeface="Century Gothic"/>
                <a:ea typeface="Century Gothic"/>
                <a:cs typeface="Century Gothic"/>
                <a:sym typeface="Century Gothic"/>
              </a:rPr>
              <a:t>+</a:t>
            </a:r>
            <a:endParaRPr b="1" baseline="30000" i="0" sz="1400" u="none" cap="none" strike="noStrike">
              <a:solidFill>
                <a:srgbClr val="000000"/>
              </a:solidFill>
              <a:latin typeface="Century Gothic"/>
              <a:ea typeface="Century Gothic"/>
              <a:cs typeface="Century Gothic"/>
              <a:sym typeface="Century Gothic"/>
            </a:endParaRPr>
          </a:p>
        </p:txBody>
      </p:sp>
      <p:sp>
        <p:nvSpPr>
          <p:cNvPr id="378" name="Google Shape;378;g30003e5df50_0_63"/>
          <p:cNvSpPr txBox="1"/>
          <p:nvPr/>
        </p:nvSpPr>
        <p:spPr>
          <a:xfrm>
            <a:off x="8024575" y="53314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FF"/>
                </a:solidFill>
                <a:latin typeface="Century Gothic"/>
                <a:ea typeface="Century Gothic"/>
                <a:cs typeface="Century Gothic"/>
                <a:sym typeface="Century Gothic"/>
              </a:rPr>
              <a:t>H</a:t>
            </a:r>
            <a:r>
              <a:rPr b="1" baseline="30000" i="0" lang="en-US" sz="1400" u="none" cap="none" strike="noStrike">
                <a:solidFill>
                  <a:srgbClr val="0000FF"/>
                </a:solidFill>
                <a:latin typeface="Century Gothic"/>
                <a:ea typeface="Century Gothic"/>
                <a:cs typeface="Century Gothic"/>
                <a:sym typeface="Century Gothic"/>
              </a:rPr>
              <a:t>0</a:t>
            </a:r>
            <a:endParaRPr b="1" baseline="30000" i="0" sz="1400" u="none" cap="none" strike="noStrike">
              <a:solidFill>
                <a:srgbClr val="0000FF"/>
              </a:solidFill>
              <a:latin typeface="Century Gothic"/>
              <a:ea typeface="Century Gothic"/>
              <a:cs typeface="Century Gothic"/>
              <a:sym typeface="Century Gothic"/>
            </a:endParaRPr>
          </a:p>
        </p:txBody>
      </p:sp>
      <p:sp>
        <p:nvSpPr>
          <p:cNvPr id="379" name="Google Shape;379;g30003e5df50_0_63"/>
          <p:cNvSpPr txBox="1"/>
          <p:nvPr/>
        </p:nvSpPr>
        <p:spPr>
          <a:xfrm>
            <a:off x="1659350" y="4664938"/>
            <a:ext cx="1905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H</a:t>
            </a:r>
            <a:r>
              <a:rPr b="1" baseline="30000" i="0" lang="en-US" sz="1400" u="none" cap="none" strike="noStrike">
                <a:solidFill>
                  <a:srgbClr val="DD6E6E"/>
                </a:solidFill>
                <a:latin typeface="Century Gothic"/>
                <a:ea typeface="Century Gothic"/>
                <a:cs typeface="Century Gothic"/>
                <a:sym typeface="Century Gothic"/>
              </a:rPr>
              <a:t>-</a:t>
            </a:r>
            <a:r>
              <a:rPr b="1" i="0" lang="en-US" sz="1400" u="none" cap="none" strike="noStrike">
                <a:solidFill>
                  <a:srgbClr val="DD6E6E"/>
                </a:solidFill>
                <a:latin typeface="Century Gothic"/>
                <a:ea typeface="Century Gothic"/>
                <a:cs typeface="Century Gothic"/>
                <a:sym typeface="Century Gothic"/>
              </a:rPr>
              <a:t> beam </a:t>
            </a:r>
            <a:endParaRPr b="1" i="0" sz="1400" u="none" cap="none" strike="noStrike">
              <a:solidFill>
                <a:srgbClr val="DD6E6E"/>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DD6E6E"/>
                </a:solidFill>
                <a:latin typeface="Century Gothic"/>
                <a:ea typeface="Century Gothic"/>
                <a:cs typeface="Century Gothic"/>
                <a:sym typeface="Century Gothic"/>
              </a:rPr>
              <a:t>from Linac</a:t>
            </a:r>
            <a:endParaRPr b="1" i="0" sz="1400" u="none" cap="none" strike="noStrike">
              <a:solidFill>
                <a:srgbClr val="DD6E6E"/>
              </a:solidFill>
              <a:latin typeface="Century Gothic"/>
              <a:ea typeface="Century Gothic"/>
              <a:cs typeface="Century Gothic"/>
              <a:sym typeface="Century Gothic"/>
            </a:endParaRPr>
          </a:p>
        </p:txBody>
      </p:sp>
      <p:sp>
        <p:nvSpPr>
          <p:cNvPr id="380" name="Google Shape;380;g30003e5df50_0_63"/>
          <p:cNvSpPr txBox="1"/>
          <p:nvPr/>
        </p:nvSpPr>
        <p:spPr>
          <a:xfrm>
            <a:off x="10470650" y="4292975"/>
            <a:ext cx="1439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To Injection Dump</a:t>
            </a:r>
            <a:endParaRPr b="1" i="0" sz="1400" u="none" cap="none" strike="noStrike">
              <a:solidFill>
                <a:srgbClr val="000000"/>
              </a:solidFill>
              <a:latin typeface="Century Gothic"/>
              <a:ea typeface="Century Gothic"/>
              <a:cs typeface="Century Gothic"/>
              <a:sym typeface="Century Gothic"/>
            </a:endParaRPr>
          </a:p>
        </p:txBody>
      </p:sp>
      <p:sp>
        <p:nvSpPr>
          <p:cNvPr id="381" name="Google Shape;381;g30003e5df50_0_63"/>
          <p:cNvSpPr txBox="1"/>
          <p:nvPr/>
        </p:nvSpPr>
        <p:spPr>
          <a:xfrm>
            <a:off x="10585125" y="6147000"/>
            <a:ext cx="143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To the Ring</a:t>
            </a:r>
            <a:endParaRPr b="1" i="0" sz="1400" u="none" cap="none" strike="noStrike">
              <a:solidFill>
                <a:srgbClr val="000000"/>
              </a:solidFill>
              <a:latin typeface="Century Gothic"/>
              <a:ea typeface="Century Gothic"/>
              <a:cs typeface="Century Gothic"/>
              <a:sym typeface="Century Gothic"/>
            </a:endParaRPr>
          </a:p>
        </p:txBody>
      </p:sp>
      <p:sp>
        <p:nvSpPr>
          <p:cNvPr id="382" name="Google Shape;382;g30003e5df50_0_63"/>
          <p:cNvSpPr txBox="1"/>
          <p:nvPr/>
        </p:nvSpPr>
        <p:spPr>
          <a:xfrm>
            <a:off x="1152150" y="5874600"/>
            <a:ext cx="1439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From the Ring</a:t>
            </a:r>
            <a:endParaRPr b="1" i="0" sz="1400" u="none" cap="none" strike="noStrike">
              <a:solidFill>
                <a:srgbClr val="000000"/>
              </a:solidFill>
              <a:latin typeface="Century Gothic"/>
              <a:ea typeface="Century Gothic"/>
              <a:cs typeface="Century Gothic"/>
              <a:sym typeface="Century Gothic"/>
            </a:endParaRPr>
          </a:p>
        </p:txBody>
      </p:sp>
      <p:sp>
        <p:nvSpPr>
          <p:cNvPr id="383" name="Google Shape;383;g30003e5df50_0_63"/>
          <p:cNvSpPr/>
          <p:nvPr/>
        </p:nvSpPr>
        <p:spPr>
          <a:xfrm>
            <a:off x="6104375" y="4969750"/>
            <a:ext cx="1097275" cy="533400"/>
          </a:xfrm>
          <a:custGeom>
            <a:rect b="b" l="l" r="r" t="t"/>
            <a:pathLst>
              <a:path extrusionOk="0" h="21336" w="43891">
                <a:moveTo>
                  <a:pt x="0" y="21336"/>
                </a:moveTo>
                <a:cubicBezTo>
                  <a:pt x="4064" y="20523"/>
                  <a:pt x="17069" y="20015"/>
                  <a:pt x="24384" y="16459"/>
                </a:cubicBezTo>
                <a:cubicBezTo>
                  <a:pt x="31699" y="12903"/>
                  <a:pt x="40640" y="2743"/>
                  <a:pt x="43891" y="0"/>
                </a:cubicBezTo>
              </a:path>
            </a:pathLst>
          </a:custGeom>
          <a:noFill/>
          <a:ln cap="flat" cmpd="sng" w="9525">
            <a:solidFill>
              <a:srgbClr val="FF7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30003e5df50_0_63"/>
          <p:cNvSpPr txBox="1"/>
          <p:nvPr/>
        </p:nvSpPr>
        <p:spPr>
          <a:xfrm>
            <a:off x="7007225" y="4659000"/>
            <a:ext cx="50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7E00"/>
                </a:solidFill>
                <a:latin typeface="Century Gothic"/>
                <a:ea typeface="Century Gothic"/>
                <a:cs typeface="Century Gothic"/>
                <a:sym typeface="Century Gothic"/>
              </a:rPr>
              <a:t>e</a:t>
            </a:r>
            <a:r>
              <a:rPr b="1" baseline="30000" i="0" lang="en-US" sz="1400" u="none" cap="none" strike="noStrike">
                <a:solidFill>
                  <a:srgbClr val="FF7E00"/>
                </a:solidFill>
                <a:latin typeface="Century Gothic"/>
                <a:ea typeface="Century Gothic"/>
                <a:cs typeface="Century Gothic"/>
                <a:sym typeface="Century Gothic"/>
              </a:rPr>
              <a:t>-</a:t>
            </a:r>
            <a:endParaRPr b="1" baseline="30000" i="0" sz="1400" u="none" cap="none" strike="noStrike">
              <a:solidFill>
                <a:srgbClr val="FF7E00"/>
              </a:solidFill>
              <a:latin typeface="Century Gothic"/>
              <a:ea typeface="Century Gothic"/>
              <a:cs typeface="Century Gothic"/>
              <a:sym typeface="Century Gothic"/>
            </a:endParaRPr>
          </a:p>
        </p:txBody>
      </p:sp>
      <p:sp>
        <p:nvSpPr>
          <p:cNvPr id="385" name="Google Shape;385;g30003e5df50_0_63"/>
          <p:cNvSpPr txBox="1"/>
          <p:nvPr/>
        </p:nvSpPr>
        <p:spPr>
          <a:xfrm>
            <a:off x="2218325" y="6198625"/>
            <a:ext cx="373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p</a:t>
            </a:r>
            <a:r>
              <a:rPr b="1" baseline="30000" i="0" lang="en-US" sz="1400" u="none" cap="none" strike="noStrike">
                <a:solidFill>
                  <a:srgbClr val="000000"/>
                </a:solidFill>
                <a:latin typeface="Century Gothic"/>
                <a:ea typeface="Century Gothic"/>
                <a:cs typeface="Century Gothic"/>
                <a:sym typeface="Century Gothic"/>
              </a:rPr>
              <a:t>+</a:t>
            </a:r>
            <a:endParaRPr b="1" baseline="30000" i="0" sz="1400" u="none" cap="none" strike="noStrike">
              <a:solidFill>
                <a:srgbClr val="000000"/>
              </a:solidFill>
              <a:latin typeface="Century Gothic"/>
              <a:ea typeface="Century Gothic"/>
              <a:cs typeface="Century Gothic"/>
              <a:sym typeface="Century Gothic"/>
            </a:endParaRPr>
          </a:p>
        </p:txBody>
      </p:sp>
      <p:cxnSp>
        <p:nvCxnSpPr>
          <p:cNvPr id="386" name="Google Shape;386;g30003e5df50_0_63"/>
          <p:cNvCxnSpPr/>
          <p:nvPr/>
        </p:nvCxnSpPr>
        <p:spPr>
          <a:xfrm flipH="1">
            <a:off x="6759700" y="5228850"/>
            <a:ext cx="2100" cy="506700"/>
          </a:xfrm>
          <a:prstGeom prst="straightConnector1">
            <a:avLst/>
          </a:prstGeom>
          <a:noFill/>
          <a:ln cap="flat" cmpd="sng" w="152400">
            <a:solidFill>
              <a:schemeClr val="accent6"/>
            </a:solidFill>
            <a:prstDash val="solid"/>
            <a:round/>
            <a:headEnd len="sm" w="sm" type="none"/>
            <a:tailEnd len="sm" w="sm" type="none"/>
          </a:ln>
        </p:spPr>
      </p:cxnSp>
      <p:sp>
        <p:nvSpPr>
          <p:cNvPr id="387" name="Google Shape;387;g30003e5df50_0_63"/>
          <p:cNvSpPr txBox="1"/>
          <p:nvPr/>
        </p:nvSpPr>
        <p:spPr>
          <a:xfrm>
            <a:off x="3381725" y="4326450"/>
            <a:ext cx="2180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entury Gothic"/>
                <a:ea typeface="Century Gothic"/>
                <a:cs typeface="Century Gothic"/>
                <a:sym typeface="Century Gothic"/>
              </a:rPr>
              <a:t>1st stripping magnet</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a:t>
            </a:r>
            <a:r>
              <a:rPr b="1" i="0" lang="en-US" sz="1600" u="none" cap="none" strike="noStrike">
                <a:solidFill>
                  <a:schemeClr val="dk1"/>
                </a:solidFill>
                <a:latin typeface="Century Gothic"/>
                <a:ea typeface="Century Gothic"/>
                <a:cs typeface="Century Gothic"/>
                <a:sym typeface="Century Gothic"/>
              </a:rPr>
              <a:t>H</a:t>
            </a:r>
            <a:r>
              <a:rPr b="1" baseline="30000" i="0" lang="en-US" sz="1600" u="none" cap="none" strike="noStrike">
                <a:solidFill>
                  <a:schemeClr val="dk1"/>
                </a:solidFill>
                <a:latin typeface="Century Gothic"/>
                <a:ea typeface="Century Gothic"/>
                <a:cs typeface="Century Gothic"/>
                <a:sym typeface="Century Gothic"/>
              </a:rPr>
              <a:t>0</a:t>
            </a:r>
            <a:r>
              <a:rPr b="1" i="0" lang="en-US" sz="1600" u="none" cap="none" strike="noStrike">
                <a:solidFill>
                  <a:srgbClr val="000000"/>
                </a:solidFill>
                <a:latin typeface="Century Gothic"/>
                <a:ea typeface="Century Gothic"/>
                <a:cs typeface="Century Gothic"/>
                <a:sym typeface="Century Gothic"/>
              </a:rPr>
              <a:t>+ 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p:txBody>
      </p:sp>
      <p:sp>
        <p:nvSpPr>
          <p:cNvPr id="388" name="Google Shape;388;g30003e5df50_0_63"/>
          <p:cNvSpPr/>
          <p:nvPr/>
        </p:nvSpPr>
        <p:spPr>
          <a:xfrm>
            <a:off x="2583950" y="5179750"/>
            <a:ext cx="3743975" cy="303850"/>
          </a:xfrm>
          <a:custGeom>
            <a:rect b="b" l="l" r="r" t="t"/>
            <a:pathLst>
              <a:path extrusionOk="0" h="12154" w="149759">
                <a:moveTo>
                  <a:pt x="0" y="0"/>
                </a:moveTo>
                <a:cubicBezTo>
                  <a:pt x="10443" y="1453"/>
                  <a:pt x="44630" y="6710"/>
                  <a:pt x="62659" y="8720"/>
                </a:cubicBezTo>
                <a:cubicBezTo>
                  <a:pt x="80689" y="10730"/>
                  <a:pt x="93660" y="11637"/>
                  <a:pt x="108177" y="12058"/>
                </a:cubicBezTo>
                <a:cubicBezTo>
                  <a:pt x="122694" y="12480"/>
                  <a:pt x="142829" y="11384"/>
                  <a:pt x="149759" y="11249"/>
                </a:cubicBezTo>
              </a:path>
            </a:pathLst>
          </a:custGeom>
          <a:noFill/>
          <a:ln cap="flat" cmpd="sng" w="19050">
            <a:solidFill>
              <a:srgbClr val="DD6E6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9" name="Google Shape;389;g30003e5df50_0_63"/>
          <p:cNvCxnSpPr/>
          <p:nvPr/>
        </p:nvCxnSpPr>
        <p:spPr>
          <a:xfrm>
            <a:off x="4917050" y="4823600"/>
            <a:ext cx="1433700" cy="359400"/>
          </a:xfrm>
          <a:prstGeom prst="straightConnector1">
            <a:avLst/>
          </a:prstGeom>
          <a:noFill/>
          <a:ln cap="flat" cmpd="sng" w="9525">
            <a:solidFill>
              <a:schemeClr val="dk2"/>
            </a:solidFill>
            <a:prstDash val="solid"/>
            <a:round/>
            <a:headEnd len="sm" w="sm" type="none"/>
            <a:tailEnd len="med" w="med" type="triangle"/>
          </a:ln>
        </p:spPr>
      </p:cxnSp>
      <p:sp>
        <p:nvSpPr>
          <p:cNvPr id="390" name="Google Shape;390;g30003e5df50_0_63"/>
          <p:cNvSpPr txBox="1"/>
          <p:nvPr/>
        </p:nvSpPr>
        <p:spPr>
          <a:xfrm>
            <a:off x="6735375" y="3763500"/>
            <a:ext cx="16779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entury Gothic"/>
                <a:ea typeface="Century Gothic"/>
                <a:cs typeface="Century Gothic"/>
                <a:sym typeface="Century Gothic"/>
              </a:rPr>
              <a:t>2nd stripping </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Century Gothic"/>
                <a:ea typeface="Century Gothic"/>
                <a:cs typeface="Century Gothic"/>
                <a:sym typeface="Century Gothic"/>
              </a:rPr>
              <a:t>magnet</a:t>
            </a:r>
            <a:endParaRPr b="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0*</a:t>
            </a:r>
            <a:r>
              <a:rPr b="1" i="0" lang="en-US" sz="1600" u="none" cap="none" strike="noStrike">
                <a:solidFill>
                  <a:srgbClr val="000000"/>
                </a:solidFill>
                <a:latin typeface="Century Gothic"/>
                <a:ea typeface="Century Gothic"/>
                <a:cs typeface="Century Gothic"/>
                <a:sym typeface="Century Gothic"/>
              </a:rPr>
              <a:t> → </a:t>
            </a:r>
            <a:r>
              <a:rPr b="1" i="0" lang="en-US" sz="1600" u="none" cap="none" strike="noStrike">
                <a:solidFill>
                  <a:schemeClr val="dk1"/>
                </a:solidFill>
                <a:latin typeface="Century Gothic"/>
                <a:ea typeface="Century Gothic"/>
                <a:cs typeface="Century Gothic"/>
                <a:sym typeface="Century Gothic"/>
              </a:rPr>
              <a:t>p</a:t>
            </a:r>
            <a:r>
              <a:rPr b="1" baseline="30000" i="0" lang="en-US" sz="1600" u="none" cap="none" strike="noStrike">
                <a:solidFill>
                  <a:schemeClr val="dk1"/>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p:txBody>
      </p:sp>
      <p:cxnSp>
        <p:nvCxnSpPr>
          <p:cNvPr id="391" name="Google Shape;391;g30003e5df50_0_63"/>
          <p:cNvCxnSpPr/>
          <p:nvPr/>
        </p:nvCxnSpPr>
        <p:spPr>
          <a:xfrm flipH="1">
            <a:off x="6767700" y="4363675"/>
            <a:ext cx="500700" cy="811800"/>
          </a:xfrm>
          <a:prstGeom prst="straightConnector1">
            <a:avLst/>
          </a:prstGeom>
          <a:noFill/>
          <a:ln cap="flat" cmpd="sng" w="9525">
            <a:solidFill>
              <a:schemeClr val="dk2"/>
            </a:solidFill>
            <a:prstDash val="solid"/>
            <a:round/>
            <a:headEnd len="sm" w="sm" type="none"/>
            <a:tailEnd len="med" w="med" type="triangle"/>
          </a:ln>
        </p:spPr>
      </p:cxnSp>
      <p:sp>
        <p:nvSpPr>
          <p:cNvPr id="392" name="Google Shape;392;g30003e5df50_0_63"/>
          <p:cNvSpPr/>
          <p:nvPr/>
        </p:nvSpPr>
        <p:spPr>
          <a:xfrm>
            <a:off x="6790175" y="4893550"/>
            <a:ext cx="1097275" cy="533400"/>
          </a:xfrm>
          <a:custGeom>
            <a:rect b="b" l="l" r="r" t="t"/>
            <a:pathLst>
              <a:path extrusionOk="0" h="21336" w="43891">
                <a:moveTo>
                  <a:pt x="0" y="21336"/>
                </a:moveTo>
                <a:cubicBezTo>
                  <a:pt x="4064" y="20523"/>
                  <a:pt x="17069" y="20015"/>
                  <a:pt x="24384" y="16459"/>
                </a:cubicBezTo>
                <a:cubicBezTo>
                  <a:pt x="31699" y="12903"/>
                  <a:pt x="40640" y="2743"/>
                  <a:pt x="43891" y="0"/>
                </a:cubicBezTo>
              </a:path>
            </a:pathLst>
          </a:custGeom>
          <a:noFill/>
          <a:ln cap="flat" cmpd="sng" w="9525">
            <a:solidFill>
              <a:srgbClr val="FF7E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g30003e5df50_0_63"/>
          <p:cNvSpPr txBox="1"/>
          <p:nvPr/>
        </p:nvSpPr>
        <p:spPr>
          <a:xfrm>
            <a:off x="7769225" y="4582800"/>
            <a:ext cx="50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7E00"/>
                </a:solidFill>
                <a:latin typeface="Century Gothic"/>
                <a:ea typeface="Century Gothic"/>
                <a:cs typeface="Century Gothic"/>
                <a:sym typeface="Century Gothic"/>
              </a:rPr>
              <a:t>e</a:t>
            </a:r>
            <a:r>
              <a:rPr b="1" baseline="30000" i="0" lang="en-US" sz="1400" u="none" cap="none" strike="noStrike">
                <a:solidFill>
                  <a:srgbClr val="FF7E00"/>
                </a:solidFill>
                <a:latin typeface="Century Gothic"/>
                <a:ea typeface="Century Gothic"/>
                <a:cs typeface="Century Gothic"/>
                <a:sym typeface="Century Gothic"/>
              </a:rPr>
              <a:t>-</a:t>
            </a:r>
            <a:endParaRPr b="1" baseline="30000" i="0" sz="1400" u="none" cap="none" strike="noStrike">
              <a:solidFill>
                <a:srgbClr val="FF7E00"/>
              </a:solidFill>
              <a:latin typeface="Century Gothic"/>
              <a:ea typeface="Century Gothic"/>
              <a:cs typeface="Century Gothic"/>
              <a:sym typeface="Century Gothic"/>
            </a:endParaRPr>
          </a:p>
        </p:txBody>
      </p:sp>
      <p:cxnSp>
        <p:nvCxnSpPr>
          <p:cNvPr id="394" name="Google Shape;394;g30003e5df50_0_63"/>
          <p:cNvCxnSpPr/>
          <p:nvPr/>
        </p:nvCxnSpPr>
        <p:spPr>
          <a:xfrm flipH="1" rot="10800000">
            <a:off x="6282175" y="6087925"/>
            <a:ext cx="621000" cy="5400"/>
          </a:xfrm>
          <a:prstGeom prst="straightConnector1">
            <a:avLst/>
          </a:prstGeom>
          <a:noFill/>
          <a:ln cap="flat" cmpd="sng" w="28575">
            <a:solidFill>
              <a:schemeClr val="dk2"/>
            </a:solidFill>
            <a:prstDash val="solid"/>
            <a:round/>
            <a:headEnd len="med" w="med" type="triangle"/>
            <a:tailEnd len="med" w="med" type="triangle"/>
          </a:ln>
        </p:spPr>
      </p:cxnSp>
      <p:sp>
        <p:nvSpPr>
          <p:cNvPr id="395" name="Google Shape;395;g30003e5df50_0_63"/>
          <p:cNvSpPr txBox="1"/>
          <p:nvPr/>
        </p:nvSpPr>
        <p:spPr>
          <a:xfrm>
            <a:off x="6076325" y="6146775"/>
            <a:ext cx="963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~1 meter</a:t>
            </a:r>
            <a:endParaRPr b="1" i="0" sz="1400" u="none" cap="none" strike="noStrike">
              <a:solidFill>
                <a:srgbClr val="000000"/>
              </a:solidFill>
              <a:latin typeface="Century Gothic"/>
              <a:ea typeface="Century Gothic"/>
              <a:cs typeface="Century Gothic"/>
              <a:sym typeface="Century Gothic"/>
            </a:endParaRPr>
          </a:p>
        </p:txBody>
      </p:sp>
      <p:sp>
        <p:nvSpPr>
          <p:cNvPr id="396" name="Google Shape;396;g30003e5df50_0_63"/>
          <p:cNvSpPr txBox="1"/>
          <p:nvPr/>
        </p:nvSpPr>
        <p:spPr>
          <a:xfrm>
            <a:off x="8483175" y="3763500"/>
            <a:ext cx="1760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6AA84F"/>
                </a:solidFill>
                <a:latin typeface="Century Gothic"/>
                <a:ea typeface="Century Gothic"/>
                <a:cs typeface="Century Gothic"/>
                <a:sym typeface="Century Gothic"/>
              </a:rPr>
              <a:t>Thick secondary</a:t>
            </a:r>
            <a:endParaRPr b="1" i="0" sz="1400" u="none" cap="none" strike="noStrike">
              <a:solidFill>
                <a:srgbClr val="6AA84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6AA84F"/>
                </a:solidFill>
                <a:latin typeface="Century Gothic"/>
                <a:ea typeface="Century Gothic"/>
                <a:cs typeface="Century Gothic"/>
                <a:sym typeface="Century Gothic"/>
              </a:rPr>
              <a:t>stripping Foil</a:t>
            </a:r>
            <a:endParaRPr b="1" i="0" sz="1400" u="none" cap="none" strike="noStrike">
              <a:solidFill>
                <a:srgbClr val="6AA84F"/>
              </a:solidFill>
              <a:latin typeface="Century Gothic"/>
              <a:ea typeface="Century Gothic"/>
              <a:cs typeface="Century Gothic"/>
              <a:sym typeface="Century Gothic"/>
            </a:endParaRPr>
          </a:p>
        </p:txBody>
      </p:sp>
      <p:cxnSp>
        <p:nvCxnSpPr>
          <p:cNvPr id="397" name="Google Shape;397;g30003e5df50_0_63"/>
          <p:cNvCxnSpPr>
            <a:stCxn id="396" idx="2"/>
          </p:cNvCxnSpPr>
          <p:nvPr/>
        </p:nvCxnSpPr>
        <p:spPr>
          <a:xfrm flipH="1">
            <a:off x="8649225" y="4379100"/>
            <a:ext cx="714000" cy="849300"/>
          </a:xfrm>
          <a:prstGeom prst="straightConnector1">
            <a:avLst/>
          </a:prstGeom>
          <a:noFill/>
          <a:ln cap="flat" cmpd="sng" w="9525">
            <a:solidFill>
              <a:schemeClr val="dk2"/>
            </a:solidFill>
            <a:prstDash val="solid"/>
            <a:round/>
            <a:headEnd len="sm" w="sm" type="none"/>
            <a:tailEnd len="med" w="med" type="triangle"/>
          </a:ln>
        </p:spPr>
      </p:cxnSp>
      <p:cxnSp>
        <p:nvCxnSpPr>
          <p:cNvPr id="398" name="Google Shape;398;g30003e5df50_0_63"/>
          <p:cNvCxnSpPr>
            <a:stCxn id="396" idx="0"/>
          </p:cNvCxnSpPr>
          <p:nvPr/>
        </p:nvCxnSpPr>
        <p:spPr>
          <a:xfrm rot="10800000">
            <a:off x="8482125" y="2155800"/>
            <a:ext cx="881100" cy="1607700"/>
          </a:xfrm>
          <a:prstGeom prst="straightConnector1">
            <a:avLst/>
          </a:prstGeom>
          <a:noFill/>
          <a:ln cap="flat" cmpd="sng" w="9525">
            <a:solidFill>
              <a:schemeClr val="dk2"/>
            </a:solidFill>
            <a:prstDash val="solid"/>
            <a:round/>
            <a:headEnd len="sm" w="sm" type="none"/>
            <a:tailEnd len="med" w="med" type="triangle"/>
          </a:ln>
        </p:spPr>
      </p:cxnSp>
      <p:sp>
        <p:nvSpPr>
          <p:cNvPr id="399" name="Google Shape;399;g30003e5df50_0_63"/>
          <p:cNvSpPr txBox="1"/>
          <p:nvPr/>
        </p:nvSpPr>
        <p:spPr>
          <a:xfrm>
            <a:off x="376475" y="865425"/>
            <a:ext cx="25449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2"/>
                </a:solidFill>
                <a:latin typeface="Century Gothic"/>
                <a:ea typeface="Century Gothic"/>
                <a:cs typeface="Century Gothic"/>
                <a:sym typeface="Century Gothic"/>
              </a:rPr>
              <a:t>Foil stripping</a:t>
            </a:r>
            <a:endParaRPr b="1" i="0" sz="2700" u="none" cap="none" strike="noStrike">
              <a:solidFill>
                <a:schemeClr val="dk2"/>
              </a:solidFill>
            </a:endParaRPr>
          </a:p>
        </p:txBody>
      </p:sp>
      <p:sp>
        <p:nvSpPr>
          <p:cNvPr id="400" name="Google Shape;400;g30003e5df50_0_63"/>
          <p:cNvSpPr txBox="1"/>
          <p:nvPr/>
        </p:nvSpPr>
        <p:spPr>
          <a:xfrm>
            <a:off x="376475" y="4011600"/>
            <a:ext cx="30051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900"/>
              <a:buFont typeface="Arial"/>
              <a:buNone/>
            </a:pPr>
            <a:r>
              <a:rPr b="1" i="0" lang="en-US" sz="2900" u="none" cap="none" strike="noStrike">
                <a:solidFill>
                  <a:schemeClr val="dk2"/>
                </a:solidFill>
                <a:latin typeface="Century Gothic"/>
                <a:ea typeface="Century Gothic"/>
                <a:cs typeface="Century Gothic"/>
                <a:sym typeface="Century Gothic"/>
              </a:rPr>
              <a:t>L</a:t>
            </a:r>
            <a:r>
              <a:rPr b="1" lang="en-US" sz="2900">
                <a:solidFill>
                  <a:schemeClr val="dk2"/>
                </a:solidFill>
                <a:latin typeface="Century Gothic"/>
                <a:ea typeface="Century Gothic"/>
                <a:cs typeface="Century Gothic"/>
                <a:sym typeface="Century Gothic"/>
              </a:rPr>
              <a:t>ACE</a:t>
            </a:r>
            <a:endParaRPr b="1" i="0" sz="2700" u="none" cap="none" strike="noStrike">
              <a:solidFill>
                <a:schemeClr val="dk2"/>
              </a:solidFill>
            </a:endParaRPr>
          </a:p>
        </p:txBody>
      </p:sp>
      <p:sp>
        <p:nvSpPr>
          <p:cNvPr id="401" name="Google Shape;401;g30003e5df50_0_63"/>
          <p:cNvSpPr txBox="1"/>
          <p:nvPr/>
        </p:nvSpPr>
        <p:spPr>
          <a:xfrm>
            <a:off x="6576875" y="757475"/>
            <a:ext cx="1760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6AA84F"/>
                </a:solidFill>
                <a:latin typeface="Century Gothic"/>
                <a:ea typeface="Century Gothic"/>
                <a:cs typeface="Century Gothic"/>
                <a:sym typeface="Century Gothic"/>
              </a:rPr>
              <a:t>Thin primary Foil</a:t>
            </a:r>
            <a:endParaRPr b="1" i="0" sz="1400" u="none" cap="none" strike="noStrike">
              <a:solidFill>
                <a:srgbClr val="6AA84F"/>
              </a:solidFill>
              <a:latin typeface="Century Gothic"/>
              <a:ea typeface="Century Gothic"/>
              <a:cs typeface="Century Gothic"/>
              <a:sym typeface="Century Gothic"/>
            </a:endParaRPr>
          </a:p>
        </p:txBody>
      </p:sp>
      <p:cxnSp>
        <p:nvCxnSpPr>
          <p:cNvPr id="402" name="Google Shape;402;g30003e5df50_0_63"/>
          <p:cNvCxnSpPr/>
          <p:nvPr/>
        </p:nvCxnSpPr>
        <p:spPr>
          <a:xfrm flipH="1">
            <a:off x="5873800" y="1079588"/>
            <a:ext cx="1295100" cy="919200"/>
          </a:xfrm>
          <a:prstGeom prst="straightConnector1">
            <a:avLst/>
          </a:prstGeom>
          <a:noFill/>
          <a:ln cap="flat" cmpd="sng" w="9525">
            <a:solidFill>
              <a:schemeClr val="dk2"/>
            </a:solidFill>
            <a:prstDash val="solid"/>
            <a:round/>
            <a:headEnd len="sm" w="sm" type="none"/>
            <a:tailEnd len="med" w="med" type="triangle"/>
          </a:ln>
        </p:spPr>
      </p:cxnSp>
      <p:sp>
        <p:nvSpPr>
          <p:cNvPr id="403" name="Google Shape;403;g30003e5df50_0_63"/>
          <p:cNvSpPr txBox="1"/>
          <p:nvPr/>
        </p:nvSpPr>
        <p:spPr>
          <a:xfrm>
            <a:off x="1544625" y="3646588"/>
            <a:ext cx="5121900" cy="492600"/>
          </a:xfrm>
          <a:prstGeom prst="rect">
            <a:avLst/>
          </a:prstGeom>
          <a:noFill/>
          <a:ln cap="flat" cmpd="sng" w="76200">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Accumulated beam will hit the magnet</a:t>
            </a:r>
            <a:endParaRPr sz="2000">
              <a:solidFill>
                <a:schemeClr val="dk1"/>
              </a:solidFill>
              <a:latin typeface="Century Gothic"/>
              <a:ea typeface="Century Gothic"/>
              <a:cs typeface="Century Gothic"/>
              <a:sym typeface="Century Gothic"/>
            </a:endParaRPr>
          </a:p>
        </p:txBody>
      </p:sp>
      <p:cxnSp>
        <p:nvCxnSpPr>
          <p:cNvPr id="404" name="Google Shape;404;g30003e5df50_0_63"/>
          <p:cNvCxnSpPr/>
          <p:nvPr/>
        </p:nvCxnSpPr>
        <p:spPr>
          <a:xfrm>
            <a:off x="6045675" y="4241325"/>
            <a:ext cx="366600" cy="862500"/>
          </a:xfrm>
          <a:prstGeom prst="straightConnector1">
            <a:avLst/>
          </a:prstGeom>
          <a:noFill/>
          <a:ln cap="flat" cmpd="sng" w="76200">
            <a:solidFill>
              <a:srgbClr val="FF0000"/>
            </a:solidFill>
            <a:prstDash val="solid"/>
            <a:round/>
            <a:headEnd len="med" w="med" type="none"/>
            <a:tailEnd len="med" w="med" type="triangle"/>
          </a:ln>
        </p:spPr>
      </p:cxnSp>
      <p:sp>
        <p:nvSpPr>
          <p:cNvPr id="405" name="Google Shape;405;g30003e5df50_0_63"/>
          <p:cNvSpPr txBox="1"/>
          <p:nvPr/>
        </p:nvSpPr>
        <p:spPr>
          <a:xfrm>
            <a:off x="380975" y="1373450"/>
            <a:ext cx="2535900" cy="861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entury Gothic"/>
                <a:ea typeface="Century Gothic"/>
                <a:cs typeface="Century Gothic"/>
                <a:sym typeface="Century Gothic"/>
              </a:rPr>
              <a:t>Current LACE experiment</a:t>
            </a:r>
            <a:endParaRPr sz="2200">
              <a:solidFill>
                <a:schemeClr val="dk1"/>
              </a:solidFill>
              <a:latin typeface="Century Gothic"/>
              <a:ea typeface="Century Gothic"/>
              <a:cs typeface="Century Gothic"/>
              <a:sym typeface="Century Gothic"/>
            </a:endParaRPr>
          </a:p>
        </p:txBody>
      </p:sp>
      <p:cxnSp>
        <p:nvCxnSpPr>
          <p:cNvPr id="406" name="Google Shape;406;g30003e5df50_0_63"/>
          <p:cNvCxnSpPr/>
          <p:nvPr/>
        </p:nvCxnSpPr>
        <p:spPr>
          <a:xfrm flipH="1">
            <a:off x="2455338" y="1675250"/>
            <a:ext cx="2100" cy="506700"/>
          </a:xfrm>
          <a:prstGeom prst="straightConnector1">
            <a:avLst/>
          </a:prstGeom>
          <a:noFill/>
          <a:ln cap="flat" cmpd="sng" w="152400">
            <a:solidFill>
              <a:schemeClr val="accent6"/>
            </a:solidFill>
            <a:prstDash val="solid"/>
            <a:round/>
            <a:headEnd len="sm" w="sm" type="none"/>
            <a:tailEnd len="sm" w="sm" type="none"/>
          </a:ln>
        </p:spPr>
      </p:cxnSp>
      <p:cxnSp>
        <p:nvCxnSpPr>
          <p:cNvPr id="407" name="Google Shape;407;g30003e5df50_0_63"/>
          <p:cNvCxnSpPr/>
          <p:nvPr/>
        </p:nvCxnSpPr>
        <p:spPr>
          <a:xfrm flipH="1">
            <a:off x="2760138" y="1675250"/>
            <a:ext cx="2100" cy="506700"/>
          </a:xfrm>
          <a:prstGeom prst="straightConnector1">
            <a:avLst/>
          </a:prstGeom>
          <a:noFill/>
          <a:ln cap="flat" cmpd="sng" w="152400">
            <a:solidFill>
              <a:schemeClr val="accent6"/>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g2899a08ae0f_0_7"/>
          <p:cNvPicPr preferRelativeResize="0"/>
          <p:nvPr/>
        </p:nvPicPr>
        <p:blipFill rotWithShape="1">
          <a:blip r:embed="rId3">
            <a:alphaModFix/>
          </a:blip>
          <a:srcRect b="0" l="0" r="0" t="0"/>
          <a:stretch/>
        </p:blipFill>
        <p:spPr>
          <a:xfrm>
            <a:off x="4946900" y="3093350"/>
            <a:ext cx="199175" cy="216329"/>
          </a:xfrm>
          <a:prstGeom prst="rect">
            <a:avLst/>
          </a:prstGeom>
          <a:noFill/>
          <a:ln>
            <a:noFill/>
          </a:ln>
        </p:spPr>
      </p:pic>
      <p:pic>
        <p:nvPicPr>
          <p:cNvPr id="414" name="Google Shape;414;g2899a08ae0f_0_7"/>
          <p:cNvPicPr preferRelativeResize="0"/>
          <p:nvPr/>
        </p:nvPicPr>
        <p:blipFill rotWithShape="1">
          <a:blip r:embed="rId4">
            <a:alphaModFix/>
          </a:blip>
          <a:srcRect b="43731" l="41705" r="36117" t="36750"/>
          <a:stretch/>
        </p:blipFill>
        <p:spPr>
          <a:xfrm>
            <a:off x="5146074" y="4072138"/>
            <a:ext cx="420773" cy="402077"/>
          </a:xfrm>
          <a:prstGeom prst="rect">
            <a:avLst/>
          </a:prstGeom>
          <a:noFill/>
          <a:ln>
            <a:noFill/>
          </a:ln>
        </p:spPr>
      </p:pic>
      <p:pic>
        <p:nvPicPr>
          <p:cNvPr id="415" name="Google Shape;415;g2899a08ae0f_0_7"/>
          <p:cNvPicPr preferRelativeResize="0"/>
          <p:nvPr/>
        </p:nvPicPr>
        <p:blipFill rotWithShape="1">
          <a:blip r:embed="rId5">
            <a:alphaModFix/>
          </a:blip>
          <a:srcRect b="0" l="0" r="0" t="0"/>
          <a:stretch/>
        </p:blipFill>
        <p:spPr>
          <a:xfrm>
            <a:off x="10489800" y="4133200"/>
            <a:ext cx="314625" cy="341725"/>
          </a:xfrm>
          <a:prstGeom prst="rect">
            <a:avLst/>
          </a:prstGeom>
          <a:noFill/>
          <a:ln>
            <a:noFill/>
          </a:ln>
        </p:spPr>
      </p:pic>
      <p:pic>
        <p:nvPicPr>
          <p:cNvPr id="416" name="Google Shape;416;g2899a08ae0f_0_7"/>
          <p:cNvPicPr preferRelativeResize="0"/>
          <p:nvPr/>
        </p:nvPicPr>
        <p:blipFill rotWithShape="1">
          <a:blip r:embed="rId4">
            <a:alphaModFix/>
          </a:blip>
          <a:srcRect b="43731" l="41705" r="36117" t="36750"/>
          <a:stretch/>
        </p:blipFill>
        <p:spPr>
          <a:xfrm>
            <a:off x="2612800" y="3943550"/>
            <a:ext cx="682748" cy="652425"/>
          </a:xfrm>
          <a:prstGeom prst="rect">
            <a:avLst/>
          </a:prstGeom>
          <a:noFill/>
          <a:ln>
            <a:noFill/>
          </a:ln>
        </p:spPr>
      </p:pic>
      <p:sp>
        <p:nvSpPr>
          <p:cNvPr id="417" name="Google Shape;417;g2899a08ae0f_0_7"/>
          <p:cNvSpPr txBox="1"/>
          <p:nvPr>
            <p:ph type="title"/>
          </p:nvPr>
        </p:nvSpPr>
        <p:spPr>
          <a:xfrm>
            <a:off x="544567" y="199495"/>
            <a:ext cx="11430000" cy="4248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SzPts val="1400"/>
              <a:buNone/>
            </a:pPr>
            <a:r>
              <a:rPr lang="en-US" sz="2400"/>
              <a:t>Replacement of the first step by laser photodetachment</a:t>
            </a:r>
            <a:endParaRPr sz="2400"/>
          </a:p>
        </p:txBody>
      </p:sp>
      <p:sp>
        <p:nvSpPr>
          <p:cNvPr id="418" name="Google Shape;418;g2899a08ae0f_0_7"/>
          <p:cNvSpPr/>
          <p:nvPr/>
        </p:nvSpPr>
        <p:spPr>
          <a:xfrm>
            <a:off x="8732250" y="2782850"/>
            <a:ext cx="940800" cy="9861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2899a08ae0f_0_7"/>
          <p:cNvSpPr/>
          <p:nvPr/>
        </p:nvSpPr>
        <p:spPr>
          <a:xfrm>
            <a:off x="8732250" y="4801475"/>
            <a:ext cx="940800" cy="9861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0" name="Google Shape;420;g2899a08ae0f_0_7"/>
          <p:cNvPicPr preferRelativeResize="0"/>
          <p:nvPr/>
        </p:nvPicPr>
        <p:blipFill rotWithShape="1">
          <a:blip r:embed="rId6">
            <a:alphaModFix/>
          </a:blip>
          <a:srcRect b="36912" l="43913" r="34258" t="34719"/>
          <a:stretch/>
        </p:blipFill>
        <p:spPr>
          <a:xfrm>
            <a:off x="7843500" y="3799038"/>
            <a:ext cx="682750" cy="948298"/>
          </a:xfrm>
          <a:prstGeom prst="rect">
            <a:avLst/>
          </a:prstGeom>
          <a:noFill/>
          <a:ln>
            <a:noFill/>
          </a:ln>
        </p:spPr>
      </p:pic>
      <p:cxnSp>
        <p:nvCxnSpPr>
          <p:cNvPr id="421" name="Google Shape;421;g2899a08ae0f_0_7"/>
          <p:cNvCxnSpPr/>
          <p:nvPr/>
        </p:nvCxnSpPr>
        <p:spPr>
          <a:xfrm>
            <a:off x="2051400" y="4269425"/>
            <a:ext cx="10029000" cy="7500"/>
          </a:xfrm>
          <a:prstGeom prst="straightConnector1">
            <a:avLst/>
          </a:prstGeom>
          <a:noFill/>
          <a:ln cap="flat" cmpd="sng" w="9525">
            <a:solidFill>
              <a:schemeClr val="dk2"/>
            </a:solidFill>
            <a:prstDash val="dash"/>
            <a:round/>
            <a:headEnd len="sm" w="sm" type="none"/>
            <a:tailEnd len="med" w="med" type="triangle"/>
          </a:ln>
        </p:spPr>
      </p:cxnSp>
      <p:sp>
        <p:nvSpPr>
          <p:cNvPr id="422" name="Google Shape;422;g2899a08ae0f_0_7"/>
          <p:cNvSpPr txBox="1"/>
          <p:nvPr/>
        </p:nvSpPr>
        <p:spPr>
          <a:xfrm>
            <a:off x="2762325" y="3518050"/>
            <a:ext cx="5361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H</a:t>
            </a:r>
            <a:r>
              <a:rPr b="0" baseline="30000" i="0" lang="en-US" sz="2400" u="none" cap="none" strike="noStrike">
                <a:solidFill>
                  <a:srgbClr val="000000"/>
                </a:solidFill>
                <a:latin typeface="Century Gothic"/>
                <a:ea typeface="Century Gothic"/>
                <a:cs typeface="Century Gothic"/>
                <a:sym typeface="Century Gothic"/>
              </a:rPr>
              <a:t>-</a:t>
            </a:r>
            <a:endParaRPr b="0" baseline="30000" i="0" sz="2400" u="none" cap="none" strike="noStrike">
              <a:solidFill>
                <a:srgbClr val="000000"/>
              </a:solidFill>
              <a:latin typeface="Century Gothic"/>
              <a:ea typeface="Century Gothic"/>
              <a:cs typeface="Century Gothic"/>
              <a:sym typeface="Century Gothic"/>
            </a:endParaRPr>
          </a:p>
        </p:txBody>
      </p:sp>
      <p:sp>
        <p:nvSpPr>
          <p:cNvPr id="423" name="Google Shape;423;g2899a08ae0f_0_7"/>
          <p:cNvSpPr txBox="1"/>
          <p:nvPr/>
        </p:nvSpPr>
        <p:spPr>
          <a:xfrm>
            <a:off x="4772375" y="3487888"/>
            <a:ext cx="1055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entury Gothic"/>
                <a:ea typeface="Century Gothic"/>
                <a:cs typeface="Century Gothic"/>
                <a:sym typeface="Century Gothic"/>
              </a:rPr>
              <a:t>H</a:t>
            </a:r>
            <a:r>
              <a:rPr b="0" baseline="30000" i="0" lang="en-US" sz="2400" u="none" cap="none" strike="noStrike">
                <a:solidFill>
                  <a:srgbClr val="000000"/>
                </a:solidFill>
                <a:latin typeface="Century Gothic"/>
                <a:ea typeface="Century Gothic"/>
                <a:cs typeface="Century Gothic"/>
                <a:sym typeface="Century Gothic"/>
              </a:rPr>
              <a:t>0</a:t>
            </a:r>
            <a:r>
              <a:rPr b="0" i="0" lang="en-US" sz="2400" u="none" cap="none" strike="noStrike">
                <a:solidFill>
                  <a:schemeClr val="dk1"/>
                </a:solidFill>
                <a:latin typeface="Century Gothic"/>
                <a:ea typeface="Century Gothic"/>
                <a:cs typeface="Century Gothic"/>
                <a:sym typeface="Century Gothic"/>
              </a:rPr>
              <a:t>(1s)</a:t>
            </a:r>
            <a:endParaRPr b="0" baseline="30000" i="0" sz="2400" u="none" cap="none" strike="noStrike">
              <a:solidFill>
                <a:srgbClr val="000000"/>
              </a:solidFill>
              <a:latin typeface="Century Gothic"/>
              <a:ea typeface="Century Gothic"/>
              <a:cs typeface="Century Gothic"/>
              <a:sym typeface="Century Gothic"/>
            </a:endParaRPr>
          </a:p>
        </p:txBody>
      </p:sp>
      <p:sp>
        <p:nvSpPr>
          <p:cNvPr id="424" name="Google Shape;424;g2899a08ae0f_0_7"/>
          <p:cNvSpPr txBox="1"/>
          <p:nvPr/>
        </p:nvSpPr>
        <p:spPr>
          <a:xfrm>
            <a:off x="7612025" y="3244950"/>
            <a:ext cx="126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Century Gothic"/>
                <a:ea typeface="Century Gothic"/>
                <a:cs typeface="Century Gothic"/>
                <a:sym typeface="Century Gothic"/>
              </a:rPr>
              <a:t>H</a:t>
            </a:r>
            <a:r>
              <a:rPr b="0" baseline="30000" i="0" lang="en-US" sz="2400" u="none" cap="none" strike="noStrike">
                <a:solidFill>
                  <a:schemeClr val="dk1"/>
                </a:solidFill>
                <a:latin typeface="Century Gothic"/>
                <a:ea typeface="Century Gothic"/>
                <a:cs typeface="Century Gothic"/>
                <a:sym typeface="Century Gothic"/>
              </a:rPr>
              <a:t>0*</a:t>
            </a:r>
            <a:r>
              <a:rPr b="0" i="0" lang="en-US" sz="2400" u="none" cap="none" strike="noStrike">
                <a:solidFill>
                  <a:schemeClr val="dk1"/>
                </a:solidFill>
                <a:latin typeface="Century Gothic"/>
                <a:ea typeface="Century Gothic"/>
                <a:cs typeface="Century Gothic"/>
                <a:sym typeface="Century Gothic"/>
              </a:rPr>
              <a:t>(3p)</a:t>
            </a:r>
            <a:endParaRPr b="0" baseline="30000" i="0" sz="2400" u="none" cap="none" strike="noStrike">
              <a:solidFill>
                <a:srgbClr val="000000"/>
              </a:solidFill>
              <a:latin typeface="Century Gothic"/>
              <a:ea typeface="Century Gothic"/>
              <a:cs typeface="Century Gothic"/>
              <a:sym typeface="Century Gothic"/>
            </a:endParaRPr>
          </a:p>
        </p:txBody>
      </p:sp>
      <p:sp>
        <p:nvSpPr>
          <p:cNvPr id="425" name="Google Shape;425;g2899a08ae0f_0_7"/>
          <p:cNvSpPr txBox="1"/>
          <p:nvPr/>
        </p:nvSpPr>
        <p:spPr>
          <a:xfrm>
            <a:off x="1110100" y="3875250"/>
            <a:ext cx="1350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entury Gothic"/>
                <a:ea typeface="Century Gothic"/>
                <a:cs typeface="Century Gothic"/>
                <a:sym typeface="Century Gothic"/>
              </a:rPr>
              <a:t>1 GeV beam</a:t>
            </a:r>
            <a:endParaRPr b="0" i="0" sz="1400" u="none" cap="none" strike="noStrike">
              <a:solidFill>
                <a:srgbClr val="000000"/>
              </a:solidFill>
              <a:latin typeface="Century Gothic"/>
              <a:ea typeface="Century Gothic"/>
              <a:cs typeface="Century Gothic"/>
              <a:sym typeface="Century Gothic"/>
            </a:endParaRPr>
          </a:p>
        </p:txBody>
      </p:sp>
      <p:sp>
        <p:nvSpPr>
          <p:cNvPr id="426" name="Google Shape;426;g2899a08ae0f_0_7"/>
          <p:cNvSpPr/>
          <p:nvPr/>
        </p:nvSpPr>
        <p:spPr>
          <a:xfrm>
            <a:off x="3422175" y="3291125"/>
            <a:ext cx="1555175" cy="986225"/>
          </a:xfrm>
          <a:custGeom>
            <a:rect b="b" l="l" r="r" t="t"/>
            <a:pathLst>
              <a:path extrusionOk="0" h="39449" w="62207">
                <a:moveTo>
                  <a:pt x="0" y="39449"/>
                </a:moveTo>
                <a:cubicBezTo>
                  <a:pt x="6423" y="38539"/>
                  <a:pt x="28170" y="40562"/>
                  <a:pt x="38538" y="33987"/>
                </a:cubicBezTo>
                <a:cubicBezTo>
                  <a:pt x="48906" y="27412"/>
                  <a:pt x="58262" y="5665"/>
                  <a:pt x="62207"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g2899a08ae0f_0_7"/>
          <p:cNvSpPr txBox="1"/>
          <p:nvPr/>
        </p:nvSpPr>
        <p:spPr>
          <a:xfrm>
            <a:off x="4946900" y="2767850"/>
            <a:ext cx="53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FF"/>
                </a:solidFill>
                <a:latin typeface="Century Gothic"/>
                <a:ea typeface="Century Gothic"/>
                <a:cs typeface="Century Gothic"/>
                <a:sym typeface="Century Gothic"/>
              </a:rPr>
              <a:t>e</a:t>
            </a:r>
            <a:r>
              <a:rPr b="0" baseline="30000" i="0" lang="en-US" sz="2000" u="none" cap="none" strike="noStrike">
                <a:solidFill>
                  <a:srgbClr val="0000FF"/>
                </a:solidFill>
                <a:latin typeface="Century Gothic"/>
                <a:ea typeface="Century Gothic"/>
                <a:cs typeface="Century Gothic"/>
                <a:sym typeface="Century Gothic"/>
              </a:rPr>
              <a:t>-</a:t>
            </a:r>
            <a:endParaRPr b="0" baseline="30000" i="0" sz="2000" u="none" cap="none" strike="noStrike">
              <a:solidFill>
                <a:srgbClr val="0000FF"/>
              </a:solidFill>
              <a:latin typeface="Century Gothic"/>
              <a:ea typeface="Century Gothic"/>
              <a:cs typeface="Century Gothic"/>
              <a:sym typeface="Century Gothic"/>
            </a:endParaRPr>
          </a:p>
        </p:txBody>
      </p:sp>
      <p:pic>
        <p:nvPicPr>
          <p:cNvPr id="428" name="Google Shape;428;g2899a08ae0f_0_7"/>
          <p:cNvPicPr preferRelativeResize="0"/>
          <p:nvPr/>
        </p:nvPicPr>
        <p:blipFill rotWithShape="1">
          <a:blip r:embed="rId3">
            <a:alphaModFix/>
          </a:blip>
          <a:srcRect b="0" l="0" r="0" t="0"/>
          <a:stretch/>
        </p:blipFill>
        <p:spPr>
          <a:xfrm>
            <a:off x="10539950" y="5315475"/>
            <a:ext cx="199175" cy="216329"/>
          </a:xfrm>
          <a:prstGeom prst="rect">
            <a:avLst/>
          </a:prstGeom>
          <a:noFill/>
          <a:ln>
            <a:noFill/>
          </a:ln>
        </p:spPr>
      </p:pic>
      <p:sp>
        <p:nvSpPr>
          <p:cNvPr id="429" name="Google Shape;429;g2899a08ae0f_0_7"/>
          <p:cNvSpPr/>
          <p:nvPr/>
        </p:nvSpPr>
        <p:spPr>
          <a:xfrm flipH="1" rot="10800000">
            <a:off x="9013050" y="4269417"/>
            <a:ext cx="1555175" cy="986126"/>
          </a:xfrm>
          <a:custGeom>
            <a:rect b="b" l="l" r="r" t="t"/>
            <a:pathLst>
              <a:path extrusionOk="0" h="39449" w="62207">
                <a:moveTo>
                  <a:pt x="0" y="39449"/>
                </a:moveTo>
                <a:cubicBezTo>
                  <a:pt x="6423" y="38539"/>
                  <a:pt x="28170" y="40562"/>
                  <a:pt x="38538" y="33987"/>
                </a:cubicBezTo>
                <a:cubicBezTo>
                  <a:pt x="48906" y="27412"/>
                  <a:pt x="58262" y="5665"/>
                  <a:pt x="62207" y="0"/>
                </a:cubicBezTo>
              </a:path>
            </a:pathLst>
          </a:custGeom>
          <a:no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g2899a08ae0f_0_7"/>
          <p:cNvSpPr txBox="1"/>
          <p:nvPr/>
        </p:nvSpPr>
        <p:spPr>
          <a:xfrm>
            <a:off x="10539950" y="4974450"/>
            <a:ext cx="53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FF"/>
                </a:solidFill>
                <a:latin typeface="Century Gothic"/>
                <a:ea typeface="Century Gothic"/>
                <a:cs typeface="Century Gothic"/>
                <a:sym typeface="Century Gothic"/>
              </a:rPr>
              <a:t>e</a:t>
            </a:r>
            <a:r>
              <a:rPr b="0" baseline="30000" i="0" lang="en-US" sz="2000" u="none" cap="none" strike="noStrike">
                <a:solidFill>
                  <a:srgbClr val="0000FF"/>
                </a:solidFill>
                <a:latin typeface="Century Gothic"/>
                <a:ea typeface="Century Gothic"/>
                <a:cs typeface="Century Gothic"/>
                <a:sym typeface="Century Gothic"/>
              </a:rPr>
              <a:t>-</a:t>
            </a:r>
            <a:endParaRPr b="0" baseline="30000" i="0" sz="2000" u="none" cap="none" strike="noStrike">
              <a:solidFill>
                <a:srgbClr val="0000FF"/>
              </a:solidFill>
              <a:latin typeface="Century Gothic"/>
              <a:ea typeface="Century Gothic"/>
              <a:cs typeface="Century Gothic"/>
              <a:sym typeface="Century Gothic"/>
            </a:endParaRPr>
          </a:p>
        </p:txBody>
      </p:sp>
      <p:sp>
        <p:nvSpPr>
          <p:cNvPr id="431" name="Google Shape;431;g2899a08ae0f_0_7"/>
          <p:cNvSpPr txBox="1"/>
          <p:nvPr/>
        </p:nvSpPr>
        <p:spPr>
          <a:xfrm>
            <a:off x="10760525" y="3829050"/>
            <a:ext cx="536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DD6E6E"/>
                </a:solidFill>
                <a:latin typeface="Century Gothic"/>
                <a:ea typeface="Century Gothic"/>
                <a:cs typeface="Century Gothic"/>
                <a:sym typeface="Century Gothic"/>
              </a:rPr>
              <a:t>p</a:t>
            </a:r>
            <a:r>
              <a:rPr b="1" baseline="30000" i="0" lang="en-US" sz="2000" u="none" cap="none" strike="noStrike">
                <a:solidFill>
                  <a:srgbClr val="DD6E6E"/>
                </a:solidFill>
                <a:latin typeface="Century Gothic"/>
                <a:ea typeface="Century Gothic"/>
                <a:cs typeface="Century Gothic"/>
                <a:sym typeface="Century Gothic"/>
              </a:rPr>
              <a:t>+</a:t>
            </a:r>
            <a:endParaRPr b="1" baseline="30000" i="0" sz="2000" u="none" cap="none" strike="noStrike">
              <a:solidFill>
                <a:srgbClr val="DD6E6E"/>
              </a:solidFill>
              <a:latin typeface="Century Gothic"/>
              <a:ea typeface="Century Gothic"/>
              <a:cs typeface="Century Gothic"/>
              <a:sym typeface="Century Gothic"/>
            </a:endParaRPr>
          </a:p>
        </p:txBody>
      </p:sp>
      <p:sp>
        <p:nvSpPr>
          <p:cNvPr id="432" name="Google Shape;432;g2899a08ae0f_0_7"/>
          <p:cNvSpPr txBox="1"/>
          <p:nvPr/>
        </p:nvSpPr>
        <p:spPr>
          <a:xfrm>
            <a:off x="9013050" y="5032925"/>
            <a:ext cx="379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entury Gothic"/>
                <a:ea typeface="Century Gothic"/>
                <a:cs typeface="Century Gothic"/>
                <a:sym typeface="Century Gothic"/>
              </a:rPr>
              <a:t>N</a:t>
            </a:r>
            <a:endParaRPr b="1" i="0" sz="2200" u="none" cap="none" strike="noStrike">
              <a:solidFill>
                <a:srgbClr val="000000"/>
              </a:solidFill>
              <a:latin typeface="Century Gothic"/>
              <a:ea typeface="Century Gothic"/>
              <a:cs typeface="Century Gothic"/>
              <a:sym typeface="Century Gothic"/>
            </a:endParaRPr>
          </a:p>
        </p:txBody>
      </p:sp>
      <p:sp>
        <p:nvSpPr>
          <p:cNvPr id="433" name="Google Shape;433;g2899a08ae0f_0_7"/>
          <p:cNvSpPr txBox="1"/>
          <p:nvPr/>
        </p:nvSpPr>
        <p:spPr>
          <a:xfrm>
            <a:off x="9013050" y="3055625"/>
            <a:ext cx="379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Century Gothic"/>
                <a:ea typeface="Century Gothic"/>
                <a:cs typeface="Century Gothic"/>
                <a:sym typeface="Century Gothic"/>
              </a:rPr>
              <a:t>S</a:t>
            </a:r>
            <a:endParaRPr b="1" i="0" sz="2200" u="none" cap="none" strike="noStrike">
              <a:solidFill>
                <a:srgbClr val="000000"/>
              </a:solidFill>
              <a:latin typeface="Century Gothic"/>
              <a:ea typeface="Century Gothic"/>
              <a:cs typeface="Century Gothic"/>
              <a:sym typeface="Century Gothic"/>
            </a:endParaRPr>
          </a:p>
        </p:txBody>
      </p:sp>
      <p:cxnSp>
        <p:nvCxnSpPr>
          <p:cNvPr id="434" name="Google Shape;434;g2899a08ae0f_0_7"/>
          <p:cNvCxnSpPr/>
          <p:nvPr/>
        </p:nvCxnSpPr>
        <p:spPr>
          <a:xfrm flipH="1">
            <a:off x="4742200" y="2160775"/>
            <a:ext cx="3193800" cy="3398700"/>
          </a:xfrm>
          <a:prstGeom prst="straightConnector1">
            <a:avLst/>
          </a:prstGeom>
          <a:noFill/>
          <a:ln cap="flat" cmpd="sng" w="9525">
            <a:solidFill>
              <a:schemeClr val="dk2"/>
            </a:solidFill>
            <a:prstDash val="dash"/>
            <a:round/>
            <a:headEnd len="sm" w="sm" type="none"/>
            <a:tailEnd len="med" w="med" type="triangle"/>
          </a:ln>
        </p:spPr>
      </p:cxnSp>
      <p:cxnSp>
        <p:nvCxnSpPr>
          <p:cNvPr id="435" name="Google Shape;435;g2899a08ae0f_0_7"/>
          <p:cNvCxnSpPr/>
          <p:nvPr/>
        </p:nvCxnSpPr>
        <p:spPr>
          <a:xfrm flipH="1">
            <a:off x="8832125" y="3890450"/>
            <a:ext cx="7500" cy="758700"/>
          </a:xfrm>
          <a:prstGeom prst="straightConnector1">
            <a:avLst/>
          </a:prstGeom>
          <a:noFill/>
          <a:ln cap="flat" cmpd="sng" w="9525">
            <a:solidFill>
              <a:schemeClr val="dk2"/>
            </a:solidFill>
            <a:prstDash val="solid"/>
            <a:round/>
            <a:headEnd len="med" w="med" type="triangle"/>
            <a:tailEnd len="sm" w="sm" type="none"/>
          </a:ln>
        </p:spPr>
      </p:cxnSp>
      <p:cxnSp>
        <p:nvCxnSpPr>
          <p:cNvPr id="436" name="Google Shape;436;g2899a08ae0f_0_7"/>
          <p:cNvCxnSpPr/>
          <p:nvPr/>
        </p:nvCxnSpPr>
        <p:spPr>
          <a:xfrm flipH="1">
            <a:off x="9060725" y="3890450"/>
            <a:ext cx="7500" cy="758700"/>
          </a:xfrm>
          <a:prstGeom prst="straightConnector1">
            <a:avLst/>
          </a:prstGeom>
          <a:noFill/>
          <a:ln cap="flat" cmpd="sng" w="9525">
            <a:solidFill>
              <a:schemeClr val="dk2"/>
            </a:solidFill>
            <a:prstDash val="solid"/>
            <a:round/>
            <a:headEnd len="med" w="med" type="triangle"/>
            <a:tailEnd len="sm" w="sm" type="none"/>
          </a:ln>
        </p:spPr>
      </p:cxnSp>
      <p:cxnSp>
        <p:nvCxnSpPr>
          <p:cNvPr id="437" name="Google Shape;437;g2899a08ae0f_0_7"/>
          <p:cNvCxnSpPr/>
          <p:nvPr/>
        </p:nvCxnSpPr>
        <p:spPr>
          <a:xfrm flipH="1">
            <a:off x="9289325" y="3890450"/>
            <a:ext cx="7500" cy="758700"/>
          </a:xfrm>
          <a:prstGeom prst="straightConnector1">
            <a:avLst/>
          </a:prstGeom>
          <a:noFill/>
          <a:ln cap="flat" cmpd="sng" w="9525">
            <a:solidFill>
              <a:schemeClr val="dk2"/>
            </a:solidFill>
            <a:prstDash val="solid"/>
            <a:round/>
            <a:headEnd len="med" w="med" type="triangle"/>
            <a:tailEnd len="sm" w="sm" type="none"/>
          </a:ln>
        </p:spPr>
      </p:cxnSp>
      <p:cxnSp>
        <p:nvCxnSpPr>
          <p:cNvPr id="438" name="Google Shape;438;g2899a08ae0f_0_7"/>
          <p:cNvCxnSpPr/>
          <p:nvPr/>
        </p:nvCxnSpPr>
        <p:spPr>
          <a:xfrm flipH="1">
            <a:off x="9517925" y="3890450"/>
            <a:ext cx="7500" cy="758700"/>
          </a:xfrm>
          <a:prstGeom prst="straightConnector1">
            <a:avLst/>
          </a:prstGeom>
          <a:noFill/>
          <a:ln cap="flat" cmpd="sng" w="9525">
            <a:solidFill>
              <a:schemeClr val="dk2"/>
            </a:solidFill>
            <a:prstDash val="solid"/>
            <a:round/>
            <a:headEnd len="med" w="med" type="triangle"/>
            <a:tailEnd len="sm" w="sm" type="none"/>
          </a:ln>
        </p:spPr>
      </p:cxnSp>
      <p:sp>
        <p:nvSpPr>
          <p:cNvPr id="439" name="Google Shape;439;g2899a08ae0f_0_7"/>
          <p:cNvSpPr txBox="1"/>
          <p:nvPr/>
        </p:nvSpPr>
        <p:spPr>
          <a:xfrm>
            <a:off x="1466925" y="5255550"/>
            <a:ext cx="20427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1st step:</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lang="en-US">
                <a:latin typeface="Century Gothic"/>
                <a:ea typeface="Century Gothic"/>
                <a:cs typeface="Century Gothic"/>
                <a:sym typeface="Century Gothic"/>
              </a:rPr>
              <a:t>photodetachment</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 H</a:t>
            </a:r>
            <a:r>
              <a:rPr b="1" baseline="30000" i="0" lang="en-US" sz="1600" u="none" cap="none" strike="noStrike">
                <a:solidFill>
                  <a:srgbClr val="000000"/>
                </a:solidFill>
                <a:latin typeface="Century Gothic"/>
                <a:ea typeface="Century Gothic"/>
                <a:cs typeface="Century Gothic"/>
                <a:sym typeface="Century Gothic"/>
              </a:rPr>
              <a:t>0</a:t>
            </a:r>
            <a:r>
              <a:rPr b="1" i="0" lang="en-US" sz="1600" u="none" cap="none" strike="noStrike">
                <a:solidFill>
                  <a:srgbClr val="000000"/>
                </a:solidFill>
                <a:latin typeface="Century Gothic"/>
                <a:ea typeface="Century Gothic"/>
                <a:cs typeface="Century Gothic"/>
                <a:sym typeface="Century Gothic"/>
              </a:rPr>
              <a:t> + 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440" name="Google Shape;440;g2899a08ae0f_0_7"/>
          <p:cNvSpPr txBox="1"/>
          <p:nvPr/>
        </p:nvSpPr>
        <p:spPr>
          <a:xfrm>
            <a:off x="5563175" y="5937125"/>
            <a:ext cx="25821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2nd step:</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laser resonant excitation</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H</a:t>
            </a:r>
            <a:r>
              <a:rPr b="1" baseline="30000" i="0" lang="en-US" sz="1600" u="none" cap="none" strike="noStrike">
                <a:solidFill>
                  <a:srgbClr val="000000"/>
                </a:solidFill>
                <a:latin typeface="Century Gothic"/>
                <a:ea typeface="Century Gothic"/>
                <a:cs typeface="Century Gothic"/>
                <a:sym typeface="Century Gothic"/>
              </a:rPr>
              <a:t>0</a:t>
            </a:r>
            <a:r>
              <a:rPr b="1" i="0" lang="en-US" sz="1600" u="none" cap="none" strike="noStrike">
                <a:solidFill>
                  <a:srgbClr val="000000"/>
                </a:solidFill>
                <a:latin typeface="Century Gothic"/>
                <a:ea typeface="Century Gothic"/>
                <a:cs typeface="Century Gothic"/>
                <a:sym typeface="Century Gothic"/>
              </a:rPr>
              <a:t> +</a:t>
            </a:r>
            <a:r>
              <a:rPr b="1" i="0" lang="en-US" sz="1600" u="none" cap="none" strike="noStrike">
                <a:solidFill>
                  <a:srgbClr val="000000"/>
                </a:solidFill>
                <a:latin typeface="Arial"/>
                <a:ea typeface="Arial"/>
                <a:cs typeface="Arial"/>
                <a:sym typeface="Arial"/>
              </a:rPr>
              <a:t>h𝝼</a:t>
            </a:r>
            <a:r>
              <a:rPr b="1" i="0" lang="en-US" sz="1600" u="none" cap="none" strike="noStrike">
                <a:solidFill>
                  <a:srgbClr val="000000"/>
                </a:solidFill>
                <a:latin typeface="Century Gothic"/>
                <a:ea typeface="Century Gothic"/>
                <a:cs typeface="Century Gothic"/>
                <a:sym typeface="Century Gothic"/>
              </a:rPr>
              <a:t>→ H</a:t>
            </a:r>
            <a:r>
              <a:rPr b="1" baseline="30000" i="0" lang="en-US" sz="1600" u="none" cap="none" strike="noStrike">
                <a:solidFill>
                  <a:srgbClr val="000000"/>
                </a:solidFill>
                <a:latin typeface="Century Gothic"/>
                <a:ea typeface="Century Gothic"/>
                <a:cs typeface="Century Gothic"/>
                <a:sym typeface="Century Gothic"/>
              </a:rPr>
              <a:t>0*</a:t>
            </a:r>
            <a:endParaRPr b="0" i="0" sz="1400" u="none" cap="none" strike="noStrike">
              <a:solidFill>
                <a:srgbClr val="000000"/>
              </a:solidFill>
              <a:latin typeface="Century Gothic"/>
              <a:ea typeface="Century Gothic"/>
              <a:cs typeface="Century Gothic"/>
              <a:sym typeface="Century Gothic"/>
            </a:endParaRPr>
          </a:p>
        </p:txBody>
      </p:sp>
      <p:sp>
        <p:nvSpPr>
          <p:cNvPr id="441" name="Google Shape;441;g2899a08ae0f_0_7"/>
          <p:cNvSpPr txBox="1"/>
          <p:nvPr/>
        </p:nvSpPr>
        <p:spPr>
          <a:xfrm>
            <a:off x="8437347" y="5877375"/>
            <a:ext cx="2042700" cy="1077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3rd step:</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entury Gothic"/>
                <a:ea typeface="Century Gothic"/>
                <a:cs typeface="Century Gothic"/>
                <a:sym typeface="Century Gothic"/>
              </a:rPr>
              <a:t>Lorentz stripping</a:t>
            </a:r>
            <a:endParaRPr b="1"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entury Gothic"/>
                <a:ea typeface="Century Gothic"/>
                <a:cs typeface="Century Gothic"/>
                <a:sym typeface="Century Gothic"/>
              </a:rPr>
              <a:t>H</a:t>
            </a:r>
            <a:r>
              <a:rPr b="1" baseline="30000" i="0" lang="en-US" sz="1600" u="none" cap="none" strike="noStrike">
                <a:solidFill>
                  <a:schemeClr val="dk1"/>
                </a:solidFill>
                <a:latin typeface="Century Gothic"/>
                <a:ea typeface="Century Gothic"/>
                <a:cs typeface="Century Gothic"/>
                <a:sym typeface="Century Gothic"/>
              </a:rPr>
              <a:t>0*</a:t>
            </a:r>
            <a:r>
              <a:rPr b="1" i="0" lang="en-US" sz="1600" u="none" cap="none" strike="noStrike">
                <a:solidFill>
                  <a:srgbClr val="000000"/>
                </a:solidFill>
                <a:latin typeface="Century Gothic"/>
                <a:ea typeface="Century Gothic"/>
                <a:cs typeface="Century Gothic"/>
                <a:sym typeface="Century Gothic"/>
              </a:rPr>
              <a:t>→ </a:t>
            </a:r>
            <a:r>
              <a:rPr b="1" i="0" lang="en-US" sz="1600" u="none" cap="none" strike="noStrike">
                <a:solidFill>
                  <a:schemeClr val="dk1"/>
                </a:solidFill>
                <a:latin typeface="Century Gothic"/>
                <a:ea typeface="Century Gothic"/>
                <a:cs typeface="Century Gothic"/>
                <a:sym typeface="Century Gothic"/>
              </a:rPr>
              <a:t>p</a:t>
            </a:r>
            <a:r>
              <a:rPr b="1" baseline="30000" i="0" lang="en-US" sz="1600" u="none" cap="none" strike="noStrike">
                <a:solidFill>
                  <a:schemeClr val="dk1"/>
                </a:solidFill>
                <a:latin typeface="Century Gothic"/>
                <a:ea typeface="Century Gothic"/>
                <a:cs typeface="Century Gothic"/>
                <a:sym typeface="Century Gothic"/>
              </a:rPr>
              <a:t>+</a:t>
            </a:r>
            <a:r>
              <a:rPr b="1" i="0" lang="en-US" sz="1600" u="none" cap="none" strike="noStrike">
                <a:solidFill>
                  <a:srgbClr val="000000"/>
                </a:solidFill>
                <a:latin typeface="Century Gothic"/>
                <a:ea typeface="Century Gothic"/>
                <a:cs typeface="Century Gothic"/>
                <a:sym typeface="Century Gothic"/>
              </a:rPr>
              <a:t>+ e</a:t>
            </a:r>
            <a:r>
              <a:rPr b="1" baseline="30000" i="0" lang="en-US" sz="1600" u="none" cap="none" strike="noStrike">
                <a:solidFill>
                  <a:srgbClr val="000000"/>
                </a:solidFill>
                <a:latin typeface="Century Gothic"/>
                <a:ea typeface="Century Gothic"/>
                <a:cs typeface="Century Gothic"/>
                <a:sym typeface="Century Gothic"/>
              </a:rPr>
              <a:t>-</a:t>
            </a:r>
            <a:endParaRPr b="1" baseline="30000" i="0" sz="16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442" name="Google Shape;442;g2899a08ae0f_0_7"/>
          <p:cNvSpPr txBox="1"/>
          <p:nvPr/>
        </p:nvSpPr>
        <p:spPr>
          <a:xfrm>
            <a:off x="6239100" y="2731900"/>
            <a:ext cx="766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00FF"/>
                </a:solidFill>
                <a:latin typeface="Arial"/>
                <a:ea typeface="Arial"/>
                <a:cs typeface="Arial"/>
                <a:sym typeface="Arial"/>
              </a:rPr>
              <a:t>h𝝼</a:t>
            </a:r>
            <a:endParaRPr b="0" i="0" sz="2200" u="none" cap="none" strike="noStrike">
              <a:solidFill>
                <a:srgbClr val="FF00FF"/>
              </a:solidFill>
              <a:latin typeface="Arial"/>
              <a:ea typeface="Arial"/>
              <a:cs typeface="Arial"/>
              <a:sym typeface="Arial"/>
            </a:endParaRPr>
          </a:p>
        </p:txBody>
      </p:sp>
      <p:sp>
        <p:nvSpPr>
          <p:cNvPr id="443" name="Google Shape;443;g2899a08ae0f_0_7"/>
          <p:cNvSpPr txBox="1"/>
          <p:nvPr/>
        </p:nvSpPr>
        <p:spPr>
          <a:xfrm>
            <a:off x="6261403" y="3767550"/>
            <a:ext cx="5361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𝞪</a:t>
            </a:r>
            <a:endParaRPr b="0" i="0" sz="2800" u="none" cap="none" strike="noStrike">
              <a:solidFill>
                <a:srgbClr val="000000"/>
              </a:solidFill>
              <a:latin typeface="Century Gothic"/>
              <a:ea typeface="Century Gothic"/>
              <a:cs typeface="Century Gothic"/>
              <a:sym typeface="Century Gothic"/>
            </a:endParaRPr>
          </a:p>
        </p:txBody>
      </p:sp>
      <p:sp>
        <p:nvSpPr>
          <p:cNvPr id="444" name="Google Shape;444;g2899a08ae0f_0_7"/>
          <p:cNvSpPr txBox="1"/>
          <p:nvPr/>
        </p:nvSpPr>
        <p:spPr>
          <a:xfrm>
            <a:off x="8437350" y="2394825"/>
            <a:ext cx="2042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entury Gothic"/>
                <a:ea typeface="Century Gothic"/>
                <a:cs typeface="Century Gothic"/>
                <a:sym typeface="Century Gothic"/>
              </a:rPr>
              <a:t>1.5 Tesla Magnet</a:t>
            </a:r>
            <a:endParaRPr b="1" i="0" sz="1600" u="none" cap="none" strike="noStrike">
              <a:solidFill>
                <a:srgbClr val="000000"/>
              </a:solidFill>
              <a:latin typeface="Century Gothic"/>
              <a:ea typeface="Century Gothic"/>
              <a:cs typeface="Century Gothic"/>
              <a:sym typeface="Century Gothic"/>
            </a:endParaRPr>
          </a:p>
        </p:txBody>
      </p:sp>
      <p:sp>
        <p:nvSpPr>
          <p:cNvPr id="445" name="Google Shape;445;g2899a08ae0f_0_7"/>
          <p:cNvSpPr/>
          <p:nvPr/>
        </p:nvSpPr>
        <p:spPr>
          <a:xfrm rot="8100000">
            <a:off x="5520105" y="2838891"/>
            <a:ext cx="3258880" cy="566868"/>
          </a:xfrm>
          <a:custGeom>
            <a:rect b="b" l="l" r="r" t="t"/>
            <a:pathLst>
              <a:path extrusionOk="0" h="33410" w="161117">
                <a:moveTo>
                  <a:pt x="0" y="18170"/>
                </a:moveTo>
                <a:cubicBezTo>
                  <a:pt x="4616" y="17745"/>
                  <a:pt x="20683" y="18586"/>
                  <a:pt x="27695" y="15621"/>
                </a:cubicBezTo>
                <a:cubicBezTo>
                  <a:pt x="34707" y="12656"/>
                  <a:pt x="36385" y="-2584"/>
                  <a:pt x="42073" y="381"/>
                </a:cubicBezTo>
                <a:cubicBezTo>
                  <a:pt x="47761" y="3346"/>
                  <a:pt x="55272" y="33273"/>
                  <a:pt x="61822" y="33410"/>
                </a:cubicBezTo>
                <a:cubicBezTo>
                  <a:pt x="68373" y="33547"/>
                  <a:pt x="75418" y="2683"/>
                  <a:pt x="81376" y="1204"/>
                </a:cubicBezTo>
                <a:cubicBezTo>
                  <a:pt x="87334" y="-275"/>
                  <a:pt x="90222" y="21461"/>
                  <a:pt x="97569" y="24535"/>
                </a:cubicBezTo>
                <a:cubicBezTo>
                  <a:pt x="104917" y="27609"/>
                  <a:pt x="114870" y="20509"/>
                  <a:pt x="125461" y="19646"/>
                </a:cubicBezTo>
                <a:cubicBezTo>
                  <a:pt x="136052" y="18783"/>
                  <a:pt x="155174" y="19407"/>
                  <a:pt x="161117" y="19359"/>
                </a:cubicBezTo>
              </a:path>
            </a:pathLst>
          </a:custGeom>
          <a:noFill/>
          <a:ln cap="flat" cmpd="sng" w="28575">
            <a:solidFill>
              <a:srgbClr val="FF00FF"/>
            </a:solidFill>
            <a:prstDash val="solid"/>
            <a:round/>
            <a:headEnd len="med" w="med" type="none"/>
            <a:tailEnd len="med" w="med" type="triangle"/>
          </a:ln>
        </p:spPr>
      </p:sp>
      <p:cxnSp>
        <p:nvCxnSpPr>
          <p:cNvPr id="446" name="Google Shape;446;g2899a08ae0f_0_7"/>
          <p:cNvCxnSpPr/>
          <p:nvPr/>
        </p:nvCxnSpPr>
        <p:spPr>
          <a:xfrm flipH="1">
            <a:off x="2354950" y="1329900"/>
            <a:ext cx="3853200" cy="4025700"/>
          </a:xfrm>
          <a:prstGeom prst="straightConnector1">
            <a:avLst/>
          </a:prstGeom>
          <a:noFill/>
          <a:ln cap="flat" cmpd="sng" w="9525">
            <a:solidFill>
              <a:schemeClr val="dk2"/>
            </a:solidFill>
            <a:prstDash val="dash"/>
            <a:round/>
            <a:headEnd len="sm" w="sm" type="none"/>
            <a:tailEnd len="med" w="med" type="triangle"/>
          </a:ln>
        </p:spPr>
      </p:cxnSp>
      <p:sp>
        <p:nvSpPr>
          <p:cNvPr id="447" name="Google Shape;447;g2899a08ae0f_0_7"/>
          <p:cNvSpPr/>
          <p:nvPr/>
        </p:nvSpPr>
        <p:spPr>
          <a:xfrm rot="8100000">
            <a:off x="2974105" y="2717516"/>
            <a:ext cx="3258880" cy="566868"/>
          </a:xfrm>
          <a:custGeom>
            <a:rect b="b" l="l" r="r" t="t"/>
            <a:pathLst>
              <a:path extrusionOk="0" h="33410" w="161117">
                <a:moveTo>
                  <a:pt x="0" y="18170"/>
                </a:moveTo>
                <a:cubicBezTo>
                  <a:pt x="4616" y="17745"/>
                  <a:pt x="20683" y="18586"/>
                  <a:pt x="27695" y="15621"/>
                </a:cubicBezTo>
                <a:cubicBezTo>
                  <a:pt x="34707" y="12656"/>
                  <a:pt x="36385" y="-2584"/>
                  <a:pt x="42073" y="381"/>
                </a:cubicBezTo>
                <a:cubicBezTo>
                  <a:pt x="47761" y="3346"/>
                  <a:pt x="55272" y="33273"/>
                  <a:pt x="61822" y="33410"/>
                </a:cubicBezTo>
                <a:cubicBezTo>
                  <a:pt x="68373" y="33547"/>
                  <a:pt x="75418" y="2683"/>
                  <a:pt x="81376" y="1204"/>
                </a:cubicBezTo>
                <a:cubicBezTo>
                  <a:pt x="87334" y="-275"/>
                  <a:pt x="90222" y="21461"/>
                  <a:pt x="97569" y="24535"/>
                </a:cubicBezTo>
                <a:cubicBezTo>
                  <a:pt x="104917" y="27609"/>
                  <a:pt x="114870" y="20509"/>
                  <a:pt x="125461" y="19646"/>
                </a:cubicBezTo>
                <a:cubicBezTo>
                  <a:pt x="136052" y="18783"/>
                  <a:pt x="155174" y="19407"/>
                  <a:pt x="161117" y="19359"/>
                </a:cubicBezTo>
              </a:path>
            </a:pathLst>
          </a:custGeom>
          <a:noFill/>
          <a:ln cap="flat" cmpd="sng" w="28575">
            <a:solidFill>
              <a:srgbClr val="006C3A"/>
            </a:solidFill>
            <a:prstDash val="solid"/>
            <a:round/>
            <a:headEnd len="med" w="med" type="none"/>
            <a:tailEnd len="med" w="med" type="triangle"/>
          </a:ln>
        </p:spPr>
      </p:sp>
      <p:sp>
        <p:nvSpPr>
          <p:cNvPr id="448" name="Google Shape;448;g2899a08ae0f_0_7"/>
          <p:cNvSpPr txBox="1"/>
          <p:nvPr/>
        </p:nvSpPr>
        <p:spPr>
          <a:xfrm>
            <a:off x="4061063" y="2079175"/>
            <a:ext cx="766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397D52"/>
                </a:solidFill>
                <a:latin typeface="Arial"/>
                <a:ea typeface="Arial"/>
                <a:cs typeface="Arial"/>
                <a:sym typeface="Arial"/>
              </a:rPr>
              <a:t>h𝝼</a:t>
            </a:r>
            <a:endParaRPr b="0" i="0" sz="2200" u="none" cap="none" strike="noStrike">
              <a:solidFill>
                <a:srgbClr val="397D52"/>
              </a:solidFill>
              <a:latin typeface="Arial"/>
              <a:ea typeface="Arial"/>
              <a:cs typeface="Arial"/>
              <a:sym typeface="Arial"/>
            </a:endParaRPr>
          </a:p>
        </p:txBody>
      </p:sp>
      <p:sp>
        <p:nvSpPr>
          <p:cNvPr id="449" name="Google Shape;449;g2899a08ae0f_0_7"/>
          <p:cNvSpPr txBox="1"/>
          <p:nvPr/>
        </p:nvSpPr>
        <p:spPr>
          <a:xfrm>
            <a:off x="1583000" y="1329900"/>
            <a:ext cx="2179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Times New Roman"/>
                <a:ea typeface="Times New Roman"/>
                <a:cs typeface="Times New Roman"/>
                <a:sym typeface="Times New Roman"/>
              </a:rPr>
              <a:t>H</a:t>
            </a:r>
            <a:r>
              <a:rPr baseline="30000" lang="en-US" sz="2800">
                <a:solidFill>
                  <a:schemeClr val="dk1"/>
                </a:solidFill>
                <a:latin typeface="Times New Roman"/>
                <a:ea typeface="Times New Roman"/>
                <a:cs typeface="Times New Roman"/>
                <a:sym typeface="Times New Roman"/>
              </a:rPr>
              <a:t>-</a:t>
            </a:r>
            <a:r>
              <a:rPr lang="en-US" sz="2800">
                <a:solidFill>
                  <a:schemeClr val="dk1"/>
                </a:solidFill>
                <a:latin typeface="Times New Roman"/>
                <a:ea typeface="Times New Roman"/>
                <a:cs typeface="Times New Roman"/>
                <a:sym typeface="Times New Roman"/>
              </a:rPr>
              <a:t>+</a:t>
            </a:r>
            <a:r>
              <a:rPr i="1" lang="en-US" sz="2800">
                <a:solidFill>
                  <a:schemeClr val="dk1"/>
                </a:solidFill>
                <a:latin typeface="Times New Roman"/>
                <a:ea typeface="Times New Roman"/>
                <a:cs typeface="Times New Roman"/>
                <a:sym typeface="Times New Roman"/>
              </a:rPr>
              <a:t>γ</a:t>
            </a:r>
            <a:r>
              <a:rPr lang="en-US" sz="2800">
                <a:solidFill>
                  <a:schemeClr val="dk1"/>
                </a:solidFill>
                <a:latin typeface="Times New Roman"/>
                <a:ea typeface="Times New Roman"/>
                <a:cs typeface="Times New Roman"/>
                <a:sym typeface="Times New Roman"/>
              </a:rPr>
              <a:t>→H</a:t>
            </a:r>
            <a:r>
              <a:rPr baseline="30000" lang="en-US" sz="2800">
                <a:solidFill>
                  <a:schemeClr val="dk1"/>
                </a:solidFill>
                <a:latin typeface="Times New Roman"/>
                <a:ea typeface="Times New Roman"/>
                <a:cs typeface="Times New Roman"/>
                <a:sym typeface="Times New Roman"/>
              </a:rPr>
              <a:t>0</a:t>
            </a:r>
            <a:r>
              <a:rPr lang="en-US" sz="2800">
                <a:solidFill>
                  <a:schemeClr val="dk1"/>
                </a:solidFill>
                <a:latin typeface="Times New Roman"/>
                <a:ea typeface="Times New Roman"/>
                <a:cs typeface="Times New Roman"/>
                <a:sym typeface="Times New Roman"/>
              </a:rPr>
              <a:t>+e</a:t>
            </a:r>
            <a:r>
              <a:rPr baseline="30000" lang="en-US" sz="2800">
                <a:solidFill>
                  <a:schemeClr val="dk1"/>
                </a:solidFill>
                <a:latin typeface="Times New Roman"/>
                <a:ea typeface="Times New Roman"/>
                <a:cs typeface="Times New Roman"/>
                <a:sym typeface="Times New Roman"/>
              </a:rPr>
              <a:t>-</a:t>
            </a:r>
            <a:endParaRPr baseline="30000" sz="280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899a08ae0f_0_0"/>
          <p:cNvSpPr txBox="1"/>
          <p:nvPr>
            <p:ph type="title"/>
          </p:nvPr>
        </p:nvSpPr>
        <p:spPr>
          <a:xfrm>
            <a:off x="1531200" y="274325"/>
            <a:ext cx="9007500" cy="535500"/>
          </a:xfrm>
          <a:prstGeom prst="rect">
            <a:avLst/>
          </a:prstGeom>
        </p:spPr>
        <p:txBody>
          <a:bodyPr anchorCtr="0" anchor="t" bIns="45700" lIns="91425" spcFirstLastPara="1" rIns="91425" wrap="square" tIns="45700">
            <a:spAutoFit/>
          </a:bodyPr>
          <a:lstStyle/>
          <a:p>
            <a:pPr indent="0" lvl="0" marL="0" rtl="0" algn="l">
              <a:spcBef>
                <a:spcPts val="0"/>
              </a:spcBef>
              <a:spcAft>
                <a:spcPts val="0"/>
              </a:spcAft>
              <a:buNone/>
            </a:pPr>
            <a:r>
              <a:rPr lang="en-US"/>
              <a:t>Cross-section of photodetachment of H</a:t>
            </a:r>
            <a:r>
              <a:rPr baseline="30000" lang="en-US"/>
              <a:t>-</a:t>
            </a:r>
            <a:r>
              <a:rPr lang="en-US"/>
              <a:t> ion</a:t>
            </a:r>
            <a:endParaRPr/>
          </a:p>
        </p:txBody>
      </p:sp>
      <p:pic>
        <p:nvPicPr>
          <p:cNvPr id="456" name="Google Shape;456;g2899a08ae0f_0_0"/>
          <p:cNvPicPr preferRelativeResize="0"/>
          <p:nvPr/>
        </p:nvPicPr>
        <p:blipFill>
          <a:blip r:embed="rId3">
            <a:alphaModFix/>
          </a:blip>
          <a:stretch>
            <a:fillRect/>
          </a:stretch>
        </p:blipFill>
        <p:spPr>
          <a:xfrm>
            <a:off x="3493689" y="2329099"/>
            <a:ext cx="2992052" cy="4294124"/>
          </a:xfrm>
          <a:prstGeom prst="rect">
            <a:avLst/>
          </a:prstGeom>
          <a:noFill/>
          <a:ln>
            <a:noFill/>
          </a:ln>
        </p:spPr>
      </p:pic>
      <p:cxnSp>
        <p:nvCxnSpPr>
          <p:cNvPr id="457" name="Google Shape;457;g2899a08ae0f_0_0"/>
          <p:cNvCxnSpPr/>
          <p:nvPr/>
        </p:nvCxnSpPr>
        <p:spPr>
          <a:xfrm rot="10800000">
            <a:off x="2508950" y="1696400"/>
            <a:ext cx="1734000" cy="1529100"/>
          </a:xfrm>
          <a:prstGeom prst="straightConnector1">
            <a:avLst/>
          </a:prstGeom>
          <a:noFill/>
          <a:ln cap="flat" cmpd="sng" w="28575">
            <a:solidFill>
              <a:schemeClr val="dk2"/>
            </a:solidFill>
            <a:prstDash val="solid"/>
            <a:round/>
            <a:headEnd len="med" w="med" type="none"/>
            <a:tailEnd len="med" w="med" type="triangle"/>
          </a:ln>
        </p:spPr>
      </p:cxnSp>
      <p:sp>
        <p:nvSpPr>
          <p:cNvPr id="458" name="Google Shape;458;g2899a08ae0f_0_0"/>
          <p:cNvSpPr txBox="1"/>
          <p:nvPr/>
        </p:nvSpPr>
        <p:spPr>
          <a:xfrm>
            <a:off x="373800" y="975150"/>
            <a:ext cx="4140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entury Gothic"/>
                <a:ea typeface="Century Gothic"/>
                <a:cs typeface="Century Gothic"/>
                <a:sym typeface="Century Gothic"/>
              </a:rPr>
              <a:t>Direct </a:t>
            </a:r>
            <a:r>
              <a:rPr lang="en-US" sz="2200">
                <a:solidFill>
                  <a:schemeClr val="dk1"/>
                </a:solidFill>
                <a:latin typeface="Century Gothic"/>
                <a:ea typeface="Century Gothic"/>
                <a:cs typeface="Century Gothic"/>
                <a:sym typeface="Century Gothic"/>
              </a:rPr>
              <a:t>photodetachment (not effective)</a:t>
            </a:r>
            <a:endParaRPr sz="2200">
              <a:solidFill>
                <a:schemeClr val="dk1"/>
              </a:solidFill>
              <a:latin typeface="Century Gothic"/>
              <a:ea typeface="Century Gothic"/>
              <a:cs typeface="Century Gothic"/>
              <a:sym typeface="Century Gothic"/>
            </a:endParaRPr>
          </a:p>
        </p:txBody>
      </p:sp>
      <p:sp>
        <p:nvSpPr>
          <p:cNvPr id="459" name="Google Shape;459;g2899a08ae0f_0_0"/>
          <p:cNvSpPr txBox="1"/>
          <p:nvPr/>
        </p:nvSpPr>
        <p:spPr>
          <a:xfrm>
            <a:off x="7307588" y="1042725"/>
            <a:ext cx="47487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entury Gothic"/>
                <a:ea typeface="Century Gothic"/>
                <a:cs typeface="Century Gothic"/>
                <a:sym typeface="Century Gothic"/>
              </a:rPr>
              <a:t>Feshbach resonance seems to be effective because of high efficiency as much as 50 times better than normal photodetachment</a:t>
            </a:r>
            <a:endParaRPr sz="2000">
              <a:solidFill>
                <a:schemeClr val="dk1"/>
              </a:solidFill>
              <a:latin typeface="Century Gothic"/>
              <a:ea typeface="Century Gothic"/>
              <a:cs typeface="Century Gothic"/>
              <a:sym typeface="Century Gothic"/>
            </a:endParaRPr>
          </a:p>
        </p:txBody>
      </p:sp>
      <p:pic>
        <p:nvPicPr>
          <p:cNvPr id="460" name="Google Shape;460;g2899a08ae0f_0_0"/>
          <p:cNvPicPr preferRelativeResize="0"/>
          <p:nvPr/>
        </p:nvPicPr>
        <p:blipFill>
          <a:blip r:embed="rId4">
            <a:alphaModFix/>
          </a:blip>
          <a:stretch>
            <a:fillRect/>
          </a:stretch>
        </p:blipFill>
        <p:spPr>
          <a:xfrm>
            <a:off x="7937099" y="2516700"/>
            <a:ext cx="3489700" cy="416050"/>
          </a:xfrm>
          <a:prstGeom prst="rect">
            <a:avLst/>
          </a:prstGeom>
          <a:noFill/>
          <a:ln>
            <a:noFill/>
          </a:ln>
        </p:spPr>
      </p:pic>
      <p:pic>
        <p:nvPicPr>
          <p:cNvPr id="461" name="Google Shape;461;g2899a08ae0f_0_0"/>
          <p:cNvPicPr preferRelativeResize="0"/>
          <p:nvPr/>
        </p:nvPicPr>
        <p:blipFill rotWithShape="1">
          <a:blip r:embed="rId4">
            <a:alphaModFix/>
          </a:blip>
          <a:srcRect b="0" l="0" r="71704" t="0"/>
          <a:stretch/>
        </p:blipFill>
        <p:spPr>
          <a:xfrm>
            <a:off x="423000" y="2190600"/>
            <a:ext cx="987425" cy="416050"/>
          </a:xfrm>
          <a:prstGeom prst="rect">
            <a:avLst/>
          </a:prstGeom>
          <a:noFill/>
          <a:ln>
            <a:noFill/>
          </a:ln>
        </p:spPr>
      </p:pic>
      <p:pic>
        <p:nvPicPr>
          <p:cNvPr id="462" name="Google Shape;462;g2899a08ae0f_0_0"/>
          <p:cNvPicPr preferRelativeResize="0"/>
          <p:nvPr/>
        </p:nvPicPr>
        <p:blipFill rotWithShape="1">
          <a:blip r:embed="rId4">
            <a:alphaModFix/>
          </a:blip>
          <a:srcRect b="0" l="60975" r="0" t="0"/>
          <a:stretch/>
        </p:blipFill>
        <p:spPr>
          <a:xfrm>
            <a:off x="1410437" y="2190600"/>
            <a:ext cx="1361850" cy="416050"/>
          </a:xfrm>
          <a:prstGeom prst="rect">
            <a:avLst/>
          </a:prstGeom>
          <a:noFill/>
          <a:ln>
            <a:noFill/>
          </a:ln>
        </p:spPr>
      </p:pic>
      <p:pic>
        <p:nvPicPr>
          <p:cNvPr id="463" name="Google Shape;463;g2899a08ae0f_0_0"/>
          <p:cNvPicPr preferRelativeResize="0"/>
          <p:nvPr/>
        </p:nvPicPr>
        <p:blipFill>
          <a:blip r:embed="rId5">
            <a:alphaModFix/>
          </a:blip>
          <a:stretch>
            <a:fillRect/>
          </a:stretch>
        </p:blipFill>
        <p:spPr>
          <a:xfrm>
            <a:off x="7207150" y="3033075"/>
            <a:ext cx="4830825" cy="3356925"/>
          </a:xfrm>
          <a:prstGeom prst="rect">
            <a:avLst/>
          </a:prstGeom>
          <a:noFill/>
          <a:ln>
            <a:noFill/>
          </a:ln>
        </p:spPr>
      </p:pic>
      <p:cxnSp>
        <p:nvCxnSpPr>
          <p:cNvPr id="464" name="Google Shape;464;g2899a08ae0f_0_0"/>
          <p:cNvCxnSpPr/>
          <p:nvPr/>
        </p:nvCxnSpPr>
        <p:spPr>
          <a:xfrm>
            <a:off x="5065575" y="3001825"/>
            <a:ext cx="5169900" cy="777600"/>
          </a:xfrm>
          <a:prstGeom prst="straightConnector1">
            <a:avLst/>
          </a:prstGeom>
          <a:noFill/>
          <a:ln cap="flat" cmpd="sng" w="9525">
            <a:solidFill>
              <a:schemeClr val="dk2"/>
            </a:solidFill>
            <a:prstDash val="solid"/>
            <a:round/>
            <a:headEnd len="med" w="med" type="triangle"/>
            <a:tailEnd len="med" w="med" type="triangle"/>
          </a:ln>
        </p:spPr>
      </p:cxnSp>
      <p:pic>
        <p:nvPicPr>
          <p:cNvPr id="465" name="Google Shape;465;g2899a08ae0f_0_0"/>
          <p:cNvPicPr preferRelativeResize="0"/>
          <p:nvPr/>
        </p:nvPicPr>
        <p:blipFill>
          <a:blip r:embed="rId6">
            <a:alphaModFix/>
          </a:blip>
          <a:stretch>
            <a:fillRect/>
          </a:stretch>
        </p:blipFill>
        <p:spPr>
          <a:xfrm>
            <a:off x="4188677" y="1837049"/>
            <a:ext cx="2541450" cy="361198"/>
          </a:xfrm>
          <a:prstGeom prst="rect">
            <a:avLst/>
          </a:prstGeom>
          <a:noFill/>
          <a:ln>
            <a:noFill/>
          </a:ln>
        </p:spPr>
      </p:pic>
      <p:cxnSp>
        <p:nvCxnSpPr>
          <p:cNvPr id="466" name="Google Shape;466;g2899a08ae0f_0_0"/>
          <p:cNvCxnSpPr/>
          <p:nvPr/>
        </p:nvCxnSpPr>
        <p:spPr>
          <a:xfrm>
            <a:off x="4327575" y="2199725"/>
            <a:ext cx="14400" cy="984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RNL presentation palette 180710">
      <a:dk1>
        <a:srgbClr val="000000"/>
      </a:dk1>
      <a:lt1>
        <a:srgbClr val="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RNL">
  <a:themeElements>
    <a:clrScheme name="ORNL theme colors 180717 final">
      <a:dk1>
        <a:srgbClr val="000000"/>
      </a:dk1>
      <a:lt1>
        <a:srgbClr val="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2018-07-12T19:30:01Z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0x010100436BFB3AB80EA044897B163D651BE7CF</vt:lpwstr>
  </property>
  <property fmtid="{D5CDD505-2E9C-101B-9397-08002B2CF9AE}" pid="3" name="Order">
    <vt:r8>17300.0</vt:r8>
  </property>
  <property fmtid="{D5CDD505-2E9C-101B-9397-08002B2CF9AE}" pid="4" name="GUID">
    <vt:lpwstr>bb69fda7-5db3-433c-83c0-81aabe30515a</vt:lpwstr>
  </property>
</Properties>
</file>