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641" r:id="rId3"/>
    <p:sldId id="661" r:id="rId4"/>
    <p:sldId id="643" r:id="rId5"/>
    <p:sldId id="496" r:id="rId6"/>
    <p:sldId id="644" r:id="rId7"/>
    <p:sldId id="645" r:id="rId8"/>
    <p:sldId id="507" r:id="rId9"/>
    <p:sldId id="514" r:id="rId10"/>
    <p:sldId id="511" r:id="rId11"/>
    <p:sldId id="487" r:id="rId12"/>
    <p:sldId id="646" r:id="rId13"/>
    <p:sldId id="654" r:id="rId14"/>
    <p:sldId id="656" r:id="rId15"/>
    <p:sldId id="657" r:id="rId16"/>
    <p:sldId id="659" r:id="rId17"/>
    <p:sldId id="668" r:id="rId18"/>
    <p:sldId id="666" r:id="rId19"/>
    <p:sldId id="667" r:id="rId20"/>
    <p:sldId id="669" r:id="rId21"/>
    <p:sldId id="662" r:id="rId22"/>
    <p:sldId id="665" r:id="rId23"/>
    <p:sldId id="663" r:id="rId24"/>
    <p:sldId id="664" r:id="rId25"/>
    <p:sldId id="660" r:id="rId26"/>
    <p:sldId id="488" r:id="rId27"/>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224">
          <p15:clr>
            <a:srgbClr val="A4A3A4"/>
          </p15:clr>
        </p15:guide>
        <p15:guide id="4"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6" autoAdjust="0"/>
    <p:restoredTop sz="93939" autoAdjust="0"/>
  </p:normalViewPr>
  <p:slideViewPr>
    <p:cSldViewPr>
      <p:cViewPr varScale="1">
        <p:scale>
          <a:sx n="118" d="100"/>
          <a:sy n="118" d="100"/>
        </p:scale>
        <p:origin x="218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92" d="100"/>
          <a:sy n="92" d="100"/>
        </p:scale>
        <p:origin x="-3780" y="-120"/>
      </p:cViewPr>
      <p:guideLst>
        <p:guide orient="horz" pos="2880"/>
        <p:guide pos="2160"/>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7E342EC1-A018-4371-850E-02717F011817}" type="datetimeFigureOut">
              <a:rPr lang="en-US" smtClean="0"/>
              <a:t>10/2/24</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BE21C94-62C9-46CA-A379-03A0407F8AB0}" type="slidenum">
              <a:rPr lang="en-US" smtClean="0"/>
              <a:t>‹#›</a:t>
            </a:fld>
            <a:endParaRPr lang="en-US"/>
          </a:p>
        </p:txBody>
      </p:sp>
    </p:spTree>
    <p:extLst>
      <p:ext uri="{BB962C8B-B14F-4D97-AF65-F5344CB8AC3E}">
        <p14:creationId xmlns:p14="http://schemas.microsoft.com/office/powerpoint/2010/main" val="401358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smtClean="0">
                <a:latin typeface="+mn-lt"/>
                <a:cs typeface="+mn-cs"/>
              </a:defRPr>
            </a:lvl1pPr>
          </a:lstStyle>
          <a:p>
            <a:pPr>
              <a:defRPr/>
            </a:pPr>
            <a:fld id="{564DB847-A7C6-423F-B771-46A6092732E3}" type="datetimeFigureOut">
              <a:rPr lang="en-US"/>
              <a:pPr>
                <a:defRPr/>
              </a:pPr>
              <a:t>10/2/24</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smtClean="0">
                <a:latin typeface="+mn-lt"/>
                <a:cs typeface="+mn-cs"/>
              </a:defRPr>
            </a:lvl1pPr>
          </a:lstStyle>
          <a:p>
            <a:pPr>
              <a:defRPr/>
            </a:pPr>
            <a:fld id="{37FC56A9-71FA-49A8-A49B-73E0C4B6E024}" type="slidenum">
              <a:rPr lang="en-US"/>
              <a:pPr>
                <a:defRPr/>
              </a:pPr>
              <a:t>‹#›</a:t>
            </a:fld>
            <a:endParaRPr lang="en-US"/>
          </a:p>
        </p:txBody>
      </p:sp>
    </p:spTree>
    <p:extLst>
      <p:ext uri="{BB962C8B-B14F-4D97-AF65-F5344CB8AC3E}">
        <p14:creationId xmlns:p14="http://schemas.microsoft.com/office/powerpoint/2010/main" val="6767745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a:t>
            </a:fld>
            <a:endParaRPr lang="en-US"/>
          </a:p>
        </p:txBody>
      </p:sp>
    </p:spTree>
    <p:extLst>
      <p:ext uri="{BB962C8B-B14F-4D97-AF65-F5344CB8AC3E}">
        <p14:creationId xmlns:p14="http://schemas.microsoft.com/office/powerpoint/2010/main" val="394794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10</a:t>
            </a:fld>
            <a:endParaRPr lang="en-US"/>
          </a:p>
        </p:txBody>
      </p:sp>
    </p:spTree>
    <p:extLst>
      <p:ext uri="{BB962C8B-B14F-4D97-AF65-F5344CB8AC3E}">
        <p14:creationId xmlns:p14="http://schemas.microsoft.com/office/powerpoint/2010/main" val="4009430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32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12</a:t>
            </a:fld>
            <a:endParaRPr lang="en-US"/>
          </a:p>
        </p:txBody>
      </p:sp>
    </p:spTree>
    <p:extLst>
      <p:ext uri="{BB962C8B-B14F-4D97-AF65-F5344CB8AC3E}">
        <p14:creationId xmlns:p14="http://schemas.microsoft.com/office/powerpoint/2010/main" val="4046265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13</a:t>
            </a:fld>
            <a:endParaRPr lang="en-US"/>
          </a:p>
        </p:txBody>
      </p:sp>
    </p:spTree>
    <p:extLst>
      <p:ext uri="{BB962C8B-B14F-4D97-AF65-F5344CB8AC3E}">
        <p14:creationId xmlns:p14="http://schemas.microsoft.com/office/powerpoint/2010/main" val="529067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7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1280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258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17</a:t>
            </a:fld>
            <a:endParaRPr lang="en-US"/>
          </a:p>
        </p:txBody>
      </p:sp>
    </p:spTree>
    <p:extLst>
      <p:ext uri="{BB962C8B-B14F-4D97-AF65-F5344CB8AC3E}">
        <p14:creationId xmlns:p14="http://schemas.microsoft.com/office/powerpoint/2010/main" val="326084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t>First, I will review the standard</a:t>
            </a:r>
            <a:r>
              <a:rPr lang="en-US" altLang="zh-CN" baseline="0" dirty="0"/>
              <a:t> TD-SIE formulations. Suppose we have incident field Ei Hi illuminating on a PEC surface. The incident field is bandlimited to </a:t>
            </a:r>
            <a:r>
              <a:rPr lang="en-US" altLang="zh-CN" baseline="0" dirty="0" err="1"/>
              <a:t>wmax</a:t>
            </a:r>
            <a:r>
              <a:rPr lang="en-US" altLang="zh-CN" baseline="0" dirty="0"/>
              <a:t> and the simulation time is from 0 to capital T. The electrical field TDIE can be formulated by enforcing Boundary conditions require the tangential scattered electric fields due to surface current J must cancel out tangential incident fields on the surface. Here Le is the EFIE operator that involves a vector and scalar potential contributions </a:t>
            </a:r>
            <a:endParaRPr lang="zh-CN" alt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29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altLang="zh-CN" dirty="0"/>
              <a:t>Now, we</a:t>
            </a:r>
            <a:r>
              <a:rPr lang="en-US" altLang="zh-CN" baseline="0" dirty="0"/>
              <a:t> use</a:t>
            </a:r>
            <a:r>
              <a:rPr lang="en-US" altLang="zh-CN" dirty="0"/>
              <a:t> </a:t>
            </a:r>
            <a:r>
              <a:rPr lang="en-US" altLang="zh-CN" dirty="0" err="1"/>
              <a:t>galerkin</a:t>
            </a:r>
            <a:r>
              <a:rPr lang="en-US" altLang="zh-CN" baseline="0" dirty="0"/>
              <a:t> method in space and point matching in time, for every time step, we get a matrix equation. Let me immediately interpret the equation for you. Here Fj is the tested incident field at time step j, </a:t>
            </a:r>
            <a:r>
              <a:rPr lang="en-US" altLang="zh-CN" baseline="0" dirty="0" err="1"/>
              <a:t>Ij</a:t>
            </a:r>
            <a:r>
              <a:rPr lang="en-US" altLang="zh-CN" baseline="0" dirty="0"/>
              <a:t> is the collections of expansion coefficients, which is really a snapshot of the current at time step j. At every time step, the tested scattered field from unknown current coefficient </a:t>
            </a:r>
            <a:r>
              <a:rPr lang="en-US" altLang="zh-CN" baseline="0" dirty="0" err="1"/>
              <a:t>Ij</a:t>
            </a:r>
            <a:r>
              <a:rPr lang="en-US" altLang="zh-CN" baseline="0" dirty="0"/>
              <a:t> at time step j plus tested scattered field from past current must cancel the tested incident field at time step j. After solving </a:t>
            </a:r>
            <a:r>
              <a:rPr lang="en-US" altLang="zh-CN" baseline="0" dirty="0" err="1"/>
              <a:t>Ij</a:t>
            </a:r>
            <a:r>
              <a:rPr lang="en-US" altLang="zh-CN" baseline="0" dirty="0"/>
              <a:t>, we move it to the RHS and then go to next time step. This implicit scheme is so called marching on in time or MOT. The computation bottleneck of this direct scheme is to calculate the scattered field from past current, the computational complexity is NtNs^2 and memory is Ns^2. </a:t>
            </a:r>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49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a:t>
            </a:fld>
            <a:endParaRPr lang="en-US"/>
          </a:p>
        </p:txBody>
      </p:sp>
    </p:spTree>
    <p:extLst>
      <p:ext uri="{BB962C8B-B14F-4D97-AF65-F5344CB8AC3E}">
        <p14:creationId xmlns:p14="http://schemas.microsoft.com/office/powerpoint/2010/main" val="98287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88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57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59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785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C56A9-71FA-49A8-A49B-73E0C4B6E02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027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25</a:t>
            </a:fld>
            <a:endParaRPr lang="en-US"/>
          </a:p>
        </p:txBody>
      </p:sp>
    </p:spTree>
    <p:extLst>
      <p:ext uri="{BB962C8B-B14F-4D97-AF65-F5344CB8AC3E}">
        <p14:creationId xmlns:p14="http://schemas.microsoft.com/office/powerpoint/2010/main" val="2069375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26</a:t>
            </a:fld>
            <a:endParaRPr lang="en-US"/>
          </a:p>
        </p:txBody>
      </p:sp>
    </p:spTree>
    <p:extLst>
      <p:ext uri="{BB962C8B-B14F-4D97-AF65-F5344CB8AC3E}">
        <p14:creationId xmlns:p14="http://schemas.microsoft.com/office/powerpoint/2010/main" val="330439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a:t>
            </a:fld>
            <a:endParaRPr lang="en-US"/>
          </a:p>
        </p:txBody>
      </p:sp>
    </p:spTree>
    <p:extLst>
      <p:ext uri="{BB962C8B-B14F-4D97-AF65-F5344CB8AC3E}">
        <p14:creationId xmlns:p14="http://schemas.microsoft.com/office/powerpoint/2010/main" val="407894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a:t>
            </a:fld>
            <a:endParaRPr lang="en-US"/>
          </a:p>
        </p:txBody>
      </p:sp>
    </p:spTree>
    <p:extLst>
      <p:ext uri="{BB962C8B-B14F-4D97-AF65-F5344CB8AC3E}">
        <p14:creationId xmlns:p14="http://schemas.microsoft.com/office/powerpoint/2010/main" val="86516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a:t>
            </a:fld>
            <a:endParaRPr lang="en-US"/>
          </a:p>
        </p:txBody>
      </p:sp>
    </p:spTree>
    <p:extLst>
      <p:ext uri="{BB962C8B-B14F-4D97-AF65-F5344CB8AC3E}">
        <p14:creationId xmlns:p14="http://schemas.microsoft.com/office/powerpoint/2010/main" val="3031625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a:t>
            </a:fld>
            <a:endParaRPr lang="en-US"/>
          </a:p>
        </p:txBody>
      </p:sp>
    </p:spTree>
    <p:extLst>
      <p:ext uri="{BB962C8B-B14F-4D97-AF65-F5344CB8AC3E}">
        <p14:creationId xmlns:p14="http://schemas.microsoft.com/office/powerpoint/2010/main" val="243983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a:t>
            </a:fld>
            <a:endParaRPr lang="en-US"/>
          </a:p>
        </p:txBody>
      </p:sp>
    </p:spTree>
    <p:extLst>
      <p:ext uri="{BB962C8B-B14F-4D97-AF65-F5344CB8AC3E}">
        <p14:creationId xmlns:p14="http://schemas.microsoft.com/office/powerpoint/2010/main" val="357186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a:t>
            </a:fld>
            <a:endParaRPr lang="en-US"/>
          </a:p>
        </p:txBody>
      </p:sp>
    </p:spTree>
    <p:extLst>
      <p:ext uri="{BB962C8B-B14F-4D97-AF65-F5344CB8AC3E}">
        <p14:creationId xmlns:p14="http://schemas.microsoft.com/office/powerpoint/2010/main" val="128858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9</a:t>
            </a:fld>
            <a:endParaRPr lang="en-US"/>
          </a:p>
        </p:txBody>
      </p:sp>
    </p:spTree>
    <p:extLst>
      <p:ext uri="{BB962C8B-B14F-4D97-AF65-F5344CB8AC3E}">
        <p14:creationId xmlns:p14="http://schemas.microsoft.com/office/powerpoint/2010/main" val="329977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ounded Rectangle 5"/>
          <p:cNvSpPr/>
          <p:nvPr/>
        </p:nvSpPr>
        <p:spPr>
          <a:xfrm>
            <a:off x="381000" y="1295400"/>
            <a:ext cx="8229600" cy="2057400"/>
          </a:xfrm>
          <a:prstGeom prst="roundRect">
            <a:avLst/>
          </a:prstGeom>
          <a:solidFill>
            <a:schemeClr val="bg1">
              <a:lumMod val="50000"/>
            </a:schemeClr>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hasCustomPrompt="1"/>
          </p:nvPr>
        </p:nvSpPr>
        <p:spPr>
          <a:xfrm>
            <a:off x="609600" y="1447800"/>
            <a:ext cx="7772400" cy="838200"/>
          </a:xfrm>
        </p:spPr>
        <p:txBody>
          <a:bodyPr/>
          <a:lstStyle>
            <a:lvl1pPr>
              <a:defRPr baseline="0">
                <a:solidFill>
                  <a:schemeClr val="bg1"/>
                </a:solidFill>
              </a:defRPr>
            </a:lvl1pPr>
          </a:lstStyle>
          <a:p>
            <a:r>
              <a:rPr lang="en-US" dirty="0"/>
              <a:t>Title</a:t>
            </a:r>
          </a:p>
        </p:txBody>
      </p:sp>
      <p:sp>
        <p:nvSpPr>
          <p:cNvPr id="3" name="Subtitle 2"/>
          <p:cNvSpPr>
            <a:spLocks noGrp="1"/>
          </p:cNvSpPr>
          <p:nvPr>
            <p:ph type="subTitle" idx="1"/>
          </p:nvPr>
        </p:nvSpPr>
        <p:spPr>
          <a:xfrm>
            <a:off x="1219200" y="2667000"/>
            <a:ext cx="6400800" cy="5334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D64503-3AD9-4F80-9E80-DDFEFC8BB6B0}" type="datetime1">
              <a:rPr lang="en-US" smtClean="0"/>
              <a:t>10/2/24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A sample title</a:t>
            </a:r>
          </a:p>
        </p:txBody>
      </p:sp>
      <p:sp>
        <p:nvSpPr>
          <p:cNvPr id="7" name="Slide Number Placeholder 5"/>
          <p:cNvSpPr>
            <a:spLocks noGrp="1"/>
          </p:cNvSpPr>
          <p:nvPr>
            <p:ph type="sldNum" sz="quarter" idx="12"/>
          </p:nvPr>
        </p:nvSpPr>
        <p:spPr/>
        <p:txBody>
          <a:bodyPr/>
          <a:lstStyle>
            <a:lvl1pPr>
              <a:defRPr/>
            </a:lvl1pPr>
          </a:lstStyle>
          <a:p>
            <a:pPr>
              <a:defRPr/>
            </a:pPr>
            <a:fld id="{8DC05516-340B-459A-81CA-6701DA508FD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A9556C-2595-4E56-A717-316D8EFEAEE5}" type="datetime1">
              <a:rPr lang="en-US" smtClean="0"/>
              <a:t>10/2/24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A sample title</a:t>
            </a:r>
          </a:p>
        </p:txBody>
      </p:sp>
      <p:sp>
        <p:nvSpPr>
          <p:cNvPr id="6" name="Slide Number Placeholder 5"/>
          <p:cNvSpPr>
            <a:spLocks noGrp="1"/>
          </p:cNvSpPr>
          <p:nvPr>
            <p:ph type="sldNum" sz="quarter" idx="12"/>
          </p:nvPr>
        </p:nvSpPr>
        <p:spPr/>
        <p:txBody>
          <a:bodyPr/>
          <a:lstStyle>
            <a:lvl1pPr>
              <a:defRPr/>
            </a:lvl1pPr>
          </a:lstStyle>
          <a:p>
            <a:pPr>
              <a:defRPr/>
            </a:pPr>
            <a:fld id="{535EA575-3527-424C-A005-428A5216F81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C90A5D-7968-4289-B148-46667062E381}" type="datetime1">
              <a:rPr lang="en-US" smtClean="0"/>
              <a:t>10/2/24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A sample title</a:t>
            </a:r>
          </a:p>
        </p:txBody>
      </p:sp>
      <p:sp>
        <p:nvSpPr>
          <p:cNvPr id="6" name="Slide Number Placeholder 5"/>
          <p:cNvSpPr>
            <a:spLocks noGrp="1"/>
          </p:cNvSpPr>
          <p:nvPr>
            <p:ph type="sldNum" sz="quarter" idx="12"/>
          </p:nvPr>
        </p:nvSpPr>
        <p:spPr/>
        <p:txBody>
          <a:bodyPr/>
          <a:lstStyle>
            <a:lvl1pPr>
              <a:defRPr/>
            </a:lvl1pPr>
          </a:lstStyle>
          <a:p>
            <a:pPr>
              <a:defRPr/>
            </a:pPr>
            <a:fld id="{6739EB02-20BD-4C4F-B59A-1CA3F89D91B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p:nvSpPr>
        <p:spPr>
          <a:xfrm>
            <a:off x="0" y="0"/>
            <a:ext cx="9144000" cy="4766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304800" y="1066800"/>
            <a:ext cx="8382000" cy="5059363"/>
          </a:xfrm>
        </p:spPr>
        <p:txBody>
          <a:bodyPr/>
          <a:lstStyle>
            <a:lvl1pPr>
              <a:buSzPct val="60000"/>
              <a:buFontTx/>
              <a:buBlip>
                <a:blip r:embed="rId2"/>
              </a:buBlip>
              <a:defRPr sz="2500"/>
            </a:lvl1pPr>
            <a:lvl2pPr>
              <a:buSzPct val="60000"/>
              <a:buFontTx/>
              <a:buBlip>
                <a:blip r:embed="rId3"/>
              </a:buBlip>
              <a:defRPr sz="25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0"/>
            <a:ext cx="8915400" cy="476672"/>
          </a:xfrm>
        </p:spPr>
        <p:txBody>
          <a:bodyPr/>
          <a:lstStyle>
            <a:lvl1pPr marL="182880" algn="l">
              <a:defRPr sz="3000" baseline="0">
                <a:solidFill>
                  <a:schemeClr val="bg1"/>
                </a:solidFill>
              </a:defRPr>
            </a:lvl1pPr>
          </a:lstStyle>
          <a:p>
            <a:r>
              <a:rPr lang="en-US" dirty="0"/>
              <a:t>Click to edit Master title style</a:t>
            </a:r>
          </a:p>
        </p:txBody>
      </p:sp>
      <p:sp>
        <p:nvSpPr>
          <p:cNvPr id="10" name="Slide Number Placeholder 5"/>
          <p:cNvSpPr>
            <a:spLocks noGrp="1"/>
          </p:cNvSpPr>
          <p:nvPr>
            <p:ph type="sldNum" sz="quarter" idx="12"/>
          </p:nvPr>
        </p:nvSpPr>
        <p:spPr>
          <a:xfrm>
            <a:off x="8748464" y="6492875"/>
            <a:ext cx="395536" cy="365125"/>
          </a:xfrm>
        </p:spPr>
        <p:txBody>
          <a:bodyPr/>
          <a:lstStyle>
            <a:lvl1pPr>
              <a:defRPr baseline="0" smtClean="0">
                <a:solidFill>
                  <a:schemeClr val="tx1"/>
                </a:solidFill>
              </a:defRPr>
            </a:lvl1pPr>
          </a:lstStyle>
          <a:p>
            <a:pPr>
              <a:defRPr/>
            </a:pPr>
            <a:fld id="{5BC7FEBF-A170-470C-A369-F0D066FB58E5}" type="slidenum">
              <a:rPr lang="en-US" smtClean="0"/>
              <a:pPr>
                <a:defRPr/>
              </a:pPr>
              <a:t>‹#›</a:t>
            </a:fld>
            <a:endParaRPr 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p:nvSpPr>
        <p:spPr>
          <a:xfrm>
            <a:off x="0" y="0"/>
            <a:ext cx="9144000" cy="4766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8915400" cy="476672"/>
          </a:xfrm>
        </p:spPr>
        <p:txBody>
          <a:bodyPr/>
          <a:lstStyle>
            <a:lvl1pPr marL="182880" algn="l">
              <a:defRPr sz="3000" baseline="0">
                <a:solidFill>
                  <a:schemeClr val="bg1"/>
                </a:solidFill>
              </a:defRPr>
            </a:lvl1pPr>
          </a:lstStyle>
          <a:p>
            <a:r>
              <a:rPr lang="en-US" dirty="0"/>
              <a:t>Click to edit Master title style</a:t>
            </a:r>
          </a:p>
        </p:txBody>
      </p:sp>
      <p:sp>
        <p:nvSpPr>
          <p:cNvPr id="10" name="Slide Number Placeholder 5"/>
          <p:cNvSpPr>
            <a:spLocks noGrp="1"/>
          </p:cNvSpPr>
          <p:nvPr>
            <p:ph type="sldNum" sz="quarter" idx="12"/>
          </p:nvPr>
        </p:nvSpPr>
        <p:spPr>
          <a:xfrm>
            <a:off x="8748464" y="6492875"/>
            <a:ext cx="395536" cy="365125"/>
          </a:xfrm>
        </p:spPr>
        <p:txBody>
          <a:bodyPr/>
          <a:lstStyle>
            <a:lvl1pPr>
              <a:defRPr baseline="0" smtClean="0">
                <a:solidFill>
                  <a:schemeClr val="tx1"/>
                </a:solidFill>
              </a:defRPr>
            </a:lvl1pPr>
          </a:lstStyle>
          <a:p>
            <a:pPr>
              <a:defRPr/>
            </a:pPr>
            <a:fld id="{5BC7FEBF-A170-470C-A369-F0D066FB58E5}" type="slidenum">
              <a:rPr lang="en-US" smtClean="0"/>
              <a:pPr>
                <a:defRPr/>
              </a:pPr>
              <a:t>‹#›</a:t>
            </a:fld>
            <a:endParaRPr lang="en-US" dirty="0"/>
          </a:p>
        </p:txBody>
      </p:sp>
      <p:sp>
        <p:nvSpPr>
          <p:cNvPr id="7" name="Rounded Rectangle 6"/>
          <p:cNvSpPr/>
          <p:nvPr userDrawn="1"/>
        </p:nvSpPr>
        <p:spPr>
          <a:xfrm>
            <a:off x="179512" y="3603848"/>
            <a:ext cx="8712968" cy="2057400"/>
          </a:xfrm>
          <a:prstGeom prst="roundRect">
            <a:avLst/>
          </a:prstGeom>
          <a:gradFill>
            <a:gsLst>
              <a:gs pos="0">
                <a:schemeClr val="bg1">
                  <a:lumMod val="50000"/>
                </a:schemeClr>
              </a:gs>
              <a:gs pos="17000">
                <a:schemeClr val="bg1"/>
              </a:gs>
              <a:gs pos="16000">
                <a:schemeClr val="bg1">
                  <a:lumMod val="50000"/>
                </a:schemeClr>
              </a:gs>
              <a:gs pos="100000">
                <a:schemeClr val="bg1">
                  <a:lumMod val="85000"/>
                </a:schemeClr>
              </a:gs>
            </a:gsLst>
            <a:lin ang="5400000" scaled="1"/>
          </a:gra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Subtitle 2"/>
          <p:cNvSpPr>
            <a:spLocks noGrp="1"/>
          </p:cNvSpPr>
          <p:nvPr>
            <p:ph type="subTitle" idx="1" hasCustomPrompt="1"/>
          </p:nvPr>
        </p:nvSpPr>
        <p:spPr>
          <a:xfrm>
            <a:off x="345976" y="3573016"/>
            <a:ext cx="6400800" cy="288032"/>
          </a:xfr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Theorem</a:t>
            </a:r>
          </a:p>
        </p:txBody>
      </p:sp>
      <p:sp>
        <p:nvSpPr>
          <p:cNvPr id="9" name="Subtitle 2"/>
          <p:cNvSpPr txBox="1">
            <a:spLocks/>
          </p:cNvSpPr>
          <p:nvPr userDrawn="1"/>
        </p:nvSpPr>
        <p:spPr bwMode="auto">
          <a:xfrm>
            <a:off x="331440" y="4005064"/>
            <a:ext cx="6400800"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1800" kern="1200" baseline="0">
                <a:solidFill>
                  <a:schemeClr val="bg1"/>
                </a:solidFill>
                <a:latin typeface="+mn-lt"/>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Theorem</a:t>
            </a:r>
          </a:p>
        </p:txBody>
      </p:sp>
    </p:spTree>
    <p:extLst>
      <p:ext uri="{BB962C8B-B14F-4D97-AF65-F5344CB8AC3E}">
        <p14:creationId xmlns:p14="http://schemas.microsoft.com/office/powerpoint/2010/main" val="13073849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86A90982-9BD1-41A4-898E-2DE3EFDAD62B}" type="datetime1">
              <a:rPr lang="en-US" smtClean="0"/>
              <a:t>10/2/24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A sample title</a:t>
            </a:r>
          </a:p>
        </p:txBody>
      </p:sp>
      <p:sp>
        <p:nvSpPr>
          <p:cNvPr id="6" name="Slide Number Placeholder 5"/>
          <p:cNvSpPr>
            <a:spLocks noGrp="1"/>
          </p:cNvSpPr>
          <p:nvPr>
            <p:ph type="sldNum" sz="quarter" idx="12"/>
          </p:nvPr>
        </p:nvSpPr>
        <p:spPr/>
        <p:txBody>
          <a:bodyPr/>
          <a:lstStyle>
            <a:lvl1pPr>
              <a:defRPr/>
            </a:lvl1pPr>
          </a:lstStyle>
          <a:p>
            <a:pPr>
              <a:defRPr/>
            </a:pPr>
            <a:fld id="{69F2F621-4695-46C1-8607-7F4A48817B1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ectangle 5"/>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7" name="Rectangle 6"/>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071563" y="6488113"/>
            <a:ext cx="3500437" cy="369887"/>
          </a:xfrm>
          <a:prstGeom prst="rect">
            <a:avLst/>
          </a:prstGeom>
          <a:noFill/>
        </p:spPr>
        <p:txBody>
          <a:bodyPr anchor="ctr"/>
          <a:lstStyle/>
          <a:p>
            <a:pPr algn="r" fontAlgn="auto">
              <a:spcBef>
                <a:spcPts val="0"/>
              </a:spcBef>
              <a:spcAft>
                <a:spcPts val="0"/>
              </a:spcAft>
              <a:defRPr/>
            </a:pPr>
            <a:r>
              <a:rPr lang="en-US" sz="1200">
                <a:solidFill>
                  <a:schemeClr val="bg1"/>
                </a:solidFill>
                <a:latin typeface="+mn-lt"/>
                <a:cs typeface="+mn-cs"/>
              </a:rPr>
              <a:t>Vu Pham</a:t>
            </a:r>
          </a:p>
        </p:txBody>
      </p:sp>
      <p:sp>
        <p:nvSpPr>
          <p:cNvPr id="3" name="Content Placeholder 2"/>
          <p:cNvSpPr>
            <a:spLocks noGrp="1"/>
          </p:cNvSpPr>
          <p:nvPr>
            <p:ph sz="half" idx="1"/>
          </p:nvPr>
        </p:nvSpPr>
        <p:spPr>
          <a:xfrm>
            <a:off x="228600" y="1066800"/>
            <a:ext cx="4267200" cy="5059363"/>
          </a:xfrm>
        </p:spPr>
        <p:txBody>
          <a:bodyPr/>
          <a:lstStyle>
            <a:lvl1pPr>
              <a:buSzPct val="60000"/>
              <a:buFontTx/>
              <a:buBlip>
                <a:blip r:embed="rId2"/>
              </a:buBlip>
              <a:defRPr sz="2800"/>
            </a:lvl1pPr>
            <a:lvl2pPr>
              <a:buSzPct val="60000"/>
              <a:buFontTx/>
              <a:buBlip>
                <a:blip r:embed="rId2"/>
              </a:buBlip>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267200" cy="5059363"/>
          </a:xfrm>
        </p:spPr>
        <p:txBody>
          <a:bodyPr/>
          <a:lstStyle>
            <a:lvl1pPr>
              <a:buSzPct val="60000"/>
              <a:buFontTx/>
              <a:buBlip>
                <a:blip r:embed="rId2"/>
              </a:buBlip>
              <a:defRPr sz="2800"/>
            </a:lvl1pPr>
            <a:lvl2pPr>
              <a:buSzPct val="60000"/>
              <a:buFontTx/>
              <a:buBlip>
                <a:blip r:embed="rId2"/>
              </a:buBlip>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0"/>
            <a:ext cx="8839200" cy="762000"/>
          </a:xfrm>
        </p:spPr>
        <p:txBody>
          <a:bodyPr/>
          <a:lstStyle>
            <a:lvl1pPr marL="182880" algn="l">
              <a:defRPr baseline="0">
                <a:solidFill>
                  <a:schemeClr val="bg1"/>
                </a:solidFill>
              </a:defRPr>
            </a:lvl1pPr>
          </a:lstStyle>
          <a:p>
            <a:r>
              <a:rPr lang="en-US"/>
              <a:t>Click to edit Master title style</a:t>
            </a:r>
          </a:p>
        </p:txBody>
      </p:sp>
      <p:sp>
        <p:nvSpPr>
          <p:cNvPr id="9" name="Date Placeholder 4"/>
          <p:cNvSpPr>
            <a:spLocks noGrp="1"/>
          </p:cNvSpPr>
          <p:nvPr>
            <p:ph type="dt" sz="half" idx="10"/>
          </p:nvPr>
        </p:nvSpPr>
        <p:spPr>
          <a:xfrm>
            <a:off x="0" y="6492875"/>
            <a:ext cx="1066800" cy="365125"/>
          </a:xfrm>
        </p:spPr>
        <p:txBody>
          <a:bodyPr/>
          <a:lstStyle>
            <a:lvl1pPr>
              <a:defRPr baseline="0" smtClean="0">
                <a:solidFill>
                  <a:schemeClr val="bg1"/>
                </a:solidFill>
              </a:defRPr>
            </a:lvl1pPr>
          </a:lstStyle>
          <a:p>
            <a:pPr>
              <a:defRPr/>
            </a:pPr>
            <a:fld id="{220ADF50-10D7-42AC-AB89-4CCBF61CB015}" type="datetime1">
              <a:rPr lang="en-US" smtClean="0"/>
              <a:t>10/2/24</a:t>
            </a:fld>
            <a:endParaRPr lang="en-US"/>
          </a:p>
        </p:txBody>
      </p:sp>
      <p:sp>
        <p:nvSpPr>
          <p:cNvPr id="10" name="Footer Placeholder 5"/>
          <p:cNvSpPr>
            <a:spLocks noGrp="1"/>
          </p:cNvSpPr>
          <p:nvPr>
            <p:ph type="ftr" sz="quarter" idx="11"/>
          </p:nvPr>
        </p:nvSpPr>
        <p:spPr>
          <a:xfrm>
            <a:off x="4572000" y="6492875"/>
            <a:ext cx="3505200" cy="365125"/>
          </a:xfrm>
        </p:spPr>
        <p:txBody>
          <a:bodyPr/>
          <a:lstStyle>
            <a:lvl1pPr algn="l">
              <a:defRPr baseline="0" smtClean="0">
                <a:solidFill>
                  <a:schemeClr val="bg1"/>
                </a:solidFill>
              </a:defRPr>
            </a:lvl1pPr>
          </a:lstStyle>
          <a:p>
            <a:pPr>
              <a:defRPr/>
            </a:pPr>
            <a:r>
              <a:rPr lang="en-US"/>
              <a:t>A sample title</a:t>
            </a:r>
          </a:p>
        </p:txBody>
      </p:sp>
      <p:sp>
        <p:nvSpPr>
          <p:cNvPr id="11" name="Slide Number Placeholder 6"/>
          <p:cNvSpPr>
            <a:spLocks noGrp="1"/>
          </p:cNvSpPr>
          <p:nvPr>
            <p:ph type="sldNum" sz="quarter" idx="12"/>
          </p:nvPr>
        </p:nvSpPr>
        <p:spPr>
          <a:xfrm>
            <a:off x="8077200" y="6492875"/>
            <a:ext cx="1066800" cy="365125"/>
          </a:xfrm>
        </p:spPr>
        <p:txBody>
          <a:bodyPr/>
          <a:lstStyle>
            <a:lvl1pPr>
              <a:defRPr baseline="0" smtClean="0">
                <a:solidFill>
                  <a:schemeClr val="bg1"/>
                </a:solidFill>
              </a:defRPr>
            </a:lvl1pPr>
          </a:lstStyle>
          <a:p>
            <a:pPr>
              <a:defRPr/>
            </a:pPr>
            <a:fld id="{CA58546F-1E4E-426D-9940-5EB4B4A7467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8" name="Rectangle 7"/>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9" name="Rectangle 8"/>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1071563" y="6488113"/>
            <a:ext cx="3500437" cy="369887"/>
          </a:xfrm>
          <a:prstGeom prst="rect">
            <a:avLst/>
          </a:prstGeom>
          <a:noFill/>
        </p:spPr>
        <p:txBody>
          <a:bodyPr anchor="ctr"/>
          <a:lstStyle/>
          <a:p>
            <a:pPr algn="r" fontAlgn="auto">
              <a:spcBef>
                <a:spcPts val="0"/>
              </a:spcBef>
              <a:spcAft>
                <a:spcPts val="0"/>
              </a:spcAft>
              <a:defRPr/>
            </a:pPr>
            <a:r>
              <a:rPr lang="en-US" sz="1200">
                <a:solidFill>
                  <a:schemeClr val="bg1"/>
                </a:solidFill>
                <a:latin typeface="+mn-lt"/>
                <a:cs typeface="+mn-cs"/>
              </a:rPr>
              <a:t>Vu Pham</a:t>
            </a:r>
          </a:p>
        </p:txBody>
      </p:sp>
      <p:sp>
        <p:nvSpPr>
          <p:cNvPr id="3" name="Text Placeholder 2"/>
          <p:cNvSpPr>
            <a:spLocks noGrp="1"/>
          </p:cNvSpPr>
          <p:nvPr>
            <p:ph type="body" idx="1"/>
          </p:nvPr>
        </p:nvSpPr>
        <p:spPr>
          <a:xfrm>
            <a:off x="457200" y="990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76400"/>
            <a:ext cx="4040188" cy="4449763"/>
          </a:xfrm>
        </p:spPr>
        <p:txBody>
          <a:bodyPr/>
          <a:lstStyle>
            <a:lvl1pPr>
              <a:buSzPct val="60000"/>
              <a:buFontTx/>
              <a:buBlip>
                <a:blip r:embed="rId2"/>
              </a:buBlip>
              <a:defRPr sz="2400"/>
            </a:lvl1pPr>
            <a:lvl2pPr>
              <a:buSzPct val="60000"/>
              <a:buFontTx/>
              <a:buBlip>
                <a:blip r:embed="rId2"/>
              </a:buBlip>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76400"/>
            <a:ext cx="4041775" cy="4449763"/>
          </a:xfrm>
        </p:spPr>
        <p:txBody>
          <a:bodyPr/>
          <a:lstStyle>
            <a:lvl1pPr>
              <a:buSzPct val="60000"/>
              <a:buFontTx/>
              <a:buBlip>
                <a:blip r:embed="rId2"/>
              </a:buBlip>
              <a:defRPr sz="2400"/>
            </a:lvl1pPr>
            <a:lvl2pPr>
              <a:buSzPct val="60000"/>
              <a:buFontTx/>
              <a:buBlip>
                <a:blip r:embed="rId2"/>
              </a:buBlip>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0"/>
            <a:ext cx="8839200" cy="762000"/>
          </a:xfrm>
        </p:spPr>
        <p:txBody>
          <a:bodyPr/>
          <a:lstStyle>
            <a:lvl1pPr marL="182880" algn="l">
              <a:defRPr baseline="0">
                <a:solidFill>
                  <a:schemeClr val="bg1"/>
                </a:solidFill>
              </a:defRPr>
            </a:lvl1pPr>
          </a:lstStyle>
          <a:p>
            <a:r>
              <a:rPr lang="en-US"/>
              <a:t>Click to edit Master title style</a:t>
            </a:r>
          </a:p>
        </p:txBody>
      </p:sp>
      <p:sp>
        <p:nvSpPr>
          <p:cNvPr id="11" name="Date Placeholder 6"/>
          <p:cNvSpPr>
            <a:spLocks noGrp="1"/>
          </p:cNvSpPr>
          <p:nvPr>
            <p:ph type="dt" sz="half" idx="10"/>
          </p:nvPr>
        </p:nvSpPr>
        <p:spPr>
          <a:xfrm>
            <a:off x="0" y="6492875"/>
            <a:ext cx="1066800" cy="365125"/>
          </a:xfrm>
        </p:spPr>
        <p:txBody>
          <a:bodyPr/>
          <a:lstStyle>
            <a:lvl1pPr>
              <a:defRPr baseline="0" smtClean="0">
                <a:solidFill>
                  <a:schemeClr val="bg1"/>
                </a:solidFill>
              </a:defRPr>
            </a:lvl1pPr>
          </a:lstStyle>
          <a:p>
            <a:pPr>
              <a:defRPr/>
            </a:pPr>
            <a:fld id="{C0165E67-DA18-45D0-8E9E-6B8ACAE456BC}" type="datetime1">
              <a:rPr lang="en-US" smtClean="0"/>
              <a:t>10/2/24</a:t>
            </a:fld>
            <a:endParaRPr lang="en-US"/>
          </a:p>
        </p:txBody>
      </p:sp>
      <p:sp>
        <p:nvSpPr>
          <p:cNvPr id="12" name="Footer Placeholder 7"/>
          <p:cNvSpPr>
            <a:spLocks noGrp="1"/>
          </p:cNvSpPr>
          <p:nvPr>
            <p:ph type="ftr" sz="quarter" idx="11"/>
          </p:nvPr>
        </p:nvSpPr>
        <p:spPr>
          <a:xfrm>
            <a:off x="4572000" y="6492875"/>
            <a:ext cx="3505200" cy="365125"/>
          </a:xfrm>
        </p:spPr>
        <p:txBody>
          <a:bodyPr/>
          <a:lstStyle>
            <a:lvl1pPr algn="l">
              <a:defRPr baseline="0" smtClean="0">
                <a:solidFill>
                  <a:schemeClr val="bg1"/>
                </a:solidFill>
              </a:defRPr>
            </a:lvl1pPr>
          </a:lstStyle>
          <a:p>
            <a:pPr>
              <a:defRPr/>
            </a:pPr>
            <a:r>
              <a:rPr lang="en-US"/>
              <a:t>A sample title</a:t>
            </a:r>
          </a:p>
        </p:txBody>
      </p:sp>
      <p:sp>
        <p:nvSpPr>
          <p:cNvPr id="13" name="Slide Number Placeholder 8"/>
          <p:cNvSpPr>
            <a:spLocks noGrp="1"/>
          </p:cNvSpPr>
          <p:nvPr>
            <p:ph type="sldNum" sz="quarter" idx="12"/>
          </p:nvPr>
        </p:nvSpPr>
        <p:spPr>
          <a:xfrm>
            <a:off x="8077200" y="6492875"/>
            <a:ext cx="1066800" cy="365125"/>
          </a:xfrm>
        </p:spPr>
        <p:txBody>
          <a:bodyPr/>
          <a:lstStyle>
            <a:lvl1pPr>
              <a:defRPr baseline="0" smtClean="0">
                <a:solidFill>
                  <a:schemeClr val="bg1"/>
                </a:solidFill>
              </a:defRPr>
            </a:lvl1pPr>
          </a:lstStyle>
          <a:p>
            <a:pPr>
              <a:defRPr/>
            </a:pPr>
            <a:fld id="{4F25B14B-C98E-4C14-96E7-18DD3A29C1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ectangle 5"/>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0" y="0"/>
            <a:ext cx="8915400" cy="762000"/>
          </a:xfrm>
        </p:spPr>
        <p:txBody>
          <a:bodyPr/>
          <a:lstStyle>
            <a:lvl1pPr marL="182880" algn="l">
              <a:defRPr baseline="0">
                <a:solidFill>
                  <a:schemeClr val="bg1"/>
                </a:solidFill>
              </a:defRPr>
            </a:lvl1pPr>
          </a:lstStyle>
          <a:p>
            <a:r>
              <a:rPr lang="en-US"/>
              <a:t>Click to edit Master title style</a:t>
            </a:r>
          </a:p>
        </p:txBody>
      </p:sp>
      <p:sp>
        <p:nvSpPr>
          <p:cNvPr id="12" name="Text Placeholder 10"/>
          <p:cNvSpPr>
            <a:spLocks noGrp="1"/>
          </p:cNvSpPr>
          <p:nvPr>
            <p:ph type="body" sz="quarter" idx="13"/>
          </p:nvPr>
        </p:nvSpPr>
        <p:spPr>
          <a:xfrm>
            <a:off x="1066800" y="6477000"/>
            <a:ext cx="3505200" cy="381000"/>
          </a:xfrm>
        </p:spPr>
        <p:txBody>
          <a:bodyPr anchor="ctr">
            <a:normAutofit/>
          </a:bodyPr>
          <a:lstStyle>
            <a:lvl1pPr algn="r">
              <a:buNone/>
              <a:defRPr lang="en-US" sz="1200" kern="1200" baseline="0" dirty="0">
                <a:solidFill>
                  <a:schemeClr val="bg1"/>
                </a:solidFill>
                <a:latin typeface="+mn-lt"/>
                <a:ea typeface="+mn-ea"/>
                <a:cs typeface="+mn-cs"/>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p:txBody>
      </p:sp>
      <p:sp>
        <p:nvSpPr>
          <p:cNvPr id="7" name="Date Placeholder 6"/>
          <p:cNvSpPr>
            <a:spLocks noGrp="1"/>
          </p:cNvSpPr>
          <p:nvPr>
            <p:ph type="dt" sz="half" idx="14"/>
          </p:nvPr>
        </p:nvSpPr>
        <p:spPr>
          <a:xfrm>
            <a:off x="0" y="6492875"/>
            <a:ext cx="1066800" cy="365125"/>
          </a:xfrm>
        </p:spPr>
        <p:txBody>
          <a:bodyPr/>
          <a:lstStyle>
            <a:lvl1pPr>
              <a:defRPr baseline="0" smtClean="0">
                <a:solidFill>
                  <a:schemeClr val="bg1"/>
                </a:solidFill>
              </a:defRPr>
            </a:lvl1pPr>
          </a:lstStyle>
          <a:p>
            <a:pPr>
              <a:defRPr/>
            </a:pPr>
            <a:fld id="{83F7254F-48EC-4278-B0A8-D3E98656B758}" type="datetime1">
              <a:rPr lang="en-US" smtClean="0"/>
              <a:t>10/2/24</a:t>
            </a:fld>
            <a:endParaRPr lang="en-US"/>
          </a:p>
        </p:txBody>
      </p:sp>
      <p:sp>
        <p:nvSpPr>
          <p:cNvPr id="8" name="Footer Placeholder 7"/>
          <p:cNvSpPr>
            <a:spLocks noGrp="1"/>
          </p:cNvSpPr>
          <p:nvPr>
            <p:ph type="ftr" sz="quarter" idx="15"/>
          </p:nvPr>
        </p:nvSpPr>
        <p:spPr>
          <a:xfrm>
            <a:off x="4572000" y="6492875"/>
            <a:ext cx="3505200" cy="365125"/>
          </a:xfrm>
        </p:spPr>
        <p:txBody>
          <a:bodyPr/>
          <a:lstStyle>
            <a:lvl1pPr algn="l">
              <a:defRPr baseline="0" smtClean="0">
                <a:solidFill>
                  <a:schemeClr val="bg1"/>
                </a:solidFill>
              </a:defRPr>
            </a:lvl1pPr>
          </a:lstStyle>
          <a:p>
            <a:pPr>
              <a:defRPr/>
            </a:pPr>
            <a:r>
              <a:rPr lang="en-US"/>
              <a:t>A sample title</a:t>
            </a:r>
          </a:p>
        </p:txBody>
      </p:sp>
      <p:sp>
        <p:nvSpPr>
          <p:cNvPr id="9" name="Slide Number Placeholder 8"/>
          <p:cNvSpPr>
            <a:spLocks noGrp="1"/>
          </p:cNvSpPr>
          <p:nvPr>
            <p:ph type="sldNum" sz="quarter" idx="16"/>
          </p:nvPr>
        </p:nvSpPr>
        <p:spPr>
          <a:xfrm>
            <a:off x="8077200" y="6492875"/>
            <a:ext cx="1066800" cy="365125"/>
          </a:xfrm>
        </p:spPr>
        <p:txBody>
          <a:bodyPr/>
          <a:lstStyle>
            <a:lvl1pPr>
              <a:defRPr baseline="0" smtClean="0">
                <a:solidFill>
                  <a:schemeClr val="bg1"/>
                </a:solidFill>
              </a:defRPr>
            </a:lvl1pPr>
          </a:lstStyle>
          <a:p>
            <a:pPr>
              <a:defRPr/>
            </a:pPr>
            <a:fld id="{0F8ABFDA-DAF0-4496-8136-3108F5781C5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4" name="Rectangle 3"/>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ext Placeholder 10"/>
          <p:cNvSpPr>
            <a:spLocks noGrp="1"/>
          </p:cNvSpPr>
          <p:nvPr>
            <p:ph type="body" sz="quarter" idx="13"/>
          </p:nvPr>
        </p:nvSpPr>
        <p:spPr>
          <a:xfrm>
            <a:off x="1066800" y="6477000"/>
            <a:ext cx="3505200" cy="381000"/>
          </a:xfrm>
        </p:spPr>
        <p:txBody>
          <a:bodyPr anchor="ctr">
            <a:normAutofit/>
          </a:bodyPr>
          <a:lstStyle>
            <a:lvl1pPr algn="r">
              <a:buNone/>
              <a:defRPr lang="en-US" sz="1200" kern="1200" baseline="0" dirty="0">
                <a:solidFill>
                  <a:schemeClr val="bg1"/>
                </a:solidFill>
                <a:latin typeface="+mn-lt"/>
                <a:ea typeface="+mn-ea"/>
                <a:cs typeface="+mn-cs"/>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p:txBody>
      </p:sp>
      <p:sp>
        <p:nvSpPr>
          <p:cNvPr id="5" name="Date Placeholder 6"/>
          <p:cNvSpPr>
            <a:spLocks noGrp="1"/>
          </p:cNvSpPr>
          <p:nvPr>
            <p:ph type="dt" sz="half" idx="14"/>
          </p:nvPr>
        </p:nvSpPr>
        <p:spPr>
          <a:xfrm>
            <a:off x="0" y="6492875"/>
            <a:ext cx="1066800" cy="365125"/>
          </a:xfrm>
        </p:spPr>
        <p:txBody>
          <a:bodyPr/>
          <a:lstStyle>
            <a:lvl1pPr>
              <a:defRPr baseline="0" smtClean="0">
                <a:solidFill>
                  <a:schemeClr val="bg1"/>
                </a:solidFill>
              </a:defRPr>
            </a:lvl1pPr>
          </a:lstStyle>
          <a:p>
            <a:pPr>
              <a:defRPr/>
            </a:pPr>
            <a:fld id="{7ED2C74D-DD70-47EE-8C13-D0349F90F129}" type="datetime1">
              <a:rPr lang="en-US" smtClean="0"/>
              <a:t>10/2/24</a:t>
            </a:fld>
            <a:endParaRPr lang="en-US"/>
          </a:p>
        </p:txBody>
      </p:sp>
      <p:sp>
        <p:nvSpPr>
          <p:cNvPr id="6" name="Footer Placeholder 7"/>
          <p:cNvSpPr>
            <a:spLocks noGrp="1"/>
          </p:cNvSpPr>
          <p:nvPr>
            <p:ph type="ftr" sz="quarter" idx="15"/>
          </p:nvPr>
        </p:nvSpPr>
        <p:spPr>
          <a:xfrm>
            <a:off x="4572000" y="6492875"/>
            <a:ext cx="3505200" cy="365125"/>
          </a:xfrm>
        </p:spPr>
        <p:txBody>
          <a:bodyPr/>
          <a:lstStyle>
            <a:lvl1pPr algn="l">
              <a:defRPr baseline="0" smtClean="0">
                <a:solidFill>
                  <a:schemeClr val="bg1"/>
                </a:solidFill>
              </a:defRPr>
            </a:lvl1pPr>
          </a:lstStyle>
          <a:p>
            <a:pPr>
              <a:defRPr/>
            </a:pPr>
            <a:r>
              <a:rPr lang="en-US"/>
              <a:t>A sample title</a:t>
            </a:r>
          </a:p>
        </p:txBody>
      </p:sp>
      <p:sp>
        <p:nvSpPr>
          <p:cNvPr id="7" name="Slide Number Placeholder 8"/>
          <p:cNvSpPr>
            <a:spLocks noGrp="1"/>
          </p:cNvSpPr>
          <p:nvPr>
            <p:ph type="sldNum" sz="quarter" idx="16"/>
          </p:nvPr>
        </p:nvSpPr>
        <p:spPr>
          <a:xfrm>
            <a:off x="8077200" y="6492875"/>
            <a:ext cx="1066800" cy="365125"/>
          </a:xfrm>
        </p:spPr>
        <p:txBody>
          <a:bodyPr/>
          <a:lstStyle>
            <a:lvl1pPr>
              <a:defRPr baseline="0" smtClean="0">
                <a:solidFill>
                  <a:schemeClr val="bg1"/>
                </a:solidFill>
              </a:defRPr>
            </a:lvl1pPr>
          </a:lstStyle>
          <a:p>
            <a:pPr>
              <a:defRPr/>
            </a:pPr>
            <a:fld id="{E7C05FB1-C35B-4870-BC50-C1BF2D042AF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17659C-7A1E-4BA8-A357-D19EE208B1A5}" type="datetime1">
              <a:rPr lang="en-US" smtClean="0"/>
              <a:t>10/2/24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A sample title</a:t>
            </a:r>
          </a:p>
        </p:txBody>
      </p:sp>
      <p:sp>
        <p:nvSpPr>
          <p:cNvPr id="7" name="Slide Number Placeholder 5"/>
          <p:cNvSpPr>
            <a:spLocks noGrp="1"/>
          </p:cNvSpPr>
          <p:nvPr>
            <p:ph type="sldNum" sz="quarter" idx="12"/>
          </p:nvPr>
        </p:nvSpPr>
        <p:spPr/>
        <p:txBody>
          <a:bodyPr/>
          <a:lstStyle>
            <a:lvl1pPr>
              <a:defRPr/>
            </a:lvl1pPr>
          </a:lstStyle>
          <a:p>
            <a:pPr>
              <a:defRPr/>
            </a:pPr>
            <a:fld id="{E502A947-F0B9-4AC8-B617-2CA04D39997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C3D0017-6054-459D-AE5C-191A18401D8C}" type="datetime1">
              <a:rPr lang="en-US" smtClean="0"/>
              <a:t>10/2/24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A sample title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D6CB6DE-1033-4C2C-8280-139BC16F7C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9" r:id="rId3"/>
    <p:sldLayoutId id="2147483666" r:id="rId4"/>
    <p:sldLayoutId id="2147483673" r:id="rId5"/>
    <p:sldLayoutId id="2147483674" r:id="rId6"/>
    <p:sldLayoutId id="2147483675" r:id="rId7"/>
    <p:sldLayoutId id="2147483676" r:id="rId8"/>
    <p:sldLayoutId id="2147483667" r:id="rId9"/>
    <p:sldLayoutId id="2147483668" r:id="rId10"/>
    <p:sldLayoutId id="2147483669" r:id="rId11"/>
    <p:sldLayoutId id="2147483670" r:id="rId12"/>
  </p:sldLayoutIdLst>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uyangzhuan@lb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46.wmf"/><Relationship Id="rId3" Type="http://schemas.openxmlformats.org/officeDocument/2006/relationships/image" Target="../media/image41.emf"/><Relationship Id="rId7" Type="http://schemas.openxmlformats.org/officeDocument/2006/relationships/image" Target="../media/image43.wmf"/><Relationship Id="rId12" Type="http://schemas.openxmlformats.org/officeDocument/2006/relationships/oleObject" Target="../embeddings/oleObject29.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26.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2.gif"/><Relationship Id="rId10" Type="http://schemas.openxmlformats.org/officeDocument/2006/relationships/image" Target="../media/image49.png"/><Relationship Id="rId4" Type="http://schemas.openxmlformats.org/officeDocument/2006/relationships/image" Target="../media/image1.gif"/><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gif"/><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2.gif"/><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2.gif"/><Relationship Id="rId10" Type="http://schemas.openxmlformats.org/officeDocument/2006/relationships/image" Target="../media/image64.png"/><Relationship Id="rId4" Type="http://schemas.openxmlformats.org/officeDocument/2006/relationships/image" Target="../media/image1.gif"/><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gif"/><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3.png"/><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9" Type="http://schemas.openxmlformats.org/officeDocument/2006/relationships/image" Target="../media/image69.wmf"/><Relationship Id="rId21" Type="http://schemas.openxmlformats.org/officeDocument/2006/relationships/tags" Target="../tags/tag34.xml"/><Relationship Id="rId34" Type="http://schemas.openxmlformats.org/officeDocument/2006/relationships/image" Target="../media/image1.gif"/><Relationship Id="rId42" Type="http://schemas.openxmlformats.org/officeDocument/2006/relationships/oleObject" Target="../embeddings/oleObject33.bin"/><Relationship Id="rId47" Type="http://schemas.openxmlformats.org/officeDocument/2006/relationships/oleObject" Target="../embeddings/oleObject36.bin"/><Relationship Id="rId50" Type="http://schemas.openxmlformats.org/officeDocument/2006/relationships/image" Target="../media/image74.wmf"/><Relationship Id="rId55" Type="http://schemas.openxmlformats.org/officeDocument/2006/relationships/image" Target="../media/image76.wmf"/><Relationship Id="rId63" Type="http://schemas.openxmlformats.org/officeDocument/2006/relationships/image" Target="../media/image80.wmf"/><Relationship Id="rId7" Type="http://schemas.openxmlformats.org/officeDocument/2006/relationships/tags" Target="../tags/tag20.xml"/><Relationship Id="rId2" Type="http://schemas.openxmlformats.org/officeDocument/2006/relationships/tags" Target="../tags/tag15.xml"/><Relationship Id="rId16" Type="http://schemas.openxmlformats.org/officeDocument/2006/relationships/tags" Target="../tags/tag29.xml"/><Relationship Id="rId29" Type="http://schemas.openxmlformats.org/officeDocument/2006/relationships/tags" Target="../tags/tag42.xml"/><Relationship Id="rId11" Type="http://schemas.openxmlformats.org/officeDocument/2006/relationships/tags" Target="../tags/tag24.xml"/><Relationship Id="rId24" Type="http://schemas.openxmlformats.org/officeDocument/2006/relationships/tags" Target="../tags/tag37.xml"/><Relationship Id="rId32" Type="http://schemas.openxmlformats.org/officeDocument/2006/relationships/slideLayout" Target="../slideLayouts/slideLayout2.xml"/><Relationship Id="rId37" Type="http://schemas.openxmlformats.org/officeDocument/2006/relationships/image" Target="../media/image68.wmf"/><Relationship Id="rId40" Type="http://schemas.openxmlformats.org/officeDocument/2006/relationships/oleObject" Target="../embeddings/oleObject32.bin"/><Relationship Id="rId45" Type="http://schemas.openxmlformats.org/officeDocument/2006/relationships/image" Target="../media/image72.wmf"/><Relationship Id="rId53" Type="http://schemas.openxmlformats.org/officeDocument/2006/relationships/oleObject" Target="../embeddings/oleObject39.bin"/><Relationship Id="rId58" Type="http://schemas.openxmlformats.org/officeDocument/2006/relationships/oleObject" Target="../embeddings/oleObject42.bin"/><Relationship Id="rId5" Type="http://schemas.openxmlformats.org/officeDocument/2006/relationships/tags" Target="../tags/tag18.xml"/><Relationship Id="rId61" Type="http://schemas.openxmlformats.org/officeDocument/2006/relationships/image" Target="../media/image79.wmf"/><Relationship Id="rId19" Type="http://schemas.openxmlformats.org/officeDocument/2006/relationships/tags" Target="../tags/tag3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 Id="rId30" Type="http://schemas.openxmlformats.org/officeDocument/2006/relationships/tags" Target="../tags/tag43.xml"/><Relationship Id="rId35" Type="http://schemas.openxmlformats.org/officeDocument/2006/relationships/image" Target="../media/image2.gif"/><Relationship Id="rId43" Type="http://schemas.openxmlformats.org/officeDocument/2006/relationships/image" Target="../media/image71.wmf"/><Relationship Id="rId48" Type="http://schemas.openxmlformats.org/officeDocument/2006/relationships/image" Target="../media/image73.wmf"/><Relationship Id="rId56" Type="http://schemas.openxmlformats.org/officeDocument/2006/relationships/oleObject" Target="../embeddings/oleObject41.bin"/><Relationship Id="rId8" Type="http://schemas.openxmlformats.org/officeDocument/2006/relationships/tags" Target="../tags/tag21.xml"/><Relationship Id="rId51" Type="http://schemas.openxmlformats.org/officeDocument/2006/relationships/oleObject" Target="../embeddings/oleObject38.bin"/><Relationship Id="rId3" Type="http://schemas.openxmlformats.org/officeDocument/2006/relationships/tags" Target="../tags/tag16.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33" Type="http://schemas.openxmlformats.org/officeDocument/2006/relationships/notesSlide" Target="../notesSlides/notesSlide18.xml"/><Relationship Id="rId38" Type="http://schemas.openxmlformats.org/officeDocument/2006/relationships/oleObject" Target="../embeddings/oleObject31.bin"/><Relationship Id="rId46" Type="http://schemas.openxmlformats.org/officeDocument/2006/relationships/oleObject" Target="../embeddings/oleObject35.bin"/><Relationship Id="rId59" Type="http://schemas.openxmlformats.org/officeDocument/2006/relationships/image" Target="../media/image78.wmf"/><Relationship Id="rId20" Type="http://schemas.openxmlformats.org/officeDocument/2006/relationships/tags" Target="../tags/tag33.xml"/><Relationship Id="rId41" Type="http://schemas.openxmlformats.org/officeDocument/2006/relationships/image" Target="../media/image70.wmf"/><Relationship Id="rId54" Type="http://schemas.openxmlformats.org/officeDocument/2006/relationships/oleObject" Target="../embeddings/oleObject40.bin"/><Relationship Id="rId62" Type="http://schemas.openxmlformats.org/officeDocument/2006/relationships/oleObject" Target="../embeddings/oleObject44.bin"/><Relationship Id="rId1" Type="http://schemas.openxmlformats.org/officeDocument/2006/relationships/tags" Target="../tags/tag14.xml"/><Relationship Id="rId6" Type="http://schemas.openxmlformats.org/officeDocument/2006/relationships/tags" Target="../tags/tag19.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tags" Target="../tags/tag41.xml"/><Relationship Id="rId36" Type="http://schemas.openxmlformats.org/officeDocument/2006/relationships/oleObject" Target="../embeddings/oleObject30.bin"/><Relationship Id="rId49" Type="http://schemas.openxmlformats.org/officeDocument/2006/relationships/oleObject" Target="../embeddings/oleObject37.bin"/><Relationship Id="rId57" Type="http://schemas.openxmlformats.org/officeDocument/2006/relationships/image" Target="../media/image77.wmf"/><Relationship Id="rId10" Type="http://schemas.openxmlformats.org/officeDocument/2006/relationships/tags" Target="../tags/tag23.xml"/><Relationship Id="rId31" Type="http://schemas.openxmlformats.org/officeDocument/2006/relationships/tags" Target="../tags/tag44.xml"/><Relationship Id="rId44" Type="http://schemas.openxmlformats.org/officeDocument/2006/relationships/oleObject" Target="../embeddings/oleObject34.bin"/><Relationship Id="rId52" Type="http://schemas.openxmlformats.org/officeDocument/2006/relationships/image" Target="../media/image75.wmf"/><Relationship Id="rId60" Type="http://schemas.openxmlformats.org/officeDocument/2006/relationships/oleObject" Target="../embeddings/oleObject43.bin"/><Relationship Id="rId4" Type="http://schemas.openxmlformats.org/officeDocument/2006/relationships/tags" Target="../tags/tag17.xml"/><Relationship Id="rId9" Type="http://schemas.openxmlformats.org/officeDocument/2006/relationships/tags" Target="../tags/tag22.xml"/></Relationships>
</file>

<file path=ppt/slides/_rels/slide19.xml.rels><?xml version="1.0" encoding="UTF-8" standalone="yes"?>
<Relationships xmlns="http://schemas.openxmlformats.org/package/2006/relationships"><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image" Target="../media/image2.gif"/><Relationship Id="rId21" Type="http://schemas.openxmlformats.org/officeDocument/2006/relationships/tags" Target="../tags/tag65.xml"/><Relationship Id="rId34" Type="http://schemas.openxmlformats.org/officeDocument/2006/relationships/image" Target="../media/image92.png"/><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image" Target="../media/image1.gif"/><Relationship Id="rId33" Type="http://schemas.openxmlformats.org/officeDocument/2006/relationships/image" Target="../media/image83.wmf"/><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oleObject" Target="../embeddings/oleObject46.bin"/><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notesSlide" Target="../notesSlides/notesSlide19.xml"/><Relationship Id="rId32" Type="http://schemas.openxmlformats.org/officeDocument/2006/relationships/oleObject" Target="../embeddings/oleObject47.bin"/><Relationship Id="rId37" Type="http://schemas.openxmlformats.org/officeDocument/2006/relationships/image" Target="../media/image95.png"/><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slideLayout" Target="../slideLayouts/slideLayout2.xml"/><Relationship Id="rId28" Type="http://schemas.openxmlformats.org/officeDocument/2006/relationships/image" Target="../media/image81.wmf"/><Relationship Id="rId36" Type="http://schemas.openxmlformats.org/officeDocument/2006/relationships/image" Target="../media/image94.png"/><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image" Target="../media/image90.png"/><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oleObject" Target="../embeddings/oleObject45.bin"/><Relationship Id="rId30" Type="http://schemas.openxmlformats.org/officeDocument/2006/relationships/image" Target="../media/image82.wmf"/><Relationship Id="rId35" Type="http://schemas.openxmlformats.org/officeDocument/2006/relationships/image" Target="../media/image93.png"/><Relationship Id="rId8" Type="http://schemas.openxmlformats.org/officeDocument/2006/relationships/tags" Target="../tags/tag52.xml"/><Relationship Id="rId3" Type="http://schemas.openxmlformats.org/officeDocument/2006/relationships/tags" Target="../tags/tag47.xm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gif"/><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gif"/><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5.gif"/></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88.png"/><Relationship Id="rId18" Type="http://schemas.openxmlformats.org/officeDocument/2006/relationships/image" Target="../media/image114.png"/><Relationship Id="rId3" Type="http://schemas.openxmlformats.org/officeDocument/2006/relationships/image" Target="../media/image102.png"/><Relationship Id="rId7" Type="http://schemas.openxmlformats.org/officeDocument/2006/relationships/image" Target="../media/image6.tiff"/><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notesSlide" Target="../notesSlides/notesSlide21.xml"/><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2.gif"/><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gif"/><Relationship Id="rId9" Type="http://schemas.openxmlformats.org/officeDocument/2006/relationships/image" Target="../media/image105.png"/><Relationship Id="rId1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07.png"/><Relationship Id="rId3" Type="http://schemas.openxmlformats.org/officeDocument/2006/relationships/image" Target="../media/image92.gif"/><Relationship Id="rId7" Type="http://schemas.openxmlformats.org/officeDocument/2006/relationships/image" Target="../media/image118.png"/><Relationship Id="rId12"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gif"/><Relationship Id="rId11" Type="http://schemas.openxmlformats.org/officeDocument/2006/relationships/image" Target="../media/image105.png"/><Relationship Id="rId5" Type="http://schemas.openxmlformats.org/officeDocument/2006/relationships/image" Target="../media/image1.gif"/><Relationship Id="rId10" Type="http://schemas.openxmlformats.org/officeDocument/2006/relationships/image" Target="../media/image104.png"/><Relationship Id="rId4" Type="http://schemas.openxmlformats.org/officeDocument/2006/relationships/image" Target="../media/image96.png"/><Relationship Id="rId9" Type="http://schemas.openxmlformats.org/officeDocument/2006/relationships/image" Target="../media/image6.tiff"/><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png"/><Relationship Id="rId3" Type="http://schemas.openxmlformats.org/officeDocument/2006/relationships/image" Target="../media/image97.gif"/><Relationship Id="rId7" Type="http://schemas.openxmlformats.org/officeDocument/2006/relationships/image" Target="../media/image119.png"/><Relationship Id="rId12"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05.png"/><Relationship Id="rId5" Type="http://schemas.openxmlformats.org/officeDocument/2006/relationships/image" Target="../media/image2.gif"/><Relationship Id="rId10" Type="http://schemas.openxmlformats.org/officeDocument/2006/relationships/image" Target="../media/image104.png"/><Relationship Id="rId4" Type="http://schemas.openxmlformats.org/officeDocument/2006/relationships/image" Target="../media/image1.gif"/><Relationship Id="rId9" Type="http://schemas.openxmlformats.org/officeDocument/2006/relationships/image" Target="../media/image6.tiff"/><Relationship Id="rId1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08.png"/><Relationship Id="rId3" Type="http://schemas.openxmlformats.org/officeDocument/2006/relationships/image" Target="../media/image101.gif"/><Relationship Id="rId7" Type="http://schemas.openxmlformats.org/officeDocument/2006/relationships/image" Target="../media/image119.png"/><Relationship Id="rId12"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06.png"/><Relationship Id="rId5" Type="http://schemas.openxmlformats.org/officeDocument/2006/relationships/image" Target="../media/image2.gif"/><Relationship Id="rId10" Type="http://schemas.openxmlformats.org/officeDocument/2006/relationships/image" Target="../media/image105.png"/><Relationship Id="rId4" Type="http://schemas.openxmlformats.org/officeDocument/2006/relationships/image" Target="../media/image1.gif"/><Relationship Id="rId9" Type="http://schemas.openxmlformats.org/officeDocument/2006/relationships/image" Target="../media/image104.png"/><Relationship Id="rId1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1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0.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13" Type="http://schemas.openxmlformats.org/officeDocument/2006/relationships/slideLayout" Target="../slideLayouts/slideLayout2.xml"/><Relationship Id="rId18" Type="http://schemas.openxmlformats.org/officeDocument/2006/relationships/oleObject" Target="../embeddings/oleObject1.bin"/><Relationship Id="rId26" Type="http://schemas.openxmlformats.org/officeDocument/2006/relationships/oleObject" Target="../embeddings/oleObject5.bin"/><Relationship Id="rId39" Type="http://schemas.openxmlformats.org/officeDocument/2006/relationships/oleObject" Target="../embeddings/oleObject12.bin"/><Relationship Id="rId21" Type="http://schemas.openxmlformats.org/officeDocument/2006/relationships/image" Target="../media/image8.wmf"/><Relationship Id="rId34" Type="http://schemas.openxmlformats.org/officeDocument/2006/relationships/oleObject" Target="../embeddings/oleObject9.bin"/><Relationship Id="rId42" Type="http://schemas.openxmlformats.org/officeDocument/2006/relationships/image" Target="../media/image18.wmf"/><Relationship Id="rId47" Type="http://schemas.openxmlformats.org/officeDocument/2006/relationships/oleObject" Target="../embeddings/oleObject16.bin"/><Relationship Id="rId50" Type="http://schemas.openxmlformats.org/officeDocument/2006/relationships/image" Target="../media/image22.wmf"/><Relationship Id="rId55" Type="http://schemas.openxmlformats.org/officeDocument/2006/relationships/image" Target="../media/image6.tiff"/><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image" Target="../media/image2.gif"/><Relationship Id="rId29" Type="http://schemas.openxmlformats.org/officeDocument/2006/relationships/image" Target="../media/image12.wmf"/><Relationship Id="rId11" Type="http://schemas.openxmlformats.org/officeDocument/2006/relationships/tags" Target="../tags/tag11.xml"/><Relationship Id="rId24" Type="http://schemas.openxmlformats.org/officeDocument/2006/relationships/oleObject" Target="../embeddings/oleObject4.bin"/><Relationship Id="rId32" Type="http://schemas.openxmlformats.org/officeDocument/2006/relationships/oleObject" Target="../embeddings/oleObject8.bin"/><Relationship Id="rId37" Type="http://schemas.openxmlformats.org/officeDocument/2006/relationships/image" Target="../media/image16.wmf"/><Relationship Id="rId40" Type="http://schemas.openxmlformats.org/officeDocument/2006/relationships/image" Target="../media/image17.wmf"/><Relationship Id="rId45" Type="http://schemas.openxmlformats.org/officeDocument/2006/relationships/oleObject" Target="../embeddings/oleObject15.bin"/><Relationship Id="rId53" Type="http://schemas.openxmlformats.org/officeDocument/2006/relationships/oleObject" Target="../embeddings/oleObject19.bin"/><Relationship Id="rId58" Type="http://schemas.openxmlformats.org/officeDocument/2006/relationships/image" Target="../media/image26.wmf"/><Relationship Id="rId5" Type="http://schemas.openxmlformats.org/officeDocument/2006/relationships/tags" Target="../tags/tag5.xml"/><Relationship Id="rId19" Type="http://schemas.openxmlformats.org/officeDocument/2006/relationships/image" Target="../media/image7.wm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5.xml"/><Relationship Id="rId22" Type="http://schemas.openxmlformats.org/officeDocument/2006/relationships/oleObject" Target="../embeddings/oleObject3.bin"/><Relationship Id="rId27" Type="http://schemas.openxmlformats.org/officeDocument/2006/relationships/image" Target="../media/image11.wmf"/><Relationship Id="rId30" Type="http://schemas.openxmlformats.org/officeDocument/2006/relationships/oleObject" Target="../embeddings/oleObject7.bin"/><Relationship Id="rId35" Type="http://schemas.openxmlformats.org/officeDocument/2006/relationships/image" Target="../media/image15.wmf"/><Relationship Id="rId43" Type="http://schemas.openxmlformats.org/officeDocument/2006/relationships/oleObject" Target="../embeddings/oleObject14.bin"/><Relationship Id="rId48" Type="http://schemas.openxmlformats.org/officeDocument/2006/relationships/image" Target="../media/image21.wmf"/><Relationship Id="rId56" Type="http://schemas.openxmlformats.org/officeDocument/2006/relationships/image" Target="../media/image25.png"/><Relationship Id="rId8" Type="http://schemas.openxmlformats.org/officeDocument/2006/relationships/tags" Target="../tags/tag8.xml"/><Relationship Id="rId51" Type="http://schemas.openxmlformats.org/officeDocument/2006/relationships/oleObject" Target="../embeddings/oleObject18.bin"/><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image" Target="../media/image7.png"/><Relationship Id="rId25" Type="http://schemas.openxmlformats.org/officeDocument/2006/relationships/image" Target="../media/image10.wmf"/><Relationship Id="rId33" Type="http://schemas.openxmlformats.org/officeDocument/2006/relationships/image" Target="../media/image14.wmf"/><Relationship Id="rId38" Type="http://schemas.openxmlformats.org/officeDocument/2006/relationships/oleObject" Target="../embeddings/oleObject11.bin"/><Relationship Id="rId46" Type="http://schemas.openxmlformats.org/officeDocument/2006/relationships/image" Target="../media/image20.wmf"/><Relationship Id="rId59" Type="http://schemas.openxmlformats.org/officeDocument/2006/relationships/image" Target="../media/image27.png"/><Relationship Id="rId20" Type="http://schemas.openxmlformats.org/officeDocument/2006/relationships/oleObject" Target="../embeddings/oleObject2.bin"/><Relationship Id="rId41" Type="http://schemas.openxmlformats.org/officeDocument/2006/relationships/oleObject" Target="../embeddings/oleObject13.bin"/><Relationship Id="rId54" Type="http://schemas.openxmlformats.org/officeDocument/2006/relationships/image" Target="../media/image24.wmf"/><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image" Target="../media/image1.gif"/><Relationship Id="rId23" Type="http://schemas.openxmlformats.org/officeDocument/2006/relationships/image" Target="../media/image9.wmf"/><Relationship Id="rId28" Type="http://schemas.openxmlformats.org/officeDocument/2006/relationships/oleObject" Target="../embeddings/oleObject6.bin"/><Relationship Id="rId36" Type="http://schemas.openxmlformats.org/officeDocument/2006/relationships/oleObject" Target="../embeddings/oleObject10.bin"/><Relationship Id="rId49" Type="http://schemas.openxmlformats.org/officeDocument/2006/relationships/oleObject" Target="../embeddings/oleObject17.bin"/><Relationship Id="rId57" Type="http://schemas.openxmlformats.org/officeDocument/2006/relationships/oleObject" Target="../embeddings/oleObject20.bin"/><Relationship Id="rId10" Type="http://schemas.openxmlformats.org/officeDocument/2006/relationships/tags" Target="../tags/tag10.xml"/><Relationship Id="rId31" Type="http://schemas.openxmlformats.org/officeDocument/2006/relationships/image" Target="../media/image13.wmf"/><Relationship Id="rId44" Type="http://schemas.openxmlformats.org/officeDocument/2006/relationships/image" Target="../media/image19.wmf"/><Relationship Id="rId52" Type="http://schemas.openxmlformats.org/officeDocument/2006/relationships/image" Target="../media/image23.wmf"/></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gi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gif"/><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1.gif"/><Relationship Id="rId7" Type="http://schemas.openxmlformats.org/officeDocument/2006/relationships/oleObject" Target="../embeddings/oleObject21.bin"/><Relationship Id="rId12" Type="http://schemas.openxmlformats.org/officeDocument/2006/relationships/image" Target="../media/image34.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oleObject" Target="../embeddings/oleObject22.bin"/><Relationship Id="rId10" Type="http://schemas.openxmlformats.org/officeDocument/2006/relationships/image" Target="../media/image37.png"/><Relationship Id="rId4" Type="http://schemas.openxmlformats.org/officeDocument/2006/relationships/image" Target="../media/image2.gif"/><Relationship Id="rId9" Type="http://schemas.openxmlformats.org/officeDocument/2006/relationships/image" Target="../media/image360.png"/></Relationships>
</file>

<file path=ppt/slides/_rels/slide8.xml.rels><?xml version="1.0" encoding="UTF-8" standalone="yes"?>
<Relationships xmlns="http://schemas.openxmlformats.org/package/2006/relationships"><Relationship Id="rId8" Type="http://schemas.openxmlformats.org/officeDocument/2006/relationships/image" Target="../media/image37.wmf"/><Relationship Id="rId26" Type="http://schemas.openxmlformats.org/officeDocument/2006/relationships/image" Target="../media/image40.png"/><Relationship Id="rId3" Type="http://schemas.openxmlformats.org/officeDocument/2006/relationships/notesSlide" Target="../notesSlides/notesSlide8.xml"/><Relationship Id="rId7" Type="http://schemas.openxmlformats.org/officeDocument/2006/relationships/oleObject" Target="../embeddings/oleObject24.bin"/><Relationship Id="rId2" Type="http://schemas.openxmlformats.org/officeDocument/2006/relationships/slideLayout" Target="../slideLayouts/slideLayout2.xml"/><Relationship Id="rId29" Type="http://schemas.openxmlformats.org/officeDocument/2006/relationships/image" Target="../media/image2.gif"/><Relationship Id="rId1" Type="http://schemas.openxmlformats.org/officeDocument/2006/relationships/tags" Target="../tags/tag13.xml"/><Relationship Id="rId6" Type="http://schemas.openxmlformats.org/officeDocument/2006/relationships/image" Target="../media/image36.wmf"/><Relationship Id="rId5" Type="http://schemas.openxmlformats.org/officeDocument/2006/relationships/oleObject" Target="../embeddings/oleObject23.bin"/><Relationship Id="rId28" Type="http://schemas.openxmlformats.org/officeDocument/2006/relationships/image" Target="../media/image1.gif"/><Relationship Id="rId31" Type="http://schemas.openxmlformats.org/officeDocument/2006/relationships/image" Target="../media/image43.png"/><Relationship Id="rId4" Type="http://schemas.openxmlformats.org/officeDocument/2006/relationships/image" Target="../media/image35.png"/><Relationship Id="rId27" Type="http://schemas.openxmlformats.org/officeDocument/2006/relationships/image" Target="../media/image410.png"/><Relationship Id="rId30"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0.png"/><Relationship Id="rId3" Type="http://schemas.openxmlformats.org/officeDocument/2006/relationships/image" Target="../media/image1.gif"/><Relationship Id="rId7" Type="http://schemas.openxmlformats.org/officeDocument/2006/relationships/image" Target="../media/image24.png"/><Relationship Id="rId12"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270.png"/><Relationship Id="rId4" Type="http://schemas.openxmlformats.org/officeDocument/2006/relationships/image" Target="../media/image2.gif"/><Relationship Id="rId9" Type="http://schemas.openxmlformats.org/officeDocument/2006/relationships/image" Target="../media/image39.emf"/><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5"/>
          <p:cNvSpPr>
            <a:spLocks noGrp="1"/>
          </p:cNvSpPr>
          <p:nvPr>
            <p:ph type="ctrTitle"/>
          </p:nvPr>
        </p:nvSpPr>
        <p:spPr>
          <a:xfrm>
            <a:off x="609600" y="1870720"/>
            <a:ext cx="7772400" cy="838200"/>
          </a:xfrm>
        </p:spPr>
        <p:txBody>
          <a:bodyPr/>
          <a:lstStyle/>
          <a:p>
            <a:r>
              <a:rPr lang="en-US" sz="3000" dirty="0"/>
              <a:t>Green's Function-based Methods for Modeling Electromagnetic Interaction Between RF Accelerator Cavity and Electron Bunch</a:t>
            </a:r>
          </a:p>
        </p:txBody>
      </p:sp>
      <p:sp>
        <p:nvSpPr>
          <p:cNvPr id="2" name="Rectangle 1"/>
          <p:cNvSpPr/>
          <p:nvPr/>
        </p:nvSpPr>
        <p:spPr>
          <a:xfrm>
            <a:off x="1540768" y="3816042"/>
            <a:ext cx="5587516" cy="477054"/>
          </a:xfrm>
          <a:prstGeom prst="rect">
            <a:avLst/>
          </a:prstGeom>
        </p:spPr>
        <p:txBody>
          <a:bodyPr wrap="square">
            <a:spAutoFit/>
          </a:bodyPr>
          <a:lstStyle/>
          <a:p>
            <a:pPr algn="ctr"/>
            <a:r>
              <a:rPr lang="en-US" sz="2500" dirty="0">
                <a:latin typeface="+mj-lt"/>
              </a:rPr>
              <a:t>Yang Liu</a:t>
            </a:r>
            <a:endParaRPr lang="en-US" sz="2500" baseline="30000" dirty="0">
              <a:latin typeface="+mj-lt"/>
            </a:endParaRPr>
          </a:p>
        </p:txBody>
      </p:sp>
      <p:sp>
        <p:nvSpPr>
          <p:cNvPr id="5" name="Rectangle 4"/>
          <p:cNvSpPr/>
          <p:nvPr/>
        </p:nvSpPr>
        <p:spPr>
          <a:xfrm>
            <a:off x="791580" y="5049180"/>
            <a:ext cx="6919664" cy="646331"/>
          </a:xfrm>
          <a:prstGeom prst="rect">
            <a:avLst/>
          </a:prstGeom>
        </p:spPr>
        <p:txBody>
          <a:bodyPr wrap="square">
            <a:spAutoFit/>
          </a:bodyPr>
          <a:lstStyle/>
          <a:p>
            <a:pPr algn="ctr"/>
            <a:r>
              <a:rPr lang="en-US" dirty="0">
                <a:latin typeface="+mj-lt"/>
              </a:rPr>
              <a:t>Lawrence Berkeley National Laboratory</a:t>
            </a:r>
          </a:p>
          <a:p>
            <a:pPr algn="ctr"/>
            <a:r>
              <a:rPr lang="en-US" dirty="0">
                <a:latin typeface="+mj-lt"/>
              </a:rPr>
              <a:t>Email: </a:t>
            </a:r>
            <a:r>
              <a:rPr lang="en-US" dirty="0">
                <a:latin typeface="+mj-lt"/>
                <a:hlinkClick r:id="rId3"/>
              </a:rPr>
              <a:t>liuyangzhuan@lbl.gov</a:t>
            </a:r>
            <a:endParaRPr lang="en-US" dirty="0">
              <a:latin typeface="+mj-lt"/>
            </a:endParaRPr>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A9E658A6-FD74-3747-A07E-A4F702E6DB91}"/>
              </a:ext>
            </a:extLst>
          </p:cNvPr>
          <p:cNvSpPr txBox="1"/>
          <p:nvPr/>
        </p:nvSpPr>
        <p:spPr>
          <a:xfrm>
            <a:off x="1439652" y="6021288"/>
            <a:ext cx="10204460" cy="128240"/>
          </a:xfrm>
          <a:prstGeom prst="rect">
            <a:avLst/>
          </a:prstGeom>
          <a:noFill/>
        </p:spPr>
        <p:txBody>
          <a:bodyPr wrap="square" lIns="0" tIns="0" rIns="0" bIns="0" rtlCol="0">
            <a:spAutoFit/>
          </a:bodyPr>
          <a:lstStyle/>
          <a:p>
            <a:pPr algn="just">
              <a:lnSpc>
                <a:spcPts val="700"/>
              </a:lnSpc>
              <a:spcBef>
                <a:spcPts val="0"/>
              </a:spcBef>
              <a:spcAft>
                <a:spcPts val="250"/>
              </a:spcAft>
              <a:tabLst>
                <a:tab pos="228600" algn="l"/>
              </a:tabLst>
            </a:pPr>
            <a:r>
              <a:rPr lang="en-US" dirty="0">
                <a:latin typeface="Calibri" panose="020F0502020204030204" pitchFamily="34" charset="0"/>
                <a:ea typeface="MS Mincho" panose="02020609040205080304" pitchFamily="49" charset="-128"/>
                <a:cs typeface="Calibri" panose="020F0502020204030204" pitchFamily="34" charset="0"/>
              </a:rPr>
              <a:t>Joint work with </a:t>
            </a:r>
            <a:r>
              <a:rPr lang="en-US" dirty="0" err="1">
                <a:latin typeface="Calibri" panose="020F0502020204030204" pitchFamily="34" charset="0"/>
                <a:ea typeface="MS Mincho" panose="02020609040205080304" pitchFamily="49" charset="-128"/>
                <a:cs typeface="Calibri" panose="020F0502020204030204" pitchFamily="34" charset="0"/>
              </a:rPr>
              <a:t>Tianhuan</a:t>
            </a:r>
            <a:r>
              <a:rPr lang="en-US" dirty="0">
                <a:latin typeface="Calibri" panose="020F0502020204030204" pitchFamily="34" charset="0"/>
                <a:ea typeface="MS Mincho" panose="02020609040205080304" pitchFamily="49" charset="-128"/>
                <a:cs typeface="Calibri" panose="020F0502020204030204" pitchFamily="34" charset="0"/>
              </a:rPr>
              <a:t> Luo, Ji </a:t>
            </a:r>
            <a:r>
              <a:rPr lang="en-US" dirty="0" err="1">
                <a:latin typeface="Calibri" panose="020F0502020204030204" pitchFamily="34" charset="0"/>
                <a:ea typeface="MS Mincho" panose="02020609040205080304" pitchFamily="49" charset="-128"/>
                <a:cs typeface="Calibri" panose="020F0502020204030204" pitchFamily="34" charset="0"/>
              </a:rPr>
              <a:t>Qiang</a:t>
            </a:r>
            <a:r>
              <a:rPr lang="en-US" dirty="0">
                <a:latin typeface="Calibri" panose="020F0502020204030204" pitchFamily="34" charset="0"/>
                <a:ea typeface="MS Mincho" panose="02020609040205080304" pitchFamily="49" charset="-128"/>
                <a:cs typeface="Calibri" panose="020F0502020204030204" pitchFamily="34" charset="0"/>
              </a:rPr>
              <a:t>, </a:t>
            </a:r>
            <a:r>
              <a:rPr lang="en-US" dirty="0" err="1">
                <a:latin typeface="Calibri" panose="020F0502020204030204" pitchFamily="34" charset="0"/>
                <a:ea typeface="MS Mincho" panose="02020609040205080304" pitchFamily="49" charset="-128"/>
                <a:cs typeface="Calibri" panose="020F0502020204030204" pitchFamily="34" charset="0"/>
              </a:rPr>
              <a:t>Xiaoye</a:t>
            </a:r>
            <a:r>
              <a:rPr lang="en-US" dirty="0">
                <a:latin typeface="Calibri" panose="020F0502020204030204" pitchFamily="34" charset="0"/>
                <a:ea typeface="MS Mincho" panose="02020609040205080304" pitchFamily="49" charset="-128"/>
                <a:cs typeface="Calibri" panose="020F0502020204030204" pitchFamily="34" charset="0"/>
              </a:rPr>
              <a:t> Sherry Li, </a:t>
            </a:r>
            <a:r>
              <a:rPr lang="en-US" dirty="0" err="1">
                <a:latin typeface="Calibri" panose="020F0502020204030204" pitchFamily="34" charset="0"/>
                <a:ea typeface="MS Mincho" panose="02020609040205080304" pitchFamily="49" charset="-128"/>
                <a:cs typeface="Calibri" panose="020F0502020204030204" pitchFamily="34" charset="0"/>
              </a:rPr>
              <a:t>Yikai</a:t>
            </a:r>
            <a:r>
              <a:rPr lang="en-US" dirty="0">
                <a:latin typeface="Calibri" panose="020F0502020204030204" pitchFamily="34" charset="0"/>
                <a:ea typeface="MS Mincho" panose="02020609040205080304" pitchFamily="49" charset="-128"/>
                <a:cs typeface="Calibri" panose="020F0502020204030204" pitchFamily="34" charset="0"/>
              </a:rPr>
              <a:t> Kan,</a:t>
            </a:r>
          </a:p>
        </p:txBody>
      </p:sp>
      <p:sp>
        <p:nvSpPr>
          <p:cNvPr id="10" name="TextBox 9">
            <a:extLst>
              <a:ext uri="{FF2B5EF4-FFF2-40B4-BE49-F238E27FC236}">
                <a16:creationId xmlns:a16="http://schemas.microsoft.com/office/drawing/2014/main" id="{DA160E82-BCAC-0FB9-C684-B60B50B6F724}"/>
              </a:ext>
            </a:extLst>
          </p:cNvPr>
          <p:cNvSpPr txBox="1"/>
          <p:nvPr/>
        </p:nvSpPr>
        <p:spPr>
          <a:xfrm>
            <a:off x="2322442" y="6245452"/>
            <a:ext cx="5174428" cy="220573"/>
          </a:xfrm>
          <a:prstGeom prst="rect">
            <a:avLst/>
          </a:prstGeom>
          <a:noFill/>
        </p:spPr>
        <p:txBody>
          <a:bodyPr wrap="square">
            <a:spAutoFit/>
          </a:bodyPr>
          <a:lstStyle/>
          <a:p>
            <a:pPr algn="just">
              <a:lnSpc>
                <a:spcPts val="700"/>
              </a:lnSpc>
              <a:spcBef>
                <a:spcPts val="0"/>
              </a:spcBef>
              <a:spcAft>
                <a:spcPts val="250"/>
              </a:spcAft>
              <a:tabLst>
                <a:tab pos="228600" algn="l"/>
              </a:tabLst>
            </a:pPr>
            <a:r>
              <a:rPr lang="en-US" dirty="0">
                <a:latin typeface="Calibri" panose="020F0502020204030204" pitchFamily="34" charset="0"/>
                <a:ea typeface="MS Mincho" panose="02020609040205080304" pitchFamily="49" charset="-128"/>
                <a:cs typeface="Calibri" panose="020F0502020204030204" pitchFamily="34" charset="0"/>
              </a:rPr>
              <a:t>Mustafa Rahman, </a:t>
            </a:r>
            <a:r>
              <a:rPr lang="en-US" dirty="0" err="1">
                <a:latin typeface="Calibri" panose="020F0502020204030204" pitchFamily="34" charset="0"/>
                <a:ea typeface="MS Mincho" panose="02020609040205080304" pitchFamily="49" charset="-128"/>
                <a:cs typeface="Calibri" panose="020F0502020204030204" pitchFamily="34" charset="0"/>
              </a:rPr>
              <a:t>Hengrui</a:t>
            </a:r>
            <a:r>
              <a:rPr lang="en-US" dirty="0">
                <a:latin typeface="Calibri" panose="020F0502020204030204" pitchFamily="34" charset="0"/>
                <a:ea typeface="MS Mincho" panose="02020609040205080304" pitchFamily="49" charset="-128"/>
                <a:cs typeface="Calibri" panose="020F0502020204030204" pitchFamily="34" charset="0"/>
              </a:rPr>
              <a:t> Luo, Aman Rani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78B30A-2FA2-4A15-888B-C8A7CA472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27" y="1057243"/>
            <a:ext cx="8758573" cy="2631929"/>
          </a:xfrm>
          <a:prstGeom prst="rect">
            <a:avLst/>
          </a:prstGeom>
        </p:spPr>
      </p:pic>
      <p:sp>
        <p:nvSpPr>
          <p:cNvPr id="3" name="Title 2"/>
          <p:cNvSpPr>
            <a:spLocks noGrp="1"/>
          </p:cNvSpPr>
          <p:nvPr>
            <p:ph type="title"/>
          </p:nvPr>
        </p:nvSpPr>
        <p:spPr/>
        <p:txBody>
          <a:bodyPr/>
          <a:lstStyle/>
          <a:p>
            <a:r>
              <a:rPr lang="en-US" dirty="0"/>
              <a:t>HODLR and HODBF Inversion</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10</a:t>
            </a:fld>
            <a:endParaRPr lang="en-US" dirty="0"/>
          </a:p>
        </p:txBody>
      </p:sp>
      <p:sp>
        <p:nvSpPr>
          <p:cNvPr id="9" name="Rectangle 1382"/>
          <p:cNvSpPr>
            <a:spLocks noChangeArrowheads="1"/>
          </p:cNvSpPr>
          <p:nvPr/>
        </p:nvSpPr>
        <p:spPr bwMode="auto">
          <a:xfrm>
            <a:off x="-72516" y="1035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10" name="Rectangle 1385"/>
          <p:cNvSpPr>
            <a:spLocks noChangeArrowheads="1"/>
          </p:cNvSpPr>
          <p:nvPr/>
        </p:nvSpPr>
        <p:spPr bwMode="auto">
          <a:xfrm>
            <a:off x="-72516" y="1035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11" name="Rectangle 1387"/>
          <p:cNvSpPr>
            <a:spLocks noChangeArrowheads="1"/>
          </p:cNvSpPr>
          <p:nvPr/>
        </p:nvSpPr>
        <p:spPr bwMode="auto">
          <a:xfrm>
            <a:off x="-72516" y="1035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12" name="Rectangle 1389"/>
          <p:cNvSpPr>
            <a:spLocks noChangeArrowheads="1"/>
          </p:cNvSpPr>
          <p:nvPr/>
        </p:nvSpPr>
        <p:spPr bwMode="auto">
          <a:xfrm>
            <a:off x="-72516" y="1035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13" name="Rectangle 1391"/>
          <p:cNvSpPr>
            <a:spLocks noChangeArrowheads="1"/>
          </p:cNvSpPr>
          <p:nvPr/>
        </p:nvSpPr>
        <p:spPr bwMode="auto">
          <a:xfrm>
            <a:off x="-72516" y="1035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60" name="Rectangle 9"/>
          <p:cNvSpPr>
            <a:spLocks noChangeArrowheads="1"/>
          </p:cNvSpPr>
          <p:nvPr/>
        </p:nvSpPr>
        <p:spPr bwMode="auto">
          <a:xfrm>
            <a:off x="914400" y="6551612"/>
            <a:ext cx="7451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eaLnBrk="1" hangingPunct="1">
              <a:spcBef>
                <a:spcPct val="0"/>
              </a:spcBef>
              <a:buClrTx/>
              <a:buSzTx/>
              <a:buFontTx/>
              <a:buNone/>
            </a:pPr>
            <a:endParaRPr lang="en-US" altLang="zh-CN" sz="1600" i="1" baseline="-25000">
              <a:ea typeface="SimSun" pitchFamily="2" charset="-122"/>
            </a:endParaRPr>
          </a:p>
        </p:txBody>
      </p:sp>
      <p:grpSp>
        <p:nvGrpSpPr>
          <p:cNvPr id="20" name="Group 19">
            <a:extLst>
              <a:ext uri="{FF2B5EF4-FFF2-40B4-BE49-F238E27FC236}">
                <a16:creationId xmlns:a16="http://schemas.microsoft.com/office/drawing/2014/main" id="{199D8016-AAA9-4673-80C9-B3B52EE0AE6A}"/>
              </a:ext>
            </a:extLst>
          </p:cNvPr>
          <p:cNvGrpSpPr/>
          <p:nvPr/>
        </p:nvGrpSpPr>
        <p:grpSpPr>
          <a:xfrm>
            <a:off x="4932041" y="3793794"/>
            <a:ext cx="4016838" cy="2551530"/>
            <a:chOff x="5148065" y="3965670"/>
            <a:chExt cx="4016838" cy="2551530"/>
          </a:xfrm>
        </p:grpSpPr>
        <p:sp>
          <p:nvSpPr>
            <p:cNvPr id="84" name="Text Box 4"/>
            <p:cNvSpPr txBox="1">
              <a:spLocks noChangeArrowheads="1"/>
            </p:cNvSpPr>
            <p:nvPr/>
          </p:nvSpPr>
          <p:spPr bwMode="auto">
            <a:xfrm>
              <a:off x="5148065" y="3965670"/>
              <a:ext cx="4016838" cy="2551530"/>
            </a:xfrm>
            <a:prstGeom prst="rect">
              <a:avLst/>
            </a:prstGeom>
            <a:noFill/>
            <a:ln w="38100">
              <a:solidFill>
                <a:srgbClr val="3333B2"/>
              </a:solidFill>
            </a:ln>
          </p:spPr>
          <p:style>
            <a:lnRef idx="2">
              <a:schemeClr val="dk1"/>
            </a:lnRef>
            <a:fillRef idx="1">
              <a:schemeClr val="lt1"/>
            </a:fillRef>
            <a:effectRef idx="0">
              <a:schemeClr val="dk1"/>
            </a:effectRef>
            <a:fontRef idx="minor">
              <a:schemeClr val="dk1"/>
            </a:fontRef>
          </p:style>
          <p:txBody>
            <a:bodyPr wrap="square">
              <a:spAutoFit/>
            </a:bodyPr>
            <a:lstStyle>
              <a:lvl1pPr marL="57150"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buClr>
                  <a:srgbClr val="FF0000"/>
                </a:buClr>
                <a:buSzPct val="110000"/>
                <a:buFontTx/>
                <a:buNone/>
              </a:pPr>
              <a:endParaRPr lang="en-US" altLang="zh-CN" sz="1800" dirty="0">
                <a:solidFill>
                  <a:srgbClr val="3333B2"/>
                </a:solidFill>
                <a:latin typeface="+mj-lt"/>
                <a:ea typeface="SimSun" pitchFamily="2" charset="-122"/>
              </a:endParaRPr>
            </a:p>
          </p:txBody>
        </p:sp>
        <p:graphicFrame>
          <p:nvGraphicFramePr>
            <p:cNvPr id="35" name="Object 40"/>
            <p:cNvGraphicFramePr>
              <a:graphicFrameLocks noChangeAspect="1"/>
            </p:cNvGraphicFramePr>
            <p:nvPr/>
          </p:nvGraphicFramePr>
          <p:xfrm>
            <a:off x="6929028" y="5166189"/>
            <a:ext cx="804862" cy="306387"/>
          </p:xfrm>
          <a:graphic>
            <a:graphicData uri="http://schemas.openxmlformats.org/presentationml/2006/ole">
              <mc:AlternateContent xmlns:mc="http://schemas.openxmlformats.org/markup-compatibility/2006">
                <mc:Choice xmlns:v="urn:schemas-microsoft-com:vml" Requires="v">
                  <p:oleObj name="Equation" r:id="rId4" imgW="799920" imgH="291960" progId="Equation.DSMT4">
                    <p:embed/>
                  </p:oleObj>
                </mc:Choice>
                <mc:Fallback>
                  <p:oleObj name="Equation" r:id="rId4" imgW="799920" imgH="291960" progId="Equation.DSMT4">
                    <p:embed/>
                    <p:pic>
                      <p:nvPicPr>
                        <p:cNvPr id="35" name="Object 40"/>
                        <p:cNvPicPr>
                          <a:picLocks noChangeAspect="1" noChangeArrowheads="1"/>
                        </p:cNvPicPr>
                        <p:nvPr/>
                      </p:nvPicPr>
                      <p:blipFill>
                        <a:blip r:embed="rId5"/>
                        <a:srcRect/>
                        <a:stretch>
                          <a:fillRect/>
                        </a:stretch>
                      </p:blipFill>
                      <p:spPr bwMode="auto">
                        <a:xfrm>
                          <a:off x="6929028" y="5166189"/>
                          <a:ext cx="8048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41"/>
            <p:cNvGraphicFramePr>
              <a:graphicFrameLocks noChangeAspect="1"/>
            </p:cNvGraphicFramePr>
            <p:nvPr/>
          </p:nvGraphicFramePr>
          <p:xfrm>
            <a:off x="6930144" y="5569414"/>
            <a:ext cx="1638300" cy="341312"/>
          </p:xfrm>
          <a:graphic>
            <a:graphicData uri="http://schemas.openxmlformats.org/presentationml/2006/ole">
              <mc:AlternateContent xmlns:mc="http://schemas.openxmlformats.org/markup-compatibility/2006">
                <mc:Choice xmlns:v="urn:schemas-microsoft-com:vml" Requires="v">
                  <p:oleObj name="Equation" r:id="rId6" imgW="1638000" imgH="330120" progId="Equation.DSMT4">
                    <p:embed/>
                  </p:oleObj>
                </mc:Choice>
                <mc:Fallback>
                  <p:oleObj name="Equation" r:id="rId6" imgW="1638000" imgH="330120" progId="Equation.DSMT4">
                    <p:embed/>
                    <p:pic>
                      <p:nvPicPr>
                        <p:cNvPr id="36" name="Object 41"/>
                        <p:cNvPicPr>
                          <a:picLocks noChangeAspect="1" noChangeArrowheads="1"/>
                        </p:cNvPicPr>
                        <p:nvPr/>
                      </p:nvPicPr>
                      <p:blipFill>
                        <a:blip r:embed="rId7"/>
                        <a:srcRect/>
                        <a:stretch>
                          <a:fillRect/>
                        </a:stretch>
                      </p:blipFill>
                      <p:spPr bwMode="auto">
                        <a:xfrm>
                          <a:off x="6930144" y="5569414"/>
                          <a:ext cx="16383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8" name="Straight Arrow Connector 44"/>
            <p:cNvCxnSpPr>
              <a:cxnSpLocks noChangeShapeType="1"/>
              <a:stCxn id="35" idx="1"/>
            </p:cNvCxnSpPr>
            <p:nvPr/>
          </p:nvCxnSpPr>
          <p:spPr bwMode="auto">
            <a:xfrm flipH="1" flipV="1">
              <a:off x="6174544" y="5310924"/>
              <a:ext cx="754484" cy="8458"/>
            </a:xfrm>
            <a:prstGeom prst="straightConnector1">
              <a:avLst/>
            </a:prstGeom>
            <a:noFill/>
            <a:ln w="12700" algn="ctr">
              <a:solidFill>
                <a:schemeClr val="tx1"/>
              </a:solidFill>
              <a:round/>
              <a:headEnd type="none" w="sm" len="sm"/>
              <a:tailEnd type="arrow" w="med" len="med"/>
            </a:ln>
          </p:spPr>
        </p:cxnSp>
        <p:cxnSp>
          <p:nvCxnSpPr>
            <p:cNvPr id="39" name="Straight Arrow Connector 46"/>
            <p:cNvCxnSpPr>
              <a:cxnSpLocks noChangeShapeType="1"/>
            </p:cNvCxnSpPr>
            <p:nvPr/>
          </p:nvCxnSpPr>
          <p:spPr bwMode="auto">
            <a:xfrm flipH="1" flipV="1">
              <a:off x="6174543" y="5441099"/>
              <a:ext cx="727638" cy="298971"/>
            </a:xfrm>
            <a:prstGeom prst="straightConnector1">
              <a:avLst/>
            </a:prstGeom>
            <a:noFill/>
            <a:ln w="12700" algn="ctr">
              <a:solidFill>
                <a:schemeClr val="tx1"/>
              </a:solidFill>
              <a:round/>
              <a:headEnd type="none" w="sm" len="sm"/>
              <a:tailEnd type="arrow" w="med" len="med"/>
            </a:ln>
          </p:spPr>
        </p:cxnSp>
        <p:cxnSp>
          <p:nvCxnSpPr>
            <p:cNvPr id="41" name="Straight Arrow Connector 48"/>
            <p:cNvCxnSpPr>
              <a:cxnSpLocks noChangeShapeType="1"/>
            </p:cNvCxnSpPr>
            <p:nvPr/>
          </p:nvCxnSpPr>
          <p:spPr bwMode="auto">
            <a:xfrm flipV="1">
              <a:off x="7665355" y="4871941"/>
              <a:ext cx="266700" cy="240785"/>
            </a:xfrm>
            <a:prstGeom prst="straightConnector1">
              <a:avLst/>
            </a:prstGeom>
            <a:noFill/>
            <a:ln w="12700" algn="ctr">
              <a:solidFill>
                <a:schemeClr val="tx1"/>
              </a:solidFill>
              <a:round/>
              <a:headEnd type="none" w="sm" len="sm"/>
              <a:tailEnd type="arrow" w="med" len="med"/>
            </a:ln>
          </p:spPr>
        </p:cxnSp>
        <p:cxnSp>
          <p:nvCxnSpPr>
            <p:cNvPr id="42" name="Straight Arrow Connector 49"/>
            <p:cNvCxnSpPr>
              <a:cxnSpLocks noChangeShapeType="1"/>
            </p:cNvCxnSpPr>
            <p:nvPr/>
          </p:nvCxnSpPr>
          <p:spPr bwMode="auto">
            <a:xfrm flipV="1">
              <a:off x="7881279" y="5391356"/>
              <a:ext cx="331086" cy="209330"/>
            </a:xfrm>
            <a:prstGeom prst="straightConnector1">
              <a:avLst/>
            </a:prstGeom>
            <a:noFill/>
            <a:ln w="12700" algn="ctr">
              <a:solidFill>
                <a:schemeClr val="tx1"/>
              </a:solidFill>
              <a:round/>
              <a:headEnd type="none" w="sm" len="sm"/>
              <a:tailEnd type="arrow" w="med" len="med"/>
            </a:ln>
          </p:spPr>
        </p:cxnSp>
        <p:sp>
          <p:nvSpPr>
            <p:cNvPr id="45" name="Rectangle 52"/>
            <p:cNvSpPr>
              <a:spLocks noChangeArrowheads="1"/>
            </p:cNvSpPr>
            <p:nvPr/>
          </p:nvSpPr>
          <p:spPr bwMode="auto">
            <a:xfrm>
              <a:off x="7889641" y="4617290"/>
              <a:ext cx="946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CC"/>
                  </a:solidFill>
                  <a:latin typeface="Arial" charset="0"/>
                  <a:cs typeface="Arial" charset="0"/>
                </a:defRPr>
              </a:lvl1pPr>
              <a:lvl2pPr marL="742950" indent="-285750" eaLnBrk="0" hangingPunct="0">
                <a:defRPr b="1">
                  <a:solidFill>
                    <a:srgbClr val="0000CC"/>
                  </a:solidFill>
                  <a:latin typeface="Arial" charset="0"/>
                  <a:cs typeface="Arial" charset="0"/>
                </a:defRPr>
              </a:lvl2pPr>
              <a:lvl3pPr marL="1143000" indent="-228600" eaLnBrk="0" hangingPunct="0">
                <a:defRPr b="1">
                  <a:solidFill>
                    <a:srgbClr val="0000CC"/>
                  </a:solidFill>
                  <a:latin typeface="Arial" charset="0"/>
                  <a:cs typeface="Arial" charset="0"/>
                </a:defRPr>
              </a:lvl3pPr>
              <a:lvl4pPr marL="1600200" indent="-228600" eaLnBrk="0" hangingPunct="0">
                <a:defRPr b="1">
                  <a:solidFill>
                    <a:srgbClr val="0000CC"/>
                  </a:solidFill>
                  <a:latin typeface="Arial" charset="0"/>
                  <a:cs typeface="Arial" charset="0"/>
                </a:defRPr>
              </a:lvl4pPr>
              <a:lvl5pPr marL="2057400" indent="-228600" eaLnBrk="0" hangingPunct="0">
                <a:defRPr b="1">
                  <a:solidFill>
                    <a:srgbClr val="0000CC"/>
                  </a:solidFill>
                  <a:latin typeface="Arial" charset="0"/>
                  <a:cs typeface="Arial" charset="0"/>
                </a:defRPr>
              </a:lvl5pPr>
              <a:lvl6pPr marL="2514600" indent="-228600" eaLnBrk="0" fontAlgn="base" hangingPunct="0">
                <a:spcBef>
                  <a:spcPct val="0"/>
                </a:spcBef>
                <a:spcAft>
                  <a:spcPct val="0"/>
                </a:spcAft>
                <a:defRPr b="1">
                  <a:solidFill>
                    <a:srgbClr val="0000CC"/>
                  </a:solidFill>
                  <a:latin typeface="Arial" charset="0"/>
                  <a:cs typeface="Arial" charset="0"/>
                </a:defRPr>
              </a:lvl6pPr>
              <a:lvl7pPr marL="2971800" indent="-228600" eaLnBrk="0" fontAlgn="base" hangingPunct="0">
                <a:spcBef>
                  <a:spcPct val="0"/>
                </a:spcBef>
                <a:spcAft>
                  <a:spcPct val="0"/>
                </a:spcAft>
                <a:defRPr b="1">
                  <a:solidFill>
                    <a:srgbClr val="0000CC"/>
                  </a:solidFill>
                  <a:latin typeface="Arial" charset="0"/>
                  <a:cs typeface="Arial" charset="0"/>
                </a:defRPr>
              </a:lvl7pPr>
              <a:lvl8pPr marL="3429000" indent="-228600" eaLnBrk="0" fontAlgn="base" hangingPunct="0">
                <a:spcBef>
                  <a:spcPct val="0"/>
                </a:spcBef>
                <a:spcAft>
                  <a:spcPct val="0"/>
                </a:spcAft>
                <a:defRPr b="1">
                  <a:solidFill>
                    <a:srgbClr val="0000CC"/>
                  </a:solidFill>
                  <a:latin typeface="Arial" charset="0"/>
                  <a:cs typeface="Arial" charset="0"/>
                </a:defRPr>
              </a:lvl8pPr>
              <a:lvl9pPr marL="3886200" indent="-228600" eaLnBrk="0" fontAlgn="base" hangingPunct="0">
                <a:spcBef>
                  <a:spcPct val="0"/>
                </a:spcBef>
                <a:spcAft>
                  <a:spcPct val="0"/>
                </a:spcAft>
                <a:defRPr b="1">
                  <a:solidFill>
                    <a:srgbClr val="0000CC"/>
                  </a:solidFill>
                  <a:latin typeface="Arial" charset="0"/>
                  <a:cs typeface="Arial" charset="0"/>
                </a:defRPr>
              </a:lvl9pPr>
            </a:lstStyle>
            <a:p>
              <a:pPr eaLnBrk="1" hangingPunct="1"/>
              <a:r>
                <a:rPr lang="en-US" altLang="zh-CN" b="0" dirty="0">
                  <a:solidFill>
                    <a:schemeClr val="tx1"/>
                  </a:solidFill>
                  <a:latin typeface="+mj-lt"/>
                  <a:ea typeface="SimSun" pitchFamily="2" charset="-122"/>
                </a:rPr>
                <a:t>LR or BF</a:t>
              </a:r>
              <a:endParaRPr lang="en-US" altLang="en-US" b="0" dirty="0">
                <a:solidFill>
                  <a:schemeClr val="tx1"/>
                </a:solidFill>
                <a:latin typeface="+mj-lt"/>
              </a:endParaRPr>
            </a:p>
          </p:txBody>
        </p:sp>
        <p:sp>
          <p:nvSpPr>
            <p:cNvPr id="46" name="Rectangle 53"/>
            <p:cNvSpPr>
              <a:spLocks noChangeArrowheads="1"/>
            </p:cNvSpPr>
            <p:nvPr/>
          </p:nvSpPr>
          <p:spPr bwMode="auto">
            <a:xfrm>
              <a:off x="8162064" y="5181713"/>
              <a:ext cx="946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CC"/>
                  </a:solidFill>
                  <a:latin typeface="Arial" charset="0"/>
                  <a:cs typeface="Arial" charset="0"/>
                </a:defRPr>
              </a:lvl1pPr>
              <a:lvl2pPr marL="742950" indent="-285750" eaLnBrk="0" hangingPunct="0">
                <a:defRPr b="1">
                  <a:solidFill>
                    <a:srgbClr val="0000CC"/>
                  </a:solidFill>
                  <a:latin typeface="Arial" charset="0"/>
                  <a:cs typeface="Arial" charset="0"/>
                </a:defRPr>
              </a:lvl2pPr>
              <a:lvl3pPr marL="1143000" indent="-228600" eaLnBrk="0" hangingPunct="0">
                <a:defRPr b="1">
                  <a:solidFill>
                    <a:srgbClr val="0000CC"/>
                  </a:solidFill>
                  <a:latin typeface="Arial" charset="0"/>
                  <a:cs typeface="Arial" charset="0"/>
                </a:defRPr>
              </a:lvl3pPr>
              <a:lvl4pPr marL="1600200" indent="-228600" eaLnBrk="0" hangingPunct="0">
                <a:defRPr b="1">
                  <a:solidFill>
                    <a:srgbClr val="0000CC"/>
                  </a:solidFill>
                  <a:latin typeface="Arial" charset="0"/>
                  <a:cs typeface="Arial" charset="0"/>
                </a:defRPr>
              </a:lvl4pPr>
              <a:lvl5pPr marL="2057400" indent="-228600" eaLnBrk="0" hangingPunct="0">
                <a:defRPr b="1">
                  <a:solidFill>
                    <a:srgbClr val="0000CC"/>
                  </a:solidFill>
                  <a:latin typeface="Arial" charset="0"/>
                  <a:cs typeface="Arial" charset="0"/>
                </a:defRPr>
              </a:lvl5pPr>
              <a:lvl6pPr marL="2514600" indent="-228600" eaLnBrk="0" fontAlgn="base" hangingPunct="0">
                <a:spcBef>
                  <a:spcPct val="0"/>
                </a:spcBef>
                <a:spcAft>
                  <a:spcPct val="0"/>
                </a:spcAft>
                <a:defRPr b="1">
                  <a:solidFill>
                    <a:srgbClr val="0000CC"/>
                  </a:solidFill>
                  <a:latin typeface="Arial" charset="0"/>
                  <a:cs typeface="Arial" charset="0"/>
                </a:defRPr>
              </a:lvl6pPr>
              <a:lvl7pPr marL="2971800" indent="-228600" eaLnBrk="0" fontAlgn="base" hangingPunct="0">
                <a:spcBef>
                  <a:spcPct val="0"/>
                </a:spcBef>
                <a:spcAft>
                  <a:spcPct val="0"/>
                </a:spcAft>
                <a:defRPr b="1">
                  <a:solidFill>
                    <a:srgbClr val="0000CC"/>
                  </a:solidFill>
                  <a:latin typeface="Arial" charset="0"/>
                  <a:cs typeface="Arial" charset="0"/>
                </a:defRPr>
              </a:lvl7pPr>
              <a:lvl8pPr marL="3429000" indent="-228600" eaLnBrk="0" fontAlgn="base" hangingPunct="0">
                <a:spcBef>
                  <a:spcPct val="0"/>
                </a:spcBef>
                <a:spcAft>
                  <a:spcPct val="0"/>
                </a:spcAft>
                <a:defRPr b="1">
                  <a:solidFill>
                    <a:srgbClr val="0000CC"/>
                  </a:solidFill>
                  <a:latin typeface="Arial" charset="0"/>
                  <a:cs typeface="Arial" charset="0"/>
                </a:defRPr>
              </a:lvl8pPr>
              <a:lvl9pPr marL="3886200" indent="-228600" eaLnBrk="0" fontAlgn="base" hangingPunct="0">
                <a:spcBef>
                  <a:spcPct val="0"/>
                </a:spcBef>
                <a:spcAft>
                  <a:spcPct val="0"/>
                </a:spcAft>
                <a:defRPr b="1">
                  <a:solidFill>
                    <a:srgbClr val="0000CC"/>
                  </a:solidFill>
                  <a:latin typeface="Arial" charset="0"/>
                  <a:cs typeface="Arial" charset="0"/>
                </a:defRPr>
              </a:lvl9pPr>
            </a:lstStyle>
            <a:p>
              <a:pPr eaLnBrk="1" hangingPunct="1"/>
              <a:r>
                <a:rPr lang="en-US" altLang="zh-CN" b="0" dirty="0">
                  <a:solidFill>
                    <a:schemeClr val="tx1"/>
                  </a:solidFill>
                  <a:latin typeface="+mj-lt"/>
                  <a:ea typeface="SimSun" pitchFamily="2" charset="-122"/>
                </a:rPr>
                <a:t>LR or BF</a:t>
              </a:r>
              <a:endParaRPr lang="en-US" altLang="en-US" b="0" dirty="0">
                <a:solidFill>
                  <a:schemeClr val="tx1"/>
                </a:solidFill>
                <a:latin typeface="+mj-lt"/>
              </a:endParaRPr>
            </a:p>
          </p:txBody>
        </p:sp>
        <p:sp>
          <p:nvSpPr>
            <p:cNvPr id="49" name="Rectangle 56"/>
            <p:cNvSpPr>
              <a:spLocks noChangeArrowheads="1"/>
            </p:cNvSpPr>
            <p:nvPr/>
          </p:nvSpPr>
          <p:spPr bwMode="auto">
            <a:xfrm>
              <a:off x="5256076" y="5181713"/>
              <a:ext cx="946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CC"/>
                  </a:solidFill>
                  <a:latin typeface="Arial" charset="0"/>
                  <a:cs typeface="Arial" charset="0"/>
                </a:defRPr>
              </a:lvl1pPr>
              <a:lvl2pPr marL="742950" indent="-285750" eaLnBrk="0" hangingPunct="0">
                <a:defRPr b="1">
                  <a:solidFill>
                    <a:srgbClr val="0000CC"/>
                  </a:solidFill>
                  <a:latin typeface="Arial" charset="0"/>
                  <a:cs typeface="Arial" charset="0"/>
                </a:defRPr>
              </a:lvl2pPr>
              <a:lvl3pPr marL="1143000" indent="-228600" eaLnBrk="0" hangingPunct="0">
                <a:defRPr b="1">
                  <a:solidFill>
                    <a:srgbClr val="0000CC"/>
                  </a:solidFill>
                  <a:latin typeface="Arial" charset="0"/>
                  <a:cs typeface="Arial" charset="0"/>
                </a:defRPr>
              </a:lvl3pPr>
              <a:lvl4pPr marL="1600200" indent="-228600" eaLnBrk="0" hangingPunct="0">
                <a:defRPr b="1">
                  <a:solidFill>
                    <a:srgbClr val="0000CC"/>
                  </a:solidFill>
                  <a:latin typeface="Arial" charset="0"/>
                  <a:cs typeface="Arial" charset="0"/>
                </a:defRPr>
              </a:lvl4pPr>
              <a:lvl5pPr marL="2057400" indent="-228600" eaLnBrk="0" hangingPunct="0">
                <a:defRPr b="1">
                  <a:solidFill>
                    <a:srgbClr val="0000CC"/>
                  </a:solidFill>
                  <a:latin typeface="Arial" charset="0"/>
                  <a:cs typeface="Arial" charset="0"/>
                </a:defRPr>
              </a:lvl5pPr>
              <a:lvl6pPr marL="2514600" indent="-228600" eaLnBrk="0" fontAlgn="base" hangingPunct="0">
                <a:spcBef>
                  <a:spcPct val="0"/>
                </a:spcBef>
                <a:spcAft>
                  <a:spcPct val="0"/>
                </a:spcAft>
                <a:defRPr b="1">
                  <a:solidFill>
                    <a:srgbClr val="0000CC"/>
                  </a:solidFill>
                  <a:latin typeface="Arial" charset="0"/>
                  <a:cs typeface="Arial" charset="0"/>
                </a:defRPr>
              </a:lvl6pPr>
              <a:lvl7pPr marL="2971800" indent="-228600" eaLnBrk="0" fontAlgn="base" hangingPunct="0">
                <a:spcBef>
                  <a:spcPct val="0"/>
                </a:spcBef>
                <a:spcAft>
                  <a:spcPct val="0"/>
                </a:spcAft>
                <a:defRPr b="1">
                  <a:solidFill>
                    <a:srgbClr val="0000CC"/>
                  </a:solidFill>
                  <a:latin typeface="Arial" charset="0"/>
                  <a:cs typeface="Arial" charset="0"/>
                </a:defRPr>
              </a:lvl7pPr>
              <a:lvl8pPr marL="3429000" indent="-228600" eaLnBrk="0" fontAlgn="base" hangingPunct="0">
                <a:spcBef>
                  <a:spcPct val="0"/>
                </a:spcBef>
                <a:spcAft>
                  <a:spcPct val="0"/>
                </a:spcAft>
                <a:defRPr b="1">
                  <a:solidFill>
                    <a:srgbClr val="0000CC"/>
                  </a:solidFill>
                  <a:latin typeface="Arial" charset="0"/>
                  <a:cs typeface="Arial" charset="0"/>
                </a:defRPr>
              </a:lvl8pPr>
              <a:lvl9pPr marL="3886200" indent="-228600" eaLnBrk="0" fontAlgn="base" hangingPunct="0">
                <a:spcBef>
                  <a:spcPct val="0"/>
                </a:spcBef>
                <a:spcAft>
                  <a:spcPct val="0"/>
                </a:spcAft>
                <a:defRPr b="1">
                  <a:solidFill>
                    <a:srgbClr val="0000CC"/>
                  </a:solidFill>
                  <a:latin typeface="Arial" charset="0"/>
                  <a:cs typeface="Arial" charset="0"/>
                </a:defRPr>
              </a:lvl9pPr>
            </a:lstStyle>
            <a:p>
              <a:pPr eaLnBrk="1" hangingPunct="1"/>
              <a:r>
                <a:rPr lang="en-US" altLang="zh-CN" b="0" dirty="0">
                  <a:solidFill>
                    <a:schemeClr val="tx1"/>
                  </a:solidFill>
                  <a:latin typeface="+mj-lt"/>
                  <a:ea typeface="SimSun" pitchFamily="2" charset="-122"/>
                </a:rPr>
                <a:t>LR or BF</a:t>
              </a:r>
              <a:endParaRPr lang="en-US" altLang="en-US" b="0" dirty="0">
                <a:solidFill>
                  <a:schemeClr val="tx1"/>
                </a:solidFill>
                <a:latin typeface="+mj-lt"/>
              </a:endParaRPr>
            </a:p>
          </p:txBody>
        </p:sp>
        <p:sp>
          <p:nvSpPr>
            <p:cNvPr id="33" name="Rectangle 1"/>
            <p:cNvSpPr>
              <a:spLocks noChangeArrowheads="1"/>
            </p:cNvSpPr>
            <p:nvPr/>
          </p:nvSpPr>
          <p:spPr bwMode="auto">
            <a:xfrm>
              <a:off x="5508104" y="4006805"/>
              <a:ext cx="3335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CC"/>
                  </a:solidFill>
                  <a:latin typeface="Arial" charset="0"/>
                  <a:cs typeface="Arial" charset="0"/>
                </a:defRPr>
              </a:lvl1pPr>
              <a:lvl2pPr marL="742950" indent="-285750" eaLnBrk="0" hangingPunct="0">
                <a:defRPr b="1">
                  <a:solidFill>
                    <a:srgbClr val="0000CC"/>
                  </a:solidFill>
                  <a:latin typeface="Arial" charset="0"/>
                  <a:cs typeface="Arial" charset="0"/>
                </a:defRPr>
              </a:lvl2pPr>
              <a:lvl3pPr marL="1143000" indent="-228600" eaLnBrk="0" hangingPunct="0">
                <a:defRPr b="1">
                  <a:solidFill>
                    <a:srgbClr val="0000CC"/>
                  </a:solidFill>
                  <a:latin typeface="Arial" charset="0"/>
                  <a:cs typeface="Arial" charset="0"/>
                </a:defRPr>
              </a:lvl3pPr>
              <a:lvl4pPr marL="1600200" indent="-228600" eaLnBrk="0" hangingPunct="0">
                <a:defRPr b="1">
                  <a:solidFill>
                    <a:srgbClr val="0000CC"/>
                  </a:solidFill>
                  <a:latin typeface="Arial" charset="0"/>
                  <a:cs typeface="Arial" charset="0"/>
                </a:defRPr>
              </a:lvl4pPr>
              <a:lvl5pPr marL="2057400" indent="-228600" eaLnBrk="0" hangingPunct="0">
                <a:defRPr b="1">
                  <a:solidFill>
                    <a:srgbClr val="0000CC"/>
                  </a:solidFill>
                  <a:latin typeface="Arial" charset="0"/>
                  <a:cs typeface="Arial" charset="0"/>
                </a:defRPr>
              </a:lvl5pPr>
              <a:lvl6pPr marL="2514600" indent="-228600" eaLnBrk="0" fontAlgn="base" hangingPunct="0">
                <a:spcBef>
                  <a:spcPct val="0"/>
                </a:spcBef>
                <a:spcAft>
                  <a:spcPct val="0"/>
                </a:spcAft>
                <a:defRPr b="1">
                  <a:solidFill>
                    <a:srgbClr val="0000CC"/>
                  </a:solidFill>
                  <a:latin typeface="Arial" charset="0"/>
                  <a:cs typeface="Arial" charset="0"/>
                </a:defRPr>
              </a:lvl6pPr>
              <a:lvl7pPr marL="2971800" indent="-228600" eaLnBrk="0" fontAlgn="base" hangingPunct="0">
                <a:spcBef>
                  <a:spcPct val="0"/>
                </a:spcBef>
                <a:spcAft>
                  <a:spcPct val="0"/>
                </a:spcAft>
                <a:defRPr b="1">
                  <a:solidFill>
                    <a:srgbClr val="0000CC"/>
                  </a:solidFill>
                  <a:latin typeface="Arial" charset="0"/>
                  <a:cs typeface="Arial" charset="0"/>
                </a:defRPr>
              </a:lvl7pPr>
              <a:lvl8pPr marL="3429000" indent="-228600" eaLnBrk="0" fontAlgn="base" hangingPunct="0">
                <a:spcBef>
                  <a:spcPct val="0"/>
                </a:spcBef>
                <a:spcAft>
                  <a:spcPct val="0"/>
                </a:spcAft>
                <a:defRPr b="1">
                  <a:solidFill>
                    <a:srgbClr val="0000CC"/>
                  </a:solidFill>
                  <a:latin typeface="Arial" charset="0"/>
                  <a:cs typeface="Arial" charset="0"/>
                </a:defRPr>
              </a:lvl8pPr>
              <a:lvl9pPr marL="3886200" indent="-228600" eaLnBrk="0" fontAlgn="base" hangingPunct="0">
                <a:spcBef>
                  <a:spcPct val="0"/>
                </a:spcBef>
                <a:spcAft>
                  <a:spcPct val="0"/>
                </a:spcAft>
                <a:defRPr b="1">
                  <a:solidFill>
                    <a:srgbClr val="0000CC"/>
                  </a:solidFill>
                  <a:latin typeface="Arial" charset="0"/>
                  <a:cs typeface="Arial" charset="0"/>
                </a:defRPr>
              </a:lvl9pPr>
            </a:lstStyle>
            <a:p>
              <a:pPr eaLnBrk="1" hangingPunct="1"/>
              <a:r>
                <a:rPr lang="en-US" altLang="zh-CN" b="0" dirty="0">
                  <a:solidFill>
                    <a:schemeClr val="tx1"/>
                  </a:solidFill>
                  <a:latin typeface="+mj-lt"/>
                  <a:ea typeface="SimSun" pitchFamily="2" charset="-122"/>
                </a:rPr>
                <a:t>Randomized butterfly operations:</a:t>
              </a:r>
            </a:p>
            <a:p>
              <a:pPr eaLnBrk="1" hangingPunct="1"/>
              <a:r>
                <a:rPr lang="en-US" altLang="zh-CN" b="0" dirty="0">
                  <a:solidFill>
                    <a:schemeClr val="tx1"/>
                  </a:solidFill>
                  <a:latin typeface="+mj-lt"/>
                  <a:ea typeface="SimSun" pitchFamily="2" charset="-122"/>
                </a:rPr>
                <a:t>or LR operations: </a:t>
              </a:r>
              <a:endParaRPr lang="en-US" altLang="en-US" b="0" dirty="0">
                <a:solidFill>
                  <a:schemeClr val="tx1"/>
                </a:solidFill>
                <a:latin typeface="+mj-lt"/>
              </a:endParaRPr>
            </a:p>
          </p:txBody>
        </p:sp>
      </p:grpSp>
      <p:sp>
        <p:nvSpPr>
          <p:cNvPr id="51" name="Text Box 4"/>
          <p:cNvSpPr txBox="1">
            <a:spLocks noChangeArrowheads="1"/>
          </p:cNvSpPr>
          <p:nvPr/>
        </p:nvSpPr>
        <p:spPr bwMode="auto">
          <a:xfrm>
            <a:off x="179512" y="3791467"/>
            <a:ext cx="4542570" cy="2551530"/>
          </a:xfrm>
          <a:prstGeom prst="rect">
            <a:avLst/>
          </a:prstGeom>
          <a:noFill/>
          <a:ln w="38100">
            <a:solidFill>
              <a:srgbClr val="3333B2"/>
            </a:solidFill>
          </a:ln>
        </p:spPr>
        <p:style>
          <a:lnRef idx="2">
            <a:schemeClr val="dk1"/>
          </a:lnRef>
          <a:fillRef idx="1">
            <a:schemeClr val="lt1"/>
          </a:fillRef>
          <a:effectRef idx="0">
            <a:schemeClr val="dk1"/>
          </a:effectRef>
          <a:fontRef idx="minor">
            <a:schemeClr val="dk1"/>
          </a:fontRef>
        </p:style>
        <p:txBody>
          <a:bodyPr wrap="square">
            <a:spAutoFit/>
          </a:bodyPr>
          <a:lstStyle>
            <a:lvl1pPr marL="57150"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buClr>
                <a:srgbClr val="FF0000"/>
              </a:buClr>
              <a:buSzPct val="110000"/>
              <a:buFontTx/>
              <a:buNone/>
            </a:pPr>
            <a:endParaRPr lang="en-US" altLang="zh-CN" sz="1800" dirty="0">
              <a:solidFill>
                <a:srgbClr val="3333B2"/>
              </a:solidFill>
              <a:latin typeface="+mj-lt"/>
              <a:ea typeface="SimSun" pitchFamily="2" charset="-122"/>
            </a:endParaRPr>
          </a:p>
        </p:txBody>
      </p:sp>
      <p:grpSp>
        <p:nvGrpSpPr>
          <p:cNvPr id="50" name="Group 49">
            <a:extLst>
              <a:ext uri="{FF2B5EF4-FFF2-40B4-BE49-F238E27FC236}">
                <a16:creationId xmlns:a16="http://schemas.microsoft.com/office/drawing/2014/main" id="{B54DDAC4-F645-4908-ABBA-82FAF1724D60}"/>
              </a:ext>
            </a:extLst>
          </p:cNvPr>
          <p:cNvGrpSpPr/>
          <p:nvPr/>
        </p:nvGrpSpPr>
        <p:grpSpPr>
          <a:xfrm>
            <a:off x="208230" y="3986108"/>
            <a:ext cx="4406900" cy="2063601"/>
            <a:chOff x="-3530878" y="14745154"/>
            <a:chExt cx="4406900" cy="2063601"/>
          </a:xfrm>
        </p:grpSpPr>
        <p:graphicFrame>
          <p:nvGraphicFramePr>
            <p:cNvPr id="52" name="Object 51">
              <a:extLst>
                <a:ext uri="{FF2B5EF4-FFF2-40B4-BE49-F238E27FC236}">
                  <a16:creationId xmlns:a16="http://schemas.microsoft.com/office/drawing/2014/main" id="{DC386BA8-9A73-42C8-BBBF-A7764213BD7E}"/>
                </a:ext>
              </a:extLst>
            </p:cNvPr>
            <p:cNvGraphicFramePr>
              <a:graphicFrameLocks noChangeAspect="1"/>
            </p:cNvGraphicFramePr>
            <p:nvPr/>
          </p:nvGraphicFramePr>
          <p:xfrm>
            <a:off x="-3530878" y="15172649"/>
            <a:ext cx="4406900" cy="990600"/>
          </p:xfrm>
          <a:graphic>
            <a:graphicData uri="http://schemas.openxmlformats.org/presentationml/2006/ole">
              <mc:AlternateContent xmlns:mc="http://schemas.openxmlformats.org/markup-compatibility/2006">
                <mc:Choice xmlns:v="urn:schemas-microsoft-com:vml" Requires="v">
                  <p:oleObj name="Equation" r:id="rId8" imgW="4406760" imgH="990360" progId="Equation.DSMT4">
                    <p:embed/>
                  </p:oleObj>
                </mc:Choice>
                <mc:Fallback>
                  <p:oleObj name="Equation" r:id="rId8" imgW="4406760" imgH="990360" progId="Equation.DSMT4">
                    <p:embed/>
                    <p:pic>
                      <p:nvPicPr>
                        <p:cNvPr id="52" name="Object 51">
                          <a:extLst>
                            <a:ext uri="{FF2B5EF4-FFF2-40B4-BE49-F238E27FC236}">
                              <a16:creationId xmlns:a16="http://schemas.microsoft.com/office/drawing/2014/main" id="{DC386BA8-9A73-42C8-BBBF-A7764213BD7E}"/>
                            </a:ext>
                          </a:extLst>
                        </p:cNvPr>
                        <p:cNvPicPr/>
                        <p:nvPr/>
                      </p:nvPicPr>
                      <p:blipFill>
                        <a:blip r:embed="rId9"/>
                        <a:stretch>
                          <a:fillRect/>
                        </a:stretch>
                      </p:blipFill>
                      <p:spPr>
                        <a:xfrm>
                          <a:off x="-3530878" y="15172649"/>
                          <a:ext cx="4406900" cy="9906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B412D15D-CACC-4F77-BFA3-E803AE8392D4}"/>
                </a:ext>
              </a:extLst>
            </p:cNvPr>
            <p:cNvGraphicFramePr>
              <a:graphicFrameLocks noChangeAspect="1"/>
            </p:cNvGraphicFramePr>
            <p:nvPr/>
          </p:nvGraphicFramePr>
          <p:xfrm>
            <a:off x="-3530878" y="16199155"/>
            <a:ext cx="2616200" cy="609600"/>
          </p:xfrm>
          <a:graphic>
            <a:graphicData uri="http://schemas.openxmlformats.org/presentationml/2006/ole">
              <mc:AlternateContent xmlns:mc="http://schemas.openxmlformats.org/markup-compatibility/2006">
                <mc:Choice xmlns:v="urn:schemas-microsoft-com:vml" Requires="v">
                  <p:oleObj name="Equation" r:id="rId10" imgW="2616120" imgH="609480" progId="Equation.DSMT4">
                    <p:embed/>
                  </p:oleObj>
                </mc:Choice>
                <mc:Fallback>
                  <p:oleObj name="Equation" r:id="rId10" imgW="2616120" imgH="609480" progId="Equation.DSMT4">
                    <p:embed/>
                    <p:pic>
                      <p:nvPicPr>
                        <p:cNvPr id="53" name="Object 52">
                          <a:extLst>
                            <a:ext uri="{FF2B5EF4-FFF2-40B4-BE49-F238E27FC236}">
                              <a16:creationId xmlns:a16="http://schemas.microsoft.com/office/drawing/2014/main" id="{B412D15D-CACC-4F77-BFA3-E803AE8392D4}"/>
                            </a:ext>
                          </a:extLst>
                        </p:cNvPr>
                        <p:cNvPicPr/>
                        <p:nvPr/>
                      </p:nvPicPr>
                      <p:blipFill>
                        <a:blip r:embed="rId11"/>
                        <a:stretch>
                          <a:fillRect/>
                        </a:stretch>
                      </p:blipFill>
                      <p:spPr>
                        <a:xfrm>
                          <a:off x="-3530878" y="16199155"/>
                          <a:ext cx="2616200" cy="6096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3073F75C-9C35-4D52-AEFF-5F246D01105F}"/>
                </a:ext>
              </a:extLst>
            </p:cNvPr>
            <p:cNvGraphicFramePr>
              <a:graphicFrameLocks noChangeAspect="1"/>
            </p:cNvGraphicFramePr>
            <p:nvPr/>
          </p:nvGraphicFramePr>
          <p:xfrm>
            <a:off x="-3438803" y="14745154"/>
            <a:ext cx="2921000" cy="292100"/>
          </p:xfrm>
          <a:graphic>
            <a:graphicData uri="http://schemas.openxmlformats.org/presentationml/2006/ole">
              <mc:AlternateContent xmlns:mc="http://schemas.openxmlformats.org/markup-compatibility/2006">
                <mc:Choice xmlns:v="urn:schemas-microsoft-com:vml" Requires="v">
                  <p:oleObj name="Equation" r:id="rId12" imgW="2920680" imgH="291960" progId="Equation.DSMT4">
                    <p:embed/>
                  </p:oleObj>
                </mc:Choice>
                <mc:Fallback>
                  <p:oleObj name="Equation" r:id="rId12" imgW="2920680" imgH="291960" progId="Equation.DSMT4">
                    <p:embed/>
                    <p:pic>
                      <p:nvPicPr>
                        <p:cNvPr id="54" name="Object 53">
                          <a:extLst>
                            <a:ext uri="{FF2B5EF4-FFF2-40B4-BE49-F238E27FC236}">
                              <a16:creationId xmlns:a16="http://schemas.microsoft.com/office/drawing/2014/main" id="{3073F75C-9C35-4D52-AEFF-5F246D01105F}"/>
                            </a:ext>
                          </a:extLst>
                        </p:cNvPr>
                        <p:cNvPicPr>
                          <a:picLocks noChangeAspect="1" noChangeArrowheads="1"/>
                        </p:cNvPicPr>
                        <p:nvPr/>
                      </p:nvPicPr>
                      <p:blipFill>
                        <a:blip r:embed="rId13"/>
                        <a:srcRect/>
                        <a:stretch>
                          <a:fillRect/>
                        </a:stretch>
                      </p:blipFill>
                      <p:spPr bwMode="auto">
                        <a:xfrm>
                          <a:off x="-3438803" y="14745154"/>
                          <a:ext cx="2921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 name="Rectangle 27">
            <a:extLst>
              <a:ext uri="{FF2B5EF4-FFF2-40B4-BE49-F238E27FC236}">
                <a16:creationId xmlns:a16="http://schemas.microsoft.com/office/drawing/2014/main" id="{818B83A9-E51A-44E8-AFD0-CB1C3DD09389}"/>
              </a:ext>
            </a:extLst>
          </p:cNvPr>
          <p:cNvSpPr/>
          <p:nvPr/>
        </p:nvSpPr>
        <p:spPr>
          <a:xfrm>
            <a:off x="295737" y="584684"/>
            <a:ext cx="4905830" cy="369332"/>
          </a:xfrm>
          <a:prstGeom prst="rect">
            <a:avLst/>
          </a:prstGeom>
        </p:spPr>
        <p:txBody>
          <a:bodyPr wrap="none">
            <a:spAutoFit/>
          </a:bodyPr>
          <a:lstStyle/>
          <a:p>
            <a:r>
              <a:rPr lang="en-US" b="1" dirty="0">
                <a:latin typeface="+mj-lt"/>
              </a:rPr>
              <a:t>Factorization with exact or approximate inversion</a:t>
            </a:r>
          </a:p>
        </p:txBody>
      </p:sp>
      <p:sp>
        <p:nvSpPr>
          <p:cNvPr id="29" name="Rectangle 56">
            <a:extLst>
              <a:ext uri="{FF2B5EF4-FFF2-40B4-BE49-F238E27FC236}">
                <a16:creationId xmlns:a16="http://schemas.microsoft.com/office/drawing/2014/main" id="{1BCEBEE6-3A0E-4B30-8DD8-3343A46BCB0A}"/>
              </a:ext>
            </a:extLst>
          </p:cNvPr>
          <p:cNvSpPr>
            <a:spLocks noChangeArrowheads="1"/>
          </p:cNvSpPr>
          <p:nvPr/>
        </p:nvSpPr>
        <p:spPr bwMode="auto">
          <a:xfrm>
            <a:off x="6840252" y="5682715"/>
            <a:ext cx="1483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0000CC"/>
                </a:solidFill>
                <a:latin typeface="Arial" charset="0"/>
                <a:cs typeface="Arial" charset="0"/>
              </a:defRPr>
            </a:lvl1pPr>
            <a:lvl2pPr marL="742950" indent="-285750" eaLnBrk="0" hangingPunct="0">
              <a:defRPr b="1">
                <a:solidFill>
                  <a:srgbClr val="0000CC"/>
                </a:solidFill>
                <a:latin typeface="Arial" charset="0"/>
                <a:cs typeface="Arial" charset="0"/>
              </a:defRPr>
            </a:lvl2pPr>
            <a:lvl3pPr marL="1143000" indent="-228600" eaLnBrk="0" hangingPunct="0">
              <a:defRPr b="1">
                <a:solidFill>
                  <a:srgbClr val="0000CC"/>
                </a:solidFill>
                <a:latin typeface="Arial" charset="0"/>
                <a:cs typeface="Arial" charset="0"/>
              </a:defRPr>
            </a:lvl3pPr>
            <a:lvl4pPr marL="1600200" indent="-228600" eaLnBrk="0" hangingPunct="0">
              <a:defRPr b="1">
                <a:solidFill>
                  <a:srgbClr val="0000CC"/>
                </a:solidFill>
                <a:latin typeface="Arial" charset="0"/>
                <a:cs typeface="Arial" charset="0"/>
              </a:defRPr>
            </a:lvl4pPr>
            <a:lvl5pPr marL="2057400" indent="-228600" eaLnBrk="0" hangingPunct="0">
              <a:defRPr b="1">
                <a:solidFill>
                  <a:srgbClr val="0000CC"/>
                </a:solidFill>
                <a:latin typeface="Arial" charset="0"/>
                <a:cs typeface="Arial" charset="0"/>
              </a:defRPr>
            </a:lvl5pPr>
            <a:lvl6pPr marL="2514600" indent="-228600" eaLnBrk="0" fontAlgn="base" hangingPunct="0">
              <a:spcBef>
                <a:spcPct val="0"/>
              </a:spcBef>
              <a:spcAft>
                <a:spcPct val="0"/>
              </a:spcAft>
              <a:defRPr b="1">
                <a:solidFill>
                  <a:srgbClr val="0000CC"/>
                </a:solidFill>
                <a:latin typeface="Arial" charset="0"/>
                <a:cs typeface="Arial" charset="0"/>
              </a:defRPr>
            </a:lvl6pPr>
            <a:lvl7pPr marL="2971800" indent="-228600" eaLnBrk="0" fontAlgn="base" hangingPunct="0">
              <a:spcBef>
                <a:spcPct val="0"/>
              </a:spcBef>
              <a:spcAft>
                <a:spcPct val="0"/>
              </a:spcAft>
              <a:defRPr b="1">
                <a:solidFill>
                  <a:srgbClr val="0000CC"/>
                </a:solidFill>
                <a:latin typeface="Arial" charset="0"/>
                <a:cs typeface="Arial" charset="0"/>
              </a:defRPr>
            </a:lvl7pPr>
            <a:lvl8pPr marL="3429000" indent="-228600" eaLnBrk="0" fontAlgn="base" hangingPunct="0">
              <a:spcBef>
                <a:spcPct val="0"/>
              </a:spcBef>
              <a:spcAft>
                <a:spcPct val="0"/>
              </a:spcAft>
              <a:defRPr b="1">
                <a:solidFill>
                  <a:srgbClr val="0000CC"/>
                </a:solidFill>
                <a:latin typeface="Arial" charset="0"/>
                <a:cs typeface="Arial" charset="0"/>
              </a:defRPr>
            </a:lvl8pPr>
            <a:lvl9pPr marL="3886200" indent="-228600" eaLnBrk="0" fontAlgn="base" hangingPunct="0">
              <a:spcBef>
                <a:spcPct val="0"/>
              </a:spcBef>
              <a:spcAft>
                <a:spcPct val="0"/>
              </a:spcAft>
              <a:defRPr b="1">
                <a:solidFill>
                  <a:srgbClr val="0000CC"/>
                </a:solidFill>
                <a:latin typeface="Arial" charset="0"/>
                <a:cs typeface="Arial" charset="0"/>
              </a:defRPr>
            </a:lvl9pPr>
          </a:lstStyle>
          <a:p>
            <a:pPr eaLnBrk="1" hangingPunct="1"/>
            <a:r>
              <a:rPr lang="en-US" altLang="zh-CN" b="0" dirty="0">
                <a:solidFill>
                  <a:schemeClr val="tx1"/>
                </a:solidFill>
                <a:latin typeface="+mj-lt"/>
                <a:ea typeface="SimSun" pitchFamily="2" charset="-122"/>
              </a:rPr>
              <a:t>SMW formula</a:t>
            </a:r>
            <a:endParaRPr lang="en-US" altLang="en-US" b="0" dirty="0">
              <a:solidFill>
                <a:schemeClr val="tx1"/>
              </a:solidFill>
              <a:latin typeface="+mj-lt"/>
            </a:endParaRPr>
          </a:p>
        </p:txBody>
      </p:sp>
      <p:sp>
        <p:nvSpPr>
          <p:cNvPr id="30" name="Rectangle 29">
            <a:extLst>
              <a:ext uri="{FF2B5EF4-FFF2-40B4-BE49-F238E27FC236}">
                <a16:creationId xmlns:a16="http://schemas.microsoft.com/office/drawing/2014/main" id="{B893AD02-E8A7-714A-8BFD-9D02D58F7894}"/>
              </a:ext>
            </a:extLst>
          </p:cNvPr>
          <p:cNvSpPr/>
          <p:nvPr/>
        </p:nvSpPr>
        <p:spPr>
          <a:xfrm>
            <a:off x="107504" y="6442186"/>
            <a:ext cx="7020780" cy="443198"/>
          </a:xfrm>
          <a:prstGeom prst="rect">
            <a:avLst/>
          </a:prstGeom>
        </p:spPr>
        <p:txBody>
          <a:bodyPr wrap="square">
            <a:spAutoFit/>
          </a:bodyPr>
          <a:lstStyle/>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[1] A. </a:t>
            </a:r>
            <a:r>
              <a:rPr lang="en-US" sz="900" dirty="0" err="1">
                <a:latin typeface="Times New Roman" panose="02020603050405020304" pitchFamily="18" charset="0"/>
                <a:cs typeface="Times New Roman" panose="02020603050405020304" pitchFamily="18" charset="0"/>
              </a:rPr>
              <a:t>Aminfar</a:t>
            </a:r>
            <a:r>
              <a:rPr lang="en-US" sz="900" dirty="0">
                <a:latin typeface="Times New Roman" panose="02020603050405020304" pitchFamily="18" charset="0"/>
                <a:cs typeface="Times New Roman" panose="02020603050405020304" pitchFamily="18" charset="0"/>
              </a:rPr>
              <a:t>, S. </a:t>
            </a:r>
            <a:r>
              <a:rPr lang="en-US" sz="900" dirty="0" err="1">
                <a:latin typeface="Times New Roman" panose="02020603050405020304" pitchFamily="18" charset="0"/>
                <a:cs typeface="Times New Roman" panose="02020603050405020304" pitchFamily="18" charset="0"/>
              </a:rPr>
              <a:t>Ambikasaran</a:t>
            </a:r>
            <a:r>
              <a:rPr lang="en-US" sz="900" dirty="0">
                <a:latin typeface="Times New Roman" panose="02020603050405020304" pitchFamily="18" charset="0"/>
                <a:cs typeface="Times New Roman" panose="02020603050405020304" pitchFamily="18" charset="0"/>
              </a:rPr>
              <a:t>, and E. </a:t>
            </a:r>
            <a:r>
              <a:rPr lang="en-US" sz="900" dirty="0" err="1">
                <a:latin typeface="Times New Roman" panose="02020603050405020304" pitchFamily="18" charset="0"/>
                <a:cs typeface="Times New Roman" panose="02020603050405020304" pitchFamily="18" charset="0"/>
              </a:rPr>
              <a:t>Darve</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JCP</a:t>
            </a:r>
            <a:r>
              <a:rPr lang="en-US" sz="900" dirty="0">
                <a:latin typeface="Times New Roman" panose="02020603050405020304" pitchFamily="18" charset="0"/>
                <a:cs typeface="Times New Roman" panose="02020603050405020304" pitchFamily="18" charset="0"/>
              </a:rPr>
              <a:t>, 2016</a:t>
            </a: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[2] Y. Liu, H. Guo, and E. </a:t>
            </a:r>
            <a:r>
              <a:rPr lang="en-US" sz="900" dirty="0" err="1">
                <a:latin typeface="Times New Roman" panose="02020603050405020304" pitchFamily="18" charset="0"/>
                <a:cs typeface="Times New Roman" panose="02020603050405020304" pitchFamily="18" charset="0"/>
              </a:rPr>
              <a:t>Michielssen</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IEEE AWPL.</a:t>
            </a:r>
            <a:r>
              <a:rPr lang="en-US" sz="900" dirty="0">
                <a:latin typeface="Times New Roman" panose="02020603050405020304" pitchFamily="18" charset="0"/>
                <a:cs typeface="Times New Roman" panose="02020603050405020304" pitchFamily="18" charset="0"/>
              </a:rPr>
              <a:t>, 2017 </a:t>
            </a: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[3] Y. Liu, P. Ghysels, L. Claus, and X. S. Li, </a:t>
            </a:r>
            <a:r>
              <a:rPr lang="en-US" sz="900" i="1" dirty="0">
                <a:latin typeface="Times New Roman" panose="02020603050405020304" pitchFamily="18" charset="0"/>
                <a:cs typeface="Times New Roman" panose="02020603050405020304" pitchFamily="18" charset="0"/>
              </a:rPr>
              <a:t>SISC</a:t>
            </a:r>
            <a:r>
              <a:rPr lang="en-US" sz="900" dirty="0">
                <a:latin typeface="Times New Roman" panose="02020603050405020304" pitchFamily="18" charset="0"/>
                <a:cs typeface="Times New Roman" panose="02020603050405020304" pitchFamily="18" charset="0"/>
              </a:rPr>
              <a:t>, 2021</a:t>
            </a:r>
          </a:p>
        </p:txBody>
      </p:sp>
    </p:spTree>
    <p:extLst>
      <p:ext uri="{BB962C8B-B14F-4D97-AF65-F5344CB8AC3E}">
        <p14:creationId xmlns:p14="http://schemas.microsoft.com/office/powerpoint/2010/main" val="223018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panose="020F0502020204030204" pitchFamily="34" charset="0"/>
                <a:cs typeface="Calibri" panose="020F0502020204030204" pitchFamily="34" charset="0"/>
              </a:rPr>
              <a:t>Pillbox Cavity (No Port)</a:t>
            </a:r>
            <a:endParaRPr lang="en-US" sz="30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07FFCA6-3570-47B9-8D4C-ECBF094F8C98}"/>
                  </a:ext>
                </a:extLst>
              </p:cNvPr>
              <p:cNvSpPr/>
              <p:nvPr/>
            </p:nvSpPr>
            <p:spPr>
              <a:xfrm>
                <a:off x="4355976" y="873351"/>
                <a:ext cx="4079771" cy="561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m:rPr>
                              <m:sty m:val="p"/>
                            </m:rPr>
                            <a:rPr lang="en-US" altLang="zh-CN" sz="1600">
                              <a:latin typeface="Cambria Math" panose="02040503050406030204" pitchFamily="18" charset="0"/>
                            </a:rPr>
                            <m:t>mnp</m:t>
                          </m:r>
                        </m:sub>
                      </m:sSub>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𝑐</m:t>
                          </m:r>
                        </m:num>
                        <m:den>
                          <m:r>
                            <a:rPr lang="en-US" altLang="zh-CN" sz="1600" i="1">
                              <a:latin typeface="Cambria Math" panose="02040503050406030204" pitchFamily="18" charset="0"/>
                            </a:rPr>
                            <m:t>2</m:t>
                          </m:r>
                          <m:r>
                            <a:rPr lang="zh-CN" altLang="en-US" sz="1600" i="1">
                              <a:latin typeface="Cambria Math" panose="02040503050406030204" pitchFamily="18" charset="0"/>
                            </a:rPr>
                            <m:t>𝜋</m:t>
                          </m:r>
                        </m:den>
                      </m:f>
                      <m:r>
                        <a:rPr lang="pt-BR" sz="1600" i="1" dirty="0">
                          <a:solidFill>
                            <a:srgbClr val="000000"/>
                          </a:solidFill>
                          <a:latin typeface="Cambria Math" panose="02040503050406030204" pitchFamily="18" charset="0"/>
                        </a:rPr>
                        <m:t> </m:t>
                      </m:r>
                      <m:r>
                        <m:rPr>
                          <m:nor/>
                        </m:rPr>
                        <a:rPr lang="pt-BR" sz="1600" dirty="0">
                          <a:solidFill>
                            <a:srgbClr val="000000"/>
                          </a:solidFill>
                          <a:latin typeface="Arial" panose="020B0604020202020204" pitchFamily="34" charset="0"/>
                        </a:rPr>
                        <m:t>((</m:t>
                      </m:r>
                      <m:f>
                        <m:fPr>
                          <m:ctrlPr>
                            <a:rPr lang="pt-BR" sz="1600" i="1" dirty="0">
                              <a:solidFill>
                                <a:srgbClr val="000000"/>
                              </a:solidFill>
                              <a:latin typeface="Cambria Math" panose="02040503050406030204" pitchFamily="18" charset="0"/>
                            </a:rPr>
                          </m:ctrlPr>
                        </m:fPr>
                        <m:num>
                          <m:r>
                            <m:rPr>
                              <m:nor/>
                            </m:rPr>
                            <a:rPr lang="pt-BR" sz="1600" dirty="0">
                              <a:solidFill>
                                <a:srgbClr val="000000"/>
                              </a:solidFill>
                              <a:latin typeface="Cambria Math" panose="02040503050406030204" pitchFamily="18" charset="0"/>
                              <a:ea typeface="Cambria Math" panose="02040503050406030204" pitchFamily="18" charset="0"/>
                            </a:rPr>
                            <m:t>BesselJZero</m:t>
                          </m:r>
                          <m:r>
                            <m:rPr>
                              <m:nor/>
                            </m:rPr>
                            <a:rPr lang="pt-BR" sz="1600" dirty="0">
                              <a:solidFill>
                                <a:srgbClr val="000000"/>
                              </a:solidFill>
                              <a:latin typeface="Cambria Math" panose="02040503050406030204" pitchFamily="18" charset="0"/>
                              <a:ea typeface="Cambria Math" panose="02040503050406030204" pitchFamily="18" charset="0"/>
                            </a:rPr>
                            <m:t>[</m:t>
                          </m:r>
                          <m:r>
                            <a:rPr lang="en-US" sz="1600" i="1" dirty="0">
                              <a:solidFill>
                                <a:srgbClr val="000000"/>
                              </a:solidFill>
                              <a:latin typeface="Cambria Math" panose="02040503050406030204" pitchFamily="18" charset="0"/>
                            </a:rPr>
                            <m:t>𝑛</m:t>
                          </m:r>
                          <m:r>
                            <a:rPr lang="en-US" sz="1600" i="1" dirty="0">
                              <a:solidFill>
                                <a:srgbClr val="000000"/>
                              </a:solidFill>
                              <a:latin typeface="Cambria Math" panose="02040503050406030204" pitchFamily="18" charset="0"/>
                            </a:rPr>
                            <m:t>, </m:t>
                          </m:r>
                          <m:r>
                            <a:rPr lang="en-US" sz="1600" i="1" dirty="0">
                              <a:solidFill>
                                <a:srgbClr val="000000"/>
                              </a:solidFill>
                              <a:latin typeface="Cambria Math" panose="02040503050406030204" pitchFamily="18" charset="0"/>
                            </a:rPr>
                            <m:t>𝑚</m:t>
                          </m:r>
                          <m:r>
                            <m:rPr>
                              <m:nor/>
                            </m:rPr>
                            <a:rPr lang="pt-BR" sz="1600" dirty="0">
                              <a:solidFill>
                                <a:srgbClr val="000000"/>
                              </a:solidFill>
                              <a:latin typeface="Cambria Math" panose="02040503050406030204" pitchFamily="18" charset="0"/>
                              <a:ea typeface="Cambria Math" panose="02040503050406030204" pitchFamily="18" charset="0"/>
                            </a:rPr>
                            <m:t>]</m:t>
                          </m:r>
                        </m:num>
                        <m:den>
                          <m:r>
                            <a:rPr lang="en-US" sz="1600" i="1" dirty="0">
                              <a:solidFill>
                                <a:srgbClr val="000000"/>
                              </a:solidFill>
                              <a:latin typeface="Cambria Math" panose="02040503050406030204" pitchFamily="18" charset="0"/>
                            </a:rPr>
                            <m:t>𝑅</m:t>
                          </m:r>
                        </m:den>
                      </m:f>
                      <m:sSup>
                        <m:sSupPr>
                          <m:ctrlPr>
                            <a:rPr lang="en-US" sz="1600" i="1" dirty="0">
                              <a:solidFill>
                                <a:srgbClr val="000000"/>
                              </a:solidFill>
                              <a:latin typeface="Cambria Math" panose="02040503050406030204" pitchFamily="18" charset="0"/>
                            </a:rPr>
                          </m:ctrlPr>
                        </m:sSupPr>
                        <m:e>
                          <m:r>
                            <m:rPr>
                              <m:nor/>
                            </m:rPr>
                            <a:rPr lang="pt-BR" sz="1600" dirty="0">
                              <a:solidFill>
                                <a:srgbClr val="000000"/>
                              </a:solidFill>
                              <a:latin typeface="Arial" panose="020B0604020202020204" pitchFamily="34" charset="0"/>
                            </a:rPr>
                            <m:t>)</m:t>
                          </m:r>
                        </m:e>
                        <m:sup>
                          <m:r>
                            <a:rPr lang="en-US" sz="1600" i="1" dirty="0">
                              <a:solidFill>
                                <a:srgbClr val="000000"/>
                              </a:solidFill>
                              <a:latin typeface="Cambria Math" panose="02040503050406030204" pitchFamily="18" charset="0"/>
                            </a:rPr>
                            <m:t>2</m:t>
                          </m:r>
                        </m:sup>
                      </m:sSup>
                      <m:r>
                        <a:rPr lang="pt-BR" sz="1600" i="1" dirty="0">
                          <a:solidFill>
                            <a:srgbClr val="000000"/>
                          </a:solidFill>
                          <a:latin typeface="Cambria Math" panose="02040503050406030204" pitchFamily="18" charset="0"/>
                        </a:rPr>
                        <m:t> </m:t>
                      </m:r>
                      <m:r>
                        <m:rPr>
                          <m:nor/>
                        </m:rPr>
                        <a:rPr lang="en-US" sz="1600" dirty="0">
                          <a:solidFill>
                            <a:srgbClr val="000000"/>
                          </a:solidFill>
                          <a:latin typeface="Arial" panose="020B0604020202020204" pitchFamily="34" charset="0"/>
                        </a:rPr>
                        <m:t>+(</m:t>
                      </m:r>
                      <m:f>
                        <m:fPr>
                          <m:ctrlPr>
                            <a:rPr lang="pt-BR" sz="1600" i="1" dirty="0">
                              <a:solidFill>
                                <a:srgbClr val="000000"/>
                              </a:solidFill>
                              <a:latin typeface="Cambria Math" panose="02040503050406030204" pitchFamily="18" charset="0"/>
                            </a:rPr>
                          </m:ctrlPr>
                        </m:fPr>
                        <m:num>
                          <m:r>
                            <a:rPr lang="en-US" sz="1600" i="1" dirty="0">
                              <a:solidFill>
                                <a:srgbClr val="000000"/>
                              </a:solidFill>
                              <a:latin typeface="Cambria Math" panose="02040503050406030204" pitchFamily="18" charset="0"/>
                            </a:rPr>
                            <m:t>𝑝</m:t>
                          </m:r>
                          <m:r>
                            <m:rPr>
                              <m:sty m:val="p"/>
                            </m:rPr>
                            <a:rPr lang="el-GR" sz="1600" dirty="0">
                              <a:solidFill>
                                <a:srgbClr val="000000"/>
                              </a:solidFill>
                              <a:latin typeface="Cambria Math" panose="02040503050406030204" pitchFamily="18" charset="0"/>
                              <a:ea typeface="Cambria Math" panose="02040503050406030204" pitchFamily="18" charset="0"/>
                            </a:rPr>
                            <m:t>π</m:t>
                          </m:r>
                        </m:num>
                        <m:den>
                          <m:r>
                            <a:rPr lang="en-US" sz="1600" i="1" dirty="0">
                              <a:solidFill>
                                <a:srgbClr val="000000"/>
                              </a:solidFill>
                              <a:latin typeface="Cambria Math" panose="02040503050406030204" pitchFamily="18" charset="0"/>
                            </a:rPr>
                            <m:t>𝐿𝑎</m:t>
                          </m:r>
                        </m:den>
                      </m:f>
                      <m:sSup>
                        <m:sSupPr>
                          <m:ctrlPr>
                            <a:rPr lang="en-US" sz="1600" i="1" dirty="0">
                              <a:solidFill>
                                <a:srgbClr val="000000"/>
                              </a:solidFill>
                              <a:latin typeface="Cambria Math" panose="02040503050406030204" pitchFamily="18" charset="0"/>
                            </a:rPr>
                          </m:ctrlPr>
                        </m:sSupPr>
                        <m:e>
                          <m:r>
                            <m:rPr>
                              <m:nor/>
                            </m:rPr>
                            <a:rPr lang="pt-BR" sz="1600" dirty="0">
                              <a:solidFill>
                                <a:srgbClr val="000000"/>
                              </a:solidFill>
                              <a:latin typeface="Arial" panose="020B0604020202020204" pitchFamily="34" charset="0"/>
                            </a:rPr>
                            <m:t>)</m:t>
                          </m:r>
                        </m:e>
                        <m:sup>
                          <m:r>
                            <a:rPr lang="en-US" sz="1600" i="1" dirty="0">
                              <a:solidFill>
                                <a:srgbClr val="000000"/>
                              </a:solidFill>
                              <a:latin typeface="Cambria Math" panose="02040503050406030204" pitchFamily="18" charset="0"/>
                            </a:rPr>
                            <m:t>2</m:t>
                          </m:r>
                        </m:sup>
                      </m:sSup>
                      <m:sSup>
                        <m:sSupPr>
                          <m:ctrlPr>
                            <a:rPr lang="en-US" sz="1600" i="1" dirty="0">
                              <a:solidFill>
                                <a:srgbClr val="000000"/>
                              </a:solidFill>
                              <a:latin typeface="Cambria Math" panose="02040503050406030204" pitchFamily="18" charset="0"/>
                            </a:rPr>
                          </m:ctrlPr>
                        </m:sSupPr>
                        <m:e>
                          <m:r>
                            <m:rPr>
                              <m:nor/>
                            </m:rPr>
                            <a:rPr lang="pt-BR" sz="1600" dirty="0">
                              <a:solidFill>
                                <a:srgbClr val="000000"/>
                              </a:solidFill>
                              <a:latin typeface="Arial" panose="020B0604020202020204" pitchFamily="34" charset="0"/>
                            </a:rPr>
                            <m:t>)</m:t>
                          </m:r>
                        </m:e>
                        <m:sup>
                          <m:r>
                            <a:rPr lang="en-US" sz="1600" i="1" dirty="0">
                              <a:solidFill>
                                <a:srgbClr val="000000"/>
                              </a:solidFill>
                              <a:latin typeface="Cambria Math" panose="02040503050406030204" pitchFamily="18" charset="0"/>
                            </a:rPr>
                            <m:t>0.5</m:t>
                          </m:r>
                        </m:sup>
                      </m:sSup>
                    </m:oMath>
                  </m:oMathPara>
                </a14:m>
                <a:endParaRPr lang="en-US" sz="1600" dirty="0"/>
              </a:p>
            </p:txBody>
          </p:sp>
        </mc:Choice>
        <mc:Fallback xmlns="">
          <p:sp>
            <p:nvSpPr>
              <p:cNvPr id="22" name="Rectangle 21">
                <a:extLst>
                  <a:ext uri="{FF2B5EF4-FFF2-40B4-BE49-F238E27FC236}">
                    <a16:creationId xmlns:a16="http://schemas.microsoft.com/office/drawing/2014/main" id="{A07FFCA6-3570-47B9-8D4C-ECBF094F8C98}"/>
                  </a:ext>
                </a:extLst>
              </p:cNvPr>
              <p:cNvSpPr>
                <a:spLocks noRot="1" noChangeAspect="1" noMove="1" noResize="1" noEditPoints="1" noAdjustHandles="1" noChangeArrowheads="1" noChangeShapeType="1" noTextEdit="1"/>
              </p:cNvSpPr>
              <p:nvPr/>
            </p:nvSpPr>
            <p:spPr>
              <a:xfrm>
                <a:off x="4355976" y="873351"/>
                <a:ext cx="4079771" cy="561757"/>
              </a:xfrm>
              <a:prstGeom prst="rect">
                <a:avLst/>
              </a:prstGeom>
              <a:blipFill>
                <a:blip r:embed="rId3"/>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01812" y="548680"/>
                <a:ext cx="4262176"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Pillbox cavity: </a:t>
                </a:r>
                <a14:m>
                  <m:oMath xmlns:m="http://schemas.openxmlformats.org/officeDocument/2006/math">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TM</m:t>
                        </m:r>
                      </m:e>
                      <m:sub>
                        <m:r>
                          <m:rPr>
                            <m:sty m:val="p"/>
                          </m:rPr>
                          <a:rPr lang="en-US" altLang="zh-CN" sz="1800">
                            <a:latin typeface="Cambria Math" panose="02040503050406030204" pitchFamily="18" charset="0"/>
                          </a:rPr>
                          <m:t>mnp</m:t>
                        </m:r>
                      </m:sub>
                    </m:sSub>
                  </m:oMath>
                </a14:m>
                <a:r>
                  <a:rPr lang="en-US" altLang="en-US" sz="1800" dirty="0">
                    <a:latin typeface="Calibri" panose="020F0502020204030204" pitchFamily="34" charset="0"/>
                    <a:cs typeface="Calibri" panose="020F0502020204030204" pitchFamily="34" charset="0"/>
                  </a:rPr>
                  <a:t> mode</a:t>
                </a:r>
              </a:p>
              <a:p>
                <a:pPr lvl="1"/>
                <a:r>
                  <a:rPr lang="en-US" altLang="en-US" sz="1800" dirty="0">
                    <a:latin typeface="Calibri" panose="020F0502020204030204" pitchFamily="34" charset="0"/>
                    <a:cs typeface="Calibri" panose="020F0502020204030204" pitchFamily="34" charset="0"/>
                  </a:rPr>
                  <a:t>Working mode: </a:t>
                </a:r>
                <a14:m>
                  <m:oMath xmlns:m="http://schemas.openxmlformats.org/officeDocument/2006/math">
                    <m:sSub>
                      <m:sSubPr>
                        <m:ctrlPr>
                          <a:rPr lang="en-US" altLang="zh-CN" sz="1800" i="1">
                            <a:latin typeface="Cambria Math" panose="02040503050406030204" pitchFamily="18" charset="0"/>
                          </a:rPr>
                        </m:ctrlPr>
                      </m:sSubPr>
                      <m:e>
                        <m:r>
                          <m:rPr>
                            <m:sty m:val="p"/>
                          </m:rPr>
                          <a:rPr lang="en-US" altLang="zh-CN" sz="1800">
                            <a:latin typeface="Cambria Math" panose="02040503050406030204" pitchFamily="18" charset="0"/>
                          </a:rPr>
                          <m:t>TM</m:t>
                        </m:r>
                      </m:e>
                      <m:sub>
                        <m:r>
                          <a:rPr lang="en-US" altLang="zh-CN" sz="1800">
                            <a:latin typeface="Cambria Math" panose="02040503050406030204" pitchFamily="18" charset="0"/>
                          </a:rPr>
                          <m:t>110</m:t>
                        </m:r>
                      </m:sub>
                    </m:sSub>
                  </m:oMath>
                </a14:m>
                <a:r>
                  <a:rPr lang="en-US" altLang="en-US" sz="1800" dirty="0">
                    <a:latin typeface="Calibri" panose="020F0502020204030204" pitchFamily="34" charset="0"/>
                    <a:cs typeface="Calibri" panose="020F0502020204030204" pitchFamily="34" charset="0"/>
                  </a:rPr>
                  <a:t> </a:t>
                </a:r>
              </a:p>
              <a:p>
                <a:pPr lvl="1"/>
                <a:r>
                  <a:rPr lang="en-US" altLang="en-US" sz="1800" dirty="0">
                    <a:latin typeface="Calibri" panose="020F0502020204030204" pitchFamily="34" charset="0"/>
                    <a:cs typeface="Calibri" panose="020F0502020204030204" pitchFamily="34" charset="0"/>
                  </a:rPr>
                  <a:t>Higher mode requires more </a:t>
                </a:r>
                <a:r>
                  <a:rPr lang="en-US" altLang="en-US" sz="1800" dirty="0" err="1">
                    <a:latin typeface="Calibri" panose="020F0502020204030204" pitchFamily="34" charset="0"/>
                    <a:cs typeface="Calibri" panose="020F0502020204030204" pitchFamily="34" charset="0"/>
                  </a:rPr>
                  <a:t>DoFs</a:t>
                </a:r>
                <a:endParaRPr lang="en-US" altLang="en-US" sz="1800" dirty="0">
                  <a:latin typeface="Calibri" panose="020F0502020204030204" pitchFamily="34" charset="0"/>
                  <a:cs typeface="Calibri" panose="020F0502020204030204" pitchFamily="34" charset="0"/>
                </a:endParaRP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01812" y="548680"/>
                <a:ext cx="4262176" cy="1116123"/>
              </a:xfrm>
              <a:prstGeom prst="rect">
                <a:avLst/>
              </a:prstGeom>
              <a:blipFill>
                <a:blip r:embed="rId6"/>
                <a:stretch>
                  <a:fillRect t="-2247" b="-22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412947D-EF51-7047-919F-3C87A32AEEF9}"/>
                  </a:ext>
                </a:extLst>
              </p:cNvPr>
              <p:cNvSpPr/>
              <p:nvPr/>
            </p:nvSpPr>
            <p:spPr>
              <a:xfrm>
                <a:off x="2772191" y="4341676"/>
                <a:ext cx="2845459" cy="338554"/>
              </a:xfrm>
              <a:prstGeom prst="rect">
                <a:avLst/>
              </a:prstGeom>
            </p:spPr>
            <p:txBody>
              <a:bodyPr wrap="none">
                <a:spAutoFit/>
              </a:bodyPr>
              <a:lstStyle/>
              <a:p>
                <a14:m>
                  <m:oMath xmlns:m="http://schemas.openxmlformats.org/officeDocument/2006/math">
                    <m:r>
                      <a:rPr lang="en-US" altLang="zh-CN" sz="1600" b="0" i="1" smtClean="0">
                        <a:latin typeface="Cambria Math" panose="02040503050406030204" pitchFamily="18" charset="0"/>
                      </a:rPr>
                      <m:t>𝑓</m:t>
                    </m:r>
                    <m:r>
                      <a:rPr lang="en-US" altLang="zh-CN" sz="1600" i="1">
                        <a:latin typeface="Cambria Math" panose="02040503050406030204" pitchFamily="18" charset="0"/>
                      </a:rPr>
                      <m:t>=</m:t>
                    </m:r>
                    <m:r>
                      <a:rPr lang="en-US" altLang="zh-CN" sz="1600" b="0" i="1" smtClean="0">
                        <a:latin typeface="Cambria Math" panose="02040503050406030204" pitchFamily="18" charset="0"/>
                      </a:rPr>
                      <m:t>20.472 </m:t>
                    </m:r>
                    <m:r>
                      <m:rPr>
                        <m:sty m:val="p"/>
                      </m:rPr>
                      <a:rPr lang="en-US" altLang="zh-CN" sz="1600" b="0" i="0" smtClean="0">
                        <a:latin typeface="Cambria Math" panose="02040503050406030204" pitchFamily="18" charset="0"/>
                      </a:rPr>
                      <m:t>GHz</m:t>
                    </m:r>
                  </m:oMath>
                </a14:m>
                <a:r>
                  <a:rPr lang="en-US" sz="1600" dirty="0"/>
                  <a:t>, </a:t>
                </a:r>
                <a:r>
                  <a:rPr lang="en-US" sz="1600" dirty="0">
                    <a:latin typeface="Calibri" panose="020F0502020204030204" pitchFamily="34" charset="0"/>
                    <a:cs typeface="Calibri" panose="020F0502020204030204" pitchFamily="34" charset="0"/>
                  </a:rPr>
                  <a:t>16 Cori nodes</a:t>
                </a:r>
              </a:p>
            </p:txBody>
          </p:sp>
        </mc:Choice>
        <mc:Fallback xmlns="">
          <p:sp>
            <p:nvSpPr>
              <p:cNvPr id="18" name="Rectangle 17">
                <a:extLst>
                  <a:ext uri="{FF2B5EF4-FFF2-40B4-BE49-F238E27FC236}">
                    <a16:creationId xmlns:a16="http://schemas.microsoft.com/office/drawing/2014/main" id="{1412947D-EF51-7047-919F-3C87A32AEEF9}"/>
                  </a:ext>
                </a:extLst>
              </p:cNvPr>
              <p:cNvSpPr>
                <a:spLocks noRot="1" noChangeAspect="1" noMove="1" noResize="1" noEditPoints="1" noAdjustHandles="1" noChangeArrowheads="1" noChangeShapeType="1" noTextEdit="1"/>
              </p:cNvSpPr>
              <p:nvPr/>
            </p:nvSpPr>
            <p:spPr>
              <a:xfrm>
                <a:off x="2772191" y="4341676"/>
                <a:ext cx="2845459" cy="338554"/>
              </a:xfrm>
              <a:prstGeom prst="rect">
                <a:avLst/>
              </a:prstGeom>
              <a:blipFill>
                <a:blip r:embed="rId7"/>
                <a:stretch>
                  <a:fillRect t="-7143" b="-2142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976F2D0-25C4-D331-3903-297C6BF8CE81}"/>
              </a:ext>
            </a:extLst>
          </p:cNvPr>
          <p:cNvPicPr>
            <a:picLocks noChangeAspect="1"/>
          </p:cNvPicPr>
          <p:nvPr/>
        </p:nvPicPr>
        <p:blipFill>
          <a:blip r:embed="rId8"/>
          <a:stretch>
            <a:fillRect/>
          </a:stretch>
        </p:blipFill>
        <p:spPr>
          <a:xfrm>
            <a:off x="0" y="5092405"/>
            <a:ext cx="4984439" cy="1427505"/>
          </a:xfrm>
          <a:prstGeom prst="rect">
            <a:avLst/>
          </a:prstGeom>
        </p:spPr>
      </p:pic>
      <p:pic>
        <p:nvPicPr>
          <p:cNvPr id="5" name="Picture 4">
            <a:extLst>
              <a:ext uri="{FF2B5EF4-FFF2-40B4-BE49-F238E27FC236}">
                <a16:creationId xmlns:a16="http://schemas.microsoft.com/office/drawing/2014/main" id="{3189944A-26D9-3931-247B-AFC8A28E493E}"/>
              </a:ext>
            </a:extLst>
          </p:cNvPr>
          <p:cNvPicPr>
            <a:picLocks noChangeAspect="1"/>
          </p:cNvPicPr>
          <p:nvPr/>
        </p:nvPicPr>
        <p:blipFill>
          <a:blip r:embed="rId9"/>
          <a:stretch>
            <a:fillRect/>
          </a:stretch>
        </p:blipFill>
        <p:spPr>
          <a:xfrm>
            <a:off x="5064809" y="5013176"/>
            <a:ext cx="4015242" cy="1506734"/>
          </a:xfrm>
          <a:prstGeom prst="rect">
            <a:avLst/>
          </a:prstGeom>
        </p:spPr>
      </p:pic>
      <p:pic>
        <p:nvPicPr>
          <p:cNvPr id="6" name="Picture 5">
            <a:extLst>
              <a:ext uri="{FF2B5EF4-FFF2-40B4-BE49-F238E27FC236}">
                <a16:creationId xmlns:a16="http://schemas.microsoft.com/office/drawing/2014/main" id="{6F3912FA-A85A-582F-D4E6-D7018CD06972}"/>
              </a:ext>
            </a:extLst>
          </p:cNvPr>
          <p:cNvPicPr>
            <a:picLocks noChangeAspect="1"/>
          </p:cNvPicPr>
          <p:nvPr/>
        </p:nvPicPr>
        <p:blipFill>
          <a:blip r:embed="rId10"/>
          <a:stretch>
            <a:fillRect/>
          </a:stretch>
        </p:blipFill>
        <p:spPr>
          <a:xfrm>
            <a:off x="1650776" y="1592796"/>
            <a:ext cx="5423830" cy="281604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0031C38-AE80-5456-A548-0DEB38E6AE2B}"/>
                  </a:ext>
                </a:extLst>
              </p:cNvPr>
              <p:cNvSpPr/>
              <p:nvPr/>
            </p:nvSpPr>
            <p:spPr>
              <a:xfrm>
                <a:off x="2267744" y="6503632"/>
                <a:ext cx="4352538" cy="338554"/>
              </a:xfrm>
              <a:prstGeom prst="rect">
                <a:avLst/>
              </a:prstGeom>
            </p:spPr>
            <p:txBody>
              <a:bodyPr wrap="none">
                <a:spAutoFit/>
              </a:bodyPr>
              <a:lstStyle/>
              <a:p>
                <a14:m>
                  <m:oMath xmlns:m="http://schemas.openxmlformats.org/officeDocument/2006/math">
                    <m:d>
                      <m:dPr>
                        <m:begChr m:val="|"/>
                        <m:endChr m:val="|"/>
                        <m:ctrlPr>
                          <a:rPr lang="en-US" altLang="zh-CN" sz="1600" b="0" i="1" smtClean="0">
                            <a:latin typeface="Cambria Math" panose="02040503050406030204" pitchFamily="18" charset="0"/>
                          </a:rPr>
                        </m:ctrlPr>
                      </m:dPr>
                      <m:e>
                        <m:r>
                          <a:rPr lang="en-US" altLang="zh-CN" sz="1600" b="1" i="1" smtClean="0">
                            <a:latin typeface="Cambria Math" panose="02040503050406030204" pitchFamily="18" charset="0"/>
                          </a:rPr>
                          <m:t>𝑱</m:t>
                        </m:r>
                      </m:e>
                    </m:d>
                  </m:oMath>
                </a14:m>
                <a:r>
                  <a:rPr lang="en-US" sz="1600" dirty="0"/>
                  <a:t> (in dB) for 5 detected modes at </a:t>
                </a:r>
                <a14:m>
                  <m:oMath xmlns:m="http://schemas.openxmlformats.org/officeDocument/2006/math">
                    <m:r>
                      <a:rPr lang="en-US" altLang="zh-CN" sz="1600" i="1">
                        <a:latin typeface="Cambria Math" panose="02040503050406030204" pitchFamily="18" charset="0"/>
                      </a:rPr>
                      <m:t>20.472 </m:t>
                    </m:r>
                    <m:r>
                      <m:rPr>
                        <m:sty m:val="p"/>
                      </m:rPr>
                      <a:rPr lang="en-US" altLang="zh-CN" sz="1600">
                        <a:latin typeface="Cambria Math" panose="02040503050406030204" pitchFamily="18" charset="0"/>
                      </a:rPr>
                      <m:t>GHz</m:t>
                    </m:r>
                  </m:oMath>
                </a14:m>
                <a:endParaRPr lang="en-US" sz="1600" dirty="0">
                  <a:latin typeface="Calibri" panose="020F0502020204030204" pitchFamily="34" charset="0"/>
                  <a:cs typeface="Calibri" panose="020F0502020204030204" pitchFamily="34" charset="0"/>
                </a:endParaRPr>
              </a:p>
            </p:txBody>
          </p:sp>
        </mc:Choice>
        <mc:Fallback xmlns="">
          <p:sp>
            <p:nvSpPr>
              <p:cNvPr id="8" name="Rectangle 7">
                <a:extLst>
                  <a:ext uri="{FF2B5EF4-FFF2-40B4-BE49-F238E27FC236}">
                    <a16:creationId xmlns:a16="http://schemas.microsoft.com/office/drawing/2014/main" id="{A0031C38-AE80-5456-A548-0DEB38E6AE2B}"/>
                  </a:ext>
                </a:extLst>
              </p:cNvPr>
              <p:cNvSpPr>
                <a:spLocks noRot="1" noChangeAspect="1" noMove="1" noResize="1" noEditPoints="1" noAdjustHandles="1" noChangeArrowheads="1" noChangeShapeType="1" noTextEdit="1"/>
              </p:cNvSpPr>
              <p:nvPr/>
            </p:nvSpPr>
            <p:spPr>
              <a:xfrm>
                <a:off x="2267744" y="6503632"/>
                <a:ext cx="4352538" cy="338554"/>
              </a:xfrm>
              <a:prstGeom prst="rect">
                <a:avLst/>
              </a:prstGeom>
              <a:blipFill>
                <a:blip r:embed="rId11"/>
                <a:stretch>
                  <a:fillRect t="-11111" b="-22222"/>
                </a:stretch>
              </a:blipFill>
            </p:spPr>
            <p:txBody>
              <a:bodyPr/>
              <a:lstStyle/>
              <a:p>
                <a:r>
                  <a:rPr lang="en-US">
                    <a:noFill/>
                  </a:rPr>
                  <a:t> </a:t>
                </a:r>
              </a:p>
            </p:txBody>
          </p:sp>
        </mc:Fallback>
      </mc:AlternateContent>
    </p:spTree>
    <p:extLst>
      <p:ext uri="{BB962C8B-B14F-4D97-AF65-F5344CB8AC3E}">
        <p14:creationId xmlns:p14="http://schemas.microsoft.com/office/powerpoint/2010/main" val="162691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532" y="0"/>
            <a:ext cx="9468544" cy="476672"/>
          </a:xfrm>
        </p:spPr>
        <p:txBody>
          <a:bodyPr/>
          <a:lstStyle/>
          <a:p>
            <a:pPr lvl="0"/>
            <a:r>
              <a:rPr lang="en-US" dirty="0"/>
              <a:t>Augmented Bayesian Optimization for Frequency Sampling</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0" name="Rectangle 1382"/>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1" name="Rectangle 1385"/>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2" name="Rectangle 1387"/>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3" name="Rectangle 1389"/>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4" name="Rectangle 1391"/>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12</a:t>
            </a:fld>
            <a:endParaRPr lang="en-US" dirty="0"/>
          </a:p>
        </p:txBody>
      </p:sp>
      <p:sp>
        <p:nvSpPr>
          <p:cNvPr id="47" name="Rectangle 1382">
            <a:extLst>
              <a:ext uri="{FF2B5EF4-FFF2-40B4-BE49-F238E27FC236}">
                <a16:creationId xmlns:a16="http://schemas.microsoft.com/office/drawing/2014/main" id="{A5690976-EFA5-418E-A6DB-863EA18C1F96}"/>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8" name="Rectangle 1385">
            <a:extLst>
              <a:ext uri="{FF2B5EF4-FFF2-40B4-BE49-F238E27FC236}">
                <a16:creationId xmlns:a16="http://schemas.microsoft.com/office/drawing/2014/main" id="{B1D4D601-A3E3-4C56-9856-28F514689DC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9" name="Rectangle 1387">
            <a:extLst>
              <a:ext uri="{FF2B5EF4-FFF2-40B4-BE49-F238E27FC236}">
                <a16:creationId xmlns:a16="http://schemas.microsoft.com/office/drawing/2014/main" id="{D7EEEBBC-6AF7-4E34-94BF-53B5057C12A5}"/>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50" name="Rectangle 1389">
            <a:extLst>
              <a:ext uri="{FF2B5EF4-FFF2-40B4-BE49-F238E27FC236}">
                <a16:creationId xmlns:a16="http://schemas.microsoft.com/office/drawing/2014/main" id="{1343DBAF-7E5A-4921-BA6D-B0212BD0980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B04A50A-DEA3-4407-A04D-2A893F26626C}"/>
                  </a:ext>
                </a:extLst>
              </p:cNvPr>
              <p:cNvSpPr txBox="1">
                <a:spLocks/>
              </p:cNvSpPr>
              <p:nvPr/>
            </p:nvSpPr>
            <p:spPr bwMode="auto">
              <a:xfrm>
                <a:off x="201812" y="692696"/>
                <a:ext cx="849694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Assume that there are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m:rPr>
                            <m:sty m:val="p"/>
                          </m:rPr>
                          <a:rPr lang="en-US" sz="1800">
                            <a:latin typeface="Cambria Math" panose="02040503050406030204" pitchFamily="18" charset="0"/>
                          </a:rPr>
                          <m:t>mod</m:t>
                        </m:r>
                      </m:sub>
                    </m:sSub>
                  </m:oMath>
                </a14:m>
                <a:r>
                  <a:rPr lang="en-US" sz="1800" dirty="0"/>
                  <a:t> modes in </a:t>
                </a:r>
                <a14:m>
                  <m:oMath xmlns:m="http://schemas.openxmlformats.org/officeDocument/2006/math">
                    <m:r>
                      <a:rPr lang="en-US" sz="1800" b="0" i="0"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m:rPr>
                            <m:sty m:val="p"/>
                          </m:rPr>
                          <a:rPr lang="en-US" sz="1800">
                            <a:latin typeface="Cambria Math" panose="02040503050406030204" pitchFamily="18" charset="0"/>
                          </a:rPr>
                          <m:t>min</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m:rPr>
                            <m:sty m:val="p"/>
                          </m:rPr>
                          <a:rPr lang="en-US" sz="1800">
                            <a:latin typeface="Cambria Math" panose="02040503050406030204" pitchFamily="18" charset="0"/>
                          </a:rPr>
                          <m:t>m</m:t>
                        </m:r>
                        <m:r>
                          <a:rPr lang="en-US" sz="1800" b="0" i="1" smtClean="0">
                            <a:latin typeface="Cambria Math" panose="02040503050406030204" pitchFamily="18" charset="0"/>
                          </a:rPr>
                          <m:t>𝑎𝑥</m:t>
                        </m:r>
                      </m:sub>
                    </m:sSub>
                    <m:r>
                      <a:rPr lang="en-US" sz="1800" b="0" i="1" smtClean="0">
                        <a:latin typeface="Cambria Math" panose="02040503050406030204" pitchFamily="18" charset="0"/>
                      </a:rPr>
                      <m:t>]</m:t>
                    </m:r>
                  </m:oMath>
                </a14:m>
                <a:r>
                  <a:rPr lang="en-US" sz="1800" dirty="0"/>
                  <a:t>. Mode </a:t>
                </a:r>
                <a:r>
                  <a:rPr lang="en-US" sz="1800" i="1" dirty="0"/>
                  <a:t>m:</a:t>
                </a:r>
                <a:r>
                  <a:rPr lang="en-US" sz="1800" dirty="0"/>
                  <a:t> resonance frequency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𝑓</m:t>
                        </m:r>
                      </m:e>
                      <m:sup>
                        <m:r>
                          <a:rPr lang="en-US" sz="1800" i="1">
                            <a:latin typeface="Cambria Math" panose="02040503050406030204" pitchFamily="18" charset="0"/>
                          </a:rPr>
                          <m:t>𝑚</m:t>
                        </m:r>
                      </m:sup>
                    </m:sSup>
                    <m:r>
                      <a:rPr lang="en-US" sz="1800" b="0" i="1" smtClean="0">
                        <a:latin typeface="Cambria Math" panose="02040503050406030204" pitchFamily="18" charset="0"/>
                      </a:rPr>
                      <m:t>=</m:t>
                    </m:r>
                    <m:r>
                      <m:rPr>
                        <m:sty m:val="p"/>
                      </m:rPr>
                      <a:rPr lang="en-US" sz="1800" b="0" i="0" smtClean="0">
                        <a:latin typeface="Cambria Math" panose="02040503050406030204" pitchFamily="18" charset="0"/>
                      </a:rPr>
                      <m:t>argmi</m:t>
                    </m:r>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n</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 </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𝑚</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e>
                    </m:d>
                  </m:oMath>
                </a14:m>
                <a:r>
                  <a:rPr lang="en-US" sz="1800" dirty="0"/>
                  <a:t>. Each </a:t>
                </a:r>
                <a14:m>
                  <m:oMath xmlns:m="http://schemas.openxmlformats.org/officeDocument/2006/math">
                    <m:r>
                      <a:rPr lang="en-US" sz="1800" i="1">
                        <a:latin typeface="Cambria Math" panose="02040503050406030204" pitchFamily="18" charset="0"/>
                      </a:rPr>
                      <m:t>𝑓</m:t>
                    </m:r>
                  </m:oMath>
                </a14:m>
                <a:r>
                  <a:rPr lang="en-US" sz="1800" dirty="0"/>
                  <a:t> generates </a:t>
                </a:r>
                <a:r>
                  <a:rPr lang="en-US" sz="1800" b="1" dirty="0"/>
                  <a:t>at most</a:t>
                </a:r>
                <a:r>
                  <a:rPr lang="en-US" sz="1800" dirty="0"/>
                  <a:t> one eigenpair </a:t>
                </a:r>
                <a14:m>
                  <m:oMath xmlns:m="http://schemas.openxmlformats.org/officeDocument/2006/math">
                    <m:r>
                      <a:rPr lang="en-US" sz="1800" b="0" i="0" smtClean="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𝑚</m:t>
                        </m:r>
                      </m:sup>
                    </m:sSup>
                    <m:d>
                      <m:dPr>
                        <m:ctrlPr>
                          <a:rPr lang="en-US" sz="1800" i="1">
                            <a:latin typeface="Cambria Math" panose="02040503050406030204" pitchFamily="18" charset="0"/>
                          </a:rPr>
                        </m:ctrlPr>
                      </m:dPr>
                      <m:e>
                        <m:r>
                          <a:rPr lang="en-US" sz="1800" i="1">
                            <a:latin typeface="Cambria Math" panose="02040503050406030204" pitchFamily="18" charset="0"/>
                          </a:rPr>
                          <m:t>𝑓</m:t>
                        </m:r>
                      </m:e>
                    </m:d>
                    <m:r>
                      <a:rPr lang="en-US" sz="1800" b="0" i="1" smtClean="0">
                        <a:latin typeface="Cambria Math" panose="02040503050406030204" pitchFamily="18" charset="0"/>
                      </a:rPr>
                      <m:t>,</m:t>
                    </m:r>
                    <m:r>
                      <a:rPr lang="en-US" sz="1800" b="1" i="0" smtClean="0">
                        <a:latin typeface="Cambria Math" panose="02040503050406030204" pitchFamily="18" charset="0"/>
                      </a:rPr>
                      <m:t>𝐈</m:t>
                    </m:r>
                    <m:r>
                      <a:rPr lang="en-US" sz="1800" b="0" i="1" smtClean="0">
                        <a:latin typeface="Cambria Math" panose="02040503050406030204" pitchFamily="18" charset="0"/>
                      </a:rPr>
                      <m:t>)</m:t>
                    </m:r>
                  </m:oMath>
                </a14:m>
                <a:r>
                  <a:rPr lang="en-US" sz="1800" dirty="0"/>
                  <a:t> by ARPACK,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𝑚</m:t>
                        </m:r>
                      </m:sup>
                    </m:sSup>
                    <m:d>
                      <m:dPr>
                        <m:ctrlPr>
                          <a:rPr lang="en-US" sz="1800" i="1">
                            <a:latin typeface="Cambria Math" panose="02040503050406030204" pitchFamily="18" charset="0"/>
                          </a:rPr>
                        </m:ctrlPr>
                      </m:dPr>
                      <m:e>
                        <m:r>
                          <a:rPr lang="en-US" sz="1800" i="1">
                            <a:latin typeface="Cambria Math" panose="02040503050406030204" pitchFamily="18" charset="0"/>
                          </a:rPr>
                          <m:t>𝑓</m:t>
                        </m:r>
                      </m:e>
                    </m:d>
                    <m:r>
                      <a:rPr lang="en-US" sz="1800" b="0" i="1" smtClean="0">
                        <a:latin typeface="Cambria Math" panose="02040503050406030204" pitchFamily="18" charset="0"/>
                      </a:rPr>
                      <m:t>=1</m:t>
                    </m:r>
                  </m:oMath>
                </a14:m>
                <a:r>
                  <a:rPr lang="en-US" sz="1800" dirty="0"/>
                  <a:t> if ARPACK doesn’t find it. </a:t>
                </a:r>
                <a14:m>
                  <m:oMath xmlns:m="http://schemas.openxmlformats.org/officeDocument/2006/math">
                    <m:r>
                      <a:rPr lang="en-US" sz="180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𝑓</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𝑚</m:t>
                        </m:r>
                      </m:sup>
                    </m:sSubSup>
                    <m:r>
                      <a:rPr lang="en-US" sz="1800" i="1">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𝑒</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𝑚</m:t>
                        </m:r>
                      </m:sup>
                    </m:sSubSup>
                    <m:r>
                      <a:rPr lang="en-US" sz="1800" i="1">
                        <a:latin typeface="Cambria Math" panose="02040503050406030204" pitchFamily="18" charset="0"/>
                      </a:rPr>
                      <m:t>)</m:t>
                    </m:r>
                  </m:oMath>
                </a14:m>
                <a:r>
                  <a:rPr lang="en-US" sz="1800" dirty="0"/>
                  <a:t> denote samples for mode </a:t>
                </a:r>
                <a14:m>
                  <m:oMath xmlns:m="http://schemas.openxmlformats.org/officeDocument/2006/math">
                    <m:r>
                      <a:rPr lang="en-US" sz="1800" i="1">
                        <a:latin typeface="Cambria Math" panose="02040503050406030204" pitchFamily="18" charset="0"/>
                      </a:rPr>
                      <m:t>𝑚</m:t>
                    </m:r>
                  </m:oMath>
                </a14:m>
                <a:endParaRPr lang="en-US" sz="1800" dirty="0"/>
              </a:p>
            </p:txBody>
          </p:sp>
        </mc:Choice>
        <mc:Fallback xmlns="">
          <p:sp>
            <p:nvSpPr>
              <p:cNvPr id="2" name="Content Placeholder 2">
                <a:extLst>
                  <a:ext uri="{FF2B5EF4-FFF2-40B4-BE49-F238E27FC236}">
                    <a16:creationId xmlns:a16="http://schemas.microsoft.com/office/drawing/2014/main" id="{FB04A50A-DEA3-4407-A04D-2A893F26626C}"/>
                  </a:ext>
                </a:extLst>
              </p:cNvPr>
              <p:cNvSpPr txBox="1">
                <a:spLocks noRot="1" noChangeAspect="1" noMove="1" noResize="1" noEditPoints="1" noAdjustHandles="1" noChangeArrowheads="1" noChangeShapeType="1" noTextEdit="1"/>
              </p:cNvSpPr>
              <p:nvPr/>
            </p:nvSpPr>
            <p:spPr bwMode="auto">
              <a:xfrm>
                <a:off x="201812" y="692696"/>
                <a:ext cx="8496944" cy="1116123"/>
              </a:xfrm>
              <a:prstGeom prst="rect">
                <a:avLst/>
              </a:prstGeom>
              <a:blipFill>
                <a:blip r:embed="rId5"/>
                <a:stretch>
                  <a:fillRect t="-2247"/>
                </a:stretch>
              </a:blipFill>
              <a:ln w="9525">
                <a:noFill/>
                <a:miter lim="800000"/>
                <a:headEnd/>
                <a:tailEnd/>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44E50758-5A96-6E02-D0AA-E92BCB117F2D}"/>
              </a:ext>
            </a:extLst>
          </p:cNvPr>
          <p:cNvPicPr>
            <a:picLocks noChangeAspect="1"/>
          </p:cNvPicPr>
          <p:nvPr/>
        </p:nvPicPr>
        <p:blipFill>
          <a:blip r:embed="rId6"/>
          <a:stretch>
            <a:fillRect/>
          </a:stretch>
        </p:blipFill>
        <p:spPr>
          <a:xfrm>
            <a:off x="1835696" y="2020802"/>
            <a:ext cx="5472608" cy="4139338"/>
          </a:xfrm>
          <a:prstGeom prst="rect">
            <a:avLst/>
          </a:prstGeom>
        </p:spPr>
      </p:pic>
      <p:cxnSp>
        <p:nvCxnSpPr>
          <p:cNvPr id="6" name="Straight Connector 5">
            <a:extLst>
              <a:ext uri="{FF2B5EF4-FFF2-40B4-BE49-F238E27FC236}">
                <a16:creationId xmlns:a16="http://schemas.microsoft.com/office/drawing/2014/main" id="{7163F0D5-FE92-2209-37E2-4395B289D91B}"/>
              </a:ext>
            </a:extLst>
          </p:cNvPr>
          <p:cNvCxnSpPr/>
          <p:nvPr/>
        </p:nvCxnSpPr>
        <p:spPr>
          <a:xfrm>
            <a:off x="6480212" y="3176972"/>
            <a:ext cx="72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F2CF45-9832-D34A-CF41-A19334773F59}"/>
              </a:ext>
            </a:extLst>
          </p:cNvPr>
          <p:cNvCxnSpPr/>
          <p:nvPr/>
        </p:nvCxnSpPr>
        <p:spPr>
          <a:xfrm>
            <a:off x="3059832" y="3645024"/>
            <a:ext cx="72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33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532" y="0"/>
            <a:ext cx="9468544" cy="476672"/>
          </a:xfrm>
        </p:spPr>
        <p:txBody>
          <a:bodyPr/>
          <a:lstStyle/>
          <a:p>
            <a:pPr lvl="0"/>
            <a:r>
              <a:rPr lang="en-US" dirty="0"/>
              <a:t>Bayesian Optimization (BO)</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0" name="Rectangle 1382"/>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1" name="Rectangle 1385"/>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2" name="Rectangle 1387"/>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3" name="Rectangle 1389"/>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4" name="Rectangle 1391"/>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13</a:t>
            </a:fld>
            <a:endParaRPr lang="en-US" dirty="0"/>
          </a:p>
        </p:txBody>
      </p:sp>
      <p:sp>
        <p:nvSpPr>
          <p:cNvPr id="47" name="Rectangle 1382">
            <a:extLst>
              <a:ext uri="{FF2B5EF4-FFF2-40B4-BE49-F238E27FC236}">
                <a16:creationId xmlns:a16="http://schemas.microsoft.com/office/drawing/2014/main" id="{A5690976-EFA5-418E-A6DB-863EA18C1F96}"/>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8" name="Rectangle 1385">
            <a:extLst>
              <a:ext uri="{FF2B5EF4-FFF2-40B4-BE49-F238E27FC236}">
                <a16:creationId xmlns:a16="http://schemas.microsoft.com/office/drawing/2014/main" id="{B1D4D601-A3E3-4C56-9856-28F514689DC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9" name="Rectangle 1387">
            <a:extLst>
              <a:ext uri="{FF2B5EF4-FFF2-40B4-BE49-F238E27FC236}">
                <a16:creationId xmlns:a16="http://schemas.microsoft.com/office/drawing/2014/main" id="{D7EEEBBC-6AF7-4E34-94BF-53B5057C12A5}"/>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50" name="Rectangle 1389">
            <a:extLst>
              <a:ext uri="{FF2B5EF4-FFF2-40B4-BE49-F238E27FC236}">
                <a16:creationId xmlns:a16="http://schemas.microsoft.com/office/drawing/2014/main" id="{1343DBAF-7E5A-4921-BA6D-B0212BD0980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B04A50A-DEA3-4407-A04D-2A893F26626C}"/>
                  </a:ext>
                </a:extLst>
              </p:cNvPr>
              <p:cNvSpPr txBox="1">
                <a:spLocks/>
              </p:cNvSpPr>
              <p:nvPr/>
            </p:nvSpPr>
            <p:spPr bwMode="auto">
              <a:xfrm>
                <a:off x="201812" y="1664805"/>
                <a:ext cx="849694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Bayesian optimization: for each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𝑒</m:t>
                        </m:r>
                      </m:e>
                      <m:sup>
                        <m:r>
                          <a:rPr lang="en-US" sz="1800" i="1">
                            <a:latin typeface="Cambria Math" panose="02040503050406030204" pitchFamily="18" charset="0"/>
                          </a:rPr>
                          <m:t>𝑚</m:t>
                        </m:r>
                      </m:sup>
                    </m:sSup>
                    <m:d>
                      <m:dPr>
                        <m:ctrlPr>
                          <a:rPr lang="en-US" sz="1800" i="1">
                            <a:latin typeface="Cambria Math" panose="02040503050406030204" pitchFamily="18" charset="0"/>
                          </a:rPr>
                        </m:ctrlPr>
                      </m:dPr>
                      <m:e>
                        <m:r>
                          <a:rPr lang="en-US" sz="1800" b="0" i="1" smtClean="0">
                            <a:latin typeface="Cambria Math" panose="02040503050406030204" pitchFamily="18" charset="0"/>
                          </a:rPr>
                          <m:t>𝑓</m:t>
                        </m:r>
                      </m:e>
                    </m:d>
                    <m:r>
                      <a:rPr lang="en-US" sz="1800" b="0" i="0" smtClean="0">
                        <a:latin typeface="Cambria Math" panose="02040503050406030204" pitchFamily="18" charset="0"/>
                      </a:rPr>
                      <m:t>, </m:t>
                    </m:r>
                  </m:oMath>
                </a14:m>
                <a:r>
                  <a:rPr lang="en-US" sz="1800" dirty="0"/>
                  <a:t>assume a Gaussian process (GP) model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𝑦</m:t>
                        </m:r>
                      </m:e>
                      <m:sup>
                        <m:r>
                          <a:rPr lang="en-US" sz="1800" b="0" i="1" smtClean="0">
                            <a:latin typeface="Cambria Math" panose="02040503050406030204" pitchFamily="18" charset="0"/>
                          </a:rPr>
                          <m:t>𝑚</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e>
                    </m:d>
                    <m:r>
                      <a:rPr lang="en-US" sz="1800" b="0" i="1" smtClean="0">
                        <a:latin typeface="Cambria Math" panose="02040503050406030204" pitchFamily="18" charset="0"/>
                      </a:rPr>
                      <m:t>~</m:t>
                    </m:r>
                    <m:r>
                      <a:rPr lang="en-US" sz="1800" b="0" i="1" smtClean="0">
                        <a:latin typeface="Cambria Math" panose="02040503050406030204" pitchFamily="18" charset="0"/>
                      </a:rPr>
                      <m:t>𝐺𝑃</m:t>
                    </m:r>
                    <m:r>
                      <a:rPr lang="en-US" sz="1800" b="0" i="1" smtClean="0">
                        <a:latin typeface="Cambria Math" panose="02040503050406030204" pitchFamily="18" charset="0"/>
                      </a:rPr>
                      <m:t>(</m:t>
                    </m:r>
                    <m:r>
                      <a:rPr lang="en-US" sz="1800" b="0" i="1" smtClean="0">
                        <a:latin typeface="Cambria Math" panose="02040503050406030204" pitchFamily="18" charset="0"/>
                      </a:rPr>
                      <m:t>𝜇</m:t>
                    </m:r>
                    <m:r>
                      <a:rPr lang="en-US" sz="1800" b="0" i="1" smtClean="0">
                        <a:latin typeface="Cambria Math" panose="02040503050406030204" pitchFamily="18" charset="0"/>
                      </a:rPr>
                      <m:t>,</m:t>
                    </m:r>
                    <m:r>
                      <m:rPr>
                        <m:sty m:val="p"/>
                      </m:rPr>
                      <a:rPr lang="en-US" sz="1800" b="0" i="0" smtClean="0">
                        <a:latin typeface="Cambria Math" panose="02040503050406030204" pitchFamily="18" charset="0"/>
                      </a:rPr>
                      <m:t>Σ</m:t>
                    </m:r>
                    <m:r>
                      <a:rPr lang="en-US" sz="1800" b="0" i="1" smtClean="0">
                        <a:latin typeface="Cambria Math" panose="02040503050406030204" pitchFamily="18" charset="0"/>
                      </a:rPr>
                      <m:t>)</m:t>
                    </m:r>
                  </m:oMath>
                </a14:m>
                <a:r>
                  <a:rPr lang="en-US" sz="1800" dirty="0"/>
                  <a:t> with covariance </a:t>
                </a:r>
                <a14:m>
                  <m:oMath xmlns:m="http://schemas.openxmlformats.org/officeDocument/2006/math">
                    <m:r>
                      <m:rPr>
                        <m:sty m:val="p"/>
                      </m:rPr>
                      <a:rPr lang="en-US" sz="1800">
                        <a:latin typeface="Cambria Math" panose="02040503050406030204" pitchFamily="18" charset="0"/>
                      </a:rPr>
                      <m:t>Σ</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r>
                          <a:rPr lang="en-US" sz="1800" b="0" i="0"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𝑓</m:t>
                            </m:r>
                          </m:e>
                          <m:sup>
                            <m:r>
                              <a:rPr lang="en-US" sz="1800" b="0" i="0" smtClean="0">
                                <a:latin typeface="Cambria Math" panose="02040503050406030204" pitchFamily="18" charset="0"/>
                              </a:rPr>
                              <m:t>′</m:t>
                            </m:r>
                          </m:sup>
                        </m:sSup>
                      </m:e>
                    </m:d>
                    <m:r>
                      <a:rPr lang="en-US" sz="1800" b="0" i="0" smtClean="0">
                        <a:latin typeface="Cambria Math" panose="02040503050406030204" pitchFamily="18" charset="0"/>
                      </a:rPr>
                      <m:t>=</m:t>
                    </m:r>
                    <m:r>
                      <a:rPr lang="en-US" sz="1800" b="0" i="1" smtClean="0">
                        <a:solidFill>
                          <a:srgbClr val="FF0000"/>
                        </a:solidFill>
                        <a:latin typeface="Cambria Math" panose="02040503050406030204" pitchFamily="18" charset="0"/>
                      </a:rPr>
                      <m:t>𝜎</m:t>
                    </m:r>
                    <m:r>
                      <m:rPr>
                        <m:sty m:val="p"/>
                      </m:rPr>
                      <a:rPr lang="en-US" sz="1800" b="0" i="0" smtClean="0">
                        <a:latin typeface="Cambria Math" panose="02040503050406030204" pitchFamily="18" charset="0"/>
                      </a:rPr>
                      <m:t>exp</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r>
                                      <a:rPr lang="en-US" sz="1800" b="0" i="0"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𝑓</m:t>
                                        </m:r>
                                      </m:e>
                                      <m:sup>
                                        <m:r>
                                          <a:rPr lang="en-US" sz="1800">
                                            <a:latin typeface="Cambria Math" panose="02040503050406030204" pitchFamily="18" charset="0"/>
                                          </a:rPr>
                                          <m:t>′</m:t>
                                        </m:r>
                                      </m:sup>
                                    </m:sSup>
                                  </m:e>
                                </m:d>
                              </m:e>
                              <m:sup>
                                <m:r>
                                  <a:rPr lang="en-US" sz="1800" b="0" i="1" smtClean="0">
                                    <a:latin typeface="Cambria Math" panose="02040503050406030204" pitchFamily="18" charset="0"/>
                                  </a:rPr>
                                  <m:t>2</m:t>
                                </m:r>
                              </m:sup>
                            </m:sSup>
                          </m:num>
                          <m:den>
                            <m:r>
                              <a:rPr lang="en-US" sz="1800" b="0" i="1" smtClean="0">
                                <a:solidFill>
                                  <a:srgbClr val="FF0000"/>
                                </a:solidFill>
                                <a:latin typeface="Cambria Math" panose="02040503050406030204" pitchFamily="18" charset="0"/>
                              </a:rPr>
                              <m:t>𝑙</m:t>
                            </m:r>
                          </m:den>
                        </m:f>
                      </m:e>
                    </m:d>
                    <m:r>
                      <a:rPr lang="en-US" sz="1800" b="0" i="0" smtClean="0">
                        <a:latin typeface="Cambria Math" panose="02040503050406030204" pitchFamily="18" charset="0"/>
                      </a:rPr>
                      <m:t>+</m:t>
                    </m:r>
                    <m:r>
                      <a:rPr lang="en-US" sz="1800" b="0" i="1" smtClean="0">
                        <a:solidFill>
                          <a:srgbClr val="FF0000"/>
                        </a:solidFill>
                        <a:latin typeface="Cambria Math" panose="02040503050406030204" pitchFamily="18" charset="0"/>
                      </a:rPr>
                      <m:t>𝑑</m:t>
                    </m:r>
                    <m:r>
                      <a:rPr lang="en-US" sz="1800" b="0" i="1" smtClean="0">
                        <a:latin typeface="Cambria Math" panose="02040503050406030204" pitchFamily="18" charset="0"/>
                      </a:rPr>
                      <m:t>𝛿</m:t>
                    </m:r>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𝑓</m:t>
                        </m:r>
                      </m:e>
                      <m:sup>
                        <m:r>
                          <a:rPr lang="en-US" sz="1800">
                            <a:latin typeface="Cambria Math" panose="02040503050406030204" pitchFamily="18" charset="0"/>
                          </a:rPr>
                          <m:t>′</m:t>
                        </m:r>
                      </m:sup>
                    </m:sSup>
                    <m:r>
                      <a:rPr lang="en-US" sz="1800" b="0" i="1" smtClean="0">
                        <a:latin typeface="Cambria Math" panose="02040503050406030204" pitchFamily="18" charset="0"/>
                      </a:rPr>
                      <m:t>)</m:t>
                    </m:r>
                  </m:oMath>
                </a14:m>
                <a:r>
                  <a:rPr lang="en-US" sz="1800" dirty="0"/>
                  <a:t>, with hyperparameters </a:t>
                </a:r>
                <a14:m>
                  <m:oMath xmlns:m="http://schemas.openxmlformats.org/officeDocument/2006/math">
                    <m:r>
                      <a:rPr lang="en-US" sz="1800" b="0" i="1" smtClean="0">
                        <a:latin typeface="Cambria Math" panose="02040503050406030204" pitchFamily="18" charset="0"/>
                      </a:rPr>
                      <m:t>𝜎</m:t>
                    </m:r>
                    <m:r>
                      <a:rPr lang="en-US" sz="1800" b="0" i="1" smtClean="0">
                        <a:latin typeface="Cambria Math" panose="02040503050406030204" pitchFamily="18" charset="0"/>
                      </a:rPr>
                      <m:t>, </m:t>
                    </m:r>
                    <m:r>
                      <a:rPr lang="en-US" sz="1800" b="0" i="1" smtClean="0">
                        <a:latin typeface="Cambria Math" panose="02040503050406030204" pitchFamily="18" charset="0"/>
                      </a:rPr>
                      <m:t>𝑙</m:t>
                    </m:r>
                    <m:r>
                      <a:rPr lang="en-US" sz="1800" b="0" i="1" smtClean="0">
                        <a:latin typeface="Cambria Math" panose="02040503050406030204" pitchFamily="18" charset="0"/>
                      </a:rPr>
                      <m:t>, </m:t>
                    </m:r>
                    <m:r>
                      <a:rPr lang="en-US" sz="1800" b="0" i="1" smtClean="0">
                        <a:latin typeface="Cambria Math" panose="02040503050406030204" pitchFamily="18" charset="0"/>
                      </a:rPr>
                      <m:t>𝑑</m:t>
                    </m:r>
                  </m:oMath>
                </a14:m>
                <a:endParaRPr lang="en-US" sz="1800" dirty="0"/>
              </a:p>
              <a:p>
                <a:r>
                  <a:rPr lang="en-US" sz="1800" dirty="0"/>
                  <a:t>Iteratively generate new samples by fitting the GP hyperparameters and optimizing the expected improvement (EI) function. </a:t>
                </a:r>
              </a:p>
            </p:txBody>
          </p:sp>
        </mc:Choice>
        <mc:Fallback xmlns="">
          <p:sp>
            <p:nvSpPr>
              <p:cNvPr id="2" name="Content Placeholder 2">
                <a:extLst>
                  <a:ext uri="{FF2B5EF4-FFF2-40B4-BE49-F238E27FC236}">
                    <a16:creationId xmlns:a16="http://schemas.microsoft.com/office/drawing/2014/main" id="{FB04A50A-DEA3-4407-A04D-2A893F26626C}"/>
                  </a:ext>
                </a:extLst>
              </p:cNvPr>
              <p:cNvSpPr txBox="1">
                <a:spLocks noRot="1" noChangeAspect="1" noMove="1" noResize="1" noEditPoints="1" noAdjustHandles="1" noChangeArrowheads="1" noChangeShapeType="1" noTextEdit="1"/>
              </p:cNvSpPr>
              <p:nvPr/>
            </p:nvSpPr>
            <p:spPr bwMode="auto">
              <a:xfrm>
                <a:off x="201812" y="1664805"/>
                <a:ext cx="8496944" cy="1116123"/>
              </a:xfrm>
              <a:prstGeom prst="rect">
                <a:avLst/>
              </a:prstGeom>
              <a:blipFill>
                <a:blip r:embed="rId5"/>
                <a:stretch>
                  <a:fillRect t="-2273" b="-68182"/>
                </a:stretch>
              </a:blipFill>
              <a:ln w="9525">
                <a:noFill/>
                <a:miter lim="800000"/>
                <a:headEnd/>
                <a:tailEnd/>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4B1D59BC-B0ED-1241-0232-E2946F694C22}"/>
              </a:ext>
            </a:extLst>
          </p:cNvPr>
          <p:cNvPicPr>
            <a:picLocks noChangeAspect="1"/>
          </p:cNvPicPr>
          <p:nvPr/>
        </p:nvPicPr>
        <p:blipFill>
          <a:blip r:embed="rId6"/>
          <a:stretch>
            <a:fillRect/>
          </a:stretch>
        </p:blipFill>
        <p:spPr>
          <a:xfrm>
            <a:off x="233264" y="3681028"/>
            <a:ext cx="5210226" cy="2605113"/>
          </a:xfrm>
          <a:prstGeom prst="rect">
            <a:avLst/>
          </a:prstGeom>
        </p:spPr>
      </p:pic>
      <p:pic>
        <p:nvPicPr>
          <p:cNvPr id="6" name="Picture 5">
            <a:extLst>
              <a:ext uri="{FF2B5EF4-FFF2-40B4-BE49-F238E27FC236}">
                <a16:creationId xmlns:a16="http://schemas.microsoft.com/office/drawing/2014/main" id="{C089BBB7-BB61-7814-FAA6-BC71947193E6}"/>
              </a:ext>
            </a:extLst>
          </p:cNvPr>
          <p:cNvPicPr>
            <a:picLocks noChangeAspect="1"/>
          </p:cNvPicPr>
          <p:nvPr/>
        </p:nvPicPr>
        <p:blipFill>
          <a:blip r:embed="rId7"/>
          <a:stretch>
            <a:fillRect/>
          </a:stretch>
        </p:blipFill>
        <p:spPr>
          <a:xfrm>
            <a:off x="5594216" y="3181407"/>
            <a:ext cx="3316520" cy="1857707"/>
          </a:xfrm>
          <a:prstGeom prst="rect">
            <a:avLst/>
          </a:prstGeom>
        </p:spPr>
      </p:pic>
      <p:cxnSp>
        <p:nvCxnSpPr>
          <p:cNvPr id="9" name="Straight Arrow Connector 8">
            <a:extLst>
              <a:ext uri="{FF2B5EF4-FFF2-40B4-BE49-F238E27FC236}">
                <a16:creationId xmlns:a16="http://schemas.microsoft.com/office/drawing/2014/main" id="{11B2513A-87AA-2DFF-F7DF-AA2F9765EBDD}"/>
              </a:ext>
            </a:extLst>
          </p:cNvPr>
          <p:cNvCxnSpPr/>
          <p:nvPr/>
        </p:nvCxnSpPr>
        <p:spPr>
          <a:xfrm flipH="1">
            <a:off x="7488324" y="3874147"/>
            <a:ext cx="432048" cy="150809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7BB0D527-A543-9FBB-66DF-9B2AA5884D2C}"/>
              </a:ext>
            </a:extLst>
          </p:cNvPr>
          <p:cNvPicPr>
            <a:picLocks noChangeAspect="1"/>
          </p:cNvPicPr>
          <p:nvPr/>
        </p:nvPicPr>
        <p:blipFill>
          <a:blip r:embed="rId8"/>
          <a:stretch>
            <a:fillRect/>
          </a:stretch>
        </p:blipFill>
        <p:spPr>
          <a:xfrm>
            <a:off x="6228184" y="5467052"/>
            <a:ext cx="2387600" cy="113030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416BF43-26E6-C808-D579-02B60D1F3F8C}"/>
                  </a:ext>
                </a:extLst>
              </p:cNvPr>
              <p:cNvSpPr txBox="1">
                <a:spLocks/>
              </p:cNvSpPr>
              <p:nvPr/>
            </p:nvSpPr>
            <p:spPr bwMode="auto">
              <a:xfrm>
                <a:off x="201812" y="692696"/>
                <a:ext cx="849694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Assume that there are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m:rPr>
                            <m:sty m:val="p"/>
                          </m:rPr>
                          <a:rPr lang="en-US" sz="1800">
                            <a:latin typeface="Cambria Math" panose="02040503050406030204" pitchFamily="18" charset="0"/>
                          </a:rPr>
                          <m:t>mod</m:t>
                        </m:r>
                      </m:sub>
                    </m:sSub>
                  </m:oMath>
                </a14:m>
                <a:r>
                  <a:rPr lang="en-US" sz="1800" dirty="0"/>
                  <a:t> modes in </a:t>
                </a:r>
                <a14:m>
                  <m:oMath xmlns:m="http://schemas.openxmlformats.org/officeDocument/2006/math">
                    <m:r>
                      <a:rPr lang="en-US" sz="1800" b="0" i="0"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m:rPr>
                            <m:sty m:val="p"/>
                          </m:rPr>
                          <a:rPr lang="en-US" sz="1800">
                            <a:latin typeface="Cambria Math" panose="02040503050406030204" pitchFamily="18" charset="0"/>
                          </a:rPr>
                          <m:t>min</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m:rPr>
                            <m:sty m:val="p"/>
                          </m:rPr>
                          <a:rPr lang="en-US" sz="1800">
                            <a:latin typeface="Cambria Math" panose="02040503050406030204" pitchFamily="18" charset="0"/>
                          </a:rPr>
                          <m:t>m</m:t>
                        </m:r>
                        <m:r>
                          <a:rPr lang="en-US" sz="1800" b="0" i="1" smtClean="0">
                            <a:latin typeface="Cambria Math" panose="02040503050406030204" pitchFamily="18" charset="0"/>
                          </a:rPr>
                          <m:t>𝑎𝑥</m:t>
                        </m:r>
                      </m:sub>
                    </m:sSub>
                    <m:r>
                      <a:rPr lang="en-US" sz="1800" b="0" i="1" smtClean="0">
                        <a:latin typeface="Cambria Math" panose="02040503050406030204" pitchFamily="18" charset="0"/>
                      </a:rPr>
                      <m:t>]</m:t>
                    </m:r>
                  </m:oMath>
                </a14:m>
                <a:r>
                  <a:rPr lang="en-US" sz="1800" dirty="0"/>
                  <a:t>. Mode </a:t>
                </a:r>
                <a:r>
                  <a:rPr lang="en-US" sz="1800" i="1" dirty="0"/>
                  <a:t>m:</a:t>
                </a:r>
                <a:r>
                  <a:rPr lang="en-US" sz="1800" dirty="0"/>
                  <a:t> resonance frequency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𝑓</m:t>
                        </m:r>
                      </m:e>
                      <m:sup>
                        <m:r>
                          <a:rPr lang="en-US" sz="1800" i="1">
                            <a:latin typeface="Cambria Math" panose="02040503050406030204" pitchFamily="18" charset="0"/>
                          </a:rPr>
                          <m:t>𝑚</m:t>
                        </m:r>
                      </m:sup>
                    </m:sSup>
                    <m:r>
                      <a:rPr lang="en-US" sz="1800" b="0" i="1" smtClean="0">
                        <a:latin typeface="Cambria Math" panose="02040503050406030204" pitchFamily="18" charset="0"/>
                      </a:rPr>
                      <m:t>=</m:t>
                    </m:r>
                    <m:r>
                      <m:rPr>
                        <m:sty m:val="p"/>
                      </m:rPr>
                      <a:rPr lang="en-US" sz="1800" b="0" i="0" smtClean="0">
                        <a:latin typeface="Cambria Math" panose="02040503050406030204" pitchFamily="18" charset="0"/>
                      </a:rPr>
                      <m:t>argmi</m:t>
                    </m:r>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n</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 </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𝑚</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e>
                    </m:d>
                  </m:oMath>
                </a14:m>
                <a:r>
                  <a:rPr lang="en-US" sz="1800" dirty="0"/>
                  <a:t>. Each </a:t>
                </a:r>
                <a14:m>
                  <m:oMath xmlns:m="http://schemas.openxmlformats.org/officeDocument/2006/math">
                    <m:r>
                      <a:rPr lang="en-US" sz="1800" i="1">
                        <a:latin typeface="Cambria Math" panose="02040503050406030204" pitchFamily="18" charset="0"/>
                      </a:rPr>
                      <m:t>𝑓</m:t>
                    </m:r>
                  </m:oMath>
                </a14:m>
                <a:r>
                  <a:rPr lang="en-US" sz="1800" dirty="0"/>
                  <a:t> generates </a:t>
                </a:r>
                <a:r>
                  <a:rPr lang="en-US" sz="1800" b="1" dirty="0"/>
                  <a:t>at most</a:t>
                </a:r>
                <a:r>
                  <a:rPr lang="en-US" sz="1800" dirty="0"/>
                  <a:t> one eigenpair </a:t>
                </a:r>
                <a14:m>
                  <m:oMath xmlns:m="http://schemas.openxmlformats.org/officeDocument/2006/math">
                    <m:r>
                      <a:rPr lang="en-US" sz="1800" b="0" i="0" smtClean="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𝑚</m:t>
                        </m:r>
                      </m:sup>
                    </m:sSup>
                    <m:d>
                      <m:dPr>
                        <m:ctrlPr>
                          <a:rPr lang="en-US" sz="1800" i="1">
                            <a:latin typeface="Cambria Math" panose="02040503050406030204" pitchFamily="18" charset="0"/>
                          </a:rPr>
                        </m:ctrlPr>
                      </m:dPr>
                      <m:e>
                        <m:r>
                          <a:rPr lang="en-US" sz="1800" i="1">
                            <a:latin typeface="Cambria Math" panose="02040503050406030204" pitchFamily="18" charset="0"/>
                          </a:rPr>
                          <m:t>𝑓</m:t>
                        </m:r>
                      </m:e>
                    </m:d>
                    <m:r>
                      <a:rPr lang="en-US" sz="1800" b="0" i="1" smtClean="0">
                        <a:latin typeface="Cambria Math" panose="02040503050406030204" pitchFamily="18" charset="0"/>
                      </a:rPr>
                      <m:t>,</m:t>
                    </m:r>
                    <m:r>
                      <a:rPr lang="en-US" sz="1800" b="1" i="0" smtClean="0">
                        <a:latin typeface="Cambria Math" panose="02040503050406030204" pitchFamily="18" charset="0"/>
                      </a:rPr>
                      <m:t>𝐈</m:t>
                    </m:r>
                    <m:r>
                      <a:rPr lang="en-US" sz="1800" b="0" i="1" smtClean="0">
                        <a:latin typeface="Cambria Math" panose="02040503050406030204" pitchFamily="18" charset="0"/>
                      </a:rPr>
                      <m:t>)</m:t>
                    </m:r>
                  </m:oMath>
                </a14:m>
                <a:r>
                  <a:rPr lang="en-US" sz="1800" dirty="0"/>
                  <a:t> by ARPACK,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𝑚</m:t>
                        </m:r>
                      </m:sup>
                    </m:sSup>
                    <m:d>
                      <m:dPr>
                        <m:ctrlPr>
                          <a:rPr lang="en-US" sz="1800" i="1">
                            <a:latin typeface="Cambria Math" panose="02040503050406030204" pitchFamily="18" charset="0"/>
                          </a:rPr>
                        </m:ctrlPr>
                      </m:dPr>
                      <m:e>
                        <m:r>
                          <a:rPr lang="en-US" sz="1800" i="1">
                            <a:latin typeface="Cambria Math" panose="02040503050406030204" pitchFamily="18" charset="0"/>
                          </a:rPr>
                          <m:t>𝑓</m:t>
                        </m:r>
                      </m:e>
                    </m:d>
                    <m:r>
                      <a:rPr lang="en-US" sz="1800" b="0" i="1" smtClean="0">
                        <a:latin typeface="Cambria Math" panose="02040503050406030204" pitchFamily="18" charset="0"/>
                      </a:rPr>
                      <m:t>=1</m:t>
                    </m:r>
                  </m:oMath>
                </a14:m>
                <a:r>
                  <a:rPr lang="en-US" sz="1800" dirty="0"/>
                  <a:t> if ARPACK doesn’t find it. </a:t>
                </a:r>
                <a14:m>
                  <m:oMath xmlns:m="http://schemas.openxmlformats.org/officeDocument/2006/math">
                    <m:r>
                      <a:rPr lang="en-US" sz="180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𝑓</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𝑚</m:t>
                        </m:r>
                      </m:sup>
                    </m:sSubSup>
                    <m:r>
                      <a:rPr lang="en-US" sz="1800" i="1">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𝑒</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𝑚</m:t>
                        </m:r>
                      </m:sup>
                    </m:sSubSup>
                    <m:r>
                      <a:rPr lang="en-US" sz="1800" i="1">
                        <a:latin typeface="Cambria Math" panose="02040503050406030204" pitchFamily="18" charset="0"/>
                      </a:rPr>
                      <m:t>)</m:t>
                    </m:r>
                  </m:oMath>
                </a14:m>
                <a:r>
                  <a:rPr lang="en-US" sz="1800" dirty="0"/>
                  <a:t> denote samples for mode </a:t>
                </a:r>
                <a14:m>
                  <m:oMath xmlns:m="http://schemas.openxmlformats.org/officeDocument/2006/math">
                    <m:r>
                      <a:rPr lang="en-US" sz="1800" i="1">
                        <a:latin typeface="Cambria Math" panose="02040503050406030204" pitchFamily="18" charset="0"/>
                      </a:rPr>
                      <m:t>𝑚</m:t>
                    </m:r>
                  </m:oMath>
                </a14:m>
                <a:endParaRPr lang="en-US" sz="1800" dirty="0"/>
              </a:p>
            </p:txBody>
          </p:sp>
        </mc:Choice>
        <mc:Fallback xmlns="">
          <p:sp>
            <p:nvSpPr>
              <p:cNvPr id="7" name="Content Placeholder 2">
                <a:extLst>
                  <a:ext uri="{FF2B5EF4-FFF2-40B4-BE49-F238E27FC236}">
                    <a16:creationId xmlns:a16="http://schemas.microsoft.com/office/drawing/2014/main" id="{F416BF43-26E6-C808-D579-02B60D1F3F8C}"/>
                  </a:ext>
                </a:extLst>
              </p:cNvPr>
              <p:cNvSpPr txBox="1">
                <a:spLocks noRot="1" noChangeAspect="1" noMove="1" noResize="1" noEditPoints="1" noAdjustHandles="1" noChangeArrowheads="1" noChangeShapeType="1" noTextEdit="1"/>
              </p:cNvSpPr>
              <p:nvPr/>
            </p:nvSpPr>
            <p:spPr bwMode="auto">
              <a:xfrm>
                <a:off x="201812" y="692696"/>
                <a:ext cx="8496944" cy="1116123"/>
              </a:xfrm>
              <a:prstGeom prst="rect">
                <a:avLst/>
              </a:prstGeom>
              <a:blipFill>
                <a:blip r:embed="rId9"/>
                <a:stretch>
                  <a:fillRect t="-2247"/>
                </a:stretch>
              </a:blipFill>
              <a:ln w="9525">
                <a:noFill/>
                <a:miter lim="800000"/>
                <a:headEnd/>
                <a:tailEnd/>
              </a:ln>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DFC4EF31-0DED-7BE3-E452-8D2FBCA82CE6}"/>
              </a:ext>
            </a:extLst>
          </p:cNvPr>
          <p:cNvSpPr txBox="1">
            <a:spLocks/>
          </p:cNvSpPr>
          <p:nvPr/>
        </p:nvSpPr>
        <p:spPr bwMode="auto">
          <a:xfrm>
            <a:off x="225870" y="6411703"/>
            <a:ext cx="5210226" cy="4067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BO samples are further refined by </a:t>
            </a:r>
            <a:r>
              <a:rPr lang="en-US" sz="1800" dirty="0" err="1"/>
              <a:t>Nelder</a:t>
            </a:r>
            <a:r>
              <a:rPr lang="en-US" sz="1800" dirty="0"/>
              <a:t>–Mead  </a:t>
            </a:r>
          </a:p>
        </p:txBody>
      </p:sp>
    </p:spTree>
    <p:extLst>
      <p:ext uri="{BB962C8B-B14F-4D97-AF65-F5344CB8AC3E}">
        <p14:creationId xmlns:p14="http://schemas.microsoft.com/office/powerpoint/2010/main" val="8873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DB01CD-BE56-ACB6-75FE-B827C14F74C0}"/>
              </a:ext>
            </a:extLst>
          </p:cNvPr>
          <p:cNvPicPr>
            <a:picLocks noChangeAspect="1"/>
          </p:cNvPicPr>
          <p:nvPr/>
        </p:nvPicPr>
        <p:blipFill>
          <a:blip r:embed="rId3"/>
          <a:stretch>
            <a:fillRect/>
          </a:stretch>
        </p:blipFill>
        <p:spPr>
          <a:xfrm>
            <a:off x="417077" y="1885583"/>
            <a:ext cx="3814493" cy="2107239"/>
          </a:xfrm>
          <a:prstGeom prst="rect">
            <a:avLst/>
          </a:prstGeom>
        </p:spPr>
      </p:pic>
      <p:sp>
        <p:nvSpPr>
          <p:cNvPr id="3" name="Title 2"/>
          <p:cNvSpPr>
            <a:spLocks noGrp="1"/>
          </p:cNvSpPr>
          <p:nvPr>
            <p:ph type="title"/>
          </p:nvPr>
        </p:nvSpPr>
        <p:spPr>
          <a:xfrm>
            <a:off x="0" y="0"/>
            <a:ext cx="9216516" cy="476672"/>
          </a:xfrm>
        </p:spPr>
        <p:txBody>
          <a:bodyPr/>
          <a:lstStyle/>
          <a:p>
            <a:pPr lvl="0"/>
            <a:r>
              <a:rPr lang="en-US" sz="3000" dirty="0">
                <a:latin typeface="Calibri" panose="020F0502020204030204" pitchFamily="34" charset="0"/>
                <a:cs typeface="Calibri" panose="020F0502020204030204" pitchFamily="34" charset="0"/>
              </a:rPr>
              <a:t>Single-Cell Cavity with Waveguide Boundaries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77768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Single-cell cavity: </a:t>
                </a:r>
              </a:p>
              <a:p>
                <a:pPr lvl="1"/>
                <a:r>
                  <a:rPr lang="en-US" altLang="en-US" sz="1800" dirty="0">
                    <a:latin typeface="Calibri" panose="020F0502020204030204" pitchFamily="34" charset="0"/>
                    <a:cs typeface="Calibri" panose="020F0502020204030204" pitchFamily="34" charset="0"/>
                  </a:rPr>
                  <a:t>2 rectangular damping ports (port boundary)</a:t>
                </a:r>
              </a:p>
              <a:p>
                <a:pPr lvl="1"/>
                <a:r>
                  <a:rPr lang="en-US" altLang="en-US" sz="1800" dirty="0">
                    <a:latin typeface="Calibri" panose="020F0502020204030204" pitchFamily="34" charset="0"/>
                    <a:cs typeface="Calibri" panose="020F0502020204030204" pitchFamily="34" charset="0"/>
                  </a:rPr>
                  <a:t>Frequency range: </a:t>
                </a:r>
                <a14:m>
                  <m:oMath xmlns:m="http://schemas.openxmlformats.org/officeDocument/2006/math">
                    <m:r>
                      <a:rPr lang="en-US" altLang="zh-CN" sz="1800">
                        <a:latin typeface="Cambria Math" panose="02040503050406030204" pitchFamily="18" charset="0"/>
                      </a:rPr>
                      <m:t>1.5</m:t>
                    </m:r>
                    <m:r>
                      <a:rPr lang="en-US" altLang="zh-CN" sz="1800" b="0" i="1" smtClean="0">
                        <a:latin typeface="Cambria Math" panose="02040503050406030204" pitchFamily="18" charset="0"/>
                      </a:rPr>
                      <m:t>−3</m:t>
                    </m:r>
                    <m:r>
                      <a:rPr lang="en-US" altLang="zh-CN" sz="1800" i="1">
                        <a:latin typeface="Cambria Math" panose="02040503050406030204" pitchFamily="18" charset="0"/>
                      </a:rPr>
                      <m:t> </m:t>
                    </m:r>
                    <m:r>
                      <m:rPr>
                        <m:sty m:val="p"/>
                      </m:rPr>
                      <a:rPr lang="en-US" altLang="zh-CN" sz="1800">
                        <a:latin typeface="Cambria Math" panose="02040503050406030204" pitchFamily="18" charset="0"/>
                      </a:rPr>
                      <m:t>GHz</m:t>
                    </m:r>
                  </m:oMath>
                </a14:m>
                <a:r>
                  <a:rPr lang="en-US" altLang="en-US" sz="18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800" b="0" i="1" smtClean="0">
                            <a:latin typeface="Cambria Math" panose="02040503050406030204" pitchFamily="18" charset="0"/>
                          </a:rPr>
                        </m:ctrlPr>
                      </m:sSubPr>
                      <m:e>
                        <m:r>
                          <a:rPr lang="en-US" altLang="zh-CN" sz="1800" i="1">
                            <a:latin typeface="Cambria Math" panose="02040503050406030204" pitchFamily="18" charset="0"/>
                          </a:rPr>
                          <m:t>𝑁</m:t>
                        </m:r>
                      </m:e>
                      <m:sub>
                        <m:r>
                          <a:rPr lang="en-US" altLang="zh-CN" sz="1800" b="0" i="1" smtClean="0">
                            <a:latin typeface="Cambria Math" panose="02040503050406030204" pitchFamily="18" charset="0"/>
                          </a:rPr>
                          <m:t>𝐽</m:t>
                        </m:r>
                      </m:sub>
                    </m:sSub>
                    <m:r>
                      <a:rPr lang="en-US" altLang="zh-CN" sz="1800">
                        <a:latin typeface="Cambria Math" panose="02040503050406030204" pitchFamily="18" charset="0"/>
                      </a:rPr>
                      <m:t>=25455</m:t>
                    </m:r>
                    <m:r>
                      <a:rPr lang="en-US" altLang="zh-CN" sz="1800" b="0" i="0" smtClean="0">
                        <a:latin typeface="Cambria Math" panose="02040503050406030204" pitchFamily="18" charset="0"/>
                      </a:rPr>
                      <m:t>, </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𝑁</m:t>
                        </m:r>
                      </m:e>
                      <m:sub>
                        <m:r>
                          <m:rPr>
                            <m:sty m:val="p"/>
                          </m:rPr>
                          <a:rPr lang="en-US" altLang="zh-CN" sz="1800" b="0" i="0" smtClean="0">
                            <a:latin typeface="Cambria Math" panose="02040503050406030204" pitchFamily="18" charset="0"/>
                          </a:rPr>
                          <m:t>M</m:t>
                        </m:r>
                      </m:sub>
                    </m:sSub>
                    <m:r>
                      <a:rPr lang="en-US" altLang="zh-CN" sz="1800" b="0" i="0" smtClean="0">
                        <a:latin typeface="Cambria Math" panose="02040503050406030204" pitchFamily="18" charset="0"/>
                      </a:rPr>
                      <m:t>≤2</m:t>
                    </m:r>
                  </m:oMath>
                </a14:m>
                <a:r>
                  <a:rPr lang="en-US" altLang="en-US" sz="1800" dirty="0">
                    <a:latin typeface="Calibri" panose="020F0502020204030204" pitchFamily="34" charset="0"/>
                    <a:cs typeface="Calibri" panose="020F0502020204030204" pitchFamily="34" charset="0"/>
                  </a:rPr>
                  <a:t> </a:t>
                </a: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7776864" cy="1116123"/>
              </a:xfrm>
              <a:prstGeom prst="rect">
                <a:avLst/>
              </a:prstGeom>
              <a:blipFill>
                <a:blip r:embed="rId6"/>
                <a:stretch>
                  <a:fillRect t="-2247" b="-1124"/>
                </a:stretch>
              </a:blipFill>
              <a:ln w="9525">
                <a:noFill/>
                <a:miter lim="800000"/>
                <a:headEnd/>
                <a:tailEnd/>
              </a:ln>
            </p:spPr>
            <p:txBody>
              <a:bodyPr/>
              <a:lstStyle/>
              <a:p>
                <a:r>
                  <a:rPr lang="en-US">
                    <a:noFill/>
                  </a:rPr>
                  <a:t> </a:t>
                </a:r>
              </a:p>
            </p:txBody>
          </p:sp>
        </mc:Fallback>
      </mc:AlternateContent>
      <p:sp>
        <p:nvSpPr>
          <p:cNvPr id="26" name="CustomShape 16">
            <a:extLst>
              <a:ext uri="{FF2B5EF4-FFF2-40B4-BE49-F238E27FC236}">
                <a16:creationId xmlns:a16="http://schemas.microsoft.com/office/drawing/2014/main" id="{7EECB08D-F814-8247-B402-5AED21330550}"/>
              </a:ext>
            </a:extLst>
          </p:cNvPr>
          <p:cNvSpPr/>
          <p:nvPr/>
        </p:nvSpPr>
        <p:spPr>
          <a:xfrm rot="16988324">
            <a:off x="796149" y="3352752"/>
            <a:ext cx="157972" cy="208670"/>
          </a:xfrm>
          <a:prstGeom prst="wedgeEllipseCallout">
            <a:avLst>
              <a:gd name="adj1" fmla="val -261268"/>
              <a:gd name="adj2" fmla="val 136733"/>
            </a:avLst>
          </a:prstGeom>
          <a:noFill/>
          <a:ln w="9360">
            <a:solidFill>
              <a:srgbClr val="FF0000"/>
            </a:solidFill>
            <a:round/>
          </a:ln>
          <a:effectLst>
            <a:outerShdw blurRad="4000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a:p>
        </p:txBody>
      </p:sp>
      <p:sp>
        <p:nvSpPr>
          <p:cNvPr id="28" name="Rectangle 27">
            <a:extLst>
              <a:ext uri="{FF2B5EF4-FFF2-40B4-BE49-F238E27FC236}">
                <a16:creationId xmlns:a16="http://schemas.microsoft.com/office/drawing/2014/main" id="{0A82FE85-4C54-594A-B2E8-586D3BF4D3B9}"/>
              </a:ext>
            </a:extLst>
          </p:cNvPr>
          <p:cNvSpPr/>
          <p:nvPr/>
        </p:nvSpPr>
        <p:spPr>
          <a:xfrm>
            <a:off x="199237" y="3823545"/>
            <a:ext cx="1417376" cy="338554"/>
          </a:xfrm>
          <a:prstGeom prst="rect">
            <a:avLst/>
          </a:prstGeom>
        </p:spPr>
        <p:txBody>
          <a:bodyPr wrap="none">
            <a:spAutoFit/>
          </a:bodyPr>
          <a:lstStyle/>
          <a:p>
            <a:r>
              <a:rPr lang="en-US" sz="1600" b="1" dirty="0">
                <a:solidFill>
                  <a:srgbClr val="FF0000"/>
                </a:solidFill>
              </a:rPr>
              <a:t>working </a:t>
            </a:r>
            <a:r>
              <a:rPr lang="en-US" sz="1600" b="1" dirty="0" err="1">
                <a:solidFill>
                  <a:srgbClr val="FF0000"/>
                </a:solidFill>
              </a:rPr>
              <a:t>freq</a:t>
            </a:r>
            <a:endParaRPr lang="en-US" sz="1600" b="1" dirty="0">
              <a:solidFill>
                <a:srgbClr val="FF0000"/>
              </a:solidFill>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3A84459-8440-44C4-D60B-ACD3DA2F00B3}"/>
                  </a:ext>
                </a:extLst>
              </p:cNvPr>
              <p:cNvSpPr/>
              <p:nvPr/>
            </p:nvSpPr>
            <p:spPr>
              <a:xfrm>
                <a:off x="599410" y="6336883"/>
                <a:ext cx="3748270" cy="338554"/>
              </a:xfrm>
              <a:prstGeom prst="rect">
                <a:avLst/>
              </a:prstGeom>
            </p:spPr>
            <p:txBody>
              <a:bodyPr wrap="none">
                <a:spAutoFit/>
              </a:bodyPr>
              <a:lstStyle/>
              <a:p>
                <a14:m>
                  <m:oMath xmlns:m="http://schemas.openxmlformats.org/officeDocument/2006/math">
                    <m:d>
                      <m:dPr>
                        <m:begChr m:val="|"/>
                        <m:endChr m:val="|"/>
                        <m:ctrlPr>
                          <a:rPr lang="en-US" altLang="zh-CN" sz="1600" b="0" i="1" smtClean="0">
                            <a:latin typeface="Cambria Math" panose="02040503050406030204" pitchFamily="18" charset="0"/>
                          </a:rPr>
                        </m:ctrlPr>
                      </m:dPr>
                      <m:e>
                        <m:r>
                          <a:rPr lang="en-US" altLang="zh-CN" sz="1600" b="1" i="1" smtClean="0">
                            <a:latin typeface="Cambria Math" panose="02040503050406030204" pitchFamily="18" charset="0"/>
                          </a:rPr>
                          <m:t>𝑱</m:t>
                        </m:r>
                      </m:e>
                    </m:d>
                  </m:oMath>
                </a14:m>
                <a:r>
                  <a:rPr lang="en-US" sz="1600" dirty="0"/>
                  <a:t> and </a:t>
                </a:r>
                <a14:m>
                  <m:oMath xmlns:m="http://schemas.openxmlformats.org/officeDocument/2006/math">
                    <m:d>
                      <m:dPr>
                        <m:begChr m:val="|"/>
                        <m:endChr m:val="|"/>
                        <m:ctrlPr>
                          <a:rPr lang="en-US" altLang="zh-CN" sz="1600" i="1">
                            <a:latin typeface="Cambria Math" panose="02040503050406030204" pitchFamily="18" charset="0"/>
                          </a:rPr>
                        </m:ctrlPr>
                      </m:dPr>
                      <m:e>
                        <m:r>
                          <a:rPr lang="en-US" altLang="zh-CN" sz="1600" b="1" i="1" smtClean="0">
                            <a:latin typeface="Cambria Math" panose="02040503050406030204" pitchFamily="18" charset="0"/>
                          </a:rPr>
                          <m:t>𝑬</m:t>
                        </m:r>
                      </m:e>
                    </m:d>
                  </m:oMath>
                </a14:m>
                <a:r>
                  <a:rPr lang="en-US" sz="1600" dirty="0"/>
                  <a:t> (in dB) for 5 selected modes</a:t>
                </a:r>
                <a:endParaRPr lang="en-US" sz="1600" dirty="0">
                  <a:latin typeface="Calibri" panose="020F0502020204030204" pitchFamily="34" charset="0"/>
                  <a:cs typeface="Calibri" panose="020F0502020204030204" pitchFamily="34" charset="0"/>
                </a:endParaRPr>
              </a:p>
            </p:txBody>
          </p:sp>
        </mc:Choice>
        <mc:Fallback xmlns="">
          <p:sp>
            <p:nvSpPr>
              <p:cNvPr id="11" name="Rectangle 10">
                <a:extLst>
                  <a:ext uri="{FF2B5EF4-FFF2-40B4-BE49-F238E27FC236}">
                    <a16:creationId xmlns:a16="http://schemas.microsoft.com/office/drawing/2014/main" id="{F3A84459-8440-44C4-D60B-ACD3DA2F00B3}"/>
                  </a:ext>
                </a:extLst>
              </p:cNvPr>
              <p:cNvSpPr>
                <a:spLocks noRot="1" noChangeAspect="1" noMove="1" noResize="1" noEditPoints="1" noAdjustHandles="1" noChangeArrowheads="1" noChangeShapeType="1" noTextEdit="1"/>
              </p:cNvSpPr>
              <p:nvPr/>
            </p:nvSpPr>
            <p:spPr>
              <a:xfrm>
                <a:off x="599410" y="6336883"/>
                <a:ext cx="3748270" cy="338554"/>
              </a:xfrm>
              <a:prstGeom prst="rect">
                <a:avLst/>
              </a:prstGeom>
              <a:blipFill>
                <a:blip r:embed="rId7"/>
                <a:stretch>
                  <a:fillRect t="-11111" b="-22222"/>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E8BEFF0D-AC6F-2AC0-6747-2B9C4AA7C12F}"/>
              </a:ext>
            </a:extLst>
          </p:cNvPr>
          <p:cNvSpPr/>
          <p:nvPr/>
        </p:nvSpPr>
        <p:spPr>
          <a:xfrm>
            <a:off x="1527813" y="3839513"/>
            <a:ext cx="2006190"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All frequency samples</a:t>
            </a:r>
          </a:p>
        </p:txBody>
      </p:sp>
      <p:sp>
        <p:nvSpPr>
          <p:cNvPr id="13" name="Rectangle 12">
            <a:extLst>
              <a:ext uri="{FF2B5EF4-FFF2-40B4-BE49-F238E27FC236}">
                <a16:creationId xmlns:a16="http://schemas.microsoft.com/office/drawing/2014/main" id="{28184D7D-6ED8-F8AF-BEA7-288EEC2B5E4E}"/>
              </a:ext>
            </a:extLst>
          </p:cNvPr>
          <p:cNvSpPr/>
          <p:nvPr/>
        </p:nvSpPr>
        <p:spPr>
          <a:xfrm>
            <a:off x="5259342" y="4094795"/>
            <a:ext cx="3404715"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Zoomed-view of all frequency samples</a:t>
            </a:r>
          </a:p>
        </p:txBody>
      </p:sp>
      <p:pic>
        <p:nvPicPr>
          <p:cNvPr id="14" name="Picture 13">
            <a:extLst>
              <a:ext uri="{FF2B5EF4-FFF2-40B4-BE49-F238E27FC236}">
                <a16:creationId xmlns:a16="http://schemas.microsoft.com/office/drawing/2014/main" id="{79D7468A-0DA3-D49D-78C0-54FFC7060D00}"/>
              </a:ext>
            </a:extLst>
          </p:cNvPr>
          <p:cNvPicPr>
            <a:picLocks noChangeAspect="1"/>
          </p:cNvPicPr>
          <p:nvPr/>
        </p:nvPicPr>
        <p:blipFill>
          <a:blip r:embed="rId8"/>
          <a:stretch>
            <a:fillRect/>
          </a:stretch>
        </p:blipFill>
        <p:spPr>
          <a:xfrm>
            <a:off x="5343940" y="1624696"/>
            <a:ext cx="3046118" cy="2488606"/>
          </a:xfrm>
          <a:prstGeom prst="rect">
            <a:avLst/>
          </a:prstGeom>
        </p:spPr>
      </p:pic>
      <p:pic>
        <p:nvPicPr>
          <p:cNvPr id="15" name="Picture 14">
            <a:extLst>
              <a:ext uri="{FF2B5EF4-FFF2-40B4-BE49-F238E27FC236}">
                <a16:creationId xmlns:a16="http://schemas.microsoft.com/office/drawing/2014/main" id="{AB82973F-5C79-57A6-C2C1-78DCF3378666}"/>
              </a:ext>
            </a:extLst>
          </p:cNvPr>
          <p:cNvPicPr>
            <a:picLocks noChangeAspect="1"/>
          </p:cNvPicPr>
          <p:nvPr/>
        </p:nvPicPr>
        <p:blipFill>
          <a:blip r:embed="rId9"/>
          <a:stretch>
            <a:fillRect/>
          </a:stretch>
        </p:blipFill>
        <p:spPr>
          <a:xfrm>
            <a:off x="544708" y="4264072"/>
            <a:ext cx="3839444" cy="2043098"/>
          </a:xfrm>
          <a:prstGeom prst="rect">
            <a:avLst/>
          </a:prstGeom>
        </p:spPr>
      </p:pic>
      <p:pic>
        <p:nvPicPr>
          <p:cNvPr id="16" name="Picture 15">
            <a:extLst>
              <a:ext uri="{FF2B5EF4-FFF2-40B4-BE49-F238E27FC236}">
                <a16:creationId xmlns:a16="http://schemas.microsoft.com/office/drawing/2014/main" id="{8D57137B-AB43-C9A0-BC06-746E9B9C006D}"/>
              </a:ext>
            </a:extLst>
          </p:cNvPr>
          <p:cNvPicPr>
            <a:picLocks noChangeAspect="1"/>
          </p:cNvPicPr>
          <p:nvPr/>
        </p:nvPicPr>
        <p:blipFill>
          <a:blip r:embed="rId10"/>
          <a:stretch>
            <a:fillRect/>
          </a:stretch>
        </p:blipFill>
        <p:spPr>
          <a:xfrm>
            <a:off x="4608258" y="4433349"/>
            <a:ext cx="4244832" cy="2165078"/>
          </a:xfrm>
          <a:prstGeom prst="rect">
            <a:avLst/>
          </a:prstGeom>
        </p:spPr>
      </p:pic>
      <p:sp>
        <p:nvSpPr>
          <p:cNvPr id="17" name="Rectangle 16">
            <a:extLst>
              <a:ext uri="{FF2B5EF4-FFF2-40B4-BE49-F238E27FC236}">
                <a16:creationId xmlns:a16="http://schemas.microsoft.com/office/drawing/2014/main" id="{99AFBF20-1C51-924B-2F64-A88149C12071}"/>
              </a:ext>
            </a:extLst>
          </p:cNvPr>
          <p:cNvSpPr/>
          <p:nvPr/>
        </p:nvSpPr>
        <p:spPr>
          <a:xfrm>
            <a:off x="4815446" y="6506160"/>
            <a:ext cx="403764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Ratio between dissipated and damped powers</a:t>
            </a:r>
          </a:p>
        </p:txBody>
      </p:sp>
    </p:spTree>
    <p:extLst>
      <p:ext uri="{BB962C8B-B14F-4D97-AF65-F5344CB8AC3E}">
        <p14:creationId xmlns:p14="http://schemas.microsoft.com/office/powerpoint/2010/main" val="2392316783"/>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1A2B9-6225-76F8-3C52-82AD64CA5A39}"/>
              </a:ext>
            </a:extLst>
          </p:cNvPr>
          <p:cNvPicPr>
            <a:picLocks noChangeAspect="1"/>
          </p:cNvPicPr>
          <p:nvPr/>
        </p:nvPicPr>
        <p:blipFill>
          <a:blip r:embed="rId3"/>
          <a:stretch>
            <a:fillRect/>
          </a:stretch>
        </p:blipFill>
        <p:spPr>
          <a:xfrm>
            <a:off x="215516" y="2137308"/>
            <a:ext cx="4191000" cy="4064000"/>
          </a:xfrm>
          <a:prstGeom prst="rect">
            <a:avLst/>
          </a:prstGeom>
        </p:spPr>
      </p:pic>
      <p:sp>
        <p:nvSpPr>
          <p:cNvPr id="3" name="Title 2"/>
          <p:cNvSpPr>
            <a:spLocks noGrp="1"/>
          </p:cNvSpPr>
          <p:nvPr>
            <p:ph type="title"/>
          </p:nvPr>
        </p:nvSpPr>
        <p:spPr>
          <a:xfrm>
            <a:off x="0" y="0"/>
            <a:ext cx="9216516" cy="476672"/>
          </a:xfrm>
        </p:spPr>
        <p:txBody>
          <a:bodyPr/>
          <a:lstStyle/>
          <a:p>
            <a:pPr lvl="0"/>
            <a:r>
              <a:rPr lang="en-US" sz="3000" dirty="0">
                <a:latin typeface="Calibri" panose="020F0502020204030204" pitchFamily="34" charset="0"/>
                <a:cs typeface="Calibri" panose="020F0502020204030204" pitchFamily="34" charset="0"/>
              </a:rPr>
              <a:t>5-Cell Cavity with H-Shaped Waveguide Ports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86769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5-cell cavity: </a:t>
                </a:r>
              </a:p>
              <a:p>
                <a:pPr lvl="1"/>
                <a:r>
                  <a:rPr lang="en-US" altLang="en-US" sz="1800" dirty="0">
                    <a:latin typeface="Calibri" panose="020F0502020204030204" pitchFamily="34" charset="0"/>
                    <a:cs typeface="Calibri" panose="020F0502020204030204" pitchFamily="34" charset="0"/>
                  </a:rPr>
                  <a:t>6 H-shaped damping ports (port boundary)</a:t>
                </a:r>
              </a:p>
              <a:p>
                <a:pPr lvl="1"/>
                <a:r>
                  <a:rPr lang="en-US" altLang="en-US" sz="1800" dirty="0">
                    <a:latin typeface="Calibri" panose="020F0502020204030204" pitchFamily="34" charset="0"/>
                    <a:cs typeface="Calibri" panose="020F0502020204030204" pitchFamily="34" charset="0"/>
                  </a:rPr>
                  <a:t>Frequency range: </a:t>
                </a:r>
                <a14:m>
                  <m:oMath xmlns:m="http://schemas.openxmlformats.org/officeDocument/2006/math">
                    <m:r>
                      <a:rPr lang="en-US" altLang="zh-CN" sz="1800" b="0" i="0" smtClean="0">
                        <a:latin typeface="Cambria Math" panose="02040503050406030204" pitchFamily="18" charset="0"/>
                      </a:rPr>
                      <m:t>0</m:t>
                    </m:r>
                    <m:r>
                      <a:rPr lang="en-US" altLang="zh-CN" sz="1800">
                        <a:latin typeface="Cambria Math" panose="02040503050406030204" pitchFamily="18" charset="0"/>
                      </a:rPr>
                      <m:t>.</m:t>
                    </m:r>
                    <m:r>
                      <a:rPr lang="en-US" altLang="zh-CN" sz="1800" b="0" i="1" smtClean="0">
                        <a:latin typeface="Cambria Math" panose="02040503050406030204" pitchFamily="18" charset="0"/>
                      </a:rPr>
                      <m:t>6−1</m:t>
                    </m:r>
                    <m:r>
                      <a:rPr lang="en-US" altLang="zh-CN" sz="1800" i="1">
                        <a:latin typeface="Cambria Math" panose="02040503050406030204" pitchFamily="18" charset="0"/>
                      </a:rPr>
                      <m:t> </m:t>
                    </m:r>
                    <m:r>
                      <m:rPr>
                        <m:sty m:val="p"/>
                      </m:rPr>
                      <a:rPr lang="en-US" altLang="zh-CN" sz="1800">
                        <a:latin typeface="Cambria Math" panose="02040503050406030204" pitchFamily="18" charset="0"/>
                      </a:rPr>
                      <m:t>GHz</m:t>
                    </m:r>
                  </m:oMath>
                </a14:m>
                <a:r>
                  <a:rPr lang="en-US" altLang="en-US" sz="1800" dirty="0">
                    <a:latin typeface="Calibri" panose="020F0502020204030204" pitchFamily="34" charset="0"/>
                    <a:cs typeface="Calibri" panose="020F0502020204030204" pitchFamily="34" charset="0"/>
                  </a:rPr>
                  <a:t>, and </a:t>
                </a:r>
                <a14:m>
                  <m:oMath xmlns:m="http://schemas.openxmlformats.org/officeDocument/2006/math">
                    <m:r>
                      <a:rPr lang="en-US" altLang="en-US" sz="1800" dirty="0" smtClean="0">
                        <a:latin typeface="Cambria Math" panose="02040503050406030204" pitchFamily="18" charset="0"/>
                      </a:rPr>
                      <m:t>2</m:t>
                    </m:r>
                    <m:r>
                      <a:rPr lang="en-US" altLang="zh-CN" sz="1800">
                        <a:latin typeface="Cambria Math" panose="02040503050406030204" pitchFamily="18" charset="0"/>
                      </a:rPr>
                      <m:t>.</m:t>
                    </m:r>
                    <m:r>
                      <a:rPr lang="en-US" altLang="zh-CN" sz="1800" b="0" i="1" smtClean="0">
                        <a:latin typeface="Cambria Math" panose="02040503050406030204" pitchFamily="18" charset="0"/>
                      </a:rPr>
                      <m:t>1</m:t>
                    </m:r>
                    <m:r>
                      <a:rPr lang="en-US" altLang="zh-CN" sz="1800" i="1">
                        <a:latin typeface="Cambria Math" panose="02040503050406030204" pitchFamily="18" charset="0"/>
                      </a:rPr>
                      <m:t>−</m:t>
                    </m:r>
                    <m:r>
                      <a:rPr lang="en-US" altLang="zh-CN" sz="1800" b="0" i="1" smtClean="0">
                        <a:latin typeface="Cambria Math" panose="02040503050406030204" pitchFamily="18" charset="0"/>
                      </a:rPr>
                      <m:t>2.21</m:t>
                    </m:r>
                    <m:r>
                      <a:rPr lang="en-US" altLang="zh-CN" sz="1800" i="1">
                        <a:latin typeface="Cambria Math" panose="02040503050406030204" pitchFamily="18" charset="0"/>
                      </a:rPr>
                      <m:t> </m:t>
                    </m:r>
                    <m:r>
                      <m:rPr>
                        <m:sty m:val="p"/>
                      </m:rPr>
                      <a:rPr lang="en-US" altLang="zh-CN" sz="1800">
                        <a:latin typeface="Cambria Math" panose="02040503050406030204" pitchFamily="18" charset="0"/>
                      </a:rPr>
                      <m:t>GHz</m:t>
                    </m:r>
                  </m:oMath>
                </a14:m>
                <a:r>
                  <a:rPr lang="en-US" altLang="en-US" sz="18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800" b="0" i="1" smtClean="0">
                            <a:latin typeface="Cambria Math" panose="02040503050406030204" pitchFamily="18" charset="0"/>
                          </a:rPr>
                        </m:ctrlPr>
                      </m:sSubPr>
                      <m:e>
                        <m:r>
                          <a:rPr lang="en-US" altLang="zh-CN" sz="1800" i="1">
                            <a:latin typeface="Cambria Math" panose="02040503050406030204" pitchFamily="18" charset="0"/>
                          </a:rPr>
                          <m:t>𝑁</m:t>
                        </m:r>
                      </m:e>
                      <m:sub>
                        <m:r>
                          <a:rPr lang="en-US" altLang="zh-CN" sz="1800" b="0" i="1" smtClean="0">
                            <a:latin typeface="Cambria Math" panose="02040503050406030204" pitchFamily="18" charset="0"/>
                          </a:rPr>
                          <m:t>𝐽</m:t>
                        </m:r>
                      </m:sub>
                    </m:sSub>
                    <m:r>
                      <a:rPr lang="en-US" altLang="zh-CN" sz="1800">
                        <a:latin typeface="Cambria Math" panose="02040503050406030204" pitchFamily="18" charset="0"/>
                      </a:rPr>
                      <m:t>=</m:t>
                    </m:r>
                    <m:r>
                      <a:rPr lang="en-US" altLang="zh-CN" sz="1800" b="0" i="0" smtClean="0">
                        <a:latin typeface="Cambria Math" panose="02040503050406030204" pitchFamily="18" charset="0"/>
                      </a:rPr>
                      <m:t>41223, </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𝑁</m:t>
                        </m:r>
                      </m:e>
                      <m:sub>
                        <m:r>
                          <m:rPr>
                            <m:sty m:val="p"/>
                          </m:rPr>
                          <a:rPr lang="en-US" altLang="zh-CN" sz="1800" b="0" i="0" smtClean="0">
                            <a:latin typeface="Cambria Math" panose="02040503050406030204" pitchFamily="18" charset="0"/>
                          </a:rPr>
                          <m:t>M</m:t>
                        </m:r>
                      </m:sub>
                    </m:sSub>
                    <m:r>
                      <a:rPr lang="en-US" altLang="zh-CN" sz="1800" b="0" i="0" smtClean="0">
                        <a:latin typeface="Cambria Math" panose="02040503050406030204" pitchFamily="18" charset="0"/>
                      </a:rPr>
                      <m:t>≤24</m:t>
                    </m:r>
                  </m:oMath>
                </a14:m>
                <a:r>
                  <a:rPr lang="en-US" altLang="en-US" sz="1800" dirty="0">
                    <a:latin typeface="Calibri" panose="020F0502020204030204" pitchFamily="34" charset="0"/>
                    <a:cs typeface="Calibri" panose="020F0502020204030204" pitchFamily="34" charset="0"/>
                  </a:rPr>
                  <a:t> </a:t>
                </a: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8676964" cy="1116123"/>
              </a:xfrm>
              <a:prstGeom prst="rect">
                <a:avLst/>
              </a:prstGeom>
              <a:blipFill>
                <a:blip r:embed="rId6"/>
                <a:stretch>
                  <a:fillRect t="-2247" b="-1124"/>
                </a:stretch>
              </a:blipFill>
              <a:ln w="9525">
                <a:noFill/>
                <a:miter lim="800000"/>
                <a:headEnd/>
                <a:tailEnd/>
              </a:ln>
            </p:spPr>
            <p:txBody>
              <a:bodyPr/>
              <a:lstStyle/>
              <a:p>
                <a:r>
                  <a:rPr lang="en-US">
                    <a:noFill/>
                  </a:rPr>
                  <a:t> </a:t>
                </a:r>
              </a:p>
            </p:txBody>
          </p:sp>
        </mc:Fallback>
      </mc:AlternateContent>
      <p:sp>
        <p:nvSpPr>
          <p:cNvPr id="26" name="CustomShape 16">
            <a:extLst>
              <a:ext uri="{FF2B5EF4-FFF2-40B4-BE49-F238E27FC236}">
                <a16:creationId xmlns:a16="http://schemas.microsoft.com/office/drawing/2014/main" id="{7EECB08D-F814-8247-B402-5AED21330550}"/>
              </a:ext>
            </a:extLst>
          </p:cNvPr>
          <p:cNvSpPr/>
          <p:nvPr/>
        </p:nvSpPr>
        <p:spPr>
          <a:xfrm rot="16988324">
            <a:off x="1139057" y="3473716"/>
            <a:ext cx="87274" cy="104130"/>
          </a:xfrm>
          <a:prstGeom prst="wedgeEllipseCallout">
            <a:avLst>
              <a:gd name="adj1" fmla="val 15540"/>
              <a:gd name="adj2" fmla="val 208950"/>
            </a:avLst>
          </a:prstGeom>
          <a:noFill/>
          <a:ln w="9360">
            <a:solidFill>
              <a:srgbClr val="FF0000"/>
            </a:solidFill>
            <a:round/>
          </a:ln>
          <a:effectLst>
            <a:outerShdw blurRad="40000" dist="2304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a:p>
        </p:txBody>
      </p:sp>
      <p:sp>
        <p:nvSpPr>
          <p:cNvPr id="28" name="Rectangle 27">
            <a:extLst>
              <a:ext uri="{FF2B5EF4-FFF2-40B4-BE49-F238E27FC236}">
                <a16:creationId xmlns:a16="http://schemas.microsoft.com/office/drawing/2014/main" id="{0A82FE85-4C54-594A-B2E8-586D3BF4D3B9}"/>
              </a:ext>
            </a:extLst>
          </p:cNvPr>
          <p:cNvSpPr/>
          <p:nvPr/>
        </p:nvSpPr>
        <p:spPr>
          <a:xfrm>
            <a:off x="1166108" y="3494573"/>
            <a:ext cx="1417376" cy="338554"/>
          </a:xfrm>
          <a:prstGeom prst="rect">
            <a:avLst/>
          </a:prstGeom>
        </p:spPr>
        <p:txBody>
          <a:bodyPr wrap="none">
            <a:spAutoFit/>
          </a:bodyPr>
          <a:lstStyle/>
          <a:p>
            <a:r>
              <a:rPr lang="en-US" sz="1600" b="1" dirty="0">
                <a:solidFill>
                  <a:srgbClr val="FF0000"/>
                </a:solidFill>
              </a:rPr>
              <a:t>working </a:t>
            </a:r>
            <a:r>
              <a:rPr lang="en-US" sz="1600" b="1" dirty="0" err="1">
                <a:solidFill>
                  <a:srgbClr val="FF0000"/>
                </a:solidFill>
              </a:rPr>
              <a:t>freq</a:t>
            </a:r>
            <a:endParaRPr lang="en-US" sz="1600" b="1" dirty="0">
              <a:solidFill>
                <a:srgbClr val="FF0000"/>
              </a:solidFill>
            </a:endParaRPr>
          </a:p>
        </p:txBody>
      </p:sp>
      <p:sp>
        <p:nvSpPr>
          <p:cNvPr id="12" name="Rectangle 11">
            <a:extLst>
              <a:ext uri="{FF2B5EF4-FFF2-40B4-BE49-F238E27FC236}">
                <a16:creationId xmlns:a16="http://schemas.microsoft.com/office/drawing/2014/main" id="{E8BEFF0D-AC6F-2AC0-6747-2B9C4AA7C12F}"/>
              </a:ext>
            </a:extLst>
          </p:cNvPr>
          <p:cNvSpPr/>
          <p:nvPr/>
        </p:nvSpPr>
        <p:spPr>
          <a:xfrm>
            <a:off x="1307921" y="6146490"/>
            <a:ext cx="2006190"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All frequency samples</a:t>
            </a:r>
          </a:p>
        </p:txBody>
      </p:sp>
      <p:pic>
        <p:nvPicPr>
          <p:cNvPr id="4" name="Picture 3">
            <a:extLst>
              <a:ext uri="{FF2B5EF4-FFF2-40B4-BE49-F238E27FC236}">
                <a16:creationId xmlns:a16="http://schemas.microsoft.com/office/drawing/2014/main" id="{790A5A20-F10D-AD83-1DEE-6F5955DDF842}"/>
              </a:ext>
            </a:extLst>
          </p:cNvPr>
          <p:cNvPicPr>
            <a:picLocks noChangeAspect="1"/>
          </p:cNvPicPr>
          <p:nvPr/>
        </p:nvPicPr>
        <p:blipFill>
          <a:blip r:embed="rId7"/>
          <a:stretch>
            <a:fillRect/>
          </a:stretch>
        </p:blipFill>
        <p:spPr>
          <a:xfrm>
            <a:off x="4954440" y="1858804"/>
            <a:ext cx="3466143" cy="4626240"/>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AD85FD9-E638-0894-3919-4CC04C758F8B}"/>
                  </a:ext>
                </a:extLst>
              </p:cNvPr>
              <p:cNvSpPr/>
              <p:nvPr/>
            </p:nvSpPr>
            <p:spPr>
              <a:xfrm>
                <a:off x="4608258" y="6336883"/>
                <a:ext cx="3953390" cy="338554"/>
              </a:xfrm>
              <a:prstGeom prst="rect">
                <a:avLst/>
              </a:prstGeom>
            </p:spPr>
            <p:txBody>
              <a:bodyPr wrap="none">
                <a:spAutoFit/>
              </a:bodyPr>
              <a:lstStyle/>
              <a:p>
                <a:r>
                  <a:rPr lang="en-US" altLang="zh-CN" sz="1600" dirty="0"/>
                  <a:t>Surface </a:t>
                </a:r>
                <a14:m>
                  <m:oMath xmlns:m="http://schemas.openxmlformats.org/officeDocument/2006/math">
                    <m:d>
                      <m:dPr>
                        <m:begChr m:val="|"/>
                        <m:endChr m:val="|"/>
                        <m:ctrlPr>
                          <a:rPr lang="en-US" altLang="zh-CN" sz="1600" i="1">
                            <a:latin typeface="Cambria Math" panose="02040503050406030204" pitchFamily="18" charset="0"/>
                          </a:rPr>
                        </m:ctrlPr>
                      </m:dPr>
                      <m:e>
                        <m:r>
                          <a:rPr lang="en-US" altLang="zh-CN" sz="1600" b="1" i="1" smtClean="0">
                            <a:latin typeface="Cambria Math" panose="02040503050406030204" pitchFamily="18" charset="0"/>
                          </a:rPr>
                          <m:t>𝑬</m:t>
                        </m:r>
                      </m:e>
                    </m:d>
                  </m:oMath>
                </a14:m>
                <a:r>
                  <a:rPr lang="en-US" sz="1600" dirty="0"/>
                  <a:t> (in dB) for 21 selected modes</a:t>
                </a:r>
                <a:endParaRPr lang="en-US" sz="16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id="{CAD85FD9-E638-0894-3919-4CC04C758F8B}"/>
                  </a:ext>
                </a:extLst>
              </p:cNvPr>
              <p:cNvSpPr>
                <a:spLocks noRot="1" noChangeAspect="1" noMove="1" noResize="1" noEditPoints="1" noAdjustHandles="1" noChangeArrowheads="1" noChangeShapeType="1" noTextEdit="1"/>
              </p:cNvSpPr>
              <p:nvPr/>
            </p:nvSpPr>
            <p:spPr>
              <a:xfrm>
                <a:off x="4608258" y="6336883"/>
                <a:ext cx="3953390" cy="338554"/>
              </a:xfrm>
              <a:prstGeom prst="rect">
                <a:avLst/>
              </a:prstGeom>
              <a:blipFill>
                <a:blip r:embed="rId8"/>
                <a:stretch>
                  <a:fillRect l="-641" t="-11111" b="-22222"/>
                </a:stretch>
              </a:blipFill>
            </p:spPr>
            <p:txBody>
              <a:bodyPr/>
              <a:lstStyle/>
              <a:p>
                <a:r>
                  <a:rPr lang="en-US">
                    <a:noFill/>
                  </a:rPr>
                  <a:t> </a:t>
                </a:r>
              </a:p>
            </p:txBody>
          </p:sp>
        </mc:Fallback>
      </mc:AlternateContent>
    </p:spTree>
    <p:extLst>
      <p:ext uri="{BB962C8B-B14F-4D97-AF65-F5344CB8AC3E}">
        <p14:creationId xmlns:p14="http://schemas.microsoft.com/office/powerpoint/2010/main" val="2158463687"/>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216516" cy="476672"/>
          </a:xfrm>
        </p:spPr>
        <p:txBody>
          <a:bodyPr/>
          <a:lstStyle/>
          <a:p>
            <a:pPr lvl="0"/>
            <a:r>
              <a:rPr lang="en-US" sz="3000" dirty="0">
                <a:latin typeface="Calibri" panose="020F0502020204030204" pitchFamily="34" charset="0"/>
                <a:cs typeface="Calibri" panose="020F0502020204030204" pitchFamily="34" charset="0"/>
              </a:rPr>
              <a:t>5-Cell Cavity with H-Shaped Waveguide Ports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86769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5-cell cavity: </a:t>
                </a:r>
              </a:p>
              <a:p>
                <a:pPr lvl="1"/>
                <a:r>
                  <a:rPr lang="en-US" altLang="en-US" sz="1800" dirty="0">
                    <a:latin typeface="Calibri" panose="020F0502020204030204" pitchFamily="34" charset="0"/>
                    <a:cs typeface="Calibri" panose="020F0502020204030204" pitchFamily="34" charset="0"/>
                  </a:rPr>
                  <a:t>6 H-shaped damping ports (port boundary)</a:t>
                </a:r>
              </a:p>
              <a:p>
                <a:pPr lvl="1"/>
                <a:r>
                  <a:rPr lang="en-US" altLang="en-US" sz="1800" dirty="0">
                    <a:latin typeface="Calibri" panose="020F0502020204030204" pitchFamily="34" charset="0"/>
                    <a:cs typeface="Calibri" panose="020F0502020204030204" pitchFamily="34" charset="0"/>
                  </a:rPr>
                  <a:t>Frequency range: </a:t>
                </a:r>
                <a14:m>
                  <m:oMath xmlns:m="http://schemas.openxmlformats.org/officeDocument/2006/math">
                    <m:r>
                      <a:rPr lang="en-US" altLang="zh-CN" sz="1800" b="0" i="0" smtClean="0">
                        <a:latin typeface="Cambria Math" panose="02040503050406030204" pitchFamily="18" charset="0"/>
                      </a:rPr>
                      <m:t>0</m:t>
                    </m:r>
                    <m:r>
                      <a:rPr lang="en-US" altLang="zh-CN" sz="1800">
                        <a:latin typeface="Cambria Math" panose="02040503050406030204" pitchFamily="18" charset="0"/>
                      </a:rPr>
                      <m:t>.</m:t>
                    </m:r>
                    <m:r>
                      <a:rPr lang="en-US" altLang="zh-CN" sz="1800" b="0" i="1" smtClean="0">
                        <a:latin typeface="Cambria Math" panose="02040503050406030204" pitchFamily="18" charset="0"/>
                      </a:rPr>
                      <m:t>6−1</m:t>
                    </m:r>
                    <m:r>
                      <a:rPr lang="en-US" altLang="zh-CN" sz="1800" i="1">
                        <a:latin typeface="Cambria Math" panose="02040503050406030204" pitchFamily="18" charset="0"/>
                      </a:rPr>
                      <m:t> </m:t>
                    </m:r>
                    <m:r>
                      <m:rPr>
                        <m:sty m:val="p"/>
                      </m:rPr>
                      <a:rPr lang="en-US" altLang="zh-CN" sz="1800">
                        <a:latin typeface="Cambria Math" panose="02040503050406030204" pitchFamily="18" charset="0"/>
                      </a:rPr>
                      <m:t>GHz</m:t>
                    </m:r>
                  </m:oMath>
                </a14:m>
                <a:r>
                  <a:rPr lang="en-US" altLang="en-US" sz="1800" dirty="0">
                    <a:latin typeface="Calibri" panose="020F0502020204030204" pitchFamily="34" charset="0"/>
                    <a:cs typeface="Calibri" panose="020F0502020204030204" pitchFamily="34" charset="0"/>
                  </a:rPr>
                  <a:t>, and </a:t>
                </a:r>
                <a14:m>
                  <m:oMath xmlns:m="http://schemas.openxmlformats.org/officeDocument/2006/math">
                    <m:r>
                      <a:rPr lang="en-US" altLang="en-US" sz="1800" dirty="0" smtClean="0">
                        <a:latin typeface="Cambria Math" panose="02040503050406030204" pitchFamily="18" charset="0"/>
                      </a:rPr>
                      <m:t>2</m:t>
                    </m:r>
                    <m:r>
                      <a:rPr lang="en-US" altLang="zh-CN" sz="1800">
                        <a:latin typeface="Cambria Math" panose="02040503050406030204" pitchFamily="18" charset="0"/>
                      </a:rPr>
                      <m:t>.</m:t>
                    </m:r>
                    <m:r>
                      <a:rPr lang="en-US" altLang="zh-CN" sz="1800" b="0" i="1" smtClean="0">
                        <a:latin typeface="Cambria Math" panose="02040503050406030204" pitchFamily="18" charset="0"/>
                      </a:rPr>
                      <m:t>1</m:t>
                    </m:r>
                    <m:r>
                      <a:rPr lang="en-US" altLang="zh-CN" sz="1800" i="1">
                        <a:latin typeface="Cambria Math" panose="02040503050406030204" pitchFamily="18" charset="0"/>
                      </a:rPr>
                      <m:t>−</m:t>
                    </m:r>
                    <m:r>
                      <a:rPr lang="en-US" altLang="zh-CN" sz="1800" b="0" i="1" smtClean="0">
                        <a:latin typeface="Cambria Math" panose="02040503050406030204" pitchFamily="18" charset="0"/>
                      </a:rPr>
                      <m:t>2.21</m:t>
                    </m:r>
                    <m:r>
                      <a:rPr lang="en-US" altLang="zh-CN" sz="1800" i="1">
                        <a:latin typeface="Cambria Math" panose="02040503050406030204" pitchFamily="18" charset="0"/>
                      </a:rPr>
                      <m:t> </m:t>
                    </m:r>
                    <m:r>
                      <m:rPr>
                        <m:sty m:val="p"/>
                      </m:rPr>
                      <a:rPr lang="en-US" altLang="zh-CN" sz="1800">
                        <a:latin typeface="Cambria Math" panose="02040503050406030204" pitchFamily="18" charset="0"/>
                      </a:rPr>
                      <m:t>GHz</m:t>
                    </m:r>
                  </m:oMath>
                </a14:m>
                <a:r>
                  <a:rPr lang="en-US" altLang="en-US" sz="18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800" b="0" i="1" smtClean="0">
                            <a:latin typeface="Cambria Math" panose="02040503050406030204" pitchFamily="18" charset="0"/>
                          </a:rPr>
                        </m:ctrlPr>
                      </m:sSubPr>
                      <m:e>
                        <m:r>
                          <a:rPr lang="en-US" altLang="zh-CN" sz="1800" i="1">
                            <a:latin typeface="Cambria Math" panose="02040503050406030204" pitchFamily="18" charset="0"/>
                          </a:rPr>
                          <m:t>𝑁</m:t>
                        </m:r>
                      </m:e>
                      <m:sub>
                        <m:r>
                          <a:rPr lang="en-US" altLang="zh-CN" sz="1800" b="0" i="1" smtClean="0">
                            <a:latin typeface="Cambria Math" panose="02040503050406030204" pitchFamily="18" charset="0"/>
                          </a:rPr>
                          <m:t>𝐽</m:t>
                        </m:r>
                      </m:sub>
                    </m:sSub>
                    <m:r>
                      <a:rPr lang="en-US" altLang="zh-CN" sz="1800">
                        <a:latin typeface="Cambria Math" panose="02040503050406030204" pitchFamily="18" charset="0"/>
                      </a:rPr>
                      <m:t>=</m:t>
                    </m:r>
                    <m:r>
                      <a:rPr lang="en-US" altLang="zh-CN" sz="1800" b="0" i="0" smtClean="0">
                        <a:latin typeface="Cambria Math" panose="02040503050406030204" pitchFamily="18" charset="0"/>
                      </a:rPr>
                      <m:t>41223, </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𝑁</m:t>
                        </m:r>
                      </m:e>
                      <m:sub>
                        <m:r>
                          <m:rPr>
                            <m:sty m:val="p"/>
                          </m:rPr>
                          <a:rPr lang="en-US" altLang="zh-CN" sz="1800" b="0" i="0" smtClean="0">
                            <a:latin typeface="Cambria Math" panose="02040503050406030204" pitchFamily="18" charset="0"/>
                          </a:rPr>
                          <m:t>M</m:t>
                        </m:r>
                      </m:sub>
                    </m:sSub>
                    <m:r>
                      <a:rPr lang="en-US" altLang="zh-CN" sz="1800" b="0" i="0" smtClean="0">
                        <a:latin typeface="Cambria Math" panose="02040503050406030204" pitchFamily="18" charset="0"/>
                      </a:rPr>
                      <m:t>≤24</m:t>
                    </m:r>
                  </m:oMath>
                </a14:m>
                <a:r>
                  <a:rPr lang="en-US" altLang="en-US" sz="1800" dirty="0">
                    <a:latin typeface="Calibri" panose="020F0502020204030204" pitchFamily="34" charset="0"/>
                    <a:cs typeface="Calibri" panose="020F0502020204030204" pitchFamily="34" charset="0"/>
                  </a:rPr>
                  <a:t> </a:t>
                </a: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8676964" cy="1116123"/>
              </a:xfrm>
              <a:prstGeom prst="rect">
                <a:avLst/>
              </a:prstGeom>
              <a:blipFill>
                <a:blip r:embed="rId5"/>
                <a:stretch>
                  <a:fillRect t="-2247" b="-1124"/>
                </a:stretch>
              </a:blipFill>
              <a:ln w="9525">
                <a:noFill/>
                <a:miter lim="800000"/>
                <a:headEnd/>
                <a:tailEnd/>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217CF803-D104-2892-9094-165509296046}"/>
              </a:ext>
            </a:extLst>
          </p:cNvPr>
          <p:cNvPicPr>
            <a:picLocks noChangeAspect="1"/>
          </p:cNvPicPr>
          <p:nvPr/>
        </p:nvPicPr>
        <p:blipFill>
          <a:blip r:embed="rId6"/>
          <a:stretch>
            <a:fillRect/>
          </a:stretch>
        </p:blipFill>
        <p:spPr>
          <a:xfrm>
            <a:off x="1727684" y="1694525"/>
            <a:ext cx="5310987" cy="4228307"/>
          </a:xfrm>
          <a:prstGeom prst="rect">
            <a:avLst/>
          </a:prstGeom>
        </p:spPr>
      </p:pic>
      <p:sp>
        <p:nvSpPr>
          <p:cNvPr id="5" name="Rectangle 4">
            <a:extLst>
              <a:ext uri="{FF2B5EF4-FFF2-40B4-BE49-F238E27FC236}">
                <a16:creationId xmlns:a16="http://schemas.microsoft.com/office/drawing/2014/main" id="{D11AC500-A75E-7BEB-9877-CE32430C63E1}"/>
              </a:ext>
            </a:extLst>
          </p:cNvPr>
          <p:cNvSpPr/>
          <p:nvPr/>
        </p:nvSpPr>
        <p:spPr>
          <a:xfrm>
            <a:off x="2391160" y="5862754"/>
            <a:ext cx="403764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Ratio between dissipated and damped powers</a:t>
            </a:r>
          </a:p>
        </p:txBody>
      </p:sp>
      <p:sp>
        <p:nvSpPr>
          <p:cNvPr id="6" name="Rectangle 5">
            <a:extLst>
              <a:ext uri="{FF2B5EF4-FFF2-40B4-BE49-F238E27FC236}">
                <a16:creationId xmlns:a16="http://schemas.microsoft.com/office/drawing/2014/main" id="{09EFB3F6-EDE7-64E9-57EF-56A8F19F1E2C}"/>
              </a:ext>
            </a:extLst>
          </p:cNvPr>
          <p:cNvSpPr/>
          <p:nvPr/>
        </p:nvSpPr>
        <p:spPr>
          <a:xfrm>
            <a:off x="35496" y="6444044"/>
            <a:ext cx="8748972" cy="369332"/>
          </a:xfrm>
          <a:prstGeom prst="rect">
            <a:avLst/>
          </a:prstGeom>
        </p:spPr>
        <p:txBody>
          <a:bodyPr wrap="square">
            <a:spAutoFit/>
          </a:bodyPr>
          <a:lstStyle/>
          <a:p>
            <a:pPr algn="just"/>
            <a:r>
              <a:rPr lang="en-US" sz="900" dirty="0">
                <a:effectLst/>
                <a:latin typeface="Times" panose="020B7200000000000000" pitchFamily="34" charset="0"/>
              </a:rPr>
              <a:t>[1] Y. Liu, T. Luo, A. Rani, H. Luo, and X. Li, “Detecting resonance of radio-frequency cavities</a:t>
            </a:r>
            <a:r>
              <a:rPr lang="en-US" sz="900" dirty="0">
                <a:latin typeface="Times" panose="020B7200000000000000" pitchFamily="34" charset="0"/>
              </a:rPr>
              <a:t> </a:t>
            </a:r>
            <a:r>
              <a:rPr lang="en-US" sz="900" dirty="0">
                <a:effectLst/>
                <a:latin typeface="Times" panose="020B7200000000000000" pitchFamily="34" charset="0"/>
              </a:rPr>
              <a:t>using fast direct integral equation solvers and augmented Bayesian optimization,” </a:t>
            </a:r>
            <a:r>
              <a:rPr lang="en-US" sz="900" i="1" dirty="0">
                <a:effectLst/>
                <a:latin typeface="Times" panose="020B7200000000000000" pitchFamily="34" charset="0"/>
              </a:rPr>
              <a:t>IEEE JMMCT</a:t>
            </a:r>
            <a:r>
              <a:rPr lang="en-US" sz="900" dirty="0">
                <a:effectLst/>
                <a:latin typeface="Times" panose="020B7200000000000000" pitchFamily="34" charset="0"/>
              </a:rPr>
              <a:t>, 2023.</a:t>
            </a:r>
          </a:p>
        </p:txBody>
      </p:sp>
    </p:spTree>
    <p:extLst>
      <p:ext uri="{BB962C8B-B14F-4D97-AF65-F5344CB8AC3E}">
        <p14:creationId xmlns:p14="http://schemas.microsoft.com/office/powerpoint/2010/main" val="3692944038"/>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12E559E9-A860-43C8-ADD1-79FDEC4BE77E}"/>
              </a:ext>
            </a:extLst>
          </p:cNvPr>
          <p:cNvSpPr txBox="1">
            <a:spLocks/>
          </p:cNvSpPr>
          <p:nvPr/>
        </p:nvSpPr>
        <p:spPr bwMode="auto">
          <a:xfrm>
            <a:off x="143508" y="512676"/>
            <a:ext cx="8496944" cy="53645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Frequency-domain Simulation</a:t>
            </a:r>
          </a:p>
          <a:p>
            <a:pPr lvl="1"/>
            <a:r>
              <a:rPr lang="en-US" sz="2000" dirty="0"/>
              <a:t>Characterization of resonance modes of a RF cavity</a:t>
            </a:r>
          </a:p>
          <a:p>
            <a:pPr lvl="1"/>
            <a:r>
              <a:rPr lang="en-US" sz="2000" dirty="0"/>
              <a:t>Forward simulation needed in cavity design</a:t>
            </a:r>
          </a:p>
          <a:p>
            <a:pPr lvl="1"/>
            <a:r>
              <a:rPr lang="en-US" sz="2000" dirty="0"/>
              <a:t>Existing Tools (FD/FEM): Omega3P, CST, etc.</a:t>
            </a:r>
          </a:p>
          <a:p>
            <a:pPr lvl="1"/>
            <a:r>
              <a:rPr lang="en-US" sz="2000" dirty="0"/>
              <a:t>Our work: frequency-domain integral equation (FD-IE) formulations</a:t>
            </a:r>
          </a:p>
          <a:p>
            <a:pPr lvl="1"/>
            <a:endParaRPr lang="en-US" sz="2000" dirty="0"/>
          </a:p>
          <a:p>
            <a:pPr lvl="1"/>
            <a:endParaRPr lang="en-US" sz="2000" dirty="0"/>
          </a:p>
          <a:p>
            <a:pPr lvl="1"/>
            <a:endParaRPr lang="en-US" sz="2000" dirty="0"/>
          </a:p>
          <a:p>
            <a:r>
              <a:rPr lang="en-US" sz="2000" b="1" dirty="0">
                <a:solidFill>
                  <a:srgbClr val="3333B2"/>
                </a:solidFill>
              </a:rPr>
              <a:t>Time-domain Simulation </a:t>
            </a:r>
          </a:p>
          <a:p>
            <a:pPr lvl="1"/>
            <a:r>
              <a:rPr lang="en-US" sz="2000" dirty="0"/>
              <a:t>Modeling electromagnetic interaction between a RF cavity and a relativistic electron bunch (rigid model or beam dynamics-based)</a:t>
            </a:r>
          </a:p>
          <a:p>
            <a:pPr lvl="1"/>
            <a:r>
              <a:rPr lang="en-US" sz="2000" dirty="0"/>
              <a:t>Wake-field modeling, multi-</a:t>
            </a:r>
            <a:r>
              <a:rPr lang="en-US" sz="2000" dirty="0" err="1"/>
              <a:t>pacting</a:t>
            </a:r>
            <a:r>
              <a:rPr lang="en-US" sz="2000" dirty="0"/>
              <a:t>, etc. </a:t>
            </a:r>
          </a:p>
          <a:p>
            <a:pPr lvl="1"/>
            <a:r>
              <a:rPr lang="en-US" sz="2000" dirty="0"/>
              <a:t>Existing tools (FD/FEM): ACE3P, CST, etc.</a:t>
            </a:r>
          </a:p>
          <a:p>
            <a:pPr lvl="1"/>
            <a:r>
              <a:rPr lang="en-US" sz="2000" dirty="0"/>
              <a:t>Our work: time-domain integral equation (TD-IE) formulations</a:t>
            </a:r>
          </a:p>
          <a:p>
            <a:pPr lvl="1"/>
            <a:endParaRPr lang="en-US" sz="2000" dirty="0"/>
          </a:p>
          <a:p>
            <a:endParaRPr lang="en-US" sz="1800" dirty="0"/>
          </a:p>
          <a:p>
            <a:endParaRPr lang="en-US" sz="1800" dirty="0"/>
          </a:p>
        </p:txBody>
      </p:sp>
      <p:sp>
        <p:nvSpPr>
          <p:cNvPr id="3" name="Title 2"/>
          <p:cNvSpPr>
            <a:spLocks noGrp="1"/>
          </p:cNvSpPr>
          <p:nvPr>
            <p:ph type="title"/>
          </p:nvPr>
        </p:nvSpPr>
        <p:spPr>
          <a:xfrm>
            <a:off x="0" y="0"/>
            <a:ext cx="8964488" cy="476672"/>
          </a:xfrm>
        </p:spPr>
        <p:txBody>
          <a:bodyPr/>
          <a:lstStyle/>
          <a:p>
            <a:r>
              <a:rPr lang="en-US" sz="3200" dirty="0"/>
              <a:t>Outline</a:t>
            </a:r>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Slide Number Placeholder 6">
            <a:extLst>
              <a:ext uri="{FF2B5EF4-FFF2-40B4-BE49-F238E27FC236}">
                <a16:creationId xmlns:a16="http://schemas.microsoft.com/office/drawing/2014/main" id="{E6615F80-0D1D-2440-BA88-E215792CF51C}"/>
              </a:ext>
            </a:extLst>
          </p:cNvPr>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17</a:t>
            </a:fld>
            <a:endParaRPr lang="en-US" dirty="0"/>
          </a:p>
        </p:txBody>
      </p:sp>
    </p:spTree>
    <p:extLst>
      <p:ext uri="{BB962C8B-B14F-4D97-AF65-F5344CB8AC3E}">
        <p14:creationId xmlns:p14="http://schemas.microsoft.com/office/powerpoint/2010/main" val="90415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216516" cy="476672"/>
          </a:xfrm>
        </p:spPr>
        <p:txBody>
          <a:bodyPr/>
          <a:lstStyle/>
          <a:p>
            <a:pPr lvl="0"/>
            <a:r>
              <a:rPr lang="en-US" sz="3000" dirty="0">
                <a:latin typeface="Calibri" panose="020F0502020204030204" pitchFamily="34" charset="0"/>
                <a:cs typeface="Calibri" panose="020F0502020204030204" pitchFamily="34" charset="0"/>
              </a:rPr>
              <a:t>TDIE Formulation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86769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3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a:ea typeface="宋体" pitchFamily="2" charset="-122"/>
              </a:rPr>
              <a:t>Electric field TDIE (TD-EFIE)</a:t>
            </a:r>
          </a:p>
          <a:p>
            <a:pPr marL="0" indent="0">
              <a:buNone/>
            </a:pPr>
            <a:endParaRPr lang="en-US" altLang="en-US" sz="1800" dirty="0">
              <a:latin typeface="Calibri" panose="020F0502020204030204" pitchFamily="34" charset="0"/>
              <a:cs typeface="Calibri" panose="020F0502020204030204" pitchFamily="34" charset="0"/>
            </a:endParaRPr>
          </a:p>
        </p:txBody>
      </p:sp>
      <p:graphicFrame>
        <p:nvGraphicFramePr>
          <p:cNvPr id="9" name="Object 25">
            <a:extLst>
              <a:ext uri="{FF2B5EF4-FFF2-40B4-BE49-F238E27FC236}">
                <a16:creationId xmlns:a16="http://schemas.microsoft.com/office/drawing/2014/main" id="{806C73B8-86EB-4399-2DB0-13F10541696D}"/>
              </a:ext>
            </a:extLst>
          </p:cNvPr>
          <p:cNvGraphicFramePr>
            <a:graphicFrameLocks noChangeAspect="1"/>
          </p:cNvGraphicFramePr>
          <p:nvPr>
            <p:custDataLst>
              <p:tags r:id="rId1"/>
            </p:custDataLst>
            <p:extLst>
              <p:ext uri="{D42A27DB-BD31-4B8C-83A1-F6EECF244321}">
                <p14:modId xmlns:p14="http://schemas.microsoft.com/office/powerpoint/2010/main" val="3023093198"/>
              </p:ext>
            </p:extLst>
          </p:nvPr>
        </p:nvGraphicFramePr>
        <p:xfrm>
          <a:off x="4484725" y="1889795"/>
          <a:ext cx="304800" cy="254000"/>
        </p:xfrm>
        <a:graphic>
          <a:graphicData uri="http://schemas.openxmlformats.org/presentationml/2006/ole">
            <mc:AlternateContent xmlns:mc="http://schemas.openxmlformats.org/markup-compatibility/2006">
              <mc:Choice xmlns:v="urn:schemas-microsoft-com:vml" Requires="v">
                <p:oleObj name="Equation" r:id="rId36" imgW="304560" imgH="253800" progId="Equation.DSMT4">
                  <p:embed/>
                </p:oleObj>
              </mc:Choice>
              <mc:Fallback>
                <p:oleObj name="Equation" r:id="rId36" imgW="304560" imgH="253800" progId="Equation.DSMT4">
                  <p:embed/>
                  <p:pic>
                    <p:nvPicPr>
                      <p:cNvPr id="4100" name="Object 25"/>
                      <p:cNvPicPr>
                        <a:picLocks noChangeAspect="1" noChangeArrowheads="1"/>
                      </p:cNvPicPr>
                      <p:nvPr/>
                    </p:nvPicPr>
                    <p:blipFill>
                      <a:blip r:embed="rId37"/>
                      <a:srcRect/>
                      <a:stretch>
                        <a:fillRect/>
                      </a:stretch>
                    </p:blipFill>
                    <p:spPr bwMode="auto">
                      <a:xfrm>
                        <a:off x="4484725" y="1889795"/>
                        <a:ext cx="3048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Freeform 26">
            <a:extLst>
              <a:ext uri="{FF2B5EF4-FFF2-40B4-BE49-F238E27FC236}">
                <a16:creationId xmlns:a16="http://schemas.microsoft.com/office/drawing/2014/main" id="{C2504F23-E7D1-616E-FE51-F86B2253512B}"/>
              </a:ext>
            </a:extLst>
          </p:cNvPr>
          <p:cNvSpPr>
            <a:spLocks/>
          </p:cNvSpPr>
          <p:nvPr>
            <p:custDataLst>
              <p:tags r:id="rId2"/>
            </p:custDataLst>
          </p:nvPr>
        </p:nvSpPr>
        <p:spPr bwMode="auto">
          <a:xfrm>
            <a:off x="2886113" y="1315120"/>
            <a:ext cx="1047750" cy="1185862"/>
          </a:xfrm>
          <a:custGeom>
            <a:avLst/>
            <a:gdLst>
              <a:gd name="T0" fmla="*/ 2147483647 w 754"/>
              <a:gd name="T1" fmla="*/ 2147483647 h 816"/>
              <a:gd name="T2" fmla="*/ 2147483647 w 754"/>
              <a:gd name="T3" fmla="*/ 2147483647 h 816"/>
              <a:gd name="T4" fmla="*/ 2147483647 w 754"/>
              <a:gd name="T5" fmla="*/ 2147483647 h 816"/>
              <a:gd name="T6" fmla="*/ 2147483647 w 754"/>
              <a:gd name="T7" fmla="*/ 2147483647 h 816"/>
              <a:gd name="T8" fmla="*/ 2147483647 w 754"/>
              <a:gd name="T9" fmla="*/ 2147483647 h 816"/>
              <a:gd name="T10" fmla="*/ 2147483647 w 754"/>
              <a:gd name="T11" fmla="*/ 2147483647 h 816"/>
              <a:gd name="T12" fmla="*/ 2147483647 w 754"/>
              <a:gd name="T13" fmla="*/ 2147483647 h 816"/>
              <a:gd name="T14" fmla="*/ 2147483647 w 754"/>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754"/>
              <a:gd name="T25" fmla="*/ 0 h 816"/>
              <a:gd name="T26" fmla="*/ 754 w 75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4" h="816">
                <a:moveTo>
                  <a:pt x="705" y="510"/>
                </a:moveTo>
                <a:cubicBezTo>
                  <a:pt x="690" y="617"/>
                  <a:pt x="657" y="700"/>
                  <a:pt x="591" y="750"/>
                </a:cubicBezTo>
                <a:cubicBezTo>
                  <a:pt x="525" y="800"/>
                  <a:pt x="398" y="816"/>
                  <a:pt x="306" y="808"/>
                </a:cubicBezTo>
                <a:cubicBezTo>
                  <a:pt x="214" y="800"/>
                  <a:pt x="78" y="788"/>
                  <a:pt x="39" y="700"/>
                </a:cubicBezTo>
                <a:cubicBezTo>
                  <a:pt x="0" y="612"/>
                  <a:pt x="33" y="390"/>
                  <a:pt x="71" y="278"/>
                </a:cubicBezTo>
                <a:cubicBezTo>
                  <a:pt x="109" y="166"/>
                  <a:pt x="168" y="56"/>
                  <a:pt x="270" y="28"/>
                </a:cubicBezTo>
                <a:cubicBezTo>
                  <a:pt x="372" y="0"/>
                  <a:pt x="610" y="30"/>
                  <a:pt x="682" y="110"/>
                </a:cubicBezTo>
                <a:cubicBezTo>
                  <a:pt x="754" y="190"/>
                  <a:pt x="720" y="403"/>
                  <a:pt x="705" y="510"/>
                </a:cubicBezTo>
                <a:close/>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11" name="Object 28">
            <a:extLst>
              <a:ext uri="{FF2B5EF4-FFF2-40B4-BE49-F238E27FC236}">
                <a16:creationId xmlns:a16="http://schemas.microsoft.com/office/drawing/2014/main" id="{F441665E-26B1-0DA0-B9EC-D5F7B4BF47B7}"/>
              </a:ext>
            </a:extLst>
          </p:cNvPr>
          <p:cNvGraphicFramePr>
            <a:graphicFrameLocks noChangeAspect="1"/>
          </p:cNvGraphicFramePr>
          <p:nvPr>
            <p:custDataLst>
              <p:tags r:id="rId3"/>
            </p:custDataLst>
            <p:extLst>
              <p:ext uri="{D42A27DB-BD31-4B8C-83A1-F6EECF244321}">
                <p14:modId xmlns:p14="http://schemas.microsoft.com/office/powerpoint/2010/main" val="2692836038"/>
              </p:ext>
            </p:extLst>
          </p:nvPr>
        </p:nvGraphicFramePr>
        <p:xfrm>
          <a:off x="2574963" y="2277145"/>
          <a:ext cx="279400" cy="315912"/>
        </p:xfrm>
        <a:graphic>
          <a:graphicData uri="http://schemas.openxmlformats.org/presentationml/2006/ole">
            <mc:AlternateContent xmlns:mc="http://schemas.openxmlformats.org/markup-compatibility/2006">
              <mc:Choice xmlns:v="urn:schemas-microsoft-com:vml" Requires="v">
                <p:oleObj name="Equation" r:id="rId38" imgW="139579" imgH="164957" progId="Equation.DSMT4">
                  <p:embed/>
                </p:oleObj>
              </mc:Choice>
              <mc:Fallback>
                <p:oleObj name="Equation" r:id="rId38" imgW="139579" imgH="164957" progId="Equation.DSMT4">
                  <p:embed/>
                  <p:pic>
                    <p:nvPicPr>
                      <p:cNvPr id="4103" name="Object 2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574963" y="2277145"/>
                        <a:ext cx="279400" cy="315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30">
            <a:extLst>
              <a:ext uri="{FF2B5EF4-FFF2-40B4-BE49-F238E27FC236}">
                <a16:creationId xmlns:a16="http://schemas.microsoft.com/office/drawing/2014/main" id="{27CDFE4A-5A72-FCC9-D8C7-7EC655CD63C6}"/>
              </a:ext>
            </a:extLst>
          </p:cNvPr>
          <p:cNvSpPr>
            <a:spLocks noChangeShapeType="1"/>
          </p:cNvSpPr>
          <p:nvPr>
            <p:custDataLst>
              <p:tags r:id="rId4"/>
            </p:custDataLst>
          </p:nvPr>
        </p:nvSpPr>
        <p:spPr bwMode="auto">
          <a:xfrm>
            <a:off x="3169655" y="1959906"/>
            <a:ext cx="333375" cy="466725"/>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3" name="Freeform 31">
            <a:extLst>
              <a:ext uri="{FF2B5EF4-FFF2-40B4-BE49-F238E27FC236}">
                <a16:creationId xmlns:a16="http://schemas.microsoft.com/office/drawing/2014/main" id="{0BD33F91-1E32-B2AB-6188-082F7BAD309D}"/>
              </a:ext>
            </a:extLst>
          </p:cNvPr>
          <p:cNvSpPr>
            <a:spLocks/>
          </p:cNvSpPr>
          <p:nvPr>
            <p:custDataLst>
              <p:tags r:id="rId5"/>
            </p:custDataLst>
          </p:nvPr>
        </p:nvSpPr>
        <p:spPr bwMode="auto">
          <a:xfrm>
            <a:off x="3214105" y="1951968"/>
            <a:ext cx="384175" cy="315913"/>
          </a:xfrm>
          <a:custGeom>
            <a:avLst/>
            <a:gdLst>
              <a:gd name="T0" fmla="*/ 2147483647 w 242"/>
              <a:gd name="T1" fmla="*/ 2147483647 h 199"/>
              <a:gd name="T2" fmla="*/ 2147483647 w 242"/>
              <a:gd name="T3" fmla="*/ 2147483647 h 199"/>
              <a:gd name="T4" fmla="*/ 2147483647 w 242"/>
              <a:gd name="T5" fmla="*/ 2147483647 h 199"/>
              <a:gd name="T6" fmla="*/ 2147483647 w 242"/>
              <a:gd name="T7" fmla="*/ 2147483647 h 199"/>
              <a:gd name="T8" fmla="*/ 0 w 242"/>
              <a:gd name="T9" fmla="*/ 2147483647 h 199"/>
              <a:gd name="T10" fmla="*/ 0 60000 65536"/>
              <a:gd name="T11" fmla="*/ 0 60000 65536"/>
              <a:gd name="T12" fmla="*/ 0 60000 65536"/>
              <a:gd name="T13" fmla="*/ 0 60000 65536"/>
              <a:gd name="T14" fmla="*/ 0 60000 65536"/>
              <a:gd name="T15" fmla="*/ 0 w 242"/>
              <a:gd name="T16" fmla="*/ 0 h 199"/>
              <a:gd name="T17" fmla="*/ 242 w 242"/>
              <a:gd name="T18" fmla="*/ 199 h 199"/>
            </a:gdLst>
            <a:ahLst/>
            <a:cxnLst>
              <a:cxn ang="T10">
                <a:pos x="T0" y="T1"/>
              </a:cxn>
              <a:cxn ang="T11">
                <a:pos x="T2" y="T3"/>
              </a:cxn>
              <a:cxn ang="T12">
                <a:pos x="T4" y="T5"/>
              </a:cxn>
              <a:cxn ang="T13">
                <a:pos x="T6" y="T7"/>
              </a:cxn>
              <a:cxn ang="T14">
                <a:pos x="T8" y="T9"/>
              </a:cxn>
            </a:cxnLst>
            <a:rect l="T15" t="T16" r="T17" b="T18"/>
            <a:pathLst>
              <a:path w="242" h="199">
                <a:moveTo>
                  <a:pt x="112" y="199"/>
                </a:moveTo>
                <a:cubicBezTo>
                  <a:pt x="118" y="166"/>
                  <a:pt x="124" y="133"/>
                  <a:pt x="144" y="101"/>
                </a:cubicBezTo>
                <a:cubicBezTo>
                  <a:pt x="164" y="69"/>
                  <a:pt x="242" y="18"/>
                  <a:pt x="234" y="9"/>
                </a:cubicBezTo>
                <a:cubicBezTo>
                  <a:pt x="226" y="0"/>
                  <a:pt x="137" y="40"/>
                  <a:pt x="98" y="47"/>
                </a:cubicBezTo>
                <a:cubicBezTo>
                  <a:pt x="59" y="54"/>
                  <a:pt x="29" y="52"/>
                  <a:pt x="0" y="51"/>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32">
            <a:extLst>
              <a:ext uri="{FF2B5EF4-FFF2-40B4-BE49-F238E27FC236}">
                <a16:creationId xmlns:a16="http://schemas.microsoft.com/office/drawing/2014/main" id="{BB34CF46-5909-CC93-963A-CF1961A020C7}"/>
              </a:ext>
            </a:extLst>
          </p:cNvPr>
          <p:cNvSpPr>
            <a:spLocks/>
          </p:cNvSpPr>
          <p:nvPr>
            <p:custDataLst>
              <p:tags r:id="rId6"/>
            </p:custDataLst>
          </p:nvPr>
        </p:nvSpPr>
        <p:spPr bwMode="auto">
          <a:xfrm>
            <a:off x="5372138" y="1315120"/>
            <a:ext cx="1082675" cy="1081087"/>
          </a:xfrm>
          <a:custGeom>
            <a:avLst/>
            <a:gdLst>
              <a:gd name="T0" fmla="*/ 2147483647 w 754"/>
              <a:gd name="T1" fmla="*/ 2147483647 h 816"/>
              <a:gd name="T2" fmla="*/ 2147483647 w 754"/>
              <a:gd name="T3" fmla="*/ 2147483647 h 816"/>
              <a:gd name="T4" fmla="*/ 2147483647 w 754"/>
              <a:gd name="T5" fmla="*/ 2147483647 h 816"/>
              <a:gd name="T6" fmla="*/ 2147483647 w 754"/>
              <a:gd name="T7" fmla="*/ 2147483647 h 816"/>
              <a:gd name="T8" fmla="*/ 2147483647 w 754"/>
              <a:gd name="T9" fmla="*/ 2147483647 h 816"/>
              <a:gd name="T10" fmla="*/ 2147483647 w 754"/>
              <a:gd name="T11" fmla="*/ 2147483647 h 816"/>
              <a:gd name="T12" fmla="*/ 2147483647 w 754"/>
              <a:gd name="T13" fmla="*/ 2147483647 h 816"/>
              <a:gd name="T14" fmla="*/ 2147483647 w 754"/>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754"/>
              <a:gd name="T25" fmla="*/ 0 h 816"/>
              <a:gd name="T26" fmla="*/ 754 w 75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4" h="816">
                <a:moveTo>
                  <a:pt x="705" y="510"/>
                </a:moveTo>
                <a:cubicBezTo>
                  <a:pt x="690" y="617"/>
                  <a:pt x="657" y="700"/>
                  <a:pt x="591" y="750"/>
                </a:cubicBezTo>
                <a:cubicBezTo>
                  <a:pt x="525" y="800"/>
                  <a:pt x="398" y="816"/>
                  <a:pt x="306" y="808"/>
                </a:cubicBezTo>
                <a:cubicBezTo>
                  <a:pt x="214" y="800"/>
                  <a:pt x="78" y="788"/>
                  <a:pt x="39" y="700"/>
                </a:cubicBezTo>
                <a:cubicBezTo>
                  <a:pt x="0" y="612"/>
                  <a:pt x="33" y="390"/>
                  <a:pt x="71" y="278"/>
                </a:cubicBezTo>
                <a:cubicBezTo>
                  <a:pt x="109" y="166"/>
                  <a:pt x="168" y="56"/>
                  <a:pt x="270" y="28"/>
                </a:cubicBezTo>
                <a:cubicBezTo>
                  <a:pt x="372" y="0"/>
                  <a:pt x="610" y="30"/>
                  <a:pt x="682" y="110"/>
                </a:cubicBezTo>
                <a:cubicBezTo>
                  <a:pt x="754" y="190"/>
                  <a:pt x="720" y="403"/>
                  <a:pt x="705" y="510"/>
                </a:cubicBezTo>
                <a:close/>
              </a:path>
            </a:pathLst>
          </a:custGeom>
          <a:noFill/>
          <a:ln w="12700">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Line 35">
            <a:extLst>
              <a:ext uri="{FF2B5EF4-FFF2-40B4-BE49-F238E27FC236}">
                <a16:creationId xmlns:a16="http://schemas.microsoft.com/office/drawing/2014/main" id="{FA2DEF5A-5AAE-66F6-756D-F464AC15E539}"/>
              </a:ext>
            </a:extLst>
          </p:cNvPr>
          <p:cNvSpPr>
            <a:spLocks noChangeShapeType="1"/>
          </p:cNvSpPr>
          <p:nvPr>
            <p:custDataLst>
              <p:tags r:id="rId7"/>
            </p:custDataLst>
          </p:nvPr>
        </p:nvSpPr>
        <p:spPr bwMode="auto">
          <a:xfrm flipV="1">
            <a:off x="6248189" y="1972811"/>
            <a:ext cx="81805" cy="257527"/>
          </a:xfrm>
          <a:prstGeom prst="line">
            <a:avLst/>
          </a:prstGeom>
          <a:noFill/>
          <a:ln w="25400">
            <a:solidFill>
              <a:srgbClr val="0000FF"/>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a:p>
        </p:txBody>
      </p:sp>
      <p:graphicFrame>
        <p:nvGraphicFramePr>
          <p:cNvPr id="16" name="Object 36">
            <a:extLst>
              <a:ext uri="{FF2B5EF4-FFF2-40B4-BE49-F238E27FC236}">
                <a16:creationId xmlns:a16="http://schemas.microsoft.com/office/drawing/2014/main" id="{E4055D58-1BF7-98BD-3F41-A7A6F65EE355}"/>
              </a:ext>
            </a:extLst>
          </p:cNvPr>
          <p:cNvGraphicFramePr>
            <a:graphicFrameLocks noChangeAspect="1"/>
          </p:cNvGraphicFramePr>
          <p:nvPr>
            <p:custDataLst>
              <p:tags r:id="rId8"/>
            </p:custDataLst>
            <p:extLst>
              <p:ext uri="{D42A27DB-BD31-4B8C-83A1-F6EECF244321}">
                <p14:modId xmlns:p14="http://schemas.microsoft.com/office/powerpoint/2010/main" val="2687795376"/>
              </p:ext>
            </p:extLst>
          </p:nvPr>
        </p:nvGraphicFramePr>
        <p:xfrm>
          <a:off x="3059944" y="1610754"/>
          <a:ext cx="755650" cy="363191"/>
        </p:xfrm>
        <a:graphic>
          <a:graphicData uri="http://schemas.openxmlformats.org/presentationml/2006/ole">
            <mc:AlternateContent xmlns:mc="http://schemas.openxmlformats.org/markup-compatibility/2006">
              <mc:Choice xmlns:v="urn:schemas-microsoft-com:vml" Requires="v">
                <p:oleObj name="Equation" r:id="rId40" imgW="748975" imgH="380835" progId="Equation.DSMT4">
                  <p:embed/>
                </p:oleObj>
              </mc:Choice>
              <mc:Fallback>
                <p:oleObj name="Equation" r:id="rId40" imgW="748975" imgH="380835" progId="Equation.DSMT4">
                  <p:embed/>
                  <p:pic>
                    <p:nvPicPr>
                      <p:cNvPr id="4108" name="Object 36"/>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059944" y="1610754"/>
                        <a:ext cx="755650" cy="363191"/>
                      </a:xfrm>
                      <a:prstGeom prst="rect">
                        <a:avLst/>
                      </a:prstGeom>
                      <a:noFill/>
                      <a:ln>
                        <a:noFill/>
                      </a:ln>
                      <a:effectLst/>
                    </p:spPr>
                  </p:pic>
                </p:oleObj>
              </mc:Fallback>
            </mc:AlternateContent>
          </a:graphicData>
        </a:graphic>
      </p:graphicFrame>
      <p:sp>
        <p:nvSpPr>
          <p:cNvPr id="17" name="Line 38">
            <a:extLst>
              <a:ext uri="{FF2B5EF4-FFF2-40B4-BE49-F238E27FC236}">
                <a16:creationId xmlns:a16="http://schemas.microsoft.com/office/drawing/2014/main" id="{403E36A7-D8F9-6A0F-DD24-321677A774A2}"/>
              </a:ext>
            </a:extLst>
          </p:cNvPr>
          <p:cNvSpPr>
            <a:spLocks noChangeShapeType="1"/>
          </p:cNvSpPr>
          <p:nvPr>
            <p:custDataLst>
              <p:tags r:id="rId9"/>
            </p:custDataLst>
          </p:nvPr>
        </p:nvSpPr>
        <p:spPr bwMode="auto">
          <a:xfrm>
            <a:off x="5660566" y="1874332"/>
            <a:ext cx="333375" cy="466725"/>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8" name="Freeform 39">
            <a:extLst>
              <a:ext uri="{FF2B5EF4-FFF2-40B4-BE49-F238E27FC236}">
                <a16:creationId xmlns:a16="http://schemas.microsoft.com/office/drawing/2014/main" id="{61C558D6-8A04-3269-CCCD-342F20CBD3CA}"/>
              </a:ext>
            </a:extLst>
          </p:cNvPr>
          <p:cNvSpPr>
            <a:spLocks/>
          </p:cNvSpPr>
          <p:nvPr>
            <p:custDataLst>
              <p:tags r:id="rId10"/>
            </p:custDataLst>
          </p:nvPr>
        </p:nvSpPr>
        <p:spPr bwMode="auto">
          <a:xfrm>
            <a:off x="5705016" y="1866395"/>
            <a:ext cx="384175" cy="315912"/>
          </a:xfrm>
          <a:custGeom>
            <a:avLst/>
            <a:gdLst>
              <a:gd name="T0" fmla="*/ 2147483647 w 242"/>
              <a:gd name="T1" fmla="*/ 2147483647 h 199"/>
              <a:gd name="T2" fmla="*/ 2147483647 w 242"/>
              <a:gd name="T3" fmla="*/ 2147483647 h 199"/>
              <a:gd name="T4" fmla="*/ 2147483647 w 242"/>
              <a:gd name="T5" fmla="*/ 2147483647 h 199"/>
              <a:gd name="T6" fmla="*/ 2147483647 w 242"/>
              <a:gd name="T7" fmla="*/ 2147483647 h 199"/>
              <a:gd name="T8" fmla="*/ 0 w 242"/>
              <a:gd name="T9" fmla="*/ 2147483647 h 199"/>
              <a:gd name="T10" fmla="*/ 0 60000 65536"/>
              <a:gd name="T11" fmla="*/ 0 60000 65536"/>
              <a:gd name="T12" fmla="*/ 0 60000 65536"/>
              <a:gd name="T13" fmla="*/ 0 60000 65536"/>
              <a:gd name="T14" fmla="*/ 0 60000 65536"/>
              <a:gd name="T15" fmla="*/ 0 w 242"/>
              <a:gd name="T16" fmla="*/ 0 h 199"/>
              <a:gd name="T17" fmla="*/ 242 w 242"/>
              <a:gd name="T18" fmla="*/ 199 h 199"/>
            </a:gdLst>
            <a:ahLst/>
            <a:cxnLst>
              <a:cxn ang="T10">
                <a:pos x="T0" y="T1"/>
              </a:cxn>
              <a:cxn ang="T11">
                <a:pos x="T2" y="T3"/>
              </a:cxn>
              <a:cxn ang="T12">
                <a:pos x="T4" y="T5"/>
              </a:cxn>
              <a:cxn ang="T13">
                <a:pos x="T6" y="T7"/>
              </a:cxn>
              <a:cxn ang="T14">
                <a:pos x="T8" y="T9"/>
              </a:cxn>
            </a:cxnLst>
            <a:rect l="T15" t="T16" r="T17" b="T18"/>
            <a:pathLst>
              <a:path w="242" h="199">
                <a:moveTo>
                  <a:pt x="112" y="199"/>
                </a:moveTo>
                <a:cubicBezTo>
                  <a:pt x="118" y="166"/>
                  <a:pt x="124" y="133"/>
                  <a:pt x="144" y="101"/>
                </a:cubicBezTo>
                <a:cubicBezTo>
                  <a:pt x="164" y="69"/>
                  <a:pt x="242" y="18"/>
                  <a:pt x="234" y="9"/>
                </a:cubicBezTo>
                <a:cubicBezTo>
                  <a:pt x="226" y="0"/>
                  <a:pt x="137" y="40"/>
                  <a:pt x="98" y="47"/>
                </a:cubicBezTo>
                <a:cubicBezTo>
                  <a:pt x="59" y="54"/>
                  <a:pt x="29" y="52"/>
                  <a:pt x="0" y="51"/>
                </a:cubicBez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Line 43">
            <a:extLst>
              <a:ext uri="{FF2B5EF4-FFF2-40B4-BE49-F238E27FC236}">
                <a16:creationId xmlns:a16="http://schemas.microsoft.com/office/drawing/2014/main" id="{0195AFB5-F2FF-8973-3039-50A9DA8C6244}"/>
              </a:ext>
            </a:extLst>
          </p:cNvPr>
          <p:cNvSpPr>
            <a:spLocks noChangeShapeType="1"/>
          </p:cNvSpPr>
          <p:nvPr>
            <p:custDataLst>
              <p:tags r:id="rId11"/>
            </p:custDataLst>
          </p:nvPr>
        </p:nvSpPr>
        <p:spPr bwMode="auto">
          <a:xfrm flipV="1">
            <a:off x="5551148" y="2230339"/>
            <a:ext cx="85605" cy="121219"/>
          </a:xfrm>
          <a:prstGeom prst="line">
            <a:avLst/>
          </a:prstGeom>
          <a:ln>
            <a:headEnd type="none" w="sm" len="sm"/>
            <a:tailEnd type="triangle" w="med" len="sm"/>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US"/>
          </a:p>
        </p:txBody>
      </p:sp>
      <p:graphicFrame>
        <p:nvGraphicFramePr>
          <p:cNvPr id="20" name="Object 47">
            <a:extLst>
              <a:ext uri="{FF2B5EF4-FFF2-40B4-BE49-F238E27FC236}">
                <a16:creationId xmlns:a16="http://schemas.microsoft.com/office/drawing/2014/main" id="{11030E56-A6AE-EAD6-F6DC-C3BA772FEF37}"/>
              </a:ext>
            </a:extLst>
          </p:cNvPr>
          <p:cNvGraphicFramePr>
            <a:graphicFrameLocks noChangeAspect="1"/>
          </p:cNvGraphicFramePr>
          <p:nvPr>
            <p:custDataLst>
              <p:tags r:id="rId12"/>
            </p:custDataLst>
            <p:extLst>
              <p:ext uri="{D42A27DB-BD31-4B8C-83A1-F6EECF244321}">
                <p14:modId xmlns:p14="http://schemas.microsoft.com/office/powerpoint/2010/main" val="70836068"/>
              </p:ext>
            </p:extLst>
          </p:nvPr>
        </p:nvGraphicFramePr>
        <p:xfrm>
          <a:off x="5402803" y="2313341"/>
          <a:ext cx="188912" cy="255588"/>
        </p:xfrm>
        <a:graphic>
          <a:graphicData uri="http://schemas.openxmlformats.org/presentationml/2006/ole">
            <mc:AlternateContent xmlns:mc="http://schemas.openxmlformats.org/markup-compatibility/2006">
              <mc:Choice xmlns:v="urn:schemas-microsoft-com:vml" Requires="v">
                <p:oleObj name="Equation" r:id="rId42" imgW="177646" imgH="241091" progId="Equation.DSMT4">
                  <p:embed/>
                </p:oleObj>
              </mc:Choice>
              <mc:Fallback>
                <p:oleObj name="Equation" r:id="rId42" imgW="177646" imgH="241091" progId="Equation.DSMT4">
                  <p:embed/>
                  <p:pic>
                    <p:nvPicPr>
                      <p:cNvPr id="4114" name="Object 47"/>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402803" y="2313341"/>
                        <a:ext cx="188912"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 Box 52">
            <a:extLst>
              <a:ext uri="{FF2B5EF4-FFF2-40B4-BE49-F238E27FC236}">
                <a16:creationId xmlns:a16="http://schemas.microsoft.com/office/drawing/2014/main" id="{D288BAB0-6FDC-109B-63D0-DE5ECC7BA5D2}"/>
              </a:ext>
            </a:extLst>
          </p:cNvPr>
          <p:cNvSpPr txBox="1">
            <a:spLocks noChangeArrowheads="1"/>
          </p:cNvSpPr>
          <p:nvPr>
            <p:custDataLst>
              <p:tags r:id="rId13"/>
            </p:custDataLst>
          </p:nvPr>
        </p:nvSpPr>
        <p:spPr bwMode="auto">
          <a:xfrm>
            <a:off x="3737031" y="2158781"/>
            <a:ext cx="973138" cy="366712"/>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b="1" dirty="0">
                <a:latin typeface="Arial" charset="0"/>
              </a:rPr>
              <a:t>PEC</a:t>
            </a:r>
          </a:p>
        </p:txBody>
      </p:sp>
      <p:graphicFrame>
        <p:nvGraphicFramePr>
          <p:cNvPr id="22" name="Object 2">
            <a:extLst>
              <a:ext uri="{FF2B5EF4-FFF2-40B4-BE49-F238E27FC236}">
                <a16:creationId xmlns:a16="http://schemas.microsoft.com/office/drawing/2014/main" id="{7EE4ED4E-73BE-C4F2-93D0-69F3F183CF8B}"/>
              </a:ext>
            </a:extLst>
          </p:cNvPr>
          <p:cNvGraphicFramePr>
            <a:graphicFrameLocks noChangeAspect="1"/>
          </p:cNvGraphicFramePr>
          <p:nvPr>
            <p:custDataLst>
              <p:tags r:id="rId14"/>
            </p:custDataLst>
            <p:extLst>
              <p:ext uri="{D42A27DB-BD31-4B8C-83A1-F6EECF244321}">
                <p14:modId xmlns:p14="http://schemas.microsoft.com/office/powerpoint/2010/main" val="1359213625"/>
              </p:ext>
            </p:extLst>
          </p:nvPr>
        </p:nvGraphicFramePr>
        <p:xfrm>
          <a:off x="5813463" y="908720"/>
          <a:ext cx="609600" cy="330200"/>
        </p:xfrm>
        <a:graphic>
          <a:graphicData uri="http://schemas.openxmlformats.org/presentationml/2006/ole">
            <mc:AlternateContent xmlns:mc="http://schemas.openxmlformats.org/markup-compatibility/2006">
              <mc:Choice xmlns:v="urn:schemas-microsoft-com:vml" Requires="v">
                <p:oleObj name="Equation" r:id="rId44" imgW="609600" imgH="330200" progId="Equation.DSMT4">
                  <p:embed/>
                </p:oleObj>
              </mc:Choice>
              <mc:Fallback>
                <p:oleObj name="Equation" r:id="rId44" imgW="609600" imgH="330200" progId="Equation.DSMT4">
                  <p:embed/>
                  <p:pic>
                    <p:nvPicPr>
                      <p:cNvPr id="4118" name="Object 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813463" y="908720"/>
                        <a:ext cx="6096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4">
            <a:extLst>
              <a:ext uri="{FF2B5EF4-FFF2-40B4-BE49-F238E27FC236}">
                <a16:creationId xmlns:a16="http://schemas.microsoft.com/office/drawing/2014/main" id="{CB0549D9-EB85-A548-8673-884A11E22E76}"/>
              </a:ext>
            </a:extLst>
          </p:cNvPr>
          <p:cNvGraphicFramePr>
            <a:graphicFrameLocks noChangeAspect="1"/>
          </p:cNvGraphicFramePr>
          <p:nvPr>
            <p:custDataLst>
              <p:tags r:id="rId15"/>
            </p:custDataLst>
            <p:extLst>
              <p:ext uri="{D42A27DB-BD31-4B8C-83A1-F6EECF244321}">
                <p14:modId xmlns:p14="http://schemas.microsoft.com/office/powerpoint/2010/main" val="37801316"/>
              </p:ext>
            </p:extLst>
          </p:nvPr>
        </p:nvGraphicFramePr>
        <p:xfrm>
          <a:off x="5053050" y="2181895"/>
          <a:ext cx="279400" cy="315912"/>
        </p:xfrm>
        <a:graphic>
          <a:graphicData uri="http://schemas.openxmlformats.org/presentationml/2006/ole">
            <mc:AlternateContent xmlns:mc="http://schemas.openxmlformats.org/markup-compatibility/2006">
              <mc:Choice xmlns:v="urn:schemas-microsoft-com:vml" Requires="v">
                <p:oleObj name="Equation" r:id="rId46" imgW="139579" imgH="164957" progId="Equation.DSMT4">
                  <p:embed/>
                </p:oleObj>
              </mc:Choice>
              <mc:Fallback>
                <p:oleObj name="Equation" r:id="rId46" imgW="139579" imgH="164957" progId="Equation.DSMT4">
                  <p:embed/>
                  <p:pic>
                    <p:nvPicPr>
                      <p:cNvPr id="4122" name="Object 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053050" y="2181895"/>
                        <a:ext cx="279400" cy="315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对象 2">
            <a:extLst>
              <a:ext uri="{FF2B5EF4-FFF2-40B4-BE49-F238E27FC236}">
                <a16:creationId xmlns:a16="http://schemas.microsoft.com/office/drawing/2014/main" id="{64BE1076-0919-11F9-E494-FC650B9BD564}"/>
              </a:ext>
            </a:extLst>
          </p:cNvPr>
          <p:cNvGraphicFramePr>
            <a:graphicFrameLocks noChangeAspect="1"/>
          </p:cNvGraphicFramePr>
          <p:nvPr>
            <p:custDataLst>
              <p:tags r:id="rId16"/>
            </p:custDataLst>
            <p:extLst>
              <p:ext uri="{D42A27DB-BD31-4B8C-83A1-F6EECF244321}">
                <p14:modId xmlns:p14="http://schemas.microsoft.com/office/powerpoint/2010/main" val="3939727755"/>
              </p:ext>
            </p:extLst>
          </p:nvPr>
        </p:nvGraphicFramePr>
        <p:xfrm>
          <a:off x="6342143" y="2055775"/>
          <a:ext cx="590962" cy="379326"/>
        </p:xfrm>
        <a:graphic>
          <a:graphicData uri="http://schemas.openxmlformats.org/presentationml/2006/ole">
            <mc:AlternateContent xmlns:mc="http://schemas.openxmlformats.org/markup-compatibility/2006">
              <mc:Choice xmlns:v="urn:schemas-microsoft-com:vml" Requires="v">
                <p:oleObj name="Equation" r:id="rId47" imgW="672840" imgH="457200" progId="Equation.DSMT4">
                  <p:embed/>
                </p:oleObj>
              </mc:Choice>
              <mc:Fallback>
                <p:oleObj name="Equation" r:id="rId47" imgW="672840" imgH="457200" progId="Equation.DSMT4">
                  <p:embed/>
                  <p:pic>
                    <p:nvPicPr>
                      <p:cNvPr id="3" name="对象 2"/>
                      <p:cNvPicPr>
                        <a:picLocks noChangeAspect="1" noChangeArrowheads="1"/>
                      </p:cNvPicPr>
                      <p:nvPr/>
                    </p:nvPicPr>
                    <p:blipFill>
                      <a:blip r:embed="rId48"/>
                      <a:srcRect/>
                      <a:stretch>
                        <a:fillRect/>
                      </a:stretch>
                    </p:blipFill>
                    <p:spPr bwMode="auto">
                      <a:xfrm>
                        <a:off x="6342143" y="2055775"/>
                        <a:ext cx="590962" cy="379326"/>
                      </a:xfrm>
                      <a:prstGeom prst="rect">
                        <a:avLst/>
                      </a:prstGeom>
                      <a:noFill/>
                      <a:ln>
                        <a:noFill/>
                      </a:ln>
                      <a:effectLst/>
                    </p:spPr>
                  </p:pic>
                </p:oleObj>
              </mc:Fallback>
            </mc:AlternateContent>
          </a:graphicData>
        </a:graphic>
      </p:graphicFrame>
      <p:graphicFrame>
        <p:nvGraphicFramePr>
          <p:cNvPr id="25" name="对象 3">
            <a:extLst>
              <a:ext uri="{FF2B5EF4-FFF2-40B4-BE49-F238E27FC236}">
                <a16:creationId xmlns:a16="http://schemas.microsoft.com/office/drawing/2014/main" id="{852959CE-1BEB-8A1A-01FD-C0CB424028BD}"/>
              </a:ext>
            </a:extLst>
          </p:cNvPr>
          <p:cNvGraphicFramePr>
            <a:graphicFrameLocks noChangeAspect="1"/>
          </p:cNvGraphicFramePr>
          <p:nvPr>
            <p:custDataLst>
              <p:tags r:id="rId17"/>
            </p:custDataLst>
            <p:extLst>
              <p:ext uri="{D42A27DB-BD31-4B8C-83A1-F6EECF244321}">
                <p14:modId xmlns:p14="http://schemas.microsoft.com/office/powerpoint/2010/main" val="2598197839"/>
              </p:ext>
            </p:extLst>
          </p:nvPr>
        </p:nvGraphicFramePr>
        <p:xfrm>
          <a:off x="1401800" y="1615157"/>
          <a:ext cx="1093058" cy="332582"/>
        </p:xfrm>
        <a:graphic>
          <a:graphicData uri="http://schemas.openxmlformats.org/presentationml/2006/ole">
            <mc:AlternateContent xmlns:mc="http://schemas.openxmlformats.org/markup-compatibility/2006">
              <mc:Choice xmlns:v="urn:schemas-microsoft-com:vml" Requires="v">
                <p:oleObj name="Equation" r:id="rId49" imgW="711000" imgH="228600" progId="Equation.DSMT4">
                  <p:embed/>
                </p:oleObj>
              </mc:Choice>
              <mc:Fallback>
                <p:oleObj name="Equation" r:id="rId49" imgW="711000" imgH="228600" progId="Equation.DSMT4">
                  <p:embed/>
                  <p:pic>
                    <p:nvPicPr>
                      <p:cNvPr id="4" name="对象 3"/>
                      <p:cNvPicPr>
                        <a:picLocks noChangeAspect="1" noChangeArrowheads="1"/>
                      </p:cNvPicPr>
                      <p:nvPr/>
                    </p:nvPicPr>
                    <p:blipFill>
                      <a:blip r:embed="rId50"/>
                      <a:srcRect/>
                      <a:stretch>
                        <a:fillRect/>
                      </a:stretch>
                    </p:blipFill>
                    <p:spPr bwMode="auto">
                      <a:xfrm>
                        <a:off x="1401800" y="1615157"/>
                        <a:ext cx="1093058" cy="332582"/>
                      </a:xfrm>
                      <a:prstGeom prst="rect">
                        <a:avLst/>
                      </a:prstGeom>
                      <a:noFill/>
                      <a:ln>
                        <a:noFill/>
                      </a:ln>
                      <a:effectLst/>
                    </p:spPr>
                  </p:pic>
                </p:oleObj>
              </mc:Fallback>
            </mc:AlternateContent>
          </a:graphicData>
        </a:graphic>
      </p:graphicFrame>
      <p:graphicFrame>
        <p:nvGraphicFramePr>
          <p:cNvPr id="26" name="对象 4">
            <a:extLst>
              <a:ext uri="{FF2B5EF4-FFF2-40B4-BE49-F238E27FC236}">
                <a16:creationId xmlns:a16="http://schemas.microsoft.com/office/drawing/2014/main" id="{D57D2CFF-9059-0C91-2798-606F94674FE2}"/>
              </a:ext>
            </a:extLst>
          </p:cNvPr>
          <p:cNvGraphicFramePr>
            <a:graphicFrameLocks noChangeAspect="1"/>
          </p:cNvGraphicFramePr>
          <p:nvPr>
            <p:custDataLst>
              <p:tags r:id="rId18"/>
            </p:custDataLst>
            <p:extLst>
              <p:ext uri="{D42A27DB-BD31-4B8C-83A1-F6EECF244321}">
                <p14:modId xmlns:p14="http://schemas.microsoft.com/office/powerpoint/2010/main" val="2934059130"/>
              </p:ext>
            </p:extLst>
          </p:nvPr>
        </p:nvGraphicFramePr>
        <p:xfrm>
          <a:off x="1478000" y="1999332"/>
          <a:ext cx="858837" cy="260350"/>
        </p:xfrm>
        <a:graphic>
          <a:graphicData uri="http://schemas.openxmlformats.org/presentationml/2006/ole">
            <mc:AlternateContent xmlns:mc="http://schemas.openxmlformats.org/markup-compatibility/2006">
              <mc:Choice xmlns:v="urn:schemas-microsoft-com:vml" Requires="v">
                <p:oleObj name="Equation" r:id="rId51" imgW="558720" imgH="177480" progId="Equation.DSMT4">
                  <p:embed/>
                </p:oleObj>
              </mc:Choice>
              <mc:Fallback>
                <p:oleObj name="Equation" r:id="rId51" imgW="558720" imgH="177480" progId="Equation.DSMT4">
                  <p:embed/>
                  <p:pic>
                    <p:nvPicPr>
                      <p:cNvPr id="5" name="对象 4"/>
                      <p:cNvPicPr>
                        <a:picLocks noChangeAspect="1" noChangeArrowheads="1"/>
                      </p:cNvPicPr>
                      <p:nvPr/>
                    </p:nvPicPr>
                    <p:blipFill>
                      <a:blip r:embed="rId52"/>
                      <a:srcRect/>
                      <a:stretch>
                        <a:fillRect/>
                      </a:stretch>
                    </p:blipFill>
                    <p:spPr bwMode="auto">
                      <a:xfrm>
                        <a:off x="1478000" y="1999332"/>
                        <a:ext cx="858837" cy="260350"/>
                      </a:xfrm>
                      <a:prstGeom prst="rect">
                        <a:avLst/>
                      </a:prstGeom>
                      <a:noFill/>
                      <a:ln>
                        <a:noFill/>
                      </a:ln>
                    </p:spPr>
                  </p:pic>
                </p:oleObj>
              </mc:Fallback>
            </mc:AlternateContent>
          </a:graphicData>
        </a:graphic>
      </p:graphicFrame>
      <p:graphicFrame>
        <p:nvGraphicFramePr>
          <p:cNvPr id="27" name="对象 7">
            <a:extLst>
              <a:ext uri="{FF2B5EF4-FFF2-40B4-BE49-F238E27FC236}">
                <a16:creationId xmlns:a16="http://schemas.microsoft.com/office/drawing/2014/main" id="{FF0FDB33-2F98-842F-5545-30A41C29E481}"/>
              </a:ext>
            </a:extLst>
          </p:cNvPr>
          <p:cNvGraphicFramePr>
            <a:graphicFrameLocks noChangeAspect="1"/>
          </p:cNvGraphicFramePr>
          <p:nvPr>
            <p:custDataLst>
              <p:tags r:id="rId19"/>
            </p:custDataLst>
            <p:extLst>
              <p:ext uri="{D42A27DB-BD31-4B8C-83A1-F6EECF244321}">
                <p14:modId xmlns:p14="http://schemas.microsoft.com/office/powerpoint/2010/main" val="2824508062"/>
              </p:ext>
            </p:extLst>
          </p:nvPr>
        </p:nvGraphicFramePr>
        <p:xfrm>
          <a:off x="5616116" y="1544860"/>
          <a:ext cx="755650" cy="363191"/>
        </p:xfrm>
        <a:graphic>
          <a:graphicData uri="http://schemas.openxmlformats.org/presentationml/2006/ole">
            <mc:AlternateContent xmlns:mc="http://schemas.openxmlformats.org/markup-compatibility/2006">
              <mc:Choice xmlns:v="urn:schemas-microsoft-com:vml" Requires="v">
                <p:oleObj name="Equation" r:id="rId53" imgW="748975" imgH="380835" progId="Equation.DSMT4">
                  <p:embed/>
                </p:oleObj>
              </mc:Choice>
              <mc:Fallback>
                <p:oleObj name="Equation" r:id="rId53" imgW="748975" imgH="380835" progId="Equation.DSMT4">
                  <p:embed/>
                  <p:pic>
                    <p:nvPicPr>
                      <p:cNvPr id="8" name="对象 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616116" y="1544860"/>
                        <a:ext cx="755650" cy="363191"/>
                      </a:xfrm>
                      <a:prstGeom prst="rect">
                        <a:avLst/>
                      </a:prstGeom>
                      <a:noFill/>
                      <a:ln>
                        <a:noFill/>
                      </a:ln>
                      <a:effectLst/>
                    </p:spPr>
                  </p:pic>
                </p:oleObj>
              </mc:Fallback>
            </mc:AlternateContent>
          </a:graphicData>
        </a:graphic>
      </p:graphicFrame>
      <p:sp>
        <p:nvSpPr>
          <p:cNvPr id="28" name="Line 13">
            <a:extLst>
              <a:ext uri="{FF2B5EF4-FFF2-40B4-BE49-F238E27FC236}">
                <a16:creationId xmlns:a16="http://schemas.microsoft.com/office/drawing/2014/main" id="{F9F539F5-2B21-2A9C-4B8E-0DC4B91069DD}"/>
              </a:ext>
            </a:extLst>
          </p:cNvPr>
          <p:cNvSpPr>
            <a:spLocks noChangeShapeType="1"/>
          </p:cNvSpPr>
          <p:nvPr>
            <p:custDataLst>
              <p:tags r:id="rId20"/>
            </p:custDataLst>
          </p:nvPr>
        </p:nvSpPr>
        <p:spPr bwMode="auto">
          <a:xfrm>
            <a:off x="4391626" y="4518212"/>
            <a:ext cx="298450" cy="0"/>
          </a:xfrm>
          <a:prstGeom prst="line">
            <a:avLst/>
          </a:prstGeom>
          <a:noFill/>
          <a:ln w="19050">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14">
            <a:extLst>
              <a:ext uri="{FF2B5EF4-FFF2-40B4-BE49-F238E27FC236}">
                <a16:creationId xmlns:a16="http://schemas.microsoft.com/office/drawing/2014/main" id="{886F9266-A9D7-76EF-6AD7-8463D709FA5B}"/>
              </a:ext>
            </a:extLst>
          </p:cNvPr>
          <p:cNvSpPr>
            <a:spLocks noChangeShapeType="1"/>
          </p:cNvSpPr>
          <p:nvPr>
            <p:custDataLst>
              <p:tags r:id="rId21"/>
            </p:custDataLst>
          </p:nvPr>
        </p:nvSpPr>
        <p:spPr bwMode="auto">
          <a:xfrm flipH="1" flipV="1">
            <a:off x="4540851" y="4594412"/>
            <a:ext cx="298451" cy="198391"/>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22AD3A2E-0455-B6E9-BD93-8CF7F84FA500}"/>
              </a:ext>
            </a:extLst>
          </p:cNvPr>
          <p:cNvSpPr txBox="1">
            <a:spLocks noChangeArrowheads="1"/>
          </p:cNvSpPr>
          <p:nvPr>
            <p:custDataLst>
              <p:tags r:id="rId22"/>
            </p:custDataLst>
          </p:nvPr>
        </p:nvSpPr>
        <p:spPr bwMode="auto">
          <a:xfrm>
            <a:off x="3634906" y="4810237"/>
            <a:ext cx="1748382" cy="369332"/>
          </a:xfrm>
          <a:prstGeom prst="rect">
            <a:avLst/>
          </a:prstGeom>
          <a:noFill/>
          <a:ln w="25400">
            <a:solidFill>
              <a:srgbClr val="008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vector potential</a:t>
            </a:r>
            <a:endParaRPr lang="en-US" sz="1800" dirty="0">
              <a:solidFill>
                <a:schemeClr val="tx1"/>
              </a:solidFill>
              <a:effectLst>
                <a:outerShdw blurRad="38100" dist="38100" dir="2700000" algn="tl">
                  <a:srgbClr val="C0C0C0"/>
                </a:outerShdw>
              </a:effectLst>
              <a:latin typeface="Arial" charset="0"/>
            </a:endParaRPr>
          </a:p>
        </p:txBody>
      </p:sp>
      <p:sp>
        <p:nvSpPr>
          <p:cNvPr id="31" name="Line 14">
            <a:extLst>
              <a:ext uri="{FF2B5EF4-FFF2-40B4-BE49-F238E27FC236}">
                <a16:creationId xmlns:a16="http://schemas.microsoft.com/office/drawing/2014/main" id="{8E1D1362-7773-AC1B-683E-4BD9D030C01C}"/>
              </a:ext>
            </a:extLst>
          </p:cNvPr>
          <p:cNvSpPr>
            <a:spLocks noChangeShapeType="1"/>
          </p:cNvSpPr>
          <p:nvPr>
            <p:custDataLst>
              <p:tags r:id="rId23"/>
            </p:custDataLst>
          </p:nvPr>
        </p:nvSpPr>
        <p:spPr bwMode="auto">
          <a:xfrm flipH="1" flipV="1">
            <a:off x="5485413" y="4594412"/>
            <a:ext cx="603778" cy="198391"/>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15">
            <a:extLst>
              <a:ext uri="{FF2B5EF4-FFF2-40B4-BE49-F238E27FC236}">
                <a16:creationId xmlns:a16="http://schemas.microsoft.com/office/drawing/2014/main" id="{53CF8DD8-3F12-E6FC-6A8E-47B2D1D3B6BA}"/>
              </a:ext>
            </a:extLst>
          </p:cNvPr>
          <p:cNvSpPr txBox="1">
            <a:spLocks noChangeArrowheads="1"/>
          </p:cNvSpPr>
          <p:nvPr>
            <p:custDataLst>
              <p:tags r:id="rId24"/>
            </p:custDataLst>
          </p:nvPr>
        </p:nvSpPr>
        <p:spPr bwMode="auto">
          <a:xfrm>
            <a:off x="6094297" y="4792803"/>
            <a:ext cx="1748382" cy="369332"/>
          </a:xfrm>
          <a:prstGeom prst="rect">
            <a:avLst/>
          </a:prstGeom>
          <a:noFill/>
          <a:ln w="25400">
            <a:solidFill>
              <a:srgbClr val="008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scalar potential</a:t>
            </a:r>
            <a:endParaRPr lang="en-US" sz="1800" dirty="0">
              <a:solidFill>
                <a:schemeClr val="tx1"/>
              </a:solidFill>
              <a:effectLst>
                <a:outerShdw blurRad="38100" dist="38100" dir="2700000" algn="tl">
                  <a:srgbClr val="C0C0C0"/>
                </a:outerShdw>
              </a:effectLst>
              <a:latin typeface="Arial" charset="0"/>
            </a:endParaRPr>
          </a:p>
        </p:txBody>
      </p:sp>
      <p:sp>
        <p:nvSpPr>
          <p:cNvPr id="34" name="Line 13">
            <a:extLst>
              <a:ext uri="{FF2B5EF4-FFF2-40B4-BE49-F238E27FC236}">
                <a16:creationId xmlns:a16="http://schemas.microsoft.com/office/drawing/2014/main" id="{59815702-80C4-B9ED-3EF5-43220D0FADB7}"/>
              </a:ext>
            </a:extLst>
          </p:cNvPr>
          <p:cNvSpPr>
            <a:spLocks noChangeShapeType="1"/>
          </p:cNvSpPr>
          <p:nvPr>
            <p:custDataLst>
              <p:tags r:id="rId25"/>
            </p:custDataLst>
          </p:nvPr>
        </p:nvSpPr>
        <p:spPr bwMode="auto">
          <a:xfrm>
            <a:off x="5288563" y="4518212"/>
            <a:ext cx="298450" cy="0"/>
          </a:xfrm>
          <a:prstGeom prst="line">
            <a:avLst/>
          </a:prstGeom>
          <a:noFill/>
          <a:ln w="19050">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6" name="Object 35">
            <a:extLst>
              <a:ext uri="{FF2B5EF4-FFF2-40B4-BE49-F238E27FC236}">
                <a16:creationId xmlns:a16="http://schemas.microsoft.com/office/drawing/2014/main" id="{218B0BEF-EB94-3A26-FCBC-22BB709E8106}"/>
              </a:ext>
            </a:extLst>
          </p:cNvPr>
          <p:cNvGraphicFramePr>
            <a:graphicFrameLocks noChangeAspect="1"/>
          </p:cNvGraphicFramePr>
          <p:nvPr>
            <p:custDataLst>
              <p:tags r:id="rId26"/>
            </p:custDataLst>
            <p:extLst>
              <p:ext uri="{D42A27DB-BD31-4B8C-83A1-F6EECF244321}">
                <p14:modId xmlns:p14="http://schemas.microsoft.com/office/powerpoint/2010/main" val="3999510448"/>
              </p:ext>
            </p:extLst>
          </p:nvPr>
        </p:nvGraphicFramePr>
        <p:xfrm>
          <a:off x="2020532" y="2889159"/>
          <a:ext cx="4346575" cy="996950"/>
        </p:xfrm>
        <a:graphic>
          <a:graphicData uri="http://schemas.openxmlformats.org/presentationml/2006/ole">
            <mc:AlternateContent xmlns:mc="http://schemas.openxmlformats.org/markup-compatibility/2006">
              <mc:Choice xmlns:v="urn:schemas-microsoft-com:vml" Requires="v">
                <p:oleObj name="Equation" r:id="rId54" imgW="2197080" imgH="482400" progId="Equation.DSMT4">
                  <p:embed/>
                </p:oleObj>
              </mc:Choice>
              <mc:Fallback>
                <p:oleObj name="Equation" r:id="rId54" imgW="2197080" imgH="482400" progId="Equation.DSMT4">
                  <p:embed/>
                  <p:pic>
                    <p:nvPicPr>
                      <p:cNvPr id="14" name="Object 13"/>
                      <p:cNvPicPr>
                        <a:picLocks noChangeAspect="1" noChangeArrowheads="1"/>
                      </p:cNvPicPr>
                      <p:nvPr/>
                    </p:nvPicPr>
                    <p:blipFill>
                      <a:blip r:embed="rId55"/>
                      <a:srcRect/>
                      <a:stretch>
                        <a:fillRect/>
                      </a:stretch>
                    </p:blipFill>
                    <p:spPr bwMode="auto">
                      <a:xfrm>
                        <a:off x="2020532" y="2889159"/>
                        <a:ext cx="43465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a:extLst>
              <a:ext uri="{FF2B5EF4-FFF2-40B4-BE49-F238E27FC236}">
                <a16:creationId xmlns:a16="http://schemas.microsoft.com/office/drawing/2014/main" id="{A5F0651A-6A10-152B-A535-445F67FC8DBA}"/>
              </a:ext>
            </a:extLst>
          </p:cNvPr>
          <p:cNvGraphicFramePr>
            <a:graphicFrameLocks noChangeAspect="1"/>
          </p:cNvGraphicFramePr>
          <p:nvPr>
            <p:custDataLst>
              <p:tags r:id="rId27"/>
            </p:custDataLst>
            <p:extLst>
              <p:ext uri="{D42A27DB-BD31-4B8C-83A1-F6EECF244321}">
                <p14:modId xmlns:p14="http://schemas.microsoft.com/office/powerpoint/2010/main" val="3392570419"/>
              </p:ext>
            </p:extLst>
          </p:nvPr>
        </p:nvGraphicFramePr>
        <p:xfrm>
          <a:off x="835501" y="3933056"/>
          <a:ext cx="7034213" cy="812800"/>
        </p:xfrm>
        <a:graphic>
          <a:graphicData uri="http://schemas.openxmlformats.org/presentationml/2006/ole">
            <mc:AlternateContent xmlns:mc="http://schemas.openxmlformats.org/markup-compatibility/2006">
              <mc:Choice xmlns:v="urn:schemas-microsoft-com:vml" Requires="v">
                <p:oleObj name="Equation" r:id="rId56" imgW="3555720" imgH="393480" progId="Equation.DSMT4">
                  <p:embed/>
                </p:oleObj>
              </mc:Choice>
              <mc:Fallback>
                <p:oleObj name="Equation" r:id="rId56" imgW="3555720" imgH="393480" progId="Equation.DSMT4">
                  <p:embed/>
                  <p:pic>
                    <p:nvPicPr>
                      <p:cNvPr id="17" name="Object 16"/>
                      <p:cNvPicPr>
                        <a:picLocks noChangeAspect="1" noChangeArrowheads="1"/>
                      </p:cNvPicPr>
                      <p:nvPr/>
                    </p:nvPicPr>
                    <p:blipFill>
                      <a:blip r:embed="rId57"/>
                      <a:srcRect/>
                      <a:stretch>
                        <a:fillRect/>
                      </a:stretch>
                    </p:blipFill>
                    <p:spPr bwMode="auto">
                      <a:xfrm>
                        <a:off x="835501" y="3933056"/>
                        <a:ext cx="70342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Content Placeholder 2">
            <a:extLst>
              <a:ext uri="{FF2B5EF4-FFF2-40B4-BE49-F238E27FC236}">
                <a16:creationId xmlns:a16="http://schemas.microsoft.com/office/drawing/2014/main" id="{7AE6D24C-F645-0B93-7170-7B369573477A}"/>
              </a:ext>
            </a:extLst>
          </p:cNvPr>
          <p:cNvSpPr txBox="1">
            <a:spLocks/>
          </p:cNvSpPr>
          <p:nvPr/>
        </p:nvSpPr>
        <p:spPr bwMode="auto">
          <a:xfrm>
            <a:off x="314930" y="5433213"/>
            <a:ext cx="86769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3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a:ea typeface="宋体" pitchFamily="2" charset="-122"/>
              </a:rPr>
              <a:t>Expand current as </a:t>
            </a:r>
          </a:p>
          <a:p>
            <a:pPr marL="0" indent="0">
              <a:buNone/>
            </a:pPr>
            <a:endParaRPr lang="en-US" altLang="en-US" sz="1800" dirty="0">
              <a:latin typeface="Calibri" panose="020F0502020204030204" pitchFamily="34" charset="0"/>
              <a:cs typeface="Calibri" panose="020F0502020204030204" pitchFamily="34" charset="0"/>
            </a:endParaRPr>
          </a:p>
        </p:txBody>
      </p:sp>
      <p:graphicFrame>
        <p:nvGraphicFramePr>
          <p:cNvPr id="40" name="Object 5">
            <a:extLst>
              <a:ext uri="{FF2B5EF4-FFF2-40B4-BE49-F238E27FC236}">
                <a16:creationId xmlns:a16="http://schemas.microsoft.com/office/drawing/2014/main" id="{22BB8E45-8046-AB35-E33D-EC20E35B045A}"/>
              </a:ext>
            </a:extLst>
          </p:cNvPr>
          <p:cNvGraphicFramePr>
            <a:graphicFrameLocks noChangeAspect="1"/>
          </p:cNvGraphicFramePr>
          <p:nvPr>
            <p:custDataLst>
              <p:tags r:id="rId28"/>
            </p:custDataLst>
            <p:extLst>
              <p:ext uri="{D42A27DB-BD31-4B8C-83A1-F6EECF244321}">
                <p14:modId xmlns:p14="http://schemas.microsoft.com/office/powerpoint/2010/main" val="2848325284"/>
              </p:ext>
            </p:extLst>
          </p:nvPr>
        </p:nvGraphicFramePr>
        <p:xfrm>
          <a:off x="663867" y="5882801"/>
          <a:ext cx="4719421" cy="838628"/>
        </p:xfrm>
        <a:graphic>
          <a:graphicData uri="http://schemas.openxmlformats.org/presentationml/2006/ole">
            <mc:AlternateContent xmlns:mc="http://schemas.openxmlformats.org/markup-compatibility/2006">
              <mc:Choice xmlns:v="urn:schemas-microsoft-com:vml" Requires="v">
                <p:oleObj name="Equation" r:id="rId58" imgW="2641320" imgH="469800" progId="Equation.DSMT4">
                  <p:embed/>
                </p:oleObj>
              </mc:Choice>
              <mc:Fallback>
                <p:oleObj name="Equation" r:id="rId58" imgW="2641320" imgH="469800" progId="Equation.DSMT4">
                  <p:embed/>
                  <p:pic>
                    <p:nvPicPr>
                      <p:cNvPr id="4" name="Object 5">
                        <a:extLst>
                          <a:ext uri="{FF2B5EF4-FFF2-40B4-BE49-F238E27FC236}">
                            <a16:creationId xmlns:a16="http://schemas.microsoft.com/office/drawing/2014/main" id="{3EA8A61B-1A98-E00B-FD7C-C9DA81D316B6}"/>
                          </a:ext>
                        </a:extLst>
                      </p:cNvPr>
                      <p:cNvPicPr>
                        <a:picLocks noChangeAspect="1" noChangeArrowheads="1"/>
                      </p:cNvPicPr>
                      <p:nvPr/>
                    </p:nvPicPr>
                    <p:blipFill>
                      <a:blip r:embed="rId59"/>
                      <a:srcRect/>
                      <a:stretch>
                        <a:fillRect/>
                      </a:stretch>
                    </p:blipFill>
                    <p:spPr bwMode="auto">
                      <a:xfrm>
                        <a:off x="663867" y="5882801"/>
                        <a:ext cx="4719421" cy="838628"/>
                      </a:xfrm>
                      <a:prstGeom prst="rect">
                        <a:avLst/>
                      </a:prstGeom>
                      <a:noFill/>
                      <a:ln>
                        <a:noFill/>
                      </a:ln>
                    </p:spPr>
                  </p:pic>
                </p:oleObj>
              </mc:Fallback>
            </mc:AlternateContent>
          </a:graphicData>
        </a:graphic>
      </p:graphicFrame>
      <p:graphicFrame>
        <p:nvGraphicFramePr>
          <p:cNvPr id="47" name="Object 19">
            <a:extLst>
              <a:ext uri="{FF2B5EF4-FFF2-40B4-BE49-F238E27FC236}">
                <a16:creationId xmlns:a16="http://schemas.microsoft.com/office/drawing/2014/main" id="{11CF2776-DBD0-F0F8-B4B8-FB9F75B79665}"/>
              </a:ext>
            </a:extLst>
          </p:cNvPr>
          <p:cNvGraphicFramePr>
            <a:graphicFrameLocks noChangeAspect="1"/>
          </p:cNvGraphicFramePr>
          <p:nvPr>
            <p:custDataLst>
              <p:tags r:id="rId29"/>
            </p:custDataLst>
            <p:extLst>
              <p:ext uri="{D42A27DB-BD31-4B8C-83A1-F6EECF244321}">
                <p14:modId xmlns:p14="http://schemas.microsoft.com/office/powerpoint/2010/main" val="461020945"/>
              </p:ext>
            </p:extLst>
          </p:nvPr>
        </p:nvGraphicFramePr>
        <p:xfrm>
          <a:off x="6363344" y="5731341"/>
          <a:ext cx="2097088" cy="498475"/>
        </p:xfrm>
        <a:graphic>
          <a:graphicData uri="http://schemas.openxmlformats.org/presentationml/2006/ole">
            <mc:AlternateContent xmlns:mc="http://schemas.openxmlformats.org/markup-compatibility/2006">
              <mc:Choice xmlns:v="urn:schemas-microsoft-com:vml" Requires="v">
                <p:oleObj name="Equation" r:id="rId60" imgW="1282700" imgH="304800" progId="Equation.DSMT4">
                  <p:embed/>
                </p:oleObj>
              </mc:Choice>
              <mc:Fallback>
                <p:oleObj name="Equation" r:id="rId60" imgW="1282700" imgH="304800" progId="Equation.DSMT4">
                  <p:embed/>
                  <p:pic>
                    <p:nvPicPr>
                      <p:cNvPr id="43" name="Object 19">
                        <a:extLst>
                          <a:ext uri="{FF2B5EF4-FFF2-40B4-BE49-F238E27FC236}">
                            <a16:creationId xmlns:a16="http://schemas.microsoft.com/office/drawing/2014/main" id="{16F2FA63-537D-4086-5E50-1D6FA4D545EB}"/>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6363344" y="5731341"/>
                        <a:ext cx="2097088"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20">
            <a:extLst>
              <a:ext uri="{FF2B5EF4-FFF2-40B4-BE49-F238E27FC236}">
                <a16:creationId xmlns:a16="http://schemas.microsoft.com/office/drawing/2014/main" id="{C798436E-6E12-5D93-D336-DDE514E161E2}"/>
              </a:ext>
            </a:extLst>
          </p:cNvPr>
          <p:cNvGraphicFramePr>
            <a:graphicFrameLocks noChangeAspect="1"/>
          </p:cNvGraphicFramePr>
          <p:nvPr>
            <p:custDataLst>
              <p:tags r:id="rId30"/>
            </p:custDataLst>
            <p:extLst>
              <p:ext uri="{D42A27DB-BD31-4B8C-83A1-F6EECF244321}">
                <p14:modId xmlns:p14="http://schemas.microsoft.com/office/powerpoint/2010/main" val="71272984"/>
              </p:ext>
            </p:extLst>
          </p:nvPr>
        </p:nvGraphicFramePr>
        <p:xfrm>
          <a:off x="6402072" y="6292850"/>
          <a:ext cx="1400175" cy="400050"/>
        </p:xfrm>
        <a:graphic>
          <a:graphicData uri="http://schemas.openxmlformats.org/presentationml/2006/ole">
            <mc:AlternateContent xmlns:mc="http://schemas.openxmlformats.org/markup-compatibility/2006">
              <mc:Choice xmlns:v="urn:schemas-microsoft-com:vml" Requires="v">
                <p:oleObj name="Equation" r:id="rId62" imgW="800100" imgH="228600" progId="Equation.DSMT4">
                  <p:embed/>
                </p:oleObj>
              </mc:Choice>
              <mc:Fallback>
                <p:oleObj name="Equation" r:id="rId62" imgW="800100" imgH="228600" progId="Equation.DSMT4">
                  <p:embed/>
                  <p:pic>
                    <p:nvPicPr>
                      <p:cNvPr id="46" name="Object 20">
                        <a:extLst>
                          <a:ext uri="{FF2B5EF4-FFF2-40B4-BE49-F238E27FC236}">
                            <a16:creationId xmlns:a16="http://schemas.microsoft.com/office/drawing/2014/main" id="{8C511CE5-2642-5091-C50F-6B640856DAA7}"/>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402072" y="6292850"/>
                        <a:ext cx="1400175"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Text Box 52">
            <a:extLst>
              <a:ext uri="{FF2B5EF4-FFF2-40B4-BE49-F238E27FC236}">
                <a16:creationId xmlns:a16="http://schemas.microsoft.com/office/drawing/2014/main" id="{E7639CF8-BBBF-B39B-F038-EDAA75AEC5AA}"/>
              </a:ext>
            </a:extLst>
          </p:cNvPr>
          <p:cNvSpPr txBox="1">
            <a:spLocks noChangeArrowheads="1"/>
          </p:cNvSpPr>
          <p:nvPr>
            <p:custDataLst>
              <p:tags r:id="rId31"/>
            </p:custDataLst>
          </p:nvPr>
        </p:nvSpPr>
        <p:spPr bwMode="auto">
          <a:xfrm>
            <a:off x="5626770" y="6083394"/>
            <a:ext cx="973138" cy="366712"/>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b="1" dirty="0" err="1"/>
              <a:t>DoF</a:t>
            </a:r>
            <a:r>
              <a:rPr lang="en-US" b="1" dirty="0"/>
              <a:t>:</a:t>
            </a:r>
            <a:endParaRPr lang="en-US" b="1" dirty="0">
              <a:latin typeface="Arial" charset="0"/>
            </a:endParaRPr>
          </a:p>
        </p:txBody>
      </p:sp>
    </p:spTree>
    <p:extLst>
      <p:ext uri="{BB962C8B-B14F-4D97-AF65-F5344CB8AC3E}">
        <p14:creationId xmlns:p14="http://schemas.microsoft.com/office/powerpoint/2010/main" val="790799606"/>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216516" cy="476672"/>
          </a:xfrm>
        </p:spPr>
        <p:txBody>
          <a:bodyPr/>
          <a:lstStyle/>
          <a:p>
            <a:pPr lvl="0"/>
            <a:r>
              <a:rPr lang="en-US" sz="3000" dirty="0">
                <a:latin typeface="Calibri" panose="020F0502020204030204" pitchFamily="34" charset="0"/>
                <a:cs typeface="Calibri" panose="020F0502020204030204" pitchFamily="34" charset="0"/>
              </a:rPr>
              <a:t>TDIE Solution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8" name="Freeform 17">
            <a:extLst>
              <a:ext uri="{FF2B5EF4-FFF2-40B4-BE49-F238E27FC236}">
                <a16:creationId xmlns:a16="http://schemas.microsoft.com/office/drawing/2014/main" id="{E823DD36-8861-CB8A-315E-2FF7C1496A56}"/>
              </a:ext>
            </a:extLst>
          </p:cNvPr>
          <p:cNvSpPr>
            <a:spLocks/>
          </p:cNvSpPr>
          <p:nvPr>
            <p:custDataLst>
              <p:tags r:id="rId1"/>
            </p:custDataLst>
          </p:nvPr>
        </p:nvSpPr>
        <p:spPr bwMode="auto">
          <a:xfrm>
            <a:off x="1771650" y="1318109"/>
            <a:ext cx="2135188" cy="973137"/>
          </a:xfrm>
          <a:custGeom>
            <a:avLst/>
            <a:gdLst>
              <a:gd name="T0" fmla="*/ 2147483647 w 1345"/>
              <a:gd name="T1" fmla="*/ 2147483647 h 613"/>
              <a:gd name="T2" fmla="*/ 2147483647 w 1345"/>
              <a:gd name="T3" fmla="*/ 2147483647 h 613"/>
              <a:gd name="T4" fmla="*/ 2147483647 w 1345"/>
              <a:gd name="T5" fmla="*/ 2147483647 h 613"/>
              <a:gd name="T6" fmla="*/ 2147483647 w 1345"/>
              <a:gd name="T7" fmla="*/ 2147483647 h 613"/>
              <a:gd name="T8" fmla="*/ 2147483647 w 1345"/>
              <a:gd name="T9" fmla="*/ 2147483647 h 613"/>
              <a:gd name="T10" fmla="*/ 2147483647 w 1345"/>
              <a:gd name="T11" fmla="*/ 2147483647 h 613"/>
              <a:gd name="T12" fmla="*/ 2147483647 w 1345"/>
              <a:gd name="T13" fmla="*/ 2147483647 h 613"/>
              <a:gd name="T14" fmla="*/ 2147483647 w 1345"/>
              <a:gd name="T15" fmla="*/ 2147483647 h 613"/>
              <a:gd name="T16" fmla="*/ 2147483647 w 1345"/>
              <a:gd name="T17" fmla="*/ 2147483647 h 613"/>
              <a:gd name="T18" fmla="*/ 2147483647 w 1345"/>
              <a:gd name="T19" fmla="*/ 2147483647 h 613"/>
              <a:gd name="T20" fmla="*/ 2147483647 w 1345"/>
              <a:gd name="T21" fmla="*/ 2147483647 h 613"/>
              <a:gd name="T22" fmla="*/ 2147483647 w 1345"/>
              <a:gd name="T23" fmla="*/ 2147483647 h 613"/>
              <a:gd name="T24" fmla="*/ 2147483647 w 1345"/>
              <a:gd name="T25" fmla="*/ 2147483647 h 613"/>
              <a:gd name="T26" fmla="*/ 2147483647 w 1345"/>
              <a:gd name="T27" fmla="*/ 2147483647 h 613"/>
              <a:gd name="T28" fmla="*/ 2147483647 w 1345"/>
              <a:gd name="T29" fmla="*/ 2147483647 h 613"/>
              <a:gd name="T30" fmla="*/ 2147483647 w 1345"/>
              <a:gd name="T31" fmla="*/ 2147483647 h 613"/>
              <a:gd name="T32" fmla="*/ 2147483647 w 1345"/>
              <a:gd name="T33" fmla="*/ 2147483647 h 613"/>
              <a:gd name="T34" fmla="*/ 2147483647 w 1345"/>
              <a:gd name="T35" fmla="*/ 2147483647 h 613"/>
              <a:gd name="T36" fmla="*/ 2147483647 w 1345"/>
              <a:gd name="T37" fmla="*/ 2147483647 h 613"/>
              <a:gd name="T38" fmla="*/ 2147483647 w 1345"/>
              <a:gd name="T39" fmla="*/ 2147483647 h 613"/>
              <a:gd name="T40" fmla="*/ 2147483647 w 1345"/>
              <a:gd name="T41" fmla="*/ 2147483647 h 613"/>
              <a:gd name="T42" fmla="*/ 2147483647 w 1345"/>
              <a:gd name="T43" fmla="*/ 2147483647 h 613"/>
              <a:gd name="T44" fmla="*/ 2147483647 w 1345"/>
              <a:gd name="T45" fmla="*/ 2147483647 h 613"/>
              <a:gd name="T46" fmla="*/ 2147483647 w 1345"/>
              <a:gd name="T47" fmla="*/ 2147483647 h 613"/>
              <a:gd name="T48" fmla="*/ 2147483647 w 1345"/>
              <a:gd name="T49" fmla="*/ 2147483647 h 613"/>
              <a:gd name="T50" fmla="*/ 2147483647 w 1345"/>
              <a:gd name="T51" fmla="*/ 2147483647 h 613"/>
              <a:gd name="T52" fmla="*/ 2147483647 w 1345"/>
              <a:gd name="T53" fmla="*/ 2147483647 h 613"/>
              <a:gd name="T54" fmla="*/ 2147483647 w 1345"/>
              <a:gd name="T55" fmla="*/ 2147483647 h 613"/>
              <a:gd name="T56" fmla="*/ 2147483647 w 1345"/>
              <a:gd name="T57" fmla="*/ 2147483647 h 613"/>
              <a:gd name="T58" fmla="*/ 2147483647 w 1345"/>
              <a:gd name="T59" fmla="*/ 2147483647 h 613"/>
              <a:gd name="T60" fmla="*/ 2147483647 w 1345"/>
              <a:gd name="T61" fmla="*/ 2147483647 h 613"/>
              <a:gd name="T62" fmla="*/ 2147483647 w 1345"/>
              <a:gd name="T63" fmla="*/ 2147483647 h 613"/>
              <a:gd name="T64" fmla="*/ 2147483647 w 1345"/>
              <a:gd name="T65" fmla="*/ 2147483647 h 613"/>
              <a:gd name="T66" fmla="*/ 2147483647 w 1345"/>
              <a:gd name="T67" fmla="*/ 2147483647 h 613"/>
              <a:gd name="T68" fmla="*/ 2147483647 w 1345"/>
              <a:gd name="T69" fmla="*/ 2147483647 h 613"/>
              <a:gd name="T70" fmla="*/ 2147483647 w 1345"/>
              <a:gd name="T71" fmla="*/ 2147483647 h 613"/>
              <a:gd name="T72" fmla="*/ 2147483647 w 1345"/>
              <a:gd name="T73" fmla="*/ 2147483647 h 613"/>
              <a:gd name="T74" fmla="*/ 2147483647 w 1345"/>
              <a:gd name="T75" fmla="*/ 2147483647 h 613"/>
              <a:gd name="T76" fmla="*/ 2147483647 w 1345"/>
              <a:gd name="T77" fmla="*/ 2147483647 h 613"/>
              <a:gd name="T78" fmla="*/ 2147483647 w 1345"/>
              <a:gd name="T79" fmla="*/ 2147483647 h 613"/>
              <a:gd name="T80" fmla="*/ 2147483647 w 1345"/>
              <a:gd name="T81" fmla="*/ 2147483647 h 6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5"/>
              <a:gd name="T124" fmla="*/ 0 h 613"/>
              <a:gd name="T125" fmla="*/ 1345 w 1345"/>
              <a:gd name="T126" fmla="*/ 613 h 6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5" h="613">
                <a:moveTo>
                  <a:pt x="31" y="70"/>
                </a:moveTo>
                <a:cubicBezTo>
                  <a:pt x="17" y="98"/>
                  <a:pt x="0" y="149"/>
                  <a:pt x="26" y="175"/>
                </a:cubicBezTo>
                <a:cubicBezTo>
                  <a:pt x="34" y="183"/>
                  <a:pt x="46" y="188"/>
                  <a:pt x="56" y="195"/>
                </a:cubicBezTo>
                <a:cubicBezTo>
                  <a:pt x="61" y="198"/>
                  <a:pt x="71" y="205"/>
                  <a:pt x="71" y="205"/>
                </a:cubicBezTo>
                <a:cubicBezTo>
                  <a:pt x="89" y="233"/>
                  <a:pt x="130" y="236"/>
                  <a:pt x="161" y="245"/>
                </a:cubicBezTo>
                <a:cubicBezTo>
                  <a:pt x="187" y="253"/>
                  <a:pt x="211" y="267"/>
                  <a:pt x="236" y="275"/>
                </a:cubicBezTo>
                <a:cubicBezTo>
                  <a:pt x="261" y="283"/>
                  <a:pt x="291" y="284"/>
                  <a:pt x="316" y="290"/>
                </a:cubicBezTo>
                <a:cubicBezTo>
                  <a:pt x="336" y="295"/>
                  <a:pt x="357" y="303"/>
                  <a:pt x="377" y="310"/>
                </a:cubicBezTo>
                <a:cubicBezTo>
                  <a:pt x="407" y="320"/>
                  <a:pt x="437" y="326"/>
                  <a:pt x="467" y="335"/>
                </a:cubicBezTo>
                <a:cubicBezTo>
                  <a:pt x="485" y="340"/>
                  <a:pt x="522" y="350"/>
                  <a:pt x="522" y="350"/>
                </a:cubicBezTo>
                <a:cubicBezTo>
                  <a:pt x="559" y="375"/>
                  <a:pt x="608" y="389"/>
                  <a:pt x="652" y="400"/>
                </a:cubicBezTo>
                <a:cubicBezTo>
                  <a:pt x="673" y="405"/>
                  <a:pt x="698" y="405"/>
                  <a:pt x="717" y="415"/>
                </a:cubicBezTo>
                <a:cubicBezTo>
                  <a:pt x="728" y="421"/>
                  <a:pt x="737" y="428"/>
                  <a:pt x="747" y="435"/>
                </a:cubicBezTo>
                <a:cubicBezTo>
                  <a:pt x="762" y="445"/>
                  <a:pt x="796" y="450"/>
                  <a:pt x="812" y="455"/>
                </a:cubicBezTo>
                <a:cubicBezTo>
                  <a:pt x="852" y="468"/>
                  <a:pt x="893" y="482"/>
                  <a:pt x="933" y="495"/>
                </a:cubicBezTo>
                <a:cubicBezTo>
                  <a:pt x="964" y="505"/>
                  <a:pt x="993" y="524"/>
                  <a:pt x="1023" y="535"/>
                </a:cubicBezTo>
                <a:cubicBezTo>
                  <a:pt x="1045" y="543"/>
                  <a:pt x="1071" y="544"/>
                  <a:pt x="1093" y="550"/>
                </a:cubicBezTo>
                <a:cubicBezTo>
                  <a:pt x="1118" y="557"/>
                  <a:pt x="1143" y="567"/>
                  <a:pt x="1168" y="575"/>
                </a:cubicBezTo>
                <a:cubicBezTo>
                  <a:pt x="1187" y="581"/>
                  <a:pt x="1208" y="580"/>
                  <a:pt x="1228" y="585"/>
                </a:cubicBezTo>
                <a:cubicBezTo>
                  <a:pt x="1230" y="590"/>
                  <a:pt x="1229" y="597"/>
                  <a:pt x="1233" y="600"/>
                </a:cubicBezTo>
                <a:cubicBezTo>
                  <a:pt x="1243" y="607"/>
                  <a:pt x="1268" y="611"/>
                  <a:pt x="1268" y="611"/>
                </a:cubicBezTo>
                <a:cubicBezTo>
                  <a:pt x="1292" y="607"/>
                  <a:pt x="1310" y="613"/>
                  <a:pt x="1323" y="590"/>
                </a:cubicBezTo>
                <a:cubicBezTo>
                  <a:pt x="1328" y="581"/>
                  <a:pt x="1330" y="570"/>
                  <a:pt x="1333" y="560"/>
                </a:cubicBezTo>
                <a:cubicBezTo>
                  <a:pt x="1335" y="555"/>
                  <a:pt x="1338" y="545"/>
                  <a:pt x="1338" y="545"/>
                </a:cubicBezTo>
                <a:cubicBezTo>
                  <a:pt x="1336" y="522"/>
                  <a:pt x="1345" y="492"/>
                  <a:pt x="1328" y="475"/>
                </a:cubicBezTo>
                <a:cubicBezTo>
                  <a:pt x="1308" y="455"/>
                  <a:pt x="1279" y="445"/>
                  <a:pt x="1253" y="440"/>
                </a:cubicBezTo>
                <a:cubicBezTo>
                  <a:pt x="1217" y="422"/>
                  <a:pt x="1182" y="415"/>
                  <a:pt x="1143" y="405"/>
                </a:cubicBezTo>
                <a:cubicBezTo>
                  <a:pt x="1116" y="378"/>
                  <a:pt x="1099" y="341"/>
                  <a:pt x="1073" y="315"/>
                </a:cubicBezTo>
                <a:cubicBezTo>
                  <a:pt x="1066" y="308"/>
                  <a:pt x="1056" y="306"/>
                  <a:pt x="1048" y="300"/>
                </a:cubicBezTo>
                <a:cubicBezTo>
                  <a:pt x="1018" y="277"/>
                  <a:pt x="996" y="250"/>
                  <a:pt x="958" y="240"/>
                </a:cubicBezTo>
                <a:cubicBezTo>
                  <a:pt x="931" y="214"/>
                  <a:pt x="897" y="157"/>
                  <a:pt x="862" y="145"/>
                </a:cubicBezTo>
                <a:cubicBezTo>
                  <a:pt x="806" y="126"/>
                  <a:pt x="750" y="112"/>
                  <a:pt x="692" y="100"/>
                </a:cubicBezTo>
                <a:cubicBezTo>
                  <a:pt x="608" y="58"/>
                  <a:pt x="520" y="37"/>
                  <a:pt x="427" y="24"/>
                </a:cubicBezTo>
                <a:cubicBezTo>
                  <a:pt x="355" y="0"/>
                  <a:pt x="276" y="24"/>
                  <a:pt x="201" y="9"/>
                </a:cubicBezTo>
                <a:cubicBezTo>
                  <a:pt x="174" y="11"/>
                  <a:pt x="148" y="11"/>
                  <a:pt x="121" y="14"/>
                </a:cubicBezTo>
                <a:cubicBezTo>
                  <a:pt x="99" y="16"/>
                  <a:pt x="110" y="20"/>
                  <a:pt x="96" y="35"/>
                </a:cubicBezTo>
                <a:cubicBezTo>
                  <a:pt x="85" y="47"/>
                  <a:pt x="65" y="51"/>
                  <a:pt x="51" y="60"/>
                </a:cubicBezTo>
                <a:cubicBezTo>
                  <a:pt x="48" y="65"/>
                  <a:pt x="46" y="71"/>
                  <a:pt x="41" y="75"/>
                </a:cubicBezTo>
                <a:cubicBezTo>
                  <a:pt x="37" y="78"/>
                  <a:pt x="26" y="75"/>
                  <a:pt x="26" y="80"/>
                </a:cubicBezTo>
                <a:cubicBezTo>
                  <a:pt x="26" y="86"/>
                  <a:pt x="38" y="95"/>
                  <a:pt x="41" y="90"/>
                </a:cubicBezTo>
                <a:cubicBezTo>
                  <a:pt x="44" y="83"/>
                  <a:pt x="34" y="77"/>
                  <a:pt x="31" y="70"/>
                </a:cubicBezTo>
                <a:close/>
              </a:path>
            </a:pathLst>
          </a:cu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wrap="none">
            <a:spAutoFit/>
          </a:bodyPr>
          <a:lstStyle/>
          <a:p>
            <a:endParaRPr lang="en-US"/>
          </a:p>
        </p:txBody>
      </p:sp>
      <p:grpSp>
        <p:nvGrpSpPr>
          <p:cNvPr id="86" name="Group 85">
            <a:extLst>
              <a:ext uri="{FF2B5EF4-FFF2-40B4-BE49-F238E27FC236}">
                <a16:creationId xmlns:a16="http://schemas.microsoft.com/office/drawing/2014/main" id="{9DC2AC83-9EEA-13E4-DB4C-DE5FAC21B819}"/>
              </a:ext>
            </a:extLst>
          </p:cNvPr>
          <p:cNvGrpSpPr/>
          <p:nvPr/>
        </p:nvGrpSpPr>
        <p:grpSpPr>
          <a:xfrm>
            <a:off x="215516" y="720080"/>
            <a:ext cx="8676964" cy="1146745"/>
            <a:chOff x="215516" y="3143374"/>
            <a:chExt cx="8676964" cy="1146745"/>
          </a:xfrm>
        </p:grpSpPr>
        <p:sp>
          <p:nvSpPr>
            <p:cNvPr id="52" name="Content Placeholder 2">
              <a:extLst>
                <a:ext uri="{FF2B5EF4-FFF2-40B4-BE49-F238E27FC236}">
                  <a16:creationId xmlns:a16="http://schemas.microsoft.com/office/drawing/2014/main" id="{BF9ECE8D-2476-FE78-C37B-4FA09195FEA0}"/>
                </a:ext>
              </a:extLst>
            </p:cNvPr>
            <p:cNvSpPr txBox="1">
              <a:spLocks/>
            </p:cNvSpPr>
            <p:nvPr/>
          </p:nvSpPr>
          <p:spPr bwMode="auto">
            <a:xfrm>
              <a:off x="215516" y="3173996"/>
              <a:ext cx="867696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25"/>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26"/>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a:ea typeface="宋体" pitchFamily="2" charset="-122"/>
                </a:rPr>
                <a:t>Enforce TD-EFIE at </a:t>
              </a:r>
            </a:p>
            <a:p>
              <a:pPr marL="0" indent="0">
                <a:buNone/>
              </a:pPr>
              <a:endParaRPr lang="en-US" altLang="zh-CN" sz="1800" dirty="0">
                <a:ea typeface="宋体" pitchFamily="2" charset="-122"/>
              </a:endParaRPr>
            </a:p>
          </p:txBody>
        </p:sp>
        <p:graphicFrame>
          <p:nvGraphicFramePr>
            <p:cNvPr id="53" name="Object 3">
              <a:extLst>
                <a:ext uri="{FF2B5EF4-FFF2-40B4-BE49-F238E27FC236}">
                  <a16:creationId xmlns:a16="http://schemas.microsoft.com/office/drawing/2014/main" id="{F88B1BE5-5475-72DF-0B29-322EE3BF07AC}"/>
                </a:ext>
              </a:extLst>
            </p:cNvPr>
            <p:cNvGraphicFramePr>
              <a:graphicFrameLocks noChangeAspect="1"/>
            </p:cNvGraphicFramePr>
            <p:nvPr>
              <p:custDataLst>
                <p:tags r:id="rId22"/>
              </p:custDataLst>
              <p:extLst>
                <p:ext uri="{D42A27DB-BD31-4B8C-83A1-F6EECF244321}">
                  <p14:modId xmlns:p14="http://schemas.microsoft.com/office/powerpoint/2010/main" val="2477197552"/>
                </p:ext>
              </p:extLst>
            </p:nvPr>
          </p:nvGraphicFramePr>
          <p:xfrm>
            <a:off x="2495154" y="3143374"/>
            <a:ext cx="1435100" cy="501650"/>
          </p:xfrm>
          <a:graphic>
            <a:graphicData uri="http://schemas.openxmlformats.org/presentationml/2006/ole">
              <mc:AlternateContent xmlns:mc="http://schemas.openxmlformats.org/markup-compatibility/2006">
                <mc:Choice xmlns:v="urn:schemas-microsoft-com:vml" Requires="v">
                  <p:oleObj name="Equation" r:id="rId27" imgW="723586" imgH="253890" progId="Equation.DSMT4">
                    <p:embed/>
                  </p:oleObj>
                </mc:Choice>
                <mc:Fallback>
                  <p:oleObj name="Equation" r:id="rId27" imgW="723586" imgH="253890" progId="Equation.DSMT4">
                    <p:embed/>
                    <p:pic>
                      <p:nvPicPr>
                        <p:cNvPr id="6154" name="Object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95154" y="3143374"/>
                          <a:ext cx="14351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4" name="矩形 17">
            <a:extLst>
              <a:ext uri="{FF2B5EF4-FFF2-40B4-BE49-F238E27FC236}">
                <a16:creationId xmlns:a16="http://schemas.microsoft.com/office/drawing/2014/main" id="{F498F612-670D-9C0A-7AA4-F6C72258C942}"/>
              </a:ext>
            </a:extLst>
          </p:cNvPr>
          <p:cNvSpPr/>
          <p:nvPr/>
        </p:nvSpPr>
        <p:spPr bwMode="auto">
          <a:xfrm>
            <a:off x="3523550" y="2599494"/>
            <a:ext cx="3191575" cy="1138550"/>
          </a:xfrm>
          <a:prstGeom prst="rect">
            <a:avLst/>
          </a:prstGeom>
          <a:ln w="28575">
            <a:solidFill>
              <a:srgbClr val="FF0000"/>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a:ln>
                <a:noFill/>
              </a:ln>
              <a:solidFill>
                <a:srgbClr val="0000CC"/>
              </a:solidFill>
              <a:effectLst/>
              <a:latin typeface="Arial" charset="0"/>
            </a:endParaRPr>
          </a:p>
        </p:txBody>
      </p:sp>
      <p:graphicFrame>
        <p:nvGraphicFramePr>
          <p:cNvPr id="55" name="Object 9">
            <a:extLst>
              <a:ext uri="{FF2B5EF4-FFF2-40B4-BE49-F238E27FC236}">
                <a16:creationId xmlns:a16="http://schemas.microsoft.com/office/drawing/2014/main" id="{DDB3DFE5-4301-28AA-F10E-A2E05F9CE295}"/>
              </a:ext>
            </a:extLst>
          </p:cNvPr>
          <p:cNvGraphicFramePr>
            <a:graphicFrameLocks noChangeAspect="1"/>
          </p:cNvGraphicFramePr>
          <p:nvPr>
            <p:custDataLst>
              <p:tags r:id="rId2"/>
            </p:custDataLst>
            <p:extLst>
              <p:ext uri="{D42A27DB-BD31-4B8C-83A1-F6EECF244321}">
                <p14:modId xmlns:p14="http://schemas.microsoft.com/office/powerpoint/2010/main" val="3116834577"/>
              </p:ext>
            </p:extLst>
          </p:nvPr>
        </p:nvGraphicFramePr>
        <p:xfrm>
          <a:off x="378200" y="2517656"/>
          <a:ext cx="6427787" cy="1331913"/>
        </p:xfrm>
        <a:graphic>
          <a:graphicData uri="http://schemas.openxmlformats.org/presentationml/2006/ole">
            <mc:AlternateContent xmlns:mc="http://schemas.openxmlformats.org/markup-compatibility/2006">
              <mc:Choice xmlns:v="urn:schemas-microsoft-com:vml" Requires="v">
                <p:oleObj name="Equation" r:id="rId29" imgW="2133360" imgH="444240" progId="Equation.DSMT4">
                  <p:embed/>
                </p:oleObj>
              </mc:Choice>
              <mc:Fallback>
                <p:oleObj name="Equation" r:id="rId29" imgW="2133360" imgH="444240" progId="Equation.DSMT4">
                  <p:embed/>
                  <p:pic>
                    <p:nvPicPr>
                      <p:cNvPr id="37" name="Object 9"/>
                      <p:cNvPicPr>
                        <a:picLocks noChangeAspect="1" noChangeArrowheads="1"/>
                      </p:cNvPicPr>
                      <p:nvPr/>
                    </p:nvPicPr>
                    <p:blipFill>
                      <a:blip r:embed="rId30"/>
                      <a:srcRect/>
                      <a:stretch>
                        <a:fillRect/>
                      </a:stretch>
                    </p:blipFill>
                    <p:spPr bwMode="auto">
                      <a:xfrm>
                        <a:off x="378200" y="2517656"/>
                        <a:ext cx="6427787" cy="1331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4">
            <a:extLst>
              <a:ext uri="{FF2B5EF4-FFF2-40B4-BE49-F238E27FC236}">
                <a16:creationId xmlns:a16="http://schemas.microsoft.com/office/drawing/2014/main" id="{90ADBD98-A6BE-3FA8-68D9-8BC128EF4A94}"/>
              </a:ext>
            </a:extLst>
          </p:cNvPr>
          <p:cNvSpPr>
            <a:spLocks noChangeArrowheads="1"/>
          </p:cNvSpPr>
          <p:nvPr>
            <p:custDataLst>
              <p:tags r:id="rId3"/>
            </p:custDataLst>
          </p:nvPr>
        </p:nvSpPr>
        <p:spPr bwMode="auto">
          <a:xfrm>
            <a:off x="-304800" y="3560494"/>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3232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Rectangle 6">
            <a:extLst>
              <a:ext uri="{FF2B5EF4-FFF2-40B4-BE49-F238E27FC236}">
                <a16:creationId xmlns:a16="http://schemas.microsoft.com/office/drawing/2014/main" id="{8E16E4A2-7E5C-70BD-7478-4703BE1C38E4}"/>
              </a:ext>
            </a:extLst>
          </p:cNvPr>
          <p:cNvSpPr>
            <a:spLocks noChangeArrowheads="1"/>
          </p:cNvSpPr>
          <p:nvPr>
            <p:custDataLst>
              <p:tags r:id="rId4"/>
            </p:custDataLst>
          </p:nvPr>
        </p:nvSpPr>
        <p:spPr bwMode="auto">
          <a:xfrm>
            <a:off x="-304800" y="3563669"/>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3232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Rectangle 8">
            <a:extLst>
              <a:ext uri="{FF2B5EF4-FFF2-40B4-BE49-F238E27FC236}">
                <a16:creationId xmlns:a16="http://schemas.microsoft.com/office/drawing/2014/main" id="{38575793-344F-BFCF-5357-A3FE19787E5B}"/>
              </a:ext>
            </a:extLst>
          </p:cNvPr>
          <p:cNvSpPr>
            <a:spLocks noChangeArrowheads="1"/>
          </p:cNvSpPr>
          <p:nvPr>
            <p:custDataLst>
              <p:tags r:id="rId5"/>
            </p:custDataLst>
          </p:nvPr>
        </p:nvSpPr>
        <p:spPr bwMode="auto">
          <a:xfrm>
            <a:off x="-304800" y="3487469"/>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23232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10">
            <a:extLst>
              <a:ext uri="{FF2B5EF4-FFF2-40B4-BE49-F238E27FC236}">
                <a16:creationId xmlns:a16="http://schemas.microsoft.com/office/drawing/2014/main" id="{B20B06FA-D530-8913-7B48-61AA33097CE0}"/>
              </a:ext>
            </a:extLst>
          </p:cNvPr>
          <p:cNvSpPr>
            <a:spLocks noChangeShapeType="1"/>
          </p:cNvSpPr>
          <p:nvPr>
            <p:custDataLst>
              <p:tags r:id="rId6"/>
            </p:custDataLst>
          </p:nvPr>
        </p:nvSpPr>
        <p:spPr bwMode="auto">
          <a:xfrm>
            <a:off x="529314" y="3424538"/>
            <a:ext cx="298450" cy="0"/>
          </a:xfrm>
          <a:prstGeom prst="line">
            <a:avLst/>
          </a:prstGeom>
          <a:noFill/>
          <a:ln w="1905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1">
            <a:extLst>
              <a:ext uri="{FF2B5EF4-FFF2-40B4-BE49-F238E27FC236}">
                <a16:creationId xmlns:a16="http://schemas.microsoft.com/office/drawing/2014/main" id="{47A04523-64FC-A2C6-37FC-D9706B772C9D}"/>
              </a:ext>
            </a:extLst>
          </p:cNvPr>
          <p:cNvSpPr>
            <a:spLocks noChangeShapeType="1"/>
          </p:cNvSpPr>
          <p:nvPr>
            <p:custDataLst>
              <p:tags r:id="rId7"/>
            </p:custDataLst>
          </p:nvPr>
        </p:nvSpPr>
        <p:spPr bwMode="auto">
          <a:xfrm rot="20951182" flipH="1" flipV="1">
            <a:off x="551257" y="3426694"/>
            <a:ext cx="240553" cy="406032"/>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Text Box 12">
            <a:extLst>
              <a:ext uri="{FF2B5EF4-FFF2-40B4-BE49-F238E27FC236}">
                <a16:creationId xmlns:a16="http://schemas.microsoft.com/office/drawing/2014/main" id="{BBDB9321-D78C-11B3-AA26-804D924AFD4A}"/>
              </a:ext>
            </a:extLst>
          </p:cNvPr>
          <p:cNvSpPr txBox="1">
            <a:spLocks noChangeArrowheads="1"/>
          </p:cNvSpPr>
          <p:nvPr>
            <p:custDataLst>
              <p:tags r:id="rId8"/>
            </p:custDataLst>
          </p:nvPr>
        </p:nvSpPr>
        <p:spPr bwMode="auto">
          <a:xfrm>
            <a:off x="115888" y="3806556"/>
            <a:ext cx="1581150" cy="666750"/>
          </a:xfrm>
          <a:prstGeom prst="rect">
            <a:avLst/>
          </a:pr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latin typeface="Arial" charset="0"/>
              </a:rPr>
              <a:t>immediate interactions</a:t>
            </a:r>
            <a:endParaRPr lang="en-US" sz="1800" dirty="0">
              <a:solidFill>
                <a:schemeClr val="tx1"/>
              </a:solidFill>
              <a:effectLst>
                <a:outerShdw blurRad="38100" dist="38100" dir="2700000" algn="tl">
                  <a:srgbClr val="C0C0C0"/>
                </a:outerShdw>
              </a:effectLst>
              <a:latin typeface="Arial" charset="0"/>
            </a:endParaRPr>
          </a:p>
        </p:txBody>
      </p:sp>
      <p:sp>
        <p:nvSpPr>
          <p:cNvPr id="62" name="Line 13">
            <a:extLst>
              <a:ext uri="{FF2B5EF4-FFF2-40B4-BE49-F238E27FC236}">
                <a16:creationId xmlns:a16="http://schemas.microsoft.com/office/drawing/2014/main" id="{83AADA1E-0AA1-74A4-D28F-7FC4D8E3F992}"/>
              </a:ext>
            </a:extLst>
          </p:cNvPr>
          <p:cNvSpPr>
            <a:spLocks noChangeShapeType="1"/>
          </p:cNvSpPr>
          <p:nvPr>
            <p:custDataLst>
              <p:tags r:id="rId9"/>
            </p:custDataLst>
          </p:nvPr>
        </p:nvSpPr>
        <p:spPr bwMode="auto">
          <a:xfrm>
            <a:off x="1184700" y="3447780"/>
            <a:ext cx="298450" cy="0"/>
          </a:xfrm>
          <a:prstGeom prst="line">
            <a:avLst/>
          </a:prstGeom>
          <a:noFill/>
          <a:ln w="19050">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4">
            <a:extLst>
              <a:ext uri="{FF2B5EF4-FFF2-40B4-BE49-F238E27FC236}">
                <a16:creationId xmlns:a16="http://schemas.microsoft.com/office/drawing/2014/main" id="{B7C09FA1-2BC9-6A58-9FDE-0ECA1CDD8CAF}"/>
              </a:ext>
            </a:extLst>
          </p:cNvPr>
          <p:cNvSpPr>
            <a:spLocks noChangeShapeType="1"/>
          </p:cNvSpPr>
          <p:nvPr>
            <p:custDataLst>
              <p:tags r:id="rId10"/>
            </p:custDataLst>
          </p:nvPr>
        </p:nvSpPr>
        <p:spPr bwMode="auto">
          <a:xfrm flipH="1" flipV="1">
            <a:off x="1333924" y="3514455"/>
            <a:ext cx="1145749" cy="348480"/>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Text Box 15">
            <a:extLst>
              <a:ext uri="{FF2B5EF4-FFF2-40B4-BE49-F238E27FC236}">
                <a16:creationId xmlns:a16="http://schemas.microsoft.com/office/drawing/2014/main" id="{679AEEA5-2E6F-D2E3-C4BF-0EDD931D1E9A}"/>
              </a:ext>
            </a:extLst>
          </p:cNvPr>
          <p:cNvSpPr txBox="1">
            <a:spLocks noChangeArrowheads="1"/>
          </p:cNvSpPr>
          <p:nvPr>
            <p:custDataLst>
              <p:tags r:id="rId11"/>
            </p:custDataLst>
          </p:nvPr>
        </p:nvSpPr>
        <p:spPr bwMode="auto">
          <a:xfrm>
            <a:off x="1770063" y="3914506"/>
            <a:ext cx="1354138" cy="369332"/>
          </a:xfrm>
          <a:prstGeom prst="rect">
            <a:avLst/>
          </a:prstGeom>
          <a:noFill/>
          <a:ln w="25400">
            <a:solidFill>
              <a:srgbClr val="008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800" dirty="0">
                <a:latin typeface="Arial" charset="0"/>
              </a:rPr>
              <a:t>unknowns</a:t>
            </a:r>
            <a:endParaRPr lang="en-US" sz="1800" dirty="0">
              <a:solidFill>
                <a:schemeClr val="tx1"/>
              </a:solidFill>
              <a:effectLst>
                <a:outerShdw blurRad="38100" dist="38100" dir="2700000" algn="tl">
                  <a:srgbClr val="C0C0C0"/>
                </a:outerShdw>
              </a:effectLst>
              <a:latin typeface="Arial" charset="0"/>
            </a:endParaRPr>
          </a:p>
        </p:txBody>
      </p:sp>
      <p:sp>
        <p:nvSpPr>
          <p:cNvPr id="65" name="Line 16">
            <a:extLst>
              <a:ext uri="{FF2B5EF4-FFF2-40B4-BE49-F238E27FC236}">
                <a16:creationId xmlns:a16="http://schemas.microsoft.com/office/drawing/2014/main" id="{136219F2-8A33-2B42-ABDA-48AD6FF9763C}"/>
              </a:ext>
            </a:extLst>
          </p:cNvPr>
          <p:cNvSpPr>
            <a:spLocks noChangeShapeType="1"/>
          </p:cNvSpPr>
          <p:nvPr>
            <p:custDataLst>
              <p:tags r:id="rId12"/>
            </p:custDataLst>
          </p:nvPr>
        </p:nvSpPr>
        <p:spPr bwMode="auto">
          <a:xfrm>
            <a:off x="2499250" y="3486644"/>
            <a:ext cx="298450" cy="0"/>
          </a:xfrm>
          <a:prstGeom prst="line">
            <a:avLst/>
          </a:prstGeom>
          <a:noFill/>
          <a:ln w="19050">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17">
            <a:extLst>
              <a:ext uri="{FF2B5EF4-FFF2-40B4-BE49-F238E27FC236}">
                <a16:creationId xmlns:a16="http://schemas.microsoft.com/office/drawing/2014/main" id="{73A4F370-3F42-1C36-8CB7-3F78F6C13CBA}"/>
              </a:ext>
            </a:extLst>
          </p:cNvPr>
          <p:cNvSpPr>
            <a:spLocks noChangeShapeType="1"/>
          </p:cNvSpPr>
          <p:nvPr>
            <p:custDataLst>
              <p:tags r:id="rId13"/>
            </p:custDataLst>
          </p:nvPr>
        </p:nvSpPr>
        <p:spPr bwMode="auto">
          <a:xfrm rot="494965" flipH="1" flipV="1">
            <a:off x="2633410" y="3654028"/>
            <a:ext cx="1268064" cy="118547"/>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Text Box 18">
            <a:extLst>
              <a:ext uri="{FF2B5EF4-FFF2-40B4-BE49-F238E27FC236}">
                <a16:creationId xmlns:a16="http://schemas.microsoft.com/office/drawing/2014/main" id="{A77EAFED-77BF-4EA9-9245-F0E7FDF7E0A6}"/>
              </a:ext>
            </a:extLst>
          </p:cNvPr>
          <p:cNvSpPr txBox="1">
            <a:spLocks noChangeArrowheads="1"/>
          </p:cNvSpPr>
          <p:nvPr>
            <p:custDataLst>
              <p:tags r:id="rId14"/>
            </p:custDataLst>
          </p:nvPr>
        </p:nvSpPr>
        <p:spPr bwMode="auto">
          <a:xfrm>
            <a:off x="3286124" y="3917681"/>
            <a:ext cx="1581151" cy="646331"/>
          </a:xfrm>
          <a:prstGeom prst="rect">
            <a:avLst/>
          </a:prstGeom>
          <a:noFill/>
          <a:ln w="25400">
            <a:solidFill>
              <a:srgbClr val="0000FF"/>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800" dirty="0">
                <a:latin typeface="Arial" charset="0"/>
              </a:rPr>
              <a:t>tested incident field</a:t>
            </a:r>
            <a:endParaRPr lang="en-US" sz="1800" dirty="0">
              <a:solidFill>
                <a:schemeClr val="tx1"/>
              </a:solidFill>
              <a:effectLst>
                <a:outerShdw blurRad="38100" dist="38100" dir="2700000" algn="tl">
                  <a:srgbClr val="C0C0C0"/>
                </a:outerShdw>
              </a:effectLst>
              <a:latin typeface="Arial" charset="0"/>
            </a:endParaRPr>
          </a:p>
        </p:txBody>
      </p:sp>
      <p:sp>
        <p:nvSpPr>
          <p:cNvPr id="68" name="Line 19">
            <a:extLst>
              <a:ext uri="{FF2B5EF4-FFF2-40B4-BE49-F238E27FC236}">
                <a16:creationId xmlns:a16="http://schemas.microsoft.com/office/drawing/2014/main" id="{EB7A574B-5AB5-D16B-8B56-3AE795D928BC}"/>
              </a:ext>
            </a:extLst>
          </p:cNvPr>
          <p:cNvSpPr>
            <a:spLocks noChangeShapeType="1"/>
          </p:cNvSpPr>
          <p:nvPr>
            <p:custDataLst>
              <p:tags r:id="rId15"/>
            </p:custDataLst>
          </p:nvPr>
        </p:nvSpPr>
        <p:spPr bwMode="auto">
          <a:xfrm>
            <a:off x="5499475" y="3365669"/>
            <a:ext cx="298450" cy="0"/>
          </a:xfrm>
          <a:prstGeom prst="line">
            <a:avLst/>
          </a:prstGeom>
          <a:noFill/>
          <a:ln w="1905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20">
            <a:extLst>
              <a:ext uri="{FF2B5EF4-FFF2-40B4-BE49-F238E27FC236}">
                <a16:creationId xmlns:a16="http://schemas.microsoft.com/office/drawing/2014/main" id="{44C2644D-83E7-2716-D00F-F91745E8962A}"/>
              </a:ext>
            </a:extLst>
          </p:cNvPr>
          <p:cNvSpPr>
            <a:spLocks noChangeShapeType="1"/>
          </p:cNvSpPr>
          <p:nvPr>
            <p:custDataLst>
              <p:tags r:id="rId16"/>
            </p:custDataLst>
          </p:nvPr>
        </p:nvSpPr>
        <p:spPr bwMode="auto">
          <a:xfrm rot="3419487" flipH="1" flipV="1">
            <a:off x="5504657" y="3659712"/>
            <a:ext cx="508000" cy="4763"/>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Text Box 21">
            <a:extLst>
              <a:ext uri="{FF2B5EF4-FFF2-40B4-BE49-F238E27FC236}">
                <a16:creationId xmlns:a16="http://schemas.microsoft.com/office/drawing/2014/main" id="{0D2B36A6-2CF9-6E36-7159-E8B4A467B94C}"/>
              </a:ext>
            </a:extLst>
          </p:cNvPr>
          <p:cNvSpPr txBox="1">
            <a:spLocks noChangeArrowheads="1"/>
          </p:cNvSpPr>
          <p:nvPr>
            <p:custDataLst>
              <p:tags r:id="rId17"/>
            </p:custDataLst>
          </p:nvPr>
        </p:nvSpPr>
        <p:spPr bwMode="auto">
          <a:xfrm>
            <a:off x="5168400" y="3937373"/>
            <a:ext cx="1581150" cy="666750"/>
          </a:xfrm>
          <a:prstGeom prst="rect">
            <a:avLst/>
          </a:prstGeom>
          <a:noFill/>
          <a:ln w="25400">
            <a:solidFill>
              <a:srgbClr val="FF0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latin typeface="Arial" charset="0"/>
              </a:rPr>
              <a:t>delayed interactions</a:t>
            </a:r>
            <a:endParaRPr lang="en-US" sz="1800" dirty="0">
              <a:solidFill>
                <a:schemeClr val="tx1"/>
              </a:solidFill>
              <a:effectLst>
                <a:outerShdw blurRad="38100" dist="38100" dir="2700000" algn="tl">
                  <a:srgbClr val="C0C0C0"/>
                </a:outerShdw>
              </a:effectLst>
              <a:latin typeface="Arial" charset="0"/>
            </a:endParaRPr>
          </a:p>
        </p:txBody>
      </p:sp>
      <p:sp>
        <p:nvSpPr>
          <p:cNvPr id="71" name="Line 22">
            <a:extLst>
              <a:ext uri="{FF2B5EF4-FFF2-40B4-BE49-F238E27FC236}">
                <a16:creationId xmlns:a16="http://schemas.microsoft.com/office/drawing/2014/main" id="{A7BF4CE8-4090-B476-871B-F6457198B019}"/>
              </a:ext>
            </a:extLst>
          </p:cNvPr>
          <p:cNvSpPr>
            <a:spLocks noChangeShapeType="1"/>
          </p:cNvSpPr>
          <p:nvPr>
            <p:custDataLst>
              <p:tags r:id="rId18"/>
            </p:custDataLst>
          </p:nvPr>
        </p:nvSpPr>
        <p:spPr bwMode="auto">
          <a:xfrm>
            <a:off x="6144675" y="3365669"/>
            <a:ext cx="298450" cy="0"/>
          </a:xfrm>
          <a:prstGeom prst="line">
            <a:avLst/>
          </a:prstGeom>
          <a:noFill/>
          <a:ln w="19050">
            <a:solidFill>
              <a:srgbClr val="008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3">
            <a:extLst>
              <a:ext uri="{FF2B5EF4-FFF2-40B4-BE49-F238E27FC236}">
                <a16:creationId xmlns:a16="http://schemas.microsoft.com/office/drawing/2014/main" id="{B1778761-B31F-E268-89F7-3A6F3F4C04A1}"/>
              </a:ext>
            </a:extLst>
          </p:cNvPr>
          <p:cNvSpPr>
            <a:spLocks noChangeShapeType="1"/>
          </p:cNvSpPr>
          <p:nvPr>
            <p:custDataLst>
              <p:tags r:id="rId19"/>
            </p:custDataLst>
          </p:nvPr>
        </p:nvSpPr>
        <p:spPr bwMode="auto">
          <a:xfrm rot="604577" flipH="1" flipV="1">
            <a:off x="6403975" y="3504931"/>
            <a:ext cx="790575" cy="285750"/>
          </a:xfrm>
          <a:prstGeom prst="line">
            <a:avLst/>
          </a:prstGeom>
          <a:noFill/>
          <a:ln w="1905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Text Box 24">
            <a:extLst>
              <a:ext uri="{FF2B5EF4-FFF2-40B4-BE49-F238E27FC236}">
                <a16:creationId xmlns:a16="http://schemas.microsoft.com/office/drawing/2014/main" id="{84043819-AB4C-35DD-5EE0-979FF01CCD49}"/>
              </a:ext>
            </a:extLst>
          </p:cNvPr>
          <p:cNvSpPr txBox="1">
            <a:spLocks noChangeArrowheads="1"/>
          </p:cNvSpPr>
          <p:nvPr>
            <p:custDataLst>
              <p:tags r:id="rId20"/>
            </p:custDataLst>
          </p:nvPr>
        </p:nvSpPr>
        <p:spPr bwMode="auto">
          <a:xfrm>
            <a:off x="7033423" y="3937373"/>
            <a:ext cx="1581150" cy="666750"/>
          </a:xfrm>
          <a:prstGeom prst="rect">
            <a:avLst/>
          </a:prstGeom>
          <a:noFill/>
          <a:ln w="25400">
            <a:solidFill>
              <a:srgbClr val="0080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a:latin typeface="Arial" charset="0"/>
              </a:rPr>
              <a:t>previously computed</a:t>
            </a:r>
            <a:endParaRPr lang="en-US" sz="1800" dirty="0">
              <a:solidFill>
                <a:schemeClr val="tx1"/>
              </a:solidFill>
              <a:effectLst>
                <a:outerShdw blurRad="38100" dist="38100" dir="2700000" algn="tl">
                  <a:srgbClr val="C0C0C0"/>
                </a:outerShdw>
              </a:effectLst>
              <a:latin typeface="Arial" charset="0"/>
            </a:endParaRPr>
          </a:p>
        </p:txBody>
      </p:sp>
      <mc:AlternateContent xmlns:mc="http://schemas.openxmlformats.org/markup-compatibility/2006" xmlns:a14="http://schemas.microsoft.com/office/drawing/2010/main">
        <mc:Choice Requires="a14">
          <p:sp>
            <p:nvSpPr>
              <p:cNvPr id="75" name="Text Box 4">
                <a:extLst>
                  <a:ext uri="{FF2B5EF4-FFF2-40B4-BE49-F238E27FC236}">
                    <a16:creationId xmlns:a16="http://schemas.microsoft.com/office/drawing/2014/main" id="{AD67FE61-289A-C211-1791-D457EC987B1A}"/>
                  </a:ext>
                </a:extLst>
              </p:cNvPr>
              <p:cNvSpPr txBox="1">
                <a:spLocks noChangeArrowheads="1"/>
              </p:cNvSpPr>
              <p:nvPr/>
            </p:nvSpPr>
            <p:spPr bwMode="auto">
              <a:xfrm>
                <a:off x="827674" y="5069572"/>
                <a:ext cx="2682875" cy="842859"/>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type="none" w="sm" len="sm"/>
                    <a:tailEnd type="none" w="sm" len="sm"/>
                  </a14:hiddenLine>
                </a:ext>
              </a:extLst>
            </p:spPr>
            <p:txBody>
              <a:bodyPr wrap="square">
                <a:spAutoFit/>
              </a:bodyPr>
              <a:lstStyle>
                <a:lvl1pPr marL="228600" indent="-228600">
                  <a:defRPr b="1">
                    <a:solidFill>
                      <a:srgbClr val="0000CC"/>
                    </a:solidFill>
                    <a:latin typeface="Arial" charset="0"/>
                  </a:defRPr>
                </a:lvl1pPr>
                <a:lvl2pPr marL="742950" indent="-285750">
                  <a:defRPr b="1">
                    <a:solidFill>
                      <a:srgbClr val="0000CC"/>
                    </a:solidFill>
                    <a:latin typeface="Arial" charset="0"/>
                  </a:defRPr>
                </a:lvl2pPr>
                <a:lvl3pPr marL="1143000" indent="-228600">
                  <a:defRPr b="1">
                    <a:solidFill>
                      <a:srgbClr val="0000CC"/>
                    </a:solidFill>
                    <a:latin typeface="Arial" charset="0"/>
                  </a:defRPr>
                </a:lvl3pPr>
                <a:lvl4pPr marL="1600200" indent="-228600">
                  <a:defRPr b="1">
                    <a:solidFill>
                      <a:srgbClr val="0000CC"/>
                    </a:solidFill>
                    <a:latin typeface="Arial" charset="0"/>
                  </a:defRPr>
                </a:lvl4pPr>
                <a:lvl5pPr marL="2057400" indent="-228600">
                  <a:defRPr b="1">
                    <a:solidFill>
                      <a:srgbClr val="0000CC"/>
                    </a:solidFill>
                    <a:latin typeface="Arial" charset="0"/>
                  </a:defRPr>
                </a:lvl5pPr>
                <a:lvl6pPr marL="2514600" indent="-228600" algn="ctr" eaLnBrk="0" fontAlgn="base" hangingPunct="0">
                  <a:spcBef>
                    <a:spcPct val="0"/>
                  </a:spcBef>
                  <a:spcAft>
                    <a:spcPct val="0"/>
                  </a:spcAft>
                  <a:defRPr b="1">
                    <a:solidFill>
                      <a:srgbClr val="0000CC"/>
                    </a:solidFill>
                    <a:latin typeface="Arial" charset="0"/>
                  </a:defRPr>
                </a:lvl6pPr>
                <a:lvl7pPr marL="2971800" indent="-228600" algn="ctr" eaLnBrk="0" fontAlgn="base" hangingPunct="0">
                  <a:spcBef>
                    <a:spcPct val="0"/>
                  </a:spcBef>
                  <a:spcAft>
                    <a:spcPct val="0"/>
                  </a:spcAft>
                  <a:defRPr b="1">
                    <a:solidFill>
                      <a:srgbClr val="0000CC"/>
                    </a:solidFill>
                    <a:latin typeface="Arial" charset="0"/>
                  </a:defRPr>
                </a:lvl7pPr>
                <a:lvl8pPr marL="3429000" indent="-228600" algn="ctr" eaLnBrk="0" fontAlgn="base" hangingPunct="0">
                  <a:spcBef>
                    <a:spcPct val="0"/>
                  </a:spcBef>
                  <a:spcAft>
                    <a:spcPct val="0"/>
                  </a:spcAft>
                  <a:defRPr b="1">
                    <a:solidFill>
                      <a:srgbClr val="0000CC"/>
                    </a:solidFill>
                    <a:latin typeface="Arial" charset="0"/>
                  </a:defRPr>
                </a:lvl8pPr>
                <a:lvl9pPr marL="3886200" indent="-228600" algn="ctr" eaLnBrk="0" fontAlgn="base" hangingPunct="0">
                  <a:spcBef>
                    <a:spcPct val="0"/>
                  </a:spcBef>
                  <a:spcAft>
                    <a:spcPct val="0"/>
                  </a:spcAft>
                  <a:defRPr b="1">
                    <a:solidFill>
                      <a:srgbClr val="0000CC"/>
                    </a:solidFill>
                    <a:latin typeface="Arial" charset="0"/>
                  </a:defRPr>
                </a:lvl9pPr>
              </a:lstStyle>
              <a:p>
                <a:pPr marL="228600" lvl="1" indent="-228600" algn="l">
                  <a:lnSpc>
                    <a:spcPct val="120000"/>
                  </a:lnSpc>
                  <a:spcBef>
                    <a:spcPct val="30000"/>
                  </a:spcBef>
                  <a:buClr>
                    <a:schemeClr val="accent2"/>
                  </a:buClr>
                  <a:buSzPct val="110000"/>
                  <a:buFontTx/>
                  <a:buChar char="•"/>
                </a:pPr>
                <a:r>
                  <a:rPr lang="en-US" altLang="zh-CN" sz="1600" dirty="0"/>
                  <a:t>Computation </a:t>
                </a:r>
                <a14:m>
                  <m:oMath xmlns:m="http://schemas.openxmlformats.org/officeDocument/2006/math">
                    <m:r>
                      <a:rPr lang="en-US" altLang="zh-CN" sz="1600" i="1">
                        <a:latin typeface="Cambria Math"/>
                      </a:rPr>
                      <m:t>𝑶</m:t>
                    </m:r>
                    <m:d>
                      <m:dPr>
                        <m:ctrlPr>
                          <a:rPr lang="en-US"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sSub>
                              <m:sSubPr>
                                <m:ctrlPr>
                                  <a:rPr lang="en-US" altLang="zh-CN" sz="1600" i="1">
                                    <a:latin typeface="Cambria Math" panose="02040503050406030204" pitchFamily="18" charset="0"/>
                                  </a:rPr>
                                </m:ctrlPr>
                              </m:sSubPr>
                              <m:e>
                                <m:r>
                                  <a:rPr lang="en-US" altLang="zh-CN" sz="1600" i="1">
                                    <a:latin typeface="Cambria Math"/>
                                  </a:rPr>
                                  <m:t>𝑵</m:t>
                                </m:r>
                              </m:e>
                              <m:sub>
                                <m:r>
                                  <a:rPr lang="en-US" altLang="zh-CN" sz="1600" i="1">
                                    <a:latin typeface="Cambria Math"/>
                                  </a:rPr>
                                  <m:t>𝒕</m:t>
                                </m:r>
                              </m:sub>
                            </m:sSub>
                            <m:r>
                              <a:rPr lang="en-US" altLang="zh-CN" sz="1600" i="1">
                                <a:latin typeface="Cambria Math"/>
                              </a:rPr>
                              <m:t>𝑵</m:t>
                            </m:r>
                          </m:e>
                          <m:sub>
                            <m:r>
                              <a:rPr lang="en-US" altLang="zh-CN" sz="1600" i="1">
                                <a:latin typeface="Cambria Math"/>
                              </a:rPr>
                              <m:t>𝒔</m:t>
                            </m:r>
                          </m:sub>
                          <m:sup>
                            <m:r>
                              <a:rPr lang="en-US" altLang="zh-CN" sz="1600" i="1">
                                <a:latin typeface="Cambria Math"/>
                              </a:rPr>
                              <m:t>𝟐</m:t>
                            </m:r>
                          </m:sup>
                        </m:sSubSup>
                      </m:e>
                    </m:d>
                  </m:oMath>
                </a14:m>
                <a:endParaRPr lang="en-US" altLang="zh-CN" sz="1600" dirty="0"/>
              </a:p>
              <a:p>
                <a:pPr marL="228600" lvl="1" indent="-228600" algn="l">
                  <a:lnSpc>
                    <a:spcPct val="120000"/>
                  </a:lnSpc>
                  <a:spcBef>
                    <a:spcPct val="30000"/>
                  </a:spcBef>
                  <a:buClr>
                    <a:schemeClr val="accent2"/>
                  </a:buClr>
                  <a:buSzPct val="110000"/>
                  <a:buFontTx/>
                  <a:buChar char="•"/>
                </a:pPr>
                <a:r>
                  <a:rPr lang="en-US" altLang="zh-CN" sz="1600" dirty="0"/>
                  <a:t>Memory </a:t>
                </a:r>
                <a14:m>
                  <m:oMath xmlns:m="http://schemas.openxmlformats.org/officeDocument/2006/math">
                    <m:r>
                      <a:rPr lang="en-US" altLang="zh-CN" sz="1600" i="1">
                        <a:latin typeface="Cambria Math"/>
                      </a:rPr>
                      <m:t>𝑶</m:t>
                    </m:r>
                    <m:d>
                      <m:dPr>
                        <m:ctrlPr>
                          <a:rPr lang="en-US"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r>
                              <a:rPr lang="en-US" altLang="zh-CN" sz="1600" i="1">
                                <a:latin typeface="Cambria Math"/>
                              </a:rPr>
                              <m:t>𝑵</m:t>
                            </m:r>
                          </m:e>
                          <m:sub>
                            <m:r>
                              <a:rPr lang="en-US" altLang="zh-CN" sz="1600" i="1">
                                <a:latin typeface="Cambria Math"/>
                              </a:rPr>
                              <m:t>𝒔</m:t>
                            </m:r>
                          </m:sub>
                          <m:sup>
                            <m:r>
                              <a:rPr lang="en-US" altLang="zh-CN" sz="1600" i="1">
                                <a:latin typeface="Cambria Math"/>
                              </a:rPr>
                              <m:t>𝟐</m:t>
                            </m:r>
                          </m:sup>
                        </m:sSubSup>
                      </m:e>
                    </m:d>
                  </m:oMath>
                </a14:m>
                <a:endParaRPr lang="zh-CN" altLang="en-US" sz="1600" dirty="0"/>
              </a:p>
            </p:txBody>
          </p:sp>
        </mc:Choice>
        <mc:Fallback xmlns="">
          <p:sp>
            <p:nvSpPr>
              <p:cNvPr id="75" name="Text Box 4">
                <a:extLst>
                  <a:ext uri="{FF2B5EF4-FFF2-40B4-BE49-F238E27FC236}">
                    <a16:creationId xmlns:a16="http://schemas.microsoft.com/office/drawing/2014/main" id="{AD67FE61-289A-C211-1791-D457EC987B1A}"/>
                  </a:ext>
                </a:extLst>
              </p:cNvPr>
              <p:cNvSpPr txBox="1">
                <a:spLocks noRot="1" noChangeAspect="1" noMove="1" noResize="1" noEditPoints="1" noAdjustHandles="1" noChangeArrowheads="1" noChangeShapeType="1" noTextEdit="1"/>
              </p:cNvSpPr>
              <p:nvPr/>
            </p:nvSpPr>
            <p:spPr bwMode="auto">
              <a:xfrm>
                <a:off x="827674" y="5069572"/>
                <a:ext cx="2682875" cy="842859"/>
              </a:xfrm>
              <a:prstGeom prst="rect">
                <a:avLst/>
              </a:prstGeom>
              <a:blipFill>
                <a:blip r:embed="rId31"/>
                <a:stretch>
                  <a:fillRect l="-1887" b="-44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noFill/>
                  </a:rPr>
                  <a:t> </a:t>
                </a:r>
              </a:p>
            </p:txBody>
          </p:sp>
        </mc:Fallback>
      </mc:AlternateContent>
      <p:graphicFrame>
        <p:nvGraphicFramePr>
          <p:cNvPr id="76" name="Object 75">
            <a:extLst>
              <a:ext uri="{FF2B5EF4-FFF2-40B4-BE49-F238E27FC236}">
                <a16:creationId xmlns:a16="http://schemas.microsoft.com/office/drawing/2014/main" id="{075EE096-0F73-589C-FA31-F66531A6564E}"/>
              </a:ext>
            </a:extLst>
          </p:cNvPr>
          <p:cNvGraphicFramePr>
            <a:graphicFrameLocks noChangeAspect="1"/>
          </p:cNvGraphicFramePr>
          <p:nvPr>
            <p:custDataLst>
              <p:tags r:id="rId21"/>
            </p:custDataLst>
            <p:extLst>
              <p:ext uri="{D42A27DB-BD31-4B8C-83A1-F6EECF244321}">
                <p14:modId xmlns:p14="http://schemas.microsoft.com/office/powerpoint/2010/main" val="2886888950"/>
              </p:ext>
            </p:extLst>
          </p:nvPr>
        </p:nvGraphicFramePr>
        <p:xfrm>
          <a:off x="5203826" y="2132679"/>
          <a:ext cx="1109662" cy="457200"/>
        </p:xfrm>
        <a:graphic>
          <a:graphicData uri="http://schemas.openxmlformats.org/presentationml/2006/ole">
            <mc:AlternateContent xmlns:mc="http://schemas.openxmlformats.org/markup-compatibility/2006">
              <mc:Choice xmlns:v="urn:schemas-microsoft-com:vml" Requires="v">
                <p:oleObj name="Equation" r:id="rId32" imgW="368280" imgH="152280" progId="Equation.DSMT4">
                  <p:embed/>
                </p:oleObj>
              </mc:Choice>
              <mc:Fallback>
                <p:oleObj name="Equation" r:id="rId32" imgW="368280" imgH="152280" progId="Equation.DSMT4">
                  <p:embed/>
                  <p:pic>
                    <p:nvPicPr>
                      <p:cNvPr id="2" name="Object 1"/>
                      <p:cNvPicPr>
                        <a:picLocks noChangeAspect="1" noChangeArrowheads="1"/>
                      </p:cNvPicPr>
                      <p:nvPr/>
                    </p:nvPicPr>
                    <p:blipFill>
                      <a:blip r:embed="rId33"/>
                      <a:srcRect/>
                      <a:stretch>
                        <a:fillRect/>
                      </a:stretch>
                    </p:blipFill>
                    <p:spPr bwMode="auto">
                      <a:xfrm>
                        <a:off x="5203826" y="2132679"/>
                        <a:ext cx="11096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DCD9528-71F2-537C-A08C-D9E20CA523B9}"/>
                  </a:ext>
                </a:extLst>
              </p:cNvPr>
              <p:cNvSpPr txBox="1"/>
              <p:nvPr/>
            </p:nvSpPr>
            <p:spPr>
              <a:xfrm>
                <a:off x="517369" y="1817352"/>
                <a:ext cx="6038033" cy="408702"/>
              </a:xfrm>
              <a:prstGeom prst="rect">
                <a:avLst/>
              </a:prstGeom>
              <a:noFill/>
            </p:spPr>
            <p:txBody>
              <a:bodyPr wrap="square">
                <a:spAutoFit/>
              </a:bodyPr>
              <a:lstStyle/>
              <a:p>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1" i="0">
                                    <a:latin typeface="Cambria Math" panose="02040503050406030204" pitchFamily="18" charset="0"/>
                                    <a:ea typeface="Cambria Math" panose="02040503050406030204" pitchFamily="18" charset="0"/>
                                  </a:rPr>
                                  <m:t>𝐅</m:t>
                                </m:r>
                              </m:e>
                              <m:sub>
                                <m:r>
                                  <a:rPr lang="en-US" sz="1600" b="0" i="1" smtClean="0">
                                    <a:latin typeface="Cambria Math" panose="02040503050406030204" pitchFamily="18" charset="0"/>
                                    <a:ea typeface="Cambria Math" panose="02040503050406030204" pitchFamily="18" charset="0"/>
                                  </a:rPr>
                                  <m:t>𝑗</m:t>
                                </m:r>
                              </m:sub>
                            </m:sSub>
                          </m:e>
                        </m:d>
                      </m:e>
                      <m:sub>
                        <m:r>
                          <a:rPr lang="en-US" sz="1600" b="0" i="1" smtClean="0">
                            <a:latin typeface="Cambria Math" panose="02040503050406030204" pitchFamily="18" charset="0"/>
                            <a:ea typeface="Cambria Math" panose="02040503050406030204" pitchFamily="18" charset="0"/>
                          </a:rPr>
                          <m:t>𝑚</m:t>
                        </m:r>
                      </m:sub>
                    </m:sSub>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𝐒</m:t>
                            </m:r>
                          </m:e>
                          <m:sub>
                            <m:r>
                              <a:rPr lang="en-US" sz="1600" b="0" i="1" smtClean="0">
                                <a:latin typeface="Cambria Math" panose="02040503050406030204" pitchFamily="18" charset="0"/>
                                <a:ea typeface="Cambria Math" panose="02040503050406030204" pitchFamily="18" charset="0"/>
                              </a:rPr>
                              <m:t>𝑚</m:t>
                            </m:r>
                          </m:sub>
                        </m:sSub>
                        <m:d>
                          <m:dPr>
                            <m:ctrlPr>
                              <a:rPr lang="en-US" sz="1600" b="0" i="1" smtClean="0">
                                <a:latin typeface="Cambria Math" panose="02040503050406030204" pitchFamily="18" charset="0"/>
                                <a:ea typeface="Cambria Math" panose="02040503050406030204" pitchFamily="18" charset="0"/>
                              </a:rPr>
                            </m:ctrlPr>
                          </m:dPr>
                          <m:e>
                            <m:r>
                              <a:rPr lang="en-US" sz="1600" b="1" i="0" smtClean="0">
                                <a:latin typeface="Cambria Math" panose="02040503050406030204" pitchFamily="18" charset="0"/>
                                <a:ea typeface="Cambria Math" panose="02040503050406030204" pitchFamily="18" charset="0"/>
                              </a:rPr>
                              <m:t>𝐫</m:t>
                            </m:r>
                          </m:e>
                        </m:d>
                        <m:r>
                          <a:rPr lang="en-US" sz="1600" b="0" i="1" smtClean="0">
                            <a:latin typeface="Cambria Math" panose="02040503050406030204" pitchFamily="18" charset="0"/>
                            <a:ea typeface="Cambria Math" panose="02040503050406030204" pitchFamily="18" charset="0"/>
                          </a:rPr>
                          <m:t>,</m:t>
                        </m:r>
                        <m:acc>
                          <m:accPr>
                            <m:chr m:val="̂"/>
                            <m:ctrlPr>
                              <a:rPr lang="en-US" sz="1600" b="0" i="1" smtClean="0">
                                <a:latin typeface="Cambria Math" panose="02040503050406030204" pitchFamily="18" charset="0"/>
                                <a:ea typeface="Cambria Math" panose="02040503050406030204" pitchFamily="18" charset="0"/>
                              </a:rPr>
                            </m:ctrlPr>
                          </m:accPr>
                          <m:e>
                            <m:r>
                              <a:rPr lang="en-US" sz="1600" b="1" i="0" smtClean="0">
                                <a:latin typeface="Cambria Math" panose="02040503050406030204" pitchFamily="18" charset="0"/>
                                <a:ea typeface="Cambria Math" panose="02040503050406030204" pitchFamily="18" charset="0"/>
                              </a:rPr>
                              <m:t>𝐧</m:t>
                            </m:r>
                          </m:e>
                        </m:acc>
                        <m:r>
                          <a:rPr lang="en-US" sz="1600" b="0" i="1" smtClean="0">
                            <a:latin typeface="Cambria Math" panose="02040503050406030204" pitchFamily="18" charset="0"/>
                            <a:ea typeface="Cambria Math" panose="02040503050406030204" pitchFamily="18" charset="0"/>
                          </a:rPr>
                          <m:t>×</m:t>
                        </m:r>
                        <m:acc>
                          <m:accPr>
                            <m:chr m:val="̂"/>
                            <m:ctrlPr>
                              <a:rPr lang="en-US" sz="1600" i="1">
                                <a:latin typeface="Cambria Math" panose="02040503050406030204" pitchFamily="18" charset="0"/>
                                <a:ea typeface="Cambria Math" panose="02040503050406030204" pitchFamily="18" charset="0"/>
                              </a:rPr>
                            </m:ctrlPr>
                          </m:accPr>
                          <m:e>
                            <m:r>
                              <a:rPr lang="en-US" sz="1600" b="1" i="0">
                                <a:latin typeface="Cambria Math" panose="02040503050406030204" pitchFamily="18" charset="0"/>
                                <a:ea typeface="Cambria Math" panose="02040503050406030204" pitchFamily="18" charset="0"/>
                              </a:rPr>
                              <m:t>𝐧</m:t>
                            </m:r>
                          </m:e>
                        </m:acc>
                        <m:r>
                          <a:rPr lang="en-US" sz="1600" i="1">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𝑡</m:t>
                            </m:r>
                          </m:sub>
                        </m:sSub>
                        <m:sSup>
                          <m:sSupPr>
                            <m:ctrlPr>
                              <a:rPr lang="en-US" sz="1600" b="0" i="1" smtClean="0">
                                <a:latin typeface="Cambria Math" panose="02040503050406030204" pitchFamily="18" charset="0"/>
                                <a:ea typeface="Cambria Math" panose="02040503050406030204" pitchFamily="18" charset="0"/>
                              </a:rPr>
                            </m:ctrlPr>
                          </m:sSupPr>
                          <m:e>
                            <m:r>
                              <a:rPr lang="en-US" sz="1600" b="1" i="0" smtClean="0">
                                <a:latin typeface="Cambria Math" panose="02040503050406030204" pitchFamily="18" charset="0"/>
                                <a:ea typeface="Cambria Math" panose="02040503050406030204" pitchFamily="18" charset="0"/>
                              </a:rPr>
                              <m:t>𝐄</m:t>
                            </m:r>
                          </m:e>
                          <m:sup>
                            <m:r>
                              <a:rPr lang="en-US" sz="1600" b="0" i="1" smtClean="0">
                                <a:latin typeface="Cambria Math" panose="02040503050406030204" pitchFamily="18" charset="0"/>
                                <a:ea typeface="Cambria Math" panose="02040503050406030204" pitchFamily="18" charset="0"/>
                              </a:rPr>
                              <m:t>𝑖</m:t>
                            </m:r>
                          </m:sup>
                        </m:sSup>
                        <m:r>
                          <a:rPr lang="en-US" sz="1600" b="0" i="1"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𝐫</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m:t>
                        </m:r>
                      </m:e>
                    </m:d>
                    <m:sSub>
                      <m:sSubPr>
                        <m:ctrlPr>
                          <a:rPr lang="en-US" sz="1600" b="0" i="1" smtClean="0">
                            <a:latin typeface="Cambria Math" panose="02040503050406030204" pitchFamily="18" charset="0"/>
                            <a:ea typeface="Cambria Math" panose="02040503050406030204" pitchFamily="18" charset="0"/>
                          </a:rPr>
                        </m:ctrlPr>
                      </m:sSub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a:latin typeface="Cambria Math" panose="02040503050406030204" pitchFamily="18" charset="0"/>
                              </a:rPr>
                              <m:t>​</m:t>
                            </m:r>
                          </m:e>
                        </m:d>
                      </m:e>
                      <m:sub>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𝑗</m:t>
                        </m:r>
                        <m:r>
                          <m:rPr>
                            <m:sty m:val="p"/>
                          </m:rPr>
                          <a:rPr lang="en-US" sz="1600" b="0" i="0" smtClean="0">
                            <a:latin typeface="Cambria Math" panose="02040503050406030204" pitchFamily="18" charset="0"/>
                            <a:ea typeface="Cambria Math" panose="02040503050406030204" pitchFamily="18" charset="0"/>
                          </a:rPr>
                          <m:t>Δ</m:t>
                        </m:r>
                        <m:r>
                          <a:rPr lang="en-US" sz="1600" b="0" i="1" smtClean="0">
                            <a:latin typeface="Cambria Math" panose="02040503050406030204" pitchFamily="18" charset="0"/>
                            <a:ea typeface="Cambria Math" panose="02040503050406030204" pitchFamily="18" charset="0"/>
                          </a:rPr>
                          <m:t>𝑡</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m:t>
                    </m:r>
                    <m:r>
                      <a:rPr lang="en-US" sz="1600" b="0" i="1" smtClean="0">
                        <a:latin typeface="Cambria Math" panose="02040503050406030204" pitchFamily="18" charset="0"/>
                        <a:ea typeface="Cambria Math" panose="02040503050406030204" pitchFamily="18" charset="0"/>
                      </a:rPr>
                      <m:t>=1,…,</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𝑁</m:t>
                        </m:r>
                      </m:e>
                      <m:sub>
                        <m:r>
                          <a:rPr lang="en-US" sz="1600" b="0" i="1" smtClean="0">
                            <a:latin typeface="Cambria Math" panose="02040503050406030204" pitchFamily="18" charset="0"/>
                            <a:ea typeface="Cambria Math" panose="02040503050406030204" pitchFamily="18" charset="0"/>
                          </a:rPr>
                          <m:t>𝑠</m:t>
                        </m:r>
                      </m:sub>
                    </m:sSub>
                  </m:oMath>
                </a14:m>
                <a:r>
                  <a:rPr lang="en-US" sz="1600" dirty="0"/>
                  <a:t> </a:t>
                </a:r>
              </a:p>
            </p:txBody>
          </p:sp>
        </mc:Choice>
        <mc:Fallback xmlns="">
          <p:sp>
            <p:nvSpPr>
              <p:cNvPr id="81" name="TextBox 80">
                <a:extLst>
                  <a:ext uri="{FF2B5EF4-FFF2-40B4-BE49-F238E27FC236}">
                    <a16:creationId xmlns:a16="http://schemas.microsoft.com/office/drawing/2014/main" id="{0DCD9528-71F2-537C-A08C-D9E20CA523B9}"/>
                  </a:ext>
                </a:extLst>
              </p:cNvPr>
              <p:cNvSpPr txBox="1">
                <a:spLocks noRot="1" noChangeAspect="1" noMove="1" noResize="1" noEditPoints="1" noAdjustHandles="1" noChangeArrowheads="1" noChangeShapeType="1" noTextEdit="1"/>
              </p:cNvSpPr>
              <p:nvPr/>
            </p:nvSpPr>
            <p:spPr>
              <a:xfrm>
                <a:off x="517369" y="1817352"/>
                <a:ext cx="6038033" cy="408702"/>
              </a:xfrm>
              <a:prstGeom prst="rect">
                <a:avLst/>
              </a:prstGeom>
              <a:blipFill>
                <a:blip r:embed="rId34"/>
                <a:stretch>
                  <a:fillRect t="-87879" b="-1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074F6A0-88B3-DBBE-7BB3-7DFB7A9C363E}"/>
                  </a:ext>
                </a:extLst>
              </p:cNvPr>
              <p:cNvSpPr txBox="1"/>
              <p:nvPr/>
            </p:nvSpPr>
            <p:spPr>
              <a:xfrm>
                <a:off x="504533" y="1232756"/>
                <a:ext cx="6038033" cy="338554"/>
              </a:xfrm>
              <a:prstGeom prst="rect">
                <a:avLst/>
              </a:prstGeom>
              <a:noFill/>
            </p:spPr>
            <p:txBody>
              <a:bodyPr wrap="square">
                <a:spAutoFit/>
              </a:bodyPr>
              <a:lstStyle/>
              <a:p>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acc>
                                  <m:accPr>
                                    <m:chr m:val="̅"/>
                                    <m:ctrlPr>
                                      <a:rPr lang="en-US" sz="1600" b="0" i="1" smtClean="0">
                                        <a:latin typeface="Cambria Math" panose="02040503050406030204" pitchFamily="18" charset="0"/>
                                        <a:ea typeface="Cambria Math" panose="02040503050406030204" pitchFamily="18" charset="0"/>
                                      </a:rPr>
                                    </m:ctrlPr>
                                  </m:accPr>
                                  <m:e>
                                    <m:r>
                                      <a:rPr lang="en-US" sz="1600" b="1">
                                        <a:latin typeface="Cambria Math" panose="02040503050406030204" pitchFamily="18" charset="0"/>
                                        <a:ea typeface="Cambria Math" panose="02040503050406030204" pitchFamily="18" charset="0"/>
                                      </a:rPr>
                                      <m:t>𝐙</m:t>
                                    </m:r>
                                  </m:e>
                                </m:acc>
                              </m:e>
                              <m:sub>
                                <m:r>
                                  <a:rPr lang="en-US" sz="1600" b="0" i="1" smtClean="0">
                                    <a:latin typeface="Cambria Math" panose="02040503050406030204" pitchFamily="18" charset="0"/>
                                    <a:ea typeface="Cambria Math" panose="02040503050406030204" pitchFamily="18" charset="0"/>
                                  </a:rPr>
                                  <m:t>𝑖</m:t>
                                </m:r>
                              </m:sub>
                            </m:sSub>
                          </m:e>
                        </m:d>
                      </m:e>
                      <m:sub>
                        <m:r>
                          <a:rPr lang="en-US" sz="1600" b="0" i="1" smtClean="0">
                            <a:latin typeface="Cambria Math" panose="02040503050406030204" pitchFamily="18" charset="0"/>
                            <a:ea typeface="Cambria Math" panose="02040503050406030204" pitchFamily="18" charset="0"/>
                          </a:rPr>
                          <m:t>𝑚𝑛</m:t>
                        </m:r>
                      </m:sub>
                    </m:sSub>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𝐒</m:t>
                            </m:r>
                          </m:e>
                          <m:sub>
                            <m:r>
                              <a:rPr lang="en-US" sz="1600" b="0" i="1" smtClean="0">
                                <a:latin typeface="Cambria Math" panose="02040503050406030204" pitchFamily="18" charset="0"/>
                                <a:ea typeface="Cambria Math" panose="02040503050406030204" pitchFamily="18" charset="0"/>
                              </a:rPr>
                              <m:t>𝑚</m:t>
                            </m:r>
                          </m:sub>
                        </m:sSub>
                        <m:d>
                          <m:dPr>
                            <m:ctrlPr>
                              <a:rPr lang="en-US" sz="1600" b="0" i="1" smtClean="0">
                                <a:latin typeface="Cambria Math" panose="02040503050406030204" pitchFamily="18" charset="0"/>
                                <a:ea typeface="Cambria Math" panose="02040503050406030204" pitchFamily="18" charset="0"/>
                              </a:rPr>
                            </m:ctrlPr>
                          </m:dPr>
                          <m:e>
                            <m:r>
                              <a:rPr lang="en-US" sz="1600" b="1" i="0" smtClean="0">
                                <a:latin typeface="Cambria Math" panose="02040503050406030204" pitchFamily="18" charset="0"/>
                                <a:ea typeface="Cambria Math" panose="02040503050406030204" pitchFamily="18" charset="0"/>
                              </a:rPr>
                              <m:t>𝐫</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𝐿</m:t>
                            </m:r>
                          </m:e>
                          <m:sub>
                            <m:r>
                              <a:rPr lang="en-US" sz="1600" b="0" i="1" smtClean="0">
                                <a:latin typeface="Cambria Math" panose="02040503050406030204" pitchFamily="18" charset="0"/>
                                <a:ea typeface="Cambria Math" panose="02040503050406030204" pitchFamily="18" charset="0"/>
                              </a:rPr>
                              <m:t>𝑒</m:t>
                            </m:r>
                          </m:sub>
                        </m:sSub>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𝑆</m:t>
                                </m:r>
                              </m:e>
                              <m:sub>
                                <m:r>
                                  <a:rPr lang="en-US" sz="1600" b="0" i="1" smtClean="0">
                                    <a:latin typeface="Cambria Math" panose="02040503050406030204" pitchFamily="18" charset="0"/>
                                    <a:ea typeface="Cambria Math" panose="02040503050406030204" pitchFamily="18" charset="0"/>
                                  </a:rPr>
                                  <m:t>𝑛</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𝑇</m:t>
                                </m:r>
                              </m:e>
                              <m: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m:t>
                                </m:r>
                              </m:sub>
                            </m:sSub>
                          </m:e>
                        </m:d>
                        <m:r>
                          <a:rPr lang="en-US" sz="1600" b="0" i="1"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𝐫</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m:t>
                        </m:r>
                      </m:e>
                    </m:d>
                    <m:sSub>
                      <m:sSubPr>
                        <m:ctrlPr>
                          <a:rPr lang="en-US" sz="1600" b="0" i="1" smtClean="0">
                            <a:latin typeface="Cambria Math" panose="02040503050406030204" pitchFamily="18" charset="0"/>
                            <a:ea typeface="Cambria Math" panose="02040503050406030204" pitchFamily="18" charset="0"/>
                          </a:rPr>
                        </m:ctrlPr>
                      </m:sSubPr>
                      <m:e>
                        <m:d>
                          <m:dPr>
                            <m:begChr m:val=""/>
                            <m:endChr m:val="|"/>
                            <m:ctrlPr>
                              <a:rPr lang="en-US" sz="1600" b="0" i="1" smtClean="0">
                                <a:latin typeface="Cambria Math" panose="02040503050406030204" pitchFamily="18" charset="0"/>
                                <a:ea typeface="Cambria Math" panose="02040503050406030204" pitchFamily="18" charset="0"/>
                              </a:rPr>
                            </m:ctrlPr>
                          </m:dPr>
                          <m:e>
                            <m:r>
                              <a:rPr lang="en-US" sz="1600">
                                <a:latin typeface="Cambria Math" panose="02040503050406030204" pitchFamily="18" charset="0"/>
                              </a:rPr>
                              <m:t>​</m:t>
                            </m:r>
                          </m:e>
                        </m:d>
                      </m:e>
                      <m:sub>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=0</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=1,…,</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𝑁</m:t>
                        </m:r>
                      </m:e>
                      <m:sub>
                        <m:r>
                          <a:rPr lang="en-US" sz="1600" b="0" i="1" smtClean="0">
                            <a:latin typeface="Cambria Math" panose="02040503050406030204" pitchFamily="18" charset="0"/>
                            <a:ea typeface="Cambria Math" panose="02040503050406030204" pitchFamily="18" charset="0"/>
                          </a:rPr>
                          <m:t>𝑠</m:t>
                        </m:r>
                      </m:sub>
                    </m:sSub>
                  </m:oMath>
                </a14:m>
                <a:r>
                  <a:rPr lang="en-US" sz="1600" dirty="0"/>
                  <a:t> </a:t>
                </a:r>
              </a:p>
            </p:txBody>
          </p:sp>
        </mc:Choice>
        <mc:Fallback xmlns="">
          <p:sp>
            <p:nvSpPr>
              <p:cNvPr id="82" name="TextBox 81">
                <a:extLst>
                  <a:ext uri="{FF2B5EF4-FFF2-40B4-BE49-F238E27FC236}">
                    <a16:creationId xmlns:a16="http://schemas.microsoft.com/office/drawing/2014/main" id="{0074F6A0-88B3-DBBE-7BB3-7DFB7A9C363E}"/>
                  </a:ext>
                </a:extLst>
              </p:cNvPr>
              <p:cNvSpPr txBox="1">
                <a:spLocks noRot="1" noChangeAspect="1" noMove="1" noResize="1" noEditPoints="1" noAdjustHandles="1" noChangeArrowheads="1" noChangeShapeType="1" noTextEdit="1"/>
              </p:cNvSpPr>
              <p:nvPr/>
            </p:nvSpPr>
            <p:spPr>
              <a:xfrm>
                <a:off x="504533" y="1232756"/>
                <a:ext cx="6038033" cy="338554"/>
              </a:xfrm>
              <a:prstGeom prst="rect">
                <a:avLst/>
              </a:prstGeom>
              <a:blipFill>
                <a:blip r:embed="rId35"/>
                <a:stretch>
                  <a:fillRect t="-103571" b="-17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67DB356-E76A-4980-D9BE-46270D5D06C2}"/>
                  </a:ext>
                </a:extLst>
              </p:cNvPr>
              <p:cNvSpPr txBox="1"/>
              <p:nvPr/>
            </p:nvSpPr>
            <p:spPr>
              <a:xfrm>
                <a:off x="5475219" y="1373038"/>
                <a:ext cx="2623481" cy="408702"/>
              </a:xfrm>
              <a:prstGeom prst="rect">
                <a:avLst/>
              </a:prstGeom>
              <a:noFill/>
            </p:spPr>
            <p:txBody>
              <a:bodyPr wrap="square">
                <a:spAutoFit/>
              </a:bodyPr>
              <a:lstStyle/>
              <a:p>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𝐈</m:t>
                                </m:r>
                              </m:e>
                              <m:sub>
                                <m:r>
                                  <a:rPr lang="en-US" sz="1600" b="0" i="1" smtClean="0">
                                    <a:latin typeface="Cambria Math" panose="02040503050406030204" pitchFamily="18" charset="0"/>
                                    <a:ea typeface="Cambria Math" panose="02040503050406030204" pitchFamily="18" charset="0"/>
                                  </a:rPr>
                                  <m:t>𝑗</m:t>
                                </m:r>
                              </m:sub>
                            </m:sSub>
                          </m:e>
                        </m:d>
                      </m:e>
                      <m:sub>
                        <m:r>
                          <a:rPr lang="en-US" sz="1600" b="0" i="1" smtClean="0">
                            <a:latin typeface="Cambria Math" panose="02040503050406030204" pitchFamily="18" charset="0"/>
                            <a:ea typeface="Cambria Math" panose="02040503050406030204" pitchFamily="18" charset="0"/>
                          </a:rPr>
                          <m:t>𝑛</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𝐼</m:t>
                        </m:r>
                      </m:e>
                      <m:sub>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𝑗</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=1,…,</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𝑁</m:t>
                        </m:r>
                      </m:e>
                      <m:sub>
                        <m:r>
                          <a:rPr lang="en-US" sz="1600" b="0" i="1" smtClean="0">
                            <a:latin typeface="Cambria Math" panose="02040503050406030204" pitchFamily="18" charset="0"/>
                            <a:ea typeface="Cambria Math" panose="02040503050406030204" pitchFamily="18" charset="0"/>
                          </a:rPr>
                          <m:t>𝑠</m:t>
                        </m:r>
                      </m:sub>
                    </m:sSub>
                  </m:oMath>
                </a14:m>
                <a:r>
                  <a:rPr lang="en-US" sz="1600" dirty="0"/>
                  <a:t> </a:t>
                </a:r>
              </a:p>
            </p:txBody>
          </p:sp>
        </mc:Choice>
        <mc:Fallback xmlns="">
          <p:sp>
            <p:nvSpPr>
              <p:cNvPr id="83" name="TextBox 82">
                <a:extLst>
                  <a:ext uri="{FF2B5EF4-FFF2-40B4-BE49-F238E27FC236}">
                    <a16:creationId xmlns:a16="http://schemas.microsoft.com/office/drawing/2014/main" id="{467DB356-E76A-4980-D9BE-46270D5D06C2}"/>
                  </a:ext>
                </a:extLst>
              </p:cNvPr>
              <p:cNvSpPr txBox="1">
                <a:spLocks noRot="1" noChangeAspect="1" noMove="1" noResize="1" noEditPoints="1" noAdjustHandles="1" noChangeArrowheads="1" noChangeShapeType="1" noTextEdit="1"/>
              </p:cNvSpPr>
              <p:nvPr/>
            </p:nvSpPr>
            <p:spPr>
              <a:xfrm>
                <a:off x="5475219" y="1373038"/>
                <a:ext cx="2623481" cy="408702"/>
              </a:xfrm>
              <a:prstGeom prst="rect">
                <a:avLst/>
              </a:prstGeom>
              <a:blipFill>
                <a:blip r:embed="rId36"/>
                <a:stretch>
                  <a:fillRect t="-3030" b="-6061"/>
                </a:stretch>
              </a:blipFill>
            </p:spPr>
            <p:txBody>
              <a:bodyPr/>
              <a:lstStyle/>
              <a:p>
                <a:r>
                  <a:rPr lang="en-US">
                    <a:noFill/>
                  </a:rPr>
                  <a:t> </a:t>
                </a:r>
              </a:p>
            </p:txBody>
          </p:sp>
        </mc:Fallback>
      </mc:AlternateContent>
      <p:sp>
        <p:nvSpPr>
          <p:cNvPr id="88" name="Content Placeholder 2">
            <a:extLst>
              <a:ext uri="{FF2B5EF4-FFF2-40B4-BE49-F238E27FC236}">
                <a16:creationId xmlns:a16="http://schemas.microsoft.com/office/drawing/2014/main" id="{32599096-1A95-BF37-47C3-0720BC81AD11}"/>
              </a:ext>
            </a:extLst>
          </p:cNvPr>
          <p:cNvSpPr txBox="1">
            <a:spLocks/>
          </p:cNvSpPr>
          <p:nvPr/>
        </p:nvSpPr>
        <p:spPr bwMode="auto">
          <a:xfrm>
            <a:off x="378200" y="4776559"/>
            <a:ext cx="3132349" cy="3484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25"/>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26"/>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a:ea typeface="宋体" pitchFamily="2" charset="-122"/>
              </a:rPr>
              <a:t>Cost: </a:t>
            </a:r>
          </a:p>
          <a:p>
            <a:endParaRPr lang="en-US" altLang="zh-CN" sz="1800" dirty="0">
              <a:ea typeface="宋体" pitchFamily="2" charset="-122"/>
            </a:endParaRPr>
          </a:p>
          <a:p>
            <a:pPr marL="0" indent="0">
              <a:buNone/>
            </a:pPr>
            <a:endParaRPr lang="en-US" altLang="zh-CN" sz="1800" dirty="0">
              <a:ea typeface="宋体" pitchFamily="2" charset="-122"/>
            </a:endParaRPr>
          </a:p>
        </p:txBody>
      </p:sp>
      <mc:AlternateContent xmlns:mc="http://schemas.openxmlformats.org/markup-compatibility/2006" xmlns:a14="http://schemas.microsoft.com/office/drawing/2010/main">
        <mc:Choice Requires="a14">
          <p:sp>
            <p:nvSpPr>
              <p:cNvPr id="89" name="Text Box 4">
                <a:extLst>
                  <a:ext uri="{FF2B5EF4-FFF2-40B4-BE49-F238E27FC236}">
                    <a16:creationId xmlns:a16="http://schemas.microsoft.com/office/drawing/2014/main" id="{EB5E4427-BB46-DAA1-527F-51BE83B0CD2E}"/>
                  </a:ext>
                </a:extLst>
              </p:cNvPr>
              <p:cNvSpPr txBox="1">
                <a:spLocks noChangeArrowheads="1"/>
              </p:cNvSpPr>
              <p:nvPr/>
            </p:nvSpPr>
            <p:spPr bwMode="auto">
              <a:xfrm>
                <a:off x="5808248" y="5056851"/>
                <a:ext cx="1952657" cy="842859"/>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type="none" w="sm" len="sm"/>
                    <a:tailEnd type="none" w="sm" len="sm"/>
                  </a14:hiddenLine>
                </a:ext>
              </a:extLst>
            </p:spPr>
            <p:txBody>
              <a:bodyPr wrap="square">
                <a:spAutoFit/>
              </a:bodyPr>
              <a:lstStyle>
                <a:lvl1pPr marL="228600" indent="-228600">
                  <a:defRPr b="1">
                    <a:solidFill>
                      <a:srgbClr val="0000CC"/>
                    </a:solidFill>
                    <a:latin typeface="Arial" charset="0"/>
                  </a:defRPr>
                </a:lvl1pPr>
                <a:lvl2pPr marL="742950" indent="-285750">
                  <a:defRPr b="1">
                    <a:solidFill>
                      <a:srgbClr val="0000CC"/>
                    </a:solidFill>
                    <a:latin typeface="Arial" charset="0"/>
                  </a:defRPr>
                </a:lvl2pPr>
                <a:lvl3pPr marL="1143000" indent="-228600">
                  <a:defRPr b="1">
                    <a:solidFill>
                      <a:srgbClr val="0000CC"/>
                    </a:solidFill>
                    <a:latin typeface="Arial" charset="0"/>
                  </a:defRPr>
                </a:lvl3pPr>
                <a:lvl4pPr marL="1600200" indent="-228600">
                  <a:defRPr b="1">
                    <a:solidFill>
                      <a:srgbClr val="0000CC"/>
                    </a:solidFill>
                    <a:latin typeface="Arial" charset="0"/>
                  </a:defRPr>
                </a:lvl4pPr>
                <a:lvl5pPr marL="2057400" indent="-228600">
                  <a:defRPr b="1">
                    <a:solidFill>
                      <a:srgbClr val="0000CC"/>
                    </a:solidFill>
                    <a:latin typeface="Arial" charset="0"/>
                  </a:defRPr>
                </a:lvl5pPr>
                <a:lvl6pPr marL="2514600" indent="-228600" algn="ctr" eaLnBrk="0" fontAlgn="base" hangingPunct="0">
                  <a:spcBef>
                    <a:spcPct val="0"/>
                  </a:spcBef>
                  <a:spcAft>
                    <a:spcPct val="0"/>
                  </a:spcAft>
                  <a:defRPr b="1">
                    <a:solidFill>
                      <a:srgbClr val="0000CC"/>
                    </a:solidFill>
                    <a:latin typeface="Arial" charset="0"/>
                  </a:defRPr>
                </a:lvl6pPr>
                <a:lvl7pPr marL="2971800" indent="-228600" algn="ctr" eaLnBrk="0" fontAlgn="base" hangingPunct="0">
                  <a:spcBef>
                    <a:spcPct val="0"/>
                  </a:spcBef>
                  <a:spcAft>
                    <a:spcPct val="0"/>
                  </a:spcAft>
                  <a:defRPr b="1">
                    <a:solidFill>
                      <a:srgbClr val="0000CC"/>
                    </a:solidFill>
                    <a:latin typeface="Arial" charset="0"/>
                  </a:defRPr>
                </a:lvl7pPr>
                <a:lvl8pPr marL="3429000" indent="-228600" algn="ctr" eaLnBrk="0" fontAlgn="base" hangingPunct="0">
                  <a:spcBef>
                    <a:spcPct val="0"/>
                  </a:spcBef>
                  <a:spcAft>
                    <a:spcPct val="0"/>
                  </a:spcAft>
                  <a:defRPr b="1">
                    <a:solidFill>
                      <a:srgbClr val="0000CC"/>
                    </a:solidFill>
                    <a:latin typeface="Arial" charset="0"/>
                  </a:defRPr>
                </a:lvl8pPr>
                <a:lvl9pPr marL="3886200" indent="-228600" algn="ctr" eaLnBrk="0" fontAlgn="base" hangingPunct="0">
                  <a:spcBef>
                    <a:spcPct val="0"/>
                  </a:spcBef>
                  <a:spcAft>
                    <a:spcPct val="0"/>
                  </a:spcAft>
                  <a:defRPr b="1">
                    <a:solidFill>
                      <a:srgbClr val="0000CC"/>
                    </a:solidFill>
                    <a:latin typeface="Arial" charset="0"/>
                  </a:defRPr>
                </a:lvl9pPr>
              </a:lstStyle>
              <a:p>
                <a:pPr marL="228600" lvl="1" indent="-228600" algn="l">
                  <a:lnSpc>
                    <a:spcPct val="120000"/>
                  </a:lnSpc>
                  <a:spcBef>
                    <a:spcPct val="30000"/>
                  </a:spcBef>
                  <a:buClr>
                    <a:schemeClr val="accent2"/>
                  </a:buClr>
                  <a:buSzPct val="110000"/>
                  <a:buFontTx/>
                  <a:buChar char="•"/>
                </a:pPr>
                <a14:m>
                  <m:oMath xmlns:m="http://schemas.openxmlformats.org/officeDocument/2006/math">
                    <m:r>
                      <a:rPr lang="en-US" altLang="zh-CN" sz="1600" i="1" smtClean="0">
                        <a:latin typeface="Cambria Math"/>
                      </a:rPr>
                      <m:t>𝑶</m:t>
                    </m:r>
                    <m:d>
                      <m:dPr>
                        <m:ctrlPr>
                          <a:rPr lang="en-US"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sSub>
                              <m:sSubPr>
                                <m:ctrlPr>
                                  <a:rPr lang="en-US" altLang="zh-CN" sz="1600" i="1">
                                    <a:latin typeface="Cambria Math" panose="02040503050406030204" pitchFamily="18" charset="0"/>
                                  </a:rPr>
                                </m:ctrlPr>
                              </m:sSubPr>
                              <m:e>
                                <m:r>
                                  <a:rPr lang="en-US" altLang="zh-CN" sz="1600" i="1">
                                    <a:latin typeface="Cambria Math"/>
                                  </a:rPr>
                                  <m:t>𝑵</m:t>
                                </m:r>
                              </m:e>
                              <m:sub>
                                <m:r>
                                  <a:rPr lang="en-US" altLang="zh-CN" sz="1600" i="1">
                                    <a:latin typeface="Cambria Math"/>
                                  </a:rPr>
                                  <m:t>𝒕</m:t>
                                </m:r>
                              </m:sub>
                            </m:sSub>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𝑵</m:t>
                                </m:r>
                              </m:e>
                              <m:sub>
                                <m:r>
                                  <a:rPr lang="en-US" altLang="zh-CN" sz="1600" b="1" i="1" smtClean="0">
                                    <a:latin typeface="Cambria Math" panose="02040503050406030204" pitchFamily="18" charset="0"/>
                                  </a:rPr>
                                  <m:t>𝒔</m:t>
                                </m:r>
                              </m:sub>
                            </m:sSub>
                            <m:sSup>
                              <m:sSupPr>
                                <m:ctrlPr>
                                  <a:rPr lang="en-US" altLang="zh-CN" sz="1600" b="1" i="1" smtClean="0">
                                    <a:latin typeface="Cambria Math" panose="02040503050406030204" pitchFamily="18" charset="0"/>
                                  </a:rPr>
                                </m:ctrlPr>
                              </m:sSupPr>
                              <m:e>
                                <m:r>
                                  <m:rPr>
                                    <m:sty m:val="p"/>
                                  </m:rPr>
                                  <a:rPr lang="en-US" altLang="zh-CN" sz="1600" b="0" i="0" smtClean="0">
                                    <a:latin typeface="Cambria Math" panose="02040503050406030204" pitchFamily="18" charset="0"/>
                                  </a:rPr>
                                  <m:t>log</m:t>
                                </m:r>
                              </m:e>
                              <m:sup>
                                <m:r>
                                  <a:rPr lang="en-US" altLang="zh-CN" sz="1600" b="1" i="1" smtClean="0">
                                    <a:latin typeface="Cambria Math" panose="02040503050406030204" pitchFamily="18" charset="0"/>
                                  </a:rPr>
                                  <m:t>𝟐</m:t>
                                </m:r>
                              </m:sup>
                            </m:sSup>
                            <m:r>
                              <a:rPr lang="en-US" altLang="zh-CN" sz="1600" i="1">
                                <a:latin typeface="Cambria Math"/>
                              </a:rPr>
                              <m:t>𝑵</m:t>
                            </m:r>
                          </m:e>
                          <m:sub>
                            <m:r>
                              <a:rPr lang="en-US" altLang="zh-CN" sz="1600" i="1">
                                <a:latin typeface="Cambria Math"/>
                              </a:rPr>
                              <m:t>𝒔</m:t>
                            </m:r>
                          </m:sub>
                          <m:sup/>
                        </m:sSubSup>
                      </m:e>
                    </m:d>
                  </m:oMath>
                </a14:m>
                <a:endParaRPr lang="en-US" altLang="zh-CN" sz="1600" dirty="0"/>
              </a:p>
              <a:p>
                <a:pPr marL="228600" lvl="1" indent="-228600" algn="l">
                  <a:lnSpc>
                    <a:spcPct val="120000"/>
                  </a:lnSpc>
                  <a:spcBef>
                    <a:spcPct val="30000"/>
                  </a:spcBef>
                  <a:buClr>
                    <a:schemeClr val="accent2"/>
                  </a:buClr>
                  <a:buSzPct val="110000"/>
                  <a:buFontTx/>
                  <a:buChar char="•"/>
                </a:pPr>
                <a14:m>
                  <m:oMath xmlns:m="http://schemas.openxmlformats.org/officeDocument/2006/math">
                    <m:r>
                      <a:rPr lang="en-US" altLang="zh-CN" sz="1600" i="1">
                        <a:latin typeface="Cambria Math"/>
                      </a:rPr>
                      <m:t>𝑶</m:t>
                    </m:r>
                    <m:d>
                      <m:dPr>
                        <m:ctrlPr>
                          <a:rPr lang="en-US"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r>
                              <a:rPr lang="en-US" altLang="zh-CN" sz="1600" i="1">
                                <a:latin typeface="Cambria Math"/>
                              </a:rPr>
                              <m:t>𝑵</m:t>
                            </m:r>
                          </m:e>
                          <m:sub>
                            <m:r>
                              <a:rPr lang="en-US" altLang="zh-CN" sz="1600" i="1">
                                <a:latin typeface="Cambria Math"/>
                              </a:rPr>
                              <m:t>𝒔</m:t>
                            </m:r>
                          </m:sub>
                          <m:sup/>
                        </m:sSubSup>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𝑵</m:t>
                            </m:r>
                          </m:e>
                          <m:sub>
                            <m:r>
                              <a:rPr lang="en-US" altLang="zh-CN" sz="1600" b="1" i="1" smtClean="0">
                                <a:latin typeface="Cambria Math" panose="02040503050406030204" pitchFamily="18" charset="0"/>
                              </a:rPr>
                              <m:t>𝒕</m:t>
                            </m:r>
                          </m:sub>
                        </m:sSub>
                      </m:e>
                    </m:d>
                  </m:oMath>
                </a14:m>
                <a:endParaRPr lang="zh-CN" altLang="en-US" sz="1600" dirty="0"/>
              </a:p>
            </p:txBody>
          </p:sp>
        </mc:Choice>
        <mc:Fallback xmlns="">
          <p:sp>
            <p:nvSpPr>
              <p:cNvPr id="89" name="Text Box 4">
                <a:extLst>
                  <a:ext uri="{FF2B5EF4-FFF2-40B4-BE49-F238E27FC236}">
                    <a16:creationId xmlns:a16="http://schemas.microsoft.com/office/drawing/2014/main" id="{EB5E4427-BB46-DAA1-527F-51BE83B0CD2E}"/>
                  </a:ext>
                </a:extLst>
              </p:cNvPr>
              <p:cNvSpPr txBox="1">
                <a:spLocks noRot="1" noChangeAspect="1" noMove="1" noResize="1" noEditPoints="1" noAdjustHandles="1" noChangeArrowheads="1" noChangeShapeType="1" noTextEdit="1"/>
              </p:cNvSpPr>
              <p:nvPr/>
            </p:nvSpPr>
            <p:spPr bwMode="auto">
              <a:xfrm>
                <a:off x="5808248" y="5056851"/>
                <a:ext cx="1952657" cy="842859"/>
              </a:xfrm>
              <a:prstGeom prst="rect">
                <a:avLst/>
              </a:prstGeom>
              <a:blipFill>
                <a:blip r:embed="rId37"/>
                <a:stretch>
                  <a:fillRect l="-1290" b="-59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noFill/>
                  </a:rPr>
                  <a:t> </a:t>
                </a:r>
              </a:p>
            </p:txBody>
          </p:sp>
        </mc:Fallback>
      </mc:AlternateContent>
      <p:sp>
        <p:nvSpPr>
          <p:cNvPr id="90" name="Right Arrow 89">
            <a:extLst>
              <a:ext uri="{FF2B5EF4-FFF2-40B4-BE49-F238E27FC236}">
                <a16:creationId xmlns:a16="http://schemas.microsoft.com/office/drawing/2014/main" id="{F6347EE5-092D-4B8B-1FB9-FCFEDB1A0ECD}"/>
              </a:ext>
            </a:extLst>
          </p:cNvPr>
          <p:cNvSpPr>
            <a:spLocks noChangeArrowheads="1"/>
          </p:cNvSpPr>
          <p:nvPr/>
        </p:nvSpPr>
        <p:spPr bwMode="auto">
          <a:xfrm>
            <a:off x="3521341" y="5428294"/>
            <a:ext cx="2112112" cy="165756"/>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92" name="TextBox 91">
            <a:extLst>
              <a:ext uri="{FF2B5EF4-FFF2-40B4-BE49-F238E27FC236}">
                <a16:creationId xmlns:a16="http://schemas.microsoft.com/office/drawing/2014/main" id="{1182B449-AE6A-F3A5-107A-79D7E28F5CF4}"/>
              </a:ext>
            </a:extLst>
          </p:cNvPr>
          <p:cNvSpPr txBox="1"/>
          <p:nvPr/>
        </p:nvSpPr>
        <p:spPr>
          <a:xfrm>
            <a:off x="3552260" y="5026149"/>
            <a:ext cx="2563272" cy="369332"/>
          </a:xfrm>
          <a:prstGeom prst="rect">
            <a:avLst/>
          </a:prstGeom>
          <a:noFill/>
        </p:spPr>
        <p:txBody>
          <a:bodyPr wrap="square">
            <a:spAutoFit/>
          </a:bodyPr>
          <a:lstStyle/>
          <a:p>
            <a:pPr>
              <a:spcBef>
                <a:spcPct val="50000"/>
              </a:spcBef>
            </a:pPr>
            <a:r>
              <a:rPr lang="en-US" dirty="0"/>
              <a:t>Fast algorithms</a:t>
            </a:r>
            <a:r>
              <a:rPr lang="en-US" baseline="30000" dirty="0"/>
              <a:t>[1][2]</a:t>
            </a:r>
            <a:endParaRPr lang="en-US" sz="1800" baseline="30000" dirty="0">
              <a:solidFill>
                <a:schemeClr val="tx1"/>
              </a:solidFill>
              <a:effectLst>
                <a:outerShdw blurRad="38100" dist="38100" dir="2700000" algn="tl">
                  <a:srgbClr val="C0C0C0"/>
                </a:outerShdw>
              </a:effectLst>
              <a:latin typeface="Arial" charset="0"/>
            </a:endParaRPr>
          </a:p>
        </p:txBody>
      </p:sp>
      <p:sp>
        <p:nvSpPr>
          <p:cNvPr id="93" name="Rectangle 92">
            <a:extLst>
              <a:ext uri="{FF2B5EF4-FFF2-40B4-BE49-F238E27FC236}">
                <a16:creationId xmlns:a16="http://schemas.microsoft.com/office/drawing/2014/main" id="{8174950B-5CCA-5938-3766-7F94B11C1D20}"/>
              </a:ext>
            </a:extLst>
          </p:cNvPr>
          <p:cNvSpPr/>
          <p:nvPr/>
        </p:nvSpPr>
        <p:spPr>
          <a:xfrm>
            <a:off x="0" y="6203049"/>
            <a:ext cx="8964488" cy="646331"/>
          </a:xfrm>
          <a:prstGeom prst="rect">
            <a:avLst/>
          </a:prstGeom>
        </p:spPr>
        <p:txBody>
          <a:bodyPr wrap="square">
            <a:spAutoFit/>
          </a:bodyPr>
          <a:lstStyle/>
          <a:p>
            <a:pPr algn="just"/>
            <a:r>
              <a:rPr lang="en-US" sz="900" dirty="0">
                <a:effectLst/>
                <a:latin typeface="Times" panose="020B7200000000000000" pitchFamily="34" charset="0"/>
              </a:rPr>
              <a:t>[1] Y. Liu, A. C. </a:t>
            </a:r>
            <a:r>
              <a:rPr lang="en-US" sz="900" dirty="0" err="1">
                <a:effectLst/>
                <a:latin typeface="Times" panose="020B7200000000000000" pitchFamily="34" charset="0"/>
              </a:rPr>
              <a:t>Yücel</a:t>
            </a:r>
            <a:r>
              <a:rPr lang="en-US" sz="900" dirty="0">
                <a:effectLst/>
                <a:latin typeface="Times" panose="020B7200000000000000" pitchFamily="34" charset="0"/>
              </a:rPr>
              <a:t>, H. </a:t>
            </a:r>
            <a:r>
              <a:rPr lang="en-US" sz="900" dirty="0" err="1">
                <a:effectLst/>
                <a:latin typeface="Times" panose="020B7200000000000000" pitchFamily="34" charset="0"/>
              </a:rPr>
              <a:t>Bağcı</a:t>
            </a:r>
            <a:r>
              <a:rPr lang="en-US" sz="900" dirty="0">
                <a:effectLst/>
                <a:latin typeface="Times" panose="020B7200000000000000" pitchFamily="34" charset="0"/>
              </a:rPr>
              <a:t>, and E. </a:t>
            </a:r>
            <a:r>
              <a:rPr lang="en-US" sz="900" dirty="0" err="1">
                <a:effectLst/>
                <a:latin typeface="Times" panose="020B7200000000000000" pitchFamily="34" charset="0"/>
              </a:rPr>
              <a:t>Michielssen</a:t>
            </a:r>
            <a:r>
              <a:rPr lang="en-US" sz="900" dirty="0">
                <a:effectLst/>
                <a:latin typeface="Times" panose="020B7200000000000000" pitchFamily="34" charset="0"/>
              </a:rPr>
              <a:t>, “</a:t>
            </a:r>
            <a:r>
              <a:rPr lang="en-US" sz="900" b="0" i="0" dirty="0">
                <a:solidFill>
                  <a:srgbClr val="222222"/>
                </a:solidFill>
                <a:effectLst/>
                <a:latin typeface="Times" panose="020B7200000000000000" pitchFamily="34" charset="0"/>
              </a:rPr>
              <a:t>A scalable parallel PWTD-accelerated SIE solver for analyzing transient scattering from electrically large objects</a:t>
            </a:r>
            <a:r>
              <a:rPr lang="en-US" sz="900" dirty="0">
                <a:effectLst/>
                <a:latin typeface="Times" panose="020B7200000000000000" pitchFamily="34" charset="0"/>
              </a:rPr>
              <a:t>”, </a:t>
            </a:r>
            <a:r>
              <a:rPr lang="en-US" sz="900" i="1" dirty="0">
                <a:effectLst/>
                <a:latin typeface="Times" panose="020B7200000000000000" pitchFamily="34" charset="0"/>
              </a:rPr>
              <a:t>IEEE TAP</a:t>
            </a:r>
            <a:r>
              <a:rPr lang="en-US" sz="900" dirty="0">
                <a:effectLst/>
                <a:latin typeface="Times" panose="020B7200000000000000" pitchFamily="34" charset="0"/>
              </a:rPr>
              <a:t>, 2015.</a:t>
            </a:r>
          </a:p>
          <a:p>
            <a:pPr algn="just"/>
            <a:r>
              <a:rPr lang="en-US" sz="900" dirty="0">
                <a:effectLst/>
                <a:latin typeface="Times" panose="020B7200000000000000" pitchFamily="34" charset="0"/>
              </a:rPr>
              <a:t>[2] Y. Liu, A. C. </a:t>
            </a:r>
            <a:r>
              <a:rPr lang="en-US" sz="900" dirty="0" err="1">
                <a:effectLst/>
                <a:latin typeface="Times" panose="020B7200000000000000" pitchFamily="34" charset="0"/>
              </a:rPr>
              <a:t>Yücel</a:t>
            </a:r>
            <a:r>
              <a:rPr lang="en-US" sz="900" dirty="0">
                <a:effectLst/>
                <a:latin typeface="Times" panose="020B7200000000000000" pitchFamily="34" charset="0"/>
              </a:rPr>
              <a:t>, H. </a:t>
            </a:r>
            <a:r>
              <a:rPr lang="en-US" sz="900" dirty="0" err="1">
                <a:effectLst/>
                <a:latin typeface="Times" panose="020B7200000000000000" pitchFamily="34" charset="0"/>
              </a:rPr>
              <a:t>Bağcı</a:t>
            </a:r>
            <a:r>
              <a:rPr lang="en-US" sz="900" dirty="0">
                <a:effectLst/>
                <a:latin typeface="Times" panose="020B7200000000000000" pitchFamily="34" charset="0"/>
              </a:rPr>
              <a:t>, A. C. Gilbert, and E. </a:t>
            </a:r>
            <a:r>
              <a:rPr lang="en-US" sz="900" dirty="0" err="1">
                <a:effectLst/>
                <a:latin typeface="Times" panose="020B7200000000000000" pitchFamily="34" charset="0"/>
              </a:rPr>
              <a:t>Michielssen</a:t>
            </a:r>
            <a:r>
              <a:rPr lang="en-US" sz="900" dirty="0">
                <a:effectLst/>
                <a:latin typeface="Times" panose="020B7200000000000000" pitchFamily="34" charset="0"/>
              </a:rPr>
              <a:t>, “</a:t>
            </a:r>
            <a:r>
              <a:rPr lang="en-US" sz="900" b="0" i="0" dirty="0">
                <a:solidFill>
                  <a:srgbClr val="222222"/>
                </a:solidFill>
                <a:effectLst/>
                <a:latin typeface="Times" panose="020B7200000000000000" pitchFamily="34" charset="0"/>
              </a:rPr>
              <a:t>A wavelet-enhanced PWTD-accelerated time-domain integral equation solver for analysis of transient scattering from electrically large conducting objects</a:t>
            </a:r>
            <a:r>
              <a:rPr lang="en-US" sz="900" dirty="0">
                <a:effectLst/>
                <a:latin typeface="Times" panose="020B7200000000000000" pitchFamily="34" charset="0"/>
              </a:rPr>
              <a:t>”, </a:t>
            </a:r>
            <a:r>
              <a:rPr lang="en-US" sz="900" i="1" dirty="0">
                <a:effectLst/>
                <a:latin typeface="Times" panose="020B7200000000000000" pitchFamily="34" charset="0"/>
              </a:rPr>
              <a:t>IEEE TAP</a:t>
            </a:r>
            <a:r>
              <a:rPr lang="en-US" sz="900" dirty="0">
                <a:effectLst/>
                <a:latin typeface="Times" panose="020B7200000000000000" pitchFamily="34" charset="0"/>
              </a:rPr>
              <a:t>, 2018.</a:t>
            </a:r>
          </a:p>
        </p:txBody>
      </p:sp>
    </p:spTree>
    <p:extLst>
      <p:ext uri="{BB962C8B-B14F-4D97-AF65-F5344CB8AC3E}">
        <p14:creationId xmlns:p14="http://schemas.microsoft.com/office/powerpoint/2010/main" val="1059796840"/>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fade">
                                      <p:cBhvr>
                                        <p:cTn id="6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p:bldP spid="8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12E559E9-A860-43C8-ADD1-79FDEC4BE77E}"/>
              </a:ext>
            </a:extLst>
          </p:cNvPr>
          <p:cNvSpPr txBox="1">
            <a:spLocks/>
          </p:cNvSpPr>
          <p:nvPr/>
        </p:nvSpPr>
        <p:spPr bwMode="auto">
          <a:xfrm>
            <a:off x="179512" y="728700"/>
            <a:ext cx="8496944" cy="579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Radio-frequency (RF) cavity: a metallic container of EM field</a:t>
            </a:r>
          </a:p>
          <a:p>
            <a:r>
              <a:rPr lang="en-US" sz="1800" dirty="0"/>
              <a:t>High-quality RF cavities are key components for high energy particle accelerators, synchrotron light sources, dark matter searches, quantum computing, etc.</a:t>
            </a:r>
          </a:p>
        </p:txBody>
      </p:sp>
      <p:sp>
        <p:nvSpPr>
          <p:cNvPr id="3" name="Title 2"/>
          <p:cNvSpPr>
            <a:spLocks noGrp="1"/>
          </p:cNvSpPr>
          <p:nvPr>
            <p:ph type="title"/>
          </p:nvPr>
        </p:nvSpPr>
        <p:spPr>
          <a:xfrm>
            <a:off x="0" y="0"/>
            <a:ext cx="8964488" cy="476672"/>
          </a:xfrm>
        </p:spPr>
        <p:txBody>
          <a:bodyPr/>
          <a:lstStyle/>
          <a:p>
            <a:pPr lvl="0"/>
            <a:r>
              <a:rPr lang="en-US" dirty="0"/>
              <a:t>Radio-Frequency Cavity for Energy Research   </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AAC0B581-5D39-4BD2-82F4-364F24F4B70A}"/>
              </a:ext>
            </a:extLst>
          </p:cNvPr>
          <p:cNvSpPr/>
          <p:nvPr/>
        </p:nvSpPr>
        <p:spPr>
          <a:xfrm>
            <a:off x="3755429" y="2136701"/>
            <a:ext cx="4905711" cy="584775"/>
          </a:xfrm>
          <a:prstGeom prst="rect">
            <a:avLst/>
          </a:prstGeom>
        </p:spPr>
        <p:txBody>
          <a:bodyPr wrap="square">
            <a:spAutoFit/>
          </a:bodyPr>
          <a:lstStyle/>
          <a:p>
            <a:pPr algn="ctr"/>
            <a:r>
              <a:rPr lang="en-US" sz="1600" dirty="0">
                <a:latin typeface="+mj-lt"/>
                <a:cs typeface="Arial" panose="020B0604020202020204" pitchFamily="34" charset="0"/>
              </a:rPr>
              <a:t>DOE 10-year GARD-RF Roadmap on Improving Accelerating Structures</a:t>
            </a:r>
          </a:p>
        </p:txBody>
      </p:sp>
      <p:pic>
        <p:nvPicPr>
          <p:cNvPr id="4" name="Picture 3">
            <a:extLst>
              <a:ext uri="{FF2B5EF4-FFF2-40B4-BE49-F238E27FC236}">
                <a16:creationId xmlns:a16="http://schemas.microsoft.com/office/drawing/2014/main" id="{576B9C16-8D7E-4EC3-B7B4-DA749F60C377}"/>
              </a:ext>
            </a:extLst>
          </p:cNvPr>
          <p:cNvPicPr>
            <a:picLocks noChangeAspect="1"/>
          </p:cNvPicPr>
          <p:nvPr/>
        </p:nvPicPr>
        <p:blipFill rotWithShape="1">
          <a:blip r:embed="rId5"/>
          <a:srcRect t="4592"/>
          <a:stretch/>
        </p:blipFill>
        <p:spPr>
          <a:xfrm>
            <a:off x="4052290" y="2723769"/>
            <a:ext cx="4742873" cy="1669934"/>
          </a:xfrm>
          <a:prstGeom prst="rect">
            <a:avLst/>
          </a:prstGeom>
        </p:spPr>
      </p:pic>
      <p:pic>
        <p:nvPicPr>
          <p:cNvPr id="6" name="Picture 5">
            <a:extLst>
              <a:ext uri="{FF2B5EF4-FFF2-40B4-BE49-F238E27FC236}">
                <a16:creationId xmlns:a16="http://schemas.microsoft.com/office/drawing/2014/main" id="{769C1818-F1DB-4A04-97EC-F16DEDB53440}"/>
              </a:ext>
            </a:extLst>
          </p:cNvPr>
          <p:cNvPicPr>
            <a:picLocks noChangeAspect="1"/>
          </p:cNvPicPr>
          <p:nvPr/>
        </p:nvPicPr>
        <p:blipFill>
          <a:blip r:embed="rId6"/>
          <a:stretch>
            <a:fillRect/>
          </a:stretch>
        </p:blipFill>
        <p:spPr>
          <a:xfrm>
            <a:off x="555950" y="4175397"/>
            <a:ext cx="1361555" cy="1710294"/>
          </a:xfrm>
          <a:prstGeom prst="rect">
            <a:avLst/>
          </a:prstGeom>
        </p:spPr>
      </p:pic>
      <p:sp>
        <p:nvSpPr>
          <p:cNvPr id="9" name="Rectangle 8">
            <a:extLst>
              <a:ext uri="{FF2B5EF4-FFF2-40B4-BE49-F238E27FC236}">
                <a16:creationId xmlns:a16="http://schemas.microsoft.com/office/drawing/2014/main" id="{3DF17633-246F-4EB8-87F9-C036B2F91CC5}"/>
              </a:ext>
            </a:extLst>
          </p:cNvPr>
          <p:cNvSpPr/>
          <p:nvPr/>
        </p:nvSpPr>
        <p:spPr>
          <a:xfrm>
            <a:off x="1962944" y="4664089"/>
            <a:ext cx="1791308" cy="830997"/>
          </a:xfrm>
          <a:prstGeom prst="rect">
            <a:avLst/>
          </a:prstGeom>
        </p:spPr>
        <p:txBody>
          <a:bodyPr wrap="square">
            <a:spAutoFit/>
          </a:bodyPr>
          <a:lstStyle/>
          <a:p>
            <a:r>
              <a:rPr lang="en-US" sz="1600" dirty="0">
                <a:latin typeface="+mj-lt"/>
                <a:cs typeface="Arial" panose="020B0604020202020204" pitchFamily="34" charset="0"/>
              </a:rPr>
              <a:t>Dark-matter QCD-axion searches</a:t>
            </a:r>
            <a:r>
              <a:rPr lang="en-US" sz="1600" i="1" dirty="0">
                <a:latin typeface="+mj-lt"/>
                <a:cs typeface="Arial" panose="020B0604020202020204" pitchFamily="34" charset="0"/>
              </a:rPr>
              <a:t>,</a:t>
            </a:r>
            <a:r>
              <a:rPr lang="en-US" sz="1600" dirty="0">
                <a:latin typeface="+mj-lt"/>
                <a:cs typeface="Arial" panose="020B0604020202020204" pitchFamily="34" charset="0"/>
              </a:rPr>
              <a:t> Leslie J Rosenberg.</a:t>
            </a:r>
          </a:p>
        </p:txBody>
      </p:sp>
      <p:pic>
        <p:nvPicPr>
          <p:cNvPr id="11" name="Picture 10">
            <a:extLst>
              <a:ext uri="{FF2B5EF4-FFF2-40B4-BE49-F238E27FC236}">
                <a16:creationId xmlns:a16="http://schemas.microsoft.com/office/drawing/2014/main" id="{533C517A-2514-45EA-B751-A8B92BBCBCDB}"/>
              </a:ext>
            </a:extLst>
          </p:cNvPr>
          <p:cNvPicPr>
            <a:picLocks noChangeAspect="1"/>
          </p:cNvPicPr>
          <p:nvPr/>
        </p:nvPicPr>
        <p:blipFill>
          <a:blip r:embed="rId7"/>
          <a:stretch>
            <a:fillRect/>
          </a:stretch>
        </p:blipFill>
        <p:spPr>
          <a:xfrm>
            <a:off x="4118052" y="4706610"/>
            <a:ext cx="2906248" cy="1127253"/>
          </a:xfrm>
          <a:prstGeom prst="rect">
            <a:avLst/>
          </a:prstGeom>
        </p:spPr>
      </p:pic>
      <p:sp>
        <p:nvSpPr>
          <p:cNvPr id="13" name="Rectangle 12">
            <a:extLst>
              <a:ext uri="{FF2B5EF4-FFF2-40B4-BE49-F238E27FC236}">
                <a16:creationId xmlns:a16="http://schemas.microsoft.com/office/drawing/2014/main" id="{78AA79C5-519D-4236-8021-5DB815ADA691}"/>
              </a:ext>
            </a:extLst>
          </p:cNvPr>
          <p:cNvSpPr/>
          <p:nvPr/>
        </p:nvSpPr>
        <p:spPr>
          <a:xfrm>
            <a:off x="431540" y="4082883"/>
            <a:ext cx="3277273" cy="186416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6C5B9207-019C-4B1D-8D4F-CD1FB9526BC0}"/>
              </a:ext>
            </a:extLst>
          </p:cNvPr>
          <p:cNvSpPr/>
          <p:nvPr/>
        </p:nvSpPr>
        <p:spPr>
          <a:xfrm>
            <a:off x="6886600" y="4876408"/>
            <a:ext cx="2108534" cy="830997"/>
          </a:xfrm>
          <a:prstGeom prst="rect">
            <a:avLst/>
          </a:prstGeom>
        </p:spPr>
        <p:txBody>
          <a:bodyPr wrap="square">
            <a:spAutoFit/>
          </a:bodyPr>
          <a:lstStyle/>
          <a:p>
            <a:r>
              <a:rPr lang="en-US" sz="1600" dirty="0">
                <a:latin typeface="+mj-lt"/>
                <a:cs typeface="Arial" panose="020B0604020202020204" pitchFamily="34" charset="0"/>
              </a:rPr>
              <a:t>Superconducting 3D quantum computers, </a:t>
            </a:r>
            <a:r>
              <a:rPr lang="en-US" sz="1600" dirty="0" err="1">
                <a:latin typeface="+mj-lt"/>
                <a:cs typeface="Arial" panose="020B0604020202020204" pitchFamily="34" charset="0"/>
              </a:rPr>
              <a:t>Hanhee</a:t>
            </a:r>
            <a:r>
              <a:rPr lang="en-US" sz="1600" dirty="0">
                <a:latin typeface="+mj-lt"/>
                <a:cs typeface="Arial" panose="020B0604020202020204" pitchFamily="34" charset="0"/>
              </a:rPr>
              <a:t> Paik et al.  </a:t>
            </a:r>
          </a:p>
        </p:txBody>
      </p:sp>
      <p:sp>
        <p:nvSpPr>
          <p:cNvPr id="17" name="Rectangle 16">
            <a:extLst>
              <a:ext uri="{FF2B5EF4-FFF2-40B4-BE49-F238E27FC236}">
                <a16:creationId xmlns:a16="http://schemas.microsoft.com/office/drawing/2014/main" id="{D26ABC65-7309-4D11-A20F-E30837F76F1E}"/>
              </a:ext>
            </a:extLst>
          </p:cNvPr>
          <p:cNvSpPr/>
          <p:nvPr/>
        </p:nvSpPr>
        <p:spPr>
          <a:xfrm>
            <a:off x="4052290" y="4664089"/>
            <a:ext cx="4670514" cy="128295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7D3C6251-E596-493F-8D7F-2C594EA0B2BF}"/>
              </a:ext>
            </a:extLst>
          </p:cNvPr>
          <p:cNvSpPr/>
          <p:nvPr/>
        </p:nvSpPr>
        <p:spPr>
          <a:xfrm>
            <a:off x="431540" y="2060848"/>
            <a:ext cx="3277273" cy="19789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1A960F25-D7A1-4CA0-9A7D-F84DBBD4A403}"/>
              </a:ext>
            </a:extLst>
          </p:cNvPr>
          <p:cNvSpPr/>
          <p:nvPr/>
        </p:nvSpPr>
        <p:spPr>
          <a:xfrm>
            <a:off x="3860540" y="2071248"/>
            <a:ext cx="4940326" cy="239571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3" name="Picture 22">
            <a:extLst>
              <a:ext uri="{FF2B5EF4-FFF2-40B4-BE49-F238E27FC236}">
                <a16:creationId xmlns:a16="http://schemas.microsoft.com/office/drawing/2014/main" id="{ABE14700-5427-4F89-AFD1-6B6D3380C151}"/>
              </a:ext>
            </a:extLst>
          </p:cNvPr>
          <p:cNvPicPr>
            <a:picLocks noChangeAspect="1"/>
          </p:cNvPicPr>
          <p:nvPr/>
        </p:nvPicPr>
        <p:blipFill>
          <a:blip r:embed="rId8"/>
          <a:stretch>
            <a:fillRect/>
          </a:stretch>
        </p:blipFill>
        <p:spPr>
          <a:xfrm>
            <a:off x="544837" y="2233463"/>
            <a:ext cx="2993103" cy="1668287"/>
          </a:xfrm>
          <a:prstGeom prst="rect">
            <a:avLst/>
          </a:prstGeom>
        </p:spPr>
      </p:pic>
      <p:sp>
        <p:nvSpPr>
          <p:cNvPr id="20" name="Slide Number Placeholder 6">
            <a:extLst>
              <a:ext uri="{FF2B5EF4-FFF2-40B4-BE49-F238E27FC236}">
                <a16:creationId xmlns:a16="http://schemas.microsoft.com/office/drawing/2014/main" id="{C9BD0A3F-CBF1-B042-B4BD-A8A7F20BE987}"/>
              </a:ext>
            </a:extLst>
          </p:cNvPr>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2</a:t>
            </a:fld>
            <a:endParaRPr lang="en-US" dirty="0"/>
          </a:p>
        </p:txBody>
      </p:sp>
    </p:spTree>
    <p:extLst>
      <p:ext uri="{BB962C8B-B14F-4D97-AF65-F5344CB8AC3E}">
        <p14:creationId xmlns:p14="http://schemas.microsoft.com/office/powerpoint/2010/main" val="75677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latin typeface="Calibri" panose="020F0502020204030204" pitchFamily="34" charset="0"/>
                <a:cs typeface="Calibri" panose="020F0502020204030204" pitchFamily="34" charset="0"/>
              </a:rPr>
              <a:t>Large-Scale TDIE Results (Plane Wave Excitation)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2" descr="D:\my paper&amp;conference\SIE_parallelPWTD_TAP\journal paper\data\06_21_13_sphere_10M\CFIE_NAN_fixed_acc\J_norm.gif">
            <a:extLst>
              <a:ext uri="{FF2B5EF4-FFF2-40B4-BE49-F238E27FC236}">
                <a16:creationId xmlns:a16="http://schemas.microsoft.com/office/drawing/2014/main" id="{4C44AD57-AD95-215F-3888-54A44651BC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58523" y="1630694"/>
            <a:ext cx="5138013" cy="3596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my paper&amp;conference\SIE_parallelPWTD_TAP\journal paper\data\CFIE_1_6M_localcomm_denseint_outputformat_fixed_lessmemory\J_norm.gif">
            <a:extLst>
              <a:ext uri="{FF2B5EF4-FFF2-40B4-BE49-F238E27FC236}">
                <a16:creationId xmlns:a16="http://schemas.microsoft.com/office/drawing/2014/main" id="{E4204DE1-A2D9-3AC9-E489-876094AB33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12" y="1775697"/>
            <a:ext cx="4470020" cy="31290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3E1330-7CE8-B071-E32C-78CB7921BB71}"/>
                  </a:ext>
                </a:extLst>
              </p:cNvPr>
              <p:cNvSpPr txBox="1"/>
              <p:nvPr/>
            </p:nvSpPr>
            <p:spPr>
              <a:xfrm>
                <a:off x="5904148" y="5229200"/>
                <a:ext cx="1836204" cy="923330"/>
              </a:xfrm>
              <a:prstGeom prst="rect">
                <a:avLst/>
              </a:prstGeom>
              <a:noFill/>
            </p:spPr>
            <p:txBody>
              <a:bodyPr wrap="square">
                <a:spAutoFit/>
              </a:bodyPr>
              <a:lstStyle/>
              <a:p>
                <a:r>
                  <a:rPr lang="en-US" sz="1800" b="0" dirty="0"/>
                  <a:t>    Dim=</a:t>
                </a:r>
                <a14:m>
                  <m:oMath xmlns:m="http://schemas.openxmlformats.org/officeDocument/2006/math">
                    <m:r>
                      <a:rPr lang="en-US" sz="1800" b="0" i="1" smtClean="0">
                        <a:latin typeface="Cambria Math" panose="02040503050406030204" pitchFamily="18" charset="0"/>
                      </a:rPr>
                      <m:t>70</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𝑚𝑖𝑛</m:t>
                        </m:r>
                      </m:sub>
                    </m:sSub>
                  </m:oMath>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𝑠</m:t>
                          </m:r>
                        </m:sub>
                      </m:sSub>
                      <m:r>
                        <a:rPr lang="en-US" sz="1800" b="0" i="1">
                          <a:latin typeface="Cambria Math" panose="02040503050406030204" pitchFamily="18" charset="0"/>
                        </a:rPr>
                        <m:t>=</m:t>
                      </m:r>
                      <m:r>
                        <a:rPr lang="en-US" sz="1800" b="0" i="1" smtClean="0">
                          <a:latin typeface="Cambria Math" panose="02040503050406030204" pitchFamily="18" charset="0"/>
                        </a:rPr>
                        <m:t>9433437</m:t>
                      </m:r>
                    </m:oMath>
                  </m:oMathPara>
                </a14:m>
                <a:endParaRPr lang="en-US" dirty="0">
                  <a:effectLst/>
                  <a:latin typeface="Times" panose="020B7200000000000000" pitchFamily="34" charset="0"/>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𝑡</m:t>
                          </m:r>
                        </m:sub>
                      </m:sSub>
                      <m:r>
                        <a:rPr lang="en-US" sz="1800" b="0" i="1">
                          <a:latin typeface="Cambria Math" panose="02040503050406030204" pitchFamily="18" charset="0"/>
                        </a:rPr>
                        <m:t>=</m:t>
                      </m:r>
                      <m:r>
                        <a:rPr lang="en-US" sz="1800" b="0" i="1" smtClean="0">
                          <a:latin typeface="Cambria Math" panose="02040503050406030204" pitchFamily="18" charset="0"/>
                        </a:rPr>
                        <m:t>2300</m:t>
                      </m:r>
                    </m:oMath>
                  </m:oMathPara>
                </a14:m>
                <a:endParaRPr lang="en-US" dirty="0">
                  <a:effectLst/>
                  <a:latin typeface="Times" panose="020B7200000000000000" pitchFamily="34" charset="0"/>
                </a:endParaRPr>
              </a:p>
            </p:txBody>
          </p:sp>
        </mc:Choice>
        <mc:Fallback xmlns="">
          <p:sp>
            <p:nvSpPr>
              <p:cNvPr id="9" name="TextBox 8">
                <a:extLst>
                  <a:ext uri="{FF2B5EF4-FFF2-40B4-BE49-F238E27FC236}">
                    <a16:creationId xmlns:a16="http://schemas.microsoft.com/office/drawing/2014/main" id="{C83E1330-7CE8-B071-E32C-78CB7921BB71}"/>
                  </a:ext>
                </a:extLst>
              </p:cNvPr>
              <p:cNvSpPr txBox="1">
                <a:spLocks noRot="1" noChangeAspect="1" noMove="1" noResize="1" noEditPoints="1" noAdjustHandles="1" noChangeArrowheads="1" noChangeShapeType="1" noTextEdit="1"/>
              </p:cNvSpPr>
              <p:nvPr/>
            </p:nvSpPr>
            <p:spPr>
              <a:xfrm>
                <a:off x="5904148" y="5229200"/>
                <a:ext cx="1836204" cy="923330"/>
              </a:xfrm>
              <a:prstGeom prst="rect">
                <a:avLst/>
              </a:prstGeom>
              <a:blipFill>
                <a:blip r:embed="rId5"/>
                <a:stretch>
                  <a:fillRect l="-3448" t="-4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D668EF-0850-B7D9-4D52-8F289607A049}"/>
                  </a:ext>
                </a:extLst>
              </p:cNvPr>
              <p:cNvSpPr txBox="1"/>
              <p:nvPr/>
            </p:nvSpPr>
            <p:spPr>
              <a:xfrm>
                <a:off x="1583668" y="5229200"/>
                <a:ext cx="1836204" cy="923330"/>
              </a:xfrm>
              <a:prstGeom prst="rect">
                <a:avLst/>
              </a:prstGeom>
              <a:noFill/>
            </p:spPr>
            <p:txBody>
              <a:bodyPr wrap="square">
                <a:spAutoFit/>
              </a:bodyPr>
              <a:lstStyle/>
              <a:p>
                <a:r>
                  <a:rPr lang="en-US" sz="1800" b="0" dirty="0"/>
                  <a:t>    Dim=</a:t>
                </a:r>
                <a14:m>
                  <m:oMath xmlns:m="http://schemas.openxmlformats.org/officeDocument/2006/math">
                    <m:r>
                      <a:rPr lang="en-US" sz="1800" b="0" i="1" smtClean="0">
                        <a:latin typeface="Cambria Math" panose="02040503050406030204" pitchFamily="18" charset="0"/>
                      </a:rPr>
                      <m:t>120</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𝑚𝑖𝑛</m:t>
                        </m:r>
                      </m:sub>
                    </m:sSub>
                  </m:oMath>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𝑠</m:t>
                          </m:r>
                        </m:sub>
                      </m:sSub>
                      <m:r>
                        <a:rPr lang="en-US" sz="1800" b="0" i="1">
                          <a:latin typeface="Cambria Math" panose="02040503050406030204" pitchFamily="18" charset="0"/>
                        </a:rPr>
                        <m:t>=</m:t>
                      </m:r>
                      <m:r>
                        <a:rPr lang="en-US" sz="1800" b="0" i="1" smtClean="0">
                          <a:latin typeface="Cambria Math" panose="02040503050406030204" pitchFamily="18" charset="0"/>
                        </a:rPr>
                        <m:t>2436813</m:t>
                      </m:r>
                    </m:oMath>
                  </m:oMathPara>
                </a14:m>
                <a:endParaRPr lang="en-US" dirty="0">
                  <a:effectLst/>
                  <a:latin typeface="Times" panose="020B7200000000000000" pitchFamily="34" charset="0"/>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𝑡</m:t>
                          </m:r>
                        </m:sub>
                      </m:sSub>
                      <m:r>
                        <a:rPr lang="en-US" sz="1800" b="0" i="1">
                          <a:latin typeface="Cambria Math" panose="02040503050406030204" pitchFamily="18" charset="0"/>
                        </a:rPr>
                        <m:t>=</m:t>
                      </m:r>
                      <m:r>
                        <a:rPr lang="en-US" sz="1800" b="0" i="1" smtClean="0">
                          <a:latin typeface="Cambria Math" panose="02040503050406030204" pitchFamily="18" charset="0"/>
                        </a:rPr>
                        <m:t>3000</m:t>
                      </m:r>
                    </m:oMath>
                  </m:oMathPara>
                </a14:m>
                <a:endParaRPr lang="en-US" dirty="0">
                  <a:effectLst/>
                  <a:latin typeface="Times" panose="020B7200000000000000" pitchFamily="34" charset="0"/>
                </a:endParaRPr>
              </a:p>
            </p:txBody>
          </p:sp>
        </mc:Choice>
        <mc:Fallback xmlns="">
          <p:sp>
            <p:nvSpPr>
              <p:cNvPr id="10" name="TextBox 9">
                <a:extLst>
                  <a:ext uri="{FF2B5EF4-FFF2-40B4-BE49-F238E27FC236}">
                    <a16:creationId xmlns:a16="http://schemas.microsoft.com/office/drawing/2014/main" id="{7DD668EF-0850-B7D9-4D52-8F289607A049}"/>
                  </a:ext>
                </a:extLst>
              </p:cNvPr>
              <p:cNvSpPr txBox="1">
                <a:spLocks noRot="1" noChangeAspect="1" noMove="1" noResize="1" noEditPoints="1" noAdjustHandles="1" noChangeArrowheads="1" noChangeShapeType="1" noTextEdit="1"/>
              </p:cNvSpPr>
              <p:nvPr/>
            </p:nvSpPr>
            <p:spPr>
              <a:xfrm>
                <a:off x="1583668" y="5229200"/>
                <a:ext cx="1836204" cy="923330"/>
              </a:xfrm>
              <a:prstGeom prst="rect">
                <a:avLst/>
              </a:prstGeom>
              <a:blipFill>
                <a:blip r:embed="rId6"/>
                <a:stretch>
                  <a:fillRect l="-2740" t="-4054"/>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543BA53-D8CC-5687-288C-90438875452A}"/>
              </a:ext>
            </a:extLst>
          </p:cNvPr>
          <p:cNvPicPr>
            <a:picLocks noChangeAspect="1"/>
          </p:cNvPicPr>
          <p:nvPr/>
        </p:nvPicPr>
        <p:blipFill>
          <a:blip r:embed="rId7"/>
          <a:stretch>
            <a:fillRect/>
          </a:stretch>
        </p:blipFill>
        <p:spPr>
          <a:xfrm>
            <a:off x="503548" y="779169"/>
            <a:ext cx="2708672" cy="347494"/>
          </a:xfrm>
          <a:prstGeom prst="rect">
            <a:avLst/>
          </a:prstGeom>
        </p:spPr>
      </p:pic>
      <p:pic>
        <p:nvPicPr>
          <p:cNvPr id="13" name="Picture 12">
            <a:extLst>
              <a:ext uri="{FF2B5EF4-FFF2-40B4-BE49-F238E27FC236}">
                <a16:creationId xmlns:a16="http://schemas.microsoft.com/office/drawing/2014/main" id="{A61BC97F-F35A-5FC3-05D4-3D291A434C16}"/>
              </a:ext>
            </a:extLst>
          </p:cNvPr>
          <p:cNvPicPr>
            <a:picLocks noChangeAspect="1"/>
          </p:cNvPicPr>
          <p:nvPr/>
        </p:nvPicPr>
        <p:blipFill>
          <a:blip r:embed="rId8"/>
          <a:stretch>
            <a:fillRect/>
          </a:stretch>
        </p:blipFill>
        <p:spPr>
          <a:xfrm>
            <a:off x="3995936" y="771488"/>
            <a:ext cx="4176464" cy="310843"/>
          </a:xfrm>
          <a:prstGeom prst="rect">
            <a:avLst/>
          </a:prstGeom>
        </p:spPr>
      </p:pic>
      <p:sp>
        <p:nvSpPr>
          <p:cNvPr id="14" name="Rectangle 13">
            <a:extLst>
              <a:ext uri="{FF2B5EF4-FFF2-40B4-BE49-F238E27FC236}">
                <a16:creationId xmlns:a16="http://schemas.microsoft.com/office/drawing/2014/main" id="{EE9D840D-3758-DCBA-F03E-8EDCE33D73E9}"/>
              </a:ext>
            </a:extLst>
          </p:cNvPr>
          <p:cNvSpPr/>
          <p:nvPr/>
        </p:nvSpPr>
        <p:spPr>
          <a:xfrm>
            <a:off x="0" y="6203049"/>
            <a:ext cx="8964488" cy="646331"/>
          </a:xfrm>
          <a:prstGeom prst="rect">
            <a:avLst/>
          </a:prstGeom>
        </p:spPr>
        <p:txBody>
          <a:bodyPr wrap="square">
            <a:spAutoFit/>
          </a:bodyPr>
          <a:lstStyle/>
          <a:p>
            <a:pPr algn="just"/>
            <a:r>
              <a:rPr lang="en-US" sz="900" dirty="0">
                <a:effectLst/>
                <a:latin typeface="Times" panose="020B7200000000000000" pitchFamily="34" charset="0"/>
              </a:rPr>
              <a:t>[1] Y. Liu, A. C. </a:t>
            </a:r>
            <a:r>
              <a:rPr lang="en-US" sz="900" dirty="0" err="1">
                <a:effectLst/>
                <a:latin typeface="Times" panose="020B7200000000000000" pitchFamily="34" charset="0"/>
              </a:rPr>
              <a:t>Yücel</a:t>
            </a:r>
            <a:r>
              <a:rPr lang="en-US" sz="900" dirty="0">
                <a:effectLst/>
                <a:latin typeface="Times" panose="020B7200000000000000" pitchFamily="34" charset="0"/>
              </a:rPr>
              <a:t>, H. </a:t>
            </a:r>
            <a:r>
              <a:rPr lang="en-US" sz="900" dirty="0" err="1">
                <a:effectLst/>
                <a:latin typeface="Times" panose="020B7200000000000000" pitchFamily="34" charset="0"/>
              </a:rPr>
              <a:t>Bağcı</a:t>
            </a:r>
            <a:r>
              <a:rPr lang="en-US" sz="900" dirty="0">
                <a:effectLst/>
                <a:latin typeface="Times" panose="020B7200000000000000" pitchFamily="34" charset="0"/>
              </a:rPr>
              <a:t>, and E. </a:t>
            </a:r>
            <a:r>
              <a:rPr lang="en-US" sz="900" dirty="0" err="1">
                <a:effectLst/>
                <a:latin typeface="Times" panose="020B7200000000000000" pitchFamily="34" charset="0"/>
              </a:rPr>
              <a:t>Michielssen</a:t>
            </a:r>
            <a:r>
              <a:rPr lang="en-US" sz="900" dirty="0">
                <a:effectLst/>
                <a:latin typeface="Times" panose="020B7200000000000000" pitchFamily="34" charset="0"/>
              </a:rPr>
              <a:t>, “</a:t>
            </a:r>
            <a:r>
              <a:rPr lang="en-US" sz="900" b="0" i="0" dirty="0">
                <a:solidFill>
                  <a:srgbClr val="222222"/>
                </a:solidFill>
                <a:effectLst/>
                <a:latin typeface="Times" panose="020B7200000000000000" pitchFamily="34" charset="0"/>
              </a:rPr>
              <a:t>A scalable parallel PWTD-accelerated SIE solver for analyzing transient scattering from electrically large objects</a:t>
            </a:r>
            <a:r>
              <a:rPr lang="en-US" sz="900" dirty="0">
                <a:effectLst/>
                <a:latin typeface="Times" panose="020B7200000000000000" pitchFamily="34" charset="0"/>
              </a:rPr>
              <a:t>”, </a:t>
            </a:r>
            <a:r>
              <a:rPr lang="en-US" sz="900" i="1" dirty="0">
                <a:effectLst/>
                <a:latin typeface="Times" panose="020B7200000000000000" pitchFamily="34" charset="0"/>
              </a:rPr>
              <a:t>IEEE TAP</a:t>
            </a:r>
            <a:r>
              <a:rPr lang="en-US" sz="900" dirty="0">
                <a:effectLst/>
                <a:latin typeface="Times" panose="020B7200000000000000" pitchFamily="34" charset="0"/>
              </a:rPr>
              <a:t>, 2015.</a:t>
            </a:r>
          </a:p>
          <a:p>
            <a:pPr algn="just"/>
            <a:r>
              <a:rPr lang="en-US" sz="900" dirty="0">
                <a:effectLst/>
                <a:latin typeface="Times" panose="020B7200000000000000" pitchFamily="34" charset="0"/>
              </a:rPr>
              <a:t>[2] Y. Liu, A. C. </a:t>
            </a:r>
            <a:r>
              <a:rPr lang="en-US" sz="900" dirty="0" err="1">
                <a:effectLst/>
                <a:latin typeface="Times" panose="020B7200000000000000" pitchFamily="34" charset="0"/>
              </a:rPr>
              <a:t>Yücel</a:t>
            </a:r>
            <a:r>
              <a:rPr lang="en-US" sz="900" dirty="0">
                <a:effectLst/>
                <a:latin typeface="Times" panose="020B7200000000000000" pitchFamily="34" charset="0"/>
              </a:rPr>
              <a:t>, H. </a:t>
            </a:r>
            <a:r>
              <a:rPr lang="en-US" sz="900" dirty="0" err="1">
                <a:effectLst/>
                <a:latin typeface="Times" panose="020B7200000000000000" pitchFamily="34" charset="0"/>
              </a:rPr>
              <a:t>Bağcı</a:t>
            </a:r>
            <a:r>
              <a:rPr lang="en-US" sz="900" dirty="0">
                <a:effectLst/>
                <a:latin typeface="Times" panose="020B7200000000000000" pitchFamily="34" charset="0"/>
              </a:rPr>
              <a:t>, A. C. Gilbert, and E. </a:t>
            </a:r>
            <a:r>
              <a:rPr lang="en-US" sz="900" dirty="0" err="1">
                <a:effectLst/>
                <a:latin typeface="Times" panose="020B7200000000000000" pitchFamily="34" charset="0"/>
              </a:rPr>
              <a:t>Michielssen</a:t>
            </a:r>
            <a:r>
              <a:rPr lang="en-US" sz="900" dirty="0">
                <a:effectLst/>
                <a:latin typeface="Times" panose="020B7200000000000000" pitchFamily="34" charset="0"/>
              </a:rPr>
              <a:t>, “</a:t>
            </a:r>
            <a:r>
              <a:rPr lang="en-US" sz="900" b="0" i="0" dirty="0">
                <a:solidFill>
                  <a:srgbClr val="222222"/>
                </a:solidFill>
                <a:effectLst/>
                <a:latin typeface="Times" panose="020B7200000000000000" pitchFamily="34" charset="0"/>
              </a:rPr>
              <a:t>A wavelet-enhanced PWTD-accelerated time-domain integral equation solver for analysis of transient scattering from electrically large conducting objects</a:t>
            </a:r>
            <a:r>
              <a:rPr lang="en-US" sz="900" dirty="0">
                <a:effectLst/>
                <a:latin typeface="Times" panose="020B7200000000000000" pitchFamily="34" charset="0"/>
              </a:rPr>
              <a:t>”, </a:t>
            </a:r>
            <a:r>
              <a:rPr lang="en-US" sz="900" i="1" dirty="0">
                <a:effectLst/>
                <a:latin typeface="Times" panose="020B7200000000000000" pitchFamily="34" charset="0"/>
              </a:rPr>
              <a:t>IEEE TAP</a:t>
            </a:r>
            <a:r>
              <a:rPr lang="en-US" sz="900" dirty="0">
                <a:effectLst/>
                <a:latin typeface="Times" panose="020B7200000000000000" pitchFamily="34" charset="0"/>
              </a:rPr>
              <a:t>, 2018.</a:t>
            </a:r>
          </a:p>
        </p:txBody>
      </p:sp>
    </p:spTree>
    <p:extLst>
      <p:ext uri="{BB962C8B-B14F-4D97-AF65-F5344CB8AC3E}">
        <p14:creationId xmlns:p14="http://schemas.microsoft.com/office/powerpoint/2010/main" val="4261135433"/>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0" y="0"/>
                <a:ext cx="9216516" cy="476672"/>
              </a:xfrm>
            </p:spPr>
            <p:txBody>
              <a:bodyPr/>
              <a:lstStyle/>
              <a:p>
                <a:pPr lvl="0"/>
                <a:r>
                  <a:rPr lang="en-US" sz="2400" dirty="0">
                    <a:latin typeface="Calibri" panose="020F0502020204030204" pitchFamily="34" charset="0"/>
                    <a:cs typeface="Calibri" panose="020F0502020204030204" pitchFamily="34" charset="0"/>
                  </a:rPr>
                  <a:t>Electron Bunch Excitation:</a:t>
                </a:r>
                <a:r>
                  <a:rPr lang="en-US" sz="2400" dirty="0">
                    <a:ea typeface="Cambria Math" panose="02040503050406030204" pitchFamily="18" charset="0"/>
                  </a:rPr>
                  <a:t> </a:t>
                </a:r>
                <a14:m>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d>
                          <m:dPr>
                            <m:begChr m:val="{"/>
                            <m:endChr m:val="}"/>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𝐅</m:t>
                                </m:r>
                              </m:e>
                              <m:sub>
                                <m:r>
                                  <a:rPr lang="en-US" sz="2400" i="1">
                                    <a:latin typeface="Cambria Math" panose="02040503050406030204" pitchFamily="18" charset="0"/>
                                    <a:ea typeface="Cambria Math" panose="02040503050406030204" pitchFamily="18" charset="0"/>
                                  </a:rPr>
                                  <m:t>𝑗</m:t>
                                </m:r>
                              </m:sub>
                            </m:sSub>
                          </m:e>
                        </m:d>
                      </m:e>
                      <m:sub>
                        <m:r>
                          <a:rPr lang="en-US" sz="2400" i="1">
                            <a:latin typeface="Cambria Math" panose="02040503050406030204" pitchFamily="18" charset="0"/>
                            <a:ea typeface="Cambria Math" panose="02040503050406030204" pitchFamily="18" charset="0"/>
                          </a:rPr>
                          <m:t>𝑚</m:t>
                        </m:r>
                      </m:sub>
                    </m:sSub>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𝐒</m:t>
                            </m:r>
                          </m:e>
                          <m:sub>
                            <m:r>
                              <a:rPr lang="en-US" sz="2400" i="1">
                                <a:latin typeface="Cambria Math" panose="02040503050406030204" pitchFamily="18" charset="0"/>
                                <a:ea typeface="Cambria Math" panose="02040503050406030204" pitchFamily="18" charset="0"/>
                              </a:rPr>
                              <m:t>𝑚</m:t>
                            </m:r>
                          </m:sub>
                        </m:sSub>
                        <m:d>
                          <m:dPr>
                            <m:ctrlPr>
                              <a:rPr lang="en-US" sz="2400"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𝐫</m:t>
                            </m:r>
                          </m:e>
                        </m:d>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b="1">
                                <a:latin typeface="Cambria Math" panose="02040503050406030204" pitchFamily="18" charset="0"/>
                                <a:ea typeface="Cambria Math" panose="02040503050406030204" pitchFamily="18" charset="0"/>
                              </a:rPr>
                              <m:t>𝐧</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b="1">
                                <a:latin typeface="Cambria Math" panose="02040503050406030204" pitchFamily="18" charset="0"/>
                                <a:ea typeface="Cambria Math" panose="02040503050406030204" pitchFamily="18" charset="0"/>
                              </a:rPr>
                              <m:t>𝐧</m:t>
                            </m:r>
                          </m:e>
                        </m:acc>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e>
                          <m:sub>
                            <m:r>
                              <a:rPr lang="en-US" sz="2400" i="1">
                                <a:latin typeface="Cambria Math" panose="02040503050406030204" pitchFamily="18" charset="0"/>
                                <a:ea typeface="Cambria Math" panose="02040503050406030204" pitchFamily="18" charset="0"/>
                              </a:rPr>
                              <m:t>𝑡</m:t>
                            </m:r>
                          </m:sub>
                        </m:sSub>
                        <m:sSup>
                          <m:sSupPr>
                            <m:ctrlPr>
                              <a:rPr lang="en-US" sz="2400" i="1">
                                <a:latin typeface="Cambria Math" panose="02040503050406030204" pitchFamily="18" charset="0"/>
                                <a:ea typeface="Cambria Math" panose="02040503050406030204" pitchFamily="18" charset="0"/>
                              </a:rPr>
                            </m:ctrlPr>
                          </m:sSupPr>
                          <m:e>
                            <m:r>
                              <a:rPr lang="en-US" sz="2400" b="1">
                                <a:latin typeface="Cambria Math" panose="02040503050406030204" pitchFamily="18" charset="0"/>
                                <a:ea typeface="Cambria Math" panose="02040503050406030204" pitchFamily="18" charset="0"/>
                              </a:rPr>
                              <m:t>𝐄</m:t>
                            </m:r>
                          </m:e>
                          <m:sup>
                            <m:r>
                              <a:rPr lang="en-US" sz="2400" i="1">
                                <a:latin typeface="Cambria Math" panose="02040503050406030204" pitchFamily="18" charset="0"/>
                                <a:ea typeface="Cambria Math" panose="02040503050406030204" pitchFamily="18" charset="0"/>
                              </a:rPr>
                              <m:t>𝑖</m:t>
                            </m:r>
                          </m:sup>
                        </m:sSup>
                        <m:r>
                          <a:rPr lang="en-US" sz="2400" i="1">
                            <a:latin typeface="Cambria Math" panose="02040503050406030204" pitchFamily="18" charset="0"/>
                            <a:ea typeface="Cambria Math" panose="02040503050406030204" pitchFamily="18" charset="0"/>
                          </a:rPr>
                          <m:t>(</m:t>
                        </m:r>
                        <m:r>
                          <a:rPr lang="en-US" sz="2400" b="1">
                            <a:latin typeface="Cambria Math" panose="02040503050406030204" pitchFamily="18" charset="0"/>
                            <a:ea typeface="Cambria Math" panose="02040503050406030204" pitchFamily="18" charset="0"/>
                          </a:rPr>
                          <m:t>𝐫</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e>
                    </m:d>
                    <m:sSub>
                      <m:sSubPr>
                        <m:ctrlPr>
                          <a:rPr lang="en-US" sz="2400" i="1">
                            <a:latin typeface="Cambria Math" panose="02040503050406030204" pitchFamily="18" charset="0"/>
                            <a:ea typeface="Cambria Math" panose="02040503050406030204" pitchFamily="18" charset="0"/>
                          </a:rPr>
                        </m:ctrlPr>
                      </m:sSubPr>
                      <m:e>
                        <m:d>
                          <m:dPr>
                            <m:begChr m:val=""/>
                            <m:endChr m:val="|"/>
                            <m:ctrlPr>
                              <a:rPr lang="en-US" sz="2400" i="1">
                                <a:latin typeface="Cambria Math" panose="02040503050406030204" pitchFamily="18" charset="0"/>
                                <a:ea typeface="Cambria Math" panose="02040503050406030204" pitchFamily="18" charset="0"/>
                              </a:rPr>
                            </m:ctrlPr>
                          </m:dPr>
                          <m:e>
                            <m:r>
                              <a:rPr lang="en-US" sz="2400">
                                <a:latin typeface="Cambria Math" panose="02040503050406030204" pitchFamily="18" charset="0"/>
                              </a:rPr>
                              <m:t>​</m:t>
                            </m:r>
                          </m:e>
                        </m:d>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𝑗</m:t>
                        </m:r>
                        <m:r>
                          <m:rPr>
                            <m:sty m:val="p"/>
                          </m:rPr>
                          <a:rPr lang="en-US" sz="2400">
                            <a:latin typeface="Cambria Math" panose="02040503050406030204" pitchFamily="18" charset="0"/>
                            <a:ea typeface="Cambria Math" panose="02040503050406030204" pitchFamily="18" charset="0"/>
                          </a:rPr>
                          <m:t>Δ</m:t>
                        </m:r>
                        <m:r>
                          <a:rPr lang="en-US" sz="2400" i="1">
                            <a:latin typeface="Cambria Math" panose="02040503050406030204" pitchFamily="18" charset="0"/>
                            <a:ea typeface="Cambria Math" panose="02040503050406030204" pitchFamily="18" charset="0"/>
                          </a:rPr>
                          <m:t>𝑡</m:t>
                        </m:r>
                      </m:sub>
                    </m:sSub>
                  </m:oMath>
                </a14:m>
                <a:endParaRPr lang="en-US" sz="2400" dirty="0">
                  <a:latin typeface="Calibri" panose="020F0502020204030204" pitchFamily="34" charset="0"/>
                  <a:cs typeface="Calibri" panose="020F0502020204030204" pitchFamily="34" charset="0"/>
                </a:endParaRP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0" y="0"/>
                <a:ext cx="9216516" cy="476672"/>
              </a:xfrm>
              <a:blipFill>
                <a:blip r:embed="rId3"/>
                <a:stretch>
                  <a:fillRect t="-126316" b="-18157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5243566"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Analytical (</a:t>
                </a:r>
                <a14:m>
                  <m:oMath xmlns:m="http://schemas.openxmlformats.org/officeDocument/2006/math">
                    <m:r>
                      <a:rPr lang="en-US" altLang="en-US" sz="1800" b="0" i="1" smtClean="0">
                        <a:latin typeface="Cambria Math" panose="02040503050406030204" pitchFamily="18" charset="0"/>
                        <a:cs typeface="Calibri" panose="020F0502020204030204" pitchFamily="34" charset="0"/>
                      </a:rPr>
                      <m:t>𝛽</m:t>
                    </m:r>
                    <m:r>
                      <a:rPr lang="en-US" altLang="en-US" sz="1800" b="0" i="1" smtClean="0">
                        <a:latin typeface="Cambria Math" panose="02040503050406030204" pitchFamily="18" charset="0"/>
                        <a:cs typeface="Calibri" panose="020F0502020204030204" pitchFamily="34" charset="0"/>
                      </a:rPr>
                      <m:t>=1</m:t>
                    </m:r>
                  </m:oMath>
                </a14:m>
                <a:r>
                  <a:rPr lang="en-US" altLang="en-US" sz="1800" dirty="0">
                    <a:latin typeface="Calibri" panose="020F0502020204030204" pitchFamily="34" charset="0"/>
                    <a:cs typeface="Calibri" panose="020F0502020204030204" pitchFamily="34" charset="0"/>
                  </a:rPr>
                  <a:t>)</a:t>
                </a:r>
              </a:p>
              <a:p>
                <a:pPr marL="457200" lvl="1" indent="0">
                  <a:buNone/>
                </a:pPr>
                <a:endParaRPr lang="en-US" altLang="en-US" sz="1800" dirty="0">
                  <a:latin typeface="Calibri" panose="020F0502020204030204" pitchFamily="34" charset="0"/>
                  <a:cs typeface="Calibri" panose="020F0502020204030204" pitchFamily="34" charset="0"/>
                </a:endParaRPr>
              </a:p>
              <a:p>
                <a:endParaRPr lang="en-US" altLang="en-US" sz="1800" dirty="0">
                  <a:latin typeface="Calibri" panose="020F0502020204030204" pitchFamily="34" charset="0"/>
                  <a:cs typeface="Calibri" panose="020F0502020204030204" pitchFamily="34" charset="0"/>
                </a:endParaRPr>
              </a:p>
              <a:p>
                <a:r>
                  <a:rPr lang="en-US" altLang="en-US" sz="1800" dirty="0">
                    <a:latin typeface="Calibri" panose="020F0502020204030204" pitchFamily="34" charset="0"/>
                    <a:cs typeface="Calibri" panose="020F0502020204030204" pitchFamily="34" charset="0"/>
                  </a:rPr>
                  <a:t>Numerical integration (</a:t>
                </a:r>
                <a14:m>
                  <m:oMath xmlns:m="http://schemas.openxmlformats.org/officeDocument/2006/math">
                    <m:r>
                      <a:rPr lang="en-US" altLang="en-US" sz="1800" b="0" i="1" smtClean="0">
                        <a:latin typeface="Cambria Math" panose="02040503050406030204" pitchFamily="18" charset="0"/>
                        <a:cs typeface="Calibri" panose="020F0502020204030204" pitchFamily="34" charset="0"/>
                      </a:rPr>
                      <m:t>𝛽</m:t>
                    </m:r>
                    <m:r>
                      <a:rPr lang="en-US" altLang="en-US" sz="1800" b="0" i="1" smtClean="0">
                        <a:latin typeface="Cambria Math" panose="02040503050406030204" pitchFamily="18" charset="0"/>
                        <a:cs typeface="Calibri" panose="020F0502020204030204" pitchFamily="34" charset="0"/>
                      </a:rPr>
                      <m:t>&lt;1</m:t>
                    </m:r>
                  </m:oMath>
                </a14:m>
                <a:r>
                  <a:rPr lang="en-US" altLang="en-US" sz="1800" dirty="0">
                    <a:latin typeface="Calibri" panose="020F0502020204030204" pitchFamily="34" charset="0"/>
                    <a:cs typeface="Calibri" panose="020F0502020204030204" pitchFamily="34" charset="0"/>
                  </a:rPr>
                  <a:t>)</a:t>
                </a:r>
              </a:p>
              <a:p>
                <a:pPr marL="457200" lvl="1" indent="0">
                  <a:buNone/>
                </a:pPr>
                <a:endParaRPr lang="en-US" altLang="en-US" sz="1800" dirty="0">
                  <a:latin typeface="Calibri" panose="020F0502020204030204" pitchFamily="34" charset="0"/>
                  <a:cs typeface="Calibri" panose="020F0502020204030204" pitchFamily="34" charset="0"/>
                </a:endParaRP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5243566" cy="1116123"/>
              </a:xfrm>
              <a:prstGeom prst="rect">
                <a:avLst/>
              </a:prstGeom>
              <a:blipFill>
                <a:blip r:embed="rId6"/>
                <a:stretch>
                  <a:fillRect t="-2247" b="-30337"/>
                </a:stretch>
              </a:blipFill>
              <a:ln w="9525">
                <a:noFill/>
                <a:miter lim="800000"/>
                <a:headEnd/>
                <a:tailEnd/>
              </a:ln>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6C020080-5DC9-D228-847D-952290767451}"/>
              </a:ext>
            </a:extLst>
          </p:cNvPr>
          <p:cNvGrpSpPr/>
          <p:nvPr/>
        </p:nvGrpSpPr>
        <p:grpSpPr>
          <a:xfrm>
            <a:off x="5069835" y="467758"/>
            <a:ext cx="3996444" cy="1678868"/>
            <a:chOff x="4968044" y="1711878"/>
            <a:chExt cx="3996444" cy="1678868"/>
          </a:xfrm>
        </p:grpSpPr>
        <p:pic>
          <p:nvPicPr>
            <p:cNvPr id="6" name="Picture 5">
              <a:extLst>
                <a:ext uri="{FF2B5EF4-FFF2-40B4-BE49-F238E27FC236}">
                  <a16:creationId xmlns:a16="http://schemas.microsoft.com/office/drawing/2014/main" id="{EDFC3BFB-44A7-9CAA-00CA-CB8EA3037ACB}"/>
                </a:ext>
              </a:extLst>
            </p:cNvPr>
            <p:cNvPicPr>
              <a:picLocks noChangeAspect="1"/>
            </p:cNvPicPr>
            <p:nvPr/>
          </p:nvPicPr>
          <p:blipFill>
            <a:blip r:embed="rId7"/>
            <a:stretch>
              <a:fillRect/>
            </a:stretch>
          </p:blipFill>
          <p:spPr>
            <a:xfrm>
              <a:off x="6981318" y="2016636"/>
              <a:ext cx="1983170" cy="1105373"/>
            </a:xfrm>
            <a:prstGeom prst="rect">
              <a:avLst/>
            </a:prstGeom>
          </p:spPr>
        </p:pic>
        <p:sp>
          <p:nvSpPr>
            <p:cNvPr id="8" name="Freeform 7">
              <a:extLst>
                <a:ext uri="{FF2B5EF4-FFF2-40B4-BE49-F238E27FC236}">
                  <a16:creationId xmlns:a16="http://schemas.microsoft.com/office/drawing/2014/main" id="{1F7C548F-81FE-A47C-6194-E2D1793E8B2E}"/>
                </a:ext>
              </a:extLst>
            </p:cNvPr>
            <p:cNvSpPr/>
            <p:nvPr/>
          </p:nvSpPr>
          <p:spPr>
            <a:xfrm rot="19792666">
              <a:off x="5610800" y="2259771"/>
              <a:ext cx="857240" cy="723677"/>
            </a:xfrm>
            <a:custGeom>
              <a:avLst/>
              <a:gdLst>
                <a:gd name="connsiteX0" fmla="*/ 0 w 2164080"/>
                <a:gd name="connsiteY0" fmla="*/ 521681 h 1826901"/>
                <a:gd name="connsiteX1" fmla="*/ 447040 w 2164080"/>
                <a:gd name="connsiteY1" fmla="*/ 592801 h 1826901"/>
                <a:gd name="connsiteX2" fmla="*/ 1767840 w 2164080"/>
                <a:gd name="connsiteY2" fmla="*/ 23841 h 1826901"/>
                <a:gd name="connsiteX3" fmla="*/ 1940560 w 2164080"/>
                <a:gd name="connsiteY3" fmla="*/ 1517361 h 1826901"/>
                <a:gd name="connsiteX4" fmla="*/ 2164080 w 2164080"/>
                <a:gd name="connsiteY4" fmla="*/ 1822161 h 182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80" h="1826901">
                  <a:moveTo>
                    <a:pt x="0" y="521681"/>
                  </a:moveTo>
                  <a:cubicBezTo>
                    <a:pt x="76200" y="598727"/>
                    <a:pt x="152400" y="675774"/>
                    <a:pt x="447040" y="592801"/>
                  </a:cubicBezTo>
                  <a:cubicBezTo>
                    <a:pt x="741680" y="509828"/>
                    <a:pt x="1518920" y="-130252"/>
                    <a:pt x="1767840" y="23841"/>
                  </a:cubicBezTo>
                  <a:cubicBezTo>
                    <a:pt x="2016760" y="177934"/>
                    <a:pt x="1874520" y="1217641"/>
                    <a:pt x="1940560" y="1517361"/>
                  </a:cubicBezTo>
                  <a:cubicBezTo>
                    <a:pt x="2006600" y="1817081"/>
                    <a:pt x="2030307" y="1840788"/>
                    <a:pt x="2164080" y="18221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15AB1895-4A75-9347-FEEC-5907854A6806}"/>
                </a:ext>
              </a:extLst>
            </p:cNvPr>
            <p:cNvSpPr>
              <a:spLocks noChangeArrowheads="1"/>
            </p:cNvSpPr>
            <p:nvPr/>
          </p:nvSpPr>
          <p:spPr bwMode="auto">
            <a:xfrm>
              <a:off x="6262653" y="2246755"/>
              <a:ext cx="329093" cy="91296"/>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10" name="TextBox 9">
              <a:extLst>
                <a:ext uri="{FF2B5EF4-FFF2-40B4-BE49-F238E27FC236}">
                  <a16:creationId xmlns:a16="http://schemas.microsoft.com/office/drawing/2014/main" id="{EEFB1D80-7E5E-741C-9D3A-78F9730A1FC9}"/>
                </a:ext>
              </a:extLst>
            </p:cNvPr>
            <p:cNvSpPr txBox="1"/>
            <p:nvPr/>
          </p:nvSpPr>
          <p:spPr>
            <a:xfrm>
              <a:off x="4968044" y="3124688"/>
              <a:ext cx="2142751" cy="266058"/>
            </a:xfrm>
            <a:prstGeom prst="rect">
              <a:avLst/>
            </a:prstGeom>
            <a:noFill/>
          </p:spPr>
          <p:txBody>
            <a:bodyPr wrap="square">
              <a:spAutoFit/>
            </a:bodyPr>
            <a:lstStyle/>
            <a:p>
              <a:pPr marL="342900" indent="-171450" algn="ctr">
                <a:buSzPts val="1400"/>
                <a:defRPr/>
              </a:pPr>
              <a:r>
                <a:rPr lang="en-US" sz="900" b="1" dirty="0">
                  <a:solidFill>
                    <a:schemeClr val="dk1"/>
                  </a:solidFill>
                  <a:latin typeface="Calibri"/>
                  <a:ea typeface="Calibri"/>
                  <a:cs typeface="Calibri"/>
                  <a:sym typeface="Calibri"/>
                </a:rPr>
                <a:t>Charge density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B65007-B6DE-55BD-02E8-F48B4DF214B3}"/>
                    </a:ext>
                  </a:extLst>
                </p:cNvPr>
                <p:cNvSpPr txBox="1"/>
                <p:nvPr/>
              </p:nvSpPr>
              <p:spPr>
                <a:xfrm>
                  <a:off x="6358319" y="2066072"/>
                  <a:ext cx="137759" cy="195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𝑣</m:t>
                        </m:r>
                      </m:oMath>
                    </m:oMathPara>
                  </a14:m>
                  <a:endParaRPr lang="en-US" sz="1100" dirty="0"/>
                </a:p>
              </p:txBody>
            </p:sp>
          </mc:Choice>
          <mc:Fallback xmlns="">
            <p:sp>
              <p:nvSpPr>
                <p:cNvPr id="11" name="TextBox 10">
                  <a:extLst>
                    <a:ext uri="{FF2B5EF4-FFF2-40B4-BE49-F238E27FC236}">
                      <a16:creationId xmlns:a16="http://schemas.microsoft.com/office/drawing/2014/main" id="{AAB65007-B6DE-55BD-02E8-F48B4DF214B3}"/>
                    </a:ext>
                  </a:extLst>
                </p:cNvPr>
                <p:cNvSpPr txBox="1">
                  <a:spLocks noRot="1" noChangeAspect="1" noMove="1" noResize="1" noEditPoints="1" noAdjustHandles="1" noChangeArrowheads="1" noChangeShapeType="1" noTextEdit="1"/>
                </p:cNvSpPr>
                <p:nvPr/>
              </p:nvSpPr>
              <p:spPr>
                <a:xfrm>
                  <a:off x="6358319" y="2066072"/>
                  <a:ext cx="137759" cy="19510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629C05-7458-9200-296C-FCC2B9D50042}"/>
                    </a:ext>
                  </a:extLst>
                </p:cNvPr>
                <p:cNvSpPr txBox="1"/>
                <p:nvPr/>
              </p:nvSpPr>
              <p:spPr>
                <a:xfrm>
                  <a:off x="5407240" y="2755479"/>
                  <a:ext cx="1413785" cy="378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𝜆</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𝑧</m:t>
                            </m:r>
                          </m:e>
                        </m:d>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ad>
                              <m:radPr>
                                <m:degHide m:val="on"/>
                                <m:ctrlPr>
                                  <a:rPr lang="en-US" sz="1100" b="0" i="1" smtClean="0">
                                    <a:latin typeface="Cambria Math" panose="02040503050406030204" pitchFamily="18" charset="0"/>
                                  </a:rPr>
                                </m:ctrlPr>
                              </m:radPr>
                              <m:deg/>
                              <m:e>
                                <m:r>
                                  <a:rPr lang="en-US" sz="1100" i="1">
                                    <a:latin typeface="Cambria Math" panose="02040503050406030204" pitchFamily="18" charset="0"/>
                                  </a:rPr>
                                  <m:t>2</m:t>
                                </m:r>
                                <m:r>
                                  <a:rPr lang="en-US" sz="1100" i="1">
                                    <a:latin typeface="Cambria Math" panose="02040503050406030204" pitchFamily="18" charset="0"/>
                                  </a:rPr>
                                  <m:t>𝜋</m:t>
                                </m:r>
                              </m:e>
                            </m:rad>
                            <m:r>
                              <a:rPr lang="en-US" sz="1100" b="0" i="1" smtClean="0">
                                <a:latin typeface="Cambria Math" panose="02040503050406030204" pitchFamily="18" charset="0"/>
                              </a:rPr>
                              <m:t>𝜎</m:t>
                            </m:r>
                          </m:den>
                        </m:f>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m:t>
                                    </m:r>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 </m:t>
                                    </m:r>
                                  </m:e>
                                  <m:sup>
                                    <m:r>
                                      <a:rPr lang="en-US" sz="1100" b="0" i="1" smtClean="0">
                                        <a:latin typeface="Cambria Math" panose="02040503050406030204" pitchFamily="18" charset="0"/>
                                      </a:rPr>
                                      <m:t>2</m:t>
                                    </m:r>
                                  </m:sup>
                                </m:sSup>
                              </m:num>
                              <m:den>
                                <m:r>
                                  <a:rPr lang="en-US" sz="1100" b="0" i="1" smtClean="0">
                                    <a:latin typeface="Cambria Math" panose="02040503050406030204" pitchFamily="18" charset="0"/>
                                  </a:rPr>
                                  <m:t>2</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𝜎</m:t>
                                    </m:r>
                                  </m:e>
                                  <m:sup>
                                    <m:r>
                                      <a:rPr lang="en-US" sz="1100" b="0" i="1" smtClean="0">
                                        <a:latin typeface="Cambria Math" panose="02040503050406030204" pitchFamily="18" charset="0"/>
                                      </a:rPr>
                                      <m:t>2</m:t>
                                    </m:r>
                                  </m:sup>
                                </m:sSup>
                              </m:den>
                            </m:f>
                          </m:sup>
                        </m:sSup>
                      </m:oMath>
                    </m:oMathPara>
                  </a14:m>
                  <a:endParaRPr lang="en-US" sz="1100" dirty="0"/>
                </a:p>
              </p:txBody>
            </p:sp>
          </mc:Choice>
          <mc:Fallback xmlns="">
            <p:sp>
              <p:nvSpPr>
                <p:cNvPr id="12" name="TextBox 11">
                  <a:extLst>
                    <a:ext uri="{FF2B5EF4-FFF2-40B4-BE49-F238E27FC236}">
                      <a16:creationId xmlns:a16="http://schemas.microsoft.com/office/drawing/2014/main" id="{D6629C05-7458-9200-296C-FCC2B9D50042}"/>
                    </a:ext>
                  </a:extLst>
                </p:cNvPr>
                <p:cNvSpPr txBox="1">
                  <a:spLocks noRot="1" noChangeAspect="1" noMove="1" noResize="1" noEditPoints="1" noAdjustHandles="1" noChangeArrowheads="1" noChangeShapeType="1" noTextEdit="1"/>
                </p:cNvSpPr>
                <p:nvPr/>
              </p:nvSpPr>
              <p:spPr>
                <a:xfrm>
                  <a:off x="5407240" y="2755479"/>
                  <a:ext cx="1413785" cy="378630"/>
                </a:xfrm>
                <a:prstGeom prst="rect">
                  <a:avLst/>
                </a:prstGeom>
                <a:blipFill>
                  <a:blip r:embed="rId9"/>
                  <a:stretch>
                    <a:fillRect l="-1770" b="-10000"/>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C9DD57EC-6ECB-B3A6-BC4C-4C602526C9B4}"/>
                </a:ext>
              </a:extLst>
            </p:cNvPr>
            <p:cNvSpPr>
              <a:spLocks noChangeArrowheads="1"/>
            </p:cNvSpPr>
            <p:nvPr/>
          </p:nvSpPr>
          <p:spPr bwMode="auto">
            <a:xfrm>
              <a:off x="5407240" y="2673580"/>
              <a:ext cx="1379291" cy="108874"/>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15" name="Right Arrow 14">
              <a:extLst>
                <a:ext uri="{FF2B5EF4-FFF2-40B4-BE49-F238E27FC236}">
                  <a16:creationId xmlns:a16="http://schemas.microsoft.com/office/drawing/2014/main" id="{B84B1B39-5CB5-B969-35F5-25641CE837A1}"/>
                </a:ext>
              </a:extLst>
            </p:cNvPr>
            <p:cNvSpPr>
              <a:spLocks noChangeArrowheads="1"/>
            </p:cNvSpPr>
            <p:nvPr/>
          </p:nvSpPr>
          <p:spPr bwMode="auto">
            <a:xfrm>
              <a:off x="5487094" y="1995706"/>
              <a:ext cx="3094145" cy="49229"/>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C32F97-E44F-578F-DDA3-13AFD5F8FB90}"/>
                    </a:ext>
                  </a:extLst>
                </p:cNvPr>
                <p:cNvSpPr txBox="1"/>
                <p:nvPr/>
              </p:nvSpPr>
              <p:spPr>
                <a:xfrm>
                  <a:off x="8610705" y="1916832"/>
                  <a:ext cx="109838"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oMath>
                    </m:oMathPara>
                  </a14:m>
                  <a:endParaRPr lang="en-US" sz="1100" dirty="0"/>
                </a:p>
              </p:txBody>
            </p:sp>
          </mc:Choice>
          <mc:Fallback xmlns="">
            <p:sp>
              <p:nvSpPr>
                <p:cNvPr id="16" name="TextBox 15">
                  <a:extLst>
                    <a:ext uri="{FF2B5EF4-FFF2-40B4-BE49-F238E27FC236}">
                      <a16:creationId xmlns:a16="http://schemas.microsoft.com/office/drawing/2014/main" id="{30C32F97-E44F-578F-DDA3-13AFD5F8FB90}"/>
                    </a:ext>
                  </a:extLst>
                </p:cNvPr>
                <p:cNvSpPr txBox="1">
                  <a:spLocks noRot="1" noChangeAspect="1" noMove="1" noResize="1" noEditPoints="1" noAdjustHandles="1" noChangeArrowheads="1" noChangeShapeType="1" noTextEdit="1"/>
                </p:cNvSpPr>
                <p:nvPr/>
              </p:nvSpPr>
              <p:spPr>
                <a:xfrm>
                  <a:off x="8610705" y="1916832"/>
                  <a:ext cx="109838" cy="169277"/>
                </a:xfrm>
                <a:prstGeom prst="rect">
                  <a:avLst/>
                </a:prstGeom>
                <a:blipFill>
                  <a:blip r:embed="rId10"/>
                  <a:stretch>
                    <a:fillRect l="-10000"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A570636-91CD-7BC5-FED5-64FB425CF8D2}"/>
                    </a:ext>
                  </a:extLst>
                </p:cNvPr>
                <p:cNvSpPr txBox="1"/>
                <p:nvPr/>
              </p:nvSpPr>
              <p:spPr>
                <a:xfrm>
                  <a:off x="7965740" y="1711878"/>
                  <a:ext cx="558865"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=0</m:t>
                        </m:r>
                      </m:oMath>
                    </m:oMathPara>
                  </a14:m>
                  <a:endParaRPr lang="en-US" sz="1100" dirty="0"/>
                </a:p>
              </p:txBody>
            </p:sp>
          </mc:Choice>
          <mc:Fallback xmlns="">
            <p:sp>
              <p:nvSpPr>
                <p:cNvPr id="18" name="TextBox 17">
                  <a:extLst>
                    <a:ext uri="{FF2B5EF4-FFF2-40B4-BE49-F238E27FC236}">
                      <a16:creationId xmlns:a16="http://schemas.microsoft.com/office/drawing/2014/main" id="{EA570636-91CD-7BC5-FED5-64FB425CF8D2}"/>
                    </a:ext>
                  </a:extLst>
                </p:cNvPr>
                <p:cNvSpPr txBox="1">
                  <a:spLocks noRot="1" noChangeAspect="1" noMove="1" noResize="1" noEditPoints="1" noAdjustHandles="1" noChangeArrowheads="1" noChangeShapeType="1" noTextEdit="1"/>
                </p:cNvSpPr>
                <p:nvPr/>
              </p:nvSpPr>
              <p:spPr>
                <a:xfrm>
                  <a:off x="7965740" y="1711878"/>
                  <a:ext cx="558865"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DEF3609-D315-F5CB-1FD7-80176B7A9A88}"/>
                    </a:ext>
                  </a:extLst>
                </p:cNvPr>
                <p:cNvSpPr txBox="1"/>
                <p:nvPr/>
              </p:nvSpPr>
              <p:spPr>
                <a:xfrm>
                  <a:off x="6019006" y="1723838"/>
                  <a:ext cx="67862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oMath>
                    </m:oMathPara>
                  </a14:m>
                  <a:endParaRPr lang="en-US" sz="1100" dirty="0"/>
                </a:p>
              </p:txBody>
            </p:sp>
          </mc:Choice>
          <mc:Fallback xmlns="">
            <p:sp>
              <p:nvSpPr>
                <p:cNvPr id="19" name="TextBox 18">
                  <a:extLst>
                    <a:ext uri="{FF2B5EF4-FFF2-40B4-BE49-F238E27FC236}">
                      <a16:creationId xmlns:a16="http://schemas.microsoft.com/office/drawing/2014/main" id="{8DEF3609-D315-F5CB-1FD7-80176B7A9A88}"/>
                    </a:ext>
                  </a:extLst>
                </p:cNvPr>
                <p:cNvSpPr txBox="1">
                  <a:spLocks noRot="1" noChangeAspect="1" noMove="1" noResize="1" noEditPoints="1" noAdjustHandles="1" noChangeArrowheads="1" noChangeShapeType="1" noTextEdit="1"/>
                </p:cNvSpPr>
                <p:nvPr/>
              </p:nvSpPr>
              <p:spPr>
                <a:xfrm>
                  <a:off x="6019006" y="1723838"/>
                  <a:ext cx="678626" cy="261610"/>
                </a:xfrm>
                <a:prstGeom prst="rect">
                  <a:avLst/>
                </a:prstGeom>
                <a:blipFill>
                  <a:blip r:embed="rId12"/>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68485434-341E-714B-4DF0-807F59914782}"/>
                </a:ext>
              </a:extLst>
            </p:cNvPr>
            <p:cNvCxnSpPr>
              <a:cxnSpLocks/>
            </p:cNvCxnSpPr>
            <p:nvPr/>
          </p:nvCxnSpPr>
          <p:spPr>
            <a:xfrm flipH="1">
              <a:off x="6090682" y="1807981"/>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411E35-E6B7-AC3A-8B26-92F1BF37C21D}"/>
                </a:ext>
              </a:extLst>
            </p:cNvPr>
            <p:cNvCxnSpPr>
              <a:cxnSpLocks/>
            </p:cNvCxnSpPr>
            <p:nvPr/>
          </p:nvCxnSpPr>
          <p:spPr>
            <a:xfrm flipH="1">
              <a:off x="7972976" y="1785763"/>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descr="A graph of a function&#10;&#10;Description automatically generated">
            <a:extLst>
              <a:ext uri="{FF2B5EF4-FFF2-40B4-BE49-F238E27FC236}">
                <a16:creationId xmlns:a16="http://schemas.microsoft.com/office/drawing/2014/main" id="{0A45EF25-105A-44DA-5F35-1176FC89EA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55574" y="3702009"/>
            <a:ext cx="3673296" cy="2571307"/>
          </a:xfrm>
          <a:prstGeom prst="rect">
            <a:avLst/>
          </a:prstGeom>
        </p:spPr>
      </p:pic>
      <p:pic>
        <p:nvPicPr>
          <p:cNvPr id="33" name="Picture 32" descr="A graph of a function&#10;&#10;Description automatically generated">
            <a:extLst>
              <a:ext uri="{FF2B5EF4-FFF2-40B4-BE49-F238E27FC236}">
                <a16:creationId xmlns:a16="http://schemas.microsoft.com/office/drawing/2014/main" id="{7D947582-ACE3-26E8-B200-759D4424FA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7544" y="3702009"/>
            <a:ext cx="3673296" cy="2571307"/>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A66043D-5D64-3CB6-E309-CAE9ECCADB62}"/>
                  </a:ext>
                </a:extLst>
              </p:cNvPr>
              <p:cNvSpPr txBox="1"/>
              <p:nvPr/>
            </p:nvSpPr>
            <p:spPr>
              <a:xfrm>
                <a:off x="1848915" y="1143049"/>
                <a:ext cx="5004262" cy="378245"/>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𝑧</m:t>
                          </m:r>
                        </m:sub>
                        <m:sup>
                          <m:r>
                            <a:rPr lang="en-US" sz="1800" b="0" i="1" smtClean="0">
                              <a:latin typeface="Cambria Math" panose="02040503050406030204" pitchFamily="18" charset="0"/>
                            </a:rPr>
                            <m:t>𝑖</m:t>
                          </m:r>
                        </m:sup>
                      </m:sSubSup>
                      <m:r>
                        <a:rPr lang="en-US" sz="1800" b="0" i="1" smtClean="0">
                          <a:latin typeface="Cambria Math" panose="02040503050406030204" pitchFamily="18" charset="0"/>
                        </a:rPr>
                        <m:t>(</m:t>
                      </m:r>
                      <m:r>
                        <a:rPr lang="en-US" sz="1800" b="0" i="1" smtClean="0">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𝜌</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)=0</m:t>
                      </m:r>
                    </m:oMath>
                  </m:oMathPara>
                </a14:m>
                <a:endParaRPr lang="en-US" altLang="en-US" sz="1800" dirty="0">
                  <a:latin typeface="Calibri" panose="020F0502020204030204" pitchFamily="34" charset="0"/>
                  <a:cs typeface="Calibri" panose="020F0502020204030204" pitchFamily="34" charset="0"/>
                </a:endParaRPr>
              </a:p>
            </p:txBody>
          </p:sp>
        </mc:Choice>
        <mc:Fallback xmlns="">
          <p:sp>
            <p:nvSpPr>
              <p:cNvPr id="36" name="TextBox 35">
                <a:extLst>
                  <a:ext uri="{FF2B5EF4-FFF2-40B4-BE49-F238E27FC236}">
                    <a16:creationId xmlns:a16="http://schemas.microsoft.com/office/drawing/2014/main" id="{AA66043D-5D64-3CB6-E309-CAE9ECCADB62}"/>
                  </a:ext>
                </a:extLst>
              </p:cNvPr>
              <p:cNvSpPr txBox="1">
                <a:spLocks noRot="1" noChangeAspect="1" noMove="1" noResize="1" noEditPoints="1" noAdjustHandles="1" noChangeArrowheads="1" noChangeShapeType="1" noTextEdit="1"/>
              </p:cNvSpPr>
              <p:nvPr/>
            </p:nvSpPr>
            <p:spPr>
              <a:xfrm>
                <a:off x="1848915" y="1143049"/>
                <a:ext cx="5004262" cy="378245"/>
              </a:xfrm>
              <a:prstGeom prst="rect">
                <a:avLst/>
              </a:prstGeom>
              <a:blipFill>
                <a:blip r:embed="rId15"/>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D96DEE9-A4F1-DCF7-503A-241F87D8FA9F}"/>
                  </a:ext>
                </a:extLst>
              </p:cNvPr>
              <p:cNvSpPr txBox="1"/>
              <p:nvPr/>
            </p:nvSpPr>
            <p:spPr>
              <a:xfrm>
                <a:off x="4110463" y="2232223"/>
                <a:ext cx="5754125" cy="1186222"/>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𝑧</m:t>
                          </m:r>
                        </m:sub>
                        <m:sup>
                          <m:r>
                            <a:rPr lang="en-US" sz="1800" b="0" i="1" smtClean="0">
                              <a:latin typeface="Cambria Math" panose="02040503050406030204" pitchFamily="18" charset="0"/>
                            </a:rPr>
                            <m:t>𝑖</m:t>
                          </m:r>
                        </m:sup>
                      </m:sSubSup>
                      <m:r>
                        <a:rPr lang="en-US" sz="1800" b="0" i="1" smtClean="0">
                          <a:latin typeface="Cambria Math" panose="02040503050406030204" pitchFamily="18" charset="0"/>
                        </a:rPr>
                        <m:t>(</m:t>
                      </m:r>
                      <m:r>
                        <a:rPr lang="en-US" sz="1800" b="0" i="1" smtClean="0">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𝜌</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𝑄</m:t>
                          </m:r>
                        </m:num>
                        <m:den>
                          <m:r>
                            <a:rPr lang="en-US" sz="1800" i="1">
                              <a:latin typeface="Cambria Math" panose="02040503050406030204" pitchFamily="18" charset="0"/>
                            </a:rPr>
                            <m:t>4</m:t>
                          </m:r>
                          <m:r>
                            <a:rPr lang="en-US" sz="1800" i="1">
                              <a:latin typeface="Cambria Math" panose="02040503050406030204" pitchFamily="18" charset="0"/>
                            </a:rPr>
                            <m:t>𝜋𝜖</m:t>
                          </m:r>
                          <m:sSup>
                            <m:sSupPr>
                              <m:ctrlPr>
                                <a:rPr lang="en-US" sz="1800" i="1">
                                  <a:latin typeface="Cambria Math" panose="02040503050406030204" pitchFamily="18" charset="0"/>
                                </a:rPr>
                              </m:ctrlPr>
                            </m:sSupPr>
                            <m:e>
                              <m:r>
                                <a:rPr lang="en-US" sz="1800" i="1">
                                  <a:latin typeface="Cambria Math" panose="02040503050406030204" pitchFamily="18" charset="0"/>
                                </a:rPr>
                                <m:t>𝛾</m:t>
                              </m:r>
                            </m:e>
                            <m:sup>
                              <m:r>
                                <a:rPr lang="en-US" sz="1800" i="1">
                                  <a:latin typeface="Cambria Math" panose="02040503050406030204" pitchFamily="18" charset="0"/>
                                </a:rPr>
                                <m:t>2</m:t>
                              </m:r>
                            </m:sup>
                          </m:sSup>
                        </m:den>
                      </m:f>
                      <m:nary>
                        <m:naryPr>
                          <m:ctrlPr>
                            <a:rPr lang="en-US" sz="1800" i="1">
                              <a:latin typeface="Cambria Math" panose="02040503050406030204" pitchFamily="18" charset="0"/>
                            </a:rPr>
                          </m:ctrlPr>
                        </m:naryPr>
                        <m:sub>
                          <m:r>
                            <m:rPr>
                              <m:brk m:alnAt="23"/>
                            </m:rP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m:t>
                          </m:r>
                        </m:sub>
                        <m:sup>
                          <m:r>
                            <a:rPr lang="en-US" sz="1800" i="1">
                              <a:latin typeface="Cambria Math" panose="02040503050406030204" pitchFamily="18" charset="0"/>
                              <a:ea typeface="Cambria Math" panose="02040503050406030204" pitchFamily="18" charset="0"/>
                            </a:rPr>
                            <m:t>∞</m:t>
                          </m:r>
                        </m:sup>
                        <m:e>
                          <m:f>
                            <m:fPr>
                              <m:ctrlPr>
                                <a:rPr lang="en-US" sz="1800" i="1">
                                  <a:latin typeface="Cambria Math" panose="02040503050406030204" pitchFamily="18" charset="0"/>
                                </a:rPr>
                              </m:ctrlPr>
                            </m:fPr>
                            <m:num>
                              <m:d>
                                <m:dPr>
                                  <m:ctrlPr>
                                    <a:rPr lang="en-US" sz="1800" i="1">
                                      <a:latin typeface="Cambria Math" panose="02040503050406030204" pitchFamily="18" charset="0"/>
                                    </a:rPr>
                                  </m:ctrlPr>
                                </m:dPr>
                                <m:e>
                                  <m:r>
                                    <a:rPr lang="en-US" sz="1800" i="1">
                                      <a:latin typeface="Cambria Math" panose="02040503050406030204" pitchFamily="18" charset="0"/>
                                    </a:rPr>
                                    <m:t>𝑧</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e>
                              </m:d>
                              <m:r>
                                <a:rPr lang="en-US" sz="1800" i="1">
                                  <a:latin typeface="Cambria Math" panose="02040503050406030204" pitchFamily="18" charset="0"/>
                                </a:rPr>
                                <m:t>𝜆</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𝑣𝑡</m:t>
                                  </m:r>
                                </m:e>
                              </m:d>
                            </m:num>
                            <m:den>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𝑧</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e>
                                          </m:d>
                                        </m:e>
                                        <m:sup>
                                          <m:r>
                                            <a:rPr lang="en-US" sz="1800" i="1">
                                              <a:latin typeface="Cambria Math" panose="02040503050406030204" pitchFamily="18" charset="0"/>
                                            </a:rPr>
                                            <m:t>2</m:t>
                                          </m:r>
                                        </m:sup>
                                      </m:sSup>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𝜌</m:t>
                                              </m:r>
                                            </m:e>
                                            <m:sup>
                                              <m:r>
                                                <a:rPr lang="en-US" sz="1800" i="1">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𝛾</m:t>
                                              </m:r>
                                            </m:e>
                                            <m:sup>
                                              <m:r>
                                                <a:rPr lang="en-US" sz="1800" i="1">
                                                  <a:latin typeface="Cambria Math" panose="02040503050406030204" pitchFamily="18" charset="0"/>
                                                </a:rPr>
                                                <m:t>2</m:t>
                                              </m:r>
                                            </m:sup>
                                          </m:sSup>
                                        </m:den>
                                      </m:f>
                                    </m:e>
                                  </m:d>
                                </m:e>
                                <m:sup>
                                  <m:f>
                                    <m:fPr>
                                      <m:ctrlPr>
                                        <a:rPr lang="en-US" sz="1800" i="1">
                                          <a:latin typeface="Cambria Math" panose="02040503050406030204" pitchFamily="18" charset="0"/>
                                        </a:rPr>
                                      </m:ctrlPr>
                                    </m:fPr>
                                    <m:num>
                                      <m:r>
                                        <a:rPr lang="en-US" sz="1800" i="1">
                                          <a:latin typeface="Cambria Math" panose="02040503050406030204" pitchFamily="18" charset="0"/>
                                        </a:rPr>
                                        <m:t>3</m:t>
                                      </m:r>
                                    </m:num>
                                    <m:den>
                                      <m:r>
                                        <a:rPr lang="en-US" sz="1800" i="1">
                                          <a:latin typeface="Cambria Math" panose="02040503050406030204" pitchFamily="18" charset="0"/>
                                        </a:rPr>
                                        <m:t>2</m:t>
                                      </m:r>
                                    </m:den>
                                  </m:f>
                                </m:sup>
                              </m:sSup>
                            </m:den>
                          </m:f>
                        </m:e>
                      </m:nary>
                      <m:r>
                        <a:rPr lang="en-US" sz="1800" i="1">
                          <a:latin typeface="Cambria Math" panose="02040503050406030204" pitchFamily="18" charset="0"/>
                        </a:rPr>
                        <m:t>𝑑</m:t>
                      </m:r>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oMath>
                  </m:oMathPara>
                </a14:m>
                <a:endParaRPr lang="en-US" altLang="en-US" sz="1800" dirty="0">
                  <a:latin typeface="Calibri" panose="020F0502020204030204" pitchFamily="34" charset="0"/>
                  <a:cs typeface="Calibri" panose="020F0502020204030204" pitchFamily="34" charset="0"/>
                </a:endParaRPr>
              </a:p>
            </p:txBody>
          </p:sp>
        </mc:Choice>
        <mc:Fallback xmlns="">
          <p:sp>
            <p:nvSpPr>
              <p:cNvPr id="39" name="TextBox 38">
                <a:extLst>
                  <a:ext uri="{FF2B5EF4-FFF2-40B4-BE49-F238E27FC236}">
                    <a16:creationId xmlns:a16="http://schemas.microsoft.com/office/drawing/2014/main" id="{6D96DEE9-A4F1-DCF7-503A-241F87D8FA9F}"/>
                  </a:ext>
                </a:extLst>
              </p:cNvPr>
              <p:cNvSpPr txBox="1">
                <a:spLocks noRot="1" noChangeAspect="1" noMove="1" noResize="1" noEditPoints="1" noAdjustHandles="1" noChangeArrowheads="1" noChangeShapeType="1" noTextEdit="1"/>
              </p:cNvSpPr>
              <p:nvPr/>
            </p:nvSpPr>
            <p:spPr>
              <a:xfrm>
                <a:off x="4110463" y="2232223"/>
                <a:ext cx="5754125" cy="1186222"/>
              </a:xfrm>
              <a:prstGeom prst="rect">
                <a:avLst/>
              </a:prstGeom>
              <a:blipFill>
                <a:blip r:embed="rId16"/>
                <a:stretch>
                  <a:fillRect t="-91579" b="-9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971B4A5-7F38-6BB4-9DBD-6093C89C6A9B}"/>
                  </a:ext>
                </a:extLst>
              </p:cNvPr>
              <p:cNvSpPr txBox="1"/>
              <p:nvPr/>
            </p:nvSpPr>
            <p:spPr>
              <a:xfrm>
                <a:off x="-500326" y="2283654"/>
                <a:ext cx="5432366" cy="11862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𝜌</m:t>
                          </m:r>
                        </m:sub>
                        <m:sup>
                          <m:r>
                            <a:rPr lang="en-US" sz="1800" b="0" i="1" smtClean="0">
                              <a:latin typeface="Cambria Math" panose="02040503050406030204" pitchFamily="18" charset="0"/>
                            </a:rPr>
                            <m:t>𝑖</m:t>
                          </m:r>
                        </m:sup>
                      </m:sSubSup>
                      <m:r>
                        <a:rPr lang="en-US" sz="1800" b="0" i="1" smtClean="0">
                          <a:latin typeface="Cambria Math" panose="02040503050406030204" pitchFamily="18" charset="0"/>
                        </a:rPr>
                        <m:t>(</m:t>
                      </m:r>
                      <m:r>
                        <a:rPr lang="en-US" sz="1800" b="0" i="1" smtClean="0">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𝜌</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𝑄</m:t>
                          </m:r>
                        </m:num>
                        <m:den>
                          <m:r>
                            <a:rPr lang="en-US" sz="1800" b="0" i="1" smtClean="0">
                              <a:latin typeface="Cambria Math" panose="02040503050406030204" pitchFamily="18" charset="0"/>
                            </a:rPr>
                            <m:t>4</m:t>
                          </m:r>
                          <m:r>
                            <a:rPr lang="en-US" sz="1800" b="0" i="1" smtClean="0">
                              <a:latin typeface="Cambria Math" panose="02040503050406030204" pitchFamily="18" charset="0"/>
                            </a:rPr>
                            <m:t>𝜋𝜖</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𝛾</m:t>
                              </m:r>
                            </m:e>
                            <m:sup>
                              <m:r>
                                <a:rPr lang="en-US" sz="1800" b="0" i="1" smtClean="0">
                                  <a:latin typeface="Cambria Math" panose="02040503050406030204" pitchFamily="18" charset="0"/>
                                </a:rPr>
                                <m:t>2</m:t>
                              </m:r>
                            </m:sup>
                          </m:sSup>
                        </m:den>
                      </m:f>
                      <m:nary>
                        <m:naryPr>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sub>
                        <m:sup>
                          <m:r>
                            <a:rPr lang="en-US" sz="1800" i="1">
                              <a:latin typeface="Cambria Math" panose="02040503050406030204" pitchFamily="18" charset="0"/>
                              <a:ea typeface="Cambria Math" panose="02040503050406030204" pitchFamily="18" charset="0"/>
                            </a:rPr>
                            <m:t>∞</m:t>
                          </m:r>
                        </m:sup>
                        <m:e>
                          <m:f>
                            <m:fPr>
                              <m:ctrlPr>
                                <a:rPr lang="en-US" sz="1800" i="1">
                                  <a:latin typeface="Cambria Math" panose="02040503050406030204" pitchFamily="18" charset="0"/>
                                </a:rPr>
                              </m:ctrlPr>
                            </m:fPr>
                            <m:num>
                              <m:r>
                                <a:rPr lang="en-US" sz="1800" i="1">
                                  <a:latin typeface="Cambria Math" panose="02040503050406030204" pitchFamily="18" charset="0"/>
                                </a:rPr>
                                <m:t>𝜌𝜆</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𝑣𝑡</m:t>
                                  </m:r>
                                </m:e>
                              </m:d>
                            </m:num>
                            <m:den>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𝑧</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𝑧</m:t>
                                                  </m:r>
                                                </m:e>
                                                <m:sup>
                                                  <m:r>
                                                    <a:rPr lang="en-US" sz="1800" i="1">
                                                      <a:latin typeface="Cambria Math" panose="02040503050406030204" pitchFamily="18" charset="0"/>
                                                    </a:rPr>
                                                    <m:t>′</m:t>
                                                  </m:r>
                                                </m:sup>
                                              </m:sSup>
                                            </m:e>
                                          </m:d>
                                        </m:e>
                                        <m:sup>
                                          <m:r>
                                            <a:rPr lang="en-US" sz="1800" i="1">
                                              <a:latin typeface="Cambria Math" panose="02040503050406030204" pitchFamily="18" charset="0"/>
                                            </a:rPr>
                                            <m:t>2</m:t>
                                          </m:r>
                                        </m:sup>
                                      </m:sSup>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𝜌</m:t>
                                              </m:r>
                                            </m:e>
                                            <m:sup>
                                              <m:r>
                                                <a:rPr lang="en-US" sz="1800" i="1">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𝛾</m:t>
                                              </m:r>
                                            </m:e>
                                            <m:sup>
                                              <m:r>
                                                <a:rPr lang="en-US" sz="1800" i="1">
                                                  <a:latin typeface="Cambria Math" panose="02040503050406030204" pitchFamily="18" charset="0"/>
                                                </a:rPr>
                                                <m:t>2</m:t>
                                              </m:r>
                                            </m:sup>
                                          </m:sSup>
                                        </m:den>
                                      </m:f>
                                    </m:e>
                                  </m:d>
                                </m:e>
                                <m:sup>
                                  <m:f>
                                    <m:fPr>
                                      <m:ctrlPr>
                                        <a:rPr lang="en-US" sz="1800" i="1">
                                          <a:latin typeface="Cambria Math" panose="02040503050406030204" pitchFamily="18" charset="0"/>
                                        </a:rPr>
                                      </m:ctrlPr>
                                    </m:fPr>
                                    <m:num>
                                      <m:r>
                                        <a:rPr lang="en-US" sz="1800" i="1">
                                          <a:latin typeface="Cambria Math" panose="02040503050406030204" pitchFamily="18" charset="0"/>
                                        </a:rPr>
                                        <m:t>3</m:t>
                                      </m:r>
                                    </m:num>
                                    <m:den>
                                      <m:r>
                                        <a:rPr lang="en-US" sz="1800" i="1">
                                          <a:latin typeface="Cambria Math" panose="02040503050406030204" pitchFamily="18" charset="0"/>
                                        </a:rPr>
                                        <m:t>2</m:t>
                                      </m:r>
                                    </m:den>
                                  </m:f>
                                </m:sup>
                              </m:sSup>
                            </m:den>
                          </m:f>
                        </m:e>
                      </m:nary>
                      <m:r>
                        <a:rPr lang="en-US" sz="1800" b="0" i="1" smtClean="0">
                          <a:latin typeface="Cambria Math" panose="02040503050406030204" pitchFamily="18" charset="0"/>
                        </a:rPr>
                        <m:t>𝑑</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𝑧</m:t>
                          </m:r>
                        </m:e>
                        <m:sup>
                          <m:r>
                            <a:rPr lang="en-US" sz="1800" b="0" i="1" smtClean="0">
                              <a:latin typeface="Cambria Math" panose="02040503050406030204" pitchFamily="18" charset="0"/>
                            </a:rPr>
                            <m:t>′</m:t>
                          </m:r>
                        </m:sup>
                      </m:sSup>
                    </m:oMath>
                  </m:oMathPara>
                </a14:m>
                <a:endParaRPr lang="en-US" dirty="0"/>
              </a:p>
            </p:txBody>
          </p:sp>
        </mc:Choice>
        <mc:Fallback xmlns="">
          <p:sp>
            <p:nvSpPr>
              <p:cNvPr id="41" name="TextBox 40">
                <a:extLst>
                  <a:ext uri="{FF2B5EF4-FFF2-40B4-BE49-F238E27FC236}">
                    <a16:creationId xmlns:a16="http://schemas.microsoft.com/office/drawing/2014/main" id="{D971B4A5-7F38-6BB4-9DBD-6093C89C6A9B}"/>
                  </a:ext>
                </a:extLst>
              </p:cNvPr>
              <p:cNvSpPr txBox="1">
                <a:spLocks noRot="1" noChangeAspect="1" noMove="1" noResize="1" noEditPoints="1" noAdjustHandles="1" noChangeArrowheads="1" noChangeShapeType="1" noTextEdit="1"/>
              </p:cNvSpPr>
              <p:nvPr/>
            </p:nvSpPr>
            <p:spPr>
              <a:xfrm>
                <a:off x="-500326" y="2283654"/>
                <a:ext cx="5432366" cy="1186222"/>
              </a:xfrm>
              <a:prstGeom prst="rect">
                <a:avLst/>
              </a:prstGeom>
              <a:blipFill>
                <a:blip r:embed="rId17"/>
                <a:stretch>
                  <a:fillRect t="-93617" b="-97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5E0BAB3-1D11-8652-276F-E26191FDB17D}"/>
                  </a:ext>
                </a:extLst>
              </p:cNvPr>
              <p:cNvSpPr txBox="1"/>
              <p:nvPr/>
            </p:nvSpPr>
            <p:spPr>
              <a:xfrm>
                <a:off x="287524" y="1015154"/>
                <a:ext cx="2648601" cy="676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𝐸</m:t>
                          </m:r>
                        </m:e>
                        <m:sub>
                          <m:r>
                            <a:rPr lang="en-US" sz="1800" b="0" i="1" smtClean="0">
                              <a:latin typeface="Cambria Math" panose="02040503050406030204" pitchFamily="18" charset="0"/>
                            </a:rPr>
                            <m:t>𝜌</m:t>
                          </m:r>
                        </m:sub>
                        <m:sup>
                          <m:r>
                            <a:rPr lang="en-US" sz="1800" b="0" i="1" smtClean="0">
                              <a:latin typeface="Cambria Math" panose="02040503050406030204" pitchFamily="18" charset="0"/>
                            </a:rPr>
                            <m:t>𝑖</m:t>
                          </m:r>
                        </m:sup>
                      </m:sSubSup>
                      <m:r>
                        <a:rPr lang="en-US" sz="1800" b="0" i="1" smtClean="0">
                          <a:latin typeface="Cambria Math" panose="02040503050406030204" pitchFamily="18" charset="0"/>
                        </a:rPr>
                        <m:t>(</m:t>
                      </m:r>
                      <m:r>
                        <a:rPr lang="en-US" sz="1800" b="0" i="1" smtClean="0">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𝜌</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𝑄</m:t>
                          </m:r>
                          <m:r>
                            <a:rPr lang="en-US" sz="1800" i="1">
                              <a:latin typeface="Cambria Math" panose="02040503050406030204" pitchFamily="18" charset="0"/>
                            </a:rPr>
                            <m:t>𝜆</m:t>
                          </m:r>
                          <m:d>
                            <m:dPr>
                              <m:ctrlPr>
                                <a:rPr lang="en-US" sz="1800" i="1">
                                  <a:latin typeface="Cambria Math" panose="02040503050406030204" pitchFamily="18" charset="0"/>
                                </a:rPr>
                              </m:ctrlPr>
                            </m:dPr>
                            <m:e>
                              <m:r>
                                <a:rPr lang="en-US" sz="1800" i="1">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𝑣𝑡</m:t>
                              </m:r>
                            </m:e>
                          </m:d>
                        </m:num>
                        <m:den>
                          <m:r>
                            <a:rPr lang="en-US" sz="1800" b="0" i="1" smtClean="0">
                              <a:latin typeface="Cambria Math" panose="02040503050406030204" pitchFamily="18" charset="0"/>
                            </a:rPr>
                            <m:t>2</m:t>
                          </m:r>
                          <m:r>
                            <a:rPr lang="en-US" sz="1800" b="0" i="1" smtClean="0">
                              <a:latin typeface="Cambria Math" panose="02040503050406030204" pitchFamily="18" charset="0"/>
                            </a:rPr>
                            <m:t>𝜋𝜖</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𝜌</m:t>
                              </m:r>
                            </m:e>
                            <m:sup>
                              <m:r>
                                <a:rPr lang="en-US" sz="1800" b="0" i="1" smtClean="0">
                                  <a:latin typeface="Cambria Math" panose="02040503050406030204" pitchFamily="18" charset="0"/>
                                </a:rPr>
                                <m:t>2</m:t>
                              </m:r>
                            </m:sup>
                          </m:sSup>
                        </m:den>
                      </m:f>
                    </m:oMath>
                  </m:oMathPara>
                </a14:m>
                <a:endParaRPr lang="en-US" dirty="0"/>
              </a:p>
            </p:txBody>
          </p:sp>
        </mc:Choice>
        <mc:Fallback xmlns="">
          <p:sp>
            <p:nvSpPr>
              <p:cNvPr id="43" name="TextBox 42">
                <a:extLst>
                  <a:ext uri="{FF2B5EF4-FFF2-40B4-BE49-F238E27FC236}">
                    <a16:creationId xmlns:a16="http://schemas.microsoft.com/office/drawing/2014/main" id="{85E0BAB3-1D11-8652-276F-E26191FDB17D}"/>
                  </a:ext>
                </a:extLst>
              </p:cNvPr>
              <p:cNvSpPr txBox="1">
                <a:spLocks noRot="1" noChangeAspect="1" noMove="1" noResize="1" noEditPoints="1" noAdjustHandles="1" noChangeArrowheads="1" noChangeShapeType="1" noTextEdit="1"/>
              </p:cNvSpPr>
              <p:nvPr/>
            </p:nvSpPr>
            <p:spPr>
              <a:xfrm>
                <a:off x="287524" y="1015154"/>
                <a:ext cx="2648601" cy="676724"/>
              </a:xfrm>
              <a:prstGeom prst="rect">
                <a:avLst/>
              </a:prstGeom>
              <a:blipFill>
                <a:blip r:embed="rId18"/>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0C9E188-EA9C-28EC-0CC1-09BEAA8210F6}"/>
                  </a:ext>
                </a:extLst>
              </p:cNvPr>
              <p:cNvSpPr txBox="1"/>
              <p:nvPr/>
            </p:nvSpPr>
            <p:spPr>
              <a:xfrm>
                <a:off x="1799944" y="6177373"/>
                <a:ext cx="51829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𝜌</m:t>
                      </m:r>
                      <m:r>
                        <a:rPr lang="en-US" sz="1800" b="0" i="1" smtClean="0">
                          <a:latin typeface="Cambria Math" panose="02040503050406030204" pitchFamily="18" charset="0"/>
                        </a:rPr>
                        <m:t>=0.025,</m:t>
                      </m:r>
                      <m:r>
                        <a:rPr lang="en-US" sz="1800" b="0" i="1" smtClean="0">
                          <a:latin typeface="Cambria Math" panose="02040503050406030204" pitchFamily="18" charset="0"/>
                        </a:rPr>
                        <m:t>𝑡</m:t>
                      </m:r>
                      <m:r>
                        <a:rPr lang="en-US" sz="1800" b="0" i="1" smtClean="0">
                          <a:latin typeface="Cambria Math" panose="02040503050406030204" pitchFamily="18" charset="0"/>
                        </a:rPr>
                        <m:t>=0</m:t>
                      </m:r>
                    </m:oMath>
                  </m:oMathPara>
                </a14:m>
                <a:endParaRPr lang="en-US" dirty="0"/>
              </a:p>
            </p:txBody>
          </p:sp>
        </mc:Choice>
        <mc:Fallback xmlns="">
          <p:sp>
            <p:nvSpPr>
              <p:cNvPr id="45" name="TextBox 44">
                <a:extLst>
                  <a:ext uri="{FF2B5EF4-FFF2-40B4-BE49-F238E27FC236}">
                    <a16:creationId xmlns:a16="http://schemas.microsoft.com/office/drawing/2014/main" id="{00C9E188-EA9C-28EC-0CC1-09BEAA8210F6}"/>
                  </a:ext>
                </a:extLst>
              </p:cNvPr>
              <p:cNvSpPr txBox="1">
                <a:spLocks noRot="1" noChangeAspect="1" noMove="1" noResize="1" noEditPoints="1" noAdjustHandles="1" noChangeArrowheads="1" noChangeShapeType="1" noTextEdit="1"/>
              </p:cNvSpPr>
              <p:nvPr/>
            </p:nvSpPr>
            <p:spPr>
              <a:xfrm>
                <a:off x="1799944" y="6177373"/>
                <a:ext cx="5182984" cy="369332"/>
              </a:xfrm>
              <a:prstGeom prst="rect">
                <a:avLst/>
              </a:prstGeom>
              <a:blipFill>
                <a:blip r:embed="rId19"/>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3234222449"/>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ED9564-1346-3081-A428-7E81BB53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684" y="1935382"/>
            <a:ext cx="6865694" cy="4805986"/>
          </a:xfrm>
          <a:prstGeom prst="rect">
            <a:avLst/>
          </a:prstGeom>
        </p:spPr>
      </p:pic>
      <p:pic>
        <p:nvPicPr>
          <p:cNvPr id="6" name="Picture 5" descr="A graph of a graph&#10;&#10;Description automatically generated">
            <a:extLst>
              <a:ext uri="{FF2B5EF4-FFF2-40B4-BE49-F238E27FC236}">
                <a16:creationId xmlns:a16="http://schemas.microsoft.com/office/drawing/2014/main" id="{50F5BC2E-1CD9-03CA-E4FE-371891A17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57" y="3082136"/>
            <a:ext cx="4647433" cy="3253203"/>
          </a:xfrm>
          <a:prstGeom prst="rect">
            <a:avLst/>
          </a:prstGeom>
        </p:spPr>
      </p:pic>
      <p:sp>
        <p:nvSpPr>
          <p:cNvPr id="3" name="Title 2"/>
          <p:cNvSpPr>
            <a:spLocks noGrp="1"/>
          </p:cNvSpPr>
          <p:nvPr>
            <p:ph type="title"/>
          </p:nvPr>
        </p:nvSpPr>
        <p:spPr>
          <a:xfrm>
            <a:off x="0" y="0"/>
            <a:ext cx="9216516" cy="476672"/>
          </a:xfrm>
        </p:spPr>
        <p:txBody>
          <a:bodyPr/>
          <a:lstStyle/>
          <a:p>
            <a:pPr lvl="0"/>
            <a:r>
              <a:rPr lang="en-US" dirty="0">
                <a:latin typeface="Calibri" panose="020F0502020204030204" pitchFamily="34" charset="0"/>
                <a:cs typeface="Calibri" panose="020F0502020204030204" pitchFamily="34" charset="0"/>
              </a:rPr>
              <a:t>TDIE Results</a:t>
            </a:r>
            <a:endParaRPr lang="en-US" sz="30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5243566"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a:t>Bunch speedup: </a:t>
                </a:r>
                <a14:m>
                  <m:oMath xmlns:m="http://schemas.openxmlformats.org/officeDocument/2006/math">
                    <m:r>
                      <a:rPr lang="en-US" sz="1800" b="0" i="1" smtClean="0">
                        <a:latin typeface="Cambria Math" panose="02040503050406030204" pitchFamily="18" charset="0"/>
                      </a:rPr>
                      <m:t>𝛽</m:t>
                    </m:r>
                    <m:r>
                      <a:rPr lang="en-US" sz="1800" b="0" i="1" smtClean="0">
                        <a:latin typeface="Cambria Math" panose="02040503050406030204" pitchFamily="18" charset="0"/>
                      </a:rPr>
                      <m:t>=1,</m:t>
                    </m:r>
                  </m:oMath>
                </a14:m>
                <a:r>
                  <a:rPr lang="en-US" sz="1800" dirty="0"/>
                  <a:t> </a:t>
                </a:r>
                <a14:m>
                  <m:oMath xmlns:m="http://schemas.openxmlformats.org/officeDocument/2006/math">
                    <m:r>
                      <a:rPr lang="en-US" sz="1800" b="0" i="1" smtClean="0">
                        <a:latin typeface="Cambria Math" panose="02040503050406030204" pitchFamily="18" charset="0"/>
                      </a:rPr>
                      <m:t>𝛾</m:t>
                    </m:r>
                    <m:r>
                      <a:rPr lang="en-US" sz="1800" i="1">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sz="1800" dirty="0"/>
                  <a:t> </a:t>
                </a:r>
              </a:p>
              <a:p>
                <a:r>
                  <a:rPr lang="en-US" sz="1800" dirty="0"/>
                  <a:t>Bunch length: </a:t>
                </a:r>
                <a14:m>
                  <m:oMath xmlns:m="http://schemas.openxmlformats.org/officeDocument/2006/math">
                    <m:r>
                      <a:rPr lang="en-US" sz="1800" b="0" i="1">
                        <a:latin typeface="Cambria Math" panose="02040503050406030204" pitchFamily="18" charset="0"/>
                      </a:rPr>
                      <m:t>𝜎</m:t>
                    </m:r>
                    <m:r>
                      <a:rPr lang="en-US" sz="1800" b="0" i="1">
                        <a:latin typeface="Cambria Math" panose="02040503050406030204" pitchFamily="18" charset="0"/>
                      </a:rPr>
                      <m:t>=0.02</m:t>
                    </m:r>
                  </m:oMath>
                </a14:m>
                <a:r>
                  <a:rPr lang="en-US" sz="1800" dirty="0"/>
                  <a:t> </a:t>
                </a:r>
              </a:p>
              <a:p>
                <a:r>
                  <a:rPr lang="en-US" sz="1800" dirty="0"/>
                  <a:t>#unknowns </a:t>
                </a:r>
                <a14:m>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𝑠</m:t>
                        </m:r>
                      </m:sub>
                    </m:sSub>
                    <m:r>
                      <a:rPr lang="en-US" sz="1800" b="0" i="1">
                        <a:latin typeface="Cambria Math" panose="02040503050406030204" pitchFamily="18" charset="0"/>
                      </a:rPr>
                      <m:t>=24665</m:t>
                    </m:r>
                  </m:oMath>
                </a14:m>
                <a:endParaRPr lang="en-US" sz="1800" dirty="0"/>
              </a:p>
              <a:p>
                <a:pPr marL="457200" lvl="1" indent="0">
                  <a:buNone/>
                </a:pPr>
                <a:endParaRPr lang="en-US" altLang="en-US" sz="1800" dirty="0">
                  <a:latin typeface="Calibri" panose="020F0502020204030204" pitchFamily="34" charset="0"/>
                  <a:cs typeface="Calibri" panose="020F0502020204030204" pitchFamily="34" charset="0"/>
                </a:endParaRPr>
              </a:p>
              <a:p>
                <a:pPr marL="457200" lvl="1" indent="0">
                  <a:buNone/>
                </a:pPr>
                <a:endParaRPr lang="en-US" altLang="en-US" sz="1800" dirty="0">
                  <a:latin typeface="Calibri" panose="020F0502020204030204" pitchFamily="34" charset="0"/>
                  <a:cs typeface="Calibri" panose="020F0502020204030204" pitchFamily="34" charset="0"/>
                </a:endParaRP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5243566" cy="1116123"/>
              </a:xfrm>
              <a:prstGeom prst="rect">
                <a:avLst/>
              </a:prstGeom>
              <a:blipFill>
                <a:blip r:embed="rId7"/>
                <a:stretch>
                  <a:fillRect t="-2247" b="-11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6BA4D1-AF17-A51A-26C9-07F0CBB5861A}"/>
                  </a:ext>
                </a:extLst>
              </p:cNvPr>
              <p:cNvSpPr txBox="1"/>
              <p:nvPr/>
            </p:nvSpPr>
            <p:spPr>
              <a:xfrm>
                <a:off x="5666517" y="2788365"/>
                <a:ext cx="2245743" cy="276999"/>
              </a:xfrm>
              <a:prstGeom prst="rect">
                <a:avLst/>
              </a:prstGeom>
              <a:noFill/>
            </p:spPr>
            <p:txBody>
              <a:bodyPr wrap="none" lIns="0" tIns="0" rIns="0" bIns="0" rtlCol="0">
                <a:spAutoFit/>
              </a:bodyPr>
              <a:lstStyle/>
              <a:p>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1" i="1" smtClean="0">
                            <a:latin typeface="Cambria Math" panose="02040503050406030204" pitchFamily="18" charset="0"/>
                          </a:rPr>
                          <m:t>𝒔</m:t>
                        </m:r>
                      </m:sup>
                    </m:sSup>
                  </m:oMath>
                </a14:m>
                <a:r>
                  <a:rPr lang="en-US" dirty="0"/>
                  <a:t> at the cavity center</a:t>
                </a:r>
              </a:p>
            </p:txBody>
          </p:sp>
        </mc:Choice>
        <mc:Fallback xmlns="">
          <p:sp>
            <p:nvSpPr>
              <p:cNvPr id="4" name="TextBox 3">
                <a:extLst>
                  <a:ext uri="{FF2B5EF4-FFF2-40B4-BE49-F238E27FC236}">
                    <a16:creationId xmlns:a16="http://schemas.microsoft.com/office/drawing/2014/main" id="{A06BA4D1-AF17-A51A-26C9-07F0CBB5861A}"/>
                  </a:ext>
                </a:extLst>
              </p:cNvPr>
              <p:cNvSpPr txBox="1">
                <a:spLocks noRot="1" noChangeAspect="1" noMove="1" noResize="1" noEditPoints="1" noAdjustHandles="1" noChangeArrowheads="1" noChangeShapeType="1" noTextEdit="1"/>
              </p:cNvSpPr>
              <p:nvPr/>
            </p:nvSpPr>
            <p:spPr>
              <a:xfrm>
                <a:off x="5666517" y="2788365"/>
                <a:ext cx="2245743" cy="276999"/>
              </a:xfrm>
              <a:prstGeom prst="rect">
                <a:avLst/>
              </a:prstGeom>
              <a:blipFill>
                <a:blip r:embed="rId8"/>
                <a:stretch>
                  <a:fillRect l="-3371" t="-26087" r="-5056" b="-47826"/>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2E22A390-2F21-AE7C-B935-DD8726F23115}"/>
              </a:ext>
            </a:extLst>
          </p:cNvPr>
          <p:cNvGrpSpPr/>
          <p:nvPr/>
        </p:nvGrpSpPr>
        <p:grpSpPr>
          <a:xfrm>
            <a:off x="5069835" y="467758"/>
            <a:ext cx="3996444" cy="1678868"/>
            <a:chOff x="4968044" y="1711878"/>
            <a:chExt cx="3996444" cy="1678868"/>
          </a:xfrm>
        </p:grpSpPr>
        <p:pic>
          <p:nvPicPr>
            <p:cNvPr id="23" name="Picture 22">
              <a:extLst>
                <a:ext uri="{FF2B5EF4-FFF2-40B4-BE49-F238E27FC236}">
                  <a16:creationId xmlns:a16="http://schemas.microsoft.com/office/drawing/2014/main" id="{15545B62-B2A5-4EB8-5062-C3BDAE0CFF87}"/>
                </a:ext>
              </a:extLst>
            </p:cNvPr>
            <p:cNvPicPr>
              <a:picLocks noChangeAspect="1"/>
            </p:cNvPicPr>
            <p:nvPr/>
          </p:nvPicPr>
          <p:blipFill>
            <a:blip r:embed="rId9"/>
            <a:stretch>
              <a:fillRect/>
            </a:stretch>
          </p:blipFill>
          <p:spPr>
            <a:xfrm>
              <a:off x="6981318" y="2016636"/>
              <a:ext cx="1983170" cy="1105373"/>
            </a:xfrm>
            <a:prstGeom prst="rect">
              <a:avLst/>
            </a:prstGeom>
          </p:spPr>
        </p:pic>
        <p:sp>
          <p:nvSpPr>
            <p:cNvPr id="25" name="Freeform 24">
              <a:extLst>
                <a:ext uri="{FF2B5EF4-FFF2-40B4-BE49-F238E27FC236}">
                  <a16:creationId xmlns:a16="http://schemas.microsoft.com/office/drawing/2014/main" id="{AA7ED86F-5645-359E-288D-016819CBFC71}"/>
                </a:ext>
              </a:extLst>
            </p:cNvPr>
            <p:cNvSpPr/>
            <p:nvPr/>
          </p:nvSpPr>
          <p:spPr>
            <a:xfrm rot="19792666">
              <a:off x="5610800" y="2259771"/>
              <a:ext cx="857240" cy="723677"/>
            </a:xfrm>
            <a:custGeom>
              <a:avLst/>
              <a:gdLst>
                <a:gd name="connsiteX0" fmla="*/ 0 w 2164080"/>
                <a:gd name="connsiteY0" fmla="*/ 521681 h 1826901"/>
                <a:gd name="connsiteX1" fmla="*/ 447040 w 2164080"/>
                <a:gd name="connsiteY1" fmla="*/ 592801 h 1826901"/>
                <a:gd name="connsiteX2" fmla="*/ 1767840 w 2164080"/>
                <a:gd name="connsiteY2" fmla="*/ 23841 h 1826901"/>
                <a:gd name="connsiteX3" fmla="*/ 1940560 w 2164080"/>
                <a:gd name="connsiteY3" fmla="*/ 1517361 h 1826901"/>
                <a:gd name="connsiteX4" fmla="*/ 2164080 w 2164080"/>
                <a:gd name="connsiteY4" fmla="*/ 1822161 h 182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80" h="1826901">
                  <a:moveTo>
                    <a:pt x="0" y="521681"/>
                  </a:moveTo>
                  <a:cubicBezTo>
                    <a:pt x="76200" y="598727"/>
                    <a:pt x="152400" y="675774"/>
                    <a:pt x="447040" y="592801"/>
                  </a:cubicBezTo>
                  <a:cubicBezTo>
                    <a:pt x="741680" y="509828"/>
                    <a:pt x="1518920" y="-130252"/>
                    <a:pt x="1767840" y="23841"/>
                  </a:cubicBezTo>
                  <a:cubicBezTo>
                    <a:pt x="2016760" y="177934"/>
                    <a:pt x="1874520" y="1217641"/>
                    <a:pt x="1940560" y="1517361"/>
                  </a:cubicBezTo>
                  <a:cubicBezTo>
                    <a:pt x="2006600" y="1817081"/>
                    <a:pt x="2030307" y="1840788"/>
                    <a:pt x="2164080" y="18221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6A667726-2C30-A49B-2CEF-683B3B134C81}"/>
                </a:ext>
              </a:extLst>
            </p:cNvPr>
            <p:cNvSpPr>
              <a:spLocks noChangeArrowheads="1"/>
            </p:cNvSpPr>
            <p:nvPr/>
          </p:nvSpPr>
          <p:spPr bwMode="auto">
            <a:xfrm>
              <a:off x="6262653" y="2246755"/>
              <a:ext cx="329093" cy="91296"/>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28" name="TextBox 27">
              <a:extLst>
                <a:ext uri="{FF2B5EF4-FFF2-40B4-BE49-F238E27FC236}">
                  <a16:creationId xmlns:a16="http://schemas.microsoft.com/office/drawing/2014/main" id="{5743BEE2-587D-B795-4C1E-DC146D3B9542}"/>
                </a:ext>
              </a:extLst>
            </p:cNvPr>
            <p:cNvSpPr txBox="1"/>
            <p:nvPr/>
          </p:nvSpPr>
          <p:spPr>
            <a:xfrm>
              <a:off x="4968044" y="3124688"/>
              <a:ext cx="2142751" cy="266058"/>
            </a:xfrm>
            <a:prstGeom prst="rect">
              <a:avLst/>
            </a:prstGeom>
            <a:noFill/>
          </p:spPr>
          <p:txBody>
            <a:bodyPr wrap="square">
              <a:spAutoFit/>
            </a:bodyPr>
            <a:lstStyle/>
            <a:p>
              <a:pPr marL="342900" indent="-171450" algn="ctr">
                <a:buSzPts val="1400"/>
                <a:defRPr/>
              </a:pPr>
              <a:r>
                <a:rPr lang="en-US" sz="900" b="1" dirty="0">
                  <a:solidFill>
                    <a:schemeClr val="dk1"/>
                  </a:solidFill>
                  <a:latin typeface="Calibri"/>
                  <a:ea typeface="Calibri"/>
                  <a:cs typeface="Calibri"/>
                  <a:sym typeface="Calibri"/>
                </a:rPr>
                <a:t>Charge density</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AEF98AA-5AF7-3E61-3A60-DF0876880F0D}"/>
                    </a:ext>
                  </a:extLst>
                </p:cNvPr>
                <p:cNvSpPr txBox="1"/>
                <p:nvPr/>
              </p:nvSpPr>
              <p:spPr>
                <a:xfrm>
                  <a:off x="6358319" y="2066072"/>
                  <a:ext cx="137759" cy="195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𝑣</m:t>
                        </m:r>
                      </m:oMath>
                    </m:oMathPara>
                  </a14:m>
                  <a:endParaRPr lang="en-US" sz="1100" dirty="0"/>
                </a:p>
              </p:txBody>
            </p:sp>
          </mc:Choice>
          <mc:Fallback xmlns="">
            <p:sp>
              <p:nvSpPr>
                <p:cNvPr id="29" name="TextBox 28">
                  <a:extLst>
                    <a:ext uri="{FF2B5EF4-FFF2-40B4-BE49-F238E27FC236}">
                      <a16:creationId xmlns:a16="http://schemas.microsoft.com/office/drawing/2014/main" id="{EAEF98AA-5AF7-3E61-3A60-DF0876880F0D}"/>
                    </a:ext>
                  </a:extLst>
                </p:cNvPr>
                <p:cNvSpPr txBox="1">
                  <a:spLocks noRot="1" noChangeAspect="1" noMove="1" noResize="1" noEditPoints="1" noAdjustHandles="1" noChangeArrowheads="1" noChangeShapeType="1" noTextEdit="1"/>
                </p:cNvSpPr>
                <p:nvPr/>
              </p:nvSpPr>
              <p:spPr>
                <a:xfrm>
                  <a:off x="6358319" y="2066072"/>
                  <a:ext cx="137759" cy="19510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8099534-A046-797D-8EC8-077B43C8943A}"/>
                    </a:ext>
                  </a:extLst>
                </p:cNvPr>
                <p:cNvSpPr txBox="1"/>
                <p:nvPr/>
              </p:nvSpPr>
              <p:spPr>
                <a:xfrm>
                  <a:off x="5407240" y="2755479"/>
                  <a:ext cx="1413785" cy="378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𝜆</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𝑧</m:t>
                            </m:r>
                          </m:e>
                        </m:d>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ad>
                              <m:radPr>
                                <m:degHide m:val="on"/>
                                <m:ctrlPr>
                                  <a:rPr lang="en-US" sz="1100" b="0" i="1" smtClean="0">
                                    <a:latin typeface="Cambria Math" panose="02040503050406030204" pitchFamily="18" charset="0"/>
                                  </a:rPr>
                                </m:ctrlPr>
                              </m:radPr>
                              <m:deg/>
                              <m:e>
                                <m:r>
                                  <a:rPr lang="en-US" sz="1100" i="1">
                                    <a:latin typeface="Cambria Math" panose="02040503050406030204" pitchFamily="18" charset="0"/>
                                  </a:rPr>
                                  <m:t>2</m:t>
                                </m:r>
                                <m:r>
                                  <a:rPr lang="en-US" sz="1100" i="1">
                                    <a:latin typeface="Cambria Math" panose="02040503050406030204" pitchFamily="18" charset="0"/>
                                  </a:rPr>
                                  <m:t>𝜋</m:t>
                                </m:r>
                              </m:e>
                            </m:rad>
                            <m:r>
                              <a:rPr lang="en-US" sz="1100" b="0" i="1" smtClean="0">
                                <a:latin typeface="Cambria Math" panose="02040503050406030204" pitchFamily="18" charset="0"/>
                              </a:rPr>
                              <m:t>𝜎</m:t>
                            </m:r>
                          </m:den>
                        </m:f>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m:t>
                                    </m:r>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 </m:t>
                                    </m:r>
                                  </m:e>
                                  <m:sup>
                                    <m:r>
                                      <a:rPr lang="en-US" sz="1100" b="0" i="1" smtClean="0">
                                        <a:latin typeface="Cambria Math" panose="02040503050406030204" pitchFamily="18" charset="0"/>
                                      </a:rPr>
                                      <m:t>2</m:t>
                                    </m:r>
                                  </m:sup>
                                </m:sSup>
                              </m:num>
                              <m:den>
                                <m:r>
                                  <a:rPr lang="en-US" sz="1100" b="0" i="1" smtClean="0">
                                    <a:latin typeface="Cambria Math" panose="02040503050406030204" pitchFamily="18" charset="0"/>
                                  </a:rPr>
                                  <m:t>2</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𝜎</m:t>
                                    </m:r>
                                  </m:e>
                                  <m:sup>
                                    <m:r>
                                      <a:rPr lang="en-US" sz="1100" b="0" i="1" smtClean="0">
                                        <a:latin typeface="Cambria Math" panose="02040503050406030204" pitchFamily="18" charset="0"/>
                                      </a:rPr>
                                      <m:t>2</m:t>
                                    </m:r>
                                  </m:sup>
                                </m:sSup>
                              </m:den>
                            </m:f>
                          </m:sup>
                        </m:sSup>
                      </m:oMath>
                    </m:oMathPara>
                  </a14:m>
                  <a:endParaRPr lang="en-US" sz="1100" dirty="0"/>
                </a:p>
              </p:txBody>
            </p:sp>
          </mc:Choice>
          <mc:Fallback xmlns="">
            <p:sp>
              <p:nvSpPr>
                <p:cNvPr id="31" name="TextBox 30">
                  <a:extLst>
                    <a:ext uri="{FF2B5EF4-FFF2-40B4-BE49-F238E27FC236}">
                      <a16:creationId xmlns:a16="http://schemas.microsoft.com/office/drawing/2014/main" id="{58099534-A046-797D-8EC8-077B43C8943A}"/>
                    </a:ext>
                  </a:extLst>
                </p:cNvPr>
                <p:cNvSpPr txBox="1">
                  <a:spLocks noRot="1" noChangeAspect="1" noMove="1" noResize="1" noEditPoints="1" noAdjustHandles="1" noChangeArrowheads="1" noChangeShapeType="1" noTextEdit="1"/>
                </p:cNvSpPr>
                <p:nvPr/>
              </p:nvSpPr>
              <p:spPr>
                <a:xfrm>
                  <a:off x="5407240" y="2755479"/>
                  <a:ext cx="1413785" cy="378630"/>
                </a:xfrm>
                <a:prstGeom prst="rect">
                  <a:avLst/>
                </a:prstGeom>
                <a:blipFill>
                  <a:blip r:embed="rId11"/>
                  <a:stretch>
                    <a:fillRect l="-1770" b="-10000"/>
                  </a:stretch>
                </a:blipFill>
              </p:spPr>
              <p:txBody>
                <a:bodyPr/>
                <a:lstStyle/>
                <a:p>
                  <a:r>
                    <a:rPr lang="en-US">
                      <a:noFill/>
                    </a:rPr>
                    <a:t> </a:t>
                  </a:r>
                </a:p>
              </p:txBody>
            </p:sp>
          </mc:Fallback>
        </mc:AlternateContent>
        <p:sp>
          <p:nvSpPr>
            <p:cNvPr id="34" name="Right Arrow 33">
              <a:extLst>
                <a:ext uri="{FF2B5EF4-FFF2-40B4-BE49-F238E27FC236}">
                  <a16:creationId xmlns:a16="http://schemas.microsoft.com/office/drawing/2014/main" id="{B11AD832-31CA-FCB0-CECB-50CFCE6DDCE6}"/>
                </a:ext>
              </a:extLst>
            </p:cNvPr>
            <p:cNvSpPr>
              <a:spLocks noChangeArrowheads="1"/>
            </p:cNvSpPr>
            <p:nvPr/>
          </p:nvSpPr>
          <p:spPr bwMode="auto">
            <a:xfrm>
              <a:off x="5407240" y="2673580"/>
              <a:ext cx="1379291" cy="108874"/>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38" name="Right Arrow 37">
              <a:extLst>
                <a:ext uri="{FF2B5EF4-FFF2-40B4-BE49-F238E27FC236}">
                  <a16:creationId xmlns:a16="http://schemas.microsoft.com/office/drawing/2014/main" id="{9D5F75F7-E714-8AAD-7879-F7CDAFFDF8C5}"/>
                </a:ext>
              </a:extLst>
            </p:cNvPr>
            <p:cNvSpPr>
              <a:spLocks noChangeArrowheads="1"/>
            </p:cNvSpPr>
            <p:nvPr/>
          </p:nvSpPr>
          <p:spPr bwMode="auto">
            <a:xfrm>
              <a:off x="5487094" y="1995706"/>
              <a:ext cx="3094145" cy="49229"/>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5A99BD5-BD73-3543-50E0-CB135880416D}"/>
                    </a:ext>
                  </a:extLst>
                </p:cNvPr>
                <p:cNvSpPr txBox="1"/>
                <p:nvPr/>
              </p:nvSpPr>
              <p:spPr>
                <a:xfrm>
                  <a:off x="8610705" y="1916832"/>
                  <a:ext cx="109838"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oMath>
                    </m:oMathPara>
                  </a14:m>
                  <a:endParaRPr lang="en-US" sz="1100" dirty="0"/>
                </a:p>
              </p:txBody>
            </p:sp>
          </mc:Choice>
          <mc:Fallback xmlns="">
            <p:sp>
              <p:nvSpPr>
                <p:cNvPr id="40" name="TextBox 39">
                  <a:extLst>
                    <a:ext uri="{FF2B5EF4-FFF2-40B4-BE49-F238E27FC236}">
                      <a16:creationId xmlns:a16="http://schemas.microsoft.com/office/drawing/2014/main" id="{35A99BD5-BD73-3543-50E0-CB135880416D}"/>
                    </a:ext>
                  </a:extLst>
                </p:cNvPr>
                <p:cNvSpPr txBox="1">
                  <a:spLocks noRot="1" noChangeAspect="1" noMove="1" noResize="1" noEditPoints="1" noAdjustHandles="1" noChangeArrowheads="1" noChangeShapeType="1" noTextEdit="1"/>
                </p:cNvSpPr>
                <p:nvPr/>
              </p:nvSpPr>
              <p:spPr>
                <a:xfrm>
                  <a:off x="8610705" y="1916832"/>
                  <a:ext cx="109838" cy="169277"/>
                </a:xfrm>
                <a:prstGeom prst="rect">
                  <a:avLst/>
                </a:prstGeom>
                <a:blipFill>
                  <a:blip r:embed="rId12"/>
                  <a:stretch>
                    <a:fillRect l="-10000"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2B5DB8-2DD6-E921-3406-494E6E14DA18}"/>
                    </a:ext>
                  </a:extLst>
                </p:cNvPr>
                <p:cNvSpPr txBox="1"/>
                <p:nvPr/>
              </p:nvSpPr>
              <p:spPr>
                <a:xfrm>
                  <a:off x="7965740" y="1711878"/>
                  <a:ext cx="558865"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=0</m:t>
                        </m:r>
                      </m:oMath>
                    </m:oMathPara>
                  </a14:m>
                  <a:endParaRPr lang="en-US" sz="1100" dirty="0"/>
                </a:p>
              </p:txBody>
            </p:sp>
          </mc:Choice>
          <mc:Fallback xmlns="">
            <p:sp>
              <p:nvSpPr>
                <p:cNvPr id="42" name="TextBox 41">
                  <a:extLst>
                    <a:ext uri="{FF2B5EF4-FFF2-40B4-BE49-F238E27FC236}">
                      <a16:creationId xmlns:a16="http://schemas.microsoft.com/office/drawing/2014/main" id="{B62B5DB8-2DD6-E921-3406-494E6E14DA18}"/>
                    </a:ext>
                  </a:extLst>
                </p:cNvPr>
                <p:cNvSpPr txBox="1">
                  <a:spLocks noRot="1" noChangeAspect="1" noMove="1" noResize="1" noEditPoints="1" noAdjustHandles="1" noChangeArrowheads="1" noChangeShapeType="1" noTextEdit="1"/>
                </p:cNvSpPr>
                <p:nvPr/>
              </p:nvSpPr>
              <p:spPr>
                <a:xfrm>
                  <a:off x="7965740" y="1711878"/>
                  <a:ext cx="558865" cy="2616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C9670B1-0BEB-3A49-EC0D-D18C481DB920}"/>
                    </a:ext>
                  </a:extLst>
                </p:cNvPr>
                <p:cNvSpPr txBox="1"/>
                <p:nvPr/>
              </p:nvSpPr>
              <p:spPr>
                <a:xfrm>
                  <a:off x="6019006" y="1723838"/>
                  <a:ext cx="67862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oMath>
                    </m:oMathPara>
                  </a14:m>
                  <a:endParaRPr lang="en-US" sz="1100" dirty="0"/>
                </a:p>
              </p:txBody>
            </p:sp>
          </mc:Choice>
          <mc:Fallback xmlns="">
            <p:sp>
              <p:nvSpPr>
                <p:cNvPr id="44" name="TextBox 43">
                  <a:extLst>
                    <a:ext uri="{FF2B5EF4-FFF2-40B4-BE49-F238E27FC236}">
                      <a16:creationId xmlns:a16="http://schemas.microsoft.com/office/drawing/2014/main" id="{4C9670B1-0BEB-3A49-EC0D-D18C481DB920}"/>
                    </a:ext>
                  </a:extLst>
                </p:cNvPr>
                <p:cNvSpPr txBox="1">
                  <a:spLocks noRot="1" noChangeAspect="1" noMove="1" noResize="1" noEditPoints="1" noAdjustHandles="1" noChangeArrowheads="1" noChangeShapeType="1" noTextEdit="1"/>
                </p:cNvSpPr>
                <p:nvPr/>
              </p:nvSpPr>
              <p:spPr>
                <a:xfrm>
                  <a:off x="6019006" y="1723838"/>
                  <a:ext cx="678626" cy="261610"/>
                </a:xfrm>
                <a:prstGeom prst="rect">
                  <a:avLst/>
                </a:prstGeom>
                <a:blipFill>
                  <a:blip r:embed="rId14"/>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259DC3C-0106-4D23-1762-5DF5A20C344B}"/>
                </a:ext>
              </a:extLst>
            </p:cNvPr>
            <p:cNvCxnSpPr>
              <a:cxnSpLocks/>
            </p:cNvCxnSpPr>
            <p:nvPr/>
          </p:nvCxnSpPr>
          <p:spPr>
            <a:xfrm flipH="1">
              <a:off x="6090682" y="1807981"/>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55F76E-8049-E284-5DA7-93746E5DD939}"/>
                </a:ext>
              </a:extLst>
            </p:cNvPr>
            <p:cNvCxnSpPr>
              <a:cxnSpLocks/>
            </p:cNvCxnSpPr>
            <p:nvPr/>
          </p:nvCxnSpPr>
          <p:spPr>
            <a:xfrm flipH="1">
              <a:off x="7972976" y="1785763"/>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9162348"/>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6512715-4A49-BBEE-ED8E-3340E3340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684" y="1952835"/>
            <a:ext cx="6865693" cy="4805985"/>
          </a:xfrm>
          <a:prstGeom prst="rect">
            <a:avLst/>
          </a:prstGeom>
        </p:spPr>
      </p:pic>
      <p:sp>
        <p:nvSpPr>
          <p:cNvPr id="3" name="Title 2"/>
          <p:cNvSpPr>
            <a:spLocks noGrp="1"/>
          </p:cNvSpPr>
          <p:nvPr>
            <p:ph type="title"/>
          </p:nvPr>
        </p:nvSpPr>
        <p:spPr>
          <a:xfrm>
            <a:off x="0" y="0"/>
            <a:ext cx="9216516" cy="476672"/>
          </a:xfrm>
        </p:spPr>
        <p:txBody>
          <a:bodyPr/>
          <a:lstStyle/>
          <a:p>
            <a:pPr lvl="0"/>
            <a:r>
              <a:rPr lang="en-US" dirty="0">
                <a:latin typeface="Calibri" panose="020F0502020204030204" pitchFamily="34" charset="0"/>
                <a:cs typeface="Calibri" panose="020F0502020204030204" pitchFamily="34" charset="0"/>
              </a:rPr>
              <a:t>TDIE Results</a:t>
            </a:r>
            <a:endParaRPr lang="en-US" sz="30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5243566"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a:t>Bunch speedup: </a:t>
                </a:r>
                <a14:m>
                  <m:oMath xmlns:m="http://schemas.openxmlformats.org/officeDocument/2006/math">
                    <m:r>
                      <a:rPr lang="en-US" sz="1800" b="0" i="1" smtClean="0">
                        <a:latin typeface="Cambria Math" panose="02040503050406030204" pitchFamily="18" charset="0"/>
                      </a:rPr>
                      <m:t>𝛽</m:t>
                    </m:r>
                    <m:r>
                      <a:rPr lang="en-US" sz="1800" b="0" i="1" smtClean="0">
                        <a:latin typeface="Cambria Math" panose="02040503050406030204" pitchFamily="18" charset="0"/>
                      </a:rPr>
                      <m:t>=0.99,</m:t>
                    </m:r>
                  </m:oMath>
                </a14:m>
                <a:r>
                  <a:rPr lang="en-US" sz="1800" dirty="0"/>
                  <a:t> </a:t>
                </a:r>
                <a14:m>
                  <m:oMath xmlns:m="http://schemas.openxmlformats.org/officeDocument/2006/math">
                    <m:r>
                      <a:rPr lang="en-US" sz="1800" b="0" i="1" smtClean="0">
                        <a:latin typeface="Cambria Math" panose="02040503050406030204" pitchFamily="18" charset="0"/>
                      </a:rPr>
                      <m:t>𝛾</m:t>
                    </m:r>
                    <m:r>
                      <a:rPr lang="en-US" sz="1800" i="1">
                        <a:latin typeface="Cambria Math" panose="02040503050406030204" pitchFamily="18" charset="0"/>
                      </a:rPr>
                      <m:t>=7.0888</m:t>
                    </m:r>
                  </m:oMath>
                </a14:m>
                <a:r>
                  <a:rPr lang="en-US" sz="1800" dirty="0"/>
                  <a:t> </a:t>
                </a:r>
              </a:p>
              <a:p>
                <a:r>
                  <a:rPr lang="en-US" sz="1800" dirty="0"/>
                  <a:t>Bunch length: </a:t>
                </a:r>
                <a14:m>
                  <m:oMath xmlns:m="http://schemas.openxmlformats.org/officeDocument/2006/math">
                    <m:r>
                      <a:rPr lang="en-US" sz="1800" b="0" i="1">
                        <a:latin typeface="Cambria Math" panose="02040503050406030204" pitchFamily="18" charset="0"/>
                      </a:rPr>
                      <m:t>𝜎</m:t>
                    </m:r>
                    <m:r>
                      <a:rPr lang="en-US" sz="1800" b="0" i="1">
                        <a:latin typeface="Cambria Math" panose="02040503050406030204" pitchFamily="18" charset="0"/>
                      </a:rPr>
                      <m:t>=0.02</m:t>
                    </m:r>
                  </m:oMath>
                </a14:m>
                <a:r>
                  <a:rPr lang="en-US" sz="1800" dirty="0"/>
                  <a:t> </a:t>
                </a:r>
              </a:p>
              <a:p>
                <a:r>
                  <a:rPr lang="en-US" sz="1800" dirty="0"/>
                  <a:t>#unknowns </a:t>
                </a:r>
                <a14:m>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𝑠</m:t>
                        </m:r>
                      </m:sub>
                    </m:sSub>
                    <m:r>
                      <a:rPr lang="en-US" sz="1800" b="0" i="1">
                        <a:latin typeface="Cambria Math" panose="02040503050406030204" pitchFamily="18" charset="0"/>
                      </a:rPr>
                      <m:t>=24665</m:t>
                    </m:r>
                  </m:oMath>
                </a14:m>
                <a:endParaRPr lang="en-US" sz="1800" dirty="0"/>
              </a:p>
              <a:p>
                <a:pPr marL="457200" lvl="1" indent="0">
                  <a:buNone/>
                </a:pPr>
                <a:endParaRPr lang="en-US" altLang="en-US" sz="1800" dirty="0">
                  <a:latin typeface="Calibri" panose="020F0502020204030204" pitchFamily="34" charset="0"/>
                  <a:cs typeface="Calibri" panose="020F0502020204030204" pitchFamily="34" charset="0"/>
                </a:endParaRPr>
              </a:p>
              <a:p>
                <a:pPr marL="457200" lvl="1" indent="0">
                  <a:buNone/>
                </a:pPr>
                <a:endParaRPr lang="en-US" altLang="en-US" sz="1800" dirty="0">
                  <a:latin typeface="Calibri" panose="020F0502020204030204" pitchFamily="34" charset="0"/>
                  <a:cs typeface="Calibri" panose="020F0502020204030204" pitchFamily="34" charset="0"/>
                </a:endParaRP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5243566" cy="1116123"/>
              </a:xfrm>
              <a:prstGeom prst="rect">
                <a:avLst/>
              </a:prstGeom>
              <a:blipFill>
                <a:blip r:embed="rId6"/>
                <a:stretch>
                  <a:fillRect t="-2247" b="-11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6BA4D1-AF17-A51A-26C9-07F0CBB5861A}"/>
                  </a:ext>
                </a:extLst>
              </p:cNvPr>
              <p:cNvSpPr txBox="1"/>
              <p:nvPr/>
            </p:nvSpPr>
            <p:spPr>
              <a:xfrm>
                <a:off x="5666517" y="2788365"/>
                <a:ext cx="2245743" cy="276999"/>
              </a:xfrm>
              <a:prstGeom prst="rect">
                <a:avLst/>
              </a:prstGeom>
              <a:noFill/>
            </p:spPr>
            <p:txBody>
              <a:bodyPr wrap="none" lIns="0" tIns="0" rIns="0" bIns="0" rtlCol="0">
                <a:spAutoFit/>
              </a:bodyPr>
              <a:lstStyle/>
              <a:p>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1" i="1" smtClean="0">
                            <a:latin typeface="Cambria Math" panose="02040503050406030204" pitchFamily="18" charset="0"/>
                          </a:rPr>
                          <m:t>𝒔</m:t>
                        </m:r>
                      </m:sup>
                    </m:sSup>
                  </m:oMath>
                </a14:m>
                <a:r>
                  <a:rPr lang="en-US" dirty="0"/>
                  <a:t> at the cavity center</a:t>
                </a:r>
              </a:p>
            </p:txBody>
          </p:sp>
        </mc:Choice>
        <mc:Fallback xmlns="">
          <p:sp>
            <p:nvSpPr>
              <p:cNvPr id="4" name="TextBox 3">
                <a:extLst>
                  <a:ext uri="{FF2B5EF4-FFF2-40B4-BE49-F238E27FC236}">
                    <a16:creationId xmlns:a16="http://schemas.microsoft.com/office/drawing/2014/main" id="{A06BA4D1-AF17-A51A-26C9-07F0CBB5861A}"/>
                  </a:ext>
                </a:extLst>
              </p:cNvPr>
              <p:cNvSpPr txBox="1">
                <a:spLocks noRot="1" noChangeAspect="1" noMove="1" noResize="1" noEditPoints="1" noAdjustHandles="1" noChangeArrowheads="1" noChangeShapeType="1" noTextEdit="1"/>
              </p:cNvSpPr>
              <p:nvPr/>
            </p:nvSpPr>
            <p:spPr>
              <a:xfrm>
                <a:off x="5666517" y="2788365"/>
                <a:ext cx="2245743" cy="276999"/>
              </a:xfrm>
              <a:prstGeom prst="rect">
                <a:avLst/>
              </a:prstGeom>
              <a:blipFill>
                <a:blip r:embed="rId7"/>
                <a:stretch>
                  <a:fillRect l="-3371" t="-26087" r="-5056" b="-47826"/>
                </a:stretch>
              </a:blipFill>
            </p:spPr>
            <p:txBody>
              <a:bodyPr/>
              <a:lstStyle/>
              <a:p>
                <a:r>
                  <a:rPr lang="en-US">
                    <a:noFill/>
                  </a:rPr>
                  <a:t> </a:t>
                </a:r>
              </a:p>
            </p:txBody>
          </p:sp>
        </mc:Fallback>
      </mc:AlternateContent>
      <p:pic>
        <p:nvPicPr>
          <p:cNvPr id="14" name="Picture 13" descr="A graph of a graph&#10;&#10;Description automatically generated">
            <a:extLst>
              <a:ext uri="{FF2B5EF4-FFF2-40B4-BE49-F238E27FC236}">
                <a16:creationId xmlns:a16="http://schemas.microsoft.com/office/drawing/2014/main" id="{D3EF72D9-988D-2486-4D70-F0911027EF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6066" y="3082136"/>
            <a:ext cx="4588576" cy="3212003"/>
          </a:xfrm>
          <a:prstGeom prst="rect">
            <a:avLst/>
          </a:prstGeom>
        </p:spPr>
      </p:pic>
      <p:grpSp>
        <p:nvGrpSpPr>
          <p:cNvPr id="22" name="Group 21">
            <a:extLst>
              <a:ext uri="{FF2B5EF4-FFF2-40B4-BE49-F238E27FC236}">
                <a16:creationId xmlns:a16="http://schemas.microsoft.com/office/drawing/2014/main" id="{2E22A390-2F21-AE7C-B935-DD8726F23115}"/>
              </a:ext>
            </a:extLst>
          </p:cNvPr>
          <p:cNvGrpSpPr/>
          <p:nvPr/>
        </p:nvGrpSpPr>
        <p:grpSpPr>
          <a:xfrm>
            <a:off x="5069835" y="467758"/>
            <a:ext cx="3996444" cy="1678868"/>
            <a:chOff x="4968044" y="1711878"/>
            <a:chExt cx="3996444" cy="1678868"/>
          </a:xfrm>
        </p:grpSpPr>
        <p:pic>
          <p:nvPicPr>
            <p:cNvPr id="23" name="Picture 22">
              <a:extLst>
                <a:ext uri="{FF2B5EF4-FFF2-40B4-BE49-F238E27FC236}">
                  <a16:creationId xmlns:a16="http://schemas.microsoft.com/office/drawing/2014/main" id="{15545B62-B2A5-4EB8-5062-C3BDAE0CFF87}"/>
                </a:ext>
              </a:extLst>
            </p:cNvPr>
            <p:cNvPicPr>
              <a:picLocks noChangeAspect="1"/>
            </p:cNvPicPr>
            <p:nvPr/>
          </p:nvPicPr>
          <p:blipFill>
            <a:blip r:embed="rId9"/>
            <a:stretch>
              <a:fillRect/>
            </a:stretch>
          </p:blipFill>
          <p:spPr>
            <a:xfrm>
              <a:off x="6981318" y="2016636"/>
              <a:ext cx="1983170" cy="1105373"/>
            </a:xfrm>
            <a:prstGeom prst="rect">
              <a:avLst/>
            </a:prstGeom>
          </p:spPr>
        </p:pic>
        <p:sp>
          <p:nvSpPr>
            <p:cNvPr id="25" name="Freeform 24">
              <a:extLst>
                <a:ext uri="{FF2B5EF4-FFF2-40B4-BE49-F238E27FC236}">
                  <a16:creationId xmlns:a16="http://schemas.microsoft.com/office/drawing/2014/main" id="{AA7ED86F-5645-359E-288D-016819CBFC71}"/>
                </a:ext>
              </a:extLst>
            </p:cNvPr>
            <p:cNvSpPr/>
            <p:nvPr/>
          </p:nvSpPr>
          <p:spPr>
            <a:xfrm rot="19792666">
              <a:off x="5610800" y="2259771"/>
              <a:ext cx="857240" cy="723677"/>
            </a:xfrm>
            <a:custGeom>
              <a:avLst/>
              <a:gdLst>
                <a:gd name="connsiteX0" fmla="*/ 0 w 2164080"/>
                <a:gd name="connsiteY0" fmla="*/ 521681 h 1826901"/>
                <a:gd name="connsiteX1" fmla="*/ 447040 w 2164080"/>
                <a:gd name="connsiteY1" fmla="*/ 592801 h 1826901"/>
                <a:gd name="connsiteX2" fmla="*/ 1767840 w 2164080"/>
                <a:gd name="connsiteY2" fmla="*/ 23841 h 1826901"/>
                <a:gd name="connsiteX3" fmla="*/ 1940560 w 2164080"/>
                <a:gd name="connsiteY3" fmla="*/ 1517361 h 1826901"/>
                <a:gd name="connsiteX4" fmla="*/ 2164080 w 2164080"/>
                <a:gd name="connsiteY4" fmla="*/ 1822161 h 182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80" h="1826901">
                  <a:moveTo>
                    <a:pt x="0" y="521681"/>
                  </a:moveTo>
                  <a:cubicBezTo>
                    <a:pt x="76200" y="598727"/>
                    <a:pt x="152400" y="675774"/>
                    <a:pt x="447040" y="592801"/>
                  </a:cubicBezTo>
                  <a:cubicBezTo>
                    <a:pt x="741680" y="509828"/>
                    <a:pt x="1518920" y="-130252"/>
                    <a:pt x="1767840" y="23841"/>
                  </a:cubicBezTo>
                  <a:cubicBezTo>
                    <a:pt x="2016760" y="177934"/>
                    <a:pt x="1874520" y="1217641"/>
                    <a:pt x="1940560" y="1517361"/>
                  </a:cubicBezTo>
                  <a:cubicBezTo>
                    <a:pt x="2006600" y="1817081"/>
                    <a:pt x="2030307" y="1840788"/>
                    <a:pt x="2164080" y="18221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6A667726-2C30-A49B-2CEF-683B3B134C81}"/>
                </a:ext>
              </a:extLst>
            </p:cNvPr>
            <p:cNvSpPr>
              <a:spLocks noChangeArrowheads="1"/>
            </p:cNvSpPr>
            <p:nvPr/>
          </p:nvSpPr>
          <p:spPr bwMode="auto">
            <a:xfrm>
              <a:off x="6262653" y="2246755"/>
              <a:ext cx="329093" cy="91296"/>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28" name="TextBox 27">
              <a:extLst>
                <a:ext uri="{FF2B5EF4-FFF2-40B4-BE49-F238E27FC236}">
                  <a16:creationId xmlns:a16="http://schemas.microsoft.com/office/drawing/2014/main" id="{5743BEE2-587D-B795-4C1E-DC146D3B9542}"/>
                </a:ext>
              </a:extLst>
            </p:cNvPr>
            <p:cNvSpPr txBox="1"/>
            <p:nvPr/>
          </p:nvSpPr>
          <p:spPr>
            <a:xfrm>
              <a:off x="4968044" y="3124688"/>
              <a:ext cx="2142751" cy="266058"/>
            </a:xfrm>
            <a:prstGeom prst="rect">
              <a:avLst/>
            </a:prstGeom>
            <a:noFill/>
          </p:spPr>
          <p:txBody>
            <a:bodyPr wrap="square">
              <a:spAutoFit/>
            </a:bodyPr>
            <a:lstStyle/>
            <a:p>
              <a:pPr marL="342900" indent="-171450" algn="ctr">
                <a:buSzPts val="1400"/>
                <a:defRPr/>
              </a:pPr>
              <a:r>
                <a:rPr lang="en-US" sz="900" b="1" dirty="0">
                  <a:solidFill>
                    <a:schemeClr val="dk1"/>
                  </a:solidFill>
                  <a:latin typeface="Calibri"/>
                  <a:ea typeface="Calibri"/>
                  <a:cs typeface="Calibri"/>
                  <a:sym typeface="Calibri"/>
                </a:rPr>
                <a:t>Charge density</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AEF98AA-5AF7-3E61-3A60-DF0876880F0D}"/>
                    </a:ext>
                  </a:extLst>
                </p:cNvPr>
                <p:cNvSpPr txBox="1"/>
                <p:nvPr/>
              </p:nvSpPr>
              <p:spPr>
                <a:xfrm>
                  <a:off x="6358319" y="2066072"/>
                  <a:ext cx="137759" cy="195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𝑣</m:t>
                        </m:r>
                      </m:oMath>
                    </m:oMathPara>
                  </a14:m>
                  <a:endParaRPr lang="en-US" sz="1100" dirty="0"/>
                </a:p>
              </p:txBody>
            </p:sp>
          </mc:Choice>
          <mc:Fallback xmlns="">
            <p:sp>
              <p:nvSpPr>
                <p:cNvPr id="29" name="TextBox 28">
                  <a:extLst>
                    <a:ext uri="{FF2B5EF4-FFF2-40B4-BE49-F238E27FC236}">
                      <a16:creationId xmlns:a16="http://schemas.microsoft.com/office/drawing/2014/main" id="{EAEF98AA-5AF7-3E61-3A60-DF0876880F0D}"/>
                    </a:ext>
                  </a:extLst>
                </p:cNvPr>
                <p:cNvSpPr txBox="1">
                  <a:spLocks noRot="1" noChangeAspect="1" noMove="1" noResize="1" noEditPoints="1" noAdjustHandles="1" noChangeArrowheads="1" noChangeShapeType="1" noTextEdit="1"/>
                </p:cNvSpPr>
                <p:nvPr/>
              </p:nvSpPr>
              <p:spPr>
                <a:xfrm>
                  <a:off x="6358319" y="2066072"/>
                  <a:ext cx="137759" cy="19510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8099534-A046-797D-8EC8-077B43C8943A}"/>
                    </a:ext>
                  </a:extLst>
                </p:cNvPr>
                <p:cNvSpPr txBox="1"/>
                <p:nvPr/>
              </p:nvSpPr>
              <p:spPr>
                <a:xfrm>
                  <a:off x="5407240" y="2755479"/>
                  <a:ext cx="1413785" cy="378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𝜆</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𝑧</m:t>
                            </m:r>
                          </m:e>
                        </m:d>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ad>
                              <m:radPr>
                                <m:degHide m:val="on"/>
                                <m:ctrlPr>
                                  <a:rPr lang="en-US" sz="1100" b="0" i="1" smtClean="0">
                                    <a:latin typeface="Cambria Math" panose="02040503050406030204" pitchFamily="18" charset="0"/>
                                  </a:rPr>
                                </m:ctrlPr>
                              </m:radPr>
                              <m:deg/>
                              <m:e>
                                <m:r>
                                  <a:rPr lang="en-US" sz="1100" i="1">
                                    <a:latin typeface="Cambria Math" panose="02040503050406030204" pitchFamily="18" charset="0"/>
                                  </a:rPr>
                                  <m:t>2</m:t>
                                </m:r>
                                <m:r>
                                  <a:rPr lang="en-US" sz="1100" i="1">
                                    <a:latin typeface="Cambria Math" panose="02040503050406030204" pitchFamily="18" charset="0"/>
                                  </a:rPr>
                                  <m:t>𝜋</m:t>
                                </m:r>
                              </m:e>
                            </m:rad>
                            <m:r>
                              <a:rPr lang="en-US" sz="1100" b="0" i="1" smtClean="0">
                                <a:latin typeface="Cambria Math" panose="02040503050406030204" pitchFamily="18" charset="0"/>
                              </a:rPr>
                              <m:t>𝜎</m:t>
                            </m:r>
                          </m:den>
                        </m:f>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m:t>
                                    </m:r>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 </m:t>
                                    </m:r>
                                  </m:e>
                                  <m:sup>
                                    <m:r>
                                      <a:rPr lang="en-US" sz="1100" b="0" i="1" smtClean="0">
                                        <a:latin typeface="Cambria Math" panose="02040503050406030204" pitchFamily="18" charset="0"/>
                                      </a:rPr>
                                      <m:t>2</m:t>
                                    </m:r>
                                  </m:sup>
                                </m:sSup>
                              </m:num>
                              <m:den>
                                <m:r>
                                  <a:rPr lang="en-US" sz="1100" b="0" i="1" smtClean="0">
                                    <a:latin typeface="Cambria Math" panose="02040503050406030204" pitchFamily="18" charset="0"/>
                                  </a:rPr>
                                  <m:t>2</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𝜎</m:t>
                                    </m:r>
                                  </m:e>
                                  <m:sup>
                                    <m:r>
                                      <a:rPr lang="en-US" sz="1100" b="0" i="1" smtClean="0">
                                        <a:latin typeface="Cambria Math" panose="02040503050406030204" pitchFamily="18" charset="0"/>
                                      </a:rPr>
                                      <m:t>2</m:t>
                                    </m:r>
                                  </m:sup>
                                </m:sSup>
                              </m:den>
                            </m:f>
                          </m:sup>
                        </m:sSup>
                      </m:oMath>
                    </m:oMathPara>
                  </a14:m>
                  <a:endParaRPr lang="en-US" sz="1100" dirty="0"/>
                </a:p>
              </p:txBody>
            </p:sp>
          </mc:Choice>
          <mc:Fallback xmlns="">
            <p:sp>
              <p:nvSpPr>
                <p:cNvPr id="31" name="TextBox 30">
                  <a:extLst>
                    <a:ext uri="{FF2B5EF4-FFF2-40B4-BE49-F238E27FC236}">
                      <a16:creationId xmlns:a16="http://schemas.microsoft.com/office/drawing/2014/main" id="{58099534-A046-797D-8EC8-077B43C8943A}"/>
                    </a:ext>
                  </a:extLst>
                </p:cNvPr>
                <p:cNvSpPr txBox="1">
                  <a:spLocks noRot="1" noChangeAspect="1" noMove="1" noResize="1" noEditPoints="1" noAdjustHandles="1" noChangeArrowheads="1" noChangeShapeType="1" noTextEdit="1"/>
                </p:cNvSpPr>
                <p:nvPr/>
              </p:nvSpPr>
              <p:spPr>
                <a:xfrm>
                  <a:off x="5407240" y="2755479"/>
                  <a:ext cx="1413785" cy="378630"/>
                </a:xfrm>
                <a:prstGeom prst="rect">
                  <a:avLst/>
                </a:prstGeom>
                <a:blipFill>
                  <a:blip r:embed="rId11"/>
                  <a:stretch>
                    <a:fillRect l="-1770" b="-10000"/>
                  </a:stretch>
                </a:blipFill>
              </p:spPr>
              <p:txBody>
                <a:bodyPr/>
                <a:lstStyle/>
                <a:p>
                  <a:r>
                    <a:rPr lang="en-US">
                      <a:noFill/>
                    </a:rPr>
                    <a:t> </a:t>
                  </a:r>
                </a:p>
              </p:txBody>
            </p:sp>
          </mc:Fallback>
        </mc:AlternateContent>
        <p:sp>
          <p:nvSpPr>
            <p:cNvPr id="34" name="Right Arrow 33">
              <a:extLst>
                <a:ext uri="{FF2B5EF4-FFF2-40B4-BE49-F238E27FC236}">
                  <a16:creationId xmlns:a16="http://schemas.microsoft.com/office/drawing/2014/main" id="{B11AD832-31CA-FCB0-CECB-50CFCE6DDCE6}"/>
                </a:ext>
              </a:extLst>
            </p:cNvPr>
            <p:cNvSpPr>
              <a:spLocks noChangeArrowheads="1"/>
            </p:cNvSpPr>
            <p:nvPr/>
          </p:nvSpPr>
          <p:spPr bwMode="auto">
            <a:xfrm>
              <a:off x="5407240" y="2673580"/>
              <a:ext cx="1379291" cy="108874"/>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38" name="Right Arrow 37">
              <a:extLst>
                <a:ext uri="{FF2B5EF4-FFF2-40B4-BE49-F238E27FC236}">
                  <a16:creationId xmlns:a16="http://schemas.microsoft.com/office/drawing/2014/main" id="{9D5F75F7-E714-8AAD-7879-F7CDAFFDF8C5}"/>
                </a:ext>
              </a:extLst>
            </p:cNvPr>
            <p:cNvSpPr>
              <a:spLocks noChangeArrowheads="1"/>
            </p:cNvSpPr>
            <p:nvPr/>
          </p:nvSpPr>
          <p:spPr bwMode="auto">
            <a:xfrm>
              <a:off x="5487094" y="1995706"/>
              <a:ext cx="3094145" cy="49229"/>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5A99BD5-BD73-3543-50E0-CB135880416D}"/>
                    </a:ext>
                  </a:extLst>
                </p:cNvPr>
                <p:cNvSpPr txBox="1"/>
                <p:nvPr/>
              </p:nvSpPr>
              <p:spPr>
                <a:xfrm>
                  <a:off x="8610705" y="1916832"/>
                  <a:ext cx="109838"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oMath>
                    </m:oMathPara>
                  </a14:m>
                  <a:endParaRPr lang="en-US" sz="1100" dirty="0"/>
                </a:p>
              </p:txBody>
            </p:sp>
          </mc:Choice>
          <mc:Fallback xmlns="">
            <p:sp>
              <p:nvSpPr>
                <p:cNvPr id="40" name="TextBox 39">
                  <a:extLst>
                    <a:ext uri="{FF2B5EF4-FFF2-40B4-BE49-F238E27FC236}">
                      <a16:creationId xmlns:a16="http://schemas.microsoft.com/office/drawing/2014/main" id="{35A99BD5-BD73-3543-50E0-CB135880416D}"/>
                    </a:ext>
                  </a:extLst>
                </p:cNvPr>
                <p:cNvSpPr txBox="1">
                  <a:spLocks noRot="1" noChangeAspect="1" noMove="1" noResize="1" noEditPoints="1" noAdjustHandles="1" noChangeArrowheads="1" noChangeShapeType="1" noTextEdit="1"/>
                </p:cNvSpPr>
                <p:nvPr/>
              </p:nvSpPr>
              <p:spPr>
                <a:xfrm>
                  <a:off x="8610705" y="1916832"/>
                  <a:ext cx="109838" cy="169277"/>
                </a:xfrm>
                <a:prstGeom prst="rect">
                  <a:avLst/>
                </a:prstGeom>
                <a:blipFill>
                  <a:blip r:embed="rId12"/>
                  <a:stretch>
                    <a:fillRect l="-10000"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2B5DB8-2DD6-E921-3406-494E6E14DA18}"/>
                    </a:ext>
                  </a:extLst>
                </p:cNvPr>
                <p:cNvSpPr txBox="1"/>
                <p:nvPr/>
              </p:nvSpPr>
              <p:spPr>
                <a:xfrm>
                  <a:off x="7965740" y="1711878"/>
                  <a:ext cx="558865"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=0</m:t>
                        </m:r>
                      </m:oMath>
                    </m:oMathPara>
                  </a14:m>
                  <a:endParaRPr lang="en-US" sz="1100" dirty="0"/>
                </a:p>
              </p:txBody>
            </p:sp>
          </mc:Choice>
          <mc:Fallback xmlns="">
            <p:sp>
              <p:nvSpPr>
                <p:cNvPr id="42" name="TextBox 41">
                  <a:extLst>
                    <a:ext uri="{FF2B5EF4-FFF2-40B4-BE49-F238E27FC236}">
                      <a16:creationId xmlns:a16="http://schemas.microsoft.com/office/drawing/2014/main" id="{B62B5DB8-2DD6-E921-3406-494E6E14DA18}"/>
                    </a:ext>
                  </a:extLst>
                </p:cNvPr>
                <p:cNvSpPr txBox="1">
                  <a:spLocks noRot="1" noChangeAspect="1" noMove="1" noResize="1" noEditPoints="1" noAdjustHandles="1" noChangeArrowheads="1" noChangeShapeType="1" noTextEdit="1"/>
                </p:cNvSpPr>
                <p:nvPr/>
              </p:nvSpPr>
              <p:spPr>
                <a:xfrm>
                  <a:off x="7965740" y="1711878"/>
                  <a:ext cx="558865" cy="2616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C9670B1-0BEB-3A49-EC0D-D18C481DB920}"/>
                    </a:ext>
                  </a:extLst>
                </p:cNvPr>
                <p:cNvSpPr txBox="1"/>
                <p:nvPr/>
              </p:nvSpPr>
              <p:spPr>
                <a:xfrm>
                  <a:off x="6019006" y="1723838"/>
                  <a:ext cx="67862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oMath>
                    </m:oMathPara>
                  </a14:m>
                  <a:endParaRPr lang="en-US" sz="1100" dirty="0"/>
                </a:p>
              </p:txBody>
            </p:sp>
          </mc:Choice>
          <mc:Fallback xmlns="">
            <p:sp>
              <p:nvSpPr>
                <p:cNvPr id="44" name="TextBox 43">
                  <a:extLst>
                    <a:ext uri="{FF2B5EF4-FFF2-40B4-BE49-F238E27FC236}">
                      <a16:creationId xmlns:a16="http://schemas.microsoft.com/office/drawing/2014/main" id="{4C9670B1-0BEB-3A49-EC0D-D18C481DB920}"/>
                    </a:ext>
                  </a:extLst>
                </p:cNvPr>
                <p:cNvSpPr txBox="1">
                  <a:spLocks noRot="1" noChangeAspect="1" noMove="1" noResize="1" noEditPoints="1" noAdjustHandles="1" noChangeArrowheads="1" noChangeShapeType="1" noTextEdit="1"/>
                </p:cNvSpPr>
                <p:nvPr/>
              </p:nvSpPr>
              <p:spPr>
                <a:xfrm>
                  <a:off x="6019006" y="1723838"/>
                  <a:ext cx="678626" cy="261610"/>
                </a:xfrm>
                <a:prstGeom prst="rect">
                  <a:avLst/>
                </a:prstGeom>
                <a:blipFill>
                  <a:blip r:embed="rId14"/>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259DC3C-0106-4D23-1762-5DF5A20C344B}"/>
                </a:ext>
              </a:extLst>
            </p:cNvPr>
            <p:cNvCxnSpPr>
              <a:cxnSpLocks/>
            </p:cNvCxnSpPr>
            <p:nvPr/>
          </p:nvCxnSpPr>
          <p:spPr>
            <a:xfrm flipH="1">
              <a:off x="6090682" y="1807981"/>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55F76E-8049-E284-5DA7-93746E5DD939}"/>
                </a:ext>
              </a:extLst>
            </p:cNvPr>
            <p:cNvCxnSpPr>
              <a:cxnSpLocks/>
            </p:cNvCxnSpPr>
            <p:nvPr/>
          </p:nvCxnSpPr>
          <p:spPr>
            <a:xfrm flipH="1">
              <a:off x="7972976" y="1785763"/>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3990379"/>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B7CCD-6FDD-8C20-01D3-2E7522024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70" y="1935383"/>
            <a:ext cx="6865693" cy="4805985"/>
          </a:xfrm>
          <a:prstGeom prst="rect">
            <a:avLst/>
          </a:prstGeom>
        </p:spPr>
      </p:pic>
      <p:sp>
        <p:nvSpPr>
          <p:cNvPr id="3" name="Title 2"/>
          <p:cNvSpPr>
            <a:spLocks noGrp="1"/>
          </p:cNvSpPr>
          <p:nvPr>
            <p:ph type="title"/>
          </p:nvPr>
        </p:nvSpPr>
        <p:spPr>
          <a:xfrm>
            <a:off x="0" y="0"/>
            <a:ext cx="9216516" cy="476672"/>
          </a:xfrm>
        </p:spPr>
        <p:txBody>
          <a:bodyPr/>
          <a:lstStyle/>
          <a:p>
            <a:pPr lvl="0"/>
            <a:r>
              <a:rPr lang="en-US" dirty="0">
                <a:latin typeface="Calibri" panose="020F0502020204030204" pitchFamily="34" charset="0"/>
                <a:cs typeface="Calibri" panose="020F0502020204030204" pitchFamily="34" charset="0"/>
              </a:rPr>
              <a:t>TDIE Results</a:t>
            </a:r>
            <a:endParaRPr lang="en-US" sz="30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7FEBF-A170-470C-A369-F0D066FB58E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Rectangle 12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12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7" name="Rectangle 12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E58D2BB5-8EA1-4F1F-B284-E101A6D9AA6E}"/>
                  </a:ext>
                </a:extLst>
              </p:cNvPr>
              <p:cNvSpPr txBox="1">
                <a:spLocks/>
              </p:cNvSpPr>
              <p:nvPr/>
            </p:nvSpPr>
            <p:spPr bwMode="auto">
              <a:xfrm>
                <a:off x="215516" y="656692"/>
                <a:ext cx="5243566"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5"/>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a:t>Bunch speedup: </a:t>
                </a:r>
                <a14:m>
                  <m:oMath xmlns:m="http://schemas.openxmlformats.org/officeDocument/2006/math">
                    <m:r>
                      <a:rPr lang="en-US" sz="1800" b="0" i="1" smtClean="0">
                        <a:latin typeface="Cambria Math" panose="02040503050406030204" pitchFamily="18" charset="0"/>
                      </a:rPr>
                      <m:t>𝛽</m:t>
                    </m:r>
                    <m:r>
                      <a:rPr lang="en-US" sz="1800" b="0" i="1" smtClean="0">
                        <a:latin typeface="Cambria Math" panose="02040503050406030204" pitchFamily="18" charset="0"/>
                      </a:rPr>
                      <m:t>=0.99,</m:t>
                    </m:r>
                  </m:oMath>
                </a14:m>
                <a:r>
                  <a:rPr lang="en-US" sz="1800" dirty="0"/>
                  <a:t> </a:t>
                </a:r>
                <a14:m>
                  <m:oMath xmlns:m="http://schemas.openxmlformats.org/officeDocument/2006/math">
                    <m:r>
                      <a:rPr lang="en-US" sz="1800" b="0" i="1" smtClean="0">
                        <a:latin typeface="Cambria Math" panose="02040503050406030204" pitchFamily="18" charset="0"/>
                      </a:rPr>
                      <m:t>𝛾</m:t>
                    </m:r>
                    <m:r>
                      <a:rPr lang="en-US" sz="1800" i="1">
                        <a:latin typeface="Cambria Math" panose="02040503050406030204" pitchFamily="18" charset="0"/>
                      </a:rPr>
                      <m:t>=7.0888</m:t>
                    </m:r>
                  </m:oMath>
                </a14:m>
                <a:r>
                  <a:rPr lang="en-US" sz="1800" dirty="0"/>
                  <a:t> </a:t>
                </a:r>
              </a:p>
              <a:p>
                <a:r>
                  <a:rPr lang="en-US" sz="1800" dirty="0"/>
                  <a:t>Bunch length: </a:t>
                </a:r>
                <a14:m>
                  <m:oMath xmlns:m="http://schemas.openxmlformats.org/officeDocument/2006/math">
                    <m:r>
                      <a:rPr lang="en-US" sz="1800" b="0" i="1">
                        <a:latin typeface="Cambria Math" panose="02040503050406030204" pitchFamily="18" charset="0"/>
                      </a:rPr>
                      <m:t>𝜎</m:t>
                    </m:r>
                    <m:r>
                      <a:rPr lang="en-US" sz="1800" b="0" i="1">
                        <a:latin typeface="Cambria Math" panose="02040503050406030204" pitchFamily="18" charset="0"/>
                      </a:rPr>
                      <m:t>=0.005</m:t>
                    </m:r>
                  </m:oMath>
                </a14:m>
                <a:r>
                  <a:rPr lang="en-US" sz="1800" dirty="0"/>
                  <a:t> </a:t>
                </a:r>
              </a:p>
              <a:p>
                <a:r>
                  <a:rPr lang="en-US" sz="1800" dirty="0"/>
                  <a:t>#unknowns </a:t>
                </a:r>
                <a14:m>
                  <m:oMath xmlns:m="http://schemas.openxmlformats.org/officeDocument/2006/math">
                    <m:sSub>
                      <m:sSubPr>
                        <m:ctrlPr>
                          <a:rPr lang="en-US" sz="1800" b="0" i="1" smtClean="0">
                            <a:latin typeface="Cambria Math" panose="02040503050406030204" pitchFamily="18" charset="0"/>
                          </a:rPr>
                        </m:ctrlPr>
                      </m:sSubPr>
                      <m:e>
                        <m:r>
                          <a:rPr lang="en-US" sz="1800" b="0" i="1">
                            <a:latin typeface="Cambria Math" panose="02040503050406030204" pitchFamily="18" charset="0"/>
                          </a:rPr>
                          <m:t>𝑁</m:t>
                        </m:r>
                      </m:e>
                      <m:sub>
                        <m:r>
                          <a:rPr lang="en-US" sz="1800" b="0" i="1" smtClean="0">
                            <a:latin typeface="Cambria Math" panose="02040503050406030204" pitchFamily="18" charset="0"/>
                          </a:rPr>
                          <m:t>𝑠</m:t>
                        </m:r>
                      </m:sub>
                    </m:sSub>
                    <m:r>
                      <a:rPr lang="en-US" sz="1800" b="0" i="1">
                        <a:latin typeface="Cambria Math" panose="02040503050406030204" pitchFamily="18" charset="0"/>
                      </a:rPr>
                      <m:t>=24665</m:t>
                    </m:r>
                  </m:oMath>
                </a14:m>
                <a:endParaRPr lang="en-US" sz="1800" dirty="0"/>
              </a:p>
              <a:p>
                <a:pPr marL="457200" lvl="1" indent="0">
                  <a:buNone/>
                </a:pPr>
                <a:endParaRPr lang="en-US" altLang="en-US" sz="1800" dirty="0">
                  <a:latin typeface="Calibri" panose="020F0502020204030204" pitchFamily="34" charset="0"/>
                  <a:cs typeface="Calibri" panose="020F0502020204030204" pitchFamily="34" charset="0"/>
                </a:endParaRPr>
              </a:p>
              <a:p>
                <a:pPr marL="457200" lvl="1" indent="0">
                  <a:buNone/>
                </a:pPr>
                <a:endParaRPr lang="en-US" altLang="en-US" sz="1800" dirty="0">
                  <a:latin typeface="Calibri" panose="020F0502020204030204" pitchFamily="34" charset="0"/>
                  <a:cs typeface="Calibri" panose="020F0502020204030204" pitchFamily="34" charset="0"/>
                </a:endParaRPr>
              </a:p>
            </p:txBody>
          </p:sp>
        </mc:Choice>
        <mc:Fallback xmlns="">
          <p:sp>
            <p:nvSpPr>
              <p:cNvPr id="2" name="Content Placeholder 2">
                <a:extLst>
                  <a:ext uri="{FF2B5EF4-FFF2-40B4-BE49-F238E27FC236}">
                    <a16:creationId xmlns:a16="http://schemas.microsoft.com/office/drawing/2014/main" id="{E58D2BB5-8EA1-4F1F-B284-E101A6D9AA6E}"/>
                  </a:ext>
                </a:extLst>
              </p:cNvPr>
              <p:cNvSpPr txBox="1">
                <a:spLocks noRot="1" noChangeAspect="1" noMove="1" noResize="1" noEditPoints="1" noAdjustHandles="1" noChangeArrowheads="1" noChangeShapeType="1" noTextEdit="1"/>
              </p:cNvSpPr>
              <p:nvPr/>
            </p:nvSpPr>
            <p:spPr bwMode="auto">
              <a:xfrm>
                <a:off x="215516" y="656692"/>
                <a:ext cx="5243566" cy="1116123"/>
              </a:xfrm>
              <a:prstGeom prst="rect">
                <a:avLst/>
              </a:prstGeom>
              <a:blipFill>
                <a:blip r:embed="rId6"/>
                <a:stretch>
                  <a:fillRect t="-2247" b="-11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6BA4D1-AF17-A51A-26C9-07F0CBB5861A}"/>
                  </a:ext>
                </a:extLst>
              </p:cNvPr>
              <p:cNvSpPr txBox="1"/>
              <p:nvPr/>
            </p:nvSpPr>
            <p:spPr>
              <a:xfrm>
                <a:off x="5666517" y="2788365"/>
                <a:ext cx="2245743" cy="276999"/>
              </a:xfrm>
              <a:prstGeom prst="rect">
                <a:avLst/>
              </a:prstGeom>
              <a:noFill/>
            </p:spPr>
            <p:txBody>
              <a:bodyPr wrap="none" lIns="0" tIns="0" rIns="0" bIns="0" rtlCol="0">
                <a:spAutoFit/>
              </a:bodyPr>
              <a:lstStyle/>
              <a:p>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1" i="1" smtClean="0">
                            <a:latin typeface="Cambria Math" panose="02040503050406030204" pitchFamily="18" charset="0"/>
                          </a:rPr>
                          <m:t>𝒔</m:t>
                        </m:r>
                      </m:sup>
                    </m:sSup>
                  </m:oMath>
                </a14:m>
                <a:r>
                  <a:rPr lang="en-US" dirty="0"/>
                  <a:t> at the cavity center</a:t>
                </a:r>
              </a:p>
            </p:txBody>
          </p:sp>
        </mc:Choice>
        <mc:Fallback xmlns="">
          <p:sp>
            <p:nvSpPr>
              <p:cNvPr id="4" name="TextBox 3">
                <a:extLst>
                  <a:ext uri="{FF2B5EF4-FFF2-40B4-BE49-F238E27FC236}">
                    <a16:creationId xmlns:a16="http://schemas.microsoft.com/office/drawing/2014/main" id="{A06BA4D1-AF17-A51A-26C9-07F0CBB5861A}"/>
                  </a:ext>
                </a:extLst>
              </p:cNvPr>
              <p:cNvSpPr txBox="1">
                <a:spLocks noRot="1" noChangeAspect="1" noMove="1" noResize="1" noEditPoints="1" noAdjustHandles="1" noChangeArrowheads="1" noChangeShapeType="1" noTextEdit="1"/>
              </p:cNvSpPr>
              <p:nvPr/>
            </p:nvSpPr>
            <p:spPr>
              <a:xfrm>
                <a:off x="5666517" y="2788365"/>
                <a:ext cx="2245743" cy="276999"/>
              </a:xfrm>
              <a:prstGeom prst="rect">
                <a:avLst/>
              </a:prstGeom>
              <a:blipFill>
                <a:blip r:embed="rId7"/>
                <a:stretch>
                  <a:fillRect l="-3371" t="-26087" r="-5056" b="-47826"/>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2E22A390-2F21-AE7C-B935-DD8726F23115}"/>
              </a:ext>
            </a:extLst>
          </p:cNvPr>
          <p:cNvGrpSpPr/>
          <p:nvPr/>
        </p:nvGrpSpPr>
        <p:grpSpPr>
          <a:xfrm>
            <a:off x="5069835" y="467758"/>
            <a:ext cx="3996444" cy="1678868"/>
            <a:chOff x="4968044" y="1711878"/>
            <a:chExt cx="3996444" cy="1678868"/>
          </a:xfrm>
        </p:grpSpPr>
        <p:pic>
          <p:nvPicPr>
            <p:cNvPr id="23" name="Picture 22">
              <a:extLst>
                <a:ext uri="{FF2B5EF4-FFF2-40B4-BE49-F238E27FC236}">
                  <a16:creationId xmlns:a16="http://schemas.microsoft.com/office/drawing/2014/main" id="{15545B62-B2A5-4EB8-5062-C3BDAE0CFF87}"/>
                </a:ext>
              </a:extLst>
            </p:cNvPr>
            <p:cNvPicPr>
              <a:picLocks noChangeAspect="1"/>
            </p:cNvPicPr>
            <p:nvPr/>
          </p:nvPicPr>
          <p:blipFill>
            <a:blip r:embed="rId8"/>
            <a:stretch>
              <a:fillRect/>
            </a:stretch>
          </p:blipFill>
          <p:spPr>
            <a:xfrm>
              <a:off x="6981318" y="2016636"/>
              <a:ext cx="1983170" cy="1105373"/>
            </a:xfrm>
            <a:prstGeom prst="rect">
              <a:avLst/>
            </a:prstGeom>
          </p:spPr>
        </p:pic>
        <p:sp>
          <p:nvSpPr>
            <p:cNvPr id="25" name="Freeform 24">
              <a:extLst>
                <a:ext uri="{FF2B5EF4-FFF2-40B4-BE49-F238E27FC236}">
                  <a16:creationId xmlns:a16="http://schemas.microsoft.com/office/drawing/2014/main" id="{AA7ED86F-5645-359E-288D-016819CBFC71}"/>
                </a:ext>
              </a:extLst>
            </p:cNvPr>
            <p:cNvSpPr/>
            <p:nvPr/>
          </p:nvSpPr>
          <p:spPr>
            <a:xfrm rot="19792666">
              <a:off x="5610800" y="2259771"/>
              <a:ext cx="857240" cy="723677"/>
            </a:xfrm>
            <a:custGeom>
              <a:avLst/>
              <a:gdLst>
                <a:gd name="connsiteX0" fmla="*/ 0 w 2164080"/>
                <a:gd name="connsiteY0" fmla="*/ 521681 h 1826901"/>
                <a:gd name="connsiteX1" fmla="*/ 447040 w 2164080"/>
                <a:gd name="connsiteY1" fmla="*/ 592801 h 1826901"/>
                <a:gd name="connsiteX2" fmla="*/ 1767840 w 2164080"/>
                <a:gd name="connsiteY2" fmla="*/ 23841 h 1826901"/>
                <a:gd name="connsiteX3" fmla="*/ 1940560 w 2164080"/>
                <a:gd name="connsiteY3" fmla="*/ 1517361 h 1826901"/>
                <a:gd name="connsiteX4" fmla="*/ 2164080 w 2164080"/>
                <a:gd name="connsiteY4" fmla="*/ 1822161 h 182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80" h="1826901">
                  <a:moveTo>
                    <a:pt x="0" y="521681"/>
                  </a:moveTo>
                  <a:cubicBezTo>
                    <a:pt x="76200" y="598727"/>
                    <a:pt x="152400" y="675774"/>
                    <a:pt x="447040" y="592801"/>
                  </a:cubicBezTo>
                  <a:cubicBezTo>
                    <a:pt x="741680" y="509828"/>
                    <a:pt x="1518920" y="-130252"/>
                    <a:pt x="1767840" y="23841"/>
                  </a:cubicBezTo>
                  <a:cubicBezTo>
                    <a:pt x="2016760" y="177934"/>
                    <a:pt x="1874520" y="1217641"/>
                    <a:pt x="1940560" y="1517361"/>
                  </a:cubicBezTo>
                  <a:cubicBezTo>
                    <a:pt x="2006600" y="1817081"/>
                    <a:pt x="2030307" y="1840788"/>
                    <a:pt x="2164080" y="18221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6A667726-2C30-A49B-2CEF-683B3B134C81}"/>
                </a:ext>
              </a:extLst>
            </p:cNvPr>
            <p:cNvSpPr>
              <a:spLocks noChangeArrowheads="1"/>
            </p:cNvSpPr>
            <p:nvPr/>
          </p:nvSpPr>
          <p:spPr bwMode="auto">
            <a:xfrm>
              <a:off x="6262653" y="2246755"/>
              <a:ext cx="329093" cy="91296"/>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28" name="TextBox 27">
              <a:extLst>
                <a:ext uri="{FF2B5EF4-FFF2-40B4-BE49-F238E27FC236}">
                  <a16:creationId xmlns:a16="http://schemas.microsoft.com/office/drawing/2014/main" id="{5743BEE2-587D-B795-4C1E-DC146D3B9542}"/>
                </a:ext>
              </a:extLst>
            </p:cNvPr>
            <p:cNvSpPr txBox="1"/>
            <p:nvPr/>
          </p:nvSpPr>
          <p:spPr>
            <a:xfrm>
              <a:off x="4968044" y="3124688"/>
              <a:ext cx="2142751" cy="266058"/>
            </a:xfrm>
            <a:prstGeom prst="rect">
              <a:avLst/>
            </a:prstGeom>
            <a:noFill/>
          </p:spPr>
          <p:txBody>
            <a:bodyPr wrap="square">
              <a:spAutoFit/>
            </a:bodyPr>
            <a:lstStyle/>
            <a:p>
              <a:pPr marL="342900" indent="-171450" algn="ctr">
                <a:buSzPts val="1400"/>
                <a:defRPr/>
              </a:pPr>
              <a:r>
                <a:rPr lang="en-US" sz="900" b="1" dirty="0">
                  <a:solidFill>
                    <a:schemeClr val="dk1"/>
                  </a:solidFill>
                  <a:latin typeface="Calibri"/>
                  <a:ea typeface="Calibri"/>
                  <a:cs typeface="Calibri"/>
                  <a:sym typeface="Calibri"/>
                </a:rPr>
                <a:t>Charge density</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AEF98AA-5AF7-3E61-3A60-DF0876880F0D}"/>
                    </a:ext>
                  </a:extLst>
                </p:cNvPr>
                <p:cNvSpPr txBox="1"/>
                <p:nvPr/>
              </p:nvSpPr>
              <p:spPr>
                <a:xfrm>
                  <a:off x="6358319" y="2066072"/>
                  <a:ext cx="137759" cy="195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𝑣</m:t>
                        </m:r>
                      </m:oMath>
                    </m:oMathPara>
                  </a14:m>
                  <a:endParaRPr lang="en-US" sz="1100" dirty="0"/>
                </a:p>
              </p:txBody>
            </p:sp>
          </mc:Choice>
          <mc:Fallback xmlns="">
            <p:sp>
              <p:nvSpPr>
                <p:cNvPr id="29" name="TextBox 28">
                  <a:extLst>
                    <a:ext uri="{FF2B5EF4-FFF2-40B4-BE49-F238E27FC236}">
                      <a16:creationId xmlns:a16="http://schemas.microsoft.com/office/drawing/2014/main" id="{EAEF98AA-5AF7-3E61-3A60-DF0876880F0D}"/>
                    </a:ext>
                  </a:extLst>
                </p:cNvPr>
                <p:cNvSpPr txBox="1">
                  <a:spLocks noRot="1" noChangeAspect="1" noMove="1" noResize="1" noEditPoints="1" noAdjustHandles="1" noChangeArrowheads="1" noChangeShapeType="1" noTextEdit="1"/>
                </p:cNvSpPr>
                <p:nvPr/>
              </p:nvSpPr>
              <p:spPr>
                <a:xfrm>
                  <a:off x="6358319" y="2066072"/>
                  <a:ext cx="137759" cy="19510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8099534-A046-797D-8EC8-077B43C8943A}"/>
                    </a:ext>
                  </a:extLst>
                </p:cNvPr>
                <p:cNvSpPr txBox="1"/>
                <p:nvPr/>
              </p:nvSpPr>
              <p:spPr>
                <a:xfrm>
                  <a:off x="5407240" y="2755479"/>
                  <a:ext cx="1413785" cy="378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𝜆</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𝑧</m:t>
                            </m:r>
                          </m:e>
                        </m:d>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ad>
                              <m:radPr>
                                <m:degHide m:val="on"/>
                                <m:ctrlPr>
                                  <a:rPr lang="en-US" sz="1100" b="0" i="1" smtClean="0">
                                    <a:latin typeface="Cambria Math" panose="02040503050406030204" pitchFamily="18" charset="0"/>
                                  </a:rPr>
                                </m:ctrlPr>
                              </m:radPr>
                              <m:deg/>
                              <m:e>
                                <m:r>
                                  <a:rPr lang="en-US" sz="1100" i="1">
                                    <a:latin typeface="Cambria Math" panose="02040503050406030204" pitchFamily="18" charset="0"/>
                                  </a:rPr>
                                  <m:t>2</m:t>
                                </m:r>
                                <m:r>
                                  <a:rPr lang="en-US" sz="1100" i="1">
                                    <a:latin typeface="Cambria Math" panose="02040503050406030204" pitchFamily="18" charset="0"/>
                                  </a:rPr>
                                  <m:t>𝜋</m:t>
                                </m:r>
                              </m:e>
                            </m:rad>
                            <m:r>
                              <a:rPr lang="en-US" sz="1100" b="0" i="1" smtClean="0">
                                <a:latin typeface="Cambria Math" panose="02040503050406030204" pitchFamily="18" charset="0"/>
                              </a:rPr>
                              <m:t>𝜎</m:t>
                            </m:r>
                          </m:den>
                        </m:f>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m:t>
                                    </m:r>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 </m:t>
                                    </m:r>
                                  </m:e>
                                  <m:sup>
                                    <m:r>
                                      <a:rPr lang="en-US" sz="1100" b="0" i="1" smtClean="0">
                                        <a:latin typeface="Cambria Math" panose="02040503050406030204" pitchFamily="18" charset="0"/>
                                      </a:rPr>
                                      <m:t>2</m:t>
                                    </m:r>
                                  </m:sup>
                                </m:sSup>
                              </m:num>
                              <m:den>
                                <m:r>
                                  <a:rPr lang="en-US" sz="1100" b="0" i="1" smtClean="0">
                                    <a:latin typeface="Cambria Math" panose="02040503050406030204" pitchFamily="18" charset="0"/>
                                  </a:rPr>
                                  <m:t>2</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𝜎</m:t>
                                    </m:r>
                                  </m:e>
                                  <m:sup>
                                    <m:r>
                                      <a:rPr lang="en-US" sz="1100" b="0" i="1" smtClean="0">
                                        <a:latin typeface="Cambria Math" panose="02040503050406030204" pitchFamily="18" charset="0"/>
                                      </a:rPr>
                                      <m:t>2</m:t>
                                    </m:r>
                                  </m:sup>
                                </m:sSup>
                              </m:den>
                            </m:f>
                          </m:sup>
                        </m:sSup>
                      </m:oMath>
                    </m:oMathPara>
                  </a14:m>
                  <a:endParaRPr lang="en-US" sz="1100" dirty="0"/>
                </a:p>
              </p:txBody>
            </p:sp>
          </mc:Choice>
          <mc:Fallback xmlns="">
            <p:sp>
              <p:nvSpPr>
                <p:cNvPr id="31" name="TextBox 30">
                  <a:extLst>
                    <a:ext uri="{FF2B5EF4-FFF2-40B4-BE49-F238E27FC236}">
                      <a16:creationId xmlns:a16="http://schemas.microsoft.com/office/drawing/2014/main" id="{58099534-A046-797D-8EC8-077B43C8943A}"/>
                    </a:ext>
                  </a:extLst>
                </p:cNvPr>
                <p:cNvSpPr txBox="1">
                  <a:spLocks noRot="1" noChangeAspect="1" noMove="1" noResize="1" noEditPoints="1" noAdjustHandles="1" noChangeArrowheads="1" noChangeShapeType="1" noTextEdit="1"/>
                </p:cNvSpPr>
                <p:nvPr/>
              </p:nvSpPr>
              <p:spPr>
                <a:xfrm>
                  <a:off x="5407240" y="2755479"/>
                  <a:ext cx="1413785" cy="378630"/>
                </a:xfrm>
                <a:prstGeom prst="rect">
                  <a:avLst/>
                </a:prstGeom>
                <a:blipFill>
                  <a:blip r:embed="rId10"/>
                  <a:stretch>
                    <a:fillRect l="-1770" b="-10000"/>
                  </a:stretch>
                </a:blipFill>
              </p:spPr>
              <p:txBody>
                <a:bodyPr/>
                <a:lstStyle/>
                <a:p>
                  <a:r>
                    <a:rPr lang="en-US">
                      <a:noFill/>
                    </a:rPr>
                    <a:t> </a:t>
                  </a:r>
                </a:p>
              </p:txBody>
            </p:sp>
          </mc:Fallback>
        </mc:AlternateContent>
        <p:sp>
          <p:nvSpPr>
            <p:cNvPr id="34" name="Right Arrow 33">
              <a:extLst>
                <a:ext uri="{FF2B5EF4-FFF2-40B4-BE49-F238E27FC236}">
                  <a16:creationId xmlns:a16="http://schemas.microsoft.com/office/drawing/2014/main" id="{B11AD832-31CA-FCB0-CECB-50CFCE6DDCE6}"/>
                </a:ext>
              </a:extLst>
            </p:cNvPr>
            <p:cNvSpPr>
              <a:spLocks noChangeArrowheads="1"/>
            </p:cNvSpPr>
            <p:nvPr/>
          </p:nvSpPr>
          <p:spPr bwMode="auto">
            <a:xfrm>
              <a:off x="5407240" y="2673580"/>
              <a:ext cx="1379291" cy="108874"/>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38" name="Right Arrow 37">
              <a:extLst>
                <a:ext uri="{FF2B5EF4-FFF2-40B4-BE49-F238E27FC236}">
                  <a16:creationId xmlns:a16="http://schemas.microsoft.com/office/drawing/2014/main" id="{9D5F75F7-E714-8AAD-7879-F7CDAFFDF8C5}"/>
                </a:ext>
              </a:extLst>
            </p:cNvPr>
            <p:cNvSpPr>
              <a:spLocks noChangeArrowheads="1"/>
            </p:cNvSpPr>
            <p:nvPr/>
          </p:nvSpPr>
          <p:spPr bwMode="auto">
            <a:xfrm>
              <a:off x="5487094" y="1995706"/>
              <a:ext cx="3094145" cy="49229"/>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5A99BD5-BD73-3543-50E0-CB135880416D}"/>
                    </a:ext>
                  </a:extLst>
                </p:cNvPr>
                <p:cNvSpPr txBox="1"/>
                <p:nvPr/>
              </p:nvSpPr>
              <p:spPr>
                <a:xfrm>
                  <a:off x="8610705" y="1916832"/>
                  <a:ext cx="109838"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oMath>
                    </m:oMathPara>
                  </a14:m>
                  <a:endParaRPr lang="en-US" sz="1100" dirty="0"/>
                </a:p>
              </p:txBody>
            </p:sp>
          </mc:Choice>
          <mc:Fallback xmlns="">
            <p:sp>
              <p:nvSpPr>
                <p:cNvPr id="40" name="TextBox 39">
                  <a:extLst>
                    <a:ext uri="{FF2B5EF4-FFF2-40B4-BE49-F238E27FC236}">
                      <a16:creationId xmlns:a16="http://schemas.microsoft.com/office/drawing/2014/main" id="{35A99BD5-BD73-3543-50E0-CB135880416D}"/>
                    </a:ext>
                  </a:extLst>
                </p:cNvPr>
                <p:cNvSpPr txBox="1">
                  <a:spLocks noRot="1" noChangeAspect="1" noMove="1" noResize="1" noEditPoints="1" noAdjustHandles="1" noChangeArrowheads="1" noChangeShapeType="1" noTextEdit="1"/>
                </p:cNvSpPr>
                <p:nvPr/>
              </p:nvSpPr>
              <p:spPr>
                <a:xfrm>
                  <a:off x="8610705" y="1916832"/>
                  <a:ext cx="109838" cy="169277"/>
                </a:xfrm>
                <a:prstGeom prst="rect">
                  <a:avLst/>
                </a:prstGeom>
                <a:blipFill>
                  <a:blip r:embed="rId11"/>
                  <a:stretch>
                    <a:fillRect l="-10000"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2B5DB8-2DD6-E921-3406-494E6E14DA18}"/>
                    </a:ext>
                  </a:extLst>
                </p:cNvPr>
                <p:cNvSpPr txBox="1"/>
                <p:nvPr/>
              </p:nvSpPr>
              <p:spPr>
                <a:xfrm>
                  <a:off x="7965740" y="1711878"/>
                  <a:ext cx="558865"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=0</m:t>
                        </m:r>
                      </m:oMath>
                    </m:oMathPara>
                  </a14:m>
                  <a:endParaRPr lang="en-US" sz="1100" dirty="0"/>
                </a:p>
              </p:txBody>
            </p:sp>
          </mc:Choice>
          <mc:Fallback xmlns="">
            <p:sp>
              <p:nvSpPr>
                <p:cNvPr id="42" name="TextBox 41">
                  <a:extLst>
                    <a:ext uri="{FF2B5EF4-FFF2-40B4-BE49-F238E27FC236}">
                      <a16:creationId xmlns:a16="http://schemas.microsoft.com/office/drawing/2014/main" id="{B62B5DB8-2DD6-E921-3406-494E6E14DA18}"/>
                    </a:ext>
                  </a:extLst>
                </p:cNvPr>
                <p:cNvSpPr txBox="1">
                  <a:spLocks noRot="1" noChangeAspect="1" noMove="1" noResize="1" noEditPoints="1" noAdjustHandles="1" noChangeArrowheads="1" noChangeShapeType="1" noTextEdit="1"/>
                </p:cNvSpPr>
                <p:nvPr/>
              </p:nvSpPr>
              <p:spPr>
                <a:xfrm>
                  <a:off x="7965740" y="1711878"/>
                  <a:ext cx="558865"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C9670B1-0BEB-3A49-EC0D-D18C481DB920}"/>
                    </a:ext>
                  </a:extLst>
                </p:cNvPr>
                <p:cNvSpPr txBox="1"/>
                <p:nvPr/>
              </p:nvSpPr>
              <p:spPr>
                <a:xfrm>
                  <a:off x="6019006" y="1723838"/>
                  <a:ext cx="678626"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𝑧</m:t>
                        </m:r>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𝑧</m:t>
                            </m:r>
                          </m:e>
                          <m:sub>
                            <m:r>
                              <a:rPr lang="en-US" sz="1100" b="0" i="1" smtClean="0">
                                <a:latin typeface="Cambria Math" panose="02040503050406030204" pitchFamily="18" charset="0"/>
                              </a:rPr>
                              <m:t>0</m:t>
                            </m:r>
                          </m:sub>
                        </m:sSub>
                      </m:oMath>
                    </m:oMathPara>
                  </a14:m>
                  <a:endParaRPr lang="en-US" sz="1100" dirty="0"/>
                </a:p>
              </p:txBody>
            </p:sp>
          </mc:Choice>
          <mc:Fallback xmlns="">
            <p:sp>
              <p:nvSpPr>
                <p:cNvPr id="44" name="TextBox 43">
                  <a:extLst>
                    <a:ext uri="{FF2B5EF4-FFF2-40B4-BE49-F238E27FC236}">
                      <a16:creationId xmlns:a16="http://schemas.microsoft.com/office/drawing/2014/main" id="{4C9670B1-0BEB-3A49-EC0D-D18C481DB920}"/>
                    </a:ext>
                  </a:extLst>
                </p:cNvPr>
                <p:cNvSpPr txBox="1">
                  <a:spLocks noRot="1" noChangeAspect="1" noMove="1" noResize="1" noEditPoints="1" noAdjustHandles="1" noChangeArrowheads="1" noChangeShapeType="1" noTextEdit="1"/>
                </p:cNvSpPr>
                <p:nvPr/>
              </p:nvSpPr>
              <p:spPr>
                <a:xfrm>
                  <a:off x="6019006" y="1723838"/>
                  <a:ext cx="678626" cy="261610"/>
                </a:xfrm>
                <a:prstGeom prst="rect">
                  <a:avLst/>
                </a:prstGeom>
                <a:blipFill>
                  <a:blip r:embed="rId13"/>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259DC3C-0106-4D23-1762-5DF5A20C344B}"/>
                </a:ext>
              </a:extLst>
            </p:cNvPr>
            <p:cNvCxnSpPr>
              <a:cxnSpLocks/>
            </p:cNvCxnSpPr>
            <p:nvPr/>
          </p:nvCxnSpPr>
          <p:spPr>
            <a:xfrm flipH="1">
              <a:off x="6090682" y="1807981"/>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55F76E-8049-E284-5DA7-93746E5DD939}"/>
                </a:ext>
              </a:extLst>
            </p:cNvPr>
            <p:cNvCxnSpPr>
              <a:cxnSpLocks/>
            </p:cNvCxnSpPr>
            <p:nvPr/>
          </p:nvCxnSpPr>
          <p:spPr>
            <a:xfrm flipH="1">
              <a:off x="7972976" y="1785763"/>
              <a:ext cx="47238" cy="187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A graph of a graph&#10;&#10;Description automatically generated">
            <a:extLst>
              <a:ext uri="{FF2B5EF4-FFF2-40B4-BE49-F238E27FC236}">
                <a16:creationId xmlns:a16="http://schemas.microsoft.com/office/drawing/2014/main" id="{F960B896-FB9D-3FF9-98CF-62D89D3078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488" y="3245384"/>
            <a:ext cx="4598539" cy="3218977"/>
          </a:xfrm>
          <a:prstGeom prst="rect">
            <a:avLst/>
          </a:prstGeom>
        </p:spPr>
      </p:pic>
    </p:spTree>
    <p:extLst>
      <p:ext uri="{BB962C8B-B14F-4D97-AF65-F5344CB8AC3E}">
        <p14:creationId xmlns:p14="http://schemas.microsoft.com/office/powerpoint/2010/main" val="3763780868"/>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Content Placeholder 2">
                <a:extLst>
                  <a:ext uri="{FF2B5EF4-FFF2-40B4-BE49-F238E27FC236}">
                    <a16:creationId xmlns:a16="http://schemas.microsoft.com/office/drawing/2014/main" id="{12E559E9-A860-43C8-ADD1-79FDEC4BE77E}"/>
                  </a:ext>
                </a:extLst>
              </p:cNvPr>
              <p:cNvSpPr txBox="1">
                <a:spLocks/>
              </p:cNvSpPr>
              <p:nvPr/>
            </p:nvSpPr>
            <p:spPr bwMode="auto">
              <a:xfrm>
                <a:off x="143508" y="512676"/>
                <a:ext cx="8496944" cy="53645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p>
              <a:p>
                <a:r>
                  <a:rPr lang="en-US" sz="2000" dirty="0"/>
                  <a:t>FDIE method</a:t>
                </a:r>
              </a:p>
              <a:p>
                <a:pPr lvl="1"/>
                <a:r>
                  <a:rPr lang="en-US" sz="2000" dirty="0"/>
                  <a:t>Search for the resonance frequency at which the system matrix’s smallest eigenvalue is close to 0</a:t>
                </a:r>
              </a:p>
              <a:p>
                <a:pPr lvl="1"/>
                <a:r>
                  <a:rPr lang="en-US" sz="2000" dirty="0">
                    <a:solidFill>
                      <a:srgbClr val="00B050"/>
                    </a:solidFill>
                  </a:rPr>
                  <a:t>Linear eigen problem with waveguide ports for a given frequency</a:t>
                </a:r>
              </a:p>
              <a:p>
                <a:pPr lvl="1"/>
                <a:r>
                  <a:rPr lang="en-US" sz="2000" dirty="0">
                    <a:solidFill>
                      <a:srgbClr val="00B050"/>
                    </a:solidFill>
                  </a:rPr>
                  <a:t>Surface discretization, no numerical dispersion</a:t>
                </a:r>
              </a:p>
              <a:p>
                <a:pPr lvl="1"/>
                <a:r>
                  <a:rPr lang="en-US" sz="2000" dirty="0">
                    <a:solidFill>
                      <a:srgbClr val="00B050"/>
                    </a:solidFill>
                  </a:rPr>
                  <a:t>Accurate modeling above and below cutoff frequencies</a:t>
                </a:r>
              </a:p>
              <a:p>
                <a:pPr lvl="1"/>
                <a:r>
                  <a:rPr lang="en-US" sz="2000" dirty="0">
                    <a:solidFill>
                      <a:srgbClr val="FF0000"/>
                    </a:solidFill>
                  </a:rPr>
                  <a:t>System matrix is ill-conditioned near resonance </a:t>
                </a:r>
                <a:r>
                  <a:rPr lang="en-US" sz="2000" dirty="0">
                    <a:solidFill>
                      <a:srgbClr val="00B050"/>
                    </a:solidFill>
                  </a:rPr>
                  <a:t>-&gt; fast direct solvers</a:t>
                </a:r>
              </a:p>
              <a:p>
                <a:pPr lvl="1"/>
                <a:r>
                  <a:rPr lang="en-US" sz="2000" dirty="0">
                    <a:solidFill>
                      <a:srgbClr val="FF0000"/>
                    </a:solidFill>
                  </a:rPr>
                  <a:t>Expensive frequency sweeping </a:t>
                </a:r>
                <a:r>
                  <a:rPr lang="en-US" sz="2000" dirty="0">
                    <a:solidFill>
                      <a:srgbClr val="00B050"/>
                    </a:solidFill>
                  </a:rPr>
                  <a:t>-&gt; augmented BO</a:t>
                </a:r>
                <a:endParaRPr lang="en-US" sz="1800" dirty="0">
                  <a:solidFill>
                    <a:srgbClr val="00B050"/>
                  </a:solidFill>
                </a:endParaRPr>
              </a:p>
              <a:p>
                <a:r>
                  <a:rPr lang="en-US" sz="1800" dirty="0"/>
                  <a:t>TDIE Method</a:t>
                </a:r>
              </a:p>
              <a:p>
                <a:pPr lvl="1"/>
                <a:r>
                  <a:rPr lang="en-US" sz="1800" dirty="0">
                    <a:ea typeface="Cambria Math" panose="02040503050406030204" pitchFamily="18" charset="0"/>
                  </a:rPr>
                  <a:t>Excitation </a:t>
                </a:r>
                <a14:m>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1">
                            <a:latin typeface="Cambria Math" panose="02040503050406030204" pitchFamily="18" charset="0"/>
                            <a:ea typeface="Cambria Math" panose="02040503050406030204" pitchFamily="18" charset="0"/>
                          </a:rPr>
                          <m:t>𝐄</m:t>
                        </m:r>
                      </m:e>
                      <m:sup>
                        <m:r>
                          <a:rPr lang="en-US" sz="1800" i="1">
                            <a:latin typeface="Cambria Math" panose="02040503050406030204" pitchFamily="18" charset="0"/>
                            <a:ea typeface="Cambria Math" panose="02040503050406030204" pitchFamily="18" charset="0"/>
                          </a:rPr>
                          <m:t>𝑖</m:t>
                        </m:r>
                      </m:sup>
                    </m:sSup>
                    <m:r>
                      <a:rPr lang="en-US" sz="1800" i="1">
                        <a:latin typeface="Cambria Math" panose="02040503050406030204" pitchFamily="18" charset="0"/>
                        <a:ea typeface="Cambria Math" panose="02040503050406030204" pitchFamily="18" charset="0"/>
                      </a:rPr>
                      <m:t>(</m:t>
                    </m:r>
                    <m:r>
                      <a:rPr lang="en-US" sz="1800" b="1">
                        <a:latin typeface="Cambria Math" panose="02040503050406030204" pitchFamily="18" charset="0"/>
                        <a:ea typeface="Cambria Math" panose="02040503050406030204" pitchFamily="18" charset="0"/>
                      </a:rPr>
                      <m:t>𝐫</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r>
                      <a:rPr lang="en-US" sz="1800" i="1">
                        <a:latin typeface="Cambria Math" panose="02040503050406030204" pitchFamily="18" charset="0"/>
                        <a:ea typeface="Cambria Math" panose="02040503050406030204" pitchFamily="18" charset="0"/>
                      </a:rPr>
                      <m:t>)</m:t>
                    </m:r>
                  </m:oMath>
                </a14:m>
                <a:r>
                  <a:rPr lang="en-US" sz="1800" dirty="0"/>
                  <a:t> at each time step from rigid bunch models or particle-based codes.</a:t>
                </a:r>
              </a:p>
              <a:p>
                <a:pPr lvl="1"/>
                <a:r>
                  <a:rPr lang="en-US" sz="1800" dirty="0">
                    <a:solidFill>
                      <a:srgbClr val="00B050"/>
                    </a:solidFill>
                  </a:rPr>
                  <a:t>Surface discretization, no numerical dispersion</a:t>
                </a:r>
              </a:p>
              <a:p>
                <a:pPr lvl="1"/>
                <a:r>
                  <a:rPr lang="en-US" sz="1800" dirty="0">
                    <a:solidFill>
                      <a:srgbClr val="00B050"/>
                    </a:solidFill>
                  </a:rPr>
                  <a:t>Fast algorithms for the TDIE code handling interaction among surface unknowns.</a:t>
                </a:r>
              </a:p>
              <a:p>
                <a:pPr lvl="1"/>
                <a:r>
                  <a:rPr lang="en-US" sz="1800" dirty="0"/>
                  <a:t>Rigid bunch: one-way coupling: </a:t>
                </a:r>
                <a14:m>
                  <m:oMath xmlns:m="http://schemas.openxmlformats.org/officeDocument/2006/math">
                    <m:sSup>
                      <m:sSupPr>
                        <m:ctrlPr>
                          <a:rPr lang="en-US" sz="1800" i="1" smtClean="0">
                            <a:solidFill>
                              <a:srgbClr val="00B050"/>
                            </a:solidFill>
                            <a:latin typeface="Cambria Math" panose="02040503050406030204" pitchFamily="18" charset="0"/>
                            <a:ea typeface="Cambria Math" panose="02040503050406030204" pitchFamily="18" charset="0"/>
                          </a:rPr>
                        </m:ctrlPr>
                      </m:sSupPr>
                      <m:e>
                        <m:r>
                          <a:rPr lang="en-US" sz="1800" b="1">
                            <a:solidFill>
                              <a:srgbClr val="00B050"/>
                            </a:solidFill>
                            <a:latin typeface="Cambria Math" panose="02040503050406030204" pitchFamily="18" charset="0"/>
                            <a:ea typeface="Cambria Math" panose="02040503050406030204" pitchFamily="18" charset="0"/>
                          </a:rPr>
                          <m:t>𝐄</m:t>
                        </m:r>
                      </m:e>
                      <m:sup>
                        <m:r>
                          <a:rPr lang="en-US" sz="1800" i="1">
                            <a:solidFill>
                              <a:srgbClr val="00B050"/>
                            </a:solidFill>
                            <a:latin typeface="Cambria Math" panose="02040503050406030204" pitchFamily="18" charset="0"/>
                            <a:ea typeface="Cambria Math" panose="02040503050406030204" pitchFamily="18" charset="0"/>
                          </a:rPr>
                          <m:t>𝑖</m:t>
                        </m:r>
                      </m:sup>
                    </m:sSup>
                    <m:r>
                      <a:rPr lang="en-US" sz="1800" i="1">
                        <a:solidFill>
                          <a:srgbClr val="00B050"/>
                        </a:solidFill>
                        <a:latin typeface="Cambria Math" panose="02040503050406030204" pitchFamily="18" charset="0"/>
                        <a:ea typeface="Cambria Math" panose="02040503050406030204" pitchFamily="18" charset="0"/>
                      </a:rPr>
                      <m:t>(</m:t>
                    </m:r>
                    <m:r>
                      <a:rPr lang="en-US" sz="1800" b="1">
                        <a:solidFill>
                          <a:srgbClr val="00B050"/>
                        </a:solidFill>
                        <a:latin typeface="Cambria Math" panose="02040503050406030204" pitchFamily="18" charset="0"/>
                        <a:ea typeface="Cambria Math" panose="02040503050406030204" pitchFamily="18" charset="0"/>
                      </a:rPr>
                      <m:t>𝐫</m:t>
                    </m:r>
                    <m:r>
                      <a:rPr lang="en-US" sz="1800" i="1">
                        <a:solidFill>
                          <a:srgbClr val="00B050"/>
                        </a:solidFill>
                        <a:latin typeface="Cambria Math" panose="02040503050406030204" pitchFamily="18" charset="0"/>
                        <a:ea typeface="Cambria Math" panose="02040503050406030204" pitchFamily="18" charset="0"/>
                      </a:rPr>
                      <m:t>,</m:t>
                    </m:r>
                    <m:r>
                      <a:rPr lang="en-US" sz="1800" i="1">
                        <a:solidFill>
                          <a:srgbClr val="00B050"/>
                        </a:solidFill>
                        <a:latin typeface="Cambria Math" panose="02040503050406030204" pitchFamily="18" charset="0"/>
                        <a:ea typeface="Cambria Math" panose="02040503050406030204" pitchFamily="18" charset="0"/>
                      </a:rPr>
                      <m:t>𝑡</m:t>
                    </m:r>
                    <m:r>
                      <a:rPr lang="en-US" sz="1800" i="1">
                        <a:solidFill>
                          <a:srgbClr val="00B050"/>
                        </a:solidFill>
                        <a:latin typeface="Cambria Math" panose="02040503050406030204" pitchFamily="18" charset="0"/>
                        <a:ea typeface="Cambria Math" panose="02040503050406030204" pitchFamily="18" charset="0"/>
                      </a:rPr>
                      <m:t>)</m:t>
                    </m:r>
                  </m:oMath>
                </a14:m>
                <a:r>
                  <a:rPr lang="en-US" sz="1800" dirty="0">
                    <a:solidFill>
                      <a:srgbClr val="00B050"/>
                    </a:solidFill>
                  </a:rPr>
                  <a:t> by numerical integration. </a:t>
                </a:r>
                <a:endParaRPr lang="en-US" sz="1800" dirty="0"/>
              </a:p>
              <a:p>
                <a:pPr lvl="1"/>
                <a:r>
                  <a:rPr lang="en-US" sz="1800" dirty="0"/>
                  <a:t>Particle codes: two-way coupling: </a:t>
                </a:r>
                <a:r>
                  <a:rPr lang="en-US" sz="1800" dirty="0">
                    <a:solidFill>
                      <a:srgbClr val="00B0F0"/>
                    </a:solidFill>
                  </a:rPr>
                  <a:t>How about fast algorithms for computing </a:t>
                </a:r>
                <a14:m>
                  <m:oMath xmlns:m="http://schemas.openxmlformats.org/officeDocument/2006/math">
                    <m:sSup>
                      <m:sSupPr>
                        <m:ctrlPr>
                          <a:rPr lang="en-US" sz="1800" i="1" smtClean="0">
                            <a:solidFill>
                              <a:srgbClr val="00B0F0"/>
                            </a:solidFill>
                            <a:latin typeface="Cambria Math" panose="02040503050406030204" pitchFamily="18" charset="0"/>
                            <a:ea typeface="Cambria Math" panose="02040503050406030204" pitchFamily="18" charset="0"/>
                          </a:rPr>
                        </m:ctrlPr>
                      </m:sSupPr>
                      <m:e>
                        <m:r>
                          <a:rPr lang="en-US" sz="1800" b="1">
                            <a:solidFill>
                              <a:srgbClr val="00B0F0"/>
                            </a:solidFill>
                            <a:latin typeface="Cambria Math" panose="02040503050406030204" pitchFamily="18" charset="0"/>
                            <a:ea typeface="Cambria Math" panose="02040503050406030204" pitchFamily="18" charset="0"/>
                          </a:rPr>
                          <m:t>𝐄</m:t>
                        </m:r>
                      </m:e>
                      <m:sup>
                        <m:r>
                          <a:rPr lang="en-US" sz="1800" i="1">
                            <a:solidFill>
                              <a:srgbClr val="00B0F0"/>
                            </a:solidFill>
                            <a:latin typeface="Cambria Math" panose="02040503050406030204" pitchFamily="18" charset="0"/>
                            <a:ea typeface="Cambria Math" panose="02040503050406030204" pitchFamily="18" charset="0"/>
                          </a:rPr>
                          <m:t>𝑖</m:t>
                        </m:r>
                      </m:sup>
                    </m:sSup>
                    <m:r>
                      <a:rPr lang="en-US" sz="1800" i="1">
                        <a:solidFill>
                          <a:srgbClr val="00B0F0"/>
                        </a:solidFill>
                        <a:latin typeface="Cambria Math" panose="02040503050406030204" pitchFamily="18" charset="0"/>
                        <a:ea typeface="Cambria Math" panose="02040503050406030204" pitchFamily="18" charset="0"/>
                      </a:rPr>
                      <m:t>(</m:t>
                    </m:r>
                    <m:r>
                      <a:rPr lang="en-US" sz="1800" b="1">
                        <a:solidFill>
                          <a:srgbClr val="00B0F0"/>
                        </a:solidFill>
                        <a:latin typeface="Cambria Math" panose="02040503050406030204" pitchFamily="18" charset="0"/>
                        <a:ea typeface="Cambria Math" panose="02040503050406030204" pitchFamily="18" charset="0"/>
                      </a:rPr>
                      <m:t>𝐫</m:t>
                    </m:r>
                    <m:r>
                      <a:rPr lang="en-US" sz="1800" i="1">
                        <a:solidFill>
                          <a:srgbClr val="00B0F0"/>
                        </a:solidFill>
                        <a:latin typeface="Cambria Math" panose="02040503050406030204" pitchFamily="18" charset="0"/>
                        <a:ea typeface="Cambria Math" panose="02040503050406030204" pitchFamily="18" charset="0"/>
                      </a:rPr>
                      <m:t>,</m:t>
                    </m:r>
                    <m:r>
                      <a:rPr lang="en-US" sz="1800" i="1">
                        <a:solidFill>
                          <a:srgbClr val="00B0F0"/>
                        </a:solidFill>
                        <a:latin typeface="Cambria Math" panose="02040503050406030204" pitchFamily="18" charset="0"/>
                        <a:ea typeface="Cambria Math" panose="02040503050406030204" pitchFamily="18" charset="0"/>
                      </a:rPr>
                      <m:t>𝑡</m:t>
                    </m:r>
                    <m:r>
                      <a:rPr lang="en-US" sz="1800" i="1">
                        <a:solidFill>
                          <a:srgbClr val="00B0F0"/>
                        </a:solidFill>
                        <a:latin typeface="Cambria Math" panose="02040503050406030204" pitchFamily="18" charset="0"/>
                        <a:ea typeface="Cambria Math" panose="02040503050406030204" pitchFamily="18" charset="0"/>
                      </a:rPr>
                      <m:t>)</m:t>
                    </m:r>
                  </m:oMath>
                </a14:m>
                <a:r>
                  <a:rPr lang="en-US" sz="1800" dirty="0">
                    <a:solidFill>
                      <a:srgbClr val="00B0F0"/>
                    </a:solidFill>
                  </a:rPr>
                  <a:t> and </a:t>
                </a:r>
                <a14:m>
                  <m:oMath xmlns:m="http://schemas.openxmlformats.org/officeDocument/2006/math">
                    <m:sSup>
                      <m:sSupPr>
                        <m:ctrlPr>
                          <a:rPr lang="en-US" sz="1800" i="1">
                            <a:solidFill>
                              <a:srgbClr val="00B0F0"/>
                            </a:solidFill>
                            <a:latin typeface="Cambria Math" panose="02040503050406030204" pitchFamily="18" charset="0"/>
                            <a:ea typeface="Cambria Math" panose="02040503050406030204" pitchFamily="18" charset="0"/>
                          </a:rPr>
                        </m:ctrlPr>
                      </m:sSupPr>
                      <m:e>
                        <m:r>
                          <a:rPr lang="en-US" sz="1800" b="1">
                            <a:solidFill>
                              <a:srgbClr val="00B0F0"/>
                            </a:solidFill>
                            <a:latin typeface="Cambria Math" panose="02040503050406030204" pitchFamily="18" charset="0"/>
                            <a:ea typeface="Cambria Math" panose="02040503050406030204" pitchFamily="18" charset="0"/>
                          </a:rPr>
                          <m:t>𝐄</m:t>
                        </m:r>
                      </m:e>
                      <m:sup>
                        <m:r>
                          <a:rPr lang="en-US" sz="1800" b="0" i="1" smtClean="0">
                            <a:solidFill>
                              <a:srgbClr val="00B0F0"/>
                            </a:solidFill>
                            <a:latin typeface="Cambria Math" panose="02040503050406030204" pitchFamily="18" charset="0"/>
                            <a:ea typeface="Cambria Math" panose="02040503050406030204" pitchFamily="18" charset="0"/>
                          </a:rPr>
                          <m:t>𝑠</m:t>
                        </m:r>
                      </m:sup>
                    </m:sSup>
                    <m:r>
                      <a:rPr lang="en-US" sz="1800" i="1">
                        <a:solidFill>
                          <a:srgbClr val="00B0F0"/>
                        </a:solidFill>
                        <a:latin typeface="Cambria Math" panose="02040503050406030204" pitchFamily="18" charset="0"/>
                        <a:ea typeface="Cambria Math" panose="02040503050406030204" pitchFamily="18" charset="0"/>
                      </a:rPr>
                      <m:t>(</m:t>
                    </m:r>
                    <m:sSub>
                      <m:sSubPr>
                        <m:ctrlPr>
                          <a:rPr lang="en-US" sz="1800" b="1" i="1" smtClean="0">
                            <a:solidFill>
                              <a:srgbClr val="00B0F0"/>
                            </a:solidFill>
                            <a:latin typeface="Cambria Math" panose="02040503050406030204" pitchFamily="18" charset="0"/>
                            <a:ea typeface="Cambria Math" panose="02040503050406030204" pitchFamily="18" charset="0"/>
                          </a:rPr>
                        </m:ctrlPr>
                      </m:sSubPr>
                      <m:e>
                        <m:r>
                          <a:rPr lang="en-US" sz="1800" b="1">
                            <a:solidFill>
                              <a:srgbClr val="00B0F0"/>
                            </a:solidFill>
                            <a:latin typeface="Cambria Math" panose="02040503050406030204" pitchFamily="18" charset="0"/>
                            <a:ea typeface="Cambria Math" panose="02040503050406030204" pitchFamily="18" charset="0"/>
                          </a:rPr>
                          <m:t>𝐫</m:t>
                        </m:r>
                      </m:e>
                      <m:sub>
                        <m:r>
                          <a:rPr lang="en-US" sz="1800" b="1" i="0" smtClean="0">
                            <a:solidFill>
                              <a:srgbClr val="00B0F0"/>
                            </a:solidFill>
                            <a:latin typeface="Cambria Math" panose="02040503050406030204" pitchFamily="18" charset="0"/>
                            <a:ea typeface="Cambria Math" panose="02040503050406030204" pitchFamily="18" charset="0"/>
                          </a:rPr>
                          <m:t>𝐩</m:t>
                        </m:r>
                      </m:sub>
                    </m:sSub>
                    <m:r>
                      <a:rPr lang="en-US" sz="1800" i="1">
                        <a:solidFill>
                          <a:srgbClr val="00B0F0"/>
                        </a:solidFill>
                        <a:latin typeface="Cambria Math" panose="02040503050406030204" pitchFamily="18" charset="0"/>
                        <a:ea typeface="Cambria Math" panose="02040503050406030204" pitchFamily="18" charset="0"/>
                      </a:rPr>
                      <m:t>,</m:t>
                    </m:r>
                    <m:r>
                      <a:rPr lang="en-US" sz="1800" i="1">
                        <a:solidFill>
                          <a:srgbClr val="00B0F0"/>
                        </a:solidFill>
                        <a:latin typeface="Cambria Math" panose="02040503050406030204" pitchFamily="18" charset="0"/>
                        <a:ea typeface="Cambria Math" panose="02040503050406030204" pitchFamily="18" charset="0"/>
                      </a:rPr>
                      <m:t>𝑡</m:t>
                    </m:r>
                    <m:r>
                      <a:rPr lang="en-US" sz="1800" i="1">
                        <a:solidFill>
                          <a:srgbClr val="00B0F0"/>
                        </a:solidFill>
                        <a:latin typeface="Cambria Math" panose="02040503050406030204" pitchFamily="18" charset="0"/>
                        <a:ea typeface="Cambria Math" panose="02040503050406030204" pitchFamily="18" charset="0"/>
                      </a:rPr>
                      <m:t>)</m:t>
                    </m:r>
                  </m:oMath>
                </a14:m>
                <a:r>
                  <a:rPr lang="en-US" sz="1800" dirty="0">
                    <a:solidFill>
                      <a:srgbClr val="00B0F0"/>
                    </a:solidFill>
                  </a:rPr>
                  <a:t> ? </a:t>
                </a:r>
                <a:endParaRPr lang="en-US" sz="1800" dirty="0"/>
              </a:p>
              <a:p>
                <a:endParaRPr lang="en-US" sz="1800" dirty="0"/>
              </a:p>
            </p:txBody>
          </p:sp>
        </mc:Choice>
        <mc:Fallback xmlns="">
          <p:sp>
            <p:nvSpPr>
              <p:cNvPr id="33" name="Content Placeholder 2">
                <a:extLst>
                  <a:ext uri="{FF2B5EF4-FFF2-40B4-BE49-F238E27FC236}">
                    <a16:creationId xmlns:a16="http://schemas.microsoft.com/office/drawing/2014/main" id="{12E559E9-A860-43C8-ADD1-79FDEC4BE77E}"/>
                  </a:ext>
                </a:extLst>
              </p:cNvPr>
              <p:cNvSpPr txBox="1">
                <a:spLocks noRot="1" noChangeAspect="1" noMove="1" noResize="1" noEditPoints="1" noAdjustHandles="1" noChangeArrowheads="1" noChangeShapeType="1" noTextEdit="1"/>
              </p:cNvSpPr>
              <p:nvPr/>
            </p:nvSpPr>
            <p:spPr bwMode="auto">
              <a:xfrm>
                <a:off x="143508" y="512676"/>
                <a:ext cx="8496944" cy="5364596"/>
              </a:xfrm>
              <a:prstGeom prst="rect">
                <a:avLst/>
              </a:prstGeom>
              <a:blipFill>
                <a:blip r:embed="rId5"/>
                <a:stretch>
                  <a:fillRect r="-1343" b="-10402"/>
                </a:stretch>
              </a:blipFill>
              <a:ln w="9525">
                <a:noFill/>
                <a:miter lim="800000"/>
                <a:headEnd/>
                <a:tailEnd/>
              </a:ln>
            </p:spPr>
            <p:txBody>
              <a:bodyPr/>
              <a:lstStyle/>
              <a:p>
                <a:r>
                  <a:rPr lang="en-US">
                    <a:noFill/>
                  </a:rPr>
                  <a:t> </a:t>
                </a:r>
              </a:p>
            </p:txBody>
          </p:sp>
        </mc:Fallback>
      </mc:AlternateContent>
      <p:sp>
        <p:nvSpPr>
          <p:cNvPr id="3" name="Title 2"/>
          <p:cNvSpPr>
            <a:spLocks noGrp="1"/>
          </p:cNvSpPr>
          <p:nvPr>
            <p:ph type="title"/>
          </p:nvPr>
        </p:nvSpPr>
        <p:spPr>
          <a:xfrm>
            <a:off x="0" y="0"/>
            <a:ext cx="8964488" cy="476672"/>
          </a:xfrm>
        </p:spPr>
        <p:txBody>
          <a:bodyPr/>
          <a:lstStyle/>
          <a:p>
            <a:r>
              <a:rPr lang="en-US" sz="3200" dirty="0"/>
              <a:t>Summary</a:t>
            </a:r>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Slide Number Placeholder 6">
            <a:extLst>
              <a:ext uri="{FF2B5EF4-FFF2-40B4-BE49-F238E27FC236}">
                <a16:creationId xmlns:a16="http://schemas.microsoft.com/office/drawing/2014/main" id="{E6615F80-0D1D-2440-BA88-E215792CF51C}"/>
              </a:ext>
            </a:extLst>
          </p:cNvPr>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25</a:t>
            </a:fld>
            <a:endParaRPr lang="en-US" dirty="0"/>
          </a:p>
        </p:txBody>
      </p:sp>
    </p:spTree>
    <p:extLst>
      <p:ext uri="{BB962C8B-B14F-4D97-AF65-F5344CB8AC3E}">
        <p14:creationId xmlns:p14="http://schemas.microsoft.com/office/powerpoint/2010/main" val="47028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87524" y="692696"/>
            <a:ext cx="8352928" cy="5059363"/>
          </a:xfrm>
        </p:spPr>
        <p:txBody>
          <a:bodyPr/>
          <a:lstStyle>
            <a:lvl1pPr>
              <a:buSzPct val="60000"/>
              <a:buFontTx/>
              <a:buBlip>
                <a:blip r:embed="rId3"/>
              </a:buBlip>
              <a:defRPr sz="2500"/>
            </a:lvl1pPr>
            <a:lvl2pPr>
              <a:buSzPct val="60000"/>
              <a:buFontTx/>
              <a:buBlip>
                <a:blip r:embed="rId4"/>
              </a:buBlip>
              <a:defRPr sz="2500"/>
            </a:lvl2pPr>
          </a:lstStyle>
          <a:p>
            <a:r>
              <a:rPr lang="en-US" altLang="en-US" sz="2000" dirty="0" err="1"/>
              <a:t>Exascale</a:t>
            </a:r>
            <a:r>
              <a:rPr lang="en-US" altLang="en-US" sz="2000" dirty="0"/>
              <a:t> Computing Project (17-SC-20-SC)</a:t>
            </a:r>
          </a:p>
          <a:p>
            <a:endParaRPr lang="en-US" sz="2000" b="1" dirty="0"/>
          </a:p>
          <a:p>
            <a:endParaRPr lang="en-US" sz="2000" b="1" dirty="0"/>
          </a:p>
          <a:p>
            <a:endParaRPr lang="en-US" sz="2000" b="1" dirty="0"/>
          </a:p>
          <a:p>
            <a:pPr marL="0" indent="0">
              <a:buNone/>
            </a:pPr>
            <a:endParaRPr lang="en-US" sz="2000" b="1" dirty="0"/>
          </a:p>
          <a:p>
            <a:r>
              <a:rPr lang="en-US" altLang="en-US" sz="2000" dirty="0"/>
              <a:t>Scientific Discovery through Advanced Computing (</a:t>
            </a:r>
            <a:r>
              <a:rPr lang="en-US" altLang="en-US" sz="2000" dirty="0" err="1"/>
              <a:t>SciDAC</a:t>
            </a:r>
            <a:r>
              <a:rPr lang="en-US" altLang="en-US" sz="2000" dirty="0"/>
              <a:t>) program through the </a:t>
            </a:r>
            <a:r>
              <a:rPr lang="en-US" altLang="en-US" sz="2000" dirty="0" err="1"/>
              <a:t>FASTMath</a:t>
            </a:r>
            <a:r>
              <a:rPr lang="en-US" altLang="en-US" sz="2000" dirty="0"/>
              <a:t> Institute under Contract No. DE-AC02-05CH11231.</a:t>
            </a:r>
          </a:p>
          <a:p>
            <a:endParaRPr lang="en-US" sz="2000" b="1" dirty="0"/>
          </a:p>
          <a:p>
            <a:pPr lvl="0"/>
            <a:endParaRPr lang="en-US" sz="1800" dirty="0"/>
          </a:p>
          <a:p>
            <a:pPr lvl="0"/>
            <a:endParaRPr lang="en-US" sz="1800" dirty="0"/>
          </a:p>
          <a:p>
            <a:pPr lvl="0"/>
            <a:endParaRPr lang="en-US" sz="1800" dirty="0"/>
          </a:p>
          <a:p>
            <a:pPr lvl="0"/>
            <a:r>
              <a:rPr lang="en-US" sz="1800" dirty="0"/>
              <a:t>Laboratory Directed Research and Development Program of Lawrence Berkeley National Laboratory under U.S. Department of Energy Contract No. DE-AC02-05CH11231</a:t>
            </a:r>
          </a:p>
          <a:p>
            <a:pPr lvl="0"/>
            <a:endParaRPr lang="en-US" sz="1800" dirty="0"/>
          </a:p>
        </p:txBody>
      </p:sp>
      <p:sp>
        <p:nvSpPr>
          <p:cNvPr id="3" name="Title 2"/>
          <p:cNvSpPr>
            <a:spLocks noGrp="1"/>
          </p:cNvSpPr>
          <p:nvPr>
            <p:ph type="title"/>
          </p:nvPr>
        </p:nvSpPr>
        <p:spPr/>
        <p:txBody>
          <a:bodyPr/>
          <a:lstStyle/>
          <a:p>
            <a:pPr lvl="0"/>
            <a:r>
              <a:rPr lang="en-US" dirty="0"/>
              <a:t>Acknowledgement</a:t>
            </a:r>
          </a:p>
        </p:txBody>
      </p:sp>
      <p:sp>
        <p:nvSpPr>
          <p:cNvPr id="7" name="Slide Number Placeholder 6"/>
          <p:cNvSpPr>
            <a:spLocks noGrp="1"/>
          </p:cNvSpPr>
          <p:nvPr>
            <p:ph type="sldNum" sz="quarter" idx="12"/>
          </p:nvPr>
        </p:nvSpPr>
        <p:spPr/>
        <p:txBody>
          <a:bodyPr/>
          <a:lstStyle/>
          <a:p>
            <a:pPr>
              <a:defRPr/>
            </a:pPr>
            <a:fld id="{5BC7FEBF-A170-470C-A369-F0D066FB58E5}" type="slidenum">
              <a:rPr lang="en-US" smtClean="0"/>
              <a:pPr>
                <a:defRPr/>
              </a:pPr>
              <a:t>26</a:t>
            </a:fld>
            <a:endParaRPr lang="en-US"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E256E189-5E70-46B7-9DD4-80B5F98E4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572" y="1194107"/>
            <a:ext cx="2304256" cy="1049952"/>
          </a:xfrm>
          <a:prstGeom prst="rect">
            <a:avLst/>
          </a:prstGeom>
        </p:spPr>
      </p:pic>
      <p:pic>
        <p:nvPicPr>
          <p:cNvPr id="9" name="Picture 8">
            <a:extLst>
              <a:ext uri="{FF2B5EF4-FFF2-40B4-BE49-F238E27FC236}">
                <a16:creationId xmlns:a16="http://schemas.microsoft.com/office/drawing/2014/main" id="{B0E34D15-12C6-4870-8E24-7570E802B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5472" y="3170488"/>
            <a:ext cx="4104456" cy="1443454"/>
          </a:xfrm>
          <a:prstGeom prst="rect">
            <a:avLst/>
          </a:prstGeom>
        </p:spPr>
      </p:pic>
      <p:pic>
        <p:nvPicPr>
          <p:cNvPr id="4" name="Picture 3" descr="A picture containing text, logo, graphics, graphic design&#10;&#10;Description automatically generated">
            <a:extLst>
              <a:ext uri="{FF2B5EF4-FFF2-40B4-BE49-F238E27FC236}">
                <a16:creationId xmlns:a16="http://schemas.microsoft.com/office/drawing/2014/main" id="{4B26AA27-EEA7-61BD-2E57-A9BB962DF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5472783"/>
            <a:ext cx="2057400" cy="990600"/>
          </a:xfrm>
          <a:prstGeom prst="rect">
            <a:avLst/>
          </a:prstGeom>
        </p:spPr>
      </p:pic>
    </p:spTree>
    <p:extLst>
      <p:ext uri="{BB962C8B-B14F-4D97-AF65-F5344CB8AC3E}">
        <p14:creationId xmlns:p14="http://schemas.microsoft.com/office/powerpoint/2010/main" val="245266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12E559E9-A860-43C8-ADD1-79FDEC4BE77E}"/>
              </a:ext>
            </a:extLst>
          </p:cNvPr>
          <p:cNvSpPr txBox="1">
            <a:spLocks/>
          </p:cNvSpPr>
          <p:nvPr/>
        </p:nvSpPr>
        <p:spPr bwMode="auto">
          <a:xfrm>
            <a:off x="143508" y="512676"/>
            <a:ext cx="8496944" cy="53645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3333B2"/>
                </a:solidFill>
              </a:rPr>
              <a:t>Frequency-domain Simulation</a:t>
            </a:r>
          </a:p>
          <a:p>
            <a:pPr lvl="1"/>
            <a:r>
              <a:rPr lang="en-US" sz="2000" dirty="0"/>
              <a:t>Characterization of resonance/eigen modes of a RF cavity</a:t>
            </a:r>
          </a:p>
          <a:p>
            <a:pPr lvl="1"/>
            <a:r>
              <a:rPr lang="en-US" sz="2000" dirty="0"/>
              <a:t>Forward simulation needed in cavity design</a:t>
            </a:r>
          </a:p>
          <a:p>
            <a:pPr lvl="1"/>
            <a:r>
              <a:rPr lang="en-US" sz="2000" dirty="0"/>
              <a:t>Existing Tools (FD/FEM): Omega3P, CST, etc.</a:t>
            </a:r>
          </a:p>
          <a:p>
            <a:pPr lvl="1"/>
            <a:r>
              <a:rPr lang="en-US" sz="2000" dirty="0"/>
              <a:t>Our work: frequency-domain integral equation (FD-IE) formulations</a:t>
            </a:r>
          </a:p>
          <a:p>
            <a:pPr lvl="1"/>
            <a:endParaRPr lang="en-US" sz="2000" dirty="0"/>
          </a:p>
          <a:p>
            <a:pPr lvl="1"/>
            <a:endParaRPr lang="en-US" sz="2000" dirty="0"/>
          </a:p>
          <a:p>
            <a:pPr lvl="1"/>
            <a:endParaRPr lang="en-US" sz="2000" dirty="0"/>
          </a:p>
          <a:p>
            <a:r>
              <a:rPr lang="en-US" sz="2000" dirty="0"/>
              <a:t>Time-domain Simulation </a:t>
            </a:r>
          </a:p>
          <a:p>
            <a:pPr lvl="1"/>
            <a:r>
              <a:rPr lang="en-US" sz="2000" dirty="0"/>
              <a:t>Modeling electromagnetic interaction between a RF cavity and a relativistic electron bunch (rigid model or beam dynamics-based)</a:t>
            </a:r>
          </a:p>
          <a:p>
            <a:pPr lvl="1"/>
            <a:r>
              <a:rPr lang="en-US" sz="2000" dirty="0"/>
              <a:t>Wake-field modeling, multi-</a:t>
            </a:r>
            <a:r>
              <a:rPr lang="en-US" sz="2000" dirty="0" err="1"/>
              <a:t>pacting</a:t>
            </a:r>
            <a:r>
              <a:rPr lang="en-US" sz="2000" dirty="0"/>
              <a:t>, etc. </a:t>
            </a:r>
          </a:p>
          <a:p>
            <a:pPr lvl="1"/>
            <a:r>
              <a:rPr lang="en-US" sz="2000" dirty="0"/>
              <a:t>Existing tools (FD/FEM): ACE3P, CST, etc.</a:t>
            </a:r>
          </a:p>
          <a:p>
            <a:pPr lvl="1"/>
            <a:r>
              <a:rPr lang="en-US" sz="2000" dirty="0"/>
              <a:t>Our work: time-domain integral equation (TD-IE) formulations</a:t>
            </a:r>
          </a:p>
          <a:p>
            <a:pPr lvl="1"/>
            <a:endParaRPr lang="en-US" sz="2000" dirty="0"/>
          </a:p>
          <a:p>
            <a:endParaRPr lang="en-US" sz="1800" dirty="0"/>
          </a:p>
          <a:p>
            <a:endParaRPr lang="en-US" sz="1800" dirty="0"/>
          </a:p>
        </p:txBody>
      </p:sp>
      <p:sp>
        <p:nvSpPr>
          <p:cNvPr id="3" name="Title 2"/>
          <p:cNvSpPr>
            <a:spLocks noGrp="1"/>
          </p:cNvSpPr>
          <p:nvPr>
            <p:ph type="title"/>
          </p:nvPr>
        </p:nvSpPr>
        <p:spPr>
          <a:xfrm>
            <a:off x="0" y="0"/>
            <a:ext cx="8964488" cy="476672"/>
          </a:xfrm>
        </p:spPr>
        <p:txBody>
          <a:bodyPr/>
          <a:lstStyle/>
          <a:p>
            <a:r>
              <a:rPr lang="en-US" sz="3200" dirty="0"/>
              <a:t>Outline</a:t>
            </a:r>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Slide Number Placeholder 6">
            <a:extLst>
              <a:ext uri="{FF2B5EF4-FFF2-40B4-BE49-F238E27FC236}">
                <a16:creationId xmlns:a16="http://schemas.microsoft.com/office/drawing/2014/main" id="{E6615F80-0D1D-2440-BA88-E215792CF51C}"/>
              </a:ext>
            </a:extLst>
          </p:cNvPr>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3</a:t>
            </a:fld>
            <a:endParaRPr lang="en-US" dirty="0"/>
          </a:p>
        </p:txBody>
      </p:sp>
    </p:spTree>
    <p:extLst>
      <p:ext uri="{BB962C8B-B14F-4D97-AF65-F5344CB8AC3E}">
        <p14:creationId xmlns:p14="http://schemas.microsoft.com/office/powerpoint/2010/main" val="3513930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12E559E9-A860-43C8-ADD1-79FDEC4BE77E}"/>
              </a:ext>
            </a:extLst>
          </p:cNvPr>
          <p:cNvSpPr txBox="1">
            <a:spLocks/>
          </p:cNvSpPr>
          <p:nvPr/>
        </p:nvSpPr>
        <p:spPr bwMode="auto">
          <a:xfrm>
            <a:off x="143508" y="512676"/>
            <a:ext cx="8496944" cy="53645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FEM method</a:t>
            </a:r>
          </a:p>
          <a:p>
            <a:pPr lvl="1"/>
            <a:r>
              <a:rPr lang="en-US" sz="2000" dirty="0"/>
              <a:t>Search for the resonance frequency which is the eigenvalue of the FEM system </a:t>
            </a:r>
          </a:p>
          <a:p>
            <a:pPr lvl="1"/>
            <a:r>
              <a:rPr lang="en-US" sz="2000" dirty="0">
                <a:solidFill>
                  <a:srgbClr val="00B050"/>
                </a:solidFill>
              </a:rPr>
              <a:t>No frequency sweeping</a:t>
            </a:r>
          </a:p>
          <a:p>
            <a:pPr lvl="1"/>
            <a:r>
              <a:rPr lang="en-US" sz="2000" dirty="0">
                <a:solidFill>
                  <a:srgbClr val="FF0000"/>
                </a:solidFill>
              </a:rPr>
              <a:t>Nonlinear eigen problem with waveguide ports</a:t>
            </a:r>
          </a:p>
          <a:p>
            <a:pPr lvl="1"/>
            <a:r>
              <a:rPr lang="en-US" sz="2000" dirty="0">
                <a:solidFill>
                  <a:srgbClr val="FF0000"/>
                </a:solidFill>
              </a:rPr>
              <a:t>Accuracy for modes near cutoff frequencies </a:t>
            </a:r>
          </a:p>
          <a:p>
            <a:pPr lvl="1"/>
            <a:r>
              <a:rPr lang="en-US" sz="2000" dirty="0">
                <a:solidFill>
                  <a:srgbClr val="FF0000"/>
                </a:solidFill>
              </a:rPr>
              <a:t>Volume discretization, numerical dispersion</a:t>
            </a:r>
          </a:p>
          <a:p>
            <a:pPr marL="0" indent="0">
              <a:buNone/>
            </a:pPr>
            <a:endParaRPr lang="en-US" sz="2000" dirty="0"/>
          </a:p>
          <a:p>
            <a:r>
              <a:rPr lang="en-US" sz="2000" dirty="0"/>
              <a:t>IE method</a:t>
            </a:r>
          </a:p>
          <a:p>
            <a:pPr lvl="1"/>
            <a:r>
              <a:rPr lang="en-US" sz="2000" dirty="0"/>
              <a:t>Search for the resonance frequency at which the system matrix’s smallest eigenvalue is close to 0</a:t>
            </a:r>
          </a:p>
          <a:p>
            <a:pPr lvl="1"/>
            <a:r>
              <a:rPr lang="en-US" sz="2000" dirty="0">
                <a:solidFill>
                  <a:srgbClr val="00B050"/>
                </a:solidFill>
              </a:rPr>
              <a:t>Linear eigen problem with waveguide ports for a given frequency</a:t>
            </a:r>
          </a:p>
          <a:p>
            <a:pPr lvl="1"/>
            <a:r>
              <a:rPr lang="en-US" sz="2000" dirty="0">
                <a:solidFill>
                  <a:srgbClr val="00B050"/>
                </a:solidFill>
              </a:rPr>
              <a:t>Surface discretization, no numerical dispersion</a:t>
            </a:r>
          </a:p>
          <a:p>
            <a:pPr lvl="1"/>
            <a:r>
              <a:rPr lang="en-US" sz="2000" dirty="0">
                <a:solidFill>
                  <a:srgbClr val="FF0000"/>
                </a:solidFill>
              </a:rPr>
              <a:t>System matrix is ill-conditioned near resonance</a:t>
            </a:r>
          </a:p>
          <a:p>
            <a:pPr lvl="1"/>
            <a:r>
              <a:rPr lang="en-US" sz="2000" dirty="0">
                <a:solidFill>
                  <a:srgbClr val="FF0000"/>
                </a:solidFill>
              </a:rPr>
              <a:t>Expensive frequency sweeping</a:t>
            </a:r>
            <a:endParaRPr lang="en-US" sz="1800" dirty="0"/>
          </a:p>
          <a:p>
            <a:endParaRPr lang="en-US" sz="1800" dirty="0"/>
          </a:p>
          <a:p>
            <a:endParaRPr lang="en-US" sz="1800" dirty="0"/>
          </a:p>
        </p:txBody>
      </p:sp>
      <p:sp>
        <p:nvSpPr>
          <p:cNvPr id="3" name="Title 2"/>
          <p:cNvSpPr>
            <a:spLocks noGrp="1"/>
          </p:cNvSpPr>
          <p:nvPr>
            <p:ph type="title"/>
          </p:nvPr>
        </p:nvSpPr>
        <p:spPr>
          <a:xfrm>
            <a:off x="0" y="0"/>
            <a:ext cx="8964488" cy="476672"/>
          </a:xfrm>
        </p:spPr>
        <p:txBody>
          <a:bodyPr/>
          <a:lstStyle/>
          <a:p>
            <a:r>
              <a:rPr lang="en-US" sz="3200" dirty="0"/>
              <a:t>Eigen Solver for Cavity Modeling: IE or FEM?</a:t>
            </a:r>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2D798045-26FC-724B-9657-A5381A28B6FD}"/>
              </a:ext>
            </a:extLst>
          </p:cNvPr>
          <p:cNvSpPr/>
          <p:nvPr/>
        </p:nvSpPr>
        <p:spPr>
          <a:xfrm>
            <a:off x="215516" y="5985284"/>
            <a:ext cx="7020780" cy="956159"/>
          </a:xfrm>
          <a:prstGeom prst="rect">
            <a:avLst/>
          </a:prstGeom>
        </p:spPr>
        <p:txBody>
          <a:bodyPr wrap="square">
            <a:spAutoFit/>
          </a:bodyPr>
          <a:lstStyle/>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[1] J. M. </a:t>
            </a:r>
            <a:r>
              <a:rPr lang="en-US" sz="900" dirty="0" err="1">
                <a:latin typeface="Times New Roman" panose="02020603050405020304" pitchFamily="18" charset="0"/>
                <a:cs typeface="Times New Roman" panose="02020603050405020304" pitchFamily="18" charset="0"/>
              </a:rPr>
              <a:t>Jin</a:t>
            </a:r>
            <a:r>
              <a:rPr lang="en-US" sz="900" dirty="0">
                <a:latin typeface="Times New Roman" panose="02020603050405020304" pitchFamily="18" charset="0"/>
                <a:cs typeface="Times New Roman" panose="02020603050405020304" pitchFamily="18" charset="0"/>
              </a:rPr>
              <a:t>, John Wiley &amp; Sons, 2002</a:t>
            </a: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[2] </a:t>
            </a:r>
            <a:r>
              <a:rPr lang="en-US" sz="900" dirty="0">
                <a:effectLst/>
                <a:latin typeface="Times New Roman" panose="02020603050405020304" pitchFamily="18" charset="0"/>
                <a:cs typeface="Times New Roman" panose="02020603050405020304" pitchFamily="18" charset="0"/>
              </a:rPr>
              <a:t>L.-Q. Lee, Z. Li, C. Ng, and K. Ko, Tech. Rep. 2009</a:t>
            </a:r>
            <a:endParaRPr lang="en-US" sz="900" dirty="0">
              <a:latin typeface="Times New Roman" panose="02020603050405020304" pitchFamily="18" charset="0"/>
              <a:cs typeface="Times New Roman" panose="02020603050405020304" pitchFamily="18" charset="0"/>
            </a:endParaRP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[3] V. </a:t>
            </a:r>
            <a:r>
              <a:rPr lang="en-US" sz="900" dirty="0" err="1">
                <a:latin typeface="Times New Roman" panose="02020603050405020304" pitchFamily="18" charset="0"/>
                <a:cs typeface="Times New Roman" panose="02020603050405020304" pitchFamily="18" charset="0"/>
              </a:rPr>
              <a:t>Catina</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Ph.D</a:t>
            </a:r>
            <a:r>
              <a:rPr lang="en-US" sz="900" dirty="0">
                <a:latin typeface="Times New Roman" panose="02020603050405020304" pitchFamily="18" charset="0"/>
                <a:cs typeface="Times New Roman" panose="02020603050405020304" pitchFamily="18" charset="0"/>
              </a:rPr>
              <a:t> thesis, 2010</a:t>
            </a: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[4] Q. I. Dai, J. Wu, H. Gan, Q. S. Liu, W. C. Chew and W. E. I. Sha, IEEE TAP, 2016</a:t>
            </a:r>
          </a:p>
          <a:p>
            <a:pPr marR="0" lvl="0"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[5] </a:t>
            </a:r>
            <a:r>
              <a:rPr lang="en-US" sz="900" dirty="0">
                <a:latin typeface="Times New Roman" panose="02020603050405020304" pitchFamily="18" charset="0"/>
                <a:ea typeface="MS Mincho" panose="02020609040205080304" pitchFamily="49" charset="-128"/>
                <a:cs typeface="Times New Roman" panose="02020603050405020304" pitchFamily="18" charset="0"/>
              </a:rPr>
              <a:t>R. Van </a:t>
            </a:r>
            <a:r>
              <a:rPr lang="en-US" sz="900" dirty="0" err="1">
                <a:latin typeface="Times New Roman" panose="02020603050405020304" pitchFamily="18" charset="0"/>
                <a:ea typeface="MS Mincho" panose="02020609040205080304" pitchFamily="49" charset="-128"/>
                <a:cs typeface="Times New Roman" panose="02020603050405020304" pitchFamily="18" charset="0"/>
              </a:rPr>
              <a:t>Beeumen</a:t>
            </a:r>
            <a:r>
              <a:rPr lang="en-US" sz="900" dirty="0">
                <a:latin typeface="Times New Roman" panose="02020603050405020304" pitchFamily="18" charset="0"/>
                <a:ea typeface="MS Mincho" panose="02020609040205080304" pitchFamily="49" charset="-128"/>
                <a:cs typeface="Times New Roman" panose="02020603050405020304" pitchFamily="18" charset="0"/>
              </a:rPr>
              <a:t>, O. Marques, E.G. Ng, C. Yang, Z. Bai, L. Ge, O. </a:t>
            </a:r>
            <a:r>
              <a:rPr lang="en-US" sz="900" dirty="0" err="1">
                <a:latin typeface="Times New Roman" panose="02020603050405020304" pitchFamily="18" charset="0"/>
                <a:ea typeface="MS Mincho" panose="02020609040205080304" pitchFamily="49" charset="-128"/>
                <a:cs typeface="Times New Roman" panose="02020603050405020304" pitchFamily="18" charset="0"/>
              </a:rPr>
              <a:t>Kononenko</a:t>
            </a:r>
            <a:r>
              <a:rPr lang="en-US" sz="900" dirty="0">
                <a:latin typeface="Times New Roman" panose="02020603050405020304" pitchFamily="18" charset="0"/>
                <a:ea typeface="MS Mincho" panose="02020609040205080304" pitchFamily="49" charset="-128"/>
                <a:cs typeface="Times New Roman" panose="02020603050405020304" pitchFamily="18" charset="0"/>
              </a:rPr>
              <a:t>, Z. Li, C.-K. Ng, L. Xiao, J. of Comp. Physics, 2018.</a:t>
            </a:r>
          </a:p>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[6] </a:t>
            </a:r>
            <a:r>
              <a:rPr lang="en-US" sz="900" dirty="0">
                <a:effectLst/>
                <a:latin typeface="Times New Roman" panose="02020603050405020304" pitchFamily="18" charset="0"/>
                <a:cs typeface="Times New Roman" panose="02020603050405020304" pitchFamily="18" charset="0"/>
              </a:rPr>
              <a:t>L. Xiao, L. Ge, Z. Li, and C.-K. Ng, JMMCT, 2019</a:t>
            </a:r>
          </a:p>
          <a:p>
            <a:pPr marR="0" lvl="0" algn="just">
              <a:lnSpc>
                <a:spcPts val="700"/>
              </a:lnSpc>
              <a:spcBef>
                <a:spcPts val="0"/>
              </a:spcBef>
              <a:spcAft>
                <a:spcPts val="250"/>
              </a:spcAft>
              <a:tabLst>
                <a:tab pos="228600" algn="l"/>
              </a:tabLst>
            </a:pPr>
            <a:endParaRPr lang="en-US" sz="9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9" name="Slide Number Placeholder 6">
            <a:extLst>
              <a:ext uri="{FF2B5EF4-FFF2-40B4-BE49-F238E27FC236}">
                <a16:creationId xmlns:a16="http://schemas.microsoft.com/office/drawing/2014/main" id="{E6615F80-0D1D-2440-BA88-E215792CF51C}"/>
              </a:ext>
            </a:extLst>
          </p:cNvPr>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4</a:t>
            </a:fld>
            <a:endParaRPr lang="en-US" dirty="0"/>
          </a:p>
        </p:txBody>
      </p:sp>
    </p:spTree>
    <p:extLst>
      <p:ext uri="{BB962C8B-B14F-4D97-AF65-F5344CB8AC3E}">
        <p14:creationId xmlns:p14="http://schemas.microsoft.com/office/powerpoint/2010/main" val="264293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8" name="Content Placeholder 2">
                <a:extLst>
                  <a:ext uri="{FF2B5EF4-FFF2-40B4-BE49-F238E27FC236}">
                    <a16:creationId xmlns:a16="http://schemas.microsoft.com/office/drawing/2014/main" id="{20A24F3E-133E-45D5-9841-DF54F349E2C5}"/>
                  </a:ext>
                </a:extLst>
              </p:cNvPr>
              <p:cNvSpPr txBox="1">
                <a:spLocks/>
              </p:cNvSpPr>
              <p:nvPr/>
            </p:nvSpPr>
            <p:spPr bwMode="auto">
              <a:xfrm>
                <a:off x="179512" y="2204864"/>
                <a:ext cx="8496944" cy="2953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15"/>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16"/>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Port types: beam port, damping port</a:t>
                </a:r>
              </a:p>
              <a:p>
                <a:r>
                  <a:rPr lang="en-US" sz="1800" dirty="0"/>
                  <a:t>Assuming 1 incident mode </a:t>
                </a:r>
                <a14:m>
                  <m:oMath xmlns:m="http://schemas.openxmlformats.org/officeDocument/2006/math">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𝒆</m:t>
                        </m:r>
                      </m:e>
                      <m:sub>
                        <m:r>
                          <a:rPr lang="en-US" sz="1800" b="0" i="1" smtClean="0">
                            <a:latin typeface="Cambria Math" panose="02040503050406030204" pitchFamily="18" charset="0"/>
                          </a:rPr>
                          <m:t>𝑗</m:t>
                        </m:r>
                      </m:sub>
                    </m:sSub>
                  </m:oMath>
                </a14:m>
                <a:r>
                  <a:rPr lang="en-US" sz="1800" dirty="0"/>
                  <a:t> and multiple reflected modes </a:t>
                </a:r>
                <a14:m>
                  <m:oMath xmlns:m="http://schemas.openxmlformats.org/officeDocument/2006/math">
                    <m:sSub>
                      <m:sSubPr>
                        <m:ctrlPr>
                          <a:rPr lang="en-US" sz="1800" i="1">
                            <a:latin typeface="Cambria Math" panose="02040503050406030204" pitchFamily="18" charset="0"/>
                          </a:rPr>
                        </m:ctrlPr>
                      </m:sSubPr>
                      <m:e>
                        <m:r>
                          <a:rPr lang="en-US" sz="1800" b="1" i="1">
                            <a:latin typeface="Cambria Math" panose="02040503050406030204" pitchFamily="18" charset="0"/>
                          </a:rPr>
                          <m:t>𝒆</m:t>
                        </m:r>
                      </m:e>
                      <m:sub>
                        <m:r>
                          <a:rPr lang="en-US" sz="1800" b="0" i="1" smtClean="0">
                            <a:latin typeface="Cambria Math" panose="02040503050406030204" pitchFamily="18" charset="0"/>
                          </a:rPr>
                          <m:t>𝑖</m:t>
                        </m:r>
                      </m:sub>
                    </m:sSub>
                  </m:oMath>
                </a14:m>
                <a:r>
                  <a:rPr lang="en-US" sz="1800" dirty="0"/>
                  <a:t>:</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The modal functions for circular and rectangular waveguides (</a:t>
                </a:r>
                <a14:m>
                  <m:oMath xmlns:m="http://schemas.openxmlformats.org/officeDocument/2006/math">
                    <m:sSub>
                      <m:sSubPr>
                        <m:ctrlPr>
                          <a:rPr lang="en-US" sz="1800" i="1">
                            <a:latin typeface="Cambria Math" panose="02040503050406030204" pitchFamily="18" charset="0"/>
                          </a:rPr>
                        </m:ctrlPr>
                      </m:sSubPr>
                      <m:e>
                        <m:r>
                          <a:rPr lang="en-US" sz="1800" b="1" i="1">
                            <a:latin typeface="Cambria Math" panose="02040503050406030204" pitchFamily="18" charset="0"/>
                          </a:rPr>
                          <m:t>𝒆</m:t>
                        </m:r>
                      </m:e>
                      <m:sub>
                        <m:r>
                          <a:rPr lang="en-US" sz="1800" i="1">
                            <a:latin typeface="Cambria Math" panose="02040503050406030204" pitchFamily="18" charset="0"/>
                          </a:rPr>
                          <m:t>𝑖</m:t>
                        </m:r>
                      </m:sub>
                    </m:sSub>
                    <m:r>
                      <a:rPr lang="en-US" sz="1800" b="0" i="1" smtClean="0">
                        <a:latin typeface="Cambria Math" panose="02040503050406030204" pitchFamily="18" charset="0"/>
                      </a:rPr>
                      <m:t>=</m:t>
                    </m:r>
                    <m:sSubSup>
                      <m:sSubSupPr>
                        <m:ctrlPr>
                          <a:rPr lang="en-US" sz="1800" b="1" i="1" smtClean="0">
                            <a:latin typeface="Cambria Math" panose="02040503050406030204" pitchFamily="18" charset="0"/>
                          </a:rPr>
                        </m:ctrlPr>
                      </m:sSubSupPr>
                      <m:e>
                        <m:r>
                          <a:rPr lang="en-US" sz="1800" b="1" i="1">
                            <a:latin typeface="Cambria Math" panose="02040503050406030204" pitchFamily="18" charset="0"/>
                          </a:rPr>
                          <m:t>𝒆</m:t>
                        </m:r>
                      </m:e>
                      <m:sub>
                        <m:r>
                          <a:rPr lang="en-US" sz="1800" b="0" i="1" smtClean="0">
                            <a:latin typeface="Cambria Math" panose="02040503050406030204" pitchFamily="18" charset="0"/>
                          </a:rPr>
                          <m:t>𝑛𝑚</m:t>
                        </m:r>
                      </m:sub>
                      <m:sup>
                        <m:r>
                          <a:rPr lang="en-US" sz="1800" b="0" i="1" smtClean="0">
                            <a:latin typeface="Cambria Math" panose="02040503050406030204" pitchFamily="18" charset="0"/>
                          </a:rPr>
                          <m:t>𝑇𝑀</m:t>
                        </m:r>
                        <m:r>
                          <a:rPr lang="en-US" sz="1800" b="0" i="1" smtClean="0">
                            <a:latin typeface="Cambria Math" panose="02040503050406030204" pitchFamily="18" charset="0"/>
                          </a:rPr>
                          <m:t>,</m:t>
                        </m:r>
                        <m:r>
                          <a:rPr lang="en-US" sz="1800" b="0" i="1" smtClean="0">
                            <a:latin typeface="Cambria Math" panose="02040503050406030204" pitchFamily="18" charset="0"/>
                          </a:rPr>
                          <m:t>𝑇𝐸</m:t>
                        </m:r>
                      </m:sup>
                    </m:sSubSup>
                  </m:oMath>
                </a14:m>
                <a:r>
                  <a:rPr lang="en-US" sz="1800" dirty="0"/>
                  <a:t>): </a:t>
                </a:r>
              </a:p>
              <a:p>
                <a:endParaRPr lang="en-US" sz="1800" dirty="0"/>
              </a:p>
            </p:txBody>
          </p:sp>
        </mc:Choice>
        <mc:Fallback xmlns="">
          <p:sp>
            <p:nvSpPr>
              <p:cNvPr id="138" name="Content Placeholder 2">
                <a:extLst>
                  <a:ext uri="{FF2B5EF4-FFF2-40B4-BE49-F238E27FC236}">
                    <a16:creationId xmlns:a16="http://schemas.microsoft.com/office/drawing/2014/main" id="{20A24F3E-133E-45D5-9841-DF54F349E2C5}"/>
                  </a:ext>
                </a:extLst>
              </p:cNvPr>
              <p:cNvSpPr txBox="1">
                <a:spLocks noRot="1" noChangeAspect="1" noMove="1" noResize="1" noEditPoints="1" noAdjustHandles="1" noChangeArrowheads="1" noChangeShapeType="1" noTextEdit="1"/>
              </p:cNvSpPr>
              <p:nvPr/>
            </p:nvSpPr>
            <p:spPr bwMode="auto">
              <a:xfrm>
                <a:off x="179512" y="2204864"/>
                <a:ext cx="8496944" cy="2953150"/>
              </a:xfrm>
              <a:prstGeom prst="rect">
                <a:avLst/>
              </a:prstGeom>
              <a:blipFill>
                <a:blip r:embed="rId17"/>
                <a:stretch>
                  <a:fillRect t="-855" b="-6838"/>
                </a:stretch>
              </a:blipFill>
              <a:ln w="9525">
                <a:noFill/>
                <a:miter lim="800000"/>
                <a:headEnd/>
                <a:tailEnd/>
              </a:ln>
            </p:spPr>
            <p:txBody>
              <a:bodyPr/>
              <a:lstStyle/>
              <a:p>
                <a:r>
                  <a:rPr lang="en-US">
                    <a:noFill/>
                  </a:rPr>
                  <a:t> </a:t>
                </a:r>
              </a:p>
            </p:txBody>
          </p:sp>
        </mc:Fallback>
      </mc:AlternateContent>
      <p:sp>
        <p:nvSpPr>
          <p:cNvPr id="3" name="Title 2"/>
          <p:cNvSpPr>
            <a:spLocks noGrp="1"/>
          </p:cNvSpPr>
          <p:nvPr>
            <p:ph type="title"/>
          </p:nvPr>
        </p:nvSpPr>
        <p:spPr>
          <a:xfrm>
            <a:off x="0" y="0"/>
            <a:ext cx="9144000" cy="476672"/>
          </a:xfrm>
        </p:spPr>
        <p:txBody>
          <a:bodyPr/>
          <a:lstStyle/>
          <a:p>
            <a:pPr lvl="0"/>
            <a:r>
              <a:rPr lang="en-US" dirty="0"/>
              <a:t>Formulation: IE for Cavities with Waveguide Ports</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5</a:t>
            </a:fld>
            <a:endParaRPr lang="en-US" dirty="0"/>
          </a:p>
        </p:txBody>
      </p:sp>
      <p:grpSp>
        <p:nvGrpSpPr>
          <p:cNvPr id="116" name="Group 115">
            <a:extLst>
              <a:ext uri="{FF2B5EF4-FFF2-40B4-BE49-F238E27FC236}">
                <a16:creationId xmlns:a16="http://schemas.microsoft.com/office/drawing/2014/main" id="{67ED38DD-E7B9-41D8-B810-4190CEDC4F59}"/>
              </a:ext>
            </a:extLst>
          </p:cNvPr>
          <p:cNvGrpSpPr/>
          <p:nvPr/>
        </p:nvGrpSpPr>
        <p:grpSpPr>
          <a:xfrm>
            <a:off x="167158" y="548680"/>
            <a:ext cx="2980148" cy="1593813"/>
            <a:chOff x="883328" y="753864"/>
            <a:chExt cx="2980148" cy="1593813"/>
          </a:xfrm>
        </p:grpSpPr>
        <p:sp>
          <p:nvSpPr>
            <p:cNvPr id="60" name="Freeform 26"/>
            <p:cNvSpPr>
              <a:spLocks/>
            </p:cNvSpPr>
            <p:nvPr>
              <p:custDataLst>
                <p:tags r:id="rId9"/>
              </p:custDataLst>
            </p:nvPr>
          </p:nvSpPr>
          <p:spPr bwMode="auto">
            <a:xfrm>
              <a:off x="1140504" y="1052277"/>
              <a:ext cx="1196975" cy="1295400"/>
            </a:xfrm>
            <a:custGeom>
              <a:avLst/>
              <a:gdLst>
                <a:gd name="T0" fmla="*/ 2147483647 w 754"/>
                <a:gd name="T1" fmla="*/ 2147483647 h 816"/>
                <a:gd name="T2" fmla="*/ 2147483647 w 754"/>
                <a:gd name="T3" fmla="*/ 2147483647 h 816"/>
                <a:gd name="T4" fmla="*/ 2147483647 w 754"/>
                <a:gd name="T5" fmla="*/ 2147483647 h 816"/>
                <a:gd name="T6" fmla="*/ 2147483647 w 754"/>
                <a:gd name="T7" fmla="*/ 2147483647 h 816"/>
                <a:gd name="T8" fmla="*/ 2147483647 w 754"/>
                <a:gd name="T9" fmla="*/ 2147483647 h 816"/>
                <a:gd name="T10" fmla="*/ 2147483647 w 754"/>
                <a:gd name="T11" fmla="*/ 2147483647 h 816"/>
                <a:gd name="T12" fmla="*/ 2147483647 w 754"/>
                <a:gd name="T13" fmla="*/ 2147483647 h 816"/>
                <a:gd name="T14" fmla="*/ 2147483647 w 754"/>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754"/>
                <a:gd name="T25" fmla="*/ 0 h 816"/>
                <a:gd name="T26" fmla="*/ 754 w 75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4" h="816">
                  <a:moveTo>
                    <a:pt x="705" y="510"/>
                  </a:moveTo>
                  <a:cubicBezTo>
                    <a:pt x="690" y="617"/>
                    <a:pt x="657" y="700"/>
                    <a:pt x="591" y="750"/>
                  </a:cubicBezTo>
                  <a:cubicBezTo>
                    <a:pt x="525" y="800"/>
                    <a:pt x="398" y="816"/>
                    <a:pt x="306" y="808"/>
                  </a:cubicBezTo>
                  <a:cubicBezTo>
                    <a:pt x="214" y="800"/>
                    <a:pt x="78" y="788"/>
                    <a:pt x="39" y="700"/>
                  </a:cubicBezTo>
                  <a:cubicBezTo>
                    <a:pt x="0" y="612"/>
                    <a:pt x="33" y="390"/>
                    <a:pt x="71" y="278"/>
                  </a:cubicBezTo>
                  <a:cubicBezTo>
                    <a:pt x="109" y="166"/>
                    <a:pt x="168" y="56"/>
                    <a:pt x="270" y="28"/>
                  </a:cubicBezTo>
                  <a:cubicBezTo>
                    <a:pt x="372" y="0"/>
                    <a:pt x="610" y="30"/>
                    <a:pt x="682" y="110"/>
                  </a:cubicBezTo>
                  <a:cubicBezTo>
                    <a:pt x="754" y="190"/>
                    <a:pt x="720" y="403"/>
                    <a:pt x="705" y="510"/>
                  </a:cubicBezTo>
                  <a:close/>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1" name="Line 30"/>
            <p:cNvSpPr>
              <a:spLocks noChangeShapeType="1"/>
            </p:cNvSpPr>
            <p:nvPr>
              <p:custDataLst>
                <p:tags r:id="rId10"/>
              </p:custDataLst>
            </p:nvPr>
          </p:nvSpPr>
          <p:spPr bwMode="auto">
            <a:xfrm flipH="1">
              <a:off x="3139806" y="806156"/>
              <a:ext cx="317422" cy="171258"/>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62" name="Object 5"/>
            <p:cNvGraphicFramePr>
              <a:graphicFrameLocks noChangeAspect="1"/>
            </p:cNvGraphicFramePr>
            <p:nvPr>
              <p:extLst>
                <p:ext uri="{D42A27DB-BD31-4B8C-83A1-F6EECF244321}">
                  <p14:modId xmlns:p14="http://schemas.microsoft.com/office/powerpoint/2010/main" val="1000377058"/>
                </p:ext>
              </p:extLst>
            </p:nvPr>
          </p:nvGraphicFramePr>
          <p:xfrm>
            <a:off x="883328" y="1881019"/>
            <a:ext cx="266700" cy="293687"/>
          </p:xfrm>
          <a:graphic>
            <a:graphicData uri="http://schemas.openxmlformats.org/presentationml/2006/ole">
              <mc:AlternateContent xmlns:mc="http://schemas.openxmlformats.org/markup-compatibility/2006">
                <mc:Choice xmlns:v="urn:schemas-microsoft-com:vml" Requires="v">
                  <p:oleObj name="Equation" r:id="rId18" imgW="126720" imgH="139680" progId="Equation.DSMT4">
                    <p:embed/>
                  </p:oleObj>
                </mc:Choice>
                <mc:Fallback>
                  <p:oleObj name="Equation" r:id="rId18" imgW="126720" imgH="139680" progId="Equation.DSMT4">
                    <p:embed/>
                    <p:pic>
                      <p:nvPicPr>
                        <p:cNvPr id="62" name="Object 5"/>
                        <p:cNvPicPr>
                          <a:picLocks noChangeAspect="1" noChangeArrowheads="1"/>
                        </p:cNvPicPr>
                        <p:nvPr/>
                      </p:nvPicPr>
                      <p:blipFill>
                        <a:blip r:embed="rId19"/>
                        <a:srcRect/>
                        <a:stretch>
                          <a:fillRect/>
                        </a:stretch>
                      </p:blipFill>
                      <p:spPr bwMode="auto">
                        <a:xfrm>
                          <a:off x="883328" y="1881019"/>
                          <a:ext cx="2667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601233479"/>
                </p:ext>
              </p:extLst>
            </p:nvPr>
          </p:nvGraphicFramePr>
          <p:xfrm>
            <a:off x="3469776" y="833511"/>
            <a:ext cx="393700" cy="266700"/>
          </p:xfrm>
          <a:graphic>
            <a:graphicData uri="http://schemas.openxmlformats.org/presentationml/2006/ole">
              <mc:AlternateContent xmlns:mc="http://schemas.openxmlformats.org/markup-compatibility/2006">
                <mc:Choice xmlns:v="urn:schemas-microsoft-com:vml" Requires="v">
                  <p:oleObj name="Equation" r:id="rId20" imgW="393480" imgH="266400" progId="Equation.DSMT4">
                    <p:embed/>
                  </p:oleObj>
                </mc:Choice>
                <mc:Fallback>
                  <p:oleObj name="Equation" r:id="rId20" imgW="393480" imgH="266400" progId="Equation.DSMT4">
                    <p:embed/>
                    <p:pic>
                      <p:nvPicPr>
                        <p:cNvPr id="82" name="Object 81"/>
                        <p:cNvPicPr/>
                        <p:nvPr/>
                      </p:nvPicPr>
                      <p:blipFill>
                        <a:blip r:embed="rId21"/>
                        <a:stretch>
                          <a:fillRect/>
                        </a:stretch>
                      </p:blipFill>
                      <p:spPr>
                        <a:xfrm>
                          <a:off x="3469776" y="833511"/>
                          <a:ext cx="393700" cy="266700"/>
                        </a:xfrm>
                        <a:prstGeom prst="rect">
                          <a:avLst/>
                        </a:prstGeom>
                      </p:spPr>
                    </p:pic>
                  </p:oleObj>
                </mc:Fallback>
              </mc:AlternateContent>
            </a:graphicData>
          </a:graphic>
        </p:graphicFrame>
        <p:sp>
          <p:nvSpPr>
            <p:cNvPr id="85" name="Line 30"/>
            <p:cNvSpPr>
              <a:spLocks noChangeShapeType="1"/>
            </p:cNvSpPr>
            <p:nvPr>
              <p:custDataLst>
                <p:tags r:id="rId11"/>
              </p:custDataLst>
            </p:nvPr>
          </p:nvSpPr>
          <p:spPr bwMode="auto">
            <a:xfrm>
              <a:off x="1469033" y="1154509"/>
              <a:ext cx="165017" cy="250683"/>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86" name="Object 85"/>
            <p:cNvGraphicFramePr>
              <a:graphicFrameLocks noChangeAspect="1"/>
            </p:cNvGraphicFramePr>
            <p:nvPr>
              <p:extLst>
                <p:ext uri="{D42A27DB-BD31-4B8C-83A1-F6EECF244321}">
                  <p14:modId xmlns:p14="http://schemas.microsoft.com/office/powerpoint/2010/main" val="2825644721"/>
                </p:ext>
              </p:extLst>
            </p:nvPr>
          </p:nvGraphicFramePr>
          <p:xfrm>
            <a:off x="1314450" y="1397000"/>
            <a:ext cx="673100" cy="304800"/>
          </p:xfrm>
          <a:graphic>
            <a:graphicData uri="http://schemas.openxmlformats.org/presentationml/2006/ole">
              <mc:AlternateContent xmlns:mc="http://schemas.openxmlformats.org/markup-compatibility/2006">
                <mc:Choice xmlns:v="urn:schemas-microsoft-com:vml" Requires="v">
                  <p:oleObj name="Equation" r:id="rId22" imgW="672840" imgH="304560" progId="Equation.DSMT4">
                    <p:embed/>
                  </p:oleObj>
                </mc:Choice>
                <mc:Fallback>
                  <p:oleObj name="Equation" r:id="rId22" imgW="672840" imgH="304560" progId="Equation.DSMT4">
                    <p:embed/>
                    <p:pic>
                      <p:nvPicPr>
                        <p:cNvPr id="86" name="Object 85"/>
                        <p:cNvPicPr>
                          <a:picLocks noChangeAspect="1" noChangeArrowheads="1"/>
                        </p:cNvPicPr>
                        <p:nvPr/>
                      </p:nvPicPr>
                      <p:blipFill>
                        <a:blip r:embed="rId23"/>
                        <a:srcRect/>
                        <a:stretch>
                          <a:fillRect/>
                        </a:stretch>
                      </p:blipFill>
                      <p:spPr bwMode="auto">
                        <a:xfrm>
                          <a:off x="1314450" y="1397000"/>
                          <a:ext cx="673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a:extLst>
                <a:ext uri="{FF2B5EF4-FFF2-40B4-BE49-F238E27FC236}">
                  <a16:creationId xmlns:a16="http://schemas.microsoft.com/office/drawing/2014/main" id="{10996019-C96A-4706-8A6D-E5BB037DB6FE}"/>
                </a:ext>
              </a:extLst>
            </p:cNvPr>
            <p:cNvSpPr/>
            <p:nvPr/>
          </p:nvSpPr>
          <p:spPr>
            <a:xfrm rot="19800000">
              <a:off x="2148900" y="1322768"/>
              <a:ext cx="216242" cy="301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27AC58E-9637-4CBA-AB91-9CDBA4611322}"/>
                </a:ext>
              </a:extLst>
            </p:cNvPr>
            <p:cNvCxnSpPr/>
            <p:nvPr/>
          </p:nvCxnSpPr>
          <p:spPr>
            <a:xfrm flipV="1">
              <a:off x="2254048" y="753864"/>
              <a:ext cx="930784" cy="53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3F0FE76-67AD-4837-AC3F-127DD3CEEF5D}"/>
                </a:ext>
              </a:extLst>
            </p:cNvPr>
            <p:cNvCxnSpPr>
              <a:cxnSpLocks/>
            </p:cNvCxnSpPr>
            <p:nvPr/>
          </p:nvCxnSpPr>
          <p:spPr>
            <a:xfrm flipV="1">
              <a:off x="2286216" y="1052277"/>
              <a:ext cx="1033304" cy="587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Line 30">
              <a:extLst>
                <a:ext uri="{FF2B5EF4-FFF2-40B4-BE49-F238E27FC236}">
                  <a16:creationId xmlns:a16="http://schemas.microsoft.com/office/drawing/2014/main" id="{85656E39-5817-4885-9A19-62039BFA2DA1}"/>
                </a:ext>
              </a:extLst>
            </p:cNvPr>
            <p:cNvSpPr>
              <a:spLocks noChangeShapeType="1"/>
            </p:cNvSpPr>
            <p:nvPr>
              <p:custDataLst>
                <p:tags r:id="rId12"/>
              </p:custDataLst>
            </p:nvPr>
          </p:nvSpPr>
          <p:spPr bwMode="auto">
            <a:xfrm flipH="1" flipV="1">
              <a:off x="1763686" y="2147012"/>
              <a:ext cx="14632" cy="194165"/>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47" name="Object 46">
              <a:extLst>
                <a:ext uri="{FF2B5EF4-FFF2-40B4-BE49-F238E27FC236}">
                  <a16:creationId xmlns:a16="http://schemas.microsoft.com/office/drawing/2014/main" id="{6FF1AFAD-B132-40E5-BAE6-55A89B5271A7}"/>
                </a:ext>
              </a:extLst>
            </p:cNvPr>
            <p:cNvGraphicFramePr>
              <a:graphicFrameLocks noChangeAspect="1"/>
            </p:cNvGraphicFramePr>
            <p:nvPr>
              <p:extLst>
                <p:ext uri="{D42A27DB-BD31-4B8C-83A1-F6EECF244321}">
                  <p14:modId xmlns:p14="http://schemas.microsoft.com/office/powerpoint/2010/main" val="4028412462"/>
                </p:ext>
              </p:extLst>
            </p:nvPr>
          </p:nvGraphicFramePr>
          <p:xfrm>
            <a:off x="1786944" y="2085806"/>
            <a:ext cx="165100" cy="177800"/>
          </p:xfrm>
          <a:graphic>
            <a:graphicData uri="http://schemas.openxmlformats.org/presentationml/2006/ole">
              <mc:AlternateContent xmlns:mc="http://schemas.openxmlformats.org/markup-compatibility/2006">
                <mc:Choice xmlns:v="urn:schemas-microsoft-com:vml" Requires="v">
                  <p:oleObj name="Equation" r:id="rId24" imgW="164880" imgH="177480" progId="Equation.DSMT4">
                    <p:embed/>
                  </p:oleObj>
                </mc:Choice>
                <mc:Fallback>
                  <p:oleObj name="Equation" r:id="rId24" imgW="164880" imgH="177480" progId="Equation.DSMT4">
                    <p:embed/>
                    <p:pic>
                      <p:nvPicPr>
                        <p:cNvPr id="24" name="Object 23"/>
                        <p:cNvPicPr>
                          <a:picLocks noChangeAspect="1" noChangeArrowheads="1"/>
                        </p:cNvPicPr>
                        <p:nvPr/>
                      </p:nvPicPr>
                      <p:blipFill>
                        <a:blip r:embed="rId25"/>
                        <a:srcRect/>
                        <a:stretch>
                          <a:fillRect/>
                        </a:stretch>
                      </p:blipFill>
                      <p:spPr bwMode="auto">
                        <a:xfrm>
                          <a:off x="1786944" y="2085806"/>
                          <a:ext cx="1651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17" name="Group 116">
            <a:extLst>
              <a:ext uri="{FF2B5EF4-FFF2-40B4-BE49-F238E27FC236}">
                <a16:creationId xmlns:a16="http://schemas.microsoft.com/office/drawing/2014/main" id="{5CF22E2B-FEB8-4236-ACBF-8DAE816FA1C9}"/>
              </a:ext>
            </a:extLst>
          </p:cNvPr>
          <p:cNvGrpSpPr/>
          <p:nvPr/>
        </p:nvGrpSpPr>
        <p:grpSpPr>
          <a:xfrm>
            <a:off x="6336196" y="988442"/>
            <a:ext cx="2452204" cy="923524"/>
            <a:chOff x="7408507" y="1150001"/>
            <a:chExt cx="2452204" cy="923524"/>
          </a:xfrm>
        </p:grpSpPr>
        <p:cxnSp>
          <p:nvCxnSpPr>
            <p:cNvPr id="76" name="Straight Connector 75">
              <a:extLst>
                <a:ext uri="{FF2B5EF4-FFF2-40B4-BE49-F238E27FC236}">
                  <a16:creationId xmlns:a16="http://schemas.microsoft.com/office/drawing/2014/main" id="{360000A5-5CB7-4920-9C0B-09523FCF79A6}"/>
                </a:ext>
              </a:extLst>
            </p:cNvPr>
            <p:cNvCxnSpPr/>
            <p:nvPr/>
          </p:nvCxnSpPr>
          <p:spPr>
            <a:xfrm flipV="1">
              <a:off x="7683293" y="1150001"/>
              <a:ext cx="930784" cy="53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20A838-7DD3-4ACF-8FE3-932125A9CFD4}"/>
                </a:ext>
              </a:extLst>
            </p:cNvPr>
            <p:cNvCxnSpPr>
              <a:cxnSpLocks/>
            </p:cNvCxnSpPr>
            <p:nvPr/>
          </p:nvCxnSpPr>
          <p:spPr>
            <a:xfrm flipV="1">
              <a:off x="7715461" y="1448414"/>
              <a:ext cx="1033304" cy="587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CF2D511-ED75-4809-BC74-232785F7CC42}"/>
                </a:ext>
              </a:extLst>
            </p:cNvPr>
            <p:cNvCxnSpPr>
              <a:cxnSpLocks/>
            </p:cNvCxnSpPr>
            <p:nvPr/>
          </p:nvCxnSpPr>
          <p:spPr>
            <a:xfrm>
              <a:off x="7998235" y="1493760"/>
              <a:ext cx="182173" cy="2747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A639541-D4FC-4AC9-8F49-AD44262E067F}"/>
                </a:ext>
              </a:extLst>
            </p:cNvPr>
            <p:cNvSpPr/>
            <p:nvPr/>
          </p:nvSpPr>
          <p:spPr>
            <a:xfrm rot="19622510">
              <a:off x="7408507" y="1607572"/>
              <a:ext cx="715866" cy="465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ne 35">
              <a:extLst>
                <a:ext uri="{FF2B5EF4-FFF2-40B4-BE49-F238E27FC236}">
                  <a16:creationId xmlns:a16="http://schemas.microsoft.com/office/drawing/2014/main" id="{29B9CEC4-26CB-4CFF-9A16-2F98C34877A1}"/>
                </a:ext>
              </a:extLst>
            </p:cNvPr>
            <p:cNvSpPr>
              <a:spLocks noChangeShapeType="1"/>
            </p:cNvSpPr>
            <p:nvPr>
              <p:custDataLst>
                <p:tags r:id="rId7"/>
              </p:custDataLst>
            </p:nvPr>
          </p:nvSpPr>
          <p:spPr bwMode="auto">
            <a:xfrm rot="10800000" flipH="1" flipV="1">
              <a:off x="8055154" y="1495310"/>
              <a:ext cx="154204" cy="233717"/>
            </a:xfrm>
            <a:prstGeom prst="line">
              <a:avLst/>
            </a:prstGeom>
            <a:noFill/>
            <a:ln w="25400">
              <a:solidFill>
                <a:srgbClr val="FF0000"/>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dirty="0"/>
            </a:p>
          </p:txBody>
        </p:sp>
        <p:graphicFrame>
          <p:nvGraphicFramePr>
            <p:cNvPr id="42" name="Object 41">
              <a:extLst>
                <a:ext uri="{FF2B5EF4-FFF2-40B4-BE49-F238E27FC236}">
                  <a16:creationId xmlns:a16="http://schemas.microsoft.com/office/drawing/2014/main" id="{12817DFB-5D64-4805-AF3A-B3065834C6BA}"/>
                </a:ext>
              </a:extLst>
            </p:cNvPr>
            <p:cNvGraphicFramePr>
              <a:graphicFrameLocks noChangeAspect="1"/>
            </p:cNvGraphicFramePr>
            <p:nvPr>
              <p:extLst>
                <p:ext uri="{D42A27DB-BD31-4B8C-83A1-F6EECF244321}">
                  <p14:modId xmlns:p14="http://schemas.microsoft.com/office/powerpoint/2010/main" val="2362243101"/>
                </p:ext>
              </p:extLst>
            </p:nvPr>
          </p:nvGraphicFramePr>
          <p:xfrm>
            <a:off x="8111766" y="1702638"/>
            <a:ext cx="660400" cy="342900"/>
          </p:xfrm>
          <a:graphic>
            <a:graphicData uri="http://schemas.openxmlformats.org/presentationml/2006/ole">
              <mc:AlternateContent xmlns:mc="http://schemas.openxmlformats.org/markup-compatibility/2006">
                <mc:Choice xmlns:v="urn:schemas-microsoft-com:vml" Requires="v">
                  <p:oleObj name="Equation" r:id="rId26" imgW="660240" imgH="342720" progId="Equation.DSMT4">
                    <p:embed/>
                  </p:oleObj>
                </mc:Choice>
                <mc:Fallback>
                  <p:oleObj name="Equation" r:id="rId26" imgW="660240" imgH="342720" progId="Equation.DSMT4">
                    <p:embed/>
                    <p:pic>
                      <p:nvPicPr>
                        <p:cNvPr id="31" name="Object 30">
                          <a:extLst>
                            <a:ext uri="{FF2B5EF4-FFF2-40B4-BE49-F238E27FC236}">
                              <a16:creationId xmlns:a16="http://schemas.microsoft.com/office/drawing/2014/main" id="{55738404-E6B8-4ABF-9696-4E00BA3BDB8D}"/>
                            </a:ext>
                          </a:extLst>
                        </p:cNvPr>
                        <p:cNvPicPr>
                          <a:picLocks noChangeAspect="1" noChangeArrowheads="1"/>
                        </p:cNvPicPr>
                        <p:nvPr/>
                      </p:nvPicPr>
                      <p:blipFill>
                        <a:blip r:embed="rId27"/>
                        <a:srcRect/>
                        <a:stretch>
                          <a:fillRect/>
                        </a:stretch>
                      </p:blipFill>
                      <p:spPr bwMode="auto">
                        <a:xfrm>
                          <a:off x="8111766" y="1702638"/>
                          <a:ext cx="660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 name="Line 30">
              <a:extLst>
                <a:ext uri="{FF2B5EF4-FFF2-40B4-BE49-F238E27FC236}">
                  <a16:creationId xmlns:a16="http://schemas.microsoft.com/office/drawing/2014/main" id="{ADBEDAF3-B158-4B51-9F71-326A65E5DD56}"/>
                </a:ext>
              </a:extLst>
            </p:cNvPr>
            <p:cNvSpPr>
              <a:spLocks noChangeShapeType="1"/>
            </p:cNvSpPr>
            <p:nvPr>
              <p:custDataLst>
                <p:tags r:id="rId8"/>
              </p:custDataLst>
            </p:nvPr>
          </p:nvSpPr>
          <p:spPr bwMode="auto">
            <a:xfrm flipH="1">
              <a:off x="8504916" y="1235703"/>
              <a:ext cx="317422" cy="171258"/>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49" name="Object 48">
              <a:extLst>
                <a:ext uri="{FF2B5EF4-FFF2-40B4-BE49-F238E27FC236}">
                  <a16:creationId xmlns:a16="http://schemas.microsoft.com/office/drawing/2014/main" id="{4235892F-7D10-4F7E-B6EF-301C3063679C}"/>
                </a:ext>
              </a:extLst>
            </p:cNvPr>
            <p:cNvGraphicFramePr>
              <a:graphicFrameLocks noChangeAspect="1"/>
            </p:cNvGraphicFramePr>
            <p:nvPr>
              <p:extLst>
                <p:ext uri="{D42A27DB-BD31-4B8C-83A1-F6EECF244321}">
                  <p14:modId xmlns:p14="http://schemas.microsoft.com/office/powerpoint/2010/main" val="1404098737"/>
                </p:ext>
              </p:extLst>
            </p:nvPr>
          </p:nvGraphicFramePr>
          <p:xfrm>
            <a:off x="8768511" y="1185840"/>
            <a:ext cx="1092200" cy="355600"/>
          </p:xfrm>
          <a:graphic>
            <a:graphicData uri="http://schemas.openxmlformats.org/presentationml/2006/ole">
              <mc:AlternateContent xmlns:mc="http://schemas.openxmlformats.org/markup-compatibility/2006">
                <mc:Choice xmlns:v="urn:schemas-microsoft-com:vml" Requires="v">
                  <p:oleObj name="Equation" r:id="rId28" imgW="1091880" imgH="355320" progId="Equation.DSMT4">
                    <p:embed/>
                  </p:oleObj>
                </mc:Choice>
                <mc:Fallback>
                  <p:oleObj name="Equation" r:id="rId28" imgW="1091880" imgH="355320" progId="Equation.DSMT4">
                    <p:embed/>
                    <p:pic>
                      <p:nvPicPr>
                        <p:cNvPr id="82" name="Object 81"/>
                        <p:cNvPicPr/>
                        <p:nvPr/>
                      </p:nvPicPr>
                      <p:blipFill>
                        <a:blip r:embed="rId29"/>
                        <a:stretch>
                          <a:fillRect/>
                        </a:stretch>
                      </p:blipFill>
                      <p:spPr>
                        <a:xfrm>
                          <a:off x="8768511" y="1185840"/>
                          <a:ext cx="1092200" cy="355600"/>
                        </a:xfrm>
                        <a:prstGeom prst="rect">
                          <a:avLst/>
                        </a:prstGeom>
                      </p:spPr>
                    </p:pic>
                  </p:oleObj>
                </mc:Fallback>
              </mc:AlternateContent>
            </a:graphicData>
          </a:graphic>
        </p:graphicFrame>
      </p:grpSp>
      <p:grpSp>
        <p:nvGrpSpPr>
          <p:cNvPr id="115" name="Group 114">
            <a:extLst>
              <a:ext uri="{FF2B5EF4-FFF2-40B4-BE49-F238E27FC236}">
                <a16:creationId xmlns:a16="http://schemas.microsoft.com/office/drawing/2014/main" id="{5CC74D13-C778-4EBA-BD74-48CAA0263665}"/>
              </a:ext>
            </a:extLst>
          </p:cNvPr>
          <p:cNvGrpSpPr/>
          <p:nvPr/>
        </p:nvGrpSpPr>
        <p:grpSpPr>
          <a:xfrm>
            <a:off x="3705225" y="554904"/>
            <a:ext cx="2500747" cy="1593813"/>
            <a:chOff x="7444566" y="2240580"/>
            <a:chExt cx="2500747" cy="1593813"/>
          </a:xfrm>
        </p:grpSpPr>
        <p:sp>
          <p:nvSpPr>
            <p:cNvPr id="57" name="Freeform 26">
              <a:extLst>
                <a:ext uri="{FF2B5EF4-FFF2-40B4-BE49-F238E27FC236}">
                  <a16:creationId xmlns:a16="http://schemas.microsoft.com/office/drawing/2014/main" id="{3D01D493-0DAA-47FA-91AA-7D632DC25000}"/>
                </a:ext>
              </a:extLst>
            </p:cNvPr>
            <p:cNvSpPr>
              <a:spLocks/>
            </p:cNvSpPr>
            <p:nvPr>
              <p:custDataLst>
                <p:tags r:id="rId1"/>
              </p:custDataLst>
            </p:nvPr>
          </p:nvSpPr>
          <p:spPr bwMode="auto">
            <a:xfrm>
              <a:off x="7741806" y="2538993"/>
              <a:ext cx="1196975" cy="1295400"/>
            </a:xfrm>
            <a:custGeom>
              <a:avLst/>
              <a:gdLst>
                <a:gd name="T0" fmla="*/ 2147483647 w 754"/>
                <a:gd name="T1" fmla="*/ 2147483647 h 816"/>
                <a:gd name="T2" fmla="*/ 2147483647 w 754"/>
                <a:gd name="T3" fmla="*/ 2147483647 h 816"/>
                <a:gd name="T4" fmla="*/ 2147483647 w 754"/>
                <a:gd name="T5" fmla="*/ 2147483647 h 816"/>
                <a:gd name="T6" fmla="*/ 2147483647 w 754"/>
                <a:gd name="T7" fmla="*/ 2147483647 h 816"/>
                <a:gd name="T8" fmla="*/ 2147483647 w 754"/>
                <a:gd name="T9" fmla="*/ 2147483647 h 816"/>
                <a:gd name="T10" fmla="*/ 2147483647 w 754"/>
                <a:gd name="T11" fmla="*/ 2147483647 h 816"/>
                <a:gd name="T12" fmla="*/ 2147483647 w 754"/>
                <a:gd name="T13" fmla="*/ 2147483647 h 816"/>
                <a:gd name="T14" fmla="*/ 2147483647 w 754"/>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754"/>
                <a:gd name="T25" fmla="*/ 0 h 816"/>
                <a:gd name="T26" fmla="*/ 754 w 75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4" h="816">
                  <a:moveTo>
                    <a:pt x="705" y="510"/>
                  </a:moveTo>
                  <a:cubicBezTo>
                    <a:pt x="690" y="617"/>
                    <a:pt x="657" y="700"/>
                    <a:pt x="591" y="750"/>
                  </a:cubicBezTo>
                  <a:cubicBezTo>
                    <a:pt x="525" y="800"/>
                    <a:pt x="398" y="816"/>
                    <a:pt x="306" y="808"/>
                  </a:cubicBezTo>
                  <a:cubicBezTo>
                    <a:pt x="214" y="800"/>
                    <a:pt x="78" y="788"/>
                    <a:pt x="39" y="700"/>
                  </a:cubicBezTo>
                  <a:cubicBezTo>
                    <a:pt x="0" y="612"/>
                    <a:pt x="33" y="390"/>
                    <a:pt x="71" y="278"/>
                  </a:cubicBezTo>
                  <a:cubicBezTo>
                    <a:pt x="109" y="166"/>
                    <a:pt x="168" y="56"/>
                    <a:pt x="270" y="28"/>
                  </a:cubicBezTo>
                  <a:cubicBezTo>
                    <a:pt x="372" y="0"/>
                    <a:pt x="610" y="30"/>
                    <a:pt x="682" y="110"/>
                  </a:cubicBezTo>
                  <a:cubicBezTo>
                    <a:pt x="754" y="190"/>
                    <a:pt x="720" y="403"/>
                    <a:pt x="705" y="510"/>
                  </a:cubicBezTo>
                  <a:close/>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p>
          </p:txBody>
        </p:sp>
        <p:graphicFrame>
          <p:nvGraphicFramePr>
            <p:cNvPr id="59" name="Object 5">
              <a:extLst>
                <a:ext uri="{FF2B5EF4-FFF2-40B4-BE49-F238E27FC236}">
                  <a16:creationId xmlns:a16="http://schemas.microsoft.com/office/drawing/2014/main" id="{F41FF0B9-BD94-4030-88CE-FCE914113AA3}"/>
                </a:ext>
              </a:extLst>
            </p:cNvPr>
            <p:cNvGraphicFramePr>
              <a:graphicFrameLocks noChangeAspect="1"/>
            </p:cNvGraphicFramePr>
            <p:nvPr>
              <p:extLst>
                <p:ext uri="{D42A27DB-BD31-4B8C-83A1-F6EECF244321}">
                  <p14:modId xmlns:p14="http://schemas.microsoft.com/office/powerpoint/2010/main" val="1707905368"/>
                </p:ext>
              </p:extLst>
            </p:nvPr>
          </p:nvGraphicFramePr>
          <p:xfrm>
            <a:off x="7444566" y="3275107"/>
            <a:ext cx="346075" cy="479425"/>
          </p:xfrm>
          <a:graphic>
            <a:graphicData uri="http://schemas.openxmlformats.org/presentationml/2006/ole">
              <mc:AlternateContent xmlns:mc="http://schemas.openxmlformats.org/markup-compatibility/2006">
                <mc:Choice xmlns:v="urn:schemas-microsoft-com:vml" Requires="v">
                  <p:oleObj name="Equation" r:id="rId30" imgW="164880" imgH="228600" progId="Equation.DSMT4">
                    <p:embed/>
                  </p:oleObj>
                </mc:Choice>
                <mc:Fallback>
                  <p:oleObj name="Equation" r:id="rId30" imgW="164880" imgH="228600" progId="Equation.DSMT4">
                    <p:embed/>
                    <p:pic>
                      <p:nvPicPr>
                        <p:cNvPr id="62" name="Object 5"/>
                        <p:cNvPicPr>
                          <a:picLocks noChangeAspect="1" noChangeArrowheads="1"/>
                        </p:cNvPicPr>
                        <p:nvPr/>
                      </p:nvPicPr>
                      <p:blipFill>
                        <a:blip r:embed="rId31"/>
                        <a:srcRect/>
                        <a:stretch>
                          <a:fillRect/>
                        </a:stretch>
                      </p:blipFill>
                      <p:spPr bwMode="auto">
                        <a:xfrm>
                          <a:off x="7444566" y="3275107"/>
                          <a:ext cx="346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a:extLst>
                <a:ext uri="{FF2B5EF4-FFF2-40B4-BE49-F238E27FC236}">
                  <a16:creationId xmlns:a16="http://schemas.microsoft.com/office/drawing/2014/main" id="{1E48EF1B-6509-45AC-8A87-C339E20E10FB}"/>
                </a:ext>
              </a:extLst>
            </p:cNvPr>
            <p:cNvGraphicFramePr>
              <a:graphicFrameLocks noChangeAspect="1"/>
            </p:cNvGraphicFramePr>
            <p:nvPr>
              <p:extLst>
                <p:ext uri="{D42A27DB-BD31-4B8C-83A1-F6EECF244321}">
                  <p14:modId xmlns:p14="http://schemas.microsoft.com/office/powerpoint/2010/main" val="1331155374"/>
                </p:ext>
              </p:extLst>
            </p:nvPr>
          </p:nvGraphicFramePr>
          <p:xfrm>
            <a:off x="8609360" y="3266683"/>
            <a:ext cx="190500" cy="228600"/>
          </p:xfrm>
          <a:graphic>
            <a:graphicData uri="http://schemas.openxmlformats.org/presentationml/2006/ole">
              <mc:AlternateContent xmlns:mc="http://schemas.openxmlformats.org/markup-compatibility/2006">
                <mc:Choice xmlns:v="urn:schemas-microsoft-com:vml" Requires="v">
                  <p:oleObj name="Equation" r:id="rId32" imgW="190440" imgH="228600" progId="Equation.DSMT4">
                    <p:embed/>
                  </p:oleObj>
                </mc:Choice>
                <mc:Fallback>
                  <p:oleObj name="Equation" r:id="rId32" imgW="190440" imgH="228600" progId="Equation.DSMT4">
                    <p:embed/>
                    <p:pic>
                      <p:nvPicPr>
                        <p:cNvPr id="68" name="Object 67"/>
                        <p:cNvPicPr>
                          <a:picLocks noChangeAspect="1" noChangeArrowheads="1"/>
                        </p:cNvPicPr>
                        <p:nvPr/>
                      </p:nvPicPr>
                      <p:blipFill>
                        <a:blip r:embed="rId33"/>
                        <a:srcRect/>
                        <a:stretch>
                          <a:fillRect/>
                        </a:stretch>
                      </p:blipFill>
                      <p:spPr bwMode="auto">
                        <a:xfrm>
                          <a:off x="8609360" y="3266683"/>
                          <a:ext cx="190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Line 35">
              <a:extLst>
                <a:ext uri="{FF2B5EF4-FFF2-40B4-BE49-F238E27FC236}">
                  <a16:creationId xmlns:a16="http://schemas.microsoft.com/office/drawing/2014/main" id="{A2478C32-3407-41BA-827D-61DA7DB8FEE6}"/>
                </a:ext>
              </a:extLst>
            </p:cNvPr>
            <p:cNvSpPr>
              <a:spLocks noChangeShapeType="1"/>
            </p:cNvSpPr>
            <p:nvPr>
              <p:custDataLst>
                <p:tags r:id="rId2"/>
              </p:custDataLst>
            </p:nvPr>
          </p:nvSpPr>
          <p:spPr bwMode="auto">
            <a:xfrm flipV="1">
              <a:off x="8775991" y="3218810"/>
              <a:ext cx="47625" cy="257175"/>
            </a:xfrm>
            <a:prstGeom prst="line">
              <a:avLst/>
            </a:prstGeom>
            <a:noFill/>
            <a:ln w="25400">
              <a:solidFill>
                <a:srgbClr val="0000FF"/>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70" name="Rectangle 69">
              <a:extLst>
                <a:ext uri="{FF2B5EF4-FFF2-40B4-BE49-F238E27FC236}">
                  <a16:creationId xmlns:a16="http://schemas.microsoft.com/office/drawing/2014/main" id="{53936735-65B0-485C-B3CE-1824A63C2B53}"/>
                </a:ext>
              </a:extLst>
            </p:cNvPr>
            <p:cNvSpPr/>
            <p:nvPr/>
          </p:nvSpPr>
          <p:spPr>
            <a:xfrm rot="19800000">
              <a:off x="8750202" y="2809484"/>
              <a:ext cx="216242" cy="301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6126F8D4-1B50-431E-88B9-8A99C23A92FA}"/>
                </a:ext>
              </a:extLst>
            </p:cNvPr>
            <p:cNvCxnSpPr/>
            <p:nvPr/>
          </p:nvCxnSpPr>
          <p:spPr>
            <a:xfrm flipV="1">
              <a:off x="8855350" y="2240580"/>
              <a:ext cx="930784" cy="53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14A3EC0-AC32-4DCA-B5B1-C11AA163867C}"/>
                </a:ext>
              </a:extLst>
            </p:cNvPr>
            <p:cNvCxnSpPr>
              <a:cxnSpLocks/>
            </p:cNvCxnSpPr>
            <p:nvPr/>
          </p:nvCxnSpPr>
          <p:spPr>
            <a:xfrm flipV="1">
              <a:off x="8887518" y="2538993"/>
              <a:ext cx="1033304" cy="587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487A0D5-0817-4034-992F-E10F3DC8B0FC}"/>
                </a:ext>
              </a:extLst>
            </p:cNvPr>
            <p:cNvCxnSpPr>
              <a:cxnSpLocks/>
            </p:cNvCxnSpPr>
            <p:nvPr/>
          </p:nvCxnSpPr>
          <p:spPr>
            <a:xfrm>
              <a:off x="9170292" y="2584339"/>
              <a:ext cx="182173" cy="2747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7054E97-D1E3-4F5E-A278-7C01320B5903}"/>
                </a:ext>
              </a:extLst>
            </p:cNvPr>
            <p:cNvSpPr/>
            <p:nvPr/>
          </p:nvSpPr>
          <p:spPr>
            <a:xfrm rot="19622510">
              <a:off x="9229447" y="2295981"/>
              <a:ext cx="715866" cy="465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35">
              <a:extLst>
                <a:ext uri="{FF2B5EF4-FFF2-40B4-BE49-F238E27FC236}">
                  <a16:creationId xmlns:a16="http://schemas.microsoft.com/office/drawing/2014/main" id="{9ED43244-E208-4B91-81C8-990D9B76257B}"/>
                </a:ext>
              </a:extLst>
            </p:cNvPr>
            <p:cNvSpPr>
              <a:spLocks noChangeShapeType="1"/>
            </p:cNvSpPr>
            <p:nvPr>
              <p:custDataLst>
                <p:tags r:id="rId3"/>
              </p:custDataLst>
            </p:nvPr>
          </p:nvSpPr>
          <p:spPr bwMode="auto">
            <a:xfrm flipH="1" flipV="1">
              <a:off x="9140266" y="2625534"/>
              <a:ext cx="161680" cy="239729"/>
            </a:xfrm>
            <a:prstGeom prst="line">
              <a:avLst/>
            </a:prstGeom>
            <a:noFill/>
            <a:ln w="25400">
              <a:solidFill>
                <a:srgbClr val="FF0000"/>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dirty="0"/>
            </a:p>
          </p:txBody>
        </p:sp>
        <p:graphicFrame>
          <p:nvGraphicFramePr>
            <p:cNvPr id="31" name="Object 30">
              <a:extLst>
                <a:ext uri="{FF2B5EF4-FFF2-40B4-BE49-F238E27FC236}">
                  <a16:creationId xmlns:a16="http://schemas.microsoft.com/office/drawing/2014/main" id="{55738404-E6B8-4ABF-9696-4E00BA3BDB8D}"/>
                </a:ext>
              </a:extLst>
            </p:cNvPr>
            <p:cNvGraphicFramePr>
              <a:graphicFrameLocks noChangeAspect="1"/>
            </p:cNvGraphicFramePr>
            <p:nvPr>
              <p:extLst>
                <p:ext uri="{D42A27DB-BD31-4B8C-83A1-F6EECF244321}">
                  <p14:modId xmlns:p14="http://schemas.microsoft.com/office/powerpoint/2010/main" val="2391018188"/>
                </p:ext>
              </p:extLst>
            </p:nvPr>
          </p:nvGraphicFramePr>
          <p:xfrm>
            <a:off x="8931254" y="2756917"/>
            <a:ext cx="279400" cy="215900"/>
          </p:xfrm>
          <a:graphic>
            <a:graphicData uri="http://schemas.openxmlformats.org/presentationml/2006/ole">
              <mc:AlternateContent xmlns:mc="http://schemas.openxmlformats.org/markup-compatibility/2006">
                <mc:Choice xmlns:v="urn:schemas-microsoft-com:vml" Requires="v">
                  <p:oleObj name="Equation" r:id="rId34" imgW="279360" imgH="215640" progId="Equation.DSMT4">
                    <p:embed/>
                  </p:oleObj>
                </mc:Choice>
                <mc:Fallback>
                  <p:oleObj name="Equation" r:id="rId34" imgW="279360" imgH="215640" progId="Equation.DSMT4">
                    <p:embed/>
                    <p:pic>
                      <p:nvPicPr>
                        <p:cNvPr id="63" name="Object 62">
                          <a:extLst>
                            <a:ext uri="{FF2B5EF4-FFF2-40B4-BE49-F238E27FC236}">
                              <a16:creationId xmlns:a16="http://schemas.microsoft.com/office/drawing/2014/main" id="{1E48EF1B-6509-45AC-8A87-C339E20E10FB}"/>
                            </a:ext>
                          </a:extLst>
                        </p:cNvPr>
                        <p:cNvPicPr>
                          <a:picLocks noChangeAspect="1" noChangeArrowheads="1"/>
                        </p:cNvPicPr>
                        <p:nvPr/>
                      </p:nvPicPr>
                      <p:blipFill>
                        <a:blip r:embed="rId35"/>
                        <a:srcRect/>
                        <a:stretch>
                          <a:fillRect/>
                        </a:stretch>
                      </p:blipFill>
                      <p:spPr bwMode="auto">
                        <a:xfrm>
                          <a:off x="8931254" y="2756917"/>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Line 30">
              <a:extLst>
                <a:ext uri="{FF2B5EF4-FFF2-40B4-BE49-F238E27FC236}">
                  <a16:creationId xmlns:a16="http://schemas.microsoft.com/office/drawing/2014/main" id="{75CC67F0-8F71-4000-A3DD-2E93EE3FFD87}"/>
                </a:ext>
              </a:extLst>
            </p:cNvPr>
            <p:cNvSpPr>
              <a:spLocks noChangeShapeType="1"/>
            </p:cNvSpPr>
            <p:nvPr>
              <p:custDataLst>
                <p:tags r:id="rId4"/>
              </p:custDataLst>
            </p:nvPr>
          </p:nvSpPr>
          <p:spPr bwMode="auto">
            <a:xfrm>
              <a:off x="8037899" y="2668462"/>
              <a:ext cx="165017" cy="250683"/>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40" name="Object 39">
              <a:extLst>
                <a:ext uri="{FF2B5EF4-FFF2-40B4-BE49-F238E27FC236}">
                  <a16:creationId xmlns:a16="http://schemas.microsoft.com/office/drawing/2014/main" id="{A9E76FB8-66A9-4758-BD95-0A8E94AE4A34}"/>
                </a:ext>
              </a:extLst>
            </p:cNvPr>
            <p:cNvGraphicFramePr>
              <a:graphicFrameLocks noChangeAspect="1"/>
            </p:cNvGraphicFramePr>
            <p:nvPr>
              <p:extLst>
                <p:ext uri="{D42A27DB-BD31-4B8C-83A1-F6EECF244321}">
                  <p14:modId xmlns:p14="http://schemas.microsoft.com/office/powerpoint/2010/main" val="3703320346"/>
                </p:ext>
              </p:extLst>
            </p:nvPr>
          </p:nvGraphicFramePr>
          <p:xfrm>
            <a:off x="7883938" y="2910968"/>
            <a:ext cx="673100" cy="304800"/>
          </p:xfrm>
          <a:graphic>
            <a:graphicData uri="http://schemas.openxmlformats.org/presentationml/2006/ole">
              <mc:AlternateContent xmlns:mc="http://schemas.openxmlformats.org/markup-compatibility/2006">
                <mc:Choice xmlns:v="urn:schemas-microsoft-com:vml" Requires="v">
                  <p:oleObj name="Equation" r:id="rId36" imgW="672840" imgH="304560" progId="Equation.DSMT4">
                    <p:embed/>
                  </p:oleObj>
                </mc:Choice>
                <mc:Fallback>
                  <p:oleObj name="Equation" r:id="rId36" imgW="672840" imgH="304560" progId="Equation.DSMT4">
                    <p:embed/>
                    <p:pic>
                      <p:nvPicPr>
                        <p:cNvPr id="86" name="Object 85"/>
                        <p:cNvPicPr>
                          <a:picLocks noChangeAspect="1" noChangeArrowheads="1"/>
                        </p:cNvPicPr>
                        <p:nvPr/>
                      </p:nvPicPr>
                      <p:blipFill>
                        <a:blip r:embed="rId37"/>
                        <a:srcRect/>
                        <a:stretch>
                          <a:fillRect/>
                        </a:stretch>
                      </p:blipFill>
                      <p:spPr bwMode="auto">
                        <a:xfrm>
                          <a:off x="7883938" y="2910968"/>
                          <a:ext cx="673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 name="Line 30">
              <a:extLst>
                <a:ext uri="{FF2B5EF4-FFF2-40B4-BE49-F238E27FC236}">
                  <a16:creationId xmlns:a16="http://schemas.microsoft.com/office/drawing/2014/main" id="{EA1BEF03-D47D-4319-BB92-E62A22C045C7}"/>
                </a:ext>
              </a:extLst>
            </p:cNvPr>
            <p:cNvSpPr>
              <a:spLocks noChangeShapeType="1"/>
            </p:cNvSpPr>
            <p:nvPr>
              <p:custDataLst>
                <p:tags r:id="rId5"/>
              </p:custDataLst>
            </p:nvPr>
          </p:nvSpPr>
          <p:spPr bwMode="auto">
            <a:xfrm flipH="1" flipV="1">
              <a:off x="8399219" y="3614783"/>
              <a:ext cx="14631" cy="20688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53" name="Object 52">
              <a:extLst>
                <a:ext uri="{FF2B5EF4-FFF2-40B4-BE49-F238E27FC236}">
                  <a16:creationId xmlns:a16="http://schemas.microsoft.com/office/drawing/2014/main" id="{2161BB8A-31DB-4378-821D-142714776EC8}"/>
                </a:ext>
              </a:extLst>
            </p:cNvPr>
            <p:cNvGraphicFramePr>
              <a:graphicFrameLocks noChangeAspect="1"/>
            </p:cNvGraphicFramePr>
            <p:nvPr>
              <p:extLst>
                <p:ext uri="{D42A27DB-BD31-4B8C-83A1-F6EECF244321}">
                  <p14:modId xmlns:p14="http://schemas.microsoft.com/office/powerpoint/2010/main" val="1676521077"/>
                </p:ext>
              </p:extLst>
            </p:nvPr>
          </p:nvGraphicFramePr>
          <p:xfrm>
            <a:off x="8422475" y="3553575"/>
            <a:ext cx="165100" cy="177800"/>
          </p:xfrm>
          <a:graphic>
            <a:graphicData uri="http://schemas.openxmlformats.org/presentationml/2006/ole">
              <mc:AlternateContent xmlns:mc="http://schemas.openxmlformats.org/markup-compatibility/2006">
                <mc:Choice xmlns:v="urn:schemas-microsoft-com:vml" Requires="v">
                  <p:oleObj name="Equation" r:id="rId38" imgW="164880" imgH="177480" progId="Equation.DSMT4">
                    <p:embed/>
                  </p:oleObj>
                </mc:Choice>
                <mc:Fallback>
                  <p:oleObj name="Equation" r:id="rId38" imgW="164880" imgH="177480" progId="Equation.DSMT4">
                    <p:embed/>
                    <p:pic>
                      <p:nvPicPr>
                        <p:cNvPr id="47" name="Object 46">
                          <a:extLst>
                            <a:ext uri="{FF2B5EF4-FFF2-40B4-BE49-F238E27FC236}">
                              <a16:creationId xmlns:a16="http://schemas.microsoft.com/office/drawing/2014/main" id="{6FF1AFAD-B132-40E5-BAE6-55A89B5271A7}"/>
                            </a:ext>
                          </a:extLst>
                        </p:cNvPr>
                        <p:cNvPicPr>
                          <a:picLocks noChangeAspect="1" noChangeArrowheads="1"/>
                        </p:cNvPicPr>
                        <p:nvPr/>
                      </p:nvPicPr>
                      <p:blipFill>
                        <a:blip r:embed="rId25"/>
                        <a:srcRect/>
                        <a:stretch>
                          <a:fillRect/>
                        </a:stretch>
                      </p:blipFill>
                      <p:spPr bwMode="auto">
                        <a:xfrm>
                          <a:off x="8422475" y="3553575"/>
                          <a:ext cx="1651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0" name="Straight Connector 109">
              <a:extLst>
                <a:ext uri="{FF2B5EF4-FFF2-40B4-BE49-F238E27FC236}">
                  <a16:creationId xmlns:a16="http://schemas.microsoft.com/office/drawing/2014/main" id="{98C79E47-A4AB-4D91-A767-BB2E00E5EFE1}"/>
                </a:ext>
              </a:extLst>
            </p:cNvPr>
            <p:cNvCxnSpPr>
              <a:cxnSpLocks/>
            </p:cNvCxnSpPr>
            <p:nvPr/>
          </p:nvCxnSpPr>
          <p:spPr>
            <a:xfrm>
              <a:off x="9381054" y="2911944"/>
              <a:ext cx="102386" cy="144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Line 30">
              <a:extLst>
                <a:ext uri="{FF2B5EF4-FFF2-40B4-BE49-F238E27FC236}">
                  <a16:creationId xmlns:a16="http://schemas.microsoft.com/office/drawing/2014/main" id="{0FFDB025-37B7-4E17-81F6-77127DE8BECF}"/>
                </a:ext>
              </a:extLst>
            </p:cNvPr>
            <p:cNvSpPr>
              <a:spLocks noChangeShapeType="1"/>
            </p:cNvSpPr>
            <p:nvPr>
              <p:custDataLst>
                <p:tags r:id="rId6"/>
              </p:custDataLst>
            </p:nvPr>
          </p:nvSpPr>
          <p:spPr bwMode="auto">
            <a:xfrm flipH="1">
              <a:off x="9282957" y="2991820"/>
              <a:ext cx="164867" cy="105574"/>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graphicFrame>
          <p:nvGraphicFramePr>
            <p:cNvPr id="113" name="Object 112">
              <a:extLst>
                <a:ext uri="{FF2B5EF4-FFF2-40B4-BE49-F238E27FC236}">
                  <a16:creationId xmlns:a16="http://schemas.microsoft.com/office/drawing/2014/main" id="{2E6F10FC-94F1-4723-97C9-8D5B9C5F123C}"/>
                </a:ext>
              </a:extLst>
            </p:cNvPr>
            <p:cNvGraphicFramePr>
              <a:graphicFrameLocks noChangeAspect="1"/>
            </p:cNvGraphicFramePr>
            <p:nvPr>
              <p:extLst>
                <p:ext uri="{D42A27DB-BD31-4B8C-83A1-F6EECF244321}">
                  <p14:modId xmlns:p14="http://schemas.microsoft.com/office/powerpoint/2010/main" val="2153579330"/>
                </p:ext>
              </p:extLst>
            </p:nvPr>
          </p:nvGraphicFramePr>
          <p:xfrm>
            <a:off x="9328563" y="3082418"/>
            <a:ext cx="152400" cy="190500"/>
          </p:xfrm>
          <a:graphic>
            <a:graphicData uri="http://schemas.openxmlformats.org/presentationml/2006/ole">
              <mc:AlternateContent xmlns:mc="http://schemas.openxmlformats.org/markup-compatibility/2006">
                <mc:Choice xmlns:v="urn:schemas-microsoft-com:vml" Requires="v">
                  <p:oleObj name="Equation" r:id="rId39" imgW="152280" imgH="190440" progId="Equation.DSMT4">
                    <p:embed/>
                  </p:oleObj>
                </mc:Choice>
                <mc:Fallback>
                  <p:oleObj name="Equation" r:id="rId39" imgW="152280" imgH="190440" progId="Equation.DSMT4">
                    <p:embed/>
                    <p:pic>
                      <p:nvPicPr>
                        <p:cNvPr id="53" name="Object 52">
                          <a:extLst>
                            <a:ext uri="{FF2B5EF4-FFF2-40B4-BE49-F238E27FC236}">
                              <a16:creationId xmlns:a16="http://schemas.microsoft.com/office/drawing/2014/main" id="{2161BB8A-31DB-4378-821D-142714776EC8}"/>
                            </a:ext>
                          </a:extLst>
                        </p:cNvPr>
                        <p:cNvPicPr>
                          <a:picLocks noChangeAspect="1" noChangeArrowheads="1"/>
                        </p:cNvPicPr>
                        <p:nvPr/>
                      </p:nvPicPr>
                      <p:blipFill>
                        <a:blip r:embed="rId40"/>
                        <a:srcRect/>
                        <a:stretch>
                          <a:fillRect/>
                        </a:stretch>
                      </p:blipFill>
                      <p:spPr bwMode="auto">
                        <a:xfrm>
                          <a:off x="9328563" y="3082418"/>
                          <a:ext cx="152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18" name="Object 117">
            <a:extLst>
              <a:ext uri="{FF2B5EF4-FFF2-40B4-BE49-F238E27FC236}">
                <a16:creationId xmlns:a16="http://schemas.microsoft.com/office/drawing/2014/main" id="{73992A0B-A433-4087-BBD8-A59245C3A78B}"/>
              </a:ext>
            </a:extLst>
          </p:cNvPr>
          <p:cNvGraphicFramePr>
            <a:graphicFrameLocks noChangeAspect="1"/>
          </p:cNvGraphicFramePr>
          <p:nvPr>
            <p:extLst>
              <p:ext uri="{D42A27DB-BD31-4B8C-83A1-F6EECF244321}">
                <p14:modId xmlns:p14="http://schemas.microsoft.com/office/powerpoint/2010/main" val="2160892868"/>
              </p:ext>
            </p:extLst>
          </p:nvPr>
        </p:nvGraphicFramePr>
        <p:xfrm>
          <a:off x="3015918" y="1393316"/>
          <a:ext cx="330200" cy="292100"/>
        </p:xfrm>
        <a:graphic>
          <a:graphicData uri="http://schemas.openxmlformats.org/presentationml/2006/ole">
            <mc:AlternateContent xmlns:mc="http://schemas.openxmlformats.org/markup-compatibility/2006">
              <mc:Choice xmlns:v="urn:schemas-microsoft-com:vml" Requires="v">
                <p:oleObj name="Equation" r:id="rId41" imgW="330120" imgH="291960" progId="Equation.DSMT4">
                  <p:embed/>
                </p:oleObj>
              </mc:Choice>
              <mc:Fallback>
                <p:oleObj name="Equation" r:id="rId41" imgW="330120" imgH="291960" progId="Equation.DSMT4">
                  <p:embed/>
                  <p:pic>
                    <p:nvPicPr>
                      <p:cNvPr id="33" name="Object 32"/>
                      <p:cNvPicPr>
                        <a:picLocks noChangeAspect="1" noChangeArrowheads="1"/>
                      </p:cNvPicPr>
                      <p:nvPr/>
                    </p:nvPicPr>
                    <p:blipFill>
                      <a:blip r:embed="rId42"/>
                      <a:srcRect/>
                      <a:stretch>
                        <a:fillRect/>
                      </a:stretch>
                    </p:blipFill>
                    <p:spPr bwMode="auto">
                      <a:xfrm>
                        <a:off x="3015918" y="1393316"/>
                        <a:ext cx="330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 name="Object 119">
            <a:extLst>
              <a:ext uri="{FF2B5EF4-FFF2-40B4-BE49-F238E27FC236}">
                <a16:creationId xmlns:a16="http://schemas.microsoft.com/office/drawing/2014/main" id="{FA45726C-1B2D-4187-B2BA-BED2D0286A31}"/>
              </a:ext>
            </a:extLst>
          </p:cNvPr>
          <p:cNvGraphicFramePr>
            <a:graphicFrameLocks noChangeAspect="1"/>
          </p:cNvGraphicFramePr>
          <p:nvPr>
            <p:extLst>
              <p:ext uri="{D42A27DB-BD31-4B8C-83A1-F6EECF244321}">
                <p14:modId xmlns:p14="http://schemas.microsoft.com/office/powerpoint/2010/main" val="1081664553"/>
              </p:ext>
            </p:extLst>
          </p:nvPr>
        </p:nvGraphicFramePr>
        <p:xfrm>
          <a:off x="6256338" y="1360831"/>
          <a:ext cx="330200" cy="355600"/>
        </p:xfrm>
        <a:graphic>
          <a:graphicData uri="http://schemas.openxmlformats.org/presentationml/2006/ole">
            <mc:AlternateContent xmlns:mc="http://schemas.openxmlformats.org/markup-compatibility/2006">
              <mc:Choice xmlns:v="urn:schemas-microsoft-com:vml" Requires="v">
                <p:oleObj name="Equation" r:id="rId43" imgW="330120" imgH="355320" progId="Equation.DSMT4">
                  <p:embed/>
                </p:oleObj>
              </mc:Choice>
              <mc:Fallback>
                <p:oleObj name="Equation" r:id="rId43" imgW="330120" imgH="355320" progId="Equation.DSMT4">
                  <p:embed/>
                  <p:pic>
                    <p:nvPicPr>
                      <p:cNvPr id="118" name="Object 117">
                        <a:extLst>
                          <a:ext uri="{FF2B5EF4-FFF2-40B4-BE49-F238E27FC236}">
                            <a16:creationId xmlns:a16="http://schemas.microsoft.com/office/drawing/2014/main" id="{73992A0B-A433-4087-BBD8-A59245C3A78B}"/>
                          </a:ext>
                        </a:extLst>
                      </p:cNvPr>
                      <p:cNvPicPr>
                        <a:picLocks noChangeAspect="1" noChangeArrowheads="1"/>
                      </p:cNvPicPr>
                      <p:nvPr/>
                    </p:nvPicPr>
                    <p:blipFill>
                      <a:blip r:embed="rId44"/>
                      <a:srcRect/>
                      <a:stretch>
                        <a:fillRect/>
                      </a:stretch>
                    </p:blipFill>
                    <p:spPr bwMode="auto">
                      <a:xfrm>
                        <a:off x="6256338" y="1360831"/>
                        <a:ext cx="330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4" name="Object 5">
            <a:extLst>
              <a:ext uri="{FF2B5EF4-FFF2-40B4-BE49-F238E27FC236}">
                <a16:creationId xmlns:a16="http://schemas.microsoft.com/office/drawing/2014/main" id="{5D34E98D-7BDA-4712-98F1-0E694E958C4A}"/>
              </a:ext>
            </a:extLst>
          </p:cNvPr>
          <p:cNvGraphicFramePr>
            <a:graphicFrameLocks noChangeAspect="1"/>
          </p:cNvGraphicFramePr>
          <p:nvPr>
            <p:extLst>
              <p:ext uri="{D42A27DB-BD31-4B8C-83A1-F6EECF244321}">
                <p14:modId xmlns:p14="http://schemas.microsoft.com/office/powerpoint/2010/main" val="1155324660"/>
              </p:ext>
            </p:extLst>
          </p:nvPr>
        </p:nvGraphicFramePr>
        <p:xfrm>
          <a:off x="5535613" y="644868"/>
          <a:ext cx="400050" cy="506413"/>
        </p:xfrm>
        <a:graphic>
          <a:graphicData uri="http://schemas.openxmlformats.org/presentationml/2006/ole">
            <mc:AlternateContent xmlns:mc="http://schemas.openxmlformats.org/markup-compatibility/2006">
              <mc:Choice xmlns:v="urn:schemas-microsoft-com:vml" Requires="v">
                <p:oleObj name="Equation" r:id="rId45" imgW="190440" imgH="241200" progId="Equation.DSMT4">
                  <p:embed/>
                </p:oleObj>
              </mc:Choice>
              <mc:Fallback>
                <p:oleObj name="Equation" r:id="rId45" imgW="190440" imgH="241200" progId="Equation.DSMT4">
                  <p:embed/>
                  <p:pic>
                    <p:nvPicPr>
                      <p:cNvPr id="59" name="Object 5">
                        <a:extLst>
                          <a:ext uri="{FF2B5EF4-FFF2-40B4-BE49-F238E27FC236}">
                            <a16:creationId xmlns:a16="http://schemas.microsoft.com/office/drawing/2014/main" id="{F41FF0B9-BD94-4030-88CE-FCE914113AA3}"/>
                          </a:ext>
                        </a:extLst>
                      </p:cNvPr>
                      <p:cNvPicPr>
                        <a:picLocks noChangeAspect="1" noChangeArrowheads="1"/>
                      </p:cNvPicPr>
                      <p:nvPr/>
                    </p:nvPicPr>
                    <p:blipFill>
                      <a:blip r:embed="rId46"/>
                      <a:srcRect/>
                      <a:stretch>
                        <a:fillRect/>
                      </a:stretch>
                    </p:blipFill>
                    <p:spPr bwMode="auto">
                      <a:xfrm>
                        <a:off x="5535613" y="644868"/>
                        <a:ext cx="4000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0" name="Object 139">
            <a:extLst>
              <a:ext uri="{FF2B5EF4-FFF2-40B4-BE49-F238E27FC236}">
                <a16:creationId xmlns:a16="http://schemas.microsoft.com/office/drawing/2014/main" id="{CFC1CC4B-7D8E-4AA6-98D0-F4BD54281A2D}"/>
              </a:ext>
            </a:extLst>
          </p:cNvPr>
          <p:cNvGraphicFramePr>
            <a:graphicFrameLocks noChangeAspect="1"/>
          </p:cNvGraphicFramePr>
          <p:nvPr>
            <p:extLst>
              <p:ext uri="{D42A27DB-BD31-4B8C-83A1-F6EECF244321}">
                <p14:modId xmlns:p14="http://schemas.microsoft.com/office/powerpoint/2010/main" val="1611354733"/>
              </p:ext>
            </p:extLst>
          </p:nvPr>
        </p:nvGraphicFramePr>
        <p:xfrm>
          <a:off x="571302" y="5928920"/>
          <a:ext cx="3327400" cy="266700"/>
        </p:xfrm>
        <a:graphic>
          <a:graphicData uri="http://schemas.openxmlformats.org/presentationml/2006/ole">
            <mc:AlternateContent xmlns:mc="http://schemas.openxmlformats.org/markup-compatibility/2006">
              <mc:Choice xmlns:v="urn:schemas-microsoft-com:vml" Requires="v">
                <p:oleObj name="Equation" r:id="rId47" imgW="3327120" imgH="266400" progId="Equation.DSMT4">
                  <p:embed/>
                </p:oleObj>
              </mc:Choice>
              <mc:Fallback>
                <p:oleObj name="Equation" r:id="rId47" imgW="3327120" imgH="266400" progId="Equation.DSMT4">
                  <p:embed/>
                  <p:pic>
                    <p:nvPicPr>
                      <p:cNvPr id="124" name="Object 123">
                        <a:extLst>
                          <a:ext uri="{FF2B5EF4-FFF2-40B4-BE49-F238E27FC236}">
                            <a16:creationId xmlns:a16="http://schemas.microsoft.com/office/drawing/2014/main" id="{A1CAF1F6-0C89-4186-87FB-58931127315C}"/>
                          </a:ext>
                        </a:extLst>
                      </p:cNvPr>
                      <p:cNvPicPr>
                        <a:picLocks noChangeAspect="1" noChangeArrowheads="1"/>
                      </p:cNvPicPr>
                      <p:nvPr/>
                    </p:nvPicPr>
                    <p:blipFill>
                      <a:blip r:embed="rId48"/>
                      <a:srcRect/>
                      <a:stretch>
                        <a:fillRect/>
                      </a:stretch>
                    </p:blipFill>
                    <p:spPr bwMode="auto">
                      <a:xfrm>
                        <a:off x="571302" y="5928920"/>
                        <a:ext cx="33274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2" name="Object 141">
            <a:extLst>
              <a:ext uri="{FF2B5EF4-FFF2-40B4-BE49-F238E27FC236}">
                <a16:creationId xmlns:a16="http://schemas.microsoft.com/office/drawing/2014/main" id="{584BB35F-E2FB-4633-AF4D-22922B43C75F}"/>
              </a:ext>
            </a:extLst>
          </p:cNvPr>
          <p:cNvGraphicFramePr>
            <a:graphicFrameLocks noChangeAspect="1"/>
          </p:cNvGraphicFramePr>
          <p:nvPr>
            <p:extLst>
              <p:ext uri="{D42A27DB-BD31-4B8C-83A1-F6EECF244321}">
                <p14:modId xmlns:p14="http://schemas.microsoft.com/office/powerpoint/2010/main" val="2360919559"/>
              </p:ext>
            </p:extLst>
          </p:nvPr>
        </p:nvGraphicFramePr>
        <p:xfrm>
          <a:off x="539552" y="6355034"/>
          <a:ext cx="3390900" cy="266700"/>
        </p:xfrm>
        <a:graphic>
          <a:graphicData uri="http://schemas.openxmlformats.org/presentationml/2006/ole">
            <mc:AlternateContent xmlns:mc="http://schemas.openxmlformats.org/markup-compatibility/2006">
              <mc:Choice xmlns:v="urn:schemas-microsoft-com:vml" Requires="v">
                <p:oleObj name="Equation" r:id="rId49" imgW="3390840" imgH="266400" progId="Equation.DSMT4">
                  <p:embed/>
                </p:oleObj>
              </mc:Choice>
              <mc:Fallback>
                <p:oleObj name="Equation" r:id="rId49" imgW="3390840" imgH="266400" progId="Equation.DSMT4">
                  <p:embed/>
                  <p:pic>
                    <p:nvPicPr>
                      <p:cNvPr id="140" name="Object 139">
                        <a:extLst>
                          <a:ext uri="{FF2B5EF4-FFF2-40B4-BE49-F238E27FC236}">
                            <a16:creationId xmlns:a16="http://schemas.microsoft.com/office/drawing/2014/main" id="{CFC1CC4B-7D8E-4AA6-98D0-F4BD54281A2D}"/>
                          </a:ext>
                        </a:extLst>
                      </p:cNvPr>
                      <p:cNvPicPr>
                        <a:picLocks noChangeAspect="1" noChangeArrowheads="1"/>
                      </p:cNvPicPr>
                      <p:nvPr/>
                    </p:nvPicPr>
                    <p:blipFill>
                      <a:blip r:embed="rId50"/>
                      <a:srcRect/>
                      <a:stretch>
                        <a:fillRect/>
                      </a:stretch>
                    </p:blipFill>
                    <p:spPr bwMode="auto">
                      <a:xfrm>
                        <a:off x="539552" y="6355034"/>
                        <a:ext cx="3390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4" name="Object 143">
            <a:extLst>
              <a:ext uri="{FF2B5EF4-FFF2-40B4-BE49-F238E27FC236}">
                <a16:creationId xmlns:a16="http://schemas.microsoft.com/office/drawing/2014/main" id="{E643A5BB-B5B8-4CF5-8949-B190BBA11CD6}"/>
              </a:ext>
            </a:extLst>
          </p:cNvPr>
          <p:cNvGraphicFramePr>
            <a:graphicFrameLocks noChangeAspect="1"/>
          </p:cNvGraphicFramePr>
          <p:nvPr>
            <p:extLst>
              <p:ext uri="{D42A27DB-BD31-4B8C-83A1-F6EECF244321}">
                <p14:modId xmlns:p14="http://schemas.microsoft.com/office/powerpoint/2010/main" val="2944132607"/>
              </p:ext>
            </p:extLst>
          </p:nvPr>
        </p:nvGraphicFramePr>
        <p:xfrm>
          <a:off x="4738688" y="5945188"/>
          <a:ext cx="3822700" cy="292100"/>
        </p:xfrm>
        <a:graphic>
          <a:graphicData uri="http://schemas.openxmlformats.org/presentationml/2006/ole">
            <mc:AlternateContent xmlns:mc="http://schemas.openxmlformats.org/markup-compatibility/2006">
              <mc:Choice xmlns:v="urn:schemas-microsoft-com:vml" Requires="v">
                <p:oleObj name="Equation" r:id="rId51" imgW="3822480" imgH="291960" progId="Equation.DSMT4">
                  <p:embed/>
                </p:oleObj>
              </mc:Choice>
              <mc:Fallback>
                <p:oleObj name="Equation" r:id="rId51" imgW="3822480" imgH="291960" progId="Equation.DSMT4">
                  <p:embed/>
                  <p:pic>
                    <p:nvPicPr>
                      <p:cNvPr id="140" name="Object 139">
                        <a:extLst>
                          <a:ext uri="{FF2B5EF4-FFF2-40B4-BE49-F238E27FC236}">
                            <a16:creationId xmlns:a16="http://schemas.microsoft.com/office/drawing/2014/main" id="{CFC1CC4B-7D8E-4AA6-98D0-F4BD54281A2D}"/>
                          </a:ext>
                        </a:extLst>
                      </p:cNvPr>
                      <p:cNvPicPr>
                        <a:picLocks noChangeAspect="1" noChangeArrowheads="1"/>
                      </p:cNvPicPr>
                      <p:nvPr/>
                    </p:nvPicPr>
                    <p:blipFill>
                      <a:blip r:embed="rId52"/>
                      <a:srcRect/>
                      <a:stretch>
                        <a:fillRect/>
                      </a:stretch>
                    </p:blipFill>
                    <p:spPr bwMode="auto">
                      <a:xfrm>
                        <a:off x="4738688" y="5945188"/>
                        <a:ext cx="3822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6" name="Object 145">
            <a:extLst>
              <a:ext uri="{FF2B5EF4-FFF2-40B4-BE49-F238E27FC236}">
                <a16:creationId xmlns:a16="http://schemas.microsoft.com/office/drawing/2014/main" id="{5AC8983A-0F45-4C0B-AFBF-EF8BD2B70E71}"/>
              </a:ext>
            </a:extLst>
          </p:cNvPr>
          <p:cNvGraphicFramePr>
            <a:graphicFrameLocks noChangeAspect="1"/>
          </p:cNvGraphicFramePr>
          <p:nvPr>
            <p:extLst>
              <p:ext uri="{D42A27DB-BD31-4B8C-83A1-F6EECF244321}">
                <p14:modId xmlns:p14="http://schemas.microsoft.com/office/powerpoint/2010/main" val="3674693987"/>
              </p:ext>
            </p:extLst>
          </p:nvPr>
        </p:nvGraphicFramePr>
        <p:xfrm>
          <a:off x="4741863" y="6340475"/>
          <a:ext cx="3873500" cy="292100"/>
        </p:xfrm>
        <a:graphic>
          <a:graphicData uri="http://schemas.openxmlformats.org/presentationml/2006/ole">
            <mc:AlternateContent xmlns:mc="http://schemas.openxmlformats.org/markup-compatibility/2006">
              <mc:Choice xmlns:v="urn:schemas-microsoft-com:vml" Requires="v">
                <p:oleObj name="Equation" r:id="rId53" imgW="3873240" imgH="291960" progId="Equation.DSMT4">
                  <p:embed/>
                </p:oleObj>
              </mc:Choice>
              <mc:Fallback>
                <p:oleObj name="Equation" r:id="rId53" imgW="3873240" imgH="291960" progId="Equation.DSMT4">
                  <p:embed/>
                  <p:pic>
                    <p:nvPicPr>
                      <p:cNvPr id="144" name="Object 143">
                        <a:extLst>
                          <a:ext uri="{FF2B5EF4-FFF2-40B4-BE49-F238E27FC236}">
                            <a16:creationId xmlns:a16="http://schemas.microsoft.com/office/drawing/2014/main" id="{E643A5BB-B5B8-4CF5-8949-B190BBA11CD6}"/>
                          </a:ext>
                        </a:extLst>
                      </p:cNvPr>
                      <p:cNvPicPr>
                        <a:picLocks noChangeAspect="1" noChangeArrowheads="1"/>
                      </p:cNvPicPr>
                      <p:nvPr/>
                    </p:nvPicPr>
                    <p:blipFill>
                      <a:blip r:embed="rId54"/>
                      <a:srcRect/>
                      <a:stretch>
                        <a:fillRect/>
                      </a:stretch>
                    </p:blipFill>
                    <p:spPr bwMode="auto">
                      <a:xfrm>
                        <a:off x="4741863" y="6340475"/>
                        <a:ext cx="387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8" name="TextBox 147">
            <a:extLst>
              <a:ext uri="{FF2B5EF4-FFF2-40B4-BE49-F238E27FC236}">
                <a16:creationId xmlns:a16="http://schemas.microsoft.com/office/drawing/2014/main" id="{5C8B8F34-8D73-479B-958E-EFF39A515532}"/>
              </a:ext>
            </a:extLst>
          </p:cNvPr>
          <p:cNvSpPr txBox="1"/>
          <p:nvPr/>
        </p:nvSpPr>
        <p:spPr>
          <a:xfrm>
            <a:off x="1331134" y="5553236"/>
            <a:ext cx="1361446" cy="369332"/>
          </a:xfrm>
          <a:prstGeom prst="rect">
            <a:avLst/>
          </a:prstGeom>
          <a:noFill/>
        </p:spPr>
        <p:txBody>
          <a:bodyPr wrap="square">
            <a:spAutoFit/>
          </a:bodyPr>
          <a:lstStyle/>
          <a:p>
            <a:r>
              <a:rPr lang="en-US" sz="1800" dirty="0">
                <a:latin typeface="+mj-lt"/>
              </a:rPr>
              <a:t>rectangular</a:t>
            </a:r>
            <a:endParaRPr lang="en-US" dirty="0">
              <a:latin typeface="+mj-lt"/>
            </a:endParaRPr>
          </a:p>
        </p:txBody>
      </p:sp>
      <p:sp>
        <p:nvSpPr>
          <p:cNvPr id="150" name="TextBox 149">
            <a:extLst>
              <a:ext uri="{FF2B5EF4-FFF2-40B4-BE49-F238E27FC236}">
                <a16:creationId xmlns:a16="http://schemas.microsoft.com/office/drawing/2014/main" id="{F0DEE5FD-A4DE-4DA9-886F-332F0EB6086C}"/>
              </a:ext>
            </a:extLst>
          </p:cNvPr>
          <p:cNvSpPr txBox="1"/>
          <p:nvPr/>
        </p:nvSpPr>
        <p:spPr>
          <a:xfrm>
            <a:off x="6085269" y="5570232"/>
            <a:ext cx="1361446" cy="369332"/>
          </a:xfrm>
          <a:prstGeom prst="rect">
            <a:avLst/>
          </a:prstGeom>
          <a:noFill/>
        </p:spPr>
        <p:txBody>
          <a:bodyPr wrap="square">
            <a:spAutoFit/>
          </a:bodyPr>
          <a:lstStyle/>
          <a:p>
            <a:r>
              <a:rPr lang="en-US" sz="1800" dirty="0">
                <a:latin typeface="+mj-lt"/>
              </a:rPr>
              <a:t>circular</a:t>
            </a:r>
            <a:endParaRPr lang="en-US" dirty="0">
              <a:latin typeface="+mj-lt"/>
            </a:endParaRPr>
          </a:p>
        </p:txBody>
      </p:sp>
      <p:pic>
        <p:nvPicPr>
          <p:cNvPr id="153" name="Picture 152">
            <a:extLst>
              <a:ext uri="{FF2B5EF4-FFF2-40B4-BE49-F238E27FC236}">
                <a16:creationId xmlns:a16="http://schemas.microsoft.com/office/drawing/2014/main" id="{D4A1F40F-C656-4FEF-AEF2-139D16B0BF07}"/>
              </a:ext>
            </a:extLst>
          </p:cNvPr>
          <p:cNvPicPr>
            <a:picLocks noChangeAspect="1"/>
          </p:cNvPicPr>
          <p:nvPr/>
        </p:nvPicPr>
        <p:blipFill>
          <a:blip r:embed="rId55"/>
          <a:stretch>
            <a:fillRect/>
          </a:stretch>
        </p:blipFill>
        <p:spPr>
          <a:xfrm>
            <a:off x="6694129" y="2231253"/>
            <a:ext cx="2064414" cy="1150657"/>
          </a:xfrm>
          <a:prstGeom prst="rect">
            <a:avLst/>
          </a:prstGeom>
        </p:spPr>
      </p:pic>
      <p:pic>
        <p:nvPicPr>
          <p:cNvPr id="2" name="Picture 1">
            <a:extLst>
              <a:ext uri="{FF2B5EF4-FFF2-40B4-BE49-F238E27FC236}">
                <a16:creationId xmlns:a16="http://schemas.microsoft.com/office/drawing/2014/main" id="{11964635-3B4B-10A7-F293-1E14913A8EE4}"/>
              </a:ext>
            </a:extLst>
          </p:cNvPr>
          <p:cNvPicPr>
            <a:picLocks noChangeAspect="1"/>
          </p:cNvPicPr>
          <p:nvPr/>
        </p:nvPicPr>
        <p:blipFill>
          <a:blip r:embed="rId56"/>
          <a:stretch>
            <a:fillRect/>
          </a:stretch>
        </p:blipFill>
        <p:spPr>
          <a:xfrm>
            <a:off x="752863" y="2847809"/>
            <a:ext cx="4054484" cy="2126049"/>
          </a:xfrm>
          <a:prstGeom prst="rect">
            <a:avLst/>
          </a:prstGeom>
        </p:spPr>
      </p:pic>
      <p:graphicFrame>
        <p:nvGraphicFramePr>
          <p:cNvPr id="4" name="Object 3">
            <a:extLst>
              <a:ext uri="{FF2B5EF4-FFF2-40B4-BE49-F238E27FC236}">
                <a16:creationId xmlns:a16="http://schemas.microsoft.com/office/drawing/2014/main" id="{A51838FA-E94B-81FE-5722-1C359DA4059F}"/>
              </a:ext>
            </a:extLst>
          </p:cNvPr>
          <p:cNvGraphicFramePr>
            <a:graphicFrameLocks noChangeAspect="1"/>
          </p:cNvGraphicFramePr>
          <p:nvPr>
            <p:extLst>
              <p:ext uri="{D42A27DB-BD31-4B8C-83A1-F6EECF244321}">
                <p14:modId xmlns:p14="http://schemas.microsoft.com/office/powerpoint/2010/main" val="1429981168"/>
              </p:ext>
            </p:extLst>
          </p:nvPr>
        </p:nvGraphicFramePr>
        <p:xfrm>
          <a:off x="5288094" y="4404711"/>
          <a:ext cx="1778000" cy="419100"/>
        </p:xfrm>
        <a:graphic>
          <a:graphicData uri="http://schemas.openxmlformats.org/presentationml/2006/ole">
            <mc:AlternateContent xmlns:mc="http://schemas.openxmlformats.org/markup-compatibility/2006">
              <mc:Choice xmlns:v="urn:schemas-microsoft-com:vml" Requires="v">
                <p:oleObj name="Equation" r:id="rId57" imgW="1777680" imgH="419040" progId="Equation.DSMT4">
                  <p:embed/>
                </p:oleObj>
              </mc:Choice>
              <mc:Fallback>
                <p:oleObj name="Equation" r:id="rId57" imgW="1777680" imgH="419040" progId="Equation.DSMT4">
                  <p:embed/>
                  <p:pic>
                    <p:nvPicPr>
                      <p:cNvPr id="26" name="Object 25"/>
                      <p:cNvPicPr>
                        <a:picLocks noChangeAspect="1" noChangeArrowheads="1"/>
                      </p:cNvPicPr>
                      <p:nvPr/>
                    </p:nvPicPr>
                    <p:blipFill>
                      <a:blip r:embed="rId58"/>
                      <a:srcRect/>
                      <a:stretch>
                        <a:fillRect/>
                      </a:stretch>
                    </p:blipFill>
                    <p:spPr bwMode="auto">
                      <a:xfrm>
                        <a:off x="5288094" y="4404711"/>
                        <a:ext cx="1778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4D337319-1810-BB30-4500-8B1C8180367A}"/>
              </a:ext>
            </a:extLst>
          </p:cNvPr>
          <p:cNvSpPr/>
          <p:nvPr/>
        </p:nvSpPr>
        <p:spPr>
          <a:xfrm>
            <a:off x="7069690" y="4403754"/>
            <a:ext cx="1557671" cy="338554"/>
          </a:xfrm>
          <a:prstGeom prst="rect">
            <a:avLst/>
          </a:prstGeom>
        </p:spPr>
        <p:txBody>
          <a:bodyPr wrap="none">
            <a:spAutoFit/>
          </a:bodyPr>
          <a:lstStyle/>
          <a:p>
            <a:r>
              <a:rPr lang="en-US" sz="1600" dirty="0">
                <a:latin typeface="+mj-lt"/>
              </a:rPr>
              <a:t>Green’s function</a:t>
            </a:r>
          </a:p>
        </p:txBody>
      </p:sp>
      <p:pic>
        <p:nvPicPr>
          <p:cNvPr id="6" name="Picture 5">
            <a:extLst>
              <a:ext uri="{FF2B5EF4-FFF2-40B4-BE49-F238E27FC236}">
                <a16:creationId xmlns:a16="http://schemas.microsoft.com/office/drawing/2014/main" id="{64549985-52A4-A42D-C354-1AEEA91CC029}"/>
              </a:ext>
            </a:extLst>
          </p:cNvPr>
          <p:cNvPicPr>
            <a:picLocks noChangeAspect="1"/>
          </p:cNvPicPr>
          <p:nvPr/>
        </p:nvPicPr>
        <p:blipFill>
          <a:blip r:embed="rId59"/>
          <a:stretch>
            <a:fillRect/>
          </a:stretch>
        </p:blipFill>
        <p:spPr>
          <a:xfrm>
            <a:off x="5266503" y="3496741"/>
            <a:ext cx="2950797" cy="665593"/>
          </a:xfrm>
          <a:prstGeom prst="rect">
            <a:avLst/>
          </a:prstGeom>
        </p:spPr>
      </p:pic>
    </p:spTree>
    <p:extLst>
      <p:ext uri="{BB962C8B-B14F-4D97-AF65-F5344CB8AC3E}">
        <p14:creationId xmlns:p14="http://schemas.microsoft.com/office/powerpoint/2010/main" val="2256225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8" name="Content Placeholder 2">
                <a:extLst>
                  <a:ext uri="{FF2B5EF4-FFF2-40B4-BE49-F238E27FC236}">
                    <a16:creationId xmlns:a16="http://schemas.microsoft.com/office/drawing/2014/main" id="{20A24F3E-133E-45D5-9841-DF54F349E2C5}"/>
                  </a:ext>
                </a:extLst>
              </p:cNvPr>
              <p:cNvSpPr txBox="1">
                <a:spLocks/>
              </p:cNvSpPr>
              <p:nvPr/>
            </p:nvSpPr>
            <p:spPr bwMode="auto">
              <a:xfrm>
                <a:off x="179512" y="3717032"/>
                <a:ext cx="8496944" cy="2953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Eigen solver: find the resonance frequency </a:t>
                </a:r>
                <a14:m>
                  <m:oMath xmlns:m="http://schemas.openxmlformats.org/officeDocument/2006/math">
                    <m:r>
                      <a:rPr lang="en-US" sz="1800" b="0" i="1" smtClean="0">
                        <a:latin typeface="Cambria Math" panose="02040503050406030204" pitchFamily="18" charset="0"/>
                      </a:rPr>
                      <m:t>𝑓</m:t>
                    </m:r>
                  </m:oMath>
                </a14:m>
                <a:r>
                  <a:rPr lang="en-US" sz="1800" dirty="0"/>
                  <a:t> such that the smallest eigenvalue is close to 0</a:t>
                </a:r>
              </a:p>
              <a:p>
                <a:r>
                  <a:rPr lang="en-US" sz="1800" dirty="0"/>
                  <a:t>Challenges and proposed solutions:</a:t>
                </a:r>
              </a:p>
              <a:p>
                <a:pPr lvl="1"/>
                <a:r>
                  <a:rPr lang="en-US" sz="1800" dirty="0"/>
                  <a:t>Ill-conditioned </a:t>
                </a:r>
                <a14:m>
                  <m:oMath xmlns:m="http://schemas.openxmlformats.org/officeDocument/2006/math">
                    <m:r>
                      <a:rPr lang="en-US" sz="1800" b="1" i="1" smtClean="0">
                        <a:latin typeface="Cambria Math" panose="02040503050406030204" pitchFamily="18" charset="0"/>
                      </a:rPr>
                      <m:t>𝒁</m:t>
                    </m:r>
                  </m:oMath>
                </a14:m>
                <a:r>
                  <a:rPr lang="en-US" sz="1800" b="1" dirty="0"/>
                  <a:t> </a:t>
                </a:r>
                <a:r>
                  <a:rPr lang="en-US" sz="1800" dirty="0"/>
                  <a:t>near resonance: </a:t>
                </a:r>
              </a:p>
              <a:p>
                <a:pPr lvl="2"/>
                <a:r>
                  <a:rPr lang="en-US" sz="1700" b="1" dirty="0">
                    <a:solidFill>
                      <a:schemeClr val="tx2"/>
                    </a:solidFill>
                  </a:rPr>
                  <a:t>Low-rank and butterfly direct solver-based shift-and-invert </a:t>
                </a:r>
                <a:r>
                  <a:rPr lang="en-US" sz="1700" b="1" dirty="0" err="1">
                    <a:solidFill>
                      <a:schemeClr val="tx2"/>
                    </a:solidFill>
                  </a:rPr>
                  <a:t>Arnoldi</a:t>
                </a:r>
                <a:r>
                  <a:rPr lang="en-US" sz="1700" b="1" dirty="0">
                    <a:solidFill>
                      <a:schemeClr val="tx2"/>
                    </a:solidFill>
                  </a:rPr>
                  <a:t> method</a:t>
                </a:r>
              </a:p>
              <a:p>
                <a:pPr lvl="2"/>
                <a:r>
                  <a:rPr lang="en-US" sz="1700" b="1" dirty="0">
                    <a:solidFill>
                      <a:schemeClr val="tx2"/>
                    </a:solidFill>
                  </a:rPr>
                  <a:t>Higher order basis and curved-element mesh  </a:t>
                </a:r>
              </a:p>
              <a:p>
                <a:pPr lvl="1"/>
                <a:r>
                  <a:rPr lang="en-US" sz="1800" dirty="0"/>
                  <a:t>Expensive frequency sweeping: </a:t>
                </a:r>
              </a:p>
              <a:p>
                <a:pPr lvl="2"/>
                <a:r>
                  <a:rPr lang="en-US" sz="1700" b="1" dirty="0">
                    <a:solidFill>
                      <a:schemeClr val="tx2"/>
                    </a:solidFill>
                  </a:rPr>
                  <a:t>Surrogate model based black-box optimization</a:t>
                </a:r>
              </a:p>
              <a:p>
                <a:pPr lvl="2"/>
                <a:r>
                  <a:rPr lang="en-US" sz="1700" b="1" dirty="0">
                    <a:solidFill>
                      <a:schemeClr val="tx2"/>
                    </a:solidFill>
                  </a:rPr>
                  <a:t>Nonlinear eigenvalue formulation (in future)</a:t>
                </a:r>
              </a:p>
            </p:txBody>
          </p:sp>
        </mc:Choice>
        <mc:Fallback xmlns="">
          <p:sp>
            <p:nvSpPr>
              <p:cNvPr id="138" name="Content Placeholder 2">
                <a:extLst>
                  <a:ext uri="{FF2B5EF4-FFF2-40B4-BE49-F238E27FC236}">
                    <a16:creationId xmlns:a16="http://schemas.microsoft.com/office/drawing/2014/main" id="{20A24F3E-133E-45D5-9841-DF54F349E2C5}"/>
                  </a:ext>
                </a:extLst>
              </p:cNvPr>
              <p:cNvSpPr txBox="1">
                <a:spLocks noRot="1" noChangeAspect="1" noMove="1" noResize="1" noEditPoints="1" noAdjustHandles="1" noChangeArrowheads="1" noChangeShapeType="1" noTextEdit="1"/>
              </p:cNvSpPr>
              <p:nvPr/>
            </p:nvSpPr>
            <p:spPr bwMode="auto">
              <a:xfrm>
                <a:off x="179512" y="3717032"/>
                <a:ext cx="8496944" cy="2953150"/>
              </a:xfrm>
              <a:prstGeom prst="rect">
                <a:avLst/>
              </a:prstGeom>
              <a:blipFill>
                <a:blip r:embed="rId5"/>
                <a:stretch>
                  <a:fillRect t="-855"/>
                </a:stretch>
              </a:blipFill>
              <a:ln w="9525">
                <a:noFill/>
                <a:miter lim="800000"/>
                <a:headEnd/>
                <a:tailEnd/>
              </a:ln>
            </p:spPr>
            <p:txBody>
              <a:bodyPr/>
              <a:lstStyle/>
              <a:p>
                <a:r>
                  <a:rPr lang="en-US">
                    <a:noFill/>
                  </a:rPr>
                  <a:t> </a:t>
                </a:r>
              </a:p>
            </p:txBody>
          </p:sp>
        </mc:Fallback>
      </mc:AlternateContent>
      <p:sp>
        <p:nvSpPr>
          <p:cNvPr id="3" name="Title 2"/>
          <p:cNvSpPr>
            <a:spLocks noGrp="1"/>
          </p:cNvSpPr>
          <p:nvPr>
            <p:ph type="title"/>
          </p:nvPr>
        </p:nvSpPr>
        <p:spPr>
          <a:xfrm>
            <a:off x="0" y="0"/>
            <a:ext cx="9144000" cy="476672"/>
          </a:xfrm>
        </p:spPr>
        <p:txBody>
          <a:bodyPr/>
          <a:lstStyle/>
          <a:p>
            <a:pPr lvl="0"/>
            <a:r>
              <a:rPr lang="en-US" dirty="0"/>
              <a:t>Formulation: IE for Cavities with Waveguide Ports</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6</a:t>
            </a:fld>
            <a:endParaRPr lang="en-US" dirty="0"/>
          </a:p>
        </p:txBody>
      </p:sp>
      <p:sp>
        <p:nvSpPr>
          <p:cNvPr id="2" name="Right Arrow 1">
            <a:extLst>
              <a:ext uri="{FF2B5EF4-FFF2-40B4-BE49-F238E27FC236}">
                <a16:creationId xmlns:a16="http://schemas.microsoft.com/office/drawing/2014/main" id="{C823DFE6-9187-473C-BA37-20B7297958E9}"/>
              </a:ext>
            </a:extLst>
          </p:cNvPr>
          <p:cNvSpPr>
            <a:spLocks noChangeArrowheads="1"/>
          </p:cNvSpPr>
          <p:nvPr/>
        </p:nvSpPr>
        <p:spPr bwMode="auto">
          <a:xfrm rot="5400000">
            <a:off x="4105965" y="2186225"/>
            <a:ext cx="476673" cy="297927"/>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pic>
        <p:nvPicPr>
          <p:cNvPr id="8" name="Picture 7">
            <a:extLst>
              <a:ext uri="{FF2B5EF4-FFF2-40B4-BE49-F238E27FC236}">
                <a16:creationId xmlns:a16="http://schemas.microsoft.com/office/drawing/2014/main" id="{C0A30F26-33A2-B173-7135-D95A5EA7E46B}"/>
              </a:ext>
            </a:extLst>
          </p:cNvPr>
          <p:cNvPicPr>
            <a:picLocks noChangeAspect="1"/>
          </p:cNvPicPr>
          <p:nvPr/>
        </p:nvPicPr>
        <p:blipFill>
          <a:blip r:embed="rId6"/>
          <a:stretch>
            <a:fillRect/>
          </a:stretch>
        </p:blipFill>
        <p:spPr>
          <a:xfrm>
            <a:off x="251520" y="544703"/>
            <a:ext cx="3262904" cy="1710968"/>
          </a:xfrm>
          <a:prstGeom prst="rect">
            <a:avLst/>
          </a:prstGeom>
        </p:spPr>
      </p:pic>
      <p:sp>
        <p:nvSpPr>
          <p:cNvPr id="4" name="Multiplication Sign 3">
            <a:extLst>
              <a:ext uri="{FF2B5EF4-FFF2-40B4-BE49-F238E27FC236}">
                <a16:creationId xmlns:a16="http://schemas.microsoft.com/office/drawing/2014/main" id="{4793B091-2714-4665-AD24-D92287D83DC4}"/>
              </a:ext>
            </a:extLst>
          </p:cNvPr>
          <p:cNvSpPr/>
          <p:nvPr/>
        </p:nvSpPr>
        <p:spPr>
          <a:xfrm>
            <a:off x="137004" y="1877699"/>
            <a:ext cx="1170506" cy="377972"/>
          </a:xfrm>
          <a:prstGeom prst="mathMultiply">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B02852-B225-C2C0-0213-9D90FE537F4E}"/>
              </a:ext>
            </a:extLst>
          </p:cNvPr>
          <p:cNvPicPr>
            <a:picLocks noChangeAspect="1"/>
          </p:cNvPicPr>
          <p:nvPr/>
        </p:nvPicPr>
        <p:blipFill>
          <a:blip r:embed="rId7"/>
          <a:stretch>
            <a:fillRect/>
          </a:stretch>
        </p:blipFill>
        <p:spPr>
          <a:xfrm>
            <a:off x="4020283" y="848377"/>
            <a:ext cx="2063651" cy="1065992"/>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93B2ADB-A4EC-C948-F1AF-DAF5634FB3E9}"/>
                  </a:ext>
                </a:extLst>
              </p:cNvPr>
              <p:cNvSpPr/>
              <p:nvPr/>
            </p:nvSpPr>
            <p:spPr>
              <a:xfrm>
                <a:off x="6649378" y="866570"/>
                <a:ext cx="2321085" cy="646331"/>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Test (1)(2) with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1" i="1" smtClean="0">
                            <a:latin typeface="Cambria Math" panose="02040503050406030204" pitchFamily="18" charset="0"/>
                            <a:cs typeface="Calibri" panose="020F0502020204030204" pitchFamily="34" charset="0"/>
                          </a:rPr>
                          <m:t>𝒇</m:t>
                        </m:r>
                      </m:e>
                      <m:sub>
                        <m:r>
                          <a:rPr lang="en-US" b="0" i="1" smtClean="0">
                            <a:latin typeface="Cambria Math" panose="02040503050406030204" pitchFamily="18" charset="0"/>
                            <a:cs typeface="Calibri" panose="020F0502020204030204" pitchFamily="34" charset="0"/>
                          </a:rPr>
                          <m:t>𝑚</m:t>
                        </m:r>
                      </m:sub>
                    </m:sSub>
                    <m:r>
                      <a:rPr lang="en-US" b="0" i="1" smtClean="0">
                        <a:latin typeface="Cambria Math" panose="02040503050406030204" pitchFamily="18" charset="0"/>
                        <a:cs typeface="Calibri" panose="020F0502020204030204" pitchFamily="34" charset="0"/>
                      </a:rPr>
                      <m:t>(</m:t>
                    </m:r>
                    <m:r>
                      <a:rPr lang="en-US" b="1" i="1" smtClean="0">
                        <a:latin typeface="Cambria Math" panose="02040503050406030204" pitchFamily="18" charset="0"/>
                        <a:cs typeface="Calibri" panose="020F0502020204030204" pitchFamily="34" charset="0"/>
                      </a:rPr>
                      <m:t>𝒓</m:t>
                    </m:r>
                    <m:r>
                      <a:rPr lang="en-US" b="0" i="1" smtClean="0">
                        <a:latin typeface="Cambria Math" panose="02040503050406030204" pitchFamily="18" charset="0"/>
                        <a:cs typeface="Calibri" panose="020F0502020204030204" pitchFamily="34" charset="0"/>
                      </a:rPr>
                      <m:t>)</m:t>
                    </m:r>
                  </m:oMath>
                </a14:m>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and (3) with </a:t>
                </a:r>
                <a14:m>
                  <m:oMath xmlns:m="http://schemas.openxmlformats.org/officeDocument/2006/math">
                    <m:acc>
                      <m:accPr>
                        <m:chr m:val="̂"/>
                        <m:ctrlPr>
                          <a:rPr lang="en-US" i="1" smtClean="0">
                            <a:latin typeface="Cambria Math" panose="02040503050406030204" pitchFamily="18" charset="0"/>
                            <a:cs typeface="Calibri" panose="020F0502020204030204" pitchFamily="34" charset="0"/>
                          </a:rPr>
                        </m:ctrlPr>
                      </m:accPr>
                      <m:e>
                        <m:r>
                          <a:rPr lang="en-US" b="1" i="1" smtClean="0">
                            <a:latin typeface="Cambria Math" panose="02040503050406030204" pitchFamily="18" charset="0"/>
                            <a:cs typeface="Calibri" panose="020F0502020204030204" pitchFamily="34" charset="0"/>
                          </a:rPr>
                          <m:t>𝒛</m:t>
                        </m:r>
                      </m:e>
                    </m:acc>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1" i="1" smtClean="0">
                            <a:latin typeface="Cambria Math" panose="02040503050406030204" pitchFamily="18" charset="0"/>
                            <a:cs typeface="Calibri" panose="020F0502020204030204" pitchFamily="34" charset="0"/>
                          </a:rPr>
                          <m:t>𝒆</m:t>
                        </m:r>
                      </m:e>
                      <m:sub>
                        <m:r>
                          <a:rPr lang="en-US" b="0" i="1" smtClean="0">
                            <a:latin typeface="Cambria Math" panose="02040503050406030204" pitchFamily="18" charset="0"/>
                            <a:cs typeface="Calibri" panose="020F0502020204030204" pitchFamily="34" charset="0"/>
                          </a:rPr>
                          <m:t>𝑚</m:t>
                        </m:r>
                      </m:sub>
                    </m:sSub>
                    <m:r>
                      <a:rPr lang="en-US" b="0" i="1" smtClean="0">
                        <a:latin typeface="Cambria Math" panose="02040503050406030204" pitchFamily="18" charset="0"/>
                        <a:cs typeface="Calibri" panose="020F0502020204030204" pitchFamily="34" charset="0"/>
                      </a:rPr>
                      <m:t>(</m:t>
                    </m:r>
                    <m:r>
                      <a:rPr lang="en-US" b="1" i="1" smtClean="0">
                        <a:latin typeface="Cambria Math" panose="02040503050406030204" pitchFamily="18" charset="0"/>
                        <a:cs typeface="Calibri" panose="020F0502020204030204" pitchFamily="34" charset="0"/>
                      </a:rPr>
                      <m:t>𝒓</m:t>
                    </m:r>
                    <m:r>
                      <a:rPr lang="en-US" b="0" i="1" smtClean="0">
                        <a:latin typeface="Cambria Math" panose="02040503050406030204" pitchFamily="18" charset="0"/>
                        <a:cs typeface="Calibri" panose="020F0502020204030204" pitchFamily="34" charset="0"/>
                      </a:rPr>
                      <m:t>)</m:t>
                    </m:r>
                  </m:oMath>
                </a14:m>
                <a:r>
                  <a:rPr lang="en-US" dirty="0">
                    <a:latin typeface="Calibri" panose="020F0502020204030204" pitchFamily="34" charset="0"/>
                    <a:cs typeface="Calibri" panose="020F0502020204030204" pitchFamily="34" charset="0"/>
                  </a:rPr>
                  <a:t> </a:t>
                </a:r>
              </a:p>
            </p:txBody>
          </p:sp>
        </mc:Choice>
        <mc:Fallback xmlns="">
          <p:sp>
            <p:nvSpPr>
              <p:cNvPr id="10" name="Rectangle 9">
                <a:extLst>
                  <a:ext uri="{FF2B5EF4-FFF2-40B4-BE49-F238E27FC236}">
                    <a16:creationId xmlns:a16="http://schemas.microsoft.com/office/drawing/2014/main" id="{093B2ADB-A4EC-C948-F1AF-DAF5634FB3E9}"/>
                  </a:ext>
                </a:extLst>
              </p:cNvPr>
              <p:cNvSpPr>
                <a:spLocks noRot="1" noChangeAspect="1" noMove="1" noResize="1" noEditPoints="1" noAdjustHandles="1" noChangeArrowheads="1" noChangeShapeType="1" noTextEdit="1"/>
              </p:cNvSpPr>
              <p:nvPr/>
            </p:nvSpPr>
            <p:spPr>
              <a:xfrm>
                <a:off x="6649378" y="866570"/>
                <a:ext cx="2321085" cy="646331"/>
              </a:xfrm>
              <a:prstGeom prst="rect">
                <a:avLst/>
              </a:prstGeom>
              <a:blipFill>
                <a:blip r:embed="rId8"/>
                <a:stretch>
                  <a:fillRect l="-2174" t="-3846" b="-1538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76BF3C6-A555-08AB-6ADB-F011F05521A5}"/>
              </a:ext>
            </a:extLst>
          </p:cNvPr>
          <p:cNvPicPr>
            <a:picLocks noChangeAspect="1"/>
          </p:cNvPicPr>
          <p:nvPr/>
        </p:nvPicPr>
        <p:blipFill>
          <a:blip r:embed="rId9"/>
          <a:stretch>
            <a:fillRect/>
          </a:stretch>
        </p:blipFill>
        <p:spPr>
          <a:xfrm>
            <a:off x="4877434" y="2528900"/>
            <a:ext cx="2413000" cy="952500"/>
          </a:xfrm>
          <a:prstGeom prst="rect">
            <a:avLst/>
          </a:prstGeom>
        </p:spPr>
      </p:pic>
      <p:pic>
        <p:nvPicPr>
          <p:cNvPr id="12" name="Picture 11">
            <a:extLst>
              <a:ext uri="{FF2B5EF4-FFF2-40B4-BE49-F238E27FC236}">
                <a16:creationId xmlns:a16="http://schemas.microsoft.com/office/drawing/2014/main" id="{D8AFBBEC-CAD3-F1E0-46DD-374CEF2B4201}"/>
              </a:ext>
            </a:extLst>
          </p:cNvPr>
          <p:cNvPicPr>
            <a:picLocks noChangeAspect="1"/>
          </p:cNvPicPr>
          <p:nvPr/>
        </p:nvPicPr>
        <p:blipFill>
          <a:blip r:embed="rId10"/>
          <a:stretch>
            <a:fillRect/>
          </a:stretch>
        </p:blipFill>
        <p:spPr>
          <a:xfrm>
            <a:off x="1691680" y="2666817"/>
            <a:ext cx="2413000" cy="784522"/>
          </a:xfrm>
          <a:prstGeom prst="rect">
            <a:avLst/>
          </a:prstGeom>
        </p:spPr>
      </p:pic>
      <p:sp>
        <p:nvSpPr>
          <p:cNvPr id="13" name="Rectangle 12">
            <a:extLst>
              <a:ext uri="{FF2B5EF4-FFF2-40B4-BE49-F238E27FC236}">
                <a16:creationId xmlns:a16="http://schemas.microsoft.com/office/drawing/2014/main" id="{2C8D9937-93BC-4BD5-0F42-538B6A85FA72}"/>
              </a:ext>
            </a:extLst>
          </p:cNvPr>
          <p:cNvSpPr/>
          <p:nvPr/>
        </p:nvSpPr>
        <p:spPr>
          <a:xfrm>
            <a:off x="3800529" y="560925"/>
            <a:ext cx="269234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GWP basis and mode basis</a:t>
            </a:r>
          </a:p>
        </p:txBody>
      </p:sp>
    </p:spTree>
    <p:extLst>
      <p:ext uri="{BB962C8B-B14F-4D97-AF65-F5344CB8AC3E}">
        <p14:creationId xmlns:p14="http://schemas.microsoft.com/office/powerpoint/2010/main" val="6616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50594E6B-209C-4E2E-A8F0-7E730D44F195}"/>
                  </a:ext>
                </a:extLst>
              </p:cNvPr>
              <p:cNvSpPr txBox="1">
                <a:spLocks/>
              </p:cNvSpPr>
              <p:nvPr/>
            </p:nvSpPr>
            <p:spPr bwMode="auto">
              <a:xfrm>
                <a:off x="215516" y="2456070"/>
                <a:ext cx="4356484" cy="11815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Implicitly Restarted </a:t>
                </a:r>
                <a:r>
                  <a:rPr lang="en-US" sz="1800" dirty="0" err="1"/>
                  <a:t>Arnoldi</a:t>
                </a:r>
                <a:r>
                  <a:rPr lang="en-US" sz="1800" dirty="0"/>
                  <a:t> Method (IRAM) from ARPACK: requires </a:t>
                </a:r>
                <a:r>
                  <a:rPr lang="en-US" sz="1800" dirty="0" err="1"/>
                  <a:t>Arnoldi</a:t>
                </a:r>
                <a:r>
                  <a:rPr lang="en-US" sz="1800" dirty="0"/>
                  <a:t> Factorization of </a:t>
                </a:r>
                <a14:m>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rPr>
                      <m:t> </m:t>
                    </m:r>
                  </m:oMath>
                </a14:m>
                <a:r>
                  <a:rPr lang="en-US" sz="1800" dirty="0"/>
                  <a:t>in each iteration:</a:t>
                </a:r>
              </a:p>
              <a:p>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endParaRPr lang="en-US" sz="1800" dirty="0"/>
              </a:p>
              <a:p>
                <a14:m>
                  <m:oMath xmlns:m="http://schemas.openxmlformats.org/officeDocument/2006/math">
                    <m:r>
                      <a:rPr lang="en-US" sz="1800" b="1" i="1" smtClean="0">
                        <a:latin typeface="Cambria Math" panose="02040503050406030204" pitchFamily="18" charset="0"/>
                      </a:rPr>
                      <m:t>𝒁</m:t>
                    </m:r>
                  </m:oMath>
                </a14:m>
                <a:r>
                  <a:rPr lang="en-US" sz="1800" dirty="0"/>
                  <a:t> ill-conditioned: use fast direct solver!</a:t>
                </a:r>
              </a:p>
              <a:p>
                <a:endParaRPr lang="en-US" sz="1800" dirty="0"/>
              </a:p>
            </p:txBody>
          </p:sp>
        </mc:Choice>
        <mc:Fallback xmlns="">
          <p:sp>
            <p:nvSpPr>
              <p:cNvPr id="14" name="Content Placeholder 2">
                <a:extLst>
                  <a:ext uri="{FF2B5EF4-FFF2-40B4-BE49-F238E27FC236}">
                    <a16:creationId xmlns:a16="http://schemas.microsoft.com/office/drawing/2014/main" id="{50594E6B-209C-4E2E-A8F0-7E730D44F195}"/>
                  </a:ext>
                </a:extLst>
              </p:cNvPr>
              <p:cNvSpPr txBox="1">
                <a:spLocks noRot="1" noChangeAspect="1" noMove="1" noResize="1" noEditPoints="1" noAdjustHandles="1" noChangeArrowheads="1" noChangeShapeType="1" noTextEdit="1"/>
              </p:cNvSpPr>
              <p:nvPr/>
            </p:nvSpPr>
            <p:spPr bwMode="auto">
              <a:xfrm>
                <a:off x="215516" y="2456070"/>
                <a:ext cx="4356484" cy="1181564"/>
              </a:xfrm>
              <a:prstGeom prst="rect">
                <a:avLst/>
              </a:prstGeom>
              <a:blipFill>
                <a:blip r:embed="rId6"/>
                <a:stretch>
                  <a:fillRect t="-2151" b="-208602"/>
                </a:stretch>
              </a:blipFill>
              <a:ln w="9525">
                <a:noFill/>
                <a:miter lim="800000"/>
                <a:headEnd/>
                <a:tailEnd/>
              </a:ln>
            </p:spPr>
            <p:txBody>
              <a:bodyPr/>
              <a:lstStyle/>
              <a:p>
                <a:r>
                  <a:rPr lang="en-US">
                    <a:noFill/>
                  </a:rPr>
                  <a:t> </a:t>
                </a:r>
              </a:p>
            </p:txBody>
          </p:sp>
        </mc:Fallback>
      </mc:AlternateContent>
      <p:graphicFrame>
        <p:nvGraphicFramePr>
          <p:cNvPr id="9" name="Object 8">
            <a:extLst>
              <a:ext uri="{FF2B5EF4-FFF2-40B4-BE49-F238E27FC236}">
                <a16:creationId xmlns:a16="http://schemas.microsoft.com/office/drawing/2014/main" id="{E91BA402-E304-43F2-9CF8-7C000CE87F26}"/>
              </a:ext>
            </a:extLst>
          </p:cNvPr>
          <p:cNvGraphicFramePr>
            <a:graphicFrameLocks noChangeAspect="1"/>
          </p:cNvGraphicFramePr>
          <p:nvPr>
            <p:extLst>
              <p:ext uri="{D42A27DB-BD31-4B8C-83A1-F6EECF244321}">
                <p14:modId xmlns:p14="http://schemas.microsoft.com/office/powerpoint/2010/main" val="1121461967"/>
              </p:ext>
            </p:extLst>
          </p:nvPr>
        </p:nvGraphicFramePr>
        <p:xfrm>
          <a:off x="5120990" y="2096852"/>
          <a:ext cx="3365500" cy="4178300"/>
        </p:xfrm>
        <a:graphic>
          <a:graphicData uri="http://schemas.openxmlformats.org/presentationml/2006/ole">
            <mc:AlternateContent xmlns:mc="http://schemas.openxmlformats.org/markup-compatibility/2006">
              <mc:Choice xmlns:v="urn:schemas-microsoft-com:vml" Requires="v">
                <p:oleObj name="Equation" r:id="rId7" imgW="3365280" imgH="4178160" progId="Equation.DSMT4">
                  <p:embed/>
                </p:oleObj>
              </mc:Choice>
              <mc:Fallback>
                <p:oleObj name="Equation" r:id="rId7" imgW="3365280" imgH="4178160" progId="Equation.DSMT4">
                  <p:embed/>
                  <p:pic>
                    <p:nvPicPr>
                      <p:cNvPr id="54" name="Object 53">
                        <a:extLst>
                          <a:ext uri="{FF2B5EF4-FFF2-40B4-BE49-F238E27FC236}">
                            <a16:creationId xmlns:a16="http://schemas.microsoft.com/office/drawing/2014/main" id="{3073F75C-9C35-4D52-AEFF-5F246D01105F}"/>
                          </a:ext>
                        </a:extLst>
                      </p:cNvPr>
                      <p:cNvPicPr>
                        <a:picLocks noChangeAspect="1" noChangeArrowheads="1"/>
                      </p:cNvPicPr>
                      <p:nvPr/>
                    </p:nvPicPr>
                    <p:blipFill>
                      <a:blip r:embed="rId8"/>
                      <a:srcRect/>
                      <a:stretch>
                        <a:fillRect/>
                      </a:stretch>
                    </p:blipFill>
                    <p:spPr bwMode="auto">
                      <a:xfrm>
                        <a:off x="5120990" y="2096852"/>
                        <a:ext cx="3365500" cy="4178300"/>
                      </a:xfrm>
                      <a:prstGeom prst="rect">
                        <a:avLst/>
                      </a:prstGeom>
                      <a:noFill/>
                      <a:ln>
                        <a:noFill/>
                      </a:ln>
                    </p:spPr>
                  </p:pic>
                </p:oleObj>
              </mc:Fallback>
            </mc:AlternateContent>
          </a:graphicData>
        </a:graphic>
      </p:graphicFrame>
      <p:sp>
        <p:nvSpPr>
          <p:cNvPr id="3" name="Title 2"/>
          <p:cNvSpPr>
            <a:spLocks noGrp="1"/>
          </p:cNvSpPr>
          <p:nvPr>
            <p:ph type="title"/>
          </p:nvPr>
        </p:nvSpPr>
        <p:spPr>
          <a:xfrm>
            <a:off x="0" y="0"/>
            <a:ext cx="9144000" cy="476672"/>
          </a:xfrm>
        </p:spPr>
        <p:txBody>
          <a:bodyPr/>
          <a:lstStyle/>
          <a:p>
            <a:pPr lvl="0"/>
            <a:r>
              <a:rPr lang="en-US" dirty="0"/>
              <a:t>Shift-and-Invert </a:t>
            </a:r>
            <a:r>
              <a:rPr lang="en-US" sz="3200" dirty="0"/>
              <a:t>Implicitly Restarted </a:t>
            </a:r>
            <a:r>
              <a:rPr lang="en-US" sz="3200" dirty="0" err="1"/>
              <a:t>Arnoldi</a:t>
            </a:r>
            <a:r>
              <a:rPr lang="en-US" sz="3200" dirty="0"/>
              <a:t> Method </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0" name="Rectangle 1382"/>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1" name="Rectangle 1385"/>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2" name="Rectangle 1387"/>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3" name="Rectangle 1389"/>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4" name="Rectangle 1391"/>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7</a:t>
            </a:fld>
            <a:endParaRPr lang="en-US" dirty="0"/>
          </a:p>
        </p:txBody>
      </p:sp>
      <p:sp>
        <p:nvSpPr>
          <p:cNvPr id="47" name="Rectangle 1382">
            <a:extLst>
              <a:ext uri="{FF2B5EF4-FFF2-40B4-BE49-F238E27FC236}">
                <a16:creationId xmlns:a16="http://schemas.microsoft.com/office/drawing/2014/main" id="{A5690976-EFA5-418E-A6DB-863EA18C1F96}"/>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8" name="Rectangle 1385">
            <a:extLst>
              <a:ext uri="{FF2B5EF4-FFF2-40B4-BE49-F238E27FC236}">
                <a16:creationId xmlns:a16="http://schemas.microsoft.com/office/drawing/2014/main" id="{B1D4D601-A3E3-4C56-9856-28F514689DC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9" name="Rectangle 1387">
            <a:extLst>
              <a:ext uri="{FF2B5EF4-FFF2-40B4-BE49-F238E27FC236}">
                <a16:creationId xmlns:a16="http://schemas.microsoft.com/office/drawing/2014/main" id="{D7EEEBBC-6AF7-4E34-94BF-53B5057C12A5}"/>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50" name="Rectangle 1389">
            <a:extLst>
              <a:ext uri="{FF2B5EF4-FFF2-40B4-BE49-F238E27FC236}">
                <a16:creationId xmlns:a16="http://schemas.microsoft.com/office/drawing/2014/main" id="{1343DBAF-7E5A-4921-BA6D-B0212BD0980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B04A50A-DEA3-4407-A04D-2A893F26626C}"/>
                  </a:ext>
                </a:extLst>
              </p:cNvPr>
              <p:cNvSpPr txBox="1">
                <a:spLocks/>
              </p:cNvSpPr>
              <p:nvPr/>
            </p:nvSpPr>
            <p:spPr bwMode="auto">
              <a:xfrm>
                <a:off x="201812" y="836712"/>
                <a:ext cx="8496944" cy="11161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25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5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Shift-and-Invert with shift </a:t>
                </a:r>
                <a14:m>
                  <m:oMath xmlns:m="http://schemas.openxmlformats.org/officeDocument/2006/math">
                    <m:r>
                      <a:rPr lang="en-US" sz="1800" i="1">
                        <a:latin typeface="Cambria Math" panose="02040503050406030204" pitchFamily="18" charset="0"/>
                      </a:rPr>
                      <m:t>𝜎</m:t>
                    </m:r>
                    <m:r>
                      <a:rPr lang="en-US" sz="1800" b="0" i="1" smtClean="0">
                        <a:latin typeface="Cambria Math" panose="02040503050406030204" pitchFamily="18" charset="0"/>
                      </a:rPr>
                      <m:t>=0</m:t>
                    </m:r>
                  </m:oMath>
                </a14:m>
                <a:r>
                  <a:rPr lang="en-US" sz="1800" dirty="0"/>
                  <a:t> </a:t>
                </a:r>
              </a:p>
              <a:p>
                <a:pPr lvl="1"/>
                <a:r>
                  <a:rPr lang="en-US" sz="1800" i="1" dirty="0"/>
                  <a:t>k</a:t>
                </a:r>
                <a:r>
                  <a:rPr lang="en-US" sz="1800" dirty="0"/>
                  <a:t> smallest eigenvalue of </a:t>
                </a:r>
                <a14:m>
                  <m:oMath xmlns:m="http://schemas.openxmlformats.org/officeDocument/2006/math">
                    <m:r>
                      <a:rPr lang="en-US" sz="1800" b="1" i="1">
                        <a:latin typeface="Cambria Math" panose="02040503050406030204" pitchFamily="18" charset="0"/>
                      </a:rPr>
                      <m:t>𝒁</m:t>
                    </m:r>
                  </m:oMath>
                </a14:m>
                <a:r>
                  <a:rPr lang="en-US" sz="1800" b="1" dirty="0"/>
                  <a:t> </a:t>
                </a:r>
              </a:p>
              <a:p>
                <a:pPr lvl="1"/>
                <a:r>
                  <a:rPr lang="en-US" sz="1800" i="1" dirty="0"/>
                  <a:t>k </a:t>
                </a:r>
                <a:r>
                  <a:rPr lang="en-US" sz="1800" dirty="0"/>
                  <a:t>largest eigenvalue of </a:t>
                </a:r>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𝑨</m:t>
                        </m:r>
                        <m:r>
                          <a:rPr lang="en-US" sz="1800" b="0" i="0" smtClean="0">
                            <a:latin typeface="Cambria Math" panose="02040503050406030204" pitchFamily="18" charset="0"/>
                          </a:rPr>
                          <m:t>=</m:t>
                        </m:r>
                        <m:d>
                          <m:dPr>
                            <m:ctrlPr>
                              <a:rPr lang="en-US" sz="1800" b="0" i="1" smtClean="0">
                                <a:latin typeface="Cambria Math" panose="02040503050406030204" pitchFamily="18" charset="0"/>
                              </a:rPr>
                            </m:ctrlPr>
                          </m:dPr>
                          <m:e>
                            <m:r>
                              <a:rPr lang="en-US" sz="1800" b="1" i="1">
                                <a:latin typeface="Cambria Math" panose="02040503050406030204" pitchFamily="18" charset="0"/>
                              </a:rPr>
                              <m:t>𝒁</m:t>
                            </m:r>
                            <m:r>
                              <a:rPr lang="en-US" sz="1800" b="1" i="1" smtClean="0">
                                <a:latin typeface="Cambria Math" panose="02040503050406030204" pitchFamily="18" charset="0"/>
                              </a:rPr>
                              <m:t>−</m:t>
                            </m:r>
                            <m:r>
                              <a:rPr lang="en-US" sz="1800" i="1">
                                <a:latin typeface="Cambria Math" panose="02040503050406030204" pitchFamily="18" charset="0"/>
                              </a:rPr>
                              <m:t>𝜎</m:t>
                            </m:r>
                            <m:r>
                              <a:rPr lang="en-US" sz="1800" b="1" i="1" smtClean="0">
                                <a:latin typeface="Cambria Math" panose="02040503050406030204" pitchFamily="18" charset="0"/>
                              </a:rPr>
                              <m:t>𝑰</m:t>
                            </m:r>
                          </m:e>
                        </m:d>
                      </m:e>
                      <m:sup>
                        <m:r>
                          <a:rPr lang="en-US" sz="1800" b="0" i="1" smtClean="0">
                            <a:latin typeface="Cambria Math" panose="02040503050406030204" pitchFamily="18" charset="0"/>
                          </a:rPr>
                          <m:t>−1</m:t>
                        </m:r>
                      </m:sup>
                    </m:sSup>
                    <m:r>
                      <a:rPr lang="en-US" sz="1800" b="1" i="1" smtClean="0">
                        <a:latin typeface="Cambria Math" panose="02040503050406030204" pitchFamily="18" charset="0"/>
                      </a:rPr>
                      <m:t>=</m:t>
                    </m:r>
                    <m:sSup>
                      <m:sSupPr>
                        <m:ctrlPr>
                          <a:rPr lang="en-US" sz="1800" b="1" i="1" smtClean="0">
                            <a:latin typeface="Cambria Math" panose="02040503050406030204" pitchFamily="18" charset="0"/>
                          </a:rPr>
                        </m:ctrlPr>
                      </m:sSupPr>
                      <m:e>
                        <m:r>
                          <a:rPr lang="en-US" sz="1800" b="1" i="1">
                            <a:latin typeface="Cambria Math" panose="02040503050406030204" pitchFamily="18" charset="0"/>
                          </a:rPr>
                          <m:t>𝒁</m:t>
                        </m:r>
                      </m:e>
                      <m:sup>
                        <m:r>
                          <a:rPr lang="en-US" sz="1800" b="0" i="1" smtClean="0">
                            <a:latin typeface="Cambria Math" panose="02040503050406030204" pitchFamily="18" charset="0"/>
                          </a:rPr>
                          <m:t>−1</m:t>
                        </m:r>
                      </m:sup>
                    </m:sSup>
                  </m:oMath>
                </a14:m>
                <a:endParaRPr lang="en-US" sz="1800" dirty="0"/>
              </a:p>
            </p:txBody>
          </p:sp>
        </mc:Choice>
        <mc:Fallback xmlns="">
          <p:sp>
            <p:nvSpPr>
              <p:cNvPr id="2" name="Content Placeholder 2">
                <a:extLst>
                  <a:ext uri="{FF2B5EF4-FFF2-40B4-BE49-F238E27FC236}">
                    <a16:creationId xmlns:a16="http://schemas.microsoft.com/office/drawing/2014/main" id="{FB04A50A-DEA3-4407-A04D-2A893F26626C}"/>
                  </a:ext>
                </a:extLst>
              </p:cNvPr>
              <p:cNvSpPr txBox="1">
                <a:spLocks noRot="1" noChangeAspect="1" noMove="1" noResize="1" noEditPoints="1" noAdjustHandles="1" noChangeArrowheads="1" noChangeShapeType="1" noTextEdit="1"/>
              </p:cNvSpPr>
              <p:nvPr/>
            </p:nvSpPr>
            <p:spPr bwMode="auto">
              <a:xfrm>
                <a:off x="201812" y="836712"/>
                <a:ext cx="8496944" cy="1116123"/>
              </a:xfrm>
              <a:prstGeom prst="rect">
                <a:avLst/>
              </a:prstGeom>
              <a:blipFill>
                <a:blip r:embed="rId9"/>
                <a:stretch>
                  <a:fillRect t="-2732" b="-5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C355190-87E1-44A1-98B4-FDD21CEF9E72}"/>
                  </a:ext>
                </a:extLst>
              </p:cNvPr>
              <p:cNvSpPr txBox="1"/>
              <p:nvPr/>
            </p:nvSpPr>
            <p:spPr>
              <a:xfrm>
                <a:off x="1092027" y="4192065"/>
                <a:ext cx="2844316" cy="923330"/>
              </a:xfrm>
              <a:prstGeom prst="rect">
                <a:avLst/>
              </a:prstGeom>
              <a:noFill/>
            </p:spPr>
            <p:txBody>
              <a:bodyPr wrap="square">
                <a:spAutoFit/>
              </a:bodyPr>
              <a:lstStyle/>
              <a:p>
                <a:r>
                  <a:rPr lang="en-US" sz="1800" i="1" dirty="0">
                    <a:latin typeface="+mj-lt"/>
                  </a:rPr>
                  <a:t>k</a:t>
                </a:r>
                <a:r>
                  <a:rPr lang="en-US" sz="1800" dirty="0">
                    <a:latin typeface="+mj-lt"/>
                  </a:rPr>
                  <a:t>-step </a:t>
                </a:r>
                <a:r>
                  <a:rPr lang="en-US" sz="1800" dirty="0" err="1">
                    <a:latin typeface="+mj-lt"/>
                  </a:rPr>
                  <a:t>Arnoldi</a:t>
                </a:r>
                <a:r>
                  <a:rPr lang="en-US" sz="1800" dirty="0">
                    <a:latin typeface="+mj-lt"/>
                  </a:rPr>
                  <a:t> Factorization:</a:t>
                </a:r>
              </a:p>
              <a:p>
                <a:endParaRPr lang="en-US" dirty="0">
                  <a:latin typeface="+mj-lt"/>
                </a:endParaRPr>
              </a:p>
              <a:p>
                <a:r>
                  <a:rPr lang="en-US" dirty="0">
                    <a:latin typeface="+mj-lt"/>
                  </a:rPr>
                  <a:t>Applying </a:t>
                </a:r>
                <a14:m>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𝒁</m:t>
                        </m:r>
                      </m:e>
                      <m:sup>
                        <m:r>
                          <a:rPr lang="en-US" sz="1800" b="0" i="1" smtClean="0">
                            <a:latin typeface="Cambria Math" panose="02040503050406030204" pitchFamily="18" charset="0"/>
                          </a:rPr>
                          <m:t>−1</m:t>
                        </m:r>
                      </m:sup>
                    </m:sSup>
                  </m:oMath>
                </a14:m>
                <a:r>
                  <a:rPr lang="en-US" dirty="0">
                    <a:latin typeface="+mj-lt"/>
                  </a:rPr>
                  <a:t> for </a:t>
                </a:r>
                <a:r>
                  <a:rPr lang="en-US" i="1" dirty="0">
                    <a:latin typeface="+mj-lt"/>
                  </a:rPr>
                  <a:t>k </a:t>
                </a:r>
                <a:r>
                  <a:rPr lang="en-US" dirty="0">
                    <a:latin typeface="+mj-lt"/>
                  </a:rPr>
                  <a:t>vectors</a:t>
                </a:r>
              </a:p>
            </p:txBody>
          </p:sp>
        </mc:Choice>
        <mc:Fallback xmlns="">
          <p:sp>
            <p:nvSpPr>
              <p:cNvPr id="59" name="TextBox 58">
                <a:extLst>
                  <a:ext uri="{FF2B5EF4-FFF2-40B4-BE49-F238E27FC236}">
                    <a16:creationId xmlns:a16="http://schemas.microsoft.com/office/drawing/2014/main" id="{EC355190-87E1-44A1-98B4-FDD21CEF9E72}"/>
                  </a:ext>
                </a:extLst>
              </p:cNvPr>
              <p:cNvSpPr txBox="1">
                <a:spLocks noRot="1" noChangeAspect="1" noMove="1" noResize="1" noEditPoints="1" noAdjustHandles="1" noChangeArrowheads="1" noChangeShapeType="1" noTextEdit="1"/>
              </p:cNvSpPr>
              <p:nvPr/>
            </p:nvSpPr>
            <p:spPr>
              <a:xfrm>
                <a:off x="1092027" y="4192065"/>
                <a:ext cx="2844316" cy="923330"/>
              </a:xfrm>
              <a:prstGeom prst="rect">
                <a:avLst/>
              </a:prstGeom>
              <a:blipFill>
                <a:blip r:embed="rId10"/>
                <a:stretch>
                  <a:fillRect l="-1713" t="-3974" r="-642" b="-9934"/>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DB397824-925B-4935-96A8-5D4C00579AC2}"/>
              </a:ext>
            </a:extLst>
          </p:cNvPr>
          <p:cNvSpPr/>
          <p:nvPr/>
        </p:nvSpPr>
        <p:spPr>
          <a:xfrm>
            <a:off x="6425698" y="2848869"/>
            <a:ext cx="846602"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09E621-2A04-41A2-8CD4-FA34FF695278}"/>
              </a:ext>
            </a:extLst>
          </p:cNvPr>
          <p:cNvSpPr/>
          <p:nvPr/>
        </p:nvSpPr>
        <p:spPr>
          <a:xfrm>
            <a:off x="5364088" y="5169236"/>
            <a:ext cx="936104"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5AA81F-DF49-4262-ABF4-E02CD29DB175}"/>
              </a:ext>
            </a:extLst>
          </p:cNvPr>
          <p:cNvSpPr/>
          <p:nvPr/>
        </p:nvSpPr>
        <p:spPr>
          <a:xfrm>
            <a:off x="1076127" y="4151488"/>
            <a:ext cx="2860216" cy="1059155"/>
          </a:xfrm>
          <a:prstGeom prst="rect">
            <a:avLst/>
          </a:prstGeom>
          <a:noFill/>
          <a:ln w="38100">
            <a:solidFill>
              <a:srgbClr val="333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3FEFB6-4622-1749-BC9F-1E9298D8D4B0}"/>
              </a:ext>
            </a:extLst>
          </p:cNvPr>
          <p:cNvSpPr/>
          <p:nvPr/>
        </p:nvSpPr>
        <p:spPr>
          <a:xfrm>
            <a:off x="251520" y="6525344"/>
            <a:ext cx="7020780" cy="186526"/>
          </a:xfrm>
          <a:prstGeom prst="rect">
            <a:avLst/>
          </a:prstGeom>
        </p:spPr>
        <p:txBody>
          <a:bodyPr wrap="square">
            <a:spAutoFit/>
          </a:bodyPr>
          <a:lstStyle/>
          <a:p>
            <a:pPr algn="just">
              <a:lnSpc>
                <a:spcPts val="700"/>
              </a:lnSpc>
              <a:spcBef>
                <a:spcPts val="0"/>
              </a:spcBef>
              <a:spcAft>
                <a:spcPts val="250"/>
              </a:spcAft>
              <a:tabLst>
                <a:tab pos="228600" algn="l"/>
              </a:tabLst>
            </a:pPr>
            <a:r>
              <a:rPr lang="en-US" sz="900" dirty="0">
                <a:latin typeface="Times New Roman" panose="02020603050405020304" pitchFamily="18" charset="0"/>
                <a:cs typeface="Times New Roman" panose="02020603050405020304" pitchFamily="18" charset="0"/>
              </a:rPr>
              <a:t>[1] R. B. Lehoucq , D. C. Sorensen, and C. Yang, 1998</a:t>
            </a:r>
            <a:r>
              <a:rPr lang="en-US" sz="900" dirty="0"/>
              <a:t> </a:t>
            </a:r>
            <a:endParaRPr lang="en-US" sz="900" dirty="0">
              <a:latin typeface="Times New Roman" panose="02020603050405020304" pitchFamily="18" charset="0"/>
              <a:ea typeface="MS Mincho" panose="02020609040205080304" pitchFamily="49" charset="-128"/>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B0B1F36D-F995-8E4B-8E85-63928610BA58}"/>
              </a:ext>
            </a:extLst>
          </p:cNvPr>
          <p:cNvGraphicFramePr>
            <a:graphicFrameLocks noChangeAspect="1"/>
          </p:cNvGraphicFramePr>
          <p:nvPr>
            <p:extLst>
              <p:ext uri="{D42A27DB-BD31-4B8C-83A1-F6EECF244321}">
                <p14:modId xmlns:p14="http://schemas.microsoft.com/office/powerpoint/2010/main" val="4160672953"/>
              </p:ext>
            </p:extLst>
          </p:nvPr>
        </p:nvGraphicFramePr>
        <p:xfrm>
          <a:off x="6012160" y="960430"/>
          <a:ext cx="2146300" cy="482600"/>
        </p:xfrm>
        <a:graphic>
          <a:graphicData uri="http://schemas.openxmlformats.org/presentationml/2006/ole">
            <mc:AlternateContent xmlns:mc="http://schemas.openxmlformats.org/markup-compatibility/2006">
              <mc:Choice xmlns:v="urn:schemas-microsoft-com:vml" Requires="v">
                <p:oleObj name="Equation" r:id="rId11" imgW="2145960" imgH="482400" progId="Equation.DSMT4">
                  <p:embed/>
                </p:oleObj>
              </mc:Choice>
              <mc:Fallback>
                <p:oleObj name="Equation" r:id="rId11" imgW="2145960" imgH="482400" progId="Equation.DSMT4">
                  <p:embed/>
                  <p:pic>
                    <p:nvPicPr>
                      <p:cNvPr id="6" name="Object 5">
                        <a:extLst>
                          <a:ext uri="{FF2B5EF4-FFF2-40B4-BE49-F238E27FC236}">
                            <a16:creationId xmlns:a16="http://schemas.microsoft.com/office/drawing/2014/main" id="{3EDCB0D6-E6F1-4047-AE23-525583D32E57}"/>
                          </a:ext>
                        </a:extLst>
                      </p:cNvPr>
                      <p:cNvPicPr>
                        <a:picLocks noChangeAspect="1" noChangeArrowheads="1"/>
                      </p:cNvPicPr>
                      <p:nvPr/>
                    </p:nvPicPr>
                    <p:blipFill>
                      <a:blip r:embed="rId12"/>
                      <a:srcRect/>
                      <a:stretch>
                        <a:fillRect/>
                      </a:stretch>
                    </p:blipFill>
                    <p:spPr bwMode="auto">
                      <a:xfrm>
                        <a:off x="6012160" y="960430"/>
                        <a:ext cx="2146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ight Arrow 24">
            <a:extLst>
              <a:ext uri="{FF2B5EF4-FFF2-40B4-BE49-F238E27FC236}">
                <a16:creationId xmlns:a16="http://schemas.microsoft.com/office/drawing/2014/main" id="{98FF61D3-0FCF-2B43-AAAE-6B127E1070A3}"/>
              </a:ext>
            </a:extLst>
          </p:cNvPr>
          <p:cNvSpPr>
            <a:spLocks noChangeArrowheads="1"/>
          </p:cNvSpPr>
          <p:nvPr/>
        </p:nvSpPr>
        <p:spPr bwMode="auto">
          <a:xfrm rot="20458380">
            <a:off x="4133395" y="4264913"/>
            <a:ext cx="790543" cy="176455"/>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26" name="Rectangle 25">
            <a:extLst>
              <a:ext uri="{FF2B5EF4-FFF2-40B4-BE49-F238E27FC236}">
                <a16:creationId xmlns:a16="http://schemas.microsoft.com/office/drawing/2014/main" id="{20FAF398-84F3-B844-BFDB-0B8F0CABF529}"/>
              </a:ext>
            </a:extLst>
          </p:cNvPr>
          <p:cNvSpPr/>
          <p:nvPr/>
        </p:nvSpPr>
        <p:spPr>
          <a:xfrm>
            <a:off x="5004048" y="1943672"/>
            <a:ext cx="3600673" cy="4475494"/>
          </a:xfrm>
          <a:prstGeom prst="rect">
            <a:avLst/>
          </a:prstGeom>
          <a:noFill/>
          <a:ln w="38100">
            <a:solidFill>
              <a:srgbClr val="333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55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476672"/>
          </a:xfrm>
        </p:spPr>
        <p:txBody>
          <a:bodyPr/>
          <a:lstStyle/>
          <a:p>
            <a:pPr lvl="0"/>
            <a:r>
              <a:rPr lang="en-US" dirty="0"/>
              <a:t>Fast direct IE solvers</a:t>
            </a:r>
            <a:endParaRPr lang="en-US" sz="3000" dirty="0"/>
          </a:p>
        </p:txBody>
      </p:sp>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0" name="Rectangle 1382"/>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1" name="Rectangle 1385"/>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2" name="Rectangle 1387"/>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3" name="Rectangle 1389"/>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94" name="Rectangle 1391"/>
          <p:cNvSpPr>
            <a:spLocks noChangeArrowheads="1"/>
          </p:cNvSpPr>
          <p:nvPr/>
        </p:nvSpPr>
        <p:spPr bwMode="auto">
          <a:xfrm>
            <a:off x="-108520" y="57351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39" name="Slide Number Placeholder 6"/>
          <p:cNvSpPr txBox="1">
            <a:spLocks/>
          </p:cNvSpPr>
          <p:nvPr/>
        </p:nvSpPr>
        <p:spPr>
          <a:xfrm>
            <a:off x="8712968" y="6453336"/>
            <a:ext cx="395536"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baseline="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BC7FEBF-A170-470C-A369-F0D066FB58E5}" type="slidenum">
              <a:rPr lang="en-US" smtClean="0"/>
              <a:pPr>
                <a:defRPr/>
              </a:pPr>
              <a:t>8</a:t>
            </a:fld>
            <a:endParaRPr lang="en-US" dirty="0"/>
          </a:p>
        </p:txBody>
      </p:sp>
      <p:sp>
        <p:nvSpPr>
          <p:cNvPr id="47" name="Rectangle 1382">
            <a:extLst>
              <a:ext uri="{FF2B5EF4-FFF2-40B4-BE49-F238E27FC236}">
                <a16:creationId xmlns:a16="http://schemas.microsoft.com/office/drawing/2014/main" id="{A5690976-EFA5-418E-A6DB-863EA18C1F96}"/>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8" name="Rectangle 1385">
            <a:extLst>
              <a:ext uri="{FF2B5EF4-FFF2-40B4-BE49-F238E27FC236}">
                <a16:creationId xmlns:a16="http://schemas.microsoft.com/office/drawing/2014/main" id="{B1D4D601-A3E3-4C56-9856-28F514689DC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49" name="Rectangle 1387">
            <a:extLst>
              <a:ext uri="{FF2B5EF4-FFF2-40B4-BE49-F238E27FC236}">
                <a16:creationId xmlns:a16="http://schemas.microsoft.com/office/drawing/2014/main" id="{D7EEEBBC-6AF7-4E34-94BF-53B5057C12A5}"/>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sp>
        <p:nvSpPr>
          <p:cNvPr id="50" name="Rectangle 1389">
            <a:extLst>
              <a:ext uri="{FF2B5EF4-FFF2-40B4-BE49-F238E27FC236}">
                <a16:creationId xmlns:a16="http://schemas.microsoft.com/office/drawing/2014/main" id="{1343DBAF-7E5A-4921-BA6D-B0212BD0980C}"/>
              </a:ext>
            </a:extLst>
          </p:cNvPr>
          <p:cNvSpPr>
            <a:spLocks noChangeArrowheads="1"/>
          </p:cNvSpPr>
          <p:nvPr/>
        </p:nvSpPr>
        <p:spPr bwMode="auto">
          <a:xfrm>
            <a:off x="-108520" y="5100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p>
        </p:txBody>
      </p:sp>
      <p:grpSp>
        <p:nvGrpSpPr>
          <p:cNvPr id="53" name="Group 52">
            <a:extLst>
              <a:ext uri="{FF2B5EF4-FFF2-40B4-BE49-F238E27FC236}">
                <a16:creationId xmlns:a16="http://schemas.microsoft.com/office/drawing/2014/main" id="{6F77A97B-EC19-4539-B7B6-D44B85B0F31E}"/>
              </a:ext>
            </a:extLst>
          </p:cNvPr>
          <p:cNvGrpSpPr/>
          <p:nvPr/>
        </p:nvGrpSpPr>
        <p:grpSpPr>
          <a:xfrm>
            <a:off x="2936287" y="4441490"/>
            <a:ext cx="4480029" cy="2432519"/>
            <a:chOff x="596027" y="-2619672"/>
            <a:chExt cx="4480029" cy="2432519"/>
          </a:xfrm>
        </p:grpSpPr>
        <p:sp>
          <p:nvSpPr>
            <p:cNvPr id="63" name="Rectangle 62">
              <a:extLst>
                <a:ext uri="{FF2B5EF4-FFF2-40B4-BE49-F238E27FC236}">
                  <a16:creationId xmlns:a16="http://schemas.microsoft.com/office/drawing/2014/main" id="{91C49BFE-E44A-4F71-B5AB-7479734D0161}"/>
                </a:ext>
              </a:extLst>
            </p:cNvPr>
            <p:cNvSpPr/>
            <p:nvPr/>
          </p:nvSpPr>
          <p:spPr>
            <a:xfrm>
              <a:off x="596027" y="-1590503"/>
              <a:ext cx="227592" cy="570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6B421E2-5AF0-4FF3-A86A-BD36B6897A80}"/>
                </a:ext>
              </a:extLst>
            </p:cNvPr>
            <p:cNvSpPr/>
            <p:nvPr/>
          </p:nvSpPr>
          <p:spPr>
            <a:xfrm>
              <a:off x="2998360" y="-2619672"/>
              <a:ext cx="2077696" cy="243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D233D958-0899-4E8F-A0DD-87C63BB060CD}"/>
              </a:ext>
            </a:extLst>
          </p:cNvPr>
          <p:cNvGrpSpPr/>
          <p:nvPr/>
        </p:nvGrpSpPr>
        <p:grpSpPr>
          <a:xfrm>
            <a:off x="369622" y="4605254"/>
            <a:ext cx="2206625" cy="2152650"/>
            <a:chOff x="-2985193" y="-2233441"/>
            <a:chExt cx="2206625" cy="2152650"/>
          </a:xfrm>
        </p:grpSpPr>
        <p:pic>
          <p:nvPicPr>
            <p:cNvPr id="65" name="Picture 2">
              <a:extLst>
                <a:ext uri="{FF2B5EF4-FFF2-40B4-BE49-F238E27FC236}">
                  <a16:creationId xmlns:a16="http://schemas.microsoft.com/office/drawing/2014/main" id="{806ABA79-51BE-4AD9-9536-C947327D0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193" y="-2233441"/>
              <a:ext cx="2206625" cy="2152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Freeform 26">
              <a:extLst>
                <a:ext uri="{FF2B5EF4-FFF2-40B4-BE49-F238E27FC236}">
                  <a16:creationId xmlns:a16="http://schemas.microsoft.com/office/drawing/2014/main" id="{5CA25A56-1D89-4C5A-A8FC-203DC9306DBF}"/>
                </a:ext>
              </a:extLst>
            </p:cNvPr>
            <p:cNvSpPr>
              <a:spLocks/>
            </p:cNvSpPr>
            <p:nvPr>
              <p:custDataLst>
                <p:tags r:id="rId1"/>
              </p:custDataLst>
            </p:nvPr>
          </p:nvSpPr>
          <p:spPr bwMode="auto">
            <a:xfrm>
              <a:off x="-2670868" y="-1936578"/>
              <a:ext cx="1660525" cy="1584325"/>
            </a:xfrm>
            <a:custGeom>
              <a:avLst/>
              <a:gdLst>
                <a:gd name="T0" fmla="*/ 2147483647 w 754"/>
                <a:gd name="T1" fmla="*/ 2147483647 h 816"/>
                <a:gd name="T2" fmla="*/ 2147483647 w 754"/>
                <a:gd name="T3" fmla="*/ 2147483647 h 816"/>
                <a:gd name="T4" fmla="*/ 2147483647 w 754"/>
                <a:gd name="T5" fmla="*/ 2147483647 h 816"/>
                <a:gd name="T6" fmla="*/ 2147483647 w 754"/>
                <a:gd name="T7" fmla="*/ 2147483647 h 816"/>
                <a:gd name="T8" fmla="*/ 2147483647 w 754"/>
                <a:gd name="T9" fmla="*/ 2147483647 h 816"/>
                <a:gd name="T10" fmla="*/ 2147483647 w 754"/>
                <a:gd name="T11" fmla="*/ 2147483647 h 816"/>
                <a:gd name="T12" fmla="*/ 2147483647 w 754"/>
                <a:gd name="T13" fmla="*/ 2147483647 h 816"/>
                <a:gd name="T14" fmla="*/ 2147483647 w 754"/>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754"/>
                <a:gd name="T25" fmla="*/ 0 h 816"/>
                <a:gd name="T26" fmla="*/ 754 w 75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4" h="816">
                  <a:moveTo>
                    <a:pt x="705" y="510"/>
                  </a:moveTo>
                  <a:cubicBezTo>
                    <a:pt x="690" y="617"/>
                    <a:pt x="657" y="700"/>
                    <a:pt x="591" y="750"/>
                  </a:cubicBezTo>
                  <a:cubicBezTo>
                    <a:pt x="525" y="800"/>
                    <a:pt x="398" y="816"/>
                    <a:pt x="306" y="808"/>
                  </a:cubicBezTo>
                  <a:cubicBezTo>
                    <a:pt x="214" y="800"/>
                    <a:pt x="78" y="788"/>
                    <a:pt x="39" y="700"/>
                  </a:cubicBezTo>
                  <a:cubicBezTo>
                    <a:pt x="0" y="612"/>
                    <a:pt x="33" y="390"/>
                    <a:pt x="71" y="278"/>
                  </a:cubicBezTo>
                  <a:cubicBezTo>
                    <a:pt x="109" y="166"/>
                    <a:pt x="168" y="56"/>
                    <a:pt x="270" y="28"/>
                  </a:cubicBezTo>
                  <a:cubicBezTo>
                    <a:pt x="372" y="0"/>
                    <a:pt x="610" y="30"/>
                    <a:pt x="682" y="110"/>
                  </a:cubicBezTo>
                  <a:cubicBezTo>
                    <a:pt x="754" y="190"/>
                    <a:pt x="720" y="403"/>
                    <a:pt x="705" y="510"/>
                  </a:cubicBezTo>
                  <a:close/>
                </a:path>
              </a:pathLst>
            </a:custGeom>
            <a:noFill/>
            <a:ln w="57150" cap="flat" cmpd="sng">
              <a:solidFill>
                <a:srgbClr val="114FFB"/>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7" name="Right Arrow 1">
            <a:extLst>
              <a:ext uri="{FF2B5EF4-FFF2-40B4-BE49-F238E27FC236}">
                <a16:creationId xmlns:a16="http://schemas.microsoft.com/office/drawing/2014/main" id="{6324D9FA-CDF5-486F-8209-0635A6E0F4CF}"/>
              </a:ext>
            </a:extLst>
          </p:cNvPr>
          <p:cNvSpPr>
            <a:spLocks noChangeArrowheads="1"/>
          </p:cNvSpPr>
          <p:nvPr/>
        </p:nvSpPr>
        <p:spPr bwMode="auto">
          <a:xfrm>
            <a:off x="2576247" y="5531579"/>
            <a:ext cx="621878" cy="273314"/>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71" name="Freeform 116">
            <a:extLst>
              <a:ext uri="{FF2B5EF4-FFF2-40B4-BE49-F238E27FC236}">
                <a16:creationId xmlns:a16="http://schemas.microsoft.com/office/drawing/2014/main" id="{030F7363-03BC-4F4F-A882-C6FA3EC9464E}"/>
              </a:ext>
            </a:extLst>
          </p:cNvPr>
          <p:cNvSpPr/>
          <p:nvPr/>
        </p:nvSpPr>
        <p:spPr>
          <a:xfrm>
            <a:off x="1811419" y="6013710"/>
            <a:ext cx="393700" cy="412842"/>
          </a:xfrm>
          <a:custGeom>
            <a:avLst/>
            <a:gdLst>
              <a:gd name="connsiteX0" fmla="*/ 393700 w 393700"/>
              <a:gd name="connsiteY0" fmla="*/ 0 h 412842"/>
              <a:gd name="connsiteX1" fmla="*/ 387350 w 393700"/>
              <a:gd name="connsiteY1" fmla="*/ 50800 h 412842"/>
              <a:gd name="connsiteX2" fmla="*/ 374650 w 393700"/>
              <a:gd name="connsiteY2" fmla="*/ 69850 h 412842"/>
              <a:gd name="connsiteX3" fmla="*/ 342900 w 393700"/>
              <a:gd name="connsiteY3" fmla="*/ 120650 h 412842"/>
              <a:gd name="connsiteX4" fmla="*/ 336550 w 393700"/>
              <a:gd name="connsiteY4" fmla="*/ 171450 h 412842"/>
              <a:gd name="connsiteX5" fmla="*/ 317500 w 393700"/>
              <a:gd name="connsiteY5" fmla="*/ 196850 h 412842"/>
              <a:gd name="connsiteX6" fmla="*/ 292100 w 393700"/>
              <a:gd name="connsiteY6" fmla="*/ 234950 h 412842"/>
              <a:gd name="connsiteX7" fmla="*/ 273050 w 393700"/>
              <a:gd name="connsiteY7" fmla="*/ 254000 h 412842"/>
              <a:gd name="connsiteX8" fmla="*/ 241300 w 393700"/>
              <a:gd name="connsiteY8" fmla="*/ 285750 h 412842"/>
              <a:gd name="connsiteX9" fmla="*/ 222250 w 393700"/>
              <a:gd name="connsiteY9" fmla="*/ 311150 h 412842"/>
              <a:gd name="connsiteX10" fmla="*/ 209550 w 393700"/>
              <a:gd name="connsiteY10" fmla="*/ 336550 h 412842"/>
              <a:gd name="connsiteX11" fmla="*/ 190500 w 393700"/>
              <a:gd name="connsiteY11" fmla="*/ 342900 h 412842"/>
              <a:gd name="connsiteX12" fmla="*/ 152400 w 393700"/>
              <a:gd name="connsiteY12" fmla="*/ 361950 h 412842"/>
              <a:gd name="connsiteX13" fmla="*/ 133350 w 393700"/>
              <a:gd name="connsiteY13" fmla="*/ 374650 h 412842"/>
              <a:gd name="connsiteX14" fmla="*/ 107950 w 393700"/>
              <a:gd name="connsiteY14" fmla="*/ 381000 h 412842"/>
              <a:gd name="connsiteX15" fmla="*/ 82550 w 393700"/>
              <a:gd name="connsiteY15" fmla="*/ 393700 h 412842"/>
              <a:gd name="connsiteX16" fmla="*/ 57150 w 393700"/>
              <a:gd name="connsiteY16" fmla="*/ 400050 h 412842"/>
              <a:gd name="connsiteX17" fmla="*/ 0 w 393700"/>
              <a:gd name="connsiteY17" fmla="*/ 412750 h 4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700" h="412842">
                <a:moveTo>
                  <a:pt x="393700" y="0"/>
                </a:moveTo>
                <a:cubicBezTo>
                  <a:pt x="391583" y="16933"/>
                  <a:pt x="391840" y="34336"/>
                  <a:pt x="387350" y="50800"/>
                </a:cubicBezTo>
                <a:cubicBezTo>
                  <a:pt x="385342" y="58163"/>
                  <a:pt x="378436" y="63224"/>
                  <a:pt x="374650" y="69850"/>
                </a:cubicBezTo>
                <a:cubicBezTo>
                  <a:pt x="346757" y="118662"/>
                  <a:pt x="379324" y="72085"/>
                  <a:pt x="342900" y="120650"/>
                </a:cubicBezTo>
                <a:cubicBezTo>
                  <a:pt x="340783" y="137583"/>
                  <a:pt x="341946" y="155261"/>
                  <a:pt x="336550" y="171450"/>
                </a:cubicBezTo>
                <a:cubicBezTo>
                  <a:pt x="333203" y="181490"/>
                  <a:pt x="323569" y="188180"/>
                  <a:pt x="317500" y="196850"/>
                </a:cubicBezTo>
                <a:cubicBezTo>
                  <a:pt x="308747" y="209354"/>
                  <a:pt x="302893" y="224157"/>
                  <a:pt x="292100" y="234950"/>
                </a:cubicBezTo>
                <a:cubicBezTo>
                  <a:pt x="285750" y="241300"/>
                  <a:pt x="278799" y="247101"/>
                  <a:pt x="273050" y="254000"/>
                </a:cubicBezTo>
                <a:cubicBezTo>
                  <a:pt x="246592" y="285750"/>
                  <a:pt x="276225" y="262467"/>
                  <a:pt x="241300" y="285750"/>
                </a:cubicBezTo>
                <a:cubicBezTo>
                  <a:pt x="234950" y="294217"/>
                  <a:pt x="227859" y="302175"/>
                  <a:pt x="222250" y="311150"/>
                </a:cubicBezTo>
                <a:cubicBezTo>
                  <a:pt x="217233" y="319177"/>
                  <a:pt x="216243" y="329857"/>
                  <a:pt x="209550" y="336550"/>
                </a:cubicBezTo>
                <a:cubicBezTo>
                  <a:pt x="204817" y="341283"/>
                  <a:pt x="196850" y="340783"/>
                  <a:pt x="190500" y="342900"/>
                </a:cubicBezTo>
                <a:cubicBezTo>
                  <a:pt x="135905" y="379296"/>
                  <a:pt x="204980" y="335660"/>
                  <a:pt x="152400" y="361950"/>
                </a:cubicBezTo>
                <a:cubicBezTo>
                  <a:pt x="145574" y="365363"/>
                  <a:pt x="140365" y="371644"/>
                  <a:pt x="133350" y="374650"/>
                </a:cubicBezTo>
                <a:cubicBezTo>
                  <a:pt x="125328" y="378088"/>
                  <a:pt x="116122" y="377936"/>
                  <a:pt x="107950" y="381000"/>
                </a:cubicBezTo>
                <a:cubicBezTo>
                  <a:pt x="99087" y="384324"/>
                  <a:pt x="91413" y="390376"/>
                  <a:pt x="82550" y="393700"/>
                </a:cubicBezTo>
                <a:cubicBezTo>
                  <a:pt x="74378" y="396764"/>
                  <a:pt x="65509" y="397542"/>
                  <a:pt x="57150" y="400050"/>
                </a:cubicBezTo>
                <a:cubicBezTo>
                  <a:pt x="8123" y="414758"/>
                  <a:pt x="34763" y="412750"/>
                  <a:pt x="0" y="412750"/>
                </a:cubicBezTo>
              </a:path>
            </a:pathLst>
          </a:custGeom>
          <a:ln w="76200">
            <a:solidFill>
              <a:srgbClr val="00B05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72" name="Freeform 117">
            <a:extLst>
              <a:ext uri="{FF2B5EF4-FFF2-40B4-BE49-F238E27FC236}">
                <a16:creationId xmlns:a16="http://schemas.microsoft.com/office/drawing/2014/main" id="{38534119-A6AB-41EE-8FB6-5AD5FC1DF50A}"/>
              </a:ext>
            </a:extLst>
          </p:cNvPr>
          <p:cNvSpPr/>
          <p:nvPr/>
        </p:nvSpPr>
        <p:spPr>
          <a:xfrm>
            <a:off x="719219" y="6007360"/>
            <a:ext cx="425450" cy="445011"/>
          </a:xfrm>
          <a:custGeom>
            <a:avLst/>
            <a:gdLst>
              <a:gd name="connsiteX0" fmla="*/ 12700 w 425450"/>
              <a:gd name="connsiteY0" fmla="*/ 0 h 445011"/>
              <a:gd name="connsiteX1" fmla="*/ 6350 w 425450"/>
              <a:gd name="connsiteY1" fmla="*/ 44450 h 445011"/>
              <a:gd name="connsiteX2" fmla="*/ 0 w 425450"/>
              <a:gd name="connsiteY2" fmla="*/ 63500 h 445011"/>
              <a:gd name="connsiteX3" fmla="*/ 12700 w 425450"/>
              <a:gd name="connsiteY3" fmla="*/ 177800 h 445011"/>
              <a:gd name="connsiteX4" fmla="*/ 25400 w 425450"/>
              <a:gd name="connsiteY4" fmla="*/ 215900 h 445011"/>
              <a:gd name="connsiteX5" fmla="*/ 50800 w 425450"/>
              <a:gd name="connsiteY5" fmla="*/ 260350 h 445011"/>
              <a:gd name="connsiteX6" fmla="*/ 63500 w 425450"/>
              <a:gd name="connsiteY6" fmla="*/ 279400 h 445011"/>
              <a:gd name="connsiteX7" fmla="*/ 82550 w 425450"/>
              <a:gd name="connsiteY7" fmla="*/ 317500 h 445011"/>
              <a:gd name="connsiteX8" fmla="*/ 120650 w 425450"/>
              <a:gd name="connsiteY8" fmla="*/ 336550 h 445011"/>
              <a:gd name="connsiteX9" fmla="*/ 184150 w 425450"/>
              <a:gd name="connsiteY9" fmla="*/ 374650 h 445011"/>
              <a:gd name="connsiteX10" fmla="*/ 222250 w 425450"/>
              <a:gd name="connsiteY10" fmla="*/ 387350 h 445011"/>
              <a:gd name="connsiteX11" fmla="*/ 260350 w 425450"/>
              <a:gd name="connsiteY11" fmla="*/ 406400 h 445011"/>
              <a:gd name="connsiteX12" fmla="*/ 279400 w 425450"/>
              <a:gd name="connsiteY12" fmla="*/ 419100 h 445011"/>
              <a:gd name="connsiteX13" fmla="*/ 311150 w 425450"/>
              <a:gd name="connsiteY13" fmla="*/ 425450 h 445011"/>
              <a:gd name="connsiteX14" fmla="*/ 330200 w 425450"/>
              <a:gd name="connsiteY14" fmla="*/ 431800 h 445011"/>
              <a:gd name="connsiteX15" fmla="*/ 387350 w 425450"/>
              <a:gd name="connsiteY15" fmla="*/ 444500 h 445011"/>
              <a:gd name="connsiteX16" fmla="*/ 425450 w 425450"/>
              <a:gd name="connsiteY16" fmla="*/ 444500 h 44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450" h="445011">
                <a:moveTo>
                  <a:pt x="12700" y="0"/>
                </a:moveTo>
                <a:cubicBezTo>
                  <a:pt x="10583" y="14817"/>
                  <a:pt x="9285" y="29774"/>
                  <a:pt x="6350" y="44450"/>
                </a:cubicBezTo>
                <a:cubicBezTo>
                  <a:pt x="5037" y="51014"/>
                  <a:pt x="0" y="56807"/>
                  <a:pt x="0" y="63500"/>
                </a:cubicBezTo>
                <a:cubicBezTo>
                  <a:pt x="0" y="74644"/>
                  <a:pt x="7976" y="157331"/>
                  <a:pt x="12700" y="177800"/>
                </a:cubicBezTo>
                <a:cubicBezTo>
                  <a:pt x="15710" y="190844"/>
                  <a:pt x="21167" y="203200"/>
                  <a:pt x="25400" y="215900"/>
                </a:cubicBezTo>
                <a:cubicBezTo>
                  <a:pt x="41232" y="263396"/>
                  <a:pt x="15178" y="248476"/>
                  <a:pt x="50800" y="260350"/>
                </a:cubicBezTo>
                <a:cubicBezTo>
                  <a:pt x="55033" y="266700"/>
                  <a:pt x="60087" y="272574"/>
                  <a:pt x="63500" y="279400"/>
                </a:cubicBezTo>
                <a:cubicBezTo>
                  <a:pt x="73829" y="300058"/>
                  <a:pt x="64352" y="299302"/>
                  <a:pt x="82550" y="317500"/>
                </a:cubicBezTo>
                <a:cubicBezTo>
                  <a:pt x="94860" y="329810"/>
                  <a:pt x="105156" y="331385"/>
                  <a:pt x="120650" y="336550"/>
                </a:cubicBezTo>
                <a:cubicBezTo>
                  <a:pt x="143013" y="351458"/>
                  <a:pt x="159742" y="364887"/>
                  <a:pt x="184150" y="374650"/>
                </a:cubicBezTo>
                <a:cubicBezTo>
                  <a:pt x="196579" y="379622"/>
                  <a:pt x="222250" y="387350"/>
                  <a:pt x="222250" y="387350"/>
                </a:cubicBezTo>
                <a:cubicBezTo>
                  <a:pt x="276845" y="423746"/>
                  <a:pt x="207770" y="380110"/>
                  <a:pt x="260350" y="406400"/>
                </a:cubicBezTo>
                <a:cubicBezTo>
                  <a:pt x="267176" y="409813"/>
                  <a:pt x="272254" y="416420"/>
                  <a:pt x="279400" y="419100"/>
                </a:cubicBezTo>
                <a:cubicBezTo>
                  <a:pt x="289506" y="422890"/>
                  <a:pt x="300679" y="422832"/>
                  <a:pt x="311150" y="425450"/>
                </a:cubicBezTo>
                <a:cubicBezTo>
                  <a:pt x="317644" y="427073"/>
                  <a:pt x="323764" y="429961"/>
                  <a:pt x="330200" y="431800"/>
                </a:cubicBezTo>
                <a:cubicBezTo>
                  <a:pt x="341242" y="434955"/>
                  <a:pt x="377747" y="443627"/>
                  <a:pt x="387350" y="444500"/>
                </a:cubicBezTo>
                <a:cubicBezTo>
                  <a:pt x="399998" y="445650"/>
                  <a:pt x="412750" y="444500"/>
                  <a:pt x="425450" y="4445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18">
            <a:extLst>
              <a:ext uri="{FF2B5EF4-FFF2-40B4-BE49-F238E27FC236}">
                <a16:creationId xmlns:a16="http://schemas.microsoft.com/office/drawing/2014/main" id="{B87E2A8E-2C31-44CF-BB61-8EE9A574653C}"/>
              </a:ext>
            </a:extLst>
          </p:cNvPr>
          <p:cNvSpPr/>
          <p:nvPr/>
        </p:nvSpPr>
        <p:spPr>
          <a:xfrm>
            <a:off x="1163719" y="4953260"/>
            <a:ext cx="323850" cy="76200"/>
          </a:xfrm>
          <a:custGeom>
            <a:avLst/>
            <a:gdLst>
              <a:gd name="connsiteX0" fmla="*/ 0 w 323850"/>
              <a:gd name="connsiteY0" fmla="*/ 76200 h 76200"/>
              <a:gd name="connsiteX1" fmla="*/ 31750 w 323850"/>
              <a:gd name="connsiteY1" fmla="*/ 57150 h 76200"/>
              <a:gd name="connsiteX2" fmla="*/ 50800 w 323850"/>
              <a:gd name="connsiteY2" fmla="*/ 44450 h 76200"/>
              <a:gd name="connsiteX3" fmla="*/ 76200 w 323850"/>
              <a:gd name="connsiteY3" fmla="*/ 31750 h 76200"/>
              <a:gd name="connsiteX4" fmla="*/ 95250 w 323850"/>
              <a:gd name="connsiteY4" fmla="*/ 19050 h 76200"/>
              <a:gd name="connsiteX5" fmla="*/ 209550 w 323850"/>
              <a:gd name="connsiteY5" fmla="*/ 6350 h 76200"/>
              <a:gd name="connsiteX6" fmla="*/ 323850 w 32385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76200">
                <a:moveTo>
                  <a:pt x="0" y="76200"/>
                </a:moveTo>
                <a:cubicBezTo>
                  <a:pt x="10583" y="69850"/>
                  <a:pt x="21284" y="63691"/>
                  <a:pt x="31750" y="57150"/>
                </a:cubicBezTo>
                <a:cubicBezTo>
                  <a:pt x="38222" y="53105"/>
                  <a:pt x="44174" y="48236"/>
                  <a:pt x="50800" y="44450"/>
                </a:cubicBezTo>
                <a:cubicBezTo>
                  <a:pt x="59019" y="39754"/>
                  <a:pt x="67981" y="36446"/>
                  <a:pt x="76200" y="31750"/>
                </a:cubicBezTo>
                <a:cubicBezTo>
                  <a:pt x="82826" y="27964"/>
                  <a:pt x="88424" y="22463"/>
                  <a:pt x="95250" y="19050"/>
                </a:cubicBezTo>
                <a:cubicBezTo>
                  <a:pt x="125526" y="3912"/>
                  <a:pt x="197763" y="7087"/>
                  <a:pt x="209550" y="6350"/>
                </a:cubicBezTo>
                <a:cubicBezTo>
                  <a:pt x="313139" y="-124"/>
                  <a:pt x="281835" y="0"/>
                  <a:pt x="32385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19">
            <a:extLst>
              <a:ext uri="{FF2B5EF4-FFF2-40B4-BE49-F238E27FC236}">
                <a16:creationId xmlns:a16="http://schemas.microsoft.com/office/drawing/2014/main" id="{545D7042-21B3-4960-A6EF-6E3CBD7B7C8A}"/>
              </a:ext>
            </a:extLst>
          </p:cNvPr>
          <p:cNvSpPr/>
          <p:nvPr/>
        </p:nvSpPr>
        <p:spPr>
          <a:xfrm>
            <a:off x="776047" y="5405048"/>
            <a:ext cx="88900" cy="253062"/>
          </a:xfrm>
          <a:custGeom>
            <a:avLst/>
            <a:gdLst>
              <a:gd name="connsiteX0" fmla="*/ 0 w 88900"/>
              <a:gd name="connsiteY0" fmla="*/ 229020 h 229020"/>
              <a:gd name="connsiteX1" fmla="*/ 19050 w 88900"/>
              <a:gd name="connsiteY1" fmla="*/ 159170 h 229020"/>
              <a:gd name="connsiteX2" fmla="*/ 25400 w 88900"/>
              <a:gd name="connsiteY2" fmla="*/ 121070 h 229020"/>
              <a:gd name="connsiteX3" fmla="*/ 44450 w 88900"/>
              <a:gd name="connsiteY3" fmla="*/ 76620 h 229020"/>
              <a:gd name="connsiteX4" fmla="*/ 50800 w 88900"/>
              <a:gd name="connsiteY4" fmla="*/ 51220 h 229020"/>
              <a:gd name="connsiteX5" fmla="*/ 82550 w 88900"/>
              <a:gd name="connsiteY5" fmla="*/ 420 h 229020"/>
              <a:gd name="connsiteX6" fmla="*/ 88900 w 88900"/>
              <a:gd name="connsiteY6" fmla="*/ 420 h 22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 h="229020">
                <a:moveTo>
                  <a:pt x="0" y="229020"/>
                </a:moveTo>
                <a:cubicBezTo>
                  <a:pt x="3223" y="217738"/>
                  <a:pt x="15688" y="175982"/>
                  <a:pt x="19050" y="159170"/>
                </a:cubicBezTo>
                <a:cubicBezTo>
                  <a:pt x="21575" y="146545"/>
                  <a:pt x="22607" y="133639"/>
                  <a:pt x="25400" y="121070"/>
                </a:cubicBezTo>
                <a:cubicBezTo>
                  <a:pt x="31134" y="95267"/>
                  <a:pt x="33861" y="104857"/>
                  <a:pt x="44450" y="76620"/>
                </a:cubicBezTo>
                <a:cubicBezTo>
                  <a:pt x="47514" y="68448"/>
                  <a:pt x="48292" y="59579"/>
                  <a:pt x="50800" y="51220"/>
                </a:cubicBezTo>
                <a:cubicBezTo>
                  <a:pt x="61020" y="17152"/>
                  <a:pt x="55151" y="14120"/>
                  <a:pt x="82550" y="420"/>
                </a:cubicBezTo>
                <a:cubicBezTo>
                  <a:pt x="84443" y="-527"/>
                  <a:pt x="86783" y="420"/>
                  <a:pt x="88900" y="42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1">
            <a:extLst>
              <a:ext uri="{FF2B5EF4-FFF2-40B4-BE49-F238E27FC236}">
                <a16:creationId xmlns:a16="http://schemas.microsoft.com/office/drawing/2014/main" id="{432CB581-3DED-4ECC-B491-4A2EFEA347F7}"/>
              </a:ext>
            </a:extLst>
          </p:cNvPr>
          <p:cNvSpPr>
            <a:spLocks noChangeArrowheads="1"/>
          </p:cNvSpPr>
          <p:nvPr/>
        </p:nvSpPr>
        <p:spPr bwMode="auto">
          <a:xfrm>
            <a:off x="5595315" y="5531579"/>
            <a:ext cx="560861" cy="276200"/>
          </a:xfrm>
          <a:prstGeom prst="rightArrow">
            <a:avLst>
              <a:gd name="adj1" fmla="val 50000"/>
              <a:gd name="adj2" fmla="val 49841"/>
            </a:avLst>
          </a:prstGeom>
          <a:solidFill>
            <a:srgbClr val="00206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a:lnSpc>
                <a:spcPct val="100000"/>
              </a:lnSpc>
              <a:spcBef>
                <a:spcPct val="0"/>
              </a:spcBef>
              <a:buClrTx/>
              <a:buSzTx/>
              <a:buFontTx/>
              <a:buNone/>
            </a:pPr>
            <a:endParaRPr lang="en-US" altLang="en-US" sz="1800">
              <a:solidFill>
                <a:srgbClr val="003399"/>
              </a:solidFill>
            </a:endParaRPr>
          </a:p>
        </p:txBody>
      </p:sp>
      <p:sp>
        <p:nvSpPr>
          <p:cNvPr id="79" name="Right Triangle 78">
            <a:extLst>
              <a:ext uri="{FF2B5EF4-FFF2-40B4-BE49-F238E27FC236}">
                <a16:creationId xmlns:a16="http://schemas.microsoft.com/office/drawing/2014/main" id="{5263D7D8-74B8-441C-A2C1-ACFC3F9418F3}"/>
              </a:ext>
            </a:extLst>
          </p:cNvPr>
          <p:cNvSpPr/>
          <p:nvPr/>
        </p:nvSpPr>
        <p:spPr>
          <a:xfrm>
            <a:off x="6386289" y="4774127"/>
            <a:ext cx="1944060" cy="1861771"/>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 name="Object 79">
            <a:extLst>
              <a:ext uri="{FF2B5EF4-FFF2-40B4-BE49-F238E27FC236}">
                <a16:creationId xmlns:a16="http://schemas.microsoft.com/office/drawing/2014/main" id="{F361B7E9-0575-47D5-A54F-49EACDDF0AB8}"/>
              </a:ext>
            </a:extLst>
          </p:cNvPr>
          <p:cNvGraphicFramePr>
            <a:graphicFrameLocks noChangeAspect="1"/>
          </p:cNvGraphicFramePr>
          <p:nvPr>
            <p:extLst>
              <p:ext uri="{D42A27DB-BD31-4B8C-83A1-F6EECF244321}">
                <p14:modId xmlns:p14="http://schemas.microsoft.com/office/powerpoint/2010/main" val="3034517610"/>
              </p:ext>
            </p:extLst>
          </p:nvPr>
        </p:nvGraphicFramePr>
        <p:xfrm>
          <a:off x="6806031" y="5780046"/>
          <a:ext cx="332444" cy="376466"/>
        </p:xfrm>
        <a:graphic>
          <a:graphicData uri="http://schemas.openxmlformats.org/presentationml/2006/ole">
            <mc:AlternateContent xmlns:mc="http://schemas.openxmlformats.org/markup-compatibility/2006">
              <mc:Choice xmlns:v="urn:schemas-microsoft-com:vml" Requires="v">
                <p:oleObj name="Equation" r:id="rId5" imgW="190440" imgH="215640" progId="Equation.DSMT4">
                  <p:embed/>
                </p:oleObj>
              </mc:Choice>
              <mc:Fallback>
                <p:oleObj name="Equation" r:id="rId5" imgW="190440" imgH="215640" progId="Equation.DSMT4">
                  <p:embed/>
                  <p:pic>
                    <p:nvPicPr>
                      <p:cNvPr id="76" name="Object 75"/>
                      <p:cNvPicPr>
                        <a:picLocks noChangeAspect="1" noChangeArrowheads="1"/>
                      </p:cNvPicPr>
                      <p:nvPr/>
                    </p:nvPicPr>
                    <p:blipFill>
                      <a:blip r:embed="rId6"/>
                      <a:srcRect/>
                      <a:stretch>
                        <a:fillRect/>
                      </a:stretch>
                    </p:blipFill>
                    <p:spPr bwMode="auto">
                      <a:xfrm>
                        <a:off x="6806031" y="5780046"/>
                        <a:ext cx="332444" cy="376466"/>
                      </a:xfrm>
                      <a:prstGeom prst="rect">
                        <a:avLst/>
                      </a:prstGeom>
                      <a:noFill/>
                      <a:ln>
                        <a:noFill/>
                      </a:ln>
                    </p:spPr>
                  </p:pic>
                </p:oleObj>
              </mc:Fallback>
            </mc:AlternateContent>
          </a:graphicData>
        </a:graphic>
      </p:graphicFrame>
      <p:graphicFrame>
        <p:nvGraphicFramePr>
          <p:cNvPr id="81" name="Object 80">
            <a:extLst>
              <a:ext uri="{FF2B5EF4-FFF2-40B4-BE49-F238E27FC236}">
                <a16:creationId xmlns:a16="http://schemas.microsoft.com/office/drawing/2014/main" id="{886EA713-5417-4D0E-98EF-FDA96C5671F1}"/>
              </a:ext>
            </a:extLst>
          </p:cNvPr>
          <p:cNvGraphicFramePr>
            <a:graphicFrameLocks noChangeAspect="1"/>
          </p:cNvGraphicFramePr>
          <p:nvPr>
            <p:extLst>
              <p:ext uri="{D42A27DB-BD31-4B8C-83A1-F6EECF244321}">
                <p14:modId xmlns:p14="http://schemas.microsoft.com/office/powerpoint/2010/main" val="2493086384"/>
              </p:ext>
            </p:extLst>
          </p:nvPr>
        </p:nvGraphicFramePr>
        <p:xfrm>
          <a:off x="7507904" y="5157192"/>
          <a:ext cx="376464" cy="399234"/>
        </p:xfrm>
        <a:graphic>
          <a:graphicData uri="http://schemas.openxmlformats.org/presentationml/2006/ole">
            <mc:AlternateContent xmlns:mc="http://schemas.openxmlformats.org/markup-compatibility/2006">
              <mc:Choice xmlns:v="urn:schemas-microsoft-com:vml" Requires="v">
                <p:oleObj name="Equation" r:id="rId7" imgW="215640" imgH="228600" progId="Equation.DSMT4">
                  <p:embed/>
                </p:oleObj>
              </mc:Choice>
              <mc:Fallback>
                <p:oleObj name="Equation" r:id="rId7" imgW="215640" imgH="228600" progId="Equation.DSMT4">
                  <p:embed/>
                  <p:pic>
                    <p:nvPicPr>
                      <p:cNvPr id="77" name="Object 76"/>
                      <p:cNvPicPr>
                        <a:picLocks noChangeAspect="1" noChangeArrowheads="1"/>
                      </p:cNvPicPr>
                      <p:nvPr/>
                    </p:nvPicPr>
                    <p:blipFill>
                      <a:blip r:embed="rId8"/>
                      <a:srcRect/>
                      <a:stretch>
                        <a:fillRect/>
                      </a:stretch>
                    </p:blipFill>
                    <p:spPr bwMode="auto">
                      <a:xfrm>
                        <a:off x="7507904" y="5157192"/>
                        <a:ext cx="376464" cy="399234"/>
                      </a:xfrm>
                      <a:prstGeom prst="rect">
                        <a:avLst/>
                      </a:prstGeom>
                      <a:noFill/>
                      <a:ln>
                        <a:noFill/>
                      </a:ln>
                    </p:spPr>
                  </p:pic>
                </p:oleObj>
              </mc:Fallback>
            </mc:AlternateContent>
          </a:graphicData>
        </a:graphic>
      </p:graphicFrame>
      <p:sp>
        <p:nvSpPr>
          <p:cNvPr id="95" name="Right Triangle 94">
            <a:extLst>
              <a:ext uri="{FF2B5EF4-FFF2-40B4-BE49-F238E27FC236}">
                <a16:creationId xmlns:a16="http://schemas.microsoft.com/office/drawing/2014/main" id="{6F9E4B5E-A997-4A17-AAF7-66691893747B}"/>
              </a:ext>
            </a:extLst>
          </p:cNvPr>
          <p:cNvSpPr/>
          <p:nvPr/>
        </p:nvSpPr>
        <p:spPr>
          <a:xfrm rot="10800000">
            <a:off x="6395211" y="4774126"/>
            <a:ext cx="1935138" cy="1861771"/>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6" name="Rectangle 9">
                <a:extLst>
                  <a:ext uri="{FF2B5EF4-FFF2-40B4-BE49-F238E27FC236}">
                    <a16:creationId xmlns:a16="http://schemas.microsoft.com/office/drawing/2014/main" id="{6645E47E-82D4-4533-AFC2-710431344E2D}"/>
                  </a:ext>
                </a:extLst>
              </p:cNvPr>
              <p:cNvSpPr>
                <a:spLocks noChangeArrowheads="1"/>
              </p:cNvSpPr>
              <p:nvPr/>
            </p:nvSpPr>
            <p:spPr bwMode="auto">
              <a:xfrm>
                <a:off x="6156176" y="4401108"/>
                <a:ext cx="2330450" cy="4349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2075" tIns="46038" rIns="92075" bIns="46038" anchor="ct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eaLnBrk="1" hangingPunct="1">
                  <a:spcBef>
                    <a:spcPct val="0"/>
                  </a:spcBef>
                  <a:buClrTx/>
                  <a:buSzTx/>
                  <a:buFontTx/>
                  <a:buNone/>
                </a:pPr>
                <a14:m>
                  <m:oMath xmlns:m="http://schemas.openxmlformats.org/officeDocument/2006/math">
                    <m:sSup>
                      <m:sSupPr>
                        <m:ctrlPr>
                          <a:rPr lang="en-US" altLang="zh-CN" sz="1800" b="1" i="1" smtClean="0">
                            <a:solidFill>
                              <a:schemeClr val="tx1"/>
                            </a:solidFill>
                            <a:latin typeface="Cambria Math" panose="02040503050406030204" pitchFamily="18" charset="0"/>
                          </a:rPr>
                        </m:ctrlPr>
                      </m:sSupPr>
                      <m:e>
                        <m:r>
                          <a:rPr lang="en-US" altLang="zh-CN" sz="1800" b="1" i="1" smtClean="0">
                            <a:solidFill>
                              <a:schemeClr val="tx1"/>
                            </a:solidFill>
                            <a:latin typeface="Cambria Math"/>
                          </a:rPr>
                          <m:t>𝒁</m:t>
                        </m:r>
                      </m:e>
                      <m:sup>
                        <m:r>
                          <a:rPr lang="en-US" altLang="zh-CN" sz="1800" b="0" i="1" smtClean="0">
                            <a:solidFill>
                              <a:schemeClr val="tx1"/>
                            </a:solidFill>
                            <a:latin typeface="Cambria Math"/>
                          </a:rPr>
                          <m:t>−1</m:t>
                        </m:r>
                      </m:sup>
                    </m:sSup>
                  </m:oMath>
                </a14:m>
                <a:r>
                  <a:rPr lang="en-US" altLang="zh-CN" sz="1800" b="0" dirty="0">
                    <a:solidFill>
                      <a:schemeClr val="tx1"/>
                    </a:solidFill>
                    <a:latin typeface="+mj-lt"/>
                    <a:ea typeface="SimSun" pitchFamily="2" charset="-122"/>
                  </a:rPr>
                  <a:t> </a:t>
                </a:r>
              </a:p>
            </p:txBody>
          </p:sp>
        </mc:Choice>
        <mc:Fallback xmlns="">
          <p:sp>
            <p:nvSpPr>
              <p:cNvPr id="96" name="Rectangle 9">
                <a:extLst>
                  <a:ext uri="{FF2B5EF4-FFF2-40B4-BE49-F238E27FC236}">
                    <a16:creationId xmlns:a16="http://schemas.microsoft.com/office/drawing/2014/main" id="{6645E47E-82D4-4533-AFC2-710431344E2D}"/>
                  </a:ext>
                </a:extLst>
              </p:cNvPr>
              <p:cNvSpPr>
                <a:spLocks noRot="1" noChangeAspect="1" noMove="1" noResize="1" noEditPoints="1" noAdjustHandles="1" noChangeArrowheads="1" noChangeShapeType="1" noTextEdit="1"/>
              </p:cNvSpPr>
              <p:nvPr/>
            </p:nvSpPr>
            <p:spPr bwMode="auto">
              <a:xfrm>
                <a:off x="6156176" y="4401108"/>
                <a:ext cx="2330450" cy="434975"/>
              </a:xfrm>
              <a:prstGeom prst="rect">
                <a:avLst/>
              </a:prstGeom>
              <a:blipFill>
                <a:blip r:embed="rId2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9">
                <a:extLst>
                  <a:ext uri="{FF2B5EF4-FFF2-40B4-BE49-F238E27FC236}">
                    <a16:creationId xmlns:a16="http://schemas.microsoft.com/office/drawing/2014/main" id="{EF8845BC-D376-4C9D-AA3B-D518501F680E}"/>
                  </a:ext>
                </a:extLst>
              </p:cNvPr>
              <p:cNvSpPr>
                <a:spLocks noChangeArrowheads="1"/>
              </p:cNvSpPr>
              <p:nvPr/>
            </p:nvSpPr>
            <p:spPr bwMode="auto">
              <a:xfrm>
                <a:off x="3383868" y="4382450"/>
                <a:ext cx="2330450" cy="4349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2075" tIns="46038" rIns="92075" bIns="46038" anchor="ct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eaLnBrk="1" hangingPunct="1">
                  <a:spcBef>
                    <a:spcPct val="0"/>
                  </a:spcBef>
                  <a:buClrTx/>
                  <a:buSzTx/>
                  <a:buFontTx/>
                  <a:buNone/>
                </a:pPr>
                <a14:m>
                  <m:oMath xmlns:m="http://schemas.openxmlformats.org/officeDocument/2006/math">
                    <m:sSup>
                      <m:sSupPr>
                        <m:ctrlPr>
                          <a:rPr lang="en-US" altLang="zh-CN" sz="1800" b="1" i="1" smtClean="0">
                            <a:solidFill>
                              <a:schemeClr val="tx1"/>
                            </a:solidFill>
                            <a:latin typeface="Cambria Math" panose="02040503050406030204" pitchFamily="18" charset="0"/>
                          </a:rPr>
                        </m:ctrlPr>
                      </m:sSupPr>
                      <m:e>
                        <m:r>
                          <a:rPr lang="en-US" altLang="zh-CN" sz="1800" b="1" i="1" smtClean="0">
                            <a:solidFill>
                              <a:schemeClr val="tx1"/>
                            </a:solidFill>
                            <a:latin typeface="Cambria Math"/>
                          </a:rPr>
                          <m:t>𝒁</m:t>
                        </m:r>
                      </m:e>
                      <m:sup/>
                    </m:sSup>
                  </m:oMath>
                </a14:m>
                <a:r>
                  <a:rPr lang="en-US" altLang="zh-CN" sz="1800" b="0" dirty="0">
                    <a:solidFill>
                      <a:schemeClr val="tx1"/>
                    </a:solidFill>
                    <a:latin typeface="+mj-lt"/>
                    <a:ea typeface="SimSun" pitchFamily="2" charset="-122"/>
                  </a:rPr>
                  <a:t> </a:t>
                </a:r>
              </a:p>
            </p:txBody>
          </p:sp>
        </mc:Choice>
        <mc:Fallback xmlns="">
          <p:sp>
            <p:nvSpPr>
              <p:cNvPr id="101" name="Rectangle 9">
                <a:extLst>
                  <a:ext uri="{FF2B5EF4-FFF2-40B4-BE49-F238E27FC236}">
                    <a16:creationId xmlns:a16="http://schemas.microsoft.com/office/drawing/2014/main" id="{EF8845BC-D376-4C9D-AA3B-D518501F680E}"/>
                  </a:ext>
                </a:extLst>
              </p:cNvPr>
              <p:cNvSpPr>
                <a:spLocks noRot="1" noChangeAspect="1" noMove="1" noResize="1" noEditPoints="1" noAdjustHandles="1" noChangeArrowheads="1" noChangeShapeType="1" noTextEdit="1"/>
              </p:cNvSpPr>
              <p:nvPr/>
            </p:nvSpPr>
            <p:spPr bwMode="auto">
              <a:xfrm>
                <a:off x="3383868" y="4382450"/>
                <a:ext cx="2330450" cy="434975"/>
              </a:xfrm>
              <a:prstGeom prst="rect">
                <a:avLst/>
              </a:prstGeom>
              <a:blipFill>
                <a:blip r:embed="rId2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2" name="Rectangle 9">
            <a:extLst>
              <a:ext uri="{FF2B5EF4-FFF2-40B4-BE49-F238E27FC236}">
                <a16:creationId xmlns:a16="http://schemas.microsoft.com/office/drawing/2014/main" id="{D26EAA96-2FCD-4D8B-AB3E-39E0E58C4C84}"/>
              </a:ext>
            </a:extLst>
          </p:cNvPr>
          <p:cNvSpPr>
            <a:spLocks noChangeArrowheads="1"/>
          </p:cNvSpPr>
          <p:nvPr/>
        </p:nvSpPr>
        <p:spPr bwMode="auto">
          <a:xfrm>
            <a:off x="329861" y="4335149"/>
            <a:ext cx="23304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lnSpc>
                <a:spcPct val="90000"/>
              </a:lnSpc>
              <a:spcBef>
                <a:spcPct val="30000"/>
              </a:spcBef>
              <a:buClr>
                <a:srgbClr val="0D3191"/>
              </a:buClr>
              <a:buSzPct val="75000"/>
              <a:buFont typeface="Monotype Sorts" pitchFamily="2" charset="2"/>
              <a:buChar char="n"/>
              <a:defRPr sz="2400" b="1">
                <a:solidFill>
                  <a:srgbClr val="0000CC"/>
                </a:solidFill>
                <a:latin typeface="Arial" charset="0"/>
              </a:defRPr>
            </a:lvl1pPr>
            <a:lvl2pPr marL="742950" indent="-285750" eaLnBrk="0" hangingPunct="0">
              <a:lnSpc>
                <a:spcPct val="90000"/>
              </a:lnSpc>
              <a:spcBef>
                <a:spcPct val="30000"/>
              </a:spcBef>
              <a:buClr>
                <a:srgbClr val="000000"/>
              </a:buClr>
              <a:buSzPct val="100000"/>
              <a:buFont typeface="Times New Roman" pitchFamily="18" charset="0"/>
              <a:buChar char="–"/>
              <a:defRPr b="1">
                <a:solidFill>
                  <a:srgbClr val="0000CC"/>
                </a:solidFill>
                <a:latin typeface="Arial" charset="0"/>
              </a:defRPr>
            </a:lvl2pPr>
            <a:lvl3pPr marL="1143000" indent="-228600" eaLnBrk="0" hangingPunct="0">
              <a:lnSpc>
                <a:spcPct val="90000"/>
              </a:lnSpc>
              <a:spcBef>
                <a:spcPct val="30000"/>
              </a:spcBef>
              <a:buClr>
                <a:schemeClr val="hlink"/>
              </a:buClr>
              <a:buSzPct val="75000"/>
              <a:buFont typeface="Symbol" pitchFamily="18" charset="2"/>
              <a:buChar char="á"/>
              <a:defRPr b="1">
                <a:solidFill>
                  <a:srgbClr val="0000CC"/>
                </a:solidFill>
                <a:latin typeface="Arial" charset="0"/>
              </a:defRPr>
            </a:lvl3pPr>
            <a:lvl4pPr marL="1600200" indent="-228600" eaLnBrk="0" hangingPunct="0">
              <a:lnSpc>
                <a:spcPct val="90000"/>
              </a:lnSpc>
              <a:spcBef>
                <a:spcPct val="30000"/>
              </a:spcBef>
              <a:buSzPct val="100000"/>
              <a:buChar char="–"/>
              <a:defRPr sz="1400" b="1">
                <a:solidFill>
                  <a:srgbClr val="0000CC"/>
                </a:solidFill>
                <a:latin typeface="Arial" charset="0"/>
              </a:defRPr>
            </a:lvl4pPr>
            <a:lvl5pPr marL="2057400" indent="-228600" eaLnBrk="0" hangingPunct="0">
              <a:lnSpc>
                <a:spcPct val="90000"/>
              </a:lnSpc>
              <a:spcBef>
                <a:spcPct val="30000"/>
              </a:spcBef>
              <a:buClr>
                <a:schemeClr val="tx2"/>
              </a:buClr>
              <a:buSzPct val="100000"/>
              <a:buChar char="»"/>
              <a:defRPr sz="1400" b="1">
                <a:solidFill>
                  <a:srgbClr val="0000CC"/>
                </a:solidFill>
                <a:latin typeface="Arial" charset="0"/>
              </a:defRPr>
            </a:lvl5pPr>
            <a:lvl6pPr marL="25146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6pPr>
            <a:lvl7pPr marL="29718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7pPr>
            <a:lvl8pPr marL="34290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8pPr>
            <a:lvl9pPr marL="3886200" indent="-228600" eaLnBrk="0" fontAlgn="base" hangingPunct="0">
              <a:lnSpc>
                <a:spcPct val="90000"/>
              </a:lnSpc>
              <a:spcBef>
                <a:spcPct val="30000"/>
              </a:spcBef>
              <a:spcAft>
                <a:spcPct val="0"/>
              </a:spcAft>
              <a:buClr>
                <a:schemeClr val="tx2"/>
              </a:buClr>
              <a:buSzPct val="100000"/>
              <a:buChar char="»"/>
              <a:defRPr sz="1400" b="1">
                <a:solidFill>
                  <a:srgbClr val="0000CC"/>
                </a:solidFill>
                <a:latin typeface="Arial" charset="0"/>
              </a:defRPr>
            </a:lvl9pPr>
          </a:lstStyle>
          <a:p>
            <a:pPr algn="ctr" eaLnBrk="1" hangingPunct="1">
              <a:spcBef>
                <a:spcPct val="0"/>
              </a:spcBef>
              <a:buClrTx/>
              <a:buSzTx/>
              <a:buFontTx/>
              <a:buNone/>
            </a:pPr>
            <a:r>
              <a:rPr lang="en-US" altLang="zh-CN" sz="1800" b="0" dirty="0">
                <a:solidFill>
                  <a:schemeClr val="tx1"/>
                </a:solidFill>
                <a:latin typeface="+mj-lt"/>
                <a:ea typeface="SimSun" pitchFamily="2" charset="-122"/>
              </a:rPr>
              <a:t>Geometry partitioning</a:t>
            </a:r>
          </a:p>
        </p:txBody>
      </p:sp>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1C4B555F-468E-496B-BA48-C14D5478BA0D}"/>
                  </a:ext>
                </a:extLst>
              </p:cNvPr>
              <p:cNvSpPr>
                <a:spLocks noGrp="1"/>
              </p:cNvSpPr>
              <p:nvPr>
                <p:ph idx="1"/>
              </p:nvPr>
            </p:nvSpPr>
            <p:spPr>
              <a:xfrm>
                <a:off x="179512" y="908720"/>
                <a:ext cx="8496944" cy="1727539"/>
              </a:xfrm>
            </p:spPr>
            <p:txBody>
              <a:bodyPr/>
              <a:lstStyle>
                <a:lvl1pPr>
                  <a:buSzPct val="60000"/>
                  <a:buFontTx/>
                  <a:buBlip>
                    <a:blip r:embed="rId28"/>
                  </a:buBlip>
                  <a:defRPr sz="2500"/>
                </a:lvl1pPr>
                <a:lvl2pPr>
                  <a:buSzPct val="60000"/>
                  <a:buFontTx/>
                  <a:buBlip>
                    <a:blip r:embed="rId29"/>
                  </a:buBlip>
                  <a:defRPr sz="2500"/>
                </a:lvl2pPr>
              </a:lstStyle>
              <a:p>
                <a:pPr lvl="0"/>
                <a:r>
                  <a:rPr lang="en-US" sz="1800" dirty="0"/>
                  <a:t>Phases of fast direct IE solvers </a:t>
                </a:r>
              </a:p>
              <a:p>
                <a:pPr lvl="1"/>
                <a:r>
                  <a:rPr lang="en-US" sz="1800" dirty="0"/>
                  <a:t>Clustering: reorder the matrix according to geometrical clustering</a:t>
                </a:r>
              </a:p>
              <a:p>
                <a:pPr lvl="1"/>
                <a:r>
                  <a:rPr lang="en-US" sz="1800" dirty="0"/>
                  <a:t>Construction: form and compress </a:t>
                </a:r>
                <a14:m>
                  <m:oMath xmlns:m="http://schemas.openxmlformats.org/officeDocument/2006/math">
                    <m:r>
                      <a:rPr lang="en-US" altLang="zh-CN" sz="1800" b="1" i="1">
                        <a:latin typeface="Cambria Math"/>
                      </a:rPr>
                      <m:t>𝒁</m:t>
                    </m:r>
                  </m:oMath>
                </a14:m>
                <a:endParaRPr lang="en-US" sz="1800" dirty="0"/>
              </a:p>
              <a:p>
                <a:pPr lvl="1"/>
                <a:r>
                  <a:rPr lang="en-US" sz="1800" dirty="0"/>
                  <a:t>Factorization: form </a:t>
                </a:r>
                <a14:m>
                  <m:oMath xmlns:m="http://schemas.openxmlformats.org/officeDocument/2006/math">
                    <m:sSup>
                      <m:sSupPr>
                        <m:ctrlPr>
                          <a:rPr lang="en-US" altLang="zh-CN" sz="1800" b="1" i="1" smtClean="0">
                            <a:latin typeface="Cambria Math" panose="02040503050406030204" pitchFamily="18" charset="0"/>
                          </a:rPr>
                        </m:ctrlPr>
                      </m:sSupPr>
                      <m:e>
                        <m:r>
                          <a:rPr lang="en-US" altLang="zh-CN" sz="1800" b="1" i="1">
                            <a:latin typeface="Cambria Math"/>
                          </a:rPr>
                          <m:t>𝒁</m:t>
                        </m:r>
                      </m:e>
                      <m:sup>
                        <m:r>
                          <a:rPr lang="en-US" altLang="zh-CN" sz="1800" b="1" i="1" smtClean="0">
                            <a:latin typeface="Cambria Math" panose="02040503050406030204" pitchFamily="18" charset="0"/>
                          </a:rPr>
                          <m:t>−</m:t>
                        </m:r>
                        <m:r>
                          <a:rPr lang="en-US" altLang="zh-CN" sz="1800" b="1" i="1" smtClean="0">
                            <a:latin typeface="Cambria Math" panose="02040503050406030204" pitchFamily="18" charset="0"/>
                          </a:rPr>
                          <m:t>𝟏</m:t>
                        </m:r>
                      </m:sup>
                    </m:sSup>
                  </m:oMath>
                </a14:m>
                <a:r>
                  <a:rPr lang="en-US" sz="1800" dirty="0"/>
                  <a:t> or LU of </a:t>
                </a:r>
                <a14:m>
                  <m:oMath xmlns:m="http://schemas.openxmlformats.org/officeDocument/2006/math">
                    <m:r>
                      <a:rPr lang="en-US" altLang="zh-CN" sz="1800" b="1" i="1">
                        <a:latin typeface="Cambria Math"/>
                      </a:rPr>
                      <m:t>𝒁</m:t>
                    </m:r>
                  </m:oMath>
                </a14:m>
                <a:endParaRPr lang="en-US" sz="1800" dirty="0"/>
              </a:p>
              <a:p>
                <a:pPr lvl="1"/>
                <a:r>
                  <a:rPr lang="en-US" sz="1800" dirty="0"/>
                  <a:t>Solution: apply </a:t>
                </a:r>
                <a14:m>
                  <m:oMath xmlns:m="http://schemas.openxmlformats.org/officeDocument/2006/math">
                    <m:sSup>
                      <m:sSupPr>
                        <m:ctrlPr>
                          <a:rPr lang="en-US" altLang="zh-CN" sz="1800" b="1" i="1">
                            <a:latin typeface="Cambria Math" panose="02040503050406030204" pitchFamily="18" charset="0"/>
                          </a:rPr>
                        </m:ctrlPr>
                      </m:sSupPr>
                      <m:e>
                        <m:r>
                          <a:rPr lang="en-US" altLang="zh-CN" sz="1800" b="1" i="1">
                            <a:latin typeface="Cambria Math"/>
                          </a:rPr>
                          <m:t>𝒁</m:t>
                        </m:r>
                      </m:e>
                      <m:sup>
                        <m:r>
                          <a:rPr lang="en-US" altLang="zh-CN" sz="1800" b="1" i="1">
                            <a:latin typeface="Cambria Math" panose="02040503050406030204" pitchFamily="18" charset="0"/>
                          </a:rPr>
                          <m:t>−</m:t>
                        </m:r>
                        <m:r>
                          <a:rPr lang="en-US" altLang="zh-CN" sz="1800" b="1" i="1">
                            <a:latin typeface="Cambria Math" panose="02040503050406030204" pitchFamily="18" charset="0"/>
                          </a:rPr>
                          <m:t>𝟏</m:t>
                        </m:r>
                      </m:sup>
                    </m:sSup>
                    <m:r>
                      <a:rPr lang="en-US" altLang="zh-CN" sz="1800" b="1" i="1" smtClean="0">
                        <a:latin typeface="Cambria Math" panose="02040503050406030204" pitchFamily="18" charset="0"/>
                      </a:rPr>
                      <m:t>𝑽</m:t>
                    </m:r>
                  </m:oMath>
                </a14:m>
                <a:r>
                  <a:rPr lang="en-US" sz="1800" dirty="0"/>
                  <a:t> in IRAM</a:t>
                </a:r>
              </a:p>
              <a:p>
                <a:pPr lvl="0"/>
                <a:endParaRPr lang="en-US" sz="1800" dirty="0"/>
              </a:p>
              <a:p>
                <a:pPr lvl="0"/>
                <a:r>
                  <a:rPr lang="en-US" sz="1800" dirty="0"/>
                  <a:t>Classes of fast direct solvers:</a:t>
                </a:r>
              </a:p>
              <a:p>
                <a:pPr lvl="1"/>
                <a:r>
                  <a:rPr lang="en-US" sz="1800" dirty="0"/>
                  <a:t>Low-rank (LR)-based solvers: H-</a:t>
                </a:r>
                <a:r>
                  <a:rPr lang="en-US" altLang="zh-CN" sz="1800" dirty="0"/>
                  <a:t>matrix, </a:t>
                </a:r>
                <a:r>
                  <a:rPr lang="en-US" sz="1800" dirty="0"/>
                  <a:t>H</a:t>
                </a:r>
                <a:r>
                  <a:rPr lang="en-US" altLang="zh-CN" sz="1800" baseline="30000" dirty="0"/>
                  <a:t>2</a:t>
                </a:r>
                <a:r>
                  <a:rPr lang="en-US" altLang="zh-CN" sz="1800" dirty="0"/>
                  <a:t>-matrix, </a:t>
                </a:r>
                <a:r>
                  <a:rPr lang="en-US" sz="1800" dirty="0"/>
                  <a:t>HSS matrix, </a:t>
                </a:r>
                <a:r>
                  <a:rPr lang="en-US" sz="1800" b="1" dirty="0"/>
                  <a:t>HODLR</a:t>
                </a:r>
                <a:r>
                  <a:rPr lang="en-US" sz="1800" dirty="0"/>
                  <a:t> matrix, BLR, recursive skeletonization, inverse FMM</a:t>
                </a:r>
              </a:p>
              <a:p>
                <a:pPr lvl="1"/>
                <a:r>
                  <a:rPr lang="en-US" sz="1800" dirty="0"/>
                  <a:t>Butterfly (BF)-based solvers: H-matrix with butterfly, </a:t>
                </a:r>
                <a:r>
                  <a:rPr lang="en-US" sz="1800" b="1" dirty="0"/>
                  <a:t>HODBF </a:t>
                </a:r>
                <a:endParaRPr lang="en-US" sz="1800" dirty="0"/>
              </a:p>
              <a:p>
                <a:pPr marL="0" indent="0">
                  <a:buNone/>
                </a:pPr>
                <a:endParaRPr lang="en-US" sz="1800" dirty="0"/>
              </a:p>
              <a:p>
                <a:pPr lvl="3"/>
                <a:endParaRPr lang="en-US" dirty="0"/>
              </a:p>
              <a:p>
                <a:pPr lvl="1"/>
                <a:endParaRPr lang="en-US" sz="1800" dirty="0"/>
              </a:p>
            </p:txBody>
          </p:sp>
        </mc:Choice>
        <mc:Fallback xmlns="">
          <p:sp>
            <p:nvSpPr>
              <p:cNvPr id="103" name="Content Placeholder 2">
                <a:extLst>
                  <a:ext uri="{FF2B5EF4-FFF2-40B4-BE49-F238E27FC236}">
                    <a16:creationId xmlns:a16="http://schemas.microsoft.com/office/drawing/2014/main" id="{1C4B555F-468E-496B-BA48-C14D5478BA0D}"/>
                  </a:ext>
                </a:extLst>
              </p:cNvPr>
              <p:cNvSpPr>
                <a:spLocks noGrp="1" noRot="1" noChangeAspect="1" noMove="1" noResize="1" noEditPoints="1" noAdjustHandles="1" noChangeArrowheads="1" noChangeShapeType="1" noTextEdit="1"/>
              </p:cNvSpPr>
              <p:nvPr>
                <p:ph idx="1"/>
              </p:nvPr>
            </p:nvSpPr>
            <p:spPr>
              <a:xfrm>
                <a:off x="179512" y="908720"/>
                <a:ext cx="8496944" cy="1727539"/>
              </a:xfrm>
              <a:blipFill>
                <a:blip r:embed="rId30"/>
                <a:stretch>
                  <a:fillRect t="-1460" r="-1043" b="-9562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9A65A7C-FD1D-4ED2-AA90-913145D48590}"/>
              </a:ext>
            </a:extLst>
          </p:cNvPr>
          <p:cNvSpPr/>
          <p:nvPr/>
        </p:nvSpPr>
        <p:spPr>
          <a:xfrm>
            <a:off x="3534131" y="4771584"/>
            <a:ext cx="1921292" cy="18617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D6E1FDC-8D08-46C7-AFFD-967742F3E3BA}"/>
                  </a:ext>
                </a:extLst>
              </p:cNvPr>
              <p:cNvSpPr/>
              <p:nvPr/>
            </p:nvSpPr>
            <p:spPr>
              <a:xfrm>
                <a:off x="3887924" y="5481228"/>
                <a:ext cx="1319336" cy="369332"/>
              </a:xfrm>
              <a:prstGeom prst="rect">
                <a:avLst/>
              </a:prstGeom>
            </p:spPr>
            <p:txBody>
              <a:bodyPr wrap="none">
                <a:spAutoFit/>
              </a:bodyPr>
              <a:lstStyle/>
              <a:p>
                <a:r>
                  <a:rPr lang="en-US" altLang="zh-CN" dirty="0">
                    <a:solidFill>
                      <a:srgbClr val="3333B2"/>
                    </a:solidFill>
                  </a:rPr>
                  <a:t>Mem </a:t>
                </a:r>
                <a14:m>
                  <m:oMath xmlns:m="http://schemas.openxmlformats.org/officeDocument/2006/math">
                    <m:sSup>
                      <m:sSupPr>
                        <m:ctrlPr>
                          <a:rPr lang="en-US" altLang="zh-CN" i="1" smtClean="0">
                            <a:solidFill>
                              <a:srgbClr val="3333B2"/>
                            </a:solidFill>
                            <a:latin typeface="Cambria Math" panose="02040503050406030204" pitchFamily="18" charset="0"/>
                          </a:rPr>
                        </m:ctrlPr>
                      </m:sSupPr>
                      <m:e>
                        <m:r>
                          <a:rPr lang="en-US" altLang="zh-CN" b="0" i="1" smtClean="0">
                            <a:solidFill>
                              <a:srgbClr val="3333B2"/>
                            </a:solidFill>
                            <a:latin typeface="Cambria Math" panose="02040503050406030204" pitchFamily="18" charset="0"/>
                          </a:rPr>
                          <m:t>≪</m:t>
                        </m:r>
                        <m:r>
                          <a:rPr lang="en-US" altLang="zh-CN" i="1">
                            <a:solidFill>
                              <a:srgbClr val="3333B2"/>
                            </a:solidFill>
                            <a:latin typeface="Cambria Math" panose="02040503050406030204" pitchFamily="18" charset="0"/>
                          </a:rPr>
                          <m:t>𝑁</m:t>
                        </m:r>
                      </m:e>
                      <m:sup>
                        <m:r>
                          <a:rPr lang="en-US" altLang="zh-CN" i="1">
                            <a:solidFill>
                              <a:srgbClr val="3333B2"/>
                            </a:solidFill>
                            <a:latin typeface="Cambria Math" panose="02040503050406030204" pitchFamily="18" charset="0"/>
                          </a:rPr>
                          <m:t>2</m:t>
                        </m:r>
                      </m:sup>
                    </m:sSup>
                  </m:oMath>
                </a14:m>
                <a:endParaRPr lang="en-US" dirty="0"/>
              </a:p>
            </p:txBody>
          </p:sp>
        </mc:Choice>
        <mc:Fallback xmlns="">
          <p:sp>
            <p:nvSpPr>
              <p:cNvPr id="7" name="Rectangle 6">
                <a:extLst>
                  <a:ext uri="{FF2B5EF4-FFF2-40B4-BE49-F238E27FC236}">
                    <a16:creationId xmlns:a16="http://schemas.microsoft.com/office/drawing/2014/main" id="{7D6E1FDC-8D08-46C7-AFFD-967742F3E3BA}"/>
                  </a:ext>
                </a:extLst>
              </p:cNvPr>
              <p:cNvSpPr>
                <a:spLocks noRot="1" noChangeAspect="1" noMove="1" noResize="1" noEditPoints="1" noAdjustHandles="1" noChangeArrowheads="1" noChangeShapeType="1" noTextEdit="1"/>
              </p:cNvSpPr>
              <p:nvPr/>
            </p:nvSpPr>
            <p:spPr>
              <a:xfrm>
                <a:off x="3887924" y="5481228"/>
                <a:ext cx="1319336" cy="369332"/>
              </a:xfrm>
              <a:prstGeom prst="rect">
                <a:avLst/>
              </a:prstGeom>
              <a:blipFill>
                <a:blip r:embed="rId31"/>
                <a:stretch>
                  <a:fillRect l="-4167"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824773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HODLR and HODBF Solvers</a:t>
            </a:r>
            <a:endParaRPr lang="en-US" sz="3000" dirty="0"/>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179512" y="584684"/>
                <a:ext cx="8735888" cy="5059363"/>
              </a:xfrm>
            </p:spPr>
            <p:txBody>
              <a:bodyPr/>
              <a:lstStyle>
                <a:lvl1pPr>
                  <a:buSzPct val="60000"/>
                  <a:buFontTx/>
                  <a:buBlip>
                    <a:blip r:embed="rId3"/>
                  </a:buBlip>
                  <a:defRPr sz="2500"/>
                </a:lvl1pPr>
                <a:lvl2pPr>
                  <a:buSzPct val="60000"/>
                  <a:buFontTx/>
                  <a:buBlip>
                    <a:blip r:embed="rId4"/>
                  </a:buBlip>
                  <a:defRPr sz="2500"/>
                </a:lvl2pPr>
              </a:lstStyle>
              <a:p>
                <a:pPr lvl="0"/>
                <a:r>
                  <a:rPr lang="en-US" sz="1800" dirty="0"/>
                  <a:t>Focused solvers: Hierarchical off-diagonal low-rank (HODLR) and hierarchical off-diagonal butterfly (HODBF). </a:t>
                </a:r>
              </a:p>
              <a:p>
                <a:pPr lvl="0"/>
                <a:r>
                  <a:rPr lang="en-US" altLang="en-US" sz="1800" b="1" dirty="0"/>
                  <a:t>Low-</a:t>
                </a:r>
                <a:r>
                  <a:rPr lang="en-US" altLang="en-US" sz="1800" b="1" dirty="0" err="1"/>
                  <a:t>freq</a:t>
                </a:r>
                <a:r>
                  <a:rPr lang="en-US" altLang="en-US" sz="1800" b="1" dirty="0"/>
                  <a:t> regime (fundamental mode)</a:t>
                </a:r>
                <a:r>
                  <a:rPr lang="en-US" altLang="en-US" sz="1800" dirty="0"/>
                  <a:t>: blocks of </a:t>
                </a:r>
                <a14:m>
                  <m:oMath xmlns:m="http://schemas.openxmlformats.org/officeDocument/2006/math">
                    <m:r>
                      <a:rPr lang="en-US" altLang="zh-CN" sz="1800" b="1" i="1">
                        <a:latin typeface="Cambria Math" panose="02040503050406030204" pitchFamily="18" charset="0"/>
                      </a:rPr>
                      <m:t>𝒁</m:t>
                    </m:r>
                  </m:oMath>
                </a14:m>
                <a:r>
                  <a:rPr lang="en-US" altLang="en-US" sz="1800" dirty="0"/>
                  <a:t> allow low-rank (LR) compression</a:t>
                </a:r>
                <a:endParaRPr lang="en-US" altLang="zh-CN" sz="1800" dirty="0"/>
              </a:p>
              <a:p>
                <a:pPr lvl="0"/>
                <a:r>
                  <a:rPr lang="en-US" altLang="en-US" sz="1800" b="1" dirty="0"/>
                  <a:t>High-</a:t>
                </a:r>
                <a:r>
                  <a:rPr lang="en-US" altLang="en-US" sz="1800" b="1" dirty="0" err="1"/>
                  <a:t>freq</a:t>
                </a:r>
                <a:r>
                  <a:rPr lang="en-US" altLang="en-US" sz="1800" b="1" dirty="0"/>
                  <a:t> regime (very high order mode)</a:t>
                </a:r>
                <a:r>
                  <a:rPr lang="en-US" altLang="en-US" sz="1800" dirty="0"/>
                  <a:t>: blocks of </a:t>
                </a:r>
                <a14:m>
                  <m:oMath xmlns:m="http://schemas.openxmlformats.org/officeDocument/2006/math">
                    <m:r>
                      <a:rPr lang="en-US" altLang="zh-CN" sz="1800" b="1" i="1">
                        <a:latin typeface="Cambria Math" panose="02040503050406030204" pitchFamily="18" charset="0"/>
                      </a:rPr>
                      <m:t>𝒁</m:t>
                    </m:r>
                  </m:oMath>
                </a14:m>
                <a:r>
                  <a:rPr lang="en-US" altLang="en-US" sz="1800" dirty="0"/>
                  <a:t> allow butterfly (BF) compression</a:t>
                </a:r>
              </a:p>
              <a:p>
                <a:pPr lvl="0"/>
                <a:endParaRPr lang="en-US" sz="1800" b="1" dirty="0">
                  <a:solidFill>
                    <a:srgbClr val="3333B2"/>
                  </a:solidFill>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a:p>
                <a:pPr lvl="0"/>
                <a:endParaRPr lang="en-US" altLang="zh-CN" sz="1800" dirty="0">
                  <a:ea typeface="宋体" pitchFamily="2" charset="-122"/>
                </a:endParaRP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179512" y="584684"/>
                <a:ext cx="8735888" cy="5059363"/>
              </a:xfrm>
              <a:blipFill>
                <a:blip r:embed="rId5"/>
                <a:stretch>
                  <a:fillRect t="-754"/>
                </a:stretch>
              </a:blipFill>
            </p:spPr>
            <p:txBody>
              <a:bodyPr/>
              <a:lstStyle/>
              <a:p>
                <a:r>
                  <a:rPr lang="en-US">
                    <a:noFill/>
                  </a:rPr>
                  <a:t> </a:t>
                </a:r>
              </a:p>
            </p:txBody>
          </p:sp>
        </mc:Fallback>
      </mc:AlternateContent>
      <p:sp>
        <p:nvSpPr>
          <p:cNvPr id="32" name="Rectangle 1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1" name="Group 50">
            <a:extLst>
              <a:ext uri="{FF2B5EF4-FFF2-40B4-BE49-F238E27FC236}">
                <a16:creationId xmlns:a16="http://schemas.microsoft.com/office/drawing/2014/main" id="{8F51707B-8E2B-4988-B8C5-03EB64744BD0}"/>
              </a:ext>
            </a:extLst>
          </p:cNvPr>
          <p:cNvGrpSpPr/>
          <p:nvPr/>
        </p:nvGrpSpPr>
        <p:grpSpPr>
          <a:xfrm>
            <a:off x="109960" y="2005939"/>
            <a:ext cx="4268260" cy="2431005"/>
            <a:chOff x="1119068" y="30665412"/>
            <a:chExt cx="4268260" cy="2431005"/>
          </a:xfrm>
        </p:grpSpPr>
        <p:pic>
          <p:nvPicPr>
            <p:cNvPr id="52" name="Picture 51">
              <a:extLst>
                <a:ext uri="{FF2B5EF4-FFF2-40B4-BE49-F238E27FC236}">
                  <a16:creationId xmlns:a16="http://schemas.microsoft.com/office/drawing/2014/main" id="{A30EC912-582A-4D13-B33C-3009580E64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068" y="30665412"/>
              <a:ext cx="4093740" cy="2072520"/>
            </a:xfrm>
            <a:prstGeom prst="rect">
              <a:avLst/>
            </a:prstGeom>
          </p:spPr>
        </p:pic>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DBCCB76E-E209-4CEF-959A-C48C9765395B}"/>
                    </a:ext>
                  </a:extLst>
                </p:cNvPr>
                <p:cNvSpPr/>
                <p:nvPr/>
              </p:nvSpPr>
              <p:spPr>
                <a:xfrm>
                  <a:off x="1951775" y="32727085"/>
                  <a:ext cx="1240340" cy="369332"/>
                </a:xfrm>
                <a:prstGeom prst="rect">
                  <a:avLst/>
                </a:prstGeom>
              </p:spPr>
              <p:txBody>
                <a:bodyPr wrap="none">
                  <a:spAutoFit/>
                </a:bodyPr>
                <a:lstStyle/>
                <a:p>
                  <a14:m>
                    <m:oMath xmlns:m="http://schemas.openxmlformats.org/officeDocument/2006/math">
                      <m:r>
                        <a:rPr lang="en-US" altLang="zh-CN" b="1" i="1" smtClean="0">
                          <a:latin typeface="Cambria Math" panose="02040503050406030204" pitchFamily="18" charset="0"/>
                        </a:rPr>
                        <m:t>𝒁</m:t>
                      </m:r>
                    </m:oMath>
                  </a14:m>
                  <a:r>
                    <a:rPr lang="en-US" dirty="0">
                      <a:latin typeface="+mn-lt"/>
                    </a:rPr>
                    <a:t>: low-</a:t>
                  </a:r>
                  <a:r>
                    <a:rPr lang="en-US" dirty="0" err="1">
                      <a:latin typeface="+mn-lt"/>
                    </a:rPr>
                    <a:t>freq</a:t>
                  </a:r>
                  <a:endParaRPr lang="en-US" dirty="0">
                    <a:latin typeface="+mn-lt"/>
                  </a:endParaRPr>
                </a:p>
              </p:txBody>
            </p:sp>
          </mc:Choice>
          <mc:Fallback xmlns="">
            <p:sp>
              <p:nvSpPr>
                <p:cNvPr id="53" name="Rectangle 52">
                  <a:extLst>
                    <a:ext uri="{FF2B5EF4-FFF2-40B4-BE49-F238E27FC236}">
                      <a16:creationId xmlns:a16="http://schemas.microsoft.com/office/drawing/2014/main" id="{DBCCB76E-E209-4CEF-959A-C48C9765395B}"/>
                    </a:ext>
                  </a:extLst>
                </p:cNvPr>
                <p:cNvSpPr>
                  <a:spLocks noRot="1" noChangeAspect="1" noMove="1" noResize="1" noEditPoints="1" noAdjustHandles="1" noChangeArrowheads="1" noChangeShapeType="1" noTextEdit="1"/>
                </p:cNvSpPr>
                <p:nvPr/>
              </p:nvSpPr>
              <p:spPr>
                <a:xfrm>
                  <a:off x="1951775" y="32727085"/>
                  <a:ext cx="1240340" cy="369332"/>
                </a:xfrm>
                <a:prstGeom prst="rect">
                  <a:avLst/>
                </a:prstGeom>
                <a:blipFill>
                  <a:blip r:embed="rId7"/>
                  <a:stretch>
                    <a:fillRect t="-8197" r="-49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E264E97-33AF-4AB3-9848-6FA556A48729}"/>
                    </a:ext>
                  </a:extLst>
                </p:cNvPr>
                <p:cNvSpPr/>
                <p:nvPr/>
              </p:nvSpPr>
              <p:spPr>
                <a:xfrm>
                  <a:off x="3577217" y="31701672"/>
                  <a:ext cx="1810111" cy="649409"/>
                </a:xfrm>
                <a:prstGeom prst="rect">
                  <a:avLst/>
                </a:prstGeom>
              </p:spPr>
              <p:txBody>
                <a:bodyPr wrap="none">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𝒁</m:t>
                          </m:r>
                        </m:e>
                        <m:sub>
                          <m:r>
                            <a:rPr lang="en-US" altLang="zh-CN" b="1" i="1" smtClean="0">
                              <a:latin typeface="Cambria Math" panose="02040503050406030204" pitchFamily="18" charset="0"/>
                            </a:rPr>
                            <m:t>𝟏𝟐</m:t>
                          </m:r>
                        </m:sub>
                      </m:sSub>
                    </m:oMath>
                  </a14:m>
                  <a:r>
                    <a:rPr lang="en-US" dirty="0">
                      <a:latin typeface="+mn-lt"/>
                    </a:rPr>
                    <a:t> rank const</a:t>
                  </a:r>
                </a:p>
                <a:p>
                  <a:r>
                    <a:rPr lang="en-US" dirty="0">
                      <a:latin typeface="+mn-lt"/>
                    </a:rPr>
                    <a:t>memory</a:t>
                  </a:r>
                  <a:r>
                    <a:rPr lang="en-US" altLang="zh-CN" b="1" dirty="0"/>
                    <a:t> </a:t>
                  </a:r>
                  <a14:m>
                    <m:oMath xmlns:m="http://schemas.openxmlformats.org/officeDocument/2006/math">
                      <m:r>
                        <a:rPr lang="en-US" altLang="zh-CN" b="0" i="1">
                          <a:latin typeface="Cambria Math" panose="02040503050406030204" pitchFamily="18" charset="0"/>
                        </a:rPr>
                        <m:t>𝑂</m:t>
                      </m:r>
                      <m:r>
                        <a:rPr lang="en-US" altLang="zh-CN" b="0" i="1">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a:latin typeface="Cambria Math" panose="02040503050406030204" pitchFamily="18" charset="0"/>
                            </a:rPr>
                            <m:t>𝑁</m:t>
                          </m:r>
                        </m:e>
                        <m:sub>
                          <m:r>
                            <a:rPr lang="en-US" altLang="zh-CN" b="0" i="1" smtClean="0">
                              <a:latin typeface="Cambria Math" panose="02040503050406030204" pitchFamily="18" charset="0"/>
                            </a:rPr>
                            <m:t>𝑠</m:t>
                          </m:r>
                        </m:sub>
                        <m:sup>
                          <m:r>
                            <a:rPr lang="en-US" altLang="zh-CN" b="0" i="1" smtClean="0">
                              <a:latin typeface="Cambria Math" panose="02040503050406030204" pitchFamily="18" charset="0"/>
                            </a:rPr>
                            <m:t>1.5</m:t>
                          </m:r>
                        </m:sup>
                      </m:sSubSup>
                      <m:r>
                        <a:rPr lang="en-US" altLang="zh-CN" b="0" i="1">
                          <a:latin typeface="Cambria Math" panose="02040503050406030204" pitchFamily="18" charset="0"/>
                        </a:rPr>
                        <m:t>)</m:t>
                      </m:r>
                    </m:oMath>
                  </a14:m>
                  <a:endParaRPr lang="en-US" dirty="0">
                    <a:latin typeface="+mn-lt"/>
                  </a:endParaRPr>
                </a:p>
              </p:txBody>
            </p:sp>
          </mc:Choice>
          <mc:Fallback xmlns="">
            <p:sp>
              <p:nvSpPr>
                <p:cNvPr id="87" name="Rectangle 86">
                  <a:extLst>
                    <a:ext uri="{FF2B5EF4-FFF2-40B4-BE49-F238E27FC236}">
                      <a16:creationId xmlns:a16="http://schemas.microsoft.com/office/drawing/2014/main" id="{CE264E97-33AF-4AB3-9848-6FA556A48729}"/>
                    </a:ext>
                  </a:extLst>
                </p:cNvPr>
                <p:cNvSpPr>
                  <a:spLocks noRot="1" noChangeAspect="1" noMove="1" noResize="1" noEditPoints="1" noAdjustHandles="1" noChangeArrowheads="1" noChangeShapeType="1" noTextEdit="1"/>
                </p:cNvSpPr>
                <p:nvPr/>
              </p:nvSpPr>
              <p:spPr>
                <a:xfrm>
                  <a:off x="3577217" y="31701672"/>
                  <a:ext cx="1810111" cy="649409"/>
                </a:xfrm>
                <a:prstGeom prst="rect">
                  <a:avLst/>
                </a:prstGeom>
                <a:blipFill>
                  <a:blip r:embed="rId8"/>
                  <a:stretch>
                    <a:fillRect l="-2797" t="-3846" r="-699" b="-15385"/>
                  </a:stretch>
                </a:blipFill>
              </p:spPr>
              <p:txBody>
                <a:bodyPr/>
                <a:lstStyle/>
                <a:p>
                  <a:r>
                    <a:rPr lang="en-US">
                      <a:noFill/>
                    </a:rPr>
                    <a:t> </a:t>
                  </a:r>
                </a:p>
              </p:txBody>
            </p:sp>
          </mc:Fallback>
        </mc:AlternateContent>
      </p:grpSp>
      <p:grpSp>
        <p:nvGrpSpPr>
          <p:cNvPr id="88" name="Group 87">
            <a:extLst>
              <a:ext uri="{FF2B5EF4-FFF2-40B4-BE49-F238E27FC236}">
                <a16:creationId xmlns:a16="http://schemas.microsoft.com/office/drawing/2014/main" id="{8D406B0E-DD4B-4E4C-9101-07CE508D93C6}"/>
              </a:ext>
            </a:extLst>
          </p:cNvPr>
          <p:cNvGrpSpPr/>
          <p:nvPr/>
        </p:nvGrpSpPr>
        <p:grpSpPr>
          <a:xfrm>
            <a:off x="4497239" y="1988840"/>
            <a:ext cx="4555440" cy="2431005"/>
            <a:chOff x="6000547" y="30665412"/>
            <a:chExt cx="4555440" cy="2431005"/>
          </a:xfrm>
        </p:grpSpPr>
        <p:pic>
          <p:nvPicPr>
            <p:cNvPr id="89" name="Picture 88">
              <a:extLst>
                <a:ext uri="{FF2B5EF4-FFF2-40B4-BE49-F238E27FC236}">
                  <a16:creationId xmlns:a16="http://schemas.microsoft.com/office/drawing/2014/main" id="{8945EFCA-2DD1-4D10-AC42-1647E76F8E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0547" y="30665412"/>
              <a:ext cx="4555440" cy="2072520"/>
            </a:xfrm>
            <a:prstGeom prst="rect">
              <a:avLst/>
            </a:prstGeom>
          </p:spPr>
        </p:pic>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31FB9D0-E9EC-4F98-BA27-F8572181D010}"/>
                    </a:ext>
                  </a:extLst>
                </p:cNvPr>
                <p:cNvSpPr/>
                <p:nvPr/>
              </p:nvSpPr>
              <p:spPr>
                <a:xfrm>
                  <a:off x="6793799" y="32727085"/>
                  <a:ext cx="1306961" cy="369332"/>
                </a:xfrm>
                <a:prstGeom prst="rect">
                  <a:avLst/>
                </a:prstGeom>
              </p:spPr>
              <p:txBody>
                <a:bodyPr wrap="none">
                  <a:spAutoFit/>
                </a:bodyPr>
                <a:lstStyle/>
                <a:p>
                  <a14:m>
                    <m:oMath xmlns:m="http://schemas.openxmlformats.org/officeDocument/2006/math">
                      <m:r>
                        <a:rPr lang="en-US" altLang="zh-CN" b="1" i="1" smtClean="0">
                          <a:latin typeface="Cambria Math" panose="02040503050406030204" pitchFamily="18" charset="0"/>
                        </a:rPr>
                        <m:t>𝒁</m:t>
                      </m:r>
                    </m:oMath>
                  </a14:m>
                  <a:r>
                    <a:rPr lang="en-US" dirty="0">
                      <a:latin typeface="+mn-lt"/>
                    </a:rPr>
                    <a:t>: high-</a:t>
                  </a:r>
                  <a:r>
                    <a:rPr lang="en-US" dirty="0" err="1">
                      <a:latin typeface="+mn-lt"/>
                    </a:rPr>
                    <a:t>freq</a:t>
                  </a:r>
                  <a:endParaRPr lang="en-US" dirty="0">
                    <a:latin typeface="+mn-lt"/>
                  </a:endParaRPr>
                </a:p>
              </p:txBody>
            </p:sp>
          </mc:Choice>
          <mc:Fallback xmlns="">
            <p:sp>
              <p:nvSpPr>
                <p:cNvPr id="90" name="Rectangle 89">
                  <a:extLst>
                    <a:ext uri="{FF2B5EF4-FFF2-40B4-BE49-F238E27FC236}">
                      <a16:creationId xmlns:a16="http://schemas.microsoft.com/office/drawing/2014/main" id="{731FB9D0-E9EC-4F98-BA27-F8572181D010}"/>
                    </a:ext>
                  </a:extLst>
                </p:cNvPr>
                <p:cNvSpPr>
                  <a:spLocks noRot="1" noChangeAspect="1" noMove="1" noResize="1" noEditPoints="1" noAdjustHandles="1" noChangeArrowheads="1" noChangeShapeType="1" noTextEdit="1"/>
                </p:cNvSpPr>
                <p:nvPr/>
              </p:nvSpPr>
              <p:spPr>
                <a:xfrm>
                  <a:off x="6793799" y="32727085"/>
                  <a:ext cx="1306961" cy="369332"/>
                </a:xfrm>
                <a:prstGeom prst="rect">
                  <a:avLst/>
                </a:prstGeom>
                <a:blipFill>
                  <a:blip r:embed="rId10"/>
                  <a:stretch>
                    <a:fillRect t="-8197" r="-467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9BC1A972-1E1F-41F0-AD1C-D1A3B81305D5}"/>
                    </a:ext>
                  </a:extLst>
                </p:cNvPr>
                <p:cNvSpPr/>
                <p:nvPr/>
              </p:nvSpPr>
              <p:spPr>
                <a:xfrm>
                  <a:off x="8419241" y="31701672"/>
                  <a:ext cx="1681999" cy="646331"/>
                </a:xfrm>
                <a:prstGeom prst="rect">
                  <a:avLst/>
                </a:prstGeom>
              </p:spPr>
              <p:txBody>
                <a:bodyPr wrap="none">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𝒁</m:t>
                          </m:r>
                        </m:e>
                        <m:sub>
                          <m:r>
                            <a:rPr lang="en-US" altLang="zh-CN" b="1" i="1" smtClean="0">
                              <a:latin typeface="Cambria Math" panose="02040503050406030204" pitchFamily="18" charset="0"/>
                            </a:rPr>
                            <m:t>𝟏𝟐</m:t>
                          </m:r>
                        </m:sub>
                      </m:sSub>
                    </m:oMath>
                  </a14:m>
                  <a:r>
                    <a:rPr lang="en-US" dirty="0">
                      <a:latin typeface="+mn-lt"/>
                    </a:rPr>
                    <a:t> rank </a:t>
                  </a:r>
                  <a14:m>
                    <m:oMath xmlns:m="http://schemas.openxmlformats.org/officeDocument/2006/math">
                      <m:r>
                        <a:rPr lang="en-US" altLang="zh-CN" i="1">
                          <a:latin typeface="Cambria Math" panose="02040503050406030204" pitchFamily="18" charset="0"/>
                        </a:rPr>
                        <m:t>𝑂</m:t>
                      </m:r>
                      <m:r>
                        <a:rPr lang="en-US" altLang="zh-CN"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𝑁</m:t>
                          </m:r>
                        </m:e>
                        <m:sub>
                          <m:r>
                            <a:rPr lang="en-US" altLang="zh-CN" b="0" i="1" smtClean="0">
                              <a:latin typeface="Cambria Math" panose="02040503050406030204" pitchFamily="18" charset="0"/>
                            </a:rPr>
                            <m:t>𝑠</m:t>
                          </m:r>
                        </m:sub>
                      </m:sSub>
                      <m:r>
                        <a:rPr lang="en-US" altLang="zh-CN" i="1">
                          <a:latin typeface="Cambria Math" panose="02040503050406030204" pitchFamily="18" charset="0"/>
                        </a:rPr>
                        <m:t>)</m:t>
                      </m:r>
                    </m:oMath>
                  </a14:m>
                  <a:endParaRPr lang="en-US" dirty="0">
                    <a:latin typeface="+mn-lt"/>
                  </a:endParaRPr>
                </a:p>
                <a:p>
                  <a:r>
                    <a:rPr lang="en-US" dirty="0">
                      <a:latin typeface="+mn-lt"/>
                    </a:rPr>
                    <a:t>memory</a:t>
                  </a:r>
                  <a:r>
                    <a:rPr lang="en-US" altLang="zh-CN" b="1" dirty="0"/>
                    <a:t> </a:t>
                  </a:r>
                  <a14:m>
                    <m:oMath xmlns:m="http://schemas.openxmlformats.org/officeDocument/2006/math">
                      <m:r>
                        <a:rPr lang="en-US" altLang="zh-CN" b="0" i="1">
                          <a:latin typeface="Cambria Math" panose="02040503050406030204" pitchFamily="18" charset="0"/>
                        </a:rPr>
                        <m:t>𝑂</m:t>
                      </m:r>
                      <m:r>
                        <a:rPr lang="en-US" altLang="zh-CN" b="0" i="1">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a:latin typeface="Cambria Math" panose="02040503050406030204" pitchFamily="18" charset="0"/>
                            </a:rPr>
                            <m:t>𝑁</m:t>
                          </m:r>
                        </m:e>
                        <m:sub>
                          <m:r>
                            <a:rPr lang="en-US" altLang="zh-CN" b="0" i="1" smtClean="0">
                              <a:latin typeface="Cambria Math" panose="02040503050406030204" pitchFamily="18" charset="0"/>
                            </a:rPr>
                            <m:t>𝑠</m:t>
                          </m:r>
                        </m:sub>
                        <m:sup>
                          <m:r>
                            <a:rPr lang="en-US" altLang="zh-CN" b="0" i="1" smtClean="0">
                              <a:latin typeface="Cambria Math" panose="02040503050406030204" pitchFamily="18" charset="0"/>
                            </a:rPr>
                            <m:t>2</m:t>
                          </m:r>
                        </m:sup>
                      </m:sSubSup>
                      <m:r>
                        <a:rPr lang="en-US" altLang="zh-CN" b="0" i="1">
                          <a:latin typeface="Cambria Math" panose="02040503050406030204" pitchFamily="18" charset="0"/>
                        </a:rPr>
                        <m:t>)</m:t>
                      </m:r>
                    </m:oMath>
                  </a14:m>
                  <a:endParaRPr lang="en-US" dirty="0">
                    <a:latin typeface="+mn-lt"/>
                  </a:endParaRPr>
                </a:p>
              </p:txBody>
            </p:sp>
          </mc:Choice>
          <mc:Fallback xmlns="">
            <p:sp>
              <p:nvSpPr>
                <p:cNvPr id="91" name="Rectangle 90">
                  <a:extLst>
                    <a:ext uri="{FF2B5EF4-FFF2-40B4-BE49-F238E27FC236}">
                      <a16:creationId xmlns:a16="http://schemas.microsoft.com/office/drawing/2014/main" id="{9BC1A972-1E1F-41F0-AD1C-D1A3B81305D5}"/>
                    </a:ext>
                  </a:extLst>
                </p:cNvPr>
                <p:cNvSpPr>
                  <a:spLocks noRot="1" noChangeAspect="1" noMove="1" noResize="1" noEditPoints="1" noAdjustHandles="1" noChangeArrowheads="1" noChangeShapeType="1" noTextEdit="1"/>
                </p:cNvSpPr>
                <p:nvPr/>
              </p:nvSpPr>
              <p:spPr>
                <a:xfrm>
                  <a:off x="8419241" y="31701672"/>
                  <a:ext cx="1681999" cy="646331"/>
                </a:xfrm>
                <a:prstGeom prst="rect">
                  <a:avLst/>
                </a:prstGeom>
                <a:blipFill>
                  <a:blip r:embed="rId11"/>
                  <a:stretch>
                    <a:fillRect l="-3008" t="-3922" r="-752" b="-17647"/>
                  </a:stretch>
                </a:blipFill>
              </p:spPr>
              <p:txBody>
                <a:bodyPr/>
                <a:lstStyle/>
                <a:p>
                  <a:r>
                    <a:rPr lang="en-US">
                      <a:noFill/>
                    </a:rPr>
                    <a:t> </a:t>
                  </a:r>
                </a:p>
              </p:txBody>
            </p:sp>
          </mc:Fallback>
        </mc:AlternateContent>
      </p:grpSp>
      <p:sp>
        <p:nvSpPr>
          <p:cNvPr id="16" name="Slide Number Placeholder 6">
            <a:extLst>
              <a:ext uri="{FF2B5EF4-FFF2-40B4-BE49-F238E27FC236}">
                <a16:creationId xmlns:a16="http://schemas.microsoft.com/office/drawing/2014/main" id="{E43CC28B-7B46-40DA-B91C-ADC99CF0E477}"/>
              </a:ext>
            </a:extLst>
          </p:cNvPr>
          <p:cNvSpPr>
            <a:spLocks noGrp="1"/>
          </p:cNvSpPr>
          <p:nvPr>
            <p:ph type="sldNum" sz="quarter" idx="12"/>
          </p:nvPr>
        </p:nvSpPr>
        <p:spPr>
          <a:xfrm>
            <a:off x="8748464" y="6492875"/>
            <a:ext cx="395536" cy="365125"/>
          </a:xfrm>
        </p:spPr>
        <p:txBody>
          <a:bodyPr/>
          <a:lstStyle/>
          <a:p>
            <a:pPr>
              <a:defRPr/>
            </a:pPr>
            <a:fld id="{5BC7FEBF-A170-470C-A369-F0D066FB58E5}" type="slidenum">
              <a:rPr lang="en-US" smtClean="0"/>
              <a:pPr>
                <a:defRPr/>
              </a:pPr>
              <a:t>9</a:t>
            </a:fld>
            <a:endParaRPr lang="en-US" dirty="0"/>
          </a:p>
        </p:txBody>
      </p:sp>
      <p:cxnSp>
        <p:nvCxnSpPr>
          <p:cNvPr id="23" name="Straight Arrow Connector 43">
            <a:extLst>
              <a:ext uri="{FF2B5EF4-FFF2-40B4-BE49-F238E27FC236}">
                <a16:creationId xmlns:a16="http://schemas.microsoft.com/office/drawing/2014/main" id="{8A4F8FF2-519A-4A32-A5A3-3821C8539E6F}"/>
              </a:ext>
            </a:extLst>
          </p:cNvPr>
          <p:cNvCxnSpPr>
            <a:cxnSpLocks noChangeShapeType="1"/>
          </p:cNvCxnSpPr>
          <p:nvPr/>
        </p:nvCxnSpPr>
        <p:spPr bwMode="auto">
          <a:xfrm>
            <a:off x="1945299" y="2306431"/>
            <a:ext cx="540060" cy="0"/>
          </a:xfrm>
          <a:prstGeom prst="straightConnector1">
            <a:avLst/>
          </a:prstGeom>
          <a:noFill/>
          <a:ln w="38100" algn="ctr">
            <a:solidFill>
              <a:schemeClr val="tx1"/>
            </a:solidFill>
            <a:round/>
            <a:headEnd type="none" w="sm" len="sm"/>
            <a:tailEnd type="arrow" w="med" len="med"/>
          </a:ln>
        </p:spPr>
      </p:cxnSp>
      <p:cxnSp>
        <p:nvCxnSpPr>
          <p:cNvPr id="25" name="Straight Arrow Connector 43">
            <a:extLst>
              <a:ext uri="{FF2B5EF4-FFF2-40B4-BE49-F238E27FC236}">
                <a16:creationId xmlns:a16="http://schemas.microsoft.com/office/drawing/2014/main" id="{C143651A-6C4D-4584-8395-3ACECE121469}"/>
              </a:ext>
            </a:extLst>
          </p:cNvPr>
          <p:cNvCxnSpPr>
            <a:cxnSpLocks noChangeShapeType="1"/>
          </p:cNvCxnSpPr>
          <p:nvPr/>
        </p:nvCxnSpPr>
        <p:spPr bwMode="auto">
          <a:xfrm>
            <a:off x="6248516" y="2326306"/>
            <a:ext cx="526443" cy="0"/>
          </a:xfrm>
          <a:prstGeom prst="straightConnector1">
            <a:avLst/>
          </a:prstGeom>
          <a:noFill/>
          <a:ln w="38100" algn="ctr">
            <a:solidFill>
              <a:schemeClr val="tx1"/>
            </a:solidFill>
            <a:round/>
            <a:headEnd type="none" w="sm" len="sm"/>
            <a:tailEnd type="arrow" w="med" len="med"/>
          </a:ln>
        </p:spPr>
      </p:cxnSp>
      <p:grpSp>
        <p:nvGrpSpPr>
          <p:cNvPr id="24" name="Group 23">
            <a:extLst>
              <a:ext uri="{FF2B5EF4-FFF2-40B4-BE49-F238E27FC236}">
                <a16:creationId xmlns:a16="http://schemas.microsoft.com/office/drawing/2014/main" id="{2902E029-50A9-42C2-A1FF-61FC712CC0E6}"/>
              </a:ext>
            </a:extLst>
          </p:cNvPr>
          <p:cNvGrpSpPr/>
          <p:nvPr/>
        </p:nvGrpSpPr>
        <p:grpSpPr>
          <a:xfrm>
            <a:off x="1115062" y="4509120"/>
            <a:ext cx="6558499" cy="2401505"/>
            <a:chOff x="1239913" y="34472826"/>
            <a:chExt cx="6558499" cy="2401505"/>
          </a:xfrm>
        </p:grpSpPr>
        <p:pic>
          <p:nvPicPr>
            <p:cNvPr id="26" name="Picture 25">
              <a:extLst>
                <a:ext uri="{FF2B5EF4-FFF2-40B4-BE49-F238E27FC236}">
                  <a16:creationId xmlns:a16="http://schemas.microsoft.com/office/drawing/2014/main" id="{B5FFB7E0-C33D-4D5D-8CCA-EB0A17C0CC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9913" y="34472826"/>
              <a:ext cx="6391980" cy="2038320"/>
            </a:xfrm>
            <a:prstGeom prst="rect">
              <a:avLst/>
            </a:prstGeom>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2D144BA-BFFB-45AD-907B-686E66652B1F}"/>
                    </a:ext>
                  </a:extLst>
                </p:cNvPr>
                <p:cNvSpPr/>
                <p:nvPr/>
              </p:nvSpPr>
              <p:spPr>
                <a:xfrm>
                  <a:off x="1933012" y="36504999"/>
                  <a:ext cx="1306961" cy="369332"/>
                </a:xfrm>
                <a:prstGeom prst="rect">
                  <a:avLst/>
                </a:prstGeom>
              </p:spPr>
              <p:txBody>
                <a:bodyPr wrap="none">
                  <a:spAutoFit/>
                </a:bodyPr>
                <a:lstStyle/>
                <a:p>
                  <a14:m>
                    <m:oMath xmlns:m="http://schemas.openxmlformats.org/officeDocument/2006/math">
                      <m:r>
                        <a:rPr lang="en-US" altLang="zh-CN" b="1" i="1" smtClean="0">
                          <a:latin typeface="Cambria Math" panose="02040503050406030204" pitchFamily="18" charset="0"/>
                        </a:rPr>
                        <m:t>𝒁</m:t>
                      </m:r>
                    </m:oMath>
                  </a14:m>
                  <a:r>
                    <a:rPr lang="en-US" dirty="0">
                      <a:latin typeface="+mn-lt"/>
                    </a:rPr>
                    <a:t>: high-</a:t>
                  </a:r>
                  <a:r>
                    <a:rPr lang="en-US" dirty="0" err="1">
                      <a:latin typeface="+mn-lt"/>
                    </a:rPr>
                    <a:t>freq</a:t>
                  </a:r>
                  <a:endParaRPr lang="en-US" dirty="0">
                    <a:latin typeface="+mn-lt"/>
                  </a:endParaRPr>
                </a:p>
              </p:txBody>
            </p:sp>
          </mc:Choice>
          <mc:Fallback xmlns="">
            <p:sp>
              <p:nvSpPr>
                <p:cNvPr id="94" name="Rectangle 93">
                  <a:extLst>
                    <a:ext uri="{FF2B5EF4-FFF2-40B4-BE49-F238E27FC236}">
                      <a16:creationId xmlns:a16="http://schemas.microsoft.com/office/drawing/2014/main" id="{D4EE85EB-DCA8-40B9-81F9-1CC543D7505D}"/>
                    </a:ext>
                  </a:extLst>
                </p:cNvPr>
                <p:cNvSpPr>
                  <a:spLocks noRot="1" noChangeAspect="1" noMove="1" noResize="1" noEditPoints="1" noAdjustHandles="1" noChangeArrowheads="1" noChangeShapeType="1" noTextEdit="1"/>
                </p:cNvSpPr>
                <p:nvPr/>
              </p:nvSpPr>
              <p:spPr>
                <a:xfrm>
                  <a:off x="1933012" y="36504999"/>
                  <a:ext cx="1306961" cy="369332"/>
                </a:xfrm>
                <a:prstGeom prst="rect">
                  <a:avLst/>
                </a:prstGeom>
                <a:blipFill>
                  <a:blip r:embed="rId13"/>
                  <a:stretch>
                    <a:fillRect t="-8197" r="-4651"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3E22861-4F11-47AE-A97B-D5E54F11BB8E}"/>
                    </a:ext>
                  </a:extLst>
                </p:cNvPr>
                <p:cNvSpPr/>
                <p:nvPr/>
              </p:nvSpPr>
              <p:spPr>
                <a:xfrm>
                  <a:off x="4940065" y="35782384"/>
                  <a:ext cx="2858347" cy="646331"/>
                </a:xfrm>
                <a:prstGeom prst="rect">
                  <a:avLst/>
                </a:prstGeom>
              </p:spPr>
              <p:txBody>
                <a:bodyPr wrap="none">
                  <a:spAutoFit/>
                </a:bodyPr>
                <a:lstStyle/>
                <a:p>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𝒁</m:t>
                          </m:r>
                        </m:e>
                        <m:sub>
                          <m:r>
                            <a:rPr lang="en-US" altLang="zh-CN" b="1" i="1" smtClean="0">
                              <a:latin typeface="Cambria Math" panose="02040503050406030204" pitchFamily="18" charset="0"/>
                            </a:rPr>
                            <m:t>𝟏𝟐</m:t>
                          </m:r>
                        </m:sub>
                      </m:sSub>
                    </m:oMath>
                  </a14:m>
                  <a:r>
                    <a:rPr lang="en-US" dirty="0">
                      <a:latin typeface="+mn-lt"/>
                    </a:rPr>
                    <a:t> hierarchically rank const</a:t>
                  </a:r>
                </a:p>
                <a:p>
                  <a:r>
                    <a:rPr lang="en-US" dirty="0">
                      <a:latin typeface="+mn-lt"/>
                    </a:rPr>
                    <a:t>memory</a:t>
                  </a:r>
                  <a:r>
                    <a:rPr lang="en-US" altLang="zh-CN" b="1" dirty="0"/>
                    <a:t> </a:t>
                  </a:r>
                  <a14:m>
                    <m:oMath xmlns:m="http://schemas.openxmlformats.org/officeDocument/2006/math">
                      <m:r>
                        <a:rPr lang="en-US" altLang="zh-CN" b="0" i="1">
                          <a:latin typeface="Cambria Math" panose="02040503050406030204" pitchFamily="18" charset="0"/>
                        </a:rPr>
                        <m:t>𝑂</m:t>
                      </m:r>
                      <m:r>
                        <a:rPr lang="en-US" altLang="zh-CN" b="0"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𝑁</m:t>
                          </m:r>
                        </m:e>
                        <m:sub>
                          <m:r>
                            <a:rPr lang="en-US" altLang="zh-CN" b="0" i="1" smtClean="0">
                              <a:latin typeface="Cambria Math" panose="02040503050406030204" pitchFamily="18" charset="0"/>
                            </a:rPr>
                            <m:t>𝑠</m:t>
                          </m:r>
                        </m:sub>
                      </m:sSub>
                      <m:r>
                        <m:rPr>
                          <m:sty m:val="p"/>
                        </m:rPr>
                        <a:rPr lang="en-US" altLang="zh-CN" b="0" i="0" smtClean="0">
                          <a:latin typeface="Cambria Math" panose="02040503050406030204" pitchFamily="18" charset="0"/>
                        </a:rPr>
                        <m:t>log</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𝑠</m:t>
                          </m:r>
                        </m:sub>
                      </m:sSub>
                      <m:r>
                        <a:rPr lang="en-US" altLang="zh-CN" b="0" i="1">
                          <a:latin typeface="Cambria Math" panose="02040503050406030204" pitchFamily="18" charset="0"/>
                        </a:rPr>
                        <m:t>)</m:t>
                      </m:r>
                    </m:oMath>
                  </a14:m>
                  <a:endParaRPr lang="en-US" dirty="0">
                    <a:latin typeface="+mn-lt"/>
                  </a:endParaRPr>
                </a:p>
              </p:txBody>
            </p:sp>
          </mc:Choice>
          <mc:Fallback xmlns="">
            <p:sp>
              <p:nvSpPr>
                <p:cNvPr id="28" name="Rectangle 27">
                  <a:extLst>
                    <a:ext uri="{FF2B5EF4-FFF2-40B4-BE49-F238E27FC236}">
                      <a16:creationId xmlns:a16="http://schemas.microsoft.com/office/drawing/2014/main" id="{F3E22861-4F11-47AE-A97B-D5E54F11BB8E}"/>
                    </a:ext>
                  </a:extLst>
                </p:cNvPr>
                <p:cNvSpPr>
                  <a:spLocks noRot="1" noChangeAspect="1" noMove="1" noResize="1" noEditPoints="1" noAdjustHandles="1" noChangeArrowheads="1" noChangeShapeType="1" noTextEdit="1"/>
                </p:cNvSpPr>
                <p:nvPr/>
              </p:nvSpPr>
              <p:spPr>
                <a:xfrm>
                  <a:off x="4940065" y="35782384"/>
                  <a:ext cx="2858347" cy="646331"/>
                </a:xfrm>
                <a:prstGeom prst="rect">
                  <a:avLst/>
                </a:prstGeom>
                <a:blipFill>
                  <a:blip r:embed="rId14"/>
                  <a:stretch>
                    <a:fillRect l="-2212" t="-3846" r="-885" b="-13462"/>
                  </a:stretch>
                </a:blipFill>
              </p:spPr>
              <p:txBody>
                <a:bodyPr/>
                <a:lstStyle/>
                <a:p>
                  <a:r>
                    <a:rPr lang="en-US">
                      <a:noFill/>
                    </a:rPr>
                    <a:t> </a:t>
                  </a:r>
                </a:p>
              </p:txBody>
            </p:sp>
          </mc:Fallback>
        </mc:AlternateContent>
      </p:grpSp>
    </p:spTree>
    <p:extLst>
      <p:ext uri="{BB962C8B-B14F-4D97-AF65-F5344CB8AC3E}">
        <p14:creationId xmlns:p14="http://schemas.microsoft.com/office/powerpoint/2010/main" val="8232234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JobTalk_MSU_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JobTalk_MSU_v1</Template>
  <TotalTime>21898</TotalTime>
  <Words>2528</Words>
  <Application>Microsoft Macintosh PowerPoint</Application>
  <PresentationFormat>On-screen Show (4:3)</PresentationFormat>
  <Paragraphs>352</Paragraphs>
  <Slides>26</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宋体</vt:lpstr>
      <vt:lpstr>宋体</vt:lpstr>
      <vt:lpstr>Arial</vt:lpstr>
      <vt:lpstr>Calibri</vt:lpstr>
      <vt:lpstr>Cambria Math</vt:lpstr>
      <vt:lpstr>Times</vt:lpstr>
      <vt:lpstr>Times New Roman</vt:lpstr>
      <vt:lpstr>JobTalk_MSU_v1</vt:lpstr>
      <vt:lpstr>Equation</vt:lpstr>
      <vt:lpstr>Green's Function-based Methods for Modeling Electromagnetic Interaction Between RF Accelerator Cavity and Electron Bunch</vt:lpstr>
      <vt:lpstr>Radio-Frequency Cavity for Energy Research   </vt:lpstr>
      <vt:lpstr>Outline</vt:lpstr>
      <vt:lpstr>Eigen Solver for Cavity Modeling: IE or FEM?</vt:lpstr>
      <vt:lpstr>Formulation: IE for Cavities with Waveguide Ports</vt:lpstr>
      <vt:lpstr>Formulation: IE for Cavities with Waveguide Ports</vt:lpstr>
      <vt:lpstr>Shift-and-Invert Implicitly Restarted Arnoldi Method </vt:lpstr>
      <vt:lpstr>Fast direct IE solvers</vt:lpstr>
      <vt:lpstr>HODLR and HODBF Solvers</vt:lpstr>
      <vt:lpstr>HODLR and HODBF Inversion</vt:lpstr>
      <vt:lpstr>Pillbox Cavity (No Port)</vt:lpstr>
      <vt:lpstr>Augmented Bayesian Optimization for Frequency Sampling</vt:lpstr>
      <vt:lpstr>Bayesian Optimization (BO)</vt:lpstr>
      <vt:lpstr>Single-Cell Cavity with Waveguide Boundaries</vt:lpstr>
      <vt:lpstr>5-Cell Cavity with H-Shaped Waveguide Ports</vt:lpstr>
      <vt:lpstr>5-Cell Cavity with H-Shaped Waveguide Ports</vt:lpstr>
      <vt:lpstr>Outline</vt:lpstr>
      <vt:lpstr>TDIE Formulation</vt:lpstr>
      <vt:lpstr>TDIE Solution</vt:lpstr>
      <vt:lpstr>Large-Scale TDIE Results (Plane Wave Excitation)</vt:lpstr>
      <vt:lpstr>Electron Bunch Excitation: {F_j }_m=⟨S_m (r),n ̂×n ̂×∂_t E^i (r,t)⟩ |_(t=jΔt)</vt:lpstr>
      <vt:lpstr>TDIE Results</vt:lpstr>
      <vt:lpstr>TDIE Results</vt:lpstr>
      <vt:lpstr>TDIE Results</vt:lpstr>
      <vt:lpstr>Summary</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Yang Liu</cp:lastModifiedBy>
  <cp:revision>1794</cp:revision>
  <cp:lastPrinted>2017-02-14T08:51:06Z</cp:lastPrinted>
  <dcterms:created xsi:type="dcterms:W3CDTF">2017-01-25T02:49:17Z</dcterms:created>
  <dcterms:modified xsi:type="dcterms:W3CDTF">2024-10-02T11:41:30Z</dcterms:modified>
</cp:coreProperties>
</file>