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648" r:id="rId2"/>
    <p:sldId id="1292" r:id="rId3"/>
    <p:sldId id="1322" r:id="rId4"/>
    <p:sldId id="1263" r:id="rId5"/>
    <p:sldId id="1267" r:id="rId6"/>
    <p:sldId id="1306" r:id="rId7"/>
    <p:sldId id="1220" r:id="rId8"/>
    <p:sldId id="1301" r:id="rId9"/>
    <p:sldId id="1302" r:id="rId10"/>
    <p:sldId id="1307" r:id="rId11"/>
    <p:sldId id="1157" r:id="rId12"/>
    <p:sldId id="1297" r:id="rId13"/>
    <p:sldId id="1305" r:id="rId14"/>
    <p:sldId id="1247" r:id="rId15"/>
    <p:sldId id="1308" r:id="rId16"/>
    <p:sldId id="1303" r:id="rId17"/>
    <p:sldId id="1231" r:id="rId18"/>
    <p:sldId id="1311" r:id="rId19"/>
    <p:sldId id="1270" r:id="rId20"/>
    <p:sldId id="1234" r:id="rId21"/>
    <p:sldId id="1175" r:id="rId22"/>
    <p:sldId id="1173" r:id="rId23"/>
    <p:sldId id="1174" r:id="rId24"/>
    <p:sldId id="1312" r:id="rId25"/>
    <p:sldId id="1287" r:id="rId26"/>
    <p:sldId id="1291" r:id="rId27"/>
    <p:sldId id="1315" r:id="rId28"/>
    <p:sldId id="1313" r:id="rId29"/>
    <p:sldId id="1318" r:id="rId30"/>
    <p:sldId id="1281" r:id="rId31"/>
    <p:sldId id="1310" r:id="rId32"/>
    <p:sldId id="1286" r:id="rId33"/>
    <p:sldId id="1225" r:id="rId34"/>
    <p:sldId id="1249" r:id="rId35"/>
    <p:sldId id="1280" r:id="rId36"/>
    <p:sldId id="1321" r:id="rId37"/>
    <p:sldId id="1236" r:id="rId38"/>
    <p:sldId id="1207" r:id="rId39"/>
    <p:sldId id="1319" r:id="rId40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36A"/>
    <a:srgbClr val="0096FF"/>
    <a:srgbClr val="B4C7E7"/>
    <a:srgbClr val="2E5597"/>
    <a:srgbClr val="A9B5CA"/>
    <a:srgbClr val="C3D1E7"/>
    <a:srgbClr val="404040"/>
    <a:srgbClr val="DC8E8D"/>
    <a:srgbClr val="EDE2EB"/>
    <a:srgbClr val="383D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58"/>
    <p:restoredTop sz="87209"/>
  </p:normalViewPr>
  <p:slideViewPr>
    <p:cSldViewPr snapToGrid="0" snapToObjects="1">
      <p:cViewPr varScale="1">
        <p:scale>
          <a:sx n="119" d="100"/>
          <a:sy n="119" d="100"/>
        </p:scale>
        <p:origin x="224" y="6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C964B6-75A6-314F-9149-D72A4A8443D0}" type="datetimeFigureOut">
              <a:rPr lang="en-CH" smtClean="0"/>
              <a:t>01.10.2024</a:t>
            </a:fld>
            <a:endParaRPr lang="en-C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D994D9-45EC-B945-B651-AA76890947D8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582185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898775" y="850900"/>
            <a:ext cx="4075113" cy="22923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1FAA4-BC15-490A-837C-A73858A88221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2733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0795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247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4354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46203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multi-destination machines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150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5315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329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46593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88349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615CE-061A-412E-B3D5-018AD9336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5527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2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08486978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27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6042626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84787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225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83253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615CE-061A-412E-B3D5-018AD9336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95418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50148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2741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D615CE-061A-412E-B3D5-018AD93365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772810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640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3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3603031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H" dirty="0"/>
              <a:t>Recent years: addition of AI / ML to control room. However, not yet in a systematic manner. </a:t>
            </a:r>
            <a:r>
              <a:rPr lang="en-CH" dirty="0">
                <a:sym typeface="Wingdings" pitchFamily="2" charset="2"/>
              </a:rPr>
              <a:t> EPA</a:t>
            </a:r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4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7675185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682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6811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D994D9-45EC-B945-B651-AA76890947D8}" type="slidenum">
              <a:rPr lang="en-CH" smtClean="0"/>
              <a:t>7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092009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35265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1241425"/>
            <a:ext cx="5954712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D615CE-061A-412E-B3D5-018AD93365B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9735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7F045-E7B0-EF4C-823B-27FF86C9E6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46D805-F13F-0044-98D4-371A94F18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753486-8B1A-A046-817E-8BBFF1F25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959DBD-7F86-A643-807E-33294A90E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A138B4-9A3F-7F48-89D4-04B642497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533912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8EE51-241D-CF4B-A9EF-23C9B9068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F2571E-9053-7745-94BE-C3CCA53045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2C5090-FD5C-F34A-91B4-A1EEB9562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266F1C-AE68-074B-948A-2219E875D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0AAD9C-CE3B-414C-9F90-1BBC14B275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83675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5AD91F-1DE0-3742-BDF1-750CDCB9A8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E52EB3-D7C0-854A-B5A2-B34924E65D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AB85F-8543-D841-9B6F-FDF153948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28B4B-02D5-7C46-8589-ED2D81C83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BDF7E6-ABA6-F744-8AC9-568569132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7680017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Main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817" y="55174"/>
            <a:ext cx="11413315" cy="682383"/>
          </a:xfrm>
        </p:spPr>
        <p:txBody>
          <a:bodyPr>
            <a:normAutofit/>
          </a:bodyPr>
          <a:lstStyle>
            <a:lvl1pPr>
              <a:defRPr sz="2800" b="1">
                <a:solidFill>
                  <a:schemeClr val="accent5">
                    <a:lumMod val="75000"/>
                  </a:schemeClr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817" y="1603095"/>
            <a:ext cx="11413315" cy="4573869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13817" y="515638"/>
            <a:ext cx="11413315" cy="914400"/>
          </a:xfrm>
        </p:spPr>
        <p:txBody>
          <a:bodyPr>
            <a:normAutofit/>
          </a:bodyPr>
          <a:lstStyle>
            <a:lvl1pPr marL="0" indent="0">
              <a:buNone/>
              <a:defRPr sz="2200" i="1" baseline="0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5"/>
          </p:nvPr>
        </p:nvSpPr>
        <p:spPr>
          <a:xfrm>
            <a:off x="413819" y="6492512"/>
            <a:ext cx="3952748" cy="365125"/>
          </a:xfrm>
        </p:spPr>
        <p:txBody>
          <a:bodyPr/>
          <a:lstStyle>
            <a:lvl1pPr algn="l">
              <a:defRPr sz="1200" i="1">
                <a:solidFill>
                  <a:schemeClr val="accent5">
                    <a:lumMod val="75000"/>
                    <a:alpha val="7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>
            <a:lvl1pPr algn="r">
              <a:defRPr sz="1200" i="1">
                <a:solidFill>
                  <a:schemeClr val="accent5">
                    <a:lumMod val="75000"/>
                    <a:alpha val="70000"/>
                  </a:schemeClr>
                </a:solidFill>
              </a:defRPr>
            </a:lvl1pPr>
          </a:lstStyle>
          <a:p>
            <a:fld id="{E02D04CC-0B1D-4DCE-AE55-9105744B006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376225" y="902666"/>
            <a:ext cx="3381563" cy="0"/>
          </a:xfrm>
          <a:prstGeom prst="line">
            <a:avLst/>
          </a:prstGeom>
          <a:ln w="22225" cap="rnd">
            <a:gradFill flip="none" rotWithShape="1">
              <a:gsLst>
                <a:gs pos="0">
                  <a:schemeClr val="accent5">
                    <a:lumMod val="40000"/>
                    <a:lumOff val="60000"/>
                  </a:schemeClr>
                </a:gs>
                <a:gs pos="43000">
                  <a:schemeClr val="accent5">
                    <a:lumMod val="95000"/>
                    <a:lumOff val="5000"/>
                  </a:schemeClr>
                </a:gs>
                <a:gs pos="100000">
                  <a:schemeClr val="accent5">
                    <a:lumMod val="60000"/>
                  </a:schemeClr>
                </a:gs>
              </a:gsLst>
              <a:lin ang="1080000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04045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C2E2D-0395-2945-A975-A57FABF4D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A175B0-4882-B44C-9D81-5404DC2661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33138C-9B46-EC40-93BC-A49133FFC6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909403-86DE-FB47-A599-73A18EAC4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D1025C-E516-5A47-96AC-E8267D5D72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19037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B0CFC-0CE0-5148-AA18-ACFB0E0D7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6B6887-1102-C649-999D-08235755B1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6D3489-CDDC-714C-B703-1B541DAE44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5ACFCB-5848-4342-9869-B490529F9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AF0047-40CA-9A43-9E13-53CE87AB0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746050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BF9E35-EE54-2344-99DC-2773EEC073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DC0E5D-AB97-8D4C-B78A-C2287BDC58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334605-E615-BE49-93F9-3455111A57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FDABFBC-0E79-5045-ADC6-671F17B14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B947DA-2D59-8142-8AA4-0B00D94C9A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5122BF-BB86-EF44-8B72-7E87605BC7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14469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92FF8-11C3-3248-A51C-6C337E6A95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0AFA5D-9DAB-FB40-BFAC-F669F460A9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50FA8E-5FBA-974F-9A09-4285AFA2B1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66C820-6C0D-E64A-9654-E341A72434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B36729-57F6-E840-8F93-A1DE2D56E0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6C8FD0-ADC0-0F45-ABDD-D243E71C0D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05FAA4-B020-6F41-877A-44F6F0787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AA15F96-FA23-FE47-9600-0644253CF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4098738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D5049E-4E34-D347-BF51-CB28B79AE5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475F2A-A493-004A-A693-A59E4D216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9F84A2-8774-6A49-A652-3B7ECB0CF3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BC4618-6171-724C-A5A0-E09B82E17B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22973006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D5E089-629E-C44B-9C3C-5174DE0F56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974D5-C7D8-5749-9C64-B4E5378E5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5" name="Slide Number Placeholder 19">
            <a:extLst>
              <a:ext uri="{FF2B5EF4-FFF2-40B4-BE49-F238E27FC236}">
                <a16:creationId xmlns:a16="http://schemas.microsoft.com/office/drawing/2014/main" id="{4E75B753-38A1-757E-0BD9-830034813EA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83932" y="6492511"/>
            <a:ext cx="2743200" cy="365125"/>
          </a:xfrm>
        </p:spPr>
        <p:txBody>
          <a:bodyPr/>
          <a:lstStyle>
            <a:lvl1pPr algn="r">
              <a:defRPr sz="1200" i="1">
                <a:solidFill>
                  <a:schemeClr val="accent5">
                    <a:lumMod val="75000"/>
                    <a:alpha val="70000"/>
                  </a:schemeClr>
                </a:solidFill>
              </a:defRPr>
            </a:lvl1pPr>
          </a:lstStyle>
          <a:p>
            <a:fld id="{E02D04CC-0B1D-4DCE-AE55-9105744B006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656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25D7C-2302-C146-A7F7-D0EDF980F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25B072-C5A9-714C-ADC9-FDBA154BF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C20BBD-AADC-3245-88FE-53915F64E3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3F791CA-2411-7049-B431-A4D9E3327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40C00-4FE9-B445-B366-094B85347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8B270-2E1F-4E4A-BBD8-6E6C78D59F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7791198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AD6AB7-7A51-7448-AFAF-308BC79FB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826ACF-7C11-444F-9B04-136C68E875A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H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3DD793-7E1F-AC4F-9820-0B069834E6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5B51C-051A-674A-A8B7-73EC28973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9CDB16-A99A-3F4E-A596-CB77520DD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H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98FFC7-5D4C-EE4B-88FE-48CD7F604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8576971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1C18683-7D14-A14F-8167-7077D4EAE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H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E96AC8-DF34-D541-BA51-AD76BAA7CB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H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5C204-EBA2-A145-8526-6CF701189A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120BE3-8F69-0648-8DB1-DA9D859F49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H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6380F-0846-CC49-9701-1ABF0D8A46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FA8B05-2B32-E745-B61F-B40A1323BF96}" type="slidenum">
              <a:rPr lang="en-CH" smtClean="0"/>
              <a:t>‹#›</a:t>
            </a:fld>
            <a:endParaRPr lang="en-CH"/>
          </a:p>
        </p:txBody>
      </p:sp>
    </p:spTree>
    <p:extLst>
      <p:ext uri="{BB962C8B-B14F-4D97-AF65-F5344CB8AC3E}">
        <p14:creationId xmlns:p14="http://schemas.microsoft.com/office/powerpoint/2010/main" val="3286112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cds.cern.ch/record/1023439/files/CM-P00065164.pdf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9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hyperlink" Target="https://cds.cern.ch/record/1023439/files/CM-P00065164.pdf" TargetMode="External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indico.cern.ch/event/1297159/contributions/5729179/attachments/2789958/4865324/IML-workshop-Jan-2024.pdf" TargetMode="External"/><Relationship Id="rId3" Type="http://schemas.openxmlformats.org/officeDocument/2006/relationships/hyperlink" Target="https://indico.cern.ch/event/1337597/" TargetMode="External"/><Relationship Id="rId7" Type="http://schemas.openxmlformats.org/officeDocument/2006/relationships/hyperlink" Target="https://proceedings.mlr.press/v28/wilson13.pdf" TargetMode="External"/><Relationship Id="rId2" Type="http://schemas.openxmlformats.org/officeDocument/2006/relationships/hyperlink" Target="https://edms.cern.ch/ui/file/2922514/1/efficiency_think_tank_final_release.pdf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cds.cern.ch/record/2809575/files/document.pdf" TargetMode="External"/><Relationship Id="rId5" Type="http://schemas.openxmlformats.org/officeDocument/2006/relationships/hyperlink" Target="https://indico.cern.ch/event/758212/contributions/3144308/attachments/1719839/2779243/thppc078.pdf" TargetMode="External"/><Relationship Id="rId10" Type="http://schemas.openxmlformats.org/officeDocument/2006/relationships/hyperlink" Target="https://inspirehep.net/files/c2f4f10f4ab65e3a2c152c595195e8df" TargetMode="External"/><Relationship Id="rId4" Type="http://schemas.openxmlformats.org/officeDocument/2006/relationships/hyperlink" Target="https://indico.cern.ch/event/1343931/" TargetMode="External"/><Relationship Id="rId9" Type="http://schemas.openxmlformats.org/officeDocument/2006/relationships/hyperlink" Target="https://lhc-commissioning.web.cern.ch/schedule/LHC-long-term.htm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1.png"/><Relationship Id="rId5" Type="http://schemas.openxmlformats.org/officeDocument/2006/relationships/hyperlink" Target="https://indico.cern.ch/event/1421155/" TargetMode="External"/><Relationship Id="rId4" Type="http://schemas.openxmlformats.org/officeDocument/2006/relationships/hyperlink" Target="https://indico.cern.ch/event/1341192/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07" y="2152596"/>
            <a:ext cx="8571583" cy="1612423"/>
          </a:xfrm>
        </p:spPr>
        <p:txBody>
          <a:bodyPr anchor="ctr">
            <a:noAutofit/>
          </a:bodyPr>
          <a:lstStyle/>
          <a:p>
            <a:pPr algn="l"/>
            <a:r>
              <a:rPr lang="en-GB" sz="4400" b="1" i="0" dirty="0">
                <a:solidFill>
                  <a:srgbClr val="002060"/>
                </a:solidFill>
                <a:effectLst/>
                <a:latin typeface="+mn-lt"/>
              </a:rPr>
              <a:t>Automation and AI integration at the CERN injectors</a:t>
            </a:r>
            <a:endParaRPr lang="en-GB" sz="4400" i="0" dirty="0">
              <a:solidFill>
                <a:srgbClr val="002060"/>
              </a:solidFill>
              <a:effectLst/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8783" y="6239438"/>
            <a:ext cx="11800057" cy="539949"/>
          </a:xfrm>
        </p:spPr>
        <p:txBody>
          <a:bodyPr>
            <a:normAutofit/>
          </a:bodyPr>
          <a:lstStyle/>
          <a:p>
            <a:pPr marL="9525" algn="l">
              <a:tabLst>
                <a:tab pos="11463338" algn="r"/>
                <a:tab pos="11599863" algn="r"/>
              </a:tabLst>
            </a:pPr>
            <a:r>
              <a:rPr lang="en-US" sz="1400" i="1" dirty="0">
                <a:solidFill>
                  <a:srgbClr val="002060"/>
                </a:solidFill>
              </a:rPr>
              <a:t>14</a:t>
            </a:r>
            <a:r>
              <a:rPr lang="en-US" sz="1400" i="1" baseline="30000" dirty="0">
                <a:solidFill>
                  <a:srgbClr val="002060"/>
                </a:solidFill>
              </a:rPr>
              <a:t>th</a:t>
            </a:r>
            <a:r>
              <a:rPr lang="en-US" sz="1400" i="1" dirty="0">
                <a:solidFill>
                  <a:srgbClr val="002060"/>
                </a:solidFill>
              </a:rPr>
              <a:t> International Computational Accelerator Physics Conference</a:t>
            </a:r>
            <a:br>
              <a:rPr lang="en-US" sz="1400" i="1" dirty="0">
                <a:solidFill>
                  <a:srgbClr val="002060"/>
                </a:solidFill>
              </a:rPr>
            </a:br>
            <a:r>
              <a:rPr lang="en-US" sz="1400" i="1" dirty="0">
                <a:solidFill>
                  <a:srgbClr val="002060"/>
                </a:solidFill>
              </a:rPr>
              <a:t>Lufthansa </a:t>
            </a:r>
            <a:r>
              <a:rPr lang="en-US" sz="1400" i="1" dirty="0" err="1">
                <a:solidFill>
                  <a:srgbClr val="002060"/>
                </a:solidFill>
              </a:rPr>
              <a:t>Seeheim</a:t>
            </a:r>
            <a:r>
              <a:rPr lang="en-US" sz="1400" i="1" dirty="0">
                <a:solidFill>
                  <a:srgbClr val="002060"/>
                </a:solidFill>
              </a:rPr>
              <a:t> Conference Hotel	02. October 2024</a:t>
            </a:r>
          </a:p>
        </p:txBody>
      </p:sp>
      <p:sp>
        <p:nvSpPr>
          <p:cNvPr id="14" name="Subtitle 2"/>
          <p:cNvSpPr txBox="1">
            <a:spLocks/>
          </p:cNvSpPr>
          <p:nvPr/>
        </p:nvSpPr>
        <p:spPr>
          <a:xfrm>
            <a:off x="4192859" y="4802515"/>
            <a:ext cx="7066238" cy="113640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</a:pP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A. Huschauer, V. Kain, </a:t>
            </a:r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M. Schenk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, F. </a:t>
            </a:r>
            <a:r>
              <a:rPr lang="en-US" sz="2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Velotti</a:t>
            </a:r>
            <a:b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on behalf of the CERN accelerator community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2CAA9CB-D0A1-C259-D155-AAE158F77DB2}"/>
              </a:ext>
            </a:extLst>
          </p:cNvPr>
          <p:cNvCxnSpPr>
            <a:cxnSpLocks/>
          </p:cNvCxnSpPr>
          <p:nvPr/>
        </p:nvCxnSpPr>
        <p:spPr>
          <a:xfrm>
            <a:off x="1608053" y="1998195"/>
            <a:ext cx="3480053" cy="0"/>
          </a:xfrm>
          <a:prstGeom prst="line">
            <a:avLst/>
          </a:prstGeom>
          <a:ln w="34925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1000">
                  <a:schemeClr val="accent1">
                    <a:lumMod val="45000"/>
                    <a:lumOff val="5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100000">
                  <a:srgbClr val="002060"/>
                </a:gs>
              </a:gsLst>
              <a:lin ang="10800000" scaled="1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F78D3D1-CA20-EF77-89AB-A6C50401EDED}"/>
              </a:ext>
            </a:extLst>
          </p:cNvPr>
          <p:cNvCxnSpPr>
            <a:cxnSpLocks/>
          </p:cNvCxnSpPr>
          <p:nvPr/>
        </p:nvCxnSpPr>
        <p:spPr>
          <a:xfrm>
            <a:off x="4446337" y="3879595"/>
            <a:ext cx="3673514" cy="0"/>
          </a:xfrm>
          <a:prstGeom prst="line">
            <a:avLst/>
          </a:prstGeom>
          <a:ln w="34925" cap="rnd">
            <a:gradFill flip="none" rotWithShape="1">
              <a:gsLst>
                <a:gs pos="0">
                  <a:schemeClr val="accent1">
                    <a:lumMod val="20000"/>
                    <a:lumOff val="80000"/>
                  </a:schemeClr>
                </a:gs>
                <a:gs pos="11000">
                  <a:schemeClr val="accent1">
                    <a:lumMod val="45000"/>
                    <a:lumOff val="55000"/>
                  </a:schemeClr>
                </a:gs>
                <a:gs pos="36000">
                  <a:schemeClr val="accent1">
                    <a:lumMod val="45000"/>
                    <a:lumOff val="55000"/>
                  </a:schemeClr>
                </a:gs>
                <a:gs pos="100000">
                  <a:srgbClr val="002060"/>
                </a:gs>
              </a:gsLst>
              <a:lin ang="0" scaled="0"/>
              <a:tileRect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D41A86F2-4DDA-FD16-59C4-A9D6DA9E2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783" y="235334"/>
            <a:ext cx="1087851" cy="108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181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246276"/>
            <a:ext cx="1154094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Efficient Particle Accelerators</a:t>
            </a:r>
          </a:p>
          <a:p>
            <a:pPr marL="1001713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200" b="1" dirty="0">
                <a:solidFill>
                  <a:srgbClr val="002060"/>
                </a:solidFill>
              </a:rPr>
              <a:t>Infrastructure</a:t>
            </a:r>
          </a:p>
          <a:p>
            <a:pPr marL="1001713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Specific WPs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Final remarks</a:t>
            </a:r>
            <a:endParaRPr lang="en-CH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66EB2-CB2A-9357-F51C-6785CAE5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647872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Infrastructure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Frameworks &amp; building blocks</a:t>
            </a:r>
          </a:p>
        </p:txBody>
      </p:sp>
      <p:grpSp>
        <p:nvGrpSpPr>
          <p:cNvPr id="1029" name="Group 1028">
            <a:extLst>
              <a:ext uri="{FF2B5EF4-FFF2-40B4-BE49-F238E27FC236}">
                <a16:creationId xmlns:a16="http://schemas.microsoft.com/office/drawing/2014/main" id="{54CFC743-4B57-4C81-46FD-35EB2B4C20DC}"/>
              </a:ext>
            </a:extLst>
          </p:cNvPr>
          <p:cNvGrpSpPr/>
          <p:nvPr/>
        </p:nvGrpSpPr>
        <p:grpSpPr>
          <a:xfrm>
            <a:off x="7573035" y="4216759"/>
            <a:ext cx="4394904" cy="2399100"/>
            <a:chOff x="5275474" y="531698"/>
            <a:chExt cx="4394904" cy="2399100"/>
          </a:xfrm>
        </p:grpSpPr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FC05AD38-6F8C-FCCB-8041-3F9F408C1D8F}"/>
                </a:ext>
              </a:extLst>
            </p:cNvPr>
            <p:cNvGrpSpPr/>
            <p:nvPr/>
          </p:nvGrpSpPr>
          <p:grpSpPr>
            <a:xfrm>
              <a:off x="5275474" y="531698"/>
              <a:ext cx="4394904" cy="2399100"/>
              <a:chOff x="6351573" y="3775278"/>
              <a:chExt cx="4394904" cy="2399100"/>
            </a:xfrm>
          </p:grpSpPr>
          <p:sp>
            <p:nvSpPr>
              <p:cNvPr id="49" name="Round Diagonal Corner of Rectangle 48">
                <a:extLst>
                  <a:ext uri="{FF2B5EF4-FFF2-40B4-BE49-F238E27FC236}">
                    <a16:creationId xmlns:a16="http://schemas.microsoft.com/office/drawing/2014/main" id="{28705B65-199E-B867-3D57-6D5D978735D3}"/>
                  </a:ext>
                </a:extLst>
              </p:cNvPr>
              <p:cNvSpPr/>
              <p:nvPr/>
            </p:nvSpPr>
            <p:spPr>
              <a:xfrm>
                <a:off x="6351573" y="3775278"/>
                <a:ext cx="4394904" cy="2399100"/>
              </a:xfrm>
              <a:prstGeom prst="round2DiagRect">
                <a:avLst>
                  <a:gd name="adj1" fmla="val 7510"/>
                  <a:gd name="adj2" fmla="val 0"/>
                </a:avLst>
              </a:prstGeom>
              <a:solidFill>
                <a:schemeClr val="accent4">
                  <a:lumMod val="40000"/>
                  <a:lumOff val="60000"/>
                  <a:alpha val="3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8772773C-38DD-5397-E291-096679933C22}"/>
                  </a:ext>
                </a:extLst>
              </p:cNvPr>
              <p:cNvSpPr txBox="1"/>
              <p:nvPr/>
            </p:nvSpPr>
            <p:spPr>
              <a:xfrm>
                <a:off x="6471944" y="3880544"/>
                <a:ext cx="2880052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b="1" dirty="0">
                    <a:solidFill>
                      <a:schemeClr val="accent4">
                        <a:lumMod val="75000"/>
                      </a:schemeClr>
                    </a:solidFill>
                  </a:rPr>
                  <a:t>Machine Learning Platform</a:t>
                </a:r>
                <a:br>
                  <a:rPr lang="en-CH" b="1" dirty="0">
                    <a:solidFill>
                      <a:schemeClr val="accent4">
                        <a:lumMod val="75000"/>
                      </a:schemeClr>
                    </a:solidFill>
                  </a:rPr>
                </a:br>
                <a:r>
                  <a:rPr lang="en-CH" sz="1500" i="1" dirty="0">
                    <a:solidFill>
                      <a:schemeClr val="accent4">
                        <a:lumMod val="75000"/>
                      </a:schemeClr>
                    </a:solidFill>
                  </a:rPr>
                  <a:t>Deployment &amp; inference of</a:t>
                </a:r>
                <a:br>
                  <a:rPr lang="en-CH" sz="1500" i="1" dirty="0">
                    <a:solidFill>
                      <a:schemeClr val="accent4">
                        <a:lumMod val="75000"/>
                      </a:schemeClr>
                    </a:solidFill>
                  </a:rPr>
                </a:br>
                <a:r>
                  <a:rPr lang="en-CH" sz="1500" i="1" dirty="0">
                    <a:solidFill>
                      <a:schemeClr val="accent4">
                        <a:lumMod val="75000"/>
                      </a:schemeClr>
                    </a:solidFill>
                  </a:rPr>
                  <a:t>(ML) models</a:t>
                </a:r>
              </a:p>
            </p:txBody>
          </p:sp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FED3822-C823-D1CF-A033-FAC05DA425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8719750" y="4052155"/>
                <a:ext cx="1873408" cy="1780507"/>
              </a:xfrm>
              <a:prstGeom prst="rect">
                <a:avLst/>
              </a:prstGeom>
            </p:spPr>
          </p:pic>
        </p:grp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127B1AC1-17C2-E289-4128-BA71735E44B0}"/>
                </a:ext>
              </a:extLst>
            </p:cNvPr>
            <p:cNvSpPr txBox="1"/>
            <p:nvPr/>
          </p:nvSpPr>
          <p:spPr>
            <a:xfrm>
              <a:off x="5502718" y="1526498"/>
              <a:ext cx="24781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b="1" dirty="0"/>
                <a:t>Service to store &amp; share ML models with VC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dirty="0"/>
                <a:t>Language agnostic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dirty="0"/>
                <a:t>Available in control room</a:t>
              </a:r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CB6C570-7CCE-13C8-C427-EEFAAE594367}"/>
              </a:ext>
            </a:extLst>
          </p:cNvPr>
          <p:cNvGrpSpPr/>
          <p:nvPr/>
        </p:nvGrpSpPr>
        <p:grpSpPr>
          <a:xfrm>
            <a:off x="4383185" y="857338"/>
            <a:ext cx="3114663" cy="2393545"/>
            <a:chOff x="8142492" y="2056543"/>
            <a:chExt cx="3114663" cy="239354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A386385B-2669-E270-0BC3-3DF4E7C63C90}"/>
                </a:ext>
              </a:extLst>
            </p:cNvPr>
            <p:cNvGrpSpPr/>
            <p:nvPr/>
          </p:nvGrpSpPr>
          <p:grpSpPr>
            <a:xfrm>
              <a:off x="8142492" y="2056543"/>
              <a:ext cx="3114663" cy="2393545"/>
              <a:chOff x="4853718" y="1920818"/>
              <a:chExt cx="3114663" cy="2393545"/>
            </a:xfrm>
          </p:grpSpPr>
          <p:sp>
            <p:nvSpPr>
              <p:cNvPr id="54" name="Round Diagonal Corner of Rectangle 53">
                <a:extLst>
                  <a:ext uri="{FF2B5EF4-FFF2-40B4-BE49-F238E27FC236}">
                    <a16:creationId xmlns:a16="http://schemas.microsoft.com/office/drawing/2014/main" id="{4EF24D5C-904D-4FC3-8F7B-DB9157298BF0}"/>
                  </a:ext>
                </a:extLst>
              </p:cNvPr>
              <p:cNvSpPr/>
              <p:nvPr/>
            </p:nvSpPr>
            <p:spPr>
              <a:xfrm>
                <a:off x="4853718" y="1920818"/>
                <a:ext cx="3114663" cy="2393545"/>
              </a:xfrm>
              <a:prstGeom prst="round2DiagRect">
                <a:avLst>
                  <a:gd name="adj1" fmla="val 7510"/>
                  <a:gd name="adj2" fmla="val 0"/>
                </a:avLst>
              </a:prstGeom>
              <a:solidFill>
                <a:schemeClr val="accent2">
                  <a:lumMod val="40000"/>
                  <a:lumOff val="60000"/>
                  <a:alpha val="1991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3844207A-9FEF-4710-8805-A02D28DFAB14}"/>
                  </a:ext>
                </a:extLst>
              </p:cNvPr>
              <p:cNvSpPr txBox="1"/>
              <p:nvPr/>
            </p:nvSpPr>
            <p:spPr>
              <a:xfrm>
                <a:off x="4941513" y="1971509"/>
                <a:ext cx="3022317" cy="22826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1000"/>
                  </a:spcAft>
                  <a:tabLst>
                    <a:tab pos="433388" algn="l"/>
                  </a:tabLst>
                </a:pPr>
                <a:r>
                  <a:rPr lang="en-CH" b="1" dirty="0">
                    <a:solidFill>
                      <a:srgbClr val="C00000"/>
                    </a:solidFill>
                  </a:rPr>
                  <a:t>Acc-Py</a:t>
                </a:r>
                <a:br>
                  <a:rPr lang="en-CH" b="1" dirty="0">
                    <a:solidFill>
                      <a:srgbClr val="C00000"/>
                    </a:solidFill>
                  </a:rPr>
                </a:br>
                <a:r>
                  <a:rPr lang="en-CH" sz="1500" dirty="0">
                    <a:solidFill>
                      <a:srgbClr val="C00000"/>
                    </a:solidFill>
                  </a:rPr>
                  <a:t>“</a:t>
                </a:r>
                <a:r>
                  <a:rPr lang="en-CH" sz="1500" i="1" dirty="0">
                    <a:solidFill>
                      <a:srgbClr val="C00000"/>
                    </a:solidFill>
                  </a:rPr>
                  <a:t>accelerating Python”</a:t>
                </a:r>
                <a:endParaRPr lang="en-CH" sz="1500" dirty="0"/>
              </a:p>
              <a:p>
                <a:pPr marL="365125" indent="-263525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1600" b="1" dirty="0"/>
                  <a:t>Full integration of Python</a:t>
                </a:r>
                <a:br>
                  <a:rPr lang="en-CH" sz="1600" b="1" dirty="0"/>
                </a:br>
                <a:r>
                  <a:rPr lang="en-CH" sz="1600" b="1" dirty="0"/>
                  <a:t>with control system</a:t>
                </a:r>
              </a:p>
              <a:p>
                <a:pPr marL="365125" indent="-263525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1600" dirty="0"/>
                  <a:t>Online data acquisition, equipment access (set / get), app development, …</a:t>
                </a:r>
              </a:p>
              <a:p>
                <a:pPr marL="365125" indent="-263525">
                  <a:buSzPct val="80000"/>
                  <a:buFont typeface="Wingdings" pitchFamily="2" charset="2"/>
                  <a:buChar char="Ø"/>
                </a:pPr>
                <a:r>
                  <a:rPr lang="en-CH" sz="1600" dirty="0"/>
                  <a:t>Python package index</a:t>
                </a:r>
              </a:p>
            </p:txBody>
          </p:sp>
        </p:grpSp>
        <p:pic>
          <p:nvPicPr>
            <p:cNvPr id="1026" name="Picture 2" descr="Python (programming language) - Wikipedia">
              <a:extLst>
                <a:ext uri="{FF2B5EF4-FFF2-40B4-BE49-F238E27FC236}">
                  <a16:creationId xmlns:a16="http://schemas.microsoft.com/office/drawing/2014/main" id="{72ED920F-D958-4BE5-4540-19B64A6F9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37200" y="2162494"/>
              <a:ext cx="595571" cy="6528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55EAD816-F240-ED9E-7F14-9FAD9B852682}"/>
              </a:ext>
            </a:extLst>
          </p:cNvPr>
          <p:cNvGrpSpPr/>
          <p:nvPr/>
        </p:nvGrpSpPr>
        <p:grpSpPr>
          <a:xfrm>
            <a:off x="151089" y="1230610"/>
            <a:ext cx="4060040" cy="2534107"/>
            <a:chOff x="8049011" y="1069015"/>
            <a:chExt cx="4060040" cy="2534107"/>
          </a:xfrm>
        </p:grpSpPr>
        <p:grpSp>
          <p:nvGrpSpPr>
            <p:cNvPr id="1030" name="Group 1029">
              <a:extLst>
                <a:ext uri="{FF2B5EF4-FFF2-40B4-BE49-F238E27FC236}">
                  <a16:creationId xmlns:a16="http://schemas.microsoft.com/office/drawing/2014/main" id="{A955E774-F281-5AD8-7705-6581B8CE45A0}"/>
                </a:ext>
              </a:extLst>
            </p:cNvPr>
            <p:cNvGrpSpPr/>
            <p:nvPr/>
          </p:nvGrpSpPr>
          <p:grpSpPr>
            <a:xfrm>
              <a:off x="8049011" y="1069015"/>
              <a:ext cx="4060040" cy="2534107"/>
              <a:chOff x="372567" y="1128411"/>
              <a:chExt cx="4060040" cy="2534107"/>
            </a:xfrm>
          </p:grpSpPr>
          <p:grpSp>
            <p:nvGrpSpPr>
              <p:cNvPr id="1034" name="Group 1033">
                <a:extLst>
                  <a:ext uri="{FF2B5EF4-FFF2-40B4-BE49-F238E27FC236}">
                    <a16:creationId xmlns:a16="http://schemas.microsoft.com/office/drawing/2014/main" id="{C181DF46-D907-42F0-6095-3CD1064C60D0}"/>
                  </a:ext>
                </a:extLst>
              </p:cNvPr>
              <p:cNvGrpSpPr/>
              <p:nvPr/>
            </p:nvGrpSpPr>
            <p:grpSpPr>
              <a:xfrm>
                <a:off x="372567" y="1128411"/>
                <a:ext cx="4060040" cy="2534107"/>
                <a:chOff x="4218934" y="1911150"/>
                <a:chExt cx="4060040" cy="2534107"/>
              </a:xfrm>
            </p:grpSpPr>
            <p:sp>
              <p:nvSpPr>
                <p:cNvPr id="1036" name="Round Diagonal Corner of Rectangle 1035">
                  <a:extLst>
                    <a:ext uri="{FF2B5EF4-FFF2-40B4-BE49-F238E27FC236}">
                      <a16:creationId xmlns:a16="http://schemas.microsoft.com/office/drawing/2014/main" id="{AB64EEA8-44A2-AB79-3247-E34834C4E737}"/>
                    </a:ext>
                  </a:extLst>
                </p:cNvPr>
                <p:cNvSpPr/>
                <p:nvPr/>
              </p:nvSpPr>
              <p:spPr>
                <a:xfrm>
                  <a:off x="4218934" y="1911150"/>
                  <a:ext cx="4060040" cy="2534107"/>
                </a:xfrm>
                <a:prstGeom prst="round2DiagRect">
                  <a:avLst>
                    <a:gd name="adj1" fmla="val 7510"/>
                    <a:gd name="adj2" fmla="val 0"/>
                  </a:avLst>
                </a:prstGeom>
                <a:solidFill>
                  <a:schemeClr val="accent3">
                    <a:lumMod val="40000"/>
                    <a:lumOff val="60000"/>
                    <a:alpha val="1991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1037" name="TextBox 1036">
                  <a:extLst>
                    <a:ext uri="{FF2B5EF4-FFF2-40B4-BE49-F238E27FC236}">
                      <a16:creationId xmlns:a16="http://schemas.microsoft.com/office/drawing/2014/main" id="{B75BC747-2C23-3D05-EA08-E25227315627}"/>
                    </a:ext>
                  </a:extLst>
                </p:cNvPr>
                <p:cNvSpPr txBox="1"/>
                <p:nvPr/>
              </p:nvSpPr>
              <p:spPr>
                <a:xfrm>
                  <a:off x="4320434" y="2008589"/>
                  <a:ext cx="341093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spcAft>
                      <a:spcPts val="1200"/>
                    </a:spcAft>
                    <a:tabLst>
                      <a:tab pos="433388" algn="l"/>
                    </a:tabLst>
                  </a:pPr>
                  <a:r>
                    <a:rPr lang="en-CH" b="1" dirty="0">
                      <a:solidFill>
                        <a:schemeClr val="bg2">
                          <a:lumMod val="50000"/>
                        </a:schemeClr>
                      </a:solidFill>
                    </a:rPr>
                    <a:t>Classical automation concepts</a:t>
                  </a:r>
                  <a:endParaRPr lang="en-CH" sz="1600" dirty="0"/>
                </a:p>
              </p:txBody>
            </p:sp>
          </p:grpSp>
          <p:sp>
            <p:nvSpPr>
              <p:cNvPr id="1032" name="Right Arrow 1031">
                <a:extLst>
                  <a:ext uri="{FF2B5EF4-FFF2-40B4-BE49-F238E27FC236}">
                    <a16:creationId xmlns:a16="http://schemas.microsoft.com/office/drawing/2014/main" id="{FCBCFEAB-9283-560B-D099-1FE387C49F4D}"/>
                  </a:ext>
                </a:extLst>
              </p:cNvPr>
              <p:cNvSpPr/>
              <p:nvPr/>
            </p:nvSpPr>
            <p:spPr>
              <a:xfrm>
                <a:off x="629196" y="3088615"/>
                <a:ext cx="276998" cy="266416"/>
              </a:xfrm>
              <a:prstGeom prst="rightArrow">
                <a:avLst/>
              </a:prstGeom>
              <a:solidFill>
                <a:schemeClr val="bg2">
                  <a:lumMod val="9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1A4B3D1B-0376-789E-7A2E-E130013D9CC9}"/>
                  </a:ext>
                </a:extLst>
              </p:cNvPr>
              <p:cNvSpPr txBox="1"/>
              <p:nvPr/>
            </p:nvSpPr>
            <p:spPr>
              <a:xfrm>
                <a:off x="958691" y="2935326"/>
                <a:ext cx="341674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CH" sz="1600" b="1" dirty="0"/>
                  <a:t>EPA: </a:t>
                </a:r>
                <a:r>
                  <a:rPr lang="en-CH" sz="1600" dirty="0"/>
                  <a:t>sequencer 2.0, equipment testing, settings management</a:t>
                </a:r>
              </a:p>
            </p:txBody>
          </p:sp>
        </p:grpSp>
        <p:sp>
          <p:nvSpPr>
            <p:cNvPr id="1039" name="TextBox 1038">
              <a:extLst>
                <a:ext uri="{FF2B5EF4-FFF2-40B4-BE49-F238E27FC236}">
                  <a16:creationId xmlns:a16="http://schemas.microsoft.com/office/drawing/2014/main" id="{39F34419-9217-B2E4-D8D5-D14FCBE176F6}"/>
                </a:ext>
              </a:extLst>
            </p:cNvPr>
            <p:cNvSpPr txBox="1"/>
            <p:nvPr/>
          </p:nvSpPr>
          <p:spPr>
            <a:xfrm>
              <a:off x="8321479" y="1542110"/>
              <a:ext cx="2701968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b="1" dirty="0"/>
                <a:t>Sequencer: </a:t>
              </a:r>
              <a:r>
                <a:rPr lang="en-CH" sz="1600" dirty="0"/>
                <a:t>programmatic execution of tasks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dirty="0"/>
                <a:t>High-level parameter models</a:t>
              </a:r>
            </a:p>
            <a:p>
              <a:pPr marL="285750" indent="-285750">
                <a:buSzPct val="80000"/>
                <a:buFont typeface="Wingdings" pitchFamily="2" charset="2"/>
                <a:buChar char="Ø"/>
              </a:pPr>
              <a:r>
                <a:rPr lang="en-CH" sz="1600" b="1" dirty="0"/>
                <a:t>AccTesting</a:t>
              </a:r>
              <a:endParaRPr lang="en-GB" sz="1600" b="1" dirty="0"/>
            </a:p>
          </p:txBody>
        </p:sp>
      </p:grpSp>
      <p:grpSp>
        <p:nvGrpSpPr>
          <p:cNvPr id="1057" name="Group 1056">
            <a:extLst>
              <a:ext uri="{FF2B5EF4-FFF2-40B4-BE49-F238E27FC236}">
                <a16:creationId xmlns:a16="http://schemas.microsoft.com/office/drawing/2014/main" id="{B2115BAE-0CA1-7B39-9B22-D99266891654}"/>
              </a:ext>
            </a:extLst>
          </p:cNvPr>
          <p:cNvGrpSpPr/>
          <p:nvPr/>
        </p:nvGrpSpPr>
        <p:grpSpPr>
          <a:xfrm>
            <a:off x="7664353" y="1149160"/>
            <a:ext cx="4342732" cy="1903993"/>
            <a:chOff x="7718148" y="350859"/>
            <a:chExt cx="4342732" cy="1903993"/>
          </a:xfrm>
        </p:grpSpPr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A2E1F582-918E-B8D6-01F2-918BE850EC00}"/>
                </a:ext>
              </a:extLst>
            </p:cNvPr>
            <p:cNvGrpSpPr/>
            <p:nvPr/>
          </p:nvGrpSpPr>
          <p:grpSpPr>
            <a:xfrm>
              <a:off x="7718148" y="350859"/>
              <a:ext cx="4342732" cy="1903993"/>
              <a:chOff x="5542331" y="1725520"/>
              <a:chExt cx="4342732" cy="1903993"/>
            </a:xfrm>
          </p:grpSpPr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9FF26DAA-63AB-19DC-0397-547D309C1230}"/>
                  </a:ext>
                </a:extLst>
              </p:cNvPr>
              <p:cNvGrpSpPr/>
              <p:nvPr/>
            </p:nvGrpSpPr>
            <p:grpSpPr>
              <a:xfrm>
                <a:off x="5542331" y="1725520"/>
                <a:ext cx="4342732" cy="1903993"/>
                <a:chOff x="4897524" y="1987933"/>
                <a:chExt cx="4342732" cy="1903993"/>
              </a:xfrm>
            </p:grpSpPr>
            <p:sp>
              <p:nvSpPr>
                <p:cNvPr id="46" name="Round Diagonal Corner of Rectangle 45">
                  <a:extLst>
                    <a:ext uri="{FF2B5EF4-FFF2-40B4-BE49-F238E27FC236}">
                      <a16:creationId xmlns:a16="http://schemas.microsoft.com/office/drawing/2014/main" id="{C69ADB4E-A893-AC8D-6C9F-215339927436}"/>
                    </a:ext>
                  </a:extLst>
                </p:cNvPr>
                <p:cNvSpPr/>
                <p:nvPr/>
              </p:nvSpPr>
              <p:spPr>
                <a:xfrm>
                  <a:off x="4897524" y="2048685"/>
                  <a:ext cx="4342732" cy="1843241"/>
                </a:xfrm>
                <a:prstGeom prst="round2DiagRect">
                  <a:avLst>
                    <a:gd name="adj1" fmla="val 6109"/>
                    <a:gd name="adj2" fmla="val 0"/>
                  </a:avLst>
                </a:prstGeom>
                <a:solidFill>
                  <a:schemeClr val="accent6">
                    <a:lumMod val="40000"/>
                    <a:lumOff val="60000"/>
                    <a:alpha val="7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47" name="TextBox 46">
                  <a:extLst>
                    <a:ext uri="{FF2B5EF4-FFF2-40B4-BE49-F238E27FC236}">
                      <a16:creationId xmlns:a16="http://schemas.microsoft.com/office/drawing/2014/main" id="{22C9824C-8876-F1AB-0DBF-0AA67E77315D}"/>
                    </a:ext>
                  </a:extLst>
                </p:cNvPr>
                <p:cNvSpPr txBox="1"/>
                <p:nvPr/>
              </p:nvSpPr>
              <p:spPr>
                <a:xfrm>
                  <a:off x="5018155" y="2159368"/>
                  <a:ext cx="3488705" cy="6001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7938" lvl="2">
                    <a:spcAft>
                      <a:spcPts val="200"/>
                    </a:spcAft>
                    <a:buSzPct val="100000"/>
                    <a:tabLst>
                      <a:tab pos="481013" algn="l"/>
                    </a:tabLst>
                  </a:pPr>
                  <a:r>
                    <a:rPr lang="en-CH" b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UCAP</a:t>
                  </a:r>
                  <a:br>
                    <a:rPr lang="en-CH" sz="1600" b="1" dirty="0">
                      <a:solidFill>
                        <a:srgbClr val="002060"/>
                      </a:solidFill>
                    </a:rPr>
                  </a:br>
                  <a:r>
                    <a:rPr lang="en-CH" sz="1500" i="1" dirty="0">
                      <a:solidFill>
                        <a:schemeClr val="accent6">
                          <a:lumMod val="75000"/>
                        </a:schemeClr>
                      </a:solidFill>
                    </a:rPr>
                    <a:t>Unified Controls Acquisition &amp; Processing</a:t>
                  </a:r>
                </a:p>
              </p:txBody>
            </p:sp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D2C36CEF-DD22-1C55-76C9-E665282582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tretch>
                  <a:fillRect/>
                </a:stretch>
              </p:blipFill>
              <p:spPr>
                <a:xfrm>
                  <a:off x="8379757" y="1987933"/>
                  <a:ext cx="840531" cy="921719"/>
                </a:xfrm>
                <a:prstGeom prst="rect">
                  <a:avLst/>
                </a:prstGeom>
              </p:spPr>
            </p:pic>
          </p:grp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FD408CFB-DA91-5039-D7AA-F2C4ED254F54}"/>
                  </a:ext>
                </a:extLst>
              </p:cNvPr>
              <p:cNvSpPr txBox="1"/>
              <p:nvPr/>
            </p:nvSpPr>
            <p:spPr>
              <a:xfrm>
                <a:off x="5576891" y="2549751"/>
                <a:ext cx="4117762" cy="6104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454025" indent="-28575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600" b="1" dirty="0">
                    <a:solidFill>
                      <a:srgbClr val="11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Virtual device service</a:t>
                </a:r>
                <a:endParaRPr lang="en-GB" sz="1600" dirty="0">
                  <a:solidFill>
                    <a:srgbClr val="11111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454025" indent="-28575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600" dirty="0">
                    <a:solidFill>
                      <a:srgbClr val="11111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Event-based, online </a:t>
                </a:r>
                <a:r>
                  <a:rPr lang="en-GB" sz="1600" b="1" dirty="0">
                    <a:solidFill>
                      <a:srgbClr val="111111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data transformations</a:t>
                </a:r>
                <a:endParaRPr lang="en-GB" sz="1600" b="1" dirty="0">
                  <a:solidFill>
                    <a:srgbClr val="111111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048" name="TextBox 1047">
              <a:extLst>
                <a:ext uri="{FF2B5EF4-FFF2-40B4-BE49-F238E27FC236}">
                  <a16:creationId xmlns:a16="http://schemas.microsoft.com/office/drawing/2014/main" id="{0B816923-A5EA-6C7E-41C1-26781077F3D8}"/>
                </a:ext>
              </a:extLst>
            </p:cNvPr>
            <p:cNvSpPr txBox="1"/>
            <p:nvPr/>
          </p:nvSpPr>
          <p:spPr>
            <a:xfrm>
              <a:off x="8278953" y="1803556"/>
              <a:ext cx="3029323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68275">
                <a:spcAft>
                  <a:spcPts val="200"/>
                </a:spcAft>
                <a:buSzPct val="80000"/>
              </a:pPr>
              <a:r>
                <a:rPr lang="en-GB" sz="1600" b="1" dirty="0">
                  <a:solidFill>
                    <a:srgbClr val="11111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Further evolution with EPA</a:t>
              </a:r>
              <a:endParaRPr lang="en-GB" sz="16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49" name="Right Arrow 1048">
              <a:extLst>
                <a:ext uri="{FF2B5EF4-FFF2-40B4-BE49-F238E27FC236}">
                  <a16:creationId xmlns:a16="http://schemas.microsoft.com/office/drawing/2014/main" id="{6668164E-265C-F01D-36BE-4AD619B11174}"/>
                </a:ext>
              </a:extLst>
            </p:cNvPr>
            <p:cNvSpPr/>
            <p:nvPr/>
          </p:nvSpPr>
          <p:spPr>
            <a:xfrm>
              <a:off x="8113390" y="1835215"/>
              <a:ext cx="301605" cy="266416"/>
            </a:xfrm>
            <a:prstGeom prst="rightArrow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1054" name="Slide Number Placeholder 1053">
            <a:extLst>
              <a:ext uri="{FF2B5EF4-FFF2-40B4-BE49-F238E27FC236}">
                <a16:creationId xmlns:a16="http://schemas.microsoft.com/office/drawing/2014/main" id="{510A6179-9135-50C4-AA34-E7B2FFB48F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1055" name="Picture 1054">
            <a:extLst>
              <a:ext uri="{FF2B5EF4-FFF2-40B4-BE49-F238E27FC236}">
                <a16:creationId xmlns:a16="http://schemas.microsoft.com/office/drawing/2014/main" id="{83C0410D-4773-0EC7-9F8C-6A4E1A997D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1425" y="2048005"/>
            <a:ext cx="1351215" cy="962376"/>
          </a:xfrm>
          <a:prstGeom prst="rect">
            <a:avLst/>
          </a:prstGeom>
          <a:ln>
            <a:noFill/>
          </a:ln>
          <a:effectLst>
            <a:outerShdw blurRad="215900" dist="762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3E68E2D-21A6-F03B-297A-547E20CE29D4}"/>
              </a:ext>
            </a:extLst>
          </p:cNvPr>
          <p:cNvGrpSpPr/>
          <p:nvPr/>
        </p:nvGrpSpPr>
        <p:grpSpPr>
          <a:xfrm>
            <a:off x="224061" y="3984986"/>
            <a:ext cx="7126577" cy="2709941"/>
            <a:chOff x="224061" y="3984986"/>
            <a:chExt cx="7126577" cy="2709941"/>
          </a:xfrm>
        </p:grpSpPr>
        <p:grpSp>
          <p:nvGrpSpPr>
            <p:cNvPr id="1043" name="Group 1042">
              <a:extLst>
                <a:ext uri="{FF2B5EF4-FFF2-40B4-BE49-F238E27FC236}">
                  <a16:creationId xmlns:a16="http://schemas.microsoft.com/office/drawing/2014/main" id="{A09AC8EF-4BF2-F3E5-6DC5-BC38CD868CA7}"/>
                </a:ext>
              </a:extLst>
            </p:cNvPr>
            <p:cNvGrpSpPr/>
            <p:nvPr/>
          </p:nvGrpSpPr>
          <p:grpSpPr>
            <a:xfrm>
              <a:off x="224061" y="3984986"/>
              <a:ext cx="7126577" cy="2709941"/>
              <a:chOff x="-31294" y="3970417"/>
              <a:chExt cx="7126577" cy="2709941"/>
            </a:xfrm>
          </p:grpSpPr>
          <p:grpSp>
            <p:nvGrpSpPr>
              <p:cNvPr id="1028" name="Group 1027">
                <a:extLst>
                  <a:ext uri="{FF2B5EF4-FFF2-40B4-BE49-F238E27FC236}">
                    <a16:creationId xmlns:a16="http://schemas.microsoft.com/office/drawing/2014/main" id="{95322098-232E-0A38-8D32-3912C2C8CDA0}"/>
                  </a:ext>
                </a:extLst>
              </p:cNvPr>
              <p:cNvGrpSpPr/>
              <p:nvPr/>
            </p:nvGrpSpPr>
            <p:grpSpPr>
              <a:xfrm>
                <a:off x="-31294" y="3970417"/>
                <a:ext cx="7126577" cy="2709941"/>
                <a:chOff x="135110" y="3733458"/>
                <a:chExt cx="7126577" cy="2709941"/>
              </a:xfrm>
            </p:grpSpPr>
            <p:grpSp>
              <p:nvGrpSpPr>
                <p:cNvPr id="61" name="Group 60">
                  <a:extLst>
                    <a:ext uri="{FF2B5EF4-FFF2-40B4-BE49-F238E27FC236}">
                      <a16:creationId xmlns:a16="http://schemas.microsoft.com/office/drawing/2014/main" id="{16DAAC86-A22A-5705-84BD-C0E5AA6F7D7E}"/>
                    </a:ext>
                  </a:extLst>
                </p:cNvPr>
                <p:cNvGrpSpPr/>
                <p:nvPr/>
              </p:nvGrpSpPr>
              <p:grpSpPr>
                <a:xfrm>
                  <a:off x="135110" y="3733458"/>
                  <a:ext cx="7126577" cy="2709941"/>
                  <a:chOff x="-2111326" y="3263633"/>
                  <a:chExt cx="7126577" cy="2709941"/>
                </a:xfrm>
              </p:grpSpPr>
              <p:sp>
                <p:nvSpPr>
                  <p:cNvPr id="60" name="Rounded Rectangle 59">
                    <a:extLst>
                      <a:ext uri="{FF2B5EF4-FFF2-40B4-BE49-F238E27FC236}">
                        <a16:creationId xmlns:a16="http://schemas.microsoft.com/office/drawing/2014/main" id="{664076A3-7636-713C-F5E9-C6B3108E9919}"/>
                      </a:ext>
                    </a:extLst>
                  </p:cNvPr>
                  <p:cNvSpPr/>
                  <p:nvPr/>
                </p:nvSpPr>
                <p:spPr>
                  <a:xfrm>
                    <a:off x="-2111326" y="3263633"/>
                    <a:ext cx="7126577" cy="2709941"/>
                  </a:xfrm>
                  <a:prstGeom prst="roundRect">
                    <a:avLst>
                      <a:gd name="adj" fmla="val 6809"/>
                    </a:avLst>
                  </a:prstGeom>
                  <a:solidFill>
                    <a:schemeClr val="accent5">
                      <a:lumMod val="20000"/>
                      <a:lumOff val="80000"/>
                      <a:alpha val="40773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15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>
                      <a:solidFill>
                        <a:schemeClr val="accent5">
                          <a:lumMod val="20000"/>
                          <a:lumOff val="80000"/>
                        </a:schemeClr>
                      </a:solidFill>
                    </a:endParaRPr>
                  </a:p>
                </p:txBody>
              </p:sp>
              <p:grpSp>
                <p:nvGrpSpPr>
                  <p:cNvPr id="6" name="Group 5">
                    <a:extLst>
                      <a:ext uri="{FF2B5EF4-FFF2-40B4-BE49-F238E27FC236}">
                        <a16:creationId xmlns:a16="http://schemas.microsoft.com/office/drawing/2014/main" id="{870B7666-3922-FAE4-BE02-7FE112A26B03}"/>
                      </a:ext>
                    </a:extLst>
                  </p:cNvPr>
                  <p:cNvGrpSpPr/>
                  <p:nvPr/>
                </p:nvGrpSpPr>
                <p:grpSpPr>
                  <a:xfrm>
                    <a:off x="985717" y="3420854"/>
                    <a:ext cx="3844429" cy="1210776"/>
                    <a:chOff x="1870831" y="1161422"/>
                    <a:chExt cx="4593811" cy="1210776"/>
                  </a:xfrm>
                </p:grpSpPr>
                <p:sp>
                  <p:nvSpPr>
                    <p:cNvPr id="7" name="Round Diagonal Corner of Rectangle 6">
                      <a:extLst>
                        <a:ext uri="{FF2B5EF4-FFF2-40B4-BE49-F238E27FC236}">
                          <a16:creationId xmlns:a16="http://schemas.microsoft.com/office/drawing/2014/main" id="{AFED8DEF-655B-7093-FEE0-F1BFB8A8AC6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870831" y="1161422"/>
                      <a:ext cx="4593811" cy="1210776"/>
                    </a:xfrm>
                    <a:prstGeom prst="round2DiagRect">
                      <a:avLst>
                        <a:gd name="adj1" fmla="val 12290"/>
                        <a:gd name="adj2" fmla="val 0"/>
                      </a:avLst>
                    </a:prstGeom>
                    <a:solidFill>
                      <a:schemeClr val="accent5">
                        <a:lumMod val="40000"/>
                        <a:lumOff val="60000"/>
                      </a:schemeClr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CH" dirty="0"/>
                    </a:p>
                  </p:txBody>
                </p:sp>
                <p:sp>
                  <p:nvSpPr>
                    <p:cNvPr id="8" name="TextBox 7">
                      <a:extLst>
                        <a:ext uri="{FF2B5EF4-FFF2-40B4-BE49-F238E27FC236}">
                          <a16:creationId xmlns:a16="http://schemas.microsoft.com/office/drawing/2014/main" id="{F8C12477-8A6C-95CF-4A9A-954A013D6E8C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1996754" y="1217939"/>
                      <a:ext cx="2413688" cy="1061829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 marL="7938" lvl="2">
                        <a:spcAft>
                          <a:spcPts val="200"/>
                        </a:spcAft>
                        <a:buSzPct val="100000"/>
                        <a:tabLst>
                          <a:tab pos="481013" algn="l"/>
                        </a:tabLst>
                      </a:pPr>
                      <a:r>
                        <a:rPr lang="en-CH" b="1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GeOFF</a:t>
                      </a:r>
                      <a:br>
                        <a:rPr lang="en-CH" sz="1600" b="1" dirty="0">
                          <a:solidFill>
                            <a:srgbClr val="C00000"/>
                          </a:solidFill>
                        </a:rPr>
                      </a:br>
                      <a:r>
                        <a:rPr lang="en-CH" sz="1500" i="1" dirty="0"/>
                        <a:t>Generic Optimisation Framework and Frontend</a:t>
                      </a:r>
                    </a:p>
                  </p:txBody>
                </p:sp>
              </p:grp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DD14C81F-A28B-0BF9-331C-5361709C04E3}"/>
                      </a:ext>
                    </a:extLst>
                  </p:cNvPr>
                  <p:cNvGrpSpPr/>
                  <p:nvPr/>
                </p:nvGrpSpPr>
                <p:grpSpPr>
                  <a:xfrm>
                    <a:off x="985717" y="4727172"/>
                    <a:ext cx="3844429" cy="1128858"/>
                    <a:chOff x="700509" y="3777385"/>
                    <a:chExt cx="3844429" cy="1128858"/>
                  </a:xfrm>
                </p:grpSpPr>
                <p:grpSp>
                  <p:nvGrpSpPr>
                    <p:cNvPr id="14" name="Group 13">
                      <a:extLst>
                        <a:ext uri="{FF2B5EF4-FFF2-40B4-BE49-F238E27FC236}">
                          <a16:creationId xmlns:a16="http://schemas.microsoft.com/office/drawing/2014/main" id="{885A9864-778C-81EE-6D3E-3C1CE27483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00509" y="3777385"/>
                      <a:ext cx="3844429" cy="1128858"/>
                      <a:chOff x="1870832" y="1081708"/>
                      <a:chExt cx="4593811" cy="1271850"/>
                    </a:xfrm>
                  </p:grpSpPr>
                  <p:sp>
                    <p:nvSpPr>
                      <p:cNvPr id="16" name="Round Diagonal Corner of Rectangle 15">
                        <a:extLst>
                          <a:ext uri="{FF2B5EF4-FFF2-40B4-BE49-F238E27FC236}">
                            <a16:creationId xmlns:a16="http://schemas.microsoft.com/office/drawing/2014/main" id="{F28E5723-BDC8-6B5F-6EAD-D31EB4100F3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70832" y="1081708"/>
                        <a:ext cx="4593811" cy="1271850"/>
                      </a:xfrm>
                      <a:prstGeom prst="round2DiagRect">
                        <a:avLst>
                          <a:gd name="adj1" fmla="val 13662"/>
                          <a:gd name="adj2" fmla="val 0"/>
                        </a:avLst>
                      </a:prstGeom>
                      <a:solidFill>
                        <a:schemeClr val="accent1">
                          <a:lumMod val="40000"/>
                          <a:lumOff val="60000"/>
                        </a:schemeClr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CH" dirty="0"/>
                      </a:p>
                    </p:txBody>
                  </p:sp>
                  <p:sp>
                    <p:nvSpPr>
                      <p:cNvPr id="18" name="TextBox 17">
                        <a:extLst>
                          <a:ext uri="{FF2B5EF4-FFF2-40B4-BE49-F238E27FC236}">
                            <a16:creationId xmlns:a16="http://schemas.microsoft.com/office/drawing/2014/main" id="{9103BA94-1F3F-D799-C6FB-C4AE60495279}"/>
                          </a:ext>
                        </a:extLst>
                      </p:cNvPr>
                      <p:cNvSpPr txBox="1"/>
                      <p:nvPr/>
                    </p:nvSpPr>
                    <p:spPr>
                      <a:xfrm>
                        <a:off x="2019465" y="1113702"/>
                        <a:ext cx="2060078" cy="1196330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>
                        <a:spAutoFit/>
                      </a:bodyPr>
                      <a:lstStyle/>
                      <a:p>
                        <a:pPr marL="7938" lvl="2">
                          <a:spcAft>
                            <a:spcPts val="200"/>
                          </a:spcAft>
                          <a:buSzPct val="100000"/>
                          <a:tabLst>
                            <a:tab pos="481013" algn="l"/>
                          </a:tabLst>
                        </a:pPr>
                        <a:r>
                          <a:rPr lang="en-CH" b="1" dirty="0">
                            <a:solidFill>
                              <a:srgbClr val="002060"/>
                            </a:solidFill>
                          </a:rPr>
                          <a:t>geoff4ucap</a:t>
                        </a:r>
                        <a:br>
                          <a:rPr lang="en-CH" sz="1600" b="1" dirty="0">
                            <a:solidFill>
                              <a:schemeClr val="accent6">
                                <a:lumMod val="75000"/>
                              </a:schemeClr>
                            </a:solidFill>
                          </a:rPr>
                        </a:br>
                        <a:r>
                          <a:rPr lang="en-CH" sz="1500" i="1" dirty="0"/>
                          <a:t>Framework for optimisation &amp; control via UCAP</a:t>
                        </a:r>
                      </a:p>
                    </p:txBody>
                  </p:sp>
                </p:grpSp>
                <p:pic>
                  <p:nvPicPr>
                    <p:cNvPr id="41" name="Picture 40">
                      <a:extLst>
                        <a:ext uri="{FF2B5EF4-FFF2-40B4-BE49-F238E27FC236}">
                          <a16:creationId xmlns:a16="http://schemas.microsoft.com/office/drawing/2014/main" id="{9DA220A2-63CE-684C-EC92-60AFD3FBF09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7">
                      <a:clrChange>
                        <a:clrFrom>
                          <a:srgbClr val="FFFFFF"/>
                        </a:clrFrom>
                        <a:clrTo>
                          <a:srgbClr val="FFFFFF">
                            <a:alpha val="0"/>
                          </a:srgbClr>
                        </a:clrTo>
                      </a:clrChange>
                    </a:blip>
                    <a:stretch>
                      <a:fillRect/>
                    </a:stretch>
                  </p:blipFill>
                  <p:spPr>
                    <a:xfrm>
                      <a:off x="2467891" y="3970404"/>
                      <a:ext cx="2019946" cy="840298"/>
                    </a:xfrm>
                    <a:prstGeom prst="rect">
                      <a:avLst/>
                    </a:prstGeom>
                  </p:spPr>
                </p:pic>
              </p:grpSp>
            </p:grpSp>
            <p:sp>
              <p:nvSpPr>
                <p:cNvPr id="63" name="TextBox 62">
                  <a:extLst>
                    <a:ext uri="{FF2B5EF4-FFF2-40B4-BE49-F238E27FC236}">
                      <a16:creationId xmlns:a16="http://schemas.microsoft.com/office/drawing/2014/main" id="{E5C8769B-1446-0477-BE52-1E137362A71E}"/>
                    </a:ext>
                  </a:extLst>
                </p:cNvPr>
                <p:cNvSpPr txBox="1"/>
                <p:nvPr/>
              </p:nvSpPr>
              <p:spPr>
                <a:xfrm>
                  <a:off x="262203" y="4389267"/>
                  <a:ext cx="2862522" cy="167225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403225" lvl="4" indent="-269875">
                    <a:spcAft>
                      <a:spcPts val="400"/>
                    </a:spcAft>
                    <a:buSzPct val="80000"/>
                    <a:buFont typeface="Wingdings" pitchFamily="2" charset="2"/>
                    <a:buChar char="Ø"/>
                    <a:tabLst>
                      <a:tab pos="754063" algn="l"/>
                    </a:tabLst>
                  </a:pPr>
                  <a:r>
                    <a:rPr lang="en-CH" sz="1600" b="1" dirty="0"/>
                    <a:t>Facilitate</a:t>
                  </a:r>
                  <a:r>
                    <a:rPr lang="en-CH" sz="1600" dirty="0"/>
                    <a:t> implementation of automatic control</a:t>
                  </a:r>
                </a:p>
                <a:p>
                  <a:pPr marL="403225" lvl="4" indent="-269875">
                    <a:spcAft>
                      <a:spcPts val="400"/>
                    </a:spcAft>
                    <a:buSzPct val="80000"/>
                    <a:buFont typeface="Wingdings" pitchFamily="2" charset="2"/>
                    <a:buChar char="Ø"/>
                    <a:tabLst>
                      <a:tab pos="754063" algn="l"/>
                    </a:tabLst>
                  </a:pPr>
                  <a:r>
                    <a:rPr lang="en-CH" sz="1600" b="1" dirty="0"/>
                    <a:t>Exploit &amp; expose features </a:t>
                  </a:r>
                  <a:r>
                    <a:rPr lang="en-CH" sz="1600" dirty="0"/>
                    <a:t>of control architecture</a:t>
                  </a:r>
                </a:p>
                <a:p>
                  <a:pPr marL="403225" lvl="4" indent="-269875">
                    <a:spcAft>
                      <a:spcPts val="1200"/>
                    </a:spcAft>
                    <a:buSzPct val="80000"/>
                    <a:buFont typeface="Wingdings" pitchFamily="2" charset="2"/>
                    <a:buChar char="Ø"/>
                    <a:tabLst>
                      <a:tab pos="754063" algn="l"/>
                    </a:tabLst>
                  </a:pPr>
                  <a:r>
                    <a:rPr lang="en-CH" sz="1600" dirty="0"/>
                    <a:t>Maintain </a:t>
                  </a:r>
                  <a:r>
                    <a:rPr lang="en-CH" sz="1600" b="1" dirty="0"/>
                    <a:t>uniformity</a:t>
                  </a:r>
                  <a:r>
                    <a:rPr lang="en-CH" sz="1600" dirty="0"/>
                    <a:t> across complex</a:t>
                  </a:r>
                </a:p>
              </p:txBody>
            </p:sp>
          </p:grpSp>
          <p:sp>
            <p:nvSpPr>
              <p:cNvPr id="1042" name="TextBox 1041">
                <a:extLst>
                  <a:ext uri="{FF2B5EF4-FFF2-40B4-BE49-F238E27FC236}">
                    <a16:creationId xmlns:a16="http://schemas.microsoft.com/office/drawing/2014/main" id="{CAF4B0FD-9C48-7597-0408-AE4E2C3672EF}"/>
                  </a:ext>
                </a:extLst>
              </p:cNvPr>
              <p:cNvSpPr txBox="1"/>
              <p:nvPr/>
            </p:nvSpPr>
            <p:spPr>
              <a:xfrm>
                <a:off x="95799" y="4068505"/>
                <a:ext cx="2712457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938" lvl="2">
                  <a:spcAft>
                    <a:spcPts val="200"/>
                  </a:spcAft>
                  <a:buSzPct val="100000"/>
                  <a:tabLst>
                    <a:tab pos="481013" algn="l"/>
                  </a:tabLst>
                </a:pPr>
                <a:r>
                  <a:rPr lang="en-CH" b="1" dirty="0">
                    <a:solidFill>
                      <a:schemeClr val="accent5">
                        <a:lumMod val="50000"/>
                      </a:schemeClr>
                    </a:solidFill>
                  </a:rPr>
                  <a:t>Auto-pilots &amp; optimisers</a:t>
                </a:r>
                <a:endParaRPr lang="en-CH" sz="1500" i="1" dirty="0">
                  <a:solidFill>
                    <a:schemeClr val="accent5">
                      <a:lumMod val="50000"/>
                    </a:schemeClr>
                  </a:solidFill>
                </a:endParaRPr>
              </a:p>
            </p:txBody>
          </p:sp>
        </p:grp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742AA040-DD7B-AB31-A0C4-201FD7B583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311417" y="4269597"/>
              <a:ext cx="1667162" cy="955995"/>
            </a:xfrm>
            <a:prstGeom prst="rect">
              <a:avLst/>
            </a:prstGeom>
            <a:ln>
              <a:noFill/>
            </a:ln>
            <a:effectLst>
              <a:outerShdw blurRad="241300" dist="139700" dir="2700000" sx="95000" sy="95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1053" name="Group 1052">
            <a:extLst>
              <a:ext uri="{FF2B5EF4-FFF2-40B4-BE49-F238E27FC236}">
                <a16:creationId xmlns:a16="http://schemas.microsoft.com/office/drawing/2014/main" id="{69A8BD8A-FA19-9581-4D01-94EEEE935D3B}"/>
              </a:ext>
            </a:extLst>
          </p:cNvPr>
          <p:cNvGrpSpPr/>
          <p:nvPr/>
        </p:nvGrpSpPr>
        <p:grpSpPr>
          <a:xfrm>
            <a:off x="6451484" y="2535975"/>
            <a:ext cx="3215000" cy="2378290"/>
            <a:chOff x="5752524" y="2676054"/>
            <a:chExt cx="3215001" cy="2378290"/>
          </a:xfrm>
        </p:grpSpPr>
        <p:sp>
          <p:nvSpPr>
            <p:cNvPr id="1052" name="TextBox 1051">
              <a:extLst>
                <a:ext uri="{FF2B5EF4-FFF2-40B4-BE49-F238E27FC236}">
                  <a16:creationId xmlns:a16="http://schemas.microsoft.com/office/drawing/2014/main" id="{B1406DD7-04FE-0872-9CDF-9B2EC97FD486}"/>
                </a:ext>
              </a:extLst>
            </p:cNvPr>
            <p:cNvSpPr txBox="1"/>
            <p:nvPr/>
          </p:nvSpPr>
          <p:spPr>
            <a:xfrm>
              <a:off x="6180719" y="3517192"/>
              <a:ext cx="24536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2000" b="1" dirty="0">
                  <a:solidFill>
                    <a:srgbClr val="7030A0"/>
                  </a:solidFill>
                </a:rPr>
                <a:t>Enabling automation with AI / ML</a:t>
              </a:r>
            </a:p>
          </p:txBody>
        </p:sp>
        <p:sp>
          <p:nvSpPr>
            <p:cNvPr id="1051" name="Oval 1050">
              <a:extLst>
                <a:ext uri="{FF2B5EF4-FFF2-40B4-BE49-F238E27FC236}">
                  <a16:creationId xmlns:a16="http://schemas.microsoft.com/office/drawing/2014/main" id="{68D7C629-A4DD-C9D5-8312-DAE8018E4FEB}"/>
                </a:ext>
              </a:extLst>
            </p:cNvPr>
            <p:cNvSpPr/>
            <p:nvPr/>
          </p:nvSpPr>
          <p:spPr>
            <a:xfrm>
              <a:off x="5752524" y="2676054"/>
              <a:ext cx="3215001" cy="2378290"/>
            </a:xfrm>
            <a:prstGeom prst="ellipse">
              <a:avLst/>
            </a:prstGeom>
            <a:solidFill>
              <a:srgbClr val="A32CFA">
                <a:alpha val="11373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</p:spTree>
    <p:extLst>
      <p:ext uri="{BB962C8B-B14F-4D97-AF65-F5344CB8AC3E}">
        <p14:creationId xmlns:p14="http://schemas.microsoft.com/office/powerpoint/2010/main" val="689767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3"/>
            </p:par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Infrastructure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UCAP: Unified Controls Acquisition &amp; Processing</a:t>
            </a:r>
          </a:p>
        </p:txBody>
      </p:sp>
      <p:sp>
        <p:nvSpPr>
          <p:cNvPr id="1054" name="Slide Number Placeholder 1053">
            <a:extLst>
              <a:ext uri="{FF2B5EF4-FFF2-40B4-BE49-F238E27FC236}">
                <a16:creationId xmlns:a16="http://schemas.microsoft.com/office/drawing/2014/main" id="{510A6179-9135-50C4-AA34-E7B2FFB48F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9168AB-2998-BE06-3672-20C3D0129179}"/>
              </a:ext>
            </a:extLst>
          </p:cNvPr>
          <p:cNvSpPr txBox="1"/>
          <p:nvPr/>
        </p:nvSpPr>
        <p:spPr>
          <a:xfrm>
            <a:off x="413817" y="1331227"/>
            <a:ext cx="109052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8162" indent="-3429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F</a:t>
            </a:r>
            <a:r>
              <a:rPr lang="en-GB" sz="19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ramework &amp; service</a:t>
            </a:r>
            <a:r>
              <a:rPr lang="en-GB" sz="19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to implement and run </a:t>
            </a:r>
            <a:r>
              <a:rPr lang="en-GB" sz="19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online</a:t>
            </a:r>
            <a:r>
              <a:rPr lang="en-GB" sz="1900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i="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data processing pipelines</a:t>
            </a:r>
          </a:p>
          <a:p>
            <a:pPr marL="538162" indent="-3429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Pipelines can be </a:t>
            </a: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chained 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and structured into </a:t>
            </a: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hierarchies</a:t>
            </a:r>
          </a:p>
          <a:p>
            <a:pPr marL="538162" indent="-3429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Can</a:t>
            </a: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 combine data</a:t>
            </a:r>
            <a:r>
              <a:rPr lang="en-GB" sz="1900" dirty="0">
                <a:latin typeface="Calibri" panose="020F0502020204030204" pitchFamily="34" charset="0"/>
                <a:cs typeface="Calibri" panose="020F0502020204030204" pitchFamily="34" charset="0"/>
              </a:rPr>
              <a:t> from (almost) </a:t>
            </a: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any source</a:t>
            </a:r>
          </a:p>
          <a:p>
            <a:pPr marL="538162" indent="-3429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9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Plays a key role in realising various EPA objectives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ACBD569F-BD50-E9D7-9C81-7B258B7B1BCD}"/>
              </a:ext>
            </a:extLst>
          </p:cNvPr>
          <p:cNvSpPr/>
          <p:nvPr/>
        </p:nvSpPr>
        <p:spPr>
          <a:xfrm>
            <a:off x="1279727" y="3500728"/>
            <a:ext cx="9632545" cy="2408520"/>
          </a:xfrm>
          <a:prstGeom prst="roundRect">
            <a:avLst>
              <a:gd name="adj" fmla="val 6786"/>
            </a:avLst>
          </a:prstGeom>
          <a:solidFill>
            <a:schemeClr val="bg2">
              <a:lumMod val="7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3F08323C-B40C-E8A5-D22F-4478E3450AFC}"/>
              </a:ext>
            </a:extLst>
          </p:cNvPr>
          <p:cNvGrpSpPr/>
          <p:nvPr/>
        </p:nvGrpSpPr>
        <p:grpSpPr>
          <a:xfrm>
            <a:off x="5161649" y="3819027"/>
            <a:ext cx="2927091" cy="1764194"/>
            <a:chOff x="5161649" y="3959419"/>
            <a:chExt cx="2927091" cy="1764194"/>
          </a:xfrm>
        </p:grpSpPr>
        <p:sp>
          <p:nvSpPr>
            <p:cNvPr id="27" name="Rounded Rectangle 26">
              <a:extLst>
                <a:ext uri="{FF2B5EF4-FFF2-40B4-BE49-F238E27FC236}">
                  <a16:creationId xmlns:a16="http://schemas.microsoft.com/office/drawing/2014/main" id="{F40843EA-9D83-BB28-D267-5D245CA5B616}"/>
                </a:ext>
              </a:extLst>
            </p:cNvPr>
            <p:cNvSpPr/>
            <p:nvPr/>
          </p:nvSpPr>
          <p:spPr>
            <a:xfrm>
              <a:off x="5444944" y="3959419"/>
              <a:ext cx="1698171" cy="553999"/>
            </a:xfrm>
            <a:prstGeom prst="roundRect">
              <a:avLst/>
            </a:prstGeom>
            <a:solidFill>
              <a:srgbClr val="C00000">
                <a:alpha val="40000"/>
              </a:srgb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Transform</a:t>
              </a:r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511670C7-6A84-1E2C-1BFC-65E50CC0914C}"/>
                </a:ext>
              </a:extLst>
            </p:cNvPr>
            <p:cNvSpPr/>
            <p:nvPr/>
          </p:nvSpPr>
          <p:spPr>
            <a:xfrm>
              <a:off x="7656391" y="4028208"/>
              <a:ext cx="432349" cy="404445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79D75B5-7BF6-B0DF-6EC9-3374017653DC}"/>
                </a:ext>
              </a:extLst>
            </p:cNvPr>
            <p:cNvSpPr txBox="1"/>
            <p:nvPr/>
          </p:nvSpPr>
          <p:spPr>
            <a:xfrm>
              <a:off x="5161649" y="4815672"/>
              <a:ext cx="2660325" cy="9079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193675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sz="1600" b="1" i="1" dirty="0">
                  <a:solidFill>
                    <a:srgbClr val="C00000"/>
                  </a:solidFill>
                  <a:latin typeface="PT Sans" panose="020B0503020203020204" pitchFamily="34" charset="77"/>
                </a:rPr>
                <a:t>Process</a:t>
              </a:r>
              <a:r>
                <a:rPr lang="en-CH" sz="1600" i="1" dirty="0">
                  <a:solidFill>
                    <a:srgbClr val="C00000"/>
                  </a:solidFill>
                  <a:latin typeface="PT Sans" panose="020B0503020203020204" pitchFamily="34" charset="77"/>
                </a:rPr>
                <a:t> incoming data</a:t>
              </a:r>
            </a:p>
            <a:p>
              <a:pPr marL="285750" indent="-193675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sz="1600" i="1" dirty="0">
                  <a:solidFill>
                    <a:srgbClr val="C00000"/>
                  </a:solidFill>
                  <a:latin typeface="PT Sans" panose="020B0503020203020204" pitchFamily="34" charset="77"/>
                </a:rPr>
                <a:t>Java or </a:t>
              </a:r>
              <a:r>
                <a:rPr lang="en-CH" sz="1600" b="1" i="1" dirty="0">
                  <a:solidFill>
                    <a:srgbClr val="C00000"/>
                  </a:solidFill>
                  <a:latin typeface="PT Sans" panose="020B0503020203020204" pitchFamily="34" charset="77"/>
                </a:rPr>
                <a:t>Python</a:t>
              </a:r>
            </a:p>
            <a:p>
              <a:pPr marL="285750" indent="-193675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sz="1600" b="1" i="1" dirty="0">
                  <a:solidFill>
                    <a:srgbClr val="C00000"/>
                  </a:solidFill>
                  <a:latin typeface="PT Sans" panose="020B0503020203020204" pitchFamily="34" charset="77"/>
                </a:rPr>
                <a:t>GPU </a:t>
              </a:r>
              <a:r>
                <a:rPr lang="en-CH" sz="1600" i="1" dirty="0">
                  <a:solidFill>
                    <a:srgbClr val="C00000"/>
                  </a:solidFill>
                  <a:latin typeface="PT Sans" panose="020B0503020203020204" pitchFamily="34" charset="77"/>
                </a:rPr>
                <a:t>support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7AF302E-5CE6-8BE4-99AC-865A75E243F6}"/>
              </a:ext>
            </a:extLst>
          </p:cNvPr>
          <p:cNvGrpSpPr/>
          <p:nvPr/>
        </p:nvGrpSpPr>
        <p:grpSpPr>
          <a:xfrm>
            <a:off x="1556501" y="3801708"/>
            <a:ext cx="3375167" cy="1904623"/>
            <a:chOff x="1556501" y="3942100"/>
            <a:chExt cx="3375167" cy="190462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E4BD66FC-6480-FF29-4043-FD4C987CC4E2}"/>
                </a:ext>
              </a:extLst>
            </p:cNvPr>
            <p:cNvGrpSpPr/>
            <p:nvPr/>
          </p:nvGrpSpPr>
          <p:grpSpPr>
            <a:xfrm>
              <a:off x="1556501" y="3942100"/>
              <a:ext cx="3375167" cy="1904623"/>
              <a:chOff x="1556501" y="3942100"/>
              <a:chExt cx="3375167" cy="1904623"/>
            </a:xfrm>
          </p:grpSpPr>
          <p:sp>
            <p:nvSpPr>
              <p:cNvPr id="26" name="Rounded Rectangle 25">
                <a:extLst>
                  <a:ext uri="{FF2B5EF4-FFF2-40B4-BE49-F238E27FC236}">
                    <a16:creationId xmlns:a16="http://schemas.microsoft.com/office/drawing/2014/main" id="{C4F2BBCB-4A28-BB18-9ECF-F2C024F37855}"/>
                  </a:ext>
                </a:extLst>
              </p:cNvPr>
              <p:cNvSpPr/>
              <p:nvPr/>
            </p:nvSpPr>
            <p:spPr>
              <a:xfrm>
                <a:off x="2287873" y="3942100"/>
                <a:ext cx="1698171" cy="559433"/>
              </a:xfrm>
              <a:prstGeom prst="roundRect">
                <a:avLst/>
              </a:prstGeom>
              <a:solidFill>
                <a:schemeClr val="accent1">
                  <a:lumMod val="40000"/>
                  <a:lumOff val="60000"/>
                  <a:alpha val="70000"/>
                </a:schemeClr>
              </a:soli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sz="2000" b="1" dirty="0">
                    <a:solidFill>
                      <a:schemeClr val="tx1">
                        <a:lumMod val="75000"/>
                        <a:lumOff val="25000"/>
                      </a:schemeClr>
                    </a:solidFill>
                  </a:rPr>
                  <a:t>Acquire</a:t>
                </a:r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2F61DD3-8304-2A4E-4E04-619E3C9AC1D8}"/>
                  </a:ext>
                </a:extLst>
              </p:cNvPr>
              <p:cNvSpPr txBox="1"/>
              <p:nvPr/>
            </p:nvSpPr>
            <p:spPr>
              <a:xfrm>
                <a:off x="1556501" y="4692561"/>
                <a:ext cx="3375167" cy="115416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22275" indent="-200025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1600" b="1" i="1" dirty="0">
                    <a:solidFill>
                      <a:schemeClr val="accent1">
                        <a:lumMod val="75000"/>
                      </a:schemeClr>
                    </a:solidFill>
                    <a:latin typeface="PT Sans" panose="020B0503020203020204" pitchFamily="34" charset="77"/>
                  </a:rPr>
                  <a:t>Subscribe</a:t>
                </a:r>
                <a:r>
                  <a:rPr lang="en-CH" sz="1600" i="1" dirty="0">
                    <a:solidFill>
                      <a:schemeClr val="accent1">
                        <a:lumMod val="75000"/>
                      </a:schemeClr>
                    </a:solidFill>
                    <a:latin typeface="PT Sans" panose="020B0503020203020204" pitchFamily="34" charset="77"/>
                  </a:rPr>
                  <a:t> to data sources</a:t>
                </a:r>
              </a:p>
              <a:p>
                <a:pPr marL="422275" indent="-200025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1600" i="1" dirty="0">
                    <a:solidFill>
                      <a:schemeClr val="accent1">
                        <a:lumMod val="75000"/>
                      </a:schemeClr>
                    </a:solidFill>
                    <a:latin typeface="PT Sans" panose="020B0503020203020204" pitchFamily="34" charset="77"/>
                  </a:rPr>
                  <a:t>Group incoming data via </a:t>
                </a:r>
                <a:r>
                  <a:rPr lang="en-CH" sz="1600" b="1" i="1" dirty="0">
                    <a:solidFill>
                      <a:schemeClr val="accent1">
                        <a:lumMod val="75000"/>
                      </a:schemeClr>
                    </a:solidFill>
                    <a:latin typeface="PT Sans" panose="020B0503020203020204" pitchFamily="34" charset="77"/>
                  </a:rPr>
                  <a:t>EventBuilder</a:t>
                </a:r>
                <a:r>
                  <a:rPr lang="en-CH" sz="1600" i="1" dirty="0">
                    <a:solidFill>
                      <a:schemeClr val="accent1">
                        <a:lumMod val="75000"/>
                      </a:schemeClr>
                    </a:solidFill>
                    <a:latin typeface="PT Sans" panose="020B0503020203020204" pitchFamily="34" charset="77"/>
                  </a:rPr>
                  <a:t> (e.g. cycle stamp)</a:t>
                </a:r>
              </a:p>
              <a:p>
                <a:pPr marL="422275" indent="-200025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sz="1600" i="1" dirty="0">
                    <a:solidFill>
                      <a:schemeClr val="accent1">
                        <a:lumMod val="75000"/>
                      </a:schemeClr>
                    </a:solidFill>
                    <a:latin typeface="PT Sans" panose="020B0503020203020204" pitchFamily="34" charset="77"/>
                  </a:rPr>
                  <a:t>Can be </a:t>
                </a:r>
                <a:r>
                  <a:rPr lang="en-CH" sz="1600" b="1" i="1" dirty="0">
                    <a:solidFill>
                      <a:schemeClr val="accent1">
                        <a:lumMod val="75000"/>
                      </a:schemeClr>
                    </a:solidFill>
                    <a:latin typeface="PT Sans" panose="020B0503020203020204" pitchFamily="34" charset="77"/>
                  </a:rPr>
                  <a:t>specific cycle(s) or all</a:t>
                </a:r>
                <a:endParaRPr lang="en-CH" sz="1600" i="1" dirty="0">
                  <a:solidFill>
                    <a:schemeClr val="accent1">
                      <a:lumMod val="75000"/>
                    </a:schemeClr>
                  </a:solidFill>
                  <a:latin typeface="PT Sans" panose="020B0503020203020204" pitchFamily="34" charset="77"/>
                </a:endParaRPr>
              </a:p>
            </p:txBody>
          </p:sp>
        </p:grpSp>
        <p:sp>
          <p:nvSpPr>
            <p:cNvPr id="32" name="Right Arrow 31">
              <a:extLst>
                <a:ext uri="{FF2B5EF4-FFF2-40B4-BE49-F238E27FC236}">
                  <a16:creationId xmlns:a16="http://schemas.microsoft.com/office/drawing/2014/main" id="{3C39D531-3709-E4EC-0B95-87D77328470C}"/>
                </a:ext>
              </a:extLst>
            </p:cNvPr>
            <p:cNvSpPr/>
            <p:nvPr/>
          </p:nvSpPr>
          <p:spPr>
            <a:xfrm>
              <a:off x="4499319" y="4020523"/>
              <a:ext cx="432349" cy="404445"/>
            </a:xfrm>
            <a:prstGeom prst="rightArrow">
              <a:avLst/>
            </a:pr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ED2041C-9D6F-CC64-C3D4-D438C0947E7A}"/>
              </a:ext>
            </a:extLst>
          </p:cNvPr>
          <p:cNvGrpSpPr/>
          <p:nvPr/>
        </p:nvGrpSpPr>
        <p:grpSpPr>
          <a:xfrm>
            <a:off x="8238333" y="3819027"/>
            <a:ext cx="2609620" cy="1953036"/>
            <a:chOff x="8238333" y="3959419"/>
            <a:chExt cx="2609620" cy="1953036"/>
          </a:xfrm>
        </p:grpSpPr>
        <p:sp>
          <p:nvSpPr>
            <p:cNvPr id="28" name="Rounded Rectangle 27">
              <a:extLst>
                <a:ext uri="{FF2B5EF4-FFF2-40B4-BE49-F238E27FC236}">
                  <a16:creationId xmlns:a16="http://schemas.microsoft.com/office/drawing/2014/main" id="{676E67C4-FE8A-0A5C-94F1-9CD63891EC9F}"/>
                </a:ext>
              </a:extLst>
            </p:cNvPr>
            <p:cNvSpPr/>
            <p:nvPr/>
          </p:nvSpPr>
          <p:spPr>
            <a:xfrm>
              <a:off x="8602015" y="3959419"/>
              <a:ext cx="1698171" cy="553999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7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Publish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1814B10-36CD-04A0-1CE2-946E8D41EAD0}"/>
                </a:ext>
              </a:extLst>
            </p:cNvPr>
            <p:cNvSpPr txBox="1"/>
            <p:nvPr/>
          </p:nvSpPr>
          <p:spPr>
            <a:xfrm>
              <a:off x="8238333" y="4819848"/>
              <a:ext cx="2609620" cy="10926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22275" indent="-200025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sz="1500" b="1" i="1" dirty="0">
                  <a:solidFill>
                    <a:schemeClr val="accent6"/>
                  </a:solidFill>
                  <a:latin typeface="PT Sans" panose="020B0503020203020204" pitchFamily="34" charset="77"/>
                </a:rPr>
                <a:t>P</a:t>
              </a:r>
              <a:r>
                <a:rPr lang="en-GB" sz="1500" b="1" i="1" dirty="0">
                  <a:solidFill>
                    <a:schemeClr val="accent6"/>
                  </a:solidFill>
                  <a:latin typeface="PT Sans" panose="020B0503020203020204" pitchFamily="34" charset="77"/>
                </a:rPr>
                <a:t>u</a:t>
              </a:r>
              <a:r>
                <a:rPr lang="en-CH" sz="1500" b="1" i="1" dirty="0">
                  <a:solidFill>
                    <a:schemeClr val="accent6"/>
                  </a:solidFill>
                  <a:latin typeface="PT Sans" panose="020B0503020203020204" pitchFamily="34" charset="77"/>
                </a:rPr>
                <a:t>blish results</a:t>
              </a:r>
            </a:p>
            <a:p>
              <a:pPr marL="422275" indent="-200025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sz="1500" i="1" dirty="0">
                  <a:solidFill>
                    <a:schemeClr val="accent6"/>
                  </a:solidFill>
                  <a:latin typeface="PT Sans" panose="020B0503020203020204" pitchFamily="34" charset="77"/>
                </a:rPr>
                <a:t>Can be </a:t>
              </a:r>
              <a:r>
                <a:rPr lang="en-CH" sz="1500" b="1" i="1" dirty="0">
                  <a:solidFill>
                    <a:schemeClr val="accent6"/>
                  </a:solidFill>
                  <a:latin typeface="PT Sans" panose="020B0503020203020204" pitchFamily="34" charset="77"/>
                </a:rPr>
                <a:t>hardware “sets”</a:t>
              </a:r>
            </a:p>
            <a:p>
              <a:pPr marL="422275" indent="-200025">
                <a:buSzPct val="80000"/>
                <a:buFont typeface="Wingdings" pitchFamily="2" charset="2"/>
                <a:buChar char="Ø"/>
              </a:pPr>
              <a:r>
                <a:rPr lang="en-CH" sz="1500" i="1" dirty="0">
                  <a:solidFill>
                    <a:schemeClr val="accent6"/>
                  </a:solidFill>
                  <a:latin typeface="PT Sans" panose="020B0503020203020204" pitchFamily="34" charset="77"/>
                </a:rPr>
                <a:t>Can be </a:t>
              </a:r>
              <a:r>
                <a:rPr lang="en-CH" sz="1500" b="1" i="1" dirty="0">
                  <a:solidFill>
                    <a:schemeClr val="accent6"/>
                  </a:solidFill>
                  <a:latin typeface="PT Sans" panose="020B0503020203020204" pitchFamily="34" charset="77"/>
                </a:rPr>
                <a:t>stored </a:t>
              </a:r>
              <a:r>
                <a:rPr lang="en-CH" sz="1500" i="1" dirty="0">
                  <a:solidFill>
                    <a:schemeClr val="accent6"/>
                  </a:solidFill>
                  <a:latin typeface="PT Sans" panose="020B0503020203020204" pitchFamily="34" charset="77"/>
                </a:rPr>
                <a:t>in logging database</a:t>
              </a:r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D79C2467-CEC0-89C7-3FCD-2CCD70810E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7952" y="40876"/>
            <a:ext cx="1039177" cy="1139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1427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5"/>
            </p:par>
          </p:childTnLst>
        </p:cTn>
      </p:par>
    </p:tnLst>
    <p:bldLst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Infrastructure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UCAP: Unified Controls Acquisition &amp; Processing</a:t>
            </a:r>
          </a:p>
        </p:txBody>
      </p:sp>
      <p:sp>
        <p:nvSpPr>
          <p:cNvPr id="1054" name="Slide Number Placeholder 1053">
            <a:extLst>
              <a:ext uri="{FF2B5EF4-FFF2-40B4-BE49-F238E27FC236}">
                <a16:creationId xmlns:a16="http://schemas.microsoft.com/office/drawing/2014/main" id="{510A6179-9135-50C4-AA34-E7B2FFB48F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039" name="TextBox 1038">
            <a:extLst>
              <a:ext uri="{FF2B5EF4-FFF2-40B4-BE49-F238E27FC236}">
                <a16:creationId xmlns:a16="http://schemas.microsoft.com/office/drawing/2014/main" id="{B6476A8F-30C8-458C-34C3-0BAF5FA77D73}"/>
              </a:ext>
            </a:extLst>
          </p:cNvPr>
          <p:cNvSpPr txBox="1"/>
          <p:nvPr/>
        </p:nvSpPr>
        <p:spPr>
          <a:xfrm>
            <a:off x="697055" y="1105493"/>
            <a:ext cx="869096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Example UCAP hierarchy</a:t>
            </a:r>
            <a:r>
              <a:rPr lang="en-CH" sz="19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: </a:t>
            </a:r>
            <a:r>
              <a:rPr lang="en-CH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active noise cancellation on the SPS slow-extracted spill</a:t>
            </a:r>
          </a:p>
          <a:p>
            <a:r>
              <a:rPr lang="en-CH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Beams affected by noise introduced through power converter ripple (50 Hz and harmonics) 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B822F2C-225E-2602-E4AB-C5B69C57DEC7}"/>
              </a:ext>
            </a:extLst>
          </p:cNvPr>
          <p:cNvGrpSpPr/>
          <p:nvPr/>
        </p:nvGrpSpPr>
        <p:grpSpPr>
          <a:xfrm>
            <a:off x="3944590" y="3841226"/>
            <a:ext cx="4563263" cy="1022236"/>
            <a:chOff x="3944590" y="3841226"/>
            <a:chExt cx="4563263" cy="102223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B08F51F-4861-0334-1158-B213A8757F9E}"/>
                </a:ext>
              </a:extLst>
            </p:cNvPr>
            <p:cNvSpPr txBox="1"/>
            <p:nvPr/>
          </p:nvSpPr>
          <p:spPr>
            <a:xfrm>
              <a:off x="3944590" y="4340242"/>
              <a:ext cx="153722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CH" sz="1400" dirty="0"/>
                <a:t>BSI signal</a:t>
              </a:r>
              <a:br>
                <a:rPr lang="en-CH" sz="1400" dirty="0"/>
              </a:br>
              <a:r>
                <a:rPr lang="en-CH" sz="1300" i="1" dirty="0"/>
                <a:t>(intensity during SX)</a:t>
              </a:r>
            </a:p>
          </p:txBody>
        </p:sp>
        <p:sp>
          <p:nvSpPr>
            <p:cNvPr id="58" name="Rounded Rectangle 57">
              <a:extLst>
                <a:ext uri="{FF2B5EF4-FFF2-40B4-BE49-F238E27FC236}">
                  <a16:creationId xmlns:a16="http://schemas.microsoft.com/office/drawing/2014/main" id="{F2C5E5A1-5167-F4EE-8C76-9EC8B131E878}"/>
                </a:ext>
              </a:extLst>
            </p:cNvPr>
            <p:cNvSpPr/>
            <p:nvPr/>
          </p:nvSpPr>
          <p:spPr>
            <a:xfrm>
              <a:off x="5809952" y="3841226"/>
              <a:ext cx="1095173" cy="938286"/>
            </a:xfrm>
            <a:prstGeom prst="roundRect">
              <a:avLst>
                <a:gd name="adj" fmla="val 10805"/>
              </a:avLst>
            </a:prstGeom>
            <a:solidFill>
              <a:srgbClr val="DC8E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400" b="1" dirty="0">
                  <a:solidFill>
                    <a:srgbClr val="404040"/>
                  </a:solidFill>
                </a:rPr>
                <a:t>SX spill analysis</a:t>
              </a:r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720982ED-3DA4-58D9-B720-40951DAF0B16}"/>
                </a:ext>
              </a:extLst>
            </p:cNvPr>
            <p:cNvGrpSpPr/>
            <p:nvPr/>
          </p:nvGrpSpPr>
          <p:grpSpPr>
            <a:xfrm>
              <a:off x="5501145" y="4045823"/>
              <a:ext cx="236301" cy="540268"/>
              <a:chOff x="1413828" y="5511525"/>
              <a:chExt cx="625575" cy="540268"/>
            </a:xfrm>
          </p:grpSpPr>
          <p:cxnSp>
            <p:nvCxnSpPr>
              <p:cNvPr id="62" name="Straight Arrow Connector 61">
                <a:extLst>
                  <a:ext uri="{FF2B5EF4-FFF2-40B4-BE49-F238E27FC236}">
                    <a16:creationId xmlns:a16="http://schemas.microsoft.com/office/drawing/2014/main" id="{19F42A8F-3DEC-17ED-DA83-24AC113A79FA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37975" y="5511525"/>
                <a:ext cx="601428" cy="1733"/>
              </a:xfrm>
              <a:prstGeom prst="straightConnector1">
                <a:avLst/>
              </a:prstGeom>
              <a:ln w="12700">
                <a:solidFill>
                  <a:srgbClr val="A9B5CA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Arrow Connector 62">
                <a:extLst>
                  <a:ext uri="{FF2B5EF4-FFF2-40B4-BE49-F238E27FC236}">
                    <a16:creationId xmlns:a16="http://schemas.microsoft.com/office/drawing/2014/main" id="{2F55BB84-9014-2499-05FE-B853FAEF66D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13828" y="6050060"/>
                <a:ext cx="601428" cy="1733"/>
              </a:xfrm>
              <a:prstGeom prst="straightConnector1">
                <a:avLst/>
              </a:prstGeom>
              <a:ln w="12700">
                <a:solidFill>
                  <a:srgbClr val="A9B5CA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25" name="Straight Arrow Connector 1024">
              <a:extLst>
                <a:ext uri="{FF2B5EF4-FFF2-40B4-BE49-F238E27FC236}">
                  <a16:creationId xmlns:a16="http://schemas.microsoft.com/office/drawing/2014/main" id="{C2A43426-23D8-7AE2-FA19-956C56269B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03840" y="4165594"/>
              <a:ext cx="195439" cy="5763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8" name="TextBox 1027">
              <a:extLst>
                <a:ext uri="{FF2B5EF4-FFF2-40B4-BE49-F238E27FC236}">
                  <a16:creationId xmlns:a16="http://schemas.microsoft.com/office/drawing/2014/main" id="{DAAD912F-D03F-8BE0-459A-0FD1108ED990}"/>
                </a:ext>
              </a:extLst>
            </p:cNvPr>
            <p:cNvSpPr txBox="1"/>
            <p:nvPr/>
          </p:nvSpPr>
          <p:spPr>
            <a:xfrm>
              <a:off x="7209669" y="3888595"/>
              <a:ext cx="1298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/>
                <a:t>Noise spectrum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9FC59D3-4C7F-0696-90E1-C561F8B2AE47}"/>
              </a:ext>
            </a:extLst>
          </p:cNvPr>
          <p:cNvGrpSpPr/>
          <p:nvPr/>
        </p:nvGrpSpPr>
        <p:grpSpPr>
          <a:xfrm>
            <a:off x="7204810" y="3841226"/>
            <a:ext cx="4653105" cy="944049"/>
            <a:chOff x="7204810" y="3841226"/>
            <a:chExt cx="4653105" cy="944049"/>
          </a:xfrm>
        </p:grpSpPr>
        <p:sp>
          <p:nvSpPr>
            <p:cNvPr id="1030" name="Rounded Rectangle 1029">
              <a:extLst>
                <a:ext uri="{FF2B5EF4-FFF2-40B4-BE49-F238E27FC236}">
                  <a16:creationId xmlns:a16="http://schemas.microsoft.com/office/drawing/2014/main" id="{A5219D52-D8E4-CA05-7FA9-A9A318080A2A}"/>
                </a:ext>
              </a:extLst>
            </p:cNvPr>
            <p:cNvSpPr/>
            <p:nvPr/>
          </p:nvSpPr>
          <p:spPr>
            <a:xfrm>
              <a:off x="8585933" y="3841226"/>
              <a:ext cx="1372404" cy="944049"/>
            </a:xfrm>
            <a:prstGeom prst="roundRect">
              <a:avLst>
                <a:gd name="adj" fmla="val 8412"/>
              </a:avLst>
            </a:prstGeom>
            <a:solidFill>
              <a:srgbClr val="DC8E8D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CH" sz="1400" b="1" dirty="0">
                  <a:solidFill>
                    <a:srgbClr val="404040"/>
                  </a:solidFill>
                </a:rPr>
                <a:t>Noise cancellation controller</a:t>
              </a:r>
              <a:br>
                <a:rPr lang="en-CH" sz="1500" b="1" dirty="0">
                  <a:solidFill>
                    <a:srgbClr val="404040"/>
                  </a:solidFill>
                </a:rPr>
              </a:br>
              <a:r>
                <a:rPr lang="en-CH" sz="1200" i="1" dirty="0">
                  <a:solidFill>
                    <a:srgbClr val="404040"/>
                  </a:solidFill>
                </a:rPr>
                <a:t>(GP model, GPU)</a:t>
              </a:r>
              <a:endParaRPr lang="en-CH" sz="1500" i="1" dirty="0">
                <a:solidFill>
                  <a:srgbClr val="404040"/>
                </a:solidFill>
              </a:endParaRPr>
            </a:p>
          </p:txBody>
        </p:sp>
        <p:grpSp>
          <p:nvGrpSpPr>
            <p:cNvPr id="1031" name="Group 1030">
              <a:extLst>
                <a:ext uri="{FF2B5EF4-FFF2-40B4-BE49-F238E27FC236}">
                  <a16:creationId xmlns:a16="http://schemas.microsoft.com/office/drawing/2014/main" id="{58076BFC-C76A-297F-506A-A68B67A4468B}"/>
                </a:ext>
              </a:extLst>
            </p:cNvPr>
            <p:cNvGrpSpPr/>
            <p:nvPr/>
          </p:nvGrpSpPr>
          <p:grpSpPr>
            <a:xfrm>
              <a:off x="8295751" y="4170506"/>
              <a:ext cx="212101" cy="393741"/>
              <a:chOff x="1428751" y="5622233"/>
              <a:chExt cx="601428" cy="393741"/>
            </a:xfrm>
          </p:grpSpPr>
          <p:cxnSp>
            <p:nvCxnSpPr>
              <p:cNvPr id="1032" name="Straight Arrow Connector 1031">
                <a:extLst>
                  <a:ext uri="{FF2B5EF4-FFF2-40B4-BE49-F238E27FC236}">
                    <a16:creationId xmlns:a16="http://schemas.microsoft.com/office/drawing/2014/main" id="{1B1D7989-CD49-EA69-30ED-EE5A757C48C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8751" y="5622233"/>
                <a:ext cx="601428" cy="1733"/>
              </a:xfrm>
              <a:prstGeom prst="straightConnector1">
                <a:avLst/>
              </a:prstGeom>
              <a:ln w="12700">
                <a:solidFill>
                  <a:srgbClr val="A9B5CA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33" name="Straight Arrow Connector 1032">
                <a:extLst>
                  <a:ext uri="{FF2B5EF4-FFF2-40B4-BE49-F238E27FC236}">
                    <a16:creationId xmlns:a16="http://schemas.microsoft.com/office/drawing/2014/main" id="{6E16EB80-72BB-96A8-9F0E-3A6EE7B7552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428751" y="6014241"/>
                <a:ext cx="601428" cy="1733"/>
              </a:xfrm>
              <a:prstGeom prst="straightConnector1">
                <a:avLst/>
              </a:prstGeom>
              <a:ln w="12700">
                <a:solidFill>
                  <a:srgbClr val="A9B5CA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34" name="Straight Arrow Connector 1033">
              <a:extLst>
                <a:ext uri="{FF2B5EF4-FFF2-40B4-BE49-F238E27FC236}">
                  <a16:creationId xmlns:a16="http://schemas.microsoft.com/office/drawing/2014/main" id="{0E405322-FCEB-8427-9A3E-5FBC2A43D0D0}"/>
                </a:ext>
              </a:extLst>
            </p:cNvPr>
            <p:cNvCxnSpPr>
              <a:cxnSpLocks/>
            </p:cNvCxnSpPr>
            <p:nvPr/>
          </p:nvCxnSpPr>
          <p:spPr>
            <a:xfrm>
              <a:off x="10020861" y="4303748"/>
              <a:ext cx="183984" cy="0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35" name="TextBox 1034">
              <a:extLst>
                <a:ext uri="{FF2B5EF4-FFF2-40B4-BE49-F238E27FC236}">
                  <a16:creationId xmlns:a16="http://schemas.microsoft.com/office/drawing/2014/main" id="{E343AE5A-78C0-6DBF-5F36-FE5DE90BA87F}"/>
                </a:ext>
              </a:extLst>
            </p:cNvPr>
            <p:cNvSpPr txBox="1"/>
            <p:nvPr/>
          </p:nvSpPr>
          <p:spPr>
            <a:xfrm>
              <a:off x="10204845" y="4039294"/>
              <a:ext cx="165307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dirty="0"/>
                <a:t>gain &amp; phase</a:t>
              </a:r>
              <a:br>
                <a:rPr lang="en-CH" sz="1500" dirty="0"/>
              </a:br>
              <a:r>
                <a:rPr lang="en-CH" sz="1300" i="1" dirty="0"/>
                <a:t>(hardware “sets”)</a:t>
              </a:r>
            </a:p>
          </p:txBody>
        </p:sp>
        <p:sp>
          <p:nvSpPr>
            <p:cNvPr id="1036" name="TextBox 1035">
              <a:extLst>
                <a:ext uri="{FF2B5EF4-FFF2-40B4-BE49-F238E27FC236}">
                  <a16:creationId xmlns:a16="http://schemas.microsoft.com/office/drawing/2014/main" id="{7F883A42-4306-480A-B02C-0DAEED08E1A1}"/>
                </a:ext>
              </a:extLst>
            </p:cNvPr>
            <p:cNvSpPr txBox="1"/>
            <p:nvPr/>
          </p:nvSpPr>
          <p:spPr>
            <a:xfrm>
              <a:off x="7204810" y="4398709"/>
              <a:ext cx="102303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i="1" dirty="0"/>
                <a:t>Other input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6A18F413-03F9-E5F1-97A0-311512E0E5D2}"/>
              </a:ext>
            </a:extLst>
          </p:cNvPr>
          <p:cNvGrpSpPr/>
          <p:nvPr/>
        </p:nvGrpSpPr>
        <p:grpSpPr>
          <a:xfrm>
            <a:off x="792004" y="3743667"/>
            <a:ext cx="5386747" cy="1041608"/>
            <a:chOff x="792004" y="3743667"/>
            <a:chExt cx="5386747" cy="1041608"/>
          </a:xfrm>
        </p:grpSpPr>
        <p:cxnSp>
          <p:nvCxnSpPr>
            <p:cNvPr id="1044" name="Straight Arrow Connector 1043">
              <a:extLst>
                <a:ext uri="{FF2B5EF4-FFF2-40B4-BE49-F238E27FC236}">
                  <a16:creationId xmlns:a16="http://schemas.microsoft.com/office/drawing/2014/main" id="{18EEEEA8-AAD2-F8B3-DAA9-E988ED3BC1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86067" y="4292139"/>
              <a:ext cx="222606" cy="1733"/>
            </a:xfrm>
            <a:prstGeom prst="straightConnector1">
              <a:avLst/>
            </a:prstGeom>
            <a:ln w="12700">
              <a:solidFill>
                <a:schemeClr val="accent6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5D6FC46-F1BA-9068-8E36-C0F8974B7237}"/>
                </a:ext>
              </a:extLst>
            </p:cNvPr>
            <p:cNvGrpSpPr/>
            <p:nvPr/>
          </p:nvGrpSpPr>
          <p:grpSpPr>
            <a:xfrm>
              <a:off x="792004" y="3743667"/>
              <a:ext cx="5386747" cy="1041608"/>
              <a:chOff x="792004" y="3743667"/>
              <a:chExt cx="5386747" cy="1041608"/>
            </a:xfrm>
          </p:grpSpPr>
          <p:sp>
            <p:nvSpPr>
              <p:cNvPr id="18" name="Rounded Rectangle 17">
                <a:extLst>
                  <a:ext uri="{FF2B5EF4-FFF2-40B4-BE49-F238E27FC236}">
                    <a16:creationId xmlns:a16="http://schemas.microsoft.com/office/drawing/2014/main" id="{8D5A9DB8-9E9E-DA57-A135-3F64117B3E21}"/>
                  </a:ext>
                </a:extLst>
              </p:cNvPr>
              <p:cNvSpPr/>
              <p:nvPr/>
            </p:nvSpPr>
            <p:spPr>
              <a:xfrm>
                <a:off x="2333615" y="3841226"/>
                <a:ext cx="1275251" cy="944049"/>
              </a:xfrm>
              <a:prstGeom prst="roundRect">
                <a:avLst>
                  <a:gd name="adj" fmla="val 10805"/>
                </a:avLst>
              </a:prstGeom>
              <a:solidFill>
                <a:srgbClr val="DC8E8D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CH" sz="1400" b="1" dirty="0">
                    <a:solidFill>
                      <a:srgbClr val="404040"/>
                    </a:solidFill>
                  </a:rPr>
                  <a:t>Intensity performance analysis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778DE62A-77B9-55B6-DF05-B9666B740BA5}"/>
                  </a:ext>
                </a:extLst>
              </p:cNvPr>
              <p:cNvSpPr txBox="1"/>
              <p:nvPr/>
            </p:nvSpPr>
            <p:spPr>
              <a:xfrm>
                <a:off x="792004" y="3774044"/>
                <a:ext cx="123183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en-CH" sz="1400" dirty="0"/>
                  <a:t>UCAP BCT concentrator</a:t>
                </a:r>
              </a:p>
            </p:txBody>
          </p: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19D2C90A-3DDD-643C-56D0-111914631599}"/>
                  </a:ext>
                </a:extLst>
              </p:cNvPr>
              <p:cNvSpPr txBox="1"/>
              <p:nvPr/>
            </p:nvSpPr>
            <p:spPr>
              <a:xfrm>
                <a:off x="1061356" y="4293911"/>
                <a:ext cx="91140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400" i="1" dirty="0"/>
                  <a:t>Metadata</a:t>
                </a:r>
              </a:p>
            </p:txBody>
          </p:sp>
          <p:grpSp>
            <p:nvGrpSpPr>
              <p:cNvPr id="56" name="Group 55">
                <a:extLst>
                  <a:ext uri="{FF2B5EF4-FFF2-40B4-BE49-F238E27FC236}">
                    <a16:creationId xmlns:a16="http://schemas.microsoft.com/office/drawing/2014/main" id="{60B813B2-10F2-4B51-3492-558301221FCA}"/>
                  </a:ext>
                </a:extLst>
              </p:cNvPr>
              <p:cNvGrpSpPr/>
              <p:nvPr/>
            </p:nvGrpSpPr>
            <p:grpSpPr>
              <a:xfrm>
                <a:off x="3689610" y="3918515"/>
                <a:ext cx="369332" cy="346572"/>
                <a:chOff x="4212013" y="5370161"/>
                <a:chExt cx="997844" cy="346572"/>
              </a:xfrm>
            </p:grpSpPr>
            <p:cxnSp>
              <p:nvCxnSpPr>
                <p:cNvPr id="36" name="Straight Arrow Connector 35">
                  <a:extLst>
                    <a:ext uri="{FF2B5EF4-FFF2-40B4-BE49-F238E27FC236}">
                      <a16:creationId xmlns:a16="http://schemas.microsoft.com/office/drawing/2014/main" id="{767D0048-52D3-934C-6C90-63908B3A846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4228991" y="5370161"/>
                  <a:ext cx="601429" cy="1733"/>
                </a:xfrm>
                <a:prstGeom prst="straightConnector1">
                  <a:avLst/>
                </a:prstGeom>
                <a:ln w="12700">
                  <a:solidFill>
                    <a:schemeClr val="accent6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1" name="TextBox 40">
                  <a:extLst>
                    <a:ext uri="{FF2B5EF4-FFF2-40B4-BE49-F238E27FC236}">
                      <a16:creationId xmlns:a16="http://schemas.microsoft.com/office/drawing/2014/main" id="{DE40141B-89AC-5A16-1838-E11D415C7A8E}"/>
                    </a:ext>
                  </a:extLst>
                </p:cNvPr>
                <p:cNvSpPr txBox="1"/>
                <p:nvPr/>
              </p:nvSpPr>
              <p:spPr>
                <a:xfrm rot="5400000">
                  <a:off x="4539253" y="5046129"/>
                  <a:ext cx="343364" cy="997844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CH" dirty="0">
                      <a:solidFill>
                        <a:schemeClr val="accent6"/>
                      </a:solidFill>
                    </a:rPr>
                    <a:t>…</a:t>
                  </a:r>
                </a:p>
              </p:txBody>
            </p:sp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40AC8875-668E-B068-366B-F1914D2061E6}"/>
                  </a:ext>
                </a:extLst>
              </p:cNvPr>
              <p:cNvSpPr txBox="1"/>
              <p:nvPr/>
            </p:nvSpPr>
            <p:spPr>
              <a:xfrm>
                <a:off x="3906329" y="3743667"/>
                <a:ext cx="22724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CH" sz="1400" dirty="0"/>
                  <a:t>Dump time</a:t>
                </a:r>
              </a:p>
              <a:p>
                <a:r>
                  <a:rPr lang="en-CH" sz="1400" dirty="0"/>
                  <a:t>Extracted intensity</a:t>
                </a:r>
              </a:p>
            </p:txBody>
          </p:sp>
          <p:grpSp>
            <p:nvGrpSpPr>
              <p:cNvPr id="1040" name="Group 1039">
                <a:extLst>
                  <a:ext uri="{FF2B5EF4-FFF2-40B4-BE49-F238E27FC236}">
                    <a16:creationId xmlns:a16="http://schemas.microsoft.com/office/drawing/2014/main" id="{F69F8963-CAEF-DFF7-6E33-7820C5826A90}"/>
                  </a:ext>
                </a:extLst>
              </p:cNvPr>
              <p:cNvGrpSpPr/>
              <p:nvPr/>
            </p:nvGrpSpPr>
            <p:grpSpPr>
              <a:xfrm>
                <a:off x="2015557" y="3950318"/>
                <a:ext cx="237314" cy="705372"/>
                <a:chOff x="990185" y="5613648"/>
                <a:chExt cx="433669" cy="705372"/>
              </a:xfrm>
            </p:grpSpPr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86AE0B9B-7FEE-9D0C-5CAC-F2270F5B63A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990185" y="5613648"/>
                  <a:ext cx="422183" cy="1733"/>
                </a:xfrm>
                <a:prstGeom prst="straightConnector1">
                  <a:avLst/>
                </a:prstGeom>
                <a:ln w="12700">
                  <a:solidFill>
                    <a:srgbClr val="A9B5CA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7" name="Straight Arrow Connector 1036">
                  <a:extLst>
                    <a:ext uri="{FF2B5EF4-FFF2-40B4-BE49-F238E27FC236}">
                      <a16:creationId xmlns:a16="http://schemas.microsoft.com/office/drawing/2014/main" id="{AE2A5C1A-AC03-2F6B-61A1-0CA2816F740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1254" y="5955391"/>
                  <a:ext cx="422183" cy="1733"/>
                </a:xfrm>
                <a:prstGeom prst="straightConnector1">
                  <a:avLst/>
                </a:prstGeom>
                <a:ln w="12700">
                  <a:solidFill>
                    <a:srgbClr val="A9B5CA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38" name="Straight Arrow Connector 1037">
                  <a:extLst>
                    <a:ext uri="{FF2B5EF4-FFF2-40B4-BE49-F238E27FC236}">
                      <a16:creationId xmlns:a16="http://schemas.microsoft.com/office/drawing/2014/main" id="{092BEEB2-A930-53BA-F796-0B00FF43C4B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001671" y="6317287"/>
                  <a:ext cx="422183" cy="1733"/>
                </a:xfrm>
                <a:prstGeom prst="straightConnector1">
                  <a:avLst/>
                </a:prstGeom>
                <a:ln w="12700">
                  <a:solidFill>
                    <a:srgbClr val="A9B5CA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045" name="TextBox 1044">
                <a:extLst>
                  <a:ext uri="{FF2B5EF4-FFF2-40B4-BE49-F238E27FC236}">
                    <a16:creationId xmlns:a16="http://schemas.microsoft.com/office/drawing/2014/main" id="{FE76D80A-CBDE-C48B-ACA0-EF8020A4F0D1}"/>
                  </a:ext>
                </a:extLst>
              </p:cNvPr>
              <p:cNvSpPr txBox="1"/>
              <p:nvPr/>
            </p:nvSpPr>
            <p:spPr>
              <a:xfrm rot="5400000">
                <a:off x="2018243" y="3940916"/>
                <a:ext cx="343364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dirty="0">
                    <a:solidFill>
                      <a:srgbClr val="A9B5CA"/>
                    </a:solidFill>
                  </a:rPr>
                  <a:t>…</a:t>
                </a:r>
              </a:p>
            </p:txBody>
          </p:sp>
        </p:grp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10A93979-7420-9339-5C24-10C18E0850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356" y="2082332"/>
            <a:ext cx="2213253" cy="15805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A049AEE-58C5-BBFB-AE42-E9F4828139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33966" y="5151403"/>
            <a:ext cx="2462034" cy="134110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5B1B4EB5-DE9F-042A-8D23-8FB60065B9C1}"/>
              </a:ext>
            </a:extLst>
          </p:cNvPr>
          <p:cNvGrpSpPr/>
          <p:nvPr/>
        </p:nvGrpSpPr>
        <p:grpSpPr>
          <a:xfrm>
            <a:off x="7858761" y="5145381"/>
            <a:ext cx="3905825" cy="1405287"/>
            <a:chOff x="6842365" y="4786642"/>
            <a:chExt cx="5067295" cy="1823174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ED326B92-D6D5-FE43-39F6-37065D0803A4}"/>
                </a:ext>
              </a:extLst>
            </p:cNvPr>
            <p:cNvGrpSpPr/>
            <p:nvPr/>
          </p:nvGrpSpPr>
          <p:grpSpPr>
            <a:xfrm>
              <a:off x="6842365" y="4786642"/>
              <a:ext cx="2457751" cy="1823174"/>
              <a:chOff x="6494400" y="4663705"/>
              <a:chExt cx="2457751" cy="1823174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9B197030-994F-0788-C21D-60EECCBF4A2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2911" t="58310" r="55456" b="1383"/>
              <a:stretch/>
            </p:blipFill>
            <p:spPr>
              <a:xfrm>
                <a:off x="6494400" y="4663705"/>
                <a:ext cx="2457751" cy="1823174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DB599F58-C9F7-0F45-4A3F-2B873A4EE6D5}"/>
                  </a:ext>
                </a:extLst>
              </p:cNvPr>
              <p:cNvSpPr txBox="1"/>
              <p:nvPr/>
            </p:nvSpPr>
            <p:spPr>
              <a:xfrm>
                <a:off x="6698681" y="4697525"/>
                <a:ext cx="483147" cy="276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200" b="1" dirty="0"/>
                  <a:t>Data</a:t>
                </a:r>
                <a:endParaRPr lang="en-CH" b="1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A721A7C-5CCE-DE6C-8A24-8ECB09162B37}"/>
                </a:ext>
              </a:extLst>
            </p:cNvPr>
            <p:cNvGrpSpPr/>
            <p:nvPr/>
          </p:nvGrpSpPr>
          <p:grpSpPr>
            <a:xfrm>
              <a:off x="9451909" y="4786642"/>
              <a:ext cx="2457751" cy="1823174"/>
              <a:chOff x="9103944" y="4663705"/>
              <a:chExt cx="2457751" cy="1823174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CC372479-5B1B-F1A6-A228-5C93858F6A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52762" t="58135" r="5605" b="1558"/>
              <a:stretch/>
            </p:blipFill>
            <p:spPr>
              <a:xfrm>
                <a:off x="9103944" y="4663705"/>
                <a:ext cx="2457751" cy="1823174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114ECE5-9184-DDA3-51F1-323F04C9AB88}"/>
                  </a:ext>
                </a:extLst>
              </p:cNvPr>
              <p:cNvSpPr txBox="1"/>
              <p:nvPr/>
            </p:nvSpPr>
            <p:spPr>
              <a:xfrm>
                <a:off x="9356927" y="4730174"/>
                <a:ext cx="780299" cy="35936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200" b="1" dirty="0"/>
                  <a:t>Model</a:t>
                </a:r>
                <a:endParaRPr lang="en-CH" b="1" dirty="0"/>
              </a:p>
            </p:txBody>
          </p:sp>
        </p:grp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A5EF72FB-6E15-98FC-C0B9-B3BD27F0C51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847952" y="40876"/>
            <a:ext cx="1039177" cy="1139552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E053143-10CF-38BE-D614-9D9A9CECA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1960" y="2244188"/>
            <a:ext cx="3075658" cy="1259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22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3"/>
            </p:par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GeOFF &amp; geoff4ucap</a:t>
            </a:r>
          </a:p>
        </p:txBody>
      </p:sp>
      <p:sp>
        <p:nvSpPr>
          <p:cNvPr id="1054" name="Slide Number Placeholder 1053">
            <a:extLst>
              <a:ext uri="{FF2B5EF4-FFF2-40B4-BE49-F238E27FC236}">
                <a16:creationId xmlns:a16="http://schemas.microsoft.com/office/drawing/2014/main" id="{510A6179-9135-50C4-AA34-E7B2FFB48F4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282E1D-76D6-7943-884C-D7C1DEC2F914}"/>
              </a:ext>
            </a:extLst>
          </p:cNvPr>
          <p:cNvSpPr txBox="1"/>
          <p:nvPr/>
        </p:nvSpPr>
        <p:spPr>
          <a:xfrm>
            <a:off x="600199" y="1360956"/>
            <a:ext cx="683197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  <a:tabLst>
                <a:tab pos="2308225" algn="l"/>
              </a:tabLst>
            </a:pPr>
            <a:r>
              <a:rPr lang="en-CH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Parameter optimisation &amp; drift compensation problems are being tackled across the injector complex</a:t>
            </a:r>
            <a:endParaRPr lang="en-CH" sz="19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Generic Optimisation Framework &amp; Frontend </a:t>
            </a:r>
            <a:r>
              <a:rPr lang="en-CH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(GeOFF)</a:t>
            </a:r>
          </a:p>
          <a:p>
            <a:pPr marL="742950" lvl="1" indent="-28575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GB" strike="noStrike" spc="-1" dirty="0">
                <a:latin typeface="Calibri"/>
                <a:ea typeface="DejaVu Sans"/>
              </a:rPr>
              <a:t>Python framework to </a:t>
            </a:r>
            <a:r>
              <a:rPr lang="en-GB" b="1" strike="noStrike" spc="-1" dirty="0">
                <a:latin typeface="Calibri"/>
                <a:ea typeface="DejaVu Sans"/>
              </a:rPr>
              <a:t>unify optimisation approaches</a:t>
            </a:r>
            <a:endParaRPr lang="en-GB" spc="-1" dirty="0">
              <a:latin typeface="Arial"/>
            </a:endParaRPr>
          </a:p>
          <a:p>
            <a:pPr marL="742950" lvl="1" indent="-28575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b="1" strike="noStrike" spc="-1" dirty="0">
                <a:latin typeface="Calibri"/>
                <a:ea typeface="DejaVu Sans"/>
              </a:rPr>
              <a:t>Standardised interfaces</a:t>
            </a:r>
            <a:r>
              <a:rPr lang="en-CH" b="0" strike="noStrike" spc="-1" dirty="0">
                <a:latin typeface="Calibri"/>
                <a:ea typeface="DejaVu Sans"/>
              </a:rPr>
              <a:t>, </a:t>
            </a:r>
            <a:r>
              <a:rPr lang="en-CH" b="1" strike="noStrike" spc="-1" dirty="0">
                <a:latin typeface="Calibri"/>
                <a:ea typeface="DejaVu Sans"/>
              </a:rPr>
              <a:t>tools</a:t>
            </a:r>
            <a:r>
              <a:rPr lang="en-CH" b="0" strike="noStrike" spc="-1" dirty="0">
                <a:latin typeface="Calibri"/>
                <a:ea typeface="DejaVu Sans"/>
              </a:rPr>
              <a:t> for developers &amp; </a:t>
            </a:r>
            <a:r>
              <a:rPr lang="en-CH" b="1" strike="noStrike" spc="-1" dirty="0">
                <a:latin typeface="Calibri"/>
                <a:ea typeface="DejaVu Sans"/>
              </a:rPr>
              <a:t>docs</a:t>
            </a:r>
          </a:p>
          <a:p>
            <a:pPr marL="742950" lvl="1" indent="-28575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b="1" strike="noStrike" spc="-1" dirty="0">
                <a:latin typeface="Calibri"/>
                <a:ea typeface="DejaVu Sans"/>
              </a:rPr>
              <a:t>GUI application</a:t>
            </a:r>
            <a:r>
              <a:rPr lang="en-CH" b="0" strike="noStrike" spc="-1" dirty="0">
                <a:latin typeface="Calibri"/>
                <a:ea typeface="DejaVu Sans"/>
              </a:rPr>
              <a:t> that wraps everything together</a:t>
            </a:r>
          </a:p>
          <a:p>
            <a:pPr marL="742950" lvl="1" indent="-285750">
              <a:spcAft>
                <a:spcPts val="1400"/>
              </a:spcAft>
              <a:buSzPct val="80000"/>
              <a:buFont typeface="Wingdings" pitchFamily="2" charset="2"/>
              <a:buChar char="Ø"/>
            </a:pPr>
            <a:r>
              <a:rPr lang="en-CH" i="1" spc="-1" dirty="0">
                <a:latin typeface="Calibri"/>
                <a:ea typeface="DejaVu Sans"/>
              </a:rPr>
              <a:t>“Facilitate implementation of parameter optimisation task</a:t>
            </a:r>
            <a:br>
              <a:rPr lang="en-CH" i="1" spc="-1" dirty="0">
                <a:latin typeface="Calibri"/>
                <a:ea typeface="DejaVu Sans"/>
              </a:rPr>
            </a:br>
            <a:r>
              <a:rPr lang="en-CH" i="1" spc="-1" dirty="0">
                <a:latin typeface="Calibri"/>
                <a:ea typeface="DejaVu Sans"/>
              </a:rPr>
              <a:t>with primary focus on problem itself” </a:t>
            </a:r>
            <a:endParaRPr lang="en-CH" b="1" i="1" strike="noStrike" spc="-1" dirty="0">
              <a:latin typeface="Calibri"/>
              <a:ea typeface="DejaVu Sans"/>
            </a:endParaRPr>
          </a:p>
          <a:p>
            <a:pPr marL="285750" indent="-285750">
              <a:spcAft>
                <a:spcPts val="1400"/>
              </a:spcAft>
              <a:buFont typeface="Arial" panose="020B0604020202020204" pitchFamily="34" charset="0"/>
              <a:buChar char="•"/>
            </a:pPr>
            <a:r>
              <a:rPr lang="en-CH" sz="1900" b="1" spc="-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Initiated at CERN and since 2022 under development in collaboration with GSI</a:t>
            </a: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CH" sz="1900" b="1" spc="-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Since 2023 similar framework adopted for UCAP</a:t>
            </a:r>
          </a:p>
          <a:p>
            <a:pPr marL="742950" lvl="1" indent="-28575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spc="-1" dirty="0">
                <a:latin typeface="Calibri" panose="020F0502020204030204" pitchFamily="34" charset="0"/>
                <a:cs typeface="Calibri" panose="020F0502020204030204" pitchFamily="34" charset="0"/>
              </a:rPr>
              <a:t>Server-based GeOFF</a:t>
            </a:r>
          </a:p>
          <a:p>
            <a:pPr marL="742950" lvl="1" indent="-285750">
              <a:spcAft>
                <a:spcPts val="500"/>
              </a:spcAft>
              <a:buSzPct val="80000"/>
              <a:buFont typeface="Wingdings" pitchFamily="2" charset="2"/>
              <a:buChar char="Ø"/>
            </a:pPr>
            <a:r>
              <a:rPr lang="en-CH" spc="-1" dirty="0">
                <a:latin typeface="Calibri" panose="020F0502020204030204" pitchFamily="34" charset="0"/>
                <a:cs typeface="Calibri" panose="020F0502020204030204" pitchFamily="34" charset="0"/>
              </a:rPr>
              <a:t>Cover need for continuous controllers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02A4058-F3E4-89DA-41C2-E46100B32A0C}"/>
              </a:ext>
            </a:extLst>
          </p:cNvPr>
          <p:cNvGrpSpPr/>
          <p:nvPr/>
        </p:nvGrpSpPr>
        <p:grpSpPr>
          <a:xfrm>
            <a:off x="7909197" y="1534493"/>
            <a:ext cx="4020991" cy="1522019"/>
            <a:chOff x="6718127" y="815171"/>
            <a:chExt cx="3531931" cy="133690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F0566C33-4404-E1FF-9930-D6BD35F13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18127" y="815171"/>
              <a:ext cx="3413711" cy="133690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B01B0052-3652-1C37-AFFC-2ED3B57353F3}"/>
                </a:ext>
              </a:extLst>
            </p:cNvPr>
            <p:cNvSpPr txBox="1"/>
            <p:nvPr/>
          </p:nvSpPr>
          <p:spPr>
            <a:xfrm>
              <a:off x="9102803" y="842282"/>
              <a:ext cx="114725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200" i="1" dirty="0">
                  <a:solidFill>
                    <a:srgbClr val="FFC000"/>
                  </a:solidFill>
                </a:rPr>
                <a:t>or simulation …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id="{6055934A-DF91-8CC8-F072-30DE921F09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648" y="3638503"/>
            <a:ext cx="4172540" cy="2392646"/>
          </a:xfrm>
          <a:prstGeom prst="rect">
            <a:avLst/>
          </a:prstGeom>
          <a:ln>
            <a:noFill/>
          </a:ln>
          <a:effectLst>
            <a:outerShdw blurRad="241300" dist="139700" dir="2700000" sx="95000" sy="95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6">
            <a:extLst>
              <a:ext uri="{FF2B5EF4-FFF2-40B4-BE49-F238E27FC236}">
                <a16:creationId xmlns:a16="http://schemas.microsoft.com/office/drawing/2014/main" id="{FF43DCC8-C0EB-F397-61F2-FB5610070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Infrastructure</a:t>
            </a:r>
          </a:p>
        </p:txBody>
      </p:sp>
    </p:spTree>
    <p:extLst>
      <p:ext uri="{BB962C8B-B14F-4D97-AF65-F5344CB8AC3E}">
        <p14:creationId xmlns:p14="http://schemas.microsoft.com/office/powerpoint/2010/main" val="231383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246276"/>
            <a:ext cx="1154094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Efficient Particle Accelerators</a:t>
            </a:r>
          </a:p>
          <a:p>
            <a:pPr marL="1001713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200" b="1" dirty="0">
                <a:solidFill>
                  <a:srgbClr val="B4C7E7"/>
                </a:solidFill>
              </a:rPr>
              <a:t>Infrastructure</a:t>
            </a:r>
          </a:p>
          <a:p>
            <a:pPr marL="1001713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200" b="1" dirty="0">
                <a:solidFill>
                  <a:srgbClr val="002060"/>
                </a:solidFill>
              </a:rPr>
              <a:t>Specific WPs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Final remarks</a:t>
            </a:r>
            <a:endParaRPr lang="en-CH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66EB2-CB2A-9357-F51C-6785CAE5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5098542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From think-tank to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8ADE30-0D12-98B1-B41F-6435A6FC99D5}"/>
              </a:ext>
            </a:extLst>
          </p:cNvPr>
          <p:cNvSpPr txBox="1"/>
          <p:nvPr/>
        </p:nvSpPr>
        <p:spPr>
          <a:xfrm>
            <a:off x="601590" y="1161800"/>
            <a:ext cx="108319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08075" algn="l"/>
              </a:tabLst>
            </a:pPr>
            <a:r>
              <a:rPr lang="en-CH" sz="2000" b="1" dirty="0">
                <a:solidFill>
                  <a:srgbClr val="002060"/>
                </a:solidFill>
              </a:rPr>
              <a:t>Think tank</a:t>
            </a:r>
            <a:r>
              <a:rPr lang="en-CH" sz="2000" b="1" dirty="0"/>
              <a:t>	</a:t>
            </a:r>
            <a:r>
              <a:rPr lang="en-CH" sz="2000" b="1" dirty="0">
                <a:solidFill>
                  <a:srgbClr val="002060"/>
                </a:solidFill>
              </a:rPr>
              <a:t>Efficient Particle Accelerators (EPA) project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Approved</a:t>
            </a:r>
            <a:r>
              <a:rPr lang="en-CH" sz="2000" b="1" dirty="0"/>
              <a:t> </a:t>
            </a:r>
            <a:r>
              <a:rPr lang="en-CH" sz="2000" dirty="0"/>
              <a:t>in 2023 for a </a:t>
            </a:r>
            <a:r>
              <a:rPr lang="en-CH" sz="2000" b="1" dirty="0"/>
              <a:t>5-year period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9 interlinked work packages </a:t>
            </a:r>
            <a:r>
              <a:rPr lang="en-CH" sz="2000" dirty="0"/>
              <a:t>(WP)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Evolving infrastructure </a:t>
            </a:r>
            <a:r>
              <a:rPr lang="en-CH" sz="2000" dirty="0"/>
              <a:t>is key to bringing AI / ML into operations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026D9BE-ADB6-662B-E721-C0E38836732E}"/>
              </a:ext>
            </a:extLst>
          </p:cNvPr>
          <p:cNvSpPr/>
          <p:nvPr/>
        </p:nvSpPr>
        <p:spPr>
          <a:xfrm>
            <a:off x="2187316" y="1254624"/>
            <a:ext cx="248206" cy="21924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FB2C313-2759-3730-C44B-7635A68C1F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9114B8-8C50-0678-2DDA-1704EB930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79" y="2955161"/>
            <a:ext cx="7541242" cy="348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AD6EAB1-81AE-D02A-C56F-AE8926C73611}"/>
              </a:ext>
            </a:extLst>
          </p:cNvPr>
          <p:cNvGrpSpPr/>
          <p:nvPr/>
        </p:nvGrpSpPr>
        <p:grpSpPr>
          <a:xfrm>
            <a:off x="93597" y="3810000"/>
            <a:ext cx="9773024" cy="2634266"/>
            <a:chOff x="93597" y="3810000"/>
            <a:chExt cx="9773024" cy="263426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9BEE40-0807-5529-FBDF-088B78847B44}"/>
                </a:ext>
              </a:extLst>
            </p:cNvPr>
            <p:cNvSpPr txBox="1"/>
            <p:nvPr/>
          </p:nvSpPr>
          <p:spPr>
            <a:xfrm>
              <a:off x="93597" y="4819175"/>
              <a:ext cx="19134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H" sz="1800" b="1" dirty="0">
                  <a:solidFill>
                    <a:srgbClr val="0076BB"/>
                  </a:solidFill>
                </a:rPr>
                <a:t>Think tank recommendations</a:t>
              </a:r>
              <a:endParaRPr lang="en-CH" b="1" dirty="0">
                <a:solidFill>
                  <a:srgbClr val="0076BB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A20BCF-5ED9-4A91-766B-909CC730C238}"/>
                </a:ext>
              </a:extLst>
            </p:cNvPr>
            <p:cNvSpPr/>
            <p:nvPr/>
          </p:nvSpPr>
          <p:spPr>
            <a:xfrm>
              <a:off x="2325379" y="3810000"/>
              <a:ext cx="7541242" cy="859972"/>
            </a:xfrm>
            <a:prstGeom prst="rect">
              <a:avLst/>
            </a:prstGeom>
            <a:solidFill>
              <a:srgbClr val="0096FF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6A5E741-E69D-2323-740E-124A29D124C5}"/>
                </a:ext>
              </a:extLst>
            </p:cNvPr>
            <p:cNvSpPr/>
            <p:nvPr/>
          </p:nvSpPr>
          <p:spPr>
            <a:xfrm>
              <a:off x="2325379" y="5584294"/>
              <a:ext cx="5044250" cy="859972"/>
            </a:xfrm>
            <a:prstGeom prst="rect">
              <a:avLst/>
            </a:prstGeom>
            <a:solidFill>
              <a:srgbClr val="0096FF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FA4886-8460-82B4-3E9F-E3E1A3EAB0C4}"/>
                </a:ext>
              </a:extLst>
            </p:cNvPr>
            <p:cNvSpPr/>
            <p:nvPr/>
          </p:nvSpPr>
          <p:spPr>
            <a:xfrm>
              <a:off x="2325379" y="4667544"/>
              <a:ext cx="2518764" cy="916749"/>
            </a:xfrm>
            <a:prstGeom prst="rect">
              <a:avLst/>
            </a:prstGeom>
            <a:solidFill>
              <a:srgbClr val="0096FF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1888A5F-2036-7DE7-C702-B1C798A1F537}"/>
              </a:ext>
            </a:extLst>
          </p:cNvPr>
          <p:cNvGrpSpPr/>
          <p:nvPr/>
        </p:nvGrpSpPr>
        <p:grpSpPr>
          <a:xfrm>
            <a:off x="4844143" y="4667543"/>
            <a:ext cx="5022478" cy="1779077"/>
            <a:chOff x="4844143" y="4667543"/>
            <a:chExt cx="5022478" cy="1779077"/>
          </a:xfrm>
          <a:solidFill>
            <a:srgbClr val="C1888D">
              <a:alpha val="48000"/>
            </a:srgbClr>
          </a:solidFill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169AFB38-C21E-1432-C643-B57DBB87A961}"/>
                </a:ext>
              </a:extLst>
            </p:cNvPr>
            <p:cNvSpPr/>
            <p:nvPr/>
          </p:nvSpPr>
          <p:spPr>
            <a:xfrm>
              <a:off x="4844143" y="4667543"/>
              <a:ext cx="5022478" cy="916750"/>
            </a:xfrm>
            <a:prstGeom prst="rect">
              <a:avLst/>
            </a:prstGeom>
            <a:solidFill>
              <a:srgbClr val="EDE2EB">
                <a:alpha val="5950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8D3B77A6-8D80-C43F-17DB-9188E5859E26}"/>
                </a:ext>
              </a:extLst>
            </p:cNvPr>
            <p:cNvSpPr/>
            <p:nvPr/>
          </p:nvSpPr>
          <p:spPr>
            <a:xfrm>
              <a:off x="7362906" y="5586648"/>
              <a:ext cx="2503715" cy="859972"/>
            </a:xfrm>
            <a:prstGeom prst="rect">
              <a:avLst/>
            </a:prstGeom>
            <a:solidFill>
              <a:srgbClr val="EDE2EB">
                <a:alpha val="59506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21329DB1-BB06-1D65-ADC4-9E6FF3A0605E}"/>
              </a:ext>
            </a:extLst>
          </p:cNvPr>
          <p:cNvSpPr txBox="1"/>
          <p:nvPr/>
        </p:nvSpPr>
        <p:spPr>
          <a:xfrm>
            <a:off x="10184941" y="5255630"/>
            <a:ext cx="155948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CH" b="1" dirty="0">
                <a:solidFill>
                  <a:srgbClr val="B51600">
                    <a:alpha val="44000"/>
                  </a:srgbClr>
                </a:solidFill>
              </a:rPr>
              <a:t>I</a:t>
            </a:r>
            <a:r>
              <a:rPr lang="en-CH" sz="1800" b="1" dirty="0">
                <a:solidFill>
                  <a:srgbClr val="B51600">
                    <a:alpha val="44000"/>
                  </a:srgbClr>
                </a:solidFill>
              </a:rPr>
              <a:t>nfrastructure evolution</a:t>
            </a:r>
            <a:endParaRPr lang="en-CH" b="1" dirty="0">
              <a:solidFill>
                <a:schemeClr val="tx1">
                  <a:alpha val="44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827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2EDAF43-D2F5-5662-E9A0-94DB68A165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17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BC2FAE-ECCC-C9E1-3F02-08F35D347477}"/>
              </a:ext>
            </a:extLst>
          </p:cNvPr>
          <p:cNvGrpSpPr/>
          <p:nvPr/>
        </p:nvGrpSpPr>
        <p:grpSpPr>
          <a:xfrm>
            <a:off x="850250" y="1234261"/>
            <a:ext cx="10540448" cy="1485608"/>
            <a:chOff x="936528" y="1497193"/>
            <a:chExt cx="10540448" cy="14856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3E75DA-5FE0-723D-88D3-B34ABB0B7DCE}"/>
                </a:ext>
              </a:extLst>
            </p:cNvPr>
            <p:cNvSpPr txBox="1"/>
            <p:nvPr/>
          </p:nvSpPr>
          <p:spPr>
            <a:xfrm>
              <a:off x="3493632" y="1669243"/>
              <a:ext cx="798334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Remove fixed </a:t>
              </a:r>
              <a:r>
                <a:rPr lang="en-GB" sz="1900" dirty="0" err="1"/>
                <a:t>supercycles</a:t>
              </a:r>
              <a:r>
                <a:rPr lang="en-GB" sz="1900" dirty="0"/>
                <a:t> by </a:t>
              </a:r>
              <a:r>
                <a:rPr lang="en-GB" sz="1900" b="1" dirty="0"/>
                <a:t>dynamically &amp; algorithmically scheduling </a:t>
              </a:r>
              <a:r>
                <a:rPr lang="en-GB" sz="1900" dirty="0"/>
                <a:t>beams</a:t>
              </a:r>
              <a:endParaRPr lang="en-CH" sz="19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1C17B0-734A-DBC9-BEFF-2A8446896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3442"/>
            <a:stretch/>
          </p:blipFill>
          <p:spPr>
            <a:xfrm>
              <a:off x="936528" y="1497193"/>
              <a:ext cx="2323246" cy="740172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91D518D-5B70-ECD1-8848-A632C1F28616}"/>
                </a:ext>
              </a:extLst>
            </p:cNvPr>
            <p:cNvSpPr txBox="1"/>
            <p:nvPr/>
          </p:nvSpPr>
          <p:spPr>
            <a:xfrm>
              <a:off x="3493632" y="2286917"/>
              <a:ext cx="767641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Deterministic </a:t>
              </a:r>
              <a:r>
                <a:rPr lang="en-GB" sz="1900" b="1" dirty="0"/>
                <a:t>magnetic field control</a:t>
              </a:r>
              <a:br>
                <a:rPr lang="en-GB" sz="1900" b="1" dirty="0"/>
              </a:br>
              <a:r>
                <a:rPr lang="en-GB" sz="1700" i="1" dirty="0"/>
                <a:t>Will have positive impact on reproducibility for almost all beam dynamics processes</a:t>
              </a:r>
              <a:endParaRPr lang="en-CH" sz="1700" i="1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2E2C24-8D6E-4954-6EA0-A45EEAA61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909" b="33415"/>
            <a:stretch/>
          </p:blipFill>
          <p:spPr>
            <a:xfrm>
              <a:off x="936528" y="2237365"/>
              <a:ext cx="2323246" cy="745436"/>
            </a:xfrm>
            <a:prstGeom prst="rect">
              <a:avLst/>
            </a:prstGeom>
          </p:spPr>
        </p:pic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1026C8D8-8CB2-34D9-5716-616F24711B61}"/>
              </a:ext>
            </a:extLst>
          </p:cNvPr>
          <p:cNvGrpSpPr/>
          <p:nvPr/>
        </p:nvGrpSpPr>
        <p:grpSpPr>
          <a:xfrm>
            <a:off x="850250" y="3087996"/>
            <a:ext cx="10753578" cy="1499389"/>
            <a:chOff x="850250" y="3087996"/>
            <a:chExt cx="10753578" cy="1499389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7DE32A-D660-82C0-AFC0-C237B2962B5B}"/>
                </a:ext>
              </a:extLst>
            </p:cNvPr>
            <p:cNvSpPr txBox="1"/>
            <p:nvPr/>
          </p:nvSpPr>
          <p:spPr>
            <a:xfrm>
              <a:off x="3407354" y="3116303"/>
              <a:ext cx="819647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112"/>
              <a:r>
                <a:rPr lang="en-GB" sz="1900" dirty="0"/>
                <a:t>Automate &amp; standardise </a:t>
              </a:r>
              <a:r>
                <a:rPr lang="en-GB" sz="1900" b="1" dirty="0"/>
                <a:t>beam preparation </a:t>
              </a:r>
              <a:r>
                <a:rPr lang="en-GB" sz="1900" dirty="0"/>
                <a:t>in injectors for </a:t>
              </a:r>
              <a:r>
                <a:rPr lang="en-GB" sz="1900" b="1" dirty="0"/>
                <a:t>LHC fills;</a:t>
              </a:r>
              <a:br>
                <a:rPr lang="en-GB" sz="1900" b="1" dirty="0"/>
              </a:br>
              <a:r>
                <a:rPr lang="en-GB" sz="1900" b="1" dirty="0"/>
                <a:t>Reduce impact </a:t>
              </a:r>
              <a:r>
                <a:rPr lang="en-GB" sz="1900" dirty="0"/>
                <a:t>on fixed target users and LHC turn-around time.</a:t>
              </a:r>
              <a:endParaRPr lang="en-CH" sz="1700" dirty="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117C8D1-C58A-4BED-92F5-51EDA3C3BC09}"/>
                </a:ext>
              </a:extLst>
            </p:cNvPr>
            <p:cNvSpPr txBox="1"/>
            <p:nvPr/>
          </p:nvSpPr>
          <p:spPr>
            <a:xfrm>
              <a:off x="3407354" y="3983786"/>
              <a:ext cx="6982728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Automate </a:t>
              </a:r>
              <a:r>
                <a:rPr lang="en-GB" sz="1900" b="1" dirty="0"/>
                <a:t>parameter optimisation </a:t>
              </a:r>
              <a:r>
                <a:rPr lang="en-GB" sz="1900" dirty="0"/>
                <a:t>&amp; compensate</a:t>
              </a:r>
              <a:r>
                <a:rPr lang="en-GB" sz="1900" b="1" dirty="0"/>
                <a:t> drifts</a:t>
              </a:r>
              <a:endParaRPr lang="en-CH" sz="1900" b="1" dirty="0"/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233921F8-E42F-F56B-F9D6-2AEF24E48E6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562" b="49894"/>
            <a:stretch/>
          </p:blipFill>
          <p:spPr>
            <a:xfrm>
              <a:off x="850250" y="3087996"/>
              <a:ext cx="2323246" cy="1499389"/>
            </a:xfrm>
            <a:prstGeom prst="rect">
              <a:avLst/>
            </a:prstGeom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11BEBC21-D370-EC2E-6D65-00BA2C771E3D}"/>
              </a:ext>
            </a:extLst>
          </p:cNvPr>
          <p:cNvGrpSpPr/>
          <p:nvPr/>
        </p:nvGrpSpPr>
        <p:grpSpPr>
          <a:xfrm>
            <a:off x="850250" y="4955512"/>
            <a:ext cx="10274811" cy="1499390"/>
            <a:chOff x="850250" y="4955512"/>
            <a:chExt cx="10274811" cy="1499390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8FDF110-6CED-4642-848F-EADB4BDEDC7A}"/>
                </a:ext>
              </a:extLst>
            </p:cNvPr>
            <p:cNvSpPr txBox="1"/>
            <p:nvPr/>
          </p:nvSpPr>
          <p:spPr>
            <a:xfrm>
              <a:off x="3407354" y="5118683"/>
              <a:ext cx="771770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b="1" dirty="0"/>
                <a:t>Automatic testing</a:t>
              </a:r>
              <a:r>
                <a:rPr lang="en-GB" sz="1900" dirty="0"/>
                <a:t> for “all” equipment to </a:t>
              </a:r>
              <a:r>
                <a:rPr lang="en-GB" sz="1900" b="1" dirty="0"/>
                <a:t>speed up hardware commissioning</a:t>
              </a:r>
              <a:endParaRPr lang="en-CH" sz="1900" b="1" dirty="0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51440A0B-AB4B-01D1-86E9-733FD41DB848}"/>
                </a:ext>
              </a:extLst>
            </p:cNvPr>
            <p:cNvSpPr txBox="1"/>
            <p:nvPr/>
          </p:nvSpPr>
          <p:spPr>
            <a:xfrm>
              <a:off x="3407355" y="5707570"/>
              <a:ext cx="652537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Automation of </a:t>
              </a:r>
              <a:r>
                <a:rPr lang="en-GB" sz="1900" b="1" dirty="0"/>
                <a:t>equipment setup, fault analysis, and recovery</a:t>
              </a:r>
              <a:r>
                <a:rPr lang="en-GB" sz="1900" dirty="0"/>
                <a:t>; preparing the grounds for </a:t>
              </a:r>
              <a:r>
                <a:rPr lang="en-GB" sz="1900" b="1" dirty="0"/>
                <a:t>preventive maintenance</a:t>
              </a:r>
              <a:endParaRPr lang="en-CH" sz="1900" b="1" dirty="0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66E7F3A-7EC0-53C5-804B-0F6195739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457"/>
            <a:stretch/>
          </p:blipFill>
          <p:spPr>
            <a:xfrm>
              <a:off x="850250" y="4955512"/>
              <a:ext cx="2323246" cy="1499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0929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F0D47A74-24ED-1DFD-2C40-D55454CE5E54}"/>
              </a:ext>
            </a:extLst>
          </p:cNvPr>
          <p:cNvGrpSpPr/>
          <p:nvPr/>
        </p:nvGrpSpPr>
        <p:grpSpPr>
          <a:xfrm>
            <a:off x="850250" y="4955512"/>
            <a:ext cx="10274811" cy="1499390"/>
            <a:chOff x="850250" y="4955512"/>
            <a:chExt cx="10274811" cy="1499390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1932D32-6DF2-9DD8-EEA3-ABA9869CBB08}"/>
                </a:ext>
              </a:extLst>
            </p:cNvPr>
            <p:cNvSpPr txBox="1"/>
            <p:nvPr/>
          </p:nvSpPr>
          <p:spPr>
            <a:xfrm>
              <a:off x="3407354" y="5118683"/>
              <a:ext cx="771770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b="1" dirty="0"/>
                <a:t>Automatic testing</a:t>
              </a:r>
              <a:r>
                <a:rPr lang="en-GB" sz="1900" dirty="0"/>
                <a:t> for “all” equipment to </a:t>
              </a:r>
              <a:r>
                <a:rPr lang="en-GB" sz="1900" b="1" dirty="0"/>
                <a:t>speed up hardware commissioning</a:t>
              </a:r>
              <a:endParaRPr lang="en-CH" sz="1900" b="1" dirty="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55BBC0A-35EE-672B-B627-3E7B7D3E1EC9}"/>
                </a:ext>
              </a:extLst>
            </p:cNvPr>
            <p:cNvSpPr txBox="1"/>
            <p:nvPr/>
          </p:nvSpPr>
          <p:spPr>
            <a:xfrm>
              <a:off x="3407355" y="5707570"/>
              <a:ext cx="652537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Automation of </a:t>
              </a:r>
              <a:r>
                <a:rPr lang="en-GB" sz="1900" b="1" dirty="0"/>
                <a:t>equipment setup, fault analysis, and recovery</a:t>
              </a:r>
              <a:r>
                <a:rPr lang="en-GB" sz="1900" dirty="0"/>
                <a:t>; preparing the grounds for </a:t>
              </a:r>
              <a:r>
                <a:rPr lang="en-GB" sz="1900" b="1" dirty="0"/>
                <a:t>preventive maintenance</a:t>
              </a:r>
              <a:endParaRPr lang="en-CH" sz="1900" b="1" dirty="0"/>
            </a:p>
          </p:txBody>
        </p:sp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E62C55D2-F43A-EDB0-429A-049308AC56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457"/>
            <a:stretch/>
          </p:blipFill>
          <p:spPr>
            <a:xfrm>
              <a:off x="850250" y="4955512"/>
              <a:ext cx="2323246" cy="149939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D613C1E-454E-40AD-60B8-CE3C72FC29F4}"/>
              </a:ext>
            </a:extLst>
          </p:cNvPr>
          <p:cNvGrpSpPr/>
          <p:nvPr/>
        </p:nvGrpSpPr>
        <p:grpSpPr>
          <a:xfrm>
            <a:off x="850250" y="3087996"/>
            <a:ext cx="10753578" cy="1499389"/>
            <a:chOff x="850250" y="3087996"/>
            <a:chExt cx="10753578" cy="1499389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8ACF400E-6FD7-C553-EA00-CA81CFDF22B6}"/>
                </a:ext>
              </a:extLst>
            </p:cNvPr>
            <p:cNvSpPr txBox="1"/>
            <p:nvPr/>
          </p:nvSpPr>
          <p:spPr>
            <a:xfrm>
              <a:off x="3407354" y="3116303"/>
              <a:ext cx="819647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112"/>
              <a:r>
                <a:rPr lang="en-GB" sz="1900" dirty="0"/>
                <a:t>Automate &amp; standardise </a:t>
              </a:r>
              <a:r>
                <a:rPr lang="en-GB" sz="1900" b="1" dirty="0"/>
                <a:t>beam preparation </a:t>
              </a:r>
              <a:r>
                <a:rPr lang="en-GB" sz="1900" dirty="0"/>
                <a:t>in injectors for </a:t>
              </a:r>
              <a:r>
                <a:rPr lang="en-GB" sz="1900" b="1" dirty="0"/>
                <a:t>LHC fills;</a:t>
              </a:r>
              <a:br>
                <a:rPr lang="en-GB" sz="1900" b="1" dirty="0"/>
              </a:br>
              <a:r>
                <a:rPr lang="en-GB" sz="1900" b="1" dirty="0"/>
                <a:t>Reduce impact </a:t>
              </a:r>
              <a:r>
                <a:rPr lang="en-GB" sz="1900" dirty="0"/>
                <a:t>on fixed target users and LHC turn-around time.</a:t>
              </a:r>
              <a:endParaRPr lang="en-CH" sz="1700" dirty="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F34E990F-25A0-DDBB-A708-9E2B64C9E808}"/>
                </a:ext>
              </a:extLst>
            </p:cNvPr>
            <p:cNvSpPr txBox="1"/>
            <p:nvPr/>
          </p:nvSpPr>
          <p:spPr>
            <a:xfrm>
              <a:off x="3407354" y="3983786"/>
              <a:ext cx="6982728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Automate </a:t>
              </a:r>
              <a:r>
                <a:rPr lang="en-GB" sz="1900" b="1" dirty="0"/>
                <a:t>parameter optimisation </a:t>
              </a:r>
              <a:r>
                <a:rPr lang="en-GB" sz="1900" dirty="0"/>
                <a:t>&amp; compensate</a:t>
              </a:r>
              <a:r>
                <a:rPr lang="en-GB" sz="1900" b="1" dirty="0"/>
                <a:t> drifts</a:t>
              </a:r>
              <a:endParaRPr lang="en-CH" sz="1900" b="1" dirty="0"/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1BF72E2-6386-45D9-4B7C-0EF5B2ECA7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562" b="49894"/>
            <a:stretch/>
          </p:blipFill>
          <p:spPr>
            <a:xfrm>
              <a:off x="850250" y="3087996"/>
              <a:ext cx="2323246" cy="1499389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2EDAF43-D2F5-5662-E9A0-94DB68A165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BC2FAE-ECCC-C9E1-3F02-08F35D347477}"/>
              </a:ext>
            </a:extLst>
          </p:cNvPr>
          <p:cNvGrpSpPr/>
          <p:nvPr/>
        </p:nvGrpSpPr>
        <p:grpSpPr>
          <a:xfrm>
            <a:off x="850250" y="1234261"/>
            <a:ext cx="10540448" cy="1485608"/>
            <a:chOff x="936528" y="1497193"/>
            <a:chExt cx="10540448" cy="14856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3E75DA-5FE0-723D-88D3-B34ABB0B7DCE}"/>
                </a:ext>
              </a:extLst>
            </p:cNvPr>
            <p:cNvSpPr txBox="1"/>
            <p:nvPr/>
          </p:nvSpPr>
          <p:spPr>
            <a:xfrm>
              <a:off x="3493632" y="1669243"/>
              <a:ext cx="798334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Remove fixed </a:t>
              </a:r>
              <a:r>
                <a:rPr lang="en-GB" sz="1900" dirty="0" err="1"/>
                <a:t>supercycles</a:t>
              </a:r>
              <a:r>
                <a:rPr lang="en-GB" sz="1900" dirty="0"/>
                <a:t> by </a:t>
              </a:r>
              <a:r>
                <a:rPr lang="en-GB" sz="1900" b="1" dirty="0"/>
                <a:t>dynamically &amp; algorithmically scheduling </a:t>
              </a:r>
              <a:r>
                <a:rPr lang="en-GB" sz="1900" dirty="0"/>
                <a:t>beams</a:t>
              </a:r>
              <a:endParaRPr lang="en-CH" sz="19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1C17B0-734A-DBC9-BEFF-2A8446896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3442"/>
            <a:stretch/>
          </p:blipFill>
          <p:spPr>
            <a:xfrm>
              <a:off x="936528" y="1497193"/>
              <a:ext cx="2323246" cy="74017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2E2C24-8D6E-4954-6EA0-A45EEAA61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909" b="33415"/>
            <a:stretch/>
          </p:blipFill>
          <p:spPr>
            <a:xfrm>
              <a:off x="936528" y="2237365"/>
              <a:ext cx="2323246" cy="745436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A65D6D5-5103-F5D2-94D8-0CC695ACBB73}"/>
              </a:ext>
            </a:extLst>
          </p:cNvPr>
          <p:cNvSpPr/>
          <p:nvPr/>
        </p:nvSpPr>
        <p:spPr>
          <a:xfrm>
            <a:off x="237220" y="2903269"/>
            <a:ext cx="11717560" cy="3589242"/>
          </a:xfrm>
          <a:prstGeom prst="rect">
            <a:avLst/>
          </a:prstGeom>
          <a:solidFill>
            <a:schemeClr val="bg1">
              <a:alpha val="7516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709B0E-6147-6D5C-3395-1C7CE3BE20D4}"/>
              </a:ext>
            </a:extLst>
          </p:cNvPr>
          <p:cNvSpPr txBox="1"/>
          <p:nvPr/>
        </p:nvSpPr>
        <p:spPr>
          <a:xfrm>
            <a:off x="3407354" y="2023985"/>
            <a:ext cx="7676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GB" sz="1900" dirty="0">
                <a:solidFill>
                  <a:prstClr val="black"/>
                </a:solidFill>
              </a:rPr>
              <a:t>Deterministic </a:t>
            </a:r>
            <a:r>
              <a:rPr lang="en-GB" sz="1900" b="1" dirty="0">
                <a:solidFill>
                  <a:prstClr val="black"/>
                </a:solidFill>
              </a:rPr>
              <a:t>magnetic field control</a:t>
            </a:r>
            <a:br>
              <a:rPr lang="en-GB" sz="1900" b="1" dirty="0">
                <a:solidFill>
                  <a:prstClr val="black"/>
                </a:solidFill>
              </a:rPr>
            </a:br>
            <a:r>
              <a:rPr lang="en-GB" sz="1700" i="1" dirty="0">
                <a:solidFill>
                  <a:prstClr val="black"/>
                </a:solidFill>
              </a:rPr>
              <a:t>Will have positive impact on reproducibility for almost all beam dynamics processes</a:t>
            </a:r>
            <a:endParaRPr lang="en-CH" sz="17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73305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C0095F4-363A-026B-FC8C-D8248BA5B65A}"/>
              </a:ext>
            </a:extLst>
          </p:cNvPr>
          <p:cNvSpPr txBox="1"/>
          <p:nvPr/>
        </p:nvSpPr>
        <p:spPr>
          <a:xfrm>
            <a:off x="601770" y="1265263"/>
            <a:ext cx="7715701" cy="33085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900" b="1" dirty="0"/>
              <a:t>Supercycle</a:t>
            </a:r>
            <a:r>
              <a:rPr lang="en-CH" sz="1900" dirty="0"/>
              <a:t> (SC)</a:t>
            </a:r>
            <a:r>
              <a:rPr lang="en-CH" sz="1900" b="1" dirty="0"/>
              <a:t>:</a:t>
            </a:r>
            <a:r>
              <a:rPr lang="en-CH" sz="1900" dirty="0"/>
              <a:t> sequence of beam types / cycles played over and over</a:t>
            </a:r>
            <a:endParaRPr lang="en-CH" sz="2000" dirty="0"/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900" dirty="0"/>
              <a:t>Programming SC is a </a:t>
            </a:r>
            <a:r>
              <a:rPr lang="en-CH" sz="1900" b="1" dirty="0"/>
              <a:t>constrained scheduling problem </a:t>
            </a:r>
            <a:r>
              <a:rPr lang="en-CH" sz="1900" dirty="0"/>
              <a:t>and </a:t>
            </a:r>
            <a:r>
              <a:rPr lang="en-CH" sz="1900" b="1" dirty="0"/>
              <a:t>impacts efficiency &amp; OP resources</a:t>
            </a:r>
            <a:br>
              <a:rPr lang="en-CH" sz="2800" dirty="0">
                <a:solidFill>
                  <a:srgbClr val="002060"/>
                </a:solidFill>
              </a:rPr>
            </a:br>
            <a:r>
              <a:rPr lang="en-CH" sz="17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Constraints: </a:t>
            </a:r>
            <a:r>
              <a:rPr lang="en-CH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some beams cannot be adjacent, respect priorities, etc.</a:t>
            </a:r>
            <a:br>
              <a:rPr lang="en-GB" b="1" dirty="0"/>
            </a:br>
            <a:r>
              <a:rPr lang="en-GB" sz="1700" b="1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Stats: </a:t>
            </a:r>
            <a:r>
              <a:rPr lang="en-GB" sz="1700" i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SC change takes 2 - 25 min; 40 - 60 x / 24 h</a:t>
            </a:r>
            <a:endParaRPr lang="en-GB" sz="19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Goal: schedule beams </a:t>
            </a:r>
            <a:r>
              <a:rPr lang="en-GB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live and automatically </a:t>
            </a:r>
            <a:r>
              <a:rPr lang="en-GB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en-GB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 requests</a:t>
            </a:r>
            <a:endParaRPr lang="en-GB" sz="19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First version of scheduling algorithm ready to “fill-in the gaps”</a:t>
            </a:r>
          </a:p>
          <a:p>
            <a:pPr marL="742950" lvl="1" indent="-285750">
              <a:spcAft>
                <a:spcPts val="800"/>
              </a:spcAft>
              <a:buSzPct val="80000"/>
              <a:buFont typeface="Wingdings" pitchFamily="2" charset="2"/>
              <a:buChar char="Ø"/>
            </a:pP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Operational test before end of Run 2024</a:t>
            </a:r>
          </a:p>
          <a:p>
            <a:pPr marL="285750" indent="-28575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GB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Fully dynamic scheduling requires </a:t>
            </a:r>
            <a:r>
              <a:rPr lang="en-GB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compensation </a:t>
            </a:r>
            <a:r>
              <a:rPr lang="en-GB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 </a:t>
            </a:r>
            <a:r>
              <a:rPr lang="en-GB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magnetic hysteresis </a:t>
            </a:r>
            <a:r>
              <a:rPr lang="en-GB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GB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eddy-current </a:t>
            </a:r>
            <a:r>
              <a:rPr lang="en-GB" sz="19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effects</a:t>
            </a:r>
          </a:p>
        </p:txBody>
      </p:sp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Dynamic beam scheduling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76EF-33BE-3AED-0A8D-D5B3051EA1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851A84F2-D132-43C0-F025-AAEEBC439F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760" y="4865585"/>
            <a:ext cx="10248479" cy="1476777"/>
          </a:xfrm>
          <a:prstGeom prst="rect">
            <a:avLst/>
          </a:prstGeom>
          <a:ln>
            <a:noFill/>
          </a:ln>
          <a:effectLst>
            <a:outerShdw blurRad="292100" dist="889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6">
            <a:extLst>
              <a:ext uri="{FF2B5EF4-FFF2-40B4-BE49-F238E27FC236}">
                <a16:creationId xmlns:a16="http://schemas.microsoft.com/office/drawing/2014/main" id="{A23C52A9-34F8-1F2E-E0AF-40EAC36FFB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EPA: specific WPs</a:t>
            </a:r>
            <a:endParaRPr lang="en-CH" b="0" dirty="0">
              <a:solidFill>
                <a:srgbClr val="002060"/>
              </a:solidFill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23F36A9-609B-A06B-F8D6-6DB5F3E32C94}"/>
              </a:ext>
            </a:extLst>
          </p:cNvPr>
          <p:cNvGrpSpPr/>
          <p:nvPr/>
        </p:nvGrpSpPr>
        <p:grpSpPr>
          <a:xfrm>
            <a:off x="8518656" y="1304814"/>
            <a:ext cx="2894851" cy="1833699"/>
            <a:chOff x="8577477" y="1164018"/>
            <a:chExt cx="2894851" cy="183369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7F21B3-A918-EFD5-3837-E4E0E3446F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77477" y="1192436"/>
              <a:ext cx="2403417" cy="18052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95F54F6-D348-B567-BBD3-B5B8273796A4}"/>
                </a:ext>
              </a:extLst>
            </p:cNvPr>
            <p:cNvSpPr txBox="1"/>
            <p:nvPr/>
          </p:nvSpPr>
          <p:spPr>
            <a:xfrm>
              <a:off x="10976679" y="1164018"/>
              <a:ext cx="495649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SPS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64AA563-F8EE-A340-2068-21C454EA76A1}"/>
              </a:ext>
            </a:extLst>
          </p:cNvPr>
          <p:cNvGrpSpPr/>
          <p:nvPr/>
        </p:nvGrpSpPr>
        <p:grpSpPr>
          <a:xfrm>
            <a:off x="8884923" y="1824599"/>
            <a:ext cx="2779498" cy="1847392"/>
            <a:chOff x="8919480" y="1643297"/>
            <a:chExt cx="2779498" cy="1847392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E534E9A5-A559-269F-7CE0-063DADC230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919480" y="1685408"/>
              <a:ext cx="2403417" cy="1805281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192EC0F-AC0D-B38E-3C1B-CEFAC79AB7D3}"/>
                </a:ext>
              </a:extLst>
            </p:cNvPr>
            <p:cNvSpPr txBox="1"/>
            <p:nvPr/>
          </p:nvSpPr>
          <p:spPr>
            <a:xfrm>
              <a:off x="11302716" y="1643297"/>
              <a:ext cx="396262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3030BD-76F5-3E56-9363-A7153AE6C105}"/>
              </a:ext>
            </a:extLst>
          </p:cNvPr>
          <p:cNvGrpSpPr/>
          <p:nvPr/>
        </p:nvGrpSpPr>
        <p:grpSpPr>
          <a:xfrm>
            <a:off x="9287293" y="2368206"/>
            <a:ext cx="2885819" cy="1805282"/>
            <a:chOff x="9374766" y="2401742"/>
            <a:chExt cx="2885819" cy="1805282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E651821-6DE9-A9AD-1A6E-D285CED311E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374766" y="2401742"/>
              <a:ext cx="2403417" cy="1805282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972DED5-24BE-E3A8-01BE-23C28406AEAD}"/>
                </a:ext>
              </a:extLst>
            </p:cNvPr>
            <p:cNvSpPr txBox="1"/>
            <p:nvPr/>
          </p:nvSpPr>
          <p:spPr>
            <a:xfrm>
              <a:off x="11745700" y="2401742"/>
              <a:ext cx="514885" cy="3539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700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PSB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2C1A3E4-E4C3-D566-3D22-D4DD804B02CB}"/>
              </a:ext>
            </a:extLst>
          </p:cNvPr>
          <p:cNvGrpSpPr/>
          <p:nvPr/>
        </p:nvGrpSpPr>
        <p:grpSpPr>
          <a:xfrm>
            <a:off x="1201366" y="4961106"/>
            <a:ext cx="9481226" cy="986157"/>
            <a:chOff x="1201366" y="4961106"/>
            <a:chExt cx="9481226" cy="986157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A3C92A52-14F8-5DDA-BD1F-A484739D5E21}"/>
                </a:ext>
              </a:extLst>
            </p:cNvPr>
            <p:cNvGrpSpPr/>
            <p:nvPr/>
          </p:nvGrpSpPr>
          <p:grpSpPr>
            <a:xfrm>
              <a:off x="1201366" y="4961106"/>
              <a:ext cx="3069077" cy="979455"/>
              <a:chOff x="1201366" y="4961106"/>
              <a:chExt cx="3069077" cy="979455"/>
            </a:xfrm>
            <a:solidFill>
              <a:srgbClr val="FF0000">
                <a:alpha val="40232"/>
              </a:srgbClr>
            </a:solidFill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6BB93CA0-C1E2-E477-9A85-265F2D57BC05}"/>
                  </a:ext>
                </a:extLst>
              </p:cNvPr>
              <p:cNvSpPr/>
              <p:nvPr/>
            </p:nvSpPr>
            <p:spPr>
              <a:xfrm>
                <a:off x="1522379" y="4961106"/>
                <a:ext cx="2748064" cy="28210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506E369C-415B-4447-8656-A1A72D7BE181}"/>
                  </a:ext>
                </a:extLst>
              </p:cNvPr>
              <p:cNvSpPr/>
              <p:nvPr/>
            </p:nvSpPr>
            <p:spPr>
              <a:xfrm>
                <a:off x="1363494" y="5309782"/>
                <a:ext cx="304800" cy="28210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2547203E-B06C-9197-6032-0D9B2C13DCA8}"/>
                  </a:ext>
                </a:extLst>
              </p:cNvPr>
              <p:cNvSpPr/>
              <p:nvPr/>
            </p:nvSpPr>
            <p:spPr>
              <a:xfrm>
                <a:off x="1201366" y="5658458"/>
                <a:ext cx="304800" cy="28210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CBEE3664-B8C7-725A-D3B3-C597FE31F22A}"/>
                </a:ext>
              </a:extLst>
            </p:cNvPr>
            <p:cNvGrpSpPr/>
            <p:nvPr/>
          </p:nvGrpSpPr>
          <p:grpSpPr>
            <a:xfrm>
              <a:off x="5784715" y="4961106"/>
              <a:ext cx="3069077" cy="979455"/>
              <a:chOff x="1201366" y="4961106"/>
              <a:chExt cx="3069077" cy="979455"/>
            </a:xfrm>
            <a:solidFill>
              <a:srgbClr val="FF0000">
                <a:alpha val="40232"/>
              </a:srgbClr>
            </a:solidFill>
          </p:grpSpPr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42E3D134-96FC-29F8-4502-0EBFDA2C6EC3}"/>
                  </a:ext>
                </a:extLst>
              </p:cNvPr>
              <p:cNvSpPr/>
              <p:nvPr/>
            </p:nvSpPr>
            <p:spPr>
              <a:xfrm>
                <a:off x="1522379" y="4961106"/>
                <a:ext cx="2748064" cy="28210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E422E705-7458-6B2C-C840-5F5961B5D085}"/>
                  </a:ext>
                </a:extLst>
              </p:cNvPr>
              <p:cNvSpPr/>
              <p:nvPr/>
            </p:nvSpPr>
            <p:spPr>
              <a:xfrm>
                <a:off x="1363494" y="5309782"/>
                <a:ext cx="304800" cy="28210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C833DEE8-68D0-A32E-AD21-A3C112AB4BE9}"/>
                  </a:ext>
                </a:extLst>
              </p:cNvPr>
              <p:cNvSpPr/>
              <p:nvPr/>
            </p:nvSpPr>
            <p:spPr>
              <a:xfrm>
                <a:off x="1201366" y="5658458"/>
                <a:ext cx="304800" cy="282103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EDC88F88-2F6D-C610-BBB9-35FE1EA14705}"/>
                </a:ext>
              </a:extLst>
            </p:cNvPr>
            <p:cNvGrpSpPr/>
            <p:nvPr/>
          </p:nvGrpSpPr>
          <p:grpSpPr>
            <a:xfrm>
              <a:off x="3951051" y="4961106"/>
              <a:ext cx="2154677" cy="979455"/>
              <a:chOff x="1201366" y="4961106"/>
              <a:chExt cx="2154677" cy="979455"/>
            </a:xfrm>
            <a:solidFill>
              <a:srgbClr val="FF0000">
                <a:alpha val="40232"/>
              </a:srgbClr>
            </a:solidFill>
          </p:grpSpPr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55122470-952B-3CEF-7F8F-EB97EB7EDAE8}"/>
                  </a:ext>
                </a:extLst>
              </p:cNvPr>
              <p:cNvSpPr/>
              <p:nvPr/>
            </p:nvSpPr>
            <p:spPr>
              <a:xfrm>
                <a:off x="1522379" y="4961106"/>
                <a:ext cx="1833664" cy="282103"/>
              </a:xfrm>
              <a:prstGeom prst="rect">
                <a:avLst/>
              </a:prstGeom>
              <a:solidFill>
                <a:srgbClr val="00B0F0">
                  <a:alpha val="5011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6" name="Rectangle 25">
                <a:extLst>
                  <a:ext uri="{FF2B5EF4-FFF2-40B4-BE49-F238E27FC236}">
                    <a16:creationId xmlns:a16="http://schemas.microsoft.com/office/drawing/2014/main" id="{87069EA8-9398-51B6-648B-B6DC59D63F5F}"/>
                  </a:ext>
                </a:extLst>
              </p:cNvPr>
              <p:cNvSpPr/>
              <p:nvPr/>
            </p:nvSpPr>
            <p:spPr>
              <a:xfrm>
                <a:off x="1363494" y="5309782"/>
                <a:ext cx="304800" cy="282103"/>
              </a:xfrm>
              <a:prstGeom prst="rect">
                <a:avLst/>
              </a:prstGeom>
              <a:solidFill>
                <a:srgbClr val="00B0F0">
                  <a:alpha val="5011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4AD088D6-7135-419F-1522-4DF811FF95BF}"/>
                  </a:ext>
                </a:extLst>
              </p:cNvPr>
              <p:cNvSpPr/>
              <p:nvPr/>
            </p:nvSpPr>
            <p:spPr>
              <a:xfrm>
                <a:off x="1201366" y="5658458"/>
                <a:ext cx="304800" cy="282103"/>
              </a:xfrm>
              <a:prstGeom prst="rect">
                <a:avLst/>
              </a:prstGeom>
              <a:solidFill>
                <a:srgbClr val="00B0F0">
                  <a:alpha val="5011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8ECFF245-017B-63DD-6EF2-4F8CEA631A50}"/>
                </a:ext>
              </a:extLst>
            </p:cNvPr>
            <p:cNvGrpSpPr/>
            <p:nvPr/>
          </p:nvGrpSpPr>
          <p:grpSpPr>
            <a:xfrm>
              <a:off x="8537643" y="4967808"/>
              <a:ext cx="2144949" cy="979455"/>
              <a:chOff x="1201366" y="4961106"/>
              <a:chExt cx="2144949" cy="979455"/>
            </a:xfrm>
            <a:solidFill>
              <a:srgbClr val="FF0000">
                <a:alpha val="40232"/>
              </a:srgbClr>
            </a:solidFill>
          </p:grpSpPr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E126280A-72A2-7D0F-E20B-CE3301F2EDF4}"/>
                  </a:ext>
                </a:extLst>
              </p:cNvPr>
              <p:cNvSpPr/>
              <p:nvPr/>
            </p:nvSpPr>
            <p:spPr>
              <a:xfrm>
                <a:off x="1522379" y="4961106"/>
                <a:ext cx="1823936" cy="282103"/>
              </a:xfrm>
              <a:prstGeom prst="rect">
                <a:avLst/>
              </a:prstGeom>
              <a:solidFill>
                <a:srgbClr val="00B0F0">
                  <a:alpha val="5011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000A765D-9D55-D444-25B5-F67527FBEE55}"/>
                  </a:ext>
                </a:extLst>
              </p:cNvPr>
              <p:cNvSpPr/>
              <p:nvPr/>
            </p:nvSpPr>
            <p:spPr>
              <a:xfrm>
                <a:off x="1363494" y="5309782"/>
                <a:ext cx="304800" cy="282103"/>
              </a:xfrm>
              <a:prstGeom prst="rect">
                <a:avLst/>
              </a:prstGeom>
              <a:solidFill>
                <a:srgbClr val="00B0F0">
                  <a:alpha val="5011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5E0545B9-1D2C-6874-0B77-A09464099501}"/>
                  </a:ext>
                </a:extLst>
              </p:cNvPr>
              <p:cNvSpPr/>
              <p:nvPr/>
            </p:nvSpPr>
            <p:spPr>
              <a:xfrm>
                <a:off x="1201366" y="5658458"/>
                <a:ext cx="304800" cy="282103"/>
              </a:xfrm>
              <a:prstGeom prst="rect">
                <a:avLst/>
              </a:prstGeom>
              <a:solidFill>
                <a:srgbClr val="00B0F0">
                  <a:alpha val="50115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9111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31"/>
            </p:par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C374535-75F1-140B-5CF9-5F1D0A13295E}"/>
              </a:ext>
            </a:extLst>
          </p:cNvPr>
          <p:cNvSpPr txBox="1"/>
          <p:nvPr/>
        </p:nvSpPr>
        <p:spPr>
          <a:xfrm>
            <a:off x="248058" y="172908"/>
            <a:ext cx="75246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rgbClr val="002060"/>
                </a:solidFill>
              </a:rPr>
              <a:t>40+ years ago at the CERN ISR …</a:t>
            </a:r>
          </a:p>
          <a:p>
            <a:r>
              <a:rPr lang="en-CH" sz="1400" i="1" dirty="0">
                <a:hlinkClick r:id="rId3"/>
              </a:rPr>
              <a:t>J. Gamble et al.,  11</a:t>
            </a:r>
            <a:r>
              <a:rPr lang="en-CH" sz="1400" i="1" baseline="30000" dirty="0">
                <a:hlinkClick r:id="rId3"/>
              </a:rPr>
              <a:t>th</a:t>
            </a:r>
            <a:r>
              <a:rPr lang="en-CH" sz="1400" i="1" dirty="0">
                <a:hlinkClick r:id="rId3"/>
              </a:rPr>
              <a:t> International Conference on High-Energy Accelerators, CERN, Geneva, July 1980</a:t>
            </a:r>
            <a:endParaRPr lang="en-CH" sz="1400" i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E074BA5-F04D-BA00-50AF-F37C09F8D388}"/>
              </a:ext>
            </a:extLst>
          </p:cNvPr>
          <p:cNvGrpSpPr/>
          <p:nvPr/>
        </p:nvGrpSpPr>
        <p:grpSpPr>
          <a:xfrm>
            <a:off x="173563" y="4553354"/>
            <a:ext cx="5662023" cy="727554"/>
            <a:chOff x="429736" y="1351921"/>
            <a:chExt cx="5666264" cy="72809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B469238-3F9D-3DE7-A093-449AB3A3C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063" y="1351921"/>
              <a:ext cx="5618054" cy="7280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Cloud 33">
              <a:extLst>
                <a:ext uri="{FF2B5EF4-FFF2-40B4-BE49-F238E27FC236}">
                  <a16:creationId xmlns:a16="http://schemas.microsoft.com/office/drawing/2014/main" id="{19B3EC6A-DB71-5E04-76B2-03013AE2E971}"/>
                </a:ext>
              </a:extLst>
            </p:cNvPr>
            <p:cNvSpPr/>
            <p:nvPr/>
          </p:nvSpPr>
          <p:spPr>
            <a:xfrm>
              <a:off x="1506355" y="1387298"/>
              <a:ext cx="4551990" cy="127937"/>
            </a:xfrm>
            <a:prstGeom prst="cloud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5" name="Cloud 34">
              <a:extLst>
                <a:ext uri="{FF2B5EF4-FFF2-40B4-BE49-F238E27FC236}">
                  <a16:creationId xmlns:a16="http://schemas.microsoft.com/office/drawing/2014/main" id="{C0BCD90A-DD2B-EF40-57AF-6726B7DFCA18}"/>
                </a:ext>
              </a:extLst>
            </p:cNvPr>
            <p:cNvSpPr/>
            <p:nvPr/>
          </p:nvSpPr>
          <p:spPr>
            <a:xfrm>
              <a:off x="439593" y="1561113"/>
              <a:ext cx="3475432" cy="127937"/>
            </a:xfrm>
            <a:prstGeom prst="cloud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BFF40ED1-062C-FE89-E950-95E57D969B3B}"/>
                </a:ext>
              </a:extLst>
            </p:cNvPr>
            <p:cNvSpPr/>
            <p:nvPr/>
          </p:nvSpPr>
          <p:spPr>
            <a:xfrm>
              <a:off x="4657197" y="1760549"/>
              <a:ext cx="1438803" cy="127937"/>
            </a:xfrm>
            <a:prstGeom prst="cloud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826FD57E-3C39-8A3C-0C66-3D978803019C}"/>
                </a:ext>
              </a:extLst>
            </p:cNvPr>
            <p:cNvSpPr/>
            <p:nvPr/>
          </p:nvSpPr>
          <p:spPr>
            <a:xfrm>
              <a:off x="429736" y="1912617"/>
              <a:ext cx="1554860" cy="127937"/>
            </a:xfrm>
            <a:prstGeom prst="cloud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9F3E270-5A2A-AB5D-B5D7-DE0CC3CBFFA0}"/>
              </a:ext>
            </a:extLst>
          </p:cNvPr>
          <p:cNvGrpSpPr/>
          <p:nvPr/>
        </p:nvGrpSpPr>
        <p:grpSpPr>
          <a:xfrm>
            <a:off x="6322742" y="5582836"/>
            <a:ext cx="5719619" cy="1004804"/>
            <a:chOff x="4796349" y="4913255"/>
            <a:chExt cx="7063371" cy="124087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F16D1FC-CADA-A3A8-9BBA-20D66EDBC01F}"/>
                </a:ext>
              </a:extLst>
            </p:cNvPr>
            <p:cNvGrpSpPr/>
            <p:nvPr/>
          </p:nvGrpSpPr>
          <p:grpSpPr>
            <a:xfrm>
              <a:off x="4796349" y="4913255"/>
              <a:ext cx="7063371" cy="1240870"/>
              <a:chOff x="4526343" y="4725620"/>
              <a:chExt cx="7063371" cy="1240870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541BFDC-6CC8-98F3-8007-7FC1A775D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3116" y="4725620"/>
                <a:ext cx="7056598" cy="124087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7" name="Cloud 36">
                <a:extLst>
                  <a:ext uri="{FF2B5EF4-FFF2-40B4-BE49-F238E27FC236}">
                    <a16:creationId xmlns:a16="http://schemas.microsoft.com/office/drawing/2014/main" id="{E25F8650-1502-AFE0-1B57-8FBDE6C4A5A6}"/>
                  </a:ext>
                </a:extLst>
              </p:cNvPr>
              <p:cNvSpPr/>
              <p:nvPr/>
            </p:nvSpPr>
            <p:spPr>
              <a:xfrm>
                <a:off x="5093546" y="5297551"/>
                <a:ext cx="4883573" cy="125970"/>
              </a:xfrm>
              <a:prstGeom prst="cloud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38" name="Cloud 37">
                <a:extLst>
                  <a:ext uri="{FF2B5EF4-FFF2-40B4-BE49-F238E27FC236}">
                    <a16:creationId xmlns:a16="http://schemas.microsoft.com/office/drawing/2014/main" id="{A8E6B5F3-50A9-A16A-F178-473FD8F7761F}"/>
                  </a:ext>
                </a:extLst>
              </p:cNvPr>
              <p:cNvSpPr/>
              <p:nvPr/>
            </p:nvSpPr>
            <p:spPr>
              <a:xfrm>
                <a:off x="7568705" y="5524187"/>
                <a:ext cx="3939187" cy="127937"/>
              </a:xfrm>
              <a:prstGeom prst="cloud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42" name="Cloud 41">
                <a:extLst>
                  <a:ext uri="{FF2B5EF4-FFF2-40B4-BE49-F238E27FC236}">
                    <a16:creationId xmlns:a16="http://schemas.microsoft.com/office/drawing/2014/main" id="{A6789A63-C807-1284-B8CD-8807AB4E9EEC}"/>
                  </a:ext>
                </a:extLst>
              </p:cNvPr>
              <p:cNvSpPr/>
              <p:nvPr/>
            </p:nvSpPr>
            <p:spPr>
              <a:xfrm>
                <a:off x="4526343" y="5771763"/>
                <a:ext cx="881215" cy="125970"/>
              </a:xfrm>
              <a:prstGeom prst="cloud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44" name="Cloud 43">
              <a:extLst>
                <a:ext uri="{FF2B5EF4-FFF2-40B4-BE49-F238E27FC236}">
                  <a16:creationId xmlns:a16="http://schemas.microsoft.com/office/drawing/2014/main" id="{C1A08797-E5E9-092B-D1D3-C0B988DF4C45}"/>
                </a:ext>
              </a:extLst>
            </p:cNvPr>
            <p:cNvSpPr/>
            <p:nvPr/>
          </p:nvSpPr>
          <p:spPr>
            <a:xfrm>
              <a:off x="4796349" y="4933418"/>
              <a:ext cx="990597" cy="174923"/>
            </a:xfrm>
            <a:prstGeom prst="cloud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3C33CB-C1EB-7B19-71E7-418174AD849C}"/>
              </a:ext>
            </a:extLst>
          </p:cNvPr>
          <p:cNvGrpSpPr/>
          <p:nvPr/>
        </p:nvGrpSpPr>
        <p:grpSpPr>
          <a:xfrm>
            <a:off x="3351083" y="1157653"/>
            <a:ext cx="5932574" cy="2720545"/>
            <a:chOff x="3129713" y="136525"/>
            <a:chExt cx="5932574" cy="27205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30FEBF-A6DA-D2D4-E1BF-4110D430F3D1}"/>
                </a:ext>
              </a:extLst>
            </p:cNvPr>
            <p:cNvGrpSpPr/>
            <p:nvPr/>
          </p:nvGrpSpPr>
          <p:grpSpPr>
            <a:xfrm>
              <a:off x="3129713" y="136525"/>
              <a:ext cx="5932574" cy="2720545"/>
              <a:chOff x="254084" y="4013344"/>
              <a:chExt cx="5406209" cy="247916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DD711A8-3738-16E1-C539-C45938316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784" y="4013344"/>
                <a:ext cx="5393509" cy="24791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B793344-D988-D36C-C87C-E9F9C356C421}"/>
                  </a:ext>
                </a:extLst>
              </p:cNvPr>
              <p:cNvGrpSpPr/>
              <p:nvPr/>
            </p:nvGrpSpPr>
            <p:grpSpPr>
              <a:xfrm>
                <a:off x="254084" y="4019694"/>
                <a:ext cx="4775013" cy="2112452"/>
                <a:chOff x="254084" y="4019694"/>
                <a:chExt cx="4775013" cy="2112452"/>
              </a:xfrm>
            </p:grpSpPr>
            <p:sp>
              <p:nvSpPr>
                <p:cNvPr id="8" name="Cloud 7">
                  <a:extLst>
                    <a:ext uri="{FF2B5EF4-FFF2-40B4-BE49-F238E27FC236}">
                      <a16:creationId xmlns:a16="http://schemas.microsoft.com/office/drawing/2014/main" id="{C905B16A-8732-035B-52CD-049F39B26155}"/>
                    </a:ext>
                  </a:extLst>
                </p:cNvPr>
                <p:cNvSpPr/>
                <p:nvPr/>
              </p:nvSpPr>
              <p:spPr>
                <a:xfrm>
                  <a:off x="254084" y="4019694"/>
                  <a:ext cx="3771816" cy="177656"/>
                </a:xfrm>
                <a:prstGeom prst="cloud">
                  <a:avLst/>
                </a:prstGeom>
                <a:solidFill>
                  <a:srgbClr val="0096FF">
                    <a:alpha val="5046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6AF056B-0E81-30B7-4910-07F148117153}"/>
                    </a:ext>
                  </a:extLst>
                </p:cNvPr>
                <p:cNvGrpSpPr/>
                <p:nvPr/>
              </p:nvGrpSpPr>
              <p:grpSpPr>
                <a:xfrm>
                  <a:off x="811699" y="5323828"/>
                  <a:ext cx="4217398" cy="227138"/>
                  <a:chOff x="811699" y="5323828"/>
                  <a:chExt cx="4217398" cy="227138"/>
                </a:xfrm>
              </p:grpSpPr>
              <p:sp>
                <p:nvSpPr>
                  <p:cNvPr id="14" name="Cloud 13">
                    <a:extLst>
                      <a:ext uri="{FF2B5EF4-FFF2-40B4-BE49-F238E27FC236}">
                        <a16:creationId xmlns:a16="http://schemas.microsoft.com/office/drawing/2014/main" id="{FD429375-3AA5-8F3B-9686-B6E01CE179F8}"/>
                      </a:ext>
                    </a:extLst>
                  </p:cNvPr>
                  <p:cNvSpPr/>
                  <p:nvPr/>
                </p:nvSpPr>
                <p:spPr>
                  <a:xfrm>
                    <a:off x="811699" y="5438056"/>
                    <a:ext cx="2325150" cy="112910"/>
                  </a:xfrm>
                  <a:prstGeom prst="cloud">
                    <a:avLst/>
                  </a:prstGeom>
                  <a:solidFill>
                    <a:srgbClr val="0096FF">
                      <a:alpha val="50467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" name="Cloud 14">
                    <a:extLst>
                      <a:ext uri="{FF2B5EF4-FFF2-40B4-BE49-F238E27FC236}">
                        <a16:creationId xmlns:a16="http://schemas.microsoft.com/office/drawing/2014/main" id="{1032585E-B0CA-03AB-31A8-81A515DC500F}"/>
                      </a:ext>
                    </a:extLst>
                  </p:cNvPr>
                  <p:cNvSpPr/>
                  <p:nvPr/>
                </p:nvSpPr>
                <p:spPr>
                  <a:xfrm>
                    <a:off x="4086376" y="5323828"/>
                    <a:ext cx="942721" cy="112910"/>
                  </a:xfrm>
                  <a:prstGeom prst="cloud">
                    <a:avLst/>
                  </a:prstGeom>
                  <a:solidFill>
                    <a:srgbClr val="0096FF">
                      <a:alpha val="50467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A9410214-FF7F-B49B-7C3B-2E1D6BCEDA02}"/>
                    </a:ext>
                  </a:extLst>
                </p:cNvPr>
                <p:cNvGrpSpPr/>
                <p:nvPr/>
              </p:nvGrpSpPr>
              <p:grpSpPr>
                <a:xfrm>
                  <a:off x="774649" y="5564912"/>
                  <a:ext cx="4178351" cy="220788"/>
                  <a:chOff x="3136849" y="5223546"/>
                  <a:chExt cx="4178351" cy="220788"/>
                </a:xfrm>
              </p:grpSpPr>
              <p:sp>
                <p:nvSpPr>
                  <p:cNvPr id="12" name="Cloud 11">
                    <a:extLst>
                      <a:ext uri="{FF2B5EF4-FFF2-40B4-BE49-F238E27FC236}">
                        <a16:creationId xmlns:a16="http://schemas.microsoft.com/office/drawing/2014/main" id="{7CB2CC7C-8C51-CBB0-F0DA-BDD9BC3FBD3D}"/>
                      </a:ext>
                    </a:extLst>
                  </p:cNvPr>
                  <p:cNvSpPr/>
                  <p:nvPr/>
                </p:nvSpPr>
                <p:spPr>
                  <a:xfrm>
                    <a:off x="6959063" y="5223546"/>
                    <a:ext cx="356137" cy="96028"/>
                  </a:xfrm>
                  <a:prstGeom prst="cloud">
                    <a:avLst/>
                  </a:prstGeom>
                  <a:solidFill>
                    <a:srgbClr val="0096FF">
                      <a:alpha val="50467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" name="Cloud 12">
                    <a:extLst>
                      <a:ext uri="{FF2B5EF4-FFF2-40B4-BE49-F238E27FC236}">
                        <a16:creationId xmlns:a16="http://schemas.microsoft.com/office/drawing/2014/main" id="{43BE6366-45C4-1851-7114-AF11F8DBB9D9}"/>
                      </a:ext>
                    </a:extLst>
                  </p:cNvPr>
                  <p:cNvSpPr/>
                  <p:nvPr/>
                </p:nvSpPr>
                <p:spPr>
                  <a:xfrm>
                    <a:off x="3136849" y="5331424"/>
                    <a:ext cx="2648001" cy="112910"/>
                  </a:xfrm>
                  <a:prstGeom prst="cloud">
                    <a:avLst/>
                  </a:prstGeom>
                  <a:solidFill>
                    <a:srgbClr val="0096FF">
                      <a:alpha val="50467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sp>
              <p:nvSpPr>
                <p:cNvPr id="11" name="Cloud 10">
                  <a:extLst>
                    <a:ext uri="{FF2B5EF4-FFF2-40B4-BE49-F238E27FC236}">
                      <a16:creationId xmlns:a16="http://schemas.microsoft.com/office/drawing/2014/main" id="{EA47CBC6-F697-F028-7128-21A67EBF3428}"/>
                    </a:ext>
                  </a:extLst>
                </p:cNvPr>
                <p:cNvSpPr/>
                <p:nvPr/>
              </p:nvSpPr>
              <p:spPr>
                <a:xfrm>
                  <a:off x="2119745" y="6019236"/>
                  <a:ext cx="2242705" cy="112910"/>
                </a:xfrm>
                <a:prstGeom prst="cloud">
                  <a:avLst/>
                </a:prstGeom>
                <a:solidFill>
                  <a:srgbClr val="0096FF">
                    <a:alpha val="5046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34F35A66-5CC9-AE18-C8BB-6DE0FBAE9DF1}"/>
                </a:ext>
              </a:extLst>
            </p:cNvPr>
            <p:cNvSpPr/>
            <p:nvPr/>
          </p:nvSpPr>
          <p:spPr>
            <a:xfrm>
              <a:off x="5064726" y="1456328"/>
              <a:ext cx="2573356" cy="123903"/>
            </a:xfrm>
            <a:prstGeom prst="cloud">
              <a:avLst/>
            </a:prstGeom>
            <a:solidFill>
              <a:srgbClr val="0096FF">
                <a:alpha val="5046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7DE3FF0-E995-B1EB-C771-CEB05F6F2E1E}"/>
              </a:ext>
            </a:extLst>
          </p:cNvPr>
          <p:cNvGrpSpPr/>
          <p:nvPr/>
        </p:nvGrpSpPr>
        <p:grpSpPr>
          <a:xfrm>
            <a:off x="335558" y="5742361"/>
            <a:ext cx="5760442" cy="371712"/>
            <a:chOff x="4815999" y="3382353"/>
            <a:chExt cx="6180154" cy="39879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CDB19F3-36C3-A6BE-D95B-413BAF153DB8}"/>
                </a:ext>
              </a:extLst>
            </p:cNvPr>
            <p:cNvGrpSpPr/>
            <p:nvPr/>
          </p:nvGrpSpPr>
          <p:grpSpPr>
            <a:xfrm>
              <a:off x="4831529" y="3382353"/>
              <a:ext cx="6164624" cy="398795"/>
              <a:chOff x="669236" y="3864487"/>
              <a:chExt cx="7772400" cy="5028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AAB6A22-63C7-A904-62A9-4788692EEB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59763"/>
              <a:stretch/>
            </p:blipFill>
            <p:spPr>
              <a:xfrm>
                <a:off x="669236" y="3864487"/>
                <a:ext cx="7772400" cy="5028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9" name="Cloud 28">
                <a:extLst>
                  <a:ext uri="{FF2B5EF4-FFF2-40B4-BE49-F238E27FC236}">
                    <a16:creationId xmlns:a16="http://schemas.microsoft.com/office/drawing/2014/main" id="{C5E286EA-4098-25C4-0A75-56549845BAF1}"/>
                  </a:ext>
                </a:extLst>
              </p:cNvPr>
              <p:cNvSpPr/>
              <p:nvPr/>
            </p:nvSpPr>
            <p:spPr>
              <a:xfrm>
                <a:off x="3644163" y="3930673"/>
                <a:ext cx="4515658" cy="125104"/>
              </a:xfrm>
              <a:prstGeom prst="cloud">
                <a:avLst/>
              </a:prstGeom>
              <a:solidFill>
                <a:schemeClr val="accent6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4F8F8517-5D25-A678-C3E9-C494690613D6}"/>
                </a:ext>
              </a:extLst>
            </p:cNvPr>
            <p:cNvSpPr/>
            <p:nvPr/>
          </p:nvSpPr>
          <p:spPr>
            <a:xfrm>
              <a:off x="4815999" y="3615273"/>
              <a:ext cx="2533068" cy="94189"/>
            </a:xfrm>
            <a:prstGeom prst="cloud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63D96AA-4B79-EF65-F495-D36D4350F3A0}"/>
              </a:ext>
            </a:extLst>
          </p:cNvPr>
          <p:cNvGrpSpPr/>
          <p:nvPr/>
        </p:nvGrpSpPr>
        <p:grpSpPr>
          <a:xfrm>
            <a:off x="6161299" y="4727736"/>
            <a:ext cx="5714135" cy="557695"/>
            <a:chOff x="6289136" y="4629749"/>
            <a:chExt cx="5714135" cy="5576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93FC94-836B-B75F-AF8C-FC45671081C6}"/>
                </a:ext>
              </a:extLst>
            </p:cNvPr>
            <p:cNvGrpSpPr/>
            <p:nvPr/>
          </p:nvGrpSpPr>
          <p:grpSpPr>
            <a:xfrm>
              <a:off x="6289136" y="4630034"/>
              <a:ext cx="5714135" cy="557410"/>
              <a:chOff x="1899912" y="2041381"/>
              <a:chExt cx="7813932" cy="76224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FF4663F-65AF-8113-AA47-CEE9A1C31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41444" y="2041381"/>
                <a:ext cx="7772400" cy="7622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0" name="Cloud 19">
                <a:extLst>
                  <a:ext uri="{FF2B5EF4-FFF2-40B4-BE49-F238E27FC236}">
                    <a16:creationId xmlns:a16="http://schemas.microsoft.com/office/drawing/2014/main" id="{73C71F13-5F11-6279-3D8A-85CB2EE64109}"/>
                  </a:ext>
                </a:extLst>
              </p:cNvPr>
              <p:cNvSpPr/>
              <p:nvPr/>
            </p:nvSpPr>
            <p:spPr>
              <a:xfrm>
                <a:off x="1899912" y="2327851"/>
                <a:ext cx="7813932" cy="183385"/>
              </a:xfrm>
              <a:prstGeom prst="cloud">
                <a:avLst/>
              </a:prstGeom>
              <a:solidFill>
                <a:srgbClr val="FF0000">
                  <a:alpha val="3006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4884EF7A-1D3C-2F91-5D06-2649961A3CB6}"/>
                  </a:ext>
                </a:extLst>
              </p:cNvPr>
              <p:cNvSpPr/>
              <p:nvPr/>
            </p:nvSpPr>
            <p:spPr>
              <a:xfrm>
                <a:off x="1941444" y="2601530"/>
                <a:ext cx="3544956" cy="125104"/>
              </a:xfrm>
              <a:prstGeom prst="cloud">
                <a:avLst/>
              </a:prstGeom>
              <a:solidFill>
                <a:srgbClr val="FF0000">
                  <a:alpha val="3006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416E67-2326-E1E2-CFB5-F5F7F1BEADAD}"/>
                </a:ext>
              </a:extLst>
            </p:cNvPr>
            <p:cNvSpPr/>
            <p:nvPr/>
          </p:nvSpPr>
          <p:spPr>
            <a:xfrm>
              <a:off x="6319507" y="4629749"/>
              <a:ext cx="4541426" cy="169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380223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Hysteresis &amp; eddy-current compensation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76EF-33BE-3AED-0A8D-D5B3051EA1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1B191-BCCD-173D-C50B-9902C7907E81}"/>
              </a:ext>
            </a:extLst>
          </p:cNvPr>
          <p:cNvSpPr txBox="1"/>
          <p:nvPr/>
        </p:nvSpPr>
        <p:spPr>
          <a:xfrm>
            <a:off x="780703" y="2042961"/>
            <a:ext cx="6008447" cy="31649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tabLst>
                <a:tab pos="798513" algn="l"/>
              </a:tabLst>
            </a:pPr>
            <a:r>
              <a:rPr lang="en-CH" sz="2000" b="1" dirty="0">
                <a:solidFill>
                  <a:srgbClr val="002060"/>
                </a:solidFill>
              </a:rPr>
              <a:t>Feed-forward correction </a:t>
            </a:r>
            <a:r>
              <a:rPr lang="en-CH" sz="2000" dirty="0">
                <a:solidFill>
                  <a:srgbClr val="002060"/>
                </a:solidFill>
              </a:rPr>
              <a:t>to provide </a:t>
            </a:r>
            <a:r>
              <a:rPr lang="en-CH" sz="2000" b="1" dirty="0">
                <a:solidFill>
                  <a:srgbClr val="002060"/>
                </a:solidFill>
              </a:rPr>
              <a:t>reproducible magnetic fields</a:t>
            </a:r>
            <a:endParaRPr lang="en-CH" sz="2000" dirty="0">
              <a:solidFill>
                <a:srgbClr val="002060"/>
              </a:solidFill>
            </a:endParaRP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  <a:tabLst>
                <a:tab pos="798513" algn="l"/>
              </a:tabLst>
            </a:pPr>
            <a:r>
              <a:rPr lang="en-CH" sz="1900" b="1" dirty="0"/>
              <a:t>Saving</a:t>
            </a:r>
            <a:r>
              <a:rPr lang="en-CH" sz="1900" dirty="0"/>
              <a:t> cost, energy, time</a:t>
            </a:r>
            <a:br>
              <a:rPr lang="en-CH" sz="1900" dirty="0"/>
            </a:br>
            <a:r>
              <a:rPr lang="en-CH" sz="1600" i="1" dirty="0"/>
              <a:t>”MD1 de-Gauss” cycle, 3.6 s, 5 kWh, ~10</a:t>
            </a:r>
            <a:r>
              <a:rPr lang="en-CH" sz="1600" i="1" baseline="30000" dirty="0"/>
              <a:t>6</a:t>
            </a:r>
            <a:r>
              <a:rPr lang="en-CH" sz="1600" i="1" dirty="0"/>
              <a:t> year </a:t>
            </a:r>
            <a:r>
              <a:rPr lang="en-CH" sz="1600" i="1" baseline="30000" dirty="0"/>
              <a:t>-1</a:t>
            </a:r>
          </a:p>
          <a:p>
            <a:pPr marL="800100" lvl="1" indent="-342900">
              <a:spcAft>
                <a:spcPts val="400"/>
              </a:spcAft>
              <a:buSzPct val="80000"/>
              <a:buFont typeface="Wingdings" pitchFamily="2" charset="2"/>
              <a:buChar char="Ø"/>
              <a:tabLst>
                <a:tab pos="798513" algn="l"/>
              </a:tabLst>
            </a:pPr>
            <a:r>
              <a:rPr lang="en-CH" sz="1900" b="1" dirty="0"/>
              <a:t>Reproducible </a:t>
            </a:r>
            <a:r>
              <a:rPr lang="en-CH" sz="1900" dirty="0"/>
              <a:t>conditions (orbit, tunes, etc.)</a:t>
            </a:r>
          </a:p>
          <a:p>
            <a:pPr marL="800100" lvl="1" indent="-342900">
              <a:spcAft>
                <a:spcPts val="1000"/>
              </a:spcAft>
              <a:buSzPct val="80000"/>
              <a:buFont typeface="Wingdings" pitchFamily="2" charset="2"/>
              <a:buChar char="Ø"/>
              <a:tabLst>
                <a:tab pos="798513" algn="l"/>
              </a:tabLst>
            </a:pPr>
            <a:r>
              <a:rPr lang="en-CH" sz="1900" b="1" dirty="0"/>
              <a:t>Flexibility:</a:t>
            </a:r>
            <a:r>
              <a:rPr lang="en-CH" sz="1900" dirty="0"/>
              <a:t> dynamic beam scheduling</a:t>
            </a:r>
            <a:endParaRPr lang="en-CH" sz="1600" i="1" dirty="0"/>
          </a:p>
          <a:p>
            <a:pPr marL="342900" indent="-3429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>
                <a:solidFill>
                  <a:schemeClr val="tx1"/>
                </a:solidFill>
              </a:rPr>
              <a:t>PoC for main dipoles at SPS since 2023</a:t>
            </a:r>
          </a:p>
          <a:p>
            <a:pPr marL="342900" indent="-342900">
              <a:spcAft>
                <a:spcPts val="6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/>
              <a:t>To be extended to other multipoles and injectors </a:t>
            </a:r>
            <a:r>
              <a:rPr lang="en-CH" sz="2000" dirty="0"/>
              <a:t>(LEIR, PSB, PS)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003B5EBE-231E-7FA4-9406-D06581148B32}"/>
              </a:ext>
            </a:extLst>
          </p:cNvPr>
          <p:cNvGrpSpPr/>
          <p:nvPr/>
        </p:nvGrpSpPr>
        <p:grpSpPr>
          <a:xfrm>
            <a:off x="7091429" y="1232103"/>
            <a:ext cx="3985005" cy="2601396"/>
            <a:chOff x="6806386" y="539153"/>
            <a:chExt cx="3191065" cy="208311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3456CC-4152-B1D5-CE92-D35FA45B0F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-3711"/>
            <a:stretch/>
          </p:blipFill>
          <p:spPr>
            <a:xfrm>
              <a:off x="6806386" y="539153"/>
              <a:ext cx="3191065" cy="2083115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ABC5250-3322-0A6B-F3D4-76F11DB3E9FB}"/>
                </a:ext>
              </a:extLst>
            </p:cNvPr>
            <p:cNvSpPr/>
            <p:nvPr/>
          </p:nvSpPr>
          <p:spPr>
            <a:xfrm>
              <a:off x="8670564" y="1269090"/>
              <a:ext cx="278141" cy="18134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0E7232EC-78A6-E59D-3AFC-C3BDAE6B59E9}"/>
                </a:ext>
              </a:extLst>
            </p:cNvPr>
            <p:cNvSpPr/>
            <p:nvPr/>
          </p:nvSpPr>
          <p:spPr>
            <a:xfrm>
              <a:off x="6806386" y="1241489"/>
              <a:ext cx="278141" cy="181341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21" name="Freeform 20">
              <a:extLst>
                <a:ext uri="{FF2B5EF4-FFF2-40B4-BE49-F238E27FC236}">
                  <a16:creationId xmlns:a16="http://schemas.microsoft.com/office/drawing/2014/main" id="{D2BAD4C2-A52E-ECBA-11D8-2EB2F57E4FFD}"/>
                </a:ext>
              </a:extLst>
            </p:cNvPr>
            <p:cNvSpPr/>
            <p:nvPr/>
          </p:nvSpPr>
          <p:spPr>
            <a:xfrm>
              <a:off x="8192501" y="1115436"/>
              <a:ext cx="486228" cy="267208"/>
            </a:xfrm>
            <a:custGeom>
              <a:avLst/>
              <a:gdLst>
                <a:gd name="connsiteX0" fmla="*/ 0 w 508000"/>
                <a:gd name="connsiteY0" fmla="*/ 189852 h 189852"/>
                <a:gd name="connsiteX1" fmla="*/ 254000 w 508000"/>
                <a:gd name="connsiteY1" fmla="*/ 1167 h 189852"/>
                <a:gd name="connsiteX2" fmla="*/ 508000 w 508000"/>
                <a:gd name="connsiteY2" fmla="*/ 124538 h 1898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508000" h="189852">
                  <a:moveTo>
                    <a:pt x="0" y="189852"/>
                  </a:moveTo>
                  <a:cubicBezTo>
                    <a:pt x="84666" y="100952"/>
                    <a:pt x="169333" y="12053"/>
                    <a:pt x="254000" y="1167"/>
                  </a:cubicBezTo>
                  <a:cubicBezTo>
                    <a:pt x="338667" y="-9719"/>
                    <a:pt x="423333" y="57409"/>
                    <a:pt x="508000" y="124538"/>
                  </a:cubicBezTo>
                </a:path>
              </a:pathLst>
            </a:custGeom>
            <a:noFill/>
            <a:ln>
              <a:solidFill>
                <a:schemeClr val="accent2"/>
              </a:solidFill>
              <a:tailEnd type="stealth" w="med" len="me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E12A987-8D45-3BF1-CF33-DA3D4DD151F7}"/>
              </a:ext>
            </a:extLst>
          </p:cNvPr>
          <p:cNvGrpSpPr/>
          <p:nvPr/>
        </p:nvGrpSpPr>
        <p:grpSpPr>
          <a:xfrm>
            <a:off x="9961866" y="3464211"/>
            <a:ext cx="1980429" cy="2576851"/>
            <a:chOff x="10183605" y="2351505"/>
            <a:chExt cx="1490367" cy="1939203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9C9ACB8-903A-FBCF-384D-444474EAA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183605" y="2351505"/>
              <a:ext cx="1490367" cy="1939203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13E73175-6A00-C89A-4A45-45232D97B430}"/>
                </a:ext>
              </a:extLst>
            </p:cNvPr>
            <p:cNvSpPr/>
            <p:nvPr/>
          </p:nvSpPr>
          <p:spPr>
            <a:xfrm rot="18797702">
              <a:off x="11121542" y="3473797"/>
              <a:ext cx="230705" cy="786315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9" name="Title 6">
            <a:extLst>
              <a:ext uri="{FF2B5EF4-FFF2-40B4-BE49-F238E27FC236}">
                <a16:creationId xmlns:a16="http://schemas.microsoft.com/office/drawing/2014/main" id="{D912A43A-87EA-13DA-CF6A-DB4E48330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EPA: specific WPs</a:t>
            </a:r>
            <a:endParaRPr lang="en-CH" b="0" dirty="0">
              <a:solidFill>
                <a:srgbClr val="002060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2323EF6-3BCE-44A8-129D-CC995B653616}"/>
              </a:ext>
            </a:extLst>
          </p:cNvPr>
          <p:cNvGrpSpPr/>
          <p:nvPr/>
        </p:nvGrpSpPr>
        <p:grpSpPr>
          <a:xfrm>
            <a:off x="8696905" y="786946"/>
            <a:ext cx="1012713" cy="1461576"/>
            <a:chOff x="8765040" y="1141315"/>
            <a:chExt cx="1012713" cy="1461576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B4B043B4-465C-9466-33C3-403AB178C6F5}"/>
                </a:ext>
              </a:extLst>
            </p:cNvPr>
            <p:cNvGrpSpPr/>
            <p:nvPr/>
          </p:nvGrpSpPr>
          <p:grpSpPr>
            <a:xfrm>
              <a:off x="8765040" y="1141315"/>
              <a:ext cx="1012713" cy="1461576"/>
              <a:chOff x="8765040" y="1141315"/>
              <a:chExt cx="1012713" cy="1461576"/>
            </a:xfrm>
          </p:grpSpPr>
          <p:cxnSp>
            <p:nvCxnSpPr>
              <p:cNvPr id="6" name="Straight Arrow Connector 5">
                <a:extLst>
                  <a:ext uri="{FF2B5EF4-FFF2-40B4-BE49-F238E27FC236}">
                    <a16:creationId xmlns:a16="http://schemas.microsoft.com/office/drawing/2014/main" id="{CBC6E03E-004D-6BD8-F77B-B18BDC7A934E}"/>
                  </a:ext>
                </a:extLst>
              </p:cNvPr>
              <p:cNvCxnSpPr/>
              <p:nvPr/>
            </p:nvCxnSpPr>
            <p:spPr>
              <a:xfrm>
                <a:off x="9126012" y="1449092"/>
                <a:ext cx="0" cy="1153799"/>
              </a:xfrm>
              <a:prstGeom prst="straightConnector1">
                <a:avLst/>
              </a:prstGeom>
              <a:ln w="12700">
                <a:solidFill>
                  <a:srgbClr val="0096FF"/>
                </a:solidFill>
                <a:headEnd type="none"/>
                <a:tailEnd type="stealth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D8E2519-5A80-0D1E-7DFA-6220B6D00F73}"/>
                  </a:ext>
                </a:extLst>
              </p:cNvPr>
              <p:cNvSpPr txBox="1"/>
              <p:nvPr/>
            </p:nvSpPr>
            <p:spPr>
              <a:xfrm>
                <a:off x="8765040" y="1141315"/>
                <a:ext cx="101271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400" i="1" dirty="0">
                    <a:solidFill>
                      <a:srgbClr val="0096FF"/>
                    </a:solidFill>
                  </a:rPr>
                  <a:t>MD1 cycles</a:t>
                </a:r>
              </a:p>
            </p:txBody>
          </p:sp>
        </p:grp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89B8772D-2CE2-35E2-9295-2C0C6CEE3B72}"/>
                </a:ext>
              </a:extLst>
            </p:cNvPr>
            <p:cNvCxnSpPr/>
            <p:nvPr/>
          </p:nvCxnSpPr>
          <p:spPr>
            <a:xfrm>
              <a:off x="9412777" y="1449092"/>
              <a:ext cx="0" cy="1153799"/>
            </a:xfrm>
            <a:prstGeom prst="straightConnector1">
              <a:avLst/>
            </a:prstGeom>
            <a:ln w="12700">
              <a:solidFill>
                <a:srgbClr val="0096FF"/>
              </a:solidFill>
              <a:headEnd type="none"/>
              <a:tailEnd type="stealth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03426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5"/>
            </p:par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9446382F-15D9-1FA7-312D-834768B1F346}"/>
              </a:ext>
            </a:extLst>
          </p:cNvPr>
          <p:cNvSpPr/>
          <p:nvPr/>
        </p:nvSpPr>
        <p:spPr>
          <a:xfrm>
            <a:off x="486817" y="3088011"/>
            <a:ext cx="2159859" cy="110940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chemeClr val="accent6">
                    <a:lumMod val="75000"/>
                  </a:schemeClr>
                </a:solidFill>
              </a:rPr>
              <a:t>Model</a:t>
            </a:r>
            <a:endParaRPr lang="en-CH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270D9E8-7F42-21F1-6820-89CEECF5F164}"/>
              </a:ext>
            </a:extLst>
          </p:cNvPr>
          <p:cNvSpPr txBox="1"/>
          <p:nvPr/>
        </p:nvSpPr>
        <p:spPr>
          <a:xfrm>
            <a:off x="2781089" y="1128224"/>
            <a:ext cx="8697549" cy="32008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42950" lvl="1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“B-Train”</a:t>
            </a:r>
            <a:br>
              <a:rPr lang="en-CH" sz="2100" b="1" dirty="0">
                <a:solidFill>
                  <a:srgbClr val="002060"/>
                </a:solidFill>
              </a:rPr>
            </a:br>
            <a:r>
              <a:rPr lang="en-CH" sz="1700" i="1" dirty="0"/>
              <a:t>Online B-field measurement for SPS</a:t>
            </a:r>
            <a:endParaRPr lang="en-CH" sz="1700" b="1" i="1" dirty="0">
              <a:solidFill>
                <a:srgbClr val="002060"/>
              </a:solidFill>
            </a:endParaRPr>
          </a:p>
          <a:p>
            <a:pPr marL="1257300" lvl="2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Parasitic to OP: </a:t>
            </a:r>
            <a:r>
              <a:rPr lang="en-CH" dirty="0"/>
              <a:t>abundant, but lacking variability</a:t>
            </a:r>
          </a:p>
          <a:p>
            <a:pPr marL="1257300" lvl="2" indent="-342900">
              <a:spcAft>
                <a:spcPts val="600"/>
              </a:spcAft>
              <a:buSzPct val="80000"/>
              <a:buFont typeface="Wingdings" pitchFamily="2" charset="2"/>
              <a:buChar char="Ø"/>
              <a:tabLst>
                <a:tab pos="1638300" algn="l"/>
              </a:tabLst>
            </a:pPr>
            <a:r>
              <a:rPr lang="en-CH" b="1" dirty="0"/>
              <a:t>Dedicated: </a:t>
            </a:r>
            <a:r>
              <a:rPr lang="en-CH" dirty="0"/>
              <a:t>explore different supercycle variations</a:t>
            </a:r>
          </a:p>
          <a:p>
            <a:pPr marL="800100" lvl="1" indent="-3429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  <a:tabLst>
                <a:tab pos="1638300" algn="l"/>
              </a:tabLst>
            </a:pPr>
            <a:r>
              <a:rPr lang="en-CH" sz="1900" b="1" dirty="0">
                <a:solidFill>
                  <a:srgbClr val="002060"/>
                </a:solidFill>
              </a:rPr>
              <a:t>Lab</a:t>
            </a:r>
          </a:p>
          <a:p>
            <a:pPr marL="1257300" lvl="2" indent="-342900">
              <a:spcAft>
                <a:spcPts val="200"/>
              </a:spcAft>
              <a:buSzPct val="80000"/>
              <a:buFont typeface="Wingdings" pitchFamily="2" charset="2"/>
              <a:buChar char="Ø"/>
              <a:tabLst>
                <a:tab pos="1638300" algn="l"/>
              </a:tabLst>
            </a:pPr>
            <a:r>
              <a:rPr lang="en-CH" b="1" dirty="0"/>
              <a:t>More flexibility in data collection</a:t>
            </a:r>
          </a:p>
          <a:p>
            <a:pPr marL="1257300" lvl="2" indent="-342900">
              <a:spcAft>
                <a:spcPts val="600"/>
              </a:spcAft>
              <a:buSzPct val="80000"/>
              <a:buFont typeface="Wingdings" pitchFamily="2" charset="2"/>
              <a:buChar char="Ø"/>
              <a:tabLst>
                <a:tab pos="1638300" algn="l"/>
              </a:tabLst>
            </a:pPr>
            <a:r>
              <a:rPr lang="en-CH" b="1" dirty="0"/>
              <a:t>“Sensor fusion”: </a:t>
            </a:r>
            <a:r>
              <a:rPr lang="en-CH" dirty="0"/>
              <a:t>combining Hall probes &amp; flux meter</a:t>
            </a:r>
          </a:p>
          <a:p>
            <a:pPr marL="800100" lvl="1" indent="-342900">
              <a:spcAft>
                <a:spcPts val="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Challenges</a:t>
            </a:r>
          </a:p>
          <a:p>
            <a:pPr marL="1257300" lvl="2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Securing adequate </a:t>
            </a:r>
            <a:r>
              <a:rPr lang="en-CH" b="1" dirty="0"/>
              <a:t>data variability</a:t>
            </a:r>
          </a:p>
          <a:p>
            <a:pPr marL="1257300" lvl="2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Measurement</a:t>
            </a:r>
            <a:r>
              <a:rPr lang="en-CH" b="1" dirty="0"/>
              <a:t> accuracy</a:t>
            </a:r>
            <a:r>
              <a:rPr lang="en-CH" dirty="0"/>
              <a:t>, baseline </a:t>
            </a:r>
            <a:r>
              <a:rPr lang="en-CH" b="1" dirty="0"/>
              <a:t>drift</a:t>
            </a:r>
            <a:r>
              <a:rPr lang="en-CH" dirty="0"/>
              <a:t>, and </a:t>
            </a:r>
            <a:r>
              <a:rPr lang="en-CH" b="1" dirty="0"/>
              <a:t>noise</a:t>
            </a:r>
            <a:endParaRPr lang="en-CH" i="1" dirty="0"/>
          </a:p>
        </p:txBody>
      </p:sp>
      <p:sp>
        <p:nvSpPr>
          <p:cNvPr id="13" name="Round Diagonal Corner of Rectangle 12">
            <a:extLst>
              <a:ext uri="{FF2B5EF4-FFF2-40B4-BE49-F238E27FC236}">
                <a16:creationId xmlns:a16="http://schemas.microsoft.com/office/drawing/2014/main" id="{E3240B2A-CEE8-2D52-D081-4B2DC1CB7F42}"/>
              </a:ext>
            </a:extLst>
          </p:cNvPr>
          <p:cNvSpPr/>
          <p:nvPr/>
        </p:nvSpPr>
        <p:spPr>
          <a:xfrm>
            <a:off x="486817" y="4794793"/>
            <a:ext cx="2159861" cy="1109404"/>
          </a:xfrm>
          <a:prstGeom prst="round2Diag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endParaRPr kumimoji="0" lang="en-CH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89C3177-8772-AE5B-3839-8EF7F5EA3484}"/>
              </a:ext>
            </a:extLst>
          </p:cNvPr>
          <p:cNvSpPr/>
          <p:nvPr/>
        </p:nvSpPr>
        <p:spPr>
          <a:xfrm>
            <a:off x="352402" y="2715541"/>
            <a:ext cx="2428687" cy="383738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Title 6">
            <a:extLst>
              <a:ext uri="{FF2B5EF4-FFF2-40B4-BE49-F238E27FC236}">
                <a16:creationId xmlns:a16="http://schemas.microsoft.com/office/drawing/2014/main" id="{21DEF65A-7B00-A013-F46C-B6773E0D2A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EPA: specific WPs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F30706B8-9F74-CA51-587E-F6B3F89A252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9"/>
            <a:ext cx="10415145" cy="4051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Hysteresis &amp; eddy-current compensation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E9315D13-9603-53CD-9E5C-48EB5EA21EA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2" name="Round Diagonal Corner of Rectangle 1">
            <a:extLst>
              <a:ext uri="{FF2B5EF4-FFF2-40B4-BE49-F238E27FC236}">
                <a16:creationId xmlns:a16="http://schemas.microsoft.com/office/drawing/2014/main" id="{1C166FA8-9BAB-D01B-EADA-9725F30D01E2}"/>
              </a:ext>
            </a:extLst>
          </p:cNvPr>
          <p:cNvSpPr/>
          <p:nvPr/>
        </p:nvSpPr>
        <p:spPr>
          <a:xfrm>
            <a:off x="486819" y="1381229"/>
            <a:ext cx="2159859" cy="1109404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rgbClr val="002060"/>
                </a:solidFill>
              </a:rPr>
              <a:t>Data source</a:t>
            </a:r>
            <a:endParaRPr lang="en-CH" i="1" dirty="0">
              <a:solidFill>
                <a:srgbClr val="00206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FBE506E-6373-34D9-8518-5ACC8C22C7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9591" y="4544046"/>
            <a:ext cx="5116272" cy="1883917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EDC646E-8340-ECE3-599A-3C63CEABD294}"/>
              </a:ext>
            </a:extLst>
          </p:cNvPr>
          <p:cNvGrpSpPr/>
          <p:nvPr/>
        </p:nvGrpSpPr>
        <p:grpSpPr>
          <a:xfrm>
            <a:off x="6347615" y="5777385"/>
            <a:ext cx="2285860" cy="948446"/>
            <a:chOff x="4717312" y="5666362"/>
            <a:chExt cx="2285860" cy="1109289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7A6BD259-3B38-22F2-5DEC-2D5F51B2B393}"/>
                </a:ext>
              </a:extLst>
            </p:cNvPr>
            <p:cNvSpPr txBox="1"/>
            <p:nvPr/>
          </p:nvSpPr>
          <p:spPr>
            <a:xfrm>
              <a:off x="4717312" y="6437097"/>
              <a:ext cx="17956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600" i="1" dirty="0">
                  <a:solidFill>
                    <a:srgbClr val="0096FF"/>
                  </a:solidFill>
                </a:rPr>
                <a:t>Supercycle changes</a:t>
              </a: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90AB07A3-14AF-971B-3A56-A58C6F1E4CCF}"/>
                </a:ext>
              </a:extLst>
            </p:cNvPr>
            <p:cNvGrpSpPr/>
            <p:nvPr/>
          </p:nvGrpSpPr>
          <p:grpSpPr>
            <a:xfrm>
              <a:off x="4814618" y="5666362"/>
              <a:ext cx="1597530" cy="787940"/>
              <a:chOff x="4814618" y="5666362"/>
              <a:chExt cx="1597530" cy="826294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6E57BEB7-2764-B8CE-80D8-92D4A03EFDCB}"/>
                  </a:ext>
                </a:extLst>
              </p:cNvPr>
              <p:cNvCxnSpPr/>
              <p:nvPr/>
            </p:nvCxnSpPr>
            <p:spPr>
              <a:xfrm>
                <a:off x="4814618" y="5666507"/>
                <a:ext cx="0" cy="826149"/>
              </a:xfrm>
              <a:prstGeom prst="straightConnector1">
                <a:avLst/>
              </a:prstGeom>
              <a:ln w="12700">
                <a:solidFill>
                  <a:srgbClr val="0096FF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4707138B-AD4B-FF4D-88E8-A712BA3E06ED}"/>
                  </a:ext>
                </a:extLst>
              </p:cNvPr>
              <p:cNvCxnSpPr/>
              <p:nvPr/>
            </p:nvCxnSpPr>
            <p:spPr>
              <a:xfrm>
                <a:off x="6412148" y="5666362"/>
                <a:ext cx="0" cy="826149"/>
              </a:xfrm>
              <a:prstGeom prst="straightConnector1">
                <a:avLst/>
              </a:prstGeom>
              <a:ln w="12700">
                <a:solidFill>
                  <a:srgbClr val="0096FF"/>
                </a:solidFill>
                <a:headEnd type="stealth"/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C70E0DB-9CC9-5329-9A53-F89AFA1F7D90}"/>
                </a:ext>
              </a:extLst>
            </p:cNvPr>
            <p:cNvSpPr/>
            <p:nvPr/>
          </p:nvSpPr>
          <p:spPr>
            <a:xfrm>
              <a:off x="6497334" y="5734455"/>
              <a:ext cx="505838" cy="267512"/>
            </a:xfrm>
            <a:prstGeom prst="rect">
              <a:avLst/>
            </a:prstGeom>
            <a:solidFill>
              <a:srgbClr val="00B0F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185843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5"/>
            </p:par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DBD09A5D-A195-B2C8-4BFD-A31179577271}"/>
              </a:ext>
            </a:extLst>
          </p:cNvPr>
          <p:cNvSpPr/>
          <p:nvPr/>
        </p:nvSpPr>
        <p:spPr>
          <a:xfrm>
            <a:off x="486817" y="3088011"/>
            <a:ext cx="2159859" cy="110940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chemeClr val="accent6">
                    <a:lumMod val="75000"/>
                  </a:schemeClr>
                </a:solidFill>
              </a:rPr>
              <a:t>Model</a:t>
            </a:r>
            <a:endParaRPr lang="en-CH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ound Diagonal Corner of Rectangle 4">
            <a:extLst>
              <a:ext uri="{FF2B5EF4-FFF2-40B4-BE49-F238E27FC236}">
                <a16:creationId xmlns:a16="http://schemas.microsoft.com/office/drawing/2014/main" id="{99A983F2-14BC-8D99-7030-0B31EE68C7E8}"/>
              </a:ext>
            </a:extLst>
          </p:cNvPr>
          <p:cNvSpPr/>
          <p:nvPr/>
        </p:nvSpPr>
        <p:spPr>
          <a:xfrm>
            <a:off x="486817" y="4794793"/>
            <a:ext cx="2159861" cy="1109404"/>
          </a:xfrm>
          <a:prstGeom prst="round2Diag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endParaRPr kumimoji="0" lang="en-CH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ound Diagonal Corner of Rectangle 5">
            <a:extLst>
              <a:ext uri="{FF2B5EF4-FFF2-40B4-BE49-F238E27FC236}">
                <a16:creationId xmlns:a16="http://schemas.microsoft.com/office/drawing/2014/main" id="{95651455-AAFC-D545-1779-B0A93265FB84}"/>
              </a:ext>
            </a:extLst>
          </p:cNvPr>
          <p:cNvSpPr/>
          <p:nvPr/>
        </p:nvSpPr>
        <p:spPr>
          <a:xfrm>
            <a:off x="486819" y="1381229"/>
            <a:ext cx="2159859" cy="1109404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rgbClr val="002060"/>
                </a:solidFill>
              </a:rPr>
              <a:t>Data source</a:t>
            </a:r>
            <a:endParaRPr lang="en-CH" i="1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70D9E8-7F42-21F1-6820-89CEECF5F164}"/>
                  </a:ext>
                </a:extLst>
              </p:cNvPr>
              <p:cNvSpPr txBox="1"/>
              <p:nvPr/>
            </p:nvSpPr>
            <p:spPr>
              <a:xfrm>
                <a:off x="2646675" y="1396054"/>
                <a:ext cx="7821627" cy="45124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742950" lvl="1" indent="-285750">
                  <a:spcAft>
                    <a:spcPts val="800"/>
                  </a:spcAft>
                  <a:buFont typeface="Arial" panose="020B0604020202020204" pitchFamily="34" charset="0"/>
                  <a:buChar char="•"/>
                </a:pPr>
                <a:r>
                  <a:rPr lang="en-CH" sz="1900" dirty="0">
                    <a:solidFill>
                      <a:schemeClr val="accent6">
                        <a:lumMod val="75000"/>
                      </a:schemeClr>
                    </a:solidFill>
                  </a:rPr>
                  <a:t>Predict future </a:t>
                </a:r>
                <a14:m>
                  <m:oMath xmlns:m="http://schemas.openxmlformats.org/officeDocument/2006/math">
                    <m:r>
                      <a:rPr lang="en-US" sz="19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𝑩</m:t>
                    </m:r>
                  </m:oMath>
                </a14:m>
                <a:r>
                  <a:rPr lang="en-CH" sz="1900" dirty="0">
                    <a:solidFill>
                      <a:schemeClr val="accent6">
                        <a:lumMod val="75000"/>
                      </a:schemeClr>
                    </a:solidFill>
                  </a:rPr>
                  <a:t> based on </a:t>
                </a:r>
                <a:r>
                  <a:rPr lang="en-CH" sz="1900" b="1" dirty="0">
                    <a:solidFill>
                      <a:schemeClr val="accent6">
                        <a:lumMod val="75000"/>
                      </a:schemeClr>
                    </a:solidFill>
                  </a:rPr>
                  <a:t>past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meas</m:t>
                        </m:r>
                      </m:sub>
                    </m:sSub>
                    <m:r>
                      <a:rPr lang="en-US" sz="1900" b="1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sz="19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meas</m:t>
                        </m:r>
                        <m:r>
                          <a:rPr lang="en-US" sz="19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 (</m:t>
                        </m:r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pred</m:t>
                        </m:r>
                        <m:r>
                          <a:rPr lang="en-US" sz="19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sub>
                    </m:sSub>
                  </m:oMath>
                </a14:m>
                <a:br>
                  <a:rPr lang="en-US" sz="1900" dirty="0">
                    <a:solidFill>
                      <a:schemeClr val="accent6">
                        <a:lumMod val="75000"/>
                      </a:schemeClr>
                    </a:solidFill>
                  </a:rPr>
                </a:br>
                <a:r>
                  <a:rPr lang="en-CH" sz="1900" dirty="0">
                    <a:solidFill>
                      <a:schemeClr val="accent6">
                        <a:lumMod val="75000"/>
                      </a:schemeClr>
                    </a:solidFill>
                  </a:rPr>
                  <a:t>and </a:t>
                </a:r>
                <a:r>
                  <a:rPr lang="en-CH" sz="1900" b="1" dirty="0">
                    <a:solidFill>
                      <a:schemeClr val="accent6">
                        <a:lumMod val="75000"/>
                      </a:schemeClr>
                    </a:solidFill>
                  </a:rPr>
                  <a:t>future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9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900" b="1" i="1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1900" b="0" i="0" smtClean="0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prog</m:t>
                        </m:r>
                      </m:sub>
                    </m:sSub>
                  </m:oMath>
                </a14:m>
                <a:endParaRPr lang="en-CH" sz="1900" b="1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 marL="742950" lvl="1" indent="-28575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lang="en-CH" sz="1900" dirty="0">
                    <a:solidFill>
                      <a:schemeClr val="accent6">
                        <a:lumMod val="75000"/>
                      </a:schemeClr>
                    </a:solidFill>
                  </a:rPr>
                  <a:t>Two types of </a:t>
                </a:r>
                <a:r>
                  <a:rPr lang="en-CH" sz="1900" b="1" dirty="0">
                    <a:solidFill>
                      <a:schemeClr val="accent6">
                        <a:lumMod val="75000"/>
                      </a:schemeClr>
                    </a:solidFill>
                  </a:rPr>
                  <a:t>time-series models </a:t>
                </a:r>
                <a:r>
                  <a:rPr lang="en-CH" sz="1900" dirty="0">
                    <a:solidFill>
                      <a:schemeClr val="accent6">
                        <a:lumMod val="75000"/>
                      </a:schemeClr>
                    </a:solidFill>
                  </a:rPr>
                  <a:t>under study</a:t>
                </a:r>
              </a:p>
              <a:p>
                <a:pPr marL="1257300" lvl="2" indent="-342900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b="1" dirty="0"/>
                  <a:t>Physics-inspired models </a:t>
                </a:r>
                <a:r>
                  <a:rPr lang="en-CH" dirty="0"/>
                  <a:t>(e.g. PhyLSTM)</a:t>
                </a:r>
              </a:p>
              <a:p>
                <a:pPr marL="1257300" lvl="2" indent="-342900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  <a:tabLst>
                    <a:tab pos="1635125" algn="l"/>
                  </a:tabLst>
                </a:pPr>
                <a:r>
                  <a:rPr lang="en-CH" b="1" dirty="0"/>
                  <a:t>Temporal Fusion Transformer</a:t>
                </a:r>
                <a:br>
                  <a:rPr lang="en-CH" sz="1900" dirty="0"/>
                </a:br>
                <a:r>
                  <a:rPr lang="en-CH" sz="1600" i="1" dirty="0"/>
                  <a:t>Powerful, but data hungry and compute-intensive training</a:t>
                </a:r>
              </a:p>
              <a:p>
                <a:pPr marL="1257300" lvl="2" indent="-342900">
                  <a:spcAft>
                    <a:spcPts val="800"/>
                  </a:spcAft>
                  <a:buSzPct val="80000"/>
                  <a:buFont typeface="Wingdings" pitchFamily="2" charset="2"/>
                  <a:buChar char="Ø"/>
                  <a:tabLst>
                    <a:tab pos="1635125" algn="l"/>
                  </a:tabLst>
                </a:pPr>
                <a:r>
                  <a:rPr lang="en-CH" b="1" dirty="0"/>
                  <a:t>Auto-regressive mode </a:t>
                </a:r>
                <a:r>
                  <a:rPr lang="en-CH" dirty="0"/>
                  <a:t>using </a:t>
                </a:r>
                <a:r>
                  <a:rPr lang="en-CH" dirty="0">
                    <a:solidFill>
                      <a:schemeClr val="tx1"/>
                    </a:solidFill>
                  </a:rPr>
                  <a:t>past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𝑩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pred</m:t>
                        </m:r>
                      </m:sub>
                    </m:sSub>
                  </m:oMath>
                </a14:m>
                <a:r>
                  <a:rPr lang="en-CH" dirty="0">
                    <a:solidFill>
                      <a:schemeClr val="tx1"/>
                    </a:solidFill>
                  </a:rPr>
                  <a:t> also </a:t>
                </a:r>
                <a:r>
                  <a:rPr lang="en-CH" dirty="0"/>
                  <a:t>under exploration</a:t>
                </a:r>
                <a:br>
                  <a:rPr lang="en-CH" dirty="0"/>
                </a:br>
                <a:r>
                  <a:rPr lang="en-CH" sz="1600" i="1" dirty="0"/>
                  <a:t>important for multipoles where no online measurement available</a:t>
                </a:r>
              </a:p>
              <a:p>
                <a:pPr marL="742950" lvl="1" indent="-285750">
                  <a:spcAft>
                    <a:spcPts val="400"/>
                  </a:spcAft>
                  <a:buFont typeface="Arial" panose="020B0604020202020204" pitchFamily="34" charset="0"/>
                  <a:buChar char="•"/>
                </a:pPr>
                <a:r>
                  <a:rPr lang="en-CH" sz="1900" b="1" dirty="0">
                    <a:solidFill>
                      <a:schemeClr val="accent6">
                        <a:lumMod val="75000"/>
                      </a:schemeClr>
                    </a:solidFill>
                  </a:rPr>
                  <a:t>Challenges</a:t>
                </a:r>
              </a:p>
              <a:p>
                <a:pPr marL="1257300" lvl="2" indent="-342900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b="1" dirty="0"/>
                  <a:t>Achieving sub-Gauss accuracy:</a:t>
                </a:r>
                <a:br>
                  <a:rPr lang="en-CH" dirty="0"/>
                </a:br>
                <a:r>
                  <a:rPr lang="en-CH" dirty="0"/>
                  <a:t>crucial at low beam energies</a:t>
                </a:r>
              </a:p>
              <a:p>
                <a:pPr marL="1257300" lvl="2" indent="-342900">
                  <a:spcAft>
                    <a:spcPts val="3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b="1" dirty="0"/>
                  <a:t>Generalisability: </a:t>
                </a:r>
                <a:r>
                  <a:rPr lang="en-CH" dirty="0"/>
                  <a:t>capturing transitions</a:t>
                </a:r>
                <a:br>
                  <a:rPr lang="en-CH" dirty="0"/>
                </a:br>
                <a:r>
                  <a:rPr lang="en-CH" dirty="0"/>
                  <a:t>between unseen cycles</a:t>
                </a:r>
              </a:p>
              <a:p>
                <a:pPr marL="1257300" lvl="2" indent="-342900">
                  <a:spcAft>
                    <a:spcPts val="200"/>
                  </a:spcAft>
                  <a:buSzPct val="80000"/>
                  <a:buFont typeface="Wingdings" pitchFamily="2" charset="2"/>
                  <a:buChar char="Ø"/>
                </a:pPr>
                <a:r>
                  <a:rPr lang="en-CH" b="1" dirty="0"/>
                  <a:t>Data quality</a:t>
                </a:r>
                <a:r>
                  <a:rPr lang="en-CH" dirty="0"/>
                  <a:t> (e.g. noise)</a:t>
                </a:r>
              </a:p>
            </p:txBody>
          </p:sp>
        </mc:Choice>
        <mc:Fallback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0270D9E8-7F42-21F1-6820-89CEECF5F1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675" y="1396054"/>
                <a:ext cx="7821627" cy="4512454"/>
              </a:xfrm>
              <a:prstGeom prst="rect">
                <a:avLst/>
              </a:prstGeom>
              <a:blipFill>
                <a:blip r:embed="rId5"/>
                <a:stretch>
                  <a:fillRect t="-560" b="-1120"/>
                </a:stretch>
              </a:blipFill>
            </p:spPr>
            <p:txBody>
              <a:bodyPr/>
              <a:lstStyle/>
              <a:p>
                <a:r>
                  <a:rPr lang="en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tangle 22">
            <a:extLst>
              <a:ext uri="{FF2B5EF4-FFF2-40B4-BE49-F238E27FC236}">
                <a16:creationId xmlns:a16="http://schemas.microsoft.com/office/drawing/2014/main" id="{AA0E7A28-7C15-710B-4CBF-A65873B790DA}"/>
              </a:ext>
            </a:extLst>
          </p:cNvPr>
          <p:cNvSpPr/>
          <p:nvPr/>
        </p:nvSpPr>
        <p:spPr>
          <a:xfrm>
            <a:off x="318799" y="4409773"/>
            <a:ext cx="2428687" cy="18794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BEAE78EF-E8CC-8882-50E0-43CEAE454872}"/>
              </a:ext>
            </a:extLst>
          </p:cNvPr>
          <p:cNvSpPr/>
          <p:nvPr/>
        </p:nvSpPr>
        <p:spPr>
          <a:xfrm>
            <a:off x="285196" y="1081372"/>
            <a:ext cx="2428687" cy="1879444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9" name="Title 6">
            <a:extLst>
              <a:ext uri="{FF2B5EF4-FFF2-40B4-BE49-F238E27FC236}">
                <a16:creationId xmlns:a16="http://schemas.microsoft.com/office/drawing/2014/main" id="{53252F54-2BE4-E725-ADFA-769A01B298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EPA: specific WPs</a:t>
            </a:r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764A57E3-47D5-308D-7F35-F1E5AD3A218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9"/>
            <a:ext cx="10415145" cy="4051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Hysteresis &amp; eddy-current compensation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13A8D6ED-264E-A0E7-00AC-72A14170580D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2" name="hysteresis-prediction">
            <a:hlinkClick r:id="" action="ppaction://media"/>
            <a:extLst>
              <a:ext uri="{FF2B5EF4-FFF2-40B4-BE49-F238E27FC236}">
                <a16:creationId xmlns:a16="http://schemas.microsoft.com/office/drawing/2014/main" id="{0AE023C1-7A6B-96C7-17BC-BA678A50454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52615" y="4310291"/>
            <a:ext cx="3432412" cy="1912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6508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0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7"/>
            </p:par>
            <p:video>
              <p:cMediaNode vol="80000" mute="1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30C6FCC8-AED1-7188-D977-0FB800A42AB2}"/>
              </a:ext>
            </a:extLst>
          </p:cNvPr>
          <p:cNvSpPr txBox="1"/>
          <p:nvPr/>
        </p:nvSpPr>
        <p:spPr>
          <a:xfrm>
            <a:off x="3062543" y="1514362"/>
            <a:ext cx="506194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8288" indent="-254000"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CH" sz="1900" dirty="0">
                <a:solidFill>
                  <a:srgbClr val="C00000"/>
                </a:solidFill>
              </a:rPr>
              <a:t>Model </a:t>
            </a:r>
            <a:r>
              <a:rPr lang="en-CH" sz="1900" b="1" dirty="0">
                <a:solidFill>
                  <a:srgbClr val="C00000"/>
                </a:solidFill>
              </a:rPr>
              <a:t>deployment</a:t>
            </a:r>
            <a:r>
              <a:rPr lang="en-CH" sz="1900" dirty="0">
                <a:solidFill>
                  <a:srgbClr val="C00000"/>
                </a:solidFill>
              </a:rPr>
              <a:t>, </a:t>
            </a:r>
            <a:r>
              <a:rPr lang="en-CH" sz="1900" b="1" dirty="0">
                <a:solidFill>
                  <a:srgbClr val="C00000"/>
                </a:solidFill>
              </a:rPr>
              <a:t>integration</a:t>
            </a:r>
            <a:r>
              <a:rPr lang="en-CH" sz="1900" dirty="0">
                <a:solidFill>
                  <a:srgbClr val="C00000"/>
                </a:solidFill>
              </a:rPr>
              <a:t> with controls </a:t>
            </a:r>
            <a:r>
              <a:rPr lang="en-CH" sz="1900" b="1" dirty="0">
                <a:solidFill>
                  <a:srgbClr val="C00000"/>
                </a:solidFill>
              </a:rPr>
              <a:t>infrastructure</a:t>
            </a:r>
            <a:r>
              <a:rPr lang="en-CH" sz="1900" dirty="0">
                <a:solidFill>
                  <a:srgbClr val="C00000"/>
                </a:solidFill>
              </a:rPr>
              <a:t>, and </a:t>
            </a:r>
            <a:r>
              <a:rPr lang="en-CH" sz="1900" b="1" dirty="0">
                <a:solidFill>
                  <a:srgbClr val="C00000"/>
                </a:solidFill>
              </a:rPr>
              <a:t>tests</a:t>
            </a:r>
            <a:r>
              <a:rPr lang="en-CH" sz="1900" dirty="0">
                <a:solidFill>
                  <a:srgbClr val="C00000"/>
                </a:solidFill>
              </a:rPr>
              <a:t> with beam</a:t>
            </a:r>
          </a:p>
          <a:p>
            <a:pPr marL="268288" indent="-2540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GB" sz="1900" b="1" dirty="0">
                <a:solidFill>
                  <a:srgbClr val="C00000"/>
                </a:solidFill>
              </a:rPr>
              <a:t>MD results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US" b="1" dirty="0"/>
              <a:t>Promising real-time corrections </a:t>
            </a:r>
            <a:r>
              <a:rPr lang="en-US" dirty="0"/>
              <a:t>for</a:t>
            </a:r>
            <a:r>
              <a:rPr lang="en-US" b="1" dirty="0"/>
              <a:t> eddy-current </a:t>
            </a:r>
            <a:r>
              <a:rPr lang="en-US" dirty="0"/>
              <a:t>compensation</a:t>
            </a:r>
            <a:r>
              <a:rPr lang="en-US" b="1" dirty="0"/>
              <a:t> </a:t>
            </a:r>
            <a:r>
              <a:rPr lang="en-US" dirty="0"/>
              <a:t>(“orbit flattening”) and</a:t>
            </a:r>
            <a:r>
              <a:rPr lang="en-US" b="1" dirty="0"/>
              <a:t> hysteresis at high energy</a:t>
            </a:r>
            <a:r>
              <a:rPr lang="en-US" dirty="0"/>
              <a:t> (SX beam)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US" b="1" dirty="0"/>
              <a:t>Low-energy</a:t>
            </a:r>
            <a:r>
              <a:rPr lang="en-US" dirty="0"/>
              <a:t> </a:t>
            </a:r>
            <a:r>
              <a:rPr lang="en-US" b="1" dirty="0"/>
              <a:t>hysteresis</a:t>
            </a:r>
            <a:r>
              <a:rPr lang="en-US" dirty="0"/>
              <a:t> corrections limited by data / prediction </a:t>
            </a:r>
            <a:r>
              <a:rPr lang="en-US" b="1" dirty="0"/>
              <a:t>accuracy</a:t>
            </a:r>
            <a:endParaRPr lang="en-CH" b="1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D528B15B-3D24-44D5-F5E6-36BACB357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EPA: specific WPs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57C239E9-6931-EE64-D995-0781BBAE1E9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9"/>
            <a:ext cx="10415145" cy="4051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Hysteresis &amp; eddy-current compensation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7DD7D208-D645-7E95-CF6A-ADE9A58BCB69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2" name="Round Diagonal Corner of Rectangle 1">
            <a:extLst>
              <a:ext uri="{FF2B5EF4-FFF2-40B4-BE49-F238E27FC236}">
                <a16:creationId xmlns:a16="http://schemas.microsoft.com/office/drawing/2014/main" id="{F549FF54-6B6B-DF50-1D7F-FB742A84E492}"/>
              </a:ext>
            </a:extLst>
          </p:cNvPr>
          <p:cNvSpPr/>
          <p:nvPr/>
        </p:nvSpPr>
        <p:spPr>
          <a:xfrm>
            <a:off x="486817" y="3088011"/>
            <a:ext cx="2159859" cy="1109404"/>
          </a:xfrm>
          <a:prstGeom prst="round2Diag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chemeClr val="accent6">
                    <a:lumMod val="75000"/>
                  </a:schemeClr>
                </a:solidFill>
              </a:rPr>
              <a:t>Model</a:t>
            </a:r>
            <a:endParaRPr lang="en-CH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3" name="Round Diagonal Corner of Rectangle 2">
            <a:extLst>
              <a:ext uri="{FF2B5EF4-FFF2-40B4-BE49-F238E27FC236}">
                <a16:creationId xmlns:a16="http://schemas.microsoft.com/office/drawing/2014/main" id="{C5B3A12A-7B8E-2DE8-91D4-2C80F6583EEA}"/>
              </a:ext>
            </a:extLst>
          </p:cNvPr>
          <p:cNvSpPr/>
          <p:nvPr/>
        </p:nvSpPr>
        <p:spPr>
          <a:xfrm>
            <a:off x="486817" y="4794793"/>
            <a:ext cx="2159861" cy="1109404"/>
          </a:xfrm>
          <a:prstGeom prst="round2DiagRect">
            <a:avLst/>
          </a:prstGeom>
          <a:solidFill>
            <a:srgbClr val="C0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Integration</a:t>
            </a:r>
            <a:endParaRPr kumimoji="0" lang="en-CH" sz="1400" b="0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Round Diagonal Corner of Rectangle 3">
            <a:extLst>
              <a:ext uri="{FF2B5EF4-FFF2-40B4-BE49-F238E27FC236}">
                <a16:creationId xmlns:a16="http://schemas.microsoft.com/office/drawing/2014/main" id="{9ADD476A-EE70-5DCB-75EC-72111C49D0AB}"/>
              </a:ext>
            </a:extLst>
          </p:cNvPr>
          <p:cNvSpPr/>
          <p:nvPr/>
        </p:nvSpPr>
        <p:spPr>
          <a:xfrm>
            <a:off x="486819" y="1381229"/>
            <a:ext cx="2159859" cy="1109404"/>
          </a:xfrm>
          <a:prstGeom prst="round2Diag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CH" b="1" dirty="0">
                <a:solidFill>
                  <a:srgbClr val="002060"/>
                </a:solidFill>
              </a:rPr>
              <a:t>Data source</a:t>
            </a:r>
            <a:endParaRPr lang="en-CH" i="1" dirty="0">
              <a:solidFill>
                <a:srgbClr val="00206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D46F50E-87DE-C30F-6BAE-6F0177A3CBC5}"/>
              </a:ext>
            </a:extLst>
          </p:cNvPr>
          <p:cNvSpPr/>
          <p:nvPr/>
        </p:nvSpPr>
        <p:spPr>
          <a:xfrm>
            <a:off x="377964" y="1029213"/>
            <a:ext cx="2428687" cy="3401586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8CB51929-5B46-0ED2-EE1C-0A1A00E6B179}"/>
              </a:ext>
            </a:extLst>
          </p:cNvPr>
          <p:cNvGrpSpPr/>
          <p:nvPr/>
        </p:nvGrpSpPr>
        <p:grpSpPr>
          <a:xfrm>
            <a:off x="7582711" y="504890"/>
            <a:ext cx="4523355" cy="2302134"/>
            <a:chOff x="7464677" y="-254442"/>
            <a:chExt cx="4523355" cy="230213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8247DDC-11FB-24A5-3128-22AD29BAC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368942" y="314571"/>
              <a:ext cx="3218205" cy="173312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C36A7C7-C130-6250-AE59-162B9C47FEE4}"/>
                    </a:ext>
                  </a:extLst>
                </p:cNvPr>
                <p:cNvSpPr txBox="1"/>
                <p:nvPr/>
              </p:nvSpPr>
              <p:spPr>
                <a:xfrm>
                  <a:off x="7464677" y="-254442"/>
                  <a:ext cx="4523355" cy="492443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lvl="1" algn="ctr">
                    <a:spcAft>
                      <a:spcPts val="800"/>
                    </a:spcAft>
                    <a:buSzPct val="80000"/>
                  </a:pPr>
                  <a:r>
                    <a:rPr lang="en-CH" sz="1400" i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2.5 s to calculate &amp; apply </a:t>
                  </a:r>
                  <a14:m>
                    <m:oMath xmlns:m="http://schemas.openxmlformats.org/officeDocument/2006/math">
                      <m:r>
                        <a:rPr lang="en-US" sz="1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𝛥</m:t>
                      </m:r>
                      <m:r>
                        <a:rPr lang="en-US" sz="1400" b="0" i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Cambria Math" panose="02040503050406030204" pitchFamily="18" charset="0"/>
                        </a:rPr>
                        <m:t>𝐵</m:t>
                      </m:r>
                    </m:oMath>
                  </a14:m>
                  <a:r>
                    <a:rPr lang="en-CH" sz="1400" i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 correction</a:t>
                  </a:r>
                  <a:br>
                    <a:rPr lang="en-CH" sz="1400" i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</a:br>
                  <a:r>
                    <a:rPr lang="en-CH" sz="1200" i="1" dirty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</a:rPr>
                    <a:t>(effectively: 800 ms for acquisition, prediction, postprocessing)</a:t>
                  </a:r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C36A7C7-C130-6250-AE59-162B9C47FEE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64677" y="-254442"/>
                  <a:ext cx="4523355" cy="492443"/>
                </a:xfrm>
                <a:prstGeom prst="rect">
                  <a:avLst/>
                </a:prstGeom>
                <a:blipFill>
                  <a:blip r:embed="rId4"/>
                  <a:stretch>
                    <a:fillRect t="-2500" b="-7500"/>
                  </a:stretch>
                </a:blipFill>
              </p:spPr>
              <p:txBody>
                <a:bodyPr/>
                <a:lstStyle/>
                <a:p>
                  <a:r>
                    <a:rPr lang="en-CH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CE5C5B6-7819-4BF5-E44D-80680F659177}"/>
              </a:ext>
            </a:extLst>
          </p:cNvPr>
          <p:cNvGrpSpPr/>
          <p:nvPr/>
        </p:nvGrpSpPr>
        <p:grpSpPr>
          <a:xfrm>
            <a:off x="3514084" y="4430799"/>
            <a:ext cx="4741976" cy="2044541"/>
            <a:chOff x="3037272" y="4420792"/>
            <a:chExt cx="5123209" cy="22089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87F7E7-46A7-A8B0-3601-1EC6B41C5D2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037272" y="4420792"/>
              <a:ext cx="3438707" cy="2208912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1048251-2092-270C-1435-79092D06C3D0}"/>
                </a:ext>
              </a:extLst>
            </p:cNvPr>
            <p:cNvSpPr txBox="1"/>
            <p:nvPr/>
          </p:nvSpPr>
          <p:spPr>
            <a:xfrm>
              <a:off x="6583739" y="5946633"/>
              <a:ext cx="1576742" cy="565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Eddy-current compensation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3C32C0D-7825-2975-DE3C-96F929400FCB}"/>
              </a:ext>
            </a:extLst>
          </p:cNvPr>
          <p:cNvGrpSpPr/>
          <p:nvPr/>
        </p:nvGrpSpPr>
        <p:grpSpPr>
          <a:xfrm>
            <a:off x="8590713" y="3451200"/>
            <a:ext cx="3082764" cy="2964741"/>
            <a:chOff x="7142228" y="3956712"/>
            <a:chExt cx="3082764" cy="2964741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07106A4-48A6-1245-1B6C-48FC604F01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42228" y="4319875"/>
              <a:ext cx="3082764" cy="2601578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EACB05A-718F-EE1B-188C-95BE8967CFB9}"/>
                </a:ext>
              </a:extLst>
            </p:cNvPr>
            <p:cNvSpPr txBox="1"/>
            <p:nvPr/>
          </p:nvSpPr>
          <p:spPr>
            <a:xfrm>
              <a:off x="7352567" y="3956712"/>
              <a:ext cx="281579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H" sz="14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Prediction at high energy (SX beam)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9134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4FE481C1-EC07-11A8-831C-DDB793479BEF}"/>
              </a:ext>
            </a:extLst>
          </p:cNvPr>
          <p:cNvGrpSpPr/>
          <p:nvPr/>
        </p:nvGrpSpPr>
        <p:grpSpPr>
          <a:xfrm>
            <a:off x="850250" y="4955512"/>
            <a:ext cx="10274811" cy="1499390"/>
            <a:chOff x="850250" y="4955512"/>
            <a:chExt cx="10274811" cy="149939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B178D20-97BC-0380-E457-911C1E9260C9}"/>
                </a:ext>
              </a:extLst>
            </p:cNvPr>
            <p:cNvSpPr txBox="1"/>
            <p:nvPr/>
          </p:nvSpPr>
          <p:spPr>
            <a:xfrm>
              <a:off x="3407354" y="5118683"/>
              <a:ext cx="771770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b="1" dirty="0"/>
                <a:t>Automatic testing</a:t>
              </a:r>
              <a:r>
                <a:rPr lang="en-GB" sz="1900" dirty="0"/>
                <a:t> for “all” equipment to </a:t>
              </a:r>
              <a:r>
                <a:rPr lang="en-GB" sz="1900" b="1" dirty="0"/>
                <a:t>speed up hardware commissioning</a:t>
              </a:r>
              <a:endParaRPr lang="en-CH" sz="1900" b="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9B8176-4CA2-4814-B733-CD8096EAE778}"/>
                </a:ext>
              </a:extLst>
            </p:cNvPr>
            <p:cNvSpPr txBox="1"/>
            <p:nvPr/>
          </p:nvSpPr>
          <p:spPr>
            <a:xfrm>
              <a:off x="3407355" y="5707570"/>
              <a:ext cx="652537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Automation of </a:t>
              </a:r>
              <a:r>
                <a:rPr lang="en-GB" sz="1900" b="1" dirty="0"/>
                <a:t>equipment setup, fault analysis, and recovery</a:t>
              </a:r>
              <a:r>
                <a:rPr lang="en-GB" sz="1900" dirty="0"/>
                <a:t>; preparing the grounds for </a:t>
              </a:r>
              <a:r>
                <a:rPr lang="en-GB" sz="1900" b="1" dirty="0"/>
                <a:t>preventive maintenance</a:t>
              </a:r>
              <a:endParaRPr lang="en-CH" sz="1900" b="1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D59A9695-86B6-43AF-D543-D170BA8B41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457"/>
            <a:stretch/>
          </p:blipFill>
          <p:spPr>
            <a:xfrm>
              <a:off x="850250" y="4955512"/>
              <a:ext cx="2323246" cy="1499390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5CBBA08B-EF52-EC50-1807-D0033CFD0F3D}"/>
              </a:ext>
            </a:extLst>
          </p:cNvPr>
          <p:cNvSpPr txBox="1"/>
          <p:nvPr/>
        </p:nvSpPr>
        <p:spPr>
          <a:xfrm>
            <a:off x="3407354" y="2023985"/>
            <a:ext cx="7676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Deterministic 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field control</a:t>
            </a:r>
            <a:b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have positive impact on reproducibility for almost all beam dynamics processes</a:t>
            </a:r>
            <a:endParaRPr kumimoji="0" lang="en-CH" sz="17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2EDAF43-D2F5-5662-E9A0-94DB68A165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24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BC2FAE-ECCC-C9E1-3F02-08F35D347477}"/>
              </a:ext>
            </a:extLst>
          </p:cNvPr>
          <p:cNvGrpSpPr/>
          <p:nvPr/>
        </p:nvGrpSpPr>
        <p:grpSpPr>
          <a:xfrm>
            <a:off x="850250" y="1234261"/>
            <a:ext cx="10540448" cy="1485608"/>
            <a:chOff x="936528" y="1497193"/>
            <a:chExt cx="10540448" cy="14856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3E75DA-5FE0-723D-88D3-B34ABB0B7DCE}"/>
                </a:ext>
              </a:extLst>
            </p:cNvPr>
            <p:cNvSpPr txBox="1"/>
            <p:nvPr/>
          </p:nvSpPr>
          <p:spPr>
            <a:xfrm>
              <a:off x="3493632" y="1669243"/>
              <a:ext cx="798334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Remove fixed </a:t>
              </a:r>
              <a:r>
                <a:rPr lang="en-GB" sz="1900" dirty="0" err="1"/>
                <a:t>supercycles</a:t>
              </a:r>
              <a:r>
                <a:rPr lang="en-GB" sz="1900" dirty="0"/>
                <a:t> by </a:t>
              </a:r>
              <a:r>
                <a:rPr lang="en-GB" sz="1900" b="1" dirty="0"/>
                <a:t>dynamically &amp; algorithmically scheduling </a:t>
              </a:r>
              <a:r>
                <a:rPr lang="en-GB" sz="1900" dirty="0"/>
                <a:t>beams</a:t>
              </a:r>
              <a:endParaRPr lang="en-CH" sz="19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1C17B0-734A-DBC9-BEFF-2A8446896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3442"/>
            <a:stretch/>
          </p:blipFill>
          <p:spPr>
            <a:xfrm>
              <a:off x="936528" y="1497193"/>
              <a:ext cx="2323246" cy="74017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2E2C24-8D6E-4954-6EA0-A45EEAA61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909" b="33415"/>
            <a:stretch/>
          </p:blipFill>
          <p:spPr>
            <a:xfrm>
              <a:off x="936528" y="2237365"/>
              <a:ext cx="2323246" cy="745436"/>
            </a:xfrm>
            <a:prstGeom prst="rect">
              <a:avLst/>
            </a:prstGeom>
          </p:spPr>
        </p:pic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BA65D6D5-5103-F5D2-94D8-0CC695ACBB73}"/>
              </a:ext>
            </a:extLst>
          </p:cNvPr>
          <p:cNvSpPr/>
          <p:nvPr/>
        </p:nvSpPr>
        <p:spPr>
          <a:xfrm>
            <a:off x="273079" y="4847942"/>
            <a:ext cx="11717560" cy="1693534"/>
          </a:xfrm>
          <a:prstGeom prst="rect">
            <a:avLst/>
          </a:prstGeom>
          <a:solidFill>
            <a:schemeClr val="bg1">
              <a:alpha val="7516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43A779F-03FD-BAEC-90D5-5B0AE5217454}"/>
              </a:ext>
            </a:extLst>
          </p:cNvPr>
          <p:cNvSpPr/>
          <p:nvPr/>
        </p:nvSpPr>
        <p:spPr>
          <a:xfrm>
            <a:off x="316230" y="1167623"/>
            <a:ext cx="11717560" cy="1688123"/>
          </a:xfrm>
          <a:prstGeom prst="rect">
            <a:avLst/>
          </a:prstGeom>
          <a:solidFill>
            <a:schemeClr val="bg1">
              <a:alpha val="7516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0C61FFE-5D21-8DEA-33FF-CAFB169D2C22}"/>
              </a:ext>
            </a:extLst>
          </p:cNvPr>
          <p:cNvGrpSpPr/>
          <p:nvPr/>
        </p:nvGrpSpPr>
        <p:grpSpPr>
          <a:xfrm>
            <a:off x="850250" y="3087996"/>
            <a:ext cx="10753578" cy="1499389"/>
            <a:chOff x="850250" y="3087996"/>
            <a:chExt cx="10753578" cy="14993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1294F3F-710C-2350-AABC-BFB8A65EB176}"/>
                </a:ext>
              </a:extLst>
            </p:cNvPr>
            <p:cNvSpPr txBox="1"/>
            <p:nvPr/>
          </p:nvSpPr>
          <p:spPr>
            <a:xfrm>
              <a:off x="3407354" y="3116303"/>
              <a:ext cx="819647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112"/>
              <a:r>
                <a:rPr lang="en-GB" sz="1900" dirty="0"/>
                <a:t>Automate &amp; standardise </a:t>
              </a:r>
              <a:r>
                <a:rPr lang="en-GB" sz="1900" b="1" dirty="0"/>
                <a:t>beam preparation </a:t>
              </a:r>
              <a:r>
                <a:rPr lang="en-GB" sz="1900" dirty="0"/>
                <a:t>in injectors for </a:t>
              </a:r>
              <a:r>
                <a:rPr lang="en-GB" sz="1900" b="1" dirty="0"/>
                <a:t>LHC fills;</a:t>
              </a:r>
              <a:br>
                <a:rPr lang="en-GB" sz="1900" b="1" dirty="0"/>
              </a:br>
              <a:r>
                <a:rPr lang="en-GB" sz="1900" b="1" dirty="0"/>
                <a:t>Reduce impact </a:t>
              </a:r>
              <a:r>
                <a:rPr lang="en-GB" sz="1900" dirty="0"/>
                <a:t>on fixed target users and LHC turn-around time.</a:t>
              </a:r>
              <a:endParaRPr lang="en-CH" sz="17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B18580A-A860-A6E5-28EE-EF9D57F871A4}"/>
                </a:ext>
              </a:extLst>
            </p:cNvPr>
            <p:cNvSpPr txBox="1"/>
            <p:nvPr/>
          </p:nvSpPr>
          <p:spPr>
            <a:xfrm>
              <a:off x="3407354" y="3983786"/>
              <a:ext cx="6982728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Automate </a:t>
              </a:r>
              <a:r>
                <a:rPr lang="en-GB" sz="1900" b="1" dirty="0"/>
                <a:t>parameter optimisation </a:t>
              </a:r>
              <a:r>
                <a:rPr lang="en-GB" sz="1900" dirty="0"/>
                <a:t>&amp; compensate</a:t>
              </a:r>
              <a:r>
                <a:rPr lang="en-GB" sz="1900" b="1" dirty="0"/>
                <a:t> drifts</a:t>
              </a:r>
              <a:endParaRPr lang="en-CH" sz="1900" b="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646B949-C7FF-6631-E3B0-37BD5C4AED6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562" b="49894"/>
            <a:stretch/>
          </p:blipFill>
          <p:spPr>
            <a:xfrm>
              <a:off x="850250" y="3087996"/>
              <a:ext cx="2323246" cy="14993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269681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893152-8984-3424-931C-C94A9C636FB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551D876-B12A-78E8-A00B-988FF09ABBAE}"/>
              </a:ext>
            </a:extLst>
          </p:cNvPr>
          <p:cNvSpPr txBox="1"/>
          <p:nvPr/>
        </p:nvSpPr>
        <p:spPr>
          <a:xfrm>
            <a:off x="660145" y="1454800"/>
            <a:ext cx="5776489" cy="4211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Goal: </a:t>
            </a:r>
            <a:r>
              <a:rPr lang="en-CH" sz="1900" dirty="0">
                <a:solidFill>
                  <a:srgbClr val="002060"/>
                </a:solidFill>
              </a:rPr>
              <a:t>standardise LHC beam preparation and automate filling procedure</a:t>
            </a:r>
          </a:p>
          <a:p>
            <a:pPr marL="742950" lvl="1" indent="-28575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Produce beams according to </a:t>
            </a:r>
            <a:r>
              <a:rPr lang="en-CH" b="1" dirty="0"/>
              <a:t>clearly defined specs</a:t>
            </a:r>
          </a:p>
          <a:p>
            <a:pPr marL="742950" lvl="1" indent="-28575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Reduce turn-around</a:t>
            </a:r>
            <a:r>
              <a:rPr lang="en-CH" dirty="0"/>
              <a:t>: LHC fills vs fixed-target physics</a:t>
            </a:r>
          </a:p>
          <a:p>
            <a:pPr marL="742950" lvl="1" indent="-28575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sz="1800" b="1" dirty="0"/>
              <a:t>First test</a:t>
            </a:r>
            <a:r>
              <a:rPr lang="en-CH" sz="1800" dirty="0"/>
              <a:t> before end of Run 2024</a:t>
            </a:r>
          </a:p>
          <a:p>
            <a:pPr marL="742950" lvl="1" indent="-28575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F</a:t>
            </a:r>
            <a:r>
              <a:rPr lang="en-CH" sz="1800" dirty="0"/>
              <a:t>ull implementation during </a:t>
            </a:r>
            <a:r>
              <a:rPr lang="en-CH" sz="1800" b="1" dirty="0"/>
              <a:t>LS3</a:t>
            </a:r>
            <a:r>
              <a:rPr lang="en-CH" sz="1800" dirty="0"/>
              <a:t> (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2026 – 2029</a:t>
            </a:r>
            <a:r>
              <a:rPr lang="en-CH" sz="1800" dirty="0"/>
              <a:t>)</a:t>
            </a:r>
            <a:endParaRPr lang="en-CH" sz="1900" dirty="0"/>
          </a:p>
          <a:p>
            <a:pPr marL="285750" indent="-28575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Key components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Orchestration</a:t>
            </a:r>
            <a:r>
              <a:rPr lang="en-CH" dirty="0"/>
              <a:t> of tasks and </a:t>
            </a:r>
            <a:r>
              <a:rPr lang="en-CH" b="1" dirty="0"/>
              <a:t>execution of sequences </a:t>
            </a:r>
            <a:r>
              <a:rPr lang="en-CH" dirty="0"/>
              <a:t>across complex</a:t>
            </a:r>
            <a:endParaRPr lang="en-CH" sz="1900" dirty="0"/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Continuous </a:t>
            </a:r>
            <a:r>
              <a:rPr lang="en-CH" b="1" dirty="0"/>
              <a:t>monitoring</a:t>
            </a:r>
            <a:r>
              <a:rPr lang="en-CH" dirty="0"/>
              <a:t> and </a:t>
            </a:r>
            <a:r>
              <a:rPr lang="en-CH" b="1" dirty="0"/>
              <a:t>quality assessment</a:t>
            </a:r>
            <a:br>
              <a:rPr lang="en-CH" b="1" dirty="0"/>
            </a:br>
            <a:r>
              <a:rPr lang="en-CH" sz="1600" i="1" dirty="0"/>
              <a:t>e.g. now in place for triple &amp; double splittings</a:t>
            </a:r>
            <a:endParaRPr lang="en-CH" i="1" dirty="0"/>
          </a:p>
          <a:p>
            <a:pPr marL="800100" lvl="1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Automatic </a:t>
            </a:r>
            <a:r>
              <a:rPr lang="en-CH" b="1" dirty="0"/>
              <a:t>parameter</a:t>
            </a:r>
            <a:r>
              <a:rPr lang="en-CH" dirty="0"/>
              <a:t> </a:t>
            </a:r>
            <a:r>
              <a:rPr lang="en-CH" b="1" dirty="0"/>
              <a:t>optimisation</a:t>
            </a:r>
            <a:r>
              <a:rPr lang="en-CH" dirty="0"/>
              <a:t> (if needed)</a:t>
            </a:r>
          </a:p>
          <a:p>
            <a:pPr marL="342900" indent="-342900">
              <a:buSzPct val="100000"/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UCAP and sequencer </a:t>
            </a:r>
            <a:r>
              <a:rPr lang="en-CH" sz="1900" dirty="0">
                <a:solidFill>
                  <a:srgbClr val="002060"/>
                </a:solidFill>
              </a:rPr>
              <a:t>play major role</a:t>
            </a:r>
          </a:p>
        </p:txBody>
      </p:sp>
      <p:sp>
        <p:nvSpPr>
          <p:cNvPr id="12" name="Title 6">
            <a:extLst>
              <a:ext uri="{FF2B5EF4-FFF2-40B4-BE49-F238E27FC236}">
                <a16:creationId xmlns:a16="http://schemas.microsoft.com/office/drawing/2014/main" id="{38AE8321-CCB7-E09A-C84A-BEBC0657B4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EPA: specific WPs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93D62F3B-161F-8979-E8E9-4554AE10923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9"/>
            <a:ext cx="10415145" cy="4051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Automated LHC beam preparation</a:t>
            </a:r>
            <a:endParaRPr lang="en-CH" dirty="0">
              <a:solidFill>
                <a:srgbClr val="002060"/>
              </a:solidFill>
            </a:endParaRPr>
          </a:p>
        </p:txBody>
      </p:sp>
      <p:pic>
        <p:nvPicPr>
          <p:cNvPr id="16" name="automated_filling-Broadband High.mp4">
            <a:hlinkClick r:id="" action="ppaction://media"/>
            <a:extLst>
              <a:ext uri="{FF2B5EF4-FFF2-40B4-BE49-F238E27FC236}">
                <a16:creationId xmlns:a16="http://schemas.microsoft.com/office/drawing/2014/main" id="{B0DF5AA4-D9C7-FBD6-0013-16231B998E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12765" b="12205"/>
          <a:stretch/>
        </p:blipFill>
        <p:spPr>
          <a:xfrm>
            <a:off x="7259305" y="263941"/>
            <a:ext cx="4710684" cy="1862957"/>
          </a:xfrm>
          <a:prstGeom prst="rect">
            <a:avLst/>
          </a:prstGeom>
          <a:ln>
            <a:noFill/>
          </a:ln>
          <a:effectLst>
            <a:outerShdw blurRad="292100" dist="139700" dir="2700000" sx="89000" sy="89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357289E8-CB83-79B8-C0C0-13319C0CAEC4}"/>
              </a:ext>
            </a:extLst>
          </p:cNvPr>
          <p:cNvGrpSpPr/>
          <p:nvPr/>
        </p:nvGrpSpPr>
        <p:grpSpPr>
          <a:xfrm>
            <a:off x="8538142" y="2488634"/>
            <a:ext cx="3237439" cy="2143740"/>
            <a:chOff x="2503834" y="452964"/>
            <a:chExt cx="7607118" cy="5037215"/>
          </a:xfrm>
        </p:grpSpPr>
        <p:pic>
          <p:nvPicPr>
            <p:cNvPr id="23" name="Content Placeholder 6" descr="A screenshot of a computer screen&#10;&#10;Description automatically generated">
              <a:extLst>
                <a:ext uri="{FF2B5EF4-FFF2-40B4-BE49-F238E27FC236}">
                  <a16:creationId xmlns:a16="http://schemas.microsoft.com/office/drawing/2014/main" id="{720500E5-BE31-AF8F-B974-26F5F9B243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571" t="8929" r="12397"/>
            <a:stretch/>
          </p:blipFill>
          <p:spPr>
            <a:xfrm>
              <a:off x="2816773" y="452964"/>
              <a:ext cx="7294179" cy="4757177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85D48AEF-4312-C672-6895-BE5362669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6200000">
              <a:off x="2056177" y="2665685"/>
              <a:ext cx="1122417" cy="22710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78E4A28C-0D7F-FC8B-3FA9-9E1E379207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553850" y="5262455"/>
              <a:ext cx="2194034" cy="22772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6638BA2-ACC3-769F-68BC-F32C8DD465D6}"/>
              </a:ext>
            </a:extLst>
          </p:cNvPr>
          <p:cNvGrpSpPr/>
          <p:nvPr/>
        </p:nvGrpSpPr>
        <p:grpSpPr>
          <a:xfrm>
            <a:off x="6454259" y="4756452"/>
            <a:ext cx="4550297" cy="1920704"/>
            <a:chOff x="7315891" y="2452723"/>
            <a:chExt cx="4550297" cy="1920704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9D5E734-233A-0444-4DBA-B6150837B7FE}"/>
                </a:ext>
              </a:extLst>
            </p:cNvPr>
            <p:cNvSpPr txBox="1"/>
            <p:nvPr/>
          </p:nvSpPr>
          <p:spPr>
            <a:xfrm>
              <a:off x="8632186" y="2452723"/>
              <a:ext cx="2100068" cy="4462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dirty="0">
                  <a:solidFill>
                    <a:schemeClr val="tx2"/>
                  </a:solidFill>
                </a:rPr>
                <a:t>PS double splitting</a:t>
              </a:r>
              <a:br>
                <a:rPr lang="en-CH" sz="1200" dirty="0">
                  <a:solidFill>
                    <a:schemeClr val="tx2"/>
                  </a:solidFill>
                </a:rPr>
              </a:br>
              <a:r>
                <a:rPr lang="en-CH" sz="1100" i="1" dirty="0">
                  <a:solidFill>
                    <a:schemeClr val="tx2"/>
                  </a:solidFill>
                </a:rPr>
                <a:t>Intensity vs phase</a:t>
              </a:r>
              <a:endParaRPr lang="en-CH" sz="1200" i="1" dirty="0">
                <a:solidFill>
                  <a:schemeClr val="tx2"/>
                </a:solidFill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30F6F1D5-C93F-F910-AD5D-C3D87DC3F63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315891" y="2887728"/>
              <a:ext cx="4550297" cy="1485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43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Continuous trajectory corrections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152B74-74AF-BDE0-6C7C-89D515AD4724}"/>
              </a:ext>
            </a:extLst>
          </p:cNvPr>
          <p:cNvSpPr/>
          <p:nvPr/>
        </p:nvSpPr>
        <p:spPr>
          <a:xfrm>
            <a:off x="9062720" y="4760906"/>
            <a:ext cx="528320" cy="159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AD324878-3C75-E613-44E7-0DDBBF9466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061954A-9085-8F4A-33C6-8D0EACB797F9}"/>
              </a:ext>
            </a:extLst>
          </p:cNvPr>
          <p:cNvSpPr txBox="1"/>
          <p:nvPr/>
        </p:nvSpPr>
        <p:spPr>
          <a:xfrm>
            <a:off x="301781" y="1420166"/>
            <a:ext cx="7380451" cy="18235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15963" lvl="1" indent="-339725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Auto-steering framework</a:t>
            </a:r>
          </a:p>
          <a:p>
            <a:pPr marL="1201738" lvl="2" indent="-344488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Goal: continuous </a:t>
            </a:r>
            <a:r>
              <a:rPr lang="en-CH" b="1" dirty="0">
                <a:latin typeface="Calibri" panose="020F0502020204030204" pitchFamily="34" charset="0"/>
                <a:cs typeface="Calibri" panose="020F0502020204030204" pitchFamily="34" charset="0"/>
              </a:rPr>
              <a:t>transfer line trajectory corrections</a:t>
            </a:r>
            <a:b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H" sz="1600" i="1" dirty="0">
                <a:latin typeface="Calibri" panose="020F0502020204030204" pitchFamily="34" charset="0"/>
                <a:cs typeface="Calibri" panose="020F0502020204030204" pitchFamily="34" charset="0"/>
              </a:rPr>
              <a:t>multiplexed, between machines &amp; to experimental targets</a:t>
            </a:r>
          </a:p>
          <a:p>
            <a:pPr marL="1206500" lvl="1" indent="-339725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b="1" dirty="0">
                <a:latin typeface="Calibri" panose="020F0502020204030204" pitchFamily="34" charset="0"/>
                <a:cs typeface="Calibri" panose="020F0502020204030204" pitchFamily="34" charset="0"/>
              </a:rPr>
              <a:t>Classical</a:t>
            </a:r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CH" b="1" dirty="0">
                <a:latin typeface="Calibri" panose="020F0502020204030204" pitchFamily="34" charset="0"/>
                <a:cs typeface="Calibri" panose="020F0502020204030204" pitchFamily="34" charset="0"/>
              </a:rPr>
              <a:t>methods</a:t>
            </a:r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 and </a:t>
            </a:r>
            <a:r>
              <a:rPr lang="en-CH" b="1" dirty="0">
                <a:latin typeface="Calibri" panose="020F0502020204030204" pitchFamily="34" charset="0"/>
                <a:cs typeface="Calibri" panose="020F0502020204030204" pitchFamily="34" charset="0"/>
              </a:rPr>
              <a:t>numerical optimisers</a:t>
            </a:r>
            <a:b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H" sz="1600" i="1" dirty="0">
                <a:latin typeface="Calibri" panose="020F0502020204030204" pitchFamily="34" charset="0"/>
                <a:cs typeface="Calibri" panose="020F0502020204030204" pitchFamily="34" charset="0"/>
              </a:rPr>
              <a:t>combined objective with e.g. beam loss, position, etc.</a:t>
            </a:r>
          </a:p>
          <a:p>
            <a:pPr marL="1206500" lvl="1" indent="-339725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Based on </a:t>
            </a:r>
            <a:r>
              <a:rPr lang="en-CH" b="1" dirty="0">
                <a:latin typeface="Calibri" panose="020F0502020204030204" pitchFamily="34" charset="0"/>
                <a:cs typeface="Calibri" panose="020F0502020204030204" pitchFamily="34" charset="0"/>
              </a:rPr>
              <a:t>UCAP </a:t>
            </a:r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and interfacing </a:t>
            </a:r>
            <a:r>
              <a:rPr lang="en-CH" b="1" dirty="0">
                <a:latin typeface="Calibri" panose="020F0502020204030204" pitchFamily="34" charset="0"/>
                <a:cs typeface="Calibri" panose="020F0502020204030204" pitchFamily="34" charset="0"/>
              </a:rPr>
              <a:t>geoff4ucap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283CBEED-F8E2-969A-FE0B-EF9DC344C5D6}"/>
              </a:ext>
            </a:extLst>
          </p:cNvPr>
          <p:cNvGrpSpPr/>
          <p:nvPr/>
        </p:nvGrpSpPr>
        <p:grpSpPr>
          <a:xfrm>
            <a:off x="7093463" y="1282843"/>
            <a:ext cx="2663563" cy="1278143"/>
            <a:chOff x="8959852" y="620482"/>
            <a:chExt cx="2663563" cy="1278143"/>
          </a:xfrm>
        </p:grpSpPr>
        <p:pic>
          <p:nvPicPr>
            <p:cNvPr id="21" name="Picture 2" descr="zoom">
              <a:extLst>
                <a:ext uri="{FF2B5EF4-FFF2-40B4-BE49-F238E27FC236}">
                  <a16:creationId xmlns:a16="http://schemas.microsoft.com/office/drawing/2014/main" id="{1D572565-DE3F-E132-B354-D9F5C65C10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59852" y="620482"/>
              <a:ext cx="2663563" cy="12781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ECA4A0C-B38B-31C5-3F61-95B8D0B47AE8}"/>
                </a:ext>
              </a:extLst>
            </p:cNvPr>
            <p:cNvSpPr txBox="1"/>
            <p:nvPr/>
          </p:nvSpPr>
          <p:spPr>
            <a:xfrm>
              <a:off x="10631710" y="736193"/>
              <a:ext cx="696024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1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PS n-TOF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FFD89014-1E71-0205-CFCE-19B453E76DD1}"/>
              </a:ext>
            </a:extLst>
          </p:cNvPr>
          <p:cNvGrpSpPr/>
          <p:nvPr/>
        </p:nvGrpSpPr>
        <p:grpSpPr>
          <a:xfrm>
            <a:off x="10036177" y="1045256"/>
            <a:ext cx="1790183" cy="3230199"/>
            <a:chOff x="10666153" y="86467"/>
            <a:chExt cx="1551458" cy="2799445"/>
          </a:xfrm>
        </p:grpSpPr>
        <p:pic>
          <p:nvPicPr>
            <p:cNvPr id="24" name="Picture 1052">
              <a:extLst>
                <a:ext uri="{FF2B5EF4-FFF2-40B4-BE49-F238E27FC236}">
                  <a16:creationId xmlns:a16="http://schemas.microsoft.com/office/drawing/2014/main" id="{C92C991F-A1FA-F4B5-31C6-E2EBEF6AB397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10666153" y="86467"/>
              <a:ext cx="1551458" cy="2799445"/>
            </a:xfrm>
            <a:prstGeom prst="rect">
              <a:avLst/>
            </a:prstGeom>
            <a:ln w="0">
              <a:noFill/>
            </a:ln>
            <a:effectLst/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5C09EF76-6C2D-F1ED-489C-F85B8255400C}"/>
                </a:ext>
              </a:extLst>
            </p:cNvPr>
            <p:cNvSpPr txBox="1"/>
            <p:nvPr/>
          </p:nvSpPr>
          <p:spPr>
            <a:xfrm>
              <a:off x="11688299" y="2476361"/>
              <a:ext cx="52931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1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P2SPS</a:t>
              </a:r>
            </a:p>
          </p:txBody>
        </p:sp>
      </p:grpSp>
      <p:sp>
        <p:nvSpPr>
          <p:cNvPr id="49" name="PlaceHolder 1">
            <a:extLst>
              <a:ext uri="{FF2B5EF4-FFF2-40B4-BE49-F238E27FC236}">
                <a16:creationId xmlns:a16="http://schemas.microsoft.com/office/drawing/2014/main" id="{2694210D-4371-88B1-DF00-496B203C2C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40" y="55080"/>
            <a:ext cx="11412720" cy="68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defTabSz="914400">
              <a:lnSpc>
                <a:spcPct val="90000"/>
              </a:lnSpc>
              <a:buNone/>
              <a:tabLst>
                <a:tab pos="0" algn="l"/>
                <a:tab pos="2173288" algn="l"/>
              </a:tabLst>
            </a:pPr>
            <a:r>
              <a:rPr lang="en-CH" sz="2800" b="1" spc="-1" dirty="0">
                <a:solidFill>
                  <a:srgbClr val="002060"/>
                </a:solidFill>
                <a:latin typeface="Calibri"/>
              </a:rPr>
              <a:t>EPA: specific WPs</a:t>
            </a:r>
            <a:endParaRPr lang="de-DE" sz="2800" b="1" strike="noStrike" spc="-1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3CC4C36-285D-8C5F-EADE-19CB7FBE543E}"/>
              </a:ext>
            </a:extLst>
          </p:cNvPr>
          <p:cNvGrpSpPr/>
          <p:nvPr/>
        </p:nvGrpSpPr>
        <p:grpSpPr>
          <a:xfrm>
            <a:off x="662873" y="3039395"/>
            <a:ext cx="11303047" cy="3494297"/>
            <a:chOff x="701783" y="3039395"/>
            <a:chExt cx="11303047" cy="3494297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9A28EC97-A974-ACE7-A4DE-EDD9B01C35A1}"/>
                </a:ext>
              </a:extLst>
            </p:cNvPr>
            <p:cNvSpPr txBox="1"/>
            <p:nvPr/>
          </p:nvSpPr>
          <p:spPr>
            <a:xfrm>
              <a:off x="701783" y="4295033"/>
              <a:ext cx="6095144" cy="164660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indent="-342900">
                <a:spcAft>
                  <a:spcPts val="300"/>
                </a:spcAft>
                <a:buFont typeface="Arial" panose="020B0604020202020204" pitchFamily="34" charset="0"/>
                <a:buChar char="•"/>
              </a:pPr>
              <a:r>
                <a:rPr lang="en-CH" sz="1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Various steering controllers in place</a:t>
              </a:r>
              <a:endParaRPr lang="en-CH" sz="1700" i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847725" lvl="1" indent="-344488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SPS NA target intensity sharing and symmetries</a:t>
              </a:r>
            </a:p>
            <a:p>
              <a:pPr marL="847725" lvl="1" indent="-344488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PS EAST &amp; AD target steering</a:t>
              </a:r>
            </a:p>
            <a:p>
              <a:pPr marL="847725" lvl="1" indent="-344488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Testing phase: </a:t>
              </a: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PS n-TOF, PS2SPS</a:t>
              </a:r>
            </a:p>
            <a:p>
              <a:pPr marL="847725" lvl="1" indent="-344488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CH" b="1" dirty="0">
                  <a:latin typeface="Calibri" panose="020F0502020204030204" pitchFamily="34" charset="0"/>
                  <a:cs typeface="Calibri" panose="020F0502020204030204" pitchFamily="34" charset="0"/>
                </a:rPr>
                <a:t>Next:</a:t>
              </a:r>
              <a:r>
                <a:rPr lang="en-CH" dirty="0">
                  <a:latin typeface="Calibri" panose="020F0502020204030204" pitchFamily="34" charset="0"/>
                  <a:cs typeface="Calibri" panose="020F0502020204030204" pitchFamily="34" charset="0"/>
                </a:rPr>
                <a:t> SPS2LHC, PS injection</a:t>
              </a: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28CB8332-88C7-4CC2-096B-03748148796F}"/>
                </a:ext>
              </a:extLst>
            </p:cNvPr>
            <p:cNvGrpSpPr/>
            <p:nvPr/>
          </p:nvGrpSpPr>
          <p:grpSpPr>
            <a:xfrm>
              <a:off x="7506158" y="3039395"/>
              <a:ext cx="1712410" cy="1828846"/>
              <a:chOff x="9876917" y="449081"/>
              <a:chExt cx="1883189" cy="2011237"/>
            </a:xfrm>
          </p:grpSpPr>
          <p:pic>
            <p:nvPicPr>
              <p:cNvPr id="42" name="Picture 4">
                <a:extLst>
                  <a:ext uri="{FF2B5EF4-FFF2-40B4-BE49-F238E27FC236}">
                    <a16:creationId xmlns:a16="http://schemas.microsoft.com/office/drawing/2014/main" id="{DB3D7EC1-5E7D-615B-960C-8F7A1FA55CB4}"/>
                  </a:ext>
                </a:extLst>
              </p:cNvPr>
              <p:cNvPicPr/>
              <p:nvPr/>
            </p:nvPicPr>
            <p:blipFill>
              <a:blip r:embed="rId5"/>
              <a:srcRect l="50764"/>
              <a:stretch/>
            </p:blipFill>
            <p:spPr>
              <a:xfrm>
                <a:off x="9876917" y="449081"/>
                <a:ext cx="1883189" cy="2011237"/>
              </a:xfrm>
              <a:prstGeom prst="rect">
                <a:avLst/>
              </a:prstGeom>
              <a:ln w="0">
                <a:noFill/>
              </a:ln>
              <a:effectLst/>
            </p:spPr>
          </p:pic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5FA73213-5B8D-2E70-4E9B-867614DBCADC}"/>
                  </a:ext>
                </a:extLst>
              </p:cNvPr>
              <p:cNvSpPr txBox="1"/>
              <p:nvPr/>
            </p:nvSpPr>
            <p:spPr>
              <a:xfrm>
                <a:off x="9987573" y="1845336"/>
                <a:ext cx="700213" cy="2877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PS EAST</a:t>
                </a:r>
                <a:endParaRPr lang="en-CH" sz="1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0E0B8003-3DEA-91BA-BF52-BA162890536B}"/>
                </a:ext>
              </a:extLst>
            </p:cNvPr>
            <p:cNvGrpSpPr/>
            <p:nvPr/>
          </p:nvGrpSpPr>
          <p:grpSpPr>
            <a:xfrm>
              <a:off x="6648930" y="5099677"/>
              <a:ext cx="5355900" cy="1434015"/>
              <a:chOff x="6470460" y="4990289"/>
              <a:chExt cx="5355900" cy="1434015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078DACD2-15A5-B725-3133-55D984DA42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70460" y="4990289"/>
                <a:ext cx="5355900" cy="1434015"/>
              </a:xfrm>
              <a:prstGeom prst="rect">
                <a:avLst/>
              </a:prstGeom>
            </p:spPr>
          </p:pic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0996742-C2C0-DD66-F06D-B933317003B8}"/>
                  </a:ext>
                </a:extLst>
              </p:cNvPr>
              <p:cNvSpPr txBox="1"/>
              <p:nvPr/>
            </p:nvSpPr>
            <p:spPr>
              <a:xfrm>
                <a:off x="6674319" y="5109759"/>
                <a:ext cx="590226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100" dirty="0">
                    <a:solidFill>
                      <a:schemeClr val="tx2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SPS NA</a:t>
                </a:r>
                <a:endParaRPr lang="en-CH" sz="14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4739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7"/>
            </p:par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6D42EF66-A282-4A1F-182F-C13513EE41D2}"/>
              </a:ext>
            </a:extLst>
          </p:cNvPr>
          <p:cNvGrpSpPr/>
          <p:nvPr/>
        </p:nvGrpSpPr>
        <p:grpSpPr>
          <a:xfrm>
            <a:off x="8027029" y="3501478"/>
            <a:ext cx="3965234" cy="2725170"/>
            <a:chOff x="8074959" y="3564670"/>
            <a:chExt cx="3965234" cy="2725170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659CBD57-CF1D-8C54-C534-0DE2478ABFF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74959" y="3849696"/>
              <a:ext cx="3965234" cy="2440144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0AC3A58-8754-70FF-3F08-7AACE3B0FCAA}"/>
                </a:ext>
              </a:extLst>
            </p:cNvPr>
            <p:cNvSpPr txBox="1"/>
            <p:nvPr/>
          </p:nvSpPr>
          <p:spPr>
            <a:xfrm>
              <a:off x="9083932" y="3564670"/>
              <a:ext cx="155722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dirty="0">
                  <a:solidFill>
                    <a:srgbClr val="44536A"/>
                  </a:solidFill>
                </a:rPr>
                <a:t>following TOF &amp; EAST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4958EEF1-2B02-A45C-180D-3FC1D0EDD293}"/>
              </a:ext>
            </a:extLst>
          </p:cNvPr>
          <p:cNvGrpSpPr/>
          <p:nvPr/>
        </p:nvGrpSpPr>
        <p:grpSpPr>
          <a:xfrm>
            <a:off x="8027029" y="3503581"/>
            <a:ext cx="3965234" cy="2723067"/>
            <a:chOff x="8074959" y="3566773"/>
            <a:chExt cx="3965234" cy="2723067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0DB2B8A-D5D3-CAAB-C5C6-42CE02ADC08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74959" y="3849696"/>
              <a:ext cx="3965234" cy="2440144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5E15AF3C-DB01-8984-608E-C9194623EE75}"/>
                </a:ext>
              </a:extLst>
            </p:cNvPr>
            <p:cNvSpPr txBox="1"/>
            <p:nvPr/>
          </p:nvSpPr>
          <p:spPr>
            <a:xfrm>
              <a:off x="9134962" y="3566773"/>
              <a:ext cx="1415387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200" dirty="0">
                  <a:solidFill>
                    <a:srgbClr val="44536A"/>
                  </a:solidFill>
                </a:rPr>
                <a:t>following two MTEs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8BE830-12EA-2478-9146-0DCCDF1494D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27</a:t>
            </a:fld>
            <a:endParaRPr lang="en-US" dirty="0"/>
          </a:p>
        </p:txBody>
      </p:sp>
      <p:grpSp>
        <p:nvGrpSpPr>
          <p:cNvPr id="7" name="Group 1023">
            <a:extLst>
              <a:ext uri="{FF2B5EF4-FFF2-40B4-BE49-F238E27FC236}">
                <a16:creationId xmlns:a16="http://schemas.microsoft.com/office/drawing/2014/main" id="{9930811E-A1D8-B5A1-F535-EF331EFF347C}"/>
              </a:ext>
            </a:extLst>
          </p:cNvPr>
          <p:cNvGrpSpPr/>
          <p:nvPr/>
        </p:nvGrpSpPr>
        <p:grpSpPr>
          <a:xfrm>
            <a:off x="7641232" y="2083919"/>
            <a:ext cx="4306986" cy="941645"/>
            <a:chOff x="671760" y="1371600"/>
            <a:chExt cx="4368436" cy="955080"/>
          </a:xfrm>
        </p:grpSpPr>
        <p:pic>
          <p:nvPicPr>
            <p:cNvPr id="8" name="Picture 2" descr="zoom">
              <a:extLst>
                <a:ext uri="{FF2B5EF4-FFF2-40B4-BE49-F238E27FC236}">
                  <a16:creationId xmlns:a16="http://schemas.microsoft.com/office/drawing/2014/main" id="{9077AAF1-1993-B35F-88D5-81C16775CD51}"/>
                </a:ext>
              </a:extLst>
            </p:cNvPr>
            <p:cNvPicPr/>
            <p:nvPr/>
          </p:nvPicPr>
          <p:blipFill>
            <a:blip r:embed="rId5"/>
            <a:srcRect l="35625" t="57365" r="27520" b="15139"/>
            <a:stretch/>
          </p:blipFill>
          <p:spPr>
            <a:xfrm>
              <a:off x="671760" y="1371600"/>
              <a:ext cx="2080440" cy="955080"/>
            </a:xfrm>
            <a:prstGeom prst="rect">
              <a:avLst/>
            </a:prstGeom>
            <a:ln w="0">
              <a:noFill/>
            </a:ln>
            <a:effectLst>
              <a:glow rad="101520">
                <a:srgbClr val="FF0000">
                  <a:alpha val="75000"/>
                </a:srgbClr>
              </a:glow>
            </a:effectLst>
          </p:spPr>
        </p:pic>
        <p:pic>
          <p:nvPicPr>
            <p:cNvPr id="9" name="Picture 4" descr="zoom">
              <a:extLst>
                <a:ext uri="{FF2B5EF4-FFF2-40B4-BE49-F238E27FC236}">
                  <a16:creationId xmlns:a16="http://schemas.microsoft.com/office/drawing/2014/main" id="{3572D94A-AF7B-FEA2-E74C-7923B6602F1F}"/>
                </a:ext>
              </a:extLst>
            </p:cNvPr>
            <p:cNvPicPr/>
            <p:nvPr/>
          </p:nvPicPr>
          <p:blipFill>
            <a:blip r:embed="rId6"/>
            <a:srcRect l="35478" t="57334" r="27302" b="15139"/>
            <a:stretch/>
          </p:blipFill>
          <p:spPr>
            <a:xfrm>
              <a:off x="2959756" y="1375740"/>
              <a:ext cx="2080440" cy="946800"/>
            </a:xfrm>
            <a:prstGeom prst="rect">
              <a:avLst/>
            </a:prstGeom>
            <a:ln w="0">
              <a:noFill/>
            </a:ln>
            <a:effectLst>
              <a:glow rad="101520">
                <a:srgbClr val="68D321">
                  <a:alpha val="75000"/>
                </a:srgbClr>
              </a:glow>
            </a:effectLst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6630E9B-695B-E6A2-6184-55C032F641EC}"/>
              </a:ext>
            </a:extLst>
          </p:cNvPr>
          <p:cNvGrpSpPr/>
          <p:nvPr/>
        </p:nvGrpSpPr>
        <p:grpSpPr>
          <a:xfrm>
            <a:off x="6887476" y="593179"/>
            <a:ext cx="5112935" cy="1162175"/>
            <a:chOff x="7564815" y="904011"/>
            <a:chExt cx="4626752" cy="1051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AD5DD06-5A1D-F64C-3C55-754B142A8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64815" y="904011"/>
              <a:ext cx="2876938" cy="105166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6839E22-8A9E-EF90-8345-46A6F07FA44A}"/>
                </a:ext>
              </a:extLst>
            </p:cNvPr>
            <p:cNvSpPr txBox="1"/>
            <p:nvPr/>
          </p:nvSpPr>
          <p:spPr>
            <a:xfrm>
              <a:off x="10504375" y="1074480"/>
              <a:ext cx="1687192" cy="5848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i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4</a:t>
              </a:r>
              <a:r>
                <a:rPr lang="en-CH" sz="1200" i="1" baseline="30000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</a:t>
              </a:r>
              <a:r>
                <a:rPr lang="en-CH" sz="1200" i="1" dirty="0">
                  <a:solidFill>
                    <a:schemeClr val="tx2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order resonant excitation and extraction over 5 consecutive turns</a:t>
              </a:r>
            </a:p>
          </p:txBody>
        </p:sp>
      </p:grp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34DC0662-F378-F141-53BC-FC6E255FA0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Lessons learnt: MTE beam optimisation</a:t>
            </a:r>
          </a:p>
        </p:txBody>
      </p:sp>
      <p:sp>
        <p:nvSpPr>
          <p:cNvPr id="16" name="PlaceHolder 1">
            <a:extLst>
              <a:ext uri="{FF2B5EF4-FFF2-40B4-BE49-F238E27FC236}">
                <a16:creationId xmlns:a16="http://schemas.microsoft.com/office/drawing/2014/main" id="{0B92DA65-8C73-288A-271A-25F0265A07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40" y="55080"/>
            <a:ext cx="11412720" cy="68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defTabSz="914400">
              <a:lnSpc>
                <a:spcPct val="90000"/>
              </a:lnSpc>
              <a:buNone/>
              <a:tabLst>
                <a:tab pos="0" algn="l"/>
                <a:tab pos="2173288" algn="l"/>
              </a:tabLst>
            </a:pPr>
            <a:r>
              <a:rPr lang="en-CH" sz="2800" b="1" spc="-1" dirty="0">
                <a:solidFill>
                  <a:srgbClr val="002060"/>
                </a:solidFill>
                <a:latin typeface="Calibri"/>
              </a:rPr>
              <a:t>EPA: specific WPs</a:t>
            </a:r>
            <a:endParaRPr lang="de-DE" sz="2800" b="1" strike="noStrike" spc="-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9757BCE-4243-B7BE-B74A-BC66FF8E7A77}"/>
              </a:ext>
            </a:extLst>
          </p:cNvPr>
          <p:cNvSpPr txBox="1"/>
          <p:nvPr/>
        </p:nvSpPr>
        <p:spPr>
          <a:xfrm>
            <a:off x="526650" y="1082467"/>
            <a:ext cx="7638331" cy="5529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PS</a:t>
            </a:r>
            <a:r>
              <a:rPr lang="en-GB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9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multi-turn extraction optimisation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Goal: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uniform intensity across beamlets</a:t>
            </a:r>
          </a:p>
          <a:p>
            <a:pPr marL="800100" lvl="1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GB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3 parameters: </a:t>
            </a:r>
            <a:r>
              <a:rPr lang="en-GB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TFB</a:t>
            </a:r>
            <a:r>
              <a:rPr lang="en-GB" baseline="-25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harmonic</a:t>
            </a: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TFB</a:t>
            </a:r>
            <a:r>
              <a:rPr lang="en-GB" baseline="-25000" dirty="0" err="1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gain</a:t>
            </a: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Q</a:t>
            </a:r>
            <a:r>
              <a:rPr lang="en-GB" baseline="-250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19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Issues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Slow drifts:</a:t>
            </a:r>
            <a:r>
              <a:rPr lang="en-GB" b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relatively easy to handle</a:t>
            </a:r>
            <a:br>
              <a:rPr lang="en-GB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e.g. using E</a:t>
            </a:r>
            <a:r>
              <a:rPr lang="en-GB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xtremum </a:t>
            </a:r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GB" sz="1600" i="1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eeking (ES) or adaptive Bayesian optimisation</a:t>
            </a:r>
          </a:p>
          <a:p>
            <a:pPr marL="800100" lvl="1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Abrupt changes: </a:t>
            </a:r>
            <a:r>
              <a:rPr lang="en-GB" dirty="0" err="1">
                <a:latin typeface="Calibri" panose="020F0502020204030204" pitchFamily="34" charset="0"/>
                <a:cs typeface="Calibri" panose="020F0502020204030204" pitchFamily="34" charset="0"/>
              </a:rPr>
              <a:t>supercycle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 switch</a:t>
            </a:r>
            <a:b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1600" i="1" dirty="0" err="1">
                <a:latin typeface="Calibri" panose="020F0502020204030204" pitchFamily="34" charset="0"/>
                <a:cs typeface="Calibri" panose="020F0502020204030204" pitchFamily="34" charset="0"/>
              </a:rPr>
              <a:t>a.o.</a:t>
            </a:r>
            <a:r>
              <a:rPr lang="en-GB" sz="1600" i="1" dirty="0">
                <a:latin typeface="Calibri" panose="020F0502020204030204" pitchFamily="34" charset="0"/>
                <a:cs typeface="Calibri" panose="020F0502020204030204" pitchFamily="34" charset="0"/>
              </a:rPr>
              <a:t> hysteresis: generally big impact on reproducibility</a:t>
            </a:r>
            <a:endParaRPr lang="en-GB" sz="1600" i="1" dirty="0"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Some challenges and transferable lessons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Develop </a:t>
            </a:r>
            <a:r>
              <a:rPr lang="en-CH" b="1" dirty="0"/>
              <a:t>understanding</a:t>
            </a:r>
            <a:r>
              <a:rPr lang="en-CH" dirty="0"/>
              <a:t> of problem dynamics (MDs, simulations)</a:t>
            </a:r>
            <a:br>
              <a:rPr lang="en-CH" sz="2000" dirty="0"/>
            </a:br>
            <a:r>
              <a:rPr lang="en-CH" sz="1600" i="1" dirty="0"/>
              <a:t>reduce from 3D to 2D problem, build knowledge into model if possible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dirty="0"/>
              <a:t>Test prototypes in MDs, but </a:t>
            </a:r>
            <a:r>
              <a:rPr lang="en-CH" b="1" dirty="0"/>
              <a:t>move to operational conditions </a:t>
            </a:r>
            <a:r>
              <a:rPr lang="en-CH" dirty="0"/>
              <a:t>early on</a:t>
            </a:r>
            <a:br>
              <a:rPr lang="en-CH" dirty="0"/>
            </a:br>
            <a:r>
              <a:rPr lang="en-CH" sz="1600" i="1" dirty="0"/>
              <a:t>some issues only appear over longer time-scales…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External factors </a:t>
            </a:r>
            <a:r>
              <a:rPr lang="en-CH" dirty="0"/>
              <a:t>and time dependencies</a:t>
            </a:r>
            <a:br>
              <a:rPr lang="en-CH" dirty="0"/>
            </a:br>
            <a:r>
              <a:rPr lang="en-CH" sz="1600" i="1" dirty="0"/>
              <a:t>can make it difficult to incorporate historical data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Hyperparameter</a:t>
            </a:r>
            <a:r>
              <a:rPr lang="en-CH" dirty="0"/>
              <a:t> tuning</a:t>
            </a:r>
            <a:br>
              <a:rPr lang="en-CH" dirty="0"/>
            </a:br>
            <a:r>
              <a:rPr lang="en-CH" sz="1600" i="1" dirty="0"/>
              <a:t>particularly: exploration / exploitation during operations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Sanity checks</a:t>
            </a:r>
            <a:r>
              <a:rPr lang="en-CH" dirty="0"/>
              <a:t> for controller inputs &amp; provide </a:t>
            </a:r>
            <a:r>
              <a:rPr lang="en-CH" b="1" dirty="0"/>
              <a:t>monitoring</a:t>
            </a:r>
          </a:p>
        </p:txBody>
      </p:sp>
    </p:spTree>
    <p:extLst>
      <p:ext uri="{BB962C8B-B14F-4D97-AF65-F5344CB8AC3E}">
        <p14:creationId xmlns:p14="http://schemas.microsoft.com/office/powerpoint/2010/main" val="29439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A205EDBA-5740-4F3D-2941-61DAEDD07873}"/>
              </a:ext>
            </a:extLst>
          </p:cNvPr>
          <p:cNvGrpSpPr/>
          <p:nvPr/>
        </p:nvGrpSpPr>
        <p:grpSpPr>
          <a:xfrm>
            <a:off x="850250" y="3087996"/>
            <a:ext cx="10753578" cy="1499389"/>
            <a:chOff x="850250" y="3087996"/>
            <a:chExt cx="10753578" cy="149938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F253E5E-4493-2B28-14EE-EBD13883E6D8}"/>
                </a:ext>
              </a:extLst>
            </p:cNvPr>
            <p:cNvSpPr txBox="1"/>
            <p:nvPr/>
          </p:nvSpPr>
          <p:spPr>
            <a:xfrm>
              <a:off x="3407354" y="3116303"/>
              <a:ext cx="8196474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11112"/>
              <a:r>
                <a:rPr lang="en-GB" sz="1900" dirty="0"/>
                <a:t>Automate &amp; standardise </a:t>
              </a:r>
              <a:r>
                <a:rPr lang="en-GB" sz="1900" b="1" dirty="0"/>
                <a:t>beam preparation </a:t>
              </a:r>
              <a:r>
                <a:rPr lang="en-GB" sz="1900" dirty="0"/>
                <a:t>in injectors for </a:t>
              </a:r>
              <a:r>
                <a:rPr lang="en-GB" sz="1900" b="1" dirty="0"/>
                <a:t>LHC fills;</a:t>
              </a:r>
              <a:br>
                <a:rPr lang="en-GB" sz="1900" b="1" dirty="0"/>
              </a:br>
              <a:r>
                <a:rPr lang="en-GB" sz="1900" b="1" dirty="0"/>
                <a:t>Reduce impact </a:t>
              </a:r>
              <a:r>
                <a:rPr lang="en-GB" sz="1900" dirty="0"/>
                <a:t>on fixed target users and LHC turn-around time.</a:t>
              </a:r>
              <a:endParaRPr lang="en-CH" sz="1700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EBD76DBC-97E5-CF15-0311-BF482CE06C36}"/>
                </a:ext>
              </a:extLst>
            </p:cNvPr>
            <p:cNvSpPr txBox="1"/>
            <p:nvPr/>
          </p:nvSpPr>
          <p:spPr>
            <a:xfrm>
              <a:off x="3407354" y="3983786"/>
              <a:ext cx="6982728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Automate </a:t>
              </a:r>
              <a:r>
                <a:rPr lang="en-GB" sz="1900" b="1" dirty="0"/>
                <a:t>parameter optimisation </a:t>
              </a:r>
              <a:r>
                <a:rPr lang="en-GB" sz="1900" dirty="0"/>
                <a:t>&amp; compensate</a:t>
              </a:r>
              <a:r>
                <a:rPr lang="en-GB" sz="1900" b="1" dirty="0"/>
                <a:t> drifts</a:t>
              </a:r>
              <a:endParaRPr lang="en-CH" sz="1900" b="1" dirty="0"/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FFC4E8-38E4-CE7D-4CDD-156B249D1F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16562" b="49894"/>
            <a:stretch/>
          </p:blipFill>
          <p:spPr>
            <a:xfrm>
              <a:off x="850250" y="3087996"/>
              <a:ext cx="2323246" cy="1499389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58B229D-2856-66B8-6272-ADA9C505ABD2}"/>
              </a:ext>
            </a:extLst>
          </p:cNvPr>
          <p:cNvSpPr txBox="1"/>
          <p:nvPr/>
        </p:nvSpPr>
        <p:spPr>
          <a:xfrm>
            <a:off x="3407354" y="2023985"/>
            <a:ext cx="767641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Deterministic </a:t>
            </a: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magnetic field control</a:t>
            </a:r>
            <a:b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Will have positive impact on reproducibility for almost all beam dynamics processes</a:t>
            </a:r>
            <a:endParaRPr kumimoji="0" lang="en-CH" sz="17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Overview</a:t>
            </a:r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D2EDAF43-D2F5-5662-E9A0-94DB68A1656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28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F0BC2FAE-ECCC-C9E1-3F02-08F35D347477}"/>
              </a:ext>
            </a:extLst>
          </p:cNvPr>
          <p:cNvGrpSpPr/>
          <p:nvPr/>
        </p:nvGrpSpPr>
        <p:grpSpPr>
          <a:xfrm>
            <a:off x="850250" y="1234261"/>
            <a:ext cx="10540448" cy="1485608"/>
            <a:chOff x="936528" y="1497193"/>
            <a:chExt cx="10540448" cy="1485608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943E75DA-5FE0-723D-88D3-B34ABB0B7DCE}"/>
                </a:ext>
              </a:extLst>
            </p:cNvPr>
            <p:cNvSpPr txBox="1"/>
            <p:nvPr/>
          </p:nvSpPr>
          <p:spPr>
            <a:xfrm>
              <a:off x="3493632" y="1669243"/>
              <a:ext cx="7983344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Remove fixed </a:t>
              </a:r>
              <a:r>
                <a:rPr lang="en-GB" sz="1900" dirty="0" err="1"/>
                <a:t>supercycles</a:t>
              </a:r>
              <a:r>
                <a:rPr lang="en-GB" sz="1900" dirty="0"/>
                <a:t> by </a:t>
              </a:r>
              <a:r>
                <a:rPr lang="en-GB" sz="1900" b="1" dirty="0"/>
                <a:t>dynamically &amp; algorithmically scheduling </a:t>
              </a:r>
              <a:r>
                <a:rPr lang="en-GB" sz="1900" dirty="0"/>
                <a:t>beams</a:t>
              </a:r>
              <a:endParaRPr lang="en-CH" sz="1900" dirty="0"/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C21C17B0-734A-DBC9-BEFF-2A8446896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83442"/>
            <a:stretch/>
          </p:blipFill>
          <p:spPr>
            <a:xfrm>
              <a:off x="936528" y="1497193"/>
              <a:ext cx="2323246" cy="74017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432E2C24-8D6E-4954-6EA0-A45EEAA611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49909" b="33415"/>
            <a:stretch/>
          </p:blipFill>
          <p:spPr>
            <a:xfrm>
              <a:off x="936528" y="2237365"/>
              <a:ext cx="2323246" cy="74543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543A779F-03FD-BAEC-90D5-5B0AE5217454}"/>
              </a:ext>
            </a:extLst>
          </p:cNvPr>
          <p:cNvSpPr/>
          <p:nvPr/>
        </p:nvSpPr>
        <p:spPr>
          <a:xfrm>
            <a:off x="237220" y="1105684"/>
            <a:ext cx="11717560" cy="3645661"/>
          </a:xfrm>
          <a:prstGeom prst="rect">
            <a:avLst/>
          </a:prstGeom>
          <a:solidFill>
            <a:schemeClr val="bg1">
              <a:alpha val="7516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BFEBF4B-10E4-8DC7-AA4B-205D41559DF3}"/>
              </a:ext>
            </a:extLst>
          </p:cNvPr>
          <p:cNvGrpSpPr/>
          <p:nvPr/>
        </p:nvGrpSpPr>
        <p:grpSpPr>
          <a:xfrm>
            <a:off x="850250" y="4955512"/>
            <a:ext cx="10274811" cy="1499390"/>
            <a:chOff x="850250" y="4955512"/>
            <a:chExt cx="10274811" cy="1499390"/>
          </a:xfrm>
        </p:grpSpPr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4466D4D-7ED2-D48C-86F9-7A797F6E024F}"/>
                </a:ext>
              </a:extLst>
            </p:cNvPr>
            <p:cNvSpPr txBox="1"/>
            <p:nvPr/>
          </p:nvSpPr>
          <p:spPr>
            <a:xfrm>
              <a:off x="3407354" y="5118683"/>
              <a:ext cx="7717707" cy="3847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b="1" dirty="0"/>
                <a:t>Automatic testing</a:t>
              </a:r>
              <a:r>
                <a:rPr lang="en-GB" sz="1900" dirty="0"/>
                <a:t> for “all” equipment to </a:t>
              </a:r>
              <a:r>
                <a:rPr lang="en-GB" sz="1900" b="1" dirty="0"/>
                <a:t>speed up hardware commissioning</a:t>
              </a:r>
              <a:endParaRPr lang="en-CH" sz="1900" b="1" dirty="0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A924BC8-27B6-FFA5-D4F9-00BA82169157}"/>
                </a:ext>
              </a:extLst>
            </p:cNvPr>
            <p:cNvSpPr txBox="1"/>
            <p:nvPr/>
          </p:nvSpPr>
          <p:spPr>
            <a:xfrm>
              <a:off x="3407355" y="5707570"/>
              <a:ext cx="6525371" cy="67710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900" dirty="0"/>
                <a:t>Automation of </a:t>
              </a:r>
              <a:r>
                <a:rPr lang="en-GB" sz="1900" b="1" dirty="0"/>
                <a:t>equipment setup, fault analysis, and recovery</a:t>
              </a:r>
              <a:r>
                <a:rPr lang="en-GB" sz="1900" dirty="0"/>
                <a:t>; preparing the grounds for </a:t>
              </a:r>
              <a:r>
                <a:rPr lang="en-GB" sz="1900" b="1" dirty="0"/>
                <a:t>preventive maintenance</a:t>
              </a:r>
              <a:endParaRPr lang="en-CH" sz="1900" b="1" dirty="0"/>
            </a:p>
          </p:txBody>
        </p:sp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C1F1E600-B836-5B03-5C2F-7FDAC23D18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66457"/>
            <a:stretch/>
          </p:blipFill>
          <p:spPr>
            <a:xfrm>
              <a:off x="850250" y="4955512"/>
              <a:ext cx="2323246" cy="14993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489847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Equipment automation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32" name="Title 6">
            <a:extLst>
              <a:ext uri="{FF2B5EF4-FFF2-40B4-BE49-F238E27FC236}">
                <a16:creationId xmlns:a16="http://schemas.microsoft.com/office/drawing/2014/main" id="{4C7F4FF1-D78B-94C2-7393-BAAE9D2C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sz="2800" b="1" spc="-1" dirty="0">
                <a:solidFill>
                  <a:srgbClr val="002060"/>
                </a:solidFill>
                <a:latin typeface="Calibri"/>
              </a:rPr>
              <a:t>EPA: specific WPs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1F76EF-33BE-3AED-0A8D-D5B3051EA12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29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881B191-BCCD-173D-C50B-9902C7907E81}"/>
              </a:ext>
            </a:extLst>
          </p:cNvPr>
          <p:cNvSpPr txBox="1"/>
          <p:nvPr/>
        </p:nvSpPr>
        <p:spPr>
          <a:xfrm>
            <a:off x="701649" y="1198021"/>
            <a:ext cx="10788702" cy="38446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Smart equipment</a:t>
            </a:r>
            <a:br>
              <a:rPr kumimoji="0" lang="en-GB" sz="1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</a:br>
            <a:r>
              <a:rPr kumimoji="0" lang="en-GB" sz="170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with </a:t>
            </a:r>
            <a:r>
              <a:rPr kumimoji="0" lang="en-GB" sz="17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context-awareness: beam parameters, machine state, etc.</a:t>
            </a:r>
          </a:p>
          <a:p>
            <a:pPr marL="800100" lvl="1" indent="-3556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GB" dirty="0"/>
              <a:t>Automate </a:t>
            </a:r>
            <a:r>
              <a:rPr lang="en-GB" b="1" dirty="0"/>
              <a:t>setup, fault analysis, and recovery</a:t>
            </a:r>
          </a:p>
          <a:p>
            <a:pPr marL="800100" lvl="1" indent="-3556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GB" dirty="0"/>
              <a:t>Pave the way towards </a:t>
            </a:r>
            <a:r>
              <a:rPr lang="en-GB" b="1" dirty="0"/>
              <a:t>preventive maintenance </a:t>
            </a:r>
          </a:p>
          <a:p>
            <a:pPr marL="342900" indent="-342900"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9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Plans 2024 – 2026</a:t>
            </a:r>
          </a:p>
          <a:p>
            <a:pPr marL="800100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GB" b="1" dirty="0">
                <a:latin typeface="Calibri" panose="020F0502020204030204" pitchFamily="34" charset="0"/>
                <a:cs typeface="Calibri" panose="020F0502020204030204" pitchFamily="34" charset="0"/>
              </a:rPr>
              <a:t>Pilot implementations </a:t>
            </a:r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of parts of a new equipment automation framework</a:t>
            </a:r>
          </a:p>
          <a:p>
            <a:pPr marL="800100" lvl="1" indent="-342900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GB" sz="1900" b="1" dirty="0">
                <a:latin typeface="Calibri" panose="020F0502020204030204" pitchFamily="34" charset="0"/>
                <a:cs typeface="Calibri" panose="020F0502020204030204" pitchFamily="34" charset="0"/>
              </a:rPr>
              <a:t>Examples</a:t>
            </a:r>
          </a:p>
          <a:p>
            <a:pPr marL="1257300" lvl="2" indent="-342900">
              <a:spcAft>
                <a:spcPts val="300"/>
              </a:spcAft>
              <a:buSzPct val="100000"/>
              <a:buFont typeface="Wingdings" pitchFamily="2" charset="2"/>
              <a:buChar char="§"/>
            </a:pP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Controlled SPS kicker vacuum </a:t>
            </a:r>
            <a:r>
              <a:rPr lang="en-GB" sz="1700" b="1" dirty="0">
                <a:latin typeface="Calibri" panose="020F0502020204030204" pitchFamily="34" charset="0"/>
                <a:cs typeface="Calibri" panose="020F0502020204030204" pitchFamily="34" charset="0"/>
              </a:rPr>
              <a:t>interlock auto-resets</a:t>
            </a:r>
          </a:p>
          <a:p>
            <a:pPr marL="1257300" lvl="2" indent="-342900">
              <a:spcAft>
                <a:spcPts val="300"/>
              </a:spcAft>
              <a:buSzPct val="100000"/>
              <a:buFont typeface="Wingdings" pitchFamily="2" charset="2"/>
              <a:buChar char="§"/>
            </a:pPr>
            <a:r>
              <a:rPr lang="en-CH" sz="1700" dirty="0"/>
              <a:t>Convolutional auto-encoder for SPS beam dump </a:t>
            </a:r>
            <a:r>
              <a:rPr lang="en-CH" sz="1700" b="1" dirty="0"/>
              <a:t>anomaly detection</a:t>
            </a:r>
          </a:p>
          <a:p>
            <a:pPr marL="1257300" lvl="2" indent="-342900">
              <a:spcAft>
                <a:spcPts val="1200"/>
              </a:spcAft>
              <a:buSzPct val="100000"/>
              <a:buFont typeface="Wingdings" pitchFamily="2" charset="2"/>
              <a:buChar char="§"/>
            </a:pPr>
            <a:r>
              <a:rPr lang="en-GB" sz="1700" dirty="0">
                <a:latin typeface="Calibri" panose="020F0502020204030204" pitchFamily="34" charset="0"/>
                <a:cs typeface="Calibri" panose="020F0502020204030204" pitchFamily="34" charset="0"/>
              </a:rPr>
              <a:t>Kicker temperature </a:t>
            </a:r>
            <a:r>
              <a:rPr lang="en-GB" sz="1700" b="1" dirty="0">
                <a:latin typeface="Calibri" panose="020F0502020204030204" pitchFamily="34" charset="0"/>
                <a:cs typeface="Calibri" panose="020F0502020204030204" pitchFamily="34" charset="0"/>
              </a:rPr>
              <a:t>forecasting</a:t>
            </a:r>
          </a:p>
          <a:p>
            <a:pPr marL="342900" indent="-342900"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19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Main implementation: </a:t>
            </a:r>
            <a:r>
              <a:rPr lang="en-GB" sz="1900" dirty="0"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during LS3 (2026 – 2029)</a:t>
            </a:r>
          </a:p>
        </p:txBody>
      </p:sp>
    </p:spTree>
    <p:extLst>
      <p:ext uri="{BB962C8B-B14F-4D97-AF65-F5344CB8AC3E}">
        <p14:creationId xmlns:p14="http://schemas.microsoft.com/office/powerpoint/2010/main" val="254724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9"/>
            </p:par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extBox 31">
            <a:extLst>
              <a:ext uri="{FF2B5EF4-FFF2-40B4-BE49-F238E27FC236}">
                <a16:creationId xmlns:a16="http://schemas.microsoft.com/office/drawing/2014/main" id="{FC374535-75F1-140B-5CF9-5F1D0A13295E}"/>
              </a:ext>
            </a:extLst>
          </p:cNvPr>
          <p:cNvSpPr txBox="1"/>
          <p:nvPr/>
        </p:nvSpPr>
        <p:spPr>
          <a:xfrm>
            <a:off x="248058" y="172908"/>
            <a:ext cx="7524689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dirty="0">
                <a:solidFill>
                  <a:srgbClr val="002060"/>
                </a:solidFill>
              </a:rPr>
              <a:t>40+ years ago at the CERN ISR …</a:t>
            </a:r>
          </a:p>
          <a:p>
            <a:r>
              <a:rPr lang="en-CH" sz="1400" i="1" dirty="0">
                <a:hlinkClick r:id="rId3"/>
              </a:rPr>
              <a:t>J. Gamble et al.,  11</a:t>
            </a:r>
            <a:r>
              <a:rPr lang="en-CH" sz="1400" i="1" baseline="30000" dirty="0">
                <a:hlinkClick r:id="rId3"/>
              </a:rPr>
              <a:t>th</a:t>
            </a:r>
            <a:r>
              <a:rPr lang="en-CH" sz="1400" i="1" dirty="0">
                <a:hlinkClick r:id="rId3"/>
              </a:rPr>
              <a:t> International Conference on High-Energy Accelerators, CERN, Geneva, July 1980</a:t>
            </a:r>
            <a:endParaRPr lang="en-CH" sz="1400" i="1" dirty="0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7E074BA5-F04D-BA00-50AF-F37C09F8D388}"/>
              </a:ext>
            </a:extLst>
          </p:cNvPr>
          <p:cNvGrpSpPr/>
          <p:nvPr/>
        </p:nvGrpSpPr>
        <p:grpSpPr>
          <a:xfrm>
            <a:off x="173563" y="4553354"/>
            <a:ext cx="5662023" cy="727554"/>
            <a:chOff x="429736" y="1351921"/>
            <a:chExt cx="5666264" cy="72809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B469238-3F9D-3DE7-A093-449AB3A3C6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7063" y="1351921"/>
              <a:ext cx="5618054" cy="72809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34" name="Cloud 33">
              <a:extLst>
                <a:ext uri="{FF2B5EF4-FFF2-40B4-BE49-F238E27FC236}">
                  <a16:creationId xmlns:a16="http://schemas.microsoft.com/office/drawing/2014/main" id="{19B3EC6A-DB71-5E04-76B2-03013AE2E971}"/>
                </a:ext>
              </a:extLst>
            </p:cNvPr>
            <p:cNvSpPr/>
            <p:nvPr/>
          </p:nvSpPr>
          <p:spPr>
            <a:xfrm>
              <a:off x="1506355" y="1387298"/>
              <a:ext cx="4551990" cy="127937"/>
            </a:xfrm>
            <a:prstGeom prst="cloud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5" name="Cloud 34">
              <a:extLst>
                <a:ext uri="{FF2B5EF4-FFF2-40B4-BE49-F238E27FC236}">
                  <a16:creationId xmlns:a16="http://schemas.microsoft.com/office/drawing/2014/main" id="{C0BCD90A-DD2B-EF40-57AF-6726B7DFCA18}"/>
                </a:ext>
              </a:extLst>
            </p:cNvPr>
            <p:cNvSpPr/>
            <p:nvPr/>
          </p:nvSpPr>
          <p:spPr>
            <a:xfrm>
              <a:off x="439593" y="1561113"/>
              <a:ext cx="3475432" cy="127937"/>
            </a:xfrm>
            <a:prstGeom prst="cloud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39" name="Cloud 38">
              <a:extLst>
                <a:ext uri="{FF2B5EF4-FFF2-40B4-BE49-F238E27FC236}">
                  <a16:creationId xmlns:a16="http://schemas.microsoft.com/office/drawing/2014/main" id="{BFF40ED1-062C-FE89-E950-95E57D969B3B}"/>
                </a:ext>
              </a:extLst>
            </p:cNvPr>
            <p:cNvSpPr/>
            <p:nvPr/>
          </p:nvSpPr>
          <p:spPr>
            <a:xfrm>
              <a:off x="4657197" y="1760549"/>
              <a:ext cx="1438803" cy="127937"/>
            </a:xfrm>
            <a:prstGeom prst="cloud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40" name="Cloud 39">
              <a:extLst>
                <a:ext uri="{FF2B5EF4-FFF2-40B4-BE49-F238E27FC236}">
                  <a16:creationId xmlns:a16="http://schemas.microsoft.com/office/drawing/2014/main" id="{826FD57E-3C39-8A3C-0C66-3D978803019C}"/>
                </a:ext>
              </a:extLst>
            </p:cNvPr>
            <p:cNvSpPr/>
            <p:nvPr/>
          </p:nvSpPr>
          <p:spPr>
            <a:xfrm>
              <a:off x="429736" y="1912617"/>
              <a:ext cx="1554860" cy="127937"/>
            </a:xfrm>
            <a:prstGeom prst="cloud">
              <a:avLst/>
            </a:prstGeom>
            <a:solidFill>
              <a:schemeClr val="accent4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C9F3E270-5A2A-AB5D-B5D7-DE0CC3CBFFA0}"/>
              </a:ext>
            </a:extLst>
          </p:cNvPr>
          <p:cNvGrpSpPr/>
          <p:nvPr/>
        </p:nvGrpSpPr>
        <p:grpSpPr>
          <a:xfrm>
            <a:off x="6322742" y="5582836"/>
            <a:ext cx="5719619" cy="1004804"/>
            <a:chOff x="4796349" y="4913255"/>
            <a:chExt cx="7063371" cy="1240870"/>
          </a:xfrm>
        </p:grpSpPr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FF16D1FC-CADA-A3A8-9BBA-20D66EDBC01F}"/>
                </a:ext>
              </a:extLst>
            </p:cNvPr>
            <p:cNvGrpSpPr/>
            <p:nvPr/>
          </p:nvGrpSpPr>
          <p:grpSpPr>
            <a:xfrm>
              <a:off x="4796349" y="4913255"/>
              <a:ext cx="7063371" cy="1240870"/>
              <a:chOff x="4526343" y="4725620"/>
              <a:chExt cx="7063371" cy="1240870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2541BFDC-6CC8-98F3-8007-7FC1A775D2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33116" y="4725620"/>
                <a:ext cx="7056598" cy="124087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37" name="Cloud 36">
                <a:extLst>
                  <a:ext uri="{FF2B5EF4-FFF2-40B4-BE49-F238E27FC236}">
                    <a16:creationId xmlns:a16="http://schemas.microsoft.com/office/drawing/2014/main" id="{E25F8650-1502-AFE0-1B57-8FBDE6C4A5A6}"/>
                  </a:ext>
                </a:extLst>
              </p:cNvPr>
              <p:cNvSpPr/>
              <p:nvPr/>
            </p:nvSpPr>
            <p:spPr>
              <a:xfrm>
                <a:off x="5093546" y="5297551"/>
                <a:ext cx="4883573" cy="125970"/>
              </a:xfrm>
              <a:prstGeom prst="cloud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38" name="Cloud 37">
                <a:extLst>
                  <a:ext uri="{FF2B5EF4-FFF2-40B4-BE49-F238E27FC236}">
                    <a16:creationId xmlns:a16="http://schemas.microsoft.com/office/drawing/2014/main" id="{A8E6B5F3-50A9-A16A-F178-473FD8F7761F}"/>
                  </a:ext>
                </a:extLst>
              </p:cNvPr>
              <p:cNvSpPr/>
              <p:nvPr/>
            </p:nvSpPr>
            <p:spPr>
              <a:xfrm>
                <a:off x="7568705" y="5524187"/>
                <a:ext cx="3939187" cy="127937"/>
              </a:xfrm>
              <a:prstGeom prst="cloud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42" name="Cloud 41">
                <a:extLst>
                  <a:ext uri="{FF2B5EF4-FFF2-40B4-BE49-F238E27FC236}">
                    <a16:creationId xmlns:a16="http://schemas.microsoft.com/office/drawing/2014/main" id="{A6789A63-C807-1284-B8CD-8807AB4E9EEC}"/>
                  </a:ext>
                </a:extLst>
              </p:cNvPr>
              <p:cNvSpPr/>
              <p:nvPr/>
            </p:nvSpPr>
            <p:spPr>
              <a:xfrm>
                <a:off x="4526343" y="5771763"/>
                <a:ext cx="881215" cy="125970"/>
              </a:xfrm>
              <a:prstGeom prst="cloud">
                <a:avLst/>
              </a:prstGeom>
              <a:solidFill>
                <a:srgbClr val="7030A0">
                  <a:alpha val="4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44" name="Cloud 43">
              <a:extLst>
                <a:ext uri="{FF2B5EF4-FFF2-40B4-BE49-F238E27FC236}">
                  <a16:creationId xmlns:a16="http://schemas.microsoft.com/office/drawing/2014/main" id="{C1A08797-E5E9-092B-D1D3-C0B988DF4C45}"/>
                </a:ext>
              </a:extLst>
            </p:cNvPr>
            <p:cNvSpPr/>
            <p:nvPr/>
          </p:nvSpPr>
          <p:spPr>
            <a:xfrm>
              <a:off x="4796349" y="4933418"/>
              <a:ext cx="990597" cy="174923"/>
            </a:xfrm>
            <a:prstGeom prst="cloud">
              <a:avLst/>
            </a:prstGeom>
            <a:solidFill>
              <a:srgbClr val="7030A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BC3C33CB-C1EB-7B19-71E7-418174AD849C}"/>
              </a:ext>
            </a:extLst>
          </p:cNvPr>
          <p:cNvGrpSpPr/>
          <p:nvPr/>
        </p:nvGrpSpPr>
        <p:grpSpPr>
          <a:xfrm>
            <a:off x="3351083" y="1157653"/>
            <a:ext cx="5932574" cy="2720545"/>
            <a:chOff x="3129713" y="136525"/>
            <a:chExt cx="5932574" cy="2720545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330FEBF-A6DA-D2D4-E1BF-4110D430F3D1}"/>
                </a:ext>
              </a:extLst>
            </p:cNvPr>
            <p:cNvGrpSpPr/>
            <p:nvPr/>
          </p:nvGrpSpPr>
          <p:grpSpPr>
            <a:xfrm>
              <a:off x="3129713" y="136525"/>
              <a:ext cx="5932574" cy="2720545"/>
              <a:chOff x="254084" y="4013344"/>
              <a:chExt cx="5406209" cy="2479167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8DD711A8-3738-16E1-C539-C4593831603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784" y="4013344"/>
                <a:ext cx="5393509" cy="2479167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grpSp>
            <p:nvGrpSpPr>
              <p:cNvPr id="7" name="Group 6">
                <a:extLst>
                  <a:ext uri="{FF2B5EF4-FFF2-40B4-BE49-F238E27FC236}">
                    <a16:creationId xmlns:a16="http://schemas.microsoft.com/office/drawing/2014/main" id="{BB793344-D988-D36C-C87C-E9F9C356C421}"/>
                  </a:ext>
                </a:extLst>
              </p:cNvPr>
              <p:cNvGrpSpPr/>
              <p:nvPr/>
            </p:nvGrpSpPr>
            <p:grpSpPr>
              <a:xfrm>
                <a:off x="254084" y="4019694"/>
                <a:ext cx="4775013" cy="2112452"/>
                <a:chOff x="254084" y="4019694"/>
                <a:chExt cx="4775013" cy="2112452"/>
              </a:xfrm>
            </p:grpSpPr>
            <p:sp>
              <p:nvSpPr>
                <p:cNvPr id="8" name="Cloud 7">
                  <a:extLst>
                    <a:ext uri="{FF2B5EF4-FFF2-40B4-BE49-F238E27FC236}">
                      <a16:creationId xmlns:a16="http://schemas.microsoft.com/office/drawing/2014/main" id="{C905B16A-8732-035B-52CD-049F39B26155}"/>
                    </a:ext>
                  </a:extLst>
                </p:cNvPr>
                <p:cNvSpPr/>
                <p:nvPr/>
              </p:nvSpPr>
              <p:spPr>
                <a:xfrm>
                  <a:off x="254084" y="4019694"/>
                  <a:ext cx="3771816" cy="177656"/>
                </a:xfrm>
                <a:prstGeom prst="cloud">
                  <a:avLst/>
                </a:prstGeom>
                <a:solidFill>
                  <a:srgbClr val="0096FF">
                    <a:alpha val="5046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grpSp>
              <p:nvGrpSpPr>
                <p:cNvPr id="9" name="Group 8">
                  <a:extLst>
                    <a:ext uri="{FF2B5EF4-FFF2-40B4-BE49-F238E27FC236}">
                      <a16:creationId xmlns:a16="http://schemas.microsoft.com/office/drawing/2014/main" id="{76AF056B-0E81-30B7-4910-07F148117153}"/>
                    </a:ext>
                  </a:extLst>
                </p:cNvPr>
                <p:cNvGrpSpPr/>
                <p:nvPr/>
              </p:nvGrpSpPr>
              <p:grpSpPr>
                <a:xfrm>
                  <a:off x="811699" y="5323828"/>
                  <a:ext cx="4217398" cy="227138"/>
                  <a:chOff x="811699" y="5323828"/>
                  <a:chExt cx="4217398" cy="227138"/>
                </a:xfrm>
              </p:grpSpPr>
              <p:sp>
                <p:nvSpPr>
                  <p:cNvPr id="14" name="Cloud 13">
                    <a:extLst>
                      <a:ext uri="{FF2B5EF4-FFF2-40B4-BE49-F238E27FC236}">
                        <a16:creationId xmlns:a16="http://schemas.microsoft.com/office/drawing/2014/main" id="{FD429375-3AA5-8F3B-9686-B6E01CE179F8}"/>
                      </a:ext>
                    </a:extLst>
                  </p:cNvPr>
                  <p:cNvSpPr/>
                  <p:nvPr/>
                </p:nvSpPr>
                <p:spPr>
                  <a:xfrm>
                    <a:off x="811699" y="5438056"/>
                    <a:ext cx="2325150" cy="112910"/>
                  </a:xfrm>
                  <a:prstGeom prst="cloud">
                    <a:avLst/>
                  </a:prstGeom>
                  <a:solidFill>
                    <a:srgbClr val="0096FF">
                      <a:alpha val="50467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5" name="Cloud 14">
                    <a:extLst>
                      <a:ext uri="{FF2B5EF4-FFF2-40B4-BE49-F238E27FC236}">
                        <a16:creationId xmlns:a16="http://schemas.microsoft.com/office/drawing/2014/main" id="{1032585E-B0CA-03AB-31A8-81A515DC500F}"/>
                      </a:ext>
                    </a:extLst>
                  </p:cNvPr>
                  <p:cNvSpPr/>
                  <p:nvPr/>
                </p:nvSpPr>
                <p:spPr>
                  <a:xfrm>
                    <a:off x="4086376" y="5323828"/>
                    <a:ext cx="942721" cy="112910"/>
                  </a:xfrm>
                  <a:prstGeom prst="cloud">
                    <a:avLst/>
                  </a:prstGeom>
                  <a:solidFill>
                    <a:srgbClr val="0096FF">
                      <a:alpha val="50467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A9410214-FF7F-B49B-7C3B-2E1D6BCEDA02}"/>
                    </a:ext>
                  </a:extLst>
                </p:cNvPr>
                <p:cNvGrpSpPr/>
                <p:nvPr/>
              </p:nvGrpSpPr>
              <p:grpSpPr>
                <a:xfrm>
                  <a:off x="774649" y="5564912"/>
                  <a:ext cx="4178351" cy="220788"/>
                  <a:chOff x="3136849" y="5223546"/>
                  <a:chExt cx="4178351" cy="220788"/>
                </a:xfrm>
              </p:grpSpPr>
              <p:sp>
                <p:nvSpPr>
                  <p:cNvPr id="12" name="Cloud 11">
                    <a:extLst>
                      <a:ext uri="{FF2B5EF4-FFF2-40B4-BE49-F238E27FC236}">
                        <a16:creationId xmlns:a16="http://schemas.microsoft.com/office/drawing/2014/main" id="{7CB2CC7C-8C51-CBB0-F0DA-BDD9BC3FBD3D}"/>
                      </a:ext>
                    </a:extLst>
                  </p:cNvPr>
                  <p:cNvSpPr/>
                  <p:nvPr/>
                </p:nvSpPr>
                <p:spPr>
                  <a:xfrm>
                    <a:off x="6959063" y="5223546"/>
                    <a:ext cx="356137" cy="96028"/>
                  </a:xfrm>
                  <a:prstGeom prst="cloud">
                    <a:avLst/>
                  </a:prstGeom>
                  <a:solidFill>
                    <a:srgbClr val="0096FF">
                      <a:alpha val="50467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  <p:sp>
                <p:nvSpPr>
                  <p:cNvPr id="13" name="Cloud 12">
                    <a:extLst>
                      <a:ext uri="{FF2B5EF4-FFF2-40B4-BE49-F238E27FC236}">
                        <a16:creationId xmlns:a16="http://schemas.microsoft.com/office/drawing/2014/main" id="{43BE6366-45C4-1851-7114-AF11F8DBB9D9}"/>
                      </a:ext>
                    </a:extLst>
                  </p:cNvPr>
                  <p:cNvSpPr/>
                  <p:nvPr/>
                </p:nvSpPr>
                <p:spPr>
                  <a:xfrm>
                    <a:off x="3136849" y="5331424"/>
                    <a:ext cx="2648001" cy="112910"/>
                  </a:xfrm>
                  <a:prstGeom prst="cloud">
                    <a:avLst/>
                  </a:prstGeom>
                  <a:solidFill>
                    <a:srgbClr val="0096FF">
                      <a:alpha val="50467"/>
                    </a:srgb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/>
                  </a:p>
                </p:txBody>
              </p:sp>
            </p:grpSp>
            <p:sp>
              <p:nvSpPr>
                <p:cNvPr id="11" name="Cloud 10">
                  <a:extLst>
                    <a:ext uri="{FF2B5EF4-FFF2-40B4-BE49-F238E27FC236}">
                      <a16:creationId xmlns:a16="http://schemas.microsoft.com/office/drawing/2014/main" id="{EA47CBC6-F697-F028-7128-21A67EBF3428}"/>
                    </a:ext>
                  </a:extLst>
                </p:cNvPr>
                <p:cNvSpPr/>
                <p:nvPr/>
              </p:nvSpPr>
              <p:spPr>
                <a:xfrm>
                  <a:off x="2119745" y="6019236"/>
                  <a:ext cx="2242705" cy="112910"/>
                </a:xfrm>
                <a:prstGeom prst="cloud">
                  <a:avLst/>
                </a:prstGeom>
                <a:solidFill>
                  <a:srgbClr val="0096FF">
                    <a:alpha val="50467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</p:grpSp>
        <p:sp>
          <p:nvSpPr>
            <p:cNvPr id="54" name="Cloud 53">
              <a:extLst>
                <a:ext uri="{FF2B5EF4-FFF2-40B4-BE49-F238E27FC236}">
                  <a16:creationId xmlns:a16="http://schemas.microsoft.com/office/drawing/2014/main" id="{34F35A66-5CC9-AE18-C8BB-6DE0FBAE9DF1}"/>
                </a:ext>
              </a:extLst>
            </p:cNvPr>
            <p:cNvSpPr/>
            <p:nvPr/>
          </p:nvSpPr>
          <p:spPr>
            <a:xfrm>
              <a:off x="5064726" y="1456328"/>
              <a:ext cx="2573356" cy="123903"/>
            </a:xfrm>
            <a:prstGeom prst="cloud">
              <a:avLst/>
            </a:prstGeom>
            <a:solidFill>
              <a:srgbClr val="0096FF">
                <a:alpha val="50467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7DE3FF0-E995-B1EB-C771-CEB05F6F2E1E}"/>
              </a:ext>
            </a:extLst>
          </p:cNvPr>
          <p:cNvGrpSpPr/>
          <p:nvPr/>
        </p:nvGrpSpPr>
        <p:grpSpPr>
          <a:xfrm>
            <a:off x="335558" y="5742361"/>
            <a:ext cx="5760442" cy="371712"/>
            <a:chOff x="4815999" y="3382353"/>
            <a:chExt cx="6180154" cy="398795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1CDB19F3-36C3-A6BE-D95B-413BAF153DB8}"/>
                </a:ext>
              </a:extLst>
            </p:cNvPr>
            <p:cNvGrpSpPr/>
            <p:nvPr/>
          </p:nvGrpSpPr>
          <p:grpSpPr>
            <a:xfrm>
              <a:off x="4831529" y="3382353"/>
              <a:ext cx="6164624" cy="398795"/>
              <a:chOff x="669236" y="3864487"/>
              <a:chExt cx="7772400" cy="502804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EAAB6A22-63C7-A904-62A9-4788692EEB4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b="59763"/>
              <a:stretch/>
            </p:blipFill>
            <p:spPr>
              <a:xfrm>
                <a:off x="669236" y="3864487"/>
                <a:ext cx="7772400" cy="50280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9" name="Cloud 28">
                <a:extLst>
                  <a:ext uri="{FF2B5EF4-FFF2-40B4-BE49-F238E27FC236}">
                    <a16:creationId xmlns:a16="http://schemas.microsoft.com/office/drawing/2014/main" id="{C5E286EA-4098-25C4-0A75-56549845BAF1}"/>
                  </a:ext>
                </a:extLst>
              </p:cNvPr>
              <p:cNvSpPr/>
              <p:nvPr/>
            </p:nvSpPr>
            <p:spPr>
              <a:xfrm>
                <a:off x="3644163" y="3930673"/>
                <a:ext cx="4515658" cy="125104"/>
              </a:xfrm>
              <a:prstGeom prst="cloud">
                <a:avLst/>
              </a:prstGeom>
              <a:solidFill>
                <a:schemeClr val="accent6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46" name="Cloud 45">
              <a:extLst>
                <a:ext uri="{FF2B5EF4-FFF2-40B4-BE49-F238E27FC236}">
                  <a16:creationId xmlns:a16="http://schemas.microsoft.com/office/drawing/2014/main" id="{4F8F8517-5D25-A678-C3E9-C494690613D6}"/>
                </a:ext>
              </a:extLst>
            </p:cNvPr>
            <p:cNvSpPr/>
            <p:nvPr/>
          </p:nvSpPr>
          <p:spPr>
            <a:xfrm>
              <a:off x="4815999" y="3615273"/>
              <a:ext cx="2533068" cy="94189"/>
            </a:xfrm>
            <a:prstGeom prst="cloud">
              <a:avLst/>
            </a:prstGeom>
            <a:solidFill>
              <a:schemeClr val="accent6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63D96AA-4B79-EF65-F495-D36D4350F3A0}"/>
              </a:ext>
            </a:extLst>
          </p:cNvPr>
          <p:cNvGrpSpPr/>
          <p:nvPr/>
        </p:nvGrpSpPr>
        <p:grpSpPr>
          <a:xfrm>
            <a:off x="6161299" y="4727736"/>
            <a:ext cx="5714135" cy="557695"/>
            <a:chOff x="6289136" y="4629749"/>
            <a:chExt cx="5714135" cy="5576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F93FC94-836B-B75F-AF8C-FC45671081C6}"/>
                </a:ext>
              </a:extLst>
            </p:cNvPr>
            <p:cNvGrpSpPr/>
            <p:nvPr/>
          </p:nvGrpSpPr>
          <p:grpSpPr>
            <a:xfrm>
              <a:off x="6289136" y="4630034"/>
              <a:ext cx="5714135" cy="557410"/>
              <a:chOff x="1899912" y="2041381"/>
              <a:chExt cx="7813932" cy="76224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8FF4663F-65AF-8113-AA47-CEE9A1C3128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41444" y="2041381"/>
                <a:ext cx="7772400" cy="762244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0" name="Cloud 19">
                <a:extLst>
                  <a:ext uri="{FF2B5EF4-FFF2-40B4-BE49-F238E27FC236}">
                    <a16:creationId xmlns:a16="http://schemas.microsoft.com/office/drawing/2014/main" id="{73C71F13-5F11-6279-3D8A-85CB2EE64109}"/>
                  </a:ext>
                </a:extLst>
              </p:cNvPr>
              <p:cNvSpPr/>
              <p:nvPr/>
            </p:nvSpPr>
            <p:spPr>
              <a:xfrm>
                <a:off x="1899912" y="2327851"/>
                <a:ext cx="7813932" cy="183385"/>
              </a:xfrm>
              <a:prstGeom prst="cloud">
                <a:avLst/>
              </a:prstGeom>
              <a:solidFill>
                <a:srgbClr val="FF0000">
                  <a:alpha val="3006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21" name="Cloud 20">
                <a:extLst>
                  <a:ext uri="{FF2B5EF4-FFF2-40B4-BE49-F238E27FC236}">
                    <a16:creationId xmlns:a16="http://schemas.microsoft.com/office/drawing/2014/main" id="{4884EF7A-1D3C-2F91-5D06-2649961A3CB6}"/>
                  </a:ext>
                </a:extLst>
              </p:cNvPr>
              <p:cNvSpPr/>
              <p:nvPr/>
            </p:nvSpPr>
            <p:spPr>
              <a:xfrm>
                <a:off x="1941444" y="2601530"/>
                <a:ext cx="3544956" cy="125104"/>
              </a:xfrm>
              <a:prstGeom prst="cloud">
                <a:avLst/>
              </a:prstGeom>
              <a:solidFill>
                <a:srgbClr val="FF0000">
                  <a:alpha val="3006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88416E67-2326-E1E2-CFB5-F5F7F1BEADAD}"/>
                </a:ext>
              </a:extLst>
            </p:cNvPr>
            <p:cNvSpPr/>
            <p:nvPr/>
          </p:nvSpPr>
          <p:spPr>
            <a:xfrm>
              <a:off x="6319507" y="4629749"/>
              <a:ext cx="4541426" cy="1690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44DB979C-5428-4259-28E0-DEDBE7BAE2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34F77FAF-2F96-8E57-C2DC-EF88E75AA4BA}"/>
              </a:ext>
            </a:extLst>
          </p:cNvPr>
          <p:cNvGrpSpPr/>
          <p:nvPr/>
        </p:nvGrpSpPr>
        <p:grpSpPr>
          <a:xfrm>
            <a:off x="2063625" y="3465570"/>
            <a:ext cx="8064750" cy="2084999"/>
            <a:chOff x="1782791" y="3368290"/>
            <a:chExt cx="8064750" cy="2084999"/>
          </a:xfrm>
        </p:grpSpPr>
        <p:sp>
          <p:nvSpPr>
            <p:cNvPr id="18" name="Rounded Rectangle 17">
              <a:extLst>
                <a:ext uri="{FF2B5EF4-FFF2-40B4-BE49-F238E27FC236}">
                  <a16:creationId xmlns:a16="http://schemas.microsoft.com/office/drawing/2014/main" id="{03895D42-8C23-889D-67AB-8D50296B46EE}"/>
                </a:ext>
              </a:extLst>
            </p:cNvPr>
            <p:cNvSpPr/>
            <p:nvPr/>
          </p:nvSpPr>
          <p:spPr>
            <a:xfrm>
              <a:off x="1782791" y="3368290"/>
              <a:ext cx="8064750" cy="2084999"/>
            </a:xfrm>
            <a:prstGeom prst="roundRect">
              <a:avLst>
                <a:gd name="adj" fmla="val 6342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6D945DF-8DCD-A6E0-74FB-AF2320FF22EE}"/>
                </a:ext>
              </a:extLst>
            </p:cNvPr>
            <p:cNvSpPr txBox="1"/>
            <p:nvPr/>
          </p:nvSpPr>
          <p:spPr>
            <a:xfrm>
              <a:off x="2034638" y="3479518"/>
              <a:ext cx="7766245" cy="18876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400"/>
                </a:spcAft>
              </a:pPr>
              <a:r>
                <a:rPr lang="en-CH" sz="2000" b="1" dirty="0">
                  <a:solidFill>
                    <a:srgbClr val="002060"/>
                  </a:solidFill>
                </a:rPr>
                <a:t>Some things have largely remained the same</a:t>
              </a:r>
            </a:p>
            <a:p>
              <a:pPr marL="492125" indent="-317500">
                <a:spcAft>
                  <a:spcPts val="200"/>
                </a:spcAft>
                <a:buSzPct val="80000"/>
                <a:buFont typeface="Wingdings" pitchFamily="2" charset="2"/>
                <a:buChar char="Ø"/>
              </a:pPr>
              <a:r>
                <a:rPr lang="en-CH" b="1" dirty="0"/>
                <a:t>Need for automation: </a:t>
              </a:r>
              <a:r>
                <a:rPr lang="en-CH" dirty="0"/>
                <a:t>complex interlinked systems, maximising machine availability and beam quality, reducing beam setup times</a:t>
              </a:r>
            </a:p>
            <a:p>
              <a:pPr marL="492125" indent="-317500">
                <a:spcAft>
                  <a:spcPts val="200"/>
                </a:spcAft>
                <a:buSzPct val="80000"/>
                <a:buFont typeface="Wingdings" pitchFamily="2" charset="2"/>
                <a:buChar char="Ø"/>
              </a:pPr>
              <a:r>
                <a:rPr lang="en-CH" b="1" dirty="0"/>
                <a:t>Reproducibility challenges: </a:t>
              </a:r>
              <a:r>
                <a:rPr lang="en-CH" dirty="0"/>
                <a:t>magnetic hysteresis and eddy-current effects, external factors beyond our control</a:t>
              </a:r>
            </a:p>
            <a:p>
              <a:pPr marL="492125" indent="-317500">
                <a:spcAft>
                  <a:spcPts val="200"/>
                </a:spcAft>
                <a:buSzPct val="80000"/>
                <a:buFont typeface="Wingdings" pitchFamily="2" charset="2"/>
                <a:buChar char="Ø"/>
              </a:pPr>
              <a:r>
                <a:rPr lang="en-CH" b="1" dirty="0"/>
                <a:t>Challenge of convincing ourselves </a:t>
              </a:r>
              <a:r>
                <a:rPr lang="en-CH" dirty="0"/>
                <a:t>of need and feasibility for automation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B16FC4A3-B5DA-C856-D350-2C0F8E15DE9B}"/>
              </a:ext>
            </a:extLst>
          </p:cNvPr>
          <p:cNvGrpSpPr/>
          <p:nvPr/>
        </p:nvGrpSpPr>
        <p:grpSpPr>
          <a:xfrm>
            <a:off x="2063625" y="1435256"/>
            <a:ext cx="8064751" cy="1880811"/>
            <a:chOff x="1787177" y="845274"/>
            <a:chExt cx="8064751" cy="1880811"/>
          </a:xfrm>
        </p:grpSpPr>
        <p:sp>
          <p:nvSpPr>
            <p:cNvPr id="26" name="Rounded Rectangle 25">
              <a:extLst>
                <a:ext uri="{FF2B5EF4-FFF2-40B4-BE49-F238E27FC236}">
                  <a16:creationId xmlns:a16="http://schemas.microsoft.com/office/drawing/2014/main" id="{DD262AB9-3688-1544-C94E-66534B28EC7A}"/>
                </a:ext>
              </a:extLst>
            </p:cNvPr>
            <p:cNvSpPr/>
            <p:nvPr/>
          </p:nvSpPr>
          <p:spPr>
            <a:xfrm>
              <a:off x="1787177" y="845274"/>
              <a:ext cx="8064751" cy="1880811"/>
            </a:xfrm>
            <a:prstGeom prst="roundRect">
              <a:avLst>
                <a:gd name="adj" fmla="val 638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ABCAA3A-2251-6EDA-5748-73C788B9AD35}"/>
                </a:ext>
              </a:extLst>
            </p:cNvPr>
            <p:cNvSpPr txBox="1"/>
            <p:nvPr/>
          </p:nvSpPr>
          <p:spPr>
            <a:xfrm>
              <a:off x="2039025" y="957028"/>
              <a:ext cx="7766245" cy="16363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ts val="1200"/>
                </a:spcBef>
                <a:spcAft>
                  <a:spcPts val="400"/>
                </a:spcAft>
              </a:pPr>
              <a:r>
                <a:rPr lang="en-CH" sz="2000" b="1" dirty="0">
                  <a:solidFill>
                    <a:srgbClr val="002060"/>
                  </a:solidFill>
                </a:rPr>
                <a:t>Have come a long way</a:t>
              </a:r>
            </a:p>
            <a:p>
              <a:pPr marL="492125" indent="-317500">
                <a:spcAft>
                  <a:spcPts val="200"/>
                </a:spcAft>
                <a:buSzPct val="80000"/>
                <a:buFont typeface="Wingdings" pitchFamily="2" charset="2"/>
                <a:buChar char="Ø"/>
              </a:pPr>
              <a:r>
                <a:rPr lang="en-CH" dirty="0"/>
                <a:t>Advanced </a:t>
              </a:r>
              <a:r>
                <a:rPr lang="en-CH" b="1" dirty="0"/>
                <a:t>analysis</a:t>
              </a:r>
              <a:r>
                <a:rPr lang="en-CH" dirty="0"/>
                <a:t>, </a:t>
              </a:r>
              <a:r>
                <a:rPr lang="en-CH" b="1" dirty="0"/>
                <a:t>modelling</a:t>
              </a:r>
              <a:r>
                <a:rPr lang="en-CH" dirty="0"/>
                <a:t>,</a:t>
              </a:r>
              <a:r>
                <a:rPr lang="en-CH" b="1" dirty="0"/>
                <a:t> algorithms </a:t>
              </a:r>
              <a:r>
                <a:rPr lang="en-CH" dirty="0"/>
                <a:t>(&amp; computing libraries)</a:t>
              </a:r>
            </a:p>
            <a:p>
              <a:pPr marL="492125" indent="-317500">
                <a:spcAft>
                  <a:spcPts val="200"/>
                </a:spcAft>
                <a:buSzPct val="80000"/>
                <a:buFont typeface="Wingdings" pitchFamily="2" charset="2"/>
                <a:buChar char="Ø"/>
              </a:pPr>
              <a:r>
                <a:rPr lang="en-CH" b="1" dirty="0"/>
                <a:t>Flexibility</a:t>
              </a:r>
              <a:r>
                <a:rPr lang="en-CH" dirty="0"/>
                <a:t> of </a:t>
              </a:r>
              <a:r>
                <a:rPr lang="en-CH" b="1" dirty="0"/>
                <a:t>DAQ</a:t>
              </a:r>
              <a:r>
                <a:rPr lang="en-CH" dirty="0"/>
                <a:t>, real-time </a:t>
              </a:r>
              <a:r>
                <a:rPr lang="en-CH" b="1" dirty="0"/>
                <a:t>processing</a:t>
              </a:r>
              <a:r>
                <a:rPr lang="en-CH" dirty="0"/>
                <a:t>, </a:t>
              </a:r>
              <a:r>
                <a:rPr lang="en-CH" b="1" dirty="0"/>
                <a:t>control </a:t>
              </a:r>
              <a:r>
                <a:rPr lang="en-CH" dirty="0"/>
                <a:t>system</a:t>
              </a:r>
            </a:p>
            <a:p>
              <a:pPr marL="492125" indent="-317500">
                <a:spcAft>
                  <a:spcPts val="200"/>
                </a:spcAft>
                <a:buSzPct val="80000"/>
                <a:buFont typeface="Wingdings" pitchFamily="2" charset="2"/>
                <a:buChar char="Ø"/>
              </a:pPr>
              <a:r>
                <a:rPr lang="en-CH" b="1" dirty="0"/>
                <a:t>Improved</a:t>
              </a:r>
              <a:r>
                <a:rPr lang="en-CH" dirty="0"/>
                <a:t> </a:t>
              </a:r>
              <a:r>
                <a:rPr lang="en-CH" b="1" dirty="0"/>
                <a:t>BI &amp; logging: </a:t>
              </a:r>
              <a:r>
                <a:rPr lang="en-CH" dirty="0"/>
                <a:t>observables, amount of data / bandwidths</a:t>
              </a:r>
              <a:endParaRPr lang="en-CH" b="1" dirty="0"/>
            </a:p>
            <a:p>
              <a:pPr marL="492125" indent="-317500">
                <a:spcAft>
                  <a:spcPts val="1400"/>
                </a:spcAft>
                <a:buSzPct val="80000"/>
                <a:buFont typeface="Wingdings" pitchFamily="2" charset="2"/>
                <a:buChar char="Ø"/>
              </a:pPr>
              <a:r>
                <a:rPr lang="en-CH" b="1" dirty="0"/>
                <a:t>Computing power</a:t>
              </a:r>
              <a:endParaRPr lang="en-CH" sz="19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84511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pPr>
              <a:tabLst>
                <a:tab pos="4267200" algn="l"/>
              </a:tabLst>
            </a:pPr>
            <a:r>
              <a:rPr lang="en-US" dirty="0">
                <a:solidFill>
                  <a:srgbClr val="002060"/>
                </a:solidFill>
              </a:rPr>
              <a:t>Equipment: anomalies and auto-resets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F4CD7E-CC2A-4688-CFF4-07773321A567}"/>
              </a:ext>
            </a:extLst>
          </p:cNvPr>
          <p:cNvSpPr txBox="1"/>
          <p:nvPr/>
        </p:nvSpPr>
        <p:spPr>
          <a:xfrm>
            <a:off x="641686" y="1136933"/>
            <a:ext cx="5701782" cy="1885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CH" sz="1900" b="1" dirty="0">
                <a:solidFill>
                  <a:srgbClr val="002060"/>
                </a:solidFill>
              </a:rPr>
              <a:t>Auto-reset of SPS kicker following vacuum interlock</a:t>
            </a:r>
          </a:p>
          <a:p>
            <a:pPr marL="450850" lvl="1" indent="-284163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Goal: </a:t>
            </a:r>
            <a:r>
              <a:rPr lang="en-CH" dirty="0"/>
              <a:t>correctly classify vacuum “spikes” to avoid unnecessary downtime</a:t>
            </a:r>
          </a:p>
          <a:p>
            <a:pPr marL="450850" lvl="1" indent="-284163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Method: </a:t>
            </a:r>
            <a:r>
              <a:rPr lang="en-CH" dirty="0"/>
              <a:t>VAE trained on historical time-series data</a:t>
            </a:r>
          </a:p>
          <a:p>
            <a:pPr marL="450850" lvl="1" indent="-284163">
              <a:spcAft>
                <a:spcPts val="3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Auto-reset and automatic e-mail </a:t>
            </a:r>
            <a:r>
              <a:rPr lang="en-CH" dirty="0"/>
              <a:t>with diagnostics plots to experts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CD5A0D-4B62-E99B-AFD0-3E26026AF6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9768" y="3271681"/>
            <a:ext cx="4705085" cy="337726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4D025621-4461-52DE-CD4B-69ADCFBA86D4}"/>
              </a:ext>
            </a:extLst>
          </p:cNvPr>
          <p:cNvGrpSpPr/>
          <p:nvPr/>
        </p:nvGrpSpPr>
        <p:grpSpPr>
          <a:xfrm>
            <a:off x="3697892" y="3710780"/>
            <a:ext cx="2178722" cy="1670379"/>
            <a:chOff x="9610321" y="2647931"/>
            <a:chExt cx="2410227" cy="184786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80A3190-B9E3-34D1-4420-58EBCF00140B}"/>
                </a:ext>
              </a:extLst>
            </p:cNvPr>
            <p:cNvGrpSpPr/>
            <p:nvPr/>
          </p:nvGrpSpPr>
          <p:grpSpPr>
            <a:xfrm>
              <a:off x="9610321" y="2647931"/>
              <a:ext cx="2410227" cy="1847869"/>
              <a:chOff x="10278801" y="3332558"/>
              <a:chExt cx="1706341" cy="1308216"/>
            </a:xfrm>
          </p:grpSpPr>
          <p:sp>
            <p:nvSpPr>
              <p:cNvPr id="7" name="Rounded Rectangle 6">
                <a:extLst>
                  <a:ext uri="{FF2B5EF4-FFF2-40B4-BE49-F238E27FC236}">
                    <a16:creationId xmlns:a16="http://schemas.microsoft.com/office/drawing/2014/main" id="{E31A39B6-D357-A35D-A865-27C64658DB72}"/>
                  </a:ext>
                </a:extLst>
              </p:cNvPr>
              <p:cNvSpPr/>
              <p:nvPr/>
            </p:nvSpPr>
            <p:spPr>
              <a:xfrm>
                <a:off x="10278801" y="3332558"/>
                <a:ext cx="1706341" cy="1308216"/>
              </a:xfrm>
              <a:prstGeom prst="roundRect">
                <a:avLst>
                  <a:gd name="adj" fmla="val 5236"/>
                </a:avLst>
              </a:prstGeom>
              <a:solidFill>
                <a:schemeClr val="accent3">
                  <a:lumMod val="40000"/>
                  <a:lumOff val="60000"/>
                  <a:alpha val="70027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7FBBC777-C327-6A15-4545-461DC2820BC5}"/>
                  </a:ext>
                </a:extLst>
              </p:cNvPr>
              <p:cNvSpPr txBox="1"/>
              <p:nvPr/>
            </p:nvSpPr>
            <p:spPr>
              <a:xfrm>
                <a:off x="10319263" y="3383050"/>
                <a:ext cx="1621286" cy="3615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200" b="1" dirty="0">
                    <a:solidFill>
                      <a:srgbClr val="002060"/>
                    </a:solidFill>
                  </a:rPr>
                  <a:t>VAE for anomaly detection from vaccum pressure data</a:t>
                </a:r>
              </a:p>
            </p:txBody>
          </p:sp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563EC0DF-BB86-6DA8-A271-CC235073B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719902" y="3300593"/>
              <a:ext cx="2199069" cy="1053120"/>
            </a:xfrm>
            <a:prstGeom prst="rect">
              <a:avLst/>
            </a:prstGeom>
          </p:spPr>
        </p:pic>
      </p:grpSp>
      <p:sp>
        <p:nvSpPr>
          <p:cNvPr id="19" name="Title 6">
            <a:extLst>
              <a:ext uri="{FF2B5EF4-FFF2-40B4-BE49-F238E27FC236}">
                <a16:creationId xmlns:a16="http://schemas.microsoft.com/office/drawing/2014/main" id="{35F101B3-2BD1-B8F2-4960-C93FA819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sz="2800" b="1" spc="-1" dirty="0">
                <a:solidFill>
                  <a:srgbClr val="002060"/>
                </a:solidFill>
                <a:latin typeface="Calibri"/>
              </a:rPr>
              <a:t>EPA: specific WPs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00EFA-E685-BD2D-03F0-953F6E2302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30</a:t>
            </a:fld>
            <a:endParaRPr lang="en-US" dirty="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33D6E70B-5E06-5448-40BD-F17DE03DFC29}"/>
              </a:ext>
            </a:extLst>
          </p:cNvPr>
          <p:cNvGrpSpPr/>
          <p:nvPr/>
        </p:nvGrpSpPr>
        <p:grpSpPr>
          <a:xfrm>
            <a:off x="6764650" y="1136933"/>
            <a:ext cx="5170356" cy="5152740"/>
            <a:chOff x="6764650" y="1136933"/>
            <a:chExt cx="5170356" cy="5152740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7481276-FB6E-B4A3-6215-3F0C5511E495}"/>
                </a:ext>
              </a:extLst>
            </p:cNvPr>
            <p:cNvSpPr txBox="1"/>
            <p:nvPr/>
          </p:nvSpPr>
          <p:spPr>
            <a:xfrm>
              <a:off x="6837454" y="1136933"/>
              <a:ext cx="5097552" cy="160813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Aft>
                  <a:spcPts val="300"/>
                </a:spcAft>
              </a:pPr>
              <a:r>
                <a:rPr lang="en-GB" sz="1900" b="1" dirty="0">
                  <a:solidFill>
                    <a:srgbClr val="00206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Detect anomalous SPS beam dump patterns</a:t>
              </a:r>
            </a:p>
            <a:p>
              <a:pPr marL="450850" indent="-284163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Convolutional AE: 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use 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reconstruction loss 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to identify anomalies (5 – 20 x higher)</a:t>
              </a:r>
            </a:p>
            <a:p>
              <a:pPr marL="450850" indent="-336550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Fault diagnostics: 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localisation of error</a:t>
              </a:r>
            </a:p>
            <a:p>
              <a:pPr marL="450850" indent="-336550">
                <a:spcAft>
                  <a:spcPts val="300"/>
                </a:spcAft>
                <a:buSzPct val="80000"/>
                <a:buFont typeface="Wingdings" pitchFamily="2" charset="2"/>
                <a:buChar char="Ø"/>
              </a:pP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Potential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 early detection </a:t>
              </a:r>
              <a:r>
                <a:rPr lang="en-GB" dirty="0">
                  <a:latin typeface="Calibri" panose="020F0502020204030204" pitchFamily="34" charset="0"/>
                  <a:cs typeface="Calibri" panose="020F0502020204030204" pitchFamily="34" charset="0"/>
                </a:rPr>
                <a:t>of kicker </a:t>
              </a:r>
              <a:r>
                <a:rPr lang="en-GB" b="1" dirty="0">
                  <a:latin typeface="Calibri" panose="020F0502020204030204" pitchFamily="34" charset="0"/>
                  <a:cs typeface="Calibri" panose="020F0502020204030204" pitchFamily="34" charset="0"/>
                </a:rPr>
                <a:t>issues</a:t>
              </a:r>
              <a:endParaRPr lang="en-GB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1010BD5-9DAC-C239-DDFA-85AA7692722F}"/>
                </a:ext>
              </a:extLst>
            </p:cNvPr>
            <p:cNvGrpSpPr/>
            <p:nvPr/>
          </p:nvGrpSpPr>
          <p:grpSpPr>
            <a:xfrm>
              <a:off x="7821823" y="3116151"/>
              <a:ext cx="3915163" cy="1656206"/>
              <a:chOff x="6638989" y="4097954"/>
              <a:chExt cx="4370145" cy="1848674"/>
            </a:xfrm>
          </p:grpSpPr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1C35E9A3-C6AD-9DA1-812F-F07F9C3B5D6D}"/>
                  </a:ext>
                </a:extLst>
              </p:cNvPr>
              <p:cNvSpPr txBox="1"/>
              <p:nvPr/>
            </p:nvSpPr>
            <p:spPr>
              <a:xfrm>
                <a:off x="8892161" y="4097954"/>
                <a:ext cx="99418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400" i="1" dirty="0">
                    <a:solidFill>
                      <a:srgbClr val="C00000"/>
                    </a:solidFill>
                  </a:rPr>
                  <a:t>anomalous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DDFED462-4934-4C20-E20B-AE0EC8AC5DFA}"/>
                  </a:ext>
                </a:extLst>
              </p:cNvPr>
              <p:cNvSpPr txBox="1"/>
              <p:nvPr/>
            </p:nvSpPr>
            <p:spPr>
              <a:xfrm>
                <a:off x="6839182" y="4107623"/>
                <a:ext cx="707245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400" i="1" dirty="0">
                    <a:solidFill>
                      <a:schemeClr val="accent6"/>
                    </a:solidFill>
                  </a:rPr>
                  <a:t>normal</a:t>
                </a:r>
              </a:p>
            </p:txBody>
          </p:sp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87B49A7-5098-378C-21CE-F465A8E1DA6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703419" y="4379602"/>
                <a:ext cx="4210374" cy="1484842"/>
              </a:xfrm>
              <a:prstGeom prst="rect">
                <a:avLst/>
              </a:prstGeom>
            </p:spPr>
          </p:pic>
          <p:sp>
            <p:nvSpPr>
              <p:cNvPr id="22" name="Rounded Rectangle 21">
                <a:extLst>
                  <a:ext uri="{FF2B5EF4-FFF2-40B4-BE49-F238E27FC236}">
                    <a16:creationId xmlns:a16="http://schemas.microsoft.com/office/drawing/2014/main" id="{95215977-14CC-80FE-6D41-EC0DDCADD3B7}"/>
                  </a:ext>
                </a:extLst>
              </p:cNvPr>
              <p:cNvSpPr/>
              <p:nvPr/>
            </p:nvSpPr>
            <p:spPr>
              <a:xfrm>
                <a:off x="7769372" y="4107623"/>
                <a:ext cx="3239762" cy="1839005"/>
              </a:xfrm>
              <a:prstGeom prst="roundRect">
                <a:avLst>
                  <a:gd name="adj" fmla="val 5353"/>
                </a:avLst>
              </a:prstGeom>
              <a:noFill/>
              <a:ln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3" name="Rounded Rectangle 22">
                <a:extLst>
                  <a:ext uri="{FF2B5EF4-FFF2-40B4-BE49-F238E27FC236}">
                    <a16:creationId xmlns:a16="http://schemas.microsoft.com/office/drawing/2014/main" id="{41FC0087-6D9C-7659-5011-856082FB906F}"/>
                  </a:ext>
                </a:extLst>
              </p:cNvPr>
              <p:cNvSpPr/>
              <p:nvPr/>
            </p:nvSpPr>
            <p:spPr>
              <a:xfrm>
                <a:off x="6638989" y="4107623"/>
                <a:ext cx="1076891" cy="1839005"/>
              </a:xfrm>
              <a:prstGeom prst="roundRect">
                <a:avLst>
                  <a:gd name="adj" fmla="val 10414"/>
                </a:avLst>
              </a:prstGeom>
              <a:noFill/>
              <a:ln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973F2557-8B3B-9324-BD77-1BD58071A8F3}"/>
                </a:ext>
              </a:extLst>
            </p:cNvPr>
            <p:cNvGrpSpPr/>
            <p:nvPr/>
          </p:nvGrpSpPr>
          <p:grpSpPr>
            <a:xfrm>
              <a:off x="6764650" y="5066476"/>
              <a:ext cx="5044234" cy="1223197"/>
              <a:chOff x="6974853" y="5303426"/>
              <a:chExt cx="5044234" cy="1223197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6868320F-7BD2-1899-AA8F-D2ED54FD75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974853" y="5303426"/>
                <a:ext cx="5044234" cy="1223197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0365F27A-8DA2-473F-8D9A-E03AAD2B47C3}"/>
                  </a:ext>
                </a:extLst>
              </p:cNvPr>
              <p:cNvSpPr txBox="1"/>
              <p:nvPr/>
            </p:nvSpPr>
            <p:spPr>
              <a:xfrm>
                <a:off x="9158356" y="5357581"/>
                <a:ext cx="109264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CH" sz="12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“unseen” MKDH failures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62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11"/>
            </p:par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246276"/>
            <a:ext cx="1154094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B4C7E7"/>
                </a:solidFill>
              </a:rPr>
              <a:t>Efficient Particle Accelerators</a:t>
            </a:r>
          </a:p>
          <a:p>
            <a:pPr marL="1001713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200" b="1" dirty="0">
                <a:solidFill>
                  <a:srgbClr val="B4C7E7"/>
                </a:solidFill>
              </a:rPr>
              <a:t>Infrastructure</a:t>
            </a:r>
          </a:p>
          <a:p>
            <a:pPr marL="1001713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200" b="1" dirty="0">
                <a:solidFill>
                  <a:srgbClr val="B4C7E7"/>
                </a:solidFill>
              </a:rPr>
              <a:t>Specific WPs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Final remarks</a:t>
            </a:r>
            <a:endParaRPr lang="en-CH" sz="2400" i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66EB2-CB2A-9357-F51C-6785CAE5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975363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21CA16-8C83-B1A4-792D-A9C2EBE00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Final remarks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DA4DEB-52E2-04BF-F0E7-89F4DC0BFC77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6AA8D3-418F-3653-630D-3AC5087D611B}"/>
              </a:ext>
            </a:extLst>
          </p:cNvPr>
          <p:cNvSpPr txBox="1"/>
          <p:nvPr/>
        </p:nvSpPr>
        <p:spPr>
          <a:xfrm>
            <a:off x="674434" y="1336522"/>
            <a:ext cx="10843132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Automation of accelerator operation has come in stages over the past decades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Next push thanks to technological advances</a:t>
            </a:r>
          </a:p>
          <a:p>
            <a:pPr marL="342900" indent="-342900">
              <a:spcAft>
                <a:spcPts val="2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Efficient Particle Accelerators </a:t>
            </a:r>
            <a:r>
              <a:rPr lang="en-GB" sz="200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project in place to</a:t>
            </a:r>
          </a:p>
          <a:p>
            <a:pPr marL="800100" lvl="1" indent="-342900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GB" sz="19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transform how we run </a:t>
            </a:r>
            <a:r>
              <a:rPr lang="en-GB" sz="19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the existing accelerator complex</a:t>
            </a:r>
          </a:p>
          <a:p>
            <a:pPr marL="800100" lvl="1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GB" sz="19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gain experience how to design and run </a:t>
            </a:r>
            <a:r>
              <a:rPr lang="en-GB" sz="19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future machines</a:t>
            </a:r>
            <a:endParaRPr lang="en-CH" sz="2000" b="1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Infrastructure plays a crucial role </a:t>
            </a:r>
            <a:r>
              <a:rPr lang="en-GB" sz="20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(Python, UCAP, optimisation frameworks, MLP, …)</a:t>
            </a:r>
            <a:endParaRPr lang="en-CH" sz="2000" b="1" dirty="0">
              <a:solidFill>
                <a:srgbClr val="002060"/>
              </a:solidFill>
            </a:endParaRPr>
          </a:p>
          <a:p>
            <a:pPr marL="342900" indent="-342900">
              <a:spcAft>
                <a:spcPts val="8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000" b="1" dirty="0">
                <a:solidFill>
                  <a:srgbClr val="002060"/>
                </a:solidFill>
              </a:rPr>
              <a:t>Exciting undertaking and rewarding investment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A850A1-4847-8CC7-5EA1-F6850702EBEB}"/>
              </a:ext>
            </a:extLst>
          </p:cNvPr>
          <p:cNvSpPr txBox="1"/>
          <p:nvPr/>
        </p:nvSpPr>
        <p:spPr>
          <a:xfrm>
            <a:off x="4841041" y="4908131"/>
            <a:ext cx="25099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CH" sz="4000" b="1" dirty="0">
                <a:solidFill>
                  <a:srgbClr val="002060"/>
                </a:solidFill>
              </a:rPr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2630367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References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D05557E-9325-FB06-807D-3C571E2B67A7}"/>
              </a:ext>
            </a:extLst>
          </p:cNvPr>
          <p:cNvSpPr txBox="1"/>
          <p:nvPr/>
        </p:nvSpPr>
        <p:spPr>
          <a:xfrm>
            <a:off x="749252" y="1213686"/>
            <a:ext cx="9813646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/>
              <a:t>A. Huschauer, V. Kain, K. Papastergiou, F. Velotti, </a:t>
            </a:r>
            <a:r>
              <a:rPr lang="en-CH" i="1" dirty="0">
                <a:hlinkClick r:id="rId2"/>
              </a:rPr>
              <a:t>ETT report</a:t>
            </a:r>
            <a:r>
              <a:rPr lang="en-CH" dirty="0"/>
              <a:t>, 2023.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>
                <a:hlinkClick r:id="rId3"/>
              </a:rPr>
              <a:t>CERN Joint Accelerator Performance Workshop</a:t>
            </a:r>
            <a:r>
              <a:rPr lang="en-CH" dirty="0"/>
              <a:t>, Montreux, Switzerland, 2023.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>
                <a:hlinkClick r:id="rId4"/>
              </a:rPr>
              <a:t>CERN LHC Performance Workshop</a:t>
            </a:r>
            <a:r>
              <a:rPr lang="en-CH" dirty="0"/>
              <a:t>, Chamonix, France, 2024.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/>
              <a:t>D. Anderson et al., </a:t>
            </a:r>
            <a:r>
              <a:rPr lang="en-CH" i="1" dirty="0"/>
              <a:t>“</a:t>
            </a:r>
            <a:r>
              <a:rPr lang="en-CH" i="1" dirty="0">
                <a:hlinkClick r:id="rId5"/>
              </a:rPr>
              <a:t>The AccTesting Framework: an extensible framework for accelerator commissioning and systematic testing</a:t>
            </a:r>
            <a:r>
              <a:rPr lang="en-CH" i="1" dirty="0"/>
              <a:t>”, </a:t>
            </a:r>
            <a:r>
              <a:rPr lang="en-CH" dirty="0"/>
              <a:t>ICALEPCS’13, California, 2013.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/>
              <a:t>L. Cseppento, M. Buttner, </a:t>
            </a:r>
            <a:r>
              <a:rPr lang="en-CH" i="1" dirty="0"/>
              <a:t>“</a:t>
            </a:r>
            <a:r>
              <a:rPr lang="en-GB" i="1" dirty="0">
                <a:hlinkClick r:id="rId6"/>
              </a:rPr>
              <a:t>UCAP: A FRAMEWORK FOR ACCELERATOR CONTROLS DATA PROCESSING @ CERN</a:t>
            </a:r>
            <a:r>
              <a:rPr lang="en-GB" i="1" dirty="0"/>
              <a:t>”</a:t>
            </a:r>
            <a:r>
              <a:rPr lang="en-GB" dirty="0"/>
              <a:t>, ICALEPCS’21, China, 2021.</a:t>
            </a:r>
            <a:endParaRPr lang="en-CH" dirty="0"/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A. G. Wilson and R. P. Adams, </a:t>
            </a:r>
            <a:r>
              <a:rPr lang="en-GB" i="1" dirty="0"/>
              <a:t>“</a:t>
            </a:r>
            <a:r>
              <a:rPr lang="en-GB" i="1" dirty="0">
                <a:hlinkClick r:id="rId7"/>
              </a:rPr>
              <a:t>Gaussian Process Kernels for Pattern Discovery and Extrapolation</a:t>
            </a:r>
            <a:r>
              <a:rPr lang="en-GB" i="1" dirty="0"/>
              <a:t>”,</a:t>
            </a:r>
            <a:br>
              <a:rPr lang="en-GB" i="1" dirty="0"/>
            </a:br>
            <a:r>
              <a:rPr lang="en-GB" dirty="0"/>
              <a:t>PMLR </a:t>
            </a:r>
            <a:r>
              <a:rPr lang="en-CH" b="0" dirty="0">
                <a:solidFill>
                  <a:srgbClr val="303030"/>
                </a:solidFill>
                <a:effectLst/>
                <a:latin typeface="-apple-system"/>
              </a:rPr>
              <a:t>28(3):1067-1075, Georgia, 2013.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K. Iliakis et al., </a:t>
            </a:r>
            <a:r>
              <a:rPr lang="en-GB" i="1" dirty="0">
                <a:hlinkClick r:id="rId8"/>
              </a:rPr>
              <a:t>Longitudinal Beam Diagnostics and Phase Space Reconstruction in the LHC Using ML</a:t>
            </a:r>
            <a:r>
              <a:rPr lang="en-GB" dirty="0"/>
              <a:t>, 6</a:t>
            </a:r>
            <a:r>
              <a:rPr lang="en-GB" baseline="30000" dirty="0"/>
              <a:t>th</a:t>
            </a:r>
            <a:r>
              <a:rPr lang="en-GB" dirty="0"/>
              <a:t> Inter-Experiment Machine Learning Workshop, CERN, Geneva, Switzerland, 2024.</a:t>
            </a:r>
            <a:endParaRPr lang="en-CH" b="0" dirty="0">
              <a:solidFill>
                <a:srgbClr val="303030"/>
              </a:solidFill>
              <a:effectLst/>
              <a:latin typeface="-apple-system"/>
            </a:endParaRP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303030"/>
                </a:solidFill>
                <a:latin typeface="-apple-system"/>
                <a:hlinkClick r:id="rId9"/>
              </a:rPr>
              <a:t>HL-LHC commissioning long-term plan</a:t>
            </a:r>
            <a:r>
              <a:rPr lang="en-CH" dirty="0">
                <a:solidFill>
                  <a:srgbClr val="303030"/>
                </a:solidFill>
                <a:latin typeface="-apple-system"/>
              </a:rPr>
              <a:t>, Mar 2024.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dirty="0">
                <a:solidFill>
                  <a:srgbClr val="303030"/>
                </a:solidFill>
                <a:latin typeface="-apple-system"/>
              </a:rPr>
              <a:t>A. Lu et al., </a:t>
            </a:r>
            <a:r>
              <a:rPr lang="en-CH" dirty="0">
                <a:solidFill>
                  <a:srgbClr val="303030"/>
                </a:solidFill>
                <a:latin typeface="-apple-system"/>
                <a:hlinkClick r:id="rId10"/>
              </a:rPr>
              <a:t>First operational experience with data-driven hystersis compensation for t</a:t>
            </a:r>
            <a:r>
              <a:rPr lang="en-GB" dirty="0">
                <a:solidFill>
                  <a:srgbClr val="303030"/>
                </a:solidFill>
                <a:latin typeface="-apple-system"/>
                <a:hlinkClick r:id="rId10"/>
              </a:rPr>
              <a:t>he</a:t>
            </a:r>
            <a:r>
              <a:rPr lang="en-CH" dirty="0">
                <a:solidFill>
                  <a:srgbClr val="303030"/>
                </a:solidFill>
                <a:latin typeface="-apple-system"/>
                <a:hlinkClick r:id="rId10"/>
              </a:rPr>
              <a:t> main dipole magnets of the CERN SPS</a:t>
            </a:r>
            <a:r>
              <a:rPr lang="en-CH" dirty="0">
                <a:solidFill>
                  <a:srgbClr val="303030"/>
                </a:solidFill>
                <a:latin typeface="-apple-system"/>
              </a:rPr>
              <a:t>, IPAC’24, Nashville, TN.</a:t>
            </a:r>
            <a:endParaRPr lang="en-GB" dirty="0">
              <a:solidFill>
                <a:srgbClr val="303030"/>
              </a:solidFill>
              <a:latin typeface="-apple-system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43D5A8-8412-DA60-7BB9-1F53EE45067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2105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F2727CE-CBCF-4628-1D51-AD072B64C364}"/>
              </a:ext>
            </a:extLst>
          </p:cNvPr>
          <p:cNvSpPr txBox="1"/>
          <p:nvPr/>
        </p:nvSpPr>
        <p:spPr>
          <a:xfrm>
            <a:off x="5230154" y="3075057"/>
            <a:ext cx="173169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4000" b="1" dirty="0">
                <a:solidFill>
                  <a:srgbClr val="002060"/>
                </a:solidFill>
              </a:rPr>
              <a:t>Backup</a:t>
            </a:r>
            <a:endParaRPr lang="en-CH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97656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96E1103-BABB-193A-A816-4920EFCD5A9F}"/>
              </a:ext>
            </a:extLst>
          </p:cNvPr>
          <p:cNvSpPr txBox="1"/>
          <p:nvPr/>
        </p:nvSpPr>
        <p:spPr>
          <a:xfrm>
            <a:off x="695506" y="1508228"/>
            <a:ext cx="6793198" cy="43293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1" fontAlgn="auto" latinLnBrk="0" hangingPunct="1"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H" sz="1900" dirty="0">
                <a:solidFill>
                  <a:srgbClr val="002060"/>
                </a:solidFill>
                <a:latin typeface="Calibri" panose="020F0502020204030204"/>
              </a:rPr>
              <a:t>Mainly: </a:t>
            </a:r>
            <a:r>
              <a:rPr lang="en-CH" sz="1900" b="1" dirty="0">
                <a:solidFill>
                  <a:srgbClr val="002060"/>
                </a:solidFill>
                <a:latin typeface="Calibri" panose="020F0502020204030204"/>
              </a:rPr>
              <a:t>triple and double splittings</a:t>
            </a:r>
          </a:p>
          <a:p>
            <a:pPr marL="742950" lvl="1" indent="-285750">
              <a:spcAft>
                <a:spcPts val="200"/>
              </a:spcAft>
              <a:buSzPct val="80000"/>
              <a:buFont typeface="Wingdings" pitchFamily="2" charset="2"/>
              <a:buChar char="Ø"/>
              <a:defRPr/>
            </a:pPr>
            <a:r>
              <a:rPr lang="en-CH" b="1" dirty="0">
                <a:latin typeface="Calibri" panose="020F0502020204030204"/>
              </a:rPr>
              <a:t>Continuous</a:t>
            </a:r>
            <a:r>
              <a:rPr lang="en-CH" dirty="0">
                <a:latin typeface="Calibri" panose="020F0502020204030204"/>
              </a:rPr>
              <a:t> longitudinal beam </a:t>
            </a:r>
            <a:r>
              <a:rPr lang="en-CH" b="1" dirty="0">
                <a:latin typeface="Calibri" panose="020F0502020204030204"/>
              </a:rPr>
              <a:t>monitoring</a:t>
            </a:r>
            <a:endParaRPr lang="en-CH" dirty="0">
              <a:latin typeface="Calibri" panose="020F0502020204030204"/>
            </a:endParaRPr>
          </a:p>
          <a:p>
            <a:pPr marL="742950" lvl="1" indent="-285750">
              <a:spcAft>
                <a:spcPts val="1200"/>
              </a:spcAft>
              <a:buSzPct val="80000"/>
              <a:buFont typeface="Wingdings" pitchFamily="2" charset="2"/>
              <a:buChar char="Ø"/>
              <a:defRPr/>
            </a:pPr>
            <a:r>
              <a:rPr lang="en-CH" dirty="0">
                <a:latin typeface="Calibri" panose="020F0502020204030204"/>
              </a:rPr>
              <a:t>… and evaluation of </a:t>
            </a:r>
            <a:r>
              <a:rPr lang="en-CH" b="1" dirty="0">
                <a:latin typeface="Calibri" panose="020F0502020204030204"/>
              </a:rPr>
              <a:t>splitting qualities </a:t>
            </a:r>
            <a:r>
              <a:rPr lang="en-CH" dirty="0"/>
              <a:t>now in place</a:t>
            </a:r>
            <a:endParaRPr lang="en-CH" b="1" dirty="0">
              <a:latin typeface="Calibri" panose="020F0502020204030204"/>
            </a:endParaRPr>
          </a:p>
          <a:p>
            <a:pPr marL="285750" indent="-285750">
              <a:spcAft>
                <a:spcPts val="400"/>
              </a:spcAft>
              <a:buSzPct val="100000"/>
              <a:buFont typeface="Arial" panose="020B0604020202020204" pitchFamily="34" charset="0"/>
              <a:buChar char="•"/>
              <a:defRPr/>
            </a:pPr>
            <a:r>
              <a:rPr lang="en-CH" sz="1900" b="1" dirty="0">
                <a:solidFill>
                  <a:srgbClr val="002060"/>
                </a:solidFill>
                <a:latin typeface="Calibri" panose="020F0502020204030204"/>
              </a:rPr>
              <a:t>Launch parameter optimisation </a:t>
            </a:r>
            <a:r>
              <a:rPr lang="en-CH" sz="1900" dirty="0">
                <a:solidFill>
                  <a:srgbClr val="002060"/>
                </a:solidFill>
                <a:latin typeface="Calibri" panose="020F0502020204030204"/>
              </a:rPr>
              <a:t>according to beam</a:t>
            </a:r>
            <a:br>
              <a:rPr lang="en-CH" sz="1900" dirty="0">
                <a:solidFill>
                  <a:srgbClr val="002060"/>
                </a:solidFill>
                <a:latin typeface="Calibri" panose="020F0502020204030204"/>
              </a:rPr>
            </a:br>
            <a:r>
              <a:rPr lang="en-CH" sz="1900" dirty="0">
                <a:solidFill>
                  <a:srgbClr val="002060"/>
                </a:solidFill>
                <a:latin typeface="Calibri" panose="020F0502020204030204"/>
              </a:rPr>
              <a:t>quality requirements</a:t>
            </a:r>
            <a:endParaRPr lang="en-CH" sz="1900" dirty="0">
              <a:latin typeface="Calibri" panose="020F0502020204030204"/>
            </a:endParaRPr>
          </a:p>
          <a:p>
            <a:pPr marL="742950" lvl="1" indent="-285750">
              <a:spcAft>
                <a:spcPts val="200"/>
              </a:spcAft>
              <a:buSzPct val="80000"/>
              <a:buFont typeface="Wingdings" pitchFamily="2" charset="2"/>
              <a:buChar char="Ø"/>
              <a:defRPr/>
            </a:pPr>
            <a:r>
              <a:rPr lang="en-CH" b="1" dirty="0">
                <a:latin typeface="Calibri" panose="020F0502020204030204"/>
              </a:rPr>
              <a:t>Triple splitting</a:t>
            </a:r>
          </a:p>
          <a:p>
            <a:pPr marL="1200150" lvl="2" indent="-285750">
              <a:spcAft>
                <a:spcPts val="200"/>
              </a:spcAft>
              <a:buSzPct val="80000"/>
              <a:buFont typeface="Wingdings" pitchFamily="2" charset="2"/>
              <a:buChar char="§"/>
              <a:defRPr/>
            </a:pPr>
            <a:r>
              <a:rPr lang="en-CH" dirty="0">
                <a:latin typeface="Calibri" panose="020F0502020204030204"/>
              </a:rPr>
              <a:t>3 parameter problem</a:t>
            </a:r>
          </a:p>
          <a:p>
            <a:pPr marL="1200150" lvl="2" indent="-285750">
              <a:spcAft>
                <a:spcPts val="400"/>
              </a:spcAft>
              <a:buSzPct val="80000"/>
              <a:buFont typeface="Wingdings" pitchFamily="2" charset="2"/>
              <a:buChar char="§"/>
              <a:defRPr/>
            </a:pPr>
            <a:r>
              <a:rPr lang="en-CH" dirty="0">
                <a:latin typeface="Calibri" panose="020F0502020204030204"/>
              </a:rPr>
              <a:t>CNN + RL agents</a:t>
            </a:r>
          </a:p>
          <a:p>
            <a:pPr marL="742950" lvl="1" indent="-285750">
              <a:spcAft>
                <a:spcPts val="200"/>
              </a:spcAft>
              <a:buSzPct val="80000"/>
              <a:buFont typeface="Wingdings" pitchFamily="2" charset="2"/>
              <a:buChar char="Ø"/>
              <a:defRPr/>
            </a:pPr>
            <a:r>
              <a:rPr lang="en-CH" b="1" dirty="0">
                <a:latin typeface="Calibri" panose="020F0502020204030204"/>
              </a:rPr>
              <a:t>Double splittings</a:t>
            </a:r>
          </a:p>
          <a:p>
            <a:pPr marL="1200150" lvl="2" indent="-285750">
              <a:spcAft>
                <a:spcPts val="200"/>
              </a:spcAft>
              <a:buSzPct val="80000"/>
              <a:buFont typeface="Wingdings" pitchFamily="2" charset="2"/>
              <a:buChar char="§"/>
              <a:defRPr/>
            </a:pPr>
            <a:r>
              <a:rPr lang="en-CH" dirty="0">
                <a:latin typeface="Calibri" panose="020F0502020204030204"/>
              </a:rPr>
              <a:t>Linear relation between intensity and cavity phase</a:t>
            </a:r>
          </a:p>
          <a:p>
            <a:pPr marL="1200150" lvl="2" indent="-285750">
              <a:spcAft>
                <a:spcPts val="400"/>
              </a:spcAft>
              <a:buSzPct val="80000"/>
              <a:buFont typeface="Wingdings" pitchFamily="2" charset="2"/>
              <a:buChar char="§"/>
              <a:defRPr/>
            </a:pPr>
            <a:r>
              <a:rPr lang="en-CH" dirty="0">
                <a:latin typeface="Calibri" panose="020F0502020204030204"/>
              </a:rPr>
              <a:t>Solved with a PI controller</a:t>
            </a:r>
          </a:p>
          <a:p>
            <a:pPr marL="742950" lvl="1" indent="-285750">
              <a:spcAft>
                <a:spcPts val="400"/>
              </a:spcAft>
              <a:buSzPct val="80000"/>
              <a:buFont typeface="Wingdings" pitchFamily="2" charset="2"/>
              <a:buChar char="Ø"/>
              <a:defRPr/>
            </a:pPr>
            <a:r>
              <a:rPr lang="en-CH" b="1" dirty="0">
                <a:latin typeface="Calibri" panose="020F0502020204030204"/>
              </a:rPr>
              <a:t>Challenges:</a:t>
            </a:r>
            <a:r>
              <a:rPr lang="en-CH" dirty="0">
                <a:latin typeface="Calibri" panose="020F0502020204030204"/>
              </a:rPr>
              <a:t> different dynamics along bunch train</a:t>
            </a:r>
            <a:br>
              <a:rPr lang="en-CH" dirty="0">
                <a:latin typeface="Calibri" panose="020F0502020204030204"/>
              </a:rPr>
            </a:br>
            <a:r>
              <a:rPr lang="en-CH" dirty="0">
                <a:latin typeface="Calibri" panose="020F0502020204030204"/>
              </a:rPr>
              <a:t>(beam loading) and for consecutive cycles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0152B74-74AF-BDE0-6C7C-89D515AD4724}"/>
              </a:ext>
            </a:extLst>
          </p:cNvPr>
          <p:cNvSpPr/>
          <p:nvPr/>
        </p:nvSpPr>
        <p:spPr>
          <a:xfrm>
            <a:off x="9062720" y="4760906"/>
            <a:ext cx="528320" cy="15951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AD324878-3C75-E613-44E7-0DDBBF9466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35</a:t>
            </a:fld>
            <a:endParaRPr lang="en-US" dirty="0"/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4396F1E6-B75D-AAB0-02B9-5E93D0DFA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EPA: specific WPs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AA7D21D-CBD1-3CEA-EF9A-137F51AD1A0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9"/>
            <a:ext cx="10415145" cy="405124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2060"/>
                </a:solidFill>
              </a:rPr>
              <a:t>LHC beam preparation in the PS</a:t>
            </a:r>
            <a:endParaRPr lang="en-CH" dirty="0">
              <a:solidFill>
                <a:srgbClr val="002060"/>
              </a:solidFill>
            </a:endParaRP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E8FBE2A-70C0-2E7E-BBCB-8A0DE9607F15}"/>
              </a:ext>
            </a:extLst>
          </p:cNvPr>
          <p:cNvGrpSpPr/>
          <p:nvPr/>
        </p:nvGrpSpPr>
        <p:grpSpPr>
          <a:xfrm>
            <a:off x="7143400" y="4548670"/>
            <a:ext cx="2859802" cy="2126403"/>
            <a:chOff x="7959875" y="4390496"/>
            <a:chExt cx="3084468" cy="2293453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A0C6242D-8D3E-FC31-8AD8-019CD7B1A4D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959875" y="4691269"/>
              <a:ext cx="3084468" cy="199268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D6F9515C-7EFD-B722-E2B0-E4863E1326FD}"/>
                </a:ext>
              </a:extLst>
            </p:cNvPr>
            <p:cNvSpPr txBox="1"/>
            <p:nvPr/>
          </p:nvSpPr>
          <p:spPr>
            <a:xfrm>
              <a:off x="8344990" y="4390496"/>
              <a:ext cx="2314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dirty="0">
                  <a:solidFill>
                    <a:schemeClr val="tx2"/>
                  </a:solidFill>
                </a:rPr>
                <a:t>Triple splitting RL agents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78EDE592-30B9-DFEA-FF66-03B312B5BFF5}"/>
              </a:ext>
            </a:extLst>
          </p:cNvPr>
          <p:cNvGrpSpPr/>
          <p:nvPr/>
        </p:nvGrpSpPr>
        <p:grpSpPr>
          <a:xfrm>
            <a:off x="7370989" y="2521848"/>
            <a:ext cx="4550297" cy="1920704"/>
            <a:chOff x="7315891" y="2452723"/>
            <a:chExt cx="4550297" cy="1920704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C7EDF00A-E81C-5569-9F4B-7C5D25539F9E}"/>
                </a:ext>
              </a:extLst>
            </p:cNvPr>
            <p:cNvSpPr txBox="1"/>
            <p:nvPr/>
          </p:nvSpPr>
          <p:spPr>
            <a:xfrm>
              <a:off x="8632186" y="2452723"/>
              <a:ext cx="2100068" cy="418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dirty="0">
                  <a:solidFill>
                    <a:schemeClr val="tx2"/>
                  </a:solidFill>
                </a:rPr>
                <a:t>Double splitting</a:t>
              </a:r>
              <a:br>
                <a:rPr lang="en-CH" sz="1200" dirty="0">
                  <a:solidFill>
                    <a:schemeClr val="tx2"/>
                  </a:solidFill>
                </a:rPr>
              </a:br>
              <a:r>
                <a:rPr lang="en-CH" sz="1100" i="1" dirty="0">
                  <a:solidFill>
                    <a:schemeClr val="tx2"/>
                  </a:solidFill>
                </a:rPr>
                <a:t>Intensity vs phase</a:t>
              </a:r>
              <a:endParaRPr lang="en-CH" sz="1200" i="1" dirty="0">
                <a:solidFill>
                  <a:schemeClr val="tx2"/>
                </a:solidFill>
              </a:endParaRP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879EF995-17D8-DA35-3BC2-BA2972721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15891" y="2887728"/>
              <a:ext cx="4550297" cy="1485699"/>
            </a:xfrm>
            <a:prstGeom prst="rect">
              <a:avLst/>
            </a:prstGeom>
          </p:spPr>
        </p:pic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5FBB703-BAE1-8801-09D2-F648DA15D741}"/>
              </a:ext>
            </a:extLst>
          </p:cNvPr>
          <p:cNvGrpSpPr/>
          <p:nvPr/>
        </p:nvGrpSpPr>
        <p:grpSpPr>
          <a:xfrm>
            <a:off x="8573301" y="83799"/>
            <a:ext cx="3056519" cy="2301142"/>
            <a:chOff x="8750784" y="131424"/>
            <a:chExt cx="3056519" cy="2301142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7E77C04-23A1-A30C-6316-A6E76F23F1A5}"/>
                </a:ext>
              </a:extLst>
            </p:cNvPr>
            <p:cNvSpPr txBox="1"/>
            <p:nvPr/>
          </p:nvSpPr>
          <p:spPr>
            <a:xfrm>
              <a:off x="9220260" y="131424"/>
              <a:ext cx="231423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CH" sz="1200" dirty="0">
                  <a:solidFill>
                    <a:schemeClr val="tx2"/>
                  </a:solidFill>
                </a:rPr>
                <a:t>Continuous monitoring</a:t>
              </a:r>
              <a:endParaRPr lang="en-CH" sz="1200" i="1" dirty="0">
                <a:solidFill>
                  <a:schemeClr val="tx2"/>
                </a:solidFill>
              </a:endParaRPr>
            </a:p>
          </p:txBody>
        </p: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893C3BAA-AB9D-CC55-DC07-923CDE6C6F92}"/>
                </a:ext>
              </a:extLst>
            </p:cNvPr>
            <p:cNvGrpSpPr/>
            <p:nvPr/>
          </p:nvGrpSpPr>
          <p:grpSpPr>
            <a:xfrm>
              <a:off x="8750784" y="408626"/>
              <a:ext cx="3056519" cy="2023940"/>
              <a:chOff x="2503834" y="452964"/>
              <a:chExt cx="7607118" cy="5037215"/>
            </a:xfrm>
          </p:grpSpPr>
          <p:pic>
            <p:nvPicPr>
              <p:cNvPr id="41" name="Content Placeholder 6" descr="A screenshot of a computer screen&#10;&#10;Description automatically generated">
                <a:extLst>
                  <a:ext uri="{FF2B5EF4-FFF2-40B4-BE49-F238E27FC236}">
                    <a16:creationId xmlns:a16="http://schemas.microsoft.com/office/drawing/2014/main" id="{060581A2-CDD3-CB57-B00F-54E46F39A9A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1571" t="8929" r="12397"/>
              <a:stretch/>
            </p:blipFill>
            <p:spPr>
              <a:xfrm>
                <a:off x="2816773" y="452964"/>
                <a:ext cx="7294179" cy="4757177"/>
              </a:xfrm>
              <a:prstGeom prst="rect">
                <a:avLst/>
              </a:prstGeom>
            </p:spPr>
          </p:pic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4011048F-A1D1-B8B2-CB5F-56DD22AD8A9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6200000">
                <a:off x="2056177" y="2665685"/>
                <a:ext cx="1122417" cy="227104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7B5EEB6-09F6-A48E-1FD1-D85CEA015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553850" y="5262455"/>
                <a:ext cx="2194034" cy="22772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1553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25"/>
            </p:par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>
            <a:extLst>
              <a:ext uri="{FF2B5EF4-FFF2-40B4-BE49-F238E27FC236}">
                <a16:creationId xmlns:a16="http://schemas.microsoft.com/office/drawing/2014/main" id="{849F2390-414D-3D90-8BD5-73F32CA1843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0415145" cy="558391"/>
          </a:xfrm>
        </p:spPr>
        <p:txBody>
          <a:bodyPr>
            <a:normAutofit/>
          </a:bodyPr>
          <a:lstStyle/>
          <a:p>
            <a:pPr>
              <a:tabLst>
                <a:tab pos="4267200" algn="l"/>
              </a:tabLst>
            </a:pPr>
            <a:r>
              <a:rPr lang="en-US" dirty="0">
                <a:solidFill>
                  <a:srgbClr val="002060"/>
                </a:solidFill>
              </a:rPr>
              <a:t>Equipment anomalies and resets</a:t>
            </a:r>
            <a:endParaRPr lang="en-CH" dirty="0">
              <a:solidFill>
                <a:srgbClr val="002060"/>
              </a:solidFill>
            </a:endParaRPr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35F101B3-2BD1-B8F2-4960-C93FA8196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sz="2800" b="1" spc="-1" dirty="0">
                <a:solidFill>
                  <a:srgbClr val="002060"/>
                </a:solidFill>
                <a:latin typeface="Calibri"/>
              </a:rPr>
              <a:t>EPA: specific WPs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07BB1-2126-DB9E-856D-BA966D3E5CC6}"/>
              </a:ext>
            </a:extLst>
          </p:cNvPr>
          <p:cNvSpPr txBox="1"/>
          <p:nvPr/>
        </p:nvSpPr>
        <p:spPr>
          <a:xfrm>
            <a:off x="581340" y="1146674"/>
            <a:ext cx="5165452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400"/>
              </a:spcAft>
              <a:buFont typeface="Arial" panose="020B0604020202020204" pitchFamily="34" charset="0"/>
              <a:buChar char="•"/>
            </a:pPr>
            <a:r>
              <a:rPr lang="en-CH" sz="1900" b="1" dirty="0">
                <a:solidFill>
                  <a:srgbClr val="002060"/>
                </a:solidFill>
              </a:rPr>
              <a:t>Kicker magnet temperature forecasting</a:t>
            </a:r>
          </a:p>
          <a:p>
            <a:pPr marL="742950" lvl="1" indent="-285750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Kicker temperatures limit SPS high-intensity operation</a:t>
            </a:r>
            <a:r>
              <a:rPr lang="en-CH" dirty="0"/>
              <a:t> (beam-induced heating)</a:t>
            </a:r>
          </a:p>
          <a:p>
            <a:pPr marL="742950" lvl="1" indent="-285750">
              <a:spcAft>
                <a:spcPts val="400"/>
              </a:spcAft>
              <a:buSzPct val="80000"/>
              <a:buFont typeface="Wingdings" pitchFamily="2" charset="2"/>
              <a:buChar char="Ø"/>
            </a:pPr>
            <a:r>
              <a:rPr lang="en-CH" b="1" dirty="0"/>
              <a:t>Goal:</a:t>
            </a:r>
            <a:r>
              <a:rPr lang="en-CH" dirty="0"/>
              <a:t> create </a:t>
            </a:r>
            <a:r>
              <a:rPr lang="en-CH" b="1" dirty="0"/>
              <a:t>temperature forecast </a:t>
            </a:r>
            <a:r>
              <a:rPr lang="en-CH" dirty="0"/>
              <a:t>using online measurement, current machine operation and future planning</a:t>
            </a:r>
          </a:p>
          <a:p>
            <a:pPr marL="742950" lvl="1" indent="-285750">
              <a:buSzPct val="80000"/>
              <a:buFont typeface="Wingdings" pitchFamily="2" charset="2"/>
              <a:buChar char="Ø"/>
            </a:pPr>
            <a:r>
              <a:rPr lang="en-CH" b="1" dirty="0"/>
              <a:t>Method: </a:t>
            </a:r>
            <a:r>
              <a:rPr lang="en-CH" dirty="0"/>
              <a:t>Light Gradient Boosting Machine and using beam-induced heating equation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A4F51-0176-C393-1292-375BC84FB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843" y="4068250"/>
            <a:ext cx="3306446" cy="2122525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E00EFA-E685-BD2D-03F0-953F6E230274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335923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Title 6">
            <a:extLst>
              <a:ext uri="{FF2B5EF4-FFF2-40B4-BE49-F238E27FC236}">
                <a16:creationId xmlns:a16="http://schemas.microsoft.com/office/drawing/2014/main" id="{4C7F4FF1-D78B-94C2-7393-BAAE9D2C25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Examples using RL</a:t>
            </a:r>
            <a:endParaRPr lang="en-CH" b="0" dirty="0">
              <a:solidFill>
                <a:srgbClr val="002060"/>
              </a:solidFill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7246A005-7683-DD19-6248-BFF499A7E528}"/>
              </a:ext>
            </a:extLst>
          </p:cNvPr>
          <p:cNvGrpSpPr/>
          <p:nvPr/>
        </p:nvGrpSpPr>
        <p:grpSpPr>
          <a:xfrm>
            <a:off x="122662" y="1198021"/>
            <a:ext cx="5930446" cy="2623268"/>
            <a:chOff x="122662" y="1291805"/>
            <a:chExt cx="5930446" cy="2623268"/>
          </a:xfrm>
        </p:grpSpPr>
        <p:sp>
          <p:nvSpPr>
            <p:cNvPr id="42" name="Round Diagonal Corner of Rectangle 41">
              <a:extLst>
                <a:ext uri="{FF2B5EF4-FFF2-40B4-BE49-F238E27FC236}">
                  <a16:creationId xmlns:a16="http://schemas.microsoft.com/office/drawing/2014/main" id="{17BAD1FA-6BE6-75BD-C642-1427E0DAC1D3}"/>
                </a:ext>
              </a:extLst>
            </p:cNvPr>
            <p:cNvSpPr/>
            <p:nvPr/>
          </p:nvSpPr>
          <p:spPr>
            <a:xfrm>
              <a:off x="122662" y="1291805"/>
              <a:ext cx="5930446" cy="2623268"/>
            </a:xfrm>
            <a:prstGeom prst="round2DiagRect">
              <a:avLst>
                <a:gd name="adj1" fmla="val 7012"/>
                <a:gd name="adj2" fmla="val 0"/>
              </a:avLst>
            </a:prstGeom>
            <a:solidFill>
              <a:schemeClr val="accent6">
                <a:lumMod val="20000"/>
                <a:lumOff val="80000"/>
                <a:alpha val="8007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0DC469B-4A69-98BE-6378-329E6F69FB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75421" y="1414504"/>
              <a:ext cx="1323219" cy="2399566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7870E50-A9F4-4C0D-F36E-377FE33ABC64}"/>
                </a:ext>
              </a:extLst>
            </p:cNvPr>
            <p:cNvSpPr txBox="1"/>
            <p:nvPr/>
          </p:nvSpPr>
          <p:spPr>
            <a:xfrm>
              <a:off x="1787051" y="1781139"/>
              <a:ext cx="4156480" cy="159274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500"/>
                </a:spcAft>
                <a:buSzPct val="80000"/>
                <a:buFont typeface="Wingdings" pitchFamily="2" charset="2"/>
                <a:buChar char="Ø"/>
              </a:pPr>
              <a:r>
                <a:rPr lang="en-GB" sz="1700" dirty="0"/>
                <a:t>Correct RF </a:t>
              </a:r>
              <a:r>
                <a:rPr lang="en-GB" sz="1700" b="1" dirty="0"/>
                <a:t>phase &amp; voltage </a:t>
              </a:r>
              <a:r>
                <a:rPr lang="en-GB" sz="1700" dirty="0"/>
                <a:t>for </a:t>
              </a:r>
              <a:r>
                <a:rPr lang="en-GB" sz="1700" b="1" dirty="0"/>
                <a:t>uniform bunch splitting </a:t>
              </a:r>
              <a:r>
                <a:rPr lang="en-GB" sz="1700" dirty="0"/>
                <a:t>(LHC beams)</a:t>
              </a:r>
            </a:p>
            <a:p>
              <a:pPr marL="285750" indent="-285750">
                <a:spcAft>
                  <a:spcPts val="500"/>
                </a:spcAft>
                <a:buSzPct val="80000"/>
                <a:buFont typeface="Wingdings" pitchFamily="2" charset="2"/>
                <a:buChar char="Ø"/>
              </a:pPr>
              <a:r>
                <a:rPr lang="en-GB" sz="1700" b="1" dirty="0"/>
                <a:t>Multi-agent</a:t>
              </a:r>
              <a:r>
                <a:rPr lang="en-GB" sz="1700" dirty="0"/>
                <a:t> (SAC) &amp; </a:t>
              </a:r>
              <a:r>
                <a:rPr lang="en-GB" sz="1700" b="1" dirty="0"/>
                <a:t>CNN</a:t>
              </a:r>
              <a:r>
                <a:rPr lang="en-GB" sz="1700" dirty="0"/>
                <a:t> for initial guess</a:t>
              </a:r>
            </a:p>
            <a:p>
              <a:pPr marL="285750" indent="-285750">
                <a:spcAft>
                  <a:spcPts val="500"/>
                </a:spcAft>
                <a:buFont typeface="Wingdings" pitchFamily="2" charset="2"/>
                <a:buChar char="Ø"/>
              </a:pPr>
              <a:r>
                <a:rPr lang="en-GB" sz="1700" dirty="0"/>
                <a:t>Successful </a:t>
              </a:r>
              <a:r>
                <a:rPr lang="en-GB" sz="1700" b="1" dirty="0"/>
                <a:t>sim2real </a:t>
              </a:r>
              <a:r>
                <a:rPr lang="en-GB" sz="1700" dirty="0"/>
                <a:t>transfer</a:t>
              </a:r>
            </a:p>
            <a:p>
              <a:pPr marL="285750" indent="-285750">
                <a:spcAft>
                  <a:spcPts val="500"/>
                </a:spcAft>
                <a:buFont typeface="Wingdings" pitchFamily="2" charset="2"/>
                <a:buChar char="Ø"/>
              </a:pPr>
              <a:r>
                <a:rPr lang="en-GB" sz="1700" b="1" dirty="0"/>
                <a:t>If things go wrong: </a:t>
              </a:r>
              <a:r>
                <a:rPr lang="en-GB" sz="1700" dirty="0"/>
                <a:t>degraded beam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679F9CAC-B9C2-D790-2897-306913995E3A}"/>
                </a:ext>
              </a:extLst>
            </p:cNvPr>
            <p:cNvSpPr txBox="1"/>
            <p:nvPr/>
          </p:nvSpPr>
          <p:spPr>
            <a:xfrm>
              <a:off x="1700343" y="1356629"/>
              <a:ext cx="429926" cy="3847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900" b="1" dirty="0">
                  <a:solidFill>
                    <a:schemeClr val="accent6">
                      <a:lumMod val="50000"/>
                    </a:schemeClr>
                  </a:solidFill>
                </a:rPr>
                <a:t>PS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0467EA-0915-1299-E8B2-981B4D4A1120}"/>
              </a:ext>
            </a:extLst>
          </p:cNvPr>
          <p:cNvGrpSpPr/>
          <p:nvPr/>
        </p:nvGrpSpPr>
        <p:grpSpPr>
          <a:xfrm>
            <a:off x="122662" y="4059045"/>
            <a:ext cx="5930446" cy="2618592"/>
            <a:chOff x="122662" y="4059045"/>
            <a:chExt cx="5930446" cy="2618592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A96A956C-2F4A-A970-D230-9CF0D985F7B8}"/>
                </a:ext>
              </a:extLst>
            </p:cNvPr>
            <p:cNvGrpSpPr/>
            <p:nvPr/>
          </p:nvGrpSpPr>
          <p:grpSpPr>
            <a:xfrm>
              <a:off x="122662" y="4059045"/>
              <a:ext cx="5930446" cy="2618592"/>
              <a:chOff x="122662" y="4059045"/>
              <a:chExt cx="5930446" cy="2618592"/>
            </a:xfrm>
          </p:grpSpPr>
          <p:sp>
            <p:nvSpPr>
              <p:cNvPr id="29" name="Round Diagonal Corner of Rectangle 28">
                <a:extLst>
                  <a:ext uri="{FF2B5EF4-FFF2-40B4-BE49-F238E27FC236}">
                    <a16:creationId xmlns:a16="http://schemas.microsoft.com/office/drawing/2014/main" id="{F6778A01-3714-7D70-E9B5-B29902BCFE43}"/>
                  </a:ext>
                </a:extLst>
              </p:cNvPr>
              <p:cNvSpPr/>
              <p:nvPr/>
            </p:nvSpPr>
            <p:spPr>
              <a:xfrm>
                <a:off x="122662" y="4059045"/>
                <a:ext cx="5930446" cy="2618592"/>
              </a:xfrm>
              <a:prstGeom prst="round2DiagRect">
                <a:avLst>
                  <a:gd name="adj1" fmla="val 6066"/>
                  <a:gd name="adj2" fmla="val 0"/>
                </a:avLst>
              </a:prstGeom>
              <a:solidFill>
                <a:schemeClr val="accent1">
                  <a:lumMod val="20000"/>
                  <a:lumOff val="80000"/>
                  <a:alpha val="5965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A0F713EE-6F69-49BB-F072-AAB40CC144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tretch>
                <a:fillRect/>
              </a:stretch>
            </p:blipFill>
            <p:spPr>
              <a:xfrm>
                <a:off x="3665735" y="4633168"/>
                <a:ext cx="2367667" cy="170457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A0CC05B7-511F-1565-0706-A9FA6CF49A03}"/>
                  </a:ext>
                </a:extLst>
              </p:cNvPr>
              <p:cNvSpPr txBox="1"/>
              <p:nvPr/>
            </p:nvSpPr>
            <p:spPr>
              <a:xfrm>
                <a:off x="273954" y="4537819"/>
                <a:ext cx="3655109" cy="211596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Achieve </a:t>
                </a:r>
                <a:r>
                  <a:rPr lang="en-GB" sz="1700" b="1" dirty="0"/>
                  <a:t>optimal injection </a:t>
                </a:r>
                <a:r>
                  <a:rPr lang="en-GB" sz="1700" dirty="0"/>
                  <a:t>into LEIR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RL state based on </a:t>
                </a:r>
                <a:r>
                  <a:rPr lang="en-GB" sz="1700" b="1" dirty="0"/>
                  <a:t>β-VAE-encoded Schottky</a:t>
                </a:r>
                <a:r>
                  <a:rPr lang="en-GB" sz="1700" dirty="0"/>
                  <a:t> spectra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Agent trained on </a:t>
                </a:r>
                <a:r>
                  <a:rPr lang="en-GB" sz="1700" b="1" dirty="0"/>
                  <a:t>data-driven dynamics model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b="1" dirty="0"/>
                  <a:t>If things go wrong: </a:t>
                </a:r>
                <a:r>
                  <a:rPr lang="en-GB" sz="1700" dirty="0"/>
                  <a:t>beam loss, activation, equipment trips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6A666F32-A5BE-A0C9-1659-3D5B36B9C1C9}"/>
                  </a:ext>
                </a:extLst>
              </p:cNvPr>
              <p:cNvSpPr txBox="1"/>
              <p:nvPr/>
            </p:nvSpPr>
            <p:spPr>
              <a:xfrm>
                <a:off x="184752" y="4137068"/>
                <a:ext cx="1547540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900" b="1" dirty="0">
                    <a:solidFill>
                      <a:srgbClr val="002060"/>
                    </a:solidFill>
                  </a:rPr>
                  <a:t>LINAC3 / LEIR</a:t>
                </a:r>
              </a:p>
            </p:txBody>
          </p:sp>
        </p:grp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EB3B4BA-0F67-E77A-A66F-8CAA85C2933E}"/>
                </a:ext>
              </a:extLst>
            </p:cNvPr>
            <p:cNvSpPr txBox="1"/>
            <p:nvPr/>
          </p:nvSpPr>
          <p:spPr>
            <a:xfrm>
              <a:off x="3446414" y="6353799"/>
              <a:ext cx="25281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i="1" dirty="0"/>
                <a:t>V. Kain, N. Madysa, B. Rodriguez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52A4D5E-F464-D514-2F20-8843BCFF14A0}"/>
              </a:ext>
            </a:extLst>
          </p:cNvPr>
          <p:cNvGrpSpPr/>
          <p:nvPr/>
        </p:nvGrpSpPr>
        <p:grpSpPr>
          <a:xfrm>
            <a:off x="6233066" y="1208869"/>
            <a:ext cx="5836271" cy="2623268"/>
            <a:chOff x="6233066" y="1208869"/>
            <a:chExt cx="5836271" cy="2623268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883FAF73-B0F4-B1F2-A99A-5F23B3D240C4}"/>
                </a:ext>
              </a:extLst>
            </p:cNvPr>
            <p:cNvGrpSpPr/>
            <p:nvPr/>
          </p:nvGrpSpPr>
          <p:grpSpPr>
            <a:xfrm>
              <a:off x="6233066" y="1208869"/>
              <a:ext cx="5836271" cy="2623268"/>
              <a:chOff x="6233066" y="1208869"/>
              <a:chExt cx="5836271" cy="2623268"/>
            </a:xfrm>
          </p:grpSpPr>
          <p:sp>
            <p:nvSpPr>
              <p:cNvPr id="53" name="Round Diagonal Corner of Rectangle 52">
                <a:extLst>
                  <a:ext uri="{FF2B5EF4-FFF2-40B4-BE49-F238E27FC236}">
                    <a16:creationId xmlns:a16="http://schemas.microsoft.com/office/drawing/2014/main" id="{012199C1-DBEF-D6D5-C08D-0A41455BCA75}"/>
                  </a:ext>
                </a:extLst>
              </p:cNvPr>
              <p:cNvSpPr/>
              <p:nvPr/>
            </p:nvSpPr>
            <p:spPr>
              <a:xfrm>
                <a:off x="6233066" y="1208869"/>
                <a:ext cx="5836271" cy="2623268"/>
              </a:xfrm>
              <a:prstGeom prst="round2DiagRect">
                <a:avLst>
                  <a:gd name="adj1" fmla="val 7012"/>
                  <a:gd name="adj2" fmla="val 0"/>
                </a:avLst>
              </a:prstGeom>
              <a:solidFill>
                <a:schemeClr val="accent2">
                  <a:lumMod val="20000"/>
                  <a:lumOff val="80000"/>
                  <a:alpha val="80076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pic>
            <p:nvPicPr>
              <p:cNvPr id="54" name="Picture 53">
                <a:extLst>
                  <a:ext uri="{FF2B5EF4-FFF2-40B4-BE49-F238E27FC236}">
                    <a16:creationId xmlns:a16="http://schemas.microsoft.com/office/drawing/2014/main" id="{34DF3ACA-D398-8A12-7AFE-966C7BDC5ED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155407" y="1264126"/>
                <a:ext cx="1667686" cy="2456160"/>
              </a:xfrm>
              <a:prstGeom prst="rect">
                <a:avLst/>
              </a:prstGeom>
            </p:spPr>
          </p:pic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CE74C38-E0D4-6AD0-DF73-AD44BCF1F0CB}"/>
                  </a:ext>
                </a:extLst>
              </p:cNvPr>
              <p:cNvSpPr txBox="1"/>
              <p:nvPr/>
            </p:nvSpPr>
            <p:spPr>
              <a:xfrm>
                <a:off x="6487025" y="1821007"/>
                <a:ext cx="3102451" cy="179023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Adjust </a:t>
                </a:r>
                <a:r>
                  <a:rPr lang="en-GB" sz="1700" b="1" dirty="0"/>
                  <a:t>fine delays </a:t>
                </a:r>
                <a:r>
                  <a:rPr lang="en-GB" sz="1700" dirty="0"/>
                  <a:t>of SPS </a:t>
                </a:r>
                <a:r>
                  <a:rPr lang="en-GB" sz="1700" b="1" dirty="0"/>
                  <a:t>injection kicker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dirty="0"/>
                  <a:t>RL agent (PPO) trained on </a:t>
                </a:r>
                <a:r>
                  <a:rPr lang="en-GB" sz="1700" b="1" dirty="0"/>
                  <a:t>data-driven dynamics model</a:t>
                </a:r>
              </a:p>
              <a:p>
                <a:pPr marL="285750" indent="-285750">
                  <a:spcAft>
                    <a:spcPts val="5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700" b="1" dirty="0"/>
                  <a:t>If things go wrong: </a:t>
                </a:r>
                <a:r>
                  <a:rPr lang="en-GB" sz="1700" dirty="0"/>
                  <a:t>beam loss, activation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B92546D4-30CE-E29B-3325-BA975CA7F485}"/>
                  </a:ext>
                </a:extLst>
              </p:cNvPr>
              <p:cNvSpPr txBox="1"/>
              <p:nvPr/>
            </p:nvSpPr>
            <p:spPr>
              <a:xfrm>
                <a:off x="6288286" y="1262845"/>
                <a:ext cx="1113638" cy="38472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900" b="1" dirty="0">
                    <a:solidFill>
                      <a:srgbClr val="C00000"/>
                    </a:solidFill>
                  </a:rPr>
                  <a:t>PS to SPS</a:t>
                </a:r>
              </a:p>
            </p:txBody>
          </p:sp>
        </p:grp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68B0855-8834-F640-5A96-7FCD1607DA54}"/>
                </a:ext>
              </a:extLst>
            </p:cNvPr>
            <p:cNvSpPr txBox="1"/>
            <p:nvPr/>
          </p:nvSpPr>
          <p:spPr>
            <a:xfrm>
              <a:off x="8531420" y="3482429"/>
              <a:ext cx="1604414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1400" i="1" dirty="0"/>
                <a:t>M. Remta, F. Velotti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FCBD023D-4619-6A98-BCD3-17CB927AE31F}"/>
              </a:ext>
            </a:extLst>
          </p:cNvPr>
          <p:cNvSpPr txBox="1"/>
          <p:nvPr/>
        </p:nvSpPr>
        <p:spPr>
          <a:xfrm>
            <a:off x="1767801" y="3341507"/>
            <a:ext cx="15951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i="1" dirty="0"/>
              <a:t>A. Lasheen, J. Wulff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7480319-08FB-FBAB-C5A8-7BCBEFAAB28D}"/>
              </a:ext>
            </a:extLst>
          </p:cNvPr>
          <p:cNvGrpSpPr/>
          <p:nvPr/>
        </p:nvGrpSpPr>
        <p:grpSpPr>
          <a:xfrm>
            <a:off x="6233066" y="4054369"/>
            <a:ext cx="5836271" cy="2623268"/>
            <a:chOff x="6233066" y="4054369"/>
            <a:chExt cx="5836271" cy="262326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7F260E57-3D2E-5A3C-0789-562E121798E9}"/>
                </a:ext>
              </a:extLst>
            </p:cNvPr>
            <p:cNvGrpSpPr/>
            <p:nvPr/>
          </p:nvGrpSpPr>
          <p:grpSpPr>
            <a:xfrm>
              <a:off x="6233066" y="4054369"/>
              <a:ext cx="5836271" cy="2623268"/>
              <a:chOff x="6233066" y="4054369"/>
              <a:chExt cx="5836271" cy="2623268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F7DCA515-4E62-033B-CAA5-D10699C122C4}"/>
                  </a:ext>
                </a:extLst>
              </p:cNvPr>
              <p:cNvGrpSpPr/>
              <p:nvPr/>
            </p:nvGrpSpPr>
            <p:grpSpPr>
              <a:xfrm>
                <a:off x="6233066" y="4054369"/>
                <a:ext cx="5836271" cy="2623268"/>
                <a:chOff x="6233066" y="4054369"/>
                <a:chExt cx="5836271" cy="2623268"/>
              </a:xfrm>
            </p:grpSpPr>
            <p:sp>
              <p:nvSpPr>
                <p:cNvPr id="59" name="Round Diagonal Corner of Rectangle 58">
                  <a:extLst>
                    <a:ext uri="{FF2B5EF4-FFF2-40B4-BE49-F238E27FC236}">
                      <a16:creationId xmlns:a16="http://schemas.microsoft.com/office/drawing/2014/main" id="{CE8F19F8-EF22-254E-F21F-7F81FF90977D}"/>
                    </a:ext>
                  </a:extLst>
                </p:cNvPr>
                <p:cNvSpPr/>
                <p:nvPr/>
              </p:nvSpPr>
              <p:spPr>
                <a:xfrm>
                  <a:off x="6233066" y="4054369"/>
                  <a:ext cx="5836271" cy="2623268"/>
                </a:xfrm>
                <a:prstGeom prst="round2DiagRect">
                  <a:avLst>
                    <a:gd name="adj1" fmla="val 7012"/>
                    <a:gd name="adj2" fmla="val 0"/>
                  </a:avLst>
                </a:prstGeom>
                <a:solidFill>
                  <a:schemeClr val="accent3">
                    <a:lumMod val="20000"/>
                    <a:lumOff val="80000"/>
                    <a:alpha val="80076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2187A295-7A05-24E1-8784-66930CEBCC87}"/>
                    </a:ext>
                  </a:extLst>
                </p:cNvPr>
                <p:cNvSpPr txBox="1"/>
                <p:nvPr/>
              </p:nvSpPr>
              <p:spPr>
                <a:xfrm>
                  <a:off x="8822199" y="4436926"/>
                  <a:ext cx="3137764" cy="211596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285750" indent="-285750">
                    <a:spcAft>
                      <a:spcPts val="5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700" b="1" dirty="0"/>
                    <a:t>Steer electron beam </a:t>
                  </a:r>
                  <a:r>
                    <a:rPr lang="en-GB" sz="1700" dirty="0"/>
                    <a:t>in AWAKE line</a:t>
                  </a:r>
                </a:p>
                <a:p>
                  <a:pPr marL="285750" indent="-285750">
                    <a:spcAft>
                      <a:spcPts val="5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700" b="1" dirty="0"/>
                    <a:t>Test-bed</a:t>
                  </a:r>
                  <a:r>
                    <a:rPr lang="en-GB" sz="1700" dirty="0"/>
                    <a:t> for different RL algorithms &amp; sim2real transfer</a:t>
                  </a:r>
                </a:p>
                <a:p>
                  <a:pPr marL="285750" indent="-285750">
                    <a:spcAft>
                      <a:spcPts val="5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700" dirty="0"/>
                    <a:t>Large improvements in </a:t>
                  </a:r>
                  <a:r>
                    <a:rPr lang="en-GB" sz="1700" b="1" dirty="0"/>
                    <a:t>sample efficiency </a:t>
                  </a:r>
                  <a:r>
                    <a:rPr lang="en-GB" sz="1700" dirty="0"/>
                    <a:t>(Meta RL)</a:t>
                  </a:r>
                </a:p>
                <a:p>
                  <a:pPr marL="285750" indent="-285750">
                    <a:spcAft>
                      <a:spcPts val="5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700" b="1" dirty="0"/>
                    <a:t>If things go wrong: </a:t>
                  </a:r>
                  <a:r>
                    <a:rPr lang="en-GB" sz="1700" dirty="0"/>
                    <a:t>not critical</a:t>
                  </a:r>
                </a:p>
              </p:txBody>
            </p:sp>
            <p:sp>
              <p:nvSpPr>
                <p:cNvPr id="58" name="TextBox 57">
                  <a:extLst>
                    <a:ext uri="{FF2B5EF4-FFF2-40B4-BE49-F238E27FC236}">
                      <a16:creationId xmlns:a16="http://schemas.microsoft.com/office/drawing/2014/main" id="{090AEC75-CA61-5106-DB34-6EC4CDD815FD}"/>
                    </a:ext>
                  </a:extLst>
                </p:cNvPr>
                <p:cNvSpPr txBox="1"/>
                <p:nvPr/>
              </p:nvSpPr>
              <p:spPr>
                <a:xfrm>
                  <a:off x="8705227" y="4137068"/>
                  <a:ext cx="1485376" cy="38472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CH" sz="1900" b="1" dirty="0">
                      <a:solidFill>
                        <a:schemeClr val="bg2">
                          <a:lumMod val="25000"/>
                        </a:schemeClr>
                      </a:solidFill>
                    </a:rPr>
                    <a:t>AWAKE</a:t>
                  </a:r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576E6FB-591C-D61F-BD14-8A142EEC838A}"/>
                  </a:ext>
                </a:extLst>
              </p:cNvPr>
              <p:cNvSpPr txBox="1"/>
              <p:nvPr/>
            </p:nvSpPr>
            <p:spPr>
              <a:xfrm>
                <a:off x="6378046" y="6306872"/>
                <a:ext cx="1675523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CH" sz="1400" i="1" dirty="0"/>
                  <a:t>S. Hirlaender, V. Kain</a:t>
                </a:r>
              </a:p>
            </p:txBody>
          </p:sp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6139F1D2-753C-EF99-A819-7F2426D301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378046" y="4622908"/>
              <a:ext cx="2351362" cy="15873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646706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14152149-FA53-A4F3-A9CE-0330D71155D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7058" y="4840325"/>
            <a:ext cx="4956307" cy="174829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9B58C05-CEB1-8819-E797-F09047D2D141}"/>
              </a:ext>
            </a:extLst>
          </p:cNvPr>
          <p:cNvSpPr txBox="1"/>
          <p:nvPr/>
        </p:nvSpPr>
        <p:spPr>
          <a:xfrm>
            <a:off x="563586" y="1027824"/>
            <a:ext cx="11064828" cy="3857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CH" sz="1900" dirty="0">
                <a:solidFill>
                  <a:srgbClr val="002060"/>
                </a:solidFill>
              </a:rPr>
              <a:t>Slow-extracted beam has </a:t>
            </a:r>
            <a:r>
              <a:rPr lang="en-CH" sz="1900" b="1" dirty="0">
                <a:solidFill>
                  <a:srgbClr val="002060"/>
                </a:solidFill>
              </a:rPr>
              <a:t>50 Hz &amp; 100 Hz noise </a:t>
            </a:r>
            <a:r>
              <a:rPr lang="en-CH" sz="1900" dirty="0">
                <a:solidFill>
                  <a:srgbClr val="002060"/>
                </a:solidFill>
              </a:rPr>
              <a:t>originating from </a:t>
            </a:r>
            <a:r>
              <a:rPr lang="en-CH" sz="1900" b="1" dirty="0">
                <a:solidFill>
                  <a:srgbClr val="002060"/>
                </a:solidFill>
              </a:rPr>
              <a:t>quadrupole</a:t>
            </a:r>
            <a:r>
              <a:rPr lang="en-CH" sz="1900" dirty="0">
                <a:solidFill>
                  <a:srgbClr val="002060"/>
                </a:solidFill>
              </a:rPr>
              <a:t> power converter </a:t>
            </a:r>
            <a:r>
              <a:rPr lang="en-CH" sz="1900" b="1" dirty="0">
                <a:solidFill>
                  <a:srgbClr val="002060"/>
                </a:solidFill>
              </a:rPr>
              <a:t>ripple </a:t>
            </a:r>
            <a:r>
              <a:rPr lang="en-CH" sz="1600" i="1" dirty="0">
                <a:latin typeface="Calibri" panose="020F0502020204030204"/>
                <a:hlinkClick r:id="rId4"/>
              </a:rPr>
              <a:t>discussed at IPP, 17.11.23</a:t>
            </a:r>
            <a:endParaRPr lang="en-CH" sz="1600" i="1" dirty="0">
              <a:latin typeface="Calibri" panose="020F0502020204030204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CH" sz="1900" b="1" dirty="0">
                <a:solidFill>
                  <a:srgbClr val="002060"/>
                </a:solidFill>
                <a:latin typeface="Calibri" panose="020F0502020204030204"/>
              </a:rPr>
              <a:t>C</a:t>
            </a:r>
            <a:r>
              <a:rPr kumimoji="0" lang="en-CH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</a:rPr>
              <a:t>ontinuous controller &amp; empty bucket channeling </a:t>
            </a:r>
            <a:r>
              <a:rPr kumimoji="0" lang="en-CH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(EBC)</a:t>
            </a:r>
            <a:br>
              <a:rPr kumimoji="0" lang="en-CH" sz="19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kumimoji="0" lang="en-CH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find more details </a:t>
            </a:r>
            <a:r>
              <a:rPr kumimoji="0" lang="en-CH" sz="15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  <a:hlinkClick r:id="rId5"/>
              </a:rPr>
              <a:t>here</a:t>
            </a:r>
            <a:endParaRPr kumimoji="0" lang="en-CH" sz="15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666750" marR="0" lvl="1" indent="-277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80000"/>
              <a:buFont typeface="Wingdings" pitchFamily="2" charset="2"/>
              <a:buChar char="Ø"/>
              <a:tabLst/>
              <a:defRPr/>
            </a:pP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Adaptive Bayesian optimisation </a:t>
            </a:r>
            <a:r>
              <a:rPr kumimoji="0" lang="en-C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(ABO)</a:t>
            </a:r>
            <a:br>
              <a:rPr kumimoji="0" lang="en-CH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br>
            <a:r>
              <a:rPr lang="en-CH" sz="1700" i="1" dirty="0">
                <a:solidFill>
                  <a:prstClr val="black"/>
                </a:solidFill>
                <a:latin typeface="Calibri" panose="020F0502020204030204"/>
              </a:rPr>
              <a:t>s</a:t>
            </a:r>
            <a:r>
              <a:rPr kumimoji="0" lang="en-CH" sz="17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patio-temporal Gaussian Process model</a:t>
            </a:r>
          </a:p>
          <a:p>
            <a:pPr marL="666750" marR="0" lvl="1" indent="-2778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Tx/>
              <a:buSzPct val="80000"/>
              <a:buFont typeface="Wingdings" pitchFamily="2" charset="2"/>
              <a:buChar char="Ø"/>
              <a:tabLst/>
              <a:defRPr/>
            </a:pPr>
            <a:r>
              <a:rPr lang="en-CH" b="1" dirty="0">
                <a:solidFill>
                  <a:prstClr val="black"/>
                </a:solidFill>
                <a:latin typeface="Calibri" panose="020F0502020204030204"/>
              </a:rPr>
              <a:t>Running on UCAP since start of physics ‘24</a:t>
            </a:r>
            <a:br>
              <a:rPr lang="en-CH" b="1" dirty="0">
                <a:solidFill>
                  <a:prstClr val="black"/>
                </a:solidFill>
                <a:latin typeface="Calibri" panose="020F0502020204030204"/>
              </a:rPr>
            </a:br>
            <a:r>
              <a:rPr lang="en-CH" sz="1700" i="1" dirty="0">
                <a:solidFill>
                  <a:prstClr val="black"/>
                </a:solidFill>
                <a:latin typeface="Calibri" panose="020F0502020204030204"/>
              </a:rPr>
              <a:t>e</a:t>
            </a:r>
            <a:r>
              <a:rPr kumimoji="0" lang="en-CH" sz="17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ssential: UCAP node with GPU &amp; Python</a:t>
            </a:r>
          </a:p>
          <a:p>
            <a:pPr marL="666750" lvl="1" indent="-277813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b="1" dirty="0">
                <a:latin typeface="Calibri" panose="020F0502020204030204" pitchFamily="34" charset="0"/>
                <a:cs typeface="Calibri" panose="020F0502020204030204" pitchFamily="34" charset="0"/>
              </a:rPr>
              <a:t>Still ironing out a few issues</a:t>
            </a:r>
            <a:br>
              <a:rPr lang="en-CH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H" sz="1700" i="1" dirty="0">
                <a:latin typeface="Calibri" panose="020F0502020204030204" pitchFamily="34" charset="0"/>
                <a:cs typeface="Calibri" panose="020F0502020204030204" pitchFamily="34" charset="0"/>
              </a:rPr>
              <a:t>bugs that only became apparent longer-term, EBC adjustments,</a:t>
            </a:r>
            <a:br>
              <a:rPr lang="en-CH" sz="1700" i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H" sz="1700" i="1" dirty="0">
                <a:latin typeface="Calibri" panose="020F0502020204030204" pitchFamily="34" charset="0"/>
                <a:cs typeface="Calibri" panose="020F0502020204030204" pitchFamily="34" charset="0"/>
              </a:rPr>
              <a:t>strong cycle-by-cycle variations</a:t>
            </a:r>
          </a:p>
          <a:p>
            <a:pPr marL="666750" lvl="1" indent="-277813">
              <a:spcAft>
                <a:spcPts val="200"/>
              </a:spcAft>
              <a:buSzPct val="80000"/>
              <a:buFont typeface="Wingdings" pitchFamily="2" charset="2"/>
              <a:buChar char="Ø"/>
            </a:pPr>
            <a:r>
              <a:rPr lang="en-CH" dirty="0">
                <a:latin typeface="Calibri" panose="020F0502020204030204" pitchFamily="34" charset="0"/>
                <a:cs typeface="Calibri" panose="020F0502020204030204" pitchFamily="34" charset="0"/>
              </a:rPr>
              <a:t>Interesting case to </a:t>
            </a:r>
            <a:r>
              <a:rPr lang="en-CH" b="1" dirty="0">
                <a:latin typeface="Calibri" panose="020F0502020204030204" pitchFamily="34" charset="0"/>
                <a:cs typeface="Calibri" panose="020F0502020204030204" pitchFamily="34" charset="0"/>
              </a:rPr>
              <a:t>study algorithm improvements</a:t>
            </a:r>
            <a:br>
              <a:rPr lang="en-CH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CH" sz="1700" i="1" dirty="0">
                <a:latin typeface="Calibri" panose="020F0502020204030204" pitchFamily="34" charset="0"/>
                <a:cs typeface="Calibri" panose="020F0502020204030204" pitchFamily="34" charset="0"/>
              </a:rPr>
              <a:t>proximal biasing to reduce exploration spikes</a:t>
            </a:r>
          </a:p>
        </p:txBody>
      </p:sp>
      <p:sp>
        <p:nvSpPr>
          <p:cNvPr id="30" name="Slide Number Placeholder 29">
            <a:extLst>
              <a:ext uri="{FF2B5EF4-FFF2-40B4-BE49-F238E27FC236}">
                <a16:creationId xmlns:a16="http://schemas.microsoft.com/office/drawing/2014/main" id="{AD324878-3C75-E613-44E7-0DDBBF9466E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62720" y="6512363"/>
            <a:ext cx="2743200" cy="365125"/>
          </a:xfrm>
        </p:spPr>
        <p:txBody>
          <a:bodyPr/>
          <a:lstStyle/>
          <a:p>
            <a:fld id="{E02D04CC-0B1D-4DCE-AE55-9105744B0063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34AEA338-1ADB-41FA-1618-3B2055F66982}"/>
              </a:ext>
            </a:extLst>
          </p:cNvPr>
          <p:cNvSpPr txBox="1">
            <a:spLocks/>
          </p:cNvSpPr>
          <p:nvPr/>
        </p:nvSpPr>
        <p:spPr>
          <a:xfrm>
            <a:off x="413817" y="515638"/>
            <a:ext cx="10415145" cy="558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CH" sz="22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SPS: spill noise compensation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318F8F1-F692-3F3A-6E62-465FCC280A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0955" y="4788446"/>
            <a:ext cx="5197020" cy="2078807"/>
          </a:xfrm>
          <a:prstGeom prst="rect">
            <a:avLst/>
          </a:prstGeom>
        </p:spPr>
      </p:pic>
      <p:sp>
        <p:nvSpPr>
          <p:cNvPr id="36" name="PlaceHolder 1">
            <a:extLst>
              <a:ext uri="{FF2B5EF4-FFF2-40B4-BE49-F238E27FC236}">
                <a16:creationId xmlns:a16="http://schemas.microsoft.com/office/drawing/2014/main" id="{A3790526-F9F3-3391-73B6-480F41B1D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640" y="55080"/>
            <a:ext cx="11412720" cy="68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/>
          <a:p>
            <a:pPr defTabSz="914400">
              <a:lnSpc>
                <a:spcPct val="90000"/>
              </a:lnSpc>
              <a:buNone/>
              <a:tabLst>
                <a:tab pos="0" algn="l"/>
                <a:tab pos="2173288" algn="l"/>
              </a:tabLst>
            </a:pPr>
            <a:r>
              <a:rPr lang="en-CH" sz="2800" b="1" spc="-1" dirty="0">
                <a:solidFill>
                  <a:srgbClr val="002060"/>
                </a:solidFill>
                <a:latin typeface="Calibri"/>
              </a:rPr>
              <a:t>Other optimisation examples</a:t>
            </a:r>
            <a:endParaRPr lang="de-DE" sz="2800" b="1" strike="noStrike" spc="-1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F87B8BE-D985-EF22-1817-AE0087E2BAE3}"/>
              </a:ext>
            </a:extLst>
          </p:cNvPr>
          <p:cNvGrpSpPr/>
          <p:nvPr/>
        </p:nvGrpSpPr>
        <p:grpSpPr>
          <a:xfrm>
            <a:off x="7422293" y="2135291"/>
            <a:ext cx="4021159" cy="1928274"/>
            <a:chOff x="7757024" y="2018801"/>
            <a:chExt cx="4021159" cy="1928274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A916A6B5-6575-8D6B-6232-DB03B134228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57024" y="2018801"/>
              <a:ext cx="4021159" cy="192827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4442FB36-B1A8-E62F-FFF0-C68EA518C565}"/>
                </a:ext>
              </a:extLst>
            </p:cNvPr>
            <p:cNvCxnSpPr>
              <a:cxnSpLocks/>
            </p:cNvCxnSpPr>
            <p:nvPr/>
          </p:nvCxnSpPr>
          <p:spPr>
            <a:xfrm>
              <a:off x="8207546" y="2765103"/>
              <a:ext cx="3371835" cy="0"/>
            </a:xfrm>
            <a:prstGeom prst="line">
              <a:avLst/>
            </a:prstGeom>
            <a:ln w="22225">
              <a:solidFill>
                <a:schemeClr val="accent4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2D4AB717-8746-4894-C9B2-84827085EDE7}"/>
              </a:ext>
            </a:extLst>
          </p:cNvPr>
          <p:cNvGrpSpPr/>
          <p:nvPr/>
        </p:nvGrpSpPr>
        <p:grpSpPr>
          <a:xfrm>
            <a:off x="1344415" y="4840802"/>
            <a:ext cx="10008973" cy="1757705"/>
            <a:chOff x="1344415" y="4840802"/>
            <a:chExt cx="10008973" cy="1757705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E1E4E420-02BC-4753-FC27-1B1994F16D8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6405743" y="4840802"/>
              <a:ext cx="4947645" cy="1757705"/>
            </a:xfrm>
            <a:prstGeom prst="rect">
              <a:avLst/>
            </a:prstGeom>
          </p:spPr>
        </p:pic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97263718-4EAC-53FA-DA57-07FF4C3CE6BB}"/>
                </a:ext>
              </a:extLst>
            </p:cNvPr>
            <p:cNvSpPr/>
            <p:nvPr/>
          </p:nvSpPr>
          <p:spPr>
            <a:xfrm>
              <a:off x="1344415" y="4893276"/>
              <a:ext cx="919343" cy="1477868"/>
            </a:xfrm>
            <a:prstGeom prst="rect">
              <a:avLst/>
            </a:prstGeom>
            <a:solidFill>
              <a:schemeClr val="accent4">
                <a:lumMod val="40000"/>
                <a:lumOff val="60000"/>
                <a:alpha val="39556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</p:spTree>
    <p:extLst>
      <p:ext uri="{BB962C8B-B14F-4D97-AF65-F5344CB8AC3E}">
        <p14:creationId xmlns:p14="http://schemas.microsoft.com/office/powerpoint/2010/main" val="2089514177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7">
            <a:extLst>
              <a:ext uri="{FF2B5EF4-FFF2-40B4-BE49-F238E27FC236}">
                <a16:creationId xmlns:a16="http://schemas.microsoft.com/office/drawing/2014/main" id="{C62445A1-4A2F-5EAE-A50A-7E1B901CD126}"/>
              </a:ext>
            </a:extLst>
          </p:cNvPr>
          <p:cNvSpPr txBox="1">
            <a:spLocks/>
          </p:cNvSpPr>
          <p:nvPr/>
        </p:nvSpPr>
        <p:spPr>
          <a:xfrm>
            <a:off x="9083880" y="649260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defPPr>
              <a:defRPr lang="en-US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en-US" sz="1200" b="0" i="1" strike="noStrike" kern="1200" spc="-1">
                <a:solidFill>
                  <a:schemeClr val="accent5">
                    <a:tint val="75000"/>
                    <a:lumMod val="75000"/>
                    <a:alpha val="70000"/>
                  </a:schemeClr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3CE343-FBCF-4AFC-B1DC-3F27E1133A3E}" type="slidenum">
              <a:rPr lang="en-CH" smtClean="0"/>
              <a:pPr/>
              <a:t>39</a:t>
            </a:fld>
            <a:endParaRPr lang="en-CH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ECCEB75-F43A-4A47-98C4-4E2C1720F708}"/>
              </a:ext>
            </a:extLst>
          </p:cNvPr>
          <p:cNvSpPr txBox="1"/>
          <p:nvPr/>
        </p:nvSpPr>
        <p:spPr>
          <a:xfrm>
            <a:off x="606098" y="1689061"/>
            <a:ext cx="6251971" cy="37907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66700" indent="-2667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tabLst>
                <a:tab pos="1062038" algn="l"/>
              </a:tabLst>
            </a:pPr>
            <a:r>
              <a:rPr kumimoji="0" lang="en-CH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Goal: </a:t>
            </a:r>
            <a:r>
              <a:rPr kumimoji="0" lang="en-CH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tune sextupole &amp; octupole currents to </a:t>
            </a:r>
            <a:r>
              <a:rPr kumimoji="0" lang="en-CH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minimise</a:t>
            </a:r>
            <a:r>
              <a:rPr kumimoji="0" lang="en-CH" sz="1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of resonances</a:t>
            </a:r>
          </a:p>
          <a:p>
            <a:pPr marL="266700" indent="-266700">
              <a:spcAft>
                <a:spcPts val="1000"/>
              </a:spcAft>
              <a:buSzPct val="100000"/>
              <a:buFont typeface="Arial" panose="020B0604020202020204" pitchFamily="34" charset="0"/>
              <a:buChar char="•"/>
              <a:tabLst>
                <a:tab pos="1062038" algn="l"/>
              </a:tabLst>
            </a:pPr>
            <a:r>
              <a:rPr kumimoji="0" lang="en-CH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Generic SkoptBayesian </a:t>
            </a:r>
            <a:r>
              <a:rPr kumimoji="0" lang="en-CH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flexible </a:t>
            </a:r>
            <a:r>
              <a:rPr kumimoji="0" lang="en-CH" sz="19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enough</a:t>
            </a:r>
            <a:r>
              <a:rPr kumimoji="0" lang="en-CH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CH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and </a:t>
            </a:r>
            <a:r>
              <a:rPr kumimoji="0" lang="en-CH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performance bottleneck </a:t>
            </a:r>
            <a:r>
              <a:rPr kumimoji="0" lang="en-CH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given # samples and no GPU</a:t>
            </a:r>
          </a:p>
          <a:p>
            <a:pPr marL="266700" indent="-266700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>
                <a:tab pos="1062038" algn="l"/>
              </a:tabLst>
            </a:pPr>
            <a:r>
              <a:rPr lang="en-CH" sz="1900" b="1" dirty="0">
                <a:solidFill>
                  <a:srgbClr val="002060"/>
                </a:solidFill>
                <a:latin typeface="Calibri" panose="020F0502020204030204"/>
              </a:rPr>
              <a:t>Use custom optimisers newly supported by GeOFF</a:t>
            </a:r>
            <a:br>
              <a:rPr lang="en-CH" dirty="0">
                <a:solidFill>
                  <a:prstClr val="black"/>
                </a:solidFill>
                <a:latin typeface="Calibri" panose="020F0502020204030204"/>
              </a:rPr>
            </a:br>
            <a:r>
              <a:rPr kumimoji="0" lang="en-CH" sz="160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Bayesian optimisation implemented with BoTorch</a:t>
            </a:r>
          </a:p>
          <a:p>
            <a:pPr marL="668338" lvl="1" indent="-285750">
              <a:spcAft>
                <a:spcPts val="300"/>
              </a:spcAft>
              <a:buSzPct val="80000"/>
              <a:buFont typeface="Wingdings" pitchFamily="2" charset="2"/>
              <a:buChar char="Ø"/>
              <a:tabLst>
                <a:tab pos="1062038" algn="l"/>
              </a:tabLst>
            </a:pPr>
            <a:r>
              <a:rPr kumimoji="0" lang="en-CH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Pre-conditioned model </a:t>
            </a:r>
            <a:r>
              <a:rPr kumimoji="0" lang="en-CH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based on</a:t>
            </a:r>
            <a:r>
              <a:rPr kumimoji="0" lang="en-CH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historical data</a:t>
            </a:r>
          </a:p>
          <a:p>
            <a:pPr marL="668338" lvl="1" indent="-285750">
              <a:spcAft>
                <a:spcPts val="1000"/>
              </a:spcAft>
              <a:buSzPct val="80000"/>
              <a:buFont typeface="Wingdings" pitchFamily="2" charset="2"/>
              <a:buChar char="Ø"/>
              <a:tabLst>
                <a:tab pos="1062038" algn="l"/>
              </a:tabLst>
            </a:pPr>
            <a:r>
              <a:rPr kumimoji="0" lang="en-CH" b="0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</a:t>
            </a:r>
            <a:r>
              <a:rPr lang="en-CH" dirty="0">
                <a:solidFill>
                  <a:prstClr val="black"/>
                </a:solidFill>
                <a:latin typeface="Calibri" panose="020F0502020204030204"/>
              </a:rPr>
              <a:t> prior knowledge to improve </a:t>
            </a:r>
            <a:r>
              <a:rPr lang="en-CH" b="1" dirty="0">
                <a:solidFill>
                  <a:prstClr val="black"/>
                </a:solidFill>
                <a:latin typeface="Calibri" panose="020F0502020204030204"/>
              </a:rPr>
              <a:t>sample efficiency</a:t>
            </a:r>
          </a:p>
          <a:p>
            <a:pPr marL="212725" indent="-269875">
              <a:spcAft>
                <a:spcPts val="300"/>
              </a:spcAft>
              <a:buSzPct val="100000"/>
              <a:buFont typeface="Arial" panose="020B0604020202020204" pitchFamily="34" charset="0"/>
              <a:buChar char="•"/>
              <a:tabLst>
                <a:tab pos="1062038" algn="l"/>
              </a:tabLst>
            </a:pPr>
            <a:r>
              <a:rPr kumimoji="0" lang="en-CH" sz="19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Next</a:t>
            </a:r>
          </a:p>
          <a:p>
            <a:pPr marL="685800" lvl="1" indent="-285750">
              <a:spcAft>
                <a:spcPts val="300"/>
              </a:spcAft>
              <a:buSzPct val="80000"/>
              <a:buFont typeface="Wingdings" pitchFamily="2" charset="2"/>
              <a:buChar char="Ø"/>
              <a:tabLst>
                <a:tab pos="1062038" algn="l"/>
              </a:tabLst>
            </a:pPr>
            <a:r>
              <a:rPr lang="en-CH" dirty="0">
                <a:solidFill>
                  <a:prstClr val="black"/>
                </a:solidFill>
                <a:latin typeface="Calibri" panose="020F0502020204030204"/>
              </a:rPr>
              <a:t>Additional machine studies</a:t>
            </a:r>
          </a:p>
          <a:p>
            <a:pPr marL="685800" lvl="1" indent="-285750">
              <a:spcAft>
                <a:spcPts val="400"/>
              </a:spcAft>
              <a:buSzPct val="80000"/>
              <a:buFont typeface="Wingdings" pitchFamily="2" charset="2"/>
              <a:buChar char="Ø"/>
              <a:tabLst>
                <a:tab pos="1062038" algn="l"/>
              </a:tabLst>
            </a:pPr>
            <a:r>
              <a:rPr lang="en-CH" dirty="0">
                <a:solidFill>
                  <a:prstClr val="black"/>
                </a:solidFill>
                <a:latin typeface="Calibri" panose="020F0502020204030204"/>
              </a:rPr>
              <a:t>Year-to-year transfer?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BDAD4AA-C1B2-FD20-C522-EAAFBC628784}"/>
              </a:ext>
            </a:extLst>
          </p:cNvPr>
          <p:cNvGrpSpPr/>
          <p:nvPr/>
        </p:nvGrpSpPr>
        <p:grpSpPr>
          <a:xfrm>
            <a:off x="7104674" y="833346"/>
            <a:ext cx="4994180" cy="3144981"/>
            <a:chOff x="11173576" y="3701571"/>
            <a:chExt cx="4342979" cy="2734901"/>
          </a:xfrm>
        </p:grpSpPr>
        <p:pic>
          <p:nvPicPr>
            <p:cNvPr id="22" name="Picture 2" descr="zoom">
              <a:extLst>
                <a:ext uri="{FF2B5EF4-FFF2-40B4-BE49-F238E27FC236}">
                  <a16:creationId xmlns:a16="http://schemas.microsoft.com/office/drawing/2014/main" id="{C0756186-AD83-91C3-820A-288A94A763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73576" y="4520448"/>
              <a:ext cx="3341510" cy="19160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025BDAAE-E9A1-0694-5F43-E78160A0AA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513616" y="3701571"/>
              <a:ext cx="2002939" cy="1575127"/>
            </a:xfrm>
            <a:prstGeom prst="rect">
              <a:avLst/>
            </a:prstGeom>
          </p:spPr>
        </p:pic>
      </p:grpSp>
      <p:pic>
        <p:nvPicPr>
          <p:cNvPr id="24" name="Picture 23">
            <a:extLst>
              <a:ext uri="{FF2B5EF4-FFF2-40B4-BE49-F238E27FC236}">
                <a16:creationId xmlns:a16="http://schemas.microsoft.com/office/drawing/2014/main" id="{8533280D-91C7-34D8-5BA8-3CA987A4FE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94885" y="4262141"/>
            <a:ext cx="2903969" cy="217797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4BD7CB9-D808-9858-29CF-03765DA33871}"/>
              </a:ext>
            </a:extLst>
          </p:cNvPr>
          <p:cNvSpPr txBox="1"/>
          <p:nvPr/>
        </p:nvSpPr>
        <p:spPr>
          <a:xfrm>
            <a:off x="8478823" y="6440118"/>
            <a:ext cx="26335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400" i="1" dirty="0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F. Asvesta, T. Prebibaj, G. Tangari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F0DF5EA-41AA-8442-E5E5-6D49EC0680B4}"/>
              </a:ext>
            </a:extLst>
          </p:cNvPr>
          <p:cNvGrpSpPr/>
          <p:nvPr/>
        </p:nvGrpSpPr>
        <p:grpSpPr>
          <a:xfrm>
            <a:off x="5497358" y="4496266"/>
            <a:ext cx="3586522" cy="1808578"/>
            <a:chOff x="5439425" y="4410268"/>
            <a:chExt cx="3586522" cy="1808578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E4163958-BBF4-5BB3-940B-4DA59380ACF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0" t="78559" r="76833" b="485"/>
            <a:stretch/>
          </p:blipFill>
          <p:spPr>
            <a:xfrm>
              <a:off x="5439425" y="5195580"/>
              <a:ext cx="1665382" cy="1023266"/>
            </a:xfrm>
            <a:prstGeom prst="rect">
              <a:avLst/>
            </a:prstGeom>
          </p:spPr>
        </p:pic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6D34A82D-B215-F0DF-6DCF-F9C01D041F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508861" y="4410268"/>
              <a:ext cx="1517086" cy="1697691"/>
            </a:xfrm>
            <a:prstGeom prst="rect">
              <a:avLst/>
            </a:prstGeom>
          </p:spPr>
        </p:pic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8372ED20-5FF2-E99D-8275-D298779A850F}"/>
                </a:ext>
              </a:extLst>
            </p:cNvPr>
            <p:cNvCxnSpPr>
              <a:cxnSpLocks/>
            </p:cNvCxnSpPr>
            <p:nvPr/>
          </p:nvCxnSpPr>
          <p:spPr>
            <a:xfrm>
              <a:off x="7148282" y="5707213"/>
              <a:ext cx="331547" cy="0"/>
            </a:xfrm>
            <a:prstGeom prst="straightConnector1">
              <a:avLst/>
            </a:prstGeom>
            <a:ln w="12700">
              <a:solidFill>
                <a:srgbClr val="002060"/>
              </a:solidFill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 Placeholder 3">
            <a:extLst>
              <a:ext uri="{FF2B5EF4-FFF2-40B4-BE49-F238E27FC236}">
                <a16:creationId xmlns:a16="http://schemas.microsoft.com/office/drawing/2014/main" id="{390399D1-0502-8B57-E5DB-A7A6174EA414}"/>
              </a:ext>
            </a:extLst>
          </p:cNvPr>
          <p:cNvSpPr txBox="1">
            <a:spLocks/>
          </p:cNvSpPr>
          <p:nvPr/>
        </p:nvSpPr>
        <p:spPr>
          <a:xfrm>
            <a:off x="413817" y="515638"/>
            <a:ext cx="10415145" cy="5583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200" i="1" kern="1200" baseline="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CH" spc="-1" dirty="0">
                <a:solidFill>
                  <a:srgbClr val="002060"/>
                </a:solidFill>
                <a:latin typeface="Calibri"/>
              </a:rPr>
              <a:t>PSB: resonance compensation</a:t>
            </a:r>
            <a:endParaRPr kumimoji="0" lang="en-CH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PlaceHolder 1">
            <a:extLst>
              <a:ext uri="{FF2B5EF4-FFF2-40B4-BE49-F238E27FC236}">
                <a16:creationId xmlns:a16="http://schemas.microsoft.com/office/drawing/2014/main" id="{C6ED7AF1-D1F1-897A-7191-C72CFA91122A}"/>
              </a:ext>
            </a:extLst>
          </p:cNvPr>
          <p:cNvSpPr txBox="1">
            <a:spLocks/>
          </p:cNvSpPr>
          <p:nvPr/>
        </p:nvSpPr>
        <p:spPr>
          <a:xfrm>
            <a:off x="413640" y="55080"/>
            <a:ext cx="11412720" cy="681840"/>
          </a:xfrm>
          <a:prstGeom prst="rect">
            <a:avLst/>
          </a:prstGeom>
          <a:noFill/>
          <a:ln w="0">
            <a:noFill/>
          </a:ln>
        </p:spPr>
        <p:txBody>
          <a:bodyPr lIns="91440" tIns="45720" rIns="91440" bIns="4572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tabLst>
                <a:tab pos="0" algn="l"/>
                <a:tab pos="2173288" algn="l"/>
              </a:tabLst>
            </a:pPr>
            <a:r>
              <a:rPr lang="en-CH" sz="2800" b="1" spc="-1" dirty="0">
                <a:solidFill>
                  <a:srgbClr val="002060"/>
                </a:solidFill>
                <a:latin typeface="Calibri"/>
              </a:rPr>
              <a:t>Other optimisation examples</a:t>
            </a:r>
            <a:endParaRPr lang="de-DE" sz="2800" b="1" spc="-1" dirty="0">
              <a:solidFill>
                <a:srgbClr val="00206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693028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3D742-03FB-8B6B-341C-03AAF8AFBB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Introduction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567E98-B436-0A17-B860-55E749261EB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11413315" cy="544235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Accelerator automation history (at CERN)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B84C79-9565-C0B9-6200-C69B069DC0E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4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4DF8D02-28D1-9FCF-712C-BBC96F658333}"/>
              </a:ext>
            </a:extLst>
          </p:cNvPr>
          <p:cNvCxnSpPr>
            <a:cxnSpLocks/>
          </p:cNvCxnSpPr>
          <p:nvPr/>
        </p:nvCxnSpPr>
        <p:spPr>
          <a:xfrm>
            <a:off x="411315" y="4023851"/>
            <a:ext cx="10296442" cy="0"/>
          </a:xfrm>
          <a:prstGeom prst="line">
            <a:avLst/>
          </a:prstGeom>
          <a:ln w="44450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44000">
                  <a:schemeClr val="accent1">
                    <a:lumMod val="60000"/>
                    <a:lumOff val="40000"/>
                  </a:schemeClr>
                </a:gs>
                <a:gs pos="88000">
                  <a:schemeClr val="accent1">
                    <a:lumMod val="75000"/>
                  </a:schemeClr>
                </a:gs>
                <a:gs pos="100000">
                  <a:schemeClr val="accent1">
                    <a:lumMod val="50000"/>
                  </a:schemeClr>
                </a:gs>
              </a:gsLst>
              <a:lin ang="0" scaled="0"/>
            </a:gra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2" name="Group 71">
            <a:extLst>
              <a:ext uri="{FF2B5EF4-FFF2-40B4-BE49-F238E27FC236}">
                <a16:creationId xmlns:a16="http://schemas.microsoft.com/office/drawing/2014/main" id="{3CDD54DE-44D3-998E-26AD-E08F4B95E0AF}"/>
              </a:ext>
            </a:extLst>
          </p:cNvPr>
          <p:cNvGrpSpPr/>
          <p:nvPr/>
        </p:nvGrpSpPr>
        <p:grpSpPr>
          <a:xfrm>
            <a:off x="7971472" y="3497167"/>
            <a:ext cx="3569960" cy="3018495"/>
            <a:chOff x="8179819" y="2798408"/>
            <a:chExt cx="3569960" cy="3018495"/>
          </a:xfrm>
        </p:grpSpPr>
        <p:sp>
          <p:nvSpPr>
            <p:cNvPr id="69" name="Rounded Rectangle 68">
              <a:extLst>
                <a:ext uri="{FF2B5EF4-FFF2-40B4-BE49-F238E27FC236}">
                  <a16:creationId xmlns:a16="http://schemas.microsoft.com/office/drawing/2014/main" id="{E400E463-8520-A59B-A1B1-B20AA15A2016}"/>
                </a:ext>
              </a:extLst>
            </p:cNvPr>
            <p:cNvSpPr/>
            <p:nvPr/>
          </p:nvSpPr>
          <p:spPr>
            <a:xfrm>
              <a:off x="8179819" y="4049035"/>
              <a:ext cx="3569960" cy="1767868"/>
            </a:xfrm>
            <a:prstGeom prst="roundRect">
              <a:avLst>
                <a:gd name="adj" fmla="val 6585"/>
              </a:avLst>
            </a:prstGeom>
            <a:solidFill>
              <a:srgbClr val="C00000">
                <a:alpha val="2179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3A5A56C5-5B2D-45A0-3D49-49E7B9989D23}"/>
                </a:ext>
              </a:extLst>
            </p:cNvPr>
            <p:cNvGrpSpPr/>
            <p:nvPr/>
          </p:nvGrpSpPr>
          <p:grpSpPr>
            <a:xfrm>
              <a:off x="8270057" y="2798408"/>
              <a:ext cx="3402545" cy="2960909"/>
              <a:chOff x="8270057" y="2798408"/>
              <a:chExt cx="3402545" cy="2960909"/>
            </a:xfrm>
          </p:grpSpPr>
          <p:grpSp>
            <p:nvGrpSpPr>
              <p:cNvPr id="46" name="Group 45">
                <a:extLst>
                  <a:ext uri="{FF2B5EF4-FFF2-40B4-BE49-F238E27FC236}">
                    <a16:creationId xmlns:a16="http://schemas.microsoft.com/office/drawing/2014/main" id="{450E873C-3A36-1ECF-F973-91204FEFB48F}"/>
                  </a:ext>
                </a:extLst>
              </p:cNvPr>
              <p:cNvGrpSpPr/>
              <p:nvPr/>
            </p:nvGrpSpPr>
            <p:grpSpPr>
              <a:xfrm>
                <a:off x="8297571" y="2798408"/>
                <a:ext cx="1269138" cy="722625"/>
                <a:chOff x="4652696" y="2798408"/>
                <a:chExt cx="1269138" cy="722625"/>
              </a:xfrm>
            </p:grpSpPr>
            <p:sp>
              <p:nvSpPr>
                <p:cNvPr id="47" name="Oval 46">
                  <a:extLst>
                    <a:ext uri="{FF2B5EF4-FFF2-40B4-BE49-F238E27FC236}">
                      <a16:creationId xmlns:a16="http://schemas.microsoft.com/office/drawing/2014/main" id="{14D5F00D-C5F4-38EE-84B8-9FCEFFF725FE}"/>
                    </a:ext>
                  </a:extLst>
                </p:cNvPr>
                <p:cNvSpPr/>
                <p:nvPr/>
              </p:nvSpPr>
              <p:spPr>
                <a:xfrm>
                  <a:off x="4964766" y="3179618"/>
                  <a:ext cx="290945" cy="290945"/>
                </a:xfrm>
                <a:prstGeom prst="ellipse">
                  <a:avLst/>
                </a:prstGeom>
                <a:solidFill>
                  <a:schemeClr val="accent2">
                    <a:lumMod val="20000"/>
                    <a:lumOff val="80000"/>
                  </a:schemeClr>
                </a:solidFill>
                <a:ln w="1905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  <p:sp>
              <p:nvSpPr>
                <p:cNvPr id="48" name="TextBox 47">
                  <a:extLst>
                    <a:ext uri="{FF2B5EF4-FFF2-40B4-BE49-F238E27FC236}">
                      <a16:creationId xmlns:a16="http://schemas.microsoft.com/office/drawing/2014/main" id="{B73544A1-0A6B-3C40-CE91-7824E64DA68C}"/>
                    </a:ext>
                  </a:extLst>
                </p:cNvPr>
                <p:cNvSpPr txBox="1"/>
                <p:nvPr/>
              </p:nvSpPr>
              <p:spPr>
                <a:xfrm>
                  <a:off x="4652696" y="2798408"/>
                  <a:ext cx="65274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 algn="ctr"/>
                  <a:r>
                    <a:rPr lang="en-CH" b="1" dirty="0">
                      <a:solidFill>
                        <a:srgbClr val="C00000"/>
                      </a:solidFill>
                    </a:rPr>
                    <a:t>2018</a:t>
                  </a:r>
                  <a:endParaRPr lang="en-CH" i="1" dirty="0">
                    <a:solidFill>
                      <a:srgbClr val="C00000"/>
                    </a:solidFill>
                  </a:endParaRPr>
                </a:p>
              </p:txBody>
            </p:sp>
            <p:sp>
              <p:nvSpPr>
                <p:cNvPr id="49" name="Right Arrow 48">
                  <a:extLst>
                    <a:ext uri="{FF2B5EF4-FFF2-40B4-BE49-F238E27FC236}">
                      <a16:creationId xmlns:a16="http://schemas.microsoft.com/office/drawing/2014/main" id="{F8459D34-C30B-564B-EACC-21BC28106993}"/>
                    </a:ext>
                  </a:extLst>
                </p:cNvPr>
                <p:cNvSpPr/>
                <p:nvPr/>
              </p:nvSpPr>
              <p:spPr>
                <a:xfrm>
                  <a:off x="5269091" y="3129147"/>
                  <a:ext cx="652743" cy="391886"/>
                </a:xfrm>
                <a:prstGeom prst="rightArrow">
                  <a:avLst/>
                </a:prstGeom>
                <a:gradFill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49000">
                      <a:schemeClr val="accent2">
                        <a:lumMod val="40000"/>
                        <a:lumOff val="60000"/>
                      </a:schemeClr>
                    </a:gs>
                    <a:gs pos="62000">
                      <a:schemeClr val="accent2">
                        <a:lumMod val="60000"/>
                        <a:lumOff val="40000"/>
                      </a:schemeClr>
                    </a:gs>
                    <a:gs pos="100000">
                      <a:srgbClr val="C00000">
                        <a:alpha val="90000"/>
                      </a:srgbClr>
                    </a:gs>
                  </a:gsLst>
                  <a:lin ang="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</p:grp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6C3BB8F3-4E6D-EAA1-2DCF-46E29C262021}"/>
                  </a:ext>
                </a:extLst>
              </p:cNvPr>
              <p:cNvSpPr txBox="1"/>
              <p:nvPr/>
            </p:nvSpPr>
            <p:spPr>
              <a:xfrm>
                <a:off x="8270057" y="4128101"/>
                <a:ext cx="3402545" cy="16312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9250" lvl="2" indent="-349250"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Optimisers, ML, …</a:t>
                </a:r>
              </a:p>
              <a:p>
                <a:pPr marL="349250" lvl="2" indent="-349250"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T</a:t>
                </a:r>
                <a:r>
                  <a:rPr lang="en-GB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ypically </a:t>
                </a:r>
                <a:r>
                  <a:rPr lang="en-GB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</a:t>
                </a: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n-demand</a:t>
                </a:r>
                <a:endParaRPr lang="en-GB" sz="18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Learn models </a:t>
                </a:r>
                <a:r>
                  <a:rPr lang="en-GB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if not available</a:t>
                </a:r>
                <a:endPara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Infrastructure: 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Python &amp; frameworks</a:t>
                </a:r>
              </a:p>
            </p:txBody>
          </p:sp>
        </p:grp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E97A8569-9DA8-E1F5-C061-3C125D9F27D1}"/>
              </a:ext>
            </a:extLst>
          </p:cNvPr>
          <p:cNvGrpSpPr/>
          <p:nvPr/>
        </p:nvGrpSpPr>
        <p:grpSpPr>
          <a:xfrm>
            <a:off x="8579578" y="1288064"/>
            <a:ext cx="3626038" cy="3325183"/>
            <a:chOff x="8787925" y="589305"/>
            <a:chExt cx="3626038" cy="3325183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ACE27DC2-9FB8-E391-470C-98CBBD6990A5}"/>
                </a:ext>
              </a:extLst>
            </p:cNvPr>
            <p:cNvSpPr/>
            <p:nvPr/>
          </p:nvSpPr>
          <p:spPr>
            <a:xfrm>
              <a:off x="8787925" y="589305"/>
              <a:ext cx="3526674" cy="2076500"/>
            </a:xfrm>
            <a:prstGeom prst="roundRect">
              <a:avLst>
                <a:gd name="adj" fmla="val 6020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9A08BC73-3AEA-4A10-B76F-46796213B831}"/>
                </a:ext>
              </a:extLst>
            </p:cNvPr>
            <p:cNvGrpSpPr/>
            <p:nvPr/>
          </p:nvGrpSpPr>
          <p:grpSpPr>
            <a:xfrm>
              <a:off x="9492071" y="3136164"/>
              <a:ext cx="1170246" cy="778324"/>
              <a:chOff x="5039279" y="3136164"/>
              <a:chExt cx="1170246" cy="778324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311F64A5-00C6-EB8A-B9F9-C60B484615D0}"/>
                  </a:ext>
                </a:extLst>
              </p:cNvPr>
              <p:cNvSpPr/>
              <p:nvPr/>
            </p:nvSpPr>
            <p:spPr>
              <a:xfrm>
                <a:off x="5256271" y="3179618"/>
                <a:ext cx="290945" cy="290945"/>
              </a:xfrm>
              <a:prstGeom prst="ellipse">
                <a:avLst/>
              </a:prstGeom>
              <a:solidFill>
                <a:schemeClr val="accent6">
                  <a:lumMod val="20000"/>
                  <a:lumOff val="80000"/>
                </a:schemeClr>
              </a:solidFill>
              <a:ln w="19050">
                <a:solidFill>
                  <a:schemeClr val="accent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38EC051B-985F-4C2D-56F8-C5FDE82B5881}"/>
                  </a:ext>
                </a:extLst>
              </p:cNvPr>
              <p:cNvSpPr txBox="1"/>
              <p:nvPr/>
            </p:nvSpPr>
            <p:spPr>
              <a:xfrm>
                <a:off x="5039279" y="3545156"/>
                <a:ext cx="82907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accent6"/>
                    </a:solidFill>
                  </a:rPr>
                  <a:t>2021 - </a:t>
                </a:r>
                <a:endParaRPr lang="en-CH" i="1" dirty="0">
                  <a:solidFill>
                    <a:schemeClr val="accent6"/>
                  </a:solidFill>
                </a:endParaRPr>
              </a:p>
            </p:txBody>
          </p:sp>
          <p:sp>
            <p:nvSpPr>
              <p:cNvPr id="53" name="Right Arrow 52">
                <a:extLst>
                  <a:ext uri="{FF2B5EF4-FFF2-40B4-BE49-F238E27FC236}">
                    <a16:creationId xmlns:a16="http://schemas.microsoft.com/office/drawing/2014/main" id="{C3D74708-B2AB-2CF7-B3A7-4A2ECC870963}"/>
                  </a:ext>
                </a:extLst>
              </p:cNvPr>
              <p:cNvSpPr/>
              <p:nvPr/>
            </p:nvSpPr>
            <p:spPr>
              <a:xfrm>
                <a:off x="5556782" y="3136164"/>
                <a:ext cx="652743" cy="391886"/>
              </a:xfrm>
              <a:prstGeom prst="rightArrow">
                <a:avLst/>
              </a:prstGeom>
              <a:gradFill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74000">
                    <a:schemeClr val="accent6">
                      <a:lumMod val="40000"/>
                      <a:lumOff val="60000"/>
                    </a:schemeClr>
                  </a:gs>
                  <a:gs pos="83000">
                    <a:schemeClr val="accent6">
                      <a:lumMod val="40000"/>
                      <a:lumOff val="60000"/>
                    </a:schemeClr>
                  </a:gs>
                  <a:gs pos="100000">
                    <a:schemeClr val="accent6">
                      <a:lumMod val="60000"/>
                      <a:lumOff val="40000"/>
                    </a:scheme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9CCD2D60-5F98-0338-2133-D0201852C1BA}"/>
                </a:ext>
              </a:extLst>
            </p:cNvPr>
            <p:cNvSpPr txBox="1"/>
            <p:nvPr/>
          </p:nvSpPr>
          <p:spPr>
            <a:xfrm>
              <a:off x="8887288" y="705395"/>
              <a:ext cx="3526675" cy="1856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9250" lvl="2" indent="-349250">
                <a:spcBef>
                  <a:spcPts val="0"/>
                </a:spcBef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GB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Closing the loop: </a:t>
              </a:r>
              <a:r>
                <a:rPr lang="en-GB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  <a: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ontinuous</a:t>
              </a:r>
              <a:b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control or a</a:t>
              </a:r>
              <a:r>
                <a:rPr lang="en-GB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uto-launch</a:t>
              </a:r>
            </a:p>
            <a:p>
              <a:pPr marL="349250" lvl="2" indent="-349250">
                <a:spcBef>
                  <a:spcPts val="0"/>
                </a:spcBef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GB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Infrastructure: </a:t>
              </a:r>
              <a:r>
                <a:rPr lang="en-GB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server-based solutions</a:t>
              </a:r>
              <a:endParaRPr lang="en-GB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marL="349250" lvl="2" indent="-349250">
                <a:spcBef>
                  <a:spcPts val="0"/>
                </a:spcBef>
                <a:spcAft>
                  <a:spcPts val="400"/>
                </a:spcAft>
                <a:buSzPct val="80000"/>
                <a:buFont typeface="Wingdings" pitchFamily="2" charset="2"/>
                <a:buChar char="Ø"/>
              </a:pPr>
              <a:r>
                <a:rPr lang="en-GB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Equipment: </a:t>
              </a:r>
              <a:r>
                <a:rPr lang="en-GB" sz="18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predictive maintenance, fault analysis, …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2007BFDA-1C1C-2726-88F8-C67FE796AEB6}"/>
              </a:ext>
            </a:extLst>
          </p:cNvPr>
          <p:cNvGrpSpPr/>
          <p:nvPr/>
        </p:nvGrpSpPr>
        <p:grpSpPr>
          <a:xfrm>
            <a:off x="154188" y="1599046"/>
            <a:ext cx="2979717" cy="2620746"/>
            <a:chOff x="246788" y="1436996"/>
            <a:chExt cx="2979717" cy="2620746"/>
          </a:xfrm>
        </p:grpSpPr>
        <p:sp>
          <p:nvSpPr>
            <p:cNvPr id="81" name="Right Arrow 80">
              <a:extLst>
                <a:ext uri="{FF2B5EF4-FFF2-40B4-BE49-F238E27FC236}">
                  <a16:creationId xmlns:a16="http://schemas.microsoft.com/office/drawing/2014/main" id="{E2852D20-1505-7832-22C2-503DEFFE41DE}"/>
                </a:ext>
              </a:extLst>
            </p:cNvPr>
            <p:cNvSpPr/>
            <p:nvPr/>
          </p:nvSpPr>
          <p:spPr>
            <a:xfrm>
              <a:off x="2278765" y="3665856"/>
              <a:ext cx="652743" cy="391886"/>
            </a:xfrm>
            <a:prstGeom prst="rightArrow">
              <a:avLst/>
            </a:prstGeom>
            <a:gradFill>
              <a:gsLst>
                <a:gs pos="0">
                  <a:schemeClr val="accent4">
                    <a:lumMod val="20000"/>
                    <a:lumOff val="80000"/>
                  </a:schemeClr>
                </a:gs>
                <a:gs pos="74000">
                  <a:schemeClr val="accent4">
                    <a:lumMod val="40000"/>
                    <a:lumOff val="60000"/>
                  </a:schemeClr>
                </a:gs>
                <a:gs pos="83000">
                  <a:schemeClr val="accent4">
                    <a:lumMod val="60000"/>
                    <a:lumOff val="40000"/>
                  </a:schemeClr>
                </a:gs>
                <a:gs pos="100000">
                  <a:schemeClr val="accent4">
                    <a:lumMod val="60000"/>
                    <a:lumOff val="40000"/>
                  </a:scheme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0283FBB-6AAD-47A8-7E81-584AF776C278}"/>
                </a:ext>
              </a:extLst>
            </p:cNvPr>
            <p:cNvGrpSpPr/>
            <p:nvPr/>
          </p:nvGrpSpPr>
          <p:grpSpPr>
            <a:xfrm>
              <a:off x="1676658" y="3335722"/>
              <a:ext cx="652743" cy="671551"/>
              <a:chOff x="1676658" y="2799013"/>
              <a:chExt cx="652743" cy="671551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CE7CC5AD-126A-A73C-D6A9-FBC1DF7075EC}"/>
                  </a:ext>
                </a:extLst>
              </p:cNvPr>
              <p:cNvSpPr/>
              <p:nvPr/>
            </p:nvSpPr>
            <p:spPr>
              <a:xfrm>
                <a:off x="1974274" y="3179619"/>
                <a:ext cx="290945" cy="290945"/>
              </a:xfrm>
              <a:prstGeom prst="ellipse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 w="1905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6DFEA0B8-4DA8-7424-66E0-933F0BE61EF4}"/>
                  </a:ext>
                </a:extLst>
              </p:cNvPr>
              <p:cNvSpPr txBox="1"/>
              <p:nvPr/>
            </p:nvSpPr>
            <p:spPr>
              <a:xfrm>
                <a:off x="1676658" y="2799013"/>
                <a:ext cx="652743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CH" b="1" dirty="0">
                    <a:solidFill>
                      <a:schemeClr val="accent4"/>
                    </a:solidFill>
                  </a:rPr>
                  <a:t>1980</a:t>
                </a:r>
                <a:endParaRPr lang="en-CH" i="1" dirty="0">
                  <a:solidFill>
                    <a:schemeClr val="accent4"/>
                  </a:solidFill>
                </a:endParaRPr>
              </a:p>
            </p:txBody>
          </p:sp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9FFE7387-CF3A-7EA4-6090-2D9655513735}"/>
                </a:ext>
              </a:extLst>
            </p:cNvPr>
            <p:cNvGrpSpPr/>
            <p:nvPr/>
          </p:nvGrpSpPr>
          <p:grpSpPr>
            <a:xfrm>
              <a:off x="246788" y="1436996"/>
              <a:ext cx="2979717" cy="1797310"/>
              <a:chOff x="2703340" y="4814471"/>
              <a:chExt cx="2979717" cy="1797310"/>
            </a:xfrm>
          </p:grpSpPr>
          <p:sp>
            <p:nvSpPr>
              <p:cNvPr id="75" name="Rounded Rectangle 74">
                <a:extLst>
                  <a:ext uri="{FF2B5EF4-FFF2-40B4-BE49-F238E27FC236}">
                    <a16:creationId xmlns:a16="http://schemas.microsoft.com/office/drawing/2014/main" id="{CB493E4C-DA07-E6BF-75E8-3EE3CDEED544}"/>
                  </a:ext>
                </a:extLst>
              </p:cNvPr>
              <p:cNvSpPr/>
              <p:nvPr/>
            </p:nvSpPr>
            <p:spPr>
              <a:xfrm>
                <a:off x="2703340" y="4814471"/>
                <a:ext cx="2979717" cy="1797310"/>
              </a:xfrm>
              <a:prstGeom prst="roundRect">
                <a:avLst>
                  <a:gd name="adj" fmla="val 8842"/>
                </a:avLst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567D0231-EC48-FE20-0A96-06ABFD3038A9}"/>
                  </a:ext>
                </a:extLst>
              </p:cNvPr>
              <p:cNvSpPr txBox="1"/>
              <p:nvPr/>
            </p:nvSpPr>
            <p:spPr>
              <a:xfrm>
                <a:off x="2774335" y="4923922"/>
                <a:ext cx="2727188" cy="15799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H</a:t>
                </a:r>
                <a:r>
                  <a:rPr lang="en-GB" sz="1800" b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igh-level parameter </a:t>
                </a:r>
                <a:r>
                  <a:rPr lang="en-GB" sz="1800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rPr>
                  <a:t>control</a:t>
                </a:r>
              </a:p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Hierarchical </a:t>
                </a:r>
                <a:r>
                  <a:rPr lang="en-GB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structures</a:t>
                </a:r>
              </a:p>
              <a:p>
                <a:pPr marL="349250" lvl="2" indent="-349250">
                  <a:spcBef>
                    <a:spcPts val="0"/>
                  </a:spcBef>
                  <a:spcAft>
                    <a:spcPts val="400"/>
                  </a:spcAft>
                  <a:buSzPct val="80000"/>
                  <a:buFont typeface="Wingdings" pitchFamily="2" charset="2"/>
                  <a:buChar char="Ø"/>
                </a:pPr>
                <a:r>
                  <a:rPr lang="en-GB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Conditional </a:t>
                </a:r>
                <a:r>
                  <a:rPr lang="en-GB" b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sequencing</a:t>
                </a:r>
                <a:r>
                  <a:rPr lang="en-GB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of actions</a:t>
                </a:r>
                <a:endParaRPr lang="en-GB" sz="18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3C15B96-CADD-242A-20AD-CDEB26D58BD2}"/>
              </a:ext>
            </a:extLst>
          </p:cNvPr>
          <p:cNvGrpSpPr/>
          <p:nvPr/>
        </p:nvGrpSpPr>
        <p:grpSpPr>
          <a:xfrm>
            <a:off x="7053645" y="572259"/>
            <a:ext cx="1112367" cy="5873952"/>
            <a:chOff x="7053645" y="572259"/>
            <a:chExt cx="1112367" cy="587395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07E20E39-8F8B-0235-8056-8D0DBFE31A34}"/>
                </a:ext>
              </a:extLst>
            </p:cNvPr>
            <p:cNvCxnSpPr>
              <a:cxnSpLocks/>
            </p:cNvCxnSpPr>
            <p:nvPr/>
          </p:nvCxnSpPr>
          <p:spPr>
            <a:xfrm>
              <a:off x="7616138" y="1253279"/>
              <a:ext cx="0" cy="5192932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  <a:effectLst>
              <a:glow rad="63500">
                <a:schemeClr val="tx1">
                  <a:lumMod val="50000"/>
                  <a:lumOff val="50000"/>
                  <a:alpha val="40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F84CF05-684C-CC5E-080A-C5FC3EDB3C7F}"/>
                </a:ext>
              </a:extLst>
            </p:cNvPr>
            <p:cNvSpPr txBox="1"/>
            <p:nvPr/>
          </p:nvSpPr>
          <p:spPr>
            <a:xfrm rot="16200000">
              <a:off x="6064880" y="1561024"/>
              <a:ext cx="23776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Classical automation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F3A3DE7-1240-EB67-9329-347292F192CC}"/>
                </a:ext>
              </a:extLst>
            </p:cNvPr>
            <p:cNvSpPr txBox="1"/>
            <p:nvPr/>
          </p:nvSpPr>
          <p:spPr>
            <a:xfrm rot="16200000">
              <a:off x="7076130" y="1561024"/>
              <a:ext cx="17796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sz="20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Adding AI / ML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6D19B196-129E-C337-599E-28C0AA1425B3}"/>
              </a:ext>
            </a:extLst>
          </p:cNvPr>
          <p:cNvGrpSpPr/>
          <p:nvPr/>
        </p:nvGrpSpPr>
        <p:grpSpPr>
          <a:xfrm>
            <a:off x="3307704" y="1494871"/>
            <a:ext cx="3646576" cy="4513461"/>
            <a:chOff x="3307704" y="1494871"/>
            <a:chExt cx="3646576" cy="4513461"/>
          </a:xfrm>
        </p:grpSpPr>
        <p:grpSp>
          <p:nvGrpSpPr>
            <p:cNvPr id="68" name="Group 67">
              <a:extLst>
                <a:ext uri="{FF2B5EF4-FFF2-40B4-BE49-F238E27FC236}">
                  <a16:creationId xmlns:a16="http://schemas.microsoft.com/office/drawing/2014/main" id="{DF60430A-298A-9944-8299-293AEF0BD423}"/>
                </a:ext>
              </a:extLst>
            </p:cNvPr>
            <p:cNvGrpSpPr/>
            <p:nvPr/>
          </p:nvGrpSpPr>
          <p:grpSpPr>
            <a:xfrm>
              <a:off x="3307704" y="1494871"/>
              <a:ext cx="3646576" cy="3118376"/>
              <a:chOff x="3573927" y="796112"/>
              <a:chExt cx="3646576" cy="3118376"/>
            </a:xfrm>
          </p:grpSpPr>
          <p:sp>
            <p:nvSpPr>
              <p:cNvPr id="67" name="Rounded Rectangle 66">
                <a:extLst>
                  <a:ext uri="{FF2B5EF4-FFF2-40B4-BE49-F238E27FC236}">
                    <a16:creationId xmlns:a16="http://schemas.microsoft.com/office/drawing/2014/main" id="{5485D5B0-6DC3-8973-0F3C-1AB1740E00A6}"/>
                  </a:ext>
                </a:extLst>
              </p:cNvPr>
              <p:cNvSpPr/>
              <p:nvPr/>
            </p:nvSpPr>
            <p:spPr>
              <a:xfrm>
                <a:off x="3573927" y="796112"/>
                <a:ext cx="3646576" cy="1989782"/>
              </a:xfrm>
              <a:prstGeom prst="roundRect">
                <a:avLst>
                  <a:gd name="adj" fmla="val 8842"/>
                </a:avLst>
              </a:pr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grpSp>
            <p:nvGrpSpPr>
              <p:cNvPr id="65" name="Group 64">
                <a:extLst>
                  <a:ext uri="{FF2B5EF4-FFF2-40B4-BE49-F238E27FC236}">
                    <a16:creationId xmlns:a16="http://schemas.microsoft.com/office/drawing/2014/main" id="{4101B3B9-28F9-7213-9F3B-56A7AC9F3FEE}"/>
                  </a:ext>
                </a:extLst>
              </p:cNvPr>
              <p:cNvGrpSpPr/>
              <p:nvPr/>
            </p:nvGrpSpPr>
            <p:grpSpPr>
              <a:xfrm>
                <a:off x="3697439" y="920014"/>
                <a:ext cx="3397845" cy="2994474"/>
                <a:chOff x="3697439" y="920014"/>
                <a:chExt cx="3397845" cy="2994474"/>
              </a:xfrm>
            </p:grpSpPr>
            <p:grpSp>
              <p:nvGrpSpPr>
                <p:cNvPr id="43" name="Group 42">
                  <a:extLst>
                    <a:ext uri="{FF2B5EF4-FFF2-40B4-BE49-F238E27FC236}">
                      <a16:creationId xmlns:a16="http://schemas.microsoft.com/office/drawing/2014/main" id="{C549B093-8823-368F-3353-2BD0CAB09444}"/>
                    </a:ext>
                  </a:extLst>
                </p:cNvPr>
                <p:cNvGrpSpPr/>
                <p:nvPr/>
              </p:nvGrpSpPr>
              <p:grpSpPr>
                <a:xfrm>
                  <a:off x="5152096" y="3130780"/>
                  <a:ext cx="953843" cy="783708"/>
                  <a:chOff x="5152096" y="3130780"/>
                  <a:chExt cx="953843" cy="783708"/>
                </a:xfrm>
              </p:grpSpPr>
              <p:sp>
                <p:nvSpPr>
                  <p:cNvPr id="33" name="Oval 32">
                    <a:extLst>
                      <a:ext uri="{FF2B5EF4-FFF2-40B4-BE49-F238E27FC236}">
                        <a16:creationId xmlns:a16="http://schemas.microsoft.com/office/drawing/2014/main" id="{8C69E74C-5911-6045-75E0-46C5E74CE516}"/>
                      </a:ext>
                    </a:extLst>
                  </p:cNvPr>
                  <p:cNvSpPr/>
                  <p:nvPr/>
                </p:nvSpPr>
                <p:spPr>
                  <a:xfrm>
                    <a:off x="5152096" y="3179618"/>
                    <a:ext cx="290945" cy="290945"/>
                  </a:xfrm>
                  <a:prstGeom prst="ellipse">
                    <a:avLst/>
                  </a:prstGeom>
                  <a:solidFill>
                    <a:schemeClr val="accent5">
                      <a:lumMod val="20000"/>
                      <a:lumOff val="80000"/>
                    </a:schemeClr>
                  </a:solidFill>
                  <a:ln w="19050">
                    <a:solidFill>
                      <a:srgbClr val="00206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  <p:sp>
                <p:nvSpPr>
                  <p:cNvPr id="34" name="TextBox 33">
                    <a:extLst>
                      <a:ext uri="{FF2B5EF4-FFF2-40B4-BE49-F238E27FC236}">
                        <a16:creationId xmlns:a16="http://schemas.microsoft.com/office/drawing/2014/main" id="{91F80A86-88FC-A13A-A0C0-B1E9748ACFAA}"/>
                      </a:ext>
                    </a:extLst>
                  </p:cNvPr>
                  <p:cNvSpPr txBox="1"/>
                  <p:nvPr/>
                </p:nvSpPr>
                <p:spPr>
                  <a:xfrm>
                    <a:off x="5152096" y="3545156"/>
                    <a:ext cx="652744" cy="36933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 algn="ctr"/>
                    <a:r>
                      <a:rPr lang="en-CH" b="1" dirty="0">
                        <a:solidFill>
                          <a:srgbClr val="002060"/>
                        </a:solidFill>
                      </a:rPr>
                      <a:t>2006</a:t>
                    </a:r>
                    <a:endParaRPr lang="en-CH" i="1" dirty="0">
                      <a:solidFill>
                        <a:srgbClr val="002060"/>
                      </a:solidFill>
                    </a:endParaRPr>
                  </a:p>
                </p:txBody>
              </p:sp>
              <p:sp>
                <p:nvSpPr>
                  <p:cNvPr id="42" name="Right Arrow 41">
                    <a:extLst>
                      <a:ext uri="{FF2B5EF4-FFF2-40B4-BE49-F238E27FC236}">
                        <a16:creationId xmlns:a16="http://schemas.microsoft.com/office/drawing/2014/main" id="{95926CAA-27A6-A70B-CA0B-82FF2650969A}"/>
                      </a:ext>
                    </a:extLst>
                  </p:cNvPr>
                  <p:cNvSpPr/>
                  <p:nvPr/>
                </p:nvSpPr>
                <p:spPr>
                  <a:xfrm>
                    <a:off x="5453196" y="3130780"/>
                    <a:ext cx="652743" cy="391886"/>
                  </a:xfrm>
                  <a:prstGeom prst="rightArrow">
                    <a:avLst/>
                  </a:prstGeom>
                  <a:gradFill>
                    <a:gsLst>
                      <a:gs pos="0">
                        <a:schemeClr val="accent1">
                          <a:lumMod val="5000"/>
                          <a:lumOff val="95000"/>
                        </a:schemeClr>
                      </a:gs>
                      <a:gs pos="74000">
                        <a:schemeClr val="accent1">
                          <a:lumMod val="45000"/>
                          <a:lumOff val="55000"/>
                        </a:schemeClr>
                      </a:gs>
                      <a:gs pos="83000">
                        <a:schemeClr val="accent1">
                          <a:lumMod val="45000"/>
                          <a:lumOff val="55000"/>
                        </a:schemeClr>
                      </a:gs>
                      <a:gs pos="100000">
                        <a:schemeClr val="accent1">
                          <a:lumMod val="60000"/>
                          <a:lumOff val="40000"/>
                        </a:schemeClr>
                      </a:gs>
                    </a:gsLst>
                    <a:lin ang="0" scaled="0"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CH" dirty="0"/>
                  </a:p>
                </p:txBody>
              </p:sp>
            </p:grpSp>
            <p:sp>
              <p:nvSpPr>
                <p:cNvPr id="45" name="TextBox 44">
                  <a:extLst>
                    <a:ext uri="{FF2B5EF4-FFF2-40B4-BE49-F238E27FC236}">
                      <a16:creationId xmlns:a16="http://schemas.microsoft.com/office/drawing/2014/main" id="{0749AF3C-D4DA-5140-8ABB-3A60DD12811B}"/>
                    </a:ext>
                  </a:extLst>
                </p:cNvPr>
                <p:cNvSpPr txBox="1"/>
                <p:nvPr/>
              </p:nvSpPr>
              <p:spPr>
                <a:xfrm>
                  <a:off x="3697439" y="920014"/>
                  <a:ext cx="3397845" cy="174406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349250" lvl="2" indent="-349250">
                    <a:spcBef>
                      <a:spcPts val="0"/>
                    </a:spcBef>
                    <a:spcAft>
                      <a:spcPts val="4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sz="1800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R</a:t>
                  </a: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educe complexity</a:t>
                  </a:r>
                  <a:b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through models</a:t>
                  </a:r>
                  <a:b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</a:br>
                  <a:r>
                    <a:rPr lang="en-GB" sz="1600" i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high-level parameter models</a:t>
                  </a:r>
                  <a:r>
                    <a:rPr lang="en-GB" sz="1600" i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 with hierarchies, settings generation</a:t>
                  </a:r>
                  <a:endParaRPr lang="en-GB" sz="1600" i="1" dirty="0">
                    <a:solidFill>
                      <a:srgbClr val="000000"/>
                    </a:solidFill>
                    <a:effectLst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  <a:p>
                  <a:pPr marL="349250" lvl="2" indent="-349250">
                    <a:spcAft>
                      <a:spcPts val="400"/>
                    </a:spcAft>
                    <a:buSzPct val="80000"/>
                    <a:buFont typeface="Wingdings" pitchFamily="2" charset="2"/>
                    <a:buChar char="Ø"/>
                  </a:pPr>
                  <a:r>
                    <a:rPr lang="en-GB" b="1" dirty="0">
                      <a:solidFill>
                        <a:srgbClr val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S</a:t>
                  </a: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equencers, </a:t>
                  </a:r>
                  <a:r>
                    <a:rPr lang="en-GB" sz="1800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watchdogs &amp; SW </a:t>
                  </a:r>
                  <a:r>
                    <a:rPr lang="en-GB" sz="1800" b="1" dirty="0">
                      <a:solidFill>
                        <a:srgbClr val="000000"/>
                      </a:solidFill>
                      <a:effectLst/>
                      <a:latin typeface="Calibri" panose="020F0502020204030204" pitchFamily="34" charset="0"/>
                      <a:cs typeface="Calibri" panose="020F0502020204030204" pitchFamily="34" charset="0"/>
                    </a:rPr>
                    <a:t>interlocks, classic control</a:t>
                  </a:r>
                  <a:endParaRPr lang="en-GB" sz="18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</p:grpSp>
        <p:pic>
          <p:nvPicPr>
            <p:cNvPr id="2050" name="Picture 2" descr="Welt der Physik: Häufige Fragen zum LHC">
              <a:extLst>
                <a:ext uri="{FF2B5EF4-FFF2-40B4-BE49-F238E27FC236}">
                  <a16:creationId xmlns:a16="http://schemas.microsoft.com/office/drawing/2014/main" id="{9877A66E-6A74-3785-64FF-1CB28264D31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67" t="28018" r="26131" b="15488"/>
            <a:stretch/>
          </p:blipFill>
          <p:spPr bwMode="auto">
            <a:xfrm>
              <a:off x="4577172" y="4690545"/>
              <a:ext cx="2183673" cy="1317787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FE8FD37F-EBFB-A1AF-ED4E-B73360CBD96F}"/>
              </a:ext>
            </a:extLst>
          </p:cNvPr>
          <p:cNvSpPr txBox="1"/>
          <p:nvPr/>
        </p:nvSpPr>
        <p:spPr>
          <a:xfrm>
            <a:off x="10726524" y="3535228"/>
            <a:ext cx="1379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b="1" dirty="0">
                <a:solidFill>
                  <a:srgbClr val="002060"/>
                </a:solidFill>
              </a:rPr>
              <a:t>systematic exploitation of ML &amp; AI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5898AFE-7485-3F98-5E82-275E71E585E3}"/>
              </a:ext>
            </a:extLst>
          </p:cNvPr>
          <p:cNvGrpSpPr/>
          <p:nvPr/>
        </p:nvGrpSpPr>
        <p:grpSpPr>
          <a:xfrm>
            <a:off x="193322" y="4581943"/>
            <a:ext cx="3991543" cy="1830432"/>
            <a:chOff x="193322" y="4581943"/>
            <a:chExt cx="3991543" cy="1830432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8ADA688-3C4C-6684-90B7-440745950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2699" y="4581943"/>
              <a:ext cx="3982166" cy="183043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D93CCA89-7695-975A-B5EE-2EACEB504CF5}"/>
                </a:ext>
              </a:extLst>
            </p:cNvPr>
            <p:cNvGrpSpPr/>
            <p:nvPr/>
          </p:nvGrpSpPr>
          <p:grpSpPr>
            <a:xfrm>
              <a:off x="193322" y="4586631"/>
              <a:ext cx="3525515" cy="1559677"/>
              <a:chOff x="193322" y="4586631"/>
              <a:chExt cx="3525515" cy="1559677"/>
            </a:xfrm>
          </p:grpSpPr>
          <p:sp>
            <p:nvSpPr>
              <p:cNvPr id="10" name="Cloud 9">
                <a:extLst>
                  <a:ext uri="{FF2B5EF4-FFF2-40B4-BE49-F238E27FC236}">
                    <a16:creationId xmlns:a16="http://schemas.microsoft.com/office/drawing/2014/main" id="{0258BC2B-DC8F-5613-08C6-845FB660490E}"/>
                  </a:ext>
                </a:extLst>
              </p:cNvPr>
              <p:cNvSpPr/>
              <p:nvPr/>
            </p:nvSpPr>
            <p:spPr>
              <a:xfrm>
                <a:off x="193322" y="4586631"/>
                <a:ext cx="2784829" cy="131168"/>
              </a:xfrm>
              <a:prstGeom prst="cloud">
                <a:avLst/>
              </a:pr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B6F164A5-F596-83B6-E791-29FD3A889134}"/>
                  </a:ext>
                </a:extLst>
              </p:cNvPr>
              <p:cNvGrpSpPr/>
              <p:nvPr/>
            </p:nvGrpSpPr>
            <p:grpSpPr>
              <a:xfrm>
                <a:off x="605024" y="5549506"/>
                <a:ext cx="3113813" cy="167702"/>
                <a:chOff x="811699" y="5323828"/>
                <a:chExt cx="4217398" cy="227138"/>
              </a:xfrm>
              <a:solidFill>
                <a:schemeClr val="accent4">
                  <a:alpha val="40000"/>
                </a:schemeClr>
              </a:solidFill>
            </p:grpSpPr>
            <p:sp>
              <p:nvSpPr>
                <p:cNvPr id="16" name="Cloud 15">
                  <a:extLst>
                    <a:ext uri="{FF2B5EF4-FFF2-40B4-BE49-F238E27FC236}">
                      <a16:creationId xmlns:a16="http://schemas.microsoft.com/office/drawing/2014/main" id="{C2DB53AA-1712-8CDD-67FC-FC2A732FA267}"/>
                    </a:ext>
                  </a:extLst>
                </p:cNvPr>
                <p:cNvSpPr/>
                <p:nvPr/>
              </p:nvSpPr>
              <p:spPr>
                <a:xfrm>
                  <a:off x="811699" y="5438056"/>
                  <a:ext cx="2325150" cy="112910"/>
                </a:xfrm>
                <a:prstGeom prst="clou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8" name="Cloud 17">
                  <a:extLst>
                    <a:ext uri="{FF2B5EF4-FFF2-40B4-BE49-F238E27FC236}">
                      <a16:creationId xmlns:a16="http://schemas.microsoft.com/office/drawing/2014/main" id="{1060A330-B552-0B5A-0023-642F7A375366}"/>
                    </a:ext>
                  </a:extLst>
                </p:cNvPr>
                <p:cNvSpPr/>
                <p:nvPr/>
              </p:nvSpPr>
              <p:spPr>
                <a:xfrm>
                  <a:off x="3990982" y="5323828"/>
                  <a:ext cx="1038115" cy="96028"/>
                </a:xfrm>
                <a:prstGeom prst="clou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 dirty="0"/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4B6CD9BA-144B-8987-0C17-EBFDB735FA41}"/>
                  </a:ext>
                </a:extLst>
              </p:cNvPr>
              <p:cNvGrpSpPr/>
              <p:nvPr/>
            </p:nvGrpSpPr>
            <p:grpSpPr>
              <a:xfrm>
                <a:off x="577669" y="5727505"/>
                <a:ext cx="3084984" cy="163013"/>
                <a:chOff x="3136849" y="5223546"/>
                <a:chExt cx="4178351" cy="220788"/>
              </a:xfrm>
              <a:solidFill>
                <a:schemeClr val="accent4">
                  <a:alpha val="40000"/>
                </a:schemeClr>
              </a:solidFill>
            </p:grpSpPr>
            <p:sp>
              <p:nvSpPr>
                <p:cNvPr id="14" name="Cloud 13">
                  <a:extLst>
                    <a:ext uri="{FF2B5EF4-FFF2-40B4-BE49-F238E27FC236}">
                      <a16:creationId xmlns:a16="http://schemas.microsoft.com/office/drawing/2014/main" id="{237E1DB7-FEFC-20D8-0D47-6F0836516061}"/>
                    </a:ext>
                  </a:extLst>
                </p:cNvPr>
                <p:cNvSpPr/>
                <p:nvPr/>
              </p:nvSpPr>
              <p:spPr>
                <a:xfrm>
                  <a:off x="6959063" y="5223546"/>
                  <a:ext cx="356137" cy="96028"/>
                </a:xfrm>
                <a:prstGeom prst="clou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  <p:sp>
              <p:nvSpPr>
                <p:cNvPr id="15" name="Cloud 14">
                  <a:extLst>
                    <a:ext uri="{FF2B5EF4-FFF2-40B4-BE49-F238E27FC236}">
                      <a16:creationId xmlns:a16="http://schemas.microsoft.com/office/drawing/2014/main" id="{DBA1C7FE-1988-BF93-7F5F-3761F3502C8C}"/>
                    </a:ext>
                  </a:extLst>
                </p:cNvPr>
                <p:cNvSpPr/>
                <p:nvPr/>
              </p:nvSpPr>
              <p:spPr>
                <a:xfrm>
                  <a:off x="3136849" y="5331424"/>
                  <a:ext cx="2648001" cy="112910"/>
                </a:xfrm>
                <a:prstGeom prst="cloud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CH"/>
                </a:p>
              </p:txBody>
            </p:sp>
          </p:grpSp>
          <p:sp>
            <p:nvSpPr>
              <p:cNvPr id="13" name="Cloud 12">
                <a:extLst>
                  <a:ext uri="{FF2B5EF4-FFF2-40B4-BE49-F238E27FC236}">
                    <a16:creationId xmlns:a16="http://schemas.microsoft.com/office/drawing/2014/main" id="{E27FA1E5-452D-6841-0C3C-2642F17E36EA}"/>
                  </a:ext>
                </a:extLst>
              </p:cNvPr>
              <p:cNvSpPr/>
              <p:nvPr/>
            </p:nvSpPr>
            <p:spPr>
              <a:xfrm>
                <a:off x="1570788" y="6062944"/>
                <a:ext cx="1655847" cy="83364"/>
              </a:xfrm>
              <a:prstGeom prst="cloud">
                <a:avLst/>
              </a:pr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20" name="Cloud 19">
                <a:extLst>
                  <a:ext uri="{FF2B5EF4-FFF2-40B4-BE49-F238E27FC236}">
                    <a16:creationId xmlns:a16="http://schemas.microsoft.com/office/drawing/2014/main" id="{144D0274-A205-8DC5-ECC8-E45FEA4AF056}"/>
                  </a:ext>
                </a:extLst>
              </p:cNvPr>
              <p:cNvSpPr/>
              <p:nvPr/>
            </p:nvSpPr>
            <p:spPr>
              <a:xfrm>
                <a:off x="1581055" y="5465168"/>
                <a:ext cx="1645580" cy="75919"/>
              </a:xfrm>
              <a:prstGeom prst="cloud">
                <a:avLst/>
              </a:prstGeom>
              <a:solidFill>
                <a:schemeClr val="accent4">
                  <a:alpha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52096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246276"/>
            <a:ext cx="1154094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Introduction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Efficient Particle Accelerators</a:t>
            </a:r>
          </a:p>
          <a:p>
            <a:pPr marL="1001713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200" b="1" dirty="0">
                <a:solidFill>
                  <a:srgbClr val="002060"/>
                </a:solidFill>
              </a:rPr>
              <a:t>Infrastructure</a:t>
            </a:r>
          </a:p>
          <a:p>
            <a:pPr marL="1001713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200" b="1" dirty="0">
                <a:solidFill>
                  <a:srgbClr val="002060"/>
                </a:solidFill>
              </a:rPr>
              <a:t>Specific WPs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Final remarks</a:t>
            </a:r>
            <a:endParaRPr lang="en-CH" sz="2400" i="1" dirty="0">
              <a:solidFill>
                <a:srgbClr val="00206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66EB2-CB2A-9357-F51C-6785CAE5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4741574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6">
            <a:extLst>
              <a:ext uri="{FF2B5EF4-FFF2-40B4-BE49-F238E27FC236}">
                <a16:creationId xmlns:a16="http://schemas.microsoft.com/office/drawing/2014/main" id="{19116B29-125A-D94F-BAAB-B381BD7B1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8" y="55174"/>
            <a:ext cx="8315590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Contents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A9ED3A8-7F6C-CFD2-2387-3F7F58B672A2}"/>
              </a:ext>
            </a:extLst>
          </p:cNvPr>
          <p:cNvSpPr txBox="1"/>
          <p:nvPr/>
        </p:nvSpPr>
        <p:spPr>
          <a:xfrm>
            <a:off x="413818" y="1246276"/>
            <a:ext cx="11540949" cy="24929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Introduction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rgbClr val="002060"/>
                </a:solidFill>
              </a:rPr>
              <a:t>Efficient Particle Accelerators</a:t>
            </a:r>
          </a:p>
          <a:p>
            <a:pPr marL="1001713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Infrastructure</a:t>
            </a:r>
          </a:p>
          <a:p>
            <a:pPr marL="1001713" lvl="3" indent="-342900">
              <a:spcAft>
                <a:spcPts val="1200"/>
              </a:spcAft>
              <a:buSzPct val="80000"/>
              <a:buFont typeface="Wingdings" pitchFamily="2" charset="2"/>
              <a:buChar char="Ø"/>
            </a:pPr>
            <a:r>
              <a:rPr lang="en-CH" sz="22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Specific WPs</a:t>
            </a:r>
          </a:p>
          <a:p>
            <a:pPr marL="544513" lvl="2" indent="-342900">
              <a:spcAft>
                <a:spcPts val="1200"/>
              </a:spcAft>
              <a:buSzPct val="100000"/>
              <a:buFont typeface="Arial" panose="020B0604020202020204" pitchFamily="34" charset="0"/>
              <a:buChar char="•"/>
            </a:pPr>
            <a:r>
              <a:rPr lang="en-CH" sz="2400" b="1" dirty="0">
                <a:solidFill>
                  <a:schemeClr val="accent1">
                    <a:lumMod val="40000"/>
                    <a:lumOff val="60000"/>
                  </a:schemeClr>
                </a:solidFill>
              </a:rPr>
              <a:t>Final remarks</a:t>
            </a:r>
            <a:endParaRPr lang="en-CH" sz="2400" i="1" dirty="0">
              <a:solidFill>
                <a:schemeClr val="accent1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A266EB2-CB2A-9357-F51C-6785CAE5EBD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9413075"/>
      </p:ext>
    </p:extLst>
  </p:cSld>
  <p:clrMapOvr>
    <a:masterClrMapping/>
  </p:clrMapOvr>
  <p:timing>
    <p:tnLst>
      <p:par>
        <p:cTn id="1" dur="indefinite" restart="never" nodeType="tmRoot">
          <p:childTnLst>
            <p:par>
              <p:cTn id="2"/>
            </p:par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79DF9D19-7771-7030-7973-9C67C57A21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3691" y="4404420"/>
            <a:ext cx="6771836" cy="2223450"/>
          </a:xfrm>
          <a:prstGeom prst="rect">
            <a:avLst/>
          </a:prstGeom>
        </p:spPr>
      </p:pic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Efficiency Think Tank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7CC100-87C4-1618-7A6C-ADD11ECF86D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6855422-897F-B5C7-A78E-8F21E8F77BE0}"/>
              </a:ext>
            </a:extLst>
          </p:cNvPr>
          <p:cNvSpPr txBox="1"/>
          <p:nvPr/>
        </p:nvSpPr>
        <p:spPr>
          <a:xfrm>
            <a:off x="1777965" y="1152159"/>
            <a:ext cx="8636064" cy="11182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en-CH" dirty="0"/>
              <a:t>Question coming up repeatedly at CERN end-of-year workshops ‘21 &amp; ‘22</a:t>
            </a:r>
            <a:endParaRPr lang="en-CH" b="1" dirty="0"/>
          </a:p>
          <a:p>
            <a:pPr algn="ctr">
              <a:spcAft>
                <a:spcPts val="1200"/>
              </a:spcAft>
            </a:pPr>
            <a:r>
              <a:rPr lang="en-CH" sz="2200" b="1" dirty="0">
                <a:solidFill>
                  <a:srgbClr val="002060"/>
                </a:solidFill>
              </a:rPr>
              <a:t>How to better exploit the accelerator complex?</a:t>
            </a:r>
            <a:br>
              <a:rPr lang="en-CH" sz="2100" b="1" dirty="0">
                <a:solidFill>
                  <a:srgbClr val="002060"/>
                </a:solidFill>
              </a:rPr>
            </a:br>
            <a:r>
              <a:rPr lang="en-CH" i="1" dirty="0">
                <a:solidFill>
                  <a:srgbClr val="002060"/>
                </a:solidFill>
              </a:rPr>
              <a:t>in terms of efficiency, reproducibility, flexibility, and performance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3DEB0AA-AAB6-1DCE-2E61-2234C045D765}"/>
              </a:ext>
            </a:extLst>
          </p:cNvPr>
          <p:cNvGrpSpPr/>
          <p:nvPr/>
        </p:nvGrpSpPr>
        <p:grpSpPr>
          <a:xfrm>
            <a:off x="3656844" y="2359008"/>
            <a:ext cx="4878308" cy="1068753"/>
            <a:chOff x="550351" y="1020701"/>
            <a:chExt cx="5322615" cy="1068753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8ADE30-0D12-98B1-B41F-6435A6FC99D5}"/>
                </a:ext>
              </a:extLst>
            </p:cNvPr>
            <p:cNvSpPr txBox="1"/>
            <p:nvPr/>
          </p:nvSpPr>
          <p:spPr>
            <a:xfrm>
              <a:off x="550351" y="1381568"/>
              <a:ext cx="53226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600"/>
                </a:spcAft>
                <a:tabLst>
                  <a:tab pos="300038" algn="l"/>
                </a:tabLst>
              </a:pPr>
              <a:r>
                <a:rPr lang="en-CH" sz="2100" b="1" dirty="0"/>
                <a:t>	</a:t>
              </a:r>
              <a:r>
                <a:rPr lang="en-CH" sz="2000" b="1" dirty="0"/>
                <a:t>Efficiency Think Tank (ETT)</a:t>
              </a:r>
              <a:br>
                <a:rPr lang="en-CH" sz="2000" b="1" dirty="0"/>
              </a:br>
              <a:r>
                <a:rPr lang="en-CH" dirty="0"/>
                <a:t>in 2023</a:t>
              </a:r>
            </a:p>
          </p:txBody>
        </p:sp>
        <p:sp>
          <p:nvSpPr>
            <p:cNvPr id="7" name="Right Arrow 6">
              <a:extLst>
                <a:ext uri="{FF2B5EF4-FFF2-40B4-BE49-F238E27FC236}">
                  <a16:creationId xmlns:a16="http://schemas.microsoft.com/office/drawing/2014/main" id="{1E7C97AA-26C4-4ADB-30E7-813428F168DA}"/>
                </a:ext>
              </a:extLst>
            </p:cNvPr>
            <p:cNvSpPr/>
            <p:nvPr/>
          </p:nvSpPr>
          <p:spPr>
            <a:xfrm rot="5400000">
              <a:off x="3067191" y="942136"/>
              <a:ext cx="288938" cy="446067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A1D71E7E-FFB4-15AD-797C-EA49F76E1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997" y="2513176"/>
            <a:ext cx="3417268" cy="1311892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CF4E9F4E-1BF7-1258-F404-3233FF7DC18F}"/>
              </a:ext>
            </a:extLst>
          </p:cNvPr>
          <p:cNvGrpSpPr/>
          <p:nvPr/>
        </p:nvGrpSpPr>
        <p:grpSpPr>
          <a:xfrm>
            <a:off x="3656844" y="3537021"/>
            <a:ext cx="4878308" cy="766157"/>
            <a:chOff x="3656844" y="3230627"/>
            <a:chExt cx="4878308" cy="76615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5AAA858-86A6-4120-5785-B34005B08347}"/>
                </a:ext>
              </a:extLst>
            </p:cNvPr>
            <p:cNvSpPr txBox="1"/>
            <p:nvPr/>
          </p:nvSpPr>
          <p:spPr>
            <a:xfrm>
              <a:off x="3656844" y="3581286"/>
              <a:ext cx="4878308" cy="41549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Aft>
                  <a:spcPts val="800"/>
                </a:spcAft>
              </a:pPr>
              <a:r>
                <a:rPr lang="en-CH" sz="2100" b="1" dirty="0">
                  <a:solidFill>
                    <a:srgbClr val="002060"/>
                  </a:solidFill>
                </a:rPr>
                <a:t>7 strategic recommendations</a:t>
              </a:r>
              <a:endParaRPr lang="en-CH" sz="2100" dirty="0">
                <a:solidFill>
                  <a:srgbClr val="002060"/>
                </a:solidFill>
              </a:endParaRPr>
            </a:p>
          </p:txBody>
        </p:sp>
        <p:sp>
          <p:nvSpPr>
            <p:cNvPr id="17" name="Right Arrow 16">
              <a:extLst>
                <a:ext uri="{FF2B5EF4-FFF2-40B4-BE49-F238E27FC236}">
                  <a16:creationId xmlns:a16="http://schemas.microsoft.com/office/drawing/2014/main" id="{08F24BD9-5D96-F2F8-F126-B729100EAA7F}"/>
                </a:ext>
              </a:extLst>
            </p:cNvPr>
            <p:cNvSpPr/>
            <p:nvPr/>
          </p:nvSpPr>
          <p:spPr>
            <a:xfrm rot="5400000">
              <a:off x="5951528" y="3170680"/>
              <a:ext cx="288938" cy="408831"/>
            </a:xfrm>
            <a:prstGeom prst="rightArrow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 dirty="0"/>
            </a:p>
          </p:txBody>
        </p:sp>
      </p:grpSp>
      <p:sp>
        <p:nvSpPr>
          <p:cNvPr id="8" name="Title 1">
            <a:extLst>
              <a:ext uri="{FF2B5EF4-FFF2-40B4-BE49-F238E27FC236}">
                <a16:creationId xmlns:a16="http://schemas.microsoft.com/office/drawing/2014/main" id="{FEA4BB09-9B73-78AF-B101-BCE8D198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3817" y="55174"/>
            <a:ext cx="11413315" cy="682383"/>
          </a:xfrm>
        </p:spPr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62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From think-tank to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8ADE30-0D12-98B1-B41F-6435A6FC99D5}"/>
              </a:ext>
            </a:extLst>
          </p:cNvPr>
          <p:cNvSpPr txBox="1"/>
          <p:nvPr/>
        </p:nvSpPr>
        <p:spPr>
          <a:xfrm>
            <a:off x="601590" y="1161800"/>
            <a:ext cx="108319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08075" algn="l"/>
              </a:tabLst>
            </a:pPr>
            <a:r>
              <a:rPr lang="en-CH" sz="2000" b="1" dirty="0">
                <a:solidFill>
                  <a:srgbClr val="002060"/>
                </a:solidFill>
              </a:rPr>
              <a:t>Think tank</a:t>
            </a:r>
            <a:r>
              <a:rPr lang="en-CH" sz="2000" b="1" dirty="0"/>
              <a:t>	</a:t>
            </a:r>
            <a:r>
              <a:rPr lang="en-CH" sz="2000" b="1" dirty="0">
                <a:solidFill>
                  <a:srgbClr val="002060"/>
                </a:solidFill>
              </a:rPr>
              <a:t>Efficient Particle Accelerators (EPA) project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Approved</a:t>
            </a:r>
            <a:r>
              <a:rPr lang="en-CH" sz="2000" b="1" dirty="0"/>
              <a:t> </a:t>
            </a:r>
            <a:r>
              <a:rPr lang="en-CH" sz="2000" dirty="0"/>
              <a:t>in 2023 for a </a:t>
            </a:r>
            <a:r>
              <a:rPr lang="en-CH" sz="2000" b="1" dirty="0"/>
              <a:t>5-year period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9 interlinked work packages </a:t>
            </a:r>
            <a:r>
              <a:rPr lang="en-CH" sz="2000" dirty="0"/>
              <a:t>(WP)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F026D9BE-ADB6-662B-E721-C0E38836732E}"/>
              </a:ext>
            </a:extLst>
          </p:cNvPr>
          <p:cNvSpPr/>
          <p:nvPr/>
        </p:nvSpPr>
        <p:spPr>
          <a:xfrm>
            <a:off x="2187316" y="1254624"/>
            <a:ext cx="248206" cy="21924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FB2C313-2759-3730-C44B-7635A68C1F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CB9114B8-8C50-0678-2DDA-1704EB930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79" y="2955161"/>
            <a:ext cx="7541242" cy="348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9AD6EAB1-81AE-D02A-C56F-AE8926C73611}"/>
              </a:ext>
            </a:extLst>
          </p:cNvPr>
          <p:cNvGrpSpPr/>
          <p:nvPr/>
        </p:nvGrpSpPr>
        <p:grpSpPr>
          <a:xfrm>
            <a:off x="93597" y="3810000"/>
            <a:ext cx="9773024" cy="2634266"/>
            <a:chOff x="93597" y="3810000"/>
            <a:chExt cx="9773024" cy="2634266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29BEE40-0807-5529-FBDF-088B78847B44}"/>
                </a:ext>
              </a:extLst>
            </p:cNvPr>
            <p:cNvSpPr txBox="1"/>
            <p:nvPr/>
          </p:nvSpPr>
          <p:spPr>
            <a:xfrm>
              <a:off x="93597" y="4819175"/>
              <a:ext cx="19134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H" sz="1800" b="1" dirty="0">
                  <a:solidFill>
                    <a:srgbClr val="0076BB"/>
                  </a:solidFill>
                </a:rPr>
                <a:t>Think tank recommendations</a:t>
              </a:r>
              <a:endParaRPr lang="en-CH" b="1" dirty="0">
                <a:solidFill>
                  <a:srgbClr val="0076BB"/>
                </a:solidFill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57A20BCF-5ED9-4A91-766B-909CC730C238}"/>
                </a:ext>
              </a:extLst>
            </p:cNvPr>
            <p:cNvSpPr/>
            <p:nvPr/>
          </p:nvSpPr>
          <p:spPr>
            <a:xfrm>
              <a:off x="2325379" y="3810000"/>
              <a:ext cx="7541242" cy="859972"/>
            </a:xfrm>
            <a:prstGeom prst="rect">
              <a:avLst/>
            </a:prstGeom>
            <a:solidFill>
              <a:srgbClr val="0096FF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6A5E741-E69D-2323-740E-124A29D124C5}"/>
                </a:ext>
              </a:extLst>
            </p:cNvPr>
            <p:cNvSpPr/>
            <p:nvPr/>
          </p:nvSpPr>
          <p:spPr>
            <a:xfrm>
              <a:off x="2325379" y="5584294"/>
              <a:ext cx="5044250" cy="859972"/>
            </a:xfrm>
            <a:prstGeom prst="rect">
              <a:avLst/>
            </a:prstGeom>
            <a:solidFill>
              <a:srgbClr val="0096FF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81FA4886-8460-82B4-3E9F-E3E1A3EAB0C4}"/>
                </a:ext>
              </a:extLst>
            </p:cNvPr>
            <p:cNvSpPr/>
            <p:nvPr/>
          </p:nvSpPr>
          <p:spPr>
            <a:xfrm>
              <a:off x="2325379" y="4667544"/>
              <a:ext cx="2518764" cy="916749"/>
            </a:xfrm>
            <a:prstGeom prst="rect">
              <a:avLst/>
            </a:prstGeom>
            <a:solidFill>
              <a:srgbClr val="0096FF">
                <a:alpha val="45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D2C53C9-D470-F39A-4DB7-EC8A078962D0}"/>
              </a:ext>
            </a:extLst>
          </p:cNvPr>
          <p:cNvGrpSpPr/>
          <p:nvPr/>
        </p:nvGrpSpPr>
        <p:grpSpPr>
          <a:xfrm>
            <a:off x="4844143" y="4667543"/>
            <a:ext cx="6900278" cy="1779077"/>
            <a:chOff x="4844143" y="4667543"/>
            <a:chExt cx="6900278" cy="177907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1888A5F-2036-7DE7-C702-B1C798A1F537}"/>
                </a:ext>
              </a:extLst>
            </p:cNvPr>
            <p:cNvGrpSpPr/>
            <p:nvPr/>
          </p:nvGrpSpPr>
          <p:grpSpPr>
            <a:xfrm>
              <a:off x="4844143" y="4667543"/>
              <a:ext cx="5022478" cy="1779077"/>
              <a:chOff x="4844143" y="4667543"/>
              <a:chExt cx="5022478" cy="1779077"/>
            </a:xfrm>
            <a:solidFill>
              <a:srgbClr val="B51500">
                <a:alpha val="29587"/>
              </a:srgbClr>
            </a:solidFill>
          </p:grpSpPr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169AFB38-C21E-1432-C643-B57DBB87A961}"/>
                  </a:ext>
                </a:extLst>
              </p:cNvPr>
              <p:cNvSpPr/>
              <p:nvPr/>
            </p:nvSpPr>
            <p:spPr>
              <a:xfrm>
                <a:off x="4844143" y="4667543"/>
                <a:ext cx="5022478" cy="9167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8D3B77A6-8D80-C43F-17DB-9188E5859E26}"/>
                  </a:ext>
                </a:extLst>
              </p:cNvPr>
              <p:cNvSpPr/>
              <p:nvPr/>
            </p:nvSpPr>
            <p:spPr>
              <a:xfrm>
                <a:off x="7362906" y="5586648"/>
                <a:ext cx="2503715" cy="859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21329DB1-BB06-1D65-ADC4-9E6FF3A0605E}"/>
                </a:ext>
              </a:extLst>
            </p:cNvPr>
            <p:cNvSpPr txBox="1"/>
            <p:nvPr/>
          </p:nvSpPr>
          <p:spPr>
            <a:xfrm>
              <a:off x="10184941" y="5255630"/>
              <a:ext cx="15594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H" b="1" dirty="0">
                  <a:solidFill>
                    <a:srgbClr val="B51600"/>
                  </a:solidFill>
                </a:rPr>
                <a:t>I</a:t>
              </a:r>
              <a:r>
                <a:rPr lang="en-CH" sz="1800" b="1" dirty="0">
                  <a:solidFill>
                    <a:srgbClr val="B51600"/>
                  </a:solidFill>
                </a:rPr>
                <a:t>nfrastructure evolution</a:t>
              </a:r>
              <a:endParaRPr lang="en-CH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86426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3987E7-6CBB-9EC2-010E-1F6579D8D8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H" dirty="0">
                <a:solidFill>
                  <a:srgbClr val="002060"/>
                </a:solidFill>
              </a:rPr>
              <a:t>Efficient Particle Accelerators project</a:t>
            </a:r>
            <a:endParaRPr lang="en-CH" b="0" dirty="0">
              <a:solidFill>
                <a:srgbClr val="002060"/>
              </a:solidFill>
            </a:endParaRP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5309AFF6-B4C4-C74C-B73E-9EE21E35E8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13817" y="515638"/>
            <a:ext cx="4785755" cy="558391"/>
          </a:xfrm>
        </p:spPr>
        <p:txBody>
          <a:bodyPr>
            <a:normAutofit/>
          </a:bodyPr>
          <a:lstStyle/>
          <a:p>
            <a:r>
              <a:rPr lang="en-CH" dirty="0">
                <a:solidFill>
                  <a:srgbClr val="002060"/>
                </a:solidFill>
              </a:rPr>
              <a:t>From think-tank to project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0CBD3C2-A3DC-DF60-4156-2EFCD225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25379" y="2955161"/>
            <a:ext cx="7541242" cy="348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CFB2C313-2759-3730-C44B-7635A68C1F60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E02D04CC-0B1D-4DCE-AE55-9105744B0063}" type="slidenum">
              <a:rPr lang="en-US" smtClean="0"/>
              <a:pPr/>
              <a:t>9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5915F2C-9718-A53E-B0E8-422E97F06468}"/>
              </a:ext>
            </a:extLst>
          </p:cNvPr>
          <p:cNvGrpSpPr/>
          <p:nvPr/>
        </p:nvGrpSpPr>
        <p:grpSpPr>
          <a:xfrm>
            <a:off x="93597" y="3810000"/>
            <a:ext cx="9773024" cy="2634266"/>
            <a:chOff x="93597" y="3810000"/>
            <a:chExt cx="9773024" cy="263426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EEBC6A9-547F-4205-8883-50B24D9192BD}"/>
                </a:ext>
              </a:extLst>
            </p:cNvPr>
            <p:cNvSpPr txBox="1"/>
            <p:nvPr/>
          </p:nvSpPr>
          <p:spPr>
            <a:xfrm>
              <a:off x="93597" y="4819175"/>
              <a:ext cx="191346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H" sz="1800" b="1" dirty="0">
                  <a:solidFill>
                    <a:schemeClr val="tx2">
                      <a:lumMod val="20000"/>
                      <a:lumOff val="80000"/>
                    </a:schemeClr>
                  </a:solidFill>
                </a:rPr>
                <a:t>Think tank recommendations</a:t>
              </a:r>
              <a:endParaRPr lang="en-CH" b="1" dirty="0">
                <a:solidFill>
                  <a:schemeClr val="tx2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C5F960C-E283-E55B-818F-1930E076FF84}"/>
                </a:ext>
              </a:extLst>
            </p:cNvPr>
            <p:cNvSpPr/>
            <p:nvPr/>
          </p:nvSpPr>
          <p:spPr>
            <a:xfrm>
              <a:off x="2325379" y="3810000"/>
              <a:ext cx="7541242" cy="859972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7749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5EEC0E-F353-576F-41E4-8045396E0787}"/>
                </a:ext>
              </a:extLst>
            </p:cNvPr>
            <p:cNvSpPr/>
            <p:nvPr/>
          </p:nvSpPr>
          <p:spPr>
            <a:xfrm>
              <a:off x="2325379" y="5584294"/>
              <a:ext cx="5044250" cy="859972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7749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7C29006-B9C5-599F-9D57-6FFA3875A9CB}"/>
                </a:ext>
              </a:extLst>
            </p:cNvPr>
            <p:cNvSpPr/>
            <p:nvPr/>
          </p:nvSpPr>
          <p:spPr>
            <a:xfrm>
              <a:off x="2325379" y="4667544"/>
              <a:ext cx="2518764" cy="916749"/>
            </a:xfrm>
            <a:prstGeom prst="rect">
              <a:avLst/>
            </a:prstGeom>
            <a:solidFill>
              <a:schemeClr val="tx2">
                <a:lumMod val="20000"/>
                <a:lumOff val="80000"/>
                <a:alpha val="77491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A086E65-7462-F631-6F51-A0230D15C7E6}"/>
              </a:ext>
            </a:extLst>
          </p:cNvPr>
          <p:cNvGrpSpPr/>
          <p:nvPr/>
        </p:nvGrpSpPr>
        <p:grpSpPr>
          <a:xfrm>
            <a:off x="4844143" y="4667543"/>
            <a:ext cx="6900278" cy="1779077"/>
            <a:chOff x="4844143" y="4667543"/>
            <a:chExt cx="6900278" cy="1779077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75014A8-B12D-B015-1C46-8B36977BF1C2}"/>
                </a:ext>
              </a:extLst>
            </p:cNvPr>
            <p:cNvSpPr txBox="1"/>
            <p:nvPr/>
          </p:nvSpPr>
          <p:spPr>
            <a:xfrm>
              <a:off x="10184941" y="5255630"/>
              <a:ext cx="155948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CH" b="1" dirty="0">
                  <a:solidFill>
                    <a:srgbClr val="B51600"/>
                  </a:solidFill>
                </a:rPr>
                <a:t>I</a:t>
              </a:r>
              <a:r>
                <a:rPr lang="en-CH" sz="1800" b="1" dirty="0">
                  <a:solidFill>
                    <a:srgbClr val="B51600"/>
                  </a:solidFill>
                </a:rPr>
                <a:t>nfrastructure evolution</a:t>
              </a:r>
              <a:endParaRPr lang="en-CH" b="1" dirty="0"/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4C56126-FD3A-E53F-9524-2087B5E24A10}"/>
                </a:ext>
              </a:extLst>
            </p:cNvPr>
            <p:cNvGrpSpPr/>
            <p:nvPr/>
          </p:nvGrpSpPr>
          <p:grpSpPr>
            <a:xfrm>
              <a:off x="4844143" y="4667543"/>
              <a:ext cx="5022478" cy="1779077"/>
              <a:chOff x="4844143" y="4667543"/>
              <a:chExt cx="5022478" cy="1779077"/>
            </a:xfrm>
            <a:solidFill>
              <a:srgbClr val="B51500">
                <a:alpha val="29587"/>
              </a:srgbClr>
            </a:solidFill>
          </p:grpSpPr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8EDE8771-9B33-F0BF-9EBC-9724239D62DE}"/>
                  </a:ext>
                </a:extLst>
              </p:cNvPr>
              <p:cNvSpPr/>
              <p:nvPr/>
            </p:nvSpPr>
            <p:spPr>
              <a:xfrm>
                <a:off x="4844143" y="4667543"/>
                <a:ext cx="5022478" cy="91675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DF5F856-1FCB-B4A4-2B81-6EE5D0919C8C}"/>
                  </a:ext>
                </a:extLst>
              </p:cNvPr>
              <p:cNvSpPr/>
              <p:nvPr/>
            </p:nvSpPr>
            <p:spPr>
              <a:xfrm>
                <a:off x="7362906" y="5586648"/>
                <a:ext cx="2503715" cy="859972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 dirty="0"/>
              </a:p>
            </p:txBody>
          </p:sp>
        </p:grp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26BE729B-0839-8593-10FD-EF38E28F1CA8}"/>
              </a:ext>
            </a:extLst>
          </p:cNvPr>
          <p:cNvSpPr txBox="1"/>
          <p:nvPr/>
        </p:nvSpPr>
        <p:spPr>
          <a:xfrm>
            <a:off x="601590" y="1161800"/>
            <a:ext cx="10831900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tabLst>
                <a:tab pos="1108075" algn="l"/>
              </a:tabLst>
            </a:pPr>
            <a:r>
              <a:rPr lang="en-CH" sz="2000" b="1" dirty="0">
                <a:solidFill>
                  <a:srgbClr val="002060"/>
                </a:solidFill>
              </a:rPr>
              <a:t>Think tank</a:t>
            </a:r>
            <a:r>
              <a:rPr lang="en-CH" sz="2000" b="1" dirty="0"/>
              <a:t>	</a:t>
            </a:r>
            <a:r>
              <a:rPr lang="en-CH" sz="2000" b="1" dirty="0">
                <a:solidFill>
                  <a:srgbClr val="002060"/>
                </a:solidFill>
              </a:rPr>
              <a:t>Efficient Particle Accelerators (EPA) project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dirty="0"/>
              <a:t>Approved</a:t>
            </a:r>
            <a:r>
              <a:rPr lang="en-CH" sz="2000" b="1" dirty="0"/>
              <a:t> </a:t>
            </a:r>
            <a:r>
              <a:rPr lang="en-CH" sz="2000" dirty="0"/>
              <a:t>in 2023 for a </a:t>
            </a:r>
            <a:r>
              <a:rPr lang="en-CH" sz="2000" b="1" dirty="0"/>
              <a:t>5-year period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9 interlinked work packages </a:t>
            </a:r>
            <a:r>
              <a:rPr lang="en-CH" sz="2000" dirty="0"/>
              <a:t>(WP)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CH" sz="2000" b="1" dirty="0"/>
              <a:t>Evolving infrastructure </a:t>
            </a:r>
            <a:r>
              <a:rPr lang="en-CH" sz="2000" dirty="0"/>
              <a:t>is key to bringing AI / ML into operations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99286C03-3444-903D-72A1-EDFC38857C73}"/>
              </a:ext>
            </a:extLst>
          </p:cNvPr>
          <p:cNvSpPr/>
          <p:nvPr/>
        </p:nvSpPr>
        <p:spPr>
          <a:xfrm>
            <a:off x="2187316" y="1254624"/>
            <a:ext cx="248206" cy="219247"/>
          </a:xfrm>
          <a:prstGeom prst="rightArrow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23125664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154865</TotalTime>
  <Words>3097</Words>
  <Application>Microsoft Macintosh PowerPoint</Application>
  <PresentationFormat>Widescreen</PresentationFormat>
  <Paragraphs>485</Paragraphs>
  <Slides>39</Slides>
  <Notes>28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7" baseType="lpstr">
      <vt:lpstr>-apple-system</vt:lpstr>
      <vt:lpstr>Arial</vt:lpstr>
      <vt:lpstr>Calibri</vt:lpstr>
      <vt:lpstr>Calibri Light</vt:lpstr>
      <vt:lpstr>Cambria Math</vt:lpstr>
      <vt:lpstr>PT Sans</vt:lpstr>
      <vt:lpstr>Wingdings</vt:lpstr>
      <vt:lpstr>Office Theme</vt:lpstr>
      <vt:lpstr>Automation and AI integration at the CERN injectors</vt:lpstr>
      <vt:lpstr>PowerPoint Presentation</vt:lpstr>
      <vt:lpstr>PowerPoint Presentation</vt:lpstr>
      <vt:lpstr>Introduction</vt:lpstr>
      <vt:lpstr>Contents</vt:lpstr>
      <vt:lpstr>Contents</vt:lpstr>
      <vt:lpstr>Efficient Particle Accelerators project</vt:lpstr>
      <vt:lpstr>Efficient Particle Accelerators project</vt:lpstr>
      <vt:lpstr>Efficient Particle Accelerators project</vt:lpstr>
      <vt:lpstr>Contents</vt:lpstr>
      <vt:lpstr>Infrastructure</vt:lpstr>
      <vt:lpstr>Infrastructure</vt:lpstr>
      <vt:lpstr>Infrastructure</vt:lpstr>
      <vt:lpstr>Infrastructure</vt:lpstr>
      <vt:lpstr>Contents</vt:lpstr>
      <vt:lpstr>Efficient Particle Accelerators project</vt:lpstr>
      <vt:lpstr>Efficient Particle Accelerators project</vt:lpstr>
      <vt:lpstr>Efficient Particle Accelerators project</vt:lpstr>
      <vt:lpstr>EPA: specific WPs</vt:lpstr>
      <vt:lpstr>EPA: specific WPs</vt:lpstr>
      <vt:lpstr>EPA: specific WPs</vt:lpstr>
      <vt:lpstr>EPA: specific WPs</vt:lpstr>
      <vt:lpstr>EPA: specific WPs</vt:lpstr>
      <vt:lpstr>Efficient Particle Accelerators project</vt:lpstr>
      <vt:lpstr>EPA: specific WPs</vt:lpstr>
      <vt:lpstr>EPA: specific WPs</vt:lpstr>
      <vt:lpstr>EPA: specific WPs</vt:lpstr>
      <vt:lpstr>Efficient Particle Accelerators project</vt:lpstr>
      <vt:lpstr>EPA: specific WPs</vt:lpstr>
      <vt:lpstr>EPA: specific WPs</vt:lpstr>
      <vt:lpstr>Contents</vt:lpstr>
      <vt:lpstr>Final remarks</vt:lpstr>
      <vt:lpstr>References</vt:lpstr>
      <vt:lpstr>PowerPoint Presentation</vt:lpstr>
      <vt:lpstr>EPA: specific WPs</vt:lpstr>
      <vt:lpstr>EPA: specific WPs</vt:lpstr>
      <vt:lpstr>Examples using RL</vt:lpstr>
      <vt:lpstr>Other optimisation examples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Discussion topics</dc:title>
  <dc:creator>Michael Schenk</dc:creator>
  <cp:lastModifiedBy>Michael Schenk</cp:lastModifiedBy>
  <cp:revision>6981</cp:revision>
  <dcterms:created xsi:type="dcterms:W3CDTF">2020-05-11T10:51:45Z</dcterms:created>
  <dcterms:modified xsi:type="dcterms:W3CDTF">2024-10-02T08:20:08Z</dcterms:modified>
</cp:coreProperties>
</file>