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7"/>
  </p:notesMasterIdLst>
  <p:sldIdLst>
    <p:sldId id="325" r:id="rId2"/>
    <p:sldId id="306" r:id="rId3"/>
    <p:sldId id="414" r:id="rId4"/>
    <p:sldId id="276" r:id="rId5"/>
    <p:sldId id="402" r:id="rId6"/>
    <p:sldId id="404" r:id="rId7"/>
    <p:sldId id="405" r:id="rId8"/>
    <p:sldId id="415" r:id="rId9"/>
    <p:sldId id="406" r:id="rId10"/>
    <p:sldId id="407" r:id="rId11"/>
    <p:sldId id="410" r:id="rId12"/>
    <p:sldId id="411" r:id="rId13"/>
    <p:sldId id="416" r:id="rId14"/>
    <p:sldId id="409" r:id="rId15"/>
    <p:sldId id="382" r:id="rId16"/>
    <p:sldId id="383" r:id="rId17"/>
    <p:sldId id="412" r:id="rId18"/>
    <p:sldId id="408" r:id="rId19"/>
    <p:sldId id="401" r:id="rId20"/>
    <p:sldId id="413" r:id="rId21"/>
    <p:sldId id="386" r:id="rId22"/>
    <p:sldId id="387" r:id="rId23"/>
    <p:sldId id="388" r:id="rId24"/>
    <p:sldId id="380" r:id="rId25"/>
    <p:sldId id="38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249" userDrawn="1">
          <p15:clr>
            <a:srgbClr val="A4A3A4"/>
          </p15:clr>
        </p15:guide>
        <p15:guide id="4" pos="136" userDrawn="1">
          <p15:clr>
            <a:srgbClr val="A4A3A4"/>
          </p15:clr>
        </p15:guide>
        <p15:guide id="5" pos="5602" userDrawn="1">
          <p15:clr>
            <a:srgbClr val="A4A3A4"/>
          </p15:clr>
        </p15:guide>
        <p15:guide id="6" pos="5511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orient="horz" pos="3974" userDrawn="1">
          <p15:clr>
            <a:srgbClr val="A4A3A4"/>
          </p15:clr>
        </p15:guide>
        <p15:guide id="9" pos="2880" userDrawn="1">
          <p15:clr>
            <a:srgbClr val="A4A3A4"/>
          </p15:clr>
        </p15:guide>
        <p15:guide id="10" orient="horz" pos="23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9E9F3"/>
    <a:srgbClr val="E8D0FF"/>
    <a:srgbClr val="B0FFFF"/>
    <a:srgbClr val="ECF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–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hemed Style 1 –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–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–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–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–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–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60"/>
    <p:restoredTop sz="96327"/>
  </p:normalViewPr>
  <p:slideViewPr>
    <p:cSldViewPr snapToGrid="0" showGuides="1">
      <p:cViewPr varScale="1">
        <p:scale>
          <a:sx n="120" d="100"/>
          <a:sy n="120" d="100"/>
        </p:scale>
        <p:origin x="408" y="192"/>
      </p:cViewPr>
      <p:guideLst>
        <p:guide orient="horz" pos="2160"/>
        <p:guide pos="249"/>
        <p:guide pos="136"/>
        <p:guide pos="5602"/>
        <p:guide pos="5511"/>
        <p:guide orient="horz" pos="346"/>
        <p:guide orient="horz" pos="3974"/>
        <p:guide pos="2880"/>
        <p:guide orient="horz" pos="23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E9889-D729-D54D-A821-B97BF2E82A30}" type="datetimeFigureOut">
              <a:rPr lang="en-CH" smtClean="0"/>
              <a:t>30.09.2024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39652-A229-3D43-8589-A2A0F88A925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454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4CFEF-C463-9B44-B3F6-9B20D2870580}" type="datetime1">
              <a:rPr lang="de-CH" smtClean="0"/>
              <a:t>30.09.24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2060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F4B7E-8298-684C-8027-5A72E43824F8}" type="datetime1">
              <a:rPr lang="de-CH" smtClean="0"/>
              <a:t>30.09.24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4938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4A6E4-4485-CE42-9711-F40E8EACDD17}" type="datetime1">
              <a:rPr lang="de-CH" smtClean="0"/>
              <a:t>30.09.24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14620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4939-1162-AE4E-A922-A260B857E02C}" type="datetime1">
              <a:rPr lang="de-CH" smtClean="0"/>
              <a:t>30.09.24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7611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213F-E892-FE4B-95DA-378B09E82D02}" type="datetime1">
              <a:rPr lang="de-CH" smtClean="0"/>
              <a:t>30.09.24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38864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2F1D-5091-EF42-BE5E-683304965A1C}" type="datetime1">
              <a:rPr lang="de-CH" smtClean="0"/>
              <a:t>30.09.24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69863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B41B-30F4-E44D-99E1-3EBE9F19C0DC}" type="datetime1">
              <a:rPr lang="de-CH" smtClean="0"/>
              <a:t>30.09.24</a:t>
            </a:fld>
            <a:endParaRPr lang="en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92803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CF56-F132-2943-8556-696F8A79DBA7}" type="datetime1">
              <a:rPr lang="de-CH" smtClean="0"/>
              <a:t>30.09.24</a:t>
            </a:fld>
            <a:endParaRPr lang="en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92079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74E57-22EF-C647-9FB6-A404AFB53D2A}" type="datetime1">
              <a:rPr lang="de-CH" smtClean="0"/>
              <a:t>30.09.24</a:t>
            </a:fld>
            <a:endParaRPr lang="en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98179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1D33-9D95-2A49-B837-81C9BB601F7D}" type="datetime1">
              <a:rPr lang="de-CH" smtClean="0"/>
              <a:t>30.09.24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87347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29E3-AF06-7149-B294-EB704A64EA29}" type="datetime1">
              <a:rPr lang="de-CH" smtClean="0"/>
              <a:t>30.09.24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30935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8A037-469D-D94D-850A-CD8C54FD9E9E}" type="datetime1">
              <a:rPr lang="de-CH" smtClean="0"/>
              <a:t>30.09.24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327D3-E80B-C240-B2DD-85C9085E536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7540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9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s.cern.ch/record/2684858/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A004E3-E78D-6402-F25D-5083D127F198}"/>
              </a:ext>
            </a:extLst>
          </p:cNvPr>
          <p:cNvSpPr txBox="1"/>
          <p:nvPr/>
        </p:nvSpPr>
        <p:spPr>
          <a:xfrm>
            <a:off x="0" y="139602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0" u="none" strike="noStrike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Weak-strong simulations of electron cloud effects from </a:t>
            </a:r>
          </a:p>
          <a:p>
            <a:pPr algn="ctr"/>
            <a:r>
              <a:rPr lang="en-GB" sz="2800" b="1" i="0" u="none" strike="noStrike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Inner Triplets of the Large Hadron Collider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81749-D361-07CB-F258-69E0FA65539A}"/>
              </a:ext>
            </a:extLst>
          </p:cNvPr>
          <p:cNvSpPr txBox="1"/>
          <p:nvPr/>
        </p:nvSpPr>
        <p:spPr>
          <a:xfrm>
            <a:off x="0" y="3039752"/>
            <a:ext cx="9144000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Konstantinos Paraschou, Giovanni Iadarola, Lotta Mether</a:t>
            </a:r>
          </a:p>
          <a:p>
            <a:pPr algn="ctr"/>
            <a:endParaRPr lang="en-CH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CERN, Geneva, Switzerland</a:t>
            </a:r>
          </a:p>
          <a:p>
            <a:pPr algn="ctr"/>
            <a:endParaRPr lang="en-CH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CH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CH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thanks to: </a:t>
            </a:r>
            <a:r>
              <a:rPr lang="en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Rumolo, H. Bartosik, Y. Papaphilippou, F. Van der Veken</a:t>
            </a:r>
          </a:p>
          <a:p>
            <a:pPr algn="ctr"/>
            <a:endParaRPr lang="en-CH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630C6-538C-35FE-4EBD-73FD2052EE75}"/>
              </a:ext>
            </a:extLst>
          </p:cNvPr>
          <p:cNvSpPr txBox="1"/>
          <p:nvPr/>
        </p:nvSpPr>
        <p:spPr>
          <a:xfrm>
            <a:off x="0" y="54619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Computational Accelerator Physics Conference</a:t>
            </a:r>
            <a:b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H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October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ED5A46-2096-EF54-E764-73578C6D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75235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33318-C6E6-F0AC-5810-1BBAD983D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B03B1-9E35-7715-9CA4-8A82B71D9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10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1A8126-1377-FC43-D493-8110B410068F}"/>
              </a:ext>
            </a:extLst>
          </p:cNvPr>
          <p:cNvSpPr txBox="1"/>
          <p:nvPr/>
        </p:nvSpPr>
        <p:spPr>
          <a:xfrm>
            <a:off x="719138" y="271203"/>
            <a:ext cx="608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Approximations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472A37-77EA-3391-138F-97E65D437D66}"/>
              </a:ext>
            </a:extLst>
          </p:cNvPr>
          <p:cNvGrpSpPr/>
          <p:nvPr/>
        </p:nvGrpSpPr>
        <p:grpSpPr>
          <a:xfrm>
            <a:off x="90813" y="850065"/>
            <a:ext cx="4561481" cy="2433103"/>
            <a:chOff x="395288" y="3670739"/>
            <a:chExt cx="4561481" cy="243310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AF95D67-5D9C-264D-B977-FFA8FC627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7448" y="3693997"/>
              <a:ext cx="567868" cy="28393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F47DD15-5DA6-AC57-ED8B-3E76ED433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6095" y="3670860"/>
              <a:ext cx="563056" cy="29837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4597571-A75F-42FC-EC76-072EDFEC7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3688" y="3670739"/>
              <a:ext cx="577493" cy="29837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0FF0A5C-6D27-8E20-B617-1DE039472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1223" y="3700083"/>
              <a:ext cx="568399" cy="240299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6221C7B-9FC4-569F-443B-C404B0575FA7}"/>
                </a:ext>
              </a:extLst>
            </p:cNvPr>
            <p:cNvGrpSpPr/>
            <p:nvPr/>
          </p:nvGrpSpPr>
          <p:grpSpPr>
            <a:xfrm>
              <a:off x="395288" y="3804283"/>
              <a:ext cx="4561481" cy="2299559"/>
              <a:chOff x="283781" y="3906800"/>
              <a:chExt cx="4561481" cy="229955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003007D-603A-C898-484B-96ADDEE2A48E}"/>
                  </a:ext>
                </a:extLst>
              </p:cNvPr>
              <p:cNvSpPr/>
              <p:nvPr/>
            </p:nvSpPr>
            <p:spPr>
              <a:xfrm>
                <a:off x="404650" y="4302405"/>
                <a:ext cx="4183117" cy="12717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B2BE584-4D3A-7CD8-F698-CB8B02153A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3950" y="4312913"/>
                <a:ext cx="0" cy="1271752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8FFF1B-9397-ECC8-DC8E-3CE554C6BAC1}"/>
                  </a:ext>
                </a:extLst>
              </p:cNvPr>
              <p:cNvSpPr txBox="1"/>
              <p:nvPr/>
            </p:nvSpPr>
            <p:spPr>
              <a:xfrm>
                <a:off x="283781" y="3922563"/>
                <a:ext cx="3888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A73752F-B8C8-232A-0D0A-8FED855AE54B}"/>
                  </a:ext>
                </a:extLst>
              </p:cNvPr>
              <p:cNvSpPr txBox="1"/>
              <p:nvPr/>
            </p:nvSpPr>
            <p:spPr>
              <a:xfrm>
                <a:off x="1087822" y="3906800"/>
                <a:ext cx="3888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EF6256-3114-7BEE-CAAB-04C61E70678A}"/>
                  </a:ext>
                </a:extLst>
              </p:cNvPr>
              <p:cNvSpPr txBox="1"/>
              <p:nvPr/>
            </p:nvSpPr>
            <p:spPr>
              <a:xfrm>
                <a:off x="4456380" y="3922565"/>
                <a:ext cx="3888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83528F4-B944-AF28-B501-76B4D94746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2583" y="4307656"/>
                <a:ext cx="0" cy="1271752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4DA2DD7-50AE-78EB-4848-D9E3E91930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5582" y="4312914"/>
                <a:ext cx="0" cy="1271752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E13F502-9610-A846-EE63-5AE60EEBDD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8846" y="4307660"/>
                <a:ext cx="0" cy="1271752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BA1838-7A4D-C391-4434-D807DA76FD24}"/>
                  </a:ext>
                </a:extLst>
              </p:cNvPr>
              <p:cNvSpPr txBox="1"/>
              <p:nvPr/>
            </p:nvSpPr>
            <p:spPr>
              <a:xfrm>
                <a:off x="1965434" y="3922566"/>
                <a:ext cx="3888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BF62CD-7665-B67E-FD34-076833D61EB6}"/>
                  </a:ext>
                </a:extLst>
              </p:cNvPr>
              <p:cNvSpPr txBox="1"/>
              <p:nvPr/>
            </p:nvSpPr>
            <p:spPr>
              <a:xfrm>
                <a:off x="2748943" y="3927821"/>
                <a:ext cx="3888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8B9550-2213-340C-A7BF-BF61EE5BAC11}"/>
                  </a:ext>
                </a:extLst>
              </p:cNvPr>
              <p:cNvSpPr txBox="1"/>
              <p:nvPr/>
            </p:nvSpPr>
            <p:spPr>
              <a:xfrm>
                <a:off x="3500675" y="3933075"/>
                <a:ext cx="3888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5D3E5AB-7F3D-12CB-59C8-014CD399B140}"/>
                  </a:ext>
                </a:extLst>
              </p:cNvPr>
              <p:cNvSpPr txBox="1"/>
              <p:nvPr/>
            </p:nvSpPr>
            <p:spPr>
              <a:xfrm>
                <a:off x="3857290" y="4561489"/>
                <a:ext cx="49399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sz="3200" dirty="0"/>
                  <a:t>...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A51C5B16-1D83-132F-2610-50E43823A2BE}"/>
                  </a:ext>
                </a:extLst>
              </p:cNvPr>
              <p:cNvCxnSpPr/>
              <p:nvPr/>
            </p:nvCxnSpPr>
            <p:spPr>
              <a:xfrm>
                <a:off x="3605049" y="5749159"/>
                <a:ext cx="982718" cy="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5467A8DC-4979-08B9-A57D-43DB47F573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2537" y="5901559"/>
                <a:ext cx="1755230" cy="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C1225BCC-3C9A-9DF4-0928-AE7772AF77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4623" y="6053959"/>
                <a:ext cx="2438400" cy="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C5CEE0B1-D11B-A80F-A152-98FFCEA07B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3950" y="6206359"/>
                <a:ext cx="3384332" cy="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AEB40EF-4411-362C-F816-3DAB072AE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099" y="4341687"/>
              <a:ext cx="618291" cy="38221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9F0065A-4208-A63F-44D1-4C78D6C44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1522" y="4360671"/>
              <a:ext cx="678032" cy="36323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4526D29-A312-CEC1-6745-E6CA00A0A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6799" y="4366929"/>
              <a:ext cx="653816" cy="37533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6841637-4F30-E4C3-E554-430BAA1B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71767" y="4368800"/>
              <a:ext cx="591151" cy="36543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FE6C2A0-72A8-768C-8B10-A006A1317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62070" y="4377486"/>
              <a:ext cx="678032" cy="351124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A2A023B2-9834-108D-D819-619D93C54A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832" y="4117185"/>
            <a:ext cx="3970442" cy="105759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DAF871F-2F1C-FE29-F333-854C7CACE12B}"/>
              </a:ext>
            </a:extLst>
          </p:cNvPr>
          <p:cNvSpPr txBox="1"/>
          <p:nvPr/>
        </p:nvSpPr>
        <p:spPr>
          <a:xfrm>
            <a:off x="187339" y="3502344"/>
            <a:ext cx="3642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CH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approximation)</a:t>
            </a:r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Courant-Snyder parameterization</a:t>
            </a:r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4F2BE24-95E9-B37B-A4AF-AF2C9C7456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3513" y="5500281"/>
            <a:ext cx="981927" cy="41439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72FF87E-B9F6-1C7A-0DA1-3A1508780979}"/>
              </a:ext>
            </a:extLst>
          </p:cNvPr>
          <p:cNvSpPr txBox="1"/>
          <p:nvPr/>
        </p:nvSpPr>
        <p:spPr>
          <a:xfrm>
            <a:off x="229194" y="5262041"/>
            <a:ext cx="2460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CH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approximation)</a:t>
            </a:r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phase advance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DC0CBAC-B7C7-3D92-12CA-91407832A9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9715" y="6103503"/>
            <a:ext cx="1272406" cy="418325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0855411-2A2C-965C-CFF6-A797312AB2F3}"/>
              </a:ext>
            </a:extLst>
          </p:cNvPr>
          <p:cNvSpPr txBox="1"/>
          <p:nvPr/>
        </p:nvSpPr>
        <p:spPr>
          <a:xfrm>
            <a:off x="227409" y="5890854"/>
            <a:ext cx="3384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CH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approximation)</a:t>
            </a:r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longitudinal motion</a:t>
            </a:r>
            <a:endParaRPr lang="en-CH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51B66D0C-AB4A-65AE-4B13-4F1EA52FDB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5682" y="1904714"/>
            <a:ext cx="4072911" cy="1032569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D429F56D-015B-60AC-5FB3-42C7C1585662}"/>
              </a:ext>
            </a:extLst>
          </p:cNvPr>
          <p:cNvSpPr/>
          <p:nvPr/>
        </p:nvSpPr>
        <p:spPr>
          <a:xfrm>
            <a:off x="4714291" y="1828430"/>
            <a:ext cx="4325015" cy="1131873"/>
          </a:xfrm>
          <a:prstGeom prst="rect">
            <a:avLst/>
          </a:prstGeom>
          <a:noFill/>
          <a:ln w="635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D466EB1-DC04-BFDE-B52B-3DA08D0DA789}"/>
              </a:ext>
            </a:extLst>
          </p:cNvPr>
          <p:cNvSpPr txBox="1"/>
          <p:nvPr/>
        </p:nvSpPr>
        <p:spPr>
          <a:xfrm>
            <a:off x="4986284" y="1372476"/>
            <a:ext cx="3781028" cy="368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(lumped) e-cloud: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608020B-D637-731E-375F-7991757A889E}"/>
              </a:ext>
            </a:extLst>
          </p:cNvPr>
          <p:cNvGrpSpPr/>
          <p:nvPr/>
        </p:nvGrpSpPr>
        <p:grpSpPr>
          <a:xfrm>
            <a:off x="4652294" y="4371634"/>
            <a:ext cx="4491706" cy="1882112"/>
            <a:chOff x="4652294" y="3646866"/>
            <a:chExt cx="4491706" cy="1882112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832D76E-DF0D-E95D-53F5-E6A8DBDCA2FB}"/>
                </a:ext>
              </a:extLst>
            </p:cNvPr>
            <p:cNvGrpSpPr/>
            <p:nvPr/>
          </p:nvGrpSpPr>
          <p:grpSpPr>
            <a:xfrm>
              <a:off x="4652294" y="3842372"/>
              <a:ext cx="4491706" cy="1686606"/>
              <a:chOff x="4572000" y="3733821"/>
              <a:chExt cx="4491706" cy="168660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7DC9F79-65B7-19D1-5002-D4B590CBC033}"/>
                  </a:ext>
                </a:extLst>
              </p:cNvPr>
              <p:cNvSpPr/>
              <p:nvPr/>
            </p:nvSpPr>
            <p:spPr>
              <a:xfrm>
                <a:off x="4692869" y="4113663"/>
                <a:ext cx="4183117" cy="12717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C11F221-F366-C43F-4431-FF2819F25C69}"/>
                  </a:ext>
                </a:extLst>
              </p:cNvPr>
              <p:cNvSpPr txBox="1"/>
              <p:nvPr/>
            </p:nvSpPr>
            <p:spPr>
              <a:xfrm>
                <a:off x="4572000" y="3733821"/>
                <a:ext cx="3888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B311E37-4AAA-D64B-E4C1-3A47B02303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69265" y="4148675"/>
                <a:ext cx="0" cy="1271752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7C37ED4-F3EA-066C-90B0-E2BA984E5F08}"/>
                  </a:ext>
                </a:extLst>
              </p:cNvPr>
              <p:cNvSpPr txBox="1"/>
              <p:nvPr/>
            </p:nvSpPr>
            <p:spPr>
              <a:xfrm>
                <a:off x="8674824" y="3744331"/>
                <a:ext cx="3888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</a:p>
            </p:txBody>
          </p: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10982DA-6B85-B911-B7F3-11B6F8CE9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99413" y="3646866"/>
              <a:ext cx="749300" cy="44450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037CEC58-B4BE-46C8-1B13-F68814C1E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457950" y="4436430"/>
              <a:ext cx="698500" cy="419100"/>
            </a:xfrm>
            <a:prstGeom prst="rect">
              <a:avLst/>
            </a:prstGeom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BDD2DBC-0423-2F26-16B8-6725493CA6FE}"/>
              </a:ext>
            </a:extLst>
          </p:cNvPr>
          <p:cNvSpPr txBox="1"/>
          <p:nvPr/>
        </p:nvSpPr>
        <p:spPr>
          <a:xfrm>
            <a:off x="4529817" y="3439655"/>
            <a:ext cx="4554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Combines all slices into one scalar potential.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can be evaluated on a 3D grid, </a:t>
            </a:r>
            <a:r>
              <a:rPr lang="en-CH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treated as a single slice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34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62" grpId="0"/>
      <p:bldP spid="77" grpId="0" animBg="1"/>
      <p:bldP spid="78" grpId="0"/>
      <p:bldP spid="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C3012-36F5-6D36-F9B9-BC944B617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84C1F4-2811-007B-E1FA-97BDA6C1B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4131129"/>
            <a:ext cx="5271865" cy="245566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D47FDD-A51A-2A3C-9A2F-07BBE074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11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3C3253-1DFA-45BE-3F17-B6D5EDDDBA74}"/>
              </a:ext>
            </a:extLst>
          </p:cNvPr>
          <p:cNvSpPr txBox="1"/>
          <p:nvPr/>
        </p:nvSpPr>
        <p:spPr>
          <a:xfrm>
            <a:off x="719138" y="271203"/>
            <a:ext cx="608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e-cloud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2EB337-4199-D980-74D6-BDB0B28F8BA8}"/>
              </a:ext>
            </a:extLst>
          </p:cNvPr>
          <p:cNvSpPr txBox="1"/>
          <p:nvPr/>
        </p:nvSpPr>
        <p:spPr>
          <a:xfrm>
            <a:off x="5084673" y="2146842"/>
            <a:ext cx="38761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Non-linear time-dependent forces.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become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exceedingly non-linear at large amplitudes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oscillation.</a:t>
            </a: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0BE4B-C92C-422F-D3FE-1832AA15B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2868"/>
            <a:ext cx="4902454" cy="31677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C398233-C66A-FDDF-143D-75343D3DD58A}"/>
              </a:ext>
            </a:extLst>
          </p:cNvPr>
          <p:cNvGrpSpPr/>
          <p:nvPr/>
        </p:nvGrpSpPr>
        <p:grpSpPr>
          <a:xfrm>
            <a:off x="5025439" y="732868"/>
            <a:ext cx="4048328" cy="1105118"/>
            <a:chOff x="598706" y="1052753"/>
            <a:chExt cx="4325015" cy="11318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E95164-9D80-449F-D24C-62745633B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097" y="1129037"/>
              <a:ext cx="4072911" cy="103256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0F1238-A7DD-F880-7014-AD73FDE8E9EB}"/>
                </a:ext>
              </a:extLst>
            </p:cNvPr>
            <p:cNvSpPr/>
            <p:nvPr/>
          </p:nvSpPr>
          <p:spPr>
            <a:xfrm>
              <a:off x="598706" y="1052753"/>
              <a:ext cx="4325015" cy="1131873"/>
            </a:xfrm>
            <a:prstGeom prst="rect">
              <a:avLst/>
            </a:prstGeom>
            <a:noFill/>
            <a:ln w="635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1CF094-61FC-C889-3F24-9A973678698D}"/>
              </a:ext>
            </a:extLst>
          </p:cNvPr>
          <p:cNvSpPr txBox="1"/>
          <p:nvPr/>
        </p:nvSpPr>
        <p:spPr>
          <a:xfrm>
            <a:off x="5629017" y="4036805"/>
            <a:ext cx="3119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Weak-strong simulations: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Assume e-cloud is in a steady 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 is constructed once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“pre-processing stage”,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H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re-used during particle tracking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6C7DDB-FDB4-FE12-9211-19DB72194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337" y="722234"/>
            <a:ext cx="2336800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E1FC16-114C-2DC8-351C-1B803D2B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12</a:t>
            </a:fld>
            <a:endParaRPr lang="en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B3A2DC-5C2F-46A9-B000-238E89DA0D12}"/>
              </a:ext>
            </a:extLst>
          </p:cNvPr>
          <p:cNvSpPr/>
          <p:nvPr/>
        </p:nvSpPr>
        <p:spPr>
          <a:xfrm>
            <a:off x="712381" y="1212106"/>
            <a:ext cx="3604437" cy="3838354"/>
          </a:xfrm>
          <a:prstGeom prst="rect">
            <a:avLst/>
          </a:prstGeom>
          <a:noFill/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7C30B4-F9E1-4731-6AE1-7E403DC9F308}"/>
              </a:ext>
            </a:extLst>
          </p:cNvPr>
          <p:cNvSpPr txBox="1"/>
          <p:nvPr/>
        </p:nvSpPr>
        <p:spPr>
          <a:xfrm>
            <a:off x="697872" y="828707"/>
            <a:ext cx="364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Pre-processing stage (weak-strong)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CFE8B-EEE2-FA1D-A589-F5FD2E65A432}"/>
              </a:ext>
            </a:extLst>
          </p:cNvPr>
          <p:cNvSpPr txBox="1"/>
          <p:nvPr/>
        </p:nvSpPr>
        <p:spPr>
          <a:xfrm>
            <a:off x="808074" y="1297166"/>
            <a:ext cx="3179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PyECLOUD simulations </a:t>
            </a:r>
            <a:r>
              <a:rPr lang="en-CH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(CPU)</a:t>
            </a:r>
          </a:p>
        </p:txBody>
      </p:sp>
      <p:sp>
        <p:nvSpPr>
          <p:cNvPr id="8" name="Alternative Process 7">
            <a:extLst>
              <a:ext uri="{FF2B5EF4-FFF2-40B4-BE49-F238E27FC236}">
                <a16:creationId xmlns:a16="http://schemas.microsoft.com/office/drawing/2014/main" id="{927F8C4C-EEFA-CE0E-34C8-B354311AAB91}"/>
              </a:ext>
            </a:extLst>
          </p:cNvPr>
          <p:cNvSpPr/>
          <p:nvPr/>
        </p:nvSpPr>
        <p:spPr>
          <a:xfrm>
            <a:off x="1010092" y="1932611"/>
            <a:ext cx="1010093" cy="369332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CH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slice</a:t>
            </a:r>
          </a:p>
        </p:txBody>
      </p:sp>
      <p:sp>
        <p:nvSpPr>
          <p:cNvPr id="13" name="Alternative Process 12">
            <a:extLst>
              <a:ext uri="{FF2B5EF4-FFF2-40B4-BE49-F238E27FC236}">
                <a16:creationId xmlns:a16="http://schemas.microsoft.com/office/drawing/2014/main" id="{6CD11147-1629-73BA-AF0C-7D5F3CC6A3E5}"/>
              </a:ext>
            </a:extLst>
          </p:cNvPr>
          <p:cNvSpPr/>
          <p:nvPr/>
        </p:nvSpPr>
        <p:spPr>
          <a:xfrm>
            <a:off x="1010092" y="2436255"/>
            <a:ext cx="1010093" cy="369332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H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slice</a:t>
            </a:r>
          </a:p>
        </p:txBody>
      </p:sp>
      <p:sp>
        <p:nvSpPr>
          <p:cNvPr id="14" name="Alternative Process 13">
            <a:extLst>
              <a:ext uri="{FF2B5EF4-FFF2-40B4-BE49-F238E27FC236}">
                <a16:creationId xmlns:a16="http://schemas.microsoft.com/office/drawing/2014/main" id="{01AEF4E9-077B-171C-7B4E-540858E68CF3}"/>
              </a:ext>
            </a:extLst>
          </p:cNvPr>
          <p:cNvSpPr/>
          <p:nvPr/>
        </p:nvSpPr>
        <p:spPr>
          <a:xfrm>
            <a:off x="1024267" y="2960799"/>
            <a:ext cx="1010093" cy="369332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CH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slice</a:t>
            </a:r>
          </a:p>
        </p:txBody>
      </p:sp>
      <p:sp>
        <p:nvSpPr>
          <p:cNvPr id="15" name="Alternative Process 14">
            <a:extLst>
              <a:ext uri="{FF2B5EF4-FFF2-40B4-BE49-F238E27FC236}">
                <a16:creationId xmlns:a16="http://schemas.microsoft.com/office/drawing/2014/main" id="{43DAABA6-2F48-3944-B99B-DCC81056C37B}"/>
              </a:ext>
            </a:extLst>
          </p:cNvPr>
          <p:cNvSpPr/>
          <p:nvPr/>
        </p:nvSpPr>
        <p:spPr>
          <a:xfrm>
            <a:off x="1027812" y="4165828"/>
            <a:ext cx="1010093" cy="369332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CH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slice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DA0FA7-DBFB-B3CC-D920-40F1CB312EDC}"/>
              </a:ext>
            </a:extLst>
          </p:cNvPr>
          <p:cNvSpPr/>
          <p:nvPr/>
        </p:nvSpPr>
        <p:spPr>
          <a:xfrm>
            <a:off x="1451342" y="3494938"/>
            <a:ext cx="106325" cy="10381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5FE98F-49E1-FEE4-05C9-52BDB3A2B63B}"/>
              </a:ext>
            </a:extLst>
          </p:cNvPr>
          <p:cNvSpPr/>
          <p:nvPr/>
        </p:nvSpPr>
        <p:spPr>
          <a:xfrm>
            <a:off x="1456651" y="3696071"/>
            <a:ext cx="106325" cy="10381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49063C8-7CD7-C98E-E3A0-34366605435B}"/>
              </a:ext>
            </a:extLst>
          </p:cNvPr>
          <p:cNvSpPr/>
          <p:nvPr/>
        </p:nvSpPr>
        <p:spPr>
          <a:xfrm>
            <a:off x="1458427" y="3906067"/>
            <a:ext cx="106325" cy="10381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148EF2A7-1723-B9E3-3630-6B9F9491B8A7}"/>
              </a:ext>
            </a:extLst>
          </p:cNvPr>
          <p:cNvSpPr/>
          <p:nvPr/>
        </p:nvSpPr>
        <p:spPr>
          <a:xfrm>
            <a:off x="2328530" y="1932611"/>
            <a:ext cx="318977" cy="2602549"/>
          </a:xfrm>
          <a:prstGeom prst="rightBrac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Alternative Process 25">
            <a:extLst>
              <a:ext uri="{FF2B5EF4-FFF2-40B4-BE49-F238E27FC236}">
                <a16:creationId xmlns:a16="http://schemas.microsoft.com/office/drawing/2014/main" id="{F14893E7-7C30-BCDF-6365-A3117E318346}"/>
              </a:ext>
            </a:extLst>
          </p:cNvPr>
          <p:cNvSpPr/>
          <p:nvPr/>
        </p:nvSpPr>
        <p:spPr>
          <a:xfrm>
            <a:off x="2892056" y="2960799"/>
            <a:ext cx="1222744" cy="586047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Triplet Maps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30106AE-45B4-EC10-E6BB-09D2440AE4BD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4114800" y="3253823"/>
            <a:ext cx="160552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53583E2-BE99-DD65-4A74-62FFAD5188E3}"/>
              </a:ext>
            </a:extLst>
          </p:cNvPr>
          <p:cNvSpPr/>
          <p:nvPr/>
        </p:nvSpPr>
        <p:spPr>
          <a:xfrm>
            <a:off x="4795284" y="1212106"/>
            <a:ext cx="3604437" cy="3838354"/>
          </a:xfrm>
          <a:prstGeom prst="rect">
            <a:avLst/>
          </a:prstGeom>
          <a:noFill/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C9874C-2D18-1552-BC9A-24169A22FC84}"/>
              </a:ext>
            </a:extLst>
          </p:cNvPr>
          <p:cNvSpPr txBox="1"/>
          <p:nvPr/>
        </p:nvSpPr>
        <p:spPr>
          <a:xfrm>
            <a:off x="4779342" y="844549"/>
            <a:ext cx="360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 tracking stage</a:t>
            </a:r>
          </a:p>
        </p:txBody>
      </p:sp>
      <p:sp>
        <p:nvSpPr>
          <p:cNvPr id="32" name="Alternative Process 31">
            <a:extLst>
              <a:ext uri="{FF2B5EF4-FFF2-40B4-BE49-F238E27FC236}">
                <a16:creationId xmlns:a16="http://schemas.microsoft.com/office/drawing/2014/main" id="{282F1362-4564-29E9-6AFF-BE404097FF08}"/>
              </a:ext>
            </a:extLst>
          </p:cNvPr>
          <p:cNvSpPr/>
          <p:nvPr/>
        </p:nvSpPr>
        <p:spPr>
          <a:xfrm>
            <a:off x="6257267" y="1748338"/>
            <a:ext cx="1823481" cy="687917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map</a:t>
            </a:r>
          </a:p>
          <a:p>
            <a:pPr algn="ctr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CBF3E0-B863-41F7-281A-0AD97B0B8A69}"/>
              </a:ext>
            </a:extLst>
          </p:cNvPr>
          <p:cNvSpPr txBox="1"/>
          <p:nvPr/>
        </p:nvSpPr>
        <p:spPr>
          <a:xfrm>
            <a:off x="4827183" y="1287935"/>
            <a:ext cx="273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Xsuite simulations </a:t>
            </a:r>
            <a:r>
              <a:rPr lang="en-CH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(GPU)</a:t>
            </a:r>
          </a:p>
        </p:txBody>
      </p:sp>
      <p:sp>
        <p:nvSpPr>
          <p:cNvPr id="39" name="Alternative Process 38">
            <a:extLst>
              <a:ext uri="{FF2B5EF4-FFF2-40B4-BE49-F238E27FC236}">
                <a16:creationId xmlns:a16="http://schemas.microsoft.com/office/drawing/2014/main" id="{B677F6DF-F727-1E16-441B-EA21D29F4A24}"/>
              </a:ext>
            </a:extLst>
          </p:cNvPr>
          <p:cNvSpPr/>
          <p:nvPr/>
        </p:nvSpPr>
        <p:spPr>
          <a:xfrm>
            <a:off x="6257267" y="2546921"/>
            <a:ext cx="1823481" cy="687917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aperture</a:t>
            </a:r>
          </a:p>
        </p:txBody>
      </p:sp>
      <p:sp>
        <p:nvSpPr>
          <p:cNvPr id="40" name="Alternative Process 39">
            <a:extLst>
              <a:ext uri="{FF2B5EF4-FFF2-40B4-BE49-F238E27FC236}">
                <a16:creationId xmlns:a16="http://schemas.microsoft.com/office/drawing/2014/main" id="{D5FFF2E1-A54A-CB72-4775-79B88127C48F}"/>
              </a:ext>
            </a:extLst>
          </p:cNvPr>
          <p:cNvSpPr/>
          <p:nvPr/>
        </p:nvSpPr>
        <p:spPr>
          <a:xfrm>
            <a:off x="6267900" y="3363599"/>
            <a:ext cx="1823481" cy="687917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Emittance growth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226D35E-018C-13D4-51D1-B7E03D5E8D90}"/>
              </a:ext>
            </a:extLst>
          </p:cNvPr>
          <p:cNvSpPr/>
          <p:nvPr/>
        </p:nvSpPr>
        <p:spPr>
          <a:xfrm>
            <a:off x="7132691" y="4295926"/>
            <a:ext cx="106325" cy="1038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3B52A67-42FC-18E7-5FB0-7FB1BFDD384F}"/>
              </a:ext>
            </a:extLst>
          </p:cNvPr>
          <p:cNvSpPr/>
          <p:nvPr/>
        </p:nvSpPr>
        <p:spPr>
          <a:xfrm>
            <a:off x="7138000" y="4497059"/>
            <a:ext cx="106325" cy="1038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06C77EA-CFCE-7954-406B-72546050492A}"/>
              </a:ext>
            </a:extLst>
          </p:cNvPr>
          <p:cNvSpPr/>
          <p:nvPr/>
        </p:nvSpPr>
        <p:spPr>
          <a:xfrm>
            <a:off x="7139776" y="4707055"/>
            <a:ext cx="106325" cy="1038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25AE8B9-4BC3-D3F8-16FB-AE170730B3DF}"/>
              </a:ext>
            </a:extLst>
          </p:cNvPr>
          <p:cNvCxnSpPr>
            <a:cxnSpLocks/>
          </p:cNvCxnSpPr>
          <p:nvPr/>
        </p:nvCxnSpPr>
        <p:spPr>
          <a:xfrm>
            <a:off x="5723870" y="2072697"/>
            <a:ext cx="52630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262E23E-DD01-7596-E18F-4923D51BCBB3}"/>
              </a:ext>
            </a:extLst>
          </p:cNvPr>
          <p:cNvCxnSpPr>
            <a:cxnSpLocks/>
          </p:cNvCxnSpPr>
          <p:nvPr/>
        </p:nvCxnSpPr>
        <p:spPr>
          <a:xfrm>
            <a:off x="5723870" y="2893548"/>
            <a:ext cx="52630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2401D3D-A3DE-FE08-D918-A90D8D6A66E8}"/>
              </a:ext>
            </a:extLst>
          </p:cNvPr>
          <p:cNvCxnSpPr>
            <a:cxnSpLocks/>
          </p:cNvCxnSpPr>
          <p:nvPr/>
        </p:nvCxnSpPr>
        <p:spPr>
          <a:xfrm>
            <a:off x="5720326" y="3707557"/>
            <a:ext cx="52630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D6DC427-1174-FEC2-D1F7-B01BFD6BEEFF}"/>
              </a:ext>
            </a:extLst>
          </p:cNvPr>
          <p:cNvCxnSpPr>
            <a:cxnSpLocks/>
          </p:cNvCxnSpPr>
          <p:nvPr/>
        </p:nvCxnSpPr>
        <p:spPr>
          <a:xfrm>
            <a:off x="5734513" y="2061211"/>
            <a:ext cx="0" cy="16348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A blue square with white text&#10;&#10;Description automatically generated">
            <a:extLst>
              <a:ext uri="{FF2B5EF4-FFF2-40B4-BE49-F238E27FC236}">
                <a16:creationId xmlns:a16="http://schemas.microsoft.com/office/drawing/2014/main" id="{681ACD95-E774-4D20-AEF0-4AED106D8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514" y="4115982"/>
            <a:ext cx="901999" cy="90199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99976EC-3FD2-4163-8819-33D95E2E5CB5}"/>
              </a:ext>
            </a:extLst>
          </p:cNvPr>
          <p:cNvSpPr txBox="1"/>
          <p:nvPr/>
        </p:nvSpPr>
        <p:spPr>
          <a:xfrm>
            <a:off x="719138" y="271203"/>
            <a:ext cx="608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flow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596E7B-E760-C1C4-CF09-C016C5E54708}"/>
              </a:ext>
            </a:extLst>
          </p:cNvPr>
          <p:cNvSpPr txBox="1"/>
          <p:nvPr/>
        </p:nvSpPr>
        <p:spPr>
          <a:xfrm>
            <a:off x="2613848" y="1836915"/>
            <a:ext cx="1594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8 CPU hours per slice, easy to parallelize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D1B82E6-A1FE-B637-B113-1ED64083B96D}"/>
              </a:ext>
            </a:extLst>
          </p:cNvPr>
          <p:cNvSpPr txBox="1"/>
          <p:nvPr/>
        </p:nvSpPr>
        <p:spPr>
          <a:xfrm>
            <a:off x="1347674" y="5258643"/>
            <a:ext cx="6469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time for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turns, 20 000 particles in A100 GPU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 lattice : 						5.7 hours</a:t>
            </a:r>
          </a:p>
          <a:p>
            <a:pPr algn="ctr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 lattice + beam-beam : 			6.1 hours</a:t>
            </a:r>
          </a:p>
          <a:p>
            <a:pPr algn="ctr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 lattice + beam-beam + e-cloud : 	7.0 hours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5306EA3-F3FA-DE83-31FB-0DCCCC8E9996}"/>
              </a:ext>
            </a:extLst>
          </p:cNvPr>
          <p:cNvSpPr txBox="1"/>
          <p:nvPr/>
        </p:nvSpPr>
        <p:spPr>
          <a:xfrm>
            <a:off x="2567757" y="3813111"/>
            <a:ext cx="1802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</a:t>
            </a:r>
            <a:r>
              <a:rPr lang="en-CH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 ~ TB</a:t>
            </a:r>
            <a:r>
              <a:rPr lang="en-CH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H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~ GB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required memory per triplet</a:t>
            </a:r>
          </a:p>
        </p:txBody>
      </p:sp>
    </p:spTree>
    <p:extLst>
      <p:ext uri="{BB962C8B-B14F-4D97-AF65-F5344CB8AC3E}">
        <p14:creationId xmlns:p14="http://schemas.microsoft.com/office/powerpoint/2010/main" val="402685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/>
      <p:bldP spid="30" grpId="1"/>
      <p:bldP spid="32" grpId="0" animBg="1"/>
      <p:bldP spid="33" grpId="0"/>
      <p:bldP spid="39" grpId="0" animBg="1"/>
      <p:bldP spid="40" grpId="0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3700E-87C5-B9DB-CD06-67264C484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BF8ABA-C11A-F07E-01EC-0B164BA82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13</a:t>
            </a:fld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70C97-F485-E62A-6C8D-227B6CA49F32}"/>
              </a:ext>
            </a:extLst>
          </p:cNvPr>
          <p:cNvSpPr txBox="1"/>
          <p:nvPr/>
        </p:nvSpPr>
        <p:spPr>
          <a:xfrm>
            <a:off x="719138" y="1529959"/>
            <a:ext cx="41497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H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and motivation</a:t>
            </a:r>
          </a:p>
          <a:p>
            <a:pPr marL="342900" indent="-342900">
              <a:buFont typeface="+mj-lt"/>
              <a:buAutoNum type="arabicPeriod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Description of simulation method</a:t>
            </a:r>
          </a:p>
          <a:p>
            <a:pPr lvl="1"/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results: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map analysis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aperture</a:t>
            </a:r>
          </a:p>
          <a:p>
            <a:pPr marL="800100" lvl="1" indent="-342900">
              <a:buFont typeface="+mj-lt"/>
              <a:buAutoNum type="alphaLcParenR"/>
            </a:pP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FF7DA-BAA9-0830-34A4-5550F3B40A37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247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797D1-8837-26FD-0D16-3E7FADC98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4883AC-85CF-F525-298F-2E96C7B6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14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F9747-7F3F-DD9A-B3F1-9949B5016BC6}"/>
              </a:ext>
            </a:extLst>
          </p:cNvPr>
          <p:cNvSpPr txBox="1"/>
          <p:nvPr/>
        </p:nvSpPr>
        <p:spPr>
          <a:xfrm>
            <a:off x="719138" y="271203"/>
            <a:ext cx="608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451AA59-EE5A-6E16-946F-E415946CC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450" y="860462"/>
            <a:ext cx="5468255" cy="273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96A82AF-C758-C985-8CD9-F902DF3A96A9}"/>
              </a:ext>
            </a:extLst>
          </p:cNvPr>
          <p:cNvSpPr/>
          <p:nvPr/>
        </p:nvSpPr>
        <p:spPr>
          <a:xfrm>
            <a:off x="5443058" y="913627"/>
            <a:ext cx="894758" cy="2505543"/>
          </a:xfrm>
          <a:prstGeom prst="ellipse">
            <a:avLst/>
          </a:prstGeom>
          <a:noFill/>
          <a:ln w="539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BEAB0C-53E8-BE95-BA93-8BFC8BCD6DC1}"/>
              </a:ext>
            </a:extLst>
          </p:cNvPr>
          <p:cNvSpPr txBox="1"/>
          <p:nvPr/>
        </p:nvSpPr>
        <p:spPr>
          <a:xfrm>
            <a:off x="250825" y="3466996"/>
            <a:ext cx="40234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Q3 quadrupole (right of interaction point 1): Q3R1.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 slices, can fit in 1TB RAM computers.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aperture simulations to test previous equation.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agreement.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3C1C2-861C-3067-94D5-D60EB1892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622" y="3752289"/>
            <a:ext cx="4624092" cy="278662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080E9B-F0E1-48FC-A57C-08D6293685E8}"/>
              </a:ext>
            </a:extLst>
          </p:cNvPr>
          <p:cNvCxnSpPr>
            <a:cxnSpLocks/>
          </p:cNvCxnSpPr>
          <p:nvPr/>
        </p:nvCxnSpPr>
        <p:spPr>
          <a:xfrm>
            <a:off x="2562447" y="690895"/>
            <a:ext cx="450820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DBADAF0-15DC-73A6-0A50-8DEA744C1994}"/>
              </a:ext>
            </a:extLst>
          </p:cNvPr>
          <p:cNvSpPr/>
          <p:nvPr/>
        </p:nvSpPr>
        <p:spPr>
          <a:xfrm>
            <a:off x="2890306" y="506275"/>
            <a:ext cx="690318" cy="369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93AA3C-C852-3150-3398-3549270B465E}"/>
              </a:ext>
            </a:extLst>
          </p:cNvPr>
          <p:cNvSpPr/>
          <p:nvPr/>
        </p:nvSpPr>
        <p:spPr>
          <a:xfrm>
            <a:off x="3906740" y="506275"/>
            <a:ext cx="587227" cy="369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A02616-45F9-48B4-0349-62F0A7BE1840}"/>
              </a:ext>
            </a:extLst>
          </p:cNvPr>
          <p:cNvSpPr/>
          <p:nvPr/>
        </p:nvSpPr>
        <p:spPr>
          <a:xfrm>
            <a:off x="4627015" y="506275"/>
            <a:ext cx="610244" cy="369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562F47-CCFC-7E70-354E-84E5A3D57B23}"/>
              </a:ext>
            </a:extLst>
          </p:cNvPr>
          <p:cNvSpPr/>
          <p:nvPr/>
        </p:nvSpPr>
        <p:spPr>
          <a:xfrm>
            <a:off x="5533845" y="500849"/>
            <a:ext cx="783640" cy="369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51659D-3B91-4444-4276-5BB1DE997C12}"/>
              </a:ext>
            </a:extLst>
          </p:cNvPr>
          <p:cNvSpPr txBox="1"/>
          <p:nvPr/>
        </p:nvSpPr>
        <p:spPr>
          <a:xfrm>
            <a:off x="3024856" y="523426"/>
            <a:ext cx="4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Q1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B1FAC-E264-06D3-7D09-288842C672FD}"/>
              </a:ext>
            </a:extLst>
          </p:cNvPr>
          <p:cNvSpPr txBox="1"/>
          <p:nvPr/>
        </p:nvSpPr>
        <p:spPr>
          <a:xfrm>
            <a:off x="3951692" y="539213"/>
            <a:ext cx="587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Q2A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A394C-A8DD-7BBE-AB4C-9E2BC8C94F67}"/>
              </a:ext>
            </a:extLst>
          </p:cNvPr>
          <p:cNvSpPr txBox="1"/>
          <p:nvPr/>
        </p:nvSpPr>
        <p:spPr>
          <a:xfrm>
            <a:off x="4674460" y="539213"/>
            <a:ext cx="610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Q2B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3A8A38-5F03-73C6-8A6D-DAC2FEC612A5}"/>
              </a:ext>
            </a:extLst>
          </p:cNvPr>
          <p:cNvSpPr txBox="1"/>
          <p:nvPr/>
        </p:nvSpPr>
        <p:spPr>
          <a:xfrm>
            <a:off x="5691142" y="531580"/>
            <a:ext cx="497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Q3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12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40C8D1-363F-46DB-7F37-3DE794EC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15</a:t>
            </a:fld>
            <a:endParaRPr lang="en-CH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32D0C1-F9D2-CDB9-585D-51CC4942BDA3}"/>
              </a:ext>
            </a:extLst>
          </p:cNvPr>
          <p:cNvGrpSpPr/>
          <p:nvPr/>
        </p:nvGrpSpPr>
        <p:grpSpPr>
          <a:xfrm>
            <a:off x="252361" y="1104745"/>
            <a:ext cx="4648200" cy="2971800"/>
            <a:chOff x="250825" y="1105752"/>
            <a:chExt cx="4648200" cy="29718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7C700BF-81B6-C187-AFE5-13363DD1E2AB}"/>
                </a:ext>
              </a:extLst>
            </p:cNvPr>
            <p:cNvGrpSpPr/>
            <p:nvPr/>
          </p:nvGrpSpPr>
          <p:grpSpPr>
            <a:xfrm>
              <a:off x="250825" y="1105752"/>
              <a:ext cx="4648200" cy="2971800"/>
              <a:chOff x="250825" y="890162"/>
              <a:chExt cx="4648200" cy="297180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C30BCF6-3E79-EF20-E7E5-780379DD8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0825" y="890162"/>
                <a:ext cx="4648200" cy="297180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7FE58D3-173D-F44C-6640-59837A329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3049" y="1016464"/>
                <a:ext cx="815975" cy="2410678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E43297-8848-EB7A-5320-9CB86CBBA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0386" y="3441041"/>
              <a:ext cx="305692" cy="35395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54931C8-418F-1B6E-34E9-D72FF7BBA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0702" y="1156552"/>
            <a:ext cx="4762500" cy="2921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22B85A-829F-6F0E-7202-29D4C6220248}"/>
              </a:ext>
            </a:extLst>
          </p:cNvPr>
          <p:cNvSpPr txBox="1"/>
          <p:nvPr/>
        </p:nvSpPr>
        <p:spPr>
          <a:xfrm>
            <a:off x="719138" y="271203"/>
            <a:ext cx="608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Map Analysis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18B6CB-48A3-702F-96C5-3E520C233DB0}"/>
              </a:ext>
            </a:extLst>
          </p:cNvPr>
          <p:cNvSpPr txBox="1"/>
          <p:nvPr/>
        </p:nvSpPr>
        <p:spPr>
          <a:xfrm>
            <a:off x="719137" y="4141077"/>
            <a:ext cx="80295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over 100 000 turns, tune evaluated over: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50 000 turns,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50 000 turns.</a:t>
            </a:r>
          </a:p>
          <a:p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 in tune →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tune is not constant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so trajectory is chaotic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95275" lvl="1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E-cloud </a:t>
            </a:r>
            <a:r>
              <a:rPr lang="en-CH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doesn’t cause a significant tune-shift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(compared to beam-beam effects)</a:t>
            </a:r>
          </a:p>
          <a:p>
            <a:pPr marL="295275" lvl="1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Visible effect of e-cloud →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of non-linearities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159CF0-4054-24EF-D908-394CDBC7DF54}"/>
              </a:ext>
            </a:extLst>
          </p:cNvPr>
          <p:cNvSpPr txBox="1"/>
          <p:nvPr/>
        </p:nvSpPr>
        <p:spPr>
          <a:xfrm>
            <a:off x="1061545" y="966953"/>
            <a:ext cx="289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Beam-beam effects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97623-57BE-8821-2A94-DCF2F94EC044}"/>
              </a:ext>
            </a:extLst>
          </p:cNvPr>
          <p:cNvSpPr txBox="1"/>
          <p:nvPr/>
        </p:nvSpPr>
        <p:spPr>
          <a:xfrm>
            <a:off x="5270925" y="698941"/>
            <a:ext cx="2890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Beam-beam effects &amp;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e-cloud (in 4 Inner Triplets)</a:t>
            </a:r>
          </a:p>
        </p:txBody>
      </p:sp>
    </p:spTree>
    <p:extLst>
      <p:ext uri="{BB962C8B-B14F-4D97-AF65-F5344CB8AC3E}">
        <p14:creationId xmlns:p14="http://schemas.microsoft.com/office/powerpoint/2010/main" val="261056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C37334-F328-2335-5B95-8B0ED1F6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16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192CF-EA21-4DDC-7B23-6EB99FA62B8F}"/>
              </a:ext>
            </a:extLst>
          </p:cNvPr>
          <p:cNvSpPr txBox="1"/>
          <p:nvPr/>
        </p:nvSpPr>
        <p:spPr>
          <a:xfrm>
            <a:off x="719138" y="271203"/>
            <a:ext cx="608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 aperture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F33F6-4A73-7C9B-A84D-3B8EF3184C3B}"/>
              </a:ext>
            </a:extLst>
          </p:cNvPr>
          <p:cNvSpPr txBox="1"/>
          <p:nvPr/>
        </p:nvSpPr>
        <p:spPr>
          <a:xfrm>
            <a:off x="215900" y="1268491"/>
            <a:ext cx="386700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aperture over 1 000 000 turns, including </a:t>
            </a:r>
            <a:r>
              <a:rPr lang="en-CH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e-clouds in the 4 inner triplets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(left and right of i.p. 1 and 5).</a:t>
            </a: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E-cloud in triplet scales favorably with higher intensity.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E-cloud effects can become as strong as beam-beam effects at low bunch intensities.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E-clouds are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worse with larger Secondary Emission Yield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(SEY).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SEY &lt; 1.10 will be enough to mitigate the effect of e-cloud in the triplets.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3C6E6-7E53-5CD4-4146-B77A99EE1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064" y="3586398"/>
            <a:ext cx="4985913" cy="2769952"/>
          </a:xfrm>
          <a:prstGeom prst="rect">
            <a:avLst/>
          </a:prstGeom>
        </p:spPr>
      </p:pic>
      <p:pic>
        <p:nvPicPr>
          <p:cNvPr id="13" name="Picture 1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B7F98DB-F9C6-A973-9456-96F21690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495"/>
          <a:stretch/>
        </p:blipFill>
        <p:spPr>
          <a:xfrm>
            <a:off x="4152900" y="616510"/>
            <a:ext cx="4991100" cy="281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2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149BF-A33F-6E16-A02D-A4B532BC1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cloud&#10;&#10;Description automatically generated">
            <a:extLst>
              <a:ext uri="{FF2B5EF4-FFF2-40B4-BE49-F238E27FC236}">
                <a16:creationId xmlns:a16="http://schemas.microsoft.com/office/drawing/2014/main" id="{78DB8915-27EE-5E9B-FDF5-35B68DD0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670" y="3372288"/>
            <a:ext cx="4676691" cy="33776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683E2B-3F91-C312-E517-DC5EDC52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17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8A901-2D51-FD93-3BFC-0C0F00E86B73}"/>
              </a:ext>
            </a:extLst>
          </p:cNvPr>
          <p:cNvSpPr txBox="1"/>
          <p:nvPr/>
        </p:nvSpPr>
        <p:spPr>
          <a:xfrm>
            <a:off x="719138" y="271203"/>
            <a:ext cx="6088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 aperture</a:t>
            </a:r>
          </a:p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Tune scan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0DCEA-81D5-CE0B-14FB-AE59F4DB22CB}"/>
              </a:ext>
            </a:extLst>
          </p:cNvPr>
          <p:cNvSpPr txBox="1"/>
          <p:nvPr/>
        </p:nvSpPr>
        <p:spPr>
          <a:xfrm>
            <a:off x="395288" y="1293591"/>
            <a:ext cx="38670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aperture over 1 000 000 turns,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including </a:t>
            </a:r>
            <a:r>
              <a:rPr lang="en-CH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e-clouds in the 4 inner triplets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(left and right of i.p. 1 and 5). Simulations varying the working point.</a:t>
            </a:r>
            <a:endParaRPr lang="en-CH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H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H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E-cloud effects cause a reduction of dynamic aperture for all tunes.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optimal working point remains similar.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parameters: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Bunch intensity = 1.2 10</a:t>
            </a:r>
            <a:r>
              <a:rPr lang="en-CH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p/b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SEY = 1.30</a:t>
            </a: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diagram of a beam&#10;&#10;Description automatically generated">
            <a:extLst>
              <a:ext uri="{FF2B5EF4-FFF2-40B4-BE49-F238E27FC236}">
                <a16:creationId xmlns:a16="http://schemas.microsoft.com/office/drawing/2014/main" id="{6BE8D745-941D-7698-1179-74D58AAD5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671" y="79812"/>
            <a:ext cx="4676690" cy="337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42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6C4CFF-1BB2-958B-5FD8-858D956DB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18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4AF9E-0D0D-D5D3-037F-70F2843A4FC4}"/>
              </a:ext>
            </a:extLst>
          </p:cNvPr>
          <p:cNvSpPr txBox="1"/>
          <p:nvPr/>
        </p:nvSpPr>
        <p:spPr>
          <a:xfrm>
            <a:off x="2454165" y="6153724"/>
            <a:ext cx="4235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Konstantinos Paraschou</a:t>
            </a:r>
            <a:endParaRPr lang="en-CH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B535E-8F72-BEC3-3F78-83C1A885DC3A}"/>
              </a:ext>
            </a:extLst>
          </p:cNvPr>
          <p:cNvSpPr txBox="1"/>
          <p:nvPr/>
        </p:nvSpPr>
        <p:spPr>
          <a:xfrm>
            <a:off x="719138" y="271203"/>
            <a:ext cx="608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D93CFA-005A-CBB2-7FD8-590F8D07861C}"/>
              </a:ext>
            </a:extLst>
          </p:cNvPr>
          <p:cNvSpPr txBox="1"/>
          <p:nvPr/>
        </p:nvSpPr>
        <p:spPr>
          <a:xfrm>
            <a:off x="816768" y="889142"/>
            <a:ext cx="751046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 around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 Triplets is complicated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cloud effects from the inner triplets in the LHC can be simulated.</a:t>
            </a: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was developed and benchmarked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 able to simulate effects </a:t>
            </a:r>
            <a:r>
              <a:rPr lang="en-CH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sustainable manner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by reducing memory consumption.</a:t>
            </a:r>
            <a:endParaRPr lang="en-CH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Map Analysis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chaoticity that goes deeper into the distribution of particles.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significant tune-shift effects</a:t>
            </a:r>
          </a:p>
          <a:p>
            <a:pPr marL="800100" lvl="1" indent="-342900">
              <a:buFont typeface="+mj-lt"/>
              <a:buAutoNum type="arabicPeriod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 aperture studies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that can be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least as strong as beam-beam effects at low bunch intensities.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Cannot be mitigated with a change in working point.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Strategy of HL-LHC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upgrade project to coat the new inner triplets with amorphous carbon </a:t>
            </a:r>
            <a:r>
              <a:rPr lang="en-CH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remains a good 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0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C7405F-F529-472B-6488-2439D6167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19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C9A8E-6C44-85AC-65B3-45C483C5937B}"/>
              </a:ext>
            </a:extLst>
          </p:cNvPr>
          <p:cNvSpPr txBox="1"/>
          <p:nvPr/>
        </p:nvSpPr>
        <p:spPr>
          <a:xfrm>
            <a:off x="680408" y="2961852"/>
            <a:ext cx="7710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Backup slides</a:t>
            </a:r>
            <a:endParaRPr lang="en-CH" sz="40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538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FA4F70-98C0-6530-8977-D5DA0244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2</a:t>
            </a:fld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D60C6-407A-0B94-E67E-3EF66E79DDD2}"/>
              </a:ext>
            </a:extLst>
          </p:cNvPr>
          <p:cNvSpPr txBox="1"/>
          <p:nvPr/>
        </p:nvSpPr>
        <p:spPr>
          <a:xfrm>
            <a:off x="719138" y="1529959"/>
            <a:ext cx="41497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and motivation</a:t>
            </a:r>
          </a:p>
          <a:p>
            <a:pPr marL="342900" indent="-342900">
              <a:buFont typeface="+mj-lt"/>
              <a:buAutoNum type="arabicPeriod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 of simulation method</a:t>
            </a:r>
          </a:p>
          <a:p>
            <a:pPr lvl="1"/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results: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map analysis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aperture</a:t>
            </a:r>
          </a:p>
          <a:p>
            <a:pPr marL="800100" lvl="1" indent="-342900">
              <a:buFont typeface="+mj-lt"/>
              <a:buAutoNum type="alphaLcParenR"/>
            </a:pP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DB49EA-9988-A288-DCC6-991D09206A68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93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D0A8DE-3067-59D7-5B19-F34083CC4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20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711BBB-0A06-6213-8D35-7A1D60F055EA}"/>
              </a:ext>
            </a:extLst>
          </p:cNvPr>
          <p:cNvSpPr txBox="1"/>
          <p:nvPr/>
        </p:nvSpPr>
        <p:spPr>
          <a:xfrm>
            <a:off x="719138" y="732868"/>
            <a:ext cx="535880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parameters: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Bunch intensity = 1.2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p/b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norm. emittance = 2</a:t>
            </a:r>
            <a:r>
              <a:rPr lang="en-CH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r.m.s.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bunch length = 0.09 m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Energy = 6.8 TeV</a:t>
            </a: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parameters: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SEY = 1.30</a:t>
            </a: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Optics with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β* = 30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Half-crossing angle : 160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Working point:</a:t>
            </a:r>
            <a:b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Qx = 62.31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Qy = 60.32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Non-linearities to mitigate coherent instabilities:</a:t>
            </a:r>
            <a:b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Q’ = 20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I_MO = 300 A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Residual uncorrected global linear coupling: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Re[C</a:t>
            </a:r>
            <a:r>
              <a:rPr lang="en-CH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0.001</a:t>
            </a:r>
          </a:p>
          <a:p>
            <a:b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DFDEA-FB12-EC4C-D256-4A97A1940341}"/>
              </a:ext>
            </a:extLst>
          </p:cNvPr>
          <p:cNvSpPr txBox="1"/>
          <p:nvPr/>
        </p:nvSpPr>
        <p:spPr>
          <a:xfrm>
            <a:off x="719138" y="271203"/>
            <a:ext cx="608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parameters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38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41BA59-0D01-203F-2723-1DB703A5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21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9A20D5-8FC7-AD68-33B7-7FC262BD1A15}"/>
              </a:ext>
            </a:extLst>
          </p:cNvPr>
          <p:cNvSpPr txBox="1"/>
          <p:nvPr/>
        </p:nvSpPr>
        <p:spPr>
          <a:xfrm>
            <a:off x="719138" y="271203"/>
            <a:ext cx="608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 </a:t>
            </a:r>
            <a:r>
              <a:rPr 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tranformations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B143D-76D4-CAA0-B933-9A72D5C07C25}"/>
              </a:ext>
            </a:extLst>
          </p:cNvPr>
          <p:cNvSpPr txBox="1"/>
          <p:nvPr/>
        </p:nvSpPr>
        <p:spPr>
          <a:xfrm>
            <a:off x="809297" y="977462"/>
            <a:ext cx="707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 transformations are operators that describe the solution of Hamiltonian systems: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5BCAD-F256-E9B3-D618-D050277DEDA1}"/>
              </a:ext>
            </a:extLst>
          </p:cNvPr>
          <p:cNvSpPr txBox="1"/>
          <p:nvPr/>
        </p:nvSpPr>
        <p:spPr>
          <a:xfrm>
            <a:off x="525519" y="2228193"/>
            <a:ext cx="420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CH" dirty="0"/>
              <a:t>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BBA823-3DDD-C8B8-3562-6CD736D10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50" y="2036972"/>
            <a:ext cx="5067957" cy="866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63B20B-940A-5AFC-969F-FAD48719E4A5}"/>
              </a:ext>
            </a:extLst>
          </p:cNvPr>
          <p:cNvSpPr txBox="1"/>
          <p:nvPr/>
        </p:nvSpPr>
        <p:spPr>
          <a:xfrm>
            <a:off x="6343102" y="2326462"/>
            <a:ext cx="224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Poisson bracket.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272CC5-4818-B0CF-51FE-876B3B5E5500}"/>
              </a:ext>
            </a:extLst>
          </p:cNvPr>
          <p:cNvSpPr txBox="1"/>
          <p:nvPr/>
        </p:nvSpPr>
        <p:spPr>
          <a:xfrm>
            <a:off x="809297" y="3279228"/>
            <a:ext cx="342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24E137-9BD0-7178-A314-50F8C8FA6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569" y="3356846"/>
            <a:ext cx="1993900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2ADC90-F8A0-1167-0528-DD6948EBC573}"/>
              </a:ext>
            </a:extLst>
          </p:cNvPr>
          <p:cNvSpPr txBox="1"/>
          <p:nvPr/>
        </p:nvSpPr>
        <p:spPr>
          <a:xfrm>
            <a:off x="900555" y="4344737"/>
            <a:ext cx="2932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through element with Hamiltonian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3CBEE1-6C34-D240-DBFA-1B1D034A1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936" y="4667902"/>
            <a:ext cx="369729" cy="38226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0A2830A-8C70-02F2-B26B-1C6210A78E7C}"/>
              </a:ext>
            </a:extLst>
          </p:cNvPr>
          <p:cNvCxnSpPr/>
          <p:nvPr/>
        </p:nvCxnSpPr>
        <p:spPr>
          <a:xfrm flipV="1">
            <a:off x="2855800" y="3909848"/>
            <a:ext cx="402407" cy="43488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D147C8E-5B48-6470-96D9-F22E18749F0D}"/>
              </a:ext>
            </a:extLst>
          </p:cNvPr>
          <p:cNvSpPr txBox="1"/>
          <p:nvPr/>
        </p:nvSpPr>
        <p:spPr>
          <a:xfrm>
            <a:off x="2461339" y="5180307"/>
            <a:ext cx="2932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through element with Hamiltonian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35B5C06-1136-5E91-488D-8D8AB2394B57}"/>
              </a:ext>
            </a:extLst>
          </p:cNvPr>
          <p:cNvCxnSpPr>
            <a:cxnSpLocks/>
          </p:cNvCxnSpPr>
          <p:nvPr/>
        </p:nvCxnSpPr>
        <p:spPr>
          <a:xfrm flipV="1">
            <a:off x="4045417" y="3951890"/>
            <a:ext cx="0" cy="119688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894ECF3-486F-9E56-663B-6DC5AFC97891}"/>
              </a:ext>
            </a:extLst>
          </p:cNvPr>
          <p:cNvSpPr txBox="1"/>
          <p:nvPr/>
        </p:nvSpPr>
        <p:spPr>
          <a:xfrm>
            <a:off x="5654563" y="4162207"/>
            <a:ext cx="2932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through element with Hamiltonian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5FCF10-9585-FB12-CFE2-163CB1BD4D95}"/>
              </a:ext>
            </a:extLst>
          </p:cNvPr>
          <p:cNvCxnSpPr>
            <a:cxnSpLocks/>
          </p:cNvCxnSpPr>
          <p:nvPr/>
        </p:nvCxnSpPr>
        <p:spPr>
          <a:xfrm flipH="1" flipV="1">
            <a:off x="5213452" y="3648560"/>
            <a:ext cx="737565" cy="48090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4B9FAD0-14A1-8D1A-ABD5-EA5DE3F78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492" y="5551129"/>
            <a:ext cx="380794" cy="3739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072B6A-FAB7-B706-64FF-56254310A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8991" y="4467791"/>
            <a:ext cx="467494" cy="3739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002921D-52BD-7DF8-DB14-085E926A7F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778" y="1387567"/>
            <a:ext cx="2514710" cy="48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C23E86-51E4-35EE-BB27-AD5A97E27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22</a:t>
            </a:fld>
            <a:endParaRPr lang="en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58B606-2C2C-DF1A-2BC3-F8B544B38072}"/>
              </a:ext>
            </a:extLst>
          </p:cNvPr>
          <p:cNvSpPr/>
          <p:nvPr/>
        </p:nvSpPr>
        <p:spPr>
          <a:xfrm>
            <a:off x="1103588" y="1418897"/>
            <a:ext cx="4183117" cy="12717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3672E3-5132-AA65-4C99-0F23C887812A}"/>
              </a:ext>
            </a:extLst>
          </p:cNvPr>
          <p:cNvCxnSpPr>
            <a:cxnSpLocks/>
          </p:cNvCxnSpPr>
          <p:nvPr/>
        </p:nvCxnSpPr>
        <p:spPr>
          <a:xfrm>
            <a:off x="2469934" y="1429405"/>
            <a:ext cx="0" cy="127175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4FD073C-1631-BDDB-2E06-22E98C509487}"/>
              </a:ext>
            </a:extLst>
          </p:cNvPr>
          <p:cNvSpPr txBox="1"/>
          <p:nvPr/>
        </p:nvSpPr>
        <p:spPr>
          <a:xfrm>
            <a:off x="719138" y="271203"/>
            <a:ext cx="608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 transformations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1B7FEB-9A7C-94C8-00F1-06F1D7359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984" y="3431630"/>
            <a:ext cx="1993900" cy="457200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C8A1FFD7-0464-D5B8-4EB8-53D594EB4FD2}"/>
              </a:ext>
            </a:extLst>
          </p:cNvPr>
          <p:cNvSpPr/>
          <p:nvPr/>
        </p:nvSpPr>
        <p:spPr>
          <a:xfrm rot="16200000">
            <a:off x="1623851" y="2262353"/>
            <a:ext cx="325821" cy="1219203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A0234E45-66B0-080D-FEA8-C08908FEC879}"/>
              </a:ext>
            </a:extLst>
          </p:cNvPr>
          <p:cNvSpPr/>
          <p:nvPr/>
        </p:nvSpPr>
        <p:spPr>
          <a:xfrm rot="16200000">
            <a:off x="3729859" y="1567360"/>
            <a:ext cx="325821" cy="261970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D88E8F-B2E2-3C02-C55C-5B8F9749A768}"/>
              </a:ext>
            </a:extLst>
          </p:cNvPr>
          <p:cNvSpPr txBox="1"/>
          <p:nvPr/>
        </p:nvSpPr>
        <p:spPr>
          <a:xfrm>
            <a:off x="982719" y="1049565"/>
            <a:ext cx="38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089906-63F4-34A1-FE92-989A52C335FA}"/>
              </a:ext>
            </a:extLst>
          </p:cNvPr>
          <p:cNvSpPr txBox="1"/>
          <p:nvPr/>
        </p:nvSpPr>
        <p:spPr>
          <a:xfrm>
            <a:off x="2333297" y="1033802"/>
            <a:ext cx="38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749DDF-BCD4-E97A-1541-197C5F70F71C}"/>
              </a:ext>
            </a:extLst>
          </p:cNvPr>
          <p:cNvSpPr txBox="1"/>
          <p:nvPr/>
        </p:nvSpPr>
        <p:spPr>
          <a:xfrm>
            <a:off x="5155318" y="1049567"/>
            <a:ext cx="38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47D811-61AE-1FA0-978B-B6E5A762D8CD}"/>
              </a:ext>
            </a:extLst>
          </p:cNvPr>
          <p:cNvCxnSpPr>
            <a:stCxn id="7" idx="0"/>
          </p:cNvCxnSpPr>
          <p:nvPr/>
        </p:nvCxnSpPr>
        <p:spPr>
          <a:xfrm flipV="1">
            <a:off x="2469934" y="3034865"/>
            <a:ext cx="0" cy="3967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BFF8513-C32F-E633-5842-0E8004378FC7}"/>
              </a:ext>
            </a:extLst>
          </p:cNvPr>
          <p:cNvCxnSpPr/>
          <p:nvPr/>
        </p:nvCxnSpPr>
        <p:spPr>
          <a:xfrm flipV="1">
            <a:off x="1781509" y="3071653"/>
            <a:ext cx="0" cy="3967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809F84-67A4-C38A-9AA1-FA2FB8A53D34}"/>
              </a:ext>
            </a:extLst>
          </p:cNvPr>
          <p:cNvCxnSpPr>
            <a:cxnSpLocks/>
          </p:cNvCxnSpPr>
          <p:nvPr/>
        </p:nvCxnSpPr>
        <p:spPr>
          <a:xfrm flipV="1">
            <a:off x="3195146" y="3071653"/>
            <a:ext cx="697623" cy="3967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BDD2406-2B1D-477A-4D52-11EE93E7A6FD}"/>
              </a:ext>
            </a:extLst>
          </p:cNvPr>
          <p:cNvSpPr txBox="1"/>
          <p:nvPr/>
        </p:nvSpPr>
        <p:spPr>
          <a:xfrm>
            <a:off x="6064469" y="914400"/>
            <a:ext cx="264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F23E59-3F9C-5343-11AB-F5AFCBA54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292" y="1102711"/>
            <a:ext cx="380794" cy="3739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2D4706-D1E3-C85F-4AF5-CB0EDAA6C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292" y="2233449"/>
            <a:ext cx="369729" cy="3822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E5E2C2-C853-32F8-654E-7CEC97071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0409" y="3046249"/>
            <a:ext cx="467494" cy="3739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CF66D93-FE04-694A-715C-DE145ADB799E}"/>
              </a:ext>
            </a:extLst>
          </p:cNvPr>
          <p:cNvSpPr txBox="1"/>
          <p:nvPr/>
        </p:nvSpPr>
        <p:spPr>
          <a:xfrm>
            <a:off x="6174171" y="1114097"/>
            <a:ext cx="2612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Hamiltonian of </a:t>
            </a:r>
            <a:r>
              <a:rPr lang="en-CH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e-cloud  </a:t>
            </a:r>
          </a:p>
          <a:p>
            <a:r>
              <a:rPr lang="en-CH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interaction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one slice 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at location </a:t>
            </a:r>
            <a:r>
              <a:rPr lang="en-CH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42E9E3-EEFD-6DCB-C00B-13A02B073D01}"/>
              </a:ext>
            </a:extLst>
          </p:cNvPr>
          <p:cNvSpPr txBox="1"/>
          <p:nvPr/>
        </p:nvSpPr>
        <p:spPr>
          <a:xfrm>
            <a:off x="6180086" y="2267877"/>
            <a:ext cx="2612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Hamiltonian of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between location </a:t>
            </a:r>
            <a:r>
              <a:rPr lang="en-CH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CH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26189E-DDC8-B892-2C64-DD15A724CCAD}"/>
              </a:ext>
            </a:extLst>
          </p:cNvPr>
          <p:cNvSpPr txBox="1"/>
          <p:nvPr/>
        </p:nvSpPr>
        <p:spPr>
          <a:xfrm>
            <a:off x="6185346" y="3061406"/>
            <a:ext cx="2612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Hamiltonian of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between location </a:t>
            </a:r>
            <a:r>
              <a:rPr lang="en-CH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CH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BCA26D-E408-7312-290C-C8F853D280F3}"/>
              </a:ext>
            </a:extLst>
          </p:cNvPr>
          <p:cNvSpPr txBox="1"/>
          <p:nvPr/>
        </p:nvSpPr>
        <p:spPr>
          <a:xfrm>
            <a:off x="861845" y="4340772"/>
            <a:ext cx="343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use property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E6FB62F-8B89-7A86-50BF-831A22391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261" y="4185250"/>
            <a:ext cx="4711700" cy="685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27E92C-3EDD-4F88-2BD3-CA61FC0F37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9905"/>
          <a:stretch/>
        </p:blipFill>
        <p:spPr>
          <a:xfrm>
            <a:off x="1206500" y="4967417"/>
            <a:ext cx="1852010" cy="11861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DC78CCB-97F2-C90F-645F-83960C8045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486" r="13664" b="56402"/>
          <a:stretch/>
        </p:blipFill>
        <p:spPr>
          <a:xfrm>
            <a:off x="3058509" y="4972676"/>
            <a:ext cx="3436883" cy="5171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03AAA33-FB8C-61F2-203B-06B0818C0E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483" t="42776"/>
          <a:stretch/>
        </p:blipFill>
        <p:spPr>
          <a:xfrm>
            <a:off x="3466884" y="5467507"/>
            <a:ext cx="3908784" cy="67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6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603AAA33-FB8C-61F2-203B-06B0818C0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28" t="42776" r="-1"/>
          <a:stretch/>
        </p:blipFill>
        <p:spPr>
          <a:xfrm>
            <a:off x="1547025" y="3481143"/>
            <a:ext cx="3499877" cy="6787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C23E86-51E4-35EE-BB27-AD5A97E27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23</a:t>
            </a:fld>
            <a:endParaRPr lang="en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58B606-2C2C-DF1A-2BC3-F8B544B38072}"/>
              </a:ext>
            </a:extLst>
          </p:cNvPr>
          <p:cNvSpPr/>
          <p:nvPr/>
        </p:nvSpPr>
        <p:spPr>
          <a:xfrm>
            <a:off x="1103588" y="1418897"/>
            <a:ext cx="4183117" cy="12717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3672E3-5132-AA65-4C99-0F23C887812A}"/>
              </a:ext>
            </a:extLst>
          </p:cNvPr>
          <p:cNvCxnSpPr>
            <a:cxnSpLocks/>
          </p:cNvCxnSpPr>
          <p:nvPr/>
        </p:nvCxnSpPr>
        <p:spPr>
          <a:xfrm>
            <a:off x="5307719" y="1429405"/>
            <a:ext cx="0" cy="127175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4FD073C-1631-BDDB-2E06-22E98C509487}"/>
              </a:ext>
            </a:extLst>
          </p:cNvPr>
          <p:cNvSpPr txBox="1"/>
          <p:nvPr/>
        </p:nvSpPr>
        <p:spPr>
          <a:xfrm>
            <a:off x="719138" y="271203"/>
            <a:ext cx="608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 transformations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C8A1FFD7-0464-D5B8-4EB8-53D594EB4FD2}"/>
              </a:ext>
            </a:extLst>
          </p:cNvPr>
          <p:cNvSpPr/>
          <p:nvPr/>
        </p:nvSpPr>
        <p:spPr>
          <a:xfrm rot="16200000">
            <a:off x="1623851" y="2262353"/>
            <a:ext cx="325821" cy="1219203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A0234E45-66B0-080D-FEA8-C08908FEC879}"/>
              </a:ext>
            </a:extLst>
          </p:cNvPr>
          <p:cNvSpPr/>
          <p:nvPr/>
        </p:nvSpPr>
        <p:spPr>
          <a:xfrm rot="16200000">
            <a:off x="3729859" y="1567360"/>
            <a:ext cx="325821" cy="261970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D88E8F-B2E2-3C02-C55C-5B8F9749A768}"/>
              </a:ext>
            </a:extLst>
          </p:cNvPr>
          <p:cNvSpPr txBox="1"/>
          <p:nvPr/>
        </p:nvSpPr>
        <p:spPr>
          <a:xfrm>
            <a:off x="982719" y="1049565"/>
            <a:ext cx="38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089906-63F4-34A1-FE92-989A52C335FA}"/>
              </a:ext>
            </a:extLst>
          </p:cNvPr>
          <p:cNvSpPr txBox="1"/>
          <p:nvPr/>
        </p:nvSpPr>
        <p:spPr>
          <a:xfrm>
            <a:off x="2333297" y="1033802"/>
            <a:ext cx="38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749DDF-BCD4-E97A-1541-197C5F70F71C}"/>
              </a:ext>
            </a:extLst>
          </p:cNvPr>
          <p:cNvSpPr txBox="1"/>
          <p:nvPr/>
        </p:nvSpPr>
        <p:spPr>
          <a:xfrm>
            <a:off x="5155318" y="1049567"/>
            <a:ext cx="38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47D811-61AE-1FA0-978B-B6E5A762D8CD}"/>
              </a:ext>
            </a:extLst>
          </p:cNvPr>
          <p:cNvCxnSpPr>
            <a:cxnSpLocks/>
          </p:cNvCxnSpPr>
          <p:nvPr/>
        </p:nvCxnSpPr>
        <p:spPr>
          <a:xfrm flipV="1">
            <a:off x="4246178" y="2724809"/>
            <a:ext cx="1061541" cy="7963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BFF8513-C32F-E633-5842-0E8004378FC7}"/>
              </a:ext>
            </a:extLst>
          </p:cNvPr>
          <p:cNvCxnSpPr>
            <a:cxnSpLocks/>
          </p:cNvCxnSpPr>
          <p:nvPr/>
        </p:nvCxnSpPr>
        <p:spPr>
          <a:xfrm flipH="1" flipV="1">
            <a:off x="1781509" y="3071653"/>
            <a:ext cx="81455" cy="4495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809F84-67A4-C38A-9AA1-FA2FB8A53D34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2892078" y="3040122"/>
            <a:ext cx="1000692" cy="4810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5537086-BF45-09EB-7175-079A07423078}"/>
              </a:ext>
            </a:extLst>
          </p:cNvPr>
          <p:cNvSpPr txBox="1"/>
          <p:nvPr/>
        </p:nvSpPr>
        <p:spPr>
          <a:xfrm>
            <a:off x="5684782" y="1403134"/>
            <a:ext cx="2912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transported the e-cloud slice (without approximation).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need to simplify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52209CA-106B-6D3B-9796-ABCA85735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76" t="42776" r="-1"/>
          <a:stretch/>
        </p:blipFill>
        <p:spPr>
          <a:xfrm>
            <a:off x="6441103" y="2842429"/>
            <a:ext cx="2296941" cy="67874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B4143D7-6A0C-8520-3B7E-BDEDD656BB94}"/>
              </a:ext>
            </a:extLst>
          </p:cNvPr>
          <p:cNvSpPr txBox="1"/>
          <p:nvPr/>
        </p:nvSpPr>
        <p:spPr>
          <a:xfrm>
            <a:off x="809295" y="4456384"/>
            <a:ext cx="343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use property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5393B9A-5FAD-2BAB-DB83-6A2C51F08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158" y="4353843"/>
            <a:ext cx="2416494" cy="57441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5416E31-D1BB-45D1-8347-2355FA8D4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434" y="4416172"/>
            <a:ext cx="2162431" cy="523007"/>
          </a:xfrm>
          <a:prstGeom prst="rect">
            <a:avLst/>
          </a:prstGeom>
        </p:spPr>
      </p:pic>
      <p:sp>
        <p:nvSpPr>
          <p:cNvPr id="46" name="Cloud 45">
            <a:extLst>
              <a:ext uri="{FF2B5EF4-FFF2-40B4-BE49-F238E27FC236}">
                <a16:creationId xmlns:a16="http://schemas.microsoft.com/office/drawing/2014/main" id="{D6D3F71D-3512-C8C0-2E6E-D098C9268D5B}"/>
              </a:ext>
            </a:extLst>
          </p:cNvPr>
          <p:cNvSpPr/>
          <p:nvPr/>
        </p:nvSpPr>
        <p:spPr>
          <a:xfrm>
            <a:off x="5993526" y="4166727"/>
            <a:ext cx="3067811" cy="993439"/>
          </a:xfrm>
          <a:prstGeom prst="cloud">
            <a:avLst/>
          </a:prstGeom>
          <a:solidFill>
            <a:schemeClr val="accent1">
              <a:alpha val="13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095F585-0534-CFA3-C6F8-F12688E30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719" y="5343240"/>
            <a:ext cx="6297868" cy="51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1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CA0C44-6C2A-C555-21B2-AB59CA57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24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0447B7-2C2B-17AB-69F8-DE5EA634A578}"/>
              </a:ext>
            </a:extLst>
          </p:cNvPr>
          <p:cNvSpPr txBox="1"/>
          <p:nvPr/>
        </p:nvSpPr>
        <p:spPr>
          <a:xfrm>
            <a:off x="719137" y="271203"/>
            <a:ext cx="771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 transformations – Courant-Snyder parameterization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541E9A-F191-55CE-7950-193A222BC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8" y="2243600"/>
            <a:ext cx="5626100" cy="1498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D89914-886C-88A3-0975-CD09BB48C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588" y="4488422"/>
            <a:ext cx="3098800" cy="1028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5EC665-35DE-78F8-4B38-DC5ABD977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066" y="989619"/>
            <a:ext cx="6297868" cy="5176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5F39CD-FCD4-0CDA-4227-7BC0797CC3F8}"/>
              </a:ext>
            </a:extLst>
          </p:cNvPr>
          <p:cNvSpPr txBox="1"/>
          <p:nvPr/>
        </p:nvSpPr>
        <p:spPr>
          <a:xfrm>
            <a:off x="395288" y="1857205"/>
            <a:ext cx="612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Courant-Snyder parameterization </a:t>
            </a:r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(first approximation)</a:t>
            </a:r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7EFCF-C2C6-7AE7-E08A-383EE6F12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406" y="2208050"/>
            <a:ext cx="2878575" cy="3062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38506F-254D-36F6-D849-EF95C28E8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237" y="4144271"/>
            <a:ext cx="1384300" cy="584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27BB4-1604-25B5-7EB5-350339B1AB8F}"/>
              </a:ext>
            </a:extLst>
          </p:cNvPr>
          <p:cNvSpPr txBox="1"/>
          <p:nvPr/>
        </p:nvSpPr>
        <p:spPr>
          <a:xfrm>
            <a:off x="411056" y="3764829"/>
            <a:ext cx="612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phase advance </a:t>
            </a:r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(second approximation)</a:t>
            </a:r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2AD3C-DE4B-940E-60AB-B810F9F6FAD3}"/>
              </a:ext>
            </a:extLst>
          </p:cNvPr>
          <p:cNvSpPr txBox="1"/>
          <p:nvPr/>
        </p:nvSpPr>
        <p:spPr>
          <a:xfrm>
            <a:off x="411056" y="4897820"/>
            <a:ext cx="490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 becomes: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15F712-0B51-EA9C-80F2-7A1DEB3306FC}"/>
              </a:ext>
            </a:extLst>
          </p:cNvPr>
          <p:cNvSpPr txBox="1"/>
          <p:nvPr/>
        </p:nvSpPr>
        <p:spPr>
          <a:xfrm>
            <a:off x="395288" y="5707117"/>
            <a:ext cx="583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Third approximation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longitudinal coordinate doesn’t change.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EC6A1D-02D2-729D-F716-013BAC1BB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5406" y="5563581"/>
            <a:ext cx="1854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3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CA0C44-6C2A-C555-21B2-AB59CA57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25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0447B7-2C2B-17AB-69F8-DE5EA634A578}"/>
              </a:ext>
            </a:extLst>
          </p:cNvPr>
          <p:cNvSpPr txBox="1"/>
          <p:nvPr/>
        </p:nvSpPr>
        <p:spPr>
          <a:xfrm>
            <a:off x="719137" y="271203"/>
            <a:ext cx="771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e-cloud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CB623-5EBD-6ECF-B3D1-3E7FFBB11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82" y="994828"/>
            <a:ext cx="6350000" cy="59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8F468-5A48-B5FA-52E3-7457491F9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96" y="1736077"/>
            <a:ext cx="7772400" cy="9827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B76F3E-87F4-1CE3-991E-6CA6EE6BFAE5}"/>
              </a:ext>
            </a:extLst>
          </p:cNvPr>
          <p:cNvSpPr txBox="1"/>
          <p:nvPr/>
        </p:nvSpPr>
        <p:spPr>
          <a:xfrm>
            <a:off x="395288" y="2867472"/>
            <a:ext cx="7497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is manageable in this form.  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is defined on a 3D grid, we just need to reinterpolate based on the above equation.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CFAF80-1C73-4F30-5344-C5CE95DF8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22" y="3137338"/>
            <a:ext cx="320127" cy="3790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3C2D4C-0B99-41AB-1E7A-345F8E9F2960}"/>
              </a:ext>
            </a:extLst>
          </p:cNvPr>
          <p:cNvSpPr/>
          <p:nvPr/>
        </p:nvSpPr>
        <p:spPr>
          <a:xfrm>
            <a:off x="404650" y="4302405"/>
            <a:ext cx="4183117" cy="12717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72DA0F-6DA2-2FE8-DB84-EE10A6218EF4}"/>
              </a:ext>
            </a:extLst>
          </p:cNvPr>
          <p:cNvCxnSpPr>
            <a:cxnSpLocks/>
          </p:cNvCxnSpPr>
          <p:nvPr/>
        </p:nvCxnSpPr>
        <p:spPr>
          <a:xfrm>
            <a:off x="1213950" y="4312913"/>
            <a:ext cx="0" cy="127175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45E662-F288-FF04-B08E-8EE3DCD78EDB}"/>
              </a:ext>
            </a:extLst>
          </p:cNvPr>
          <p:cNvSpPr txBox="1"/>
          <p:nvPr/>
        </p:nvSpPr>
        <p:spPr>
          <a:xfrm>
            <a:off x="283781" y="3922563"/>
            <a:ext cx="38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088A5F-9D09-3615-57B9-58FC3A926771}"/>
              </a:ext>
            </a:extLst>
          </p:cNvPr>
          <p:cNvSpPr txBox="1"/>
          <p:nvPr/>
        </p:nvSpPr>
        <p:spPr>
          <a:xfrm>
            <a:off x="1087822" y="3906800"/>
            <a:ext cx="38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51FB0B-D912-A762-8234-CFA759365E24}"/>
              </a:ext>
            </a:extLst>
          </p:cNvPr>
          <p:cNvSpPr txBox="1"/>
          <p:nvPr/>
        </p:nvSpPr>
        <p:spPr>
          <a:xfrm>
            <a:off x="4456380" y="3922565"/>
            <a:ext cx="38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95A5B9-50B4-99E2-901D-A2AA21080A32}"/>
              </a:ext>
            </a:extLst>
          </p:cNvPr>
          <p:cNvCxnSpPr>
            <a:cxnSpLocks/>
          </p:cNvCxnSpPr>
          <p:nvPr/>
        </p:nvCxnSpPr>
        <p:spPr>
          <a:xfrm>
            <a:off x="2112583" y="4307656"/>
            <a:ext cx="0" cy="127175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801C64-DE52-4557-3BBA-C8516970CDB0}"/>
              </a:ext>
            </a:extLst>
          </p:cNvPr>
          <p:cNvCxnSpPr>
            <a:cxnSpLocks/>
          </p:cNvCxnSpPr>
          <p:nvPr/>
        </p:nvCxnSpPr>
        <p:spPr>
          <a:xfrm>
            <a:off x="2843050" y="4312914"/>
            <a:ext cx="0" cy="127175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08170F-6FFE-8FDD-AC40-91EA1B3758DC}"/>
              </a:ext>
            </a:extLst>
          </p:cNvPr>
          <p:cNvCxnSpPr>
            <a:cxnSpLocks/>
          </p:cNvCxnSpPr>
          <p:nvPr/>
        </p:nvCxnSpPr>
        <p:spPr>
          <a:xfrm>
            <a:off x="3605049" y="4307660"/>
            <a:ext cx="0" cy="127175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16B63BB-C8B7-5854-0E9C-360FB50E47A6}"/>
              </a:ext>
            </a:extLst>
          </p:cNvPr>
          <p:cNvSpPr txBox="1"/>
          <p:nvPr/>
        </p:nvSpPr>
        <p:spPr>
          <a:xfrm>
            <a:off x="1965434" y="3922566"/>
            <a:ext cx="38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A832B3-0106-3B0F-A113-5EEF60DC2F46}"/>
              </a:ext>
            </a:extLst>
          </p:cNvPr>
          <p:cNvSpPr txBox="1"/>
          <p:nvPr/>
        </p:nvSpPr>
        <p:spPr>
          <a:xfrm>
            <a:off x="2706411" y="3927821"/>
            <a:ext cx="38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AE25C1-47F5-7B7D-C1E5-A71FF0B66DDC}"/>
              </a:ext>
            </a:extLst>
          </p:cNvPr>
          <p:cNvSpPr txBox="1"/>
          <p:nvPr/>
        </p:nvSpPr>
        <p:spPr>
          <a:xfrm>
            <a:off x="3436878" y="3933075"/>
            <a:ext cx="38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06F969-2CEB-463E-0688-22485FBEB48B}"/>
              </a:ext>
            </a:extLst>
          </p:cNvPr>
          <p:cNvSpPr txBox="1"/>
          <p:nvPr/>
        </p:nvSpPr>
        <p:spPr>
          <a:xfrm>
            <a:off x="3857290" y="4561489"/>
            <a:ext cx="493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3200" dirty="0"/>
              <a:t>...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97EEE93-EB66-FC2F-4E54-C0DDA868288D}"/>
              </a:ext>
            </a:extLst>
          </p:cNvPr>
          <p:cNvCxnSpPr/>
          <p:nvPr/>
        </p:nvCxnSpPr>
        <p:spPr>
          <a:xfrm>
            <a:off x="3605049" y="5749159"/>
            <a:ext cx="98271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8609437-A4A2-1E59-49E1-831CA4410234}"/>
              </a:ext>
            </a:extLst>
          </p:cNvPr>
          <p:cNvCxnSpPr>
            <a:cxnSpLocks/>
          </p:cNvCxnSpPr>
          <p:nvPr/>
        </p:nvCxnSpPr>
        <p:spPr>
          <a:xfrm>
            <a:off x="2832537" y="5901559"/>
            <a:ext cx="1755230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F951D29-8067-7B48-C098-3EB8E330BA8C}"/>
              </a:ext>
            </a:extLst>
          </p:cNvPr>
          <p:cNvCxnSpPr>
            <a:cxnSpLocks/>
          </p:cNvCxnSpPr>
          <p:nvPr/>
        </p:nvCxnSpPr>
        <p:spPr>
          <a:xfrm>
            <a:off x="2154623" y="6053959"/>
            <a:ext cx="2438400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DA18E6C-D9B3-D125-E177-302CF0D334B0}"/>
              </a:ext>
            </a:extLst>
          </p:cNvPr>
          <p:cNvCxnSpPr>
            <a:cxnSpLocks/>
          </p:cNvCxnSpPr>
          <p:nvPr/>
        </p:nvCxnSpPr>
        <p:spPr>
          <a:xfrm>
            <a:off x="1213950" y="6206359"/>
            <a:ext cx="3384332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FDAD6F6F-9989-04F4-DD84-FA50F33FF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783" y="3798287"/>
            <a:ext cx="4072911" cy="103256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F123F57-95E3-EA6C-7C47-A8716DB3E49B}"/>
              </a:ext>
            </a:extLst>
          </p:cNvPr>
          <p:cNvSpPr txBox="1"/>
          <p:nvPr/>
        </p:nvSpPr>
        <p:spPr>
          <a:xfrm>
            <a:off x="4908332" y="5119122"/>
            <a:ext cx="3909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1536 simulations each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electron cloud buildup,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Detailed bunch passage “pinch”.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 on-the-fly to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4 files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6371460-FDB7-B0D7-F68B-51F27F3F2D09}"/>
              </a:ext>
            </a:extLst>
          </p:cNvPr>
          <p:cNvSpPr/>
          <p:nvPr/>
        </p:nvSpPr>
        <p:spPr>
          <a:xfrm>
            <a:off x="4724392" y="3722003"/>
            <a:ext cx="4325015" cy="1131873"/>
          </a:xfrm>
          <a:prstGeom prst="rect">
            <a:avLst/>
          </a:prstGeom>
          <a:noFill/>
          <a:ln w="635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6873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6" grpId="0"/>
      <p:bldP spid="17" grpId="0"/>
      <p:bldP spid="18" grpId="0"/>
      <p:bldP spid="22" grpId="0"/>
      <p:bldP spid="23" grpId="0"/>
      <p:bldP spid="24" grpId="0"/>
      <p:bldP spid="25" grpId="0"/>
      <p:bldP spid="35" grpId="0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64D33-1973-A2DF-845B-47C0D4C2F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DEF7DC-3CD8-DE37-E4EA-E88A56E50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3</a:t>
            </a:fld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D75EC9-D8C9-C178-4743-54E9E3094978}"/>
              </a:ext>
            </a:extLst>
          </p:cNvPr>
          <p:cNvSpPr txBox="1"/>
          <p:nvPr/>
        </p:nvSpPr>
        <p:spPr>
          <a:xfrm>
            <a:off x="719138" y="1529959"/>
            <a:ext cx="41497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and motivation</a:t>
            </a:r>
          </a:p>
          <a:p>
            <a:pPr marL="342900" indent="-342900">
              <a:buFont typeface="+mj-lt"/>
              <a:buAutoNum type="arabicPeriod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Description of simulation method</a:t>
            </a:r>
          </a:p>
          <a:p>
            <a:pPr lvl="1"/>
            <a:endParaRPr lang="en-CH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CH" dirty="0">
              <a:solidFill>
                <a:schemeClr val="tx1">
                  <a:alpha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results: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map analysis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 aperture</a:t>
            </a:r>
          </a:p>
          <a:p>
            <a:pPr marL="800100" lvl="1" indent="-342900">
              <a:buFont typeface="+mj-lt"/>
              <a:buAutoNum type="alphaLcParenR"/>
            </a:pP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9D6324-CDC8-1DFA-2AB4-B7D111ED3E3E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388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317AB4C-A4C8-D5CA-2198-0206E272363B}"/>
              </a:ext>
            </a:extLst>
          </p:cNvPr>
          <p:cNvSpPr txBox="1"/>
          <p:nvPr/>
        </p:nvSpPr>
        <p:spPr>
          <a:xfrm>
            <a:off x="719138" y="271203"/>
            <a:ext cx="435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clouds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9F2945C-B572-6013-E288-4517B8F4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4</a:t>
            </a:fld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3D747-8E7C-CCB1-2EFB-30EFF19E4F7F}"/>
              </a:ext>
            </a:extLst>
          </p:cNvPr>
          <p:cNvSpPr txBox="1"/>
          <p:nvPr/>
        </p:nvSpPr>
        <p:spPr>
          <a:xfrm>
            <a:off x="127591" y="3429000"/>
            <a:ext cx="48271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 are introduced into the chamber                                     (residual gas ionization / synchr. rad. + photoelectric effect)</a:t>
            </a: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 are accelerated by passing bunches and impact on beam chamber, emitting more electrons.</a:t>
            </a:r>
          </a:p>
          <a:p>
            <a:pPr marL="9525" lvl="1"/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" lvl="1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conditions allow, </a:t>
            </a:r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electrons multiply</a:t>
            </a:r>
          </a:p>
          <a:p>
            <a:pPr marL="9525" lvl="1"/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exponentially!</a:t>
            </a:r>
          </a:p>
          <a:p>
            <a:pPr marL="9525" lvl="1"/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ovie_quad_1.2e11ppb" descr="movie_quad_1.2e11ppb">
            <a:hlinkClick r:id="" action="ppaction://media"/>
            <a:extLst>
              <a:ext uri="{FF2B5EF4-FFF2-40B4-BE49-F238E27FC236}">
                <a16:creationId xmlns:a16="http://schemas.microsoft.com/office/drawing/2014/main" id="{AA445F5E-04E0-CECB-F4CF-EABE3A3206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2192" y="3039995"/>
            <a:ext cx="4421808" cy="33163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60BCDC-B496-763B-DCAF-354B48CD6436}"/>
              </a:ext>
            </a:extLst>
          </p:cNvPr>
          <p:cNvSpPr txBox="1"/>
          <p:nvPr/>
        </p:nvSpPr>
        <p:spPr>
          <a:xfrm>
            <a:off x="4722192" y="3269633"/>
            <a:ext cx="2501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2BBF3B-6FF6-139C-CD7A-07A7E3C48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027" y="699643"/>
            <a:ext cx="6722187" cy="2649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ABA91C-561D-0D00-6F12-3D7760A02776}"/>
              </a:ext>
            </a:extLst>
          </p:cNvPr>
          <p:cNvSpPr txBox="1"/>
          <p:nvPr/>
        </p:nvSpPr>
        <p:spPr>
          <a:xfrm>
            <a:off x="5167420" y="6134984"/>
            <a:ext cx="2603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[PyECLOUD simulation]</a:t>
            </a:r>
          </a:p>
        </p:txBody>
      </p:sp>
    </p:spTree>
    <p:extLst>
      <p:ext uri="{BB962C8B-B14F-4D97-AF65-F5344CB8AC3E}">
        <p14:creationId xmlns:p14="http://schemas.microsoft.com/office/powerpoint/2010/main" val="157741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9C5CC4-8FB8-7598-BE77-8C175E90B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5</a:t>
            </a:fld>
            <a:endParaRPr lang="en-CH"/>
          </a:p>
        </p:txBody>
      </p:sp>
      <p:pic>
        <p:nvPicPr>
          <p:cNvPr id="3" name="Picture 11" descr="page8image31592096">
            <a:extLst>
              <a:ext uri="{FF2B5EF4-FFF2-40B4-BE49-F238E27FC236}">
                <a16:creationId xmlns:a16="http://schemas.microsoft.com/office/drawing/2014/main" id="{CCFA619C-01A1-985B-F52A-E353FAF07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" y="901918"/>
            <a:ext cx="4357359" cy="242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0D27A1-22AF-A4B9-F3F1-55DF84FD3FBA}"/>
              </a:ext>
            </a:extLst>
          </p:cNvPr>
          <p:cNvSpPr txBox="1"/>
          <p:nvPr/>
        </p:nvSpPr>
        <p:spPr>
          <a:xfrm>
            <a:off x="4380614" y="654532"/>
            <a:ext cx="476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 proton beam loss comes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Luminosity </a:t>
            </a:r>
            <a:r>
              <a:rPr lang="en-CH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burn-off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(inelastic p-p collisions)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losses (Beam dynamics).</a:t>
            </a:r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2482F-49CC-1184-C596-FF86693344C8}"/>
              </a:ext>
            </a:extLst>
          </p:cNvPr>
          <p:cNvSpPr txBox="1"/>
          <p:nvPr/>
        </p:nvSpPr>
        <p:spPr>
          <a:xfrm>
            <a:off x="719138" y="271203"/>
            <a:ext cx="435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0DACB-D495-8E45-F282-E36D60A21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06512"/>
            <a:ext cx="3991522" cy="709369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FE13FEB7-CBFC-267E-C122-50C6831EB1EC}"/>
              </a:ext>
            </a:extLst>
          </p:cNvPr>
          <p:cNvSpPr/>
          <p:nvPr/>
        </p:nvSpPr>
        <p:spPr>
          <a:xfrm rot="5400000">
            <a:off x="6717218" y="2333651"/>
            <a:ext cx="187200" cy="1351664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C6F954F7-1322-F0E4-9493-8576737EE5FA}"/>
              </a:ext>
            </a:extLst>
          </p:cNvPr>
          <p:cNvSpPr/>
          <p:nvPr/>
        </p:nvSpPr>
        <p:spPr>
          <a:xfrm rot="16200000">
            <a:off x="8329250" y="2101283"/>
            <a:ext cx="166519" cy="238227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654078-B930-AB36-28C5-018ECE429479}"/>
              </a:ext>
            </a:extLst>
          </p:cNvPr>
          <p:cNvSpPr txBox="1"/>
          <p:nvPr/>
        </p:nvSpPr>
        <p:spPr>
          <a:xfrm>
            <a:off x="4444835" y="3068257"/>
            <a:ext cx="464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loss rate (Fast Beam Current Transformer)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2D388-051F-56B5-B80A-CA46FA7A5B6E}"/>
              </a:ext>
            </a:extLst>
          </p:cNvPr>
          <p:cNvSpPr txBox="1"/>
          <p:nvPr/>
        </p:nvSpPr>
        <p:spPr>
          <a:xfrm>
            <a:off x="5991142" y="1767903"/>
            <a:ext cx="2991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 (ATLAS + CMS)</a:t>
            </a:r>
          </a:p>
        </p:txBody>
      </p:sp>
      <p:pic>
        <p:nvPicPr>
          <p:cNvPr id="11" name="Picture 1" descr="page13image32228160">
            <a:extLst>
              <a:ext uri="{FF2B5EF4-FFF2-40B4-BE49-F238E27FC236}">
                <a16:creationId xmlns:a16="http://schemas.microsoft.com/office/drawing/2014/main" id="{C87F2B26-26C2-BD9C-5149-698DCEC87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119" y="3692024"/>
            <a:ext cx="4132432" cy="272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BEF709-47BF-1CFD-3B7B-63D6A2AD409A}"/>
              </a:ext>
            </a:extLst>
          </p:cNvPr>
          <p:cNvSpPr txBox="1"/>
          <p:nvPr/>
        </p:nvSpPr>
        <p:spPr>
          <a:xfrm>
            <a:off x="193375" y="3605774"/>
            <a:ext cx="442274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configurations were tested.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observations point to the</a:t>
            </a:r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e-cloud forming in the Inner Triplet quadrupoles. (Final focusing quadrupoles)</a:t>
            </a:r>
          </a:p>
          <a:p>
            <a:endParaRPr lang="en-CH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H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news: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HL-LHC Inner Triplet will have a-C coating to suppress e-cloud formation.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simulate these losses?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(By looking for a reduction of dynamic aperture in particle tracking simulations)</a:t>
            </a:r>
          </a:p>
        </p:txBody>
      </p:sp>
    </p:spTree>
    <p:extLst>
      <p:ext uri="{BB962C8B-B14F-4D97-AF65-F5344CB8AC3E}">
        <p14:creationId xmlns:p14="http://schemas.microsoft.com/office/powerpoint/2010/main" val="178968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7D9AD-5693-69C3-EF98-4660BD915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98B24EF-BD85-3C32-A6A8-C5F65F00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956" y="656471"/>
            <a:ext cx="4768324" cy="36696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461340-3BE1-13C0-0C68-A5FF2679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6</a:t>
            </a:fld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A0DBC-5525-0255-1661-A5BCDC3CF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85" y="694618"/>
            <a:ext cx="3078517" cy="3365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1726B4-87C1-8B01-C260-9B22FB420DFD}"/>
              </a:ext>
            </a:extLst>
          </p:cNvPr>
          <p:cNvSpPr txBox="1"/>
          <p:nvPr/>
        </p:nvSpPr>
        <p:spPr>
          <a:xfrm>
            <a:off x="719138" y="271203"/>
            <a:ext cx="608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Inner Triplet</a:t>
            </a:r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813EE616-AF1B-051C-2FF8-9E2CAC3A9E4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69778" y="2004646"/>
            <a:ext cx="1641941" cy="1488831"/>
          </a:xfrm>
          <a:prstGeom prst="curvedConnector3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E913F9-DA5C-C1B1-8993-6F581F9A2774}"/>
              </a:ext>
            </a:extLst>
          </p:cNvPr>
          <p:cNvCxnSpPr>
            <a:cxnSpLocks/>
          </p:cNvCxnSpPr>
          <p:nvPr/>
        </p:nvCxnSpPr>
        <p:spPr>
          <a:xfrm>
            <a:off x="4724400" y="549275"/>
            <a:ext cx="39512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05066E0-63F8-8756-01BB-A1B19055AD91}"/>
              </a:ext>
            </a:extLst>
          </p:cNvPr>
          <p:cNvSpPr/>
          <p:nvPr/>
        </p:nvSpPr>
        <p:spPr>
          <a:xfrm>
            <a:off x="6248400" y="398583"/>
            <a:ext cx="404446" cy="2932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054246-614D-66D5-AB22-D864F81844D5}"/>
              </a:ext>
            </a:extLst>
          </p:cNvPr>
          <p:cNvSpPr/>
          <p:nvPr/>
        </p:nvSpPr>
        <p:spPr>
          <a:xfrm>
            <a:off x="6834558" y="398579"/>
            <a:ext cx="351689" cy="2932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C5D4F0-8100-8762-0F37-3B942FDB06CF}"/>
              </a:ext>
            </a:extLst>
          </p:cNvPr>
          <p:cNvSpPr/>
          <p:nvPr/>
        </p:nvSpPr>
        <p:spPr>
          <a:xfrm>
            <a:off x="7262455" y="398575"/>
            <a:ext cx="351689" cy="2932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9FE4DA-EB79-36C3-4950-C45C60968AE9}"/>
              </a:ext>
            </a:extLst>
          </p:cNvPr>
          <p:cNvSpPr/>
          <p:nvPr/>
        </p:nvSpPr>
        <p:spPr>
          <a:xfrm>
            <a:off x="7801723" y="398569"/>
            <a:ext cx="411192" cy="2932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A39C1F-F30C-09CC-353F-8B0CC8526694}"/>
              </a:ext>
            </a:extLst>
          </p:cNvPr>
          <p:cNvSpPr txBox="1"/>
          <p:nvPr/>
        </p:nvSpPr>
        <p:spPr>
          <a:xfrm>
            <a:off x="6248400" y="386845"/>
            <a:ext cx="40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Q1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09943-C9F3-19A5-0F3D-D80828B9DA11}"/>
              </a:ext>
            </a:extLst>
          </p:cNvPr>
          <p:cNvSpPr txBox="1"/>
          <p:nvPr/>
        </p:nvSpPr>
        <p:spPr>
          <a:xfrm>
            <a:off x="6746631" y="386841"/>
            <a:ext cx="55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Q2A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05FA1-B87E-E7D0-C779-A58A8EB79505}"/>
              </a:ext>
            </a:extLst>
          </p:cNvPr>
          <p:cNvSpPr txBox="1"/>
          <p:nvPr/>
        </p:nvSpPr>
        <p:spPr>
          <a:xfrm>
            <a:off x="7168963" y="389663"/>
            <a:ext cx="55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Q2B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A658AC-E6A2-A1EF-6F79-A83A0F5F4113}"/>
              </a:ext>
            </a:extLst>
          </p:cNvPr>
          <p:cNvSpPr txBox="1"/>
          <p:nvPr/>
        </p:nvSpPr>
        <p:spPr>
          <a:xfrm>
            <a:off x="7802307" y="380979"/>
            <a:ext cx="550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Q3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2246EF-5C0E-0198-638D-987F7D995941}"/>
              </a:ext>
            </a:extLst>
          </p:cNvPr>
          <p:cNvSpPr txBox="1"/>
          <p:nvPr/>
        </p:nvSpPr>
        <p:spPr>
          <a:xfrm>
            <a:off x="323368" y="703558"/>
            <a:ext cx="243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Hadron 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Collider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9F103E-2AC9-FD3A-F8A4-4F37B7D1FE75}"/>
              </a:ext>
            </a:extLst>
          </p:cNvPr>
          <p:cNvSpPr txBox="1"/>
          <p:nvPr/>
        </p:nvSpPr>
        <p:spPr>
          <a:xfrm>
            <a:off x="395288" y="4257056"/>
            <a:ext cx="47683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ner Triplets are complex and in </a:t>
            </a:r>
            <a:r>
              <a:rPr lang="en-CH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m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beams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arriving at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times at each slice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(w.r.t. to each other).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Rapidly changing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closed orbit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Rapidly changing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betatron functions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slices are necessary. </a:t>
            </a: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2EDE66-6925-B68F-F910-2DD69003FA9D}"/>
              </a:ext>
            </a:extLst>
          </p:cNvPr>
          <p:cNvGrpSpPr/>
          <p:nvPr/>
        </p:nvGrpSpPr>
        <p:grpSpPr>
          <a:xfrm>
            <a:off x="5192708" y="4343039"/>
            <a:ext cx="2885090" cy="2464676"/>
            <a:chOff x="5192708" y="4428103"/>
            <a:chExt cx="2885090" cy="2464676"/>
          </a:xfrm>
        </p:grpSpPr>
        <p:pic>
          <p:nvPicPr>
            <p:cNvPr id="33" name="Picture 1" descr="page13image32228160">
              <a:extLst>
                <a:ext uri="{FF2B5EF4-FFF2-40B4-BE49-F238E27FC236}">
                  <a16:creationId xmlns:a16="http://schemas.microsoft.com/office/drawing/2014/main" id="{FEEC76F3-477C-8462-CDCB-1EAE289847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8" t="4652" r="22890" b="21759"/>
            <a:stretch/>
          </p:blipFill>
          <p:spPr bwMode="auto">
            <a:xfrm>
              <a:off x="5192708" y="4428103"/>
              <a:ext cx="2427890" cy="2007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" descr="page13image32228160">
              <a:extLst>
                <a:ext uri="{FF2B5EF4-FFF2-40B4-BE49-F238E27FC236}">
                  <a16:creationId xmlns:a16="http://schemas.microsoft.com/office/drawing/2014/main" id="{42CF4624-7200-C05B-ACE6-0DDAD68C77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8" t="4652" r="22890" b="21759"/>
            <a:stretch/>
          </p:blipFill>
          <p:spPr bwMode="auto">
            <a:xfrm>
              <a:off x="5345108" y="4580503"/>
              <a:ext cx="2427890" cy="2007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" descr="page13image32228160">
              <a:extLst>
                <a:ext uri="{FF2B5EF4-FFF2-40B4-BE49-F238E27FC236}">
                  <a16:creationId xmlns:a16="http://schemas.microsoft.com/office/drawing/2014/main" id="{C3404027-BE9B-8DB6-3E5C-220235291F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8" t="4652" r="22890" b="21759"/>
            <a:stretch/>
          </p:blipFill>
          <p:spPr bwMode="auto">
            <a:xfrm>
              <a:off x="5497508" y="4732903"/>
              <a:ext cx="2427890" cy="2007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" descr="page13image32228160">
              <a:extLst>
                <a:ext uri="{FF2B5EF4-FFF2-40B4-BE49-F238E27FC236}">
                  <a16:creationId xmlns:a16="http://schemas.microsoft.com/office/drawing/2014/main" id="{E7D92422-182D-9D12-7B55-DF6A7DF81C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8" t="4652" r="22890" b="21759"/>
            <a:stretch/>
          </p:blipFill>
          <p:spPr bwMode="auto">
            <a:xfrm>
              <a:off x="5649908" y="4885303"/>
              <a:ext cx="2427890" cy="2007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465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0D1CF-B022-B4DD-380E-9C6121360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D1D8871-714C-F2CB-7EC0-77AEB2C503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645"/>
          <a:stretch/>
        </p:blipFill>
        <p:spPr>
          <a:xfrm>
            <a:off x="2413701" y="971657"/>
            <a:ext cx="6479474" cy="24610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71113B-90D6-CCE6-65B8-635B91A9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7</a:t>
            </a:fld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1F79F-C5E3-6A3E-CD74-69C583F8A886}"/>
              </a:ext>
            </a:extLst>
          </p:cNvPr>
          <p:cNvSpPr txBox="1"/>
          <p:nvPr/>
        </p:nvSpPr>
        <p:spPr>
          <a:xfrm>
            <a:off x="719138" y="271203"/>
            <a:ext cx="608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computational problem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D5C353-38B9-DBAC-758E-BE949E278F84}"/>
              </a:ext>
            </a:extLst>
          </p:cNvPr>
          <p:cNvGrpSpPr/>
          <p:nvPr/>
        </p:nvGrpSpPr>
        <p:grpSpPr>
          <a:xfrm>
            <a:off x="3337219" y="577721"/>
            <a:ext cx="5368962" cy="354019"/>
            <a:chOff x="4724400" y="396371"/>
            <a:chExt cx="3951288" cy="31731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902866-B992-FE68-3E99-D7FF9EF84DD0}"/>
                </a:ext>
              </a:extLst>
            </p:cNvPr>
            <p:cNvCxnSpPr>
              <a:cxnSpLocks/>
            </p:cNvCxnSpPr>
            <p:nvPr/>
          </p:nvCxnSpPr>
          <p:spPr>
            <a:xfrm>
              <a:off x="4724400" y="549275"/>
              <a:ext cx="39512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74E4A8-E623-AD48-7AC9-F415F5BFC3B0}"/>
                </a:ext>
              </a:extLst>
            </p:cNvPr>
            <p:cNvSpPr/>
            <p:nvPr/>
          </p:nvSpPr>
          <p:spPr>
            <a:xfrm>
              <a:off x="6248400" y="398583"/>
              <a:ext cx="404446" cy="29325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AABEAC-53D0-F877-B3C3-22FDCED4F471}"/>
                </a:ext>
              </a:extLst>
            </p:cNvPr>
            <p:cNvSpPr/>
            <p:nvPr/>
          </p:nvSpPr>
          <p:spPr>
            <a:xfrm>
              <a:off x="6834558" y="398579"/>
              <a:ext cx="351689" cy="29325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A13127-7C4B-D345-FE1D-E57FFDCEF3EE}"/>
                </a:ext>
              </a:extLst>
            </p:cNvPr>
            <p:cNvSpPr/>
            <p:nvPr/>
          </p:nvSpPr>
          <p:spPr>
            <a:xfrm>
              <a:off x="7262455" y="398575"/>
              <a:ext cx="351689" cy="29325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34D529-B6EC-4DE0-F1F9-FCF8B3ED4B50}"/>
                </a:ext>
              </a:extLst>
            </p:cNvPr>
            <p:cNvSpPr/>
            <p:nvPr/>
          </p:nvSpPr>
          <p:spPr>
            <a:xfrm>
              <a:off x="7801723" y="398569"/>
              <a:ext cx="411192" cy="29325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B3275E-7098-6F1F-A49E-E045F047D47E}"/>
                </a:ext>
              </a:extLst>
            </p:cNvPr>
            <p:cNvSpPr txBox="1"/>
            <p:nvPr/>
          </p:nvSpPr>
          <p:spPr>
            <a:xfrm>
              <a:off x="6303177" y="405907"/>
              <a:ext cx="404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Q1</a:t>
              </a:r>
              <a:endParaRPr lang="en-CH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BBECE3-8380-A84F-BFE5-63A48EB77B2D}"/>
                </a:ext>
              </a:extLst>
            </p:cNvPr>
            <p:cNvSpPr txBox="1"/>
            <p:nvPr/>
          </p:nvSpPr>
          <p:spPr>
            <a:xfrm>
              <a:off x="6809231" y="396371"/>
              <a:ext cx="5509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Q2A</a:t>
              </a:r>
              <a:endParaRPr lang="en-CH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237CA1-75E0-6912-F4CE-D34C23C8A0DE}"/>
                </a:ext>
              </a:extLst>
            </p:cNvPr>
            <p:cNvSpPr txBox="1"/>
            <p:nvPr/>
          </p:nvSpPr>
          <p:spPr>
            <a:xfrm>
              <a:off x="7231564" y="399194"/>
              <a:ext cx="5509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Q2B</a:t>
              </a:r>
              <a:endParaRPr lang="en-CH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17D29C-8EB5-F144-08D5-60A31A652A29}"/>
                </a:ext>
              </a:extLst>
            </p:cNvPr>
            <p:cNvSpPr txBox="1"/>
            <p:nvPr/>
          </p:nvSpPr>
          <p:spPr>
            <a:xfrm>
              <a:off x="7857083" y="400041"/>
              <a:ext cx="5509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Q3</a:t>
              </a:r>
              <a:endParaRPr lang="en-CH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F5FB3E6-0D2B-AF77-FAB1-D41C5F559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29" y="3563424"/>
            <a:ext cx="4114322" cy="20353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92DA42B-03A1-7BA7-CE02-6C3386DC4391}"/>
              </a:ext>
            </a:extLst>
          </p:cNvPr>
          <p:cNvSpPr txBox="1"/>
          <p:nvPr/>
        </p:nvSpPr>
        <p:spPr>
          <a:xfrm>
            <a:off x="78815" y="3842456"/>
            <a:ext cx="45995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E-cloud strongly depends on delay between two beams: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e-cloud at locations of beam-beam long-range interactions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e-cloud in drift spaces.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384 slices per triplet → 4 triplets, 1536 slices.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CH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4GB per slice   →   </a:t>
            </a:r>
            <a:r>
              <a:rPr lang="en-CH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TB</a:t>
            </a:r>
          </a:p>
        </p:txBody>
      </p:sp>
    </p:spTree>
    <p:extLst>
      <p:ext uri="{BB962C8B-B14F-4D97-AF65-F5344CB8AC3E}">
        <p14:creationId xmlns:p14="http://schemas.microsoft.com/office/powerpoint/2010/main" val="331090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D1363-9E9E-22E6-9173-FEB8421A1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0B3183-AD12-0A9B-98C2-D8FC8D2DA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8</a:t>
            </a:fld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10453-951C-7CED-63D7-807E75C7E61C}"/>
              </a:ext>
            </a:extLst>
          </p:cNvPr>
          <p:cNvSpPr txBox="1"/>
          <p:nvPr/>
        </p:nvSpPr>
        <p:spPr>
          <a:xfrm>
            <a:off x="719138" y="1529959"/>
            <a:ext cx="41497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H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and motivation</a:t>
            </a:r>
          </a:p>
          <a:p>
            <a:pPr marL="342900" indent="-342900">
              <a:buFont typeface="+mj-lt"/>
              <a:buAutoNum type="arabicPeriod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 of simulation method</a:t>
            </a:r>
          </a:p>
          <a:p>
            <a:pPr lvl="1"/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results: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map analysis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 aperture</a:t>
            </a:r>
          </a:p>
          <a:p>
            <a:pPr marL="800100" lvl="1" indent="-342900">
              <a:buFont typeface="+mj-lt"/>
              <a:buAutoNum type="alphaLcParenR"/>
            </a:pP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B32BB9-BA7A-44CA-1445-41F561ADBDCC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12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D5F4A8B-138A-D0CA-3EA6-FB187AB4F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736" y="3693997"/>
            <a:ext cx="567868" cy="2839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9636D3-8946-C6BF-8C4C-F3761CA58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383" y="3670860"/>
            <a:ext cx="563056" cy="2983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BBBED6-008D-B72F-33BD-9DA9E892E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976" y="3670739"/>
            <a:ext cx="577493" cy="2983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BE5A6CC-8FC5-A099-756A-DCF33FF62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511" y="3700083"/>
            <a:ext cx="568399" cy="2402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1CC310-51A0-C2ED-3AE1-A0B82668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327D3-E80B-C240-B2DD-85C9085E5369}" type="slidenum">
              <a:rPr lang="en-CH" smtClean="0"/>
              <a:t>9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6BE11-F954-D7D7-3E6E-51DD91672E40}"/>
              </a:ext>
            </a:extLst>
          </p:cNvPr>
          <p:cNvSpPr txBox="1"/>
          <p:nvPr/>
        </p:nvSpPr>
        <p:spPr>
          <a:xfrm>
            <a:off x="719138" y="271203"/>
            <a:ext cx="608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Strategy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780BF9-4FC2-E18B-9F6A-DC5A3E379487}"/>
              </a:ext>
            </a:extLst>
          </p:cNvPr>
          <p:cNvSpPr txBox="1"/>
          <p:nvPr/>
        </p:nvSpPr>
        <p:spPr>
          <a:xfrm>
            <a:off x="4607625" y="682039"/>
            <a:ext cx="40315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[G. Iadarola, CERN-ACC-NOTE-2019-0033]</a:t>
            </a:r>
            <a:endParaRPr lang="en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75C227-F081-6336-43AF-68D7C59FF1E5}"/>
              </a:ext>
            </a:extLst>
          </p:cNvPr>
          <p:cNvSpPr txBox="1"/>
          <p:nvPr/>
        </p:nvSpPr>
        <p:spPr>
          <a:xfrm>
            <a:off x="405920" y="944954"/>
            <a:ext cx="3868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e-cloud slice can be described by a scalar potential </a:t>
            </a:r>
            <a:r>
              <a:rPr lang="el-GR" i="1" u="none" strike="noStrike" dirty="0" err="1">
                <a:solidFill>
                  <a:srgbClr val="0000FF"/>
                </a:solidFill>
                <a:effectLst/>
                <a:latin typeface="KaTeX_Math"/>
              </a:rPr>
              <a:t>ϕ</a:t>
            </a:r>
            <a:r>
              <a:rPr lang="el-GR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 y, </a:t>
            </a:r>
            <a:r>
              <a:rPr lang="el-GR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ζ)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 thin-lens formalism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 slices to same location.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Slices commute (only depend on    x, y,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ζ).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can be summed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2A80DA-3E20-6435-C79A-2B253398386E}"/>
              </a:ext>
            </a:extLst>
          </p:cNvPr>
          <p:cNvSpPr txBox="1"/>
          <p:nvPr/>
        </p:nvSpPr>
        <p:spPr>
          <a:xfrm>
            <a:off x="405920" y="6287461"/>
            <a:ext cx="7121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ζ </a:t>
            </a:r>
            <a:r>
              <a:rPr lang="en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refers to s –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l-G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longitudinal distance from the reference particle</a:t>
            </a:r>
            <a:endParaRPr lang="en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351961-1DF4-FA0F-7288-9A91967E654A}"/>
              </a:ext>
            </a:extLst>
          </p:cNvPr>
          <p:cNvCxnSpPr/>
          <p:nvPr/>
        </p:nvCxnSpPr>
        <p:spPr>
          <a:xfrm>
            <a:off x="250825" y="6276827"/>
            <a:ext cx="70537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Brace 9">
            <a:extLst>
              <a:ext uri="{FF2B5EF4-FFF2-40B4-BE49-F238E27FC236}">
                <a16:creationId xmlns:a16="http://schemas.microsoft.com/office/drawing/2014/main" id="{B3F13A27-C853-AB17-7D54-EA67D46CE307}"/>
              </a:ext>
            </a:extLst>
          </p:cNvPr>
          <p:cNvSpPr/>
          <p:nvPr/>
        </p:nvSpPr>
        <p:spPr>
          <a:xfrm>
            <a:off x="7591643" y="1020593"/>
            <a:ext cx="340242" cy="201483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8F7D90-1C9C-36F0-0FA6-F736600B1B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3194" y="1055716"/>
            <a:ext cx="2977116" cy="1944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74E4D2-1590-2626-3BFA-4CC59CCEB1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3510" y="1763708"/>
            <a:ext cx="768195" cy="44984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D11DB26-FDE7-DF17-66D2-BE653AA29C33}"/>
              </a:ext>
            </a:extLst>
          </p:cNvPr>
          <p:cNvGrpSpPr/>
          <p:nvPr/>
        </p:nvGrpSpPr>
        <p:grpSpPr>
          <a:xfrm>
            <a:off x="2904576" y="3804283"/>
            <a:ext cx="4561481" cy="2299559"/>
            <a:chOff x="283781" y="3906800"/>
            <a:chExt cx="4561481" cy="229955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8AB081F-F10B-4EE0-5547-B9D0BB70E123}"/>
                </a:ext>
              </a:extLst>
            </p:cNvPr>
            <p:cNvSpPr/>
            <p:nvPr/>
          </p:nvSpPr>
          <p:spPr>
            <a:xfrm>
              <a:off x="404650" y="4302405"/>
              <a:ext cx="4183117" cy="127175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21D202-4CB7-B3D0-AA5C-96902A4CC3AE}"/>
                </a:ext>
              </a:extLst>
            </p:cNvPr>
            <p:cNvCxnSpPr>
              <a:cxnSpLocks/>
            </p:cNvCxnSpPr>
            <p:nvPr/>
          </p:nvCxnSpPr>
          <p:spPr>
            <a:xfrm>
              <a:off x="1213950" y="4312913"/>
              <a:ext cx="0" cy="1271752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D30905-1B13-3A13-8858-077F91C22024}"/>
                </a:ext>
              </a:extLst>
            </p:cNvPr>
            <p:cNvSpPr txBox="1"/>
            <p:nvPr/>
          </p:nvSpPr>
          <p:spPr>
            <a:xfrm>
              <a:off x="283781" y="3922563"/>
              <a:ext cx="388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837DB3-B626-2920-6FAF-B91E1FF97539}"/>
                </a:ext>
              </a:extLst>
            </p:cNvPr>
            <p:cNvSpPr txBox="1"/>
            <p:nvPr/>
          </p:nvSpPr>
          <p:spPr>
            <a:xfrm>
              <a:off x="1087822" y="3906800"/>
              <a:ext cx="388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8E09BA-744E-886A-6F1B-41AE34CD8C6D}"/>
                </a:ext>
              </a:extLst>
            </p:cNvPr>
            <p:cNvSpPr txBox="1"/>
            <p:nvPr/>
          </p:nvSpPr>
          <p:spPr>
            <a:xfrm>
              <a:off x="4456380" y="3922565"/>
              <a:ext cx="388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516F291-BA9A-F757-5314-B709993395B2}"/>
                </a:ext>
              </a:extLst>
            </p:cNvPr>
            <p:cNvCxnSpPr>
              <a:cxnSpLocks/>
            </p:cNvCxnSpPr>
            <p:nvPr/>
          </p:nvCxnSpPr>
          <p:spPr>
            <a:xfrm>
              <a:off x="2112583" y="4307656"/>
              <a:ext cx="0" cy="1271752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8408C08-44B5-3BEE-4568-7E4A50A1E8EA}"/>
                </a:ext>
              </a:extLst>
            </p:cNvPr>
            <p:cNvCxnSpPr>
              <a:cxnSpLocks/>
            </p:cNvCxnSpPr>
            <p:nvPr/>
          </p:nvCxnSpPr>
          <p:spPr>
            <a:xfrm>
              <a:off x="2885582" y="4312914"/>
              <a:ext cx="0" cy="1271752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1C6316A-0437-6EFE-E1CE-7550C625CB11}"/>
                </a:ext>
              </a:extLst>
            </p:cNvPr>
            <p:cNvCxnSpPr>
              <a:cxnSpLocks/>
            </p:cNvCxnSpPr>
            <p:nvPr/>
          </p:nvCxnSpPr>
          <p:spPr>
            <a:xfrm>
              <a:off x="3668846" y="4307660"/>
              <a:ext cx="0" cy="1271752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8DB08D-545B-5749-146F-B7758CD9289F}"/>
                </a:ext>
              </a:extLst>
            </p:cNvPr>
            <p:cNvSpPr txBox="1"/>
            <p:nvPr/>
          </p:nvSpPr>
          <p:spPr>
            <a:xfrm>
              <a:off x="1965434" y="3922566"/>
              <a:ext cx="388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FDFA1DB-CBF8-2F35-9299-4554C84FBEC5}"/>
                </a:ext>
              </a:extLst>
            </p:cNvPr>
            <p:cNvSpPr txBox="1"/>
            <p:nvPr/>
          </p:nvSpPr>
          <p:spPr>
            <a:xfrm>
              <a:off x="2748943" y="3927821"/>
              <a:ext cx="388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2C5702-0659-6080-7B94-EEBF9AC79E8F}"/>
                </a:ext>
              </a:extLst>
            </p:cNvPr>
            <p:cNvSpPr txBox="1"/>
            <p:nvPr/>
          </p:nvSpPr>
          <p:spPr>
            <a:xfrm>
              <a:off x="3500675" y="3933075"/>
              <a:ext cx="388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074412A-80FF-B24B-2B25-26A100E5A431}"/>
                </a:ext>
              </a:extLst>
            </p:cNvPr>
            <p:cNvSpPr txBox="1"/>
            <p:nvPr/>
          </p:nvSpPr>
          <p:spPr>
            <a:xfrm>
              <a:off x="3857290" y="4561489"/>
              <a:ext cx="4939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3200" dirty="0"/>
                <a:t>...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9FBA657-0827-B6D0-8179-D36B66AC6267}"/>
                </a:ext>
              </a:extLst>
            </p:cNvPr>
            <p:cNvCxnSpPr/>
            <p:nvPr/>
          </p:nvCxnSpPr>
          <p:spPr>
            <a:xfrm>
              <a:off x="3605049" y="5749159"/>
              <a:ext cx="982718" cy="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C8FAA69-3FCA-948D-E13C-C6F1BDC9C19B}"/>
                </a:ext>
              </a:extLst>
            </p:cNvPr>
            <p:cNvCxnSpPr>
              <a:cxnSpLocks/>
            </p:cNvCxnSpPr>
            <p:nvPr/>
          </p:nvCxnSpPr>
          <p:spPr>
            <a:xfrm>
              <a:off x="2832537" y="5901559"/>
              <a:ext cx="1755230" cy="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F6DBE24-7A98-9F90-8180-5E0D534C7D93}"/>
                </a:ext>
              </a:extLst>
            </p:cNvPr>
            <p:cNvCxnSpPr>
              <a:cxnSpLocks/>
            </p:cNvCxnSpPr>
            <p:nvPr/>
          </p:nvCxnSpPr>
          <p:spPr>
            <a:xfrm>
              <a:off x="2154623" y="6053959"/>
              <a:ext cx="2438400" cy="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1C76E24-08A1-AC0C-C520-C83E190885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3950" y="6206359"/>
              <a:ext cx="3384332" cy="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39BBEA82-84A7-038D-8FAD-F581E31C8D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8387" y="4341687"/>
            <a:ext cx="618291" cy="38221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5CDB64E-9CD7-3AEC-9CDA-358DCB9BDD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0810" y="4360671"/>
            <a:ext cx="678032" cy="3632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9934E89-4007-0F59-12F2-AF77C4D516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6087" y="4366929"/>
            <a:ext cx="653816" cy="37533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70E4774-EECF-9270-DDF4-0E9C335708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1055" y="4368800"/>
            <a:ext cx="591151" cy="36543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4D9D02-410C-3B1E-3487-7B59B38F09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1358" y="4377486"/>
            <a:ext cx="678032" cy="351124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24D3F53-B4D0-A522-3A3F-5D678C9EE9BC}"/>
              </a:ext>
            </a:extLst>
          </p:cNvPr>
          <p:cNvCxnSpPr>
            <a:cxnSpLocks/>
          </p:cNvCxnSpPr>
          <p:nvPr/>
        </p:nvCxnSpPr>
        <p:spPr>
          <a:xfrm>
            <a:off x="1744414" y="4532795"/>
            <a:ext cx="1243002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6050BB0-1AA7-4342-3084-804733C834E9}"/>
              </a:ext>
            </a:extLst>
          </p:cNvPr>
          <p:cNvSpPr txBox="1"/>
          <p:nvPr/>
        </p:nvSpPr>
        <p:spPr>
          <a:xfrm>
            <a:off x="798766" y="4108365"/>
            <a:ext cx="1746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through </a:t>
            </a:r>
          </a:p>
          <a:p>
            <a:r>
              <a:rPr lang="en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CC8DBAB-DAE9-3565-15C9-5E9C1CCED2D4}"/>
              </a:ext>
            </a:extLst>
          </p:cNvPr>
          <p:cNvSpPr txBox="1"/>
          <p:nvPr/>
        </p:nvSpPr>
        <p:spPr>
          <a:xfrm>
            <a:off x="964596" y="3378351"/>
            <a:ext cx="1991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through </a:t>
            </a:r>
          </a:p>
          <a:p>
            <a:r>
              <a:rPr lang="en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e-cloud slice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50B3562-E408-AD02-0AAA-2C2BBC9898E6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2339163" y="3804283"/>
            <a:ext cx="1311348" cy="1595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00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60" grpId="0"/>
      <p:bldP spid="6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63177</TotalTime>
  <Words>1380</Words>
  <Application>Microsoft Macintosh PowerPoint</Application>
  <PresentationFormat>On-screen Show (4:3)</PresentationFormat>
  <Paragraphs>319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KaTeX_Math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Konstantinos Paraschou</dc:creator>
  <cp:lastModifiedBy>Konstantinos Paraschou</cp:lastModifiedBy>
  <cp:revision>85</cp:revision>
  <dcterms:created xsi:type="dcterms:W3CDTF">2023-06-03T06:54:04Z</dcterms:created>
  <dcterms:modified xsi:type="dcterms:W3CDTF">2024-10-02T08:26:54Z</dcterms:modified>
</cp:coreProperties>
</file>