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257" r:id="rId2"/>
    <p:sldId id="285" r:id="rId3"/>
    <p:sldId id="313" r:id="rId4"/>
    <p:sldId id="288" r:id="rId5"/>
    <p:sldId id="289" r:id="rId6"/>
    <p:sldId id="286" r:id="rId7"/>
    <p:sldId id="322" r:id="rId8"/>
    <p:sldId id="315" r:id="rId9"/>
    <p:sldId id="314" r:id="rId10"/>
    <p:sldId id="310" r:id="rId11"/>
    <p:sldId id="292" r:id="rId12"/>
    <p:sldId id="318" r:id="rId13"/>
    <p:sldId id="317" r:id="rId14"/>
    <p:sldId id="293" r:id="rId15"/>
    <p:sldId id="294" r:id="rId16"/>
    <p:sldId id="312" r:id="rId17"/>
    <p:sldId id="309" r:id="rId18"/>
    <p:sldId id="319" r:id="rId19"/>
    <p:sldId id="295" r:id="rId20"/>
    <p:sldId id="301" r:id="rId21"/>
    <p:sldId id="320" r:id="rId22"/>
    <p:sldId id="297" r:id="rId23"/>
    <p:sldId id="305" r:id="rId24"/>
    <p:sldId id="321" r:id="rId25"/>
    <p:sldId id="300" r:id="rId26"/>
    <p:sldId id="290" r:id="rId27"/>
    <p:sldId id="323" r:id="rId28"/>
    <p:sldId id="311" r:id="rId29"/>
    <p:sldId id="306" r:id="rId30"/>
    <p:sldId id="298" r:id="rId31"/>
    <p:sldId id="296" r:id="rId32"/>
    <p:sldId id="304" r:id="rId33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8"/>
  </p:normalViewPr>
  <p:slideViewPr>
    <p:cSldViewPr snapToGrid="0">
      <p:cViewPr varScale="1">
        <p:scale>
          <a:sx n="101" d="100"/>
          <a:sy n="101" d="100"/>
        </p:scale>
        <p:origin x="2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DAC99-4D9C-274B-9439-149F25BA20D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EB0B2-038D-2344-8637-42A3057BC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51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EB0B2-038D-2344-8637-42A3057BCAD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26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1BBB3-175F-9AC9-E489-9863B7849B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310B0F-2CDA-8B52-F8C6-24E72AD9F6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E1359-8C7C-3A1C-92EE-A5F4C4B53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20DBA-8189-8E4F-8EA5-3F23DEA4DA99}" type="datetime1">
              <a:rPr lang="de-CH" smtClean="0"/>
              <a:t>07.10.2024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22306-6AC5-6EC1-DE8B-EA8299E90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8F523-B4BB-FE77-BFF9-5A002989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43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325C0-1604-B558-FCEF-DCF6B5242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E2B5D3-3A11-E647-425F-7D41DEDF5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08B43-7DBC-5CDF-A8E4-F862A140B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C51B-C157-1946-AA07-DDC9925770D9}" type="datetime1">
              <a:rPr lang="de-CH" smtClean="0"/>
              <a:t>07.10.2024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852C0-7B0C-23D4-CB60-01226005F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24953-9CF4-4805-A2C4-CFBE4E63D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60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7E9E8C-CBB2-B0A8-D4FC-D3A3AAA0FB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3CED9-495A-4B5E-1CE2-D8FE340C3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2B6F7-37EC-6575-16EC-C0DF66B61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3CA8-14E1-614B-87ED-980EB6AB37E0}" type="datetime1">
              <a:rPr lang="de-CH" smtClean="0"/>
              <a:t>07.10.2024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9D225-8CE0-E181-F091-0F8717322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D63D1-6977-75EA-F251-E2C42B68E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77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9DE2E-9123-CEA2-C6DB-FC6AD8278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noFill/>
        </p:spPr>
        <p:txBody>
          <a:bodyPr anchor="ctr" anchorCtr="1"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86579-69FB-F469-782A-E6CEEBAD4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E9EC5-6362-2EE4-8EB4-049B27E65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C367-C900-AC44-B627-43003E53322E}" type="datetime1">
              <a:rPr lang="de-CH" smtClean="0"/>
              <a:t>07.10.2024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5437A-C06B-23B3-E57E-B529496AF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A995B-0C6A-2360-0833-317C5D95D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654" y="6356350"/>
            <a:ext cx="2743200" cy="36512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C30BF093-B2CD-B74B-A877-FB943F8F77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562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FF326-457E-2751-1897-CC4DEE460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rgbClr val="0070C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2E5C66-28C3-3884-C077-E772D95AC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7AF57-279F-C0AD-6E34-64AFD1857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3258C-8BAB-5A4E-92DE-6B357BDB6EF1}" type="datetime1">
              <a:rPr lang="de-CH" smtClean="0"/>
              <a:t>07.10.2024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D54DC-4113-B7BC-20F2-EBD9181D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5CDA2-C860-E6A7-97BF-EC8D38C9B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5559"/>
            <a:ext cx="2743200" cy="36512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C30BF093-B2CD-B74B-A877-FB943F8F7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71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0F7A0-2054-4519-6C04-F2F7F235E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43B46-9CAE-662B-2BFD-38D519C5B8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93EDC7-5720-08EF-474A-C9B40F993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14BA8-C770-A36A-AFC3-757F41BF3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F90C0-4501-7445-8651-CE5B91133C8E}" type="datetime1">
              <a:rPr lang="de-CH" smtClean="0"/>
              <a:t>07.10.2024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CA5AD9-5D97-C5CA-5715-5F5396B41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82DCC6-0997-81BF-8246-1A69ADF90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0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C7FF2-99F9-A175-98E0-EBC0C8246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F5215-56D0-597F-1F19-2CBB05EDC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3E51AC-6217-119B-F72F-3B2B83608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25379F-3480-34DE-56B0-DA79FD511A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C793AA-7D3E-5876-116A-BA538CD099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8F3727-BE4A-C680-5442-734575261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9534-3169-804A-ADCD-26BB4FC2562D}" type="datetime1">
              <a:rPr lang="de-CH" smtClean="0"/>
              <a:t>07.10.2024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DD10E8-093D-02A8-DED1-31DC72AA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CAB3F7-7800-CE9F-AD06-17F21D70C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2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A1711-59D8-7978-7861-8BD12865D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830162-8EED-7FB9-346A-58438A717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FD629-580E-7F43-B0D6-233E14C46DC2}" type="datetime1">
              <a:rPr lang="de-CH" smtClean="0"/>
              <a:t>07.10.2024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9B885-1975-C9FC-7C64-F115968B7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964D4C-DAD5-7D7E-31AB-4B21A9333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96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558A9-732E-134A-9B04-CE31BB19F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B793-3B21-AF4C-B7B9-F0C46E42D27B}" type="datetime1">
              <a:rPr lang="de-CH" smtClean="0"/>
              <a:t>07.10.2024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7BBEF8-6C0B-AAB9-0EED-5D0722146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48EF8-A887-5AC4-2023-711536941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37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77FAA-D2B4-DE30-C370-9BE936263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8BC1D-F451-A708-4E2C-9B7A295F5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D64843-8156-0677-DB39-000B8E85E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0234F6-D309-CCDF-CEC7-7271C4E7E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8427-6E7B-A24E-9009-6724680E6470}" type="datetime1">
              <a:rPr lang="de-CH" smtClean="0"/>
              <a:t>07.10.2024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72C40D-5992-EAEE-6F27-DAAAD910A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0F8C5-3A4B-04C1-EDA0-30041F7D3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555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CDEF5-9CDD-A120-6C9E-1540D1E4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953D6-4FFF-7D54-5415-89991A9F72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6F23D1-D969-6742-27D9-E20D470C8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8FD9C8-DFCC-409F-488E-F067F2083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B21B-DB6B-CC40-A15B-8CFA1BB84306}" type="datetime1">
              <a:rPr lang="de-CH" smtClean="0"/>
              <a:t>07.10.2024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7D029-C410-5332-9CD5-D9B6BD877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494EE1-D3AA-1D96-19AE-2432CA2AA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43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5A1F79-9530-0E30-4C47-1FD014609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CC053-D615-E837-7B26-D49CEBCD5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112B1-F43B-0087-D0BA-965317FA37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F83D8-34C4-4148-A703-0C36549205AD}" type="datetime1">
              <a:rPr lang="de-CH" smtClean="0"/>
              <a:t>07.10.2024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502DD-9CEE-6B77-7CED-D6ED300EAC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C9859-5615-9BA3-7870-F605F220E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BF093-B2CD-B74B-A877-FB943F8F7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24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accelconf.web.cern.ch/ipac2022/papers/tupost024.pdf" TargetMode="Externa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hyperlink" Target="https://indico.ihep.ac.cn/event/21466/contributions/165087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hyperlink" Target="https://cds.cern.ch/record/2894415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ccelconf.web.cern.ch/hb2021/papers/mop17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hyperlink" Target="https://journals.aps.org/prab/pdf/10.1103/PhysRevAccelBeams.27.0744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journals.aps.org/prab/pdf/10.1103/PhysRevAccelBeams.26.114602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ccelconf.web.cern.ch/ipac2023/pdf/WEPA013.pdf" TargetMode="External"/><Relationship Id="rId5" Type="http://schemas.openxmlformats.org/officeDocument/2006/relationships/image" Target="../media/image130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hyperlink" Target="https://cds.cern.ch/record/283722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ccelconf.web.cern.ch/ipac2024/pdf/WEPR55.pdf" TargetMode="Externa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hyperlink" Target="https://indico.gsi.de/event/19249/contributions/82655/" TargetMode="External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cern.ch/event/1378589/#3-beam-induced-heating-of-warm" TargetMode="External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ab/pdf/10.1103/PhysRevAccelBeams.26.114602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ond-code.docs.cern.ch/" TargetMode="External"/><Relationship Id="rId5" Type="http://schemas.openxmlformats.org/officeDocument/2006/relationships/hyperlink" Target="https://github.com/blond-admin/BLonD" TargetMode="External"/><Relationship Id="rId4" Type="http://schemas.openxmlformats.org/officeDocument/2006/relationships/hyperlink" Target="https://gitlab.cern.ch/blond/BLonD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3.mo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video" Target="../media/media4.mov"/><Relationship Id="rId11" Type="http://schemas.openxmlformats.org/officeDocument/2006/relationships/hyperlink" Target="https://cds.cern.ch/record/2658075/files/CERN-THESIS-2019-006.pdf" TargetMode="External"/><Relationship Id="rId5" Type="http://schemas.microsoft.com/office/2007/relationships/media" Target="../media/media4.mov"/><Relationship Id="rId10" Type="http://schemas.openxmlformats.org/officeDocument/2006/relationships/image" Target="../media/image55.png"/><Relationship Id="rId4" Type="http://schemas.openxmlformats.org/officeDocument/2006/relationships/video" Target="../media/media3.mov"/><Relationship Id="rId9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hyperlink" Target="https://indico.cern.ch/event/1331096/contributions/5612900/attachments/2729168/4743814/IPP_ions_TA.pdf" TargetMode="External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842047/files/CERN-THESIS-2022-223.pdf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00453-B9CA-1123-1D7C-C7AD2723A9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389062"/>
            <a:ext cx="12192000" cy="2387600"/>
          </a:xfrm>
        </p:spPr>
        <p:txBody>
          <a:bodyPr>
            <a:noAutofit/>
          </a:bodyPr>
          <a:lstStyle/>
          <a:p>
            <a:r>
              <a:rPr lang="en-GB" sz="5400" b="0" i="0" u="none" strike="noStrike" dirty="0">
                <a:solidFill>
                  <a:srgbClr val="0070C0"/>
                </a:solidFill>
                <a:effectLst/>
                <a:latin typeface="Liberation Sans"/>
              </a:rPr>
              <a:t>Longitudinal beam dynamics simulations for the CERN accelerators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C7E0F-774F-1881-3AD9-CA9D5A494A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224664"/>
            <a:ext cx="12192000" cy="1927811"/>
          </a:xfrm>
        </p:spPr>
        <p:txBody>
          <a:bodyPr>
            <a:normAutofit/>
          </a:bodyPr>
          <a:lstStyle/>
          <a:p>
            <a:r>
              <a:rPr lang="en-US" sz="2200" dirty="0"/>
              <a:t>Simon Albright, Theodoros Argyropoulos, Fabian Batsch, Heiko Damerau, </a:t>
            </a:r>
            <a:br>
              <a:rPr lang="en-US" sz="2200" dirty="0"/>
            </a:br>
            <a:r>
              <a:rPr lang="en-US" sz="2200" dirty="0"/>
              <a:t>Niki Gallou, Konstantinos Iliakis, Leandro Intelisano, Birk Emil Karlsen-Baeck, </a:t>
            </a:r>
            <a:br>
              <a:rPr lang="en-US" sz="2200" dirty="0"/>
            </a:br>
            <a:r>
              <a:rPr lang="en-US" sz="2200" u="sng" dirty="0"/>
              <a:t>Ivan Karpov</a:t>
            </a:r>
            <a:r>
              <a:rPr lang="en-US" sz="2200" dirty="0"/>
              <a:t>, Alexandre Lasheen, Mariangela Marchi, Luis Medina, Oleksandr Naumenko, </a:t>
            </a:r>
            <a:br>
              <a:rPr lang="en-US" sz="2200" dirty="0"/>
            </a:br>
            <a:r>
              <a:rPr lang="en-US" sz="2200" dirty="0"/>
              <a:t>Danilo Quartullo, Joel Repond, Alice Lucie Vanel, Juan Esteban Müller, Markus Schwarz, </a:t>
            </a:r>
            <a:br>
              <a:rPr lang="en-US" sz="2200" dirty="0"/>
            </a:br>
            <a:r>
              <a:rPr lang="en-US" sz="2200" dirty="0"/>
              <a:t>Helga Timko, Leonard Thiele, Panagiotis </a:t>
            </a:r>
            <a:r>
              <a:rPr lang="en-US" sz="2200" dirty="0" err="1"/>
              <a:t>Tsapatsaris</a:t>
            </a:r>
            <a:r>
              <a:rPr lang="en-US" sz="2200" dirty="0"/>
              <a:t>, Georgios Typaldos, Michail Zampetakis </a:t>
            </a:r>
          </a:p>
        </p:txBody>
      </p:sp>
      <p:pic>
        <p:nvPicPr>
          <p:cNvPr id="4" name="Picture 8" descr="Image result for cern logo">
            <a:extLst>
              <a:ext uri="{FF2B5EF4-FFF2-40B4-BE49-F238E27FC236}">
                <a16:creationId xmlns:a16="http://schemas.microsoft.com/office/drawing/2014/main" id="{20A4791E-26B0-87D4-EC5E-6D39B86BB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393041" cy="138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8427FF-3EC2-9F3C-3847-8CAAF6DCD810}"/>
              </a:ext>
            </a:extLst>
          </p:cNvPr>
          <p:cNvSpPr txBox="1"/>
          <p:nvPr/>
        </p:nvSpPr>
        <p:spPr>
          <a:xfrm>
            <a:off x="1410549" y="6252487"/>
            <a:ext cx="9370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14th International Computational Accelerator Physics Conference, 2-5 October 2024</a:t>
            </a:r>
          </a:p>
        </p:txBody>
      </p:sp>
      <p:pic>
        <p:nvPicPr>
          <p:cNvPr id="1026" name="Picture 2" descr="14th International Computational Accelerator Physics Conference">
            <a:extLst>
              <a:ext uri="{FF2B5EF4-FFF2-40B4-BE49-F238E27FC236}">
                <a16:creationId xmlns:a16="http://schemas.microsoft.com/office/drawing/2014/main" id="{519F1E1A-83DC-9520-7E8B-913A1CC3C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90"/>
          <a:stretch/>
        </p:blipFill>
        <p:spPr bwMode="auto">
          <a:xfrm>
            <a:off x="10374216" y="0"/>
            <a:ext cx="1817784" cy="138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974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04065-BF3B-5CCF-A748-5BBB1178A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22A13-18B3-3C41-9167-57F501887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PSB: probing longitudinal impedance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FA692-C745-8947-62D2-5BBA9C4CF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only sc.png" descr="only sc.png">
            <a:extLst>
              <a:ext uri="{FF2B5EF4-FFF2-40B4-BE49-F238E27FC236}">
                <a16:creationId xmlns:a16="http://schemas.microsoft.com/office/drawing/2014/main" id="{0BE81A32-3776-21D7-A38E-AC29390B1B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9330" y="1569573"/>
            <a:ext cx="3550578" cy="26516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" name="only imag Fin.png" descr="only imag Fin.png">
            <a:extLst>
              <a:ext uri="{FF2B5EF4-FFF2-40B4-BE49-F238E27FC236}">
                <a16:creationId xmlns:a16="http://schemas.microsoft.com/office/drawing/2014/main" id="{5BD6DD2B-E8B4-E86F-4315-E08CA9651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908" y="1569573"/>
            <a:ext cx="3546083" cy="26516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695407-765C-EFF5-82DC-A335A5FD55E5}"/>
              </a:ext>
            </a:extLst>
          </p:cNvPr>
          <p:cNvSpPr txBox="1"/>
          <p:nvPr/>
        </p:nvSpPr>
        <p:spPr>
          <a:xfrm>
            <a:off x="462437" y="4362425"/>
            <a:ext cx="70886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Impedance of </a:t>
            </a:r>
            <a:r>
              <a:rPr lang="en-US" dirty="0" err="1"/>
              <a:t>Finemet</a:t>
            </a:r>
            <a:r>
              <a:rPr lang="en-US" baseline="30000" dirty="0" err="1"/>
              <a:t>TM</a:t>
            </a:r>
            <a:r>
              <a:rPr lang="en-US" dirty="0"/>
              <a:t> cavities partially compensates the space charge</a:t>
            </a:r>
          </a:p>
          <a:p>
            <a:endParaRPr lang="en-US" dirty="0"/>
          </a:p>
          <a:p>
            <a:r>
              <a:rPr lang="en-US" dirty="0"/>
              <a:t>Quadrupole oscillations and their frequency shifts vs intensity allow probing the imaginary part of the broad-band impedance</a:t>
            </a:r>
          </a:p>
          <a:p>
            <a:endParaRPr lang="en-US" dirty="0"/>
          </a:p>
          <a:p>
            <a:r>
              <a:rPr lang="en-US" dirty="0"/>
              <a:t>Multi-harmonic feedback actively suppresses </a:t>
            </a:r>
            <a:r>
              <a:rPr lang="en-US" dirty="0" err="1"/>
              <a:t>Finemet</a:t>
            </a:r>
            <a:r>
              <a:rPr lang="en-US" baseline="30000" dirty="0" err="1"/>
              <a:t>TM</a:t>
            </a:r>
            <a:r>
              <a:rPr lang="en-US" baseline="30000" dirty="0"/>
              <a:t> </a:t>
            </a:r>
            <a:r>
              <a:rPr lang="en-US" dirty="0"/>
              <a:t>impedance at multiples of revolution harmonics (up to h = 16)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A4D885-0E68-338C-54C6-6FECA0B8151F}"/>
              </a:ext>
            </a:extLst>
          </p:cNvPr>
          <p:cNvSpPr txBox="1"/>
          <p:nvPr/>
        </p:nvSpPr>
        <p:spPr>
          <a:xfrm>
            <a:off x="1236701" y="1126264"/>
            <a:ext cx="5760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Dominant sources of PSB longitudinal impedance </a:t>
            </a:r>
          </a:p>
        </p:txBody>
      </p:sp>
      <p:pic>
        <p:nvPicPr>
          <p:cNvPr id="3" name="Raggruppa" descr="Raggruppa">
            <a:extLst>
              <a:ext uri="{FF2B5EF4-FFF2-40B4-BE49-F238E27FC236}">
                <a16:creationId xmlns:a16="http://schemas.microsoft.com/office/drawing/2014/main" id="{A3A1F9E0-EC9B-E829-C11F-590A92B4A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815" y="4613104"/>
            <a:ext cx="4735185" cy="172249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FB262B-31AB-31A3-0B3E-C81161A8F53F}"/>
              </a:ext>
            </a:extLst>
          </p:cNvPr>
          <p:cNvSpPr txBox="1"/>
          <p:nvPr/>
        </p:nvSpPr>
        <p:spPr>
          <a:xfrm>
            <a:off x="7551107" y="4144816"/>
            <a:ext cx="46408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PSB multi-harmonic digital feedback system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F95B09-1F26-3673-99B1-DE56F1A9DCFB}"/>
              </a:ext>
            </a:extLst>
          </p:cNvPr>
          <p:cNvSpPr txBox="1"/>
          <p:nvPr/>
        </p:nvSpPr>
        <p:spPr>
          <a:xfrm>
            <a:off x="7979949" y="6378200"/>
            <a:ext cx="36889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  <a:hlinkClick r:id="rId5"/>
              </a:rPr>
              <a:t>D. Barrientos et al., IPAC’22, 2022</a:t>
            </a:r>
            <a:endParaRPr lang="en-US" i="1" dirty="0">
              <a:solidFill>
                <a:srgbClr val="0070C0"/>
              </a:solidFill>
            </a:endParaRPr>
          </a:p>
        </p:txBody>
      </p:sp>
      <p:pic>
        <p:nvPicPr>
          <p:cNvPr id="13" name="600 ns comparison-3.png" descr="600 ns comparison-3.png">
            <a:extLst>
              <a:ext uri="{FF2B5EF4-FFF2-40B4-BE49-F238E27FC236}">
                <a16:creationId xmlns:a16="http://schemas.microsoft.com/office/drawing/2014/main" id="{AAC7710F-225C-739E-19CE-5C4A46FD37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868203" y="1187312"/>
            <a:ext cx="3912406" cy="29219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68193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ADDBC-06DA-8208-2A1D-C66FC63FF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PSB: first comparisons with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409BF-FE16-E708-9E2E-9E194388D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4" name="First beam accelerated on 14/02 at 4:00 pm…">
            <a:extLst>
              <a:ext uri="{FF2B5EF4-FFF2-40B4-BE49-F238E27FC236}">
                <a16:creationId xmlns:a16="http://schemas.microsoft.com/office/drawing/2014/main" id="{B8FFB263-8D56-B724-55DA-26B7E80538AD}"/>
              </a:ext>
            </a:extLst>
          </p:cNvPr>
          <p:cNvSpPr txBox="1"/>
          <p:nvPr/>
        </p:nvSpPr>
        <p:spPr>
          <a:xfrm>
            <a:off x="1195699" y="1214086"/>
            <a:ext cx="980060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 defTabSz="914400">
              <a:defRPr sz="35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rPr lang="en-US" sz="1800" dirty="0">
                <a:latin typeface="+mn-lt"/>
              </a:rPr>
              <a:t>E</a:t>
            </a:r>
            <a:r>
              <a:rPr sz="1800" dirty="0">
                <a:latin typeface="+mn-lt"/>
              </a:rPr>
              <a:t>volution </a:t>
            </a:r>
            <a:r>
              <a:rPr lang="en-US" sz="1800" dirty="0">
                <a:latin typeface="+mn-lt"/>
              </a:rPr>
              <a:t>of bunch length oscillation amplitude </a:t>
            </a:r>
            <a:r>
              <a:rPr lang="en-US" sz="1800" i="1" dirty="0">
                <a:solidFill>
                  <a:srgbClr val="0070C0"/>
                </a:solidFill>
                <a:latin typeface="+mn-lt"/>
              </a:rPr>
              <a:t>(</a:t>
            </a:r>
            <a:r>
              <a:rPr lang="en-US" sz="1800" i="1" dirty="0">
                <a:solidFill>
                  <a:srgbClr val="0070C0"/>
                </a:solidFill>
                <a:latin typeface="+mn-lt"/>
                <a:hlinkClick r:id="rId2"/>
              </a:rPr>
              <a:t>M. </a:t>
            </a:r>
            <a:r>
              <a:rPr lang="en-US" sz="1800" i="1" dirty="0" err="1">
                <a:solidFill>
                  <a:srgbClr val="0070C0"/>
                </a:solidFill>
                <a:latin typeface="+mn-lt"/>
                <a:hlinkClick r:id="rId2"/>
              </a:rPr>
              <a:t>Marchi</a:t>
            </a:r>
            <a:r>
              <a:rPr lang="en-US" sz="1800" i="1" dirty="0">
                <a:solidFill>
                  <a:srgbClr val="0070C0"/>
                </a:solidFill>
                <a:latin typeface="+mn-lt"/>
                <a:hlinkClick r:id="rId2"/>
              </a:rPr>
              <a:t> and S. Albright, SC workshop, 2024</a:t>
            </a:r>
            <a:r>
              <a:rPr lang="en-US" sz="1800" i="1" dirty="0">
                <a:solidFill>
                  <a:srgbClr val="0070C0"/>
                </a:solidFill>
                <a:latin typeface="+mn-lt"/>
              </a:rPr>
              <a:t>)</a:t>
            </a:r>
            <a:endParaRPr sz="18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DBC115-B124-1127-CF63-5510B13FD213}"/>
              </a:ext>
            </a:extLst>
          </p:cNvPr>
          <p:cNvSpPr txBox="1"/>
          <p:nvPr/>
        </p:nvSpPr>
        <p:spPr>
          <a:xfrm rot="16200000">
            <a:off x="-429533" y="3688806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Measurements (380 ns)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F4DDE2A-2D89-217A-551F-67D2065BBD17}"/>
                  </a:ext>
                </a:extLst>
              </p:cNvPr>
              <p:cNvSpPr txBox="1"/>
              <p:nvPr/>
            </p:nvSpPr>
            <p:spPr>
              <a:xfrm>
                <a:off x="696415" y="6077089"/>
                <a:ext cx="911983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000" dirty="0"/>
                  <a:t> Clear signs of the modified effective impedance in measurements</a:t>
                </a:r>
              </a:p>
              <a:p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000" dirty="0"/>
                  <a:t> Detailed comparisons are ongoing </a:t>
                </a:r>
                <a:endParaRPr lang="en-US" sz="20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F4DDE2A-2D89-217A-551F-67D2065BB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415" y="6077089"/>
                <a:ext cx="9119836" cy="707886"/>
              </a:xfrm>
              <a:prstGeom prst="rect">
                <a:avLst/>
              </a:prstGeom>
              <a:blipFill>
                <a:blip r:embed="rId3"/>
                <a:stretch>
                  <a:fillRect t="-5263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49" descr="A graph showing a sound wave&#10;&#10;Description automatically generated">
            <a:extLst>
              <a:ext uri="{FF2B5EF4-FFF2-40B4-BE49-F238E27FC236}">
                <a16:creationId xmlns:a16="http://schemas.microsoft.com/office/drawing/2014/main" id="{D72D5749-390D-C1CE-9089-9C5845548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026" y="1714487"/>
            <a:ext cx="4372321" cy="2161596"/>
          </a:xfrm>
          <a:prstGeom prst="rect">
            <a:avLst/>
          </a:prstGeom>
        </p:spPr>
      </p:pic>
      <p:pic>
        <p:nvPicPr>
          <p:cNvPr id="52" name="Picture 51" descr="A graph showing a line of a wave&#10;&#10;Description automatically generated with medium confidence">
            <a:extLst>
              <a:ext uri="{FF2B5EF4-FFF2-40B4-BE49-F238E27FC236}">
                <a16:creationId xmlns:a16="http://schemas.microsoft.com/office/drawing/2014/main" id="{BEA590C4-3243-ECAC-E991-52CBD158F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699" y="3873473"/>
            <a:ext cx="4372321" cy="2161597"/>
          </a:xfrm>
          <a:prstGeom prst="rect">
            <a:avLst/>
          </a:prstGeom>
        </p:spPr>
      </p:pic>
      <p:pic>
        <p:nvPicPr>
          <p:cNvPr id="54" name="Picture 53" descr="A graph showing an audio wave&#10;&#10;Description automatically generated with medium confidence">
            <a:extLst>
              <a:ext uri="{FF2B5EF4-FFF2-40B4-BE49-F238E27FC236}">
                <a16:creationId xmlns:a16="http://schemas.microsoft.com/office/drawing/2014/main" id="{6947F232-9B9B-DD8D-3FE6-96FB5D73B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688" y="1540893"/>
            <a:ext cx="4634566" cy="2291245"/>
          </a:xfrm>
          <a:prstGeom prst="rect">
            <a:avLst/>
          </a:prstGeom>
        </p:spPr>
      </p:pic>
      <p:pic>
        <p:nvPicPr>
          <p:cNvPr id="56" name="Picture 55" descr="A graph showing a short injection&#10;&#10;Description automatically generated with medium confidence">
            <a:extLst>
              <a:ext uri="{FF2B5EF4-FFF2-40B4-BE49-F238E27FC236}">
                <a16:creationId xmlns:a16="http://schemas.microsoft.com/office/drawing/2014/main" id="{96278807-D1DA-38DC-E199-7DE85B5149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6688" y="3849672"/>
            <a:ext cx="4634566" cy="2291246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B46D5661-EBFA-B190-17D9-E5969D282B99}"/>
              </a:ext>
            </a:extLst>
          </p:cNvPr>
          <p:cNvSpPr txBox="1"/>
          <p:nvPr/>
        </p:nvSpPr>
        <p:spPr>
          <a:xfrm>
            <a:off x="2651594" y="3053786"/>
            <a:ext cx="18073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MHFB off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4C86874-3185-AB14-D163-3E1106D99240}"/>
              </a:ext>
            </a:extLst>
          </p:cNvPr>
          <p:cNvSpPr txBox="1"/>
          <p:nvPr/>
        </p:nvSpPr>
        <p:spPr>
          <a:xfrm>
            <a:off x="2651594" y="5318528"/>
            <a:ext cx="18073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MHFB 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612324-F95B-B5F4-CF63-E5D6889819DC}"/>
              </a:ext>
            </a:extLst>
          </p:cNvPr>
          <p:cNvSpPr txBox="1"/>
          <p:nvPr/>
        </p:nvSpPr>
        <p:spPr>
          <a:xfrm rot="16200000">
            <a:off x="4776769" y="3553712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 (350 ns)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25322E-4C30-88B0-B265-C8E2F86C7906}"/>
              </a:ext>
            </a:extLst>
          </p:cNvPr>
          <p:cNvSpPr txBox="1"/>
          <p:nvPr/>
        </p:nvSpPr>
        <p:spPr>
          <a:xfrm>
            <a:off x="8636721" y="3051072"/>
            <a:ext cx="18073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MHFB off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D1CF43-BB2E-A162-2842-47FE39909E5E}"/>
              </a:ext>
            </a:extLst>
          </p:cNvPr>
          <p:cNvSpPr txBox="1"/>
          <p:nvPr/>
        </p:nvSpPr>
        <p:spPr>
          <a:xfrm>
            <a:off x="8636721" y="5207844"/>
            <a:ext cx="18073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MHFB on </a:t>
            </a:r>
          </a:p>
        </p:txBody>
      </p:sp>
    </p:spTree>
    <p:extLst>
      <p:ext uri="{BB962C8B-B14F-4D97-AF65-F5344CB8AC3E}">
        <p14:creationId xmlns:p14="http://schemas.microsoft.com/office/powerpoint/2010/main" val="617118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BDF6B-5A91-17B5-0C99-F920A3ED7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8619C-7C54-EDF8-A291-32EB3263E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Proton Synchrotron (PS)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43A88-7EBA-B238-4057-7404DD1BC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 descr="A diagram of a complex&#10;&#10;Description automatically generated">
            <a:extLst>
              <a:ext uri="{FF2B5EF4-FFF2-40B4-BE49-F238E27FC236}">
                <a16:creationId xmlns:a16="http://schemas.microsoft.com/office/drawing/2014/main" id="{555D8964-9C64-3EE3-2FC4-9A4C418ADE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5315" y="1072779"/>
            <a:ext cx="8263061" cy="578522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C57AF13-6532-DAC6-8319-05CECDB28C4E}"/>
              </a:ext>
            </a:extLst>
          </p:cNvPr>
          <p:cNvSpPr/>
          <p:nvPr/>
        </p:nvSpPr>
        <p:spPr>
          <a:xfrm>
            <a:off x="5761973" y="4233796"/>
            <a:ext cx="1841326" cy="68893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89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D53F7D09-928F-FD72-97AD-F92D5051E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787" y="1110960"/>
            <a:ext cx="6705067" cy="547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F31ACF-85F9-6FD0-4F10-C56D213A2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PS: TOF EAST bunch rotation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9C0B7-444D-7270-DE20-FC98A9EF3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661FB0-4C1E-5310-A03C-6BE58780438E}"/>
              </a:ext>
            </a:extLst>
          </p:cNvPr>
          <p:cNvSpPr txBox="1"/>
          <p:nvPr/>
        </p:nvSpPr>
        <p:spPr>
          <a:xfrm>
            <a:off x="650430" y="1541760"/>
            <a:ext cx="47273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2 Bunches: TOF and EAST</a:t>
            </a:r>
          </a:p>
          <a:p>
            <a:pPr marL="285750" indent="-285750">
              <a:buFontTx/>
              <a:buChar char="-"/>
            </a:pPr>
            <a:r>
              <a:rPr lang="en-US" dirty="0"/>
              <a:t>TOF 10x more intense than EAST (350e10 and 35e10 protons)</a:t>
            </a:r>
          </a:p>
          <a:p>
            <a:pPr marL="285750" indent="-285750">
              <a:buFontTx/>
              <a:buChar char="-"/>
            </a:pPr>
            <a:r>
              <a:rPr lang="en-US" dirty="0"/>
              <a:t>Extracted at different energies and times</a:t>
            </a:r>
          </a:p>
          <a:p>
            <a:pPr marL="285750" indent="-285750">
              <a:buFontTx/>
              <a:buChar char="-"/>
            </a:pPr>
            <a:r>
              <a:rPr lang="en-US" dirty="0"/>
              <a:t>Both extracted with phase jumps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Short TOF Bunch Length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Large momentum spread for EAST</a:t>
            </a:r>
          </a:p>
          <a:p>
            <a:pPr marL="285750" indent="-285750">
              <a:buFontTx/>
              <a:buChar char="-"/>
            </a:pPr>
            <a:r>
              <a:rPr lang="en-US" dirty="0"/>
              <a:t>3rd phase jump to counter-rotate EAST</a:t>
            </a:r>
          </a:p>
        </p:txBody>
      </p:sp>
      <p:pic>
        <p:nvPicPr>
          <p:cNvPr id="11" name="Picture 10" descr="A graph with a line&#10;&#10;Description automatically generated">
            <a:extLst>
              <a:ext uri="{FF2B5EF4-FFF2-40B4-BE49-F238E27FC236}">
                <a16:creationId xmlns:a16="http://schemas.microsoft.com/office/drawing/2014/main" id="{BB546387-1911-90FC-45E2-B9DD0E47F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02" y="4280883"/>
            <a:ext cx="4627239" cy="23083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B4C0A5-F247-50B8-7BF5-CA81B01FE0A7}"/>
              </a:ext>
            </a:extLst>
          </p:cNvPr>
          <p:cNvSpPr txBox="1"/>
          <p:nvPr/>
        </p:nvSpPr>
        <p:spPr>
          <a:xfrm>
            <a:off x="1961922" y="4733483"/>
            <a:ext cx="1728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Extraction TOF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A49813-F35B-031E-75D1-175DAAC24CDA}"/>
              </a:ext>
            </a:extLst>
          </p:cNvPr>
          <p:cNvSpPr txBox="1"/>
          <p:nvPr/>
        </p:nvSpPr>
        <p:spPr>
          <a:xfrm>
            <a:off x="3176946" y="5555415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Extraction EAST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5677E5A-8D07-9267-5222-F97CBF5D46E5}"/>
              </a:ext>
            </a:extLst>
          </p:cNvPr>
          <p:cNvCxnSpPr>
            <a:stCxn id="12" idx="3"/>
          </p:cNvCxnSpPr>
          <p:nvPr/>
        </p:nvCxnSpPr>
        <p:spPr>
          <a:xfrm>
            <a:off x="3689959" y="4918149"/>
            <a:ext cx="2557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525D256-F1EF-A8D7-267D-773DD3F97680}"/>
              </a:ext>
            </a:extLst>
          </p:cNvPr>
          <p:cNvCxnSpPr>
            <a:stCxn id="13" idx="0"/>
          </p:cNvCxnSpPr>
          <p:nvPr/>
        </p:nvCxnSpPr>
        <p:spPr>
          <a:xfrm flipV="1">
            <a:off x="4115665" y="4733483"/>
            <a:ext cx="531491" cy="821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78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D659E-9671-F028-C449-61E9F13A5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PS: benchmark and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191BA-C84C-ECA0-2D7C-BE4E2B971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B4C63D9D-058D-7B7E-524E-EDEEF8B73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350730" y="1112251"/>
            <a:ext cx="5511358" cy="45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C7555F16-2E81-F9D6-6815-C1CB31062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834" y="1084687"/>
            <a:ext cx="5479175" cy="453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A37AF1-241B-8477-6F88-789FDD60F928}"/>
                  </a:ext>
                </a:extLst>
              </p:cNvPr>
              <p:cNvSpPr txBox="1"/>
              <p:nvPr/>
            </p:nvSpPr>
            <p:spPr>
              <a:xfrm>
                <a:off x="475991" y="5623784"/>
                <a:ext cx="10849445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The optimal parameters were investigated in simulations </a:t>
                </a:r>
                <a:r>
                  <a:rPr lang="en-US" sz="2000" i="1" dirty="0">
                    <a:solidFill>
                      <a:srgbClr val="0070C0"/>
                    </a:solidFill>
                  </a:rPr>
                  <a:t>(</a:t>
                </a:r>
                <a:r>
                  <a:rPr lang="en-US" sz="2000" i="1" dirty="0">
                    <a:solidFill>
                      <a:srgbClr val="0070C0"/>
                    </a:solidFill>
                    <a:hlinkClick r:id="rId4"/>
                  </a:rPr>
                  <a:t>O. Naumenko, Master thesis, 2024</a:t>
                </a:r>
                <a:r>
                  <a:rPr lang="en-US" sz="2000" i="1" dirty="0">
                    <a:solidFill>
                      <a:srgbClr val="0070C0"/>
                    </a:solidFill>
                  </a:rPr>
                  <a:t>)</a:t>
                </a:r>
                <a:r>
                  <a:rPr lang="en-US" sz="2000" dirty="0"/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Reduction of EAST losses </a:t>
                </a:r>
                <a:r>
                  <a:rPr lang="en-US" sz="2000" dirty="0">
                    <a:solidFill>
                      <a:srgbClr val="00B050"/>
                    </a:solidFill>
                  </a:rPr>
                  <a:t>(from 7% to 0.4%)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Suppression of EAST quadrupole oscillation amplitude </a:t>
                </a:r>
                <a:r>
                  <a:rPr lang="en-US" sz="2000" dirty="0">
                    <a:solidFill>
                      <a:srgbClr val="00B050"/>
                    </a:solidFill>
                  </a:rPr>
                  <a:t>(from 52 ns to 19 ns)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A37AF1-241B-8477-6F88-789FDD60F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991" y="5623784"/>
                <a:ext cx="10849445" cy="1015663"/>
              </a:xfrm>
              <a:prstGeom prst="rect">
                <a:avLst/>
              </a:prstGeom>
              <a:blipFill>
                <a:blip r:embed="rId5"/>
                <a:stretch>
                  <a:fillRect l="-562" t="-3012" b="-10843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5657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55EA2-CFEA-E8B5-D779-613BDA167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PS: end-to-end simulation for LHC-type beam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2BC29-C45C-FFC6-6C3A-C1C0E3E4C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A0788-F94A-4289-86E3-4354A3D8E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38" y="1805094"/>
            <a:ext cx="10584665" cy="37907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BEF07B9-867C-4C28-CA06-7A7551509784}"/>
                  </a:ext>
                </a:extLst>
              </p:cNvPr>
              <p:cNvSpPr txBox="1"/>
              <p:nvPr/>
            </p:nvSpPr>
            <p:spPr>
              <a:xfrm>
                <a:off x="713433" y="5533567"/>
                <a:ext cx="948061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RF manipulations, controlled emittance blow-up, transition crossing, collective effects (including cavity feedbacks, coupling of multiple bunches over many turns), beam loops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Simulations are essential to understand the interplay of collective effects with LLRF loops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Possible with multi-CPU (MPI) version of BLonD (2.5 days 80 cores)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BEF07B9-867C-4C28-CA06-7A7551509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33" y="5533567"/>
                <a:ext cx="9480619" cy="1200329"/>
              </a:xfrm>
              <a:prstGeom prst="rect">
                <a:avLst/>
              </a:prstGeom>
              <a:blipFill>
                <a:blip r:embed="rId3"/>
                <a:stretch>
                  <a:fillRect l="-535" t="-2083" r="-134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9FDA24B-DAD5-6210-CC79-745B03F75D76}"/>
              </a:ext>
            </a:extLst>
          </p:cNvPr>
          <p:cNvSpPr txBox="1"/>
          <p:nvPr/>
        </p:nvSpPr>
        <p:spPr>
          <a:xfrm>
            <a:off x="713434" y="1158763"/>
            <a:ext cx="10822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PS momentum and voltage programs for the BCMS cycle, with the bunch profile evolution as simulated in BLonD </a:t>
            </a:r>
            <a:r>
              <a:rPr lang="en-US" i="1" dirty="0">
                <a:solidFill>
                  <a:srgbClr val="0070C0"/>
                </a:solidFill>
              </a:rPr>
              <a:t>(</a:t>
            </a:r>
            <a:r>
              <a:rPr lang="en-US" sz="1800" i="1" dirty="0">
                <a:solidFill>
                  <a:srgbClr val="0070C0"/>
                </a:solidFill>
                <a:hlinkClick r:id="rId4"/>
              </a:rPr>
              <a:t>A. Lasheen et al., HB2021</a:t>
            </a:r>
            <a:r>
              <a:rPr lang="en-US" i="1" dirty="0">
                <a:solidFill>
                  <a:srgbClr val="0070C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76864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61009-2537-514B-F789-D3C5BA811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508DE-6720-9902-D93E-63C637041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PS: end-to-end simulation for LHC-type beam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BEAFDB-3EE9-DB06-85B2-F911D46EE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FE8084-2110-333B-C171-76FDAB48FF60}"/>
              </a:ext>
            </a:extLst>
          </p:cNvPr>
          <p:cNvSpPr txBox="1"/>
          <p:nvPr/>
        </p:nvSpPr>
        <p:spPr>
          <a:xfrm>
            <a:off x="8176998" y="1209339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Simulations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FD56DA-6FC7-2744-AB87-CE0758986F03}"/>
              </a:ext>
            </a:extLst>
          </p:cNvPr>
          <p:cNvSpPr txBox="1"/>
          <p:nvPr/>
        </p:nvSpPr>
        <p:spPr>
          <a:xfrm>
            <a:off x="2573582" y="1209339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Measurements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842740-516F-275D-C4F5-2C46B0D8C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668" y="1664882"/>
            <a:ext cx="5047332" cy="3864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963B54-B959-02C3-5729-7F3C7A258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870" y="1664882"/>
            <a:ext cx="5047331" cy="386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19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B991C-F045-CF69-9ADE-9177BD063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FB40A-31EE-C8CB-06D5-4FF77AAE6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PS: end-to-end simulation for LHC-type beam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D441C-4A04-AA31-BC89-7BE50436B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EEB5E41F-6855-252D-6BC1-67407903D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48" y="1943171"/>
            <a:ext cx="10112538" cy="38138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2E4C14-4AA3-0BF4-3B11-FEC3FA10FA20}"/>
              </a:ext>
            </a:extLst>
          </p:cNvPr>
          <p:cNvSpPr txBox="1"/>
          <p:nvPr/>
        </p:nvSpPr>
        <p:spPr>
          <a:xfrm>
            <a:off x="964642" y="1343818"/>
            <a:ext cx="10018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70C0"/>
                </a:solidFill>
                <a:effectLst/>
              </a:rPr>
              <a:t>Bunch lengths along the acceleration ramp starting right before transition crossing until the double </a:t>
            </a:r>
            <a:r>
              <a:rPr lang="en-GB" sz="1800" dirty="0" err="1">
                <a:solidFill>
                  <a:srgbClr val="0070C0"/>
                </a:solidFill>
                <a:effectLst/>
              </a:rPr>
              <a:t>splittings</a:t>
            </a:r>
            <a:r>
              <a:rPr lang="en-GB" sz="1800" dirty="0">
                <a:solidFill>
                  <a:srgbClr val="0070C0"/>
                </a:solidFill>
                <a:effectLst/>
              </a:rPr>
              <a:t> at flat top energy. 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569516-DCED-F6CB-BCBE-B09C597DB3A7}"/>
              </a:ext>
            </a:extLst>
          </p:cNvPr>
          <p:cNvSpPr txBox="1"/>
          <p:nvPr/>
        </p:nvSpPr>
        <p:spPr>
          <a:xfrm>
            <a:off x="2856898" y="226044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Simulations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4A0E8A-6BB3-307F-2DCD-4D85DF174D27}"/>
              </a:ext>
            </a:extLst>
          </p:cNvPr>
          <p:cNvSpPr txBox="1"/>
          <p:nvPr/>
        </p:nvSpPr>
        <p:spPr>
          <a:xfrm>
            <a:off x="7534084" y="2260440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Measurements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C034CD-666B-FC8C-5CBD-8D6AEB18A778}"/>
              </a:ext>
            </a:extLst>
          </p:cNvPr>
          <p:cNvSpPr txBox="1"/>
          <p:nvPr/>
        </p:nvSpPr>
        <p:spPr>
          <a:xfrm>
            <a:off x="964642" y="5831026"/>
            <a:ext cx="100182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All parameters are the same as in measurements except for the doubled amplitude of controlled emittance blow-up (under investigation). </a:t>
            </a:r>
          </a:p>
        </p:txBody>
      </p:sp>
    </p:spTree>
    <p:extLst>
      <p:ext uri="{BB962C8B-B14F-4D97-AF65-F5344CB8AC3E}">
        <p14:creationId xmlns:p14="http://schemas.microsoft.com/office/powerpoint/2010/main" val="911134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17A81-C29C-4DE7-311C-B045883CF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9B99F-69E1-DF44-7495-0F477B6DB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Super Proton Synchrotron (SPS)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B8A04-464A-2816-2AEE-DDE8586A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 descr="A diagram of a complex&#10;&#10;Description automatically generated">
            <a:extLst>
              <a:ext uri="{FF2B5EF4-FFF2-40B4-BE49-F238E27FC236}">
                <a16:creationId xmlns:a16="http://schemas.microsoft.com/office/drawing/2014/main" id="{4910D38F-9081-3265-D321-36D48E07B4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5315" y="1072779"/>
            <a:ext cx="8263061" cy="578522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13D6A18-EFE9-B77D-B760-4EABD18DE452}"/>
              </a:ext>
            </a:extLst>
          </p:cNvPr>
          <p:cNvSpPr/>
          <p:nvPr/>
        </p:nvSpPr>
        <p:spPr>
          <a:xfrm>
            <a:off x="4096011" y="2254685"/>
            <a:ext cx="3569918" cy="117431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67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28765-7B7C-50CF-EB16-91267BD4A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SPS: loss of Landau damping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23BC2-D7BB-626F-4F0A-B94424CE7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E5F617-8017-A864-CD09-63DEFC44A308}"/>
              </a:ext>
            </a:extLst>
          </p:cNvPr>
          <p:cNvSpPr txBox="1"/>
          <p:nvPr/>
        </p:nvSpPr>
        <p:spPr>
          <a:xfrm>
            <a:off x="577635" y="5968342"/>
            <a:ext cx="108350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Loss of Landau damping (LLD) occurs when a coherent mode is outside of the frequency band</a:t>
            </a:r>
          </a:p>
          <a:p>
            <a:r>
              <a:rPr lang="en-US" sz="2000" dirty="0"/>
              <a:t>LLD plays a crucial role in multi-bunch stability </a:t>
            </a:r>
            <a:r>
              <a:rPr lang="en-US" sz="2000" i="1" dirty="0">
                <a:solidFill>
                  <a:srgbClr val="0070C0"/>
                </a:solidFill>
              </a:rPr>
              <a:t>(</a:t>
            </a:r>
            <a:r>
              <a:rPr lang="en-US" sz="2000" i="1" dirty="0">
                <a:solidFill>
                  <a:srgbClr val="0070C0"/>
                </a:solidFill>
                <a:hlinkClick r:id="rId2"/>
              </a:rPr>
              <a:t>IK, E. </a:t>
            </a:r>
            <a:r>
              <a:rPr lang="en-US" sz="2000" i="1" dirty="0" err="1">
                <a:solidFill>
                  <a:srgbClr val="0070C0"/>
                </a:solidFill>
                <a:hlinkClick r:id="rId2"/>
              </a:rPr>
              <a:t>Shaposhnikova</a:t>
            </a:r>
            <a:r>
              <a:rPr lang="en-US" sz="2000" i="1" dirty="0">
                <a:solidFill>
                  <a:srgbClr val="0070C0"/>
                </a:solidFill>
                <a:hlinkClick r:id="rId2"/>
              </a:rPr>
              <a:t>, PRAB, 2024</a:t>
            </a:r>
            <a:r>
              <a:rPr lang="en-US" sz="2000" i="1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45161C-C431-A170-30DD-9B7110AA8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74" y="1981226"/>
            <a:ext cx="5892800" cy="40200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CC5E06-D7C2-C9FC-E5D2-58BF3389C592}"/>
              </a:ext>
            </a:extLst>
          </p:cNvPr>
          <p:cNvSpPr txBox="1"/>
          <p:nvPr/>
        </p:nvSpPr>
        <p:spPr>
          <a:xfrm>
            <a:off x="1793555" y="3578008"/>
            <a:ext cx="2375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Loss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Landau damping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5F7F8A-E21B-07E2-A681-9E664BE4F4BF}"/>
              </a:ext>
            </a:extLst>
          </p:cNvPr>
          <p:cNvSpPr txBox="1"/>
          <p:nvPr/>
        </p:nvSpPr>
        <p:spPr>
          <a:xfrm>
            <a:off x="896049" y="1506713"/>
            <a:ext cx="542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70C0"/>
                </a:solidFill>
                <a:latin typeface="Arial" panose="020B0604020202020204"/>
              </a:rPr>
              <a:t>D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ominant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inductive impedance above transition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ED4DAD-1D30-8FAC-2398-996B10609F57}"/>
              </a:ext>
            </a:extLst>
          </p:cNvPr>
          <p:cNvSpPr txBox="1"/>
          <p:nvPr/>
        </p:nvSpPr>
        <p:spPr>
          <a:xfrm>
            <a:off x="3152274" y="2340068"/>
            <a:ext cx="1837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Discrete mode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21E206E-55D6-DDF9-0BAE-409E0AA569F4}"/>
              </a:ext>
            </a:extLst>
          </p:cNvPr>
          <p:cNvCxnSpPr/>
          <p:nvPr/>
        </p:nvCxnSpPr>
        <p:spPr>
          <a:xfrm flipV="1">
            <a:off x="3017347" y="2819056"/>
            <a:ext cx="0" cy="49540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DCFF3BA-EBA6-2318-1FCA-6FB006F72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601" y="1981226"/>
            <a:ext cx="4974946" cy="3841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E28746-95C0-201E-02CC-745060270D28}"/>
              </a:ext>
            </a:extLst>
          </p:cNvPr>
          <p:cNvSpPr txBox="1"/>
          <p:nvPr/>
        </p:nvSpPr>
        <p:spPr>
          <a:xfrm>
            <a:off x="8019633" y="1475679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Longitudinal phase space</a:t>
            </a:r>
          </a:p>
        </p:txBody>
      </p:sp>
    </p:spTree>
    <p:extLst>
      <p:ext uri="{BB962C8B-B14F-4D97-AF65-F5344CB8AC3E}">
        <p14:creationId xmlns:p14="http://schemas.microsoft.com/office/powerpoint/2010/main" val="4079266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37C0A-1799-82CD-25F4-B146CBFFF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FAD86-183A-F29D-E495-33A568ED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BF093-B2CD-B74B-A877-FB943F8F77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1E408F-AA9A-AC5E-A80E-CB4B00CF79B3}"/>
              </a:ext>
            </a:extLst>
          </p:cNvPr>
          <p:cNvSpPr txBox="1"/>
          <p:nvPr/>
        </p:nvSpPr>
        <p:spPr>
          <a:xfrm>
            <a:off x="895611" y="5486400"/>
            <a:ext cx="88322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Based on the recent publication:</a:t>
            </a:r>
          </a:p>
          <a:p>
            <a:r>
              <a:rPr lang="en-US" sz="2000" i="1" dirty="0">
                <a:solidFill>
                  <a:srgbClr val="0070C0"/>
                </a:solidFill>
                <a:hlinkClick r:id="rId2"/>
              </a:rPr>
              <a:t>H. Timko et al., Beam longitudinal dynamics simulation studies, PRAB, 2023</a:t>
            </a:r>
            <a:endParaRPr lang="en-US" sz="2000" i="1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429350-E933-3F95-F92C-A57C3FB5D731}"/>
              </a:ext>
            </a:extLst>
          </p:cNvPr>
          <p:cNvSpPr txBox="1"/>
          <p:nvPr/>
        </p:nvSpPr>
        <p:spPr>
          <a:xfrm>
            <a:off x="895611" y="1740321"/>
            <a:ext cx="10653386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BLonD simulation framework and its features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CERN accelerator complex and main projects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Simulation examples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3447735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97C2A-3A56-E27C-D68B-0ECC40CE8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AA0B6-AC3F-2A25-BA58-021664123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SPS: loss of Landau damping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2BF5EB-31CC-6F65-8DC3-D01E0C1F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93E4F6-31D0-8207-1BDB-392D35C71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883" y="1541999"/>
            <a:ext cx="3451210" cy="270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CAB24D-EDD2-D373-65F5-22BD6367E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630" y="4109978"/>
            <a:ext cx="3462097" cy="27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9AFC5A-E783-6E27-15C5-A67131659E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8"/>
          <a:stretch/>
        </p:blipFill>
        <p:spPr>
          <a:xfrm>
            <a:off x="185248" y="1527420"/>
            <a:ext cx="7013159" cy="23581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193D75-EA2D-ACFC-A304-5A4C838BEEB3}"/>
              </a:ext>
            </a:extLst>
          </p:cNvPr>
          <p:cNvSpPr txBox="1"/>
          <p:nvPr/>
        </p:nvSpPr>
        <p:spPr>
          <a:xfrm>
            <a:off x="9157471" y="3482737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20E715-311F-EEC9-CCAD-AC221525BBE6}"/>
              </a:ext>
            </a:extLst>
          </p:cNvPr>
          <p:cNvSpPr txBox="1"/>
          <p:nvPr/>
        </p:nvSpPr>
        <p:spPr>
          <a:xfrm>
            <a:off x="9324183" y="6050716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8EB693-A609-DBE8-FA3B-EEC97B34CAF3}"/>
                  </a:ext>
                </a:extLst>
              </p:cNvPr>
              <p:cNvSpPr txBox="1"/>
              <p:nvPr/>
            </p:nvSpPr>
            <p:spPr>
              <a:xfrm>
                <a:off x="422295" y="4421328"/>
                <a:ext cx="702746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Measurements were performed in the SPS at 200 GeV</a:t>
                </a:r>
              </a:p>
              <a:p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About 20-30% lower threshold is observed in measurements in comparison to predictions</a:t>
                </a:r>
              </a:p>
              <a:p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Additional probing of broadband impedance via single-bunch instability measurements is necessary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8EB693-A609-DBE8-FA3B-EEC97B34CA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95" y="4421328"/>
                <a:ext cx="7027460" cy="1938992"/>
              </a:xfrm>
              <a:prstGeom prst="rect">
                <a:avLst/>
              </a:prstGeom>
              <a:blipFill>
                <a:blip r:embed="rId5"/>
                <a:stretch>
                  <a:fillRect l="-903" t="-1961" b="-4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F868481-2950-E236-BE5F-FBD4C11E0145}"/>
              </a:ext>
            </a:extLst>
          </p:cNvPr>
          <p:cNvSpPr txBox="1"/>
          <p:nvPr/>
        </p:nvSpPr>
        <p:spPr>
          <a:xfrm>
            <a:off x="4381500" y="3870396"/>
            <a:ext cx="3589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  <a:hlinkClick r:id="rId6"/>
              </a:rPr>
              <a:t>L. Intelisano et al, IPAC’23, 2023</a:t>
            </a:r>
            <a:endParaRPr lang="en-US" i="1" dirty="0">
              <a:solidFill>
                <a:srgbClr val="0070C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3EAD71C-310C-15E6-BC51-78305AF1C940}"/>
              </a:ext>
            </a:extLst>
          </p:cNvPr>
          <p:cNvCxnSpPr>
            <a:cxnSpLocks/>
          </p:cNvCxnSpPr>
          <p:nvPr/>
        </p:nvCxnSpPr>
        <p:spPr>
          <a:xfrm>
            <a:off x="7245752" y="2564309"/>
            <a:ext cx="4080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F264580-55BE-96F8-066D-41BD655C73B8}"/>
              </a:ext>
            </a:extLst>
          </p:cNvPr>
          <p:cNvSpPr txBox="1"/>
          <p:nvPr/>
        </p:nvSpPr>
        <p:spPr>
          <a:xfrm>
            <a:off x="374822" y="104192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kick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6174C9C-FFF6-B2E7-DFD4-6EB5A45B3D6D}"/>
              </a:ext>
            </a:extLst>
          </p:cNvPr>
          <p:cNvCxnSpPr/>
          <p:nvPr/>
        </p:nvCxnSpPr>
        <p:spPr>
          <a:xfrm>
            <a:off x="986064" y="1372142"/>
            <a:ext cx="94978" cy="951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65911E5-227C-3FE4-F3AD-AA8FB46EB27E}"/>
              </a:ext>
            </a:extLst>
          </p:cNvPr>
          <p:cNvSpPr txBox="1"/>
          <p:nvPr/>
        </p:nvSpPr>
        <p:spPr>
          <a:xfrm>
            <a:off x="2326616" y="1170282"/>
            <a:ext cx="27304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 technique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BB48FD-FB79-C91C-A3EF-F752DC7B1941}"/>
              </a:ext>
            </a:extLst>
          </p:cNvPr>
          <p:cNvSpPr txBox="1"/>
          <p:nvPr/>
        </p:nvSpPr>
        <p:spPr>
          <a:xfrm>
            <a:off x="8146655" y="1158088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Amplitude evolution after a kick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9CCB20-FB51-4112-810B-0D20DADF91C3}"/>
              </a:ext>
            </a:extLst>
          </p:cNvPr>
          <p:cNvSpPr txBox="1"/>
          <p:nvPr/>
        </p:nvSpPr>
        <p:spPr>
          <a:xfrm>
            <a:off x="9202354" y="5131164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Predicted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LLD threshold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D71FA52-A54E-04A8-9754-4767C832A4E9}"/>
              </a:ext>
            </a:extLst>
          </p:cNvPr>
          <p:cNvCxnSpPr/>
          <p:nvPr/>
        </p:nvCxnSpPr>
        <p:spPr>
          <a:xfrm flipH="1" flipV="1">
            <a:off x="9625263" y="4961691"/>
            <a:ext cx="96253" cy="1548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8580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37842-0B1A-4A27-9CBE-48D9818A0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46534-33D1-D0E5-5793-75DB2D839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Large Hadron Collider (LHC)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3DEC4-A87F-0240-9C0B-DB9DF0252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 descr="A diagram of a complex&#10;&#10;Description automatically generated">
            <a:extLst>
              <a:ext uri="{FF2B5EF4-FFF2-40B4-BE49-F238E27FC236}">
                <a16:creationId xmlns:a16="http://schemas.microsoft.com/office/drawing/2014/main" id="{4ED2C7E4-6A36-CA77-81E2-82F587F7CC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5315" y="1072779"/>
            <a:ext cx="8263061" cy="578522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F900DFE-32CB-C167-DEEB-6B39077B069A}"/>
              </a:ext>
            </a:extLst>
          </p:cNvPr>
          <p:cNvSpPr/>
          <p:nvPr/>
        </p:nvSpPr>
        <p:spPr>
          <a:xfrm>
            <a:off x="2442575" y="1072779"/>
            <a:ext cx="6212909" cy="225914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82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42A29-8001-E5E6-910B-D65E1BF73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LHC: RF power limitations and losses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7DC816-D180-A2E9-38D0-CAC0D6F9B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B4150-0E48-8FCB-B58E-D26ECACCF661}"/>
              </a:ext>
            </a:extLst>
          </p:cNvPr>
          <p:cNvSpPr txBox="1"/>
          <p:nvPr/>
        </p:nvSpPr>
        <p:spPr>
          <a:xfrm>
            <a:off x="298102" y="1536174"/>
            <a:ext cx="534907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2000" noProof="0" dirty="0">
                <a:solidFill>
                  <a:srgbClr val="000000"/>
                </a:solidFill>
                <a:effectLst/>
              </a:rPr>
              <a:t>Power transients are studied in simulation for HL-LHC beam current</a:t>
            </a:r>
          </a:p>
          <a:p>
            <a:pPr marL="298450" lvl="2" indent="-298450">
              <a:buFont typeface="Arial" panose="020B0604020202020204" pitchFamily="34" charset="0"/>
              <a:buChar char="•"/>
            </a:pPr>
            <a:r>
              <a:rPr lang="en-US" sz="2000" noProof="0" dirty="0">
                <a:effectLst/>
              </a:rPr>
              <a:t>Possible power limitations for the main RF system</a:t>
            </a:r>
          </a:p>
          <a:p>
            <a:pPr marL="298450" lvl="2" indent="-298450">
              <a:buFont typeface="Arial" panose="020B0604020202020204" pitchFamily="34" charset="0"/>
              <a:buChar char="•"/>
            </a:pPr>
            <a:r>
              <a:rPr lang="en-US" sz="2000" dirty="0"/>
              <a:t>Missing RF voltage can lead to significant losses</a:t>
            </a:r>
            <a:endParaRPr lang="en-US" sz="2000" noProof="0" dirty="0">
              <a:effectLst/>
            </a:endParaRPr>
          </a:p>
          <a:p>
            <a:pPr marL="298450" lvl="2" indent="-298450">
              <a:buFont typeface="Arial" panose="020B0604020202020204" pitchFamily="34" charset="0"/>
              <a:buChar char="•"/>
            </a:pPr>
            <a:endParaRPr lang="en-US" sz="2000" noProof="0" dirty="0">
              <a:solidFill>
                <a:srgbClr val="535353"/>
              </a:solidFill>
              <a:effectLst/>
            </a:endParaRPr>
          </a:p>
          <a:p>
            <a:pPr marL="0" lvl="1"/>
            <a:r>
              <a:rPr lang="en-US" sz="2000" noProof="0" dirty="0">
                <a:solidFill>
                  <a:srgbClr val="000000"/>
                </a:solidFill>
                <a:effectLst/>
              </a:rPr>
              <a:t>The study requires </a:t>
            </a:r>
            <a:r>
              <a:rPr lang="en-US" sz="2000" i="1" noProof="0" dirty="0">
                <a:solidFill>
                  <a:srgbClr val="0070C0"/>
                </a:solidFill>
                <a:effectLst/>
              </a:rPr>
              <a:t>(</a:t>
            </a:r>
            <a:r>
              <a:rPr lang="en-US" sz="2000" i="1" noProof="0" dirty="0">
                <a:solidFill>
                  <a:srgbClr val="0070C0"/>
                </a:solidFill>
                <a:effectLst/>
                <a:hlinkClick r:id="rId2"/>
              </a:rPr>
              <a:t>B. </a:t>
            </a:r>
            <a:r>
              <a:rPr lang="en-US" sz="2000" i="1" dirty="0">
                <a:solidFill>
                  <a:srgbClr val="0070C0"/>
                </a:solidFill>
                <a:hlinkClick r:id="rId2"/>
              </a:rPr>
              <a:t>Karlsen-Baeck, Master thesis, 2022</a:t>
            </a:r>
            <a:r>
              <a:rPr lang="en-US" sz="2000" i="1" noProof="0" dirty="0">
                <a:solidFill>
                  <a:srgbClr val="0070C0"/>
                </a:solidFill>
                <a:effectLst/>
              </a:rPr>
              <a:t>)</a:t>
            </a:r>
          </a:p>
          <a:p>
            <a:pPr marL="298450" lvl="2" indent="-298450">
              <a:buFont typeface="Arial" panose="020B0604020202020204" pitchFamily="34" charset="0"/>
              <a:buChar char="•"/>
            </a:pPr>
            <a:r>
              <a:rPr lang="en-US" sz="2000" noProof="0" dirty="0">
                <a:effectLst/>
              </a:rPr>
              <a:t>Modeling the extracted beam distribution from the SPS with collective effects and cavity feedback</a:t>
            </a:r>
          </a:p>
          <a:p>
            <a:pPr marL="298450" lvl="2" indent="-298450">
              <a:buFont typeface="Arial" panose="020B0604020202020204" pitchFamily="34" charset="0"/>
              <a:buChar char="•"/>
            </a:pPr>
            <a:r>
              <a:rPr lang="en-US" sz="2000" noProof="0" dirty="0">
                <a:effectLst/>
              </a:rPr>
              <a:t>Modeling the LHC injection with collective effects, cavity feedback, and beam-based loops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507FBC-5014-B172-E429-F07910F77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594" y="1536174"/>
            <a:ext cx="4916754" cy="23211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346B97-8CAB-AFB4-BFE0-737FA15B4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749" y="3968003"/>
            <a:ext cx="4686285" cy="27534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7DD49-BC3A-BF27-2145-50D20E840A73}"/>
              </a:ext>
            </a:extLst>
          </p:cNvPr>
          <p:cNvSpPr txBox="1"/>
          <p:nvPr/>
        </p:nvSpPr>
        <p:spPr>
          <a:xfrm>
            <a:off x="6719435" y="1159152"/>
            <a:ext cx="4502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BLonD models of the SPS and LHC LLRF</a:t>
            </a:r>
          </a:p>
        </p:txBody>
      </p:sp>
    </p:spTree>
    <p:extLst>
      <p:ext uri="{BB962C8B-B14F-4D97-AF65-F5344CB8AC3E}">
        <p14:creationId xmlns:p14="http://schemas.microsoft.com/office/powerpoint/2010/main" val="684421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3027D-4EAD-293E-AF8B-76028F87B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3DCCA-F51D-0260-64C5-1A26E7EC9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LHC: RF power limitations and losses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DD790-1B81-EB41-F463-6F9EE7B4E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FB43D7-62CC-BC66-C4CE-3D4906783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175" y="1781297"/>
            <a:ext cx="3637726" cy="2728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A37A8A-8F62-2DA4-10F8-AC9ECDC04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904" y="1555913"/>
            <a:ext cx="3822951" cy="28672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57717A-8B56-DF81-437D-1B7533EBDB42}"/>
              </a:ext>
            </a:extLst>
          </p:cNvPr>
          <p:cNvSpPr txBox="1"/>
          <p:nvPr/>
        </p:nvSpPr>
        <p:spPr>
          <a:xfrm>
            <a:off x="634753" y="4806203"/>
            <a:ext cx="61001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- Coupling of local and global control loops allow for accurate predictions of RF power transients at injection and capture losses</a:t>
            </a:r>
          </a:p>
          <a:p>
            <a:r>
              <a:rPr lang="en-US" sz="2000" dirty="0"/>
              <a:t>- Intra-beam scattering model is ready to study the long-term evolution of losses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1AB574-9A1B-83A0-78D2-A72071AFC827}"/>
              </a:ext>
            </a:extLst>
          </p:cNvPr>
          <p:cNvSpPr txBox="1"/>
          <p:nvPr/>
        </p:nvSpPr>
        <p:spPr>
          <a:xfrm>
            <a:off x="634753" y="1236189"/>
            <a:ext cx="6100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Step response of beam phase and synchro loops:</a:t>
            </a:r>
          </a:p>
          <a:p>
            <a:r>
              <a:rPr lang="en-US" dirty="0"/>
              <a:t>Measured (blue) vs simulated (red) phase error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565FE5-F516-092E-9484-A214695AE53E}"/>
              </a:ext>
            </a:extLst>
          </p:cNvPr>
          <p:cNvSpPr txBox="1"/>
          <p:nvPr/>
        </p:nvSpPr>
        <p:spPr>
          <a:xfrm>
            <a:off x="6193128" y="1155823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Injection transients with a 36-bunch batch of 1.8x10</a:t>
            </a:r>
            <a:r>
              <a:rPr lang="en-US" baseline="30000" dirty="0"/>
              <a:t>11</a:t>
            </a:r>
            <a:r>
              <a:rPr lang="en-US" dirty="0"/>
              <a:t> p/b</a:t>
            </a:r>
          </a:p>
        </p:txBody>
      </p:sp>
      <p:pic>
        <p:nvPicPr>
          <p:cNvPr id="19" name="Picture 18" descr="A graph of a graph showing a line of a wave&#10;&#10;Description automatically generated with medium confidence">
            <a:extLst>
              <a:ext uri="{FF2B5EF4-FFF2-40B4-BE49-F238E27FC236}">
                <a16:creationId xmlns:a16="http://schemas.microsoft.com/office/drawing/2014/main" id="{A57166A6-955B-83D0-E2B7-C8C1F755C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3767" y="4410112"/>
            <a:ext cx="4047224" cy="24296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7C08C86-8FE6-57C4-A7FD-3FE318C1AF9F}"/>
              </a:ext>
            </a:extLst>
          </p:cNvPr>
          <p:cNvSpPr txBox="1"/>
          <p:nvPr/>
        </p:nvSpPr>
        <p:spPr>
          <a:xfrm>
            <a:off x="7487695" y="5401092"/>
            <a:ext cx="20191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0070C0"/>
                </a:solidFill>
                <a:hlinkClick r:id="rId5"/>
              </a:rPr>
              <a:t>M. </a:t>
            </a:r>
            <a:r>
              <a:rPr lang="en-US" i="1" dirty="0" err="1">
                <a:solidFill>
                  <a:srgbClr val="0070C0"/>
                </a:solidFill>
                <a:hlinkClick r:id="rId5"/>
              </a:rPr>
              <a:t>Zampetakis</a:t>
            </a:r>
            <a:r>
              <a:rPr lang="en-US" i="1" dirty="0">
                <a:solidFill>
                  <a:srgbClr val="0070C0"/>
                </a:solidFill>
                <a:hlinkClick r:id="rId5"/>
              </a:rPr>
              <a:t> et al., IPAC, 2024</a:t>
            </a:r>
            <a:endParaRPr lang="en-US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877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E4C75-056A-3A27-8E21-C23310082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547C-F04D-F334-B5D1-E4F160662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5414"/>
            <a:ext cx="12192000" cy="1325563"/>
          </a:xfrm>
        </p:spPr>
        <p:txBody>
          <a:bodyPr/>
          <a:lstStyle/>
          <a:p>
            <a:r>
              <a:rPr lang="en-US" dirty="0"/>
              <a:t>Muon collider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B6068-C2CF-4D86-337D-5E54E8E9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906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B3FC-B40C-B829-CC3F-58E4A1F07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collider: counter-rotating beams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4E7E7-5991-4BA2-493D-A1449E64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pPr/>
              <a:t>25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10F7E0E-C6DE-F51D-6AF8-CB3FEAD9297D}"/>
                  </a:ext>
                </a:extLst>
              </p:cNvPr>
              <p:cNvSpPr txBox="1"/>
              <p:nvPr/>
            </p:nvSpPr>
            <p:spPr>
              <a:xfrm>
                <a:off x="520203" y="1255093"/>
                <a:ext cx="7615410" cy="32157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14313" indent="-214313" algn="just" defTabSz="685800">
                  <a:spcBef>
                    <a:spcPts val="450"/>
                  </a:spcBef>
                  <a:spcAft>
                    <a:spcPts val="300"/>
                  </a:spcAft>
                  <a:buFont typeface="Wingdings" panose="05000000000000000000" pitchFamily="2" charset="2"/>
                  <a:buChar char="§"/>
                  <a:tabLst>
                    <a:tab pos="0" algn="l"/>
                  </a:tabLst>
                </a:pPr>
                <a:r>
                  <a:rPr lang="en-US" sz="2000" dirty="0">
                    <a:solidFill>
                      <a:prstClr val="black"/>
                    </a:solidFill>
                  </a:rPr>
                  <a:t>High bunch population of up to </a:t>
                </a:r>
                <a14:m>
                  <m:oMath xmlns:m="http://schemas.openxmlformats.org/officeDocument/2006/math">
                    <m:r>
                      <a:rPr lang="en-US" sz="2000" b="0" i="1" spc="-1">
                        <a:solidFill>
                          <a:srgbClr val="171717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2</m:t>
                    </m:r>
                    <m:r>
                      <a:rPr lang="en-US" sz="2000" b="0" spc="-1">
                        <a:solidFill>
                          <a:srgbClr val="171717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en-US" sz="2000" b="0" i="1" spc="-1">
                        <a:solidFill>
                          <a:srgbClr val="171717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7⋅1</m:t>
                    </m:r>
                    <m:sSup>
                      <m:sSupPr>
                        <m:ctrlPr>
                          <a:rPr lang="en-US" sz="2000" i="1" spc="-1">
                            <a:solidFill>
                              <a:srgbClr val="171717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2000" b="0" i="1" spc="-1">
                            <a:solidFill>
                              <a:srgbClr val="171717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0</m:t>
                        </m:r>
                      </m:e>
                      <m:sup>
                        <m:r>
                          <a:rPr lang="en-US" sz="2000" b="0" i="1" spc="-1">
                            <a:solidFill>
                              <a:srgbClr val="171717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prstClr val="black"/>
                    </a:solidFill>
                  </a:rPr>
                  <a:t> muons</a:t>
                </a:r>
              </a:p>
              <a:p>
                <a:pPr marL="214313" indent="-214313" algn="just" defTabSz="685800">
                  <a:spcBef>
                    <a:spcPts val="450"/>
                  </a:spcBef>
                  <a:spcAft>
                    <a:spcPts val="300"/>
                  </a:spcAft>
                  <a:buFont typeface="Wingdings" panose="05000000000000000000" pitchFamily="2" charset="2"/>
                  <a:buChar char="§"/>
                  <a:tabLst>
                    <a:tab pos="0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pc="-1">
                            <a:solidFill>
                              <a:srgbClr val="171717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2000" b="0" i="1" spc="-1">
                            <a:solidFill>
                              <a:srgbClr val="171717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𝜇</m:t>
                        </m:r>
                      </m:e>
                      <m:sup>
                        <m:r>
                          <a:rPr lang="en-US" sz="2000" b="0" i="1" spc="-1">
                            <a:solidFill>
                              <a:srgbClr val="171717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prstClr val="black"/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pc="-1">
                            <a:solidFill>
                              <a:srgbClr val="171717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2000" b="0" i="1" spc="-1">
                            <a:solidFill>
                              <a:srgbClr val="171717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𝜇</m:t>
                        </m:r>
                      </m:e>
                      <m:sup>
                        <m:r>
                          <a:rPr lang="en-US" sz="2000" b="0" i="1" spc="-1">
                            <a:solidFill>
                              <a:srgbClr val="171717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prstClr val="black"/>
                    </a:solidFill>
                  </a:rPr>
                  <a:t>counter-rotating in one beam pipe and RF systems</a:t>
                </a:r>
              </a:p>
              <a:p>
                <a:pPr algn="just" defTabSz="685800">
                  <a:lnSpc>
                    <a:spcPct val="150000"/>
                  </a:lnSpc>
                  <a:spcBef>
                    <a:spcPts val="450"/>
                  </a:spcBef>
                  <a:spcAft>
                    <a:spcPts val="300"/>
                  </a:spcAft>
                  <a:tabLst>
                    <a:tab pos="0" algn="l"/>
                  </a:tabLst>
                </a:pPr>
                <a:r>
                  <a:rPr lang="en-US" sz="2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 Strong beam loading </a:t>
                </a:r>
                <a:r>
                  <a:rPr lang="en-US" sz="2000" i="1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(</a:t>
                </a:r>
                <a:r>
                  <a:rPr lang="en-US" sz="2000" i="1" dirty="0">
                    <a:solidFill>
                      <a:srgbClr val="0070C0"/>
                    </a:solidFill>
                    <a:sym typeface="Wingdings" panose="05000000000000000000" pitchFamily="2" charset="2"/>
                    <a:hlinkClick r:id="rId3"/>
                  </a:rPr>
                  <a:t>see slide L. Thiele, Thursday</a:t>
                </a:r>
                <a:r>
                  <a:rPr lang="en-US" sz="2000" i="1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)</a:t>
                </a:r>
                <a:endParaRPr lang="en-US" sz="2000" i="1" dirty="0">
                  <a:solidFill>
                    <a:srgbClr val="0070C0"/>
                  </a:solidFill>
                </a:endParaRPr>
              </a:p>
              <a:p>
                <a:pPr marL="214313" indent="-214313" algn="just" defTabSz="685800">
                  <a:spcBef>
                    <a:spcPts val="450"/>
                  </a:spcBef>
                  <a:spcAft>
                    <a:spcPts val="300"/>
                  </a:spcAft>
                  <a:buFont typeface="Wingdings" panose="05000000000000000000" pitchFamily="2" charset="2"/>
                  <a:buChar char="§"/>
                  <a:tabLst>
                    <a:tab pos="0" algn="l"/>
                  </a:tabLst>
                </a:pPr>
                <a:r>
                  <a:rPr lang="en-US" sz="2000" dirty="0">
                    <a:solidFill>
                      <a:srgbClr val="FF0000"/>
                    </a:solidFill>
                  </a:rPr>
                  <a:t>Ultra-fast accelerator for time-dilation</a:t>
                </a:r>
              </a:p>
              <a:p>
                <a:pPr marL="214313" indent="-214313" defTabSz="685800">
                  <a:lnSpc>
                    <a:spcPct val="150000"/>
                  </a:lnSpc>
                  <a:spcBef>
                    <a:spcPts val="450"/>
                  </a:spcBef>
                  <a:spcAft>
                    <a:spcPts val="300"/>
                  </a:spcAft>
                  <a:buFont typeface="Wingdings" panose="05000000000000000000" pitchFamily="2" charset="2"/>
                  <a:buChar char="§"/>
                  <a:tabLst>
                    <a:tab pos="0" algn="l"/>
                  </a:tabLst>
                </a:pPr>
                <a:r>
                  <a:rPr lang="en-US" sz="2000" spc="-1" dirty="0">
                    <a:solidFill>
                      <a:srgbClr val="171717"/>
                    </a:solidFill>
                    <a:cs typeface="Arial" panose="020B0604020202020204" pitchFamily="34" charset="0"/>
                  </a:rPr>
                  <a:t>Large RF voltages </a:t>
                </a:r>
                <a:br>
                  <a:rPr lang="en-US" sz="2000" spc="-1" dirty="0">
                    <a:solidFill>
                      <a:srgbClr val="171717"/>
                    </a:solidFill>
                    <a:cs typeface="Arial" panose="020B0604020202020204" pitchFamily="34" charset="0"/>
                  </a:rPr>
                </a:br>
                <a:r>
                  <a:rPr lang="en-US" sz="2000" spc="-1" dirty="0">
                    <a:solidFill>
                      <a:srgbClr val="171717"/>
                    </a:solidFill>
                    <a:cs typeface="Arial" panose="020B0604020202020204" pitchFamily="34" charset="0"/>
                    <a:sym typeface="Wingdings" panose="05000000000000000000" pitchFamily="2" charset="2"/>
                  </a:rPr>
                  <a:t> Extreme synchrotron tune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pc="-1" smtClean="0">
                            <a:solidFill>
                              <a:srgbClr val="171717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000" b="0" i="1" spc="-1" smtClean="0">
                            <a:solidFill>
                              <a:srgbClr val="171717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𝑄</m:t>
                        </m:r>
                      </m:e>
                      <m:sub>
                        <m:r>
                          <a:rPr lang="en-US" sz="2000" b="0" i="1" spc="-1" smtClean="0">
                            <a:solidFill>
                              <a:srgbClr val="171717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𝑠</m:t>
                        </m:r>
                      </m:sub>
                    </m:sSub>
                    <m:r>
                      <a:rPr lang="en-US" sz="2000" b="0" i="1" spc="-1" smtClean="0">
                        <a:solidFill>
                          <a:srgbClr val="171717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≈1</m:t>
                    </m:r>
                  </m:oMath>
                </a14:m>
                <a:r>
                  <a:rPr lang="en-US" sz="2000" spc="-1" dirty="0">
                    <a:solidFill>
                      <a:srgbClr val="171717"/>
                    </a:solidFill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br>
                  <a:rPr lang="en-US" sz="2000" spc="-1" dirty="0">
                    <a:solidFill>
                      <a:srgbClr val="171717"/>
                    </a:solidFill>
                    <a:cs typeface="Arial" panose="020B0604020202020204" pitchFamily="34" charset="0"/>
                    <a:sym typeface="Wingdings" panose="05000000000000000000" pitchFamily="2" charset="2"/>
                  </a:rPr>
                </a:br>
                <a:r>
                  <a:rPr lang="en-US" sz="2000" spc="-1" dirty="0">
                    <a:solidFill>
                      <a:srgbClr val="171717"/>
                    </a:solidFill>
                    <a:cs typeface="Arial" panose="020B0604020202020204" pitchFamily="34" charset="0"/>
                    <a:sym typeface="Wingdings" panose="05000000000000000000" pitchFamily="2" charset="2"/>
                  </a:rPr>
                  <a:t> Multiple &amp; distributed RF stations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10F7E0E-C6DE-F51D-6AF8-CB3FEAD92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203" y="1255093"/>
                <a:ext cx="7615410" cy="3215752"/>
              </a:xfrm>
              <a:prstGeom prst="rect">
                <a:avLst/>
              </a:prstGeom>
              <a:blipFill>
                <a:blip r:embed="rId4"/>
                <a:stretch>
                  <a:fillRect l="-666" t="-787" b="-3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EF0BE099-FC9F-C831-8F78-D6DD7D1E558A}"/>
              </a:ext>
            </a:extLst>
          </p:cNvPr>
          <p:cNvGrpSpPr/>
          <p:nvPr/>
        </p:nvGrpSpPr>
        <p:grpSpPr>
          <a:xfrm>
            <a:off x="8087099" y="2221530"/>
            <a:ext cx="3584698" cy="3486153"/>
            <a:chOff x="5508104" y="915566"/>
            <a:chExt cx="3584698" cy="348615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4AD2C98-C0DD-1422-DE5A-0FAC24022B9B}"/>
                </a:ext>
              </a:extLst>
            </p:cNvPr>
            <p:cNvGrpSpPr/>
            <p:nvPr/>
          </p:nvGrpSpPr>
          <p:grpSpPr>
            <a:xfrm>
              <a:off x="5508104" y="915566"/>
              <a:ext cx="3584698" cy="3486153"/>
              <a:chOff x="7409057" y="2896740"/>
              <a:chExt cx="3584698" cy="3486153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DC8F6DC7-8882-C44B-58E1-C2CB962971C5}"/>
                  </a:ext>
                </a:extLst>
              </p:cNvPr>
              <p:cNvGrpSpPr/>
              <p:nvPr/>
            </p:nvGrpSpPr>
            <p:grpSpPr>
              <a:xfrm>
                <a:off x="7409057" y="2896740"/>
                <a:ext cx="3584698" cy="3486153"/>
                <a:chOff x="7409057" y="2896740"/>
                <a:chExt cx="3584698" cy="3486153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4C685CDC-A12A-3275-F035-2D377A5615F3}"/>
                    </a:ext>
                  </a:extLst>
                </p:cNvPr>
                <p:cNvSpPr/>
                <p:nvPr/>
              </p:nvSpPr>
              <p:spPr>
                <a:xfrm>
                  <a:off x="7823200" y="3257550"/>
                  <a:ext cx="2870200" cy="2711450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B2AA0BE6-3030-4A3F-D210-86D847DD96BE}"/>
                    </a:ext>
                  </a:extLst>
                </p:cNvPr>
                <p:cNvSpPr/>
                <p:nvPr/>
              </p:nvSpPr>
              <p:spPr>
                <a:xfrm>
                  <a:off x="9204960" y="3177540"/>
                  <a:ext cx="118110" cy="137160"/>
                </a:xfrm>
                <a:prstGeom prst="rect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542158B6-12DB-0B47-C3A6-1D737F818CEF}"/>
                    </a:ext>
                  </a:extLst>
                </p:cNvPr>
                <p:cNvSpPr/>
                <p:nvPr/>
              </p:nvSpPr>
              <p:spPr>
                <a:xfrm>
                  <a:off x="9204960" y="5900420"/>
                  <a:ext cx="118110" cy="137160"/>
                </a:xfrm>
                <a:prstGeom prst="rect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FA13ACAC-D07F-ABBB-8E94-3029C41B5FC9}"/>
                    </a:ext>
                  </a:extLst>
                </p:cNvPr>
                <p:cNvSpPr/>
                <p:nvPr/>
              </p:nvSpPr>
              <p:spPr>
                <a:xfrm>
                  <a:off x="10221595" y="3643141"/>
                  <a:ext cx="118110" cy="137160"/>
                </a:xfrm>
                <a:prstGeom prst="rect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8E338FAE-EB92-D8E1-805C-FAF7103951E3}"/>
                    </a:ext>
                  </a:extLst>
                </p:cNvPr>
                <p:cNvSpPr/>
                <p:nvPr/>
              </p:nvSpPr>
              <p:spPr>
                <a:xfrm>
                  <a:off x="8154035" y="3643141"/>
                  <a:ext cx="118110" cy="137160"/>
                </a:xfrm>
                <a:prstGeom prst="rect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534F358-77C5-1A4E-CDBF-D673D95D3C18}"/>
                    </a:ext>
                  </a:extLst>
                </p:cNvPr>
                <p:cNvSpPr/>
                <p:nvPr/>
              </p:nvSpPr>
              <p:spPr>
                <a:xfrm>
                  <a:off x="10634345" y="4544695"/>
                  <a:ext cx="118110" cy="137160"/>
                </a:xfrm>
                <a:prstGeom prst="rect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63839276-5C3C-10A8-6130-838DD3C82C32}"/>
                    </a:ext>
                  </a:extLst>
                </p:cNvPr>
                <p:cNvSpPr/>
                <p:nvPr/>
              </p:nvSpPr>
              <p:spPr>
                <a:xfrm>
                  <a:off x="7764145" y="4544695"/>
                  <a:ext cx="118110" cy="137160"/>
                </a:xfrm>
                <a:prstGeom prst="rect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9C08ECBC-25E2-3DB2-EDBE-AAF0E34E8DDE}"/>
                    </a:ext>
                  </a:extLst>
                </p:cNvPr>
                <p:cNvSpPr/>
                <p:nvPr/>
              </p:nvSpPr>
              <p:spPr>
                <a:xfrm>
                  <a:off x="10221595" y="5489651"/>
                  <a:ext cx="118110" cy="137160"/>
                </a:xfrm>
                <a:prstGeom prst="rect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99F5FF1F-2A9B-3BBD-63C8-12B02CA531BD}"/>
                    </a:ext>
                  </a:extLst>
                </p:cNvPr>
                <p:cNvSpPr/>
                <p:nvPr/>
              </p:nvSpPr>
              <p:spPr>
                <a:xfrm>
                  <a:off x="8154035" y="5489651"/>
                  <a:ext cx="118110" cy="137160"/>
                </a:xfrm>
                <a:prstGeom prst="rect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Multiplication Sign 26">
                  <a:extLst>
                    <a:ext uri="{FF2B5EF4-FFF2-40B4-BE49-F238E27FC236}">
                      <a16:creationId xmlns:a16="http://schemas.microsoft.com/office/drawing/2014/main" id="{B0CF437C-6B15-0677-8E69-DFE521423609}"/>
                    </a:ext>
                  </a:extLst>
                </p:cNvPr>
                <p:cNvSpPr/>
                <p:nvPr/>
              </p:nvSpPr>
              <p:spPr>
                <a:xfrm>
                  <a:off x="8551194" y="5703318"/>
                  <a:ext cx="300072" cy="311593"/>
                </a:xfrm>
                <a:prstGeom prst="mathMultiply">
                  <a:avLst/>
                </a:prstGeom>
                <a:solidFill>
                  <a:srgbClr val="00B050"/>
                </a:solidFill>
                <a:ln w="12700" cap="flat" cmpd="sng" algn="ctr">
                  <a:solidFill>
                    <a:srgbClr val="70AD47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1B57D90F-A8DC-B8A5-54B2-5DA744D140CF}"/>
                    </a:ext>
                  </a:extLst>
                </p:cNvPr>
                <p:cNvSpPr txBox="1"/>
                <p:nvPr/>
              </p:nvSpPr>
              <p:spPr>
                <a:xfrm>
                  <a:off x="9137650" y="6013561"/>
                  <a:ext cx="2413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1</a:t>
                  </a: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344EA007-2C19-06D2-3C29-6AD4BD732722}"/>
                    </a:ext>
                  </a:extLst>
                </p:cNvPr>
                <p:cNvSpPr txBox="1"/>
                <p:nvPr/>
              </p:nvSpPr>
              <p:spPr>
                <a:xfrm>
                  <a:off x="10221595" y="5561856"/>
                  <a:ext cx="2413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2</a:t>
                  </a: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053FBD8-7391-D9D8-8B86-9C1EE0AFC521}"/>
                    </a:ext>
                  </a:extLst>
                </p:cNvPr>
                <p:cNvSpPr txBox="1"/>
                <p:nvPr/>
              </p:nvSpPr>
              <p:spPr>
                <a:xfrm>
                  <a:off x="10752455" y="4459386"/>
                  <a:ext cx="2413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3</a:t>
                  </a: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8489A1D4-39CB-4014-5556-E5CB4BF6B1C5}"/>
                    </a:ext>
                  </a:extLst>
                </p:cNvPr>
                <p:cNvSpPr txBox="1"/>
                <p:nvPr/>
              </p:nvSpPr>
              <p:spPr>
                <a:xfrm>
                  <a:off x="7900511" y="3378172"/>
                  <a:ext cx="2413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6</a:t>
                  </a: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1D50E844-8EAF-39F1-A48A-0A03E4A1B66A}"/>
                    </a:ext>
                  </a:extLst>
                </p:cNvPr>
                <p:cNvSpPr txBox="1"/>
                <p:nvPr/>
              </p:nvSpPr>
              <p:spPr>
                <a:xfrm>
                  <a:off x="9123045" y="2896740"/>
                  <a:ext cx="26860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5</a:t>
                  </a: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53F734F6-B8D2-0D7C-E5A1-DAD9E87A92B2}"/>
                    </a:ext>
                  </a:extLst>
                </p:cNvPr>
                <p:cNvSpPr txBox="1"/>
                <p:nvPr/>
              </p:nvSpPr>
              <p:spPr>
                <a:xfrm>
                  <a:off x="10288905" y="3435461"/>
                  <a:ext cx="2413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4</a:t>
                  </a: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B95F5418-B94D-0F25-AABC-FED598A377DB}"/>
                    </a:ext>
                  </a:extLst>
                </p:cNvPr>
                <p:cNvSpPr txBox="1"/>
                <p:nvPr/>
              </p:nvSpPr>
              <p:spPr>
                <a:xfrm>
                  <a:off x="7924801" y="5562382"/>
                  <a:ext cx="2413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8</a:t>
                  </a: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C2414214-BA86-D312-B072-0CBA008DDCB4}"/>
                    </a:ext>
                  </a:extLst>
                </p:cNvPr>
                <p:cNvSpPr txBox="1"/>
                <p:nvPr/>
              </p:nvSpPr>
              <p:spPr>
                <a:xfrm>
                  <a:off x="7409057" y="4460131"/>
                  <a:ext cx="2413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7</a:t>
                  </a: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A636259-56EE-7A9A-45D1-481349800661}"/>
                  </a:ext>
                </a:extLst>
              </p:cNvPr>
              <p:cNvSpPr/>
              <p:nvPr/>
            </p:nvSpPr>
            <p:spPr>
              <a:xfrm>
                <a:off x="8332559" y="5256670"/>
                <a:ext cx="188913" cy="193751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7581F06-A09B-7284-660F-ADE5BC0E0073}"/>
                  </a:ext>
                </a:extLst>
              </p:cNvPr>
              <p:cNvSpPr/>
              <p:nvPr/>
            </p:nvSpPr>
            <p:spPr>
              <a:xfrm>
                <a:off x="9170670" y="5591006"/>
                <a:ext cx="188913" cy="193751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1201919F-2323-4943-9820-0496E0BC1C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79667" y="5687880"/>
                <a:ext cx="334434" cy="1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C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2347C1F0-920D-C97D-6C93-ABF465E697C3}"/>
                  </a:ext>
                </a:extLst>
              </p:cNvPr>
              <p:cNvCxnSpPr>
                <a:cxnSpLocks/>
                <a:stCxn id="37" idx="5"/>
              </p:cNvCxnSpPr>
              <p:nvPr/>
            </p:nvCxnSpPr>
            <p:spPr>
              <a:xfrm flipH="1" flipV="1">
                <a:off x="8232387" y="5184748"/>
                <a:ext cx="261419" cy="237299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35" name="Multiplication Sign 6">
              <a:extLst>
                <a:ext uri="{FF2B5EF4-FFF2-40B4-BE49-F238E27FC236}">
                  <a16:creationId xmlns:a16="http://schemas.microsoft.com/office/drawing/2014/main" id="{C6E01D2A-31EA-6841-48AE-F8A0DFB14602}"/>
                </a:ext>
              </a:extLst>
            </p:cNvPr>
            <p:cNvSpPr/>
            <p:nvPr/>
          </p:nvSpPr>
          <p:spPr>
            <a:xfrm>
              <a:off x="7777128" y="1263134"/>
              <a:ext cx="300072" cy="311593"/>
            </a:xfrm>
            <a:prstGeom prst="mathMultiply">
              <a:avLst/>
            </a:prstGeom>
            <a:solidFill>
              <a:srgbClr val="00B050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9" name="Oval 58">
            <a:extLst>
              <a:ext uri="{FF2B5EF4-FFF2-40B4-BE49-F238E27FC236}">
                <a16:creationId xmlns:a16="http://schemas.microsoft.com/office/drawing/2014/main" id="{FECA53F8-61B1-99EA-CDAC-0587227FA508}"/>
              </a:ext>
            </a:extLst>
          </p:cNvPr>
          <p:cNvSpPr/>
          <p:nvPr/>
        </p:nvSpPr>
        <p:spPr>
          <a:xfrm>
            <a:off x="10627211" y="3122597"/>
            <a:ext cx="188913" cy="193751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DA94054-7655-DECC-BB83-2E44F93F47D6}"/>
              </a:ext>
            </a:extLst>
          </p:cNvPr>
          <p:cNvSpPr/>
          <p:nvPr/>
        </p:nvSpPr>
        <p:spPr>
          <a:xfrm>
            <a:off x="9852818" y="2738172"/>
            <a:ext cx="188913" cy="193751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28E257A-895E-0A5F-B180-E0E495C46D37}"/>
              </a:ext>
            </a:extLst>
          </p:cNvPr>
          <p:cNvCxnSpPr>
            <a:cxnSpLocks/>
          </p:cNvCxnSpPr>
          <p:nvPr/>
        </p:nvCxnSpPr>
        <p:spPr>
          <a:xfrm flipH="1" flipV="1">
            <a:off x="9688029" y="2835046"/>
            <a:ext cx="173786" cy="1"/>
          </a:xfrm>
          <a:prstGeom prst="straightConnector1">
            <a:avLst/>
          </a:prstGeom>
          <a:noFill/>
          <a:ln w="28575" cap="flat" cmpd="sng" algn="ctr">
            <a:solidFill>
              <a:srgbClr val="FFC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F66C4EA-BA6F-8695-EEED-7D4DD5692E35}"/>
              </a:ext>
            </a:extLst>
          </p:cNvPr>
          <p:cNvCxnSpPr>
            <a:cxnSpLocks/>
          </p:cNvCxnSpPr>
          <p:nvPr/>
        </p:nvCxnSpPr>
        <p:spPr>
          <a:xfrm>
            <a:off x="10704053" y="3195549"/>
            <a:ext cx="195584" cy="234749"/>
          </a:xfrm>
          <a:prstGeom prst="straightConnector1">
            <a:avLst/>
          </a:prstGeom>
          <a:noFill/>
          <a:ln w="28575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FF3B239A-71BE-899D-F4FC-30A4CAB1F114}"/>
              </a:ext>
            </a:extLst>
          </p:cNvPr>
          <p:cNvSpPr/>
          <p:nvPr/>
        </p:nvSpPr>
        <p:spPr>
          <a:xfrm rot="19046259">
            <a:off x="8907566" y="4406242"/>
            <a:ext cx="269597" cy="4412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90EAC69-9629-255D-6287-2CB546493FEA}"/>
              </a:ext>
            </a:extLst>
          </p:cNvPr>
          <p:cNvSpPr/>
          <p:nvPr/>
        </p:nvSpPr>
        <p:spPr>
          <a:xfrm rot="5400000">
            <a:off x="9874316" y="4774524"/>
            <a:ext cx="269597" cy="4412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Arc 64">
            <a:extLst>
              <a:ext uri="{FF2B5EF4-FFF2-40B4-BE49-F238E27FC236}">
                <a16:creationId xmlns:a16="http://schemas.microsoft.com/office/drawing/2014/main" id="{8313C016-B62C-1A57-AFC6-4BA483C1CA1B}"/>
              </a:ext>
            </a:extLst>
          </p:cNvPr>
          <p:cNvSpPr/>
          <p:nvPr/>
        </p:nvSpPr>
        <p:spPr>
          <a:xfrm>
            <a:off x="8802922" y="2848346"/>
            <a:ext cx="2214926" cy="2141949"/>
          </a:xfrm>
          <a:prstGeom prst="arc">
            <a:avLst>
              <a:gd name="adj1" fmla="val 16327386"/>
              <a:gd name="adj2" fmla="val 5281064"/>
            </a:avLst>
          </a:prstGeom>
          <a:ln w="28575">
            <a:solidFill>
              <a:srgbClr val="FEAB0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sp>
        <p:nvSpPr>
          <p:cNvPr id="66" name="Arc 65">
            <a:extLst>
              <a:ext uri="{FF2B5EF4-FFF2-40B4-BE49-F238E27FC236}">
                <a16:creationId xmlns:a16="http://schemas.microsoft.com/office/drawing/2014/main" id="{71CFFF1A-3957-BEE7-9617-1E13321F7F38}"/>
              </a:ext>
            </a:extLst>
          </p:cNvPr>
          <p:cNvSpPr/>
          <p:nvPr/>
        </p:nvSpPr>
        <p:spPr>
          <a:xfrm rot="13802057">
            <a:off x="8819234" y="2903426"/>
            <a:ext cx="2204407" cy="2123415"/>
          </a:xfrm>
          <a:prstGeom prst="arc">
            <a:avLst>
              <a:gd name="adj1" fmla="val 16110373"/>
              <a:gd name="adj2" fmla="val 5281064"/>
            </a:avLst>
          </a:prstGeom>
          <a:ln w="28575">
            <a:solidFill>
              <a:srgbClr val="4472C4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5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61DB596-68D0-6666-7364-03D7196E9E9C}"/>
              </a:ext>
            </a:extLst>
          </p:cNvPr>
          <p:cNvSpPr txBox="1"/>
          <p:nvPr/>
        </p:nvSpPr>
        <p:spPr>
          <a:xfrm>
            <a:off x="8918856" y="5357901"/>
            <a:ext cx="920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B050"/>
                </a:solidFill>
              </a:rPr>
              <a:t>crossing point</a:t>
            </a:r>
            <a:endParaRPr lang="en-GB" sz="1200" dirty="0">
              <a:solidFill>
                <a:srgbClr val="00B050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63CA8ED-AAEE-2419-BA73-53FE7CF1190D}"/>
              </a:ext>
            </a:extLst>
          </p:cNvPr>
          <p:cNvSpPr txBox="1"/>
          <p:nvPr/>
        </p:nvSpPr>
        <p:spPr>
          <a:xfrm>
            <a:off x="10377232" y="2212539"/>
            <a:ext cx="920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B050"/>
                </a:solidFill>
              </a:rPr>
              <a:t>crossing point</a:t>
            </a:r>
            <a:endParaRPr lang="en-GB" sz="1200" dirty="0">
              <a:solidFill>
                <a:srgbClr val="00B05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98BDB1-D1F7-84AE-07A5-637491A73B14}"/>
              </a:ext>
            </a:extLst>
          </p:cNvPr>
          <p:cNvSpPr txBox="1"/>
          <p:nvPr/>
        </p:nvSpPr>
        <p:spPr>
          <a:xfrm>
            <a:off x="9323315" y="3811116"/>
            <a:ext cx="1224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Example with 8 RF stations</a:t>
            </a:r>
            <a:endParaRPr lang="en-GB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DB2AB3-E47E-73B2-37B7-6300F888E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203" y="4587475"/>
            <a:ext cx="2590800" cy="1943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2D771D-C273-55B7-5656-F43FA9B13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2863" y="4622880"/>
            <a:ext cx="2476973" cy="180027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AB7175-134A-6102-9C9D-F1FD817ADA2C}"/>
              </a:ext>
            </a:extLst>
          </p:cNvPr>
          <p:cNvCxnSpPr/>
          <p:nvPr/>
        </p:nvCxnSpPr>
        <p:spPr>
          <a:xfrm>
            <a:off x="3311003" y="4746837"/>
            <a:ext cx="0" cy="13979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D027A5-763E-D1F6-119A-DB66BF26235D}"/>
              </a:ext>
            </a:extLst>
          </p:cNvPr>
          <p:cNvCxnSpPr/>
          <p:nvPr/>
        </p:nvCxnSpPr>
        <p:spPr>
          <a:xfrm>
            <a:off x="6000584" y="4745224"/>
            <a:ext cx="0" cy="13979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3EE0FA9-9A8D-3609-82F8-43DAF6552AFB}"/>
              </a:ext>
            </a:extLst>
          </p:cNvPr>
          <p:cNvSpPr txBox="1"/>
          <p:nvPr/>
        </p:nvSpPr>
        <p:spPr>
          <a:xfrm>
            <a:off x="8080397" y="1666249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Sketch of RCS with 8 RF stations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BC310F-249D-42AE-4E84-E6F4F707480F}"/>
                  </a:ext>
                </a:extLst>
              </p:cNvPr>
              <p:cNvSpPr txBox="1"/>
              <p:nvPr/>
            </p:nvSpPr>
            <p:spPr>
              <a:xfrm>
                <a:off x="1253408" y="4740215"/>
                <a:ext cx="57294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pc="-1" smtClean="0">
                            <a:solidFill>
                              <a:srgbClr val="171717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1800" b="0" i="1" spc="-1">
                            <a:solidFill>
                              <a:srgbClr val="171717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𝜇</m:t>
                        </m:r>
                      </m:e>
                      <m:sup>
                        <m:r>
                          <a:rPr lang="en-US" sz="1800" b="0" i="1" spc="-1">
                            <a:solidFill>
                              <a:srgbClr val="171717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BC310F-249D-42AE-4E84-E6F4F70748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408" y="4740215"/>
                <a:ext cx="572947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F5FA5A-3642-0AEE-A603-0A245114DB6C}"/>
                  </a:ext>
                </a:extLst>
              </p:cNvPr>
              <p:cNvSpPr txBox="1"/>
              <p:nvPr/>
            </p:nvSpPr>
            <p:spPr>
              <a:xfrm>
                <a:off x="3765193" y="4760621"/>
                <a:ext cx="66554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pc="-1" smtClean="0">
                              <a:solidFill>
                                <a:srgbClr val="171717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r>
                            <a:rPr lang="en-US" sz="1800" b="0" i="1" spc="-1">
                              <a:solidFill>
                                <a:srgbClr val="171717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Wingdings" panose="05000000000000000000" pitchFamily="2" charset="2"/>
                            </a:rPr>
                            <m:t>𝜇</m:t>
                          </m:r>
                        </m:e>
                        <m:sup>
                          <m:r>
                            <a:rPr lang="en-US" sz="1800" b="0" i="1" spc="-1">
                              <a:solidFill>
                                <a:srgbClr val="171717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Wingdings" panose="05000000000000000000" pitchFamily="2" charset="2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F5FA5A-3642-0AEE-A603-0A245114D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193" y="4760621"/>
                <a:ext cx="665544" cy="369332"/>
              </a:xfrm>
              <a:prstGeom prst="rect">
                <a:avLst/>
              </a:prstGeom>
              <a:blipFill>
                <a:blip r:embed="rId8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20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A6C3B-1CEC-F448-AD5B-BF0757B2C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68529-B677-1CD4-A238-2C0B01321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724C1B-F293-A793-C832-0939464D671F}"/>
              </a:ext>
            </a:extLst>
          </p:cNvPr>
          <p:cNvSpPr txBox="1"/>
          <p:nvPr/>
        </p:nvSpPr>
        <p:spPr>
          <a:xfrm>
            <a:off x="676405" y="1569286"/>
            <a:ext cx="992061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  <a:effectLst/>
              </a:rPr>
              <a:t>Ten years of BLonD</a:t>
            </a:r>
            <a:endParaRPr lang="en-GB" sz="2400" dirty="0">
              <a:solidFill>
                <a:srgbClr val="000000"/>
              </a:solidFill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effectLst/>
              </a:rPr>
              <a:t>Reliable simulator used for a huge number of studies at CERN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535353"/>
                </a:solidFill>
                <a:effectLst/>
              </a:rPr>
              <a:t>Simulations results were and are being used for: operation, LIU design, HL-LHC, FCC, muon collider…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effectLst/>
              </a:rPr>
              <a:t>There is a growing user community outside CERN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535353"/>
                </a:solidFill>
                <a:effectLst/>
              </a:rPr>
              <a:t>GSI, KIT, KEK, J-PARC, HIAF, Fermilab, Jefferson Lab, …</a:t>
            </a:r>
          </a:p>
          <a:p>
            <a:r>
              <a:rPr lang="en-GB" sz="2400" b="1" dirty="0">
                <a:solidFill>
                  <a:srgbClr val="000000"/>
                </a:solidFill>
                <a:effectLst/>
              </a:rPr>
              <a:t>Future work</a:t>
            </a:r>
            <a:endParaRPr lang="en-GB" sz="2400" dirty="0">
              <a:solidFill>
                <a:srgbClr val="000000"/>
              </a:solidFill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effectLst/>
              </a:rPr>
              <a:t>Automatic assembler of tracking methods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effectLst/>
              </a:rPr>
              <a:t>Advanced schemes for collective effects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535353"/>
                </a:solidFill>
                <a:effectLst/>
              </a:rPr>
              <a:t>Non-uniform grid, space slicing, or compressed convolution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effectLst/>
              </a:rPr>
              <a:t>Stochastic cooling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effectLst/>
              </a:rPr>
              <a:t>BLonD-Xsuite coupling for full 6D simulations</a:t>
            </a:r>
          </a:p>
        </p:txBody>
      </p:sp>
    </p:spTree>
    <p:extLst>
      <p:ext uri="{BB962C8B-B14F-4D97-AF65-F5344CB8AC3E}">
        <p14:creationId xmlns:p14="http://schemas.microsoft.com/office/powerpoint/2010/main" val="4100533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EDBA1-9937-7E34-0906-339834EF1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</p:spPr>
        <p:txBody>
          <a:bodyPr/>
          <a:lstStyle/>
          <a:p>
            <a:r>
              <a:rPr lang="en-US" dirty="0"/>
              <a:t>Thank you for your attention!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FF6BC-68EC-2965-3CCF-624B63521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342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57956-B38B-F455-EB9B-9465AFB7B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1247"/>
            <a:ext cx="12192000" cy="1325563"/>
          </a:xfrm>
        </p:spPr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2987C-3ED4-3676-417A-2FD92E3EA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412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0B43A-B84D-3292-90BB-F39E19174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DD7DA-A464-6F88-0A43-0447B4CD9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LHC: limitations on bunch length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796F6-A526-89B5-52DB-7D036356D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" name="Picture 7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65CFDE4F-1368-830C-72C2-7A14FD4BB5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2" t="3006" r="30014" b="6209"/>
          <a:stretch/>
        </p:blipFill>
        <p:spPr>
          <a:xfrm>
            <a:off x="242384" y="1224286"/>
            <a:ext cx="6684510" cy="5119185"/>
          </a:xfrm>
          <a:prstGeom prst="rect">
            <a:avLst/>
          </a:prstGeom>
        </p:spPr>
      </p:pic>
      <p:pic>
        <p:nvPicPr>
          <p:cNvPr id="5" name="Picture 28" descr="A picture containing metalware, screw, indoor, red&#10;&#10;Description automatically generated">
            <a:extLst>
              <a:ext uri="{FF2B5EF4-FFF2-40B4-BE49-F238E27FC236}">
                <a16:creationId xmlns:a16="http://schemas.microsoft.com/office/drawing/2014/main" id="{2C6E4E9C-FA2A-2A1A-9AEC-A59E5C3B8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9529" y="2362496"/>
            <a:ext cx="1983449" cy="1487587"/>
          </a:xfrm>
          <a:prstGeom prst="rect">
            <a:avLst/>
          </a:prstGeom>
        </p:spPr>
      </p:pic>
      <p:pic>
        <p:nvPicPr>
          <p:cNvPr id="6" name="Picture 7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F36AFEC3-F786-44C8-63E7-837BB1731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75" t="11018" r="17440" b="81208"/>
          <a:stretch/>
        </p:blipFill>
        <p:spPr>
          <a:xfrm>
            <a:off x="4686891" y="2051051"/>
            <a:ext cx="1277654" cy="438411"/>
          </a:xfrm>
          <a:prstGeom prst="rect">
            <a:avLst/>
          </a:prstGeom>
        </p:spPr>
      </p:pic>
      <p:pic>
        <p:nvPicPr>
          <p:cNvPr id="7" name="Picture 7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C5DF924E-08B2-4DEC-F52B-05D8797F9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55" t="48078" r="15405" b="34817"/>
          <a:stretch/>
        </p:blipFill>
        <p:spPr>
          <a:xfrm>
            <a:off x="4837386" y="3880987"/>
            <a:ext cx="1495018" cy="964505"/>
          </a:xfrm>
          <a:prstGeom prst="rect">
            <a:avLst/>
          </a:prstGeom>
        </p:spPr>
      </p:pic>
      <p:pic>
        <p:nvPicPr>
          <p:cNvPr id="8" name="Picture 16" descr="A picture containing text, book, notebook&#10;&#10;Description automatically generated">
            <a:extLst>
              <a:ext uri="{FF2B5EF4-FFF2-40B4-BE49-F238E27FC236}">
                <a16:creationId xmlns:a16="http://schemas.microsoft.com/office/drawing/2014/main" id="{281DC773-C97A-8558-7406-456E5108129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7116619" y="1620663"/>
            <a:ext cx="2289736" cy="30032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9D10B6-4F30-E990-03D6-F2D1E01A5033}"/>
              </a:ext>
            </a:extLst>
          </p:cNvPr>
          <p:cNvSpPr txBox="1"/>
          <p:nvPr/>
        </p:nvSpPr>
        <p:spPr>
          <a:xfrm>
            <a:off x="7169279" y="4643685"/>
            <a:ext cx="44657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Failure of warm modules due to localized heating on spring compatible with the estimated beam-induced power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95B98-37A3-4FB5-42CC-05AF82D1A6CE}"/>
              </a:ext>
            </a:extLst>
          </p:cNvPr>
          <p:cNvSpPr txBox="1"/>
          <p:nvPr/>
        </p:nvSpPr>
        <p:spPr>
          <a:xfrm>
            <a:off x="8752183" y="5644475"/>
            <a:ext cx="6099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0070C0"/>
                </a:solidFill>
                <a:hlinkClick r:id="rId6"/>
              </a:rPr>
              <a:t>C. </a:t>
            </a:r>
            <a:r>
              <a:rPr lang="en-GB" i="1" dirty="0" err="1">
                <a:solidFill>
                  <a:srgbClr val="0070C0"/>
                </a:solidFill>
                <a:hlinkClick r:id="rId6"/>
              </a:rPr>
              <a:t>Zannini</a:t>
            </a:r>
            <a:r>
              <a:rPr lang="en-GB" i="1" dirty="0">
                <a:solidFill>
                  <a:srgbClr val="0070C0"/>
                </a:solidFill>
                <a:hlinkClick r:id="rId6"/>
              </a:rPr>
              <a:t> et al. – LBOC, 2024</a:t>
            </a:r>
            <a:endParaRPr lang="en-GB" i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E8F52F-BE1F-99E1-6CC9-18348FD0D006}"/>
              </a:ext>
            </a:extLst>
          </p:cNvPr>
          <p:cNvSpPr txBox="1"/>
          <p:nvPr/>
        </p:nvSpPr>
        <p:spPr>
          <a:xfrm>
            <a:off x="456225" y="6054326"/>
            <a:ext cx="97389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Restrictions on beam parameters, e.g., for OP beams: </a:t>
            </a:r>
          </a:p>
          <a:p>
            <a:r>
              <a:rPr lang="en-US" dirty="0"/>
              <a:t>- 1.8e11 p/b possible if bunch length ≥ 1.3 ns along the whole cycle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2F16B8-3F77-A182-28D0-D7D032BEBD5F}"/>
              </a:ext>
            </a:extLst>
          </p:cNvPr>
          <p:cNvSpPr txBox="1"/>
          <p:nvPr/>
        </p:nvSpPr>
        <p:spPr>
          <a:xfrm>
            <a:off x="2357232" y="1425793"/>
            <a:ext cx="248015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51019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B328A-95F9-ECFD-6938-C8D93BEDB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8D250-CA09-3A08-7A79-E0EF2835C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BLonD simulation suite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982B4-EE04-7022-9AB0-CC707D2C9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2C0A7184-FCE6-49E0-A5EF-310213510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7630" y="-127001"/>
            <a:ext cx="2183345" cy="2530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0E74B0-8A82-4557-D00A-06CFB96CC598}"/>
              </a:ext>
            </a:extLst>
          </p:cNvPr>
          <p:cNvSpPr txBox="1"/>
          <p:nvPr/>
        </p:nvSpPr>
        <p:spPr>
          <a:xfrm>
            <a:off x="316506" y="1170985"/>
            <a:ext cx="6971450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Beam Longitudinal Dynamics (BLonD) </a:t>
            </a:r>
            <a:br>
              <a:rPr lang="en-GB" sz="2400" dirty="0">
                <a:solidFill>
                  <a:srgbClr val="0070C0"/>
                </a:solidFill>
              </a:rPr>
            </a:br>
            <a:r>
              <a:rPr lang="en-GB" sz="2400" i="1" dirty="0">
                <a:solidFill>
                  <a:srgbClr val="0070C0"/>
                </a:solidFill>
              </a:rPr>
              <a:t>(</a:t>
            </a:r>
            <a:r>
              <a:rPr lang="en-GB" sz="2400" i="1" dirty="0">
                <a:solidFill>
                  <a:srgbClr val="0070C0"/>
                </a:solidFill>
                <a:hlinkClick r:id="rId3"/>
              </a:rPr>
              <a:t>H. Timko et al., PRAB, 2023</a:t>
            </a:r>
            <a:r>
              <a:rPr lang="en-GB" sz="2400" i="1" dirty="0">
                <a:solidFill>
                  <a:srgbClr val="0070C0"/>
                </a:solidFill>
              </a:rPr>
              <a:t>)</a:t>
            </a:r>
            <a:r>
              <a:rPr lang="en-GB" sz="2400" dirty="0">
                <a:solidFill>
                  <a:srgbClr val="0070C0"/>
                </a:solidFill>
              </a:rPr>
              <a:t>:</a:t>
            </a:r>
          </a:p>
          <a:p>
            <a:endParaRPr lang="en-GB" sz="2400" dirty="0">
              <a:solidFill>
                <a:srgbClr val="0070C0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000" dirty="0">
                <a:solidFill>
                  <a:srgbClr val="000000"/>
                </a:solidFill>
              </a:rPr>
              <a:t>Is developed in CERN RF group since 2014</a:t>
            </a:r>
          </a:p>
          <a:p>
            <a:pPr marL="342900" indent="-342900">
              <a:buFontTx/>
              <a:buChar char="-"/>
            </a:pPr>
            <a:r>
              <a:rPr lang="en-GB" sz="2000" dirty="0">
                <a:solidFill>
                  <a:srgbClr val="000000"/>
                </a:solidFill>
                <a:effectLst/>
              </a:rPr>
              <a:t>Models longitudinal beam motion in synchrotrons</a:t>
            </a:r>
          </a:p>
          <a:p>
            <a:pPr marL="342900" indent="-342900">
              <a:buFontTx/>
              <a:buChar char="-"/>
            </a:pPr>
            <a:r>
              <a:rPr lang="en-GB" sz="2000" dirty="0">
                <a:solidFill>
                  <a:srgbClr val="000000"/>
                </a:solidFill>
                <a:effectLst/>
              </a:rPr>
              <a:t>Includes RF-related items:</a:t>
            </a:r>
          </a:p>
          <a:p>
            <a:pPr marL="800100" lvl="1" indent="-342900">
              <a:buFontTx/>
              <a:buChar char="-"/>
            </a:pPr>
            <a:r>
              <a:rPr lang="en-GB" sz="2000" dirty="0">
                <a:solidFill>
                  <a:srgbClr val="000000"/>
                </a:solidFill>
              </a:rPr>
              <a:t>Longitudinal coupling impedance</a:t>
            </a:r>
          </a:p>
          <a:p>
            <a:pPr marL="800100" lvl="1" indent="-342900">
              <a:buFontTx/>
              <a:buChar char="-"/>
            </a:pPr>
            <a:r>
              <a:rPr lang="en-GB" sz="2000" dirty="0">
                <a:solidFill>
                  <a:srgbClr val="000000"/>
                </a:solidFill>
              </a:rPr>
              <a:t>Multi-station and multi-harmonic RF systems</a:t>
            </a:r>
          </a:p>
          <a:p>
            <a:pPr marL="800100" lvl="1" indent="-342900">
              <a:buFontTx/>
              <a:buChar char="-"/>
            </a:pPr>
            <a:r>
              <a:rPr lang="en-GB" sz="2000" dirty="0">
                <a:solidFill>
                  <a:srgbClr val="000000"/>
                </a:solidFill>
              </a:rPr>
              <a:t>RF manipulations</a:t>
            </a:r>
          </a:p>
          <a:p>
            <a:pPr marL="800100" lvl="1" indent="-342900">
              <a:buFontTx/>
              <a:buChar char="-"/>
            </a:pPr>
            <a:r>
              <a:rPr lang="en-GB" sz="2000" dirty="0">
                <a:solidFill>
                  <a:srgbClr val="000000"/>
                </a:solidFill>
              </a:rPr>
              <a:t>RF noise/excitation</a:t>
            </a:r>
          </a:p>
          <a:p>
            <a:pPr marL="800100" lvl="1" indent="-342900">
              <a:buFontTx/>
              <a:buChar char="-"/>
            </a:pPr>
            <a:r>
              <a:rPr lang="en-GB" sz="2000" dirty="0">
                <a:solidFill>
                  <a:srgbClr val="000000"/>
                </a:solidFill>
              </a:rPr>
              <a:t>Low-Level RF loops</a:t>
            </a:r>
          </a:p>
          <a:p>
            <a:pPr marL="800100" lvl="1" indent="-342900">
              <a:buFontTx/>
              <a:buChar char="-"/>
            </a:pPr>
            <a:r>
              <a:rPr lang="en-GB" sz="2000" dirty="0">
                <a:solidFill>
                  <a:srgbClr val="000000"/>
                </a:solidFill>
              </a:rPr>
              <a:t>Synchrotron radiation</a:t>
            </a:r>
          </a:p>
          <a:p>
            <a:pPr marL="800100" lvl="1" indent="-342900">
              <a:buFontTx/>
              <a:buChar char="-"/>
            </a:pPr>
            <a:r>
              <a:rPr lang="en-GB" sz="2000" dirty="0">
                <a:solidFill>
                  <a:srgbClr val="000000"/>
                </a:solidFill>
              </a:rPr>
              <a:t>Intra-beam scattering</a:t>
            </a:r>
          </a:p>
          <a:p>
            <a:pPr marL="342900" indent="-342900">
              <a:buFontTx/>
              <a:buChar char="-"/>
            </a:pPr>
            <a:r>
              <a:rPr lang="en-GB" sz="2000" dirty="0">
                <a:solidFill>
                  <a:srgbClr val="000000"/>
                </a:solidFill>
              </a:rPr>
              <a:t>Is applied for various beam dynamics studies at CERN and other laboratories (GSI, KIT, KEK, J-PARC, HIAF, Fermilab, Jefferson Lab, …)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CB60B2-C10F-52B0-B933-99C3CE919CB6}"/>
              </a:ext>
            </a:extLst>
          </p:cNvPr>
          <p:cNvSpPr txBox="1"/>
          <p:nvPr/>
        </p:nvSpPr>
        <p:spPr>
          <a:xfrm>
            <a:off x="7427934" y="5037183"/>
            <a:ext cx="52743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3"/>
            <a:r>
              <a:rPr lang="en-GB" sz="1600" dirty="0">
                <a:solidFill>
                  <a:srgbClr val="000000"/>
                </a:solidFill>
                <a:effectLst/>
              </a:rPr>
              <a:t>Code repositories with installation instructions</a:t>
            </a:r>
          </a:p>
          <a:p>
            <a:pPr marL="185738"/>
            <a:r>
              <a:rPr lang="en-GB" sz="1600" dirty="0">
                <a:solidFill>
                  <a:srgbClr val="000000"/>
                </a:solidFill>
              </a:rPr>
              <a:t>M</a:t>
            </a:r>
            <a:r>
              <a:rPr lang="en-GB" sz="1600" dirty="0">
                <a:solidFill>
                  <a:srgbClr val="000000"/>
                </a:solidFill>
                <a:effectLst/>
              </a:rPr>
              <a:t>ain </a:t>
            </a:r>
            <a:r>
              <a:rPr lang="en-GB" sz="1600" dirty="0">
                <a:solidFill>
                  <a:srgbClr val="000000"/>
                </a:solidFill>
              </a:rPr>
              <a:t>- </a:t>
            </a:r>
            <a:r>
              <a:rPr lang="en-GB" sz="1600" u="sng" dirty="0">
                <a:solidFill>
                  <a:srgbClr val="2B46A5"/>
                </a:solidFill>
                <a:effectLst/>
                <a:hlinkClick r:id="rId4"/>
              </a:rPr>
              <a:t>https://gitlab.cern.ch/blond/BLonD</a:t>
            </a:r>
            <a:r>
              <a:rPr lang="en-GB" sz="1600" dirty="0">
                <a:solidFill>
                  <a:srgbClr val="000000"/>
                </a:solidFill>
                <a:effectLst/>
              </a:rPr>
              <a:t> </a:t>
            </a:r>
            <a:endParaRPr lang="en-GB" sz="1600" dirty="0">
              <a:solidFill>
                <a:srgbClr val="2B46A5"/>
              </a:solidFill>
              <a:effectLst/>
            </a:endParaRPr>
          </a:p>
          <a:p>
            <a:pPr marL="185738" lvl="2"/>
            <a:r>
              <a:rPr lang="en-GB" sz="1600" dirty="0">
                <a:solidFill>
                  <a:srgbClr val="000000"/>
                </a:solidFill>
              </a:rPr>
              <a:t>M</a:t>
            </a:r>
            <a:r>
              <a:rPr lang="en-GB" sz="1600" dirty="0">
                <a:solidFill>
                  <a:srgbClr val="000000"/>
                </a:solidFill>
                <a:effectLst/>
              </a:rPr>
              <a:t>irror </a:t>
            </a:r>
            <a:r>
              <a:rPr lang="en-GB" sz="1600" dirty="0">
                <a:solidFill>
                  <a:srgbClr val="000000"/>
                </a:solidFill>
              </a:rPr>
              <a:t>- </a:t>
            </a:r>
            <a:r>
              <a:rPr lang="en-GB" sz="1600" u="sng" dirty="0">
                <a:solidFill>
                  <a:srgbClr val="2B46A5"/>
                </a:solidFill>
                <a:effectLst/>
                <a:hlinkClick r:id="rId5"/>
              </a:rPr>
              <a:t>https://github.com/blond-admin/BLonD</a:t>
            </a:r>
            <a:r>
              <a:rPr lang="en-GB" sz="1600" dirty="0">
                <a:solidFill>
                  <a:srgbClr val="000000"/>
                </a:solidFill>
                <a:effectLst/>
              </a:rPr>
              <a:t> </a:t>
            </a:r>
            <a:endParaRPr lang="en-GB" sz="1600" dirty="0">
              <a:solidFill>
                <a:srgbClr val="2B46A5"/>
              </a:solidFill>
              <a:effectLst/>
            </a:endParaRPr>
          </a:p>
          <a:p>
            <a:pPr marL="11113" lvl="1"/>
            <a:r>
              <a:rPr lang="en-GB" sz="1600" dirty="0">
                <a:solidFill>
                  <a:srgbClr val="000000"/>
                </a:solidFill>
                <a:effectLst/>
              </a:rPr>
              <a:t>Documentation</a:t>
            </a:r>
            <a:endParaRPr lang="en-GB" sz="1600" dirty="0">
              <a:solidFill>
                <a:srgbClr val="000000"/>
              </a:solidFill>
            </a:endParaRPr>
          </a:p>
          <a:p>
            <a:pPr marL="185738" lvl="1"/>
            <a:r>
              <a:rPr lang="en-GB" sz="1600" u="sng" dirty="0">
                <a:solidFill>
                  <a:srgbClr val="2B46A5"/>
                </a:solidFill>
                <a:effectLst/>
                <a:hlinkClick r:id="rId6"/>
              </a:rPr>
              <a:t>https://blond-code.docs.cern.ch/</a:t>
            </a:r>
            <a:r>
              <a:rPr lang="en-GB" sz="1600" dirty="0">
                <a:solidFill>
                  <a:srgbClr val="000000"/>
                </a:solidFill>
                <a:effectLst/>
              </a:rPr>
              <a:t> </a:t>
            </a:r>
            <a:endParaRPr lang="en-GB" sz="1600" dirty="0">
              <a:solidFill>
                <a:srgbClr val="2B46A5"/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59968F-F9C9-6760-34A1-1A6698A438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5388" y="1343818"/>
            <a:ext cx="3449363" cy="35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808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243D-163C-E3A7-B9C0-8D0857E73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LHC: controlled emittance blow-up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0745CA-EB27-3202-1310-26C0AE5DD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pPr/>
              <a:t>30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A4A6FF-4839-BD0F-B00B-783BE0667DB9}"/>
                  </a:ext>
                </a:extLst>
              </p:cNvPr>
              <p:cNvSpPr txBox="1"/>
              <p:nvPr/>
            </p:nvSpPr>
            <p:spPr>
              <a:xfrm>
                <a:off x="696919" y="4592625"/>
                <a:ext cx="9875048" cy="2246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First BLonD GPU simulations – able to simulate the bunch length development during the entire ramp within 8-12 hours of run time</a:t>
                </a:r>
              </a:p>
              <a:p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Based on systematic scans, modifications to blow-up were proposed (faster signal processing, gain settings, </a:t>
                </a:r>
                <a:r>
                  <a:rPr lang="en-US" sz="2000" dirty="0" err="1"/>
                  <a:t>etc</a:t>
                </a:r>
                <a:r>
                  <a:rPr lang="en-US" sz="2000" dirty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After a successful MD, settings are kept for operation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A4A6FF-4839-BD0F-B00B-783BE0667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919" y="4592625"/>
                <a:ext cx="9875048" cy="2246769"/>
              </a:xfrm>
              <a:prstGeom prst="rect">
                <a:avLst/>
              </a:prstGeom>
              <a:blipFill>
                <a:blip r:embed="rId2"/>
                <a:stretch>
                  <a:fillRect l="-642" t="-1124" r="-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E71EDF81-DE7D-7232-7F9B-A2CAB9920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663" y="1345576"/>
            <a:ext cx="4426300" cy="2727288"/>
          </a:xfrm>
          <a:prstGeom prst="rect">
            <a:avLst/>
          </a:prstGeom>
        </p:spPr>
      </p:pic>
      <p:pic>
        <p:nvPicPr>
          <p:cNvPr id="9" name="Picture 8" descr="A graph of a graph&#10;&#10;Description automatically generated">
            <a:extLst>
              <a:ext uri="{FF2B5EF4-FFF2-40B4-BE49-F238E27FC236}">
                <a16:creationId xmlns:a16="http://schemas.microsoft.com/office/drawing/2014/main" id="{48D79B1C-F310-2F43-FD39-6B53BB28C56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1048939" y="1300777"/>
            <a:ext cx="4518024" cy="28499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B56BE7-839F-87C3-CDC7-0158D10C272C}"/>
              </a:ext>
            </a:extLst>
          </p:cNvPr>
          <p:cNvSpPr txBox="1"/>
          <p:nvPr/>
        </p:nvSpPr>
        <p:spPr>
          <a:xfrm>
            <a:off x="3110387" y="1863579"/>
            <a:ext cx="85921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Beam 2:</a:t>
            </a:r>
          </a:p>
        </p:txBody>
      </p:sp>
      <p:pic>
        <p:nvPicPr>
          <p:cNvPr id="15" name="Picture 14" descr="A graph showing a number of red and green lines&#10;&#10;Description automatically generated">
            <a:extLst>
              <a:ext uri="{FF2B5EF4-FFF2-40B4-BE49-F238E27FC236}">
                <a16:creationId xmlns:a16="http://schemas.microsoft.com/office/drawing/2014/main" id="{B3FC24AD-360A-ED61-BA42-23DA03E6C2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9322" y="1158172"/>
            <a:ext cx="5986062" cy="299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8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DF3F0-508D-247F-795F-8EBB2BF97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SPS: ion beam slip stacking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1A710-1D71-44F2-450D-84FF2C780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8" name="MSS_2.mov" descr="MSS_2.mov">
            <a:extLst>
              <a:ext uri="{FF2B5EF4-FFF2-40B4-BE49-F238E27FC236}">
                <a16:creationId xmlns:a16="http://schemas.microsoft.com/office/drawing/2014/main" id="{B24BF203-6B74-5B5E-9513-98797A2BA1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09954" y="1236565"/>
            <a:ext cx="3848519" cy="2696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MSS_3.mov" descr="MSS_3.mov">
            <a:extLst>
              <a:ext uri="{FF2B5EF4-FFF2-40B4-BE49-F238E27FC236}">
                <a16:creationId xmlns:a16="http://schemas.microsoft.com/office/drawing/2014/main" id="{59031CB9-8E39-FCF4-D187-FB80EE32AB3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09954" y="4001957"/>
            <a:ext cx="3892123" cy="2788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MSS_1.mov" descr="MSS_1.mov">
            <a:extLst>
              <a:ext uri="{FF2B5EF4-FFF2-40B4-BE49-F238E27FC236}">
                <a16:creationId xmlns:a16="http://schemas.microsoft.com/office/drawing/2014/main" id="{8C82FC87-A088-7EA0-F6DD-AA95DBCDD0F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5466" y="2462479"/>
            <a:ext cx="4655009" cy="3078956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36AAD7-AAFB-7AB0-06A8-D9E150EFF417}"/>
              </a:ext>
            </a:extLst>
          </p:cNvPr>
          <p:cNvSpPr txBox="1"/>
          <p:nvPr/>
        </p:nvSpPr>
        <p:spPr>
          <a:xfrm>
            <a:off x="857567" y="1533816"/>
            <a:ext cx="60993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Slip stacking for ion beams in SPS in simulations </a:t>
            </a:r>
            <a:br>
              <a:rPr lang="en-US" dirty="0"/>
            </a:br>
            <a:r>
              <a:rPr lang="en-US" i="1" dirty="0">
                <a:solidFill>
                  <a:srgbClr val="0070C0"/>
                </a:solidFill>
              </a:rPr>
              <a:t>(</a:t>
            </a:r>
            <a:r>
              <a:rPr lang="en-US" i="1" dirty="0">
                <a:solidFill>
                  <a:srgbClr val="0070C0"/>
                </a:solidFill>
                <a:hlinkClick r:id="rId11"/>
              </a:rPr>
              <a:t>D. Quartullo, PhD thesis, 2019</a:t>
            </a:r>
            <a:r>
              <a:rPr lang="en-US" i="1" dirty="0">
                <a:solidFill>
                  <a:srgbClr val="0070C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4448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100000">
                <p:cTn id="2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10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51F22-AA07-D452-3D44-599DE8C3B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9EB6-62D4-C838-4A8A-D5938E8A3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SPS: ion beam slip stacking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169CA-AB63-453D-0F19-B7B94163E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1DE72A-4A7F-9B23-BF0F-09C391063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8" r="2978"/>
          <a:stretch/>
        </p:blipFill>
        <p:spPr>
          <a:xfrm rot="5400000">
            <a:off x="2766083" y="2177549"/>
            <a:ext cx="1950971" cy="2803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7B99B7-4263-85E1-3FBB-D2E9223BBE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35" t="10616" r="2714" b="20295"/>
          <a:stretch/>
        </p:blipFill>
        <p:spPr>
          <a:xfrm>
            <a:off x="414646" y="2941896"/>
            <a:ext cx="1937053" cy="1479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FE5794-A1DA-CD57-4132-718CF37697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84" t="11504" b="20115"/>
          <a:stretch/>
        </p:blipFill>
        <p:spPr>
          <a:xfrm>
            <a:off x="318586" y="4671786"/>
            <a:ext cx="2055615" cy="1479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C4FF2-99C2-9B12-F310-7CDA9EB412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55" t="5034" r="2518"/>
          <a:stretch/>
        </p:blipFill>
        <p:spPr>
          <a:xfrm rot="5400000">
            <a:off x="2925079" y="4076958"/>
            <a:ext cx="1615559" cy="27623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F93F32-0C9E-F410-053D-44063C59ED8F}"/>
              </a:ext>
            </a:extLst>
          </p:cNvPr>
          <p:cNvSpPr txBox="1"/>
          <p:nvPr/>
        </p:nvSpPr>
        <p:spPr>
          <a:xfrm>
            <a:off x="667843" y="2622096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Beam1 – bunch1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1C0712-7D10-CF3F-9479-172300BEFFA8}"/>
              </a:ext>
            </a:extLst>
          </p:cNvPr>
          <p:cNvSpPr txBox="1"/>
          <p:nvPr/>
        </p:nvSpPr>
        <p:spPr>
          <a:xfrm>
            <a:off x="482343" y="4387188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Beam2 – bunch1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19">
            <a:extLst>
              <a:ext uri="{FF2B5EF4-FFF2-40B4-BE49-F238E27FC236}">
                <a16:creationId xmlns:a16="http://schemas.microsoft.com/office/drawing/2014/main" id="{9F74C451-D7A3-B8D2-2F61-E50106218573}"/>
              </a:ext>
            </a:extLst>
          </p:cNvPr>
          <p:cNvSpPr/>
          <p:nvPr/>
        </p:nvSpPr>
        <p:spPr>
          <a:xfrm>
            <a:off x="318587" y="2546377"/>
            <a:ext cx="5000884" cy="3844837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graph of a wave&#10;&#10;Description automatically generated with medium confidence">
            <a:extLst>
              <a:ext uri="{FF2B5EF4-FFF2-40B4-BE49-F238E27FC236}">
                <a16:creationId xmlns:a16="http://schemas.microsoft.com/office/drawing/2014/main" id="{285B728D-D146-EFFC-23DD-86C80E821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031" y="3463409"/>
            <a:ext cx="3557233" cy="2667925"/>
          </a:xfrm>
          <a:prstGeom prst="rect">
            <a:avLst/>
          </a:prstGeom>
        </p:spPr>
      </p:pic>
      <p:pic>
        <p:nvPicPr>
          <p:cNvPr id="12" name="Picture 11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C745FBDC-5891-05E4-B596-31CAECC48A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816" y="2506093"/>
            <a:ext cx="3045746" cy="235896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B2DC4F0-4685-B034-9D89-4FDA1B341681}"/>
                  </a:ext>
                </a:extLst>
              </p:cNvPr>
              <p:cNvSpPr txBox="1"/>
              <p:nvPr/>
            </p:nvSpPr>
            <p:spPr>
              <a:xfrm>
                <a:off x="325573" y="967897"/>
                <a:ext cx="11089810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dirty="0"/>
                  <a:t>Non-adiabatic </a:t>
                </a:r>
                <a:r>
                  <a:rPr lang="en-GB" b="1" dirty="0">
                    <a:solidFill>
                      <a:srgbClr val="1E5AAE"/>
                    </a:solidFill>
                  </a:rPr>
                  <a:t>voltage jump </a:t>
                </a:r>
                <a:r>
                  <a:rPr lang="en-GB" dirty="0"/>
                  <a:t>at 8MV: all cavities at </a:t>
                </a:r>
                <a:r>
                  <a:rPr lang="en-GB" b="1" dirty="0">
                    <a:solidFill>
                      <a:srgbClr val="1E5AAE"/>
                    </a:solidFill>
                  </a:rPr>
                  <a:t>same frequency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dirty="0"/>
                  <a:t>Beams </a:t>
                </a:r>
                <a:r>
                  <a:rPr lang="en-US" b="1" dirty="0">
                    <a:solidFill>
                      <a:srgbClr val="1E5AAE"/>
                    </a:solidFill>
                  </a:rPr>
                  <a:t>180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1E5AAE"/>
                        </a:solidFill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b="1" dirty="0">
                    <a:solidFill>
                      <a:srgbClr val="1E5AAE"/>
                    </a:solidFill>
                    <a:sym typeface="Wingdings" panose="05000000000000000000" pitchFamily="2" charset="2"/>
                  </a:rPr>
                  <a:t> out of phase </a:t>
                </a:r>
                <a:r>
                  <a:rPr lang="en-US" b="1" dirty="0">
                    <a:sym typeface="Wingdings" panose="05000000000000000000" pitchFamily="2" charset="2"/>
                  </a:rPr>
                  <a:t></a:t>
                </a:r>
                <a:r>
                  <a:rPr lang="en-US" b="1" dirty="0">
                    <a:solidFill>
                      <a:srgbClr val="1E5AAE"/>
                    </a:solidFill>
                    <a:sym typeface="Wingdings" panose="05000000000000000000" pitchFamily="2" charset="2"/>
                  </a:rPr>
                  <a:t> Phase-loop inactive  </a:t>
                </a:r>
                <a:r>
                  <a:rPr lang="en-US" dirty="0"/>
                  <a:t>Strong </a:t>
                </a:r>
                <a:r>
                  <a:rPr lang="en-US" b="1" dirty="0">
                    <a:solidFill>
                      <a:srgbClr val="1E5AAE"/>
                    </a:solidFill>
                  </a:rPr>
                  <a:t>dipole oscillations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b="1" dirty="0">
                    <a:solidFill>
                      <a:srgbClr val="1E5AAE"/>
                    </a:solidFill>
                    <a:sym typeface="Wingdings" panose="05000000000000000000" pitchFamily="2" charset="2"/>
                  </a:rPr>
                  <a:t>Hollow bunches </a:t>
                </a:r>
                <a:r>
                  <a:rPr lang="en-US" dirty="0">
                    <a:sym typeface="Wingdings" panose="05000000000000000000" pitchFamily="2" charset="2"/>
                  </a:rPr>
                  <a:t>generated</a:t>
                </a:r>
                <a:r>
                  <a:rPr lang="en-US" b="1" dirty="0">
                    <a:solidFill>
                      <a:srgbClr val="1E5AAE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b="1" dirty="0">
                    <a:sym typeface="Wingdings" panose="05000000000000000000" pitchFamily="2" charset="2"/>
                  </a:rPr>
                  <a:t></a:t>
                </a:r>
                <a:r>
                  <a:rPr lang="en-US" b="1" dirty="0">
                    <a:solidFill>
                      <a:srgbClr val="1E5AAE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dirty="0">
                    <a:sym typeface="Wingdings" panose="05000000000000000000" pitchFamily="2" charset="2"/>
                  </a:rPr>
                  <a:t>small long emittance and </a:t>
                </a:r>
                <a:r>
                  <a:rPr lang="en-US" b="1" dirty="0">
                    <a:solidFill>
                      <a:srgbClr val="1E5AAE"/>
                    </a:solidFill>
                    <a:sym typeface="Wingdings" panose="05000000000000000000" pitchFamily="2" charset="2"/>
                  </a:rPr>
                  <a:t>some bunches </a:t>
                </a:r>
                <a:r>
                  <a:rPr lang="en-US" dirty="0">
                    <a:sym typeface="Wingdings" panose="05000000000000000000" pitchFamily="2" charset="2"/>
                  </a:rPr>
                  <a:t>can become </a:t>
                </a:r>
                <a:r>
                  <a:rPr lang="en-US" b="1" dirty="0">
                    <a:solidFill>
                      <a:srgbClr val="1E5AAE"/>
                    </a:solidFill>
                    <a:sym typeface="Wingdings" panose="05000000000000000000" pitchFamily="2" charset="2"/>
                  </a:rPr>
                  <a:t>unstable</a:t>
                </a:r>
              </a:p>
              <a:p>
                <a:pPr marL="742950" lvl="1" indent="-285750">
                  <a:buFont typeface="Wingdings" panose="05000000000000000000" pitchFamily="2" charset="2"/>
                  <a:buChar char="ü"/>
                </a:pPr>
                <a:r>
                  <a:rPr lang="en-US" b="1" dirty="0">
                    <a:solidFill>
                      <a:srgbClr val="33A333"/>
                    </a:solidFill>
                    <a:sym typeface="Wingdings" panose="05000000000000000000" pitchFamily="2" charset="2"/>
                  </a:rPr>
                  <a:t>Switch on 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the </a:t>
                </a:r>
                <a:r>
                  <a:rPr lang="en-US" b="1" dirty="0">
                    <a:solidFill>
                      <a:srgbClr val="33A333"/>
                    </a:solidFill>
                    <a:sym typeface="Wingdings" panose="05000000000000000000" pitchFamily="2" charset="2"/>
                  </a:rPr>
                  <a:t>800MHz RF 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at the same time with voltage ratio,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1E5AAE"/>
                            </a:solidFill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GB" b="1" i="1" smtClean="0">
                            <a:solidFill>
                              <a:srgbClr val="1E5AAE"/>
                            </a:solidFill>
                            <a:sym typeface="Wingdings" panose="05000000000000000000" pitchFamily="2" charset="2"/>
                          </a:rPr>
                          <m:t>𝑽</m:t>
                        </m:r>
                      </m:e>
                      <m:sub>
                        <m:r>
                          <a:rPr lang="en-GB" b="1" i="1" smtClean="0">
                            <a:solidFill>
                              <a:srgbClr val="1E5AAE"/>
                            </a:solidFill>
                            <a:sym typeface="Wingdings" panose="05000000000000000000" pitchFamily="2" charset="2"/>
                          </a:rPr>
                          <m:t>𝒓</m:t>
                        </m:r>
                      </m:sub>
                    </m:sSub>
                    <m:r>
                      <a:rPr lang="en-GB" b="1" i="1" smtClean="0">
                        <a:solidFill>
                          <a:srgbClr val="1E5AAE"/>
                        </a:solidFill>
                        <a:sym typeface="Wingdings" panose="05000000000000000000" pitchFamily="2" charset="2"/>
                      </a:rPr>
                      <m:t>=</m:t>
                    </m:r>
                    <m:r>
                      <a:rPr lang="en-GB" b="1" i="1" smtClean="0">
                        <a:solidFill>
                          <a:srgbClr val="1E5AAE"/>
                        </a:solidFill>
                        <a:sym typeface="Wingdings" panose="05000000000000000000" pitchFamily="2" charset="2"/>
                      </a:rPr>
                      <m:t>𝟎</m:t>
                    </m:r>
                    <m:r>
                      <a:rPr lang="en-GB" b="1" i="1" smtClean="0">
                        <a:solidFill>
                          <a:srgbClr val="1E5AAE"/>
                        </a:solidFill>
                        <a:sym typeface="Wingdings" panose="05000000000000000000" pitchFamily="2" charset="2"/>
                      </a:rPr>
                      <m:t>.</m:t>
                    </m:r>
                    <m:r>
                      <a:rPr lang="en-GB" b="1" i="1" smtClean="0">
                        <a:solidFill>
                          <a:srgbClr val="1E5AAE"/>
                        </a:solidFill>
                        <a:sym typeface="Wingdings" panose="05000000000000000000" pitchFamily="2" charset="2"/>
                      </a:rPr>
                      <m:t>𝟏</m:t>
                    </m:r>
                  </m:oMath>
                </a14:m>
                <a:endParaRPr lang="en-GB" b="1" dirty="0">
                  <a:solidFill>
                    <a:srgbClr val="1E5AAE"/>
                  </a:solidFill>
                  <a:sym typeface="Wingdings" panose="05000000000000000000" pitchFamily="2" charset="2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ü"/>
                </a:pPr>
                <a:r>
                  <a:rPr lang="en-US" b="1" dirty="0">
                    <a:solidFill>
                      <a:srgbClr val="33A333"/>
                    </a:solidFill>
                    <a:sym typeface="Wingdings" panose="05000000000000000000" pitchFamily="2" charset="2"/>
                  </a:rPr>
                  <a:t>Switch on PL 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after filamentation </a:t>
                </a:r>
                <a:r>
                  <a:rPr lang="en-US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bunch center is </a:t>
                </a:r>
                <a:r>
                  <a:rPr lang="en-US" b="1" dirty="0">
                    <a:solidFill>
                      <a:srgbClr val="1E5AAE"/>
                    </a:solidFill>
                    <a:sym typeface="Wingdings" panose="05000000000000000000" pitchFamily="2" charset="2"/>
                  </a:rPr>
                  <a:t>repopulated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B2DC4F0-4685-B034-9D89-4FDA1B341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573" y="967897"/>
                <a:ext cx="11089810" cy="1477328"/>
              </a:xfrm>
              <a:prstGeom prst="rect">
                <a:avLst/>
              </a:prstGeom>
              <a:blipFill>
                <a:blip r:embed="rId8"/>
                <a:stretch>
                  <a:fillRect l="-330" t="-2479" b="-5785"/>
                </a:stretch>
              </a:blipFill>
            </p:spPr>
            <p:txBody>
              <a:bodyPr/>
              <a:lstStyle/>
              <a:p>
                <a:r>
                  <a:rPr lang="en-150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B930F1F-5B32-1AC1-874A-6C058FE4A01B}"/>
              </a:ext>
            </a:extLst>
          </p:cNvPr>
          <p:cNvSpPr txBox="1"/>
          <p:nvPr/>
        </p:nvSpPr>
        <p:spPr>
          <a:xfrm>
            <a:off x="6296794" y="3247320"/>
            <a:ext cx="19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Dipole oscillations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C04F2B-F489-B528-0480-334B1C7E7A48}"/>
              </a:ext>
            </a:extLst>
          </p:cNvPr>
          <p:cNvSpPr txBox="1"/>
          <p:nvPr/>
        </p:nvSpPr>
        <p:spPr>
          <a:xfrm>
            <a:off x="9679654" y="2375078"/>
            <a:ext cx="171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Hollow bunches</a:t>
            </a:r>
          </a:p>
        </p:txBody>
      </p:sp>
      <p:pic>
        <p:nvPicPr>
          <p:cNvPr id="16" name="Picture 15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67050CB3-19A8-AA0D-8477-0377C564698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0" t="10406" r="8057" b="10144"/>
          <a:stretch/>
        </p:blipFill>
        <p:spPr>
          <a:xfrm>
            <a:off x="9332769" y="4796062"/>
            <a:ext cx="2404046" cy="17894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5D22695-9900-2F3F-F18F-CEEF08D47653}"/>
              </a:ext>
            </a:extLst>
          </p:cNvPr>
          <p:cNvSpPr txBox="1"/>
          <p:nvPr/>
        </p:nvSpPr>
        <p:spPr>
          <a:xfrm>
            <a:off x="9385225" y="6202922"/>
            <a:ext cx="1335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/>
              <a:t>Simulation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23232C-6BEF-243E-BC47-88C833743092}"/>
              </a:ext>
            </a:extLst>
          </p:cNvPr>
          <p:cNvSpPr txBox="1"/>
          <p:nvPr/>
        </p:nvSpPr>
        <p:spPr>
          <a:xfrm>
            <a:off x="9452096" y="4046298"/>
            <a:ext cx="1710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/>
              <a:t>Measurements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EB554D-27F5-CD7D-58F9-7E4458A0EA42}"/>
              </a:ext>
            </a:extLst>
          </p:cNvPr>
          <p:cNvSpPr txBox="1"/>
          <p:nvPr/>
        </p:nvSpPr>
        <p:spPr>
          <a:xfrm rot="16200000">
            <a:off x="-670471" y="3744372"/>
            <a:ext cx="1710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1" dirty="0"/>
              <a:t>Tomography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BF2454-ABE4-B02A-340D-54756B15C0DA}"/>
              </a:ext>
            </a:extLst>
          </p:cNvPr>
          <p:cNvSpPr txBox="1"/>
          <p:nvPr/>
        </p:nvSpPr>
        <p:spPr>
          <a:xfrm>
            <a:off x="5495925" y="6356350"/>
            <a:ext cx="2886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  <a:hlinkClick r:id="rId10"/>
              </a:rPr>
              <a:t>T. Argyropoulos, IPP, 2023</a:t>
            </a:r>
            <a:endParaRPr lang="en-15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469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965C6-E29E-5959-5DF8-EC25BBDCD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D0163-D3CA-E6B5-E405-C3A3F6670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5F942D-5D32-564C-BF04-874B11ED0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887" y="1892250"/>
            <a:ext cx="7772400" cy="44665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C64774-DDFE-9359-3011-AC3C59241469}"/>
              </a:ext>
            </a:extLst>
          </p:cNvPr>
          <p:cNvSpPr txBox="1"/>
          <p:nvPr/>
        </p:nvSpPr>
        <p:spPr>
          <a:xfrm>
            <a:off x="5115833" y="1102002"/>
            <a:ext cx="54011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BLonD code structure with mandatory (solid line)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and optional (dashed line) objects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28A228-6CA1-291B-BD7E-0D52070B46ED}"/>
              </a:ext>
            </a:extLst>
          </p:cNvPr>
          <p:cNvSpPr txBox="1"/>
          <p:nvPr/>
        </p:nvSpPr>
        <p:spPr>
          <a:xfrm>
            <a:off x="318289" y="1892250"/>
            <a:ext cx="352659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000" dirty="0">
              <a:solidFill>
                <a:srgbClr val="000000"/>
              </a:solidFill>
              <a:effectLst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</a:rPr>
              <a:t>Object-oriented Python code with C++/CUDA computational kernels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sz="2000" dirty="0">
              <a:effectLst/>
            </a:endParaRP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</a:rPr>
              <a:t>Optional usage of most modules, defined by the user in their input file</a:t>
            </a:r>
          </a:p>
        </p:txBody>
      </p:sp>
    </p:spTree>
    <p:extLst>
      <p:ext uri="{BB962C8B-B14F-4D97-AF65-F5344CB8AC3E}">
        <p14:creationId xmlns:p14="http://schemas.microsoft.com/office/powerpoint/2010/main" val="1274461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935A3-4CEA-D08D-020D-48219481C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optimizations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14AE3-3542-7036-A2FF-6D8FBEE29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371E09-046A-CD4B-EDEC-8EB7AB8D0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271" y="2210343"/>
            <a:ext cx="6592584" cy="29128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A6645A-AF5B-0BE8-C736-CDB14A1B483D}"/>
              </a:ext>
            </a:extLst>
          </p:cNvPr>
          <p:cNvSpPr txBox="1"/>
          <p:nvPr/>
        </p:nvSpPr>
        <p:spPr>
          <a:xfrm>
            <a:off x="354600" y="1033929"/>
            <a:ext cx="5135671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/>
              </a:rPr>
              <a:t>BLonD applies high-performance computing methods </a:t>
            </a:r>
            <a:r>
              <a:rPr lang="en-GB" i="1" dirty="0">
                <a:solidFill>
                  <a:srgbClr val="0070C0"/>
                </a:solidFill>
                <a:effectLst/>
              </a:rPr>
              <a:t>(</a:t>
            </a:r>
            <a:r>
              <a:rPr lang="en-US" i="1" dirty="0">
                <a:solidFill>
                  <a:srgbClr val="0070C0"/>
                </a:solidFill>
                <a:hlinkClick r:id="rId3"/>
              </a:rPr>
              <a:t>K. </a:t>
            </a:r>
            <a:r>
              <a:rPr lang="en-US" i="1" dirty="0" err="1">
                <a:solidFill>
                  <a:srgbClr val="0070C0"/>
                </a:solidFill>
                <a:hlinkClick r:id="rId3"/>
              </a:rPr>
              <a:t>Iliakis</a:t>
            </a:r>
            <a:r>
              <a:rPr lang="en-US" i="1" dirty="0">
                <a:solidFill>
                  <a:srgbClr val="0070C0"/>
                </a:solidFill>
                <a:hlinkClick r:id="rId3"/>
              </a:rPr>
              <a:t>, PhD thesis, 2022</a:t>
            </a:r>
            <a:r>
              <a:rPr lang="en-GB" i="1" dirty="0">
                <a:solidFill>
                  <a:srgbClr val="0070C0"/>
                </a:solidFill>
                <a:effectLst/>
              </a:rPr>
              <a:t>)</a:t>
            </a:r>
          </a:p>
          <a:p>
            <a:endParaRPr lang="en-GB" i="1" dirty="0">
              <a:solidFill>
                <a:srgbClr val="000000"/>
              </a:solidFill>
              <a:effectLst/>
            </a:endParaRPr>
          </a:p>
          <a:p>
            <a:pPr marL="223838" lvl="1" indent="-223838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effectLst/>
              </a:rPr>
              <a:t>BLonD (Python only) → BLonD++</a:t>
            </a:r>
          </a:p>
          <a:p>
            <a:pPr marL="681038" lvl="3" indent="-223838"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Move computational core to C++</a:t>
            </a:r>
          </a:p>
          <a:p>
            <a:pPr marL="681038" lvl="3" indent="-223838"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Optimise time-consuming code regions</a:t>
            </a:r>
          </a:p>
          <a:p>
            <a:pPr marL="681038" lvl="4" indent="-223838"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Use of highly efficient libraries (e.g. sine function)</a:t>
            </a:r>
          </a:p>
          <a:p>
            <a:pPr marL="681038" lvl="3" indent="-223838"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Runtime reduction: 1 day → 80 minutes</a:t>
            </a:r>
          </a:p>
          <a:p>
            <a:pPr marL="223838" lvl="1" indent="-223838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effectLst/>
              </a:rPr>
              <a:t>BLonD++ → </a:t>
            </a:r>
            <a:r>
              <a:rPr lang="en-GB" dirty="0" err="1">
                <a:solidFill>
                  <a:srgbClr val="0070C0"/>
                </a:solidFill>
                <a:effectLst/>
              </a:rPr>
              <a:t>HBLonD</a:t>
            </a:r>
            <a:r>
              <a:rPr lang="en-GB" dirty="0">
                <a:solidFill>
                  <a:srgbClr val="0070C0"/>
                </a:solidFill>
                <a:effectLst/>
              </a:rPr>
              <a:t> (x10 speed-up)</a:t>
            </a:r>
          </a:p>
          <a:p>
            <a:pPr marL="681038" lvl="3" indent="-223838"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From single-core to distributed version</a:t>
            </a:r>
          </a:p>
          <a:p>
            <a:pPr marL="681038" lvl="3" indent="-223838"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Using the Message Passing Interface (MPI)</a:t>
            </a:r>
          </a:p>
          <a:p>
            <a:pPr marL="681038" lvl="3" indent="-223838"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High-performance computing techniques</a:t>
            </a:r>
          </a:p>
          <a:p>
            <a:pPr marL="681038" lvl="4" indent="-223838"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Dynamic load balancing, data- and task parallelism</a:t>
            </a:r>
          </a:p>
          <a:p>
            <a:pPr marL="223838" lvl="1" indent="-223838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effectLst/>
              </a:rPr>
              <a:t>BLonD++ → </a:t>
            </a:r>
            <a:r>
              <a:rPr lang="en-GB" dirty="0" err="1">
                <a:solidFill>
                  <a:srgbClr val="0070C0"/>
                </a:solidFill>
                <a:effectLst/>
              </a:rPr>
              <a:t>CuBLonD</a:t>
            </a:r>
            <a:r>
              <a:rPr lang="en-GB" dirty="0">
                <a:solidFill>
                  <a:srgbClr val="0070C0"/>
                </a:solidFill>
                <a:effectLst/>
              </a:rPr>
              <a:t> (x10-17 speed-up)</a:t>
            </a:r>
          </a:p>
          <a:p>
            <a:pPr marL="681038" lvl="3" indent="-223838"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GPU-accelerated version</a:t>
            </a:r>
          </a:p>
          <a:p>
            <a:pPr marL="681038" lvl="3" indent="-223838">
              <a:buFont typeface="Arial" panose="020B0604020202020204" pitchFamily="34" charset="0"/>
              <a:buChar char="•"/>
            </a:pPr>
            <a:r>
              <a:rPr lang="en-GB" dirty="0">
                <a:effectLst/>
              </a:rPr>
              <a:t>CUDA and </a:t>
            </a:r>
            <a:r>
              <a:rPr lang="en-GB" dirty="0" err="1">
                <a:effectLst/>
              </a:rPr>
              <a:t>CuPy</a:t>
            </a:r>
            <a:r>
              <a:rPr lang="en-GB" dirty="0">
                <a:effectLst/>
              </a:rPr>
              <a:t> versions available</a:t>
            </a:r>
          </a:p>
        </p:txBody>
      </p:sp>
    </p:spTree>
    <p:extLst>
      <p:ext uri="{BB962C8B-B14F-4D97-AF65-F5344CB8AC3E}">
        <p14:creationId xmlns:p14="http://schemas.microsoft.com/office/powerpoint/2010/main" val="2800676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17257-2333-5F01-4479-D508A8B68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accelerator complex and main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4E964-99A5-D150-069F-A2FD54549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 descr="A diagram of a complex&#10;&#10;Description automatically generated">
            <a:extLst>
              <a:ext uri="{FF2B5EF4-FFF2-40B4-BE49-F238E27FC236}">
                <a16:creationId xmlns:a16="http://schemas.microsoft.com/office/drawing/2014/main" id="{2BCC4A81-CCF2-7AA3-11F6-1B8F62D8CE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46" y="1072779"/>
            <a:ext cx="7546552" cy="5283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02C5F2-75EB-CCDD-A592-8DDA0058E4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323" y="2470928"/>
            <a:ext cx="2959599" cy="149104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D9D6264-D758-EDA3-9F66-50686CA91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584" y="1234962"/>
            <a:ext cx="1955019" cy="174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26E627-D0CC-7A27-7C5D-D2F68ADF0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1082" y="1286980"/>
            <a:ext cx="2058664" cy="1160736"/>
          </a:xfrm>
          <a:prstGeom prst="rect">
            <a:avLst/>
          </a:prstGeom>
        </p:spPr>
      </p:pic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92C1AEA-696F-D83E-9443-FEB765B5E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123" y="3873296"/>
            <a:ext cx="3177633" cy="1073978"/>
          </a:xfrm>
          <a:prstGeom prst="rect">
            <a:avLst/>
          </a:prstGeom>
        </p:spPr>
      </p:pic>
      <p:pic>
        <p:nvPicPr>
          <p:cNvPr id="11" name="Image 20">
            <a:extLst>
              <a:ext uri="{FF2B5EF4-FFF2-40B4-BE49-F238E27FC236}">
                <a16:creationId xmlns:a16="http://schemas.microsoft.com/office/drawing/2014/main" id="{BDAE94DF-BA49-E883-2433-84C703BB3C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273"/>
          <a:stretch/>
        </p:blipFill>
        <p:spPr>
          <a:xfrm>
            <a:off x="7782071" y="5042663"/>
            <a:ext cx="3312160" cy="16575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3979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FE592-3F5C-D3D3-F8B2-6776D6260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B697D-D463-3D44-5582-DF9D7A1E5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accelerator complex and main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B10F8-8E0A-4C82-E7FE-736513A26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 descr="A diagram of a complex&#10;&#10;Description automatically generated">
            <a:extLst>
              <a:ext uri="{FF2B5EF4-FFF2-40B4-BE49-F238E27FC236}">
                <a16:creationId xmlns:a16="http://schemas.microsoft.com/office/drawing/2014/main" id="{64B4F3D3-6A2E-AD93-0A8C-E9B45E5C4D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46" y="1072779"/>
            <a:ext cx="7546552" cy="5283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B77E78-CC16-E876-D437-7B470A02CE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323" y="2470928"/>
            <a:ext cx="2959599" cy="149104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5EF125E-C7A8-6977-AABA-0ABC53CCE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584" y="1234962"/>
            <a:ext cx="1955019" cy="174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EDA4A0-ECB3-080E-4B08-7CD1EDEC8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1082" y="1286980"/>
            <a:ext cx="2058664" cy="1160736"/>
          </a:xfrm>
          <a:prstGeom prst="rect">
            <a:avLst/>
          </a:prstGeom>
        </p:spPr>
      </p:pic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1DFDA8C-1396-0104-8B00-EB0D8C7DBE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123" y="3873296"/>
            <a:ext cx="3177633" cy="1073978"/>
          </a:xfrm>
          <a:prstGeom prst="rect">
            <a:avLst/>
          </a:prstGeom>
        </p:spPr>
      </p:pic>
      <p:pic>
        <p:nvPicPr>
          <p:cNvPr id="11" name="Image 20">
            <a:extLst>
              <a:ext uri="{FF2B5EF4-FFF2-40B4-BE49-F238E27FC236}">
                <a16:creationId xmlns:a16="http://schemas.microsoft.com/office/drawing/2014/main" id="{276E979F-400E-7D22-4905-D3F02C3CC9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273"/>
          <a:stretch/>
        </p:blipFill>
        <p:spPr>
          <a:xfrm>
            <a:off x="7782071" y="5042663"/>
            <a:ext cx="3312160" cy="165755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B50A71-6D37-8948-0F12-393D0B42F65A}"/>
              </a:ext>
            </a:extLst>
          </p:cNvPr>
          <p:cNvSpPr txBox="1"/>
          <p:nvPr/>
        </p:nvSpPr>
        <p:spPr>
          <a:xfrm rot="20964238">
            <a:off x="724624" y="3351906"/>
            <a:ext cx="1083915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</a:rPr>
              <a:t>A small subset of studies will be presented</a:t>
            </a:r>
          </a:p>
        </p:txBody>
      </p:sp>
    </p:spTree>
    <p:extLst>
      <p:ext uri="{BB962C8B-B14F-4D97-AF65-F5344CB8AC3E}">
        <p14:creationId xmlns:p14="http://schemas.microsoft.com/office/powerpoint/2010/main" val="2554130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E13A7-E4AF-1860-E5AF-E8CB652A7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Proton Synchrotron Booster (PSB)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98569-FDB9-B135-5C4D-7E9E08A9A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 descr="A diagram of a complex&#10;&#10;Description automatically generated">
            <a:extLst>
              <a:ext uri="{FF2B5EF4-FFF2-40B4-BE49-F238E27FC236}">
                <a16:creationId xmlns:a16="http://schemas.microsoft.com/office/drawing/2014/main" id="{8AA60A43-4546-167A-24BA-4DF12B736A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5315" y="1072779"/>
            <a:ext cx="8263061" cy="578522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2AE5AB4-2969-D272-97BB-7AC26F1B2DA3}"/>
              </a:ext>
            </a:extLst>
          </p:cNvPr>
          <p:cNvSpPr/>
          <p:nvPr/>
        </p:nvSpPr>
        <p:spPr>
          <a:xfrm>
            <a:off x="5423770" y="3429000"/>
            <a:ext cx="1139868" cy="9050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32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28327-CF2C-56C6-28BD-3A77C610F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PSB: beam stability with double-harmonic RF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04CBA-8FE3-BCF9-5843-48DD38DD5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F093-B2CD-B74B-A877-FB943F8F779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BFE66C-A003-36E6-9BD2-D9214A6AEBD7}"/>
              </a:ext>
            </a:extLst>
          </p:cNvPr>
          <p:cNvSpPr txBox="1"/>
          <p:nvPr/>
        </p:nvSpPr>
        <p:spPr>
          <a:xfrm>
            <a:off x="614182" y="2145085"/>
            <a:ext cx="424944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LIU target longitudinal beam parameters are far from limitations due to collective effects</a:t>
            </a:r>
          </a:p>
          <a:p>
            <a:endParaRPr lang="en-US" sz="2000" dirty="0"/>
          </a:p>
          <a:p>
            <a:r>
              <a:rPr lang="en-US" sz="2000" dirty="0"/>
              <a:t>Probing of intensity limits is driven by the PBC project</a:t>
            </a:r>
          </a:p>
          <a:p>
            <a:endParaRPr lang="en-US" sz="2000" dirty="0"/>
          </a:p>
          <a:p>
            <a:r>
              <a:rPr lang="en-US" sz="2000" dirty="0"/>
              <a:t>To understand instability mechanisms, good knowledge of the impedance model and implementation of feedback loop in BLonD is crucial</a:t>
            </a:r>
          </a:p>
        </p:txBody>
      </p:sp>
      <p:pic>
        <p:nvPicPr>
          <p:cNvPr id="7" name="compareVoltOptionsLong2eVs">
            <a:hlinkClick r:id="" action="ppaction://media"/>
            <a:extLst>
              <a:ext uri="{FF2B5EF4-FFF2-40B4-BE49-F238E27FC236}">
                <a16:creationId xmlns:a16="http://schemas.microsoft.com/office/drawing/2014/main" id="{E29DF457-4F0A-A99B-1CA8-070A77DC41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63963" y="1571769"/>
            <a:ext cx="6790149" cy="50926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414C03-C795-7006-81B1-7FF8D977A7B6}"/>
              </a:ext>
            </a:extLst>
          </p:cNvPr>
          <p:cNvSpPr txBox="1"/>
          <p:nvPr/>
        </p:nvSpPr>
        <p:spPr>
          <a:xfrm>
            <a:off x="5477808" y="1172734"/>
            <a:ext cx="17818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11F8E"/>
                </a:solidFill>
                <a:effectLst/>
              </a:rPr>
              <a:t>Single-harmonic </a:t>
            </a:r>
            <a:br>
              <a:rPr lang="en-GB" b="1" dirty="0">
                <a:solidFill>
                  <a:srgbClr val="011F8E"/>
                </a:solidFill>
                <a:effectLst/>
              </a:rPr>
            </a:br>
            <a:r>
              <a:rPr lang="en-GB" b="1" dirty="0">
                <a:solidFill>
                  <a:srgbClr val="011F8E"/>
                </a:solidFill>
                <a:effectLst/>
              </a:rPr>
              <a:t>RF</a:t>
            </a:r>
            <a:endParaRPr lang="en-GB" dirty="0">
              <a:solidFill>
                <a:srgbClr val="011F8E"/>
              </a:soli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C00065-8D64-F521-7C21-CDA79303520A}"/>
              </a:ext>
            </a:extLst>
          </p:cNvPr>
          <p:cNvSpPr txBox="1"/>
          <p:nvPr/>
        </p:nvSpPr>
        <p:spPr>
          <a:xfrm>
            <a:off x="6898386" y="1156270"/>
            <a:ext cx="16752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Bunch-lengthening mode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3171B6-32AA-8E35-7A35-3D8886B5FDBD}"/>
              </a:ext>
            </a:extLst>
          </p:cNvPr>
          <p:cNvSpPr txBox="1"/>
          <p:nvPr/>
        </p:nvSpPr>
        <p:spPr>
          <a:xfrm>
            <a:off x="8311412" y="1156270"/>
            <a:ext cx="16752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</a:rPr>
              <a:t>Bunch-Shortening mode</a:t>
            </a:r>
          </a:p>
        </p:txBody>
      </p:sp>
    </p:spTree>
    <p:extLst>
      <p:ext uri="{BB962C8B-B14F-4D97-AF65-F5344CB8AC3E}">
        <p14:creationId xmlns:p14="http://schemas.microsoft.com/office/powerpoint/2010/main" val="18043613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2461</TotalTime>
  <Words>1639</Words>
  <Application>Microsoft Office PowerPoint</Application>
  <PresentationFormat>Widescreen</PresentationFormat>
  <Paragraphs>243</Paragraphs>
  <Slides>32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Aptos</vt:lpstr>
      <vt:lpstr>Arial</vt:lpstr>
      <vt:lpstr>Calibri</vt:lpstr>
      <vt:lpstr>Cambria Math</vt:lpstr>
      <vt:lpstr>Liberation Sans</vt:lpstr>
      <vt:lpstr>Wingdings</vt:lpstr>
      <vt:lpstr>1_Office Theme</vt:lpstr>
      <vt:lpstr>Longitudinal beam dynamics simulations for the CERN accelerators</vt:lpstr>
      <vt:lpstr>Outline</vt:lpstr>
      <vt:lpstr>The BLonD simulation suite</vt:lpstr>
      <vt:lpstr>Code structure</vt:lpstr>
      <vt:lpstr>Performance optimizations</vt:lpstr>
      <vt:lpstr>CERN accelerator complex and main projects</vt:lpstr>
      <vt:lpstr>CERN accelerator complex and main projects</vt:lpstr>
      <vt:lpstr>Proton Synchrotron Booster (PSB) </vt:lpstr>
      <vt:lpstr>PSB: beam stability with double-harmonic RF system</vt:lpstr>
      <vt:lpstr>PSB: probing longitudinal impedance</vt:lpstr>
      <vt:lpstr>PSB: first comparisons with measurements</vt:lpstr>
      <vt:lpstr>Proton Synchrotron (PS) </vt:lpstr>
      <vt:lpstr>PS: TOF EAST bunch rotation</vt:lpstr>
      <vt:lpstr>PS: benchmark and optimization</vt:lpstr>
      <vt:lpstr>PS: end-to-end simulation for LHC-type beam</vt:lpstr>
      <vt:lpstr>PS: end-to-end simulation for LHC-type beam</vt:lpstr>
      <vt:lpstr>PS: end-to-end simulation for LHC-type beam</vt:lpstr>
      <vt:lpstr>Super Proton Synchrotron (SPS) </vt:lpstr>
      <vt:lpstr>SPS: loss of Landau damping</vt:lpstr>
      <vt:lpstr>SPS: loss of Landau damping</vt:lpstr>
      <vt:lpstr>Large Hadron Collider (LHC) </vt:lpstr>
      <vt:lpstr>LHC: RF power limitations and losses </vt:lpstr>
      <vt:lpstr>LHC: RF power limitations and losses </vt:lpstr>
      <vt:lpstr>Muon collider</vt:lpstr>
      <vt:lpstr>Muon collider: counter-rotating beams</vt:lpstr>
      <vt:lpstr>Summary and future work</vt:lpstr>
      <vt:lpstr>Thank you for your attention!</vt:lpstr>
      <vt:lpstr>Backup slides</vt:lpstr>
      <vt:lpstr>LHC: limitations on bunch length</vt:lpstr>
      <vt:lpstr>LHC: controlled emittance blow-up</vt:lpstr>
      <vt:lpstr>SPS: ion beam slip stacking</vt:lpstr>
      <vt:lpstr>SPS: ion beam slip stacking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Ivan Karpov</dc:creator>
  <cp:lastModifiedBy>Ivan Karpov</cp:lastModifiedBy>
  <cp:revision>28</cp:revision>
  <dcterms:created xsi:type="dcterms:W3CDTF">2024-09-27T15:02:13Z</dcterms:created>
  <dcterms:modified xsi:type="dcterms:W3CDTF">2024-10-07T17:10:22Z</dcterms:modified>
</cp:coreProperties>
</file>