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379" r:id="rId2"/>
    <p:sldId id="740" r:id="rId3"/>
    <p:sldId id="742" r:id="rId4"/>
    <p:sldId id="698" r:id="rId5"/>
    <p:sldId id="413" r:id="rId6"/>
    <p:sldId id="393" r:id="rId7"/>
    <p:sldId id="696" r:id="rId8"/>
    <p:sldId id="395" r:id="rId9"/>
    <p:sldId id="396" r:id="rId10"/>
    <p:sldId id="743" r:id="rId11"/>
    <p:sldId id="398" r:id="rId12"/>
    <p:sldId id="760" r:id="rId13"/>
    <p:sldId id="399" r:id="rId14"/>
    <p:sldId id="402" r:id="rId15"/>
    <p:sldId id="404" r:id="rId16"/>
    <p:sldId id="783" r:id="rId17"/>
    <p:sldId id="744" r:id="rId18"/>
    <p:sldId id="406" r:id="rId19"/>
    <p:sldId id="764" r:id="rId20"/>
    <p:sldId id="765" r:id="rId21"/>
    <p:sldId id="766" r:id="rId22"/>
    <p:sldId id="781" r:id="rId23"/>
    <p:sldId id="410" r:id="rId24"/>
    <p:sldId id="412" r:id="rId25"/>
    <p:sldId id="757" r:id="rId26"/>
    <p:sldId id="747" r:id="rId27"/>
    <p:sldId id="273" r:id="rId28"/>
    <p:sldId id="262" r:id="rId29"/>
    <p:sldId id="763" r:id="rId30"/>
    <p:sldId id="762" r:id="rId31"/>
    <p:sldId id="746" r:id="rId32"/>
    <p:sldId id="750" r:id="rId33"/>
    <p:sldId id="403" r:id="rId34"/>
    <p:sldId id="266" r:id="rId35"/>
    <p:sldId id="40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2AE"/>
    <a:srgbClr val="4F6128"/>
    <a:srgbClr val="D7E5BE"/>
    <a:srgbClr val="2880B9"/>
    <a:srgbClr val="2963AE"/>
    <a:srgbClr val="E2F0D9"/>
    <a:srgbClr val="2A64AC"/>
    <a:srgbClr val="2B62AC"/>
    <a:srgbClr val="F0D890"/>
    <a:srgbClr val="890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216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43134-603A-F64B-AB4C-F3F176AC3533}" type="datetimeFigureOut">
              <a:rPr lang="en-CH" smtClean="0"/>
              <a:t>01.10.24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F9D79-F310-7A4B-8916-069FBD08E9CE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1282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72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80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16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598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09941-60DC-254C-8A60-72D55310F082}" type="datetime1">
              <a:rPr lang="de-CH" smtClean="0"/>
              <a:t>01.10.24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7" name="Gruppo 29">
            <a:extLst>
              <a:ext uri="{FF2B5EF4-FFF2-40B4-BE49-F238E27FC236}">
                <a16:creationId xmlns:a16="http://schemas.microsoft.com/office/drawing/2014/main" id="{47C37C31-5FE6-1845-A87E-E16E853ACD8B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E1D65E26-B199-6C4F-8853-86288BBF028E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>
              <a:extLst>
                <a:ext uri="{FF2B5EF4-FFF2-40B4-BE49-F238E27FC236}">
                  <a16:creationId xmlns:a16="http://schemas.microsoft.com/office/drawing/2014/main" id="{122D6642-A380-3F4C-8416-D9C9D9803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>
              <a:extLst>
                <a:ext uri="{FF2B5EF4-FFF2-40B4-BE49-F238E27FC236}">
                  <a16:creationId xmlns:a16="http://schemas.microsoft.com/office/drawing/2014/main" id="{E5523D4F-1AF4-434D-9A2C-9F74309D27B9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2478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2FAF-EBD6-D84D-B939-C8EAF6D33F7C}" type="datetime1">
              <a:rPr lang="de-CH" smtClean="0"/>
              <a:t>01.10.24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7" name="Gruppo 29">
            <a:extLst>
              <a:ext uri="{FF2B5EF4-FFF2-40B4-BE49-F238E27FC236}">
                <a16:creationId xmlns:a16="http://schemas.microsoft.com/office/drawing/2014/main" id="{AAB0F8AA-2476-B84B-B81C-B9F208B055B8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9B645E45-4822-DB48-B237-8F28F0E95C5D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>
              <a:extLst>
                <a:ext uri="{FF2B5EF4-FFF2-40B4-BE49-F238E27FC236}">
                  <a16:creationId xmlns:a16="http://schemas.microsoft.com/office/drawing/2014/main" id="{731F43E8-A99B-9F4B-AD96-DE4E930E5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>
              <a:extLst>
                <a:ext uri="{FF2B5EF4-FFF2-40B4-BE49-F238E27FC236}">
                  <a16:creationId xmlns:a16="http://schemas.microsoft.com/office/drawing/2014/main" id="{48FFAA7D-D0A8-6D4E-99F9-5560343B1689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713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040C4-D65D-9641-8B0C-70049D56C9FA}" type="datetime1">
              <a:rPr lang="de-CH" smtClean="0"/>
              <a:t>01.10.24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7" name="Gruppo 29">
            <a:extLst>
              <a:ext uri="{FF2B5EF4-FFF2-40B4-BE49-F238E27FC236}">
                <a16:creationId xmlns:a16="http://schemas.microsoft.com/office/drawing/2014/main" id="{91933A6D-9F76-F244-B205-A79398D04BED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CDFC7A11-AC7D-DC43-B5E5-30FEEB414069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>
              <a:extLst>
                <a:ext uri="{FF2B5EF4-FFF2-40B4-BE49-F238E27FC236}">
                  <a16:creationId xmlns:a16="http://schemas.microsoft.com/office/drawing/2014/main" id="{16DC4BA3-8FD3-7D44-9F8E-0252E62FC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>
              <a:extLst>
                <a:ext uri="{FF2B5EF4-FFF2-40B4-BE49-F238E27FC236}">
                  <a16:creationId xmlns:a16="http://schemas.microsoft.com/office/drawing/2014/main" id="{D63D9C59-DB6D-E849-A021-DDAC8DF4022C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641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D55-C966-BF46-8CBC-D62A7BF99872}" type="datetime1">
              <a:rPr lang="de-CH" smtClean="0"/>
              <a:t>01.10.24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7" name="Gruppo 29">
            <a:extLst>
              <a:ext uri="{FF2B5EF4-FFF2-40B4-BE49-F238E27FC236}">
                <a16:creationId xmlns:a16="http://schemas.microsoft.com/office/drawing/2014/main" id="{7F7B0FA4-BEDA-A848-B43C-51CA77F95BCE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EE545A81-BF1C-294F-B73D-F81F6CBD44C8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>
              <a:extLst>
                <a:ext uri="{FF2B5EF4-FFF2-40B4-BE49-F238E27FC236}">
                  <a16:creationId xmlns:a16="http://schemas.microsoft.com/office/drawing/2014/main" id="{3198DCA0-C633-7343-BA60-386C79B6A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>
              <a:extLst>
                <a:ext uri="{FF2B5EF4-FFF2-40B4-BE49-F238E27FC236}">
                  <a16:creationId xmlns:a16="http://schemas.microsoft.com/office/drawing/2014/main" id="{BC8608A5-CD35-8647-916F-C9D78EED06DB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194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F60-33DF-D247-9781-2E93A348ECAC}" type="datetime1">
              <a:rPr lang="de-CH" smtClean="0"/>
              <a:t>01.10.24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7" name="Gruppo 29">
            <a:extLst>
              <a:ext uri="{FF2B5EF4-FFF2-40B4-BE49-F238E27FC236}">
                <a16:creationId xmlns:a16="http://schemas.microsoft.com/office/drawing/2014/main" id="{AF191BE0-03D2-C547-A0D2-65C876F5F427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3361ED4E-4F5B-F942-BC02-447B96349CD0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>
              <a:extLst>
                <a:ext uri="{FF2B5EF4-FFF2-40B4-BE49-F238E27FC236}">
                  <a16:creationId xmlns:a16="http://schemas.microsoft.com/office/drawing/2014/main" id="{0370A8F4-2B0B-C543-92F1-C52678408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6">
              <a:extLst>
                <a:ext uri="{FF2B5EF4-FFF2-40B4-BE49-F238E27FC236}">
                  <a16:creationId xmlns:a16="http://schemas.microsoft.com/office/drawing/2014/main" id="{58AEC0E4-B390-3745-973E-52F9EB81726B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035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3A77-BE54-E74B-899E-6F52047A9AF2}" type="datetime1">
              <a:rPr lang="de-CH" smtClean="0"/>
              <a:t>01.10.24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8" name="Gruppo 29">
            <a:extLst>
              <a:ext uri="{FF2B5EF4-FFF2-40B4-BE49-F238E27FC236}">
                <a16:creationId xmlns:a16="http://schemas.microsoft.com/office/drawing/2014/main" id="{65327A13-3299-5C49-A8AD-6B171A22AED5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E8D66A3B-0AF3-9B45-AC9C-72136BC21F0A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>
              <a:extLst>
                <a:ext uri="{FF2B5EF4-FFF2-40B4-BE49-F238E27FC236}">
                  <a16:creationId xmlns:a16="http://schemas.microsoft.com/office/drawing/2014/main" id="{1AC5220D-9F9C-9A40-823E-EB174E355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>
              <a:extLst>
                <a:ext uri="{FF2B5EF4-FFF2-40B4-BE49-F238E27FC236}">
                  <a16:creationId xmlns:a16="http://schemas.microsoft.com/office/drawing/2014/main" id="{496002FD-7595-BD48-8F51-F591E42BBAC9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846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BC28-D369-874A-9203-F2894063D02B}" type="datetime1">
              <a:rPr lang="de-CH" smtClean="0"/>
              <a:t>01.10.24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10" name="Gruppo 29">
            <a:extLst>
              <a:ext uri="{FF2B5EF4-FFF2-40B4-BE49-F238E27FC236}">
                <a16:creationId xmlns:a16="http://schemas.microsoft.com/office/drawing/2014/main" id="{E0B49BF0-4B81-CA46-BEF5-3EE08ED4DA0B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1" name="Straight Connector 6">
              <a:extLst>
                <a:ext uri="{FF2B5EF4-FFF2-40B4-BE49-F238E27FC236}">
                  <a16:creationId xmlns:a16="http://schemas.microsoft.com/office/drawing/2014/main" id="{2151CE91-5B82-F447-88E8-6C8C3056824F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Octavio\CERN\cern_logo_white.gif">
              <a:extLst>
                <a:ext uri="{FF2B5EF4-FFF2-40B4-BE49-F238E27FC236}">
                  <a16:creationId xmlns:a16="http://schemas.microsoft.com/office/drawing/2014/main" id="{6B0CB5B4-E522-2942-B7F8-9E5A3208A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3" name="Straight Connector 6">
              <a:extLst>
                <a:ext uri="{FF2B5EF4-FFF2-40B4-BE49-F238E27FC236}">
                  <a16:creationId xmlns:a16="http://schemas.microsoft.com/office/drawing/2014/main" id="{680CDAE7-01D3-FF43-9A02-E5D9794F4B71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630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9311-736F-5345-AA48-A6E8B75CE4FD}" type="datetime1">
              <a:rPr lang="de-CH" smtClean="0"/>
              <a:t>01.10.24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6" name="Gruppo 29">
            <a:extLst>
              <a:ext uri="{FF2B5EF4-FFF2-40B4-BE49-F238E27FC236}">
                <a16:creationId xmlns:a16="http://schemas.microsoft.com/office/drawing/2014/main" id="{8321C914-30FB-8149-8FE2-200FB60FC131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12E15F7-C3CF-6E4F-882C-29572DC85D5C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>
              <a:extLst>
                <a:ext uri="{FF2B5EF4-FFF2-40B4-BE49-F238E27FC236}">
                  <a16:creationId xmlns:a16="http://schemas.microsoft.com/office/drawing/2014/main" id="{40E6122D-4E58-794B-99B0-F360ADBF9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00866819-D31F-D14F-9E92-F0F1BB566C86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471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7E152-1937-5444-BCAF-7746C54510A2}" type="datetime1">
              <a:rPr lang="de-CH" smtClean="0"/>
              <a:t>01.10.24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5" name="Gruppo 29">
            <a:extLst>
              <a:ext uri="{FF2B5EF4-FFF2-40B4-BE49-F238E27FC236}">
                <a16:creationId xmlns:a16="http://schemas.microsoft.com/office/drawing/2014/main" id="{74315F69-F71B-3842-81D7-B234CEE32FC4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6" name="Straight Connector 6">
              <a:extLst>
                <a:ext uri="{FF2B5EF4-FFF2-40B4-BE49-F238E27FC236}">
                  <a16:creationId xmlns:a16="http://schemas.microsoft.com/office/drawing/2014/main" id="{A295B22E-1677-0743-BF7C-BDBD99B7F9CC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C:\Octavio\CERN\cern_logo_white.gif">
              <a:extLst>
                <a:ext uri="{FF2B5EF4-FFF2-40B4-BE49-F238E27FC236}">
                  <a16:creationId xmlns:a16="http://schemas.microsoft.com/office/drawing/2014/main" id="{206632B5-EAC3-BC4B-8D43-F169875A8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8" name="Straight Connector 6">
              <a:extLst>
                <a:ext uri="{FF2B5EF4-FFF2-40B4-BE49-F238E27FC236}">
                  <a16:creationId xmlns:a16="http://schemas.microsoft.com/office/drawing/2014/main" id="{DA661475-8AF0-274A-AB1E-C64F2769A3C9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843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D3491-BA15-8F46-A7D4-E0670E25D32B}" type="datetime1">
              <a:rPr lang="de-CH" smtClean="0"/>
              <a:t>01.10.24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8" name="Gruppo 29">
            <a:extLst>
              <a:ext uri="{FF2B5EF4-FFF2-40B4-BE49-F238E27FC236}">
                <a16:creationId xmlns:a16="http://schemas.microsoft.com/office/drawing/2014/main" id="{A6BA5D57-83DA-B94F-BD3D-713FACD50AF8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870A383D-9FA2-F142-8191-C6C4F34DB61B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>
              <a:extLst>
                <a:ext uri="{FF2B5EF4-FFF2-40B4-BE49-F238E27FC236}">
                  <a16:creationId xmlns:a16="http://schemas.microsoft.com/office/drawing/2014/main" id="{4A82E0D9-364F-9440-A711-BD6B6A45B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>
              <a:extLst>
                <a:ext uri="{FF2B5EF4-FFF2-40B4-BE49-F238E27FC236}">
                  <a16:creationId xmlns:a16="http://schemas.microsoft.com/office/drawing/2014/main" id="{D215CA81-E9E7-FE4D-9B01-28406B52724F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493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A297B-A857-684D-B9D4-278BB7D3C2D1}" type="datetime1">
              <a:rPr lang="de-CH" smtClean="0"/>
              <a:t>01.10.24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  <p:grpSp>
        <p:nvGrpSpPr>
          <p:cNvPr id="8" name="Gruppo 29">
            <a:extLst>
              <a:ext uri="{FF2B5EF4-FFF2-40B4-BE49-F238E27FC236}">
                <a16:creationId xmlns:a16="http://schemas.microsoft.com/office/drawing/2014/main" id="{D100482C-92BA-0345-8A68-5E0633A1F750}"/>
              </a:ext>
            </a:extLst>
          </p:cNvPr>
          <p:cNvGrpSpPr/>
          <p:nvPr userDrawn="1"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3A368CF9-CA79-654F-BFBB-93D12881CE63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>
              <a:extLst>
                <a:ext uri="{FF2B5EF4-FFF2-40B4-BE49-F238E27FC236}">
                  <a16:creationId xmlns:a16="http://schemas.microsoft.com/office/drawing/2014/main" id="{6DC1D1D6-9F10-6649-A818-1737BF563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6">
              <a:extLst>
                <a:ext uri="{FF2B5EF4-FFF2-40B4-BE49-F238E27FC236}">
                  <a16:creationId xmlns:a16="http://schemas.microsoft.com/office/drawing/2014/main" id="{68706690-85B3-1243-AF27-6A62D718BA5C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2A63AD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978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6B2E4-656B-3043-8DD2-C70AEF015BA0}" type="datetime1">
              <a:rPr lang="de-CH" smtClean="0"/>
              <a:t>01.10.24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BDD0-59DB-5E4D-91D4-300E8852D1D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7532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xsuite.web.cern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tos.github.io/xpl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cern.ch/event/1344947/contributions/6077722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1445924/files/CERN-ATS-2012-066.pdf" TargetMode="External"/><Relationship Id="rId2" Type="http://schemas.openxmlformats.org/officeDocument/2006/relationships/hyperlink" Target="https://journals.aps.org/prab/pdf/10.1103/PhysRevSTAB.8.06440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hyperlink" Target="https://www.sciencedirect.com/science/article/abs/pii/S0168900206000465" TargetMode="External"/><Relationship Id="rId4" Type="http://schemas.openxmlformats.org/officeDocument/2006/relationships/hyperlink" Target="https://journals.aps.org/prab/abstract/10.1103/PhysRevSTAB.13.091001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jpg"/><Relationship Id="rId18" Type="http://schemas.openxmlformats.org/officeDocument/2006/relationships/image" Target="../media/image52.png"/><Relationship Id="rId26" Type="http://schemas.openxmlformats.org/officeDocument/2006/relationships/image" Target="../media/image60.jpg"/><Relationship Id="rId39" Type="http://schemas.openxmlformats.org/officeDocument/2006/relationships/image" Target="../media/image73.jpg"/><Relationship Id="rId21" Type="http://schemas.openxmlformats.org/officeDocument/2006/relationships/image" Target="../media/image55.jpg"/><Relationship Id="rId34" Type="http://schemas.openxmlformats.org/officeDocument/2006/relationships/image" Target="../media/image68.png"/><Relationship Id="rId42" Type="http://schemas.openxmlformats.org/officeDocument/2006/relationships/image" Target="../media/image76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jpg"/><Relationship Id="rId20" Type="http://schemas.openxmlformats.org/officeDocument/2006/relationships/image" Target="../media/image54.jpg"/><Relationship Id="rId29" Type="http://schemas.openxmlformats.org/officeDocument/2006/relationships/image" Target="../media/image63.jp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58.jpg"/><Relationship Id="rId32" Type="http://schemas.openxmlformats.org/officeDocument/2006/relationships/image" Target="../media/image66.jpg"/><Relationship Id="rId37" Type="http://schemas.openxmlformats.org/officeDocument/2006/relationships/image" Target="../media/image71.jpg"/><Relationship Id="rId40" Type="http://schemas.openxmlformats.org/officeDocument/2006/relationships/image" Target="../media/image74.pn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jpg"/><Relationship Id="rId28" Type="http://schemas.openxmlformats.org/officeDocument/2006/relationships/image" Target="../media/image62.jpg"/><Relationship Id="rId36" Type="http://schemas.openxmlformats.org/officeDocument/2006/relationships/image" Target="../media/image70.jpg"/><Relationship Id="rId10" Type="http://schemas.openxmlformats.org/officeDocument/2006/relationships/image" Target="../media/image44.jp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png"/><Relationship Id="rId27" Type="http://schemas.openxmlformats.org/officeDocument/2006/relationships/image" Target="../media/image61.jpg"/><Relationship Id="rId30" Type="http://schemas.openxmlformats.org/officeDocument/2006/relationships/image" Target="../media/image64.jpg"/><Relationship Id="rId35" Type="http://schemas.openxmlformats.org/officeDocument/2006/relationships/image" Target="../media/image69.jpg"/><Relationship Id="rId43" Type="http://schemas.openxmlformats.org/officeDocument/2006/relationships/image" Target="../media/image77.jpg"/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5" Type="http://schemas.openxmlformats.org/officeDocument/2006/relationships/image" Target="../media/image59.jpg"/><Relationship Id="rId33" Type="http://schemas.openxmlformats.org/officeDocument/2006/relationships/image" Target="../media/image67.jpg"/><Relationship Id="rId38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jpg"/><Relationship Id="rId18" Type="http://schemas.openxmlformats.org/officeDocument/2006/relationships/image" Target="../media/image52.png"/><Relationship Id="rId26" Type="http://schemas.openxmlformats.org/officeDocument/2006/relationships/image" Target="../media/image60.jpg"/><Relationship Id="rId39" Type="http://schemas.openxmlformats.org/officeDocument/2006/relationships/image" Target="../media/image73.jpg"/><Relationship Id="rId21" Type="http://schemas.openxmlformats.org/officeDocument/2006/relationships/image" Target="../media/image55.jpg"/><Relationship Id="rId34" Type="http://schemas.openxmlformats.org/officeDocument/2006/relationships/image" Target="../media/image68.png"/><Relationship Id="rId42" Type="http://schemas.openxmlformats.org/officeDocument/2006/relationships/image" Target="../media/image76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jpg"/><Relationship Id="rId20" Type="http://schemas.openxmlformats.org/officeDocument/2006/relationships/image" Target="../media/image54.jpg"/><Relationship Id="rId29" Type="http://schemas.openxmlformats.org/officeDocument/2006/relationships/image" Target="../media/image63.jpg"/><Relationship Id="rId41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24" Type="http://schemas.openxmlformats.org/officeDocument/2006/relationships/image" Target="../media/image58.jpg"/><Relationship Id="rId32" Type="http://schemas.openxmlformats.org/officeDocument/2006/relationships/image" Target="../media/image66.jpg"/><Relationship Id="rId37" Type="http://schemas.openxmlformats.org/officeDocument/2006/relationships/image" Target="../media/image71.jpg"/><Relationship Id="rId40" Type="http://schemas.openxmlformats.org/officeDocument/2006/relationships/image" Target="../media/image74.pn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23" Type="http://schemas.openxmlformats.org/officeDocument/2006/relationships/image" Target="../media/image57.jpg"/><Relationship Id="rId28" Type="http://schemas.openxmlformats.org/officeDocument/2006/relationships/image" Target="../media/image62.jpg"/><Relationship Id="rId36" Type="http://schemas.openxmlformats.org/officeDocument/2006/relationships/image" Target="../media/image70.jpg"/><Relationship Id="rId10" Type="http://schemas.openxmlformats.org/officeDocument/2006/relationships/image" Target="../media/image44.jp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openxmlformats.org/officeDocument/2006/relationships/image" Target="../media/image48.jpg"/><Relationship Id="rId22" Type="http://schemas.openxmlformats.org/officeDocument/2006/relationships/image" Target="../media/image56.png"/><Relationship Id="rId27" Type="http://schemas.openxmlformats.org/officeDocument/2006/relationships/image" Target="../media/image61.jpg"/><Relationship Id="rId30" Type="http://schemas.openxmlformats.org/officeDocument/2006/relationships/image" Target="../media/image64.jpg"/><Relationship Id="rId35" Type="http://schemas.openxmlformats.org/officeDocument/2006/relationships/image" Target="../media/image69.jpg"/><Relationship Id="rId43" Type="http://schemas.openxmlformats.org/officeDocument/2006/relationships/image" Target="../media/image77.jpg"/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5" Type="http://schemas.openxmlformats.org/officeDocument/2006/relationships/image" Target="../media/image59.jpg"/><Relationship Id="rId33" Type="http://schemas.openxmlformats.org/officeDocument/2006/relationships/image" Target="../media/image67.jpg"/><Relationship Id="rId38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xsuite.web.cern.ch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A5C4409A-9153-4043-B083-3DD4E8AEC0ED}"/>
              </a:ext>
            </a:extLst>
          </p:cNvPr>
          <p:cNvSpPr txBox="1"/>
          <p:nvPr/>
        </p:nvSpPr>
        <p:spPr>
          <a:xfrm>
            <a:off x="673039" y="2646868"/>
            <a:ext cx="7818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A63AD"/>
                </a:solidFill>
              </a:rPr>
              <a:t>A multiplatform toolbox for optics design, fast tracking, collimation and collective effects</a:t>
            </a:r>
            <a:endParaRPr lang="en-US" sz="2800" dirty="0">
              <a:solidFill>
                <a:srgbClr val="2A63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BF962-3AF1-0814-436A-980476F98A3B}"/>
              </a:ext>
            </a:extLst>
          </p:cNvPr>
          <p:cNvSpPr txBox="1"/>
          <p:nvPr/>
        </p:nvSpPr>
        <p:spPr>
          <a:xfrm>
            <a:off x="2274125" y="6448028"/>
            <a:ext cx="45957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1600" dirty="0">
                <a:hlinkClick r:id="rId2"/>
              </a:rPr>
              <a:t>https://xsuite.web.cern.ch</a:t>
            </a:r>
            <a:endParaRPr lang="en-CH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E168A2-9862-63C7-F585-98D33EBB762D}"/>
              </a:ext>
            </a:extLst>
          </p:cNvPr>
          <p:cNvGrpSpPr/>
          <p:nvPr/>
        </p:nvGrpSpPr>
        <p:grpSpPr>
          <a:xfrm>
            <a:off x="2873691" y="5793935"/>
            <a:ext cx="3396618" cy="623791"/>
            <a:chOff x="3021534" y="5565102"/>
            <a:chExt cx="3396618" cy="623791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F34AD3ED-BA05-4B4F-40D1-FACA3ED9C96D}"/>
                </a:ext>
              </a:extLst>
            </p:cNvPr>
            <p:cNvSpPr txBox="1"/>
            <p:nvPr/>
          </p:nvSpPr>
          <p:spPr>
            <a:xfrm>
              <a:off x="3021534" y="5730456"/>
              <a:ext cx="271475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US" sz="1700" dirty="0">
                  <a:solidFill>
                    <a:schemeClr val="tx2"/>
                  </a:solidFill>
                  <a:latin typeface="Calibri" pitchFamily="34" charset="0"/>
                </a:rPr>
                <a:t>Work supported by: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CC522F-3FCE-8612-C28F-7970531CE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3600"/>
            <a:stretch/>
          </p:blipFill>
          <p:spPr>
            <a:xfrm>
              <a:off x="5349820" y="5565102"/>
              <a:ext cx="1068332" cy="6237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E764F9-AE47-9123-C9B8-87243A35B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50" y="590550"/>
            <a:ext cx="1943100" cy="203305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CBFB590B-5AD0-E17A-41D4-9DC1305209C2}"/>
              </a:ext>
            </a:extLst>
          </p:cNvPr>
          <p:cNvSpPr txBox="1"/>
          <p:nvPr/>
        </p:nvSpPr>
        <p:spPr>
          <a:xfrm>
            <a:off x="121920" y="3694899"/>
            <a:ext cx="884325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G.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Iadarola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R. De Maria, S.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Łopaciuk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br>
              <a:rPr lang="en-US" sz="17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A. Abramov, X.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Buffat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D.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Demetriadou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L.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Deniau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P. Hermes, P.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Kicsiny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P.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Kruyt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A. Latina, </a:t>
            </a:r>
            <a:br>
              <a:rPr lang="en-US" sz="1700" b="1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L.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Mether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K.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Paraschou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J. Salvesen, G.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Sterbini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F. Van Der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Veken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, CERN, Geneva, Switzerland</a:t>
            </a:r>
          </a:p>
          <a:p>
            <a:pPr algn="ctr">
              <a:spcBef>
                <a:spcPts val="800"/>
              </a:spcBef>
            </a:pP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P. Belanger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, TRIUMF, Vancouver, Canada</a:t>
            </a:r>
          </a:p>
          <a:p>
            <a:pPr algn="ctr">
              <a:spcBef>
                <a:spcPts val="800"/>
              </a:spcBef>
            </a:pP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D. Di Croce, T.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Pieloni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, L. Van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Riesen</a:t>
            </a: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-Haupt, M. Seidel, EPFL, Lausanne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, Switzerland </a:t>
            </a:r>
          </a:p>
          <a:p>
            <a:pPr algn="ctr">
              <a:spcBef>
                <a:spcPts val="800"/>
              </a:spcBef>
            </a:pPr>
            <a:r>
              <a:rPr lang="en-US" sz="1700" b="1" dirty="0">
                <a:solidFill>
                  <a:schemeClr val="tx2"/>
                </a:solidFill>
                <a:latin typeface="Calibri" pitchFamily="34" charset="0"/>
              </a:rPr>
              <a:t>P. </a:t>
            </a:r>
            <a:r>
              <a:rPr lang="en-US" sz="1700" b="1" dirty="0" err="1">
                <a:solidFill>
                  <a:schemeClr val="tx2"/>
                </a:solidFill>
                <a:latin typeface="Calibri" pitchFamily="34" charset="0"/>
              </a:rPr>
              <a:t>Niedermayer</a:t>
            </a:r>
            <a:r>
              <a:rPr lang="en-US" sz="1700" dirty="0">
                <a:solidFill>
                  <a:schemeClr val="tx2"/>
                </a:solidFill>
                <a:latin typeface="Calibri" pitchFamily="34" charset="0"/>
              </a:rPr>
              <a:t>, GSI, Darmstadt, Germany</a:t>
            </a:r>
          </a:p>
        </p:txBody>
      </p:sp>
    </p:spTree>
    <p:extLst>
      <p:ext uri="{BB962C8B-B14F-4D97-AF65-F5344CB8AC3E}">
        <p14:creationId xmlns:p14="http://schemas.microsoft.com/office/powerpoint/2010/main" val="2558323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AF453-7296-E64B-929C-C0C2C96EC89A}"/>
              </a:ext>
            </a:extLst>
          </p:cNvPr>
          <p:cNvSpPr txBox="1"/>
          <p:nvPr/>
        </p:nvSpPr>
        <p:spPr>
          <a:xfrm>
            <a:off x="1300480" y="570632"/>
            <a:ext cx="530042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Motivation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Design goals and constraints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Architecture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Agile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Lattice modeling, simulation and optimization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Lattice modeling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Single-particle 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Dynamic parameter control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Multi-objective optimizer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Simulation of specific processes</a:t>
            </a: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Particle-matter interaction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Synchrotron radiation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Collective effects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328074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11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Lattice modelling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63532-7E94-938F-C10D-5B9E908145D5}"/>
              </a:ext>
            </a:extLst>
          </p:cNvPr>
          <p:cNvSpPr txBox="1"/>
          <p:nvPr/>
        </p:nvSpPr>
        <p:spPr>
          <a:xfrm>
            <a:off x="372185" y="1113324"/>
            <a:ext cx="4562115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beam line </a:t>
            </a:r>
            <a:r>
              <a:rPr lang="en-GB" sz="1700" dirty="0">
                <a:solidFill>
                  <a:schemeClr val="tx2"/>
                </a:solidFill>
              </a:rPr>
              <a:t>is represented as a </a:t>
            </a:r>
            <a:r>
              <a:rPr lang="en-GB" sz="1700" b="1" dirty="0">
                <a:solidFill>
                  <a:srgbClr val="2962AE"/>
                </a:solidFill>
              </a:rPr>
              <a:t>sequence of Python objects</a:t>
            </a:r>
            <a:r>
              <a:rPr lang="en-GB" sz="1700" dirty="0">
                <a:solidFill>
                  <a:schemeClr val="tx2"/>
                </a:solidFill>
              </a:rPr>
              <a:t>, each corresponding to an accelerator element or to other physical processes (e.g. magnets, cavities, aperture restrictions, etc.).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Can be </a:t>
            </a:r>
            <a:r>
              <a:rPr lang="en-GB" sz="1700" b="1" dirty="0">
                <a:solidFill>
                  <a:srgbClr val="2962AE"/>
                </a:solidFill>
              </a:rPr>
              <a:t>defined manually </a:t>
            </a:r>
            <a:r>
              <a:rPr lang="en-GB" sz="1700" dirty="0">
                <a:solidFill>
                  <a:schemeClr val="tx2"/>
                </a:solidFill>
              </a:rPr>
              <a:t>or </a:t>
            </a:r>
            <a:r>
              <a:rPr lang="en-GB" sz="1700" b="1" dirty="0">
                <a:solidFill>
                  <a:srgbClr val="2962AE"/>
                </a:solidFill>
              </a:rPr>
              <a:t>imported from MAD-X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</a:rPr>
              <a:t>Including </a:t>
            </a:r>
            <a:r>
              <a:rPr lang="en-GB" sz="1700" b="1" dirty="0">
                <a:solidFill>
                  <a:srgbClr val="2962AE"/>
                </a:solidFill>
              </a:rPr>
              <a:t>tilts</a:t>
            </a:r>
            <a:r>
              <a:rPr lang="en-GB" sz="1700" dirty="0">
                <a:solidFill>
                  <a:schemeClr val="tx2"/>
                </a:solidFill>
              </a:rPr>
              <a:t>, </a:t>
            </a:r>
            <a:r>
              <a:rPr lang="en-GB" sz="1700" b="1" dirty="0">
                <a:solidFill>
                  <a:srgbClr val="2962AE"/>
                </a:solidFill>
              </a:rPr>
              <a:t>misalignments</a:t>
            </a:r>
            <a:r>
              <a:rPr lang="en-GB" sz="1700" dirty="0">
                <a:solidFill>
                  <a:schemeClr val="tx2"/>
                </a:solidFill>
              </a:rPr>
              <a:t> and </a:t>
            </a:r>
            <a:r>
              <a:rPr lang="en-GB" sz="1700" b="1" dirty="0">
                <a:solidFill>
                  <a:srgbClr val="2962AE"/>
                </a:solidFill>
              </a:rPr>
              <a:t>multipolar errors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4888F-D805-BFB8-64A5-14432A7A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081" y="1113324"/>
            <a:ext cx="3474710" cy="3260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D5AE3-5A14-1330-54C3-603BB6BE51D4}"/>
              </a:ext>
            </a:extLst>
          </p:cNvPr>
          <p:cNvSpPr txBox="1"/>
          <p:nvPr/>
        </p:nvSpPr>
        <p:spPr>
          <a:xfrm>
            <a:off x="372185" y="4385073"/>
            <a:ext cx="8204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We provide: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</a:rPr>
              <a:t>“Thin” lattice integration</a:t>
            </a:r>
            <a:r>
              <a:rPr lang="en-GB" sz="1700" dirty="0">
                <a:solidFill>
                  <a:schemeClr val="tx2"/>
                </a:solidFill>
              </a:rPr>
              <a:t>, largely based on the </a:t>
            </a:r>
            <a:r>
              <a:rPr lang="en-GB" sz="1700" dirty="0" err="1">
                <a:solidFill>
                  <a:schemeClr val="tx2"/>
                </a:solidFill>
              </a:rPr>
              <a:t>Sixtrack</a:t>
            </a:r>
            <a:r>
              <a:rPr lang="en-GB" sz="1700" dirty="0">
                <a:solidFill>
                  <a:schemeClr val="tx2"/>
                </a:solidFill>
              </a:rPr>
              <a:t> and </a:t>
            </a:r>
            <a:r>
              <a:rPr lang="en-GB" sz="1700" dirty="0" err="1">
                <a:solidFill>
                  <a:schemeClr val="tx2"/>
                </a:solidFill>
              </a:rPr>
              <a:t>Sixtracklib</a:t>
            </a:r>
            <a:r>
              <a:rPr lang="en-GB" sz="1700" dirty="0">
                <a:solidFill>
                  <a:schemeClr val="tx2"/>
                </a:solidFill>
              </a:rPr>
              <a:t> experience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</a:rPr>
              <a:t>“Thick” maps</a:t>
            </a:r>
            <a:r>
              <a:rPr lang="en-GB" sz="1700" dirty="0">
                <a:solidFill>
                  <a:srgbClr val="2962AE"/>
                </a:solidFill>
              </a:rPr>
              <a:t> </a:t>
            </a:r>
            <a:r>
              <a:rPr lang="en-GB" sz="1700" dirty="0">
                <a:solidFill>
                  <a:schemeClr val="tx2"/>
                </a:solidFill>
              </a:rPr>
              <a:t>for bending and quadrupole magnets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</a:rPr>
              <a:t>Dipole edge effects </a:t>
            </a:r>
            <a:r>
              <a:rPr lang="en-GB" sz="1700" dirty="0">
                <a:solidFill>
                  <a:schemeClr val="tx2"/>
                </a:solidFill>
              </a:rPr>
              <a:t>including </a:t>
            </a:r>
            <a:r>
              <a:rPr lang="en-GB" sz="1700" b="1" dirty="0">
                <a:solidFill>
                  <a:srgbClr val="2962AE"/>
                </a:solidFill>
              </a:rPr>
              <a:t>fringe fields </a:t>
            </a:r>
            <a:r>
              <a:rPr lang="en-GB" sz="1700" dirty="0">
                <a:solidFill>
                  <a:schemeClr val="tx2"/>
                </a:solidFill>
              </a:rPr>
              <a:t>can be </a:t>
            </a:r>
            <a:r>
              <a:rPr lang="en-GB" sz="1700" dirty="0" err="1">
                <a:solidFill>
                  <a:schemeClr val="tx2"/>
                </a:solidFill>
              </a:rPr>
              <a:t>modeled</a:t>
            </a:r>
            <a:r>
              <a:rPr lang="en-GB" sz="1700" dirty="0">
                <a:solidFill>
                  <a:schemeClr val="tx2"/>
                </a:solidFill>
              </a:rPr>
              <a:t> either in their </a:t>
            </a:r>
            <a:r>
              <a:rPr lang="en-GB" sz="1700" b="1" dirty="0">
                <a:solidFill>
                  <a:srgbClr val="2962AE"/>
                </a:solidFill>
              </a:rPr>
              <a:t>linearized form </a:t>
            </a:r>
            <a:r>
              <a:rPr lang="en-GB" sz="1700" dirty="0">
                <a:solidFill>
                  <a:schemeClr val="tx2"/>
                </a:solidFill>
              </a:rPr>
              <a:t>or as </a:t>
            </a:r>
            <a:r>
              <a:rPr lang="en-GB" sz="1700" b="1" dirty="0">
                <a:solidFill>
                  <a:srgbClr val="2962AE"/>
                </a:solidFill>
              </a:rPr>
              <a:t>full non-linear maps </a:t>
            </a:r>
            <a:r>
              <a:rPr lang="en-GB" sz="1700" dirty="0">
                <a:solidFill>
                  <a:schemeClr val="tx2"/>
                </a:solidFill>
              </a:rPr>
              <a:t>(same fringe model as in MAD-NG and PTC).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2D136-288A-2BF9-5C0C-AD60D2E9A2AD}"/>
              </a:ext>
            </a:extLst>
          </p:cNvPr>
          <p:cNvSpPr txBox="1"/>
          <p:nvPr/>
        </p:nvSpPr>
        <p:spPr>
          <a:xfrm>
            <a:off x="5486400" y="623230"/>
            <a:ext cx="3285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500" dirty="0">
                <a:solidFill>
                  <a:schemeClr val="tx2"/>
                </a:solidFill>
              </a:rPr>
              <a:t>Xsuite model of a ring</a:t>
            </a:r>
          </a:p>
          <a:p>
            <a:pPr algn="ctr"/>
            <a:r>
              <a:rPr lang="en-CH" sz="1500" dirty="0">
                <a:solidFill>
                  <a:schemeClr val="tx2"/>
                </a:solidFill>
              </a:rPr>
              <a:t>(represented with the </a:t>
            </a:r>
            <a:r>
              <a:rPr lang="en-CH" sz="1500" dirty="0">
                <a:solidFill>
                  <a:schemeClr val="tx2"/>
                </a:solidFill>
                <a:hlinkClick r:id="rId3"/>
              </a:rPr>
              <a:t>Xplt package</a:t>
            </a:r>
            <a:r>
              <a:rPr lang="en-CH" sz="15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481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12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Solenoids and overlapping elements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846AFF83-9419-EB3E-1437-779DC5094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06"/>
          <a:stretch/>
        </p:blipFill>
        <p:spPr>
          <a:xfrm>
            <a:off x="4027042" y="649174"/>
            <a:ext cx="4851400" cy="5895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4AB010-BAF4-FC00-0DAB-2ADC88EED7C3}"/>
              </a:ext>
            </a:extLst>
          </p:cNvPr>
          <p:cNvSpPr txBox="1"/>
          <p:nvPr/>
        </p:nvSpPr>
        <p:spPr>
          <a:xfrm>
            <a:off x="4685017" y="622727"/>
            <a:ext cx="406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/>
              <a:t>SuperKEKb interaction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E46A4-04FE-F0FD-E0D7-D13891F6C173}"/>
              </a:ext>
            </a:extLst>
          </p:cNvPr>
          <p:cNvSpPr txBox="1"/>
          <p:nvPr/>
        </p:nvSpPr>
        <p:spPr>
          <a:xfrm>
            <a:off x="266700" y="1123598"/>
            <a:ext cx="3556000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Recent developments allow modelling of </a:t>
            </a:r>
            <a:r>
              <a:rPr lang="en-GB" sz="1700" b="1" dirty="0">
                <a:solidFill>
                  <a:srgbClr val="2962AE"/>
                </a:solidFill>
              </a:rPr>
              <a:t>experimental solenoids </a:t>
            </a:r>
            <a:r>
              <a:rPr lang="en-GB" sz="1700" dirty="0">
                <a:solidFill>
                  <a:schemeClr val="tx2"/>
                </a:solidFill>
              </a:rPr>
              <a:t>of lepton colliders also in the presence of </a:t>
            </a:r>
            <a:r>
              <a:rPr lang="en-GB" sz="1700" b="1" dirty="0">
                <a:solidFill>
                  <a:srgbClr val="2962AE"/>
                </a:solidFill>
              </a:rPr>
              <a:t>overlapping multipole fields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Tested on </a:t>
            </a:r>
            <a:r>
              <a:rPr lang="en-GB" sz="1700" b="1" dirty="0">
                <a:solidFill>
                  <a:srgbClr val="2962AE"/>
                </a:solidFill>
              </a:rPr>
              <a:t>FCC-</a:t>
            </a:r>
            <a:r>
              <a:rPr lang="en-GB" sz="1700" b="1" dirty="0" err="1">
                <a:solidFill>
                  <a:srgbClr val="2962AE"/>
                </a:solidFill>
              </a:rPr>
              <a:t>ee</a:t>
            </a:r>
            <a:r>
              <a:rPr lang="en-GB" sz="1700" dirty="0">
                <a:solidFill>
                  <a:schemeClr val="tx2"/>
                </a:solidFill>
              </a:rPr>
              <a:t> and </a:t>
            </a:r>
            <a:r>
              <a:rPr lang="en-GB" sz="1700" b="1" dirty="0" err="1">
                <a:solidFill>
                  <a:srgbClr val="2962AE"/>
                </a:solidFill>
              </a:rPr>
              <a:t>SuperKEKb</a:t>
            </a:r>
            <a:r>
              <a:rPr lang="en-GB" sz="1700" b="1" dirty="0">
                <a:solidFill>
                  <a:srgbClr val="2962AE"/>
                </a:solidFill>
              </a:rPr>
              <a:t> </a:t>
            </a:r>
            <a:r>
              <a:rPr lang="en-GB" sz="1700" dirty="0">
                <a:solidFill>
                  <a:schemeClr val="tx2"/>
                </a:solidFill>
              </a:rPr>
              <a:t>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43E30-3A3B-EDCB-0680-28EAB5537978}"/>
              </a:ext>
            </a:extLst>
          </p:cNvPr>
          <p:cNvSpPr txBox="1"/>
          <p:nvPr/>
        </p:nvSpPr>
        <p:spPr>
          <a:xfrm>
            <a:off x="4315148" y="6498853"/>
            <a:ext cx="4060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Many thanks to G. Broggi, J. P. Salvesen, KEK experts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085374-F174-97EA-04CE-BA05D3402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" y="3852809"/>
            <a:ext cx="4012745" cy="23836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Bent Arrow 12">
            <a:extLst>
              <a:ext uri="{FF2B5EF4-FFF2-40B4-BE49-F238E27FC236}">
                <a16:creationId xmlns:a16="http://schemas.microsoft.com/office/drawing/2014/main" id="{7BAA7046-60E3-F191-4211-7327EC6BB595}"/>
              </a:ext>
            </a:extLst>
          </p:cNvPr>
          <p:cNvSpPr/>
          <p:nvPr/>
        </p:nvSpPr>
        <p:spPr>
          <a:xfrm>
            <a:off x="2907586" y="2876766"/>
            <a:ext cx="852756" cy="811659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40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13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Single particle tracking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C23BC-DC39-E592-8724-E959A6F0451E}"/>
              </a:ext>
            </a:extLst>
          </p:cNvPr>
          <p:cNvSpPr txBox="1"/>
          <p:nvPr/>
        </p:nvSpPr>
        <p:spPr>
          <a:xfrm>
            <a:off x="1110894" y="496525"/>
            <a:ext cx="7375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Multiturn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element-by-element tracking speed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critical for several application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speed up tracking simulations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Xsuite assembles and compiles a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kernel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(callable from Python)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 for the given beamline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for the chosen platform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(CPU or GPU)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700" b="1" dirty="0" err="1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700" b="1" dirty="0" err="1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cking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speed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found to be</a:t>
            </a:r>
            <a:r>
              <a:rPr lang="en-GB" sz="1700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</a:t>
            </a:r>
            <a:r>
              <a:rPr lang="en-GB" sz="1700" b="1" dirty="0" err="1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Sixtrack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single-core CPU and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two orders of magnitudes faster than that on high-end GPUs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E10227-9BAE-2E15-3E00-AE6B4E36A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38206"/>
              </p:ext>
            </p:extLst>
          </p:nvPr>
        </p:nvGraphicFramePr>
        <p:xfrm>
          <a:off x="343624" y="3581559"/>
          <a:ext cx="447685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21">
                  <a:extLst>
                    <a:ext uri="{9D8B030D-6E8A-4147-A177-3AD203B41FA5}">
                      <a16:colId xmlns:a16="http://schemas.microsoft.com/office/drawing/2014/main" val="1689385859"/>
                    </a:ext>
                  </a:extLst>
                </a:gridCol>
                <a:gridCol w="1982433">
                  <a:extLst>
                    <a:ext uri="{9D8B030D-6E8A-4147-A177-3AD203B41FA5}">
                      <a16:colId xmlns:a16="http://schemas.microsoft.com/office/drawing/2014/main" val="39212317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CH" sz="1500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500" dirty="0"/>
                        <a:t>Computing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684970"/>
                  </a:ext>
                </a:extLst>
              </a:tr>
              <a:tr h="180415">
                <a:tc>
                  <a:txBody>
                    <a:bodyPr/>
                    <a:lstStyle/>
                    <a:p>
                      <a:r>
                        <a:rPr lang="en-CH" sz="1500" b="1" dirty="0"/>
                        <a:t>CPU </a:t>
                      </a:r>
                      <a:r>
                        <a:rPr lang="en-CH" sz="1500" b="0" dirty="0"/>
                        <a:t>(single 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500" dirty="0"/>
                        <a:t>190 </a:t>
                      </a:r>
                      <a:r>
                        <a:rPr lang="en-CH" sz="1500" b="0" dirty="0">
                          <a:latin typeface="Symbol" pitchFamily="2" charset="2"/>
                        </a:rPr>
                        <a:t>(m</a:t>
                      </a:r>
                      <a:r>
                        <a:rPr lang="en-CH" sz="1500" b="0" dirty="0"/>
                        <a:t>s/part./turn)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016672"/>
                  </a:ext>
                </a:extLst>
              </a:tr>
              <a:tr h="145477">
                <a:tc>
                  <a:txBody>
                    <a:bodyPr/>
                    <a:lstStyle/>
                    <a:p>
                      <a:r>
                        <a:rPr lang="en-CH" sz="1500" b="1" dirty="0"/>
                        <a:t>GPU</a:t>
                      </a:r>
                      <a:r>
                        <a:rPr lang="en-CH" sz="1500" dirty="0"/>
                        <a:t> (NVIDIA V100, cupy)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500" dirty="0"/>
                        <a:t>0.80 </a:t>
                      </a:r>
                      <a:r>
                        <a:rPr lang="en-CH" sz="1500" b="0" dirty="0">
                          <a:latin typeface="Symbol" pitchFamily="2" charset="2"/>
                        </a:rPr>
                        <a:t>(m</a:t>
                      </a:r>
                      <a:r>
                        <a:rPr lang="en-CH" sz="1500" b="0" dirty="0"/>
                        <a:t>s/part./turn)</a:t>
                      </a:r>
                      <a:endParaRPr lang="en-CH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625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500" b="1" dirty="0"/>
                        <a:t>GPU </a:t>
                      </a:r>
                      <a:r>
                        <a:rPr lang="en-CH" sz="1500" dirty="0"/>
                        <a:t>(NVIDIA V100 pyopencl)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500" dirty="0"/>
                        <a:t>0.85 </a:t>
                      </a:r>
                      <a:r>
                        <a:rPr lang="en-CH" sz="1500" b="0" dirty="0">
                          <a:latin typeface="Symbol" pitchFamily="2" charset="2"/>
                        </a:rPr>
                        <a:t>(m</a:t>
                      </a:r>
                      <a:r>
                        <a:rPr lang="en-CH" sz="1500" b="0" dirty="0"/>
                        <a:t>s/part./turn)</a:t>
                      </a:r>
                      <a:endParaRPr lang="en-CH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0138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621B716-1AA9-A27F-5523-6B4F7C9709AA}"/>
              </a:ext>
            </a:extLst>
          </p:cNvPr>
          <p:cNvSpPr txBox="1"/>
          <p:nvPr/>
        </p:nvSpPr>
        <p:spPr>
          <a:xfrm>
            <a:off x="343624" y="3237627"/>
            <a:ext cx="4476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/>
              <a:t>Tracking time for a typical LHC simulation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83F9C-E963-9470-A23A-A44E37CB1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80"/>
          <a:stretch/>
        </p:blipFill>
        <p:spPr>
          <a:xfrm>
            <a:off x="5065161" y="3191983"/>
            <a:ext cx="3701264" cy="2733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1EB5ED-399C-BE05-8CB7-4C1696929243}"/>
              </a:ext>
            </a:extLst>
          </p:cNvPr>
          <p:cNvSpPr txBox="1"/>
          <p:nvPr/>
        </p:nvSpPr>
        <p:spPr>
          <a:xfrm>
            <a:off x="4962418" y="2599086"/>
            <a:ext cx="3996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b="1" dirty="0"/>
              <a:t>Example: Xsuite simulations used to study FCC-ee DA and momentum acceptance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DC584-0633-AC6D-3ED5-2EFB195ABCA3}"/>
              </a:ext>
            </a:extLst>
          </p:cNvPr>
          <p:cNvSpPr txBox="1"/>
          <p:nvPr/>
        </p:nvSpPr>
        <p:spPr>
          <a:xfrm>
            <a:off x="5003515" y="5938187"/>
            <a:ext cx="1518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Courtesy M. Hofer</a:t>
            </a:r>
          </a:p>
        </p:txBody>
      </p:sp>
    </p:spTree>
    <p:extLst>
      <p:ext uri="{BB962C8B-B14F-4D97-AF65-F5344CB8AC3E}">
        <p14:creationId xmlns:p14="http://schemas.microsoft.com/office/powerpoint/2010/main" val="347923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Twiss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96818" y="1039689"/>
            <a:ext cx="4767282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Xsuite Twiss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can be used to extract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lattice functions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ring or a beamline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calculation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 the lattice </a:t>
            </a:r>
            <a:r>
              <a:rPr lang="en-GB" sz="1700" b="1" u="sng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simply by tracking particles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losed orbit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obtained by applying a Python root finder on the 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Jacobian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matrix obtained by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tracking (central differences)</a:t>
            </a:r>
            <a:endParaRPr lang="en-GB" sz="1700" b="1" dirty="0">
              <a:solidFill>
                <a:srgbClr val="2962A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“Linear Normal Form”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acobian matrix (diagonalization)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Propagate eigenvectors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Obtain fr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eigenvectors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wiss parameters </a:t>
            </a:r>
            <a:r>
              <a:rPr lang="en-GB" sz="1700" b="1" dirty="0">
                <a:solidFill>
                  <a:srgbClr val="2962AE"/>
                </a:solidFill>
                <a:effectLst/>
                <a:latin typeface="TeXGyreTermes"/>
              </a:rPr>
              <a:t>(</a:t>
            </a:r>
            <a:r>
              <a:rPr lang="en-GB" sz="1700" b="1" dirty="0">
                <a:solidFill>
                  <a:srgbClr val="2962AE"/>
                </a:solidFill>
                <a:effectLst/>
                <a:latin typeface="NewTXMI"/>
              </a:rPr>
              <a:t>𝛼</a:t>
            </a:r>
            <a:r>
              <a:rPr lang="en-GB" sz="1700" b="1" dirty="0">
                <a:solidFill>
                  <a:srgbClr val="2962AE"/>
                </a:solidFill>
                <a:effectLst/>
                <a:latin typeface="TeXGyreTermes"/>
              </a:rPr>
              <a:t>, </a:t>
            </a:r>
            <a:r>
              <a:rPr lang="en-GB" sz="1700" b="1" dirty="0">
                <a:solidFill>
                  <a:srgbClr val="2962AE"/>
                </a:solidFill>
                <a:effectLst/>
                <a:latin typeface="NewTXMI"/>
              </a:rPr>
              <a:t>𝛽</a:t>
            </a:r>
            <a:r>
              <a:rPr lang="en-GB" sz="1700" b="1" dirty="0">
                <a:solidFill>
                  <a:srgbClr val="2962AE"/>
                </a:solidFill>
                <a:effectLst/>
                <a:latin typeface="TeXGyreTermes"/>
              </a:rPr>
              <a:t>, </a:t>
            </a:r>
            <a:r>
              <a:rPr lang="en-GB" sz="1700" b="1" dirty="0">
                <a:solidFill>
                  <a:srgbClr val="2962AE"/>
                </a:solidFill>
                <a:effectLst/>
                <a:latin typeface="NewTXMI"/>
              </a:rPr>
              <a:t>𝛾</a:t>
            </a:r>
            <a:r>
              <a:rPr lang="en-GB" sz="1700" b="1" dirty="0">
                <a:solidFill>
                  <a:srgbClr val="2962AE"/>
                </a:solidFill>
                <a:effectLst/>
                <a:latin typeface="TeXGyreTermes"/>
              </a:rPr>
              <a:t>) ,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dispersion functions, phase advances, coupling coefficients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 can be done with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assigned beam momentum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get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off-momentum beta-beating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non-linear chromaticity, non-linear dispersion,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etc. </a:t>
            </a:r>
            <a:endParaRPr lang="en-GB" sz="17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36DC55-BD7E-C86F-A29D-B3F0B51A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42" y="578024"/>
            <a:ext cx="4664098" cy="52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CD116-B00C-4E97-143E-1AF1BD7F932A}"/>
              </a:ext>
            </a:extLst>
          </p:cNvPr>
          <p:cNvSpPr txBox="1"/>
          <p:nvPr/>
        </p:nvSpPr>
        <p:spPr>
          <a:xfrm>
            <a:off x="7611748" y="1224355"/>
            <a:ext cx="122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400" b="1" dirty="0"/>
              <a:t>HL-LHC optics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CF1801-F940-D89B-ED45-7223372C2DEF}"/>
              </a:ext>
            </a:extLst>
          </p:cNvPr>
          <p:cNvGrpSpPr/>
          <p:nvPr/>
        </p:nvGrpSpPr>
        <p:grpSpPr>
          <a:xfrm>
            <a:off x="5211839" y="5621458"/>
            <a:ext cx="3853027" cy="1163806"/>
            <a:chOff x="5211839" y="5621458"/>
            <a:chExt cx="3853027" cy="1163806"/>
          </a:xfrm>
        </p:grpSpPr>
        <p:sp>
          <p:nvSpPr>
            <p:cNvPr id="15" name="Slide Number Placeholder 8">
              <a:extLst>
                <a:ext uri="{FF2B5EF4-FFF2-40B4-BE49-F238E27FC236}">
                  <a16:creationId xmlns:a16="http://schemas.microsoft.com/office/drawing/2014/main" id="{A9FA1D12-FEFA-DF46-8AAB-1654625E8EA7}"/>
                </a:ext>
              </a:extLst>
            </p:cNvPr>
            <p:cNvSpPr txBox="1">
              <a:spLocks/>
            </p:cNvSpPr>
            <p:nvPr/>
          </p:nvSpPr>
          <p:spPr>
            <a:xfrm>
              <a:off x="6868391" y="6420139"/>
              <a:ext cx="20574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892BDD0-59DB-5E4D-91D4-300E8852D1DB}" type="slidenum">
                <a:rPr lang="en-CH" smtClean="0"/>
                <a:pPr/>
                <a:t>14</a:t>
              </a:fld>
              <a:endParaRPr lang="en-CH" dirty="0"/>
            </a:p>
          </p:txBody>
        </p:sp>
        <p:sp>
          <p:nvSpPr>
            <p:cNvPr id="7" name="Slide Number Placeholder 8">
              <a:extLst>
                <a:ext uri="{FF2B5EF4-FFF2-40B4-BE49-F238E27FC236}">
                  <a16:creationId xmlns:a16="http://schemas.microsoft.com/office/drawing/2014/main" id="{089A7B2E-39A4-6072-2388-5AA5A877309D}"/>
                </a:ext>
              </a:extLst>
            </p:cNvPr>
            <p:cNvSpPr txBox="1">
              <a:spLocks/>
            </p:cNvSpPr>
            <p:nvPr/>
          </p:nvSpPr>
          <p:spPr>
            <a:xfrm>
              <a:off x="6868391" y="6251978"/>
              <a:ext cx="20574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892BDD0-59DB-5E4D-91D4-300E8852D1DB}" type="slidenum">
                <a:rPr lang="en-CH" smtClean="0"/>
                <a:pPr/>
                <a:t>14</a:t>
              </a:fld>
              <a:endParaRPr lang="en-CH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C7E80B-004F-0F8A-2BCA-F69A0FE09E97}"/>
                </a:ext>
              </a:extLst>
            </p:cNvPr>
            <p:cNvSpPr txBox="1"/>
            <p:nvPr/>
          </p:nvSpPr>
          <p:spPr>
            <a:xfrm>
              <a:off x="5211839" y="5683233"/>
              <a:ext cx="191767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2962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Accuracy</a:t>
              </a:r>
              <a:r>
                <a:rPr lang="en-GB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compared to MAD-X: </a:t>
              </a:r>
              <a:r>
                <a:rPr lang="en-GB" sz="1400" dirty="0">
                  <a:solidFill>
                    <a:schemeClr val="tx2"/>
                  </a:solidFill>
                  <a:latin typeface="Symbol" pitchFamily="2" charset="2"/>
                  <a:cs typeface="Calibri" panose="020F0502020204030204" pitchFamily="34" charset="0"/>
                </a:rPr>
                <a:t>Db / b</a:t>
              </a:r>
              <a:r>
                <a:rPr lang="en-GB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&lt;&lt; 10</a:t>
              </a:r>
              <a:r>
                <a:rPr lang="en-GB" sz="1400" baseline="30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-4</a:t>
              </a:r>
            </a:p>
            <a:p>
              <a:pPr algn="ctr"/>
              <a:r>
                <a:rPr lang="en-GB" sz="1400" b="1" dirty="0">
                  <a:solidFill>
                    <a:srgbClr val="2962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Computation time </a:t>
              </a:r>
              <a:r>
                <a:rPr lang="en-GB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is very similar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A59A37-1E74-9E17-5EC6-43A114F2B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7196" y="5621458"/>
              <a:ext cx="1917670" cy="11013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DA8EB5-49D3-BF94-E79C-2287789E34CE}"/>
                </a:ext>
              </a:extLst>
            </p:cNvPr>
            <p:cNvSpPr txBox="1"/>
            <p:nvPr/>
          </p:nvSpPr>
          <p:spPr>
            <a:xfrm rot="20229699">
              <a:off x="8277898" y="6256234"/>
              <a:ext cx="7272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b="1" dirty="0">
                  <a:solidFill>
                    <a:schemeClr val="bg1"/>
                  </a:solidFill>
                </a:rPr>
                <a:t>Example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38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15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Optimizer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1219200" y="798177"/>
            <a:ext cx="7706591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Xsuite provides a </a:t>
            </a:r>
            <a:r>
              <a:rPr lang="en-GB" sz="1700" b="1" dirty="0">
                <a:solidFill>
                  <a:srgbClr val="2962AE"/>
                </a:solidFill>
              </a:rPr>
              <a:t>multi-objective optimizer </a:t>
            </a:r>
            <a:r>
              <a:rPr lang="en-GB" sz="1700" dirty="0">
                <a:solidFill>
                  <a:schemeClr val="tx2"/>
                </a:solidFill>
              </a:rPr>
              <a:t>to "match" model parameters to assigned constraints (e.g. control tunes, chromaticity, build orbit bumps, design the optics)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Based on the </a:t>
            </a:r>
            <a:r>
              <a:rPr lang="en-GB" sz="1700" b="1" dirty="0">
                <a:solidFill>
                  <a:srgbClr val="2962AE"/>
                </a:solidFill>
              </a:rPr>
              <a:t>extensive experience of MAD-X </a:t>
            </a:r>
            <a:r>
              <a:rPr lang="en-GB" sz="1700" dirty="0">
                <a:solidFill>
                  <a:schemeClr val="tx2"/>
                </a:solidFill>
                <a:sym typeface="Wingdings" pitchFamily="2" charset="2"/>
              </a:rPr>
              <a:t> Uses the </a:t>
            </a:r>
            <a:r>
              <a:rPr lang="en-GB" sz="1700" b="1" dirty="0">
                <a:solidFill>
                  <a:srgbClr val="2962AE"/>
                </a:solidFill>
                <a:sym typeface="Wingdings" pitchFamily="2" charset="2"/>
              </a:rPr>
              <a:t>same optimization algorithm </a:t>
            </a:r>
            <a:r>
              <a:rPr lang="en-GB" sz="1700" dirty="0">
                <a:solidFill>
                  <a:schemeClr val="tx2"/>
                </a:solidFill>
                <a:sym typeface="Wingdings" pitchFamily="2" charset="2"/>
              </a:rPr>
              <a:t>(Jacobian, proven robustness)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effectLst/>
              </a:rPr>
              <a:t>Interface </a:t>
            </a:r>
            <a:r>
              <a:rPr lang="en-GB" sz="1700" b="1" dirty="0">
                <a:solidFill>
                  <a:srgbClr val="2962AE"/>
                </a:solidFill>
                <a:effectLst/>
              </a:rPr>
              <a:t>designed for usage flexibility</a:t>
            </a:r>
            <a:r>
              <a:rPr lang="en-GB" sz="1700" dirty="0">
                <a:solidFill>
                  <a:schemeClr val="tx2"/>
                </a:solidFill>
              </a:rPr>
              <a:t>.</a:t>
            </a:r>
            <a:r>
              <a:rPr lang="en-GB" sz="1700" dirty="0">
                <a:solidFill>
                  <a:schemeClr val="tx2"/>
                </a:solidFill>
                <a:effectLst/>
              </a:rPr>
              <a:t> </a:t>
            </a:r>
            <a:r>
              <a:rPr lang="en-GB" sz="1700" dirty="0">
                <a:solidFill>
                  <a:schemeClr val="tx2"/>
                </a:solidFill>
              </a:rPr>
              <a:t>Used for </a:t>
            </a:r>
            <a:r>
              <a:rPr lang="en-GB" sz="1700" b="1" dirty="0">
                <a:solidFill>
                  <a:srgbClr val="2962AE"/>
                </a:solidFill>
              </a:rPr>
              <a:t>optics matching of the LHC and of FCC-</a:t>
            </a:r>
            <a:r>
              <a:rPr lang="en-GB" sz="1700" b="1" dirty="0" err="1">
                <a:solidFill>
                  <a:srgbClr val="2962AE"/>
                </a:solidFill>
              </a:rPr>
              <a:t>ee</a:t>
            </a:r>
            <a:r>
              <a:rPr lang="en-GB" sz="1700" b="1" dirty="0">
                <a:solidFill>
                  <a:srgbClr val="2962AE"/>
                </a:solidFill>
              </a:rPr>
              <a:t> colliders 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à"/>
            </a:pPr>
            <a:r>
              <a:rPr lang="en-GB" sz="1700" dirty="0">
                <a:solidFill>
                  <a:schemeClr val="tx2"/>
                </a:solidFill>
              </a:rPr>
              <a:t>Proved capability of handling </a:t>
            </a:r>
            <a:r>
              <a:rPr lang="en-GB" sz="1700" b="1" dirty="0">
                <a:solidFill>
                  <a:srgbClr val="2962AE"/>
                </a:solidFill>
              </a:rPr>
              <a:t>large problems </a:t>
            </a:r>
            <a:r>
              <a:rPr lang="en-GB" sz="1700" dirty="0">
                <a:solidFill>
                  <a:schemeClr val="tx2"/>
                </a:solidFill>
              </a:rPr>
              <a:t>with several constraints and degrees of freedom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DCB740-8377-9709-054A-31D56AA9E11D}"/>
              </a:ext>
            </a:extLst>
          </p:cNvPr>
          <p:cNvGrpSpPr>
            <a:grpSpLocks noChangeAspect="1"/>
          </p:cNvGrpSpPr>
          <p:nvPr/>
        </p:nvGrpSpPr>
        <p:grpSpPr>
          <a:xfrm>
            <a:off x="2524757" y="3553712"/>
            <a:ext cx="6735538" cy="2926998"/>
            <a:chOff x="3131117" y="4133850"/>
            <a:chExt cx="5897364" cy="25627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4C2882-BEE7-EABA-318E-5FFE91A638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31117" y="4213690"/>
              <a:ext cx="5897364" cy="2482921"/>
              <a:chOff x="3957512" y="4375079"/>
              <a:chExt cx="5019252" cy="21132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0D8D232-7154-0860-2DFB-FC086112E4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1485"/>
              <a:stretch/>
            </p:blipFill>
            <p:spPr>
              <a:xfrm>
                <a:off x="6313191" y="4387065"/>
                <a:ext cx="2663573" cy="210123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138737E-4E4C-5682-126D-D51A15388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8402"/>
              <a:stretch/>
            </p:blipFill>
            <p:spPr>
              <a:xfrm>
                <a:off x="3957512" y="4375079"/>
                <a:ext cx="2283780" cy="2101230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7ACCEB-04C8-B487-1DF2-5087ECFA9348}"/>
                </a:ext>
              </a:extLst>
            </p:cNvPr>
            <p:cNvSpPr/>
            <p:nvPr/>
          </p:nvSpPr>
          <p:spPr>
            <a:xfrm>
              <a:off x="5732133" y="4133850"/>
              <a:ext cx="236705" cy="1036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3F95C2-9E60-E5FB-2360-96A2ECB525D0}"/>
                </a:ext>
              </a:extLst>
            </p:cNvPr>
            <p:cNvSpPr txBox="1"/>
            <p:nvPr/>
          </p:nvSpPr>
          <p:spPr>
            <a:xfrm>
              <a:off x="4482915" y="4391755"/>
              <a:ext cx="12009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b="1" dirty="0"/>
                <a:t>IR7 (450 GeV)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C9AE99-A894-5B76-9174-F2A8EE56E979}"/>
                </a:ext>
              </a:extLst>
            </p:cNvPr>
            <p:cNvSpPr txBox="1"/>
            <p:nvPr/>
          </p:nvSpPr>
          <p:spPr>
            <a:xfrm>
              <a:off x="7308418" y="4400316"/>
              <a:ext cx="9770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H" sz="1400" b="1" dirty="0"/>
                <a:t>IR7 (7 TeV)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00ABAFE-8BD1-E33E-C2C8-2B60C7E6FE3E}"/>
              </a:ext>
            </a:extLst>
          </p:cNvPr>
          <p:cNvSpPr txBox="1"/>
          <p:nvPr/>
        </p:nvSpPr>
        <p:spPr>
          <a:xfrm>
            <a:off x="4241800" y="6372423"/>
            <a:ext cx="2996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Courtesy R. De Maria and B. Lindstrom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36FD8-5D14-C08F-B930-227CAF3336A2}"/>
              </a:ext>
            </a:extLst>
          </p:cNvPr>
          <p:cNvSpPr txBox="1"/>
          <p:nvPr/>
        </p:nvSpPr>
        <p:spPr>
          <a:xfrm>
            <a:off x="0" y="4218908"/>
            <a:ext cx="2732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/>
              <a:t>First full cycle designed with Xsuite tested at the LHC in 2024</a:t>
            </a:r>
          </a:p>
          <a:p>
            <a:pPr algn="ctr"/>
            <a:r>
              <a:rPr lang="en-CH" dirty="0"/>
              <a:t>(including combined ramp&amp;squeeze for all insertions</a:t>
            </a:r>
            <a:r>
              <a:rPr lang="en-CH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09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F9856-F572-109F-0423-F34B4D1E5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8E039E90-5385-FB81-AF61-844FF3483BD6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16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B0F50-5D5F-B52F-FAF8-34717FD0B199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Interface to MAD-NG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11793-FF3D-943F-9849-D2D1ADA6E3D0}"/>
              </a:ext>
            </a:extLst>
          </p:cNvPr>
          <p:cNvSpPr txBox="1"/>
          <p:nvPr/>
        </p:nvSpPr>
        <p:spPr>
          <a:xfrm>
            <a:off x="1219200" y="517620"/>
            <a:ext cx="7706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An interface to </a:t>
            </a:r>
            <a:r>
              <a:rPr lang="en-GB" sz="1700" b="1" dirty="0">
                <a:solidFill>
                  <a:srgbClr val="2962AE"/>
                </a:solidFill>
              </a:rPr>
              <a:t>generate a MAD-NG model </a:t>
            </a:r>
            <a:r>
              <a:rPr lang="en-GB" sz="1700" dirty="0">
                <a:solidFill>
                  <a:schemeClr val="tx2"/>
                </a:solidFill>
              </a:rPr>
              <a:t>from Xsuite is made available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Enables GTPSA computations, for example computation and parametric optimization of </a:t>
            </a:r>
            <a:r>
              <a:rPr lang="en-GB" sz="1700" b="1" dirty="0">
                <a:solidFill>
                  <a:srgbClr val="2962AE"/>
                </a:solidFill>
              </a:rPr>
              <a:t>non linear properties </a:t>
            </a:r>
            <a:r>
              <a:rPr lang="en-GB" sz="1700" dirty="0">
                <a:solidFill>
                  <a:schemeClr val="tx2"/>
                </a:solidFill>
              </a:rPr>
              <a:t>(e.g. Resonant Driving Terms, RDT) </a:t>
            </a:r>
            <a:endParaRPr lang="en-GB" sz="1700" dirty="0">
              <a:solidFill>
                <a:schemeClr val="tx2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37BB9-51F8-FF2F-8BF8-B8AF4EA2AC34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6FF21-5652-9033-F134-031F95E9F2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61"/>
          <a:stretch/>
        </p:blipFill>
        <p:spPr>
          <a:xfrm>
            <a:off x="126263" y="1776845"/>
            <a:ext cx="5848510" cy="46006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A8A21E-FF45-DBFB-762C-3F64C464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68" y="1714498"/>
            <a:ext cx="3912859" cy="32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C60C5-FB8F-1D8D-5D3B-73EA75DDFD91}"/>
              </a:ext>
            </a:extLst>
          </p:cNvPr>
          <p:cNvSpPr txBox="1"/>
          <p:nvPr/>
        </p:nvSpPr>
        <p:spPr>
          <a:xfrm>
            <a:off x="124691" y="6395150"/>
            <a:ext cx="2686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See also presentation by L. Deniau</a:t>
            </a:r>
          </a:p>
        </p:txBody>
      </p:sp>
    </p:spTree>
    <p:extLst>
      <p:ext uri="{BB962C8B-B14F-4D97-AF65-F5344CB8AC3E}">
        <p14:creationId xmlns:p14="http://schemas.microsoft.com/office/powerpoint/2010/main" val="3098901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AF453-7296-E64B-929C-C0C2C96EC89A}"/>
              </a:ext>
            </a:extLst>
          </p:cNvPr>
          <p:cNvSpPr txBox="1"/>
          <p:nvPr/>
        </p:nvSpPr>
        <p:spPr>
          <a:xfrm>
            <a:off x="1300480" y="570632"/>
            <a:ext cx="530042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Motivation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Design goals and constraints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Architecture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Agile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Lattice modeling, simulation and optimization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Lattice modeling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Single-particle 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Dynamic parameter control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Multi-objective optimizer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Simulation of specific processes</a:t>
            </a:r>
            <a:endParaRPr lang="en-US" sz="1700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Particle-matter interaction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Synchrotron radiation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Collective effects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2885619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3785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18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Particle-matter interaction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1257300" y="570597"/>
            <a:ext cx="78867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For collimation studies, the </a:t>
            </a:r>
            <a:r>
              <a:rPr lang="en-GB" sz="1700" b="1" dirty="0" err="1">
                <a:solidFill>
                  <a:srgbClr val="2962AE"/>
                </a:solidFill>
              </a:rPr>
              <a:t>Xcoll</a:t>
            </a:r>
            <a:r>
              <a:rPr lang="en-GB" sz="1700" b="1" dirty="0">
                <a:solidFill>
                  <a:srgbClr val="2962AE"/>
                </a:solidFill>
              </a:rPr>
              <a:t> module </a:t>
            </a:r>
            <a:r>
              <a:rPr lang="en-GB" sz="1700" dirty="0">
                <a:solidFill>
                  <a:schemeClr val="tx2"/>
                </a:solidFill>
              </a:rPr>
              <a:t>provides </a:t>
            </a:r>
            <a:r>
              <a:rPr lang="en-GB" sz="1700" b="1" dirty="0">
                <a:solidFill>
                  <a:srgbClr val="2962AE"/>
                </a:solidFill>
              </a:rPr>
              <a:t>three particle-matter sim. engines:</a:t>
            </a:r>
            <a:endParaRPr lang="en-GB" sz="17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“Everest” engine </a:t>
            </a:r>
            <a:r>
              <a:rPr lang="en-GB" sz="1700" dirty="0">
                <a:solidFill>
                  <a:schemeClr val="tx2"/>
                </a:solidFill>
              </a:rPr>
              <a:t>embedded in </a:t>
            </a:r>
            <a:r>
              <a:rPr lang="en-GB" sz="1700" dirty="0" err="1">
                <a:solidFill>
                  <a:schemeClr val="tx2"/>
                </a:solidFill>
              </a:rPr>
              <a:t>Xcoll</a:t>
            </a:r>
            <a:r>
              <a:rPr lang="en-GB" sz="1700" dirty="0">
                <a:solidFill>
                  <a:schemeClr val="tx2"/>
                </a:solidFill>
              </a:rPr>
              <a:t> (evolution of K2 module from </a:t>
            </a:r>
            <a:r>
              <a:rPr lang="en-GB" sz="1700" dirty="0" err="1">
                <a:solidFill>
                  <a:schemeClr val="tx2"/>
                </a:solidFill>
              </a:rPr>
              <a:t>Sixtrack</a:t>
            </a:r>
            <a:r>
              <a:rPr lang="en-GB" sz="1700" dirty="0">
                <a:solidFill>
                  <a:schemeClr val="tx2"/>
                </a:solidFill>
              </a:rPr>
              <a:t>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</a:t>
            </a:r>
            <a:r>
              <a:rPr lang="en-GB" sz="1700" b="1" dirty="0" err="1">
                <a:solidFill>
                  <a:srgbClr val="2962AE"/>
                </a:solidFill>
              </a:rPr>
              <a:t>Geant</a:t>
            </a:r>
            <a:r>
              <a:rPr lang="en-GB" sz="1700" b="1" dirty="0">
                <a:solidFill>
                  <a:srgbClr val="2962AE"/>
                </a:solidFill>
              </a:rPr>
              <a:t> 4” engine</a:t>
            </a:r>
            <a:r>
              <a:rPr lang="en-GB" sz="1700" dirty="0">
                <a:solidFill>
                  <a:schemeClr val="tx2"/>
                </a:solidFill>
              </a:rPr>
              <a:t>, based on an </a:t>
            </a:r>
            <a:r>
              <a:rPr lang="en-GB" sz="1700" b="1" dirty="0">
                <a:solidFill>
                  <a:srgbClr val="2962AE"/>
                </a:solidFill>
              </a:rPr>
              <a:t>interface with BDSIM-Geant4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</a:rPr>
              <a:t>Used for FCC-</a:t>
            </a:r>
            <a:r>
              <a:rPr lang="en-GB" sz="1700" b="1" dirty="0" err="1">
                <a:solidFill>
                  <a:srgbClr val="2962AE"/>
                </a:solidFill>
              </a:rPr>
              <a:t>ee</a:t>
            </a:r>
            <a:r>
              <a:rPr lang="en-GB" sz="1700" b="1" dirty="0">
                <a:solidFill>
                  <a:srgbClr val="2962AE"/>
                </a:solidFill>
              </a:rPr>
              <a:t> collimation studies </a:t>
            </a:r>
            <a:r>
              <a:rPr lang="en-GB" sz="1700" dirty="0">
                <a:solidFill>
                  <a:schemeClr val="tx2"/>
                </a:solidFill>
              </a:rPr>
              <a:t>(see presentation by G. </a:t>
            </a:r>
            <a:r>
              <a:rPr lang="en-GB" sz="1700" dirty="0" err="1">
                <a:solidFill>
                  <a:schemeClr val="tx2"/>
                </a:solidFill>
              </a:rPr>
              <a:t>Broggi</a:t>
            </a:r>
            <a:r>
              <a:rPr lang="en-GB" sz="17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“FLUKA” engine</a:t>
            </a:r>
            <a:r>
              <a:rPr lang="en-GB" sz="1700" dirty="0">
                <a:solidFill>
                  <a:schemeClr val="tx2"/>
                </a:solidFill>
              </a:rPr>
              <a:t>, based on an interface with the </a:t>
            </a:r>
            <a:r>
              <a:rPr lang="en-GB" sz="1700" b="1" dirty="0">
                <a:solidFill>
                  <a:srgbClr val="2962AE"/>
                </a:solidFill>
              </a:rPr>
              <a:t>FLUKA</a:t>
            </a:r>
            <a:r>
              <a:rPr lang="en-GB" sz="1700" dirty="0">
                <a:solidFill>
                  <a:schemeClr val="tx2"/>
                </a:solidFill>
              </a:rPr>
              <a:t> Monte Carlo code</a:t>
            </a:r>
          </a:p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To support collimation studies, Xsuite provides: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Support for </a:t>
            </a:r>
            <a:r>
              <a:rPr lang="en-GB" sz="1700" b="1" dirty="0">
                <a:solidFill>
                  <a:srgbClr val="2962AE"/>
                </a:solidFill>
              </a:rPr>
              <a:t>complex aperture modelling </a:t>
            </a:r>
            <a:r>
              <a:rPr lang="en-GB" sz="1700" dirty="0">
                <a:solidFill>
                  <a:schemeClr val="tx2"/>
                </a:solidFill>
              </a:rPr>
              <a:t>and </a:t>
            </a:r>
            <a:r>
              <a:rPr lang="en-GB" sz="1700" b="1" dirty="0">
                <a:solidFill>
                  <a:srgbClr val="2962AE"/>
                </a:solidFill>
              </a:rPr>
              <a:t>accurate</a:t>
            </a:r>
            <a:r>
              <a:rPr lang="en-GB" sz="1700" dirty="0">
                <a:solidFill>
                  <a:schemeClr val="tx2"/>
                </a:solidFill>
              </a:rPr>
              <a:t> </a:t>
            </a:r>
            <a:r>
              <a:rPr lang="en-GB" sz="1700" b="1" dirty="0">
                <a:solidFill>
                  <a:srgbClr val="2962AE"/>
                </a:solidFill>
              </a:rPr>
              <a:t>localization of the lost particles along </a:t>
            </a:r>
            <a:r>
              <a:rPr lang="en-GB" sz="1700" dirty="0">
                <a:solidFill>
                  <a:schemeClr val="tx2"/>
                </a:solidFill>
              </a:rPr>
              <a:t>the beam line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4" name="Picture 3" descr="A graph of a spiraling graph&#10;&#10;Description automatically generated with medium confidence">
            <a:extLst>
              <a:ext uri="{FF2B5EF4-FFF2-40B4-BE49-F238E27FC236}">
                <a16:creationId xmlns:a16="http://schemas.microsoft.com/office/drawing/2014/main" id="{23503073-E262-3A99-1518-0C04AD3FF9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750" y="3283526"/>
            <a:ext cx="4755450" cy="356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5CEC4-8B04-8B60-3C9D-7EDF63637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4" y="3764264"/>
            <a:ext cx="4325693" cy="2844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75641C-3FF2-02E9-CBF8-E05A7F2F9A74}"/>
              </a:ext>
            </a:extLst>
          </p:cNvPr>
          <p:cNvSpPr txBox="1"/>
          <p:nvPr/>
        </p:nvSpPr>
        <p:spPr>
          <a:xfrm>
            <a:off x="304800" y="3532687"/>
            <a:ext cx="4503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Particle deflection from a bent crystal (Everest engine)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76388-F32A-A7FE-1A85-1027FB375C10}"/>
              </a:ext>
            </a:extLst>
          </p:cNvPr>
          <p:cNvSpPr txBox="1"/>
          <p:nvPr/>
        </p:nvSpPr>
        <p:spPr>
          <a:xfrm>
            <a:off x="4745925" y="3532687"/>
            <a:ext cx="22647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Localization of lost particles </a:t>
            </a:r>
            <a:r>
              <a:rPr lang="en-GB" sz="1400" dirty="0"/>
              <a:t>along a beam pipe with changing cross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02496-C121-667C-D2C3-6A1970437858}"/>
              </a:ext>
            </a:extLst>
          </p:cNvPr>
          <p:cNvSpPr txBox="1"/>
          <p:nvPr/>
        </p:nvSpPr>
        <p:spPr>
          <a:xfrm>
            <a:off x="0" y="6550223"/>
            <a:ext cx="3170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See also presentation by F. Van der Veken</a:t>
            </a:r>
          </a:p>
        </p:txBody>
      </p:sp>
    </p:spTree>
    <p:extLst>
      <p:ext uri="{BB962C8B-B14F-4D97-AF65-F5344CB8AC3E}">
        <p14:creationId xmlns:p14="http://schemas.microsoft.com/office/powerpoint/2010/main" val="1001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19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Synchrotron radiation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294408" y="1353862"/>
            <a:ext cx="4929233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The effect of </a:t>
            </a:r>
            <a:r>
              <a:rPr lang="en-GB" sz="1700" b="1" dirty="0">
                <a:solidFill>
                  <a:srgbClr val="2962AE"/>
                </a:solidFill>
              </a:rPr>
              <a:t>synchrotron radiation </a:t>
            </a:r>
            <a:r>
              <a:rPr lang="en-GB" sz="1700" dirty="0">
                <a:solidFill>
                  <a:schemeClr val="tx2"/>
                </a:solidFill>
              </a:rPr>
              <a:t>can be included in Xsuite tracking simulations. Two models available: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“mean” model</a:t>
            </a:r>
            <a:r>
              <a:rPr lang="en-GB" sz="1700" dirty="0">
                <a:solidFill>
                  <a:schemeClr val="tx2"/>
                </a:solidFill>
              </a:rPr>
              <a:t>, for which the energy loss from the radiation is applied particle by particle without accounting for quantum fluctuations;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“quantum” model </a:t>
            </a:r>
            <a:r>
              <a:rPr lang="en-GB" sz="1700" dirty="0">
                <a:solidFill>
                  <a:schemeClr val="tx2"/>
                </a:solidFill>
              </a:rPr>
              <a:t>for which the actual photon emission is simulated</a:t>
            </a:r>
            <a:r>
              <a:rPr lang="en-GB" sz="1700" baseline="30000" dirty="0">
                <a:solidFill>
                  <a:schemeClr val="tx2"/>
                </a:solidFill>
              </a:rPr>
              <a:t>(1)</a:t>
            </a:r>
            <a:r>
              <a:rPr lang="en-GB" sz="17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918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43FF9-39E5-EC3D-ED01-231FF803FD6D}"/>
              </a:ext>
            </a:extLst>
          </p:cNvPr>
          <p:cNvSpPr txBox="1"/>
          <p:nvPr/>
        </p:nvSpPr>
        <p:spPr>
          <a:xfrm>
            <a:off x="0" y="6371868"/>
            <a:ext cx="9158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aseline="30000" dirty="0">
                <a:solidFill>
                  <a:schemeClr val="tx2"/>
                </a:solidFill>
              </a:rPr>
              <a:t>(1) </a:t>
            </a:r>
            <a:r>
              <a:rPr lang="en-CH" sz="1200" dirty="0">
                <a:solidFill>
                  <a:schemeClr val="tx2"/>
                </a:solidFill>
              </a:rPr>
              <a:t>B</a:t>
            </a:r>
            <a:r>
              <a:rPr lang="en-CH" sz="1200" i="1" dirty="0">
                <a:solidFill>
                  <a:schemeClr val="tx2"/>
                </a:solidFill>
              </a:rPr>
              <a:t>ased on </a:t>
            </a:r>
            <a:r>
              <a:rPr lang="en-GB" sz="1200" i="1" dirty="0">
                <a:solidFill>
                  <a:schemeClr val="tx2"/>
                </a:solidFill>
              </a:rPr>
              <a:t>H. Burkhardt, “</a:t>
            </a:r>
            <a:r>
              <a:rPr lang="en-GB" sz="1200" b="0" i="1" u="none" strike="noStrike" dirty="0">
                <a:solidFill>
                  <a:schemeClr val="tx2"/>
                </a:solidFill>
                <a:effectLst/>
                <a:latin typeface="-apple-system"/>
              </a:rPr>
              <a:t>Monte Carlo generator for synchrotron radiation</a:t>
            </a:r>
            <a:r>
              <a:rPr lang="en-GB" sz="1200" i="1" dirty="0">
                <a:solidFill>
                  <a:schemeClr val="tx2"/>
                </a:solidFill>
              </a:rPr>
              <a:t>”, 1990. Implementation ported </a:t>
            </a:r>
            <a:r>
              <a:rPr lang="en-CH" sz="1200" i="1" dirty="0">
                <a:solidFill>
                  <a:schemeClr val="tx2"/>
                </a:solidFill>
              </a:rPr>
              <a:t> from PLACET (A. Latina)</a:t>
            </a:r>
          </a:p>
          <a:p>
            <a:r>
              <a:rPr lang="en-CH" sz="1200" baseline="30000" dirty="0">
                <a:solidFill>
                  <a:schemeClr val="tx2"/>
                </a:solidFill>
              </a:rPr>
              <a:t>(2) </a:t>
            </a:r>
            <a:r>
              <a:rPr lang="en-GB" sz="1200" i="1" dirty="0">
                <a:solidFill>
                  <a:schemeClr val="tx2"/>
                </a:solidFill>
              </a:rPr>
              <a:t>E. Forest, From tracking code to analysis: generalised Courant-Snyder theory for any accelerator model. Springer, 2016</a:t>
            </a:r>
            <a:endParaRPr lang="en-CH" sz="1200" i="1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1F7E5-D55D-852A-350C-57FF59BAD7CB}"/>
              </a:ext>
            </a:extLst>
          </p:cNvPr>
          <p:cNvSpPr txBox="1"/>
          <p:nvPr/>
        </p:nvSpPr>
        <p:spPr>
          <a:xfrm>
            <a:off x="5878286" y="918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177CA2-8125-437F-5206-9E006AE748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571" y="1019501"/>
            <a:ext cx="4232168" cy="3174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3E3C6E-E90F-B1CB-45A6-B8A0EF3FDE44}"/>
              </a:ext>
            </a:extLst>
          </p:cNvPr>
          <p:cNvSpPr txBox="1"/>
          <p:nvPr/>
        </p:nvSpPr>
        <p:spPr>
          <a:xfrm>
            <a:off x="5449624" y="1009702"/>
            <a:ext cx="3595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400" b="1" dirty="0"/>
              <a:t>Validation against analytical photon spectrum</a:t>
            </a:r>
          </a:p>
        </p:txBody>
      </p:sp>
    </p:spTree>
    <p:extLst>
      <p:ext uri="{BB962C8B-B14F-4D97-AF65-F5344CB8AC3E}">
        <p14:creationId xmlns:p14="http://schemas.microsoft.com/office/powerpoint/2010/main" val="312810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AF453-7296-E64B-929C-C0C2C96EC89A}"/>
              </a:ext>
            </a:extLst>
          </p:cNvPr>
          <p:cNvSpPr txBox="1"/>
          <p:nvPr/>
        </p:nvSpPr>
        <p:spPr>
          <a:xfrm>
            <a:off x="1300480" y="570632"/>
            <a:ext cx="530042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Motivation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Design goals and constraints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Architecture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Agile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Lattice modeling, simulation and optimization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Lattice modeling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Single-particle 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Dynamic parameter control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Multi-objective optimizer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Simulation of specific processes</a:t>
            </a:r>
            <a:endParaRPr lang="en-US" sz="1700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Particle-matter interaction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Synchrotron radiation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Collective effects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2220081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20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Synchrotron radiation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843FF9-39E5-EC3D-ED01-231FF803FD6D}"/>
              </a:ext>
            </a:extLst>
          </p:cNvPr>
          <p:cNvSpPr txBox="1"/>
          <p:nvPr/>
        </p:nvSpPr>
        <p:spPr>
          <a:xfrm>
            <a:off x="0" y="6371868"/>
            <a:ext cx="9158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aseline="30000" dirty="0">
                <a:solidFill>
                  <a:schemeClr val="tx2"/>
                </a:solidFill>
              </a:rPr>
              <a:t>(1) </a:t>
            </a:r>
            <a:r>
              <a:rPr lang="en-CH" sz="1200" dirty="0">
                <a:solidFill>
                  <a:schemeClr val="tx2"/>
                </a:solidFill>
              </a:rPr>
              <a:t>B</a:t>
            </a:r>
            <a:r>
              <a:rPr lang="en-CH" sz="1200" i="1" dirty="0">
                <a:solidFill>
                  <a:schemeClr val="tx2"/>
                </a:solidFill>
              </a:rPr>
              <a:t>ased on </a:t>
            </a:r>
            <a:r>
              <a:rPr lang="en-GB" sz="1200" i="1" dirty="0">
                <a:solidFill>
                  <a:schemeClr val="tx2"/>
                </a:solidFill>
              </a:rPr>
              <a:t>H. Burkhardt, “</a:t>
            </a:r>
            <a:r>
              <a:rPr lang="en-GB" sz="1200" b="0" i="1" u="none" strike="noStrike" dirty="0">
                <a:solidFill>
                  <a:schemeClr val="tx2"/>
                </a:solidFill>
                <a:effectLst/>
                <a:latin typeface="-apple-system"/>
              </a:rPr>
              <a:t>Monte Carlo generator for synchrotron radiation</a:t>
            </a:r>
            <a:r>
              <a:rPr lang="en-GB" sz="1200" i="1" dirty="0">
                <a:solidFill>
                  <a:schemeClr val="tx2"/>
                </a:solidFill>
              </a:rPr>
              <a:t>”, 1990. Implementation ported </a:t>
            </a:r>
            <a:r>
              <a:rPr lang="en-CH" sz="1200" i="1" dirty="0">
                <a:solidFill>
                  <a:schemeClr val="tx2"/>
                </a:solidFill>
              </a:rPr>
              <a:t> from PLACET (A. Latina)</a:t>
            </a:r>
          </a:p>
          <a:p>
            <a:r>
              <a:rPr lang="en-CH" sz="1200" baseline="30000" dirty="0">
                <a:solidFill>
                  <a:schemeClr val="tx2"/>
                </a:solidFill>
              </a:rPr>
              <a:t>(2) </a:t>
            </a:r>
            <a:r>
              <a:rPr lang="en-GB" sz="1200" i="1" dirty="0">
                <a:solidFill>
                  <a:schemeClr val="tx2"/>
                </a:solidFill>
              </a:rPr>
              <a:t>E. Forest, From tracking code to analysis: generalised Courant-Snyder theory for any accelerator model. Springer, 2016</a:t>
            </a:r>
            <a:endParaRPr lang="en-CH" sz="1200" i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FA897-6DD8-D6B4-A782-D40F4817C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2151"/>
          <a:stretch/>
        </p:blipFill>
        <p:spPr>
          <a:xfrm>
            <a:off x="5291191" y="1651255"/>
            <a:ext cx="3750067" cy="2795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0F8E2-52EC-DFF6-E0B3-2B79F120975B}"/>
              </a:ext>
            </a:extLst>
          </p:cNvPr>
          <p:cNvSpPr txBox="1"/>
          <p:nvPr/>
        </p:nvSpPr>
        <p:spPr>
          <a:xfrm>
            <a:off x="5784351" y="1119833"/>
            <a:ext cx="288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/>
              <a:t>Benchmark of equilibrium emittaces from tracking (with lattice errors)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0BAFC-B9BF-A398-41A0-892131C6DC94}"/>
              </a:ext>
            </a:extLst>
          </p:cNvPr>
          <p:cNvSpPr txBox="1"/>
          <p:nvPr/>
        </p:nvSpPr>
        <p:spPr>
          <a:xfrm>
            <a:off x="5435029" y="4394455"/>
            <a:ext cx="3630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L. Van </a:t>
            </a:r>
            <a:r>
              <a:rPr lang="en-GB" sz="1400" i="1" dirty="0">
                <a:solidFill>
                  <a:schemeClr val="tx2"/>
                </a:solidFill>
                <a:effectLst/>
                <a:latin typeface="TeXGyreTermes"/>
              </a:rPr>
              <a:t>van </a:t>
            </a:r>
            <a:r>
              <a:rPr lang="en-GB" sz="1400" i="1" dirty="0" err="1">
                <a:solidFill>
                  <a:schemeClr val="tx2"/>
                </a:solidFill>
                <a:effectLst/>
                <a:latin typeface="TeXGyreTermes"/>
              </a:rPr>
              <a:t>Riesen</a:t>
            </a:r>
            <a:r>
              <a:rPr lang="en-GB" sz="1400" i="1" dirty="0">
                <a:solidFill>
                  <a:schemeClr val="tx2"/>
                </a:solidFill>
                <a:effectLst/>
                <a:latin typeface="TeXGyreTermes"/>
              </a:rPr>
              <a:t>-Haupt , T. </a:t>
            </a:r>
            <a:r>
              <a:rPr lang="en-GB" sz="1400" i="1" dirty="0" err="1">
                <a:solidFill>
                  <a:schemeClr val="tx2"/>
                </a:solidFill>
                <a:effectLst/>
                <a:latin typeface="TeXGyreTermes"/>
              </a:rPr>
              <a:t>Pieloni</a:t>
            </a:r>
            <a:r>
              <a:rPr lang="en-GB" sz="1400" i="1" dirty="0">
                <a:solidFill>
                  <a:schemeClr val="tx2"/>
                </a:solidFill>
                <a:latin typeface="TeXGyreTermes"/>
              </a:rPr>
              <a:t>, et al., EPFL</a:t>
            </a:r>
            <a:r>
              <a:rPr lang="en-GB" sz="1400" i="1" dirty="0">
                <a:solidFill>
                  <a:schemeClr val="tx2"/>
                </a:solidFill>
                <a:effectLst/>
                <a:latin typeface="TeXGyreTermes"/>
              </a:rPr>
              <a:t> </a:t>
            </a:r>
            <a:endParaRPr lang="en-GB" sz="1400" i="1" dirty="0">
              <a:solidFill>
                <a:schemeClr val="tx2"/>
              </a:solidFill>
            </a:endParaRPr>
          </a:p>
          <a:p>
            <a:endParaRPr lang="en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7B06E-A965-FC25-E8F7-76A0A8B1A755}"/>
              </a:ext>
            </a:extLst>
          </p:cNvPr>
          <p:cNvSpPr txBox="1"/>
          <p:nvPr/>
        </p:nvSpPr>
        <p:spPr>
          <a:xfrm>
            <a:off x="294409" y="1353862"/>
            <a:ext cx="492923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The effect of </a:t>
            </a:r>
            <a:r>
              <a:rPr lang="en-GB" sz="1700" b="1" dirty="0">
                <a:solidFill>
                  <a:srgbClr val="2962AE"/>
                </a:solidFill>
              </a:rPr>
              <a:t>synchrotron radiation </a:t>
            </a:r>
            <a:r>
              <a:rPr lang="en-GB" sz="1700" dirty="0">
                <a:solidFill>
                  <a:schemeClr val="tx2"/>
                </a:solidFill>
              </a:rPr>
              <a:t>can be included in Xsuite tracking simulations. Two models available: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“mean” model</a:t>
            </a:r>
            <a:r>
              <a:rPr lang="en-GB" sz="1700" dirty="0">
                <a:solidFill>
                  <a:schemeClr val="tx2"/>
                </a:solidFill>
              </a:rPr>
              <a:t>, for which the energy loss from the radiation is applied particle by particle without accounting for quantum fluctuations;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“quantum” model </a:t>
            </a:r>
            <a:r>
              <a:rPr lang="en-GB" sz="1700" dirty="0">
                <a:solidFill>
                  <a:schemeClr val="tx2"/>
                </a:solidFill>
              </a:rPr>
              <a:t>for which the actual photon emission is simulated</a:t>
            </a:r>
            <a:r>
              <a:rPr lang="en-GB" sz="1700" baseline="30000" dirty="0">
                <a:solidFill>
                  <a:schemeClr val="tx2"/>
                </a:solidFill>
              </a:rPr>
              <a:t>(1)</a:t>
            </a:r>
            <a:r>
              <a:rPr lang="en-GB" sz="17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Xsuite Twiss</a:t>
            </a:r>
            <a:r>
              <a:rPr lang="en-GB" sz="1700" dirty="0">
                <a:solidFill>
                  <a:schemeClr val="tx2"/>
                </a:solidFill>
              </a:rPr>
              <a:t> also includes: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Dedicated algorithm for </a:t>
            </a:r>
            <a:r>
              <a:rPr lang="en-GB" sz="1700" b="1" dirty="0">
                <a:solidFill>
                  <a:srgbClr val="2962AE"/>
                </a:solidFill>
              </a:rPr>
              <a:t>non-</a:t>
            </a:r>
            <a:r>
              <a:rPr lang="en-GB" sz="1700" b="1" dirty="0" err="1">
                <a:solidFill>
                  <a:srgbClr val="2962AE"/>
                </a:solidFill>
              </a:rPr>
              <a:t>symplectic</a:t>
            </a:r>
            <a:r>
              <a:rPr lang="en-GB" sz="1700" b="1" dirty="0">
                <a:solidFill>
                  <a:srgbClr val="2962AE"/>
                </a:solidFill>
              </a:rPr>
              <a:t> one-turn map</a:t>
            </a:r>
            <a:r>
              <a:rPr lang="en-GB" sz="1700" baseline="30000" dirty="0">
                <a:solidFill>
                  <a:schemeClr val="tx2"/>
                </a:solidFill>
              </a:rPr>
              <a:t>(2)</a:t>
            </a:r>
            <a:endParaRPr lang="en-GB" sz="1700" b="1" dirty="0">
              <a:solidFill>
                <a:srgbClr val="2962AE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Computation of </a:t>
            </a:r>
            <a:r>
              <a:rPr lang="en-GB" sz="1700" b="1" dirty="0">
                <a:solidFill>
                  <a:srgbClr val="2962AE"/>
                </a:solidFill>
              </a:rPr>
              <a:t>radiation energy loss, damping times and equilibrium emittances</a:t>
            </a:r>
          </a:p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An </a:t>
            </a:r>
            <a:r>
              <a:rPr lang="en-GB" sz="1700" b="1" dirty="0">
                <a:solidFill>
                  <a:srgbClr val="2962AE"/>
                </a:solidFill>
              </a:rPr>
              <a:t>automatic tool </a:t>
            </a:r>
            <a:r>
              <a:rPr lang="en-GB" sz="1700" dirty="0">
                <a:solidFill>
                  <a:schemeClr val="tx2"/>
                </a:solidFill>
              </a:rPr>
              <a:t>is provided for </a:t>
            </a:r>
            <a:r>
              <a:rPr lang="en-GB" sz="1700" b="1" dirty="0">
                <a:solidFill>
                  <a:srgbClr val="2962AE"/>
                </a:solidFill>
              </a:rPr>
              <a:t>phasing the RF cavities </a:t>
            </a:r>
            <a:r>
              <a:rPr lang="en-GB" sz="1700" dirty="0">
                <a:solidFill>
                  <a:schemeClr val="tx2"/>
                </a:solidFill>
              </a:rPr>
              <a:t>and </a:t>
            </a:r>
            <a:r>
              <a:rPr lang="en-GB" sz="1700" b="1" dirty="0">
                <a:solidFill>
                  <a:srgbClr val="2962AE"/>
                </a:solidFill>
              </a:rPr>
              <a:t>adjusting magnet strengths </a:t>
            </a:r>
            <a:r>
              <a:rPr lang="en-GB" sz="1700" dirty="0">
                <a:solidFill>
                  <a:schemeClr val="tx2"/>
                </a:solidFill>
              </a:rPr>
              <a:t>to </a:t>
            </a:r>
            <a:r>
              <a:rPr lang="en-GB" sz="1700" b="1" dirty="0">
                <a:solidFill>
                  <a:srgbClr val="2962AE"/>
                </a:solidFill>
              </a:rPr>
              <a:t>compensate the radiation energy loss (“tapering”)</a:t>
            </a:r>
            <a:endParaRPr lang="en-GB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5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21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Collective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4130850" y="1340798"/>
            <a:ext cx="4750031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Xsuite is designed to include </a:t>
            </a:r>
            <a:r>
              <a:rPr lang="en-GB" sz="1700" b="1" dirty="0">
                <a:solidFill>
                  <a:srgbClr val="2962AE"/>
                </a:solidFill>
              </a:rPr>
              <a:t>collective effects </a:t>
            </a:r>
            <a:r>
              <a:rPr lang="en-GB" sz="1700" dirty="0">
                <a:solidFill>
                  <a:schemeClr val="tx2"/>
                </a:solidFill>
              </a:rPr>
              <a:t>in the simulations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Handling of collective elements is </a:t>
            </a:r>
            <a:r>
              <a:rPr lang="en-GB" sz="1700" b="1" dirty="0">
                <a:solidFill>
                  <a:srgbClr val="2962AE"/>
                </a:solidFill>
              </a:rPr>
              <a:t>fully automatic </a:t>
            </a:r>
            <a:r>
              <a:rPr lang="en-GB" sz="17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dirty="0" err="1">
                <a:solidFill>
                  <a:schemeClr val="tx2"/>
                </a:solidFill>
              </a:rPr>
              <a:t>Xtrack</a:t>
            </a:r>
            <a:r>
              <a:rPr lang="en-GB" sz="1700" dirty="0">
                <a:solidFill>
                  <a:schemeClr val="tx2"/>
                </a:solidFill>
              </a:rPr>
              <a:t> module identifies the collective elements and </a:t>
            </a:r>
            <a:r>
              <a:rPr lang="en-GB" sz="1700" b="1" dirty="0">
                <a:solidFill>
                  <a:srgbClr val="2962AE"/>
                </a:solidFill>
              </a:rPr>
              <a:t>splits the sequence</a:t>
            </a:r>
            <a:r>
              <a:rPr lang="en-GB" sz="1700" dirty="0">
                <a:solidFill>
                  <a:schemeClr val="tx2"/>
                </a:solidFill>
              </a:rPr>
              <a:t>: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non-collective</a:t>
            </a:r>
            <a:r>
              <a:rPr lang="en-GB" sz="1700" dirty="0">
                <a:solidFill>
                  <a:schemeClr val="tx2"/>
                </a:solidFill>
              </a:rPr>
              <a:t> parts are handled </a:t>
            </a:r>
            <a:r>
              <a:rPr lang="en-GB" sz="1700" b="1" dirty="0">
                <a:solidFill>
                  <a:srgbClr val="2962AE"/>
                </a:solidFill>
              </a:rPr>
              <a:t>asynchronously</a:t>
            </a:r>
            <a:r>
              <a:rPr lang="en-GB" sz="1700" dirty="0">
                <a:solidFill>
                  <a:schemeClr val="tx2"/>
                </a:solidFill>
              </a:rPr>
              <a:t> to </a:t>
            </a:r>
            <a:r>
              <a:rPr lang="en-GB" sz="1700" b="1" dirty="0">
                <a:solidFill>
                  <a:srgbClr val="2962AE"/>
                </a:solidFill>
              </a:rPr>
              <a:t>gain speed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</a:rPr>
              <a:t>The simulation of the </a:t>
            </a:r>
            <a:r>
              <a:rPr lang="en-GB" sz="1700" b="1" dirty="0">
                <a:solidFill>
                  <a:srgbClr val="2962AE"/>
                </a:solidFill>
              </a:rPr>
              <a:t>collective effects </a:t>
            </a:r>
            <a:r>
              <a:rPr lang="en-GB" sz="1700" dirty="0">
                <a:solidFill>
                  <a:schemeClr val="tx2"/>
                </a:solidFill>
              </a:rPr>
              <a:t>is </a:t>
            </a:r>
            <a:r>
              <a:rPr lang="en-GB" sz="1700" b="1" dirty="0">
                <a:solidFill>
                  <a:srgbClr val="2962AE"/>
                </a:solidFill>
              </a:rPr>
              <a:t>performed synchronously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500" b="1" dirty="0">
              <a:solidFill>
                <a:srgbClr val="2962AE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</a:rPr>
              <a:t>Space-charge</a:t>
            </a:r>
            <a:r>
              <a:rPr lang="en-GB" sz="1700" dirty="0">
                <a:solidFill>
                  <a:schemeClr val="tx2"/>
                </a:solidFill>
              </a:rPr>
              <a:t>, </a:t>
            </a:r>
            <a:r>
              <a:rPr lang="en-GB" sz="1700" b="1" dirty="0">
                <a:solidFill>
                  <a:srgbClr val="2962AE"/>
                </a:solidFill>
              </a:rPr>
              <a:t>beam-beam</a:t>
            </a:r>
            <a:r>
              <a:rPr lang="en-GB" sz="1700" dirty="0">
                <a:solidFill>
                  <a:schemeClr val="tx2"/>
                </a:solidFill>
              </a:rPr>
              <a:t>, </a:t>
            </a:r>
            <a:r>
              <a:rPr lang="en-GB" sz="1700" b="1" dirty="0">
                <a:solidFill>
                  <a:srgbClr val="2962AE"/>
                </a:solidFill>
              </a:rPr>
              <a:t>IBS</a:t>
            </a:r>
            <a:r>
              <a:rPr lang="en-GB" sz="1700" dirty="0">
                <a:solidFill>
                  <a:schemeClr val="tx2"/>
                </a:solidFill>
              </a:rPr>
              <a:t>, </a:t>
            </a:r>
            <a:r>
              <a:rPr lang="en-GB" sz="1700" b="1" dirty="0">
                <a:solidFill>
                  <a:srgbClr val="2962AE"/>
                </a:solidFill>
              </a:rPr>
              <a:t>e-cloud</a:t>
            </a:r>
            <a:r>
              <a:rPr lang="en-GB" sz="1700" dirty="0">
                <a:solidFill>
                  <a:schemeClr val="tx2"/>
                </a:solidFill>
              </a:rPr>
              <a:t> (weak-strong) are handled </a:t>
            </a:r>
            <a:r>
              <a:rPr lang="en-GB" sz="1700" b="1" dirty="0">
                <a:solidFill>
                  <a:srgbClr val="2962AE"/>
                </a:solidFill>
              </a:rPr>
              <a:t>natively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</a:rPr>
              <a:t>Impedances</a:t>
            </a:r>
            <a:r>
              <a:rPr lang="en-GB" sz="1700" dirty="0">
                <a:solidFill>
                  <a:schemeClr val="tx2"/>
                </a:solidFill>
              </a:rPr>
              <a:t> and </a:t>
            </a:r>
            <a:r>
              <a:rPr lang="en-GB" sz="1700" b="1" dirty="0">
                <a:solidFill>
                  <a:srgbClr val="2962AE"/>
                </a:solidFill>
              </a:rPr>
              <a:t>feedback systems</a:t>
            </a:r>
            <a:r>
              <a:rPr lang="en-GB" sz="1700" dirty="0">
                <a:solidFill>
                  <a:schemeClr val="tx2"/>
                </a:solidFill>
              </a:rPr>
              <a:t> are handled through an interface with </a:t>
            </a:r>
            <a:r>
              <a:rPr lang="en-GB" sz="1700" b="1" dirty="0" err="1">
                <a:solidFill>
                  <a:srgbClr val="2962AE"/>
                </a:solidFill>
              </a:rPr>
              <a:t>PyHEADTAIL</a:t>
            </a:r>
            <a:endParaRPr lang="en-GB" sz="1700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</a:rPr>
              <a:t>Native implementation coming soon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9F2C80-525A-9BD1-D89B-9C80E6BA4EB6}"/>
              </a:ext>
            </a:extLst>
          </p:cNvPr>
          <p:cNvGrpSpPr/>
          <p:nvPr/>
        </p:nvGrpSpPr>
        <p:grpSpPr>
          <a:xfrm>
            <a:off x="396037" y="1416830"/>
            <a:ext cx="3539354" cy="4216487"/>
            <a:chOff x="426517" y="1924830"/>
            <a:chExt cx="3539354" cy="42164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06B77B-B790-BCC3-FEC6-708F45214A79}"/>
                </a:ext>
              </a:extLst>
            </p:cNvPr>
            <p:cNvGrpSpPr/>
            <p:nvPr/>
          </p:nvGrpSpPr>
          <p:grpSpPr>
            <a:xfrm>
              <a:off x="426517" y="1924830"/>
              <a:ext cx="3539354" cy="3110163"/>
              <a:chOff x="2207287" y="2833822"/>
              <a:chExt cx="4286344" cy="360989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7462E67-A78B-99CB-3F30-836C23FFD48F}"/>
                  </a:ext>
                </a:extLst>
              </p:cNvPr>
              <p:cNvSpPr/>
              <p:nvPr/>
            </p:nvSpPr>
            <p:spPr>
              <a:xfrm>
                <a:off x="2897444" y="3220622"/>
                <a:ext cx="2917860" cy="2866490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57BB226-CCBF-DDC3-6644-8447DAA87E4D}"/>
                  </a:ext>
                </a:extLst>
              </p:cNvPr>
              <p:cNvSpPr/>
              <p:nvPr/>
            </p:nvSpPr>
            <p:spPr>
              <a:xfrm>
                <a:off x="3758631" y="2833822"/>
                <a:ext cx="1220742" cy="5849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 defTabSz="914400"/>
                <a:r>
                  <a:rPr lang="en-CH" sz="1400" kern="0" dirty="0">
                    <a:solidFill>
                      <a:schemeClr val="accent2">
                        <a:lumMod val="50000"/>
                      </a:schemeClr>
                    </a:solidFill>
                  </a:rPr>
                  <a:t>Space charge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BB0169-85D7-5C09-8210-AAC71E69EFD8}"/>
                  </a:ext>
                </a:extLst>
              </p:cNvPr>
              <p:cNvSpPr/>
              <p:nvPr/>
            </p:nvSpPr>
            <p:spPr>
              <a:xfrm>
                <a:off x="2560419" y="3590050"/>
                <a:ext cx="1220742" cy="584982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lvl="0" algn="ctr" defTabSz="914400"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Lattice</a:t>
                </a:r>
                <a:endParaRPr lang="en-CH" sz="1400" kern="0" dirty="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0435FB-76E1-B4D7-88AA-C739CC5B6EAF}"/>
                  </a:ext>
                </a:extLst>
              </p:cNvPr>
              <p:cNvSpPr/>
              <p:nvPr/>
            </p:nvSpPr>
            <p:spPr>
              <a:xfrm flipH="1">
                <a:off x="4886532" y="3590050"/>
                <a:ext cx="1220742" cy="584982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lvl="0" algn="ctr" defTabSz="914400"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Lattice</a:t>
                </a:r>
                <a:endParaRPr lang="en-CH" sz="1400" kern="0" dirty="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4ADEF5-2B15-3D66-A678-D8AE64C852BD}"/>
                  </a:ext>
                </a:extLst>
              </p:cNvPr>
              <p:cNvSpPr/>
              <p:nvPr/>
            </p:nvSpPr>
            <p:spPr>
              <a:xfrm>
                <a:off x="2207287" y="4346282"/>
                <a:ext cx="1220742" cy="5849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Space charge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35FB22-D59E-B8C9-D82E-C1A0B4191BEC}"/>
                  </a:ext>
                </a:extLst>
              </p:cNvPr>
              <p:cNvSpPr/>
              <p:nvPr/>
            </p:nvSpPr>
            <p:spPr>
              <a:xfrm flipH="1">
                <a:off x="5272889" y="4346282"/>
                <a:ext cx="1220742" cy="5849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Space charge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C6315CA-1E76-65E0-4811-D9F662C9FDC5}"/>
                  </a:ext>
                </a:extLst>
              </p:cNvPr>
              <p:cNvSpPr/>
              <p:nvPr/>
            </p:nvSpPr>
            <p:spPr>
              <a:xfrm>
                <a:off x="2511376" y="5102509"/>
                <a:ext cx="1220742" cy="584982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Lattice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788177-4070-504A-B1AF-2605CFA8D036}"/>
                  </a:ext>
                </a:extLst>
              </p:cNvPr>
              <p:cNvSpPr/>
              <p:nvPr/>
            </p:nvSpPr>
            <p:spPr>
              <a:xfrm flipH="1">
                <a:off x="4929635" y="5102509"/>
                <a:ext cx="1220742" cy="584982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rgbClr val="9BBB59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Lattice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8BB0B0C-F46B-E19B-C54B-C4D5A2247410}"/>
                  </a:ext>
                </a:extLst>
              </p:cNvPr>
              <p:cNvSpPr/>
              <p:nvPr/>
            </p:nvSpPr>
            <p:spPr>
              <a:xfrm>
                <a:off x="3035257" y="5858738"/>
                <a:ext cx="1220742" cy="5849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Imped</a:t>
                </a:r>
                <a:r>
                  <a:rPr lang="en-CH" sz="1400" kern="0" dirty="0">
                    <a:solidFill>
                      <a:schemeClr val="accent2">
                        <a:lumMod val="50000"/>
                      </a:schemeClr>
                    </a:solidFill>
                    <a:latin typeface="Calibri"/>
                  </a:rPr>
                  <a:t>ance</a:t>
                </a:r>
                <a:endParaRPr kumimoji="0" lang="en-CH" sz="140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D33AB3-B2F8-8D13-F014-33974FF60C66}"/>
                  </a:ext>
                </a:extLst>
              </p:cNvPr>
              <p:cNvSpPr/>
              <p:nvPr/>
            </p:nvSpPr>
            <p:spPr>
              <a:xfrm>
                <a:off x="4439073" y="5858738"/>
                <a:ext cx="1220742" cy="5849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H" sz="1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Damper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235D50B-C2BD-4459-99BD-DA1FAE88A3FD}"/>
                </a:ext>
              </a:extLst>
            </p:cNvPr>
            <p:cNvSpPr/>
            <p:nvPr/>
          </p:nvSpPr>
          <p:spPr>
            <a:xfrm>
              <a:off x="975016" y="5409734"/>
              <a:ext cx="313436" cy="3072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22C88D-D497-D3B8-B7BF-5064806A41CF}"/>
                </a:ext>
              </a:extLst>
            </p:cNvPr>
            <p:cNvSpPr/>
            <p:nvPr/>
          </p:nvSpPr>
          <p:spPr>
            <a:xfrm>
              <a:off x="1316176" y="5422277"/>
              <a:ext cx="2038462" cy="3072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Collective </a:t>
              </a:r>
              <a:r>
                <a:rPr kumimoji="0" lang="en-CH" sz="140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(synchronous)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30C253-0096-1627-9D76-3FB4C105CA41}"/>
                </a:ext>
              </a:extLst>
            </p:cNvPr>
            <p:cNvSpPr/>
            <p:nvPr/>
          </p:nvSpPr>
          <p:spPr>
            <a:xfrm>
              <a:off x="975016" y="5821532"/>
              <a:ext cx="313436" cy="307242"/>
            </a:xfrm>
            <a:prstGeom prst="rect">
              <a:avLst/>
            </a:prstGeom>
            <a:solidFill>
              <a:srgbClr val="D7E5BE"/>
            </a:soli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5F3894-8C9D-3880-5438-117625930732}"/>
                </a:ext>
              </a:extLst>
            </p:cNvPr>
            <p:cNvSpPr/>
            <p:nvPr/>
          </p:nvSpPr>
          <p:spPr>
            <a:xfrm>
              <a:off x="1316175" y="5834075"/>
              <a:ext cx="2457785" cy="3072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4F612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Single-particle </a:t>
              </a:r>
              <a:r>
                <a:rPr kumimoji="0" lang="en-CH" sz="1400" i="0" u="none" strike="noStrike" kern="0" cap="none" spc="0" normalizeH="0" baseline="0" noProof="0" dirty="0">
                  <a:ln>
                    <a:noFill/>
                  </a:ln>
                  <a:solidFill>
                    <a:srgbClr val="4F612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(asynchronuos)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759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7046522" y="649910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22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Space charge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218209" y="1677194"/>
            <a:ext cx="473479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</a:rPr>
              <a:t>Different </a:t>
            </a:r>
            <a:r>
              <a:rPr lang="en-GB" sz="1700" b="1" dirty="0">
                <a:solidFill>
                  <a:srgbClr val="2962AE"/>
                </a:solidFill>
              </a:rPr>
              <a:t>space-charge models </a:t>
            </a:r>
            <a:r>
              <a:rPr lang="en-GB" sz="1700" dirty="0">
                <a:solidFill>
                  <a:schemeClr val="tx2"/>
                </a:solidFill>
              </a:rPr>
              <a:t>are implemented: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“frozen” model</a:t>
            </a:r>
            <a:r>
              <a:rPr lang="en-GB" sz="1700" dirty="0">
                <a:solidFill>
                  <a:schemeClr val="tx2"/>
                </a:solidFill>
              </a:rPr>
              <a:t>, in which particles interact with fixed charge distributions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“quasi frozen” </a:t>
            </a:r>
            <a:r>
              <a:rPr lang="en-GB" sz="1700" dirty="0">
                <a:solidFill>
                  <a:schemeClr val="tx2"/>
                </a:solidFill>
              </a:rPr>
              <a:t>model that is a variant of the frozen model in which the </a:t>
            </a:r>
            <a:r>
              <a:rPr lang="en-GB" sz="1700" b="1" dirty="0">
                <a:solidFill>
                  <a:srgbClr val="2962AE"/>
                </a:solidFill>
              </a:rPr>
              <a:t>beam intensity and beam sizes are recomputed at each interaction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 </a:t>
            </a:r>
            <a:r>
              <a:rPr lang="en-GB" sz="1700" b="1" dirty="0">
                <a:solidFill>
                  <a:srgbClr val="2962AE"/>
                </a:solidFill>
              </a:rPr>
              <a:t>“Particle In Cell (PIC)” </a:t>
            </a:r>
            <a:r>
              <a:rPr lang="en-GB" sz="1700" dirty="0">
                <a:solidFill>
                  <a:schemeClr val="tx2"/>
                </a:solidFill>
              </a:rPr>
              <a:t>model: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</a:rPr>
              <a:t>Charge of tracked particles distributed on a </a:t>
            </a:r>
            <a:r>
              <a:rPr lang="en-GB" sz="1700" b="1" dirty="0">
                <a:solidFill>
                  <a:srgbClr val="2962AE"/>
                </a:solidFill>
              </a:rPr>
              <a:t>rectangular grid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</a:rPr>
              <a:t>Fast Poisson solver </a:t>
            </a:r>
            <a:r>
              <a:rPr lang="en-GB" sz="1700" dirty="0">
                <a:solidFill>
                  <a:schemeClr val="tx2"/>
                </a:solidFill>
              </a:rPr>
              <a:t>based on </a:t>
            </a:r>
            <a:r>
              <a:rPr lang="en-GB" sz="1700" b="1" dirty="0">
                <a:solidFill>
                  <a:srgbClr val="2962AE"/>
                </a:solidFill>
              </a:rPr>
              <a:t>FFT</a:t>
            </a:r>
            <a:r>
              <a:rPr lang="en-GB" sz="1700" dirty="0">
                <a:solidFill>
                  <a:schemeClr val="tx2"/>
                </a:solidFill>
              </a:rPr>
              <a:t> method with Integrated Green Functions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Space charge simulations </a:t>
            </a:r>
            <a:r>
              <a:rPr lang="en-GB" sz="1700" b="1" dirty="0">
                <a:solidFill>
                  <a:srgbClr val="2962AE"/>
                </a:solidFill>
              </a:rPr>
              <a:t>strongly profiting from GPU acceleration</a:t>
            </a:r>
          </a:p>
          <a:p>
            <a:pPr>
              <a:spcBef>
                <a:spcPts val="600"/>
              </a:spcBef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162374E8-5148-3CD5-B02B-A2C778FE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254" y="1260069"/>
            <a:ext cx="3758537" cy="5266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99F3EF-49DF-1BDD-CB7C-AAEB655E584B}"/>
              </a:ext>
            </a:extLst>
          </p:cNvPr>
          <p:cNvSpPr txBox="1"/>
          <p:nvPr/>
        </p:nvSpPr>
        <p:spPr>
          <a:xfrm>
            <a:off x="5319322" y="613412"/>
            <a:ext cx="347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Simulation campaign for the CERN SPS </a:t>
            </a:r>
          </a:p>
          <a:p>
            <a:pPr algn="ctr"/>
            <a:r>
              <a:rPr lang="en-GB" sz="1400" b="1" dirty="0"/>
              <a:t>including full non-linear lattice, space charge and </a:t>
            </a:r>
            <a:r>
              <a:rPr lang="en-GB" sz="1400" b="1" dirty="0" err="1"/>
              <a:t>wakefields</a:t>
            </a:r>
            <a:endParaRPr lang="en-GB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21423-BF9E-DD86-3C33-9C9DD015B797}"/>
              </a:ext>
            </a:extLst>
          </p:cNvPr>
          <p:cNvSpPr txBox="1"/>
          <p:nvPr/>
        </p:nvSpPr>
        <p:spPr>
          <a:xfrm>
            <a:off x="5212809" y="6475171"/>
            <a:ext cx="3015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Courtesy X. </a:t>
            </a:r>
            <a:r>
              <a:rPr lang="en-US" sz="1200" i="1" dirty="0" err="1">
                <a:solidFill>
                  <a:schemeClr val="tx2"/>
                </a:solidFill>
              </a:rPr>
              <a:t>Buffat</a:t>
            </a:r>
            <a:endParaRPr lang="en-CH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67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23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Beam beam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3809834" y="772995"/>
            <a:ext cx="523240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Xsuite beam-beam implementations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now have become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workhorse for for LHC and FCC studies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CERN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Replacing </a:t>
            </a:r>
            <a:r>
              <a:rPr lang="en-GB" sz="17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Sixtrack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COMBI</a:t>
            </a:r>
          </a:p>
          <a:p>
            <a:pPr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different models and capabilities: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Weak-strong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assuming Gaussian Transverse Beam Profile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4D interaction (lumped transverse-only kick)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6D interaction (Hirata approach, energy change)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Strong-strong modelling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4D or 6D “soft Gaussian” approach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Self-consistent Particle In Cell</a:t>
            </a:r>
          </a:p>
          <a:p>
            <a:pPr lvl="1"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acceleration available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models.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MPI parallelization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available for strong-strong.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700" b="1" dirty="0">
              <a:solidFill>
                <a:srgbClr val="2962A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16BF8-1C38-EE4A-0883-24EB3F36B5C3}"/>
              </a:ext>
            </a:extLst>
          </p:cNvPr>
          <p:cNvSpPr txBox="1"/>
          <p:nvPr/>
        </p:nvSpPr>
        <p:spPr>
          <a:xfrm>
            <a:off x="622300" y="953696"/>
            <a:ext cx="234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FCC-</a:t>
            </a:r>
            <a:r>
              <a:rPr lang="en-GB" sz="1400" b="1" dirty="0" err="1"/>
              <a:t>ee</a:t>
            </a:r>
            <a:r>
              <a:rPr lang="en-GB" sz="1400" b="1" dirty="0"/>
              <a:t> DA studies (with bb)</a:t>
            </a:r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C7B9D-FD77-FA95-DDB9-B610E44D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1" y="4014122"/>
            <a:ext cx="3119120" cy="2334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90D08-22BC-2744-2208-7A907D968D72}"/>
              </a:ext>
            </a:extLst>
          </p:cNvPr>
          <p:cNvSpPr txBox="1"/>
          <p:nvPr/>
        </p:nvSpPr>
        <p:spPr>
          <a:xfrm>
            <a:off x="457200" y="3541465"/>
            <a:ext cx="311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Wakefield + beam-beam simulations for HL-LHC (strong-strong modelling)</a:t>
            </a:r>
            <a:endParaRPr lang="en-GB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36071-513D-B5FB-CBA6-F2C827448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7" b="1"/>
          <a:stretch/>
        </p:blipFill>
        <p:spPr>
          <a:xfrm>
            <a:off x="165100" y="1260762"/>
            <a:ext cx="3741609" cy="200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07120E-F219-56E9-4AAF-6C884375543A}"/>
              </a:ext>
            </a:extLst>
          </p:cNvPr>
          <p:cNvSpPr txBox="1"/>
          <p:nvPr/>
        </p:nvSpPr>
        <p:spPr>
          <a:xfrm>
            <a:off x="2194559" y="3078677"/>
            <a:ext cx="1428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b="1" i="1" dirty="0">
                <a:solidFill>
                  <a:schemeClr val="tx2"/>
                </a:solidFill>
              </a:rPr>
              <a:t>P. Kicsiny et al.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DD76F-2B32-D517-E004-BBD55D11284B}"/>
              </a:ext>
            </a:extLst>
          </p:cNvPr>
          <p:cNvSpPr txBox="1"/>
          <p:nvPr/>
        </p:nvSpPr>
        <p:spPr>
          <a:xfrm>
            <a:off x="2074285" y="2979096"/>
            <a:ext cx="828155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E1ABD-E820-4CD2-960E-643112BB8A08}"/>
              </a:ext>
            </a:extLst>
          </p:cNvPr>
          <p:cNvSpPr txBox="1"/>
          <p:nvPr/>
        </p:nvSpPr>
        <p:spPr>
          <a:xfrm>
            <a:off x="0" y="6550223"/>
            <a:ext cx="4383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For more information see </a:t>
            </a:r>
            <a:r>
              <a:rPr lang="en-CH" sz="1400" i="1" dirty="0">
                <a:solidFill>
                  <a:schemeClr val="tx2"/>
                </a:solidFill>
                <a:hlinkClick r:id="rId4"/>
              </a:rPr>
              <a:t>presentation at BB24 workshop</a:t>
            </a:r>
            <a:endParaRPr lang="en-CH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40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24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Electron cloud modeling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1232583" y="625252"/>
            <a:ext cx="7911417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Xsuite has been exploited to study the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 of electron cloud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slow beam degradation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(emittance growth, lifetime degradation). </a:t>
            </a: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Done by applying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high-order interpolation scheme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e-cloud potential imported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dedicated </a:t>
            </a:r>
            <a:r>
              <a:rPr lang="en-GB" sz="17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simulator.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Scheme d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esigned to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 the </a:t>
            </a:r>
            <a:r>
              <a:rPr lang="en-GB" sz="1700" b="1" dirty="0" err="1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symplecticity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resulting map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 ensuring the global continuity of the potential and required derivatives.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of GPUs is mandatory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simulate the required long time scales (&gt;10</a:t>
            </a:r>
            <a:r>
              <a:rPr lang="en-GB" sz="1700" baseline="300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turns).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FE54D-31A9-9979-93DC-8CF06CA63EDB}"/>
              </a:ext>
            </a:extLst>
          </p:cNvPr>
          <p:cNvSpPr txBox="1"/>
          <p:nvPr/>
        </p:nvSpPr>
        <p:spPr>
          <a:xfrm>
            <a:off x="0" y="6550223"/>
            <a:ext cx="2927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</a:rPr>
              <a:t>See also presentation by K. Paraschou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44F85A-67C3-6D75-CBFF-80F9D0264AC0}"/>
              </a:ext>
            </a:extLst>
          </p:cNvPr>
          <p:cNvGrpSpPr>
            <a:grpSpLocks noChangeAspect="1"/>
          </p:cNvGrpSpPr>
          <p:nvPr/>
        </p:nvGrpSpPr>
        <p:grpSpPr>
          <a:xfrm>
            <a:off x="365760" y="2814101"/>
            <a:ext cx="3962400" cy="3571625"/>
            <a:chOff x="0" y="2978598"/>
            <a:chExt cx="3962400" cy="35716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37ED20-2AE4-F377-ED4A-C379BEDE7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0654" b="25043"/>
            <a:stretch/>
          </p:blipFill>
          <p:spPr>
            <a:xfrm>
              <a:off x="127000" y="2978598"/>
              <a:ext cx="3835400" cy="17181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F04AF0-9ECE-FCE2-8FA7-58A6E521D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9075" r="1579" b="13427"/>
            <a:stretch/>
          </p:blipFill>
          <p:spPr>
            <a:xfrm>
              <a:off x="0" y="4565802"/>
              <a:ext cx="3835400" cy="198442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ACB5701-38F8-E313-CBC3-6DFC752D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284" y="2895867"/>
            <a:ext cx="3411396" cy="37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67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Intra Beam Scattering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252AD8-24C7-06D8-C6FE-097ACCDABC29}"/>
              </a:ext>
            </a:extLst>
          </p:cNvPr>
          <p:cNvSpPr txBox="1"/>
          <p:nvPr/>
        </p:nvSpPr>
        <p:spPr>
          <a:xfrm>
            <a:off x="4346584" y="811292"/>
            <a:ext cx="4797416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 Beam Scattering (IBS)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capabilities have been recently introduced:</a:t>
            </a:r>
          </a:p>
          <a:p>
            <a:pPr>
              <a:spcBef>
                <a:spcPts val="600"/>
              </a:spcBef>
            </a:pPr>
            <a:endParaRPr lang="en-GB" sz="5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IBS growth rates computation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beam parameters and optics. Two methods available: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Nagaitsev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(very fast, vertical dispersion neglected)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Bjorken-Mtingwa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(slower, </a:t>
            </a:r>
            <a:r>
              <a:rPr lang="en-GB" sz="17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700" i="1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correctly accounted)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GB" sz="5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 of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IBS can be included in multiparticle simulations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combination with all other effects available in Xsuite. Two methods available: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Effective kick </a:t>
            </a: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Kinetic formalism</a:t>
            </a: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F9112-BE98-90E3-374E-8931114EEE00}"/>
              </a:ext>
            </a:extLst>
          </p:cNvPr>
          <p:cNvSpPr txBox="1"/>
          <p:nvPr/>
        </p:nvSpPr>
        <p:spPr>
          <a:xfrm>
            <a:off x="333395" y="1787557"/>
            <a:ext cx="3713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b="1" dirty="0"/>
              <a:t>Benchmark case for the SPS ring (Pb ions)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390774-29B1-4FD8-A66A-3DA8D279B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3" y="2068193"/>
            <a:ext cx="4228109" cy="33341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1EF0D3-24C1-0F7E-6712-2404524C7E8D}"/>
              </a:ext>
            </a:extLst>
          </p:cNvPr>
          <p:cNvSpPr txBox="1"/>
          <p:nvPr/>
        </p:nvSpPr>
        <p:spPr>
          <a:xfrm rot="19967732">
            <a:off x="2031025" y="2764222"/>
            <a:ext cx="1065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b="1" dirty="0"/>
              <a:t>Horizontal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2AF162-BFBC-2E70-BC87-E22F43B51901}"/>
              </a:ext>
            </a:extLst>
          </p:cNvPr>
          <p:cNvSpPr txBox="1"/>
          <p:nvPr/>
        </p:nvSpPr>
        <p:spPr>
          <a:xfrm rot="1032199">
            <a:off x="2149391" y="4198884"/>
            <a:ext cx="828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b="1" dirty="0"/>
              <a:t>Vertical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13990-5495-DA7A-1E54-84F6D4D47D6E}"/>
              </a:ext>
            </a:extLst>
          </p:cNvPr>
          <p:cNvSpPr txBox="1"/>
          <p:nvPr/>
        </p:nvSpPr>
        <p:spPr>
          <a:xfrm>
            <a:off x="246494" y="6238101"/>
            <a:ext cx="8376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For more info: F. </a:t>
            </a:r>
            <a:r>
              <a:rPr lang="en-US" sz="1400" i="1" dirty="0" err="1">
                <a:solidFill>
                  <a:schemeClr val="tx2"/>
                </a:solidFill>
              </a:rPr>
              <a:t>Soubelet</a:t>
            </a:r>
            <a:r>
              <a:rPr lang="en-US" sz="1400" i="1" dirty="0">
                <a:solidFill>
                  <a:schemeClr val="tx2"/>
                </a:solidFill>
              </a:rPr>
              <a:t> et al., “Development of numerical tools for intra-beam scattering modelling”, IPAC24</a:t>
            </a:r>
            <a:endParaRPr lang="en-CH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45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AF453-7296-E64B-929C-C0C2C96EC89A}"/>
              </a:ext>
            </a:extLst>
          </p:cNvPr>
          <p:cNvSpPr txBox="1"/>
          <p:nvPr/>
        </p:nvSpPr>
        <p:spPr>
          <a:xfrm>
            <a:off x="1300480" y="570632"/>
            <a:ext cx="530042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Motivation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Design goals and constraints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Architecture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Agile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Lattice modeling, simulation and optimization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Lattice modeling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Single-particle 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Dynamic parameter control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Multi-objective optimizer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Simulation of specific processes</a:t>
            </a: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Particle-matter interaction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Synchrotron radiation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Collective effects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909767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sldNum" idx="12"/>
          </p:nvPr>
        </p:nvSpPr>
        <p:spPr>
          <a:xfrm>
            <a:off x="6533231" y="629931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1342767" y="0"/>
            <a:ext cx="762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2A63AD"/>
                </a:solidFill>
                <a:latin typeface="Calibri"/>
                <a:ea typeface="Calibri"/>
                <a:cs typeface="Calibri"/>
                <a:sym typeface="Calibri"/>
              </a:rPr>
              <a:t>Final remarks</a:t>
            </a:r>
            <a:endParaRPr dirty="0"/>
          </a:p>
        </p:txBody>
      </p:sp>
      <p:sp>
        <p:nvSpPr>
          <p:cNvPr id="176" name="Google Shape;176;p7"/>
          <p:cNvSpPr txBox="1"/>
          <p:nvPr/>
        </p:nvSpPr>
        <p:spPr>
          <a:xfrm>
            <a:off x="1038076" y="522513"/>
            <a:ext cx="762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After almost four years the software has grown very rapidly, </a:t>
            </a:r>
            <a:r>
              <a:rPr lang="en-GB" sz="1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1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hanks </a:t>
            </a:r>
            <a:r>
              <a:rPr lang="en-GB" sz="1800" b="1" i="0" u="none" strike="noStrike" cap="none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to many people contributing code and expertise</a:t>
            </a:r>
            <a:r>
              <a:rPr lang="en-GB" sz="1800" b="1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800" b="1" i="0" u="none" strike="noStrike" cap="none" dirty="0">
              <a:solidFill>
                <a:srgbClr val="3A5C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p7"/>
          <p:cNvGrpSpPr/>
          <p:nvPr/>
        </p:nvGrpSpPr>
        <p:grpSpPr>
          <a:xfrm>
            <a:off x="-47304" y="1223263"/>
            <a:ext cx="9327816" cy="4602467"/>
            <a:chOff x="-48905" y="1629190"/>
            <a:chExt cx="8983838" cy="4432744"/>
          </a:xfrm>
        </p:grpSpPr>
        <p:pic>
          <p:nvPicPr>
            <p:cNvPr id="178" name="Google Shape;178;p7" descr="A person with long brown hai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69662" y="2777713"/>
              <a:ext cx="1153634" cy="1119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7" descr="preview url image"/>
            <p:cNvPicPr preferRelativeResize="0"/>
            <p:nvPr/>
          </p:nvPicPr>
          <p:blipFill rotWithShape="1">
            <a:blip r:embed="rId4">
              <a:alphaModFix/>
            </a:blip>
            <a:srcRect l="20230" t="6731" r="11424" b="36834"/>
            <a:stretch/>
          </p:blipFill>
          <p:spPr>
            <a:xfrm>
              <a:off x="963187" y="2789393"/>
              <a:ext cx="954712" cy="1106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7" descr="A person with a bear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-3721" r="-1"/>
            <a:stretch/>
          </p:blipFill>
          <p:spPr>
            <a:xfrm>
              <a:off x="917770" y="1629190"/>
              <a:ext cx="954712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7"/>
            <p:cNvPicPr preferRelativeResize="0"/>
            <p:nvPr/>
          </p:nvPicPr>
          <p:blipFill rotWithShape="1">
            <a:blip r:embed="rId6">
              <a:alphaModFix/>
            </a:blip>
            <a:srcRect t="12047" b="31261"/>
            <a:stretch/>
          </p:blipFill>
          <p:spPr>
            <a:xfrm rot="-5400000">
              <a:off x="1853790" y="1624709"/>
              <a:ext cx="1139559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7" descr="A person taking a selfi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t="12599"/>
            <a:stretch/>
          </p:blipFill>
          <p:spPr>
            <a:xfrm>
              <a:off x="2990710" y="1629190"/>
              <a:ext cx="1131200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7" descr="A person smiling for the camera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97535" y="1629190"/>
              <a:ext cx="1022702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7" descr="A person smiling at the camera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t="12456" r="2100"/>
            <a:stretch/>
          </p:blipFill>
          <p:spPr>
            <a:xfrm>
              <a:off x="5098200" y="1629190"/>
              <a:ext cx="907448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7"/>
            <p:cNvPicPr preferRelativeResize="0"/>
            <p:nvPr/>
          </p:nvPicPr>
          <p:blipFill rotWithShape="1">
            <a:blip r:embed="rId10">
              <a:alphaModFix/>
            </a:blip>
            <a:srcRect l="33292" t="11937" r="26979" b="43445"/>
            <a:stretch/>
          </p:blipFill>
          <p:spPr>
            <a:xfrm>
              <a:off x="5986093" y="1629190"/>
              <a:ext cx="1022701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7"/>
            <p:cNvPicPr preferRelativeResize="0"/>
            <p:nvPr/>
          </p:nvPicPr>
          <p:blipFill rotWithShape="1">
            <a:blip r:embed="rId11">
              <a:alphaModFix/>
            </a:blip>
            <a:srcRect l="30251" t="39656" r="17710" b="20528"/>
            <a:stretch/>
          </p:blipFill>
          <p:spPr>
            <a:xfrm>
              <a:off x="-48905" y="1629190"/>
              <a:ext cx="1002746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7" descr="A person standing in front of a large scree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 l="38378" t="15649" r="43974" b="68102"/>
            <a:stretch/>
          </p:blipFill>
          <p:spPr>
            <a:xfrm>
              <a:off x="1885923" y="2769234"/>
              <a:ext cx="921071" cy="1130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809215" y="2764769"/>
              <a:ext cx="863634" cy="1139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7" descr="A person smiling for the camera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 l="20150" t="19115" r="19105" b="13886"/>
            <a:stretch/>
          </p:blipFill>
          <p:spPr>
            <a:xfrm>
              <a:off x="4678384" y="2769910"/>
              <a:ext cx="1051238" cy="1127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7" descr="A person taking a selfie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941941" y="3885466"/>
              <a:ext cx="1107022" cy="1107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7" descr="A person standing in front of a river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 l="48400" t="16705" r="8727" b="47279"/>
            <a:stretch/>
          </p:blipFill>
          <p:spPr>
            <a:xfrm>
              <a:off x="1943364" y="3878786"/>
              <a:ext cx="998578" cy="111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7"/>
            <p:cNvPicPr preferRelativeResize="0"/>
            <p:nvPr/>
          </p:nvPicPr>
          <p:blipFill rotWithShape="1">
            <a:blip r:embed="rId17">
              <a:alphaModFix/>
            </a:blip>
            <a:srcRect l="6588" t="11389" r="43754" b="12316"/>
            <a:stretch/>
          </p:blipFill>
          <p:spPr>
            <a:xfrm>
              <a:off x="-32703" y="2762814"/>
              <a:ext cx="996704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7"/>
            <p:cNvPicPr preferRelativeResize="0"/>
            <p:nvPr/>
          </p:nvPicPr>
          <p:blipFill rotWithShape="1">
            <a:blip r:embed="rId18">
              <a:alphaModFix/>
            </a:blip>
            <a:srcRect l="12250" t="5426" r="10720"/>
            <a:stretch/>
          </p:blipFill>
          <p:spPr>
            <a:xfrm>
              <a:off x="-30050" y="3865545"/>
              <a:ext cx="928948" cy="1140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7"/>
            <p:cNvPicPr preferRelativeResize="0"/>
            <p:nvPr/>
          </p:nvPicPr>
          <p:blipFill rotWithShape="1">
            <a:blip r:embed="rId19">
              <a:alphaModFix/>
            </a:blip>
            <a:srcRect l="13021" t="2601" r="15328" b="39625"/>
            <a:stretch/>
          </p:blipFill>
          <p:spPr>
            <a:xfrm>
              <a:off x="891411" y="3872851"/>
              <a:ext cx="1051953" cy="1124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7" descr="A person with curly hair and beard smiling&#10;&#10;Description automatically generated"/>
            <p:cNvPicPr preferRelativeResize="0"/>
            <p:nvPr/>
          </p:nvPicPr>
          <p:blipFill rotWithShape="1">
            <a:blip r:embed="rId20">
              <a:alphaModFix/>
            </a:blip>
            <a:srcRect l="17403" t="9005" r="8912" b="27445"/>
            <a:stretch/>
          </p:blipFill>
          <p:spPr>
            <a:xfrm>
              <a:off x="3687328" y="2762814"/>
              <a:ext cx="991055" cy="1134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7" descr="A person wearing a helmet&#10;&#10;Description automatically generated"/>
            <p:cNvPicPr preferRelativeResize="0"/>
            <p:nvPr/>
          </p:nvPicPr>
          <p:blipFill rotWithShape="1">
            <a:blip r:embed="rId21">
              <a:alphaModFix/>
            </a:blip>
            <a:srcRect l="8726" t="6732" r="3496" b="5628"/>
            <a:stretch/>
          </p:blipFill>
          <p:spPr>
            <a:xfrm>
              <a:off x="4039139" y="3893821"/>
              <a:ext cx="1001933" cy="1098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7" descr="A person wearing glasses and smiling&#10;&#10;Description automatically generated"/>
            <p:cNvPicPr preferRelativeResize="0"/>
            <p:nvPr/>
          </p:nvPicPr>
          <p:blipFill rotWithShape="1">
            <a:blip r:embed="rId22">
              <a:alphaModFix/>
            </a:blip>
            <a:srcRect l="28312" t="26960" r="21509" b="19621"/>
            <a:stretch/>
          </p:blipFill>
          <p:spPr>
            <a:xfrm rot="-5400000">
              <a:off x="4925935" y="4009326"/>
              <a:ext cx="1080430" cy="862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7" descr="preview url image"/>
            <p:cNvPicPr preferRelativeResize="0"/>
            <p:nvPr/>
          </p:nvPicPr>
          <p:blipFill rotWithShape="1">
            <a:blip r:embed="rId23">
              <a:alphaModFix/>
            </a:blip>
            <a:srcRect r="12198" b="28485"/>
            <a:stretch/>
          </p:blipFill>
          <p:spPr>
            <a:xfrm>
              <a:off x="5897464" y="3895402"/>
              <a:ext cx="1001933" cy="1088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7"/>
            <p:cNvSpPr txBox="1"/>
            <p:nvPr/>
          </p:nvSpPr>
          <p:spPr>
            <a:xfrm>
              <a:off x="5102405" y="5276141"/>
              <a:ext cx="395585" cy="477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</a:t>
              </a:r>
              <a:endParaRPr/>
            </a:p>
          </p:txBody>
        </p:sp>
        <p:pic>
          <p:nvPicPr>
            <p:cNvPr id="200" name="Google Shape;200;p7" descr="A person in a striped shirt&#10;&#10;Description automatically generated"/>
            <p:cNvPicPr preferRelativeResize="0"/>
            <p:nvPr/>
          </p:nvPicPr>
          <p:blipFill rotWithShape="1">
            <a:blip r:embed="rId24">
              <a:alphaModFix/>
            </a:blip>
            <a:srcRect l="12650" t="11975" r="31605" b="23915"/>
            <a:stretch/>
          </p:blipFill>
          <p:spPr>
            <a:xfrm rot="5400000">
              <a:off x="3879786" y="5039414"/>
              <a:ext cx="1080430" cy="931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7" descr="preview url image"/>
            <p:cNvPicPr preferRelativeResize="0"/>
            <p:nvPr/>
          </p:nvPicPr>
          <p:blipFill rotWithShape="1">
            <a:blip r:embed="rId25">
              <a:alphaModFix/>
            </a:blip>
            <a:srcRect l="19974" t="24954" r="24416" b="34006"/>
            <a:stretch/>
          </p:blipFill>
          <p:spPr>
            <a:xfrm>
              <a:off x="-13569" y="4972634"/>
              <a:ext cx="1107022" cy="10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7" descr="preview url imag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093454" y="4987106"/>
              <a:ext cx="1064589" cy="1064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7" descr="preview url image"/>
            <p:cNvPicPr preferRelativeResize="0"/>
            <p:nvPr/>
          </p:nvPicPr>
          <p:blipFill rotWithShape="1">
            <a:blip r:embed="rId27">
              <a:alphaModFix/>
            </a:blip>
            <a:srcRect l="16836" r="2844" b="10140"/>
            <a:stretch/>
          </p:blipFill>
          <p:spPr>
            <a:xfrm>
              <a:off x="2158041" y="4987092"/>
              <a:ext cx="953664" cy="1066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7"/>
            <p:cNvPicPr preferRelativeResize="0"/>
            <p:nvPr/>
          </p:nvPicPr>
          <p:blipFill rotWithShape="1">
            <a:blip r:embed="rId28">
              <a:alphaModFix/>
            </a:blip>
            <a:srcRect l="32015" t="13613" r="21512"/>
            <a:stretch/>
          </p:blipFill>
          <p:spPr>
            <a:xfrm>
              <a:off x="3096110" y="4973983"/>
              <a:ext cx="872374" cy="1081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7" descr="A person smiling at the camera&#10;&#10;Description automatically generated"/>
            <p:cNvPicPr preferRelativeResize="0"/>
            <p:nvPr/>
          </p:nvPicPr>
          <p:blipFill rotWithShape="1">
            <a:blip r:embed="rId29">
              <a:alphaModFix/>
            </a:blip>
            <a:srcRect l="35803" t="30927" r="31126" b="18450"/>
            <a:stretch/>
          </p:blipFill>
          <p:spPr>
            <a:xfrm>
              <a:off x="4874978" y="4957489"/>
              <a:ext cx="1067288" cy="1088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7"/>
            <p:cNvPicPr preferRelativeResize="0"/>
            <p:nvPr/>
          </p:nvPicPr>
          <p:blipFill rotWithShape="1">
            <a:blip r:embed="rId30">
              <a:alphaModFix/>
            </a:blip>
            <a:srcRect l="33377" t="14796" r="34017" b="55935"/>
            <a:stretch/>
          </p:blipFill>
          <p:spPr>
            <a:xfrm>
              <a:off x="7008794" y="1629190"/>
              <a:ext cx="959624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7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6778326" y="2762814"/>
              <a:ext cx="1147703" cy="1147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7" descr="preview url image"/>
            <p:cNvPicPr preferRelativeResize="0"/>
            <p:nvPr/>
          </p:nvPicPr>
          <p:blipFill rotWithShape="1">
            <a:blip r:embed="rId32">
              <a:alphaModFix/>
            </a:blip>
            <a:srcRect l="24179" t="27874" r="18548" b="34393"/>
            <a:stretch/>
          </p:blipFill>
          <p:spPr>
            <a:xfrm>
              <a:off x="6893996" y="3893821"/>
              <a:ext cx="1022701" cy="1093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7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942265" y="4977867"/>
              <a:ext cx="1062708" cy="1062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7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7004972" y="4983784"/>
              <a:ext cx="903904" cy="104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7" descr="A person standing in front of a whiteboard&#10;&#10;Description automatically generated"/>
            <p:cNvPicPr preferRelativeResize="0"/>
            <p:nvPr/>
          </p:nvPicPr>
          <p:blipFill rotWithShape="1">
            <a:blip r:embed="rId35">
              <a:alphaModFix/>
            </a:blip>
            <a:srcRect l="19553" r="22940" b="10090"/>
            <a:stretch/>
          </p:blipFill>
          <p:spPr>
            <a:xfrm rot="10800000">
              <a:off x="7952461" y="1635343"/>
              <a:ext cx="982472" cy="115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7" descr="A person standing in front of a wall of monitors&#10;&#10;Description automatically generated"/>
            <p:cNvPicPr preferRelativeResize="0"/>
            <p:nvPr/>
          </p:nvPicPr>
          <p:blipFill rotWithShape="1">
            <a:blip r:embed="rId36">
              <a:alphaModFix/>
            </a:blip>
            <a:srcRect l="39438" t="24133" r="44861" b="61667"/>
            <a:stretch/>
          </p:blipFill>
          <p:spPr>
            <a:xfrm>
              <a:off x="7860715" y="2762814"/>
              <a:ext cx="943667" cy="1138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7" descr="A person with long hair wearing a black jacket&#10;&#10;Description automatically generated"/>
            <p:cNvPicPr preferRelativeResize="0"/>
            <p:nvPr/>
          </p:nvPicPr>
          <p:blipFill rotWithShape="1">
            <a:blip r:embed="rId37">
              <a:alphaModFix/>
            </a:blip>
            <a:srcRect l="10483" t="12389" r="13225" b="18840"/>
            <a:stretch/>
          </p:blipFill>
          <p:spPr>
            <a:xfrm>
              <a:off x="7907664" y="3885467"/>
              <a:ext cx="916664" cy="1101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7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910972" y="4980856"/>
              <a:ext cx="900128" cy="10496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erson wearing glasses and a turtleneck&#10;&#10;Description automatically generated">
            <a:extLst>
              <a:ext uri="{FF2B5EF4-FFF2-40B4-BE49-F238E27FC236}">
                <a16:creationId xmlns:a16="http://schemas.microsoft.com/office/drawing/2014/main" id="{2F6CACEC-0938-A5B4-8343-A04C2DB91A3E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37325" t="32967" r="33570" b="5085"/>
          <a:stretch/>
        </p:blipFill>
        <p:spPr>
          <a:xfrm>
            <a:off x="-21921" y="5822216"/>
            <a:ext cx="950936" cy="113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2F848-5C85-929A-C2DC-013A1485B86F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7282" r="6906" b="10025"/>
          <a:stretch/>
        </p:blipFill>
        <p:spPr>
          <a:xfrm>
            <a:off x="924628" y="5815771"/>
            <a:ext cx="1023023" cy="1159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F20C2-3168-83BB-7654-952CADC345A4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14521" t="12052" r="13595" b="20152"/>
          <a:stretch/>
        </p:blipFill>
        <p:spPr>
          <a:xfrm>
            <a:off x="4848076" y="5805899"/>
            <a:ext cx="1036811" cy="117115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26F6B5-AFA0-0738-C634-FCD817E12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0976" r="21287" b="15103"/>
          <a:stretch/>
        </p:blipFill>
        <p:spPr bwMode="auto">
          <a:xfrm>
            <a:off x="1939935" y="5788689"/>
            <a:ext cx="960747" cy="11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in a vest and bow tie&#10;&#10;Description automatically generated">
            <a:extLst>
              <a:ext uri="{FF2B5EF4-FFF2-40B4-BE49-F238E27FC236}">
                <a16:creationId xmlns:a16="http://schemas.microsoft.com/office/drawing/2014/main" id="{5D0B898E-901D-434F-CCAD-87E50F1B7362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23892" t="8857" r="21265" b="27842"/>
          <a:stretch/>
        </p:blipFill>
        <p:spPr>
          <a:xfrm>
            <a:off x="2865357" y="5806055"/>
            <a:ext cx="1017308" cy="1174190"/>
          </a:xfrm>
          <a:prstGeom prst="rect">
            <a:avLst/>
          </a:prstGeom>
        </p:spPr>
      </p:pic>
      <p:pic>
        <p:nvPicPr>
          <p:cNvPr id="11" name="Picture 10" descr="A person wearing a helmet and glasses&#10;&#10;Description automatically generated">
            <a:extLst>
              <a:ext uri="{FF2B5EF4-FFF2-40B4-BE49-F238E27FC236}">
                <a16:creationId xmlns:a16="http://schemas.microsoft.com/office/drawing/2014/main" id="{9483C339-7FCD-6ABE-1936-B5675352EF26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11687" t="29749" r="42306" b="16525"/>
          <a:stretch/>
        </p:blipFill>
        <p:spPr>
          <a:xfrm>
            <a:off x="3874666" y="5804414"/>
            <a:ext cx="990179" cy="1156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DA2F2D-FED6-3B10-20CB-D124306CD314}"/>
              </a:ext>
            </a:extLst>
          </p:cNvPr>
          <p:cNvSpPr txBox="1"/>
          <p:nvPr/>
        </p:nvSpPr>
        <p:spPr>
          <a:xfrm>
            <a:off x="6126743" y="615732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H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more…</a:t>
            </a:r>
          </a:p>
        </p:txBody>
      </p:sp>
    </p:spTree>
    <p:extLst>
      <p:ext uri="{BB962C8B-B14F-4D97-AF65-F5344CB8AC3E}">
        <p14:creationId xmlns:p14="http://schemas.microsoft.com/office/powerpoint/2010/main" val="796579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sldNum" idx="12"/>
          </p:nvPr>
        </p:nvSpPr>
        <p:spPr>
          <a:xfrm>
            <a:off x="6533231" y="6299318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176" name="Google Shape;176;p7"/>
          <p:cNvSpPr txBox="1"/>
          <p:nvPr/>
        </p:nvSpPr>
        <p:spPr>
          <a:xfrm>
            <a:off x="1038076" y="522513"/>
            <a:ext cx="7620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After three years the software has grown very rapidly, </a:t>
            </a:r>
            <a:r>
              <a:rPr lang="en-GB" sz="1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GB" sz="18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hanks </a:t>
            </a:r>
            <a:r>
              <a:rPr lang="en-GB" sz="1800" b="1" i="0" u="none" strike="noStrike" cap="none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to many people contributing code and expertise</a:t>
            </a:r>
            <a:r>
              <a:rPr lang="en-GB" sz="1800" b="1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800" b="1" i="0" u="none" strike="noStrike" cap="none" dirty="0">
              <a:solidFill>
                <a:srgbClr val="3A5C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Google Shape;177;p7"/>
          <p:cNvGrpSpPr/>
          <p:nvPr/>
        </p:nvGrpSpPr>
        <p:grpSpPr>
          <a:xfrm>
            <a:off x="-47304" y="1223263"/>
            <a:ext cx="9327816" cy="4602467"/>
            <a:chOff x="-48905" y="1629190"/>
            <a:chExt cx="8983838" cy="4432744"/>
          </a:xfrm>
        </p:grpSpPr>
        <p:pic>
          <p:nvPicPr>
            <p:cNvPr id="178" name="Google Shape;178;p7" descr="A person with long brown hai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69662" y="2777713"/>
              <a:ext cx="1153634" cy="1119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7" descr="preview url image"/>
            <p:cNvPicPr preferRelativeResize="0"/>
            <p:nvPr/>
          </p:nvPicPr>
          <p:blipFill rotWithShape="1">
            <a:blip r:embed="rId4">
              <a:alphaModFix/>
            </a:blip>
            <a:srcRect l="20230" t="6731" r="11424" b="36834"/>
            <a:stretch/>
          </p:blipFill>
          <p:spPr>
            <a:xfrm>
              <a:off x="963187" y="2789393"/>
              <a:ext cx="954712" cy="1106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7" descr="A person with a beard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-3721" r="-1"/>
            <a:stretch/>
          </p:blipFill>
          <p:spPr>
            <a:xfrm>
              <a:off x="917770" y="1629190"/>
              <a:ext cx="954712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7"/>
            <p:cNvPicPr preferRelativeResize="0"/>
            <p:nvPr/>
          </p:nvPicPr>
          <p:blipFill rotWithShape="1">
            <a:blip r:embed="rId6">
              <a:alphaModFix/>
            </a:blip>
            <a:srcRect t="12047" b="31261"/>
            <a:stretch/>
          </p:blipFill>
          <p:spPr>
            <a:xfrm rot="-5400000">
              <a:off x="1853790" y="1624709"/>
              <a:ext cx="1139559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7" descr="A person taking a selfi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t="12599"/>
            <a:stretch/>
          </p:blipFill>
          <p:spPr>
            <a:xfrm>
              <a:off x="2990710" y="1629190"/>
              <a:ext cx="1131200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7" descr="A person smiling for the camera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97535" y="1629190"/>
              <a:ext cx="1022702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7" descr="A person smiling at the camera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t="12456" r="2100"/>
            <a:stretch/>
          </p:blipFill>
          <p:spPr>
            <a:xfrm>
              <a:off x="5098200" y="1629190"/>
              <a:ext cx="907448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7"/>
            <p:cNvPicPr preferRelativeResize="0"/>
            <p:nvPr/>
          </p:nvPicPr>
          <p:blipFill rotWithShape="1">
            <a:blip r:embed="rId10">
              <a:alphaModFix/>
            </a:blip>
            <a:srcRect l="33292" t="11937" r="26979" b="43445"/>
            <a:stretch/>
          </p:blipFill>
          <p:spPr>
            <a:xfrm>
              <a:off x="5986093" y="1629190"/>
              <a:ext cx="1022701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7"/>
            <p:cNvPicPr preferRelativeResize="0"/>
            <p:nvPr/>
          </p:nvPicPr>
          <p:blipFill rotWithShape="1">
            <a:blip r:embed="rId11">
              <a:alphaModFix/>
            </a:blip>
            <a:srcRect l="30251" t="39656" r="17710" b="20528"/>
            <a:stretch/>
          </p:blipFill>
          <p:spPr>
            <a:xfrm>
              <a:off x="-48905" y="1629190"/>
              <a:ext cx="1002746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7" descr="A person standing in front of a large scree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 l="38378" t="15649" r="43974" b="68102"/>
            <a:stretch/>
          </p:blipFill>
          <p:spPr>
            <a:xfrm>
              <a:off x="1885923" y="2769234"/>
              <a:ext cx="921071" cy="1130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809215" y="2764769"/>
              <a:ext cx="863634" cy="1139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7" descr="A person smiling for the camera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 l="20150" t="19115" r="19105" b="13886"/>
            <a:stretch/>
          </p:blipFill>
          <p:spPr>
            <a:xfrm>
              <a:off x="4678384" y="2769910"/>
              <a:ext cx="1051238" cy="1127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7" descr="A person taking a selfie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941941" y="3885466"/>
              <a:ext cx="1107022" cy="1107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7" descr="A person standing in front of a river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 l="48400" t="16705" r="8727" b="47279"/>
            <a:stretch/>
          </p:blipFill>
          <p:spPr>
            <a:xfrm>
              <a:off x="1943364" y="3878786"/>
              <a:ext cx="998578" cy="1118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7"/>
            <p:cNvPicPr preferRelativeResize="0"/>
            <p:nvPr/>
          </p:nvPicPr>
          <p:blipFill rotWithShape="1">
            <a:blip r:embed="rId17">
              <a:alphaModFix/>
            </a:blip>
            <a:srcRect l="6588" t="11389" r="43754" b="12316"/>
            <a:stretch/>
          </p:blipFill>
          <p:spPr>
            <a:xfrm>
              <a:off x="-32703" y="2762814"/>
              <a:ext cx="996704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7"/>
            <p:cNvPicPr preferRelativeResize="0"/>
            <p:nvPr/>
          </p:nvPicPr>
          <p:blipFill rotWithShape="1">
            <a:blip r:embed="rId18">
              <a:alphaModFix/>
            </a:blip>
            <a:srcRect l="12250" t="5426" r="10720"/>
            <a:stretch/>
          </p:blipFill>
          <p:spPr>
            <a:xfrm>
              <a:off x="-30050" y="3865545"/>
              <a:ext cx="928948" cy="11405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7"/>
            <p:cNvPicPr preferRelativeResize="0"/>
            <p:nvPr/>
          </p:nvPicPr>
          <p:blipFill rotWithShape="1">
            <a:blip r:embed="rId19">
              <a:alphaModFix/>
            </a:blip>
            <a:srcRect l="13021" t="2601" r="15328" b="39625"/>
            <a:stretch/>
          </p:blipFill>
          <p:spPr>
            <a:xfrm>
              <a:off x="891411" y="3872851"/>
              <a:ext cx="1051953" cy="1124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7" descr="A person with curly hair and beard smiling&#10;&#10;Description automatically generated"/>
            <p:cNvPicPr preferRelativeResize="0"/>
            <p:nvPr/>
          </p:nvPicPr>
          <p:blipFill rotWithShape="1">
            <a:blip r:embed="rId20">
              <a:alphaModFix/>
            </a:blip>
            <a:srcRect l="17403" t="9005" r="8912" b="27445"/>
            <a:stretch/>
          </p:blipFill>
          <p:spPr>
            <a:xfrm>
              <a:off x="3687328" y="2762814"/>
              <a:ext cx="991055" cy="1134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7" descr="A person wearing a helmet&#10;&#10;Description automatically generated"/>
            <p:cNvPicPr preferRelativeResize="0"/>
            <p:nvPr/>
          </p:nvPicPr>
          <p:blipFill rotWithShape="1">
            <a:blip r:embed="rId21">
              <a:alphaModFix/>
            </a:blip>
            <a:srcRect l="8726" t="6732" r="3496" b="5628"/>
            <a:stretch/>
          </p:blipFill>
          <p:spPr>
            <a:xfrm>
              <a:off x="4039139" y="3893821"/>
              <a:ext cx="1001933" cy="1098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7" descr="A person wearing glasses and smiling&#10;&#10;Description automatically generated"/>
            <p:cNvPicPr preferRelativeResize="0"/>
            <p:nvPr/>
          </p:nvPicPr>
          <p:blipFill rotWithShape="1">
            <a:blip r:embed="rId22">
              <a:alphaModFix/>
            </a:blip>
            <a:srcRect l="28312" t="26960" r="21509" b="19621"/>
            <a:stretch/>
          </p:blipFill>
          <p:spPr>
            <a:xfrm rot="-5400000">
              <a:off x="4925935" y="4009326"/>
              <a:ext cx="1080430" cy="862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7" descr="preview url image"/>
            <p:cNvPicPr preferRelativeResize="0"/>
            <p:nvPr/>
          </p:nvPicPr>
          <p:blipFill rotWithShape="1">
            <a:blip r:embed="rId23">
              <a:alphaModFix/>
            </a:blip>
            <a:srcRect r="12198" b="28485"/>
            <a:stretch/>
          </p:blipFill>
          <p:spPr>
            <a:xfrm>
              <a:off x="5897464" y="3895402"/>
              <a:ext cx="1001933" cy="1088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7"/>
            <p:cNvSpPr txBox="1"/>
            <p:nvPr/>
          </p:nvSpPr>
          <p:spPr>
            <a:xfrm>
              <a:off x="5102405" y="5276141"/>
              <a:ext cx="395585" cy="477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…</a:t>
              </a:r>
              <a:endParaRPr/>
            </a:p>
          </p:txBody>
        </p:sp>
        <p:pic>
          <p:nvPicPr>
            <p:cNvPr id="200" name="Google Shape;200;p7" descr="A person in a striped shirt&#10;&#10;Description automatically generated"/>
            <p:cNvPicPr preferRelativeResize="0"/>
            <p:nvPr/>
          </p:nvPicPr>
          <p:blipFill rotWithShape="1">
            <a:blip r:embed="rId24">
              <a:alphaModFix/>
            </a:blip>
            <a:srcRect l="12650" t="11975" r="31605" b="23915"/>
            <a:stretch/>
          </p:blipFill>
          <p:spPr>
            <a:xfrm rot="5400000">
              <a:off x="3879786" y="5039414"/>
              <a:ext cx="1080430" cy="931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7" descr="preview url image"/>
            <p:cNvPicPr preferRelativeResize="0"/>
            <p:nvPr/>
          </p:nvPicPr>
          <p:blipFill rotWithShape="1">
            <a:blip r:embed="rId25">
              <a:alphaModFix/>
            </a:blip>
            <a:srcRect l="19974" t="24954" r="24416" b="34006"/>
            <a:stretch/>
          </p:blipFill>
          <p:spPr>
            <a:xfrm>
              <a:off x="-13569" y="4972634"/>
              <a:ext cx="1107022" cy="10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7" descr="preview url imag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093454" y="4987106"/>
              <a:ext cx="1064589" cy="1064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7" descr="preview url image"/>
            <p:cNvPicPr preferRelativeResize="0"/>
            <p:nvPr/>
          </p:nvPicPr>
          <p:blipFill rotWithShape="1">
            <a:blip r:embed="rId27">
              <a:alphaModFix/>
            </a:blip>
            <a:srcRect l="16836" r="2844" b="10140"/>
            <a:stretch/>
          </p:blipFill>
          <p:spPr>
            <a:xfrm>
              <a:off x="2158041" y="4987092"/>
              <a:ext cx="953664" cy="1066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7"/>
            <p:cNvPicPr preferRelativeResize="0"/>
            <p:nvPr/>
          </p:nvPicPr>
          <p:blipFill rotWithShape="1">
            <a:blip r:embed="rId28">
              <a:alphaModFix/>
            </a:blip>
            <a:srcRect l="32015" t="13613" r="21512"/>
            <a:stretch/>
          </p:blipFill>
          <p:spPr>
            <a:xfrm>
              <a:off x="3096110" y="4973983"/>
              <a:ext cx="872374" cy="1081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7" descr="A person smiling at the camera&#10;&#10;Description automatically generated"/>
            <p:cNvPicPr preferRelativeResize="0"/>
            <p:nvPr/>
          </p:nvPicPr>
          <p:blipFill rotWithShape="1">
            <a:blip r:embed="rId29">
              <a:alphaModFix/>
            </a:blip>
            <a:srcRect l="35803" t="30927" r="31126" b="18450"/>
            <a:stretch/>
          </p:blipFill>
          <p:spPr>
            <a:xfrm>
              <a:off x="4874978" y="4957489"/>
              <a:ext cx="1067288" cy="1088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7"/>
            <p:cNvPicPr preferRelativeResize="0"/>
            <p:nvPr/>
          </p:nvPicPr>
          <p:blipFill rotWithShape="1">
            <a:blip r:embed="rId30">
              <a:alphaModFix/>
            </a:blip>
            <a:srcRect l="33377" t="14796" r="34017" b="55935"/>
            <a:stretch/>
          </p:blipFill>
          <p:spPr>
            <a:xfrm>
              <a:off x="7008794" y="1629190"/>
              <a:ext cx="959624" cy="114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7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6778326" y="2762814"/>
              <a:ext cx="1147703" cy="1147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7" descr="preview url image"/>
            <p:cNvPicPr preferRelativeResize="0"/>
            <p:nvPr/>
          </p:nvPicPr>
          <p:blipFill rotWithShape="1">
            <a:blip r:embed="rId32">
              <a:alphaModFix/>
            </a:blip>
            <a:srcRect l="24179" t="27874" r="18548" b="34393"/>
            <a:stretch/>
          </p:blipFill>
          <p:spPr>
            <a:xfrm>
              <a:off x="6893996" y="3893821"/>
              <a:ext cx="1022701" cy="10933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7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942265" y="4977867"/>
              <a:ext cx="1062708" cy="1062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7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7004972" y="4983784"/>
              <a:ext cx="903904" cy="1049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7" descr="A person standing in front of a whiteboard&#10;&#10;Description automatically generated"/>
            <p:cNvPicPr preferRelativeResize="0"/>
            <p:nvPr/>
          </p:nvPicPr>
          <p:blipFill rotWithShape="1">
            <a:blip r:embed="rId35">
              <a:alphaModFix/>
            </a:blip>
            <a:srcRect l="19553" r="22940" b="10090"/>
            <a:stretch/>
          </p:blipFill>
          <p:spPr>
            <a:xfrm rot="10800000">
              <a:off x="7952461" y="1635343"/>
              <a:ext cx="982472" cy="115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7" descr="A person standing in front of a wall of monitors&#10;&#10;Description automatically generated"/>
            <p:cNvPicPr preferRelativeResize="0"/>
            <p:nvPr/>
          </p:nvPicPr>
          <p:blipFill rotWithShape="1">
            <a:blip r:embed="rId36">
              <a:alphaModFix/>
            </a:blip>
            <a:srcRect l="39438" t="24133" r="44861" b="61667"/>
            <a:stretch/>
          </p:blipFill>
          <p:spPr>
            <a:xfrm>
              <a:off x="7860715" y="2762814"/>
              <a:ext cx="943667" cy="1138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7" descr="A person with long hair wearing a black jacket&#10;&#10;Description automatically generated"/>
            <p:cNvPicPr preferRelativeResize="0"/>
            <p:nvPr/>
          </p:nvPicPr>
          <p:blipFill rotWithShape="1">
            <a:blip r:embed="rId37">
              <a:alphaModFix/>
            </a:blip>
            <a:srcRect l="10483" t="12389" r="13225" b="18840"/>
            <a:stretch/>
          </p:blipFill>
          <p:spPr>
            <a:xfrm>
              <a:off x="7907664" y="3885467"/>
              <a:ext cx="916664" cy="11017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7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910972" y="4980856"/>
              <a:ext cx="900128" cy="10496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erson wearing glasses and a turtleneck&#10;&#10;Description automatically generated">
            <a:extLst>
              <a:ext uri="{FF2B5EF4-FFF2-40B4-BE49-F238E27FC236}">
                <a16:creationId xmlns:a16="http://schemas.microsoft.com/office/drawing/2014/main" id="{2F6CACEC-0938-A5B4-8343-A04C2DB91A3E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37325" t="32967" r="33570" b="5085"/>
          <a:stretch/>
        </p:blipFill>
        <p:spPr>
          <a:xfrm>
            <a:off x="-21921" y="5822216"/>
            <a:ext cx="950936" cy="113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2F848-5C85-929A-C2DC-013A1485B86F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7282" r="6906" b="10025"/>
          <a:stretch/>
        </p:blipFill>
        <p:spPr>
          <a:xfrm>
            <a:off x="924628" y="5815771"/>
            <a:ext cx="1023023" cy="1159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F20C2-3168-83BB-7654-952CADC345A4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14521" t="12052" r="13595" b="20152"/>
          <a:stretch/>
        </p:blipFill>
        <p:spPr>
          <a:xfrm>
            <a:off x="4848076" y="5805899"/>
            <a:ext cx="1036811" cy="117115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26F6B5-AFA0-0738-C634-FCD817E12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0976" r="21287" b="15103"/>
          <a:stretch/>
        </p:blipFill>
        <p:spPr bwMode="auto">
          <a:xfrm>
            <a:off x="1939935" y="5788689"/>
            <a:ext cx="960747" cy="11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in a vest and bow tie&#10;&#10;Description automatically generated">
            <a:extLst>
              <a:ext uri="{FF2B5EF4-FFF2-40B4-BE49-F238E27FC236}">
                <a16:creationId xmlns:a16="http://schemas.microsoft.com/office/drawing/2014/main" id="{5D0B898E-901D-434F-CCAD-87E50F1B7362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23892" t="8857" r="21265" b="27842"/>
          <a:stretch/>
        </p:blipFill>
        <p:spPr>
          <a:xfrm>
            <a:off x="2865357" y="5806055"/>
            <a:ext cx="1017308" cy="1174190"/>
          </a:xfrm>
          <a:prstGeom prst="rect">
            <a:avLst/>
          </a:prstGeom>
        </p:spPr>
      </p:pic>
      <p:pic>
        <p:nvPicPr>
          <p:cNvPr id="11" name="Picture 10" descr="A person wearing a helmet and glasses&#10;&#10;Description automatically generated">
            <a:extLst>
              <a:ext uri="{FF2B5EF4-FFF2-40B4-BE49-F238E27FC236}">
                <a16:creationId xmlns:a16="http://schemas.microsoft.com/office/drawing/2014/main" id="{9483C339-7FCD-6ABE-1936-B5675352EF26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11687" t="29749" r="42306" b="16525"/>
          <a:stretch/>
        </p:blipFill>
        <p:spPr>
          <a:xfrm>
            <a:off x="3874666" y="5804414"/>
            <a:ext cx="990179" cy="1156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DA2F2D-FED6-3B10-20CB-D124306CD314}"/>
              </a:ext>
            </a:extLst>
          </p:cNvPr>
          <p:cNvSpPr txBox="1"/>
          <p:nvPr/>
        </p:nvSpPr>
        <p:spPr>
          <a:xfrm>
            <a:off x="6126743" y="615732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H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more…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96AE9-D656-117B-C159-3DAC31C8680E}"/>
              </a:ext>
            </a:extLst>
          </p:cNvPr>
          <p:cNvSpPr/>
          <p:nvPr/>
        </p:nvSpPr>
        <p:spPr>
          <a:xfrm>
            <a:off x="552450" y="1918067"/>
            <a:ext cx="8039100" cy="3485206"/>
          </a:xfrm>
          <a:prstGeom prst="rect">
            <a:avLst/>
          </a:prstGeom>
          <a:solidFill>
            <a:schemeClr val="tx2">
              <a:lumMod val="10000"/>
              <a:lumOff val="9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Response went well beyond our expectation:</a:t>
            </a:r>
            <a:endParaRPr lang="en-GB" sz="17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spcBef>
                <a:spcPts val="600"/>
              </a:spcBef>
              <a:buClr>
                <a:srgbClr val="44546A"/>
              </a:buClr>
              <a:buSzPts val="1800"/>
              <a:buFont typeface="Arial"/>
              <a:buChar char="•"/>
            </a:pPr>
            <a:r>
              <a:rPr lang="en-GB" sz="1700" b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&gt;30 colleagues from CERN and other labs contributed by developing new features and debugging issues </a:t>
            </a:r>
            <a:endParaRPr lang="en-GB" sz="1700" dirty="0">
              <a:solidFill>
                <a:srgbClr val="000000">
                  <a:lumMod val="85000"/>
                  <a:lumOff val="15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88963" lvl="5" indent="-261938">
              <a:spcBef>
                <a:spcPts val="600"/>
              </a:spcBef>
              <a:buClr>
                <a:srgbClr val="44546A"/>
              </a:buClr>
              <a:buSzPts val="1800"/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Leveraging their python skills and the short tool-specific learning curve</a:t>
            </a: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Char char="•"/>
            </a:pP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Xsuite was</a:t>
            </a:r>
            <a:r>
              <a:rPr lang="en-GB" sz="17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adopted by a large and diverse user community</a:t>
            </a:r>
            <a:r>
              <a:rPr lang="en-GB" sz="17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(&gt;100 users!!!)</a:t>
            </a:r>
          </a:p>
          <a:p>
            <a:pPr marL="800100" lvl="1" indent="-342900">
              <a:spcBef>
                <a:spcPts val="600"/>
              </a:spcBef>
              <a:buClr>
                <a:srgbClr val="44546A"/>
              </a:buClr>
              <a:buSzPts val="1800"/>
              <a:buFont typeface="Courier New" panose="02070309020205020404" pitchFamily="49" charset="0"/>
              <a:buChar char="o"/>
            </a:pPr>
            <a:r>
              <a:rPr lang="en-GB" sz="17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Very </a:t>
            </a:r>
            <a:r>
              <a:rPr lang="en-GB" sz="17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lively community </a:t>
            </a:r>
            <a:r>
              <a:rPr lang="en-GB" sz="17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providing mutual support, advice, lots of feedback to developers </a:t>
            </a:r>
            <a:r>
              <a:rPr lang="en-GB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(very precious!)</a:t>
            </a:r>
            <a:endParaRPr lang="en-GB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42950" marR="0" lvl="1" indent="-285750" algn="l" rtl="0"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Courier New"/>
              <a:buChar char="o"/>
            </a:pPr>
            <a:r>
              <a:rPr lang="en-GB" sz="17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For first time at CERN we are using the same software tool for </a:t>
            </a:r>
            <a:r>
              <a:rPr lang="en-GB" sz="17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optics, dynamic aperture studies, collimation, beam-beam, space-charge, instabilities, lepton machines, extraction and beam transfer studies and more…</a:t>
            </a:r>
            <a:endParaRPr lang="en-GB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200150" marR="0" lvl="2" indent="-285750" algn="l" rtl="0">
              <a:spcBef>
                <a:spcPts val="60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Wingdings" pitchFamily="2" charset="2"/>
              <a:buChar char="§"/>
            </a:pPr>
            <a:r>
              <a:rPr lang="en-GB" sz="17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Already </a:t>
            </a:r>
            <a:r>
              <a:rPr lang="en-GB" sz="17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profited from lots of synergies and shared workflows</a:t>
            </a:r>
          </a:p>
        </p:txBody>
      </p:sp>
      <p:sp>
        <p:nvSpPr>
          <p:cNvPr id="3" name="Google Shape;175;p7">
            <a:extLst>
              <a:ext uri="{FF2B5EF4-FFF2-40B4-BE49-F238E27FC236}">
                <a16:creationId xmlns:a16="http://schemas.microsoft.com/office/drawing/2014/main" id="{DFEC2A5B-7064-D9B3-1CE6-8BB3157B258F}"/>
              </a:ext>
            </a:extLst>
          </p:cNvPr>
          <p:cNvSpPr txBox="1"/>
          <p:nvPr/>
        </p:nvSpPr>
        <p:spPr>
          <a:xfrm>
            <a:off x="1342767" y="0"/>
            <a:ext cx="762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2A63AD"/>
                </a:solidFill>
                <a:latin typeface="Calibri"/>
                <a:ea typeface="Calibri"/>
                <a:cs typeface="Calibri"/>
                <a:sym typeface="Calibri"/>
              </a:rPr>
              <a:t>Final remarks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5;p7">
            <a:extLst>
              <a:ext uri="{FF2B5EF4-FFF2-40B4-BE49-F238E27FC236}">
                <a16:creationId xmlns:a16="http://schemas.microsoft.com/office/drawing/2014/main" id="{772AA698-F52F-751D-6C5A-F0C81DDC1EFE}"/>
              </a:ext>
            </a:extLst>
          </p:cNvPr>
          <p:cNvSpPr txBox="1"/>
          <p:nvPr/>
        </p:nvSpPr>
        <p:spPr>
          <a:xfrm>
            <a:off x="1342767" y="0"/>
            <a:ext cx="762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2A63AD"/>
                </a:solidFill>
                <a:latin typeface="Calibri"/>
                <a:ea typeface="Calibri"/>
                <a:cs typeface="Calibri"/>
                <a:sym typeface="Calibri"/>
              </a:rPr>
              <a:t>Final remarks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1C2DE-8A8F-E916-231E-527174DD7927}"/>
              </a:ext>
            </a:extLst>
          </p:cNvPr>
          <p:cNvSpPr txBox="1"/>
          <p:nvPr/>
        </p:nvSpPr>
        <p:spPr>
          <a:xfrm>
            <a:off x="239465" y="2188825"/>
            <a:ext cx="19005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</a:t>
            </a:r>
            <a:endParaRPr lang="en-CH" dirty="0">
              <a:solidFill>
                <a:srgbClr val="2962A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SPS, TI2, TI8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FCC-ee, FCC-hh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A130B-FB96-1C2E-1984-8EAF483DD407}"/>
              </a:ext>
            </a:extLst>
          </p:cNvPr>
          <p:cNvSpPr txBox="1"/>
          <p:nvPr/>
        </p:nvSpPr>
        <p:spPr>
          <a:xfrm>
            <a:off x="2110076" y="2201525"/>
            <a:ext cx="22404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SIS-100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 (Heidelberg)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MEDAUSTRON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PIMMS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NIMMS</a:t>
            </a:r>
          </a:p>
          <a:p>
            <a:endParaRPr lang="en-CH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DA642-5EB5-EE2F-3570-4E8991D3B46D}"/>
              </a:ext>
            </a:extLst>
          </p:cNvPr>
          <p:cNvSpPr txBox="1"/>
          <p:nvPr/>
        </p:nvSpPr>
        <p:spPr>
          <a:xfrm>
            <a:off x="4320523" y="2201525"/>
            <a:ext cx="172771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EIC</a:t>
            </a:r>
          </a:p>
          <a:p>
            <a:endParaRPr lang="en-CH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Recycler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IOTA</a:t>
            </a:r>
          </a:p>
          <a:p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9CCE9-19E9-9716-0B45-6091FA838E57}"/>
              </a:ext>
            </a:extLst>
          </p:cNvPr>
          <p:cNvSpPr txBox="1"/>
          <p:nvPr/>
        </p:nvSpPr>
        <p:spPr>
          <a:xfrm>
            <a:off x="6018267" y="2346627"/>
            <a:ext cx="3036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sources and damping rings: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injector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ELETTRA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BESSY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CLIC-DR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more</a:t>
            </a:r>
          </a:p>
          <a:p>
            <a:endParaRPr lang="en-CH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3D1435-53CA-DC7A-37F6-B87ABF4B8E0D}"/>
              </a:ext>
            </a:extLst>
          </p:cNvPr>
          <p:cNvSpPr txBox="1"/>
          <p:nvPr/>
        </p:nvSpPr>
        <p:spPr>
          <a:xfrm>
            <a:off x="598247" y="1570118"/>
            <a:ext cx="778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Xsuite simulations have been already used for </a:t>
            </a:r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 covering a variety of rings</a:t>
            </a:r>
            <a:r>
              <a:rPr lang="en-CH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F76AE-7484-8409-1725-8E762DC208DB}"/>
              </a:ext>
            </a:extLst>
          </p:cNvPr>
          <p:cNvSpPr txBox="1"/>
          <p:nvPr/>
        </p:nvSpPr>
        <p:spPr>
          <a:xfrm>
            <a:off x="1169074" y="5507118"/>
            <a:ext cx="680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of these tought us something and</a:t>
            </a:r>
            <a:r>
              <a:rPr lang="en-CH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H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contributed to extend and improve the software!</a:t>
            </a:r>
          </a:p>
        </p:txBody>
      </p:sp>
    </p:spTree>
    <p:extLst>
      <p:ext uri="{BB962C8B-B14F-4D97-AF65-F5344CB8AC3E}">
        <p14:creationId xmlns:p14="http://schemas.microsoft.com/office/powerpoint/2010/main" val="312143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AF453-7296-E64B-929C-C0C2C96EC89A}"/>
              </a:ext>
            </a:extLst>
          </p:cNvPr>
          <p:cNvSpPr txBox="1"/>
          <p:nvPr/>
        </p:nvSpPr>
        <p:spPr>
          <a:xfrm>
            <a:off x="1300480" y="570632"/>
            <a:ext cx="530042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2"/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Motivation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Design goals and constraints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Architecture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Agile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Lattice modeling, simulation and optimization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Lattice modeling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Single-particle tracking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Dynamic parameter control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Multi-objective optimizer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Simulation of specific processes</a:t>
            </a:r>
            <a:endParaRPr lang="en-US" sz="1700" dirty="0">
              <a:solidFill>
                <a:schemeClr val="bg1">
                  <a:lumMod val="6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Particle-matter interaction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Synchrotron radiation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bg1">
                    <a:lumMod val="65000"/>
                  </a:schemeClr>
                </a:solidFill>
              </a:rPr>
              <a:t>Collective effects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bg1">
                    <a:lumMod val="65000"/>
                  </a:schemeClr>
                </a:solidFill>
              </a:rPr>
              <a:t>Final remarks</a:t>
            </a:r>
          </a:p>
        </p:txBody>
      </p:sp>
    </p:spTree>
    <p:extLst>
      <p:ext uri="{BB962C8B-B14F-4D97-AF65-F5344CB8AC3E}">
        <p14:creationId xmlns:p14="http://schemas.microsoft.com/office/powerpoint/2010/main" val="3506733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 dirty="0"/>
          </a:p>
        </p:txBody>
      </p:sp>
      <p:sp>
        <p:nvSpPr>
          <p:cNvPr id="8" name="Google Shape;176;p7">
            <a:extLst>
              <a:ext uri="{FF2B5EF4-FFF2-40B4-BE49-F238E27FC236}">
                <a16:creationId xmlns:a16="http://schemas.microsoft.com/office/drawing/2014/main" id="{89E5ADC8-46FA-91AC-F389-22D45496E350}"/>
              </a:ext>
            </a:extLst>
          </p:cNvPr>
          <p:cNvSpPr txBox="1"/>
          <p:nvPr/>
        </p:nvSpPr>
        <p:spPr>
          <a:xfrm>
            <a:off x="1114276" y="916908"/>
            <a:ext cx="7672787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CERN Accelerator and Beam Physics group is </a:t>
            </a:r>
            <a:r>
              <a:rPr lang="en-GB" sz="1800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committed to maintain Xsuit</a:t>
            </a:r>
            <a:r>
              <a:rPr lang="en-GB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GB" sz="1800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and support its users for the years to come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For other legacy tools (e.g. MAD-X, </a:t>
            </a:r>
            <a:r>
              <a:rPr lang="en-GB" dirty="0" err="1">
                <a:solidFill>
                  <a:schemeClr val="dk2"/>
                </a:solidFill>
                <a:ea typeface="Calibri"/>
                <a:cs typeface="Calibri"/>
                <a:sym typeface="Calibri"/>
              </a:rPr>
              <a:t>PyHEADTAIL</a:t>
            </a:r>
            <a:r>
              <a:rPr lang="en-GB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) we will keep present level of functionality and support for as long as needed, while focusing resources on the development </a:t>
            </a:r>
            <a:r>
              <a:rPr lang="en-GB">
                <a:solidFill>
                  <a:schemeClr val="dk2"/>
                </a:solidFill>
                <a:ea typeface="Calibri"/>
                <a:cs typeface="Calibri"/>
                <a:sym typeface="Calibri"/>
              </a:rPr>
              <a:t>of these new tools.</a:t>
            </a:r>
            <a:endParaRPr lang="en-GB" b="1" dirty="0">
              <a:solidFill>
                <a:srgbClr val="2962A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00"/>
              </a:spcBef>
            </a:pPr>
            <a:endParaRPr lang="en-GB" sz="500"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The code is </a:t>
            </a:r>
            <a:r>
              <a:rPr lang="en-GB" sz="1800" b="1" i="0" u="none" strike="noStrike" cap="none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publicly available </a:t>
            </a:r>
            <a:r>
              <a:rPr lang="en-GB" sz="1800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on GitHub and can be installed through pip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You are </a:t>
            </a:r>
            <a:r>
              <a:rPr lang="en-US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vey welcome to give it a try </a:t>
            </a:r>
            <a:r>
              <a:rPr lang="en-US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for your use case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b="1" i="0" u="none" strike="noStrike" cap="none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Installation instr</a:t>
            </a:r>
            <a:r>
              <a:rPr lang="en-GB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uctions and many examples </a:t>
            </a: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available in the </a:t>
            </a: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documentation pages</a:t>
            </a:r>
            <a:endParaRPr lang="en-GB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We are </a:t>
            </a: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very interested in getting your </a:t>
            </a:r>
            <a:r>
              <a:rPr lang="en-GB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en-GB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(d</a:t>
            </a:r>
            <a:r>
              <a:rPr lang="en-GB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on’t hesitate to contact us for issues, questions, suggestions)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GB" sz="5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Code is </a:t>
            </a:r>
            <a:r>
              <a:rPr lang="en-GB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open-source</a:t>
            </a: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and is open to </a:t>
            </a:r>
            <a:r>
              <a:rPr lang="en-GB" b="1" dirty="0">
                <a:solidFill>
                  <a:srgbClr val="2962AE"/>
                </a:solidFill>
                <a:latin typeface="Calibri"/>
                <a:ea typeface="Calibri"/>
                <a:cs typeface="Calibri"/>
                <a:sym typeface="Calibri"/>
              </a:rPr>
              <a:t>developments from the community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Get in touch if you are interested in contributing to the development</a:t>
            </a:r>
            <a:endParaRPr lang="en-US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i="0" u="none" strike="noStrike" cap="non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75;p7">
            <a:extLst>
              <a:ext uri="{FF2B5EF4-FFF2-40B4-BE49-F238E27FC236}">
                <a16:creationId xmlns:a16="http://schemas.microsoft.com/office/drawing/2014/main" id="{A4107F81-CC57-4B22-2D96-DA0D56813D7E}"/>
              </a:ext>
            </a:extLst>
          </p:cNvPr>
          <p:cNvSpPr txBox="1"/>
          <p:nvPr/>
        </p:nvSpPr>
        <p:spPr>
          <a:xfrm>
            <a:off x="1342767" y="0"/>
            <a:ext cx="762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2A63AD"/>
                </a:solidFill>
                <a:latin typeface="Calibri"/>
                <a:ea typeface="Calibri"/>
                <a:cs typeface="Calibri"/>
                <a:sym typeface="Calibri"/>
              </a:rPr>
              <a:t>Final remarks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6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31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762000" y="3198168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A63AD"/>
                </a:solidFill>
                <a:latin typeface="Calibri" pitchFamily="34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46181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1FECA-E3FC-86D1-5296-E12683C9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BDD0-59DB-5E4D-91D4-300E8852D1DB}" type="slidenum">
              <a:rPr lang="en-CH" smtClean="0"/>
              <a:t>32</a:t>
            </a:fld>
            <a:endParaRPr lang="en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3D12D-B979-55C2-975F-7CE6BCDEE07D}"/>
              </a:ext>
            </a:extLst>
          </p:cNvPr>
          <p:cNvSpPr txBox="1"/>
          <p:nvPr/>
        </p:nvSpPr>
        <p:spPr>
          <a:xfrm>
            <a:off x="1515763" y="570296"/>
            <a:ext cx="726037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H" dirty="0">
                <a:solidFill>
                  <a:schemeClr val="tx2"/>
                </a:solidFill>
              </a:rPr>
              <a:t>In 2022-23 we have </a:t>
            </a:r>
            <a:r>
              <a:rPr lang="en-CH" b="1" dirty="0">
                <a:solidFill>
                  <a:srgbClr val="2962AE"/>
                </a:solidFill>
              </a:rPr>
              <a:t>essentially discontinued </a:t>
            </a:r>
            <a:r>
              <a:rPr lang="en-CH" dirty="0">
                <a:solidFill>
                  <a:schemeClr val="tx2"/>
                </a:solidFill>
              </a:rPr>
              <a:t>the development and, to a very large extent, the usage of the following tools: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632313-4893-6020-8631-62AC69EAC715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Discontinuation of legacy tools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6DA49-C907-6F3A-E410-9BB5A198D3D2}"/>
              </a:ext>
            </a:extLst>
          </p:cNvPr>
          <p:cNvSpPr txBox="1"/>
          <p:nvPr/>
        </p:nvSpPr>
        <p:spPr>
          <a:xfrm>
            <a:off x="4701847" y="1260565"/>
            <a:ext cx="1753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</a:rPr>
              <a:t>COMBI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</a:rPr>
              <a:t>PySSD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</a:rPr>
              <a:t>DistLib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42A31A-EF4D-8812-3788-676E231271B6}"/>
              </a:ext>
            </a:extLst>
          </p:cNvPr>
          <p:cNvSpPr txBox="1"/>
          <p:nvPr/>
        </p:nvSpPr>
        <p:spPr>
          <a:xfrm>
            <a:off x="1527729" y="1260565"/>
            <a:ext cx="3473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</a:rPr>
              <a:t>Sixtrack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</a:rPr>
              <a:t>Sixdesk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H" dirty="0">
                <a:solidFill>
                  <a:schemeClr val="tx2"/>
                </a:solidFill>
              </a:rPr>
              <a:t>Sixtracklib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84D765-744B-A31F-9DA1-194103F49416}"/>
              </a:ext>
            </a:extLst>
          </p:cNvPr>
          <p:cNvGrpSpPr/>
          <p:nvPr/>
        </p:nvGrpSpPr>
        <p:grpSpPr>
          <a:xfrm>
            <a:off x="2536716" y="3200967"/>
            <a:ext cx="4330262" cy="3061045"/>
            <a:chOff x="2591461" y="3098016"/>
            <a:chExt cx="4330262" cy="306104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903CF8-41EE-6BEA-4B14-CCF28DC7640F}"/>
                </a:ext>
              </a:extLst>
            </p:cNvPr>
            <p:cNvSpPr/>
            <p:nvPr/>
          </p:nvSpPr>
          <p:spPr>
            <a:xfrm>
              <a:off x="2591461" y="3098016"/>
              <a:ext cx="4330262" cy="3061045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76B0C9-6D0A-949E-CB94-A329A2DDB8F4}"/>
                </a:ext>
              </a:extLst>
            </p:cNvPr>
            <p:cNvGrpSpPr/>
            <p:nvPr/>
          </p:nvGrpSpPr>
          <p:grpSpPr>
            <a:xfrm>
              <a:off x="2863549" y="3171587"/>
              <a:ext cx="3676595" cy="2849039"/>
              <a:chOff x="2942897" y="3165679"/>
              <a:chExt cx="3676595" cy="284903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CC1B-4C75-75BA-04F6-4B797D513888}"/>
                  </a:ext>
                </a:extLst>
              </p:cNvPr>
              <p:cNvSpPr txBox="1"/>
              <p:nvPr/>
            </p:nvSpPr>
            <p:spPr>
              <a:xfrm>
                <a:off x="2942898" y="3165679"/>
                <a:ext cx="36765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b="1" dirty="0"/>
                  <a:t>Lines of code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8384EF9-0DC2-4DD1-4B72-A4AD6A6860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0217"/>
              <a:stretch/>
            </p:blipFill>
            <p:spPr>
              <a:xfrm>
                <a:off x="2942897" y="3517499"/>
                <a:ext cx="3676595" cy="2173597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FD103E-9E11-FCBB-39F5-CD0AFC925646}"/>
                  </a:ext>
                </a:extLst>
              </p:cNvPr>
              <p:cNvSpPr txBox="1"/>
              <p:nvPr/>
            </p:nvSpPr>
            <p:spPr>
              <a:xfrm>
                <a:off x="3687222" y="5145084"/>
                <a:ext cx="4122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200" b="1" dirty="0">
                    <a:solidFill>
                      <a:schemeClr val="bg1"/>
                    </a:solidFill>
                  </a:rPr>
                  <a:t>75k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405E29-F6E4-9472-0A50-4C12A30892AC}"/>
                  </a:ext>
                </a:extLst>
              </p:cNvPr>
              <p:cNvSpPr txBox="1"/>
              <p:nvPr/>
            </p:nvSpPr>
            <p:spPr>
              <a:xfrm>
                <a:off x="5459378" y="4458378"/>
                <a:ext cx="4940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sz="1200" b="1" dirty="0">
                    <a:solidFill>
                      <a:schemeClr val="bg1"/>
                    </a:solidFill>
                  </a:rPr>
                  <a:t>370k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133440-8241-7436-EFE5-BB29CAF32305}"/>
                  </a:ext>
                </a:extLst>
              </p:cNvPr>
              <p:cNvSpPr txBox="1"/>
              <p:nvPr/>
            </p:nvSpPr>
            <p:spPr>
              <a:xfrm>
                <a:off x="3452293" y="5491498"/>
                <a:ext cx="88215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400" b="1" dirty="0"/>
                  <a:t>Written</a:t>
                </a:r>
              </a:p>
              <a:p>
                <a:pPr algn="ctr"/>
                <a:r>
                  <a:rPr lang="en-CH" sz="1400" dirty="0"/>
                  <a:t>(Xsuite)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55BC26-AEF2-8711-29C3-E95C92CD0754}"/>
                  </a:ext>
                </a:extLst>
              </p:cNvPr>
              <p:cNvSpPr txBox="1"/>
              <p:nvPr/>
            </p:nvSpPr>
            <p:spPr>
              <a:xfrm>
                <a:off x="5064104" y="5491498"/>
                <a:ext cx="124255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400" b="1" dirty="0"/>
                  <a:t>Discontinued</a:t>
                </a:r>
              </a:p>
              <a:p>
                <a:pPr algn="ctr"/>
                <a:r>
                  <a:rPr lang="en-CH" sz="1400" dirty="0"/>
                  <a:t>(Legacy tools)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B29F62-DA14-655E-93E0-313AA2CAB3D8}"/>
              </a:ext>
            </a:extLst>
          </p:cNvPr>
          <p:cNvSpPr txBox="1"/>
          <p:nvPr/>
        </p:nvSpPr>
        <p:spPr>
          <a:xfrm>
            <a:off x="1527729" y="2446414"/>
            <a:ext cx="726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H" dirty="0">
                <a:solidFill>
                  <a:schemeClr val="tx2"/>
                </a:solidFill>
              </a:rPr>
              <a:t>This led to a </a:t>
            </a:r>
            <a:r>
              <a:rPr lang="en-CH" b="1" dirty="0">
                <a:solidFill>
                  <a:srgbClr val="2962AE"/>
                </a:solidFill>
              </a:rPr>
              <a:t>massive simplification </a:t>
            </a:r>
            <a:r>
              <a:rPr lang="en-CH" dirty="0">
                <a:solidFill>
                  <a:schemeClr val="tx2"/>
                </a:solidFill>
              </a:rPr>
              <a:t>of our code base.</a:t>
            </a:r>
          </a:p>
        </p:txBody>
      </p:sp>
    </p:spTree>
    <p:extLst>
      <p:ext uri="{BB962C8B-B14F-4D97-AF65-F5344CB8AC3E}">
        <p14:creationId xmlns:p14="http://schemas.microsoft.com/office/powerpoint/2010/main" val="2138020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Twiss module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134060" y="1224355"/>
            <a:ext cx="443794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 of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Twiss parameters based on the tracking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main advantages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model included in the tracking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automatically usable in Twiss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additional development effort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Twiss becomes a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diagnostics tool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built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 model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Allows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 on the tracking model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tunes, </a:t>
            </a:r>
            <a:r>
              <a:rPr lang="en-GB" sz="17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chromaticities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closed orbit, beta functions, etc.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done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effortlessly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exporting or manipulating the model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daily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for validating simulation models, catching mistakes, in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vestigating issues</a:t>
            </a: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59CC7FCB-1955-23EC-4BB7-D434E0CA80FB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33</a:t>
            </a:fld>
            <a:endParaRPr lang="en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DAACC-C622-C8D0-7D1D-DD9F3AB6F7A0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79570E6-491C-D600-F934-BC7843F9B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42" y="578024"/>
            <a:ext cx="4664098" cy="52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D99D54-766F-D58C-CB0B-C04C9DF37E16}"/>
              </a:ext>
            </a:extLst>
          </p:cNvPr>
          <p:cNvSpPr txBox="1"/>
          <p:nvPr/>
        </p:nvSpPr>
        <p:spPr>
          <a:xfrm>
            <a:off x="7611748" y="1224355"/>
            <a:ext cx="122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1400" b="1" dirty="0"/>
              <a:t>HL-LHC optics 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DA1C588D-1B5C-E726-1CB5-E3E155C622E2}"/>
              </a:ext>
            </a:extLst>
          </p:cNvPr>
          <p:cNvSpPr txBox="1">
            <a:spLocks/>
          </p:cNvSpPr>
          <p:nvPr/>
        </p:nvSpPr>
        <p:spPr>
          <a:xfrm>
            <a:off x="6868391" y="62519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33</a:t>
            </a:fld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7761EB-F625-8BCA-5230-1CD46D654294}"/>
              </a:ext>
            </a:extLst>
          </p:cNvPr>
          <p:cNvSpPr txBox="1"/>
          <p:nvPr/>
        </p:nvSpPr>
        <p:spPr>
          <a:xfrm>
            <a:off x="5211839" y="5683233"/>
            <a:ext cx="1917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compared to MAD-X: </a:t>
            </a:r>
            <a:r>
              <a:rPr lang="en-GB" sz="1400" dirty="0">
                <a:solidFill>
                  <a:schemeClr val="tx2"/>
                </a:solidFill>
                <a:latin typeface="Symbol" pitchFamily="2" charset="2"/>
                <a:cs typeface="Calibri" panose="020F0502020204030204" pitchFamily="34" charset="0"/>
              </a:rPr>
              <a:t>Db / b</a:t>
            </a: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&lt;&lt; 10</a:t>
            </a:r>
            <a:r>
              <a:rPr lang="en-GB" sz="14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</a:p>
          <a:p>
            <a:pPr algn="ctr"/>
            <a:r>
              <a:rPr lang="en-GB" sz="14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 time </a:t>
            </a: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similar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5388AD-CF6C-5D4E-AAC0-41422A87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196" y="5621458"/>
            <a:ext cx="1917670" cy="1101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58BE1F-46D7-73BC-8F56-446B17FBE4F4}"/>
              </a:ext>
            </a:extLst>
          </p:cNvPr>
          <p:cNvSpPr txBox="1"/>
          <p:nvPr/>
        </p:nvSpPr>
        <p:spPr>
          <a:xfrm rot="20229699">
            <a:off x="8277898" y="6256234"/>
            <a:ext cx="727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b="1" dirty="0">
                <a:solidFill>
                  <a:schemeClr val="bg1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71235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/>
          <p:nvPr/>
        </p:nvSpPr>
        <p:spPr>
          <a:xfrm>
            <a:off x="149329" y="2245713"/>
            <a:ext cx="8911543" cy="3155713"/>
          </a:xfrm>
          <a:prstGeom prst="rect">
            <a:avLst/>
          </a:prstGeom>
          <a:noFill/>
          <a:ln w="190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1"/>
          <p:cNvSpPr/>
          <p:nvPr/>
        </p:nvSpPr>
        <p:spPr>
          <a:xfrm flipH="1">
            <a:off x="1991791" y="2390724"/>
            <a:ext cx="5151527" cy="2867976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4581047" y="3930045"/>
            <a:ext cx="2351582" cy="1043107"/>
          </a:xfrm>
          <a:prstGeom prst="rect">
            <a:avLst/>
          </a:prstGeom>
          <a:solidFill>
            <a:srgbClr val="3A5CB1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Xcoll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Particle-matter interaction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Collimation hierarchy config.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200"/>
              <a:buFont typeface="Arial"/>
              <a:buNone/>
            </a:pPr>
            <a:r>
              <a:rPr lang="en-GB" sz="1200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Loss map analysis</a:t>
            </a:r>
            <a:endParaRPr sz="1200" b="0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2A63AD"/>
                </a:solidFill>
                <a:latin typeface="Calibri"/>
                <a:ea typeface="Calibri"/>
                <a:cs typeface="Calibri"/>
                <a:sym typeface="Calibri"/>
              </a:rPr>
              <a:t>Broader software architecture</a:t>
            </a:r>
            <a:endParaRPr dirty="0"/>
          </a:p>
        </p:txBody>
      </p:sp>
      <p:sp>
        <p:nvSpPr>
          <p:cNvPr id="249" name="Google Shape;249;p11"/>
          <p:cNvSpPr txBox="1">
            <a:spLocks noGrp="1"/>
          </p:cNvSpPr>
          <p:nvPr>
            <p:ph type="sldNum" idx="12"/>
          </p:nvPr>
        </p:nvSpPr>
        <p:spPr>
          <a:xfrm>
            <a:off x="6378933" y="64107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sp>
        <p:nvSpPr>
          <p:cNvPr id="250" name="Google Shape;250;p11"/>
          <p:cNvSpPr txBox="1"/>
          <p:nvPr/>
        </p:nvSpPr>
        <p:spPr>
          <a:xfrm>
            <a:off x="1250195" y="132111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7273638" y="3455449"/>
            <a:ext cx="1656917" cy="975223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MAD-NG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GTPSA tracking, parametric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normal forms, optimization</a:t>
            </a: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7273638" y="2382593"/>
            <a:ext cx="1656912" cy="918599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RFTrack</a:t>
            </a:r>
            <a:endParaRPr sz="12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Time-based tracking,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field maps,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Linac-specific physics</a:t>
            </a: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2415617" y="2947317"/>
            <a:ext cx="4240076" cy="816521"/>
          </a:xfrm>
          <a:prstGeom prst="rect">
            <a:avLst/>
          </a:prstGeom>
          <a:solidFill>
            <a:srgbClr val="3A5CB1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Xtrack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Fast tracking, lattice manipulation, optics calculation and matching,  aperture analysis, radiation and tapering</a:t>
            </a: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2128279" y="3936339"/>
            <a:ext cx="2351582" cy="1043108"/>
          </a:xfrm>
          <a:prstGeom prst="rect">
            <a:avLst/>
          </a:prstGeom>
          <a:solidFill>
            <a:srgbClr val="3A5CB1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Xfields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Beam-beam,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impendences, feedbacks, space charge, IBS</a:t>
            </a:r>
            <a:endParaRPr/>
          </a:p>
        </p:txBody>
      </p:sp>
      <p:sp>
        <p:nvSpPr>
          <p:cNvPr id="255" name="Google Shape;255;p11"/>
          <p:cNvSpPr txBox="1"/>
          <p:nvPr/>
        </p:nvSpPr>
        <p:spPr>
          <a:xfrm>
            <a:off x="2060466" y="2482738"/>
            <a:ext cx="9120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Xsuite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2560441" y="1241489"/>
            <a:ext cx="1719632" cy="786277"/>
          </a:xfrm>
          <a:prstGeom prst="rect">
            <a:avLst/>
          </a:prstGeom>
          <a:solidFill>
            <a:srgbClr val="F7CAAC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acc-models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Optics and setting repository</a:t>
            </a:r>
            <a:endParaRPr/>
          </a:p>
        </p:txBody>
      </p:sp>
      <p:sp>
        <p:nvSpPr>
          <p:cNvPr id="257" name="Google Shape;257;p11"/>
          <p:cNvSpPr/>
          <p:nvPr/>
        </p:nvSpPr>
        <p:spPr>
          <a:xfrm>
            <a:off x="4791237" y="1241489"/>
            <a:ext cx="1719632" cy="786277"/>
          </a:xfrm>
          <a:prstGeom prst="rect">
            <a:avLst/>
          </a:prstGeom>
          <a:solidFill>
            <a:srgbClr val="F7CAAC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Layout database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Optics and setting repository</a:t>
            </a:r>
            <a:endParaRPr/>
          </a:p>
        </p:txBody>
      </p:sp>
      <p:cxnSp>
        <p:nvCxnSpPr>
          <p:cNvPr id="258" name="Google Shape;258;p11"/>
          <p:cNvCxnSpPr>
            <a:stCxn id="257" idx="2"/>
          </p:cNvCxnSpPr>
          <p:nvPr/>
        </p:nvCxnSpPr>
        <p:spPr>
          <a:xfrm>
            <a:off x="5651053" y="2027766"/>
            <a:ext cx="0" cy="91950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9" name="Google Shape;259;p11"/>
          <p:cNvCxnSpPr>
            <a:stCxn id="256" idx="2"/>
          </p:cNvCxnSpPr>
          <p:nvPr/>
        </p:nvCxnSpPr>
        <p:spPr>
          <a:xfrm>
            <a:off x="3420257" y="2027766"/>
            <a:ext cx="0" cy="91950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0" name="Google Shape;260;p11"/>
          <p:cNvSpPr/>
          <p:nvPr/>
        </p:nvSpPr>
        <p:spPr>
          <a:xfrm>
            <a:off x="4740576" y="5592432"/>
            <a:ext cx="925200" cy="49371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FLUKA</a:t>
            </a:r>
            <a:endParaRPr sz="1300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5856803" y="5601035"/>
            <a:ext cx="924722" cy="49345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BDSIM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GEANT4</a:t>
            </a:r>
            <a:endParaRPr sz="1300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11"/>
          <p:cNvCxnSpPr/>
          <p:nvPr/>
        </p:nvCxnSpPr>
        <p:spPr>
          <a:xfrm rot="10800000">
            <a:off x="5202937" y="4997170"/>
            <a:ext cx="0" cy="579631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63" name="Google Shape;263;p11"/>
          <p:cNvCxnSpPr>
            <a:stCxn id="261" idx="0"/>
          </p:cNvCxnSpPr>
          <p:nvPr/>
        </p:nvCxnSpPr>
        <p:spPr>
          <a:xfrm rot="10800000">
            <a:off x="6319164" y="4997135"/>
            <a:ext cx="0" cy="60390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pic>
        <p:nvPicPr>
          <p:cNvPr id="264" name="Google Shape;264;p11" descr="Combined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" y="5698827"/>
            <a:ext cx="1982480" cy="66709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/>
          <p:nvPr/>
        </p:nvSpPr>
        <p:spPr>
          <a:xfrm>
            <a:off x="299942" y="4207343"/>
            <a:ext cx="1557311" cy="4680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PyWIT</a:t>
            </a:r>
            <a:endParaRPr sz="12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Impendence toolbox</a:t>
            </a:r>
            <a:endParaRPr/>
          </a:p>
        </p:txBody>
      </p:sp>
      <p:sp>
        <p:nvSpPr>
          <p:cNvPr id="266" name="Google Shape;266;p11"/>
          <p:cNvSpPr/>
          <p:nvPr/>
        </p:nvSpPr>
        <p:spPr>
          <a:xfrm>
            <a:off x="298485" y="3627167"/>
            <a:ext cx="1558768" cy="47874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Wakis</a:t>
            </a:r>
            <a:endParaRPr sz="12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Wakefield solver</a:t>
            </a:r>
            <a:endParaRPr/>
          </a:p>
        </p:txBody>
      </p:sp>
      <p:sp>
        <p:nvSpPr>
          <p:cNvPr id="267" name="Google Shape;267;p11"/>
          <p:cNvSpPr/>
          <p:nvPr/>
        </p:nvSpPr>
        <p:spPr>
          <a:xfrm>
            <a:off x="299941" y="4774566"/>
            <a:ext cx="1557304" cy="4680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PyECLOUD</a:t>
            </a:r>
            <a:endParaRPr sz="1200" b="1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e- / ion cloud effects </a:t>
            </a:r>
            <a:endParaRPr/>
          </a:p>
        </p:txBody>
      </p:sp>
      <p:cxnSp>
        <p:nvCxnSpPr>
          <p:cNvPr id="268" name="Google Shape;268;p11"/>
          <p:cNvCxnSpPr>
            <a:stCxn id="257" idx="1"/>
            <a:endCxn id="256" idx="3"/>
          </p:cNvCxnSpPr>
          <p:nvPr/>
        </p:nvCxnSpPr>
        <p:spPr>
          <a:xfrm rot="10800000">
            <a:off x="4280037" y="1634628"/>
            <a:ext cx="51120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9" name="Google Shape;269;p11"/>
          <p:cNvSpPr txBox="1"/>
          <p:nvPr/>
        </p:nvSpPr>
        <p:spPr>
          <a:xfrm>
            <a:off x="1148596" y="598429"/>
            <a:ext cx="7893804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dirty="0">
                <a:solidFill>
                  <a:srgbClr val="3A5CB1"/>
                </a:solidFill>
                <a:latin typeface="Calibri"/>
                <a:ea typeface="Calibri"/>
                <a:cs typeface="Calibri"/>
                <a:sym typeface="Calibri"/>
              </a:rPr>
              <a:t>Xsuite working as aggregation point </a:t>
            </a:r>
            <a:r>
              <a:rPr lang="en-GB" sz="17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a wider Python ecosystem (under development)</a:t>
            </a:r>
            <a:endParaRPr sz="1700" dirty="0"/>
          </a:p>
        </p:txBody>
      </p:sp>
      <p:cxnSp>
        <p:nvCxnSpPr>
          <p:cNvPr id="270" name="Google Shape;270;p11"/>
          <p:cNvCxnSpPr/>
          <p:nvPr/>
        </p:nvCxnSpPr>
        <p:spPr>
          <a:xfrm>
            <a:off x="7031543" y="2886051"/>
            <a:ext cx="0" cy="2977539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11"/>
          <p:cNvSpPr txBox="1"/>
          <p:nvPr/>
        </p:nvSpPr>
        <p:spPr>
          <a:xfrm>
            <a:off x="161362" y="2297931"/>
            <a:ext cx="19998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ABP integrated simulation SW</a:t>
            </a:r>
            <a:endParaRPr sz="1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11"/>
          <p:cNvCxnSpPr>
            <a:endCxn id="273" idx="1"/>
          </p:cNvCxnSpPr>
          <p:nvPr/>
        </p:nvCxnSpPr>
        <p:spPr>
          <a:xfrm>
            <a:off x="7031553" y="5856961"/>
            <a:ext cx="525300" cy="480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4" name="Google Shape;274;p11"/>
          <p:cNvCxnSpPr/>
          <p:nvPr/>
        </p:nvCxnSpPr>
        <p:spPr>
          <a:xfrm>
            <a:off x="1849259" y="4018752"/>
            <a:ext cx="27902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75" name="Google Shape;275;p11"/>
          <p:cNvCxnSpPr/>
          <p:nvPr/>
        </p:nvCxnSpPr>
        <p:spPr>
          <a:xfrm>
            <a:off x="1853018" y="4440545"/>
            <a:ext cx="27902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cxnSp>
        <p:nvCxnSpPr>
          <p:cNvPr id="276" name="Google Shape;276;p11"/>
          <p:cNvCxnSpPr/>
          <p:nvPr/>
        </p:nvCxnSpPr>
        <p:spPr>
          <a:xfrm>
            <a:off x="1857245" y="4867265"/>
            <a:ext cx="27902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77" name="Google Shape;277;p11"/>
          <p:cNvSpPr/>
          <p:nvPr/>
        </p:nvSpPr>
        <p:spPr>
          <a:xfrm>
            <a:off x="7273638" y="4584928"/>
            <a:ext cx="1656917" cy="673657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GUINEA-PIG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IP physics and background</a:t>
            </a:r>
            <a:endParaRPr/>
          </a:p>
        </p:txBody>
      </p:sp>
      <p:sp>
        <p:nvSpPr>
          <p:cNvPr id="273" name="Google Shape;273;p11"/>
          <p:cNvSpPr/>
          <p:nvPr/>
        </p:nvSpPr>
        <p:spPr>
          <a:xfrm>
            <a:off x="7556853" y="5619373"/>
            <a:ext cx="925200" cy="48477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BLOND</a:t>
            </a:r>
            <a:endParaRPr/>
          </a:p>
        </p:txBody>
      </p:sp>
      <p:cxnSp>
        <p:nvCxnSpPr>
          <p:cNvPr id="278" name="Google Shape;278;p11"/>
          <p:cNvCxnSpPr/>
          <p:nvPr/>
        </p:nvCxnSpPr>
        <p:spPr>
          <a:xfrm>
            <a:off x="6644263" y="3365240"/>
            <a:ext cx="38728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11"/>
          <p:cNvCxnSpPr/>
          <p:nvPr/>
        </p:nvCxnSpPr>
        <p:spPr>
          <a:xfrm>
            <a:off x="7031543" y="2886051"/>
            <a:ext cx="242095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0" name="Google Shape;280;p11"/>
          <p:cNvCxnSpPr/>
          <p:nvPr/>
        </p:nvCxnSpPr>
        <p:spPr>
          <a:xfrm>
            <a:off x="7036537" y="3933889"/>
            <a:ext cx="237101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1" name="Google Shape;281;p11"/>
          <p:cNvCxnSpPr/>
          <p:nvPr/>
        </p:nvCxnSpPr>
        <p:spPr>
          <a:xfrm>
            <a:off x="7036537" y="4933534"/>
            <a:ext cx="237101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04769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35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Dynamic control of beam line parameters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F03F1-2633-DFFB-61A5-8F2CAE77FCB9}"/>
              </a:ext>
            </a:extLst>
          </p:cNvPr>
          <p:cNvSpPr txBox="1"/>
          <p:nvPr/>
        </p:nvSpPr>
        <p:spPr>
          <a:xfrm>
            <a:off x="108857" y="1144967"/>
            <a:ext cx="5212443" cy="48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In accelerators often a single</a:t>
            </a:r>
            <a:r>
              <a:rPr lang="en-GB" sz="1700" b="1" dirty="0">
                <a:solidFill>
                  <a:schemeClr val="tx2"/>
                </a:solidFill>
              </a:rPr>
              <a:t> </a:t>
            </a:r>
            <a:r>
              <a:rPr lang="en-GB" sz="1700" b="1" dirty="0">
                <a:solidFill>
                  <a:srgbClr val="2962AE"/>
                </a:solidFill>
              </a:rPr>
              <a:t>high-level parameter </a:t>
            </a:r>
            <a:r>
              <a:rPr lang="en-GB" sz="1700" dirty="0">
                <a:solidFill>
                  <a:schemeClr val="tx2"/>
                </a:solidFill>
              </a:rPr>
              <a:t>can be used to control </a:t>
            </a:r>
            <a:r>
              <a:rPr lang="en-GB" sz="1700" b="1" dirty="0">
                <a:solidFill>
                  <a:srgbClr val="2962AE"/>
                </a:solidFill>
              </a:rPr>
              <a:t>groups of components </a:t>
            </a:r>
            <a:r>
              <a:rPr lang="en-GB" sz="1700" dirty="0">
                <a:solidFill>
                  <a:schemeClr val="tx2"/>
                </a:solidFill>
              </a:rPr>
              <a:t>with complex dependency relations. (e.g. circuits with multiple magnets, groups of RF cavities, etc.)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The</a:t>
            </a:r>
            <a:r>
              <a:rPr lang="en-GB" sz="1700" b="1" dirty="0">
                <a:solidFill>
                  <a:srgbClr val="2962AE"/>
                </a:solidFill>
              </a:rPr>
              <a:t> </a:t>
            </a:r>
            <a:r>
              <a:rPr lang="en-GB" sz="1700" b="1" dirty="0" err="1">
                <a:solidFill>
                  <a:srgbClr val="2962AE"/>
                </a:solidFill>
              </a:rPr>
              <a:t>Xdeps</a:t>
            </a:r>
            <a:r>
              <a:rPr lang="en-GB" sz="1700" b="1" dirty="0">
                <a:solidFill>
                  <a:srgbClr val="2962AE"/>
                </a:solidFill>
              </a:rPr>
              <a:t> module </a:t>
            </a:r>
            <a:r>
              <a:rPr lang="en-GB" sz="1700" dirty="0">
                <a:solidFill>
                  <a:schemeClr val="tx2"/>
                </a:solidFill>
              </a:rPr>
              <a:t>provides the capability </a:t>
            </a:r>
            <a:r>
              <a:rPr lang="en-GB" sz="1700" dirty="0">
                <a:solidFill>
                  <a:srgbClr val="2962AE"/>
                </a:solidFill>
              </a:rPr>
              <a:t>to </a:t>
            </a:r>
            <a:r>
              <a:rPr lang="en-GB" sz="1700" b="1" dirty="0">
                <a:solidFill>
                  <a:srgbClr val="2962AE"/>
                </a:solidFill>
              </a:rPr>
              <a:t>include such dependencies in the simulation model</a:t>
            </a:r>
            <a:r>
              <a:rPr lang="en-GB" sz="1700" dirty="0">
                <a:solidFill>
                  <a:srgbClr val="2962AE"/>
                </a:solidFill>
              </a:rPr>
              <a:t> </a:t>
            </a:r>
            <a:r>
              <a:rPr lang="en-GB" sz="1700" dirty="0">
                <a:solidFill>
                  <a:schemeClr val="tx2"/>
                </a:solidFill>
              </a:rPr>
              <a:t>(as done by MAD-X deferred expressions)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TeXGyreTermes"/>
              </a:rPr>
              <a:t>E</a:t>
            </a:r>
            <a:r>
              <a:rPr lang="en-GB" sz="1700" b="1" dirty="0">
                <a:solidFill>
                  <a:srgbClr val="2962AE"/>
                </a:solidFill>
                <a:effectLst/>
                <a:latin typeface="TeXGyreTermes"/>
              </a:rPr>
              <a:t>xample</a:t>
            </a:r>
            <a:r>
              <a:rPr lang="en-GB" sz="1700" dirty="0">
                <a:solidFill>
                  <a:schemeClr val="tx2"/>
                </a:solidFill>
                <a:effectLst/>
                <a:latin typeface="TeXGyreTermes"/>
              </a:rPr>
              <a:t>, LHC crossing angle knob:</a:t>
            </a:r>
          </a:p>
          <a:p>
            <a:pPr lvl="1"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TeXGyreTermes"/>
              </a:rPr>
              <a:t>At any time, the user can set:</a:t>
            </a:r>
            <a:endParaRPr lang="en-GB" sz="1700" dirty="0">
              <a:solidFill>
                <a:schemeClr val="tx2"/>
              </a:solidFill>
              <a:effectLst/>
              <a:latin typeface="TeXGyreTermes"/>
            </a:endParaRP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  <a:latin typeface="TeXGyreTermes"/>
              </a:rPr>
              <a:t>	</a:t>
            </a:r>
            <a:r>
              <a:rPr lang="en-GB" sz="1400" dirty="0" err="1">
                <a:solidFill>
                  <a:schemeClr val="tx2"/>
                </a:solidFill>
                <a:effectLst/>
                <a:highlight>
                  <a:srgbClr val="E2F0D9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lhc.vars</a:t>
            </a:r>
            <a:r>
              <a:rPr lang="en-GB" sz="1400" dirty="0">
                <a:solidFill>
                  <a:schemeClr val="tx2"/>
                </a:solidFill>
                <a:effectLst/>
                <a:highlight>
                  <a:srgbClr val="E2F0D9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[’on_x1’] = 160 # </a:t>
            </a:r>
            <a:r>
              <a:rPr lang="en-GB" sz="1400" dirty="0" err="1">
                <a:solidFill>
                  <a:schemeClr val="tx2"/>
                </a:solidFill>
                <a:effectLst/>
                <a:highlight>
                  <a:srgbClr val="E2F0D9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murad</a:t>
            </a:r>
            <a:endParaRPr lang="en-GB" sz="1800" dirty="0">
              <a:solidFill>
                <a:schemeClr val="tx2"/>
              </a:solidFill>
              <a:effectLst/>
              <a:highlight>
                <a:srgbClr val="E2F0D9"/>
              </a:highlight>
              <a:latin typeface="TeXGyreTermes"/>
            </a:endParaRPr>
          </a:p>
          <a:p>
            <a:pPr lvl="1"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TeXGyreTermes"/>
              </a:rPr>
              <a:t>which </a:t>
            </a:r>
            <a:r>
              <a:rPr lang="en-GB" sz="1700" b="1" dirty="0">
                <a:solidFill>
                  <a:srgbClr val="2962AE"/>
                </a:solidFill>
                <a:effectLst/>
                <a:latin typeface="TeXGyreTermes"/>
              </a:rPr>
              <a:t>automatically changes the strength of 40 dipole correctors </a:t>
            </a:r>
            <a:r>
              <a:rPr lang="en-GB" sz="1700" dirty="0">
                <a:solidFill>
                  <a:schemeClr val="tx2"/>
                </a:solidFill>
                <a:effectLst/>
                <a:latin typeface="TeXGyreTermes"/>
              </a:rPr>
              <a:t>to get the required crossing angle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TeXGyreTermes"/>
              </a:rPr>
              <a:t>User can also use </a:t>
            </a:r>
            <a:r>
              <a:rPr lang="en-GB" sz="1700" b="1" dirty="0">
                <a:solidFill>
                  <a:srgbClr val="2962AE"/>
                </a:solidFill>
                <a:latin typeface="TeXGyreTermes"/>
              </a:rPr>
              <a:t>“Time functions”</a:t>
            </a:r>
            <a:r>
              <a:rPr lang="en-GB" sz="1700" dirty="0">
                <a:solidFill>
                  <a:schemeClr val="tx2"/>
                </a:solidFill>
                <a:latin typeface="TeXGyreTermes"/>
              </a:rPr>
              <a:t>, i.e. </a:t>
            </a:r>
            <a:r>
              <a:rPr lang="en-GB" sz="1700" b="1" dirty="0">
                <a:solidFill>
                  <a:srgbClr val="2962AE"/>
                </a:solidFill>
                <a:latin typeface="TeXGyreTermes"/>
              </a:rPr>
              <a:t>time dependent knobs</a:t>
            </a:r>
            <a:r>
              <a:rPr lang="en-GB" sz="1700" dirty="0">
                <a:solidFill>
                  <a:schemeClr val="tx2"/>
                </a:solidFill>
                <a:latin typeface="TeXGyreTermes"/>
              </a:rPr>
              <a:t> that are updated automatically during the simulation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ABA2B-FBBF-AF05-273C-3E8B641A6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710" y="1278922"/>
            <a:ext cx="3893146" cy="4901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BBF9D-55F9-B08E-4CB7-9C4A022C7C8C}"/>
              </a:ext>
            </a:extLst>
          </p:cNvPr>
          <p:cNvSpPr txBox="1"/>
          <p:nvPr/>
        </p:nvSpPr>
        <p:spPr>
          <a:xfrm>
            <a:off x="5878286" y="855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9C2DD-A8FA-2CE3-4734-5F3194E54432}"/>
              </a:ext>
            </a:extLst>
          </p:cNvPr>
          <p:cNvSpPr txBox="1"/>
          <p:nvPr/>
        </p:nvSpPr>
        <p:spPr>
          <a:xfrm>
            <a:off x="5725392" y="952735"/>
            <a:ext cx="3271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effectLst/>
                <a:latin typeface="TeXGyreTermes"/>
              </a:rPr>
              <a:t>Simulation of a fast orbit bump used for the H</a:t>
            </a:r>
            <a:r>
              <a:rPr lang="en-GB" sz="1400" b="1" baseline="30000" dirty="0">
                <a:solidFill>
                  <a:schemeClr val="tx2"/>
                </a:solidFill>
                <a:effectLst/>
                <a:latin typeface="txsys"/>
              </a:rPr>
              <a:t>−</a:t>
            </a:r>
            <a:r>
              <a:rPr lang="en-GB" sz="1400" b="1" dirty="0">
                <a:solidFill>
                  <a:schemeClr val="tx2"/>
                </a:solidFill>
                <a:effectLst/>
                <a:latin typeface="txsys"/>
              </a:rPr>
              <a:t> </a:t>
            </a:r>
            <a:r>
              <a:rPr lang="en-GB" sz="1400" b="1" dirty="0">
                <a:solidFill>
                  <a:schemeClr val="tx2"/>
                </a:solidFill>
                <a:effectLst/>
                <a:latin typeface="TeXGyreTermes"/>
              </a:rPr>
              <a:t>injection into the CERN PS Booster </a:t>
            </a:r>
            <a:endParaRPr lang="en-GB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4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7517C-4CD0-36A5-A484-D275CDA80143}"/>
              </a:ext>
            </a:extLst>
          </p:cNvPr>
          <p:cNvSpPr txBox="1"/>
          <p:nvPr/>
        </p:nvSpPr>
        <p:spPr>
          <a:xfrm>
            <a:off x="165102" y="1169450"/>
            <a:ext cx="5153890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CERN has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long tradition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development of software tools for beam physics</a:t>
            </a:r>
          </a:p>
          <a:p>
            <a:pPr>
              <a:spcBef>
                <a:spcPts val="600"/>
              </a:spcBef>
            </a:pPr>
            <a:endParaRPr lang="en-GB" sz="500" dirty="0">
              <a:solidFill>
                <a:srgbClr val="2962A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tools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provided to the user community: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MAD-X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standard for lattice description, optics calculation and design, tracking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 err="1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Sixtrack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fast-tracking program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used mainly for long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single-particle simulations</a:t>
            </a:r>
            <a:endParaRPr lang="en-GB" sz="1700" dirty="0">
              <a:solidFill>
                <a:srgbClr val="2962A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 err="1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Sixtracklib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C/C++library for single-particle tracking</a:t>
            </a:r>
            <a:r>
              <a:rPr lang="en-GB" sz="1700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compatible with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Graphics Processing Units (GPUs)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COMBI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for the simulation of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beam-beam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effects using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strong-strong modelling</a:t>
            </a:r>
            <a:r>
              <a:rPr lang="en-GB" sz="1700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 err="1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PyHEADTAIL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Python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toolkit for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collective effects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(impedance, feedbacks, space charge, and e-cloud).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5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eveloped over decades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features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their respective domains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2CAA3-3A9E-66DA-B8F0-4EDF6FE537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428" y="637745"/>
            <a:ext cx="3797532" cy="1962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30E58D-CB2A-80ED-333D-A9AAC7FE73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2191" y="2548769"/>
            <a:ext cx="2920006" cy="2491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502184-D90E-006A-EDEB-8C82187DF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134" y="5040743"/>
            <a:ext cx="3204121" cy="17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5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14DFB-D1FF-698F-EDD4-5B0C3C2F3FBB}"/>
              </a:ext>
            </a:extLst>
          </p:cNvPr>
          <p:cNvSpPr txBox="1"/>
          <p:nvPr/>
        </p:nvSpPr>
        <p:spPr>
          <a:xfrm>
            <a:off x="2237481" y="858715"/>
            <a:ext cx="675065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effectLst/>
              </a:rPr>
              <a:t>Over the years we started to </a:t>
            </a:r>
            <a:r>
              <a:rPr lang="en-GB" sz="1700" b="1" dirty="0">
                <a:solidFill>
                  <a:srgbClr val="2962AE"/>
                </a:solidFill>
                <a:effectLst/>
              </a:rPr>
              <a:t>facing needs that could not be easily fulfilled with legacy tools</a:t>
            </a:r>
            <a:r>
              <a:rPr lang="en-GB" sz="1700" dirty="0">
                <a:solidFill>
                  <a:schemeClr val="tx2"/>
                </a:solidFill>
                <a:effectLst/>
              </a:rPr>
              <a:t>:</a:t>
            </a:r>
          </a:p>
          <a:p>
            <a:pPr>
              <a:spcBef>
                <a:spcPts val="600"/>
              </a:spcBef>
            </a:pPr>
            <a:endParaRPr lang="en-GB" sz="500" dirty="0">
              <a:solidFill>
                <a:schemeClr val="tx2"/>
              </a:solidFill>
              <a:effectLst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u="sng" dirty="0">
                <a:solidFill>
                  <a:srgbClr val="2962AE"/>
                </a:solidFill>
              </a:rPr>
              <a:t>Integration</a:t>
            </a:r>
            <a:r>
              <a:rPr lang="en-GB" sz="1700" dirty="0">
                <a:solidFill>
                  <a:schemeClr val="tx2"/>
                </a:solidFill>
              </a:rPr>
              <a:t>: very difficult to combine features from different codes to simulate </a:t>
            </a:r>
            <a:r>
              <a:rPr lang="en-GB" sz="1700" dirty="0">
                <a:solidFill>
                  <a:schemeClr val="tx2"/>
                </a:solidFill>
                <a:effectLst/>
              </a:rPr>
              <a:t>complex heterogeneous effects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500" dirty="0">
              <a:solidFill>
                <a:schemeClr val="tx2"/>
              </a:solidFill>
              <a:effectLst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u="sng" dirty="0" err="1">
                <a:solidFill>
                  <a:srgbClr val="2962AE"/>
                </a:solidFill>
              </a:rPr>
              <a:t>Extendability</a:t>
            </a:r>
            <a:r>
              <a:rPr lang="en-GB" sz="1700" b="1" dirty="0">
                <a:solidFill>
                  <a:srgbClr val="2962AE"/>
                </a:solidFill>
              </a:rPr>
              <a:t>:</a:t>
            </a:r>
            <a:r>
              <a:rPr lang="en-GB" sz="1700" dirty="0">
                <a:solidFill>
                  <a:schemeClr val="tx2"/>
                </a:solidFill>
              </a:rPr>
              <a:t> difficult to extend to present needs (notably those coming from FCC-</a:t>
            </a:r>
            <a:r>
              <a:rPr lang="en-GB" sz="1700" dirty="0" err="1">
                <a:solidFill>
                  <a:schemeClr val="tx2"/>
                </a:solidFill>
              </a:rPr>
              <a:t>ee</a:t>
            </a:r>
            <a:r>
              <a:rPr lang="en-GB" sz="1700" dirty="0">
                <a:solidFill>
                  <a:schemeClr val="tx2"/>
                </a:solidFill>
              </a:rPr>
              <a:t>)</a:t>
            </a:r>
            <a:endParaRPr lang="en-GB" sz="1700" dirty="0">
              <a:solidFill>
                <a:schemeClr val="tx2"/>
              </a:solidFill>
              <a:effectLst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500" dirty="0">
              <a:solidFill>
                <a:schemeClr val="tx2"/>
              </a:solidFill>
              <a:effectLst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u="sng" dirty="0">
                <a:solidFill>
                  <a:srgbClr val="2962AE"/>
                </a:solidFill>
                <a:effectLst/>
              </a:rPr>
              <a:t>User </a:t>
            </a:r>
            <a:r>
              <a:rPr lang="en-GB" sz="1700" b="1" u="sng" dirty="0">
                <a:solidFill>
                  <a:srgbClr val="2962AE"/>
                </a:solidFill>
              </a:rPr>
              <a:t>interface</a:t>
            </a:r>
            <a:r>
              <a:rPr lang="en-GB" sz="1700" dirty="0">
                <a:solidFill>
                  <a:schemeClr val="tx2"/>
                </a:solidFill>
              </a:rPr>
              <a:t>: need to </a:t>
            </a:r>
            <a:r>
              <a:rPr lang="en-GB" sz="1700" dirty="0">
                <a:solidFill>
                  <a:schemeClr val="tx2"/>
                </a:solidFill>
                <a:effectLst/>
              </a:rPr>
              <a:t>move away from custom interfaces (text files / ad-hoc scripting) towards standard </a:t>
            </a:r>
            <a:r>
              <a:rPr lang="en-GB" sz="1700" b="1" dirty="0">
                <a:solidFill>
                  <a:srgbClr val="2962AE"/>
                </a:solidFill>
              </a:rPr>
              <a:t>P</a:t>
            </a:r>
            <a:r>
              <a:rPr lang="en-GB" sz="1700" b="1" dirty="0">
                <a:solidFill>
                  <a:srgbClr val="2962AE"/>
                </a:solidFill>
                <a:effectLst/>
              </a:rPr>
              <a:t>ython packages</a:t>
            </a:r>
            <a:r>
              <a:rPr lang="en-GB" sz="1700" dirty="0">
                <a:solidFill>
                  <a:srgbClr val="2962AE"/>
                </a:solidFill>
                <a:effectLst/>
              </a:rPr>
              <a:t>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</a:rPr>
              <a:t>Present </a:t>
            </a:r>
            <a:r>
              <a:rPr lang="en-GB" sz="1700" b="1" dirty="0">
                <a:solidFill>
                  <a:srgbClr val="2962AE"/>
                </a:solidFill>
              </a:rPr>
              <a:t>de-facto standard in scientific computing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effectLst/>
              </a:rPr>
              <a:t>Allows </a:t>
            </a:r>
            <a:r>
              <a:rPr lang="en-GB" sz="1700" b="1" dirty="0">
                <a:solidFill>
                  <a:srgbClr val="2962AE"/>
                </a:solidFill>
                <a:effectLst/>
              </a:rPr>
              <a:t>leveraging an ever-growing arsenal of general-purpose Python libraries </a:t>
            </a:r>
            <a:r>
              <a:rPr lang="en-GB" sz="1700" dirty="0">
                <a:solidFill>
                  <a:schemeClr val="tx2"/>
                </a:solidFill>
                <a:effectLst/>
              </a:rPr>
              <a:t>(statistics, linear algebra, frequency analysis, optimization, plot, etc.)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5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u="sng" dirty="0">
                <a:solidFill>
                  <a:srgbClr val="2962AE"/>
                </a:solidFill>
                <a:effectLst/>
              </a:rPr>
              <a:t>GPU acceleration</a:t>
            </a:r>
            <a:r>
              <a:rPr lang="en-GB" sz="1700" dirty="0">
                <a:solidFill>
                  <a:schemeClr val="tx2"/>
                </a:solidFill>
                <a:effectLst/>
              </a:rPr>
              <a:t>: mandatory </a:t>
            </a:r>
            <a:r>
              <a:rPr lang="en-GB" sz="1700" dirty="0">
                <a:solidFill>
                  <a:schemeClr val="tx2"/>
                </a:solidFill>
              </a:rPr>
              <a:t>for several applications but </a:t>
            </a:r>
            <a:r>
              <a:rPr lang="en-GB" sz="1700" dirty="0">
                <a:solidFill>
                  <a:schemeClr val="tx2"/>
                </a:solidFill>
                <a:effectLst/>
              </a:rPr>
              <a:t>cumbersome to retrofit in the existing codes</a:t>
            </a:r>
          </a:p>
          <a:p>
            <a:pPr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  <a:effectLst/>
              <a:latin typeface="TeXGyreTerme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4C0EC3C-6820-774C-C42C-C4E90939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2" y="1402731"/>
            <a:ext cx="1472540" cy="14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46920E-9012-F2DC-E1C8-B8C112835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07" y="5129916"/>
            <a:ext cx="1977703" cy="1644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53700E-DE9D-ED34-C66F-777430DF8A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000288">
            <a:off x="-23718" y="3417699"/>
            <a:ext cx="2318558" cy="6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6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Xsuite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14DFB-D1FF-698F-EDD4-5B0C3C2F3FBB}"/>
              </a:ext>
            </a:extLst>
          </p:cNvPr>
          <p:cNvSpPr txBox="1"/>
          <p:nvPr/>
        </p:nvSpPr>
        <p:spPr>
          <a:xfrm>
            <a:off x="565381" y="4243369"/>
            <a:ext cx="8034020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b="1" u="sng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Design constraints: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grow the code in a “sustainable” way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being managed and maintained by a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core team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integrating (in a clean way!) contributions by a wide developer community</a:t>
            </a: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Need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developer learning curve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short as possible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à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specific features developed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 by field experts</a:t>
            </a: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en-GB" sz="17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D8E95-265D-DE9E-A530-FA25A42B7EBB}"/>
              </a:ext>
            </a:extLst>
          </p:cNvPr>
          <p:cNvSpPr txBox="1"/>
          <p:nvPr/>
        </p:nvSpPr>
        <p:spPr>
          <a:xfrm>
            <a:off x="3210030" y="775473"/>
            <a:ext cx="575953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led to the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 of the Xsuite project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GB" sz="1700" b="1" dirty="0">
              <a:solidFill>
                <a:srgbClr val="2962A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goal: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into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modern Python toolkit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know-how built in developing MAD, </a:t>
            </a:r>
            <a:r>
              <a:rPr lang="en-GB" sz="17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Sixtrack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COMBI…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 with one toolkit 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ranging from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low-energy hadron rings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high-energy lepton colliders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esigned for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seamless integration of components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for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extendibility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upport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 computing platforms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including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multicore CPUs and GPUs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from different vendors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Preserving experience and know-how,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but not really reusing source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FD6EA-2022-41C4-5D40-F425ABB0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098550"/>
            <a:ext cx="198457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4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5A02DE0-2904-3344-8626-2060D0CC0484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Xsuite – architecture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22FF0CA-0BA1-9C4D-93EE-2131EA65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F892BDD0-59DB-5E4D-91D4-300E8852D1DB}" type="slidenum">
              <a:rPr lang="en-CH" smtClean="0"/>
              <a:t>7</a:t>
            </a:fld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42E702-6D10-7846-9E87-1F8B4A3ADC9A}"/>
              </a:ext>
            </a:extLst>
          </p:cNvPr>
          <p:cNvSpPr/>
          <p:nvPr/>
        </p:nvSpPr>
        <p:spPr>
          <a:xfrm flipH="1">
            <a:off x="1326078" y="719807"/>
            <a:ext cx="5688000" cy="30705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CD95B6-95C1-644F-8AEE-5BE567D122A5}"/>
              </a:ext>
            </a:extLst>
          </p:cNvPr>
          <p:cNvSpPr/>
          <p:nvPr/>
        </p:nvSpPr>
        <p:spPr>
          <a:xfrm>
            <a:off x="1326078" y="3859597"/>
            <a:ext cx="5688000" cy="9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accent2">
                    <a:lumMod val="50000"/>
                  </a:schemeClr>
                </a:solidFill>
              </a:rPr>
              <a:t>Xobjects</a:t>
            </a:r>
          </a:p>
          <a:p>
            <a:pPr algn="ctr"/>
            <a:r>
              <a:rPr lang="en-CH" sz="1600" dirty="0">
                <a:solidFill>
                  <a:schemeClr val="accent2">
                    <a:lumMod val="50000"/>
                  </a:schemeClr>
                </a:solidFill>
              </a:rPr>
              <a:t>interface to different computing plaforms </a:t>
            </a:r>
          </a:p>
          <a:p>
            <a:pPr algn="ctr"/>
            <a:r>
              <a:rPr lang="en-CH" sz="1600" dirty="0">
                <a:solidFill>
                  <a:schemeClr val="accent2">
                    <a:lumMod val="50000"/>
                  </a:schemeClr>
                </a:solidFill>
              </a:rPr>
              <a:t>(CPUs and GPUs of different vendors)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F5BC11-91AF-A947-B8E8-4F1549794D32}"/>
              </a:ext>
            </a:extLst>
          </p:cNvPr>
          <p:cNvSpPr/>
          <p:nvPr/>
        </p:nvSpPr>
        <p:spPr>
          <a:xfrm>
            <a:off x="1943504" y="1838146"/>
            <a:ext cx="2340000" cy="896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accent6">
                    <a:lumMod val="50000"/>
                  </a:schemeClr>
                </a:solidFill>
              </a:rPr>
              <a:t>Xfields</a:t>
            </a:r>
          </a:p>
          <a:p>
            <a:pPr algn="ctr"/>
            <a:r>
              <a:rPr lang="en-CH" sz="1600" dirty="0">
                <a:solidFill>
                  <a:schemeClr val="accent6">
                    <a:lumMod val="50000"/>
                  </a:schemeClr>
                </a:solidFill>
              </a:rPr>
              <a:t>computation of EM fields from particle ensembles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1B76F-4F71-E447-B12C-81D9B2EB7E15}"/>
              </a:ext>
            </a:extLst>
          </p:cNvPr>
          <p:cNvSpPr/>
          <p:nvPr/>
        </p:nvSpPr>
        <p:spPr>
          <a:xfrm>
            <a:off x="4451647" y="849350"/>
            <a:ext cx="2340000" cy="90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accent6">
                    <a:lumMod val="50000"/>
                  </a:schemeClr>
                </a:solidFill>
              </a:rPr>
              <a:t>Xtrack</a:t>
            </a:r>
          </a:p>
          <a:p>
            <a:pPr algn="ctr"/>
            <a:r>
              <a:rPr lang="en-CH" sz="1600" dirty="0">
                <a:solidFill>
                  <a:schemeClr val="accent6">
                    <a:lumMod val="50000"/>
                  </a:schemeClr>
                </a:solidFill>
              </a:rPr>
              <a:t>single particle </a:t>
            </a:r>
          </a:p>
          <a:p>
            <a:pPr algn="ctr"/>
            <a:r>
              <a:rPr lang="en-CH" sz="1600" dirty="0">
                <a:solidFill>
                  <a:schemeClr val="accent6">
                    <a:lumMod val="50000"/>
                  </a:schemeClr>
                </a:solidFill>
              </a:rPr>
              <a:t>tracking engine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1AC131-D55A-B349-B423-61DCB1FF8515}"/>
              </a:ext>
            </a:extLst>
          </p:cNvPr>
          <p:cNvSpPr/>
          <p:nvPr/>
        </p:nvSpPr>
        <p:spPr>
          <a:xfrm>
            <a:off x="1937855" y="849350"/>
            <a:ext cx="2340000" cy="90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accent6">
                    <a:lumMod val="50000"/>
                  </a:schemeClr>
                </a:solidFill>
              </a:rPr>
              <a:t>Xpart</a:t>
            </a:r>
          </a:p>
          <a:p>
            <a:pPr algn="ctr"/>
            <a:r>
              <a:rPr lang="en-CH" sz="1600" dirty="0">
                <a:solidFill>
                  <a:schemeClr val="accent6">
                    <a:lumMod val="50000"/>
                  </a:schemeClr>
                </a:solidFill>
              </a:rPr>
              <a:t>generation of particles distributions</a:t>
            </a:r>
            <a:endParaRPr lang="en-CH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F113A8-7B9F-2E4B-8AEC-040AC0319C68}"/>
              </a:ext>
            </a:extLst>
          </p:cNvPr>
          <p:cNvSpPr txBox="1"/>
          <p:nvPr/>
        </p:nvSpPr>
        <p:spPr>
          <a:xfrm rot="16200000">
            <a:off x="96071" y="2076264"/>
            <a:ext cx="304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Physics modules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F987C2-85AA-7348-B080-AB109534E91A}"/>
              </a:ext>
            </a:extLst>
          </p:cNvPr>
          <p:cNvGrpSpPr/>
          <p:nvPr/>
        </p:nvGrpSpPr>
        <p:grpSpPr>
          <a:xfrm>
            <a:off x="1326693" y="5660550"/>
            <a:ext cx="5688000" cy="686977"/>
            <a:chOff x="801915" y="5980790"/>
            <a:chExt cx="5688000" cy="68697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D705F37-6D58-2E41-8ACC-6D9211714BA3}"/>
                </a:ext>
              </a:extLst>
            </p:cNvPr>
            <p:cNvSpPr/>
            <p:nvPr/>
          </p:nvSpPr>
          <p:spPr>
            <a:xfrm>
              <a:off x="801915" y="5980790"/>
              <a:ext cx="5688000" cy="686977"/>
            </a:xfrm>
            <a:prstGeom prst="rect">
              <a:avLst/>
            </a:prstGeom>
            <a:solidFill>
              <a:srgbClr val="AFABAB">
                <a:alpha val="38039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9E3B9355-8EAE-184B-8FB0-97EE982C3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137" y="6131213"/>
              <a:ext cx="2022933" cy="374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Advanced Micro Devices, Inc. logo.">
              <a:extLst>
                <a:ext uri="{FF2B5EF4-FFF2-40B4-BE49-F238E27FC236}">
                  <a16:creationId xmlns:a16="http://schemas.microsoft.com/office/drawing/2014/main" id="{AABD9901-6DCE-BB46-AA79-3C0602B76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734" y="6151959"/>
              <a:ext cx="1464552" cy="352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F013F7A3-B1CA-4440-BFC8-2A81E6165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082" y="6130540"/>
              <a:ext cx="885304" cy="374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E27393-BB87-0D44-B23A-F071C9296B69}"/>
              </a:ext>
            </a:extLst>
          </p:cNvPr>
          <p:cNvGrpSpPr/>
          <p:nvPr/>
        </p:nvGrpSpPr>
        <p:grpSpPr>
          <a:xfrm>
            <a:off x="1326693" y="4804894"/>
            <a:ext cx="5688000" cy="789940"/>
            <a:chOff x="816663" y="5163337"/>
            <a:chExt cx="5688000" cy="78994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729CEB7-548F-554A-8CCB-D52F9ADEA9A9}"/>
                </a:ext>
              </a:extLst>
            </p:cNvPr>
            <p:cNvSpPr/>
            <p:nvPr/>
          </p:nvSpPr>
          <p:spPr>
            <a:xfrm>
              <a:off x="816663" y="5179463"/>
              <a:ext cx="5688000" cy="773814"/>
            </a:xfrm>
            <a:prstGeom prst="rect">
              <a:avLst/>
            </a:prstGeom>
            <a:solidFill>
              <a:srgbClr val="0070C0">
                <a:alpha val="38039"/>
              </a:srgb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H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E1E03A3-9D11-0941-A01D-D0E75420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87780" y="5386396"/>
              <a:ext cx="2059354" cy="431800"/>
            </a:xfrm>
            <a:prstGeom prst="rect">
              <a:avLst/>
            </a:prstGeom>
          </p:spPr>
        </p:pic>
        <p:pic>
          <p:nvPicPr>
            <p:cNvPr id="32" name="Picture 8" descr="CuPy: NumPy &amp;amp; SciPy for GPU">
              <a:extLst>
                <a:ext uri="{FF2B5EF4-FFF2-40B4-BE49-F238E27FC236}">
                  <a16:creationId xmlns:a16="http://schemas.microsoft.com/office/drawing/2014/main" id="{F374B6CB-8DC2-764C-8BE7-5B9A53491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903" y="5163337"/>
              <a:ext cx="1809169" cy="775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F39265-5943-264A-BB6A-51838CA36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5248" y="5310381"/>
              <a:ext cx="1139135" cy="481091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4028081-DBC8-4143-980F-29FD71EBFEF9}"/>
              </a:ext>
            </a:extLst>
          </p:cNvPr>
          <p:cNvSpPr/>
          <p:nvPr/>
        </p:nvSpPr>
        <p:spPr>
          <a:xfrm>
            <a:off x="3106880" y="2815234"/>
            <a:ext cx="2514600" cy="90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accent6">
                    <a:lumMod val="50000"/>
                  </a:schemeClr>
                </a:solidFill>
              </a:rPr>
              <a:t>X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coll</a:t>
            </a:r>
            <a:endParaRPr lang="en-CH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Particle-matter interaction and collimation</a:t>
            </a:r>
            <a:endParaRPr lang="en-CH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A07FA2-A9E0-604E-8F95-77EEAD8398B2}"/>
              </a:ext>
            </a:extLst>
          </p:cNvPr>
          <p:cNvSpPr/>
          <p:nvPr/>
        </p:nvSpPr>
        <p:spPr>
          <a:xfrm>
            <a:off x="4451647" y="1838146"/>
            <a:ext cx="2340000" cy="90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accent6">
                    <a:lumMod val="50000"/>
                  </a:schemeClr>
                </a:solidFill>
              </a:rPr>
              <a:t>Xdeps</a:t>
            </a:r>
          </a:p>
          <a:p>
            <a:pPr algn="ctr"/>
            <a:r>
              <a:rPr lang="en-CH" sz="1600" dirty="0">
                <a:solidFill>
                  <a:schemeClr val="accent6">
                    <a:lumMod val="50000"/>
                  </a:schemeClr>
                </a:solidFill>
              </a:rPr>
              <a:t>Dependency manager, </a:t>
            </a:r>
          </a:p>
          <a:p>
            <a:pPr algn="ctr"/>
            <a:r>
              <a:rPr lang="en-CH" sz="1600" dirty="0">
                <a:solidFill>
                  <a:schemeClr val="accent6">
                    <a:lumMod val="50000"/>
                  </a:schemeClr>
                </a:solidFill>
              </a:rPr>
              <a:t>deferred expressions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509BC7-49D9-C945-AF85-240D5767F40C}"/>
              </a:ext>
            </a:extLst>
          </p:cNvPr>
          <p:cNvSpPr txBox="1"/>
          <p:nvPr/>
        </p:nvSpPr>
        <p:spPr>
          <a:xfrm>
            <a:off x="7034065" y="4915539"/>
            <a:ext cx="218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solidFill>
                  <a:schemeClr val="tx2"/>
                </a:solidFill>
              </a:rPr>
              <a:t>Lower level libraries</a:t>
            </a:r>
          </a:p>
          <a:p>
            <a:r>
              <a:rPr lang="en-CH" sz="1600" dirty="0">
                <a:solidFill>
                  <a:schemeClr val="tx2"/>
                </a:solidFill>
              </a:rPr>
              <a:t>(external, open source)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0B282B-B7A0-C948-B0E6-37C8FE99163E}"/>
              </a:ext>
            </a:extLst>
          </p:cNvPr>
          <p:cNvSpPr txBox="1"/>
          <p:nvPr/>
        </p:nvSpPr>
        <p:spPr>
          <a:xfrm>
            <a:off x="7067662" y="5789657"/>
            <a:ext cx="112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tx2"/>
                </a:solidFill>
              </a:rPr>
              <a:t>Hardware</a:t>
            </a:r>
          </a:p>
        </p:txBody>
      </p:sp>
    </p:spTree>
    <p:extLst>
      <p:ext uri="{BB962C8B-B14F-4D97-AF65-F5344CB8AC3E}">
        <p14:creationId xmlns:p14="http://schemas.microsoft.com/office/powerpoint/2010/main" val="1280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8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Orthogonal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14DFB-D1FF-698F-EDD4-5B0C3C2F3FBB}"/>
              </a:ext>
            </a:extLst>
          </p:cNvPr>
          <p:cNvSpPr txBox="1"/>
          <p:nvPr/>
        </p:nvSpPr>
        <p:spPr>
          <a:xfrm>
            <a:off x="181954" y="1545438"/>
            <a:ext cx="482943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roject employs an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“orthogonal” design strategy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nsure that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each functional block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remains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well-isolated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interacts with the others through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clearly defined interfaces</a:t>
            </a:r>
            <a:endParaRPr lang="en-GB" sz="1700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approach has two key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nables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contributors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modify or expand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specific components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without full  knowledge of other parts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 of underlying software infrastructure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Minimize codebase complexity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such that it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increases linearly rather than exponentially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new features are added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6ADF4-E0DB-2717-6E20-82C4A0812DD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303039"/>
            <a:ext cx="5933661" cy="42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9FA1D12-FEFA-DF46-8AAB-1654625E8EA7}"/>
              </a:ext>
            </a:extLst>
          </p:cNvPr>
          <p:cNvSpPr txBox="1">
            <a:spLocks/>
          </p:cNvSpPr>
          <p:nvPr/>
        </p:nvSpPr>
        <p:spPr>
          <a:xfrm>
            <a:off x="6868391" y="64201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2BDD0-59DB-5E4D-91D4-300E8852D1DB}" type="slidenum">
              <a:rPr lang="en-CH" smtClean="0"/>
              <a:pPr/>
              <a:t>9</a:t>
            </a:fld>
            <a:endParaRPr lang="en-C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62EFB-03C4-5B4C-AA49-43A99F82BEFC}"/>
              </a:ext>
            </a:extLst>
          </p:cNvPr>
          <p:cNvSpPr txBox="1"/>
          <p:nvPr/>
        </p:nvSpPr>
        <p:spPr>
          <a:xfrm>
            <a:off x="1219200" y="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A63AD"/>
                </a:solidFill>
                <a:latin typeface="Calibri" pitchFamily="34" charset="0"/>
              </a:rPr>
              <a:t>Development 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14DFB-D1FF-698F-EDD4-5B0C3C2F3FBB}"/>
              </a:ext>
            </a:extLst>
          </p:cNvPr>
          <p:cNvSpPr txBox="1"/>
          <p:nvPr/>
        </p:nvSpPr>
        <p:spPr>
          <a:xfrm>
            <a:off x="1219200" y="752750"/>
            <a:ext cx="780604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development follows the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agile principles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early development stages we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engaged with the user community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encouraging and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supporting users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exploit </a:t>
            </a: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code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full-scale studies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Code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evolves incrementally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promptly applying needed fixes and improvements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b="1" dirty="0">
                <a:solidFill>
                  <a:srgbClr val="2962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on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fast release cycle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(new versions released multiple times per month) while ensuring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 disruption due to version changes 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the user’s side.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ade possible by large investment</a:t>
            </a:r>
            <a:r>
              <a:rPr lang="en-GB" sz="1700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automatic testing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each version of Xsuite undergoing over a </a:t>
            </a:r>
            <a:r>
              <a:rPr lang="en-GB" sz="1700" b="1" dirty="0">
                <a:solidFill>
                  <a:srgbClr val="2962A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thousand automatic checks</a:t>
            </a:r>
            <a:r>
              <a:rPr lang="en-GB" sz="170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(on CPU and GPU)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9373F-61E9-18B4-5BDE-10EBF085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56" y="3529454"/>
            <a:ext cx="6278635" cy="289068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57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90343</TotalTime>
  <Words>3306</Words>
  <Application>Microsoft Macintosh PowerPoint</Application>
  <PresentationFormat>On-screen Show (4:3)</PresentationFormat>
  <Paragraphs>480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-apple-system</vt:lpstr>
      <vt:lpstr>Arial</vt:lpstr>
      <vt:lpstr>Calibri</vt:lpstr>
      <vt:lpstr>Calibri Light</vt:lpstr>
      <vt:lpstr>Consolas</vt:lpstr>
      <vt:lpstr>Courier New</vt:lpstr>
      <vt:lpstr>NewTXMI</vt:lpstr>
      <vt:lpstr>Symbol</vt:lpstr>
      <vt:lpstr>TeXGyreTermes</vt:lpstr>
      <vt:lpstr>txsys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Iadarola</dc:creator>
  <cp:lastModifiedBy>Giovanni Iadarola</cp:lastModifiedBy>
  <cp:revision>1639</cp:revision>
  <dcterms:created xsi:type="dcterms:W3CDTF">2020-09-04T13:28:31Z</dcterms:created>
  <dcterms:modified xsi:type="dcterms:W3CDTF">2024-10-01T19:41:35Z</dcterms:modified>
</cp:coreProperties>
</file>