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423" r:id="rId3"/>
    <p:sldId id="419" r:id="rId4"/>
    <p:sldId id="424" r:id="rId5"/>
    <p:sldId id="426" r:id="rId6"/>
    <p:sldId id="425" r:id="rId7"/>
  </p:sldIdLst>
  <p:sldSz cx="12192000" cy="6858000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70C0"/>
    <a:srgbClr val="EAEAEA"/>
    <a:srgbClr val="E46C0A"/>
    <a:srgbClr val="4F81BD"/>
    <a:srgbClr val="F79646"/>
    <a:srgbClr val="FDEFE9"/>
    <a:srgbClr val="FCDDCF"/>
    <a:srgbClr val="FFD700"/>
    <a:srgbClr val="44F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0" autoAdjust="0"/>
    <p:restoredTop sz="94655" autoAdjust="0"/>
  </p:normalViewPr>
  <p:slideViewPr>
    <p:cSldViewPr snapToGrid="0" snapToObjects="1">
      <p:cViewPr varScale="1">
        <p:scale>
          <a:sx n="69" d="100"/>
          <a:sy n="69" d="100"/>
        </p:scale>
        <p:origin x="480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mpus.gsi.de\groups\hitrap\IH\Leistungskurve\2023_02_03_IH_Leistungskurv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mpus.gsi.de\groups\hitrap\_Operations\_Logs\BeamTime_2010_03\IHLeistung1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mpus\groups\LinacRF\Dokumentation%20(Anlagen)\HITRAP\Messungen\Vergleich%20Leistungskurven%20IH%20-%20G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mpus\groups\LinacRF\Dokumentation%20(Anlagen)\HITRAP\Messungen\Vergleich%20Leistungskurven%20IH%20-%20G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HITRAP </a:t>
            </a:r>
          </a:p>
          <a:p>
            <a:pPr>
              <a:defRPr/>
            </a:pPr>
            <a:r>
              <a:rPr lang="en-US" dirty="0" err="1"/>
              <a:t>Leistungskurve</a:t>
            </a:r>
            <a:r>
              <a:rPr lang="en-US" dirty="0"/>
              <a:t> IH (2023)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Tabelle1!$L$3</c:f>
              <c:strCache>
                <c:ptCount val="1"/>
                <c:pt idx="0">
                  <c:v>P_vor</c:v>
                </c:pt>
              </c:strCache>
            </c:strRef>
          </c:tx>
          <c:spPr>
            <a:ln w="25400" cap="flat" cmpd="dbl" algn="ctr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xVal>
            <c:numRef>
              <c:f>Tabelle1!$K$4:$K$23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6.1</c:v>
                </c:pt>
                <c:pt idx="9">
                  <c:v>6.2</c:v>
                </c:pt>
                <c:pt idx="10">
                  <c:v>6.3</c:v>
                </c:pt>
                <c:pt idx="11">
                  <c:v>6.4</c:v>
                </c:pt>
                <c:pt idx="12">
                  <c:v>6.5</c:v>
                </c:pt>
                <c:pt idx="13">
                  <c:v>6.6</c:v>
                </c:pt>
                <c:pt idx="14">
                  <c:v>6.7</c:v>
                </c:pt>
                <c:pt idx="15">
                  <c:v>6.8</c:v>
                </c:pt>
                <c:pt idx="16">
                  <c:v>6.9</c:v>
                </c:pt>
                <c:pt idx="17">
                  <c:v>7</c:v>
                </c:pt>
                <c:pt idx="18">
                  <c:v>7.1</c:v>
                </c:pt>
                <c:pt idx="19">
                  <c:v>7.2</c:v>
                </c:pt>
              </c:numCache>
            </c:numRef>
          </c:xVal>
          <c:yVal>
            <c:numRef>
              <c:f>Tabelle1!$L$4:$L$23</c:f>
              <c:numCache>
                <c:formatCode>General</c:formatCode>
                <c:ptCount val="20"/>
                <c:pt idx="0">
                  <c:v>3.3</c:v>
                </c:pt>
                <c:pt idx="1">
                  <c:v>11.5</c:v>
                </c:pt>
                <c:pt idx="2">
                  <c:v>25</c:v>
                </c:pt>
                <c:pt idx="3">
                  <c:v>43.75</c:v>
                </c:pt>
                <c:pt idx="4">
                  <c:v>54.75</c:v>
                </c:pt>
                <c:pt idx="5">
                  <c:v>67.25</c:v>
                </c:pt>
                <c:pt idx="6">
                  <c:v>81.25</c:v>
                </c:pt>
                <c:pt idx="7">
                  <c:v>96.75</c:v>
                </c:pt>
                <c:pt idx="8">
                  <c:v>100.25</c:v>
                </c:pt>
                <c:pt idx="9">
                  <c:v>103</c:v>
                </c:pt>
                <c:pt idx="10">
                  <c:v>107</c:v>
                </c:pt>
                <c:pt idx="11">
                  <c:v>110.5</c:v>
                </c:pt>
                <c:pt idx="12">
                  <c:v>114</c:v>
                </c:pt>
                <c:pt idx="13">
                  <c:v>117.5</c:v>
                </c:pt>
                <c:pt idx="14">
                  <c:v>121.5</c:v>
                </c:pt>
                <c:pt idx="15">
                  <c:v>126</c:v>
                </c:pt>
                <c:pt idx="16">
                  <c:v>143</c:v>
                </c:pt>
                <c:pt idx="17">
                  <c:v>150</c:v>
                </c:pt>
                <c:pt idx="18">
                  <c:v>155.75</c:v>
                </c:pt>
                <c:pt idx="19">
                  <c:v>160.75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970-4A0A-A383-733A65F23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6242984"/>
        <c:axId val="486239704"/>
      </c:scatterChart>
      <c:valAx>
        <c:axId val="486242984"/>
        <c:scaling>
          <c:orientation val="minMax"/>
          <c:max val="7.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6239704"/>
        <c:crosses val="autoZero"/>
        <c:crossBetween val="midCat"/>
        <c:minorUnit val="0.1"/>
      </c:valAx>
      <c:valAx>
        <c:axId val="48623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6242984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567723342939479"/>
          <c:y val="3.333342375603232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8731988472622479"/>
          <c:y val="0.16666711878016163"/>
          <c:w val="0.73775216138328525"/>
          <c:h val="0.65833511918163845"/>
        </c:manualLayout>
      </c:layout>
      <c:scatterChart>
        <c:scatterStyle val="smoothMarker"/>
        <c:varyColors val="0"/>
        <c:ser>
          <c:idx val="0"/>
          <c:order val="0"/>
          <c:tx>
            <c:v> 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Tabelle1!$B$11:$B$22</c:f>
              <c:numCache>
                <c:formatCode>0.00</c:formatCode>
                <c:ptCount val="12"/>
                <c:pt idx="0">
                  <c:v>5</c:v>
                </c:pt>
                <c:pt idx="1">
                  <c:v>5.25</c:v>
                </c:pt>
                <c:pt idx="2">
                  <c:v>5.5</c:v>
                </c:pt>
                <c:pt idx="3">
                  <c:v>5.75</c:v>
                </c:pt>
                <c:pt idx="4">
                  <c:v>6</c:v>
                </c:pt>
                <c:pt idx="5">
                  <c:v>6.25</c:v>
                </c:pt>
                <c:pt idx="6">
                  <c:v>6.5</c:v>
                </c:pt>
                <c:pt idx="7">
                  <c:v>6.75</c:v>
                </c:pt>
                <c:pt idx="8">
                  <c:v>7</c:v>
                </c:pt>
                <c:pt idx="9">
                  <c:v>7.25</c:v>
                </c:pt>
                <c:pt idx="10">
                  <c:v>7.5</c:v>
                </c:pt>
                <c:pt idx="11">
                  <c:v>7.75</c:v>
                </c:pt>
              </c:numCache>
            </c:numRef>
          </c:xVal>
          <c:yVal>
            <c:numRef>
              <c:f>Tabelle1!$D$11:$D$22</c:f>
              <c:numCache>
                <c:formatCode>General</c:formatCode>
                <c:ptCount val="12"/>
                <c:pt idx="0">
                  <c:v>53</c:v>
                </c:pt>
                <c:pt idx="1">
                  <c:v>60</c:v>
                </c:pt>
                <c:pt idx="2">
                  <c:v>67</c:v>
                </c:pt>
                <c:pt idx="3">
                  <c:v>75</c:v>
                </c:pt>
                <c:pt idx="4">
                  <c:v>83</c:v>
                </c:pt>
                <c:pt idx="5">
                  <c:v>91</c:v>
                </c:pt>
                <c:pt idx="6">
                  <c:v>100</c:v>
                </c:pt>
                <c:pt idx="7">
                  <c:v>109</c:v>
                </c:pt>
                <c:pt idx="8">
                  <c:v>118</c:v>
                </c:pt>
                <c:pt idx="9">
                  <c:v>129</c:v>
                </c:pt>
                <c:pt idx="10">
                  <c:v>140</c:v>
                </c:pt>
                <c:pt idx="11">
                  <c:v>152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BB8-46F8-A02D-FC1ACCEAD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153768"/>
        <c:axId val="1"/>
      </c:scatterChart>
      <c:valAx>
        <c:axId val="359153768"/>
        <c:scaling>
          <c:orientation val="minMax"/>
          <c:max val="8"/>
          <c:min val="4.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Tankspannung / V</a:t>
                </a:r>
              </a:p>
            </c:rich>
          </c:tx>
          <c:layout>
            <c:manualLayout>
              <c:xMode val="edge"/>
              <c:yMode val="edge"/>
              <c:x val="0.40922190201729108"/>
              <c:y val="0.90000244141287278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"/>
        <c:crossesAt val="40"/>
        <c:crossBetween val="midCat"/>
        <c:majorUnit val="0.5"/>
        <c:minorUnit val="0.4"/>
      </c:valAx>
      <c:valAx>
        <c:axId val="1"/>
        <c:scaling>
          <c:orientation val="minMax"/>
          <c:min val="4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Pvor / kW</a:t>
                </a:r>
              </a:p>
            </c:rich>
          </c:tx>
          <c:layout>
            <c:manualLayout>
              <c:xMode val="edge"/>
              <c:yMode val="edge"/>
              <c:x val="4.6109510086455328E-2"/>
              <c:y val="0.4194455822634067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59153768"/>
        <c:crossesAt val="4.5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IH 3.2.2023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6.4363528163040529E-2"/>
          <c:y val="0.10785894802932672"/>
          <c:w val="0.90567595294243042"/>
          <c:h val="0.682549259676594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Tabelle1!$J$5</c:f>
              <c:strCache>
                <c:ptCount val="1"/>
                <c:pt idx="0">
                  <c:v>P_vor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name>fit</c:nam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forward val="0.9"/>
            <c:dispRSqr val="0"/>
            <c:dispEq val="0"/>
          </c:trendline>
          <c:xVal>
            <c:numRef>
              <c:f>Tabelle1!$I$6:$I$25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6.1</c:v>
                </c:pt>
                <c:pt idx="9">
                  <c:v>6.2</c:v>
                </c:pt>
                <c:pt idx="10">
                  <c:v>6.3</c:v>
                </c:pt>
                <c:pt idx="11">
                  <c:v>6.4</c:v>
                </c:pt>
                <c:pt idx="12">
                  <c:v>6.5</c:v>
                </c:pt>
                <c:pt idx="13">
                  <c:v>6.6</c:v>
                </c:pt>
                <c:pt idx="14">
                  <c:v>6.7</c:v>
                </c:pt>
                <c:pt idx="15">
                  <c:v>6.8</c:v>
                </c:pt>
                <c:pt idx="16">
                  <c:v>6.9</c:v>
                </c:pt>
                <c:pt idx="17">
                  <c:v>7</c:v>
                </c:pt>
                <c:pt idx="18">
                  <c:v>7.1</c:v>
                </c:pt>
                <c:pt idx="19">
                  <c:v>7.2</c:v>
                </c:pt>
              </c:numCache>
            </c:numRef>
          </c:xVal>
          <c:yVal>
            <c:numRef>
              <c:f>Tabelle1!$J$6:$J$25</c:f>
              <c:numCache>
                <c:formatCode>General</c:formatCode>
                <c:ptCount val="20"/>
                <c:pt idx="0">
                  <c:v>3.3</c:v>
                </c:pt>
                <c:pt idx="1">
                  <c:v>11.5</c:v>
                </c:pt>
                <c:pt idx="2">
                  <c:v>25</c:v>
                </c:pt>
                <c:pt idx="3">
                  <c:v>44</c:v>
                </c:pt>
                <c:pt idx="4">
                  <c:v>55</c:v>
                </c:pt>
                <c:pt idx="5">
                  <c:v>67.5</c:v>
                </c:pt>
                <c:pt idx="6">
                  <c:v>81.5</c:v>
                </c:pt>
                <c:pt idx="7">
                  <c:v>97</c:v>
                </c:pt>
                <c:pt idx="8">
                  <c:v>100</c:v>
                </c:pt>
                <c:pt idx="9">
                  <c:v>103</c:v>
                </c:pt>
                <c:pt idx="10">
                  <c:v>107</c:v>
                </c:pt>
                <c:pt idx="11">
                  <c:v>111</c:v>
                </c:pt>
                <c:pt idx="12">
                  <c:v>114</c:v>
                </c:pt>
                <c:pt idx="13">
                  <c:v>118</c:v>
                </c:pt>
                <c:pt idx="14">
                  <c:v>122</c:v>
                </c:pt>
                <c:pt idx="15">
                  <c:v>126</c:v>
                </c:pt>
                <c:pt idx="16">
                  <c:v>139</c:v>
                </c:pt>
                <c:pt idx="17">
                  <c:v>148</c:v>
                </c:pt>
                <c:pt idx="18">
                  <c:v>155</c:v>
                </c:pt>
                <c:pt idx="19">
                  <c:v>161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838-410F-BE25-77A01C7882AB}"/>
            </c:ext>
          </c:extLst>
        </c:ser>
        <c:ser>
          <c:idx val="1"/>
          <c:order val="1"/>
          <c:tx>
            <c:strRef>
              <c:f>Tabelle1!$L$5</c:f>
              <c:strCache>
                <c:ptCount val="1"/>
                <c:pt idx="0">
                  <c:v>P_rueck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Tabelle1!$I$6:$I$25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6.1</c:v>
                </c:pt>
                <c:pt idx="9">
                  <c:v>6.2</c:v>
                </c:pt>
                <c:pt idx="10">
                  <c:v>6.3</c:v>
                </c:pt>
                <c:pt idx="11">
                  <c:v>6.4</c:v>
                </c:pt>
                <c:pt idx="12">
                  <c:v>6.5</c:v>
                </c:pt>
                <c:pt idx="13">
                  <c:v>6.6</c:v>
                </c:pt>
                <c:pt idx="14">
                  <c:v>6.7</c:v>
                </c:pt>
                <c:pt idx="15">
                  <c:v>6.8</c:v>
                </c:pt>
                <c:pt idx="16">
                  <c:v>6.9</c:v>
                </c:pt>
                <c:pt idx="17">
                  <c:v>7</c:v>
                </c:pt>
                <c:pt idx="18">
                  <c:v>7.1</c:v>
                </c:pt>
                <c:pt idx="19">
                  <c:v>7.2</c:v>
                </c:pt>
              </c:numCache>
            </c:numRef>
          </c:xVal>
          <c:yVal>
            <c:numRef>
              <c:f>Tabelle1!$L$6:$L$25</c:f>
              <c:numCache>
                <c:formatCode>General</c:formatCode>
                <c:ptCount val="20"/>
                <c:pt idx="0">
                  <c:v>0.08</c:v>
                </c:pt>
                <c:pt idx="1">
                  <c:v>0.3</c:v>
                </c:pt>
                <c:pt idx="2">
                  <c:v>0.7</c:v>
                </c:pt>
                <c:pt idx="3">
                  <c:v>1.2</c:v>
                </c:pt>
                <c:pt idx="4">
                  <c:v>1.4</c:v>
                </c:pt>
                <c:pt idx="5">
                  <c:v>1.7</c:v>
                </c:pt>
                <c:pt idx="6">
                  <c:v>2</c:v>
                </c:pt>
                <c:pt idx="7">
                  <c:v>2.2999999999999998</c:v>
                </c:pt>
                <c:pt idx="8">
                  <c:v>2.2999999999999998</c:v>
                </c:pt>
                <c:pt idx="9">
                  <c:v>2.2999999999999998</c:v>
                </c:pt>
                <c:pt idx="10">
                  <c:v>2.35</c:v>
                </c:pt>
                <c:pt idx="11">
                  <c:v>2.4</c:v>
                </c:pt>
                <c:pt idx="12">
                  <c:v>2.4500000000000002</c:v>
                </c:pt>
                <c:pt idx="13">
                  <c:v>2.4500000000000002</c:v>
                </c:pt>
                <c:pt idx="14">
                  <c:v>2.5</c:v>
                </c:pt>
                <c:pt idx="15">
                  <c:v>2.5</c:v>
                </c:pt>
                <c:pt idx="16">
                  <c:v>11.5</c:v>
                </c:pt>
                <c:pt idx="17">
                  <c:v>13.8</c:v>
                </c:pt>
                <c:pt idx="18">
                  <c:v>17</c:v>
                </c:pt>
                <c:pt idx="19">
                  <c:v>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838-410F-BE25-77A01C788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690959"/>
        <c:axId val="259690127"/>
      </c:scatterChart>
      <c:valAx>
        <c:axId val="259690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9690127"/>
        <c:crosses val="autoZero"/>
        <c:crossBetween val="midCat"/>
      </c:valAx>
      <c:valAx>
        <c:axId val="259690127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96909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IH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Tabelle1!$B$7</c:f>
              <c:strCache>
                <c:ptCount val="1"/>
                <c:pt idx="0">
                  <c:v>22.04.2010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Tabelle1!$A$8:$A$31</c:f>
              <c:numCache>
                <c:formatCode>0.00</c:formatCode>
                <c:ptCount val="24"/>
                <c:pt idx="0">
                  <c:v>2</c:v>
                </c:pt>
                <c:pt idx="1">
                  <c:v>2.25</c:v>
                </c:pt>
                <c:pt idx="2">
                  <c:v>2.5</c:v>
                </c:pt>
                <c:pt idx="3">
                  <c:v>2.75</c:v>
                </c:pt>
                <c:pt idx="4">
                  <c:v>3</c:v>
                </c:pt>
                <c:pt idx="5">
                  <c:v>3.25</c:v>
                </c:pt>
                <c:pt idx="6">
                  <c:v>3.5</c:v>
                </c:pt>
                <c:pt idx="7">
                  <c:v>3.75</c:v>
                </c:pt>
                <c:pt idx="8">
                  <c:v>4</c:v>
                </c:pt>
                <c:pt idx="9">
                  <c:v>4.25</c:v>
                </c:pt>
                <c:pt idx="10">
                  <c:v>4.5</c:v>
                </c:pt>
                <c:pt idx="11" formatCode="General">
                  <c:v>4.75</c:v>
                </c:pt>
                <c:pt idx="12">
                  <c:v>5</c:v>
                </c:pt>
                <c:pt idx="13">
                  <c:v>5.25</c:v>
                </c:pt>
                <c:pt idx="14">
                  <c:v>5.5</c:v>
                </c:pt>
                <c:pt idx="15">
                  <c:v>5.75</c:v>
                </c:pt>
                <c:pt idx="16">
                  <c:v>6</c:v>
                </c:pt>
                <c:pt idx="17">
                  <c:v>6.25</c:v>
                </c:pt>
                <c:pt idx="18">
                  <c:v>6.5</c:v>
                </c:pt>
                <c:pt idx="19">
                  <c:v>6.75</c:v>
                </c:pt>
                <c:pt idx="20">
                  <c:v>7</c:v>
                </c:pt>
                <c:pt idx="21">
                  <c:v>7.25</c:v>
                </c:pt>
                <c:pt idx="22">
                  <c:v>7.5</c:v>
                </c:pt>
                <c:pt idx="23">
                  <c:v>7.75</c:v>
                </c:pt>
              </c:numCache>
            </c:numRef>
          </c:xVal>
          <c:yVal>
            <c:numRef>
              <c:f>Tabelle1!$B$8:$B$31</c:f>
              <c:numCache>
                <c:formatCode>General</c:formatCode>
                <c:ptCount val="24"/>
                <c:pt idx="0">
                  <c:v>8</c:v>
                </c:pt>
                <c:pt idx="1">
                  <c:v>9</c:v>
                </c:pt>
                <c:pt idx="2">
                  <c:v>11</c:v>
                </c:pt>
                <c:pt idx="3">
                  <c:v>14</c:v>
                </c:pt>
                <c:pt idx="4">
                  <c:v>17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41</c:v>
                </c:pt>
                <c:pt idx="11">
                  <c:v>47</c:v>
                </c:pt>
                <c:pt idx="12">
                  <c:v>53</c:v>
                </c:pt>
                <c:pt idx="13">
                  <c:v>60</c:v>
                </c:pt>
                <c:pt idx="14">
                  <c:v>67</c:v>
                </c:pt>
                <c:pt idx="15">
                  <c:v>74</c:v>
                </c:pt>
                <c:pt idx="16">
                  <c:v>81</c:v>
                </c:pt>
                <c:pt idx="17">
                  <c:v>89</c:v>
                </c:pt>
                <c:pt idx="18">
                  <c:v>97</c:v>
                </c:pt>
                <c:pt idx="19">
                  <c:v>106</c:v>
                </c:pt>
                <c:pt idx="20">
                  <c:v>115</c:v>
                </c:pt>
                <c:pt idx="21">
                  <c:v>125</c:v>
                </c:pt>
                <c:pt idx="22">
                  <c:v>136</c:v>
                </c:pt>
                <c:pt idx="23">
                  <c:v>147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B7A-4E59-9610-6B9FE6EA3FD2}"/>
            </c:ext>
          </c:extLst>
        </c:ser>
        <c:ser>
          <c:idx val="1"/>
          <c:order val="1"/>
          <c:tx>
            <c:strRef>
              <c:f>Tabelle1!$C$7</c:f>
              <c:strCache>
                <c:ptCount val="1"/>
                <c:pt idx="0">
                  <c:v>17.11.2010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4"/>
            <c:forward val="0.30000000000000004"/>
            <c:dispRSqr val="0"/>
            <c:dispEq val="0"/>
          </c:trendline>
          <c:xVal>
            <c:numRef>
              <c:f>Tabelle1!$A$8:$A$31</c:f>
              <c:numCache>
                <c:formatCode>0.00</c:formatCode>
                <c:ptCount val="24"/>
                <c:pt idx="0">
                  <c:v>2</c:v>
                </c:pt>
                <c:pt idx="1">
                  <c:v>2.25</c:v>
                </c:pt>
                <c:pt idx="2">
                  <c:v>2.5</c:v>
                </c:pt>
                <c:pt idx="3">
                  <c:v>2.75</c:v>
                </c:pt>
                <c:pt idx="4">
                  <c:v>3</c:v>
                </c:pt>
                <c:pt idx="5">
                  <c:v>3.25</c:v>
                </c:pt>
                <c:pt idx="6">
                  <c:v>3.5</c:v>
                </c:pt>
                <c:pt idx="7">
                  <c:v>3.75</c:v>
                </c:pt>
                <c:pt idx="8">
                  <c:v>4</c:v>
                </c:pt>
                <c:pt idx="9">
                  <c:v>4.25</c:v>
                </c:pt>
                <c:pt idx="10">
                  <c:v>4.5</c:v>
                </c:pt>
                <c:pt idx="11" formatCode="General">
                  <c:v>4.75</c:v>
                </c:pt>
                <c:pt idx="12">
                  <c:v>5</c:v>
                </c:pt>
                <c:pt idx="13">
                  <c:v>5.25</c:v>
                </c:pt>
                <c:pt idx="14">
                  <c:v>5.5</c:v>
                </c:pt>
                <c:pt idx="15">
                  <c:v>5.75</c:v>
                </c:pt>
                <c:pt idx="16">
                  <c:v>6</c:v>
                </c:pt>
                <c:pt idx="17">
                  <c:v>6.25</c:v>
                </c:pt>
                <c:pt idx="18">
                  <c:v>6.5</c:v>
                </c:pt>
                <c:pt idx="19">
                  <c:v>6.75</c:v>
                </c:pt>
                <c:pt idx="20">
                  <c:v>7</c:v>
                </c:pt>
                <c:pt idx="21">
                  <c:v>7.25</c:v>
                </c:pt>
                <c:pt idx="22">
                  <c:v>7.5</c:v>
                </c:pt>
                <c:pt idx="23">
                  <c:v>7.75</c:v>
                </c:pt>
              </c:numCache>
            </c:numRef>
          </c:xVal>
          <c:yVal>
            <c:numRef>
              <c:f>Tabelle1!$C$8:$C$31</c:f>
              <c:numCache>
                <c:formatCode>General</c:formatCode>
                <c:ptCount val="24"/>
                <c:pt idx="4">
                  <c:v>16</c:v>
                </c:pt>
                <c:pt idx="5">
                  <c:v>19</c:v>
                </c:pt>
                <c:pt idx="6">
                  <c:v>22</c:v>
                </c:pt>
                <c:pt idx="7">
                  <c:v>26</c:v>
                </c:pt>
                <c:pt idx="8">
                  <c:v>31</c:v>
                </c:pt>
                <c:pt idx="9">
                  <c:v>35</c:v>
                </c:pt>
                <c:pt idx="10">
                  <c:v>41</c:v>
                </c:pt>
                <c:pt idx="11">
                  <c:v>47</c:v>
                </c:pt>
                <c:pt idx="12">
                  <c:v>53</c:v>
                </c:pt>
                <c:pt idx="13">
                  <c:v>59</c:v>
                </c:pt>
                <c:pt idx="14">
                  <c:v>65</c:v>
                </c:pt>
                <c:pt idx="15">
                  <c:v>72</c:v>
                </c:pt>
                <c:pt idx="16">
                  <c:v>80</c:v>
                </c:pt>
                <c:pt idx="17">
                  <c:v>88</c:v>
                </c:pt>
                <c:pt idx="18">
                  <c:v>96</c:v>
                </c:pt>
                <c:pt idx="19">
                  <c:v>105</c:v>
                </c:pt>
                <c:pt idx="20">
                  <c:v>114</c:v>
                </c:pt>
                <c:pt idx="21">
                  <c:v>125</c:v>
                </c:pt>
                <c:pt idx="22">
                  <c:v>136</c:v>
                </c:pt>
                <c:pt idx="23">
                  <c:v>148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B7A-4E59-9610-6B9FE6EA3FD2}"/>
            </c:ext>
          </c:extLst>
        </c:ser>
        <c:ser>
          <c:idx val="2"/>
          <c:order val="2"/>
          <c:tx>
            <c:strRef>
              <c:f>Tabelle1!$D$7</c:f>
              <c:strCache>
                <c:ptCount val="1"/>
                <c:pt idx="0">
                  <c:v>06.05.2011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Tabelle1!$A$8:$A$31</c:f>
              <c:numCache>
                <c:formatCode>0.00</c:formatCode>
                <c:ptCount val="24"/>
                <c:pt idx="0">
                  <c:v>2</c:v>
                </c:pt>
                <c:pt idx="1">
                  <c:v>2.25</c:v>
                </c:pt>
                <c:pt idx="2">
                  <c:v>2.5</c:v>
                </c:pt>
                <c:pt idx="3">
                  <c:v>2.75</c:v>
                </c:pt>
                <c:pt idx="4">
                  <c:v>3</c:v>
                </c:pt>
                <c:pt idx="5">
                  <c:v>3.25</c:v>
                </c:pt>
                <c:pt idx="6">
                  <c:v>3.5</c:v>
                </c:pt>
                <c:pt idx="7">
                  <c:v>3.75</c:v>
                </c:pt>
                <c:pt idx="8">
                  <c:v>4</c:v>
                </c:pt>
                <c:pt idx="9">
                  <c:v>4.25</c:v>
                </c:pt>
                <c:pt idx="10">
                  <c:v>4.5</c:v>
                </c:pt>
                <c:pt idx="11" formatCode="General">
                  <c:v>4.75</c:v>
                </c:pt>
                <c:pt idx="12">
                  <c:v>5</c:v>
                </c:pt>
                <c:pt idx="13">
                  <c:v>5.25</c:v>
                </c:pt>
                <c:pt idx="14">
                  <c:v>5.5</c:v>
                </c:pt>
                <c:pt idx="15">
                  <c:v>5.75</c:v>
                </c:pt>
                <c:pt idx="16">
                  <c:v>6</c:v>
                </c:pt>
                <c:pt idx="17">
                  <c:v>6.25</c:v>
                </c:pt>
                <c:pt idx="18">
                  <c:v>6.5</c:v>
                </c:pt>
                <c:pt idx="19">
                  <c:v>6.75</c:v>
                </c:pt>
                <c:pt idx="20">
                  <c:v>7</c:v>
                </c:pt>
                <c:pt idx="21">
                  <c:v>7.25</c:v>
                </c:pt>
                <c:pt idx="22">
                  <c:v>7.5</c:v>
                </c:pt>
                <c:pt idx="23">
                  <c:v>7.75</c:v>
                </c:pt>
              </c:numCache>
            </c:numRef>
          </c:xVal>
          <c:yVal>
            <c:numRef>
              <c:f>Tabelle1!$D$8:$D$31</c:f>
              <c:numCache>
                <c:formatCode>0</c:formatCode>
                <c:ptCount val="24"/>
                <c:pt idx="0">
                  <c:v>9.06</c:v>
                </c:pt>
                <c:pt idx="1">
                  <c:v>11.5</c:v>
                </c:pt>
                <c:pt idx="2">
                  <c:v>14.3</c:v>
                </c:pt>
                <c:pt idx="3">
                  <c:v>17.100000000000001</c:v>
                </c:pt>
                <c:pt idx="4">
                  <c:v>20</c:v>
                </c:pt>
                <c:pt idx="5">
                  <c:v>23.7</c:v>
                </c:pt>
                <c:pt idx="6">
                  <c:v>27.5</c:v>
                </c:pt>
                <c:pt idx="7">
                  <c:v>31.8</c:v>
                </c:pt>
                <c:pt idx="8">
                  <c:v>36.5</c:v>
                </c:pt>
                <c:pt idx="9">
                  <c:v>41.8</c:v>
                </c:pt>
                <c:pt idx="10">
                  <c:v>46.8</c:v>
                </c:pt>
                <c:pt idx="11">
                  <c:v>51.2</c:v>
                </c:pt>
                <c:pt idx="12">
                  <c:v>57.5</c:v>
                </c:pt>
                <c:pt idx="13">
                  <c:v>63.1</c:v>
                </c:pt>
                <c:pt idx="14">
                  <c:v>68.7</c:v>
                </c:pt>
                <c:pt idx="15">
                  <c:v>75.599999999999994</c:v>
                </c:pt>
                <c:pt idx="16">
                  <c:v>82.5</c:v>
                </c:pt>
                <c:pt idx="17">
                  <c:v>88.1</c:v>
                </c:pt>
                <c:pt idx="18">
                  <c:v>95.6</c:v>
                </c:pt>
                <c:pt idx="19">
                  <c:v>103</c:v>
                </c:pt>
                <c:pt idx="20">
                  <c:v>111</c:v>
                </c:pt>
                <c:pt idx="21">
                  <c:v>121</c:v>
                </c:pt>
                <c:pt idx="22">
                  <c:v>133</c:v>
                </c:pt>
                <c:pt idx="23">
                  <c:v>145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B7A-4E59-9610-6B9FE6EA3FD2}"/>
            </c:ext>
          </c:extLst>
        </c:ser>
        <c:ser>
          <c:idx val="3"/>
          <c:order val="3"/>
          <c:tx>
            <c:strRef>
              <c:f>Tabelle1!$E$7</c:f>
              <c:strCache>
                <c:ptCount val="1"/>
                <c:pt idx="0">
                  <c:v>06.04.2009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Tabelle1!$A$8:$A$31</c:f>
              <c:numCache>
                <c:formatCode>0.00</c:formatCode>
                <c:ptCount val="24"/>
                <c:pt idx="0">
                  <c:v>2</c:v>
                </c:pt>
                <c:pt idx="1">
                  <c:v>2.25</c:v>
                </c:pt>
                <c:pt idx="2">
                  <c:v>2.5</c:v>
                </c:pt>
                <c:pt idx="3">
                  <c:v>2.75</c:v>
                </c:pt>
                <c:pt idx="4">
                  <c:v>3</c:v>
                </c:pt>
                <c:pt idx="5">
                  <c:v>3.25</c:v>
                </c:pt>
                <c:pt idx="6">
                  <c:v>3.5</c:v>
                </c:pt>
                <c:pt idx="7">
                  <c:v>3.75</c:v>
                </c:pt>
                <c:pt idx="8">
                  <c:v>4</c:v>
                </c:pt>
                <c:pt idx="9">
                  <c:v>4.25</c:v>
                </c:pt>
                <c:pt idx="10">
                  <c:v>4.5</c:v>
                </c:pt>
                <c:pt idx="11" formatCode="General">
                  <c:v>4.75</c:v>
                </c:pt>
                <c:pt idx="12">
                  <c:v>5</c:v>
                </c:pt>
                <c:pt idx="13">
                  <c:v>5.25</c:v>
                </c:pt>
                <c:pt idx="14">
                  <c:v>5.5</c:v>
                </c:pt>
                <c:pt idx="15">
                  <c:v>5.75</c:v>
                </c:pt>
                <c:pt idx="16">
                  <c:v>6</c:v>
                </c:pt>
                <c:pt idx="17">
                  <c:v>6.25</c:v>
                </c:pt>
                <c:pt idx="18">
                  <c:v>6.5</c:v>
                </c:pt>
                <c:pt idx="19">
                  <c:v>6.75</c:v>
                </c:pt>
                <c:pt idx="20">
                  <c:v>7</c:v>
                </c:pt>
                <c:pt idx="21">
                  <c:v>7.25</c:v>
                </c:pt>
                <c:pt idx="22">
                  <c:v>7.5</c:v>
                </c:pt>
                <c:pt idx="23">
                  <c:v>7.75</c:v>
                </c:pt>
              </c:numCache>
            </c:numRef>
          </c:xVal>
          <c:yVal>
            <c:numRef>
              <c:f>Tabelle1!$E$8:$E$31</c:f>
              <c:numCache>
                <c:formatCode>General</c:formatCode>
                <c:ptCount val="24"/>
                <c:pt idx="16">
                  <c:v>80.5</c:v>
                </c:pt>
                <c:pt idx="18">
                  <c:v>93</c:v>
                </c:pt>
                <c:pt idx="20">
                  <c:v>107</c:v>
                </c:pt>
                <c:pt idx="22">
                  <c:v>122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B7A-4E59-9610-6B9FE6EA3FD2}"/>
            </c:ext>
          </c:extLst>
        </c:ser>
        <c:ser>
          <c:idx val="4"/>
          <c:order val="4"/>
          <c:tx>
            <c:strRef>
              <c:f>Tabelle1!$F$7</c:f>
              <c:strCache>
                <c:ptCount val="1"/>
                <c:pt idx="0">
                  <c:v>07.10.2008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Tabelle1!$A$8:$A$31</c:f>
              <c:numCache>
                <c:formatCode>0.00</c:formatCode>
                <c:ptCount val="24"/>
                <c:pt idx="0">
                  <c:v>2</c:v>
                </c:pt>
                <c:pt idx="1">
                  <c:v>2.25</c:v>
                </c:pt>
                <c:pt idx="2">
                  <c:v>2.5</c:v>
                </c:pt>
                <c:pt idx="3">
                  <c:v>2.75</c:v>
                </c:pt>
                <c:pt idx="4">
                  <c:v>3</c:v>
                </c:pt>
                <c:pt idx="5">
                  <c:v>3.25</c:v>
                </c:pt>
                <c:pt idx="6">
                  <c:v>3.5</c:v>
                </c:pt>
                <c:pt idx="7">
                  <c:v>3.75</c:v>
                </c:pt>
                <c:pt idx="8">
                  <c:v>4</c:v>
                </c:pt>
                <c:pt idx="9">
                  <c:v>4.25</c:v>
                </c:pt>
                <c:pt idx="10">
                  <c:v>4.5</c:v>
                </c:pt>
                <c:pt idx="11" formatCode="General">
                  <c:v>4.75</c:v>
                </c:pt>
                <c:pt idx="12">
                  <c:v>5</c:v>
                </c:pt>
                <c:pt idx="13">
                  <c:v>5.25</c:v>
                </c:pt>
                <c:pt idx="14">
                  <c:v>5.5</c:v>
                </c:pt>
                <c:pt idx="15">
                  <c:v>5.75</c:v>
                </c:pt>
                <c:pt idx="16">
                  <c:v>6</c:v>
                </c:pt>
                <c:pt idx="17">
                  <c:v>6.25</c:v>
                </c:pt>
                <c:pt idx="18">
                  <c:v>6.5</c:v>
                </c:pt>
                <c:pt idx="19">
                  <c:v>6.75</c:v>
                </c:pt>
                <c:pt idx="20">
                  <c:v>7</c:v>
                </c:pt>
                <c:pt idx="21">
                  <c:v>7.25</c:v>
                </c:pt>
                <c:pt idx="22">
                  <c:v>7.5</c:v>
                </c:pt>
                <c:pt idx="23">
                  <c:v>7.75</c:v>
                </c:pt>
              </c:numCache>
            </c:numRef>
          </c:xVal>
          <c:yVal>
            <c:numRef>
              <c:f>Tabelle1!$F$8:$F$31</c:f>
              <c:numCache>
                <c:formatCode>General</c:formatCode>
                <c:ptCount val="24"/>
                <c:pt idx="6">
                  <c:v>58.1</c:v>
                </c:pt>
                <c:pt idx="8">
                  <c:v>69.7</c:v>
                </c:pt>
                <c:pt idx="10">
                  <c:v>88.2</c:v>
                </c:pt>
                <c:pt idx="12">
                  <c:v>105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B7A-4E59-9610-6B9FE6EA3FD2}"/>
            </c:ext>
          </c:extLst>
        </c:ser>
        <c:ser>
          <c:idx val="5"/>
          <c:order val="5"/>
          <c:tx>
            <c:strRef>
              <c:f>Tabelle1!$G$7</c:f>
              <c:strCache>
                <c:ptCount val="1"/>
                <c:pt idx="0">
                  <c:v>04.02.2009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Tabelle1!$A$8:$A$31</c:f>
              <c:numCache>
                <c:formatCode>0.00</c:formatCode>
                <c:ptCount val="24"/>
                <c:pt idx="0">
                  <c:v>2</c:v>
                </c:pt>
                <c:pt idx="1">
                  <c:v>2.25</c:v>
                </c:pt>
                <c:pt idx="2">
                  <c:v>2.5</c:v>
                </c:pt>
                <c:pt idx="3">
                  <c:v>2.75</c:v>
                </c:pt>
                <c:pt idx="4">
                  <c:v>3</c:v>
                </c:pt>
                <c:pt idx="5">
                  <c:v>3.25</c:v>
                </c:pt>
                <c:pt idx="6">
                  <c:v>3.5</c:v>
                </c:pt>
                <c:pt idx="7">
                  <c:v>3.75</c:v>
                </c:pt>
                <c:pt idx="8">
                  <c:v>4</c:v>
                </c:pt>
                <c:pt idx="9">
                  <c:v>4.25</c:v>
                </c:pt>
                <c:pt idx="10">
                  <c:v>4.5</c:v>
                </c:pt>
                <c:pt idx="11" formatCode="General">
                  <c:v>4.75</c:v>
                </c:pt>
                <c:pt idx="12">
                  <c:v>5</c:v>
                </c:pt>
                <c:pt idx="13">
                  <c:v>5.25</c:v>
                </c:pt>
                <c:pt idx="14">
                  <c:v>5.5</c:v>
                </c:pt>
                <c:pt idx="15">
                  <c:v>5.75</c:v>
                </c:pt>
                <c:pt idx="16">
                  <c:v>6</c:v>
                </c:pt>
                <c:pt idx="17">
                  <c:v>6.25</c:v>
                </c:pt>
                <c:pt idx="18">
                  <c:v>6.5</c:v>
                </c:pt>
                <c:pt idx="19">
                  <c:v>6.75</c:v>
                </c:pt>
                <c:pt idx="20">
                  <c:v>7</c:v>
                </c:pt>
                <c:pt idx="21">
                  <c:v>7.25</c:v>
                </c:pt>
                <c:pt idx="22">
                  <c:v>7.5</c:v>
                </c:pt>
                <c:pt idx="23">
                  <c:v>7.75</c:v>
                </c:pt>
              </c:numCache>
            </c:numRef>
          </c:xVal>
          <c:yVal>
            <c:numRef>
              <c:f>Tabelle1!$G$8:$G$31</c:f>
              <c:numCache>
                <c:formatCode>General</c:formatCode>
                <c:ptCount val="24"/>
                <c:pt idx="6">
                  <c:v>58.5</c:v>
                </c:pt>
                <c:pt idx="8">
                  <c:v>72.599999999999994</c:v>
                </c:pt>
                <c:pt idx="10">
                  <c:v>96.2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FB7A-4E59-9610-6B9FE6EA3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3480175"/>
        <c:axId val="2003480591"/>
      </c:scatterChart>
      <c:valAx>
        <c:axId val="2003480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03480591"/>
        <c:crosses val="autoZero"/>
        <c:crossBetween val="midCat"/>
      </c:valAx>
      <c:valAx>
        <c:axId val="200348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034801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2201079" y="1225581"/>
            <a:ext cx="9787721" cy="5361101"/>
            <a:chOff x="1502578" y="976199"/>
            <a:chExt cx="7426269" cy="3877686"/>
          </a:xfrm>
        </p:grpSpPr>
        <p:sp>
          <p:nvSpPr>
            <p:cNvPr id="9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800" dirty="0"/>
            </a:p>
          </p:txBody>
        </p:sp>
        <p:pic>
          <p:nvPicPr>
            <p:cNvPr id="10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63901" y="3124200"/>
            <a:ext cx="5016500" cy="1306430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90" y="6650182"/>
            <a:ext cx="4495031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68701" y="4430630"/>
            <a:ext cx="4419600" cy="90337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2" y="271338"/>
            <a:ext cx="7446047" cy="787557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Text Box 34"/>
          <p:cNvSpPr txBox="1">
            <a:spLocks noChangeArrowheads="1"/>
          </p:cNvSpPr>
          <p:nvPr userDrawn="1"/>
        </p:nvSpPr>
        <p:spPr bwMode="auto">
          <a:xfrm>
            <a:off x="6311790" y="6626736"/>
            <a:ext cx="5880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latin typeface="+mj-lt"/>
              </a:rPr>
              <a:t>Zoran Andelkovic					</a:t>
            </a:r>
            <a:fld id="{71719FE7-0B30-4DD6-82FE-DDDB32847A08}" type="slidenum">
              <a:rPr lang="de-DE" sz="1000" smtClean="0">
                <a:latin typeface="+mj-lt"/>
              </a:rPr>
              <a:pPr algn="ctr"/>
              <a:t>‹Nr.›</a:t>
            </a:fld>
            <a:r>
              <a:rPr lang="de-DE" sz="1000" dirty="0" smtClean="0">
                <a:latin typeface="+mj-lt"/>
              </a:rPr>
              <a:t>/6</a:t>
            </a:r>
            <a:endParaRPr lang="de-D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Text Box 34"/>
          <p:cNvSpPr txBox="1">
            <a:spLocks noChangeArrowheads="1"/>
          </p:cNvSpPr>
          <p:nvPr userDrawn="1"/>
        </p:nvSpPr>
        <p:spPr bwMode="auto">
          <a:xfrm>
            <a:off x="6311790" y="6626736"/>
            <a:ext cx="5880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latin typeface="+mj-lt"/>
              </a:rPr>
              <a:t>Zoran Andelkovic					</a:t>
            </a:r>
            <a:fld id="{71719FE7-0B30-4DD6-82FE-DDDB32847A08}" type="slidenum">
              <a:rPr lang="de-DE" sz="1000" smtClean="0">
                <a:latin typeface="+mj-lt"/>
              </a:rPr>
              <a:pPr algn="ctr"/>
              <a:t>‹Nr.›</a:t>
            </a:fld>
            <a:r>
              <a:rPr lang="de-DE" sz="1000" dirty="0" smtClean="0">
                <a:latin typeface="+mj-lt"/>
              </a:rPr>
              <a:t>/6</a:t>
            </a:r>
            <a:endParaRPr lang="de-D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" name="Text Box 34"/>
          <p:cNvSpPr txBox="1">
            <a:spLocks noChangeArrowheads="1"/>
          </p:cNvSpPr>
          <p:nvPr userDrawn="1"/>
        </p:nvSpPr>
        <p:spPr bwMode="auto">
          <a:xfrm>
            <a:off x="6311790" y="6626736"/>
            <a:ext cx="5880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latin typeface="+mj-lt"/>
              </a:rPr>
              <a:t>Zoran Andelkovic					</a:t>
            </a:r>
            <a:fld id="{71719FE7-0B30-4DD6-82FE-DDDB32847A08}" type="slidenum">
              <a:rPr lang="de-DE" sz="1000" smtClean="0">
                <a:latin typeface="+mj-lt"/>
              </a:rPr>
              <a:pPr algn="ctr"/>
              <a:t>‹Nr.›</a:t>
            </a:fld>
            <a:r>
              <a:rPr lang="de-DE" sz="1000" dirty="0" smtClean="0">
                <a:latin typeface="+mj-lt"/>
              </a:rPr>
              <a:t>/6</a:t>
            </a:r>
            <a:endParaRPr lang="de-D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12192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3420" y="1450685"/>
            <a:ext cx="10949112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19991" y="6552646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12192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80358" y="6616078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3422" y="270003"/>
            <a:ext cx="7446047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67276" y="6552646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4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de-DE" dirty="0"/>
          </a:p>
        </p:txBody>
      </p:sp>
      <p:pic>
        <p:nvPicPr>
          <p:cNvPr id="14" name="Bild 6" descr="GSI_Logo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84" y="430082"/>
            <a:ext cx="1516205" cy="505402"/>
          </a:xfrm>
          <a:prstGeom prst="rect">
            <a:avLst/>
          </a:prstGeom>
        </p:spPr>
      </p:pic>
      <p:pic>
        <p:nvPicPr>
          <p:cNvPr id="15" name="Bild 12" descr="FAIR_Logo_rgb.png">
            <a:extLst>
              <a:ext uri="{FF2B5EF4-FFF2-40B4-BE49-F238E27FC236}">
                <a16:creationId xmlns:a16="http://schemas.microsoft.com/office/drawing/2014/main" id="{0EBD3F75-24B9-47EC-928B-55522F3F81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26" y="230534"/>
            <a:ext cx="1040795" cy="86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9074" y="2858963"/>
            <a:ext cx="6358999" cy="1573251"/>
          </a:xfrm>
        </p:spPr>
        <p:txBody>
          <a:bodyPr/>
          <a:lstStyle/>
          <a:p>
            <a:r>
              <a:rPr lang="de-DE" sz="3400" dirty="0"/>
              <a:t>HITRAP </a:t>
            </a:r>
            <a:r>
              <a:rPr lang="de-DE" sz="3400" dirty="0" err="1"/>
              <a:t>Beamtime</a:t>
            </a:r>
            <a:r>
              <a:rPr lang="de-DE" sz="3400" dirty="0"/>
              <a:t/>
            </a:r>
            <a:br>
              <a:rPr lang="de-DE" sz="3400" dirty="0"/>
            </a:br>
            <a:r>
              <a:rPr lang="de-DE" sz="3400" dirty="0"/>
              <a:t>Feb. 2024 </a:t>
            </a:r>
            <a:r>
              <a:rPr lang="de-DE" sz="3400" baseline="30000" dirty="0"/>
              <a:t>12</a:t>
            </a:r>
            <a:r>
              <a:rPr lang="de-DE" sz="3400" dirty="0"/>
              <a:t>C</a:t>
            </a:r>
            <a:r>
              <a:rPr lang="de-DE" sz="3400" baseline="30000" dirty="0"/>
              <a:t>6+</a:t>
            </a:r>
            <a:r>
              <a:rPr lang="de-DE" sz="3400" dirty="0"/>
              <a:t> &amp; </a:t>
            </a:r>
            <a:r>
              <a:rPr lang="de-DE" sz="3400" baseline="30000" dirty="0"/>
              <a:t>18</a:t>
            </a:r>
            <a:r>
              <a:rPr lang="de-DE" sz="3400" dirty="0"/>
              <a:t>O</a:t>
            </a:r>
            <a:r>
              <a:rPr lang="de-DE" sz="3400" baseline="30000" dirty="0"/>
              <a:t>8+</a:t>
            </a:r>
            <a:r>
              <a:rPr lang="de-DE" sz="3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Strahleinstellung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HITRAP</a:t>
            </a:r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0C2EF-5EBA-4DD7-83A9-84B6EC959CE8}"/>
              </a:ext>
            </a:extLst>
          </p:cNvPr>
          <p:cNvSpPr txBox="1"/>
          <p:nvPr/>
        </p:nvSpPr>
        <p:spPr>
          <a:xfrm>
            <a:off x="1465324" y="1988771"/>
            <a:ext cx="2073991" cy="4154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IH </a:t>
            </a:r>
            <a:r>
              <a:rPr lang="en-US" sz="2100" dirty="0" err="1"/>
              <a:t>Struktur</a:t>
            </a:r>
            <a:endParaRPr lang="en-US" sz="2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0C2EF-5EBA-4DD7-83A9-84B6EC959CE8}"/>
              </a:ext>
            </a:extLst>
          </p:cNvPr>
          <p:cNvSpPr txBox="1"/>
          <p:nvPr/>
        </p:nvSpPr>
        <p:spPr>
          <a:xfrm>
            <a:off x="6592559" y="1988771"/>
            <a:ext cx="2073991" cy="4154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RF </a:t>
            </a:r>
            <a:r>
              <a:rPr lang="en-US" sz="2100" dirty="0" err="1"/>
              <a:t>Quadrupol</a:t>
            </a:r>
            <a:endParaRPr lang="en-US" sz="2100" dirty="0"/>
          </a:p>
        </p:txBody>
      </p:sp>
      <p:sp>
        <p:nvSpPr>
          <p:cNvPr id="7" name="Right Arrow 14">
            <a:extLst>
              <a:ext uri="{FF2B5EF4-FFF2-40B4-BE49-F238E27FC236}">
                <a16:creationId xmlns:a16="http://schemas.microsoft.com/office/drawing/2014/main" id="{ADAA3C94-C111-45B9-8681-2681BA914AFA}"/>
              </a:ext>
            </a:extLst>
          </p:cNvPr>
          <p:cNvSpPr/>
          <p:nvPr/>
        </p:nvSpPr>
        <p:spPr>
          <a:xfrm>
            <a:off x="658636" y="2109608"/>
            <a:ext cx="661499" cy="142876"/>
          </a:xfrm>
          <a:prstGeom prst="rightArrow">
            <a:avLst>
              <a:gd name="adj1" fmla="val 50000"/>
              <a:gd name="adj2" fmla="val 134114"/>
            </a:avLst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978508" y="2125082"/>
            <a:ext cx="1322998" cy="142876"/>
            <a:chOff x="3729773" y="2605142"/>
            <a:chExt cx="1322998" cy="142876"/>
          </a:xfrm>
        </p:grpSpPr>
        <p:sp>
          <p:nvSpPr>
            <p:cNvPr id="9" name="Right Arrow 14">
              <a:extLst>
                <a:ext uri="{FF2B5EF4-FFF2-40B4-BE49-F238E27FC236}">
                  <a16:creationId xmlns:a16="http://schemas.microsoft.com/office/drawing/2014/main" id="{ADAA3C94-C111-45B9-8681-2681BA914AFA}"/>
                </a:ext>
              </a:extLst>
            </p:cNvPr>
            <p:cNvSpPr/>
            <p:nvPr/>
          </p:nvSpPr>
          <p:spPr>
            <a:xfrm>
              <a:off x="4391272" y="2605142"/>
              <a:ext cx="661499" cy="142876"/>
            </a:xfrm>
            <a:prstGeom prst="rightArrow">
              <a:avLst>
                <a:gd name="adj1" fmla="val 50000"/>
                <a:gd name="adj2" fmla="val 134114"/>
              </a:avLst>
            </a:prstGeom>
            <a:solidFill>
              <a:srgbClr val="FFC0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14">
              <a:extLst>
                <a:ext uri="{FF2B5EF4-FFF2-40B4-BE49-F238E27FC236}">
                  <a16:creationId xmlns:a16="http://schemas.microsoft.com/office/drawing/2014/main" id="{ADAA3C94-C111-45B9-8681-2681BA914AFA}"/>
                </a:ext>
              </a:extLst>
            </p:cNvPr>
            <p:cNvSpPr/>
            <p:nvPr/>
          </p:nvSpPr>
          <p:spPr>
            <a:xfrm>
              <a:off x="3729773" y="2605142"/>
              <a:ext cx="661499" cy="142876"/>
            </a:xfrm>
            <a:prstGeom prst="rightArrow">
              <a:avLst>
                <a:gd name="adj1" fmla="val 50000"/>
                <a:gd name="adj2" fmla="val 134114"/>
              </a:avLst>
            </a:prstGeom>
            <a:solidFill>
              <a:srgbClr val="C000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169653" y="2125082"/>
            <a:ext cx="1984497" cy="150262"/>
            <a:chOff x="8565285" y="2955413"/>
            <a:chExt cx="1984497" cy="150262"/>
          </a:xfrm>
        </p:grpSpPr>
        <p:sp>
          <p:nvSpPr>
            <p:cNvPr id="11" name="Right Arrow 14">
              <a:extLst>
                <a:ext uri="{FF2B5EF4-FFF2-40B4-BE49-F238E27FC236}">
                  <a16:creationId xmlns:a16="http://schemas.microsoft.com/office/drawing/2014/main" id="{ADAA3C94-C111-45B9-8681-2681BA914AFA}"/>
                </a:ext>
              </a:extLst>
            </p:cNvPr>
            <p:cNvSpPr/>
            <p:nvPr/>
          </p:nvSpPr>
          <p:spPr>
            <a:xfrm>
              <a:off x="8565285" y="2962799"/>
              <a:ext cx="661499" cy="142876"/>
            </a:xfrm>
            <a:prstGeom prst="rightArrow">
              <a:avLst>
                <a:gd name="adj1" fmla="val 50000"/>
                <a:gd name="adj2" fmla="val 134114"/>
              </a:avLst>
            </a:prstGeom>
            <a:solidFill>
              <a:srgbClr val="C000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4">
              <a:extLst>
                <a:ext uri="{FF2B5EF4-FFF2-40B4-BE49-F238E27FC236}">
                  <a16:creationId xmlns:a16="http://schemas.microsoft.com/office/drawing/2014/main" id="{ADAA3C94-C111-45B9-8681-2681BA914AFA}"/>
                </a:ext>
              </a:extLst>
            </p:cNvPr>
            <p:cNvSpPr/>
            <p:nvPr/>
          </p:nvSpPr>
          <p:spPr>
            <a:xfrm>
              <a:off x="9226784" y="2959106"/>
              <a:ext cx="661499" cy="142876"/>
            </a:xfrm>
            <a:prstGeom prst="rightArrow">
              <a:avLst>
                <a:gd name="adj1" fmla="val 50000"/>
                <a:gd name="adj2" fmla="val 134114"/>
              </a:avLst>
            </a:prstGeom>
            <a:solidFill>
              <a:srgbClr val="FFC0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Right Arrow 14">
              <a:extLst>
                <a:ext uri="{FF2B5EF4-FFF2-40B4-BE49-F238E27FC236}">
                  <a16:creationId xmlns:a16="http://schemas.microsoft.com/office/drawing/2014/main" id="{ADAA3C94-C111-45B9-8681-2681BA914AFA}"/>
                </a:ext>
              </a:extLst>
            </p:cNvPr>
            <p:cNvSpPr/>
            <p:nvPr/>
          </p:nvSpPr>
          <p:spPr>
            <a:xfrm>
              <a:off x="9888283" y="2955413"/>
              <a:ext cx="661499" cy="142876"/>
            </a:xfrm>
            <a:prstGeom prst="rightArrow">
              <a:avLst>
                <a:gd name="adj1" fmla="val 50000"/>
                <a:gd name="adj2" fmla="val 134114"/>
              </a:avLst>
            </a:prstGeom>
            <a:solidFill>
              <a:srgbClr val="00B05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E118BA2-313C-47AE-A983-579A71074B9B}"/>
              </a:ext>
            </a:extLst>
          </p:cNvPr>
          <p:cNvSpPr txBox="1"/>
          <p:nvPr/>
        </p:nvSpPr>
        <p:spPr>
          <a:xfrm>
            <a:off x="183398" y="1316536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4.03</a:t>
            </a:r>
            <a:r>
              <a:rPr lang="sr-Latn-RS" sz="2000" dirty="0"/>
              <a:t> </a:t>
            </a:r>
            <a:r>
              <a:rPr lang="en-US" sz="2000" dirty="0"/>
              <a:t>M</a:t>
            </a:r>
            <a:r>
              <a:rPr lang="sr-Latn-RS" sz="2000" dirty="0"/>
              <a:t>eV/u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118BA2-313C-47AE-A983-579A71074B9B}"/>
              </a:ext>
            </a:extLst>
          </p:cNvPr>
          <p:cNvSpPr txBox="1"/>
          <p:nvPr/>
        </p:nvSpPr>
        <p:spPr>
          <a:xfrm>
            <a:off x="3645929" y="1316536"/>
            <a:ext cx="2425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4.03</a:t>
            </a:r>
            <a:r>
              <a:rPr lang="en-US" sz="2000" dirty="0"/>
              <a:t> + </a:t>
            </a:r>
            <a:r>
              <a:rPr lang="en-US" sz="2000" dirty="0">
                <a:solidFill>
                  <a:srgbClr val="FFC000"/>
                </a:solidFill>
              </a:rPr>
              <a:t>0.495</a:t>
            </a:r>
            <a:r>
              <a:rPr lang="sr-Latn-RS" sz="2000" dirty="0"/>
              <a:t> </a:t>
            </a:r>
            <a:r>
              <a:rPr lang="en-US" sz="2000" dirty="0"/>
              <a:t>M</a:t>
            </a:r>
            <a:r>
              <a:rPr lang="sr-Latn-RS" sz="2000" dirty="0"/>
              <a:t>eV/u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118BA2-313C-47AE-A983-579A71074B9B}"/>
              </a:ext>
            </a:extLst>
          </p:cNvPr>
          <p:cNvSpPr txBox="1"/>
          <p:nvPr/>
        </p:nvSpPr>
        <p:spPr>
          <a:xfrm>
            <a:off x="8586349" y="1316536"/>
            <a:ext cx="3357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4.03</a:t>
            </a:r>
            <a:r>
              <a:rPr lang="en-US" sz="2000" dirty="0"/>
              <a:t> + </a:t>
            </a:r>
            <a:r>
              <a:rPr lang="en-US" sz="2000" dirty="0">
                <a:solidFill>
                  <a:srgbClr val="FFC000"/>
                </a:solidFill>
              </a:rPr>
              <a:t>0.495</a:t>
            </a:r>
            <a:r>
              <a:rPr lang="en-US" sz="2000" dirty="0"/>
              <a:t> + </a:t>
            </a:r>
            <a:r>
              <a:rPr lang="en-US" sz="2000" dirty="0">
                <a:solidFill>
                  <a:srgbClr val="00B050"/>
                </a:solidFill>
              </a:rPr>
              <a:t>0.006</a:t>
            </a:r>
            <a:r>
              <a:rPr lang="sr-Latn-RS" sz="2000" dirty="0"/>
              <a:t> </a:t>
            </a:r>
            <a:r>
              <a:rPr lang="en-US" sz="2000" dirty="0"/>
              <a:t>M</a:t>
            </a:r>
            <a:r>
              <a:rPr lang="sr-Latn-RS" sz="2000" dirty="0"/>
              <a:t>eV/u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937798" y="4327213"/>
            <a:ext cx="4400772" cy="2193419"/>
            <a:chOff x="8336057" y="1334502"/>
            <a:chExt cx="3660023" cy="182421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9991658" y="2214136"/>
              <a:ext cx="1426115" cy="364174"/>
            </a:xfrm>
            <a:prstGeom prst="rect">
              <a:avLst/>
            </a:prstGeom>
          </p:spPr>
        </p:pic>
        <p:pic>
          <p:nvPicPr>
            <p:cNvPr id="24" name="Picture 31" descr="OneShotE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7642" y="1650153"/>
              <a:ext cx="3184051" cy="1508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9861130" y="1334502"/>
              <a:ext cx="2134950" cy="27699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Arial" charset="0"/>
                  <a:ea typeface="ＭＳ Ｐゴシック" charset="0"/>
                </a:rPr>
                <a:t>One-shot energy analyzer</a:t>
              </a:r>
              <a:endParaRPr lang="de-DE" sz="1200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26" name="AutoShape 32"/>
            <p:cNvSpPr>
              <a:spLocks noChangeArrowheads="1"/>
            </p:cNvSpPr>
            <p:nvPr/>
          </p:nvSpPr>
          <p:spPr bwMode="auto">
            <a:xfrm>
              <a:off x="8336057" y="2116507"/>
              <a:ext cx="881062" cy="233362"/>
            </a:xfrm>
            <a:prstGeom prst="wedgeRectCallout">
              <a:avLst>
                <a:gd name="adj1" fmla="val 41082"/>
                <a:gd name="adj2" fmla="val 8974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latin typeface="Arial" charset="0"/>
                  <a:ea typeface="ＭＳ Ｐゴシック" charset="0"/>
                </a:rPr>
                <a:t>0.1 mm slit</a:t>
              </a:r>
              <a:endParaRPr lang="de-DE" sz="1050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8771018" y="2500318"/>
              <a:ext cx="81597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8523368" y="2500318"/>
              <a:ext cx="58737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rgbClr val="FF0000"/>
                  </a:solidFill>
                  <a:latin typeface="Arial" charset="0"/>
                  <a:ea typeface="ＭＳ Ｐゴシック" charset="0"/>
                </a:rPr>
                <a:t>Beam</a:t>
              </a:r>
              <a:endParaRPr lang="de-DE" sz="1200" dirty="0">
                <a:solidFill>
                  <a:srgbClr val="FF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AutoShape 35"/>
            <p:cNvSpPr>
              <a:spLocks noChangeArrowheads="1"/>
            </p:cNvSpPr>
            <p:nvPr/>
          </p:nvSpPr>
          <p:spPr bwMode="auto">
            <a:xfrm>
              <a:off x="8651955" y="1465660"/>
              <a:ext cx="935038" cy="338137"/>
            </a:xfrm>
            <a:prstGeom prst="wedgeRectCallout">
              <a:avLst>
                <a:gd name="adj1" fmla="val 44172"/>
                <a:gd name="adj2" fmla="val 14494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latin typeface="Arial" charset="0"/>
                  <a:ea typeface="ＭＳ Ｐゴシック" charset="0"/>
                </a:rPr>
                <a:t>0.5 T perm. Magnet</a:t>
              </a:r>
              <a:endParaRPr lang="de-DE" sz="1050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AutoShape 36"/>
            <p:cNvSpPr>
              <a:spLocks noChangeArrowheads="1"/>
            </p:cNvSpPr>
            <p:nvPr/>
          </p:nvSpPr>
          <p:spPr bwMode="auto">
            <a:xfrm>
              <a:off x="10928605" y="1830734"/>
              <a:ext cx="646520" cy="202822"/>
            </a:xfrm>
            <a:prstGeom prst="wedgeRectCallout">
              <a:avLst>
                <a:gd name="adj1" fmla="val -59102"/>
                <a:gd name="adj2" fmla="val 8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latin typeface="Arial" charset="0"/>
                  <a:ea typeface="ＭＳ Ｐゴシック" charset="0"/>
                </a:rPr>
                <a:t>MCP</a:t>
              </a:r>
              <a:endParaRPr lang="de-DE" sz="1050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AutoShape 37"/>
            <p:cNvSpPr>
              <a:spLocks noChangeArrowheads="1"/>
            </p:cNvSpPr>
            <p:nvPr/>
          </p:nvSpPr>
          <p:spPr bwMode="auto">
            <a:xfrm>
              <a:off x="10570746" y="2786787"/>
              <a:ext cx="1004379" cy="199119"/>
            </a:xfrm>
            <a:prstGeom prst="wedgeRectCallout">
              <a:avLst>
                <a:gd name="adj1" fmla="val -330"/>
                <a:gd name="adj2" fmla="val -10948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latin typeface="Arial" charset="0"/>
                  <a:ea typeface="ＭＳ Ｐゴシック" charset="0"/>
                </a:rPr>
                <a:t>Mirror &amp; CCD</a:t>
              </a:r>
              <a:endParaRPr lang="de-DE" sz="1050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9965817" y="1805365"/>
              <a:ext cx="706438" cy="2000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CB99147-C177-4A40-9D34-F412595A51B8}"/>
              </a:ext>
            </a:extLst>
          </p:cNvPr>
          <p:cNvSpPr txBox="1"/>
          <p:nvPr/>
        </p:nvSpPr>
        <p:spPr>
          <a:xfrm>
            <a:off x="3869389" y="2872139"/>
            <a:ext cx="1152881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Magnet +</a:t>
            </a:r>
          </a:p>
          <a:p>
            <a:pPr algn="ctr"/>
            <a:r>
              <a:rPr lang="en-US" dirty="0"/>
              <a:t>0.1 mm</a:t>
            </a:r>
          </a:p>
          <a:p>
            <a:pPr algn="ctr"/>
            <a:r>
              <a:rPr lang="en-US" dirty="0"/>
              <a:t>Schlitz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B99147-C177-4A40-9D34-F412595A51B8}"/>
              </a:ext>
            </a:extLst>
          </p:cNvPr>
          <p:cNvSpPr txBox="1"/>
          <p:nvPr/>
        </p:nvSpPr>
        <p:spPr>
          <a:xfrm>
            <a:off x="5158318" y="2886121"/>
            <a:ext cx="1056700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Detektor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B99147-C177-4A40-9D34-F412595A51B8}"/>
              </a:ext>
            </a:extLst>
          </p:cNvPr>
          <p:cNvSpPr txBox="1"/>
          <p:nvPr/>
        </p:nvSpPr>
        <p:spPr>
          <a:xfrm>
            <a:off x="9710784" y="2872139"/>
            <a:ext cx="1056700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Detektor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B99147-C177-4A40-9D34-F412595A51B8}"/>
              </a:ext>
            </a:extLst>
          </p:cNvPr>
          <p:cNvSpPr txBox="1"/>
          <p:nvPr/>
        </p:nvSpPr>
        <p:spPr>
          <a:xfrm>
            <a:off x="10907710" y="2872139"/>
            <a:ext cx="1056700" cy="369332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Detektor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978" y="3342046"/>
            <a:ext cx="1176835" cy="8789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10957019" y="3312398"/>
            <a:ext cx="928991" cy="9093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3088" y="3347786"/>
            <a:ext cx="1138321" cy="85108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CB99147-C177-4A40-9D34-F412595A51B8}"/>
              </a:ext>
            </a:extLst>
          </p:cNvPr>
          <p:cNvSpPr txBox="1"/>
          <p:nvPr/>
        </p:nvSpPr>
        <p:spPr>
          <a:xfrm>
            <a:off x="8411644" y="2886121"/>
            <a:ext cx="1152881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Magnet +</a:t>
            </a:r>
          </a:p>
          <a:p>
            <a:pPr algn="ctr"/>
            <a:r>
              <a:rPr lang="en-US" dirty="0"/>
              <a:t>0.1 mm</a:t>
            </a:r>
          </a:p>
          <a:p>
            <a:pPr algn="ctr"/>
            <a:r>
              <a:rPr lang="en-US" dirty="0"/>
              <a:t>Schlitz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70C2EF-5EBA-4DD7-83A9-84B6EC959CE8}"/>
              </a:ext>
            </a:extLst>
          </p:cNvPr>
          <p:cNvSpPr txBox="1"/>
          <p:nvPr/>
        </p:nvSpPr>
        <p:spPr>
          <a:xfrm>
            <a:off x="66919" y="1994252"/>
            <a:ext cx="498191" cy="36933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70C2EF-5EBA-4DD7-83A9-84B6EC959CE8}"/>
              </a:ext>
            </a:extLst>
          </p:cNvPr>
          <p:cNvSpPr txBox="1"/>
          <p:nvPr/>
        </p:nvSpPr>
        <p:spPr>
          <a:xfrm>
            <a:off x="5455699" y="2006495"/>
            <a:ext cx="498191" cy="36933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BB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D0CB17C-FDAE-F8DA-5D94-98224B7F59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12" y="3834599"/>
            <a:ext cx="3673910" cy="26662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628" y="4485545"/>
            <a:ext cx="956713" cy="133107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E118BA2-313C-47AE-A983-579A71074B9B}"/>
              </a:ext>
            </a:extLst>
          </p:cNvPr>
          <p:cNvSpPr txBox="1"/>
          <p:nvPr/>
        </p:nvSpPr>
        <p:spPr>
          <a:xfrm>
            <a:off x="10645051" y="5835771"/>
            <a:ext cx="160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Rep. Rate</a:t>
            </a:r>
          </a:p>
          <a:p>
            <a:r>
              <a:rPr lang="en-US" dirty="0"/>
              <a:t>45 </a:t>
            </a:r>
            <a:r>
              <a:rPr lang="en-US" dirty="0" err="1"/>
              <a:t>Sekunden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3728829" y="2004387"/>
            <a:ext cx="94585" cy="366083"/>
            <a:chOff x="1203646" y="2780893"/>
            <a:chExt cx="94585" cy="847325"/>
          </a:xfrm>
          <a:solidFill>
            <a:schemeClr val="tx1"/>
          </a:solidFill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70C2EF-5EBA-4DD7-83A9-84B6EC959CE8}"/>
                </a:ext>
              </a:extLst>
            </p:cNvPr>
            <p:cNvSpPr txBox="1"/>
            <p:nvPr/>
          </p:nvSpPr>
          <p:spPr>
            <a:xfrm>
              <a:off x="1203646" y="2780893"/>
              <a:ext cx="91392" cy="369332"/>
            </a:xfrm>
            <a:prstGeom prst="rect">
              <a:avLst/>
            </a:prstGeom>
            <a:grpFill/>
            <a:ln w="254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B70C2EF-5EBA-4DD7-83A9-84B6EC959CE8}"/>
                </a:ext>
              </a:extLst>
            </p:cNvPr>
            <p:cNvSpPr txBox="1"/>
            <p:nvPr/>
          </p:nvSpPr>
          <p:spPr>
            <a:xfrm>
              <a:off x="1206839" y="3258886"/>
              <a:ext cx="91392" cy="369332"/>
            </a:xfrm>
            <a:prstGeom prst="rect">
              <a:avLst/>
            </a:prstGeom>
            <a:grpFill/>
            <a:ln w="254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225932" y="2012741"/>
            <a:ext cx="94585" cy="366083"/>
            <a:chOff x="1203646" y="2780893"/>
            <a:chExt cx="94585" cy="847325"/>
          </a:xfrm>
          <a:solidFill>
            <a:schemeClr val="tx1"/>
          </a:solidFill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B70C2EF-5EBA-4DD7-83A9-84B6EC959CE8}"/>
                </a:ext>
              </a:extLst>
            </p:cNvPr>
            <p:cNvSpPr txBox="1"/>
            <p:nvPr/>
          </p:nvSpPr>
          <p:spPr>
            <a:xfrm>
              <a:off x="1203646" y="2780893"/>
              <a:ext cx="91392" cy="369332"/>
            </a:xfrm>
            <a:prstGeom prst="rect">
              <a:avLst/>
            </a:prstGeom>
            <a:grpFill/>
            <a:ln w="254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70C2EF-5EBA-4DD7-83A9-84B6EC959CE8}"/>
                </a:ext>
              </a:extLst>
            </p:cNvPr>
            <p:cNvSpPr txBox="1"/>
            <p:nvPr/>
          </p:nvSpPr>
          <p:spPr>
            <a:xfrm>
              <a:off x="1206839" y="3258886"/>
              <a:ext cx="91392" cy="369332"/>
            </a:xfrm>
            <a:prstGeom prst="rect">
              <a:avLst/>
            </a:prstGeom>
            <a:grpFill/>
            <a:ln w="254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57676" y="2012741"/>
            <a:ext cx="94585" cy="366083"/>
            <a:chOff x="1203646" y="2780893"/>
            <a:chExt cx="94585" cy="847325"/>
          </a:xfrm>
          <a:solidFill>
            <a:schemeClr val="tx1"/>
          </a:solidFill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B70C2EF-5EBA-4DD7-83A9-84B6EC959CE8}"/>
                </a:ext>
              </a:extLst>
            </p:cNvPr>
            <p:cNvSpPr txBox="1"/>
            <p:nvPr/>
          </p:nvSpPr>
          <p:spPr>
            <a:xfrm>
              <a:off x="1203646" y="2780893"/>
              <a:ext cx="91392" cy="369332"/>
            </a:xfrm>
            <a:prstGeom prst="rect">
              <a:avLst/>
            </a:prstGeom>
            <a:grpFill/>
            <a:ln w="254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B70C2EF-5EBA-4DD7-83A9-84B6EC959CE8}"/>
                </a:ext>
              </a:extLst>
            </p:cNvPr>
            <p:cNvSpPr txBox="1"/>
            <p:nvPr/>
          </p:nvSpPr>
          <p:spPr>
            <a:xfrm>
              <a:off x="1206839" y="3258886"/>
              <a:ext cx="91392" cy="369332"/>
            </a:xfrm>
            <a:prstGeom prst="rect">
              <a:avLst/>
            </a:prstGeom>
            <a:grpFill/>
            <a:ln w="254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1358606" y="2038186"/>
            <a:ext cx="94585" cy="366083"/>
            <a:chOff x="1203646" y="2780893"/>
            <a:chExt cx="94585" cy="847325"/>
          </a:xfrm>
          <a:solidFill>
            <a:schemeClr val="tx1"/>
          </a:solidFill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70C2EF-5EBA-4DD7-83A9-84B6EC959CE8}"/>
                </a:ext>
              </a:extLst>
            </p:cNvPr>
            <p:cNvSpPr txBox="1"/>
            <p:nvPr/>
          </p:nvSpPr>
          <p:spPr>
            <a:xfrm>
              <a:off x="1203646" y="2780893"/>
              <a:ext cx="91392" cy="369332"/>
            </a:xfrm>
            <a:prstGeom prst="rect">
              <a:avLst/>
            </a:prstGeom>
            <a:grpFill/>
            <a:ln w="254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B70C2EF-5EBA-4DD7-83A9-84B6EC959CE8}"/>
                </a:ext>
              </a:extLst>
            </p:cNvPr>
            <p:cNvSpPr txBox="1"/>
            <p:nvPr/>
          </p:nvSpPr>
          <p:spPr>
            <a:xfrm>
              <a:off x="1206839" y="3258886"/>
              <a:ext cx="91392" cy="369332"/>
            </a:xfrm>
            <a:prstGeom prst="rect">
              <a:avLst/>
            </a:prstGeom>
            <a:grpFill/>
            <a:ln w="254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CB99147-C177-4A40-9D34-F412595A51B8}"/>
              </a:ext>
            </a:extLst>
          </p:cNvPr>
          <p:cNvSpPr txBox="1"/>
          <p:nvPr/>
        </p:nvSpPr>
        <p:spPr>
          <a:xfrm>
            <a:off x="8350536" y="3923499"/>
            <a:ext cx="1287532" cy="369332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Einzellinse</a:t>
            </a:r>
            <a:endParaRPr lang="en-US" dirty="0"/>
          </a:p>
        </p:txBody>
      </p:sp>
      <p:sp>
        <p:nvSpPr>
          <p:cNvPr id="62" name="Right Brace 61"/>
          <p:cNvSpPr/>
          <p:nvPr/>
        </p:nvSpPr>
        <p:spPr>
          <a:xfrm rot="16200000">
            <a:off x="4838260" y="1416267"/>
            <a:ext cx="420864" cy="2332652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ight Brace 62"/>
          <p:cNvSpPr/>
          <p:nvPr/>
        </p:nvSpPr>
        <p:spPr>
          <a:xfrm rot="16200000">
            <a:off x="9977595" y="819081"/>
            <a:ext cx="420864" cy="355276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ight Brace 63"/>
          <p:cNvSpPr/>
          <p:nvPr/>
        </p:nvSpPr>
        <p:spPr>
          <a:xfrm rot="16200000">
            <a:off x="1273006" y="1953107"/>
            <a:ext cx="1155553" cy="2332652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E118BA2-313C-47AE-A983-579A71074B9B}"/>
              </a:ext>
            </a:extLst>
          </p:cNvPr>
          <p:cNvSpPr txBox="1"/>
          <p:nvPr/>
        </p:nvSpPr>
        <p:spPr>
          <a:xfrm>
            <a:off x="8255985" y="4779911"/>
            <a:ext cx="2470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Ziel</a:t>
            </a:r>
            <a:r>
              <a:rPr lang="en-US" dirty="0"/>
              <a:t> 10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 err="1"/>
              <a:t>Ionen</a:t>
            </a:r>
            <a:r>
              <a:rPr lang="en-US" dirty="0"/>
              <a:t> </a:t>
            </a:r>
            <a:r>
              <a:rPr lang="en-DE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Falle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Inbetriebnahme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baseline="30000" dirty="0">
                <a:sym typeface="Wingdings" panose="05000000000000000000" pitchFamily="2" charset="2"/>
              </a:rPr>
              <a:t>6+</a:t>
            </a:r>
            <a:r>
              <a:rPr lang="en-US" dirty="0">
                <a:sym typeface="Wingdings" panose="05000000000000000000" pitchFamily="2" charset="2"/>
              </a:rPr>
              <a:t>, N</a:t>
            </a:r>
            <a:r>
              <a:rPr lang="en-US" baseline="30000" dirty="0">
                <a:sym typeface="Wingdings" panose="05000000000000000000" pitchFamily="2" charset="2"/>
              </a:rPr>
              <a:t>7+</a:t>
            </a:r>
            <a:r>
              <a:rPr lang="en-US" dirty="0">
                <a:sym typeface="Wingdings" panose="05000000000000000000" pitchFamily="2" charset="2"/>
              </a:rPr>
              <a:t>, Ni</a:t>
            </a:r>
            <a:r>
              <a:rPr lang="en-US" baseline="30000" dirty="0">
                <a:sym typeface="Wingdings" panose="05000000000000000000" pitchFamily="2" charset="2"/>
              </a:rPr>
              <a:t>28+</a:t>
            </a:r>
            <a:r>
              <a:rPr lang="en-DE" dirty="0">
                <a:sym typeface="Wingdings" panose="05000000000000000000" pitchFamily="2" charset="2"/>
              </a:rPr>
              <a:t>…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Experiment</a:t>
            </a:r>
          </a:p>
          <a:p>
            <a:r>
              <a:rPr lang="en-US" baseline="30000" dirty="0">
                <a:sym typeface="Wingdings" panose="05000000000000000000" pitchFamily="2" charset="2"/>
              </a:rPr>
              <a:t>238</a:t>
            </a:r>
            <a:r>
              <a:rPr lang="en-US" dirty="0">
                <a:sym typeface="Wingdings" panose="05000000000000000000" pitchFamily="2" charset="2"/>
              </a:rPr>
              <a:t>U</a:t>
            </a:r>
            <a:r>
              <a:rPr lang="en-US" baseline="30000" dirty="0">
                <a:sym typeface="Wingdings" panose="05000000000000000000" pitchFamily="2" charset="2"/>
              </a:rPr>
              <a:t>91+</a:t>
            </a:r>
            <a:r>
              <a:rPr lang="en-DE" dirty="0">
                <a:sym typeface="Wingdings" panose="05000000000000000000" pitchFamily="2" charset="2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Übersicht</a:t>
            </a:r>
            <a:r>
              <a:rPr lang="en-US" dirty="0"/>
              <a:t> der </a:t>
            </a:r>
            <a:r>
              <a:rPr lang="en-US" dirty="0" err="1"/>
              <a:t>letzten</a:t>
            </a:r>
            <a:r>
              <a:rPr lang="en-US" dirty="0"/>
              <a:t> </a:t>
            </a:r>
            <a:r>
              <a:rPr lang="en-US" dirty="0" err="1"/>
              <a:t>Strahlzeit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2758989"/>
            <a:ext cx="4286250" cy="3810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Insgesamt ca. 4.5 Tage mit Strahl</a:t>
            </a:r>
          </a:p>
          <a:p>
            <a:pPr marL="0" indent="0">
              <a:buNone/>
            </a:pPr>
            <a:endParaRPr lang="de-DE" sz="1800" baseline="30000" dirty="0" smtClean="0"/>
          </a:p>
          <a:p>
            <a:pPr marL="0" indent="0">
              <a:buNone/>
            </a:pPr>
            <a:r>
              <a:rPr lang="de-DE" sz="1800" baseline="30000" dirty="0" smtClean="0"/>
              <a:t>12</a:t>
            </a:r>
            <a:r>
              <a:rPr lang="de-DE" sz="1800" dirty="0" smtClean="0"/>
              <a:t>C</a:t>
            </a:r>
            <a:r>
              <a:rPr lang="de-DE" sz="1800" baseline="30000" dirty="0" smtClean="0"/>
              <a:t>6+</a:t>
            </a:r>
            <a:r>
              <a:rPr lang="de-DE" sz="1800" dirty="0" smtClean="0"/>
              <a:t> (2 Schichten)</a:t>
            </a:r>
          </a:p>
          <a:p>
            <a:r>
              <a:rPr lang="de-DE" sz="1800" dirty="0" smtClean="0"/>
              <a:t>Strahltransport</a:t>
            </a:r>
          </a:p>
          <a:p>
            <a:r>
              <a:rPr lang="de-DE" sz="1800" dirty="0" smtClean="0"/>
              <a:t>1x Energieanpassung</a:t>
            </a:r>
          </a:p>
          <a:p>
            <a:r>
              <a:rPr lang="de-DE" sz="1800" dirty="0" smtClean="0"/>
              <a:t>IH eingestellt 0.5 </a:t>
            </a:r>
            <a:r>
              <a:rPr lang="de-DE" sz="1800" dirty="0" err="1" smtClean="0"/>
              <a:t>MeV</a:t>
            </a:r>
            <a:r>
              <a:rPr lang="de-DE" sz="1800" dirty="0" smtClean="0"/>
              <a:t>/u</a:t>
            </a:r>
          </a:p>
          <a:p>
            <a:endParaRPr lang="de-DE" sz="1800" dirty="0" smtClean="0"/>
          </a:p>
          <a:p>
            <a:pPr marL="0" indent="0">
              <a:buNone/>
            </a:pPr>
            <a:r>
              <a:rPr lang="de-DE" sz="1800" baseline="30000" dirty="0" smtClean="0"/>
              <a:t>18</a:t>
            </a:r>
            <a:r>
              <a:rPr lang="de-DE" sz="1800" dirty="0" smtClean="0"/>
              <a:t>O</a:t>
            </a:r>
            <a:r>
              <a:rPr lang="de-DE" sz="1800" baseline="30000" dirty="0" smtClean="0"/>
              <a:t>8+</a:t>
            </a:r>
            <a:r>
              <a:rPr lang="de-DE" sz="1800" dirty="0" smtClean="0"/>
              <a:t> (12 Schichten)</a:t>
            </a:r>
          </a:p>
          <a:p>
            <a:r>
              <a:rPr lang="de-DE" sz="1800" dirty="0" smtClean="0"/>
              <a:t>3x Energieanpassung</a:t>
            </a:r>
          </a:p>
          <a:p>
            <a:r>
              <a:rPr lang="de-DE" sz="1800" dirty="0" smtClean="0"/>
              <a:t>IH eingestellt 0.5 </a:t>
            </a:r>
            <a:r>
              <a:rPr lang="de-DE" sz="1800" dirty="0" err="1" smtClean="0"/>
              <a:t>MeV</a:t>
            </a:r>
            <a:r>
              <a:rPr lang="de-DE" sz="1800" dirty="0" smtClean="0"/>
              <a:t>/u</a:t>
            </a:r>
          </a:p>
          <a:p>
            <a:r>
              <a:rPr lang="de-DE" sz="1800" dirty="0" smtClean="0"/>
              <a:t>Transport durch RFQ</a:t>
            </a:r>
            <a:endParaRPr lang="de-DE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68410"/>
              </p:ext>
            </p:extLst>
          </p:nvPr>
        </p:nvGraphicFramePr>
        <p:xfrm>
          <a:off x="1903015" y="1352682"/>
          <a:ext cx="848937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029">
                  <a:extLst>
                    <a:ext uri="{9D8B030D-6E8A-4147-A177-3AD203B41FA5}">
                      <a16:colId xmlns:a16="http://schemas.microsoft.com/office/drawing/2014/main" val="4116647938"/>
                    </a:ext>
                  </a:extLst>
                </a:gridCol>
                <a:gridCol w="653029">
                  <a:extLst>
                    <a:ext uri="{9D8B030D-6E8A-4147-A177-3AD203B41FA5}">
                      <a16:colId xmlns:a16="http://schemas.microsoft.com/office/drawing/2014/main" val="3350535498"/>
                    </a:ext>
                  </a:extLst>
                </a:gridCol>
                <a:gridCol w="653029">
                  <a:extLst>
                    <a:ext uri="{9D8B030D-6E8A-4147-A177-3AD203B41FA5}">
                      <a16:colId xmlns:a16="http://schemas.microsoft.com/office/drawing/2014/main" val="760423296"/>
                    </a:ext>
                  </a:extLst>
                </a:gridCol>
                <a:gridCol w="653029">
                  <a:extLst>
                    <a:ext uri="{9D8B030D-6E8A-4147-A177-3AD203B41FA5}">
                      <a16:colId xmlns:a16="http://schemas.microsoft.com/office/drawing/2014/main" val="3713555496"/>
                    </a:ext>
                  </a:extLst>
                </a:gridCol>
                <a:gridCol w="653029">
                  <a:extLst>
                    <a:ext uri="{9D8B030D-6E8A-4147-A177-3AD203B41FA5}">
                      <a16:colId xmlns:a16="http://schemas.microsoft.com/office/drawing/2014/main" val="2633078521"/>
                    </a:ext>
                  </a:extLst>
                </a:gridCol>
                <a:gridCol w="653029">
                  <a:extLst>
                    <a:ext uri="{9D8B030D-6E8A-4147-A177-3AD203B41FA5}">
                      <a16:colId xmlns:a16="http://schemas.microsoft.com/office/drawing/2014/main" val="2600644325"/>
                    </a:ext>
                  </a:extLst>
                </a:gridCol>
                <a:gridCol w="653029">
                  <a:extLst>
                    <a:ext uri="{9D8B030D-6E8A-4147-A177-3AD203B41FA5}">
                      <a16:colId xmlns:a16="http://schemas.microsoft.com/office/drawing/2014/main" val="495470551"/>
                    </a:ext>
                  </a:extLst>
                </a:gridCol>
                <a:gridCol w="653029">
                  <a:extLst>
                    <a:ext uri="{9D8B030D-6E8A-4147-A177-3AD203B41FA5}">
                      <a16:colId xmlns:a16="http://schemas.microsoft.com/office/drawing/2014/main" val="1898210041"/>
                    </a:ext>
                  </a:extLst>
                </a:gridCol>
                <a:gridCol w="653029">
                  <a:extLst>
                    <a:ext uri="{9D8B030D-6E8A-4147-A177-3AD203B41FA5}">
                      <a16:colId xmlns:a16="http://schemas.microsoft.com/office/drawing/2014/main" val="923711505"/>
                    </a:ext>
                  </a:extLst>
                </a:gridCol>
                <a:gridCol w="653029">
                  <a:extLst>
                    <a:ext uri="{9D8B030D-6E8A-4147-A177-3AD203B41FA5}">
                      <a16:colId xmlns:a16="http://schemas.microsoft.com/office/drawing/2014/main" val="3700428279"/>
                    </a:ext>
                  </a:extLst>
                </a:gridCol>
                <a:gridCol w="653029">
                  <a:extLst>
                    <a:ext uri="{9D8B030D-6E8A-4147-A177-3AD203B41FA5}">
                      <a16:colId xmlns:a16="http://schemas.microsoft.com/office/drawing/2014/main" val="2112474832"/>
                    </a:ext>
                  </a:extLst>
                </a:gridCol>
                <a:gridCol w="653029">
                  <a:extLst>
                    <a:ext uri="{9D8B030D-6E8A-4147-A177-3AD203B41FA5}">
                      <a16:colId xmlns:a16="http://schemas.microsoft.com/office/drawing/2014/main" val="3329413556"/>
                    </a:ext>
                  </a:extLst>
                </a:gridCol>
                <a:gridCol w="653029">
                  <a:extLst>
                    <a:ext uri="{9D8B030D-6E8A-4147-A177-3AD203B41FA5}">
                      <a16:colId xmlns:a16="http://schemas.microsoft.com/office/drawing/2014/main" val="2955556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16.02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17.02</a:t>
                      </a:r>
                      <a:endParaRPr lang="de-DE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18.02</a:t>
                      </a:r>
                      <a:endParaRPr lang="de-DE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19.02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20.02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21.02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22.02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23.02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23.02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24.02</a:t>
                      </a:r>
                      <a:endParaRPr lang="de-DE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25.02</a:t>
                      </a:r>
                      <a:endParaRPr lang="de-DE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26.02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27.02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220767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12-C</a:t>
                      </a:r>
                      <a:r>
                        <a:rPr lang="en-US" sz="1400" baseline="0" dirty="0"/>
                        <a:t> 6+ ( m/q = 2.0 )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18-O 8+ ( m/q = 2.25 )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4537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Beam setup (UNILAC + SIS + ESR)</a:t>
                      </a:r>
                      <a:endParaRPr lang="de-DE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Setup</a:t>
                      </a:r>
                      <a:endParaRPr lang="de-DE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94032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827270" y="2758989"/>
            <a:ext cx="7242810" cy="3810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 smtClean="0"/>
              <a:t>Beobachtete Probleme</a:t>
            </a:r>
          </a:p>
          <a:p>
            <a:pPr marL="0" indent="0">
              <a:buFont typeface="Wingdings" charset="2"/>
              <a:buNone/>
            </a:pPr>
            <a:endParaRPr lang="de-DE" sz="1800" baseline="30000" dirty="0" smtClean="0"/>
          </a:p>
          <a:p>
            <a:r>
              <a:rPr lang="de-DE" sz="1800" dirty="0" smtClean="0"/>
              <a:t>Kurzschluss GTR4LE1 (wird repariert)</a:t>
            </a:r>
          </a:p>
          <a:p>
            <a:r>
              <a:rPr lang="de-DE" sz="1800" dirty="0" smtClean="0"/>
              <a:t>YAG in GTR5DK1 unempfindlich (wird mit MCP ausgetauscht)</a:t>
            </a:r>
          </a:p>
          <a:p>
            <a:r>
              <a:rPr lang="de-DE" sz="1800" dirty="0" smtClean="0"/>
              <a:t>Schlitz hinter RFQ enger als nötig (wird vergrößert)</a:t>
            </a:r>
          </a:p>
          <a:p>
            <a:endParaRPr lang="de-DE" sz="1800" dirty="0" smtClean="0"/>
          </a:p>
          <a:p>
            <a:r>
              <a:rPr lang="de-DE" sz="1800" dirty="0" smtClean="0"/>
              <a:t>Leckage GRT3QT3 (IH internes Triplett), ca. 20-30 l/Tag. Zwischenlösung </a:t>
            </a:r>
            <a:r>
              <a:rPr lang="de-DE" sz="1800" dirty="0" smtClean="0">
                <a:sym typeface="Wingdings" panose="05000000000000000000" pitchFamily="2" charset="2"/>
              </a:rPr>
              <a:t> Eimer</a:t>
            </a:r>
            <a:endParaRPr lang="de-DE" sz="1800" dirty="0" smtClean="0"/>
          </a:p>
          <a:p>
            <a:r>
              <a:rPr lang="de-DE" sz="1800" dirty="0" smtClean="0"/>
              <a:t>IH Amplitude &gt; 6.5 V instabil, unmöglich mit </a:t>
            </a:r>
            <a:r>
              <a:rPr lang="de-DE" sz="1800" dirty="0" err="1" smtClean="0"/>
              <a:t>auto</a:t>
            </a:r>
            <a:r>
              <a:rPr lang="de-DE" sz="1800" dirty="0" smtClean="0"/>
              <a:t>. Tauchkolben-Steuerung zu betreiben. Ca. 50% Verfügbarkeit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3388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IH </a:t>
            </a:r>
            <a:r>
              <a:rPr lang="en-US" dirty="0" err="1"/>
              <a:t>Leistung</a:t>
            </a:r>
            <a:r>
              <a:rPr lang="en-US" dirty="0"/>
              <a:t> 2010 - 2024</a:t>
            </a:r>
            <a:endParaRPr lang="de-DE" dirty="0"/>
          </a:p>
        </p:txBody>
      </p:sp>
      <p:graphicFrame>
        <p:nvGraphicFramePr>
          <p:cNvPr id="4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344991"/>
              </p:ext>
            </p:extLst>
          </p:nvPr>
        </p:nvGraphicFramePr>
        <p:xfrm>
          <a:off x="170018" y="1325880"/>
          <a:ext cx="5510692" cy="504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52708"/>
              </p:ext>
            </p:extLst>
          </p:nvPr>
        </p:nvGraphicFramePr>
        <p:xfrm>
          <a:off x="5600700" y="1554480"/>
          <a:ext cx="635508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76811" y="1562784"/>
            <a:ext cx="3028586" cy="70788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2000" dirty="0"/>
              <a:t>HITRAP</a:t>
            </a:r>
          </a:p>
          <a:p>
            <a:pPr algn="ctr"/>
            <a:r>
              <a:rPr lang="en-US" sz="2000" dirty="0" err="1"/>
              <a:t>Leistungskurve</a:t>
            </a:r>
            <a:r>
              <a:rPr lang="en-US" sz="2000" dirty="0"/>
              <a:t> IH (2011)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980769" y="2472835"/>
            <a:ext cx="2308860" cy="147732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e-DE" dirty="0">
                <a:solidFill>
                  <a:schemeClr val="bg1"/>
                </a:solidFill>
                <a:latin typeface="Arial Unicode MS" panose="020B0604020202020204" pitchFamily="34" charset="-128"/>
              </a:rPr>
              <a:t>March 2010</a:t>
            </a:r>
            <a:endParaRPr kumimoji="0" lang="en-US" altLang="de-DE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86</a:t>
            </a:r>
            <a:r>
              <a:rPr kumimoji="0" lang="en-US" altLang="de-DE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Kr</a:t>
            </a:r>
            <a:r>
              <a:rPr kumimoji="0" lang="en-US" altLang="de-DE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33+</a:t>
            </a:r>
            <a:r>
              <a:rPr kumimoji="0" lang="en-US" altLang="de-DE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 (m/q = 2.6)</a:t>
            </a: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BB1 8.8 V; 0 grad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BB2 5.9 V;</a:t>
            </a:r>
            <a:r>
              <a:rPr kumimoji="0" lang="de-DE" altLang="de-DE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293 grad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IH 7.85 V; 241 grad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80959" y="2472835"/>
            <a:ext cx="2308860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e-DE" dirty="0" err="1">
                <a:latin typeface="Arial Unicode MS" panose="020B0604020202020204" pitchFamily="34" charset="-128"/>
              </a:rPr>
              <a:t>Februar</a:t>
            </a:r>
            <a:r>
              <a:rPr lang="en-US" altLang="de-DE" dirty="0">
                <a:latin typeface="Arial Unicode MS" panose="020B0604020202020204" pitchFamily="34" charset="-128"/>
              </a:rPr>
              <a:t> 2024</a:t>
            </a:r>
            <a:endParaRPr kumimoji="0" lang="en-US" altLang="de-DE" b="0" i="0" u="none" strike="noStrike" cap="none" normalizeH="0" dirty="0">
              <a:ln>
                <a:noFill/>
              </a:ln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b="0" i="0" u="none" strike="noStrike" cap="none" normalizeH="0" baseline="30000" dirty="0">
                <a:ln>
                  <a:noFill/>
                </a:ln>
                <a:effectLst/>
                <a:latin typeface="Arial Unicode MS" panose="020B0604020202020204" pitchFamily="34" charset="-128"/>
              </a:rPr>
              <a:t>18</a:t>
            </a:r>
            <a:r>
              <a:rPr kumimoji="0" lang="en-US" altLang="de-DE" b="0" i="0" u="none" strike="noStrike" cap="none" normalizeH="0" baseline="0" dirty="0">
                <a:ln>
                  <a:noFill/>
                </a:ln>
                <a:effectLst/>
                <a:latin typeface="Arial Unicode MS" panose="020B0604020202020204" pitchFamily="34" charset="-128"/>
              </a:rPr>
              <a:t>O</a:t>
            </a:r>
            <a:r>
              <a:rPr kumimoji="0" lang="en-US" altLang="de-DE" b="0" i="0" u="none" strike="noStrike" cap="none" normalizeH="0" baseline="30000" dirty="0">
                <a:ln>
                  <a:noFill/>
                </a:ln>
                <a:effectLst/>
                <a:latin typeface="Arial Unicode MS" panose="020B0604020202020204" pitchFamily="34" charset="-128"/>
              </a:rPr>
              <a:t>8+</a:t>
            </a:r>
            <a:r>
              <a:rPr kumimoji="0" lang="en-US" altLang="de-DE" b="0" i="0" u="none" strike="noStrike" cap="none" normalizeH="0" baseline="0" dirty="0">
                <a:ln>
                  <a:noFill/>
                </a:ln>
                <a:effectLst/>
                <a:latin typeface="Arial Unicode MS" panose="020B0604020202020204" pitchFamily="34" charset="-128"/>
              </a:rPr>
              <a:t> (m/q = 2.25)</a:t>
            </a:r>
            <a:endParaRPr kumimoji="0" lang="de-DE" altLang="de-DE" b="0" i="0" u="none" strike="noStrike" cap="none" normalizeH="0" baseline="0" dirty="0">
              <a:ln>
                <a:noFill/>
              </a:ln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effectLst/>
                <a:latin typeface="Arial Unicode MS" panose="020B0604020202020204" pitchFamily="34" charset="-128"/>
              </a:rPr>
              <a:t>BB1 7.1 V; 0 grad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effectLst/>
                <a:latin typeface="Arial Unicode MS" panose="020B0604020202020204" pitchFamily="34" charset="-128"/>
              </a:rPr>
              <a:t>BB2 3.0 V;</a:t>
            </a:r>
            <a:r>
              <a:rPr kumimoji="0" lang="de-DE" altLang="de-DE" b="0" i="0" u="none" strike="noStrike" cap="none" normalizeH="0" dirty="0">
                <a:ln>
                  <a:noFill/>
                </a:ln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effectLst/>
                <a:latin typeface="Arial Unicode MS" panose="020B0604020202020204" pitchFamily="34" charset="-128"/>
              </a:rPr>
              <a:t>100 grad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effectLst/>
                <a:latin typeface="Arial Unicode MS" panose="020B0604020202020204" pitchFamily="34" charset="-128"/>
              </a:rPr>
              <a:t>IH 7.1 V; 91 grad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de-DE" altLang="de-DE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399" y="4194810"/>
            <a:ext cx="1513996" cy="1353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294" y="4783641"/>
            <a:ext cx="1598954" cy="11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AC7E3-AC3D-4BEC-9A1E-5C3C7B5F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IH </a:t>
            </a:r>
            <a:r>
              <a:rPr lang="en-US" dirty="0" err="1"/>
              <a:t>Leistung</a:t>
            </a:r>
            <a:r>
              <a:rPr lang="en-US" dirty="0"/>
              <a:t> 2010 - 2023</a:t>
            </a:r>
            <a:endParaRPr lang="de-DE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92EBDAA5-02D1-45C4-B0E6-1AE8D5AC2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732851"/>
              </p:ext>
            </p:extLst>
          </p:nvPr>
        </p:nvGraphicFramePr>
        <p:xfrm>
          <a:off x="6096001" y="887657"/>
          <a:ext cx="5629275" cy="3443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41A71D-202D-4513-AD64-D45F73560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186" y="6289836"/>
            <a:ext cx="5916734" cy="296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/>
              <a:t>Abteilung </a:t>
            </a:r>
            <a:r>
              <a:rPr lang="de-DE" sz="1200" dirty="0" err="1"/>
              <a:t>Linac</a:t>
            </a:r>
            <a:r>
              <a:rPr lang="de-DE" sz="1200" dirty="0"/>
              <a:t> RF, M. Pilz, J. Mohr, M. Hörr, G. Schreiber, </a:t>
            </a:r>
            <a:r>
              <a:rPr lang="de-DE" sz="1200" dirty="0" err="1"/>
              <a:t>Ch</a:t>
            </a:r>
            <a:r>
              <a:rPr lang="de-DE" sz="1200" dirty="0"/>
              <a:t>. Herr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BC7A69-7BD8-47D5-9CC5-C66864E268BB}"/>
              </a:ext>
            </a:extLst>
          </p:cNvPr>
          <p:cNvSpPr txBox="1">
            <a:spLocks/>
          </p:cNvSpPr>
          <p:nvPr/>
        </p:nvSpPr>
        <p:spPr>
          <a:xfrm>
            <a:off x="1" y="4286250"/>
            <a:ext cx="12192000" cy="2400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err="1"/>
              <a:t>Hitrap</a:t>
            </a:r>
            <a:r>
              <a:rPr lang="de-DE" sz="1400" dirty="0"/>
              <a:t> design -&gt; Verwendung von alten Verstärkern (u.a. Budget Gründe), Verstärker inzwischen 50 Jahre alt</a:t>
            </a:r>
          </a:p>
          <a:p>
            <a:r>
              <a:rPr lang="de-DE" sz="1400" dirty="0"/>
              <a:t>Stabiler Betrieb über 160 kW kaum möglich, nur kurzzeitig unter idealen Bedingungen  </a:t>
            </a:r>
          </a:p>
          <a:p>
            <a:r>
              <a:rPr lang="de-DE" sz="1400" dirty="0"/>
              <a:t>Übliche Auslegung von HF-Systemen: notw. </a:t>
            </a:r>
            <a:r>
              <a:rPr lang="de-DE" sz="1400" dirty="0" err="1"/>
              <a:t>Cavity</a:t>
            </a:r>
            <a:r>
              <a:rPr lang="de-DE" sz="1400" dirty="0"/>
              <a:t> Leistung +25%</a:t>
            </a:r>
          </a:p>
          <a:p>
            <a:r>
              <a:rPr lang="de-DE" sz="1400" dirty="0"/>
              <a:t>Auswirkung des Triplet-Wasserlecks auf HF-Betrieb unklar</a:t>
            </a:r>
          </a:p>
          <a:p>
            <a:r>
              <a:rPr lang="de-DE" sz="1400" dirty="0"/>
              <a:t>Störende Harmonische problematisch / verzerrtes </a:t>
            </a:r>
            <a:r>
              <a:rPr lang="de-DE" sz="1400" dirty="0" err="1"/>
              <a:t>Sondensignal</a:t>
            </a:r>
            <a:r>
              <a:rPr lang="de-DE" sz="1400" dirty="0"/>
              <a:t> (Verstärker-Problem? IH-Tank? Kombination?), bereits bei Inbetriebnahme auffällig</a:t>
            </a:r>
            <a:br>
              <a:rPr lang="de-DE" sz="1400" dirty="0"/>
            </a:br>
            <a:r>
              <a:rPr lang="de-DE" sz="1400" dirty="0"/>
              <a:t>Analyse notwendig, Betrieb „off-</a:t>
            </a:r>
            <a:r>
              <a:rPr lang="de-DE" sz="1400" dirty="0" err="1"/>
              <a:t>resonance</a:t>
            </a:r>
            <a:r>
              <a:rPr lang="de-DE" sz="1400" dirty="0"/>
              <a:t>“ mit Rücklauf</a:t>
            </a:r>
          </a:p>
          <a:p>
            <a:r>
              <a:rPr lang="de-DE" sz="1400" dirty="0"/>
              <a:t>Erzielbare Leistung stark von Tankverhalten abhängig (</a:t>
            </a:r>
            <a:r>
              <a:rPr lang="de-DE" sz="1400" dirty="0" err="1"/>
              <a:t>Konditionierungseffekte,Tauchkolbenposition</a:t>
            </a:r>
            <a:r>
              <a:rPr lang="de-DE" sz="1400" dirty="0"/>
              <a:t>, </a:t>
            </a:r>
            <a:r>
              <a:rPr lang="de-DE" sz="1400" dirty="0" err="1" smtClean="0"/>
              <a:t>uvm</a:t>
            </a:r>
            <a:r>
              <a:rPr lang="de-DE" sz="1400" dirty="0" smtClean="0"/>
              <a:t>.)</a:t>
            </a:r>
            <a:endParaRPr lang="de-DE" sz="1400" dirty="0"/>
          </a:p>
          <a:p>
            <a:r>
              <a:rPr lang="de-DE" sz="1400" dirty="0"/>
              <a:t>Lange </a:t>
            </a:r>
            <a:r>
              <a:rPr lang="de-DE" sz="1400" dirty="0" err="1"/>
              <a:t>Inbetriebnahmezeiten</a:t>
            </a:r>
            <a:r>
              <a:rPr lang="de-DE" sz="1400" dirty="0"/>
              <a:t> für hohe Pegel notwendig (mind. 2 – 3 Wochen mit sehr erfahrenem Personal, </a:t>
            </a:r>
            <a:r>
              <a:rPr lang="de-DE" sz="1400" dirty="0" err="1"/>
              <a:t>Prio</a:t>
            </a:r>
            <a:r>
              <a:rPr lang="de-DE" sz="1400" dirty="0"/>
              <a:t>?) </a:t>
            </a:r>
            <a:r>
              <a:rPr lang="en-DE" sz="1400" dirty="0" smtClean="0">
                <a:sym typeface="Wingdings" panose="05000000000000000000" pitchFamily="2" charset="2"/>
              </a:rPr>
              <a:t></a:t>
            </a:r>
            <a:r>
              <a:rPr lang="de-DE" sz="1400" dirty="0" smtClean="0"/>
              <a:t> </a:t>
            </a:r>
            <a:r>
              <a:rPr lang="de-DE" sz="1400" dirty="0"/>
              <a:t>geschl. </a:t>
            </a:r>
            <a:r>
              <a:rPr lang="de-DE" sz="1400" dirty="0" smtClean="0"/>
              <a:t>Tunnel</a:t>
            </a:r>
            <a:endParaRPr lang="de-DE" sz="1400" dirty="0"/>
          </a:p>
          <a:p>
            <a:endParaRPr lang="de-DE" sz="1400" dirty="0"/>
          </a:p>
          <a:p>
            <a:endParaRPr lang="de-DE" sz="1400" dirty="0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FBFE5543-7992-4FEB-B0BE-F2DE2D6F95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173394"/>
              </p:ext>
            </p:extLst>
          </p:nvPr>
        </p:nvGraphicFramePr>
        <p:xfrm>
          <a:off x="706211" y="836339"/>
          <a:ext cx="5162550" cy="354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30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Möglichkeiten</a:t>
            </a:r>
            <a:r>
              <a:rPr lang="en-US" dirty="0"/>
              <a:t> </a:t>
            </a:r>
            <a:r>
              <a:rPr lang="en-US" dirty="0" err="1"/>
              <a:t>Strahlzeit</a:t>
            </a:r>
            <a:r>
              <a:rPr lang="en-US" dirty="0"/>
              <a:t> April 2024</a:t>
            </a:r>
            <a:endParaRPr lang="de-D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113965"/>
              </p:ext>
            </p:extLst>
          </p:nvPr>
        </p:nvGraphicFramePr>
        <p:xfrm>
          <a:off x="97155" y="1281646"/>
          <a:ext cx="7200901" cy="2595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2415">
                  <a:extLst>
                    <a:ext uri="{9D8B030D-6E8A-4147-A177-3AD203B41FA5}">
                      <a16:colId xmlns:a16="http://schemas.microsoft.com/office/drawing/2014/main" val="3496213046"/>
                    </a:ext>
                  </a:extLst>
                </a:gridCol>
                <a:gridCol w="709040">
                  <a:extLst>
                    <a:ext uri="{9D8B030D-6E8A-4147-A177-3AD203B41FA5}">
                      <a16:colId xmlns:a16="http://schemas.microsoft.com/office/drawing/2014/main" val="3670565958"/>
                    </a:ext>
                  </a:extLst>
                </a:gridCol>
                <a:gridCol w="1331770">
                  <a:extLst>
                    <a:ext uri="{9D8B030D-6E8A-4147-A177-3AD203B41FA5}">
                      <a16:colId xmlns:a16="http://schemas.microsoft.com/office/drawing/2014/main" val="321204632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30411140"/>
                    </a:ext>
                  </a:extLst>
                </a:gridCol>
                <a:gridCol w="1486995">
                  <a:extLst>
                    <a:ext uri="{9D8B030D-6E8A-4147-A177-3AD203B41FA5}">
                      <a16:colId xmlns:a16="http://schemas.microsoft.com/office/drawing/2014/main" val="171875915"/>
                    </a:ext>
                  </a:extLst>
                </a:gridCol>
                <a:gridCol w="1399081">
                  <a:extLst>
                    <a:ext uri="{9D8B030D-6E8A-4147-A177-3AD203B41FA5}">
                      <a16:colId xmlns:a16="http://schemas.microsoft.com/office/drawing/2014/main" val="3078666025"/>
                    </a:ext>
                  </a:extLst>
                </a:gridCol>
              </a:tblGrid>
              <a:tr h="6313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Ion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+mj-lt"/>
                        </a:rPr>
                        <a:t>A/q</a:t>
                      </a:r>
                      <a:endParaRPr lang="de-DE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IH power</a:t>
                      </a:r>
                      <a:r>
                        <a:rPr lang="de-DE" sz="1800" baseline="0" dirty="0">
                          <a:effectLst/>
                          <a:latin typeface="+mj-lt"/>
                        </a:rPr>
                        <a:t> / </a:t>
                      </a:r>
                      <a:r>
                        <a:rPr lang="de-DE" sz="1800" dirty="0">
                          <a:effectLst/>
                          <a:latin typeface="+mj-lt"/>
                        </a:rPr>
                        <a:t>kW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IH Tank</a:t>
                      </a:r>
                      <a:r>
                        <a:rPr lang="de-DE" sz="180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de-DE" sz="1800" dirty="0">
                          <a:effectLst/>
                          <a:latin typeface="+mj-lt"/>
                        </a:rPr>
                        <a:t>/ V</a:t>
                      </a:r>
                      <a:r>
                        <a:rPr lang="de-DE" sz="180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de-DE" sz="1800" dirty="0">
                          <a:effectLst/>
                          <a:latin typeface="+mj-lt"/>
                        </a:rPr>
                        <a:t>(</a:t>
                      </a:r>
                      <a:r>
                        <a:rPr lang="de-DE" sz="1800" dirty="0" err="1">
                          <a:effectLst/>
                          <a:latin typeface="+mj-lt"/>
                        </a:rPr>
                        <a:t>extrap</a:t>
                      </a:r>
                      <a:r>
                        <a:rPr lang="de-DE" sz="1800" dirty="0">
                          <a:effectLst/>
                          <a:latin typeface="+mj-lt"/>
                        </a:rPr>
                        <a:t>.)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RFQ power / kW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RFQ Tank / V</a:t>
                      </a:r>
                      <a:r>
                        <a:rPr lang="de-DE" sz="180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extrap</a:t>
                      </a: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11632528"/>
                  </a:ext>
                </a:extLst>
              </a:tr>
              <a:tr h="3273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aseline="30000" dirty="0">
                          <a:effectLst/>
                          <a:latin typeface="+mj-lt"/>
                        </a:rPr>
                        <a:t>14</a:t>
                      </a:r>
                      <a:r>
                        <a:rPr lang="de-DE" sz="1800" dirty="0">
                          <a:effectLst/>
                          <a:latin typeface="+mj-lt"/>
                        </a:rPr>
                        <a:t>N</a:t>
                      </a:r>
                      <a:r>
                        <a:rPr lang="de-DE" sz="1800" baseline="30000" dirty="0">
                          <a:effectLst/>
                          <a:latin typeface="+mj-lt"/>
                        </a:rPr>
                        <a:t>7+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+mj-lt"/>
                        </a:rPr>
                        <a:t>2.00</a:t>
                      </a:r>
                      <a:endParaRPr lang="de-DE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6.10</a:t>
                      </a:r>
                      <a:endParaRPr lang="de-DE" sz="18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6.2</a:t>
                      </a:r>
                      <a:endParaRPr lang="de-DE" sz="18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93586800"/>
                  </a:ext>
                </a:extLst>
              </a:tr>
              <a:tr h="3273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aseline="30000">
                          <a:effectLst/>
                          <a:latin typeface="+mj-lt"/>
                        </a:rPr>
                        <a:t>58</a:t>
                      </a:r>
                      <a:r>
                        <a:rPr lang="de-DE" sz="1800">
                          <a:effectLst/>
                          <a:latin typeface="+mj-lt"/>
                        </a:rPr>
                        <a:t>Ni</a:t>
                      </a:r>
                      <a:r>
                        <a:rPr lang="de-DE" sz="1800" baseline="30000">
                          <a:effectLst/>
                          <a:latin typeface="+mj-lt"/>
                        </a:rPr>
                        <a:t>28+</a:t>
                      </a:r>
                      <a:endParaRPr lang="de-DE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+mj-lt"/>
                        </a:rPr>
                        <a:t>2.07</a:t>
                      </a:r>
                      <a:endParaRPr lang="de-DE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6.25</a:t>
                      </a:r>
                      <a:endParaRPr lang="de-DE" sz="18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6.7</a:t>
                      </a:r>
                      <a:endParaRPr lang="de-DE" sz="18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815499"/>
                  </a:ext>
                </a:extLst>
              </a:tr>
              <a:tr h="3273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aseline="30000" dirty="0">
                          <a:effectLst/>
                          <a:latin typeface="+mj-lt"/>
                        </a:rPr>
                        <a:t>18</a:t>
                      </a:r>
                      <a:r>
                        <a:rPr lang="de-DE" sz="1800" dirty="0">
                          <a:effectLst/>
                          <a:latin typeface="+mj-lt"/>
                        </a:rPr>
                        <a:t>O</a:t>
                      </a:r>
                      <a:r>
                        <a:rPr lang="de-DE" sz="1800" baseline="30000" dirty="0">
                          <a:effectLst/>
                          <a:latin typeface="+mj-lt"/>
                        </a:rPr>
                        <a:t>8+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+mj-lt"/>
                        </a:rPr>
                        <a:t>2.25</a:t>
                      </a:r>
                      <a:endParaRPr lang="de-DE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6.85</a:t>
                      </a:r>
                      <a:endParaRPr lang="de-DE" sz="18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(7.0)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49386371"/>
                  </a:ext>
                </a:extLst>
              </a:tr>
              <a:tr h="3273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aseline="30000" dirty="0">
                          <a:effectLst/>
                          <a:latin typeface="+mj-lt"/>
                        </a:rPr>
                        <a:t>40</a:t>
                      </a:r>
                      <a:r>
                        <a:rPr lang="de-DE" sz="1800" dirty="0">
                          <a:effectLst/>
                          <a:latin typeface="+mj-lt"/>
                        </a:rPr>
                        <a:t>Ar</a:t>
                      </a:r>
                      <a:r>
                        <a:rPr lang="de-DE" sz="1800" baseline="30000" dirty="0">
                          <a:effectLst/>
                          <a:latin typeface="+mj-lt"/>
                        </a:rPr>
                        <a:t>18+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+mj-lt"/>
                        </a:rPr>
                        <a:t>2.22</a:t>
                      </a:r>
                      <a:endParaRPr lang="de-DE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(6.77)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(6.9)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62894190"/>
                  </a:ext>
                </a:extLst>
              </a:tr>
              <a:tr h="3273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aseline="30000" dirty="0">
                          <a:effectLst/>
                          <a:latin typeface="+mj-lt"/>
                        </a:rPr>
                        <a:t>238</a:t>
                      </a:r>
                      <a:r>
                        <a:rPr lang="de-DE" sz="1800" dirty="0">
                          <a:effectLst/>
                          <a:latin typeface="+mj-lt"/>
                        </a:rPr>
                        <a:t>U</a:t>
                      </a:r>
                      <a:r>
                        <a:rPr lang="de-DE" sz="1800" baseline="30000" dirty="0">
                          <a:effectLst/>
                          <a:latin typeface="+mj-lt"/>
                        </a:rPr>
                        <a:t>91+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+mj-lt"/>
                        </a:rPr>
                        <a:t>2.61</a:t>
                      </a:r>
                      <a:endParaRPr lang="de-DE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(7.95)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(8.1)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09743630"/>
                  </a:ext>
                </a:extLst>
              </a:tr>
              <a:tr h="3273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aseline="30000" dirty="0">
                          <a:effectLst/>
                          <a:latin typeface="+mj-lt"/>
                        </a:rPr>
                        <a:t>86</a:t>
                      </a:r>
                      <a:r>
                        <a:rPr lang="de-DE" sz="1800" baseline="0" dirty="0">
                          <a:effectLst/>
                          <a:latin typeface="+mj-lt"/>
                        </a:rPr>
                        <a:t>Kr</a:t>
                      </a:r>
                      <a:r>
                        <a:rPr lang="de-DE" sz="1800" baseline="30000" dirty="0">
                          <a:effectLst/>
                          <a:latin typeface="+mj-lt"/>
                        </a:rPr>
                        <a:t>33+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+mj-lt"/>
                        </a:rPr>
                        <a:t>2.61</a:t>
                      </a:r>
                      <a:endParaRPr lang="de-DE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7.85</a:t>
                      </a:r>
                      <a:endParaRPr lang="de-DE" sz="18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8.1)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5741441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280" y="3429609"/>
            <a:ext cx="4703444" cy="3140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6840" y="2256348"/>
            <a:ext cx="3300904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err="1">
                <a:solidFill>
                  <a:srgbClr val="00B050"/>
                </a:solidFill>
              </a:rPr>
              <a:t>abgebremste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Ionen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gemessen</a:t>
            </a:r>
            <a:endParaRPr lang="en-US" dirty="0">
              <a:solidFill>
                <a:srgbClr val="00B050"/>
              </a:solidFill>
            </a:endParaRPr>
          </a:p>
          <a:p>
            <a:pPr algn="l"/>
            <a:r>
              <a:rPr lang="en-US" dirty="0"/>
              <a:t>(</a:t>
            </a:r>
            <a:r>
              <a:rPr lang="en-US" dirty="0" err="1" smtClean="0"/>
              <a:t>extrapolierte</a:t>
            </a:r>
            <a:r>
              <a:rPr lang="en-US" dirty="0" smtClean="0"/>
              <a:t> </a:t>
            </a:r>
            <a:r>
              <a:rPr lang="en-US" dirty="0"/>
              <a:t>Amplitude)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274320" y="4411980"/>
            <a:ext cx="6572250" cy="178510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 algn="l">
              <a:spcAft>
                <a:spcPts val="1200"/>
              </a:spcAft>
              <a:buFont typeface="+mj-lt"/>
              <a:buAutoNum type="arabicPeriod"/>
            </a:pPr>
            <a:r>
              <a:rPr lang="de-DE" dirty="0"/>
              <a:t>Mit Verstärkertausch, Konditionieren, usw. mindestens 7 V mit automatischen Tauchkolbenregelung erreichen</a:t>
            </a:r>
          </a:p>
          <a:p>
            <a:pPr marL="342900" indent="-342900" algn="l">
              <a:spcAft>
                <a:spcPts val="1200"/>
              </a:spcAft>
              <a:buFont typeface="+mj-lt"/>
              <a:buAutoNum type="arabicPeriod"/>
            </a:pPr>
            <a:r>
              <a:rPr lang="de-DE" dirty="0"/>
              <a:t>Ohne Verbesserung, mit 50% Verfügbarkeit und alle paar Stunden RF nachregeln</a:t>
            </a:r>
          </a:p>
          <a:p>
            <a:pPr marL="342900" indent="-342900" algn="l">
              <a:spcAft>
                <a:spcPts val="1200"/>
              </a:spcAft>
              <a:buFont typeface="+mj-lt"/>
              <a:buAutoNum type="arabicPeriod"/>
            </a:pPr>
            <a:r>
              <a:rPr lang="de-DE" dirty="0"/>
              <a:t>Mit </a:t>
            </a:r>
            <a:r>
              <a:rPr lang="de-DE" baseline="30000" dirty="0"/>
              <a:t>36</a:t>
            </a:r>
            <a:r>
              <a:rPr lang="de-DE" dirty="0"/>
              <a:t>Ar</a:t>
            </a:r>
            <a:r>
              <a:rPr lang="de-DE" baseline="30000" dirty="0"/>
              <a:t>18+</a:t>
            </a:r>
            <a:r>
              <a:rPr lang="de-DE" dirty="0"/>
              <a:t> das Problem umgehen</a:t>
            </a:r>
          </a:p>
        </p:txBody>
      </p:sp>
    </p:spTree>
    <p:extLst>
      <p:ext uri="{BB962C8B-B14F-4D97-AF65-F5344CB8AC3E}">
        <p14:creationId xmlns:p14="http://schemas.microsoft.com/office/powerpoint/2010/main" val="2602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4" id="{F395C2AE-BE17-204E-B78B-80960EBFEC08}" vid="{0D7BF73E-5158-474F-A29B-4B67545AFA3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gsi-folienmaster_2018</Template>
  <TotalTime>0</TotalTime>
  <Words>570</Words>
  <Application>Microsoft Office PowerPoint</Application>
  <PresentationFormat>Breitbild</PresentationFormat>
  <Paragraphs>147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Arial Unicode MS</vt:lpstr>
      <vt:lpstr>Calibri</vt:lpstr>
      <vt:lpstr>Times New Roman</vt:lpstr>
      <vt:lpstr>Wingdings</vt:lpstr>
      <vt:lpstr>gsi-folienmaster_2018</vt:lpstr>
      <vt:lpstr>HITRAP Beamtime Feb. 2024 12C6+ &amp; 18O8+ </vt:lpstr>
      <vt:lpstr>Strahleinstellung bei HITRAP</vt:lpstr>
      <vt:lpstr>Übersicht der letzten Strahlzeit</vt:lpstr>
      <vt:lpstr>IH Leistung 2010 - 2024</vt:lpstr>
      <vt:lpstr>IH Leistung 2010 - 2023</vt:lpstr>
      <vt:lpstr>Möglichkeiten Strahlzeit April 2024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Andelkovic, Zoran Dr.</dc:creator>
  <cp:lastModifiedBy>Seminarraumbenutzer V2</cp:lastModifiedBy>
  <cp:revision>575</cp:revision>
  <cp:lastPrinted>2018-09-20T11:47:47Z</cp:lastPrinted>
  <dcterms:created xsi:type="dcterms:W3CDTF">2018-09-13T08:53:31Z</dcterms:created>
  <dcterms:modified xsi:type="dcterms:W3CDTF">2024-03-12T14:54:03Z</dcterms:modified>
</cp:coreProperties>
</file>