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3" r:id="rId2"/>
    <p:sldId id="269" r:id="rId3"/>
    <p:sldId id="265" r:id="rId4"/>
    <p:sldId id="266" r:id="rId5"/>
    <p:sldId id="264" r:id="rId6"/>
    <p:sldId id="267" r:id="rId7"/>
    <p:sldId id="259" r:id="rId8"/>
    <p:sldId id="268" r:id="rId9"/>
  </p:sldIdLst>
  <p:sldSz cx="9144000" cy="6858000" type="screen4x3"/>
  <p:notesSz cx="6724650" cy="97742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666666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 autoAdjust="0"/>
    <p:restoredTop sz="94655" autoAdjust="0"/>
  </p:normalViewPr>
  <p:slideViewPr>
    <p:cSldViewPr snapToGrid="0" snapToObjects="1">
      <p:cViewPr varScale="1">
        <p:scale>
          <a:sx n="91" d="100"/>
          <a:sy n="91" d="100"/>
        </p:scale>
        <p:origin x="73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19.02.2024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09079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19.02.2024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279" tIns="45139" rIns="90279" bIns="4513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2465" y="4642763"/>
            <a:ext cx="5379720" cy="4398407"/>
          </a:xfrm>
          <a:prstGeom prst="rect">
            <a:avLst/>
          </a:prstGeom>
        </p:spPr>
        <p:txBody>
          <a:bodyPr vert="horz" lIns="90279" tIns="45139" rIns="90279" bIns="4513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09079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50716A1C-18EB-1742-BCAC-8F37B2C6F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754" y="1212688"/>
            <a:ext cx="8427665" cy="53577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6507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4306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5584535" cy="7875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4" y="6552643"/>
            <a:ext cx="825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dirty="0" smtClean="0"/>
              <a:t>Christoph </a:t>
            </a:r>
            <a:r>
              <a:rPr lang="de-DE" dirty="0" err="1" smtClean="0"/>
              <a:t>Heßler</a:t>
            </a:r>
            <a:r>
              <a:rPr lang="de-DE" dirty="0" smtClean="0"/>
              <a:t>, Oksana Geithner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dirty="0" smtClean="0"/>
              <a:t>Christoph </a:t>
            </a:r>
            <a:r>
              <a:rPr lang="de-DE" dirty="0" err="1" smtClean="0"/>
              <a:t>Heßler</a:t>
            </a:r>
            <a:r>
              <a:rPr lang="de-DE" dirty="0" smtClean="0"/>
              <a:t>, Oksana Geithner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60600" y="6560611"/>
            <a:ext cx="48383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dirty="0" smtClean="0"/>
              <a:t>Christoph </a:t>
            </a:r>
            <a:r>
              <a:rPr lang="de-DE" dirty="0" err="1" smtClean="0"/>
              <a:t>Heßler</a:t>
            </a:r>
            <a:r>
              <a:rPr lang="de-DE" dirty="0" smtClean="0"/>
              <a:t>, Oksana Geithner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399" y="583587"/>
            <a:ext cx="1129081" cy="376361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35267" y="6616075"/>
            <a:ext cx="202853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rgbClr val="333333"/>
                </a:solidFill>
                <a:latin typeface="Arial"/>
                <a:cs typeface="Arial"/>
              </a:rPr>
              <a:t>FAIR GmbH | GSI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584535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 dirty="0" smtClean="0"/>
              <a:t>Christoph </a:t>
            </a:r>
            <a:r>
              <a:rPr lang="de-DE" dirty="0" err="1" smtClean="0"/>
              <a:t>Heßler</a:t>
            </a:r>
            <a:r>
              <a:rPr lang="de-DE" dirty="0" smtClean="0"/>
              <a:t>, Oksana Geithner</a:t>
            </a:r>
            <a:endParaRPr lang="de-DE" dirty="0"/>
          </a:p>
        </p:txBody>
      </p:sp>
      <p:pic>
        <p:nvPicPr>
          <p:cNvPr id="13" name="Bild 12" descr="FAIR_Logo_rgb.png"/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3249" y="430944"/>
            <a:ext cx="775055" cy="645879"/>
          </a:xfrm>
          <a:prstGeom prst="rect">
            <a:avLst/>
          </a:prstGeom>
        </p:spPr>
      </p:pic>
      <p:pic>
        <p:nvPicPr>
          <p:cNvPr id="2050" name="Picture 2" descr="C:\Users\sreimann\Desktop\FAIR-Phase0_Logo.jp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842" y="299802"/>
            <a:ext cx="1053867" cy="105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TE Stripper Update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 smtClean="0"/>
              <a:t>C. </a:t>
            </a:r>
            <a:r>
              <a:rPr lang="de-DE" dirty="0" err="1" smtClean="0"/>
              <a:t>Heßler</a:t>
            </a:r>
            <a:r>
              <a:rPr lang="de-DE" dirty="0" smtClean="0"/>
              <a:t>, C. Kleffner</a:t>
            </a:r>
          </a:p>
          <a:p>
            <a:r>
              <a:rPr lang="de-DE" dirty="0" err="1" smtClean="0"/>
              <a:t>Machine</a:t>
            </a:r>
            <a:r>
              <a:rPr lang="de-DE" dirty="0" smtClean="0"/>
              <a:t> Meeting 14.02.2024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7894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Übersichtsplan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dirty="0" smtClean="0"/>
              <a:t>Christoph </a:t>
            </a:r>
            <a:r>
              <a:rPr lang="de-DE" dirty="0" err="1" smtClean="0"/>
              <a:t>Heßler</a:t>
            </a:r>
            <a:r>
              <a:rPr lang="de-DE" dirty="0" smtClean="0"/>
              <a:t>, Carl Kleffner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/>
          <a:srcRect l="34068" t="29410" b="7772"/>
          <a:stretch/>
        </p:blipFill>
        <p:spPr>
          <a:xfrm rot="5400000">
            <a:off x="2151415" y="-395800"/>
            <a:ext cx="4856217" cy="8566866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6747329" y="5199018"/>
            <a:ext cx="1290683" cy="39391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GTE3DK3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6007100" y="5821912"/>
            <a:ext cx="2030912" cy="680796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dirty="0" smtClean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GTE3DK4 mit</a:t>
            </a:r>
          </a:p>
          <a:p>
            <a:pPr algn="ctr"/>
            <a:r>
              <a:rPr lang="de-DE" dirty="0" smtClean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TE Stripper GTE3UF</a:t>
            </a:r>
            <a:endParaRPr lang="de-DE" dirty="0">
              <a:solidFill>
                <a:schemeClr val="tx1"/>
              </a:solidFill>
            </a:endParaRPr>
          </a:p>
        </p:txBody>
      </p:sp>
      <p:cxnSp>
        <p:nvCxnSpPr>
          <p:cNvPr id="10" name="Gerade Verbindung mit Pfeil 9"/>
          <p:cNvCxnSpPr/>
          <p:nvPr/>
        </p:nvCxnSpPr>
        <p:spPr>
          <a:xfrm flipH="1" flipV="1">
            <a:off x="5394960" y="4069729"/>
            <a:ext cx="612142" cy="2092582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>
            <a:stCxn id="7" idx="1"/>
          </p:cNvCxnSpPr>
          <p:nvPr/>
        </p:nvCxnSpPr>
        <p:spPr>
          <a:xfrm flipH="1" flipV="1">
            <a:off x="5577841" y="4107180"/>
            <a:ext cx="1169488" cy="1288795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hteck 16"/>
          <p:cNvSpPr/>
          <p:nvPr/>
        </p:nvSpPr>
        <p:spPr>
          <a:xfrm>
            <a:off x="341002" y="5199017"/>
            <a:ext cx="1290683" cy="39391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dirty="0" smtClean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GTE4DK4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2442674" y="1833137"/>
            <a:ext cx="1544316" cy="39391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dirty="0" smtClean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Abschirmung</a:t>
            </a:r>
            <a:endParaRPr lang="de-DE" dirty="0">
              <a:solidFill>
                <a:schemeClr val="tx1"/>
              </a:solidFill>
            </a:endParaRPr>
          </a:p>
        </p:txBody>
      </p:sp>
      <p:cxnSp>
        <p:nvCxnSpPr>
          <p:cNvPr id="19" name="Gerade Verbindung mit Pfeil 18"/>
          <p:cNvCxnSpPr/>
          <p:nvPr/>
        </p:nvCxnSpPr>
        <p:spPr>
          <a:xfrm flipV="1">
            <a:off x="1631685" y="3615183"/>
            <a:ext cx="928726" cy="1780792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>
            <a:stCxn id="18" idx="3"/>
          </p:cNvCxnSpPr>
          <p:nvPr/>
        </p:nvCxnSpPr>
        <p:spPr>
          <a:xfrm>
            <a:off x="3986990" y="2030094"/>
            <a:ext cx="1129297" cy="1740717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>
            <a:stCxn id="18" idx="1"/>
          </p:cNvCxnSpPr>
          <p:nvPr/>
        </p:nvCxnSpPr>
        <p:spPr>
          <a:xfrm flipH="1">
            <a:off x="1688556" y="2030094"/>
            <a:ext cx="754118" cy="107988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7616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 Stripper</a:t>
            </a:r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050" y="2368731"/>
            <a:ext cx="2929074" cy="3905432"/>
          </a:xfrm>
        </p:spPr>
      </p:pic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dirty="0"/>
              <a:t>Christoph </a:t>
            </a:r>
            <a:r>
              <a:rPr lang="de-DE" dirty="0" err="1"/>
              <a:t>Heßler</a:t>
            </a:r>
            <a:r>
              <a:rPr lang="de-DE" dirty="0"/>
              <a:t>, Carl Kleffner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/>
          <a:srcRect l="41173" t="18963" r="9948" b="11391"/>
          <a:stretch/>
        </p:blipFill>
        <p:spPr>
          <a:xfrm>
            <a:off x="422565" y="1450685"/>
            <a:ext cx="5130649" cy="4126485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2438763" y="5863389"/>
            <a:ext cx="1403013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err="1" smtClean="0">
                <a:solidFill>
                  <a:srgbClr val="FF0000"/>
                </a:solidFill>
              </a:rPr>
              <a:t>Targethalter</a:t>
            </a:r>
            <a:endParaRPr lang="de-DE" dirty="0" smtClean="0">
              <a:solidFill>
                <a:srgbClr val="FF0000"/>
              </a:solidFill>
            </a:endParaRPr>
          </a:p>
        </p:txBody>
      </p:sp>
      <p:cxnSp>
        <p:nvCxnSpPr>
          <p:cNvPr id="8" name="Gerade Verbindung mit Pfeil 7"/>
          <p:cNvCxnSpPr>
            <a:stCxn id="7" idx="0"/>
          </p:cNvCxnSpPr>
          <p:nvPr/>
        </p:nvCxnSpPr>
        <p:spPr>
          <a:xfrm flipV="1">
            <a:off x="3140270" y="4310743"/>
            <a:ext cx="701506" cy="1552646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4561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Targethalter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dirty="0"/>
              <a:t>Christoph </a:t>
            </a:r>
            <a:r>
              <a:rPr lang="de-DE" dirty="0" err="1"/>
              <a:t>Heßler</a:t>
            </a:r>
            <a:r>
              <a:rPr lang="de-DE" dirty="0"/>
              <a:t>, Carl Kleffner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/>
          <a:srcRect l="12519" t="21462" r="16069" b="2323"/>
          <a:stretch/>
        </p:blipFill>
        <p:spPr>
          <a:xfrm>
            <a:off x="574766" y="1484313"/>
            <a:ext cx="7184572" cy="4328161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373189" y="6111631"/>
            <a:ext cx="3262496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smtClean="0">
                <a:solidFill>
                  <a:srgbClr val="FF0000"/>
                </a:solidFill>
              </a:rPr>
              <a:t>Targets durch Maske verdeckt</a:t>
            </a:r>
          </a:p>
        </p:txBody>
      </p:sp>
      <p:cxnSp>
        <p:nvCxnSpPr>
          <p:cNvPr id="8" name="Gerade Verbindung mit Pfeil 7"/>
          <p:cNvCxnSpPr>
            <a:stCxn id="6" idx="0"/>
          </p:cNvCxnSpPr>
          <p:nvPr/>
        </p:nvCxnSpPr>
        <p:spPr>
          <a:xfrm flipH="1" flipV="1">
            <a:off x="6244047" y="5077097"/>
            <a:ext cx="760390" cy="1034534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574766" y="6111631"/>
            <a:ext cx="2950488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smtClean="0">
                <a:solidFill>
                  <a:srgbClr val="FF0000"/>
                </a:solidFill>
              </a:rPr>
              <a:t>Ø Öffnungen Maske 30mm</a:t>
            </a:r>
          </a:p>
        </p:txBody>
      </p:sp>
      <p:cxnSp>
        <p:nvCxnSpPr>
          <p:cNvPr id="12" name="Gerade Verbindung mit Pfeil 11"/>
          <p:cNvCxnSpPr>
            <a:stCxn id="11" idx="0"/>
          </p:cNvCxnSpPr>
          <p:nvPr/>
        </p:nvCxnSpPr>
        <p:spPr>
          <a:xfrm flipV="1">
            <a:off x="2050010" y="4676503"/>
            <a:ext cx="443248" cy="1435128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6876444" y="1414148"/>
            <a:ext cx="2317247" cy="92333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dirty="0" smtClean="0">
                <a:solidFill>
                  <a:srgbClr val="FF0000"/>
                </a:solidFill>
              </a:rPr>
              <a:t>Maske elektrisch mit Stromdurchführung verbunden</a:t>
            </a:r>
          </a:p>
        </p:txBody>
      </p:sp>
      <p:cxnSp>
        <p:nvCxnSpPr>
          <p:cNvPr id="17" name="Gerade Verbindung mit Pfeil 16"/>
          <p:cNvCxnSpPr/>
          <p:nvPr/>
        </p:nvCxnSpPr>
        <p:spPr>
          <a:xfrm flipH="1">
            <a:off x="6244047" y="1875813"/>
            <a:ext cx="632398" cy="669444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>
            <a:off x="3537282" y="5102311"/>
            <a:ext cx="2151033" cy="6463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dirty="0" smtClean="0">
                <a:solidFill>
                  <a:srgbClr val="FF0000"/>
                </a:solidFill>
              </a:rPr>
              <a:t>geringer Abstand – Halteplatte 15 mm</a:t>
            </a:r>
          </a:p>
        </p:txBody>
      </p:sp>
      <p:cxnSp>
        <p:nvCxnSpPr>
          <p:cNvPr id="21" name="Gerade Verbindung mit Pfeil 20"/>
          <p:cNvCxnSpPr/>
          <p:nvPr/>
        </p:nvCxnSpPr>
        <p:spPr>
          <a:xfrm flipV="1">
            <a:off x="4612798" y="4518212"/>
            <a:ext cx="1519061" cy="584099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4167052" y="3108646"/>
            <a:ext cx="1287532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smtClean="0">
                <a:solidFill>
                  <a:srgbClr val="FF0000"/>
                </a:solidFill>
              </a:rPr>
              <a:t>Halteplatte</a:t>
            </a:r>
          </a:p>
        </p:txBody>
      </p:sp>
      <p:cxnSp>
        <p:nvCxnSpPr>
          <p:cNvPr id="25" name="Gerade Verbindung mit Pfeil 24"/>
          <p:cNvCxnSpPr/>
          <p:nvPr/>
        </p:nvCxnSpPr>
        <p:spPr>
          <a:xfrm>
            <a:off x="5373189" y="3293212"/>
            <a:ext cx="608245" cy="123650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9825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Halteplatte für Targets 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dirty="0"/>
              <a:t>Christoph </a:t>
            </a:r>
            <a:r>
              <a:rPr lang="de-DE" dirty="0" err="1"/>
              <a:t>Heßler</a:t>
            </a:r>
            <a:r>
              <a:rPr lang="de-DE" dirty="0"/>
              <a:t>, Carl Kleffner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/>
          <a:srcRect l="15540" t="18059" r="20769" b="5569"/>
          <a:stretch/>
        </p:blipFill>
        <p:spPr>
          <a:xfrm>
            <a:off x="422565" y="1398751"/>
            <a:ext cx="5982789" cy="404948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/>
          <a:srcRect l="38162" t="34906" r="44350" b="29821"/>
          <a:stretch/>
        </p:blipFill>
        <p:spPr>
          <a:xfrm rot="5400000">
            <a:off x="6737928" y="4341211"/>
            <a:ext cx="2075697" cy="2363101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6914606" y="4115580"/>
            <a:ext cx="1915974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err="1" smtClean="0">
                <a:solidFill>
                  <a:srgbClr val="FF0000"/>
                </a:solidFill>
              </a:rPr>
              <a:t>Targeträhmchen</a:t>
            </a:r>
            <a:r>
              <a:rPr lang="de-DE" dirty="0" smtClean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22565" y="2447109"/>
            <a:ext cx="697627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smtClean="0">
                <a:solidFill>
                  <a:srgbClr val="FF0000"/>
                </a:solidFill>
              </a:rPr>
              <a:t>M2.5</a:t>
            </a:r>
          </a:p>
        </p:txBody>
      </p:sp>
      <p:cxnSp>
        <p:nvCxnSpPr>
          <p:cNvPr id="9" name="Gerade Verbindung mit Pfeil 8"/>
          <p:cNvCxnSpPr/>
          <p:nvPr/>
        </p:nvCxnSpPr>
        <p:spPr>
          <a:xfrm flipV="1">
            <a:off x="1027611" y="2534194"/>
            <a:ext cx="383178" cy="87086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1801072" y="5742299"/>
            <a:ext cx="4207306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smtClean="0">
                <a:solidFill>
                  <a:srgbClr val="FF0000"/>
                </a:solidFill>
              </a:rPr>
              <a:t>Schrauben halten 2 Targets gleichzeitig</a:t>
            </a:r>
          </a:p>
        </p:txBody>
      </p:sp>
      <p:cxnSp>
        <p:nvCxnSpPr>
          <p:cNvPr id="15" name="Gerade Verbindung mit Pfeil 14"/>
          <p:cNvCxnSpPr>
            <a:stCxn id="14" idx="0"/>
          </p:cNvCxnSpPr>
          <p:nvPr/>
        </p:nvCxnSpPr>
        <p:spPr>
          <a:xfrm flipH="1" flipV="1">
            <a:off x="2891246" y="3840480"/>
            <a:ext cx="1013479" cy="1901819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1461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Targettausch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dirty="0"/>
              <a:t>Christoph </a:t>
            </a:r>
            <a:r>
              <a:rPr lang="de-DE" dirty="0" err="1"/>
              <a:t>Heßler</a:t>
            </a:r>
            <a:r>
              <a:rPr lang="de-DE" dirty="0"/>
              <a:t>, Carl Kleffner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/>
          <a:srcRect l="33228" t="28550" r="38072" b="4240"/>
          <a:stretch/>
        </p:blipFill>
        <p:spPr>
          <a:xfrm>
            <a:off x="581296" y="1371601"/>
            <a:ext cx="3842657" cy="5079512"/>
          </a:xfrm>
          <a:prstGeom prst="rect">
            <a:avLst/>
          </a:prstGeom>
        </p:spPr>
      </p:pic>
      <p:cxnSp>
        <p:nvCxnSpPr>
          <p:cNvPr id="7" name="Gerade Verbindung mit Pfeil 6"/>
          <p:cNvCxnSpPr/>
          <p:nvPr/>
        </p:nvCxnSpPr>
        <p:spPr>
          <a:xfrm flipV="1">
            <a:off x="2757632" y="2011680"/>
            <a:ext cx="1666321" cy="692331"/>
          </a:xfrm>
          <a:prstGeom prst="straightConnector1">
            <a:avLst/>
          </a:prstGeom>
          <a:ln w="50800">
            <a:solidFill>
              <a:srgbClr val="0070C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546811" y="1790394"/>
            <a:ext cx="2206823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err="1" smtClean="0">
                <a:solidFill>
                  <a:srgbClr val="0070C0"/>
                </a:solidFill>
              </a:rPr>
              <a:t>Ta</a:t>
            </a:r>
            <a:r>
              <a:rPr lang="de-DE" dirty="0" smtClean="0">
                <a:solidFill>
                  <a:srgbClr val="0070C0"/>
                </a:solidFill>
              </a:rPr>
              <a:t> Target ausbauen</a:t>
            </a:r>
          </a:p>
        </p:txBody>
      </p:sp>
      <p:cxnSp>
        <p:nvCxnSpPr>
          <p:cNvPr id="12" name="Gerade Verbindung mit Pfeil 11"/>
          <p:cNvCxnSpPr/>
          <p:nvPr/>
        </p:nvCxnSpPr>
        <p:spPr>
          <a:xfrm flipH="1" flipV="1">
            <a:off x="2634774" y="2913170"/>
            <a:ext cx="395809" cy="343836"/>
          </a:xfrm>
          <a:prstGeom prst="straightConnector1">
            <a:avLst/>
          </a:prstGeom>
          <a:ln w="50800">
            <a:solidFill>
              <a:srgbClr val="0070C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3264474" y="2900422"/>
            <a:ext cx="3489160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smtClean="0">
                <a:solidFill>
                  <a:srgbClr val="0070C0"/>
                </a:solidFill>
              </a:rPr>
              <a:t>C Target von Pos. 9 nach Pos. 5</a:t>
            </a:r>
          </a:p>
        </p:txBody>
      </p:sp>
      <p:cxnSp>
        <p:nvCxnSpPr>
          <p:cNvPr id="16" name="Gerade Verbindung mit Pfeil 15"/>
          <p:cNvCxnSpPr/>
          <p:nvPr/>
        </p:nvCxnSpPr>
        <p:spPr>
          <a:xfrm flipH="1" flipV="1">
            <a:off x="3387634" y="3562852"/>
            <a:ext cx="1150470" cy="343836"/>
          </a:xfrm>
          <a:prstGeom prst="straightConnector1">
            <a:avLst/>
          </a:prstGeom>
          <a:ln w="50800">
            <a:solidFill>
              <a:srgbClr val="0070C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4546811" y="3688547"/>
            <a:ext cx="2104166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smtClean="0">
                <a:solidFill>
                  <a:srgbClr val="0070C0"/>
                </a:solidFill>
              </a:rPr>
              <a:t>Al Target einbauen</a:t>
            </a:r>
          </a:p>
        </p:txBody>
      </p:sp>
      <p:sp>
        <p:nvSpPr>
          <p:cNvPr id="19" name="Ellipse 18"/>
          <p:cNvSpPr/>
          <p:nvPr/>
        </p:nvSpPr>
        <p:spPr>
          <a:xfrm>
            <a:off x="1637214" y="3169920"/>
            <a:ext cx="539931" cy="539931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>
            <a:off x="240388" y="3255219"/>
            <a:ext cx="1168012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err="1" smtClean="0">
                <a:solidFill>
                  <a:srgbClr val="FF0000"/>
                </a:solidFill>
              </a:rPr>
              <a:t>Be</a:t>
            </a:r>
            <a:r>
              <a:rPr lang="de-DE" dirty="0" smtClean="0">
                <a:solidFill>
                  <a:srgbClr val="FF0000"/>
                </a:solidFill>
              </a:rPr>
              <a:t> Target</a:t>
            </a:r>
          </a:p>
        </p:txBody>
      </p:sp>
      <p:sp>
        <p:nvSpPr>
          <p:cNvPr id="21" name="Ellipse 20"/>
          <p:cNvSpPr/>
          <p:nvPr/>
        </p:nvSpPr>
        <p:spPr>
          <a:xfrm>
            <a:off x="2268585" y="3165558"/>
            <a:ext cx="539931" cy="539931"/>
          </a:xfrm>
          <a:prstGeom prst="ellipse">
            <a:avLst/>
          </a:prstGeom>
          <a:noFill/>
          <a:ln w="381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22" name="Textfeld 21"/>
          <p:cNvSpPr txBox="1"/>
          <p:nvPr/>
        </p:nvSpPr>
        <p:spPr>
          <a:xfrm>
            <a:off x="2570802" y="3582577"/>
            <a:ext cx="633507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smtClean="0">
                <a:solidFill>
                  <a:srgbClr val="00B050"/>
                </a:solidFill>
              </a:rPr>
              <a:t>frei?</a:t>
            </a:r>
          </a:p>
        </p:txBody>
      </p:sp>
      <p:sp>
        <p:nvSpPr>
          <p:cNvPr id="23" name="Ellipse 22"/>
          <p:cNvSpPr/>
          <p:nvPr/>
        </p:nvSpPr>
        <p:spPr>
          <a:xfrm>
            <a:off x="920723" y="5970376"/>
            <a:ext cx="539931" cy="251251"/>
          </a:xfrm>
          <a:prstGeom prst="ellipse">
            <a:avLst/>
          </a:prstGeom>
          <a:noFill/>
          <a:ln w="381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24" name="Ellipse 23"/>
          <p:cNvSpPr/>
          <p:nvPr/>
        </p:nvSpPr>
        <p:spPr>
          <a:xfrm>
            <a:off x="1421473" y="5966014"/>
            <a:ext cx="539931" cy="251251"/>
          </a:xfrm>
          <a:prstGeom prst="ellipse">
            <a:avLst/>
          </a:prstGeom>
          <a:noFill/>
          <a:ln w="381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cxnSp>
        <p:nvCxnSpPr>
          <p:cNvPr id="25" name="Gerade Verbindung mit Pfeil 24"/>
          <p:cNvCxnSpPr/>
          <p:nvPr/>
        </p:nvCxnSpPr>
        <p:spPr>
          <a:xfrm flipV="1">
            <a:off x="1907179" y="6065263"/>
            <a:ext cx="3101875" cy="26376"/>
          </a:xfrm>
          <a:prstGeom prst="straightConnector1">
            <a:avLst/>
          </a:prstGeom>
          <a:ln>
            <a:solidFill>
              <a:srgbClr val="00B05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feld 27"/>
          <p:cNvSpPr txBox="1"/>
          <p:nvPr/>
        </p:nvSpPr>
        <p:spPr>
          <a:xfrm>
            <a:off x="5009054" y="5852295"/>
            <a:ext cx="3719993" cy="646331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smtClean="0">
                <a:solidFill>
                  <a:srgbClr val="00B050"/>
                </a:solidFill>
              </a:rPr>
              <a:t>Markiert als „frei“ mit Material „</a:t>
            </a:r>
            <a:r>
              <a:rPr lang="de-DE" dirty="0" err="1" smtClean="0">
                <a:solidFill>
                  <a:srgbClr val="00B050"/>
                </a:solidFill>
              </a:rPr>
              <a:t>Be</a:t>
            </a:r>
            <a:r>
              <a:rPr lang="de-DE" dirty="0" smtClean="0">
                <a:solidFill>
                  <a:srgbClr val="00B050"/>
                </a:solidFill>
              </a:rPr>
              <a:t>“</a:t>
            </a:r>
          </a:p>
          <a:p>
            <a:pPr algn="l"/>
            <a:r>
              <a:rPr lang="de-DE" dirty="0" smtClean="0">
                <a:solidFill>
                  <a:srgbClr val="00B050"/>
                </a:solidFill>
              </a:rPr>
              <a:t>→ Testen mit Strahl ob wirklich frei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159512" y="5319151"/>
            <a:ext cx="526106" cy="276999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200" dirty="0" smtClean="0">
                <a:solidFill>
                  <a:srgbClr val="FF0000"/>
                </a:solidFill>
              </a:rPr>
              <a:t>3 um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-12390" y="6182559"/>
            <a:ext cx="696024" cy="276999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200" dirty="0" smtClean="0">
                <a:solidFill>
                  <a:srgbClr val="FF0000"/>
                </a:solidFill>
              </a:rPr>
              <a:t>130 um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165543" y="5737265"/>
            <a:ext cx="518091" cy="276999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200" dirty="0">
                <a:solidFill>
                  <a:srgbClr val="FF0000"/>
                </a:solidFill>
              </a:rPr>
              <a:t>1</a:t>
            </a:r>
            <a:r>
              <a:rPr lang="de-DE" sz="1200" dirty="0" smtClean="0">
                <a:solidFill>
                  <a:srgbClr val="FF0000"/>
                </a:solidFill>
              </a:rPr>
              <a:t> </a:t>
            </a:r>
            <a:r>
              <a:rPr lang="de-DE" sz="1200" dirty="0">
                <a:solidFill>
                  <a:srgbClr val="FF0000"/>
                </a:solidFill>
              </a:rPr>
              <a:t>c</a:t>
            </a:r>
            <a:r>
              <a:rPr lang="de-DE" sz="1200" dirty="0" smtClean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78381" y="5527154"/>
            <a:ext cx="611065" cy="276999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200" dirty="0" smtClean="0">
                <a:solidFill>
                  <a:srgbClr val="FF0000"/>
                </a:solidFill>
              </a:rPr>
              <a:t>47 um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-228" y="5109040"/>
            <a:ext cx="684611" cy="276999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200" dirty="0" smtClean="0">
                <a:solidFill>
                  <a:srgbClr val="FF0000"/>
                </a:solidFill>
              </a:rPr>
              <a:t>110 um</a:t>
            </a:r>
          </a:p>
        </p:txBody>
      </p:sp>
    </p:spTree>
    <p:extLst>
      <p:ext uri="{BB962C8B-B14F-4D97-AF65-F5344CB8AC3E}">
        <p14:creationId xmlns:p14="http://schemas.microsoft.com/office/powerpoint/2010/main" val="3243627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7086" y="1295397"/>
            <a:ext cx="9056913" cy="55626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Optionen:</a:t>
            </a:r>
          </a:p>
          <a:p>
            <a:r>
              <a:rPr lang="de-DE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Tausch des Targets direkt in der Kammer:</a:t>
            </a:r>
          </a:p>
          <a:p>
            <a:pPr lvl="1"/>
            <a:r>
              <a:rPr lang="de-DE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Laut TRI nicht machbar, u.a. da Targets durch Maske verdeckt und man dadurch nicht dran kommt.</a:t>
            </a:r>
          </a:p>
          <a:p>
            <a:r>
              <a:rPr lang="de-DE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Installation des Targets mit einem alternativen Antrieb in anderer Kammer</a:t>
            </a:r>
          </a:p>
          <a:p>
            <a:pPr lvl="1"/>
            <a:r>
              <a:rPr lang="de-DE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Scheint machbar zu sein</a:t>
            </a:r>
          </a:p>
          <a:p>
            <a:pPr lvl="1"/>
            <a:r>
              <a:rPr lang="de-DE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Vorgeschlagene </a:t>
            </a:r>
            <a:r>
              <a:rPr lang="de-DE" sz="1600" dirty="0">
                <a:latin typeface="Calibri" panose="020F0502020204030204" pitchFamily="34" charset="0"/>
                <a:sym typeface="Wingdings" panose="05000000000000000000" pitchFamily="2" charset="2"/>
              </a:rPr>
              <a:t>Position GTE3DK3 </a:t>
            </a:r>
            <a:br>
              <a:rPr lang="de-DE" sz="1600" dirty="0">
                <a:latin typeface="Calibri" panose="020F0502020204030204" pitchFamily="34" charset="0"/>
                <a:sym typeface="Wingdings" panose="05000000000000000000" pitchFamily="2" charset="2"/>
              </a:rPr>
            </a:br>
            <a:r>
              <a:rPr lang="de-DE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(</a:t>
            </a:r>
            <a:r>
              <a:rPr lang="de-DE" sz="1600" dirty="0">
                <a:latin typeface="Calibri" panose="020F0502020204030204" pitchFamily="34" charset="0"/>
                <a:sym typeface="Wingdings" panose="05000000000000000000" pitchFamily="2" charset="2"/>
              </a:rPr>
              <a:t>direkt vor TE Stripper)</a:t>
            </a:r>
          </a:p>
          <a:p>
            <a:pPr lvl="1"/>
            <a:r>
              <a:rPr lang="de-DE" sz="1600" dirty="0">
                <a:latin typeface="Calibri" panose="020F0502020204030204" pitchFamily="34" charset="0"/>
                <a:sym typeface="Wingdings" panose="05000000000000000000" pitchFamily="2" charset="2"/>
              </a:rPr>
              <a:t>Ok von </a:t>
            </a:r>
            <a:r>
              <a:rPr lang="de-DE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T. Radon liegt vor</a:t>
            </a:r>
            <a:endParaRPr lang="de-DE" sz="16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lvl="1"/>
            <a:r>
              <a:rPr lang="de-DE" sz="1600" dirty="0">
                <a:latin typeface="Calibri" panose="020F0502020204030204" pitchFamily="34" charset="0"/>
                <a:sym typeface="Wingdings" panose="05000000000000000000" pitchFamily="2" charset="2"/>
              </a:rPr>
              <a:t>Pressluftantrieb in Abt. BEA vorhanden</a:t>
            </a:r>
          </a:p>
          <a:p>
            <a:pPr lvl="1"/>
            <a:r>
              <a:rPr lang="de-DE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Halterung muss zwischen Experiment</a:t>
            </a:r>
            <a:br>
              <a:rPr lang="de-DE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</a:br>
            <a:r>
              <a:rPr lang="de-DE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und C. Dorn abgeklärt werden</a:t>
            </a:r>
          </a:p>
          <a:p>
            <a:pPr lvl="1"/>
            <a:r>
              <a:rPr lang="de-DE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Experiment wünscht neues Target:</a:t>
            </a:r>
            <a:br>
              <a:rPr lang="de-DE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</a:br>
            <a:r>
              <a:rPr lang="de-DE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Al mit </a:t>
            </a:r>
            <a:r>
              <a:rPr lang="de-DE" sz="1600" dirty="0" err="1" smtClean="0">
                <a:latin typeface="Calibri" panose="020F0502020204030204" pitchFamily="34" charset="0"/>
                <a:sym typeface="Wingdings" panose="05000000000000000000" pitchFamily="2" charset="2"/>
              </a:rPr>
              <a:t>Ti</a:t>
            </a:r>
            <a:r>
              <a:rPr lang="de-DE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 Schicht</a:t>
            </a:r>
          </a:p>
          <a:p>
            <a:r>
              <a:rPr lang="de-DE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Nutzung des eingebauten </a:t>
            </a:r>
            <a:r>
              <a:rPr lang="de-DE" sz="2000" dirty="0" err="1" smtClean="0">
                <a:latin typeface="Calibri" panose="020F0502020204030204" pitchFamily="34" charset="0"/>
                <a:sym typeface="Wingdings" panose="05000000000000000000" pitchFamily="2" charset="2"/>
              </a:rPr>
              <a:t>Be</a:t>
            </a:r>
            <a:r>
              <a:rPr lang="de-DE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 Targets und Installation von Strippingfolie mit alternativen Antrieb in anderer Kammer</a:t>
            </a:r>
          </a:p>
          <a:p>
            <a:pPr lvl="1"/>
            <a:r>
              <a:rPr lang="de-DE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Vorgeschlagene Position GTE4DK4</a:t>
            </a:r>
          </a:p>
          <a:p>
            <a:pPr lvl="1"/>
            <a:r>
              <a:rPr lang="de-DE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Ok von T. Radon liegt vor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>
                <a:latin typeface="Calibri" panose="020F0502020204030204" pitchFamily="34" charset="0"/>
              </a:rPr>
              <a:t>Target Installation</a:t>
            </a:r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dirty="0"/>
              <a:t>Christoph </a:t>
            </a:r>
            <a:r>
              <a:rPr lang="de-DE" dirty="0" err="1"/>
              <a:t>Heßler</a:t>
            </a:r>
            <a:r>
              <a:rPr lang="de-DE" dirty="0"/>
              <a:t>, Carl Kleffner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339" y="2770478"/>
            <a:ext cx="3097061" cy="231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03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Arbeitsanweisung für Intervention (Entwurf)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000" dirty="0" smtClean="0"/>
              <a:t>Aufbau Zelt durch Abteilung BAU (ausreichend groß für 2 Personen, bis zur Decke der Abschirmung) </a:t>
            </a:r>
            <a:r>
              <a:rPr lang="de-DE" sz="2000" dirty="0" smtClean="0">
                <a:solidFill>
                  <a:srgbClr val="00B050"/>
                </a:solidFill>
              </a:rPr>
              <a:t>→ möglicherweise nicht notwendig</a:t>
            </a:r>
          </a:p>
          <a:p>
            <a:r>
              <a:rPr lang="de-DE" sz="2000" dirty="0" smtClean="0"/>
              <a:t>Bereitstellung von PSA durch </a:t>
            </a:r>
            <a:r>
              <a:rPr lang="de-DE" sz="2000" dirty="0" err="1" smtClean="0"/>
              <a:t>SiSt</a:t>
            </a:r>
            <a:endParaRPr lang="de-DE" sz="2000" dirty="0" smtClean="0"/>
          </a:p>
          <a:p>
            <a:r>
              <a:rPr lang="de-DE" sz="2000" dirty="0" smtClean="0"/>
              <a:t>Belüften</a:t>
            </a:r>
          </a:p>
          <a:p>
            <a:r>
              <a:rPr lang="de-DE" sz="2000" dirty="0" smtClean="0"/>
              <a:t>Öffnen der beiden großen Flansche (Kammerrückseite)</a:t>
            </a:r>
          </a:p>
          <a:p>
            <a:r>
              <a:rPr lang="de-DE" sz="2000" dirty="0" smtClean="0"/>
              <a:t>Beryllium Wischtest</a:t>
            </a:r>
          </a:p>
          <a:p>
            <a:r>
              <a:rPr lang="de-DE" sz="2000" dirty="0" smtClean="0"/>
              <a:t>Aktivierungsmessung</a:t>
            </a:r>
          </a:p>
          <a:p>
            <a:r>
              <a:rPr lang="de-DE" sz="2000" dirty="0" smtClean="0"/>
              <a:t>Wenn Wischtest und </a:t>
            </a:r>
            <a:r>
              <a:rPr lang="de-DE" sz="2000" dirty="0"/>
              <a:t>Aktivierungsmessung</a:t>
            </a:r>
            <a:r>
              <a:rPr lang="de-DE" sz="2000" dirty="0" smtClean="0"/>
              <a:t> ok:</a:t>
            </a:r>
          </a:p>
          <a:p>
            <a:pPr lvl="1"/>
            <a:r>
              <a:rPr lang="de-DE" sz="1600" dirty="0" err="1" smtClean="0"/>
              <a:t>Targethalterung</a:t>
            </a:r>
            <a:r>
              <a:rPr lang="de-DE" sz="1600" dirty="0" smtClean="0"/>
              <a:t> in Strahlweg fahren</a:t>
            </a:r>
          </a:p>
          <a:p>
            <a:pPr lvl="1"/>
            <a:r>
              <a:rPr lang="de-DE" sz="1600" dirty="0" smtClean="0"/>
              <a:t>Untersuchung mit Endoskop und Dokumentation mit Fotos/Videos</a:t>
            </a:r>
          </a:p>
          <a:p>
            <a:pPr lvl="1"/>
            <a:r>
              <a:rPr lang="de-DE" sz="1600" dirty="0" smtClean="0"/>
              <a:t>Öffnen des Flansches an 2. Kammer</a:t>
            </a:r>
          </a:p>
          <a:p>
            <a:pPr lvl="1"/>
            <a:r>
              <a:rPr lang="de-DE" sz="1600" dirty="0" smtClean="0"/>
              <a:t>Einbau des vorbereiteten neuen Pressluftantrieb mit bestücktem Target</a:t>
            </a:r>
          </a:p>
          <a:p>
            <a:r>
              <a:rPr lang="de-DE" sz="2000" dirty="0" smtClean="0"/>
              <a:t>Schließen der Flansche</a:t>
            </a:r>
          </a:p>
          <a:p>
            <a:r>
              <a:rPr lang="de-DE" sz="2000" dirty="0" smtClean="0"/>
              <a:t>Abpumpen + Lecktest</a:t>
            </a:r>
          </a:p>
          <a:p>
            <a:endParaRPr lang="de-DE" sz="20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dirty="0"/>
              <a:t>Christoph </a:t>
            </a:r>
            <a:r>
              <a:rPr lang="de-DE" dirty="0" err="1"/>
              <a:t>Heßler</a:t>
            </a:r>
            <a:r>
              <a:rPr lang="de-DE" dirty="0"/>
              <a:t>, Carl Kleffner</a:t>
            </a:r>
          </a:p>
        </p:txBody>
      </p:sp>
    </p:spTree>
    <p:extLst>
      <p:ext uri="{BB962C8B-B14F-4D97-AF65-F5344CB8AC3E}">
        <p14:creationId xmlns:p14="http://schemas.microsoft.com/office/powerpoint/2010/main" val="3487600087"/>
      </p:ext>
    </p:extLst>
  </p:cSld>
  <p:clrMapOvr>
    <a:masterClrMapping/>
  </p:clrMapOvr>
</p:sld>
</file>

<file path=ppt/theme/theme1.xml><?xml version="1.0" encoding="utf-8"?>
<a:theme xmlns:a="http://schemas.openxmlformats.org/drawingml/2006/main" name="fair-gsi-folienmaster_2018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3" id="{2187FC39-6E23-A544-8598-51FCED494874}" vid="{08B53125-47F3-1D4E-B45D-09522840DC96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fair-gsi-folienmaster_2018</Template>
  <TotalTime>0</TotalTime>
  <Words>337</Words>
  <Application>Microsoft Office PowerPoint</Application>
  <PresentationFormat>Bildschirmpräsentation (4:3)</PresentationFormat>
  <Paragraphs>69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fair-gsi-folienmaster_2018</vt:lpstr>
      <vt:lpstr>TE Stripper Update</vt:lpstr>
      <vt:lpstr>Übersichtsplan</vt:lpstr>
      <vt:lpstr>TE Stripper</vt:lpstr>
      <vt:lpstr>Targethalter</vt:lpstr>
      <vt:lpstr>Halteplatte für Targets </vt:lpstr>
      <vt:lpstr>Targettausch</vt:lpstr>
      <vt:lpstr>Target Installation</vt:lpstr>
      <vt:lpstr>Arbeitsanweisung für Intervention (Entwurf)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Operations - 07.08.2018</dc:title>
  <dc:creator>C.Hessler@gsi.de</dc:creator>
  <cp:lastModifiedBy>Vossberg, Markus Dr.</cp:lastModifiedBy>
  <cp:revision>366</cp:revision>
  <cp:lastPrinted>2019-06-18T07:17:53Z</cp:lastPrinted>
  <dcterms:created xsi:type="dcterms:W3CDTF">2018-08-07T05:50:06Z</dcterms:created>
  <dcterms:modified xsi:type="dcterms:W3CDTF">2024-02-19T07:24:13Z</dcterms:modified>
</cp:coreProperties>
</file>