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75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41"/>
  </p:notesMasterIdLst>
  <p:sldIdLst>
    <p:sldId id="682" r:id="rId2"/>
    <p:sldId id="628" r:id="rId3"/>
    <p:sldId id="629" r:id="rId4"/>
    <p:sldId id="783" r:id="rId5"/>
    <p:sldId id="824" r:id="rId6"/>
    <p:sldId id="825" r:id="rId7"/>
    <p:sldId id="826" r:id="rId8"/>
    <p:sldId id="827" r:id="rId9"/>
    <p:sldId id="828" r:id="rId10"/>
    <p:sldId id="690" r:id="rId11"/>
    <p:sldId id="917" r:id="rId12"/>
    <p:sldId id="726" r:id="rId13"/>
    <p:sldId id="814" r:id="rId14"/>
    <p:sldId id="815" r:id="rId15"/>
    <p:sldId id="912" r:id="rId16"/>
    <p:sldId id="860" r:id="rId17"/>
    <p:sldId id="861" r:id="rId18"/>
    <p:sldId id="894" r:id="rId19"/>
    <p:sldId id="914" r:id="rId20"/>
    <p:sldId id="916" r:id="rId21"/>
    <p:sldId id="915" r:id="rId22"/>
    <p:sldId id="918" r:id="rId23"/>
    <p:sldId id="681" r:id="rId24"/>
    <p:sldId id="911" r:id="rId25"/>
    <p:sldId id="277" r:id="rId26"/>
    <p:sldId id="597" r:id="rId27"/>
    <p:sldId id="687" r:id="rId28"/>
    <p:sldId id="665" r:id="rId29"/>
    <p:sldId id="645" r:id="rId30"/>
    <p:sldId id="688" r:id="rId31"/>
    <p:sldId id="606" r:id="rId32"/>
    <p:sldId id="646" r:id="rId33"/>
    <p:sldId id="710" r:id="rId34"/>
    <p:sldId id="727" r:id="rId35"/>
    <p:sldId id="655" r:id="rId36"/>
    <p:sldId id="724" r:id="rId37"/>
    <p:sldId id="635" r:id="rId38"/>
    <p:sldId id="817" r:id="rId39"/>
    <p:sldId id="823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26/07/2024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08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09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64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9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878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287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326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545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4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2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26/07/2024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26/07/2024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26/07/2024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26/07/2024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26/07/2024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26/07/2024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26/07/2024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400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3.png"/><Relationship Id="rId7" Type="http://schemas.openxmlformats.org/officeDocument/2006/relationships/image" Target="../media/image8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8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010.png"/><Relationship Id="rId4" Type="http://schemas.openxmlformats.org/officeDocument/2006/relationships/image" Target="../media/image108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2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3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.png"/><Relationship Id="rId4" Type="http://schemas.openxmlformats.org/officeDocument/2006/relationships/image" Target="../media/image1160.png"/><Relationship Id="rId9" Type="http://schemas.openxmlformats.org/officeDocument/2006/relationships/image" Target="../media/image10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.png"/><Relationship Id="rId4" Type="http://schemas.openxmlformats.org/officeDocument/2006/relationships/image" Target="../media/image1160.png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5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60.png"/><Relationship Id="rId4" Type="http://schemas.openxmlformats.org/officeDocument/2006/relationships/image" Target="../media/image11.png"/><Relationship Id="rId9" Type="http://schemas.openxmlformats.org/officeDocument/2006/relationships/image" Target="../media/image10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Amplitude analysis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Bound and virtual states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Triangles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Modern</a:t>
            </a:r>
            <a:r>
              <a:rPr lang="it-IT" dirty="0"/>
              <a:t> Techniques in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, Bochum, </a:t>
            </a:r>
            <a:r>
              <a:rPr lang="it-IT" dirty="0" err="1"/>
              <a:t>July</a:t>
            </a:r>
            <a:r>
              <a:rPr lang="it-IT" dirty="0"/>
              <a:t> 26</a:t>
            </a:r>
            <a:r>
              <a:rPr lang="it-IT" baseline="30000" dirty="0"/>
              <a:t>th</a:t>
            </a:r>
            <a:r>
              <a:rPr lang="it-IT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0EFFAC-38D5-66D5-A7B2-8C74A913D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5" name="Picture 4" descr="logo-messina.png">
            <a:extLst>
              <a:ext uri="{FF2B5EF4-FFF2-40B4-BE49-F238E27FC236}">
                <a16:creationId xmlns:a16="http://schemas.microsoft.com/office/drawing/2014/main" id="{9C657796-C079-9AC5-BA65-B51A12C25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BE792C-0E2B-8772-31A7-9E34131A4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26" y="5096618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3 channels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99" y="1634913"/>
            <a:ext cx="5120852" cy="701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862474"/>
            <a:ext cx="3905128" cy="26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Triangle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singularity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7" name="Immagine 6" descr="Immagine che contiene linea, diagramma, testo, schermata&#10;&#10;Descrizione generata automaticamente">
            <a:extLst>
              <a:ext uri="{FF2B5EF4-FFF2-40B4-BE49-F238E27FC236}">
                <a16:creationId xmlns:a16="http://schemas.microsoft.com/office/drawing/2014/main" id="{B33F2794-BF0C-95FA-615F-49BD6C9AC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" y="1025118"/>
            <a:ext cx="5282230" cy="2936133"/>
          </a:xfrm>
          <a:prstGeom prst="rect">
            <a:avLst/>
          </a:prstGeom>
        </p:spPr>
      </p:pic>
      <p:pic>
        <p:nvPicPr>
          <p:cNvPr id="10" name="Immagine 9" descr="Immagine che contiene schermata, testo, linea, Rettangolo&#10;&#10;Descrizione generata automaticamente">
            <a:extLst>
              <a:ext uri="{FF2B5EF4-FFF2-40B4-BE49-F238E27FC236}">
                <a16:creationId xmlns:a16="http://schemas.microsoft.com/office/drawing/2014/main" id="{186CA8B1-5DD3-A63B-BAE7-1C5AF1D8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38" y="3223627"/>
            <a:ext cx="5144693" cy="28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656013"/>
              </a:xfrm>
              <a:prstGeom prst="rect">
                <a:avLst/>
              </a:prstGeom>
              <a:blipFill>
                <a:blip r:embed="rId5"/>
                <a:stretch>
                  <a:fillRect l="-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=−2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=1.39±0.24±0.10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0.22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−0.06−0.13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+0.07+0.11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=8.2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11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33275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742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</a:t>
            </a:r>
            <a:r>
              <a:rPr lang="it-IT" sz="3600" dirty="0">
                <a:solidFill>
                  <a:schemeClr val="tx2"/>
                </a:solidFill>
              </a:rPr>
              <a:t>(tic) </a:t>
            </a:r>
            <a:r>
              <a:rPr lang="it-IT" sz="3600" dirty="0" err="1">
                <a:solidFill>
                  <a:schemeClr val="tx2"/>
                </a:solidFill>
              </a:rPr>
              <a:t>Had</a:t>
            </a:r>
            <a:r>
              <a:rPr lang="it-IT" sz="3600" dirty="0">
                <a:solidFill>
                  <a:schemeClr val="tx2"/>
                </a:solidFill>
              </a:rPr>
              <a:t>(</a:t>
            </a:r>
            <a:r>
              <a:rPr lang="it-IT" sz="3600" dirty="0" err="1">
                <a:solidFill>
                  <a:schemeClr val="tx2"/>
                </a:solidFill>
              </a:rPr>
              <a:t>ron</a:t>
            </a:r>
            <a:r>
              <a:rPr lang="it-IT" sz="3600" dirty="0">
                <a:solidFill>
                  <a:schemeClr val="tx2"/>
                </a:solidFill>
              </a:rPr>
              <a:t>) TC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F8B6C-4046-439F-D61D-9E96C6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5063AC-E813-16CD-F82A-126059189F55}"/>
              </a:ext>
            </a:extLst>
          </p:cNvPr>
          <p:cNvSpPr txBox="1"/>
          <p:nvPr/>
        </p:nvSpPr>
        <p:spPr>
          <a:xfrm>
            <a:off x="4440809" y="1025118"/>
            <a:ext cx="3424687" cy="110799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89D1C-93C0-A606-D3CA-B3C79E7DF2CE}"/>
              </a:ext>
            </a:extLst>
          </p:cNvPr>
          <p:cNvSpPr txBox="1"/>
          <p:nvPr/>
        </p:nvSpPr>
        <p:spPr>
          <a:xfrm>
            <a:off x="4440809" y="2133114"/>
            <a:ext cx="304470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sz="2200" b="0" i="0" dirty="0">
                <a:effectLst/>
                <a:latin typeface="Arial" panose="020B0604020202020204" pitchFamily="34" charset="0"/>
              </a:rPr>
            </a:br>
            <a:r>
              <a:rPr lang="en-US" sz="2200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A234C032-735D-4F2E-2315-35784465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76" y="2745504"/>
            <a:ext cx="2608138" cy="2901820"/>
          </a:xfrm>
          <a:prstGeom prst="rect">
            <a:avLst/>
          </a:prstGeom>
        </p:spPr>
      </p:pic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267EAB05-CA62-2B40-784F-8825943DC0BA}"/>
              </a:ext>
            </a:extLst>
          </p:cNvPr>
          <p:cNvSpPr/>
          <p:nvPr/>
        </p:nvSpPr>
        <p:spPr>
          <a:xfrm>
            <a:off x="2726093" y="1954218"/>
            <a:ext cx="3438305" cy="1137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Lattice QCD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CFED8344-7DDB-271E-1C3E-E09829C4385D}"/>
              </a:ext>
            </a:extLst>
          </p:cNvPr>
          <p:cNvSpPr txBox="1"/>
          <p:nvPr/>
        </p:nvSpPr>
        <p:spPr>
          <a:xfrm>
            <a:off x="3792662" y="3809853"/>
            <a:ext cx="1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pic>
        <p:nvPicPr>
          <p:cNvPr id="43" name="Immagine 4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7D5C52A-9DB8-120D-F027-3E11D6CAE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269"/>
            <a:ext cx="1462817" cy="507596"/>
          </a:xfrm>
          <a:prstGeom prst="rect">
            <a:avLst/>
          </a:prstGeom>
        </p:spPr>
      </p:pic>
      <p:pic>
        <p:nvPicPr>
          <p:cNvPr id="44" name="Picture 98">
            <a:extLst>
              <a:ext uri="{FF2B5EF4-FFF2-40B4-BE49-F238E27FC236}">
                <a16:creationId xmlns:a16="http://schemas.microsoft.com/office/drawing/2014/main" id="{2703E833-D0D9-FC64-8B79-04ECD7EFA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5" y="1045591"/>
            <a:ext cx="1245313" cy="88168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B966136-FC45-8BDF-8177-365F69D0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438" y="3934985"/>
            <a:ext cx="936607" cy="1072880"/>
          </a:xfrm>
          <a:prstGeom prst="rect">
            <a:avLst/>
          </a:prstGeom>
        </p:spPr>
      </p:pic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89AE92AB-5458-C593-F385-3E13C0D225EC}"/>
              </a:ext>
            </a:extLst>
          </p:cNvPr>
          <p:cNvSpPr/>
          <p:nvPr/>
        </p:nvSpPr>
        <p:spPr>
          <a:xfrm>
            <a:off x="5121740" y="5056763"/>
            <a:ext cx="3438305" cy="11738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Phenomenology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68F409A1-6073-311A-1ADB-0A7E91EE6E39}"/>
              </a:ext>
            </a:extLst>
          </p:cNvPr>
          <p:cNvSpPr/>
          <p:nvPr/>
        </p:nvSpPr>
        <p:spPr>
          <a:xfrm>
            <a:off x="505542" y="5066491"/>
            <a:ext cx="3438305" cy="11671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Amplitude</a:t>
            </a:r>
            <a:r>
              <a:rPr lang="it-IT" sz="2400" dirty="0">
                <a:solidFill>
                  <a:schemeClr val="tx1"/>
                </a:solidFill>
              </a:rPr>
              <a:t>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93E08E-0466-BB01-602D-511C06DB4432}"/>
              </a:ext>
            </a:extLst>
          </p:cNvPr>
          <p:cNvSpPr txBox="1"/>
          <p:nvPr/>
        </p:nvSpPr>
        <p:spPr>
          <a:xfrm>
            <a:off x="5780744" y="4506916"/>
            <a:ext cx="29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Studying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details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production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exotics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GlueX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Finite energy sum rules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12F0D84-765C-7591-B10B-99229390FE96}"/>
              </a:ext>
            </a:extLst>
          </p:cNvPr>
          <p:cNvSpPr txBox="1"/>
          <p:nvPr/>
        </p:nvSpPr>
        <p:spPr>
          <a:xfrm>
            <a:off x="141676" y="164984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Hybrids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Scattering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B7D227C-0725-219C-7FFA-BC1DB7689E13}"/>
              </a:ext>
            </a:extLst>
          </p:cNvPr>
          <p:cNvSpPr txBox="1"/>
          <p:nvPr/>
        </p:nvSpPr>
        <p:spPr>
          <a:xfrm>
            <a:off x="5780744" y="320962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Quark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calculations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Lessons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EFTs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79E23648-1903-1487-7BCB-981ABE36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54" y="23451"/>
            <a:ext cx="2712291" cy="964273"/>
          </a:xfrm>
          <a:prstGeom prst="rect">
            <a:avLst/>
          </a:prstGeom>
        </p:spPr>
      </p:pic>
      <p:sp>
        <p:nvSpPr>
          <p:cNvPr id="35" name="Rounded Rectangle 6">
            <a:extLst>
              <a:ext uri="{FF2B5EF4-FFF2-40B4-BE49-F238E27FC236}">
                <a16:creationId xmlns:a16="http://schemas.microsoft.com/office/drawing/2014/main" id="{AF7D5184-2F38-29EE-EEF2-E5BEADFDB7B4}"/>
              </a:ext>
            </a:extLst>
          </p:cNvPr>
          <p:cNvSpPr/>
          <p:nvPr/>
        </p:nvSpPr>
        <p:spPr>
          <a:xfrm>
            <a:off x="4418071" y="1062512"/>
            <a:ext cx="4529516" cy="24243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S-Matrix </a:t>
            </a:r>
            <a:r>
              <a:rPr lang="it-IT" sz="2400" dirty="0" err="1">
                <a:solidFill>
                  <a:schemeClr val="tx1"/>
                </a:solidFill>
              </a:rPr>
              <a:t>Principles</a:t>
            </a:r>
            <a:endParaRPr lang="it-IT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Dispersion</a:t>
            </a:r>
            <a:r>
              <a:rPr lang="it-IT" sz="2400" dirty="0">
                <a:solidFill>
                  <a:schemeClr val="tx1"/>
                </a:solidFill>
              </a:rPr>
              <a:t> relations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Spin and 3-body </a:t>
            </a:r>
            <a:r>
              <a:rPr lang="it-IT" sz="2400" dirty="0" err="1">
                <a:solidFill>
                  <a:schemeClr val="tx1"/>
                </a:solidFill>
              </a:rPr>
              <a:t>decays</a:t>
            </a:r>
            <a:endParaRPr lang="it-IT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Regge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Lineshapes</a:t>
            </a:r>
            <a:r>
              <a:rPr lang="it-IT" sz="2400" dirty="0">
                <a:solidFill>
                  <a:schemeClr val="tx1"/>
                </a:solidFill>
              </a:rPr>
              <a:t> and </a:t>
            </a:r>
            <a:r>
              <a:rPr lang="it-IT" sz="2400" dirty="0" err="1">
                <a:solidFill>
                  <a:schemeClr val="tx1"/>
                </a:solidFill>
              </a:rPr>
              <a:t>parametrizations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34FDB7D-F141-BD67-0F6B-A2B6E79FF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672" y="1273977"/>
            <a:ext cx="1211040" cy="12493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B73F5C1-73E5-C807-036C-F708E716A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36" y="1294400"/>
            <a:ext cx="1189456" cy="12048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76A9B9-6250-B341-8F3C-7A41C6A57C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05" y="2690964"/>
            <a:ext cx="1248396" cy="12940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02D7D8-A52F-EB55-3DAB-59A507FB88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756" y="2657368"/>
            <a:ext cx="1260144" cy="126014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D9805CC-85AA-ED4A-2A94-89AA6AF611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7847" y="4793227"/>
            <a:ext cx="1373139" cy="1348907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D3AC50F-A4E2-B508-D097-194DB1B3D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1337" y="3361773"/>
            <a:ext cx="1308761" cy="1350178"/>
          </a:xfrm>
          <a:prstGeom prst="rect">
            <a:avLst/>
          </a:prstGeom>
        </p:spPr>
      </p:pic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2D075DA5-8F46-0492-499C-553A2D078DDB}"/>
              </a:ext>
            </a:extLst>
          </p:cNvPr>
          <p:cNvSpPr/>
          <p:nvPr/>
        </p:nvSpPr>
        <p:spPr>
          <a:xfrm>
            <a:off x="177140" y="3972832"/>
            <a:ext cx="4529516" cy="18966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Discretization</a:t>
            </a:r>
            <a:endParaRPr lang="it-IT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Algorithms</a:t>
            </a:r>
            <a:r>
              <a:rPr lang="it-IT" sz="2400" dirty="0">
                <a:solidFill>
                  <a:schemeClr val="tx1"/>
                </a:solidFill>
              </a:rPr>
              <a:t> for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Cubic</a:t>
            </a:r>
            <a:r>
              <a:rPr lang="it-IT" sz="2400" dirty="0">
                <a:solidFill>
                  <a:schemeClr val="tx1"/>
                </a:solidFill>
              </a:rPr>
              <a:t> group and </a:t>
            </a:r>
            <a:r>
              <a:rPr lang="it-IT" sz="2400" dirty="0" err="1">
                <a:solidFill>
                  <a:schemeClr val="tx1"/>
                </a:solidFill>
              </a:rPr>
              <a:t>subduction</a:t>
            </a:r>
            <a:endParaRPr lang="it-IT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The GEVP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Luscher</a:t>
            </a:r>
            <a:r>
              <a:rPr lang="it-IT" sz="2400" dirty="0">
                <a:solidFill>
                  <a:schemeClr val="tx1"/>
                </a:solidFill>
              </a:rPr>
              <a:t> formula</a:t>
            </a: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4BBA3FDA-500B-AD64-7DEA-220637D98C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6262" y="4813954"/>
            <a:ext cx="1308761" cy="13703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58FE71C-2B7B-985F-CACD-71DD1FF152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2792" y="3795337"/>
            <a:ext cx="1137693" cy="12048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8B1A16-CA91-57E5-B77E-6726CA7921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121" y="3795337"/>
            <a:ext cx="1183096" cy="12048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06915AD-6F95-ECDD-A372-EA09C7B0AC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2721" y="5069681"/>
            <a:ext cx="1308761" cy="13489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492554F-5D74-506E-8FD2-DDDA155FDF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9089" y="5040575"/>
            <a:ext cx="1340315" cy="1348907"/>
          </a:xfrm>
          <a:prstGeom prst="rect">
            <a:avLst/>
          </a:prstGeom>
        </p:spPr>
      </p:pic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5A80E14B-97FD-D4E1-0FCA-25272059F222}"/>
              </a:ext>
            </a:extLst>
          </p:cNvPr>
          <p:cNvSpPr/>
          <p:nvPr/>
        </p:nvSpPr>
        <p:spPr>
          <a:xfrm>
            <a:off x="202788" y="1365522"/>
            <a:ext cx="4529516" cy="1555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Effective</a:t>
            </a:r>
            <a:r>
              <a:rPr lang="it-IT" sz="2400" dirty="0">
                <a:solidFill>
                  <a:schemeClr val="tx1"/>
                </a:solidFill>
              </a:rPr>
              <a:t> field theories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Many</a:t>
            </a:r>
            <a:r>
              <a:rPr lang="it-IT" sz="2400" dirty="0">
                <a:solidFill>
                  <a:schemeClr val="tx1"/>
                </a:solidFill>
              </a:rPr>
              <a:t> body </a:t>
            </a:r>
            <a:r>
              <a:rPr lang="it-IT" sz="2400" dirty="0" err="1">
                <a:solidFill>
                  <a:schemeClr val="tx1"/>
                </a:solidFill>
              </a:rPr>
              <a:t>physics</a:t>
            </a:r>
            <a:endParaRPr lang="it-IT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Quark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1"/>
                </a:solidFill>
              </a:rPr>
              <a:t>Functional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methods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1" grpId="1" animBg="1"/>
      <p:bldP spid="41" grpId="2" animBg="1"/>
      <p:bldP spid="42" grpId="0"/>
      <p:bldP spid="46" grpId="0" animBg="1"/>
      <p:bldP spid="47" grpId="0" animBg="1"/>
      <p:bldP spid="47" grpId="1" animBg="1"/>
      <p:bldP spid="47" grpId="2" animBg="1"/>
      <p:bldP spid="48" grpId="0"/>
      <p:bldP spid="48" grpId="1"/>
      <p:bldP spid="49" grpId="0"/>
      <p:bldP spid="49" grpId="1"/>
      <p:bldP spid="50" grpId="0"/>
      <p:bldP spid="50" grpId="1"/>
      <p:bldP spid="35" grpId="0" animBg="1"/>
      <p:bldP spid="35" grpId="1" animBg="1"/>
      <p:bldP spid="52" grpId="0" animBg="1"/>
      <p:bldP spid="52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68718C-13A1-DBE8-D670-11F93C9DE0A3}"/>
              </a:ext>
            </a:extLst>
          </p:cNvPr>
          <p:cNvSpPr txBox="1"/>
          <p:nvPr/>
        </p:nvSpPr>
        <p:spPr>
          <a:xfrm>
            <a:off x="5787473" y="1647644"/>
            <a:ext cx="28711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Thank </a:t>
            </a:r>
            <a:r>
              <a:rPr lang="it-IT" sz="2400" dirty="0" err="1"/>
              <a:t>you</a:t>
            </a:r>
            <a:r>
              <a:rPr lang="it-IT" sz="2400" dirty="0"/>
              <a:t> to: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/>
              <a:t>Herzallah</a:t>
            </a:r>
            <a:r>
              <a:rPr lang="it-IT" sz="2400" dirty="0"/>
              <a:t> </a:t>
            </a:r>
            <a:r>
              <a:rPr lang="it-IT" sz="2400" dirty="0" err="1"/>
              <a:t>Alharazin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Nadine </a:t>
            </a:r>
            <a:r>
              <a:rPr lang="it-IT" sz="2400" dirty="0" err="1"/>
              <a:t>Hammoud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Gloria Montana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Ilya Segal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Vanamali</a:t>
            </a:r>
            <a:r>
              <a:rPr lang="it-IT" sz="2400" dirty="0"/>
              <a:t> </a:t>
            </a:r>
            <a:r>
              <a:rPr lang="it-IT" sz="2400" dirty="0" err="1"/>
              <a:t>Shastry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Daniel </a:t>
            </a:r>
            <a:r>
              <a:rPr lang="it-IT" sz="2400" dirty="0" err="1"/>
              <a:t>Winney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DE543E-4687-E2B1-0823-CE365D60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6" y="597530"/>
            <a:ext cx="5126451" cy="28314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698DDF8-3505-CF95-62AC-3B38EB5B2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" y="3429000"/>
            <a:ext cx="5469147" cy="27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D371A3-4000-A1D9-67D5-6127728C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7759"/>
            <a:ext cx="4235570" cy="28199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7107079-1117-53B6-F6FA-53F01F30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395"/>
            <a:ext cx="4623559" cy="24088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ACAA9D8-D8C3-C573-8667-5A9777560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559" y="541395"/>
            <a:ext cx="4355423" cy="29776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CF01340-ADF2-42BD-9DFA-13E11B863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520" y="3665993"/>
            <a:ext cx="2618334" cy="29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60FAD33-0E50-D64D-F123-06B62A70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2" y="1382067"/>
            <a:ext cx="7516274" cy="32484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B9CCFCA-DCEE-A020-BF46-1D07534B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52" y="3347049"/>
            <a:ext cx="335041" cy="3654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D2DB09E-9241-DB83-C6BD-2EA0BF9A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93" y="3347049"/>
            <a:ext cx="335041" cy="36541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A000DB7-BA17-7834-4B24-F172C650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34" y="3347049"/>
            <a:ext cx="335041" cy="36541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3F75667-CEDB-E2E4-4F6B-EADDD2453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992" y="3332897"/>
            <a:ext cx="335041" cy="3654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AD5F16-88FE-FE11-5AD9-DCEE70B2E86D}"/>
              </a:ext>
            </a:extLst>
          </p:cNvPr>
          <p:cNvSpPr txBox="1"/>
          <p:nvPr/>
        </p:nvSpPr>
        <p:spPr>
          <a:xfrm>
            <a:off x="6072997" y="4692770"/>
            <a:ext cx="23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Logos are </a:t>
            </a:r>
            <a:r>
              <a:rPr lang="it-IT" dirty="0" err="1">
                <a:solidFill>
                  <a:srgbClr val="FF0000"/>
                </a:solidFill>
              </a:rPr>
              <a:t>not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clickable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619D77-5971-7FBD-C3AA-43AE3B27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98" y="4121095"/>
            <a:ext cx="577764" cy="6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60FAD33-0E50-D64D-F123-06B62A70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2" y="1382067"/>
            <a:ext cx="7516274" cy="32484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B9CCFCA-DCEE-A020-BF46-1D07534B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52" y="3347049"/>
            <a:ext cx="335041" cy="3654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D2DB09E-9241-DB83-C6BD-2EA0BF9A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93" y="3347049"/>
            <a:ext cx="335041" cy="36541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A000DB7-BA17-7834-4B24-F172C650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34" y="3347049"/>
            <a:ext cx="335041" cy="36541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3F75667-CEDB-E2E4-4F6B-EADDD2453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992" y="3332897"/>
            <a:ext cx="335041" cy="3654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AD5F16-88FE-FE11-5AD9-DCEE70B2E86D}"/>
              </a:ext>
            </a:extLst>
          </p:cNvPr>
          <p:cNvSpPr txBox="1"/>
          <p:nvPr/>
        </p:nvSpPr>
        <p:spPr>
          <a:xfrm>
            <a:off x="6072997" y="4692770"/>
            <a:ext cx="23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Logos are </a:t>
            </a:r>
            <a:r>
              <a:rPr lang="it-IT" dirty="0" err="1">
                <a:solidFill>
                  <a:srgbClr val="FF0000"/>
                </a:solidFill>
              </a:rPr>
              <a:t>not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clickable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619D77-5971-7FBD-C3AA-43AE3B27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98" y="4121095"/>
            <a:ext cx="577764" cy="6387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828624-177C-479A-BB91-A0A6E57FB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8"/>
            <a:ext cx="9144000" cy="68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9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87938" y="32258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Real(</a:t>
            </a:r>
            <a:r>
              <a:rPr lang="it-IT" sz="3600" dirty="0" err="1"/>
              <a:t>istic</a:t>
            </a:r>
            <a:r>
              <a:rPr lang="it-IT" sz="3600" dirty="0"/>
              <a:t>) </a:t>
            </a:r>
            <a:r>
              <a:rPr lang="it-IT" sz="3600" dirty="0" err="1"/>
              <a:t>conversations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 err="1"/>
              <a:t>between</a:t>
            </a:r>
            <a:r>
              <a:rPr lang="it-IT" sz="3600" dirty="0"/>
              <a:t> </a:t>
            </a:r>
            <a:r>
              <a:rPr lang="it-IT" sz="3600" dirty="0" err="1"/>
              <a:t>theorists</a:t>
            </a:r>
            <a:r>
              <a:rPr lang="it-IT" sz="3600" dirty="0"/>
              <a:t> and </a:t>
            </a:r>
            <a:r>
              <a:rPr lang="it-IT" sz="3600" dirty="0" err="1"/>
              <a:t>experimentalists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A1C63-EF4F-C151-CDFB-D54A1AF7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" y="1430485"/>
            <a:ext cx="3115573" cy="46422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7BCE17-379A-117F-8887-6E2A530A7795}"/>
              </a:ext>
            </a:extLst>
          </p:cNvPr>
          <p:cNvSpPr txBox="1"/>
          <p:nvPr/>
        </p:nvSpPr>
        <p:spPr>
          <a:xfrm>
            <a:off x="3325091" y="1573100"/>
            <a:ext cx="569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How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the XXX quantum </a:t>
            </a:r>
            <a:r>
              <a:rPr lang="it-IT" dirty="0" err="1"/>
              <a:t>numbers</a:t>
            </a:r>
            <a:r>
              <a:rPr lang="it-IT" dirty="0"/>
              <a:t>?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Well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know, 5D </a:t>
            </a:r>
            <a:r>
              <a:rPr lang="it-IT" dirty="0" err="1"/>
              <a:t>fit</a:t>
            </a:r>
            <a:r>
              <a:rPr lang="it-IT" dirty="0"/>
              <a:t>, O(100)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minima, </a:t>
            </a:r>
            <a:r>
              <a:rPr lang="it-IT" dirty="0" err="1"/>
              <a:t>systematics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good, are </a:t>
            </a:r>
            <a:r>
              <a:rPr lang="it-IT" dirty="0" err="1"/>
              <a:t>you</a:t>
            </a:r>
            <a:r>
              <a:rPr lang="it-IT" dirty="0"/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17A97-94BB-11EE-32DB-53B9489A7038}"/>
              </a:ext>
            </a:extLst>
          </p:cNvPr>
          <p:cNvSpPr txBox="1"/>
          <p:nvPr/>
        </p:nvSpPr>
        <p:spPr>
          <a:xfrm>
            <a:off x="3325091" y="3232362"/>
            <a:ext cx="569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shouldn’t</a:t>
            </a:r>
            <a:r>
              <a:rPr lang="it-IT" dirty="0"/>
              <a:t> use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Gimme</a:t>
            </a:r>
            <a:r>
              <a:rPr lang="it-IT" dirty="0"/>
              <a:t> some </a:t>
            </a:r>
            <a:r>
              <a:rPr lang="it-IT" dirty="0" err="1"/>
              <a:t>better</a:t>
            </a:r>
            <a:endParaRPr lang="it-IT" dirty="0"/>
          </a:p>
          <a:p>
            <a:pPr marL="216000" indent="-216000"/>
            <a:r>
              <a:rPr lang="it-IT" dirty="0"/>
              <a:t>T: I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works in a </a:t>
            </a:r>
            <a:r>
              <a:rPr lang="it-IT" dirty="0" err="1"/>
              <a:t>given</a:t>
            </a:r>
            <a:r>
              <a:rPr lang="it-IT" dirty="0"/>
              <a:t> mass window and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knows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energy </a:t>
            </a:r>
            <a:r>
              <a:rPr lang="it-IT" dirty="0" err="1"/>
              <a:t>dependence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can’t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background </a:t>
            </a:r>
            <a:r>
              <a:rPr lang="it-IT" dirty="0" err="1"/>
              <a:t>terms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9B7D62-8129-373D-A86B-41D73C1C8035}"/>
              </a:ext>
            </a:extLst>
          </p:cNvPr>
          <p:cNvSpPr txBox="1"/>
          <p:nvPr/>
        </p:nvSpPr>
        <p:spPr>
          <a:xfrm>
            <a:off x="3325091" y="5247210"/>
            <a:ext cx="569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Stop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HAHAHAHHAHAHAHAHAHHHAHAHAHA</a:t>
            </a:r>
          </a:p>
        </p:txBody>
      </p:sp>
    </p:spTree>
    <p:extLst>
      <p:ext uri="{BB962C8B-B14F-4D97-AF65-F5344CB8AC3E}">
        <p14:creationId xmlns:p14="http://schemas.microsoft.com/office/powerpoint/2010/main" val="1781430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BDEE5-92A6-48EA-B67C-0E8D054444DD}"/>
              </a:ext>
            </a:extLst>
          </p:cNvPr>
          <p:cNvSpPr txBox="1"/>
          <p:nvPr/>
        </p:nvSpPr>
        <p:spPr>
          <a:xfrm>
            <a:off x="3406948" y="5447064"/>
            <a:ext cx="497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theorists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experimental</a:t>
            </a:r>
            <a:r>
              <a:rPr lang="it-IT" dirty="0"/>
              <a:t> business</a:t>
            </a:r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experimentalists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grandma’s</a:t>
            </a:r>
            <a:r>
              <a:rPr lang="it-IT" dirty="0"/>
              <a:t> recipe</a:t>
            </a:r>
          </a:p>
        </p:txBody>
      </p: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Amplitude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blipFill>
                <a:blip r:embed="rId3"/>
                <a:stretch>
                  <a:fillRect l="-1185" t="-5882" r="-148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2718C34-F82F-4BE3-B8F8-4B80ABD09437}"/>
                  </a:ext>
                </a:extLst>
              </p:cNvPr>
              <p:cNvSpPr txBox="1"/>
              <p:nvPr/>
            </p:nvSpPr>
            <p:spPr>
              <a:xfrm>
                <a:off x="1041348" y="2711449"/>
                <a:ext cx="6598730" cy="2816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Unjustified personal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explanation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</a:t>
                </a:r>
                <a:b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QM-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allowed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signatures can be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written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b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as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leading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-twist quark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bilinears</a:t>
                </a:r>
                <a:endParaRPr lang="it-IT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b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Ex.: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⃡"/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24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4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acc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acc>
                          <m:accPr>
                            <m:chr m:val="⃡"/>
                            <m:ctrlPr>
                              <a:rPr lang="it-IT" sz="24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sz="24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b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Ex.: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it-IT" sz="24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it-IT" sz="24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it-IT" sz="2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it-IT" sz="24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4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</a:t>
                </a:r>
                <a:r>
                  <a:rPr lang="it-IT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2718C34-F82F-4BE3-B8F8-4B80ABD09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48" y="2711449"/>
                <a:ext cx="6598730" cy="2816861"/>
              </a:xfrm>
              <a:prstGeom prst="rect">
                <a:avLst/>
              </a:prstGeom>
              <a:blipFill>
                <a:blip r:embed="rId4"/>
                <a:stretch>
                  <a:fillRect l="-1479" t="-1732" b="-3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06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065647"/>
              </a:xfrm>
              <a:prstGeom prst="rect">
                <a:avLst/>
              </a:prstGeom>
              <a:blipFill>
                <a:blip r:embed="rId5"/>
                <a:stretch>
                  <a:fillRect l="-1383" t="-3386" b="-3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arXiv:2112.13436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</a:t>
            </a:r>
            <a:r>
              <a:rPr lang="it-IT" sz="2400" dirty="0" err="1"/>
              <a:t>generic</a:t>
            </a:r>
            <a:r>
              <a:rPr lang="it-IT" sz="2400" dirty="0"/>
              <a:t> </a:t>
            </a:r>
            <a:r>
              <a:rPr lang="it-IT" sz="2400" dirty="0" err="1"/>
              <a:t>amplitudes</a:t>
            </a:r>
            <a:br>
              <a:rPr lang="it-IT" sz="2400" dirty="0"/>
            </a:b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hadron</a:t>
            </a:r>
            <a:r>
              <a:rPr lang="it-IT" sz="2400" dirty="0"/>
              <a:t> </a:t>
            </a:r>
            <a:r>
              <a:rPr lang="it-IT" sz="2400" dirty="0" err="1"/>
              <a:t>level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571920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situation is more complicated when more channels are open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Basics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elastic</a:t>
                </a:r>
                <a:r>
                  <a:rPr lang="it-IT" sz="360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4B1E7C5-0054-FE92-7722-594874679FFF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FF4529-189C-ED78-A99A-2B60198E4F6E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2B1AA62-C643-E620-5B92-EFA5C7D77644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B02E61-5609-B30A-597E-D358C11FDF8D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4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/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Let </a:t>
                </a:r>
                <a:r>
                  <a:rPr lang="it-IT" dirty="0" err="1"/>
                  <a:t>us</a:t>
                </a:r>
                <a:r>
                  <a:rPr lang="it-IT" dirty="0"/>
                  <a:t>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:r>
                  <a:rPr lang="it-IT" dirty="0" err="1"/>
                  <a:t>elastic</a:t>
                </a:r>
                <a:r>
                  <a:rPr lang="it-IT" dirty="0"/>
                  <a:t> scattering of </a:t>
                </a:r>
                <a:br>
                  <a:rPr lang="it-IT" dirty="0"/>
                </a:b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equal</a:t>
                </a:r>
                <a:r>
                  <a:rPr lang="it-IT" dirty="0"/>
                  <a:t> mass </a:t>
                </a:r>
                <a:r>
                  <a:rPr lang="it-IT" dirty="0" err="1"/>
                  <a:t>spinless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energy </a:t>
                </a:r>
                <a:r>
                  <a:rPr lang="it-IT" dirty="0" err="1"/>
                  <a:t>squared</a:t>
                </a:r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transferred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blipFill>
                <a:blip r:embed="rId7"/>
                <a:stretch>
                  <a:fillRect l="-989" t="-1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C0EF9C67-1C35-C333-33E6-1BBD0F5E386F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/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492C814-5DD3-6338-07AC-9212504CD809}"/>
              </a:ext>
            </a:extLst>
          </p:cNvPr>
          <p:cNvCxnSpPr>
            <a:cxnSpLocks/>
          </p:cNvCxnSpPr>
          <p:nvPr/>
        </p:nvCxnSpPr>
        <p:spPr>
          <a:xfrm flipH="1" flipV="1">
            <a:off x="4731391" y="432087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4595D36-2A5B-0EA7-FB45-F5AD8604DA54}"/>
              </a:ext>
            </a:extLst>
          </p:cNvPr>
          <p:cNvCxnSpPr>
            <a:cxnSpLocks/>
          </p:cNvCxnSpPr>
          <p:nvPr/>
        </p:nvCxnSpPr>
        <p:spPr>
          <a:xfrm flipH="1">
            <a:off x="5700555" y="3384652"/>
            <a:ext cx="314351" cy="31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8DB95AE-B3CB-7CE6-F289-093C2EAD6287}"/>
              </a:ext>
            </a:extLst>
          </p:cNvPr>
          <p:cNvSpPr txBox="1"/>
          <p:nvPr/>
        </p:nvSpPr>
        <p:spPr>
          <a:xfrm>
            <a:off x="4378526" y="4571084"/>
            <a:ext cx="132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817F805-D8FC-2612-9EB3-B3DCC764554A}"/>
              </a:ext>
            </a:extLst>
          </p:cNvPr>
          <p:cNvSpPr txBox="1"/>
          <p:nvPr/>
        </p:nvSpPr>
        <p:spPr>
          <a:xfrm>
            <a:off x="6014906" y="3059668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Legendre </a:t>
            </a:r>
            <a:r>
              <a:rPr lang="it-IT" dirty="0" err="1"/>
              <a:t>polynomial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1F888F-41C0-6E02-A0C2-846F82D98799}"/>
              </a:ext>
            </a:extLst>
          </p:cNvPr>
          <p:cNvSpPr txBox="1"/>
          <p:nvPr/>
        </p:nvSpPr>
        <p:spPr>
          <a:xfrm>
            <a:off x="311791" y="5452061"/>
            <a:ext cx="633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Remember</a:t>
            </a:r>
            <a:r>
              <a:rPr lang="it-IT" dirty="0"/>
              <a:t>: I can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(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squared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/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7CF2A18-3F2E-506F-92AF-F11E472D976E}"/>
              </a:ext>
            </a:extLst>
          </p:cNvPr>
          <p:cNvSpPr txBox="1"/>
          <p:nvPr/>
        </p:nvSpPr>
        <p:spPr>
          <a:xfrm>
            <a:off x="311791" y="5329333"/>
            <a:ext cx="697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diagonalize</a:t>
            </a:r>
            <a:r>
              <a:rPr lang="it-IT" dirty="0"/>
              <a:t> </a:t>
            </a:r>
            <a:r>
              <a:rPr lang="it-IT" dirty="0" err="1"/>
              <a:t>unitarity</a:t>
            </a:r>
            <a:r>
              <a:rPr lang="it-IT" dirty="0"/>
              <a:t>: </a:t>
            </a:r>
            <a:r>
              <a:rPr lang="it-IT" dirty="0" err="1"/>
              <a:t>each</a:t>
            </a:r>
            <a:r>
              <a:rPr lang="it-IT" dirty="0"/>
              <a:t> one </a:t>
            </a:r>
            <a:r>
              <a:rPr lang="it-IT" dirty="0" err="1"/>
              <a:t>statisfy</a:t>
            </a:r>
            <a:r>
              <a:rPr lang="it-IT" dirty="0"/>
              <a:t> a separate </a:t>
            </a:r>
            <a:r>
              <a:rPr lang="it-IT" dirty="0" err="1"/>
              <a:t>equation</a:t>
            </a:r>
            <a:br>
              <a:rPr lang="it-IT" dirty="0"/>
            </a:b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definite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= spin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2DC860F-33A5-98D9-FAFB-F0E73389DAAE}"/>
              </a:ext>
            </a:extLst>
          </p:cNvPr>
          <p:cNvCxnSpPr>
            <a:cxnSpLocks/>
          </p:cNvCxnSpPr>
          <p:nvPr/>
        </p:nvCxnSpPr>
        <p:spPr>
          <a:xfrm flipH="1" flipV="1">
            <a:off x="4966283" y="423014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D72D8ED-A1B9-87A7-C01A-9A9B013E713E}"/>
              </a:ext>
            </a:extLst>
          </p:cNvPr>
          <p:cNvSpPr txBox="1"/>
          <p:nvPr/>
        </p:nvSpPr>
        <p:spPr>
          <a:xfrm>
            <a:off x="5172435" y="4305091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(</a:t>
            </a:r>
            <a:r>
              <a:rPr lang="it-IT" dirty="0" err="1"/>
              <a:t>known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35" grpId="0"/>
      <p:bldP spid="40" grpId="0"/>
      <p:bldP spid="41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Unstable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53" r="16204" b="5673"/>
          <a:stretch/>
        </p:blipFill>
        <p:spPr>
          <a:xfrm>
            <a:off x="1007706" y="4071801"/>
            <a:ext cx="1950098" cy="190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Excited states are </a:t>
            </a:r>
            <a:r>
              <a:rPr lang="it-IT" sz="2200" dirty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>
                <a:solidFill>
                  <a:srgbClr val="FF0000"/>
                </a:solidFill>
              </a:rPr>
              <a:t>resonant peaks</a:t>
            </a:r>
          </a:p>
        </p:txBody>
      </p:sp>
    </p:spTree>
    <p:extLst>
      <p:ext uri="{BB962C8B-B14F-4D97-AF65-F5344CB8AC3E}">
        <p14:creationId xmlns:p14="http://schemas.microsoft.com/office/powerpoint/2010/main" val="937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You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shall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not</a:t>
            </a:r>
            <a:r>
              <a:rPr lang="it-IT" sz="3600" dirty="0">
                <a:solidFill>
                  <a:schemeClr val="tx2"/>
                </a:solidFill>
              </a:rPr>
              <a:t> sum!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4B2FBC-8F87-7DC6-8F8D-AD4C1091A902}"/>
              </a:ext>
            </a:extLst>
          </p:cNvPr>
          <p:cNvSpPr txBox="1"/>
          <p:nvPr/>
        </p:nvSpPr>
        <p:spPr>
          <a:xfrm>
            <a:off x="864066" y="1237359"/>
            <a:ext cx="753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ansatz</a:t>
            </a:r>
            <a:r>
              <a:rPr lang="it-IT" sz="2400" dirty="0"/>
              <a:t> for a PW </a:t>
            </a:r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Breit-Wigner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/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/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saturated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blipFill>
                <a:blip r:embed="rId4"/>
                <a:stretch>
                  <a:fillRect l="-1044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BE41502-587A-C73A-14DF-AA9FA75E56B5}"/>
              </a:ext>
            </a:extLst>
          </p:cNvPr>
          <p:cNvCxnSpPr/>
          <p:nvPr/>
        </p:nvCxnSpPr>
        <p:spPr>
          <a:xfrm>
            <a:off x="383565" y="19550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7FA7AF-301B-2968-447A-37B977413A63}"/>
              </a:ext>
            </a:extLst>
          </p:cNvPr>
          <p:cNvCxnSpPr>
            <a:cxnSpLocks/>
          </p:cNvCxnSpPr>
          <p:nvPr/>
        </p:nvCxnSpPr>
        <p:spPr>
          <a:xfrm flipV="1">
            <a:off x="383565" y="24671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791CD1-1225-BD41-1787-54DE862D5A05}"/>
              </a:ext>
            </a:extLst>
          </p:cNvPr>
          <p:cNvCxnSpPr>
            <a:cxnSpLocks/>
          </p:cNvCxnSpPr>
          <p:nvPr/>
        </p:nvCxnSpPr>
        <p:spPr>
          <a:xfrm flipH="1">
            <a:off x="1668479" y="19550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B4F4221-2706-2353-76A6-478A57EDEBED}"/>
              </a:ext>
            </a:extLst>
          </p:cNvPr>
          <p:cNvCxnSpPr>
            <a:cxnSpLocks/>
          </p:cNvCxnSpPr>
          <p:nvPr/>
        </p:nvCxnSpPr>
        <p:spPr>
          <a:xfrm flipH="1" flipV="1">
            <a:off x="1668479" y="24671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098048B-441D-A733-BC0E-6B830C6B2D7B}"/>
              </a:ext>
            </a:extLst>
          </p:cNvPr>
          <p:cNvCxnSpPr/>
          <p:nvPr/>
        </p:nvCxnSpPr>
        <p:spPr>
          <a:xfrm>
            <a:off x="864066" y="245396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/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/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broken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blipFill>
                <a:blip r:embed="rId6"/>
                <a:stretch>
                  <a:fillRect l="-14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9EF533-0441-2D18-D31C-0CB8D4FC37C1}"/>
              </a:ext>
            </a:extLst>
          </p:cNvPr>
          <p:cNvSpPr txBox="1"/>
          <p:nvPr/>
        </p:nvSpPr>
        <p:spPr>
          <a:xfrm>
            <a:off x="864066" y="1702035"/>
            <a:ext cx="875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dirty="0" err="1"/>
              <a:t>What</a:t>
            </a:r>
            <a:r>
              <a:rPr lang="it-IT" sz="2400" b="0" dirty="0"/>
              <a:t> </a:t>
            </a:r>
            <a:r>
              <a:rPr lang="it-IT" sz="2400" b="0" dirty="0" err="1"/>
              <a:t>if</a:t>
            </a:r>
            <a:r>
              <a:rPr lang="it-IT" sz="2400" b="0" dirty="0"/>
              <a:t> I </a:t>
            </a:r>
            <a:r>
              <a:rPr lang="it-IT" sz="2400" b="0" dirty="0" err="1"/>
              <a:t>have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resonances</a:t>
            </a:r>
            <a:r>
              <a:rPr lang="it-IT" sz="2400" b="0" dirty="0"/>
              <a:t>? Can I </a:t>
            </a:r>
            <a:r>
              <a:rPr lang="it-IT" sz="2400" b="0" dirty="0" err="1"/>
              <a:t>add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BWs</a:t>
            </a:r>
            <a:r>
              <a:rPr lang="it-IT" sz="2400" b="0" dirty="0"/>
              <a:t>?</a:t>
            </a:r>
            <a:endParaRPr lang="it-IT" sz="2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99F2B2-CFC4-1A23-8CF0-8CE6706FDCB7}"/>
              </a:ext>
            </a:extLst>
          </p:cNvPr>
          <p:cNvSpPr txBox="1"/>
          <p:nvPr/>
        </p:nvSpPr>
        <p:spPr>
          <a:xfrm>
            <a:off x="250212" y="5202832"/>
            <a:ext cx="7941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stupid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works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are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Unfortunately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</a:t>
            </a:r>
            <a:r>
              <a:rPr lang="it-IT" dirty="0" err="1"/>
              <a:t>simple</a:t>
            </a:r>
            <a:r>
              <a:rPr lang="it-IT" dirty="0"/>
              <a:t> alternative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work in </a:t>
            </a:r>
            <a:r>
              <a:rPr lang="it-IT" dirty="0" err="1"/>
              <a:t>all</a:t>
            </a:r>
            <a:r>
              <a:rPr lang="it-IT" dirty="0"/>
              <a:t> situation,</a:t>
            </a:r>
            <a:br>
              <a:rPr lang="it-IT" dirty="0"/>
            </a:b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proceed</a:t>
            </a:r>
            <a:r>
              <a:rPr lang="it-IT" dirty="0"/>
              <a:t> case by case and </a:t>
            </a:r>
            <a:r>
              <a:rPr lang="it-IT" dirty="0" err="1"/>
              <a:t>we</a:t>
            </a:r>
            <a:r>
              <a:rPr lang="it-IT" dirty="0"/>
              <a:t> live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timescales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2702E9-5766-71DE-FEB1-2F9CF88B51CF}"/>
              </a:ext>
            </a:extLst>
          </p:cNvPr>
          <p:cNvSpPr txBox="1"/>
          <p:nvPr/>
        </p:nvSpPr>
        <p:spPr>
          <a:xfrm>
            <a:off x="268448" y="4648834"/>
            <a:ext cx="8625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br>
              <a:rPr lang="it-IT" dirty="0"/>
            </a:br>
            <a:r>
              <a:rPr lang="it-IT" dirty="0" err="1"/>
              <a:t>Phases</a:t>
            </a:r>
            <a:r>
              <a:rPr lang="it-IT" dirty="0"/>
              <a:t> take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the </a:t>
            </a:r>
            <a:r>
              <a:rPr lang="it-IT" dirty="0" err="1"/>
              <a:t>modifications</a:t>
            </a:r>
            <a:r>
              <a:rPr lang="it-IT" dirty="0"/>
              <a:t> of </a:t>
            </a:r>
            <a:r>
              <a:rPr lang="it-IT" dirty="0" err="1"/>
              <a:t>unitarity</a:t>
            </a:r>
            <a:r>
              <a:rPr lang="it-IT" dirty="0"/>
              <a:t> due to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shoot</a:t>
            </a:r>
            <a:r>
              <a:rPr lang="it-IT" dirty="0"/>
              <a:t> for </a:t>
            </a:r>
            <a:r>
              <a:rPr lang="it-IT" dirty="0" err="1"/>
              <a:t>precision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ansätze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will</a:t>
            </a:r>
            <a:r>
              <a:rPr lang="it-IT" dirty="0"/>
              <a:t> show </a:t>
            </a:r>
            <a:r>
              <a:rPr lang="it-IT" dirty="0" err="1"/>
              <a:t>examples</a:t>
            </a:r>
            <a:r>
              <a:rPr lang="it-IT" dirty="0"/>
              <a:t> in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lectures</a:t>
            </a:r>
            <a:r>
              <a:rPr lang="it-IT" dirty="0"/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D0F366-86F3-A9A4-3D6E-C10F9738448A}"/>
              </a:ext>
            </a:extLst>
          </p:cNvPr>
          <p:cNvSpPr txBox="1"/>
          <p:nvPr/>
        </p:nvSpPr>
        <p:spPr>
          <a:xfrm>
            <a:off x="1668479" y="4603922"/>
            <a:ext cx="488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But </a:t>
            </a:r>
            <a:r>
              <a:rPr lang="it-IT" b="1" dirty="0" err="1"/>
              <a:t>that’s</a:t>
            </a:r>
            <a:r>
              <a:rPr lang="it-IT" b="1" dirty="0"/>
              <a:t> </a:t>
            </a:r>
            <a:r>
              <a:rPr lang="it-IT" b="1" dirty="0" err="1"/>
              <a:t>precisely</a:t>
            </a:r>
            <a:r>
              <a:rPr lang="it-IT" b="1" dirty="0"/>
              <a:t>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experimentalists</a:t>
            </a:r>
            <a:r>
              <a:rPr lang="it-IT" b="1" dirty="0"/>
              <a:t> do! </a:t>
            </a:r>
          </a:p>
        </p:txBody>
      </p:sp>
    </p:spTree>
    <p:extLst>
      <p:ext uri="{BB962C8B-B14F-4D97-AF65-F5344CB8AC3E}">
        <p14:creationId xmlns:p14="http://schemas.microsoft.com/office/powerpoint/2010/main" val="26695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4" grpId="0"/>
      <p:bldP spid="25" grpId="0"/>
      <p:bldP spid="26" grpId="0"/>
      <p:bldP spid="17" grpId="0"/>
      <p:bldP spid="17" grpId="1"/>
      <p:bldP spid="27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1BD5A3-CAAA-70F9-5CA0-83277F29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8" y="0"/>
            <a:ext cx="8744524" cy="62749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944A-77D1-DB8D-E8D1-94244BCDBAA4}"/>
              </a:ext>
            </a:extLst>
          </p:cNvPr>
          <p:cNvSpPr txBox="1"/>
          <p:nvPr/>
        </p:nvSpPr>
        <p:spPr>
          <a:xfrm>
            <a:off x="7905195" y="590563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4E5785-85E1-9E3C-9E27-4E526DC1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933166" cy="6204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22FA38-173C-C815-CBC8-9F413CB5EEFA}"/>
              </a:ext>
            </a:extLst>
          </p:cNvPr>
          <p:cNvSpPr txBox="1"/>
          <p:nvPr/>
        </p:nvSpPr>
        <p:spPr>
          <a:xfrm>
            <a:off x="7351299" y="59130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288892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84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59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35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02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512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3302</Words>
  <Application>Microsoft Office PowerPoint</Application>
  <PresentationFormat>Presentazione su schermo (4:3)</PresentationFormat>
  <Paragraphs>460</Paragraphs>
  <Slides>39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</vt:lpstr>
      <vt:lpstr>Cambria Math</vt:lpstr>
      <vt:lpstr>Wingdings</vt:lpstr>
      <vt:lpstr>NewsPrint</vt:lpstr>
      <vt:lpstr>Amplitude analysis Bound and virtual states Triangles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Amplitude analysis</dc:title>
  <dc:creator>Pillaus</dc:creator>
  <cp:lastModifiedBy>Alessandro Pilloni</cp:lastModifiedBy>
  <cp:revision>855</cp:revision>
  <dcterms:created xsi:type="dcterms:W3CDTF">2012-05-23T17:12:57Z</dcterms:created>
  <dcterms:modified xsi:type="dcterms:W3CDTF">2024-07-26T08:52:28Z</dcterms:modified>
</cp:coreProperties>
</file>