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65" r:id="rId4"/>
    <p:sldId id="266" r:id="rId5"/>
    <p:sldId id="267" r:id="rId6"/>
    <p:sldId id="268" r:id="rId7"/>
    <p:sldId id="270" r:id="rId8"/>
    <p:sldId id="261" r:id="rId9"/>
    <p:sldId id="262" r:id="rId10"/>
    <p:sldId id="263" r:id="rId11"/>
    <p:sldId id="275" r:id="rId12"/>
    <p:sldId id="271" r:id="rId13"/>
    <p:sldId id="274" r:id="rId14"/>
    <p:sldId id="272" r:id="rId15"/>
    <p:sldId id="273" r:id="rId16"/>
    <p:sldId id="276" r:id="rId17"/>
    <p:sldId id="277" r:id="rId18"/>
    <p:sldId id="278" r:id="rId19"/>
    <p:sldId id="281" r:id="rId20"/>
    <p:sldId id="282" r:id="rId21"/>
    <p:sldId id="283" r:id="rId22"/>
    <p:sldId id="284" r:id="rId23"/>
    <p:sldId id="285" r:id="rId24"/>
    <p:sldId id="287" r:id="rId25"/>
    <p:sldId id="286" r:id="rId26"/>
    <p:sldId id="288" r:id="rId27"/>
    <p:sldId id="264" r:id="rId28"/>
    <p:sldId id="279" r:id="rId29"/>
    <p:sldId id="280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7" r:id="rId38"/>
    <p:sldId id="298" r:id="rId39"/>
    <p:sldId id="296" r:id="rId4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719" autoAdjust="0"/>
    <p:restoredTop sz="99645" autoAdjust="0"/>
  </p:normalViewPr>
  <p:slideViewPr>
    <p:cSldViewPr>
      <p:cViewPr>
        <p:scale>
          <a:sx n="70" d="100"/>
          <a:sy n="70" d="100"/>
        </p:scale>
        <p:origin x="-1422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2397A-6FF0-4B32-9183-9055DA5D6963}" type="datetimeFigureOut">
              <a:rPr lang="sk-SK" smtClean="0"/>
              <a:pPr/>
              <a:t>19. 9. 2013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0B5ED-2F6E-4575-A7DC-A6FF53CD670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0B5ED-2F6E-4575-A7DC-A6FF53CD670C}" type="slidenum">
              <a:rPr lang="sk-SK" smtClean="0"/>
              <a:pPr/>
              <a:t>18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B81B1A-3806-468C-BC77-48D36777DCBB}" type="slidenum">
              <a:rPr lang="de-DE" smtClean="0"/>
              <a:pPr/>
              <a:t>31</a:t>
            </a:fld>
            <a:endParaRPr lang="de-DE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D012A8-79A7-4FD3-ADCC-AFA427426E9C}" type="slidenum">
              <a:rPr lang="de-DE" smtClean="0"/>
              <a:pPr/>
              <a:t>32</a:t>
            </a:fld>
            <a:endParaRPr lang="de-DE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7A2C4-15C6-4B14-9663-C616A68B9CA4}" type="slidenum">
              <a:rPr lang="de-DE" smtClean="0"/>
              <a:pPr/>
              <a:t>33</a:t>
            </a:fld>
            <a:endParaRPr lang="de-DE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B37D7-C0BE-4428-BC59-C0679E626651}" type="datetime1">
              <a:rPr lang="sk-SK" smtClean="0"/>
              <a:pPr/>
              <a:t>19. 9. 2013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3A9C-5F0B-4325-8284-38608200D22C}" type="datetime1">
              <a:rPr lang="sk-SK" smtClean="0"/>
              <a:pPr/>
              <a:t>19. 9. 2013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4932A-EE2F-4EA8-B111-FE3D72698ADA}" type="datetime1">
              <a:rPr lang="sk-SK" smtClean="0"/>
              <a:pPr/>
              <a:t>19. 9. 2013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ChangeArrowheads="1"/>
          </p:cNvSpPr>
          <p:nvPr userDrawn="1"/>
        </p:nvSpPr>
        <p:spPr bwMode="auto">
          <a:xfrm>
            <a:off x="-36513" y="6389688"/>
            <a:ext cx="9180513" cy="468312"/>
          </a:xfrm>
          <a:prstGeom prst="rect">
            <a:avLst/>
          </a:prstGeom>
          <a:solidFill>
            <a:srgbClr val="566AB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566AB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53420"/>
            <a:ext cx="860456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/>
              <a:t>Dennis Doering: Status of radiation tolerance of MAPS                                           CBM Coll Meeting GSI April 2013 </a:t>
            </a:r>
            <a:endParaRPr lang="de-DE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119" y="6495239"/>
            <a:ext cx="13430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587DCC3-09AB-44DC-9CC8-3729647A5E3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auto">
          <a:xfrm>
            <a:off x="8819644" y="6495239"/>
            <a:ext cx="3609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 dirty="0" smtClean="0">
                <a:solidFill>
                  <a:schemeClr val="bg1"/>
                </a:solidFill>
              </a:rPr>
              <a:t>/27</a:t>
            </a:r>
            <a:endParaRPr lang="de-DE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ChangeArrowheads="1"/>
          </p:cNvSpPr>
          <p:nvPr userDrawn="1"/>
        </p:nvSpPr>
        <p:spPr bwMode="auto">
          <a:xfrm>
            <a:off x="-36513" y="6389688"/>
            <a:ext cx="9180513" cy="468312"/>
          </a:xfrm>
          <a:prstGeom prst="rect">
            <a:avLst/>
          </a:prstGeom>
          <a:solidFill>
            <a:srgbClr val="566AB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566AB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53420"/>
            <a:ext cx="860456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/>
              <a:t>Dennis Doering: Status of radiation tolerance of MAPS                                           CBM Coll Meeting GSI April 2013 </a:t>
            </a:r>
            <a:endParaRPr lang="de-DE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119" y="6495239"/>
            <a:ext cx="13430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587DCC3-09AB-44DC-9CC8-3729647A5E3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auto">
          <a:xfrm>
            <a:off x="8819644" y="6495239"/>
            <a:ext cx="3609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 dirty="0" smtClean="0">
                <a:solidFill>
                  <a:schemeClr val="bg1"/>
                </a:solidFill>
              </a:rPr>
              <a:t>/27</a:t>
            </a:r>
            <a:endParaRPr lang="de-DE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ChangeArrowheads="1"/>
          </p:cNvSpPr>
          <p:nvPr userDrawn="1"/>
        </p:nvSpPr>
        <p:spPr bwMode="auto">
          <a:xfrm>
            <a:off x="-36513" y="6389688"/>
            <a:ext cx="9180513" cy="468312"/>
          </a:xfrm>
          <a:prstGeom prst="rect">
            <a:avLst/>
          </a:prstGeom>
          <a:solidFill>
            <a:srgbClr val="566AB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566AB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53420"/>
            <a:ext cx="860456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/>
              <a:t>Dennis Doering: Status of radiation tolerance of MAPS                                           CBM Coll Meeting GSI April 2013 </a:t>
            </a:r>
            <a:endParaRPr lang="de-DE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119" y="6495239"/>
            <a:ext cx="13430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587DCC3-09AB-44DC-9CC8-3729647A5E3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auto">
          <a:xfrm>
            <a:off x="8819644" y="6495239"/>
            <a:ext cx="3609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 dirty="0" smtClean="0">
                <a:solidFill>
                  <a:schemeClr val="bg1"/>
                </a:solidFill>
              </a:rPr>
              <a:t>/27</a:t>
            </a:r>
            <a:endParaRPr lang="de-DE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ChangeArrowheads="1"/>
          </p:cNvSpPr>
          <p:nvPr userDrawn="1"/>
        </p:nvSpPr>
        <p:spPr bwMode="auto">
          <a:xfrm>
            <a:off x="-36513" y="6389688"/>
            <a:ext cx="9180513" cy="468312"/>
          </a:xfrm>
          <a:prstGeom prst="rect">
            <a:avLst/>
          </a:prstGeom>
          <a:solidFill>
            <a:srgbClr val="566AB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566AB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53420"/>
            <a:ext cx="860456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/>
              <a:t>Dennis Doering: Status of radiation tolerance of MAPS                                           CBM Coll Meeting GSI April 2013 </a:t>
            </a:r>
            <a:endParaRPr lang="de-DE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119" y="6495239"/>
            <a:ext cx="13430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587DCC3-09AB-44DC-9CC8-3729647A5E3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auto">
          <a:xfrm>
            <a:off x="8819644" y="6495239"/>
            <a:ext cx="3609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 dirty="0" smtClean="0">
                <a:solidFill>
                  <a:schemeClr val="bg1"/>
                </a:solidFill>
              </a:rPr>
              <a:t>/27</a:t>
            </a:r>
            <a:endParaRPr lang="de-DE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ChangeArrowheads="1"/>
          </p:cNvSpPr>
          <p:nvPr userDrawn="1"/>
        </p:nvSpPr>
        <p:spPr bwMode="auto">
          <a:xfrm>
            <a:off x="-36513" y="6389688"/>
            <a:ext cx="9180513" cy="468312"/>
          </a:xfrm>
          <a:prstGeom prst="rect">
            <a:avLst/>
          </a:prstGeom>
          <a:solidFill>
            <a:srgbClr val="566AB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566AB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53420"/>
            <a:ext cx="860456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/>
              <a:t>Dennis Doering: Status of radiation tolerance of MAPS                                           CBM Coll Meeting GSI April 2013 </a:t>
            </a:r>
            <a:endParaRPr lang="de-DE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119" y="6495239"/>
            <a:ext cx="13430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587DCC3-09AB-44DC-9CC8-3729647A5E3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auto">
          <a:xfrm>
            <a:off x="8819644" y="6495239"/>
            <a:ext cx="3609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 dirty="0" smtClean="0">
                <a:solidFill>
                  <a:schemeClr val="bg1"/>
                </a:solidFill>
              </a:rPr>
              <a:t>/27</a:t>
            </a:r>
            <a:endParaRPr lang="de-DE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ChangeArrowheads="1"/>
          </p:cNvSpPr>
          <p:nvPr userDrawn="1"/>
        </p:nvSpPr>
        <p:spPr bwMode="auto">
          <a:xfrm>
            <a:off x="-36513" y="6389688"/>
            <a:ext cx="9180513" cy="468312"/>
          </a:xfrm>
          <a:prstGeom prst="rect">
            <a:avLst/>
          </a:prstGeom>
          <a:solidFill>
            <a:srgbClr val="566AB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566AB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53420"/>
            <a:ext cx="860456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/>
              <a:t>Dennis Doering: Status of radiation tolerance of MAPS                                           CBM Coll Meeting GSI April 2013 </a:t>
            </a:r>
            <a:endParaRPr lang="de-DE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119" y="6495239"/>
            <a:ext cx="13430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587DCC3-09AB-44DC-9CC8-3729647A5E3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auto">
          <a:xfrm>
            <a:off x="8819644" y="6495239"/>
            <a:ext cx="3609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 dirty="0" smtClean="0">
                <a:solidFill>
                  <a:schemeClr val="bg1"/>
                </a:solidFill>
              </a:rPr>
              <a:t>/27</a:t>
            </a:r>
            <a:endParaRPr lang="de-DE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ChangeArrowheads="1"/>
          </p:cNvSpPr>
          <p:nvPr userDrawn="1"/>
        </p:nvSpPr>
        <p:spPr bwMode="auto">
          <a:xfrm>
            <a:off x="-36513" y="6389688"/>
            <a:ext cx="9180513" cy="468312"/>
          </a:xfrm>
          <a:prstGeom prst="rect">
            <a:avLst/>
          </a:prstGeom>
          <a:solidFill>
            <a:srgbClr val="566AB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566AB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53420"/>
            <a:ext cx="860456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/>
              <a:t>Dennis Doering: Status of radiation tolerance of MAPS                                           CBM Coll Meeting GSI April 2013 </a:t>
            </a:r>
            <a:endParaRPr lang="de-DE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119" y="6495239"/>
            <a:ext cx="13430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587DCC3-09AB-44DC-9CC8-3729647A5E3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auto">
          <a:xfrm>
            <a:off x="8819644" y="6495239"/>
            <a:ext cx="3609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 dirty="0" smtClean="0">
                <a:solidFill>
                  <a:schemeClr val="bg1"/>
                </a:solidFill>
              </a:rPr>
              <a:t>/27</a:t>
            </a:r>
            <a:endParaRPr lang="de-DE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ChangeArrowheads="1"/>
          </p:cNvSpPr>
          <p:nvPr userDrawn="1"/>
        </p:nvSpPr>
        <p:spPr bwMode="auto">
          <a:xfrm>
            <a:off x="-36513" y="6389688"/>
            <a:ext cx="9180513" cy="468312"/>
          </a:xfrm>
          <a:prstGeom prst="rect">
            <a:avLst/>
          </a:prstGeom>
          <a:solidFill>
            <a:srgbClr val="566AB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566AB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53420"/>
            <a:ext cx="860456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/>
              <a:t>Dennis Doering: Status of radiation tolerance of MAPS                                           CBM Coll Meeting GSI April 2013 </a:t>
            </a:r>
            <a:endParaRPr lang="de-DE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119" y="6495239"/>
            <a:ext cx="13430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587DCC3-09AB-44DC-9CC8-3729647A5E3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auto">
          <a:xfrm>
            <a:off x="8819644" y="6495239"/>
            <a:ext cx="3609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 dirty="0" smtClean="0">
                <a:solidFill>
                  <a:schemeClr val="bg1"/>
                </a:solidFill>
              </a:rPr>
              <a:t>/27</a:t>
            </a:r>
            <a:endParaRPr lang="de-DE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D4BC7-13F3-40F2-A8BB-080B404E0CC0}" type="datetime1">
              <a:rPr lang="sk-SK" smtClean="0"/>
              <a:pPr/>
              <a:t>19. 9. 2013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ChangeArrowheads="1"/>
          </p:cNvSpPr>
          <p:nvPr userDrawn="1"/>
        </p:nvSpPr>
        <p:spPr bwMode="auto">
          <a:xfrm>
            <a:off x="-36513" y="6389688"/>
            <a:ext cx="9180513" cy="468312"/>
          </a:xfrm>
          <a:prstGeom prst="rect">
            <a:avLst/>
          </a:prstGeom>
          <a:solidFill>
            <a:srgbClr val="566AB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566AB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53420"/>
            <a:ext cx="860456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/>
              <a:t>Dennis Doering: Status of radiation tolerance of MAPS                                           CBM Coll Meeting GSI April 2013 </a:t>
            </a:r>
            <a:endParaRPr lang="de-DE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119" y="6495239"/>
            <a:ext cx="13430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587DCC3-09AB-44DC-9CC8-3729647A5E3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auto">
          <a:xfrm>
            <a:off x="8819644" y="6495239"/>
            <a:ext cx="3609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 dirty="0" smtClean="0">
                <a:solidFill>
                  <a:schemeClr val="bg1"/>
                </a:solidFill>
              </a:rPr>
              <a:t>/27</a:t>
            </a:r>
            <a:endParaRPr lang="de-DE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C0F8-9A6E-4189-9ED1-5D21BD64A727}" type="datetime1">
              <a:rPr lang="sk-SK" smtClean="0"/>
              <a:pPr/>
              <a:t>19. 9. 2013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4447-49D1-4D50-B5C6-B9C8C8413521}" type="datetime1">
              <a:rPr lang="sk-SK" smtClean="0"/>
              <a:pPr/>
              <a:t>19. 9. 2013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8CAB-D7FA-4420-A1B1-F58468F834B7}" type="datetime1">
              <a:rPr lang="sk-SK" smtClean="0"/>
              <a:pPr/>
              <a:t>19. 9. 2013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F2E1-FA8C-4BB7-AF1E-361AC5540B78}" type="datetime1">
              <a:rPr lang="sk-SK" smtClean="0"/>
              <a:pPr/>
              <a:t>19. 9. 2013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0FFA6-4F23-47D8-9226-9DCF00514AF4}" type="datetime1">
              <a:rPr lang="sk-SK" smtClean="0"/>
              <a:pPr/>
              <a:t>19. 9. 2013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5537-69F5-4922-9634-9DFF5D88946C}" type="datetime1">
              <a:rPr lang="sk-SK" smtClean="0"/>
              <a:pPr/>
              <a:t>19. 9. 2013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C98D-E8A2-47AB-B769-7202ACBE108A}" type="datetime1">
              <a:rPr lang="sk-SK" smtClean="0"/>
              <a:pPr/>
              <a:t>19. 9. 2013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889B4-7CC1-4DA5-BDF7-D5E205346C98}" type="datetime1">
              <a:rPr lang="sk-SK" smtClean="0"/>
              <a:pPr/>
              <a:t>19. 9. 2013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04B4B-1971-4010-9B53-28B715F37312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/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bmbf.de/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7.v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8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24" y="1500174"/>
            <a:ext cx="7772400" cy="1470025"/>
          </a:xfrm>
        </p:spPr>
        <p:txBody>
          <a:bodyPr/>
          <a:lstStyle/>
          <a:p>
            <a:r>
              <a:rPr lang="sk-SK" dirty="0" smtClean="0"/>
              <a:t>CBM detector system</a:t>
            </a: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6072206"/>
            <a:ext cx="2857520" cy="642942"/>
          </a:xfrm>
        </p:spPr>
        <p:txBody>
          <a:bodyPr>
            <a:normAutofit/>
          </a:bodyPr>
          <a:lstStyle/>
          <a:p>
            <a:r>
              <a:rPr lang="sk-SK" sz="2400" dirty="0" smtClean="0">
                <a:solidFill>
                  <a:schemeClr val="tx1"/>
                </a:solidFill>
              </a:rPr>
              <a:t>Tomas Balog</a:t>
            </a: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4032"/>
            <a:ext cx="1142976" cy="6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00072" y="3571876"/>
            <a:ext cx="6572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000" dirty="0"/>
              <a:t> </a:t>
            </a:r>
            <a:r>
              <a:rPr lang="sk-SK" sz="2000" dirty="0" smtClean="0"/>
              <a:t>Requirements of the CBM experiment</a:t>
            </a:r>
          </a:p>
          <a:p>
            <a:pPr lvl="1">
              <a:buFont typeface="Arial" pitchFamily="34" charset="0"/>
              <a:buChar char="•"/>
            </a:pPr>
            <a:r>
              <a:rPr lang="sk-SK" sz="2000" dirty="0"/>
              <a:t> </a:t>
            </a:r>
            <a:r>
              <a:rPr lang="sk-SK" sz="2000" dirty="0" smtClean="0"/>
              <a:t>Status of the detector systems</a:t>
            </a:r>
          </a:p>
          <a:p>
            <a:pPr lvl="2">
              <a:buFont typeface="Arial" pitchFamily="34" charset="0"/>
              <a:buChar char="•"/>
            </a:pPr>
            <a:r>
              <a:rPr lang="sk-SK" sz="2000" dirty="0"/>
              <a:t> </a:t>
            </a:r>
            <a:r>
              <a:rPr lang="sk-SK" sz="2000" dirty="0" smtClean="0"/>
              <a:t>Summary</a:t>
            </a:r>
            <a:endParaRPr lang="sk-SK" sz="2000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715008" y="3500438"/>
          <a:ext cx="3345537" cy="3143248"/>
        </p:xfrm>
        <a:graphic>
          <a:graphicData uri="http://schemas.openxmlformats.org/presentationml/2006/ole">
            <p:oleObj spid="_x0000_s1027" name="Photo Editor Photo" r:id="rId4" imgW="5144218" imgH="7430537" progId="">
              <p:embed/>
            </p:oleObj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64" y="285729"/>
            <a:ext cx="1153717" cy="36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8" descr="BMBF-Logo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66" r="22406" b="21512"/>
          <a:stretch>
            <a:fillRect/>
          </a:stretch>
        </p:blipFill>
        <p:spPr bwMode="auto">
          <a:xfrm>
            <a:off x="5857884" y="214290"/>
            <a:ext cx="1274174" cy="57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hic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6" y="214291"/>
            <a:ext cx="1365186" cy="66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7" descr="HP3-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136125"/>
            <a:ext cx="1627218" cy="72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43042" y="0"/>
            <a:ext cx="1151946" cy="96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142976" y="6488668"/>
            <a:ext cx="2590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/>
              <a:t>FAIRNESS, Berlin, </a:t>
            </a:r>
            <a:r>
              <a:rPr lang="en-US" sz="1600" dirty="0" smtClean="0"/>
              <a:t>19.09.2013</a:t>
            </a:r>
            <a:endParaRPr lang="sk-SK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246826" y="2584435"/>
            <a:ext cx="2879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Conceptual </a:t>
            </a:r>
            <a:r>
              <a:rPr lang="sk-SK" sz="2400" dirty="0" smtClean="0"/>
              <a:t>overview</a:t>
            </a:r>
            <a:r>
              <a:rPr lang="en-US" sz="2400" dirty="0" smtClean="0"/>
              <a:t> </a:t>
            </a:r>
            <a:endParaRPr lang="sk-SK" sz="2400" dirty="0"/>
          </a:p>
        </p:txBody>
      </p:sp>
      <p:pic>
        <p:nvPicPr>
          <p:cNvPr id="4" name="Picture 4" descr="C:\Users\GENIUS\Desktop\Plenary\fairness13_logo_16-2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00496" y="5699149"/>
            <a:ext cx="1547813" cy="11588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286412"/>
          </a:xfrm>
        </p:spPr>
        <p:txBody>
          <a:bodyPr>
            <a:normAutofit/>
          </a:bodyPr>
          <a:lstStyle/>
          <a:p>
            <a:r>
              <a:rPr lang="sk-SK" sz="2000" dirty="0" smtClean="0"/>
              <a:t>Requirements by CBM experiment</a:t>
            </a:r>
          </a:p>
          <a:p>
            <a:endParaRPr lang="sk-SK" sz="2000" dirty="0" smtClean="0"/>
          </a:p>
          <a:p>
            <a:endParaRPr lang="sk-SK" sz="2000" dirty="0" smtClean="0"/>
          </a:p>
          <a:p>
            <a:endParaRPr lang="sk-SK" sz="2000" dirty="0" smtClean="0"/>
          </a:p>
          <a:p>
            <a:endParaRPr lang="sk-SK" sz="2000" dirty="0" smtClean="0"/>
          </a:p>
          <a:p>
            <a:endParaRPr lang="sk-SK" sz="2000" dirty="0" smtClean="0"/>
          </a:p>
          <a:p>
            <a:endParaRPr lang="sk-SK" sz="2000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10</a:t>
            </a:fld>
            <a:endParaRPr lang="sk-SK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Micro-vertex Detector (MVD)</a:t>
            </a:r>
            <a:endParaRPr lang="sk-SK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00034" y="1142984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0656028"/>
              </p:ext>
            </p:extLst>
          </p:nvPr>
        </p:nvGraphicFramePr>
        <p:xfrm>
          <a:off x="214282" y="1785926"/>
          <a:ext cx="3087158" cy="2095632"/>
        </p:xfrm>
        <a:graphic>
          <a:graphicData uri="http://schemas.openxmlformats.org/drawingml/2006/table">
            <a:tbl>
              <a:tblPr/>
              <a:tblGrid>
                <a:gridCol w="1729836"/>
                <a:gridCol w="1357322"/>
              </a:tblGrid>
              <a:tr h="550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CBM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SIS300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905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Single point res.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~ 5 µm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905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Material budget*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&lt; 0.3% X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88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Rad. hard. non-</a:t>
                      </a:r>
                      <a:r>
                        <a:rPr kumimoji="0" lang="en-GB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io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&gt;10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13 </a:t>
                      </a:r>
                      <a:r>
                        <a:rPr kumimoji="0" lang="en-GB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</a:t>
                      </a:r>
                      <a:r>
                        <a:rPr kumimoji="0" lang="en-GB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eq</a:t>
                      </a:r>
                      <a:endParaRPr kumimoji="0" lang="en-US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894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Rad. hard. io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 3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Mrad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905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Time resolution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&lt; 30 µs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571472" y="4015934"/>
          <a:ext cx="4071966" cy="2842066"/>
        </p:xfrm>
        <a:graphic>
          <a:graphicData uri="http://schemas.openxmlformats.org/presentationml/2006/ole">
            <p:oleObj spid="_x0000_s15363" name="Graph" r:id="rId3" imgW="4155034" imgH="2901696" progId="">
              <p:embed/>
            </p:oleObj>
          </a:graphicData>
        </a:graphic>
      </p:graphicFrame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4624755" y="3786190"/>
          <a:ext cx="4162088" cy="3071810"/>
        </p:xfrm>
        <a:graphic>
          <a:graphicData uri="http://schemas.openxmlformats.org/presentationml/2006/ole">
            <p:oleObj spid="_x0000_s15365" name="Graph" r:id="rId4" imgW="4155034" imgH="2901696" progId="">
              <p:embed/>
            </p:oleObj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571868" y="1785927"/>
          <a:ext cx="1595437" cy="2172213"/>
        </p:xfrm>
        <a:graphic>
          <a:graphicData uri="http://schemas.openxmlformats.org/drawingml/2006/table">
            <a:tbl>
              <a:tblPr/>
              <a:tblGrid>
                <a:gridCol w="1595437"/>
              </a:tblGrid>
              <a:tr h="589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MIMOSA-26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Binary,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66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 µm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</a:tr>
              <a:tr h="3166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~ 0.3% X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</a:tr>
              <a:tr h="3166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&gt;10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13 </a:t>
                      </a:r>
                      <a:r>
                        <a:rPr kumimoji="0" lang="en-GB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</a:t>
                      </a:r>
                      <a:r>
                        <a:rPr kumimoji="0" lang="en-GB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eq</a:t>
                      </a:r>
                      <a:endParaRPr kumimoji="0" lang="en-US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</a:tr>
              <a:tr h="3166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 500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krad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</a:tr>
              <a:tr h="3166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110 µs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</a:tr>
            </a:tbl>
          </a:graphicData>
        </a:graphic>
      </p:graphicFrame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1214422"/>
            <a:ext cx="3267071" cy="218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92" y="3357562"/>
            <a:ext cx="1752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11</a:t>
            </a:fld>
            <a:endParaRPr lang="sk-SK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Micro-vertex Detector (MVD)</a:t>
            </a:r>
            <a:endParaRPr lang="sk-SK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00034" y="1142984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12035"/>
          <a:stretch>
            <a:fillRect/>
          </a:stretch>
        </p:blipFill>
        <p:spPr bwMode="auto">
          <a:xfrm>
            <a:off x="428596" y="3286124"/>
            <a:ext cx="2928958" cy="26861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 descr="C:\work\talks\my_talks\HIC4FAIR_2013\2sided_re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714488"/>
            <a:ext cx="3153344" cy="12144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3571868" y="1785926"/>
            <a:ext cx="5229533" cy="4286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track reconstruction and momentum determination </a:t>
            </a:r>
            <a:r>
              <a:rPr lang="en-US" sz="1800" dirty="0" smtClean="0"/>
              <a:t>of charged</a:t>
            </a:r>
            <a:r>
              <a:rPr lang="sk-SK" sz="1800" dirty="0" smtClean="0"/>
              <a:t> particles</a:t>
            </a:r>
          </a:p>
          <a:p>
            <a:r>
              <a:rPr lang="sk-SK" sz="1800" dirty="0" smtClean="0"/>
              <a:t>t</a:t>
            </a:r>
            <a:r>
              <a:rPr lang="en-US" sz="1800" dirty="0" smtClean="0"/>
              <a:t>he multiplicity of charged particles is up to </a:t>
            </a:r>
            <a:r>
              <a:rPr lang="en-US" sz="1800" b="1" dirty="0" smtClean="0"/>
              <a:t>700 per event </a:t>
            </a:r>
            <a:r>
              <a:rPr lang="en-US" sz="1800" dirty="0" smtClean="0"/>
              <a:t>within the detector acceptance</a:t>
            </a:r>
            <a:endParaRPr lang="sk-SK" sz="1800" dirty="0" smtClean="0"/>
          </a:p>
          <a:p>
            <a:r>
              <a:rPr lang="en-US" sz="1800" b="1" dirty="0" smtClean="0"/>
              <a:t>8 tracking layers </a:t>
            </a:r>
            <a:r>
              <a:rPr lang="en-US" sz="1800" dirty="0" smtClean="0"/>
              <a:t>of silicon detectors</a:t>
            </a:r>
            <a:r>
              <a:rPr lang="sk-SK" sz="1800" dirty="0" smtClean="0"/>
              <a:t> </a:t>
            </a:r>
            <a:r>
              <a:rPr lang="en-US" sz="1800" dirty="0" smtClean="0"/>
              <a:t>- distances between 30 cm and 100 cm inside the magnetic dipole field</a:t>
            </a:r>
          </a:p>
          <a:p>
            <a:r>
              <a:rPr lang="en-US" sz="1800" dirty="0" smtClean="0"/>
              <a:t>momentum resolution is of the order of </a:t>
            </a:r>
            <a:r>
              <a:rPr lang="el-GR" sz="1800" b="1" dirty="0" smtClean="0"/>
              <a:t>Δ</a:t>
            </a:r>
            <a:r>
              <a:rPr lang="en-US" sz="1800" b="1" dirty="0" smtClean="0"/>
              <a:t>p/p = 1%</a:t>
            </a:r>
          </a:p>
          <a:p>
            <a:r>
              <a:rPr lang="en-US" sz="1800" b="1" dirty="0" smtClean="0"/>
              <a:t>an ultra-low material budget </a:t>
            </a:r>
            <a:r>
              <a:rPr lang="en-US" sz="1800" dirty="0" smtClean="0"/>
              <a:t>of the stations</a:t>
            </a:r>
          </a:p>
          <a:p>
            <a:r>
              <a:rPr lang="en-US" sz="1800" dirty="0" smtClean="0"/>
              <a:t>Sensors: </a:t>
            </a:r>
            <a:r>
              <a:rPr lang="en-US" sz="1800" b="1" dirty="0" smtClean="0"/>
              <a:t>double-sided </a:t>
            </a:r>
            <a:r>
              <a:rPr lang="en-US" sz="1800" dirty="0" smtClean="0"/>
              <a:t>with a stereo angle of </a:t>
            </a:r>
            <a:r>
              <a:rPr lang="en-US" sz="1800" b="1" dirty="0" smtClean="0"/>
              <a:t>7.5</a:t>
            </a:r>
            <a:r>
              <a:rPr lang="sk-SK" sz="1800" b="1" dirty="0" smtClean="0"/>
              <a:t>°</a:t>
            </a:r>
            <a:r>
              <a:rPr lang="en-US" sz="1800" dirty="0" smtClean="0"/>
              <a:t>, a strip pitch of </a:t>
            </a:r>
            <a:r>
              <a:rPr lang="en-US" sz="1800" b="1" dirty="0" smtClean="0"/>
              <a:t>58 </a:t>
            </a:r>
            <a:r>
              <a:rPr lang="el-GR" sz="1800" b="1" dirty="0" smtClean="0"/>
              <a:t>μ</a:t>
            </a:r>
            <a:r>
              <a:rPr lang="en-US" sz="1800" b="1" dirty="0" smtClean="0"/>
              <a:t>m</a:t>
            </a:r>
            <a:r>
              <a:rPr lang="en-US" sz="1800" dirty="0" smtClean="0"/>
              <a:t>, strip lengths between 20 and 60 mm, and a thickness of </a:t>
            </a:r>
            <a:r>
              <a:rPr lang="en-US" sz="1800" b="1" dirty="0" smtClean="0"/>
              <a:t>300 </a:t>
            </a:r>
            <a:r>
              <a:rPr lang="el-GR" sz="1800" b="1" dirty="0" smtClean="0"/>
              <a:t>μ</a:t>
            </a:r>
            <a:r>
              <a:rPr lang="en-US" sz="1800" b="1" dirty="0" smtClean="0"/>
              <a:t>m</a:t>
            </a:r>
            <a:r>
              <a:rPr lang="en-US" sz="1800" dirty="0" smtClean="0"/>
              <a:t> of silicon</a:t>
            </a:r>
            <a:endParaRPr lang="sk-SK" sz="1800" dirty="0" smtClean="0"/>
          </a:p>
          <a:p>
            <a:endParaRPr lang="sk-SK" sz="1800" dirty="0" smtClean="0"/>
          </a:p>
          <a:p>
            <a:endParaRPr lang="sk-SK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12</a:t>
            </a:fld>
            <a:endParaRPr lang="sk-SK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r>
              <a:rPr lang="sk-SK" sz="3600" dirty="0" smtClean="0"/>
              <a:t>Silicon Tracking System </a:t>
            </a:r>
            <a:r>
              <a:rPr lang="en-US" sz="3600" dirty="0" smtClean="0"/>
              <a:t>(</a:t>
            </a:r>
            <a:r>
              <a:rPr lang="sk-SK" sz="3600" dirty="0" smtClean="0"/>
              <a:t>STS</a:t>
            </a:r>
            <a:r>
              <a:rPr lang="en-US" sz="3600" dirty="0" smtClean="0"/>
              <a:t>)</a:t>
            </a:r>
            <a:endParaRPr lang="sk-SK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00034" y="1142984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4572008"/>
            <a:ext cx="4798615" cy="220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4357694"/>
            <a:ext cx="1577445" cy="2228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13</a:t>
            </a:fld>
            <a:endParaRPr lang="sk-SK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r>
              <a:rPr lang="sk-SK" sz="3600" dirty="0" smtClean="0"/>
              <a:t>Silicon Tracking System </a:t>
            </a:r>
            <a:r>
              <a:rPr lang="en-US" sz="3600" dirty="0" smtClean="0"/>
              <a:t>(</a:t>
            </a:r>
            <a:r>
              <a:rPr lang="sk-SK" sz="3600" dirty="0" smtClean="0"/>
              <a:t>STS</a:t>
            </a:r>
            <a:r>
              <a:rPr lang="en-US" sz="3600" dirty="0" smtClean="0"/>
              <a:t>)</a:t>
            </a:r>
            <a:endParaRPr lang="sk-SK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00034" y="1142984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4221424" cy="2747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285860"/>
            <a:ext cx="2567848" cy="171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4500570"/>
            <a:ext cx="3300412" cy="215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286124"/>
            <a:ext cx="351472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14</a:t>
            </a:fld>
            <a:endParaRPr lang="sk-SK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r>
              <a:rPr lang="sk-SK" sz="3600" dirty="0" smtClean="0"/>
              <a:t>Silicon Tracking System </a:t>
            </a:r>
            <a:r>
              <a:rPr lang="en-US" sz="3600" dirty="0" smtClean="0"/>
              <a:t>(</a:t>
            </a:r>
            <a:r>
              <a:rPr lang="sk-SK" sz="3600" dirty="0" smtClean="0"/>
              <a:t>STS</a:t>
            </a:r>
            <a:r>
              <a:rPr lang="en-US" sz="3600" dirty="0" smtClean="0"/>
              <a:t>)</a:t>
            </a:r>
            <a:endParaRPr lang="sk-SK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00034" y="1142984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00174"/>
            <a:ext cx="4357685" cy="183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3500438"/>
            <a:ext cx="5148267" cy="273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/>
          <a:stretch>
            <a:fillRect/>
          </a:stretch>
        </p:blipFill>
        <p:spPr bwMode="auto">
          <a:xfrm>
            <a:off x="5319734" y="1285860"/>
            <a:ext cx="3467108" cy="26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lum bright="-10000"/>
          </a:blip>
          <a:srcRect/>
          <a:stretch>
            <a:fillRect/>
          </a:stretch>
        </p:blipFill>
        <p:spPr bwMode="auto">
          <a:xfrm>
            <a:off x="5342741" y="3857628"/>
            <a:ext cx="3444101" cy="257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15</a:t>
            </a:fld>
            <a:endParaRPr lang="sk-SK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r>
              <a:rPr lang="sk-SK" sz="3600" dirty="0" smtClean="0"/>
              <a:t>Silicon Tracking System </a:t>
            </a:r>
            <a:r>
              <a:rPr lang="en-US" sz="3600" dirty="0" smtClean="0"/>
              <a:t>(</a:t>
            </a:r>
            <a:r>
              <a:rPr lang="sk-SK" sz="3600" dirty="0" smtClean="0"/>
              <a:t>STS</a:t>
            </a:r>
            <a:r>
              <a:rPr lang="en-US" sz="3600" dirty="0" smtClean="0"/>
              <a:t>)</a:t>
            </a:r>
            <a:endParaRPr lang="sk-SK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00034" y="1142984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85860"/>
            <a:ext cx="24955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786322"/>
            <a:ext cx="4505339" cy="200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285860"/>
            <a:ext cx="3414775" cy="244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599" y="1214422"/>
            <a:ext cx="5867401" cy="282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0275" y="4143380"/>
            <a:ext cx="69437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69742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identification of electrons and suppression of </a:t>
            </a:r>
            <a:br>
              <a:rPr lang="en-US" sz="1800" dirty="0" smtClean="0"/>
            </a:br>
            <a:r>
              <a:rPr lang="en-US" sz="1800" dirty="0" smtClean="0"/>
              <a:t>the </a:t>
            </a:r>
            <a:r>
              <a:rPr lang="en-US" sz="1800" dirty="0" err="1" smtClean="0"/>
              <a:t>pions</a:t>
            </a:r>
            <a:r>
              <a:rPr lang="en-US" sz="1800" dirty="0" smtClean="0"/>
              <a:t> in momentum </a:t>
            </a:r>
            <a:r>
              <a:rPr lang="sk-SK" sz="1800" dirty="0" smtClean="0"/>
              <a:t>range </a:t>
            </a:r>
            <a:r>
              <a:rPr lang="sk-SK" sz="1800" b="1" dirty="0" smtClean="0"/>
              <a:t>below 10 GeV/c</a:t>
            </a:r>
            <a:endParaRPr lang="en-US" sz="1800" b="1" dirty="0" smtClean="0"/>
          </a:p>
          <a:p>
            <a:r>
              <a:rPr lang="en-US" sz="1800" dirty="0" smtClean="0"/>
              <a:t>gas radiator (length 1.7 m) - </a:t>
            </a:r>
            <a:r>
              <a:rPr lang="en-US" sz="1800" b="1" dirty="0" smtClean="0"/>
              <a:t>CO</a:t>
            </a:r>
            <a:r>
              <a:rPr lang="en-US" sz="1400" b="1" dirty="0" smtClean="0"/>
              <a:t>2</a:t>
            </a:r>
            <a:r>
              <a:rPr lang="en-US" sz="1800" dirty="0" smtClean="0"/>
              <a:t> - the </a:t>
            </a:r>
            <a:r>
              <a:rPr lang="en-US" sz="1800" dirty="0" err="1" smtClean="0"/>
              <a:t>pion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sz="1800" dirty="0" smtClean="0"/>
              <a:t>threshold for Cherenkov - 4.65 </a:t>
            </a:r>
            <a:r>
              <a:rPr lang="en-US" sz="1800" dirty="0" err="1" smtClean="0"/>
              <a:t>GeV</a:t>
            </a:r>
            <a:r>
              <a:rPr lang="en-US" sz="1800" dirty="0" smtClean="0"/>
              <a:t>/c</a:t>
            </a:r>
          </a:p>
          <a:p>
            <a:r>
              <a:rPr lang="en-US" sz="1800" dirty="0" smtClean="0"/>
              <a:t>mirror plane built out of </a:t>
            </a:r>
            <a:r>
              <a:rPr lang="en-US" sz="1800" b="1" dirty="0" smtClean="0"/>
              <a:t>72 mirror tiles </a:t>
            </a:r>
          </a:p>
          <a:p>
            <a:r>
              <a:rPr lang="en-US" sz="1800" dirty="0" smtClean="0"/>
              <a:t>curvature of </a:t>
            </a:r>
            <a:r>
              <a:rPr lang="en-US" sz="1800" b="1" dirty="0" smtClean="0"/>
              <a:t>3 m radius </a:t>
            </a:r>
            <a:r>
              <a:rPr lang="en-US" sz="1800" dirty="0" smtClean="0"/>
              <a:t>- Al+MgF</a:t>
            </a:r>
            <a:r>
              <a:rPr lang="en-US" sz="1200" dirty="0" smtClean="0"/>
              <a:t>2</a:t>
            </a:r>
            <a:r>
              <a:rPr lang="en-US" sz="1800" dirty="0" smtClean="0"/>
              <a:t> reflective coating</a:t>
            </a:r>
          </a:p>
          <a:p>
            <a:r>
              <a:rPr lang="en-US" sz="1800" dirty="0" smtClean="0"/>
              <a:t>two arrays each with area 4m x 1.5m</a:t>
            </a:r>
          </a:p>
          <a:p>
            <a:endParaRPr lang="sk-SK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16</a:t>
            </a:fld>
            <a:endParaRPr lang="sk-SK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62"/>
          </a:xfrm>
        </p:spPr>
        <p:txBody>
          <a:bodyPr>
            <a:normAutofit/>
          </a:bodyPr>
          <a:lstStyle/>
          <a:p>
            <a:r>
              <a:rPr lang="sk-SK" sz="3600" dirty="0" smtClean="0"/>
              <a:t>Ring Imaging Cherenkov Detector </a:t>
            </a:r>
            <a:r>
              <a:rPr lang="en-US" sz="3600" dirty="0" smtClean="0"/>
              <a:t>(RICH)</a:t>
            </a:r>
            <a:endParaRPr lang="sk-SK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00034" y="857232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27883"/>
            <a:ext cx="5214942" cy="33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890586"/>
            <a:ext cx="2468383" cy="289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446769" y="4143380"/>
            <a:ext cx="36972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photo detector plane –</a:t>
            </a:r>
            <a:br>
              <a:rPr lang="en-US" sz="2000" dirty="0" smtClean="0"/>
            </a:br>
            <a:r>
              <a:rPr lang="en-US" sz="2000" b="1" dirty="0" smtClean="0"/>
              <a:t>  </a:t>
            </a:r>
            <a:r>
              <a:rPr lang="sk-SK" sz="2000" b="1" dirty="0" smtClean="0"/>
              <a:t>Photo Multiplier Tubes </a:t>
            </a:r>
            <a:r>
              <a:rPr lang="sk-SK" sz="2000" dirty="0" smtClean="0"/>
              <a:t>(</a:t>
            </a:r>
            <a:r>
              <a:rPr lang="sk-SK" dirty="0" smtClean="0"/>
              <a:t>MAPMT)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shielded by the yoke </a:t>
            </a:r>
            <a:br>
              <a:rPr lang="en-US" sz="2000" dirty="0" smtClean="0"/>
            </a:br>
            <a:r>
              <a:rPr lang="en-US" sz="2000" dirty="0" smtClean="0"/>
              <a:t>  of the magnet</a:t>
            </a:r>
          </a:p>
          <a:p>
            <a:endParaRPr lang="sk-SK" sz="2000" dirty="0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5867400"/>
            <a:ext cx="9810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3643338" cy="2732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17</a:t>
            </a:fld>
            <a:endParaRPr lang="sk-SK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62"/>
          </a:xfrm>
        </p:spPr>
        <p:txBody>
          <a:bodyPr>
            <a:normAutofit/>
          </a:bodyPr>
          <a:lstStyle/>
          <a:p>
            <a:r>
              <a:rPr lang="sk-SK" sz="3600" dirty="0" smtClean="0"/>
              <a:t>Ring Imaging Cherenkov Detector </a:t>
            </a:r>
            <a:r>
              <a:rPr lang="en-US" sz="3600" dirty="0" smtClean="0"/>
              <a:t>(RICH)</a:t>
            </a:r>
            <a:endParaRPr lang="sk-SK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00034" y="857232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929066"/>
            <a:ext cx="780097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2714620"/>
            <a:ext cx="19812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11104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43536"/>
          </a:xfrm>
        </p:spPr>
        <p:txBody>
          <a:bodyPr>
            <a:normAutofit fontScale="92500" lnSpcReduction="20000"/>
          </a:bodyPr>
          <a:lstStyle/>
          <a:p>
            <a:r>
              <a:rPr lang="sk-SK" sz="2000" dirty="0" smtClean="0"/>
              <a:t>for identi</a:t>
            </a:r>
            <a:r>
              <a:rPr lang="en-US" sz="2000" dirty="0" err="1" smtClean="0"/>
              <a:t>fication</a:t>
            </a:r>
            <a:r>
              <a:rPr lang="en-US" sz="2000" dirty="0" smtClean="0"/>
              <a:t> of the electrons and positrons </a:t>
            </a:r>
            <a:r>
              <a:rPr lang="en-US" sz="2000" dirty="0" err="1" smtClean="0"/>
              <a:t>wih</a:t>
            </a:r>
            <a:r>
              <a:rPr lang="en-US" sz="2000" dirty="0" smtClean="0"/>
              <a:t> </a:t>
            </a:r>
            <a:r>
              <a:rPr lang="en-US" sz="2000" b="1" dirty="0" smtClean="0"/>
              <a:t>p &gt; 1.5 </a:t>
            </a:r>
            <a:r>
              <a:rPr lang="en-US" sz="2000" b="1" dirty="0" err="1" smtClean="0"/>
              <a:t>GeV</a:t>
            </a:r>
            <a:r>
              <a:rPr lang="en-US" sz="2000" b="1" dirty="0" smtClean="0"/>
              <a:t>/c</a:t>
            </a:r>
            <a:endParaRPr lang="sk-SK" sz="2000" b="1" dirty="0" smtClean="0"/>
          </a:p>
          <a:p>
            <a:endParaRPr lang="sk-SK" sz="2000" b="1" dirty="0" smtClean="0"/>
          </a:p>
          <a:p>
            <a:r>
              <a:rPr lang="sk-SK" sz="2000" b="1" dirty="0" smtClean="0"/>
              <a:t>three transition</a:t>
            </a:r>
            <a:r>
              <a:rPr lang="en-US" sz="2000" b="1" dirty="0" smtClean="0"/>
              <a:t> </a:t>
            </a:r>
            <a:r>
              <a:rPr lang="sk-SK" sz="2000" b="1" dirty="0" smtClean="0"/>
              <a:t>radiation detector stations</a:t>
            </a:r>
          </a:p>
          <a:p>
            <a:endParaRPr lang="en-US" sz="2000" b="1" dirty="0" smtClean="0"/>
          </a:p>
          <a:p>
            <a:r>
              <a:rPr lang="en-US" sz="2000" dirty="0" smtClean="0"/>
              <a:t>l</a:t>
            </a:r>
            <a:r>
              <a:rPr lang="sk-SK" sz="2000" dirty="0" smtClean="0"/>
              <a:t>ocation</a:t>
            </a:r>
            <a:r>
              <a:rPr lang="en-US" sz="2000" dirty="0" smtClean="0"/>
              <a:t> of the stations :</a:t>
            </a:r>
            <a:br>
              <a:rPr lang="en-US" sz="2000" dirty="0" smtClean="0"/>
            </a:br>
            <a:r>
              <a:rPr lang="en-US" sz="2000" b="1" dirty="0" smtClean="0"/>
              <a:t>5 m, 7.2 m and 9.5 m downstream</a:t>
            </a:r>
            <a:r>
              <a:rPr lang="en-US" sz="2000" dirty="0" smtClean="0"/>
              <a:t> the target</a:t>
            </a:r>
            <a:endParaRPr lang="sk-SK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rectangular pads</a:t>
            </a:r>
            <a:r>
              <a:rPr lang="sk-SK" sz="2000" dirty="0" smtClean="0"/>
              <a:t> -</a:t>
            </a:r>
            <a:r>
              <a:rPr lang="en-US" sz="2000" dirty="0" smtClean="0"/>
              <a:t> resolution of </a:t>
            </a:r>
            <a:r>
              <a:rPr lang="en-US" sz="2000" b="1" dirty="0" smtClean="0"/>
              <a:t>300 - 500 </a:t>
            </a:r>
            <a:r>
              <a:rPr lang="el-GR" sz="2000" b="1" dirty="0" smtClean="0"/>
              <a:t>μ</a:t>
            </a:r>
            <a:r>
              <a:rPr lang="en-US" sz="2000" b="1" dirty="0" smtClean="0"/>
              <a:t>m</a:t>
            </a:r>
            <a:r>
              <a:rPr lang="en-US" sz="2000" dirty="0" smtClean="0"/>
              <a:t> </a:t>
            </a:r>
            <a:r>
              <a:rPr lang="sk-SK" sz="2000" dirty="0" smtClean="0"/>
              <a:t/>
            </a:r>
            <a:br>
              <a:rPr lang="sk-SK" sz="2000" dirty="0" smtClean="0"/>
            </a:br>
            <a:r>
              <a:rPr lang="en-US" sz="2000" dirty="0" smtClean="0"/>
              <a:t>across and </a:t>
            </a:r>
            <a:r>
              <a:rPr lang="en-US" sz="2000" b="1" dirty="0" smtClean="0"/>
              <a:t>3 - 30 mm along </a:t>
            </a:r>
            <a:r>
              <a:rPr lang="en-US" sz="2000" dirty="0" smtClean="0"/>
              <a:t>the pad</a:t>
            </a:r>
            <a:endParaRPr lang="sk-SK" sz="2000" dirty="0" smtClean="0"/>
          </a:p>
          <a:p>
            <a:endParaRPr lang="en-US" sz="2000" dirty="0" smtClean="0"/>
          </a:p>
          <a:p>
            <a:r>
              <a:rPr lang="sk-SK" sz="2000" dirty="0" smtClean="0"/>
              <a:t>pion suppression factor obtained</a:t>
            </a:r>
            <a:br>
              <a:rPr lang="sk-SK" sz="2000" dirty="0" smtClean="0"/>
            </a:br>
            <a:r>
              <a:rPr lang="en-US" sz="2000" dirty="0" smtClean="0"/>
              <a:t>with </a:t>
            </a:r>
            <a:r>
              <a:rPr lang="en-US" sz="2000" b="1" dirty="0" smtClean="0"/>
              <a:t>10 TRD layers</a:t>
            </a:r>
            <a:r>
              <a:rPr lang="sk-SK" sz="2000" b="1" dirty="0" smtClean="0"/>
              <a:t> - </a:t>
            </a:r>
            <a:r>
              <a:rPr lang="en-US" sz="2000" dirty="0" smtClean="0"/>
              <a:t>well above </a:t>
            </a:r>
            <a:r>
              <a:rPr lang="sk-SK" sz="2000" dirty="0" smtClean="0"/>
              <a:t/>
            </a:r>
            <a:br>
              <a:rPr lang="sk-SK" sz="2000" dirty="0" smtClean="0"/>
            </a:br>
            <a:r>
              <a:rPr lang="en-US" sz="2000" b="1" dirty="0" smtClean="0"/>
              <a:t>100</a:t>
            </a:r>
            <a:r>
              <a:rPr lang="en-US" sz="2000" dirty="0" smtClean="0"/>
              <a:t> at an </a:t>
            </a:r>
            <a:r>
              <a:rPr lang="en-US" sz="2000" b="1" dirty="0" smtClean="0"/>
              <a:t>electron e</a:t>
            </a:r>
            <a:r>
              <a:rPr lang="sk-SK" sz="2000" b="1" dirty="0" smtClean="0"/>
              <a:t>ffi</a:t>
            </a:r>
            <a:r>
              <a:rPr lang="en-US" sz="2000" b="1" dirty="0" err="1" smtClean="0"/>
              <a:t>ciency</a:t>
            </a:r>
            <a:r>
              <a:rPr lang="sk-SK" sz="2000" b="1" dirty="0" smtClean="0"/>
              <a:t> 90%</a:t>
            </a:r>
          </a:p>
          <a:p>
            <a:endParaRPr lang="sk-SK" sz="2000" b="1" dirty="0" smtClean="0"/>
          </a:p>
          <a:p>
            <a:r>
              <a:rPr lang="en-US" sz="2000" b="1" dirty="0" smtClean="0"/>
              <a:t>at SIS100 only one station </a:t>
            </a:r>
            <a:r>
              <a:rPr lang="en-US" sz="2000" dirty="0" smtClean="0"/>
              <a:t>with </a:t>
            </a:r>
            <a:r>
              <a:rPr lang="sk-SK" sz="2000" dirty="0" smtClean="0"/>
              <a:t/>
            </a:r>
            <a:br>
              <a:rPr lang="sk-SK" sz="2000" dirty="0" smtClean="0"/>
            </a:br>
            <a:r>
              <a:rPr lang="en-US" sz="2000" dirty="0" smtClean="0"/>
              <a:t>3 detector layers will be used</a:t>
            </a:r>
            <a:r>
              <a:rPr lang="sk-SK" sz="2000" dirty="0" smtClean="0"/>
              <a:t/>
            </a:r>
            <a:br>
              <a:rPr lang="sk-SK" sz="2000" dirty="0" smtClean="0"/>
            </a:br>
            <a:r>
              <a:rPr lang="sk-SK" sz="2000" dirty="0" smtClean="0"/>
              <a:t>- </a:t>
            </a:r>
            <a:r>
              <a:rPr lang="en-US" sz="2000" dirty="0" smtClean="0"/>
              <a:t>intermediate tracker </a:t>
            </a:r>
            <a:r>
              <a:rPr lang="sk-SK" sz="2000" dirty="0" smtClean="0"/>
              <a:t/>
            </a:r>
            <a:br>
              <a:rPr lang="sk-SK" sz="2000" dirty="0" smtClean="0"/>
            </a:br>
            <a:r>
              <a:rPr lang="en-US" sz="2000" dirty="0" smtClean="0"/>
              <a:t>between the STS and Time-of-Flight</a:t>
            </a:r>
            <a:endParaRPr lang="sk-SK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0532" y="6356350"/>
            <a:ext cx="2133600" cy="365125"/>
          </a:xfrm>
        </p:spPr>
        <p:txBody>
          <a:bodyPr/>
          <a:lstStyle/>
          <a:p>
            <a:fld id="{9FB04B4B-1971-4010-9B53-28B715F37312}" type="slidenum">
              <a:rPr lang="sk-SK" smtClean="0"/>
              <a:pPr/>
              <a:t>18</a:t>
            </a:fld>
            <a:endParaRPr lang="sk-SK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Transition Radiation Detector (TRD)</a:t>
            </a:r>
            <a:endParaRPr lang="sk-SK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00034" y="857232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33341" y="500042"/>
            <a:ext cx="1310659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2340" y="2089713"/>
            <a:ext cx="3231692" cy="443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5912340" y="3714752"/>
            <a:ext cx="285752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7894" y="4000504"/>
            <a:ext cx="1559301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hteck 5"/>
          <p:cNvSpPr>
            <a:spLocks noChangeArrowheads="1"/>
          </p:cNvSpPr>
          <p:nvPr/>
        </p:nvSpPr>
        <p:spPr bwMode="auto">
          <a:xfrm>
            <a:off x="214282" y="6286520"/>
            <a:ext cx="574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TRD requirements: 100 kHz/cm</a:t>
            </a:r>
            <a:r>
              <a:rPr lang="en-GB" sz="2400" baseline="30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 700 m</a:t>
            </a:r>
            <a:r>
              <a:rPr lang="en-GB" sz="2400" baseline="30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19</a:t>
            </a:fld>
            <a:endParaRPr lang="sk-SK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Transition Radiation Detector (TRD)</a:t>
            </a:r>
            <a:endParaRPr lang="sk-SK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00034" y="857232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710" y="928670"/>
            <a:ext cx="1310659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285860"/>
            <a:ext cx="338137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214414" y="5214950"/>
            <a:ext cx="2565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SIS100 version</a:t>
            </a:r>
          </a:p>
          <a:p>
            <a:r>
              <a:rPr lang="sk-SK" dirty="0" smtClean="0"/>
              <a:t>(TRD station 1 for SIS300)</a:t>
            </a:r>
            <a:endParaRPr lang="sk-SK" dirty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1285860"/>
            <a:ext cx="44196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428992" y="5214950"/>
            <a:ext cx="895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SIS300</a:t>
            </a:r>
          </a:p>
          <a:p>
            <a:r>
              <a:rPr lang="en-US" dirty="0" smtClean="0"/>
              <a:t>e-setup</a:t>
            </a:r>
            <a:endParaRPr lang="sk-SK" dirty="0"/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1071546"/>
            <a:ext cx="3772635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572132" y="5000636"/>
            <a:ext cx="2066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SIS300</a:t>
            </a:r>
          </a:p>
          <a:p>
            <a:r>
              <a:rPr lang="en-US" dirty="0" smtClean="0"/>
              <a:t>μ-setup</a:t>
            </a:r>
          </a:p>
          <a:p>
            <a:r>
              <a:rPr lang="en-US" dirty="0" smtClean="0"/>
              <a:t>(used as tracking </a:t>
            </a:r>
          </a:p>
          <a:p>
            <a:r>
              <a:rPr lang="en-US" dirty="0" smtClean="0"/>
              <a:t>station after MUCH)</a:t>
            </a:r>
            <a:endParaRPr lang="sk-SK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6572250"/>
            <a:ext cx="51911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en-US" dirty="0" smtClean="0"/>
              <a:t>QCD phase diagram and probes</a:t>
            </a:r>
            <a:endParaRPr lang="sk-S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142984"/>
            <a:ext cx="4572032" cy="273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2</a:t>
            </a:fld>
            <a:endParaRPr lang="sk-SK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4703" y="1214422"/>
            <a:ext cx="4289297" cy="2971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500034" y="1142984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1695467" y="4286256"/>
            <a:ext cx="5233987" cy="2193925"/>
            <a:chOff x="2415" y="593"/>
            <a:chExt cx="3297" cy="1382"/>
          </a:xfrm>
        </p:grpSpPr>
        <p:grpSp>
          <p:nvGrpSpPr>
            <p:cNvPr id="14" name="Group 6"/>
            <p:cNvGrpSpPr>
              <a:grpSpLocks/>
            </p:cNvGrpSpPr>
            <p:nvPr/>
          </p:nvGrpSpPr>
          <p:grpSpPr bwMode="auto">
            <a:xfrm>
              <a:off x="2417" y="596"/>
              <a:ext cx="3225" cy="1340"/>
              <a:chOff x="2160" y="672"/>
              <a:chExt cx="2954" cy="1296"/>
            </a:xfrm>
          </p:grpSpPr>
          <p:pic>
            <p:nvPicPr>
              <p:cNvPr id="16" name="Picture 7" descr="1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lum contrast="42000"/>
              </a:blip>
              <a:srcRect/>
              <a:stretch>
                <a:fillRect/>
              </a:stretch>
            </p:blipFill>
            <p:spPr bwMode="auto">
              <a:xfrm>
                <a:off x="4080" y="864"/>
                <a:ext cx="1034" cy="1104"/>
              </a:xfrm>
              <a:prstGeom prst="rect">
                <a:avLst/>
              </a:prstGeom>
              <a:noFill/>
              <a:effectLst>
                <a:outerShdw dist="28398" dir="3806097" algn="ctr" rotWithShape="0">
                  <a:schemeClr val="bg1"/>
                </a:outerShdw>
              </a:effectLst>
            </p:spPr>
          </p:pic>
          <p:pic>
            <p:nvPicPr>
              <p:cNvPr id="17" name="Picture 8" descr="1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lum contrast="42000"/>
              </a:blip>
              <a:srcRect/>
              <a:stretch>
                <a:fillRect/>
              </a:stretch>
            </p:blipFill>
            <p:spPr bwMode="auto">
              <a:xfrm>
                <a:off x="3360" y="1008"/>
                <a:ext cx="435" cy="720"/>
              </a:xfrm>
              <a:prstGeom prst="rect">
                <a:avLst/>
              </a:prstGeom>
              <a:noFill/>
              <a:effectLst>
                <a:outerShdw dist="35921" dir="2700000" algn="ctr" rotWithShape="0">
                  <a:schemeClr val="bg1"/>
                </a:outerShdw>
              </a:effectLst>
            </p:spPr>
          </p:pic>
          <p:pic>
            <p:nvPicPr>
              <p:cNvPr id="18" name="Picture 9" descr="1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lum contrast="42000"/>
              </a:blip>
              <a:srcRect/>
              <a:stretch>
                <a:fillRect/>
              </a:stretch>
            </p:blipFill>
            <p:spPr bwMode="auto">
              <a:xfrm>
                <a:off x="2784" y="1056"/>
                <a:ext cx="313" cy="679"/>
              </a:xfrm>
              <a:prstGeom prst="rect">
                <a:avLst/>
              </a:prstGeom>
              <a:noFill/>
              <a:effectLst>
                <a:outerShdw dist="35921" dir="2700000" algn="ctr" rotWithShape="0">
                  <a:schemeClr val="bg1"/>
                </a:outerShdw>
              </a:effectLst>
            </p:spPr>
          </p:pic>
          <p:sp>
            <p:nvSpPr>
              <p:cNvPr id="20" name="Text Box 11"/>
              <p:cNvSpPr txBox="1">
                <a:spLocks noChangeArrowheads="1"/>
              </p:cNvSpPr>
              <p:nvPr/>
            </p:nvSpPr>
            <p:spPr bwMode="auto">
              <a:xfrm>
                <a:off x="2160" y="816"/>
                <a:ext cx="1004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1279525"/>
                <a:r>
                  <a:rPr lang="en-US" sz="2000" b="1">
                    <a:solidFill>
                      <a:srgbClr val="990000"/>
                    </a:solidFill>
                    <a:latin typeface="Times New Roman" pitchFamily="18" charset="0"/>
                  </a:rPr>
                  <a:t>D</a:t>
                </a:r>
                <a:r>
                  <a:rPr lang="en-US" sz="2000" b="1" baseline="30000">
                    <a:solidFill>
                      <a:srgbClr val="990000"/>
                    </a:solidFill>
                    <a:latin typeface="Times New Roman" pitchFamily="18" charset="0"/>
                  </a:rPr>
                  <a:t>0</a:t>
                </a:r>
                <a:r>
                  <a:rPr lang="en-US" sz="2000" b="1">
                    <a:solidFill>
                      <a:srgbClr val="990000"/>
                    </a:solidFill>
                    <a:latin typeface="Times New Roman" pitchFamily="18" charset="0"/>
                  </a:rPr>
                  <a:t>, D</a:t>
                </a:r>
                <a:r>
                  <a:rPr lang="en-US" sz="2000" b="1" u="sng" baseline="30000">
                    <a:solidFill>
                      <a:srgbClr val="990000"/>
                    </a:solidFill>
                    <a:latin typeface="Times New Roman" pitchFamily="18" charset="0"/>
                  </a:rPr>
                  <a:t>+</a:t>
                </a:r>
                <a:r>
                  <a:rPr lang="en-US" sz="2000" b="1">
                    <a:solidFill>
                      <a:srgbClr val="990000"/>
                    </a:solidFill>
                    <a:latin typeface="Times New Roman" pitchFamily="18" charset="0"/>
                  </a:rPr>
                  <a:t>, D</a:t>
                </a:r>
                <a:r>
                  <a:rPr lang="en-US" sz="2000" b="1" baseline="-25000">
                    <a:solidFill>
                      <a:srgbClr val="990000"/>
                    </a:solidFill>
                    <a:latin typeface="Times New Roman" pitchFamily="18" charset="0"/>
                  </a:rPr>
                  <a:t>s</a:t>
                </a:r>
                <a:r>
                  <a:rPr lang="en-US" sz="2000" b="1" baseline="30000">
                    <a:solidFill>
                      <a:srgbClr val="990000"/>
                    </a:solidFill>
                    <a:latin typeface="Times New Roman" pitchFamily="18" charset="0"/>
                  </a:rPr>
                  <a:t>+ </a:t>
                </a:r>
                <a:r>
                  <a:rPr lang="en-US" sz="2000" b="1">
                    <a:solidFill>
                      <a:srgbClr val="990000"/>
                    </a:solidFill>
                    <a:latin typeface="Times New Roman" pitchFamily="18" charset="0"/>
                  </a:rPr>
                  <a:t>, </a:t>
                </a:r>
                <a:r>
                  <a:rPr lang="en-US" sz="2000" b="1">
                    <a:solidFill>
                      <a:srgbClr val="990000"/>
                    </a:solidFill>
                    <a:latin typeface="Times New Roman" pitchFamily="18" charset="0"/>
                    <a:sym typeface="Symbol" pitchFamily="18" charset="2"/>
                  </a:rPr>
                  <a:t></a:t>
                </a:r>
                <a:r>
                  <a:rPr lang="en-US" sz="2000" b="1" baseline="-25000">
                    <a:solidFill>
                      <a:srgbClr val="990000"/>
                    </a:solidFill>
                    <a:latin typeface="Times New Roman" pitchFamily="18" charset="0"/>
                    <a:sym typeface="Symbol" pitchFamily="18" charset="2"/>
                  </a:rPr>
                  <a:t>c</a:t>
                </a:r>
                <a:endParaRPr lang="en-US" sz="2000" b="1">
                  <a:solidFill>
                    <a:srgbClr val="990000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endParaRPr>
              </a:p>
            </p:txBody>
          </p:sp>
          <p:sp>
            <p:nvSpPr>
              <p:cNvPr id="21" name="Text Box 12"/>
              <p:cNvSpPr txBox="1">
                <a:spLocks noChangeArrowheads="1"/>
              </p:cNvSpPr>
              <p:nvPr/>
            </p:nvSpPr>
            <p:spPr bwMode="auto">
              <a:xfrm>
                <a:off x="3312" y="768"/>
                <a:ext cx="526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1279525"/>
                <a:r>
                  <a:rPr lang="en-US" sz="1800" b="1">
                    <a:solidFill>
                      <a:srgbClr val="990000"/>
                    </a:solidFill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, , </a:t>
                </a:r>
              </a:p>
            </p:txBody>
          </p:sp>
          <p:sp>
            <p:nvSpPr>
              <p:cNvPr id="22" name="Text Box 13"/>
              <p:cNvSpPr txBox="1">
                <a:spLocks noChangeArrowheads="1"/>
              </p:cNvSpPr>
              <p:nvPr/>
            </p:nvSpPr>
            <p:spPr bwMode="auto">
              <a:xfrm>
                <a:off x="4224" y="672"/>
                <a:ext cx="648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1279525"/>
                <a:r>
                  <a:rPr lang="en-US" sz="1800" b="1">
                    <a:solidFill>
                      <a:srgbClr val="990000"/>
                    </a:solidFill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K, </a:t>
                </a:r>
                <a:r>
                  <a:rPr lang="el-GR" sz="1800" b="1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π</a:t>
                </a:r>
                <a:r>
                  <a:rPr lang="en-US" sz="1800" b="1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, </a:t>
                </a:r>
                <a:r>
                  <a:rPr lang="el-GR" sz="1800" b="1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Λ</a:t>
                </a:r>
                <a:r>
                  <a:rPr lang="en-US" sz="1800" b="1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, </a:t>
                </a:r>
                <a:r>
                  <a:rPr lang="el-GR" sz="1800" b="1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η</a:t>
                </a:r>
              </a:p>
            </p:txBody>
          </p:sp>
        </p:grp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5419" y="1793"/>
              <a:ext cx="293" cy="18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62992085"/>
              </p:ext>
            </p:extLst>
          </p:nvPr>
        </p:nvGraphicFramePr>
        <p:xfrm>
          <a:off x="1" y="1285860"/>
          <a:ext cx="9143999" cy="514353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9510"/>
                <a:gridCol w="2425958"/>
                <a:gridCol w="1909188"/>
                <a:gridCol w="617255"/>
                <a:gridCol w="997658"/>
                <a:gridCol w="746448"/>
                <a:gridCol w="767982"/>
              </a:tblGrid>
              <a:tr h="4731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Experiment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Energy</a:t>
                      </a: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range</a:t>
                      </a:r>
                      <a:endParaRPr kumimoji="0" lang="de-DE" sz="18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(Au/</a:t>
                      </a: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Pb</a:t>
                      </a: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beams</a:t>
                      </a: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Reaction</a:t>
                      </a: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rates</a:t>
                      </a:r>
                      <a:endParaRPr kumimoji="0" lang="de-DE" sz="18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Hz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Observables, </a:t>
                      </a: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sym typeface="Symbol" pitchFamily="18" charset="2"/>
                        </a:rPr>
                        <a:t></a:t>
                      </a: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sym typeface="Symbol" pitchFamily="18" charset="2"/>
                        </a:rPr>
                        <a:t>s</a:t>
                      </a:r>
                      <a:r>
                        <a:rPr kumimoji="0" lang="de-DE" sz="180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sym typeface="Symbol" pitchFamily="18" charset="2"/>
                        </a:rPr>
                        <a:t>NN</a:t>
                      </a: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sym typeface="Symbol" pitchFamily="18" charset="2"/>
                        </a:rPr>
                        <a:t>= </a:t>
                      </a: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</a:rPr>
                        <a:t>8 </a:t>
                      </a: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</a:rPr>
                        <a:t>GeV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66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019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hadrons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flow</a:t>
                      </a:r>
                      <a:r>
                        <a:rPr kumimoji="0" lang="de-DE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br>
                        <a:rPr kumimoji="0" lang="de-DE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de-DE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de-DE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fluct</a:t>
                      </a:r>
                      <a:r>
                        <a:rPr kumimoji="0" lang="de-DE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., </a:t>
                      </a:r>
                      <a:r>
                        <a:rPr kumimoji="0" lang="de-DE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correl</a:t>
                      </a:r>
                      <a:r>
                        <a:rPr kumimoji="0" lang="de-DE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dileptons</a:t>
                      </a:r>
                      <a:endParaRPr kumimoji="0" lang="de-DE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di-e/di-µ</a:t>
                      </a:r>
                    </a:p>
                  </a:txBody>
                  <a:tcPr marL="59533" marR="59533" marT="29773" marB="29773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charm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vert="vert270" anchor="ctr" horzOverflow="overflow"/>
                </a:tc>
              </a:tr>
              <a:tr h="9170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STAR@RHIC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BNL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</a:t>
                      </a: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s</a:t>
                      </a:r>
                      <a:r>
                        <a:rPr kumimoji="0" lang="de-DE" sz="1800" u="none" strike="noStrike" cap="none" normalizeH="0" baseline="-2500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NN</a:t>
                      </a: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 = 7 – 200 </a:t>
                      </a: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GeV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L="59533" marR="59533" marT="29773" marB="297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1 – 800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de-DE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limit</a:t>
                      </a: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de-DE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luminosity</a:t>
                      </a: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yes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anchorCtr="1" horzOverflow="overflow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yes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anchorCtr="1" horzOverflow="overflow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no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anchorCtr="1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no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anchorCtr="1" horzOverflow="overflow"/>
                </a:tc>
              </a:tr>
              <a:tr h="9170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NA61@SPS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CERN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de-DE" sz="18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kin</a:t>
                      </a: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= 20 – 160 </a:t>
                      </a: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AGeV</a:t>
                      </a: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</a:t>
                      </a: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s</a:t>
                      </a:r>
                      <a:r>
                        <a:rPr kumimoji="0" lang="de-DE" sz="1800" u="none" strike="noStrike" cap="none" normalizeH="0" baseline="-2500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NN</a:t>
                      </a: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 6.4 – 17.4 </a:t>
                      </a: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GeV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de-DE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limit</a:t>
                      </a: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de-DE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detector</a:t>
                      </a: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yes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anchorCtr="1" horzOverflow="overflow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yes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anchorCtr="1" horzOverflow="overflow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no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no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anchorCtr="1" horzOverflow="overflow"/>
                </a:tc>
              </a:tr>
              <a:tr h="9170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MPD@NICA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Dubna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</a:t>
                      </a: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s</a:t>
                      </a:r>
                      <a:r>
                        <a:rPr kumimoji="0" lang="de-DE" sz="1800" u="none" strike="noStrike" cap="none" normalizeH="0" baseline="-2500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NN</a:t>
                      </a: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 4.0 – 11.0 </a:t>
                      </a: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GeV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L="59533" marR="59533" marT="29773" marB="297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~1000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de-DE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at</a:t>
                      </a: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design </a:t>
                      </a:r>
                      <a:r>
                        <a:rPr kumimoji="0" lang="de-DE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luminosity</a:t>
                      </a: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)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yes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anchorCtr="1" horzOverflow="overflow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yes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anchorCtr="1" horzOverflow="overflow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no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no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anchorCtr="1" horzOverflow="overflow"/>
                </a:tc>
              </a:tr>
              <a:tr h="9170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CBM@FAIR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Darmstadt</a:t>
                      </a:r>
                      <a:endParaRPr kumimoji="0" 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de-DE" sz="18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kin</a:t>
                      </a: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= 2.0 – 35 </a:t>
                      </a: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AGeV</a:t>
                      </a:r>
                      <a:endParaRPr kumimoji="0" lang="de-DE" sz="18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</a:t>
                      </a: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s</a:t>
                      </a:r>
                      <a:r>
                        <a:rPr kumimoji="0" lang="de-DE" sz="1800" u="none" strike="noStrike" cap="none" normalizeH="0" baseline="-2500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NN</a:t>
                      </a: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 2.7 – 8.3 </a:t>
                      </a: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GeV</a:t>
                      </a:r>
                      <a:endParaRPr kumimoji="0" 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de-DE" sz="18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– 10</a:t>
                      </a:r>
                      <a:r>
                        <a:rPr kumimoji="0" lang="de-DE" sz="18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de-DE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limit</a:t>
                      </a: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de-DE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detector</a:t>
                      </a: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yes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anchorCtr="1" horzOverflow="overflow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yes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anchorCtr="1" horzOverflow="overflow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yes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anchorCtr="1" horzOverflow="overflow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yes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59533" marR="59533" marT="29773" marB="29773" anchor="ctr" anchorCtr="1" horzOverflow="overflow">
                    <a:solidFill>
                      <a:srgbClr val="66FF3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20</a:t>
            </a:fld>
            <a:endParaRPr lang="sk-SK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Transition Radiation Detector (TRD)</a:t>
            </a:r>
            <a:endParaRPr lang="sk-SK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00034" y="857232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4286256"/>
            <a:ext cx="3148659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85720" y="928670"/>
            <a:ext cx="3761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Different radiators under investigation</a:t>
            </a:r>
            <a:endParaRPr lang="sk-SK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060440"/>
            <a:ext cx="22383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1" y="4071942"/>
            <a:ext cx="2143139" cy="176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6000768"/>
            <a:ext cx="31051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072206"/>
            <a:ext cx="2724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53110" y="1071546"/>
            <a:ext cx="3348046" cy="323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316333"/>
            <a:ext cx="5286380" cy="232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>
            <a:normAutofit/>
          </a:bodyPr>
          <a:lstStyle/>
          <a:p>
            <a:r>
              <a:rPr lang="sk-SK" sz="2000" dirty="0" smtClean="0"/>
              <a:t>array of </a:t>
            </a:r>
            <a:r>
              <a:rPr lang="sk-SK" sz="2000" b="1" dirty="0" smtClean="0"/>
              <a:t>Resistive</a:t>
            </a:r>
            <a:r>
              <a:rPr lang="en-US" sz="2000" b="1" dirty="0" smtClean="0"/>
              <a:t> Plate Chambers </a:t>
            </a:r>
          </a:p>
          <a:p>
            <a:r>
              <a:rPr lang="en-US" sz="2000" dirty="0" smtClean="0"/>
              <a:t>used for </a:t>
            </a:r>
            <a:r>
              <a:rPr lang="en-US" sz="2000" b="1" dirty="0" err="1" smtClean="0"/>
              <a:t>hadron</a:t>
            </a:r>
            <a:r>
              <a:rPr lang="en-US" sz="2000" b="1" dirty="0" smtClean="0"/>
              <a:t> identification </a:t>
            </a:r>
            <a:r>
              <a:rPr lang="en-US" sz="2000" dirty="0" smtClean="0"/>
              <a:t>via </a:t>
            </a:r>
            <a:br>
              <a:rPr lang="en-US" sz="2000" dirty="0" smtClean="0"/>
            </a:br>
            <a:r>
              <a:rPr lang="en-US" sz="2000" dirty="0" smtClean="0"/>
              <a:t>time-of-flight measurements</a:t>
            </a:r>
            <a:endParaRPr lang="de-DE" sz="2000" dirty="0" smtClean="0">
              <a:solidFill>
                <a:srgbClr val="000000"/>
              </a:solidFill>
            </a:endParaRPr>
          </a:p>
          <a:p>
            <a:r>
              <a:rPr lang="de-DE" sz="2000" dirty="0" smtClean="0">
                <a:solidFill>
                  <a:srgbClr val="000000"/>
                </a:solidFill>
              </a:rPr>
              <a:t>inner section rates </a:t>
            </a:r>
            <a:r>
              <a:rPr lang="de-DE" sz="2000" b="1" dirty="0" smtClean="0">
                <a:solidFill>
                  <a:srgbClr val="000000"/>
                </a:solidFill>
              </a:rPr>
              <a:t>10 – 25 kHz/cm</a:t>
            </a:r>
            <a:r>
              <a:rPr lang="de-DE" sz="2000" b="1" baseline="30000" dirty="0" smtClean="0">
                <a:solidFill>
                  <a:srgbClr val="000000"/>
                </a:solidFill>
              </a:rPr>
              <a:t>2</a:t>
            </a:r>
          </a:p>
          <a:p>
            <a:r>
              <a:rPr lang="de-DE" sz="2000" dirty="0" smtClean="0">
                <a:solidFill>
                  <a:srgbClr val="000000"/>
                </a:solidFill>
              </a:rPr>
              <a:t>outer section rates </a:t>
            </a:r>
            <a:r>
              <a:rPr lang="de-DE" sz="2000" b="1" dirty="0" smtClean="0">
                <a:solidFill>
                  <a:srgbClr val="000000"/>
                </a:solidFill>
              </a:rPr>
              <a:t>2 – 10 kHz/cm</a:t>
            </a:r>
            <a:r>
              <a:rPr lang="de-DE" sz="2000" b="1" baseline="30000" dirty="0" smtClean="0">
                <a:solidFill>
                  <a:srgbClr val="000000"/>
                </a:solidFill>
              </a:rPr>
              <a:t>2</a:t>
            </a:r>
            <a:endParaRPr lang="de-DE" sz="2000" b="1" dirty="0" smtClean="0">
              <a:solidFill>
                <a:srgbClr val="000000"/>
              </a:solidFill>
            </a:endParaRPr>
          </a:p>
          <a:p>
            <a:endParaRPr lang="de-DE" sz="2000" dirty="0" smtClean="0">
              <a:solidFill>
                <a:srgbClr val="000000"/>
              </a:solidFill>
            </a:endParaRPr>
          </a:p>
          <a:p>
            <a:endParaRPr lang="sk-SK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21</a:t>
            </a:fld>
            <a:endParaRPr lang="sk-SK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Time-of-flight Wall (TOF)</a:t>
            </a:r>
            <a:br>
              <a:rPr lang="en-US" sz="3600" dirty="0" smtClean="0"/>
            </a:br>
            <a:r>
              <a:rPr lang="en-US" sz="3600" dirty="0" smtClean="0"/>
              <a:t>a.k.a. </a:t>
            </a:r>
            <a:r>
              <a:rPr lang="en-US" sz="3200" dirty="0" smtClean="0"/>
              <a:t>Timing Multi-gap Resistive Plate Chamber (MRPC)</a:t>
            </a:r>
            <a:endParaRPr lang="sk-SK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00034" y="998520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1146175" y="422116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714752"/>
            <a:ext cx="55340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 descr="C:\Users\GENIUS\Desktop\Plenary\TOFPrinciple_smal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2984"/>
            <a:ext cx="4397730" cy="198119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9429784" y="3000372"/>
            <a:ext cx="706129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MRPC is a stack of resistive glass plates. </a:t>
            </a:r>
          </a:p>
          <a:p>
            <a:r>
              <a:rPr lang="en-US" dirty="0" smtClean="0"/>
              <a:t>A high voltage is applied to the external surfaces of the stack.</a:t>
            </a:r>
          </a:p>
          <a:p>
            <a:r>
              <a:rPr lang="en-US" dirty="0" smtClean="0"/>
              <a:t>Further out there are pickup electrodes. </a:t>
            </a:r>
          </a:p>
          <a:p>
            <a:r>
              <a:rPr lang="en-US" dirty="0" smtClean="0"/>
              <a:t>A charged particle ionizes the gas and the high </a:t>
            </a:r>
          </a:p>
          <a:p>
            <a:r>
              <a:rPr lang="en-US" dirty="0" smtClean="0"/>
              <a:t>electric field amplifies this ionization by an electron avalanche.</a:t>
            </a:r>
          </a:p>
          <a:p>
            <a:r>
              <a:rPr lang="en-US" dirty="0" smtClean="0"/>
              <a:t>The resistive plates stop the avalanche development in each gap; </a:t>
            </a:r>
          </a:p>
          <a:p>
            <a:r>
              <a:rPr lang="en-US" dirty="0" smtClean="0"/>
              <a:t>they are however transparent to the fast signal induced on the pickup </a:t>
            </a:r>
          </a:p>
          <a:p>
            <a:r>
              <a:rPr lang="en-US" dirty="0" smtClean="0"/>
              <a:t>electrodes by the movement of the electrons.</a:t>
            </a:r>
          </a:p>
          <a:p>
            <a:r>
              <a:rPr lang="en-US" dirty="0" smtClean="0"/>
              <a:t> So the total signal is the sum of the signals from all gaps </a:t>
            </a:r>
          </a:p>
          <a:p>
            <a:r>
              <a:rPr lang="en-US" dirty="0" smtClean="0"/>
              <a:t>(the reason for many gaps is to achieve high efficiency), </a:t>
            </a:r>
          </a:p>
          <a:p>
            <a:r>
              <a:rPr lang="en-US" dirty="0" smtClean="0"/>
              <a:t>whereas the time jitter of the signal depends on the individual gap width </a:t>
            </a:r>
          </a:p>
          <a:p>
            <a:r>
              <a:rPr lang="en-US" dirty="0" smtClean="0"/>
              <a:t>(the reason for narrow gaps is to achieve good time resolution).</a:t>
            </a:r>
            <a:endParaRPr lang="sk-SK" dirty="0"/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3357562"/>
            <a:ext cx="2327519" cy="313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Two structures under investigation</a:t>
            </a:r>
          </a:p>
          <a:p>
            <a:pPr lvl="1"/>
            <a:r>
              <a:rPr lang="en-US" sz="1600" dirty="0" smtClean="0"/>
              <a:t>Pad for the inner areas (high rate)</a:t>
            </a:r>
          </a:p>
          <a:p>
            <a:pPr lvl="1"/>
            <a:r>
              <a:rPr lang="en-US" sz="1600" dirty="0" smtClean="0"/>
              <a:t>Strips for outer areas (low rate)</a:t>
            </a:r>
          </a:p>
          <a:p>
            <a:endParaRPr lang="en-US" sz="2000" dirty="0" smtClean="0"/>
          </a:p>
          <a:p>
            <a:endParaRPr lang="sk-SK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22</a:t>
            </a:fld>
            <a:endParaRPr lang="sk-SK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1642" y="1071546"/>
            <a:ext cx="323144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Time-of-flight Wall (TOF)</a:t>
            </a:r>
            <a:br>
              <a:rPr lang="en-US" sz="3600" dirty="0" smtClean="0"/>
            </a:br>
            <a:r>
              <a:rPr lang="en-US" sz="3600" dirty="0" smtClean="0"/>
              <a:t>a.k.a. </a:t>
            </a:r>
            <a:r>
              <a:rPr lang="en-US" sz="3200" dirty="0" smtClean="0"/>
              <a:t>Timing Multi-gap Resistive Plate Chamber (MRPC)</a:t>
            </a:r>
            <a:endParaRPr lang="sk-SK" sz="3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00034" y="998520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43042" y="5572140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pads</a:t>
            </a:r>
            <a:endParaRPr lang="sk-SK" dirty="0"/>
          </a:p>
        </p:txBody>
      </p:sp>
      <p:sp>
        <p:nvSpPr>
          <p:cNvPr id="11" name="TextBox 10"/>
          <p:cNvSpPr txBox="1"/>
          <p:nvPr/>
        </p:nvSpPr>
        <p:spPr>
          <a:xfrm>
            <a:off x="7858148" y="5500702"/>
            <a:ext cx="692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strips</a:t>
            </a:r>
            <a:endParaRPr lang="sk-SK" dirty="0"/>
          </a:p>
        </p:txBody>
      </p:sp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2478429"/>
            <a:ext cx="3929058" cy="295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4093781"/>
            <a:ext cx="3571900" cy="276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rmAutofit/>
          </a:bodyPr>
          <a:lstStyle/>
          <a:p>
            <a:r>
              <a:rPr lang="sk-SK" sz="2000" dirty="0" smtClean="0"/>
              <a:t>Measure</a:t>
            </a:r>
            <a:r>
              <a:rPr lang="en-US" sz="2000" dirty="0" smtClean="0"/>
              <a:t> </a:t>
            </a:r>
            <a:r>
              <a:rPr lang="en-US" sz="2000" b="1" dirty="0" smtClean="0"/>
              <a:t>direct photons </a:t>
            </a:r>
            <a:r>
              <a:rPr lang="en-US" sz="2000" dirty="0" smtClean="0"/>
              <a:t>and neutral </a:t>
            </a:r>
            <a:br>
              <a:rPr lang="en-US" sz="2000" dirty="0" smtClean="0"/>
            </a:br>
            <a:r>
              <a:rPr lang="en-US" sz="2000" dirty="0" smtClean="0"/>
              <a:t>mesons (</a:t>
            </a:r>
            <a:r>
              <a:rPr lang="el-GR" sz="2000" dirty="0" smtClean="0"/>
              <a:t>π</a:t>
            </a:r>
            <a:r>
              <a:rPr lang="en-US" sz="2000" dirty="0" smtClean="0"/>
              <a:t>0;</a:t>
            </a:r>
            <a:r>
              <a:rPr lang="el-GR" sz="2000" dirty="0" smtClean="0"/>
              <a:t>η</a:t>
            </a:r>
            <a:r>
              <a:rPr lang="en-US" sz="2000" dirty="0" smtClean="0"/>
              <a:t>) decaying into photons</a:t>
            </a:r>
          </a:p>
          <a:p>
            <a:r>
              <a:rPr lang="en-US" sz="2000" dirty="0" smtClean="0"/>
              <a:t>“</a:t>
            </a:r>
            <a:r>
              <a:rPr lang="en-US" sz="2000" dirty="0" err="1" smtClean="0"/>
              <a:t>Shashlik</a:t>
            </a:r>
            <a:r>
              <a:rPr lang="en-US" sz="2000" dirty="0" smtClean="0"/>
              <a:t>” structured</a:t>
            </a:r>
          </a:p>
          <a:p>
            <a:r>
              <a:rPr lang="en-US" sz="2000" dirty="0" smtClean="0"/>
              <a:t>Tiles build out of lead absorbers </a:t>
            </a:r>
            <a:br>
              <a:rPr lang="en-US" sz="2000" dirty="0" smtClean="0"/>
            </a:br>
            <a:r>
              <a:rPr lang="en-US" sz="2000" dirty="0" smtClean="0"/>
              <a:t>and </a:t>
            </a:r>
            <a:r>
              <a:rPr lang="en-US" sz="2000" dirty="0" err="1" smtClean="0"/>
              <a:t>scintillators</a:t>
            </a:r>
            <a:endParaRPr lang="en-US" sz="2000" dirty="0" smtClean="0"/>
          </a:p>
          <a:p>
            <a:r>
              <a:rPr lang="en-US" sz="2000" dirty="0" smtClean="0"/>
              <a:t>Modules with cell sizes of  3 cm x 3 cm, </a:t>
            </a:r>
            <a:br>
              <a:rPr lang="en-US" sz="2000" dirty="0" smtClean="0"/>
            </a:br>
            <a:r>
              <a:rPr lang="en-US" sz="2000" dirty="0" smtClean="0"/>
              <a:t>6 cm x  6 cm  and 12 cm x 12 cm each </a:t>
            </a:r>
            <a:br>
              <a:rPr lang="en-US" sz="2000" dirty="0" smtClean="0"/>
            </a:br>
            <a:r>
              <a:rPr lang="en-US" sz="2000" dirty="0" smtClean="0"/>
              <a:t>consisting out of </a:t>
            </a:r>
            <a:r>
              <a:rPr lang="en-US" sz="2000" b="1" dirty="0" smtClean="0"/>
              <a:t>140 layers of 1 mm lead </a:t>
            </a:r>
            <a:br>
              <a:rPr lang="en-US" sz="2000" b="1" dirty="0" smtClean="0"/>
            </a:br>
            <a:r>
              <a:rPr lang="en-US" sz="2000" dirty="0" smtClean="0"/>
              <a:t>and </a:t>
            </a:r>
            <a:r>
              <a:rPr lang="en-US" sz="2000" b="1" dirty="0" smtClean="0"/>
              <a:t>1 mm </a:t>
            </a:r>
            <a:r>
              <a:rPr lang="en-US" sz="2000" b="1" dirty="0" err="1" smtClean="0"/>
              <a:t>scintillator</a:t>
            </a:r>
            <a:endParaRPr lang="en-US" sz="2000" b="1" dirty="0" smtClean="0"/>
          </a:p>
          <a:p>
            <a:endParaRPr lang="sk-SK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23</a:t>
            </a:fld>
            <a:endParaRPr lang="sk-SK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Electromagnetic Calorimeter (ECAL)</a:t>
            </a:r>
            <a:endParaRPr lang="sk-SK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00034" y="857232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ecal_frame13"/>
          <p:cNvPicPr>
            <a:picLocks noChangeAspect="1" noChangeArrowheads="1"/>
          </p:cNvPicPr>
          <p:nvPr/>
        </p:nvPicPr>
        <p:blipFill>
          <a:blip r:embed="rId2"/>
          <a:srcRect l="21780" r="21440"/>
          <a:stretch>
            <a:fillRect/>
          </a:stretch>
        </p:blipFill>
        <p:spPr bwMode="auto">
          <a:xfrm>
            <a:off x="6152599" y="857232"/>
            <a:ext cx="2919995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4572008"/>
            <a:ext cx="1741609" cy="188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928670"/>
            <a:ext cx="1017180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7099" y="4143380"/>
            <a:ext cx="3276603" cy="238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14282" y="4714885"/>
            <a:ext cx="3143240" cy="14287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ahoma" pitchFamily="34" charset="0"/>
              </a:rPr>
              <a:t>Moveable 4 cell section</a:t>
            </a:r>
            <a:endParaRPr lang="ru-RU" dirty="0"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ahoma" pitchFamily="34" charset="0"/>
              </a:rPr>
              <a:t>1144 modules (4576 </a:t>
            </a:r>
            <a:r>
              <a:rPr lang="en-US" dirty="0" err="1">
                <a:latin typeface="Tahoma" pitchFamily="34" charset="0"/>
              </a:rPr>
              <a:t>ch</a:t>
            </a:r>
            <a:r>
              <a:rPr lang="en-US" dirty="0">
                <a:latin typeface="Tahoma" pitchFamily="34" charset="0"/>
              </a:rPr>
              <a:t>)</a:t>
            </a:r>
            <a:endParaRPr lang="ru-RU" dirty="0">
              <a:latin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Less than 30 tons</a:t>
            </a:r>
            <a:endParaRPr lang="ru-RU" dirty="0">
              <a:latin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Flexible and universal</a:t>
            </a:r>
            <a:endParaRPr lang="ru-RU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4942" y="4429132"/>
            <a:ext cx="1536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J/</a:t>
            </a:r>
            <a:r>
              <a:rPr lang="el-GR" dirty="0" smtClean="0"/>
              <a:t>ψ</a:t>
            </a:r>
            <a:endParaRPr lang="en-US" dirty="0" smtClean="0"/>
          </a:p>
          <a:p>
            <a:pPr algn="ctr"/>
            <a:r>
              <a:rPr lang="en-US" dirty="0" smtClean="0"/>
              <a:t>Reconstructed</a:t>
            </a:r>
          </a:p>
          <a:p>
            <a:pPr algn="ctr"/>
            <a:r>
              <a:rPr lang="en-US" dirty="0" smtClean="0"/>
              <a:t>using ECAL</a:t>
            </a:r>
            <a:endParaRPr lang="sk-SK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PSD provides</a:t>
            </a:r>
            <a:r>
              <a:rPr lang="en-US" sz="2000" b="1" dirty="0" smtClean="0"/>
              <a:t> measurement </a:t>
            </a:r>
            <a:br>
              <a:rPr lang="en-US" sz="2000" b="1" dirty="0" smtClean="0"/>
            </a:br>
            <a:r>
              <a:rPr lang="en-US" sz="2000" b="1" dirty="0" smtClean="0"/>
              <a:t>of centrality and reaction plane</a:t>
            </a:r>
            <a:r>
              <a:rPr lang="en-US" sz="2000" dirty="0" smtClean="0"/>
              <a:t> at the CBM</a:t>
            </a:r>
          </a:p>
          <a:p>
            <a:r>
              <a:rPr lang="en-US" sz="2000" dirty="0" smtClean="0"/>
              <a:t>Designed to measure the number of </a:t>
            </a:r>
            <a:br>
              <a:rPr lang="en-US" sz="2000" dirty="0" smtClean="0"/>
            </a:br>
            <a:r>
              <a:rPr lang="en-US" sz="2000" dirty="0" smtClean="0"/>
              <a:t>non-interacting nucleons from a projectile</a:t>
            </a:r>
            <a:br>
              <a:rPr lang="en-US" sz="2000" dirty="0" smtClean="0"/>
            </a:br>
            <a:r>
              <a:rPr lang="en-US" sz="2000" dirty="0" smtClean="0"/>
              <a:t> nucleus in nucleus-nucleus </a:t>
            </a:r>
            <a:r>
              <a:rPr lang="sk-SK" sz="2000" dirty="0" smtClean="0"/>
              <a:t>collisions</a:t>
            </a:r>
            <a:endParaRPr lang="en-US" sz="2000" dirty="0" smtClean="0"/>
          </a:p>
          <a:p>
            <a:r>
              <a:rPr lang="en-US" sz="2000" dirty="0" smtClean="0"/>
              <a:t>L</a:t>
            </a:r>
            <a:r>
              <a:rPr lang="sk-SK" sz="2000" dirty="0" smtClean="0"/>
              <a:t>ead-scintillator calorimeter </a:t>
            </a:r>
            <a:r>
              <a:rPr lang="en-US" sz="2000" dirty="0" smtClean="0"/>
              <a:t>- provides very good </a:t>
            </a:r>
            <a:br>
              <a:rPr lang="en-US" sz="2000" dirty="0" smtClean="0"/>
            </a:br>
            <a:r>
              <a:rPr lang="en-US" sz="2000" dirty="0" smtClean="0"/>
              <a:t>and uniform energy resolution</a:t>
            </a:r>
          </a:p>
          <a:p>
            <a:r>
              <a:rPr lang="sk-SK" sz="2000" dirty="0" smtClean="0"/>
              <a:t>4</a:t>
            </a:r>
            <a:r>
              <a:rPr lang="en-US" sz="2000" dirty="0" smtClean="0"/>
              <a:t>5</a:t>
            </a:r>
            <a:r>
              <a:rPr lang="sk-SK" sz="2000" dirty="0" smtClean="0"/>
              <a:t> individual</a:t>
            </a:r>
            <a:r>
              <a:rPr lang="en-US" sz="2000" dirty="0" smtClean="0"/>
              <a:t> modules, each consisting of 60 lead/</a:t>
            </a:r>
            <a:r>
              <a:rPr lang="en-US" sz="2000" dirty="0" err="1" smtClean="0"/>
              <a:t>scintillator</a:t>
            </a:r>
            <a:r>
              <a:rPr lang="en-US" sz="2000" dirty="0" smtClean="0"/>
              <a:t> layers with a surface of 20 cm x 20 cm</a:t>
            </a:r>
            <a:endParaRPr lang="sk-SK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24</a:t>
            </a:fld>
            <a:endParaRPr lang="sk-SK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Projectile Spectator Detector (PSD)</a:t>
            </a:r>
            <a:endParaRPr lang="sk-SK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00034" y="857232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Titelse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3306" y="3864003"/>
            <a:ext cx="1974974" cy="285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1028699"/>
            <a:ext cx="235267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43380"/>
            <a:ext cx="3862399" cy="23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0" y="4214818"/>
            <a:ext cx="29146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detect </a:t>
            </a:r>
            <a:r>
              <a:rPr lang="en-US" sz="2000" b="1" dirty="0" err="1" smtClean="0"/>
              <a:t>muons</a:t>
            </a:r>
            <a:r>
              <a:rPr lang="en-US" sz="2000" b="1" dirty="0" smtClean="0"/>
              <a:t> </a:t>
            </a:r>
            <a:r>
              <a:rPr lang="en-US" sz="2000" dirty="0" smtClean="0"/>
              <a:t>from J/</a:t>
            </a:r>
            <a:r>
              <a:rPr lang="el-GR" sz="2000" dirty="0" smtClean="0"/>
              <a:t>ψ</a:t>
            </a:r>
            <a:r>
              <a:rPr lang="en-US" sz="2000" dirty="0" smtClean="0"/>
              <a:t> and light vector mesons in an environment of high particle densities</a:t>
            </a:r>
          </a:p>
          <a:p>
            <a:r>
              <a:rPr lang="en-US" sz="2000" dirty="0" smtClean="0"/>
              <a:t>hit rate </a:t>
            </a:r>
            <a:r>
              <a:rPr lang="en-US" sz="2000" b="1" dirty="0" smtClean="0"/>
              <a:t>of 3 MHz/cm</a:t>
            </a:r>
            <a:r>
              <a:rPr lang="en-US" sz="2000" b="1" baseline="30000" dirty="0" smtClean="0"/>
              <a:t>2 </a:t>
            </a:r>
            <a:r>
              <a:rPr lang="en-US" sz="2000" dirty="0" smtClean="0"/>
              <a:t>(in first detector triplet)</a:t>
            </a:r>
          </a:p>
          <a:p>
            <a:r>
              <a:rPr lang="en-US" sz="2000" dirty="0" smtClean="0"/>
              <a:t>compact absorbers - </a:t>
            </a:r>
            <a:r>
              <a:rPr lang="en-US" sz="2000" b="1" dirty="0" smtClean="0"/>
              <a:t>suppress background </a:t>
            </a:r>
            <a:r>
              <a:rPr lang="en-US" sz="2000" dirty="0" smtClean="0"/>
              <a:t>from hadrons</a:t>
            </a:r>
          </a:p>
          <a:p>
            <a:r>
              <a:rPr lang="en-US" sz="2000" dirty="0" smtClean="0"/>
              <a:t>prototype chambers based on GEM technology – operated successfully</a:t>
            </a:r>
          </a:p>
          <a:p>
            <a:r>
              <a:rPr lang="en-US" sz="2000" dirty="0" smtClean="0"/>
              <a:t>at </a:t>
            </a:r>
            <a:r>
              <a:rPr lang="sk-SK" sz="2000" dirty="0" smtClean="0"/>
              <a:t> SIS100 a MUCH</a:t>
            </a:r>
            <a:r>
              <a:rPr lang="en-US" sz="2000" dirty="0" smtClean="0"/>
              <a:t> start version with 3 chamber triplets is sufficient</a:t>
            </a:r>
            <a:endParaRPr lang="sk-SK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25</a:t>
            </a:fld>
            <a:endParaRPr lang="sk-SK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62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Muon</a:t>
            </a:r>
            <a:r>
              <a:rPr lang="en-US" sz="3600" dirty="0" smtClean="0"/>
              <a:t> Chamber System (MUCH)</a:t>
            </a:r>
            <a:endParaRPr lang="sk-SK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00034" y="857232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571868" y="4713639"/>
            <a:ext cx="1892160" cy="2144385"/>
            <a:chOff x="340" y="2795"/>
            <a:chExt cx="1314" cy="148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9109"/>
            <a:stretch>
              <a:fillRect/>
            </a:stretch>
          </p:blipFill>
          <p:spPr bwMode="auto">
            <a:xfrm>
              <a:off x="340" y="2795"/>
              <a:ext cx="1314" cy="14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487" y="3548"/>
              <a:ext cx="13" cy="24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32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487" y="3507"/>
              <a:ext cx="13" cy="25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32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502" y="3521"/>
              <a:ext cx="23" cy="10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32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502" y="3548"/>
              <a:ext cx="23" cy="11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32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530" y="3548"/>
              <a:ext cx="25" cy="10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32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530" y="3521"/>
              <a:ext cx="25" cy="10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32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560" y="3514"/>
              <a:ext cx="25" cy="17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32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560" y="3549"/>
              <a:ext cx="25" cy="17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32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604" y="3548"/>
              <a:ext cx="25" cy="10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32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604" y="3520"/>
              <a:ext cx="25" cy="10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32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676" y="3520"/>
              <a:ext cx="5" cy="10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32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676" y="3549"/>
              <a:ext cx="5" cy="10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32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662" y="3507"/>
              <a:ext cx="13" cy="23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32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662" y="3549"/>
              <a:ext cx="13" cy="23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32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</p:grpSp>
      <p:pic>
        <p:nvPicPr>
          <p:cNvPr id="23" name="Picture 18"/>
          <p:cNvPicPr>
            <a:picLocks noChangeAspect="1" noChangeArrowheads="1"/>
          </p:cNvPicPr>
          <p:nvPr/>
        </p:nvPicPr>
        <p:blipFill>
          <a:blip r:embed="rId5" cstate="print"/>
          <a:srcRect l="10852" t="6615" r="6973" b="13177"/>
          <a:stretch>
            <a:fillRect/>
          </a:stretch>
        </p:blipFill>
        <p:spPr bwMode="auto">
          <a:xfrm>
            <a:off x="3643306" y="2987573"/>
            <a:ext cx="1632960" cy="17987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5472106" y="3216173"/>
            <a:ext cx="3132736" cy="14707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de-DE" dirty="0" smtClean="0">
                <a:solidFill>
                  <a:srgbClr val="000000"/>
                </a:solidFill>
                <a:latin typeface="Tahoma" charset="0"/>
              </a:rPr>
              <a:t>SIS-100 version</a:t>
            </a:r>
            <a:endParaRPr lang="de-DE" dirty="0">
              <a:solidFill>
                <a:srgbClr val="000000"/>
              </a:solidFill>
              <a:latin typeface="Tahoma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de-DE" dirty="0">
                <a:solidFill>
                  <a:srgbClr val="000000"/>
                </a:solidFill>
                <a:latin typeface="Tahoma" charset="0"/>
              </a:rPr>
              <a:t>10 A </a:t>
            </a:r>
            <a:r>
              <a:rPr lang="de-DE" dirty="0" smtClean="0">
                <a:solidFill>
                  <a:srgbClr val="000000"/>
                </a:solidFill>
                <a:latin typeface="Tahoma" charset="0"/>
              </a:rPr>
              <a:t>GeV</a:t>
            </a:r>
            <a:endParaRPr lang="de-DE" dirty="0">
              <a:solidFill>
                <a:srgbClr val="000000"/>
              </a:solidFill>
              <a:cs typeface="Arial" charset="0"/>
            </a:endParaRP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de-DE" dirty="0">
                <a:solidFill>
                  <a:srgbClr val="000000"/>
                </a:solidFill>
                <a:cs typeface="Arial" charset="0"/>
              </a:rPr>
              <a:t>Iron absorber: 20+70+135 cm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de-DE" dirty="0">
                <a:solidFill>
                  <a:srgbClr val="000000"/>
                </a:solidFill>
                <a:cs typeface="Arial" charset="0"/>
              </a:rPr>
              <a:t>3 detector triplets: 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de-DE" dirty="0">
                <a:solidFill>
                  <a:srgbClr val="000000"/>
                </a:solidFill>
                <a:cs typeface="Arial" charset="0"/>
              </a:rPr>
              <a:t>GEM + </a:t>
            </a:r>
            <a:r>
              <a:rPr lang="de-DE" dirty="0" smtClean="0">
                <a:solidFill>
                  <a:srgbClr val="000000"/>
                </a:solidFill>
                <a:cs typeface="Arial" charset="0"/>
              </a:rPr>
              <a:t>GEM  </a:t>
            </a:r>
            <a:r>
              <a:rPr lang="de-DE" dirty="0">
                <a:solidFill>
                  <a:srgbClr val="000000"/>
                </a:solidFill>
                <a:cs typeface="Arial" charset="0"/>
              </a:rPr>
              <a:t>+ straw </a:t>
            </a:r>
            <a:r>
              <a:rPr lang="de-DE" dirty="0" smtClean="0">
                <a:solidFill>
                  <a:srgbClr val="000000"/>
                </a:solidFill>
                <a:cs typeface="Arial" charset="0"/>
              </a:rPr>
              <a:t>tubes/TRD</a:t>
            </a:r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5618109" y="4945503"/>
            <a:ext cx="3598890" cy="14707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de-DE" dirty="0" smtClean="0">
                <a:solidFill>
                  <a:srgbClr val="000000"/>
                </a:solidFill>
                <a:latin typeface="Tahoma" charset="0"/>
              </a:rPr>
              <a:t>SIS300 </a:t>
            </a:r>
            <a:r>
              <a:rPr lang="de-DE" dirty="0">
                <a:solidFill>
                  <a:srgbClr val="000000"/>
                </a:solidFill>
                <a:latin typeface="Tahoma" charset="0"/>
              </a:rPr>
              <a:t>version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de-DE" dirty="0">
                <a:solidFill>
                  <a:srgbClr val="000000"/>
                </a:solidFill>
                <a:latin typeface="Tahoma" charset="0"/>
              </a:rPr>
              <a:t>25 A </a:t>
            </a:r>
            <a:r>
              <a:rPr lang="de-DE" dirty="0" smtClean="0">
                <a:solidFill>
                  <a:srgbClr val="000000"/>
                </a:solidFill>
                <a:latin typeface="Tahoma" charset="0"/>
              </a:rPr>
              <a:t>GeV</a:t>
            </a:r>
            <a:endParaRPr lang="de-DE" dirty="0">
              <a:solidFill>
                <a:srgbClr val="000000"/>
              </a:solidFill>
              <a:cs typeface="Arial" charset="0"/>
            </a:endParaRP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de-DE" dirty="0">
                <a:solidFill>
                  <a:srgbClr val="000000"/>
                </a:solidFill>
                <a:cs typeface="Arial" charset="0"/>
              </a:rPr>
              <a:t>Iron absorber: 3x20+30+35+100 cm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de-DE" dirty="0">
                <a:solidFill>
                  <a:srgbClr val="000000"/>
                </a:solidFill>
                <a:cs typeface="Arial" charset="0"/>
              </a:rPr>
              <a:t>6 detector triplets: 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de-DE" dirty="0" smtClean="0">
                <a:solidFill>
                  <a:srgbClr val="000000"/>
                </a:solidFill>
                <a:cs typeface="Arial" charset="0"/>
              </a:rPr>
              <a:t>4 GEM+2 </a:t>
            </a:r>
            <a:r>
              <a:rPr lang="de-DE" dirty="0">
                <a:solidFill>
                  <a:srgbClr val="000000"/>
                </a:solidFill>
                <a:cs typeface="Arial" charset="0"/>
              </a:rPr>
              <a:t>straw </a:t>
            </a:r>
            <a:r>
              <a:rPr lang="de-DE" dirty="0" smtClean="0">
                <a:solidFill>
                  <a:srgbClr val="000000"/>
                </a:solidFill>
                <a:cs typeface="Arial" charset="0"/>
              </a:rPr>
              <a:t>tubes/TRD</a:t>
            </a:r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28" name="Object 30"/>
          <p:cNvGraphicFramePr>
            <a:graphicFrameLocks noChangeAspect="1"/>
          </p:cNvGraphicFramePr>
          <p:nvPr/>
        </p:nvGraphicFramePr>
        <p:xfrm>
          <a:off x="357158" y="3143248"/>
          <a:ext cx="3276600" cy="1558925"/>
        </p:xfrm>
        <a:graphic>
          <a:graphicData uri="http://schemas.openxmlformats.org/presentationml/2006/ole">
            <p:oleObj spid="_x0000_s39940" name="Bitmap Image" r:id="rId6" imgW="3505689" imgH="1666667" progId="PBrush">
              <p:embed/>
            </p:oleObj>
          </a:graphicData>
        </a:graphic>
      </p:graphicFrame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2414558" y="4210048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anode</a:t>
            </a:r>
            <a:endParaRPr lang="ru-RU" sz="900"/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2566958" y="2990848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cathode</a:t>
            </a:r>
            <a:endParaRPr lang="ru-RU" sz="900"/>
          </a:p>
        </p:txBody>
      </p:sp>
      <p:sp>
        <p:nvSpPr>
          <p:cNvPr id="31" name="Text Box 42"/>
          <p:cNvSpPr txBox="1">
            <a:spLocks noChangeArrowheads="1"/>
          </p:cNvSpPr>
          <p:nvPr/>
        </p:nvSpPr>
        <p:spPr bwMode="auto">
          <a:xfrm>
            <a:off x="71406" y="4343408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dirty="0"/>
              <a:t>mesh</a:t>
            </a:r>
            <a:endParaRPr lang="ru-RU" sz="900" dirty="0"/>
          </a:p>
        </p:txBody>
      </p:sp>
      <p:sp>
        <p:nvSpPr>
          <p:cNvPr id="32" name="Line 43"/>
          <p:cNvSpPr>
            <a:spLocks noChangeShapeType="1"/>
          </p:cNvSpPr>
          <p:nvPr/>
        </p:nvSpPr>
        <p:spPr bwMode="auto">
          <a:xfrm flipV="1">
            <a:off x="328586" y="4133848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N"/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214282" y="4857760"/>
            <a:ext cx="3143272" cy="16224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u="sng" dirty="0">
                <a:solidFill>
                  <a:srgbClr val="996600"/>
                </a:solidFill>
              </a:rPr>
              <a:t>MICROMEGAS + GEM prototype (</a:t>
            </a:r>
            <a:r>
              <a:rPr lang="en-US" sz="1600" b="1" u="sng" dirty="0">
                <a:solidFill>
                  <a:srgbClr val="333300"/>
                </a:solidFill>
              </a:rPr>
              <a:t>MG</a:t>
            </a:r>
            <a:r>
              <a:rPr lang="en-US" sz="1400" b="1" u="sng" dirty="0">
                <a:solidFill>
                  <a:srgbClr val="996600"/>
                </a:solidFill>
              </a:rPr>
              <a:t>):</a:t>
            </a:r>
            <a:r>
              <a:rPr lang="en-US" sz="1400" dirty="0"/>
              <a:t> 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■ </a:t>
            </a:r>
            <a:r>
              <a:rPr lang="en-US" sz="1400" b="1" dirty="0"/>
              <a:t>readout </a:t>
            </a:r>
            <a:r>
              <a:rPr lang="en-US" sz="1400" b="1" dirty="0">
                <a:solidFill>
                  <a:srgbClr val="333300"/>
                </a:solidFill>
              </a:rPr>
              <a:t>pad </a:t>
            </a:r>
            <a:r>
              <a:rPr lang="en-US" sz="1400" b="1" dirty="0">
                <a:solidFill>
                  <a:srgbClr val="333300"/>
                </a:solidFill>
                <a:cs typeface="Arial" charset="0"/>
              </a:rPr>
              <a:t>– </a:t>
            </a:r>
            <a:r>
              <a:rPr lang="en-US" sz="1400" b="1" dirty="0">
                <a:solidFill>
                  <a:srgbClr val="996600"/>
                </a:solidFill>
              </a:rPr>
              <a:t>4x4 mm</a:t>
            </a:r>
            <a:r>
              <a:rPr lang="en-US" sz="1400" b="1" baseline="30000" dirty="0">
                <a:solidFill>
                  <a:srgbClr val="996600"/>
                </a:solidFill>
              </a:rPr>
              <a:t>2</a:t>
            </a:r>
            <a:endParaRPr lang="en-US" sz="1400" dirty="0"/>
          </a:p>
          <a:p>
            <a:pPr>
              <a:spcBef>
                <a:spcPct val="50000"/>
              </a:spcBef>
            </a:pPr>
            <a:r>
              <a:rPr lang="en-US" sz="1400" dirty="0"/>
              <a:t>■ </a:t>
            </a:r>
            <a:r>
              <a:rPr lang="en-US" sz="1400" b="1" dirty="0"/>
              <a:t>drift gap </a:t>
            </a:r>
            <a:r>
              <a:rPr lang="en-US" sz="1400" b="1" dirty="0">
                <a:cs typeface="Arial" charset="0"/>
              </a:rPr>
              <a:t>–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b="1" dirty="0">
                <a:solidFill>
                  <a:srgbClr val="996600"/>
                </a:solidFill>
              </a:rPr>
              <a:t>4 mm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■ </a:t>
            </a:r>
            <a:r>
              <a:rPr lang="en-US" sz="1400" b="1" dirty="0"/>
              <a:t>transfer gap –</a:t>
            </a:r>
            <a:r>
              <a:rPr lang="en-US" sz="1400" dirty="0"/>
              <a:t> </a:t>
            </a:r>
            <a:r>
              <a:rPr lang="en-US" sz="1400" b="1" dirty="0">
                <a:solidFill>
                  <a:srgbClr val="996600"/>
                </a:solidFill>
              </a:rPr>
              <a:t>1mm 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■ </a:t>
            </a:r>
            <a:r>
              <a:rPr lang="en-US" sz="1400" b="1" dirty="0"/>
              <a:t>anode-mesh gap –</a:t>
            </a:r>
            <a:r>
              <a:rPr lang="en-US" sz="1400" dirty="0"/>
              <a:t> </a:t>
            </a:r>
            <a:r>
              <a:rPr lang="en-US" sz="1400" b="1" dirty="0">
                <a:solidFill>
                  <a:srgbClr val="996600"/>
                </a:solidFill>
              </a:rPr>
              <a:t>70 </a:t>
            </a:r>
            <a:r>
              <a:rPr lang="el-GR" sz="1400" b="1" dirty="0">
                <a:solidFill>
                  <a:srgbClr val="996600"/>
                </a:solidFill>
                <a:cs typeface="Arial" charset="0"/>
              </a:rPr>
              <a:t>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26</a:t>
            </a:fld>
            <a:endParaRPr lang="sk-SK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62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Muon</a:t>
            </a:r>
            <a:r>
              <a:rPr lang="en-US" sz="3600" dirty="0" smtClean="0"/>
              <a:t> Chamber System (MUCH)</a:t>
            </a:r>
            <a:endParaRPr lang="sk-SK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00034" y="857232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75" y="923934"/>
            <a:ext cx="4645291" cy="3219446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000108"/>
            <a:ext cx="4143404" cy="311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:\Large_GEM\VECC_30x30cm\Image17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400000">
            <a:off x="5045869" y="3883825"/>
            <a:ext cx="2414586" cy="3219448"/>
          </a:xfrm>
          <a:prstGeom prst="rect">
            <a:avLst/>
          </a:prstGeom>
          <a:noFill/>
        </p:spPr>
      </p:pic>
      <p:pic>
        <p:nvPicPr>
          <p:cNvPr id="19" name="Picture 13" descr="C:\Documents and Settings\MURTHY\Desktop\Anand\PICTURES\060220129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2094" y="4175205"/>
            <a:ext cx="2538402" cy="253994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BMPhysBoo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476250"/>
            <a:ext cx="3468687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0" y="1916113"/>
            <a:ext cx="4324350" cy="2897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en-GB" sz="28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Arial" pitchFamily="34" charset="0"/>
              </a:rPr>
              <a:t>The CBM Physics Book</a:t>
            </a:r>
          </a:p>
          <a:p>
            <a:pPr algn="l"/>
            <a:endParaRPr lang="en-GB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Arial" pitchFamily="34" charset="0"/>
            </a:endParaRPr>
          </a:p>
          <a:p>
            <a:pPr algn="l"/>
            <a:r>
              <a:rPr lang="en-GB" sz="2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Arial" pitchFamily="34" charset="0"/>
              </a:rPr>
              <a:t>Foreword by Frank Wilczek</a:t>
            </a:r>
          </a:p>
          <a:p>
            <a:pPr algn="l"/>
            <a:r>
              <a:rPr lang="en-GB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Arial" pitchFamily="34" charset="0"/>
              </a:rPr>
              <a:t>    </a:t>
            </a:r>
            <a:endParaRPr lang="de-DE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Arial" pitchFamily="34" charset="0"/>
            </a:endParaRPr>
          </a:p>
          <a:p>
            <a:pPr algn="l" eaLnBrk="0" hangingPunct="0"/>
            <a:r>
              <a:rPr lang="en-GB" sz="2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Arial" pitchFamily="34" charset="0"/>
              </a:rPr>
              <a:t>Springer Series: </a:t>
            </a:r>
          </a:p>
          <a:p>
            <a:pPr algn="l" eaLnBrk="0" hangingPunct="0"/>
            <a:r>
              <a:rPr lang="en-GB" sz="2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Arial" pitchFamily="34" charset="0"/>
              </a:rPr>
              <a:t>Lecture Notes in Physics, Vol. 814 </a:t>
            </a:r>
            <a:br>
              <a:rPr lang="en-GB" sz="2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Arial" pitchFamily="34" charset="0"/>
              </a:rPr>
            </a:br>
            <a:r>
              <a:rPr lang="en-GB" sz="2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en-GB" sz="2000" baseline="30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Arial" pitchFamily="34" charset="0"/>
              </a:rPr>
              <a:t>st</a:t>
            </a:r>
            <a:r>
              <a:rPr lang="en-GB" sz="2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Arial" pitchFamily="34" charset="0"/>
              </a:rPr>
              <a:t> Edition., 2011, 960 p., Hardcover </a:t>
            </a:r>
            <a:br>
              <a:rPr lang="en-GB" sz="2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Arial" pitchFamily="34" charset="0"/>
              </a:rPr>
            </a:br>
            <a:r>
              <a:rPr lang="en-GB" sz="2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Arial" pitchFamily="34" charset="0"/>
              </a:rPr>
              <a:t>ISBN: 978-3-642-13292-6</a:t>
            </a:r>
          </a:p>
          <a:p>
            <a:pPr algn="l" eaLnBrk="0" hangingPunct="0"/>
            <a:endParaRPr lang="en-GB" sz="2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7700" y="5942013"/>
            <a:ext cx="8893175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GB" sz="2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Arial" pitchFamily="34" charset="0"/>
              </a:rPr>
              <a:t>Electronic Authors version:  </a:t>
            </a:r>
          </a:p>
          <a:p>
            <a:pPr algn="l" eaLnBrk="0" hangingPunct="0"/>
            <a:r>
              <a:rPr lang="en-GB" sz="2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Arial" pitchFamily="34" charset="0"/>
              </a:rPr>
              <a:t>http://www.gsi.de/documents/DOC-2009-Sep-120-1.pdf</a:t>
            </a:r>
          </a:p>
          <a:p>
            <a:pPr algn="l"/>
            <a:endParaRPr lang="de-DE" sz="2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FAIR construction site </a:t>
            </a:r>
            <a:r>
              <a:rPr lang="sk-SK" sz="3200" dirty="0" smtClean="0"/>
              <a:t>today </a:t>
            </a:r>
            <a:r>
              <a:rPr lang="en-US" sz="1800" dirty="0" smtClean="0"/>
              <a:t>(19.09.2013</a:t>
            </a:r>
            <a:r>
              <a:rPr lang="en-US" sz="1100" dirty="0" smtClean="0"/>
              <a:t> </a:t>
            </a:r>
            <a:r>
              <a:rPr lang="en-US" sz="1800" dirty="0" smtClean="0"/>
              <a:t>at 11:09 CET)</a:t>
            </a:r>
            <a:endParaRPr lang="sk-SK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28</a:t>
            </a:fld>
            <a:endParaRPr lang="sk-SK"/>
          </a:p>
        </p:txBody>
      </p:sp>
      <p:cxnSp>
        <p:nvCxnSpPr>
          <p:cNvPr id="6" name="Straight Connector 5"/>
          <p:cNvCxnSpPr/>
          <p:nvPr/>
        </p:nvCxnSpPr>
        <p:spPr>
          <a:xfrm>
            <a:off x="500034" y="857232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2" name="Picture 2" descr="C:\Users\GENIUS\Desktop\Plenary\FAIRcam00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000108"/>
            <a:ext cx="7358114" cy="5518585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>
            <a:stCxn id="9" idx="1"/>
          </p:cNvCxnSpPr>
          <p:nvPr/>
        </p:nvCxnSpPr>
        <p:spPr>
          <a:xfrm rot="10800000" flipV="1">
            <a:off x="5429256" y="1534198"/>
            <a:ext cx="1285884" cy="103754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15140" y="1211033"/>
            <a:ext cx="1772473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CBM will be </a:t>
            </a:r>
            <a:br>
              <a:rPr lang="en-US" dirty="0" smtClean="0"/>
            </a:br>
            <a:r>
              <a:rPr lang="en-US" dirty="0" smtClean="0"/>
              <a:t>somewhere here</a:t>
            </a:r>
            <a:endParaRPr lang="sk-SK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29</a:t>
            </a:fld>
            <a:endParaRPr lang="sk-SK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68313" y="174606"/>
            <a:ext cx="8229600" cy="4683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and conclusion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539552" y="1052736"/>
            <a:ext cx="5861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CBM searches for first order phase transition, critical point …</a:t>
            </a:r>
            <a:endParaRPr lang="en-US" dirty="0"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38887" y="1847481"/>
            <a:ext cx="580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CBM is to measure the widest possible range of observables</a:t>
            </a:r>
            <a:endParaRPr lang="en-US" dirty="0"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61607" y="2633299"/>
            <a:ext cx="59623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Building CBM is a challenge BUT</a:t>
            </a:r>
          </a:p>
          <a:p>
            <a:r>
              <a:rPr lang="en-US" dirty="0" smtClean="0">
                <a:latin typeface="+mn-lt"/>
              </a:rPr>
              <a:t>	The R&amp;D is supported by helpful trends in industry:</a:t>
            </a:r>
          </a:p>
          <a:p>
            <a:pPr marL="1714500" lvl="3" indent="-342900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Multicore and GPGPU computing</a:t>
            </a:r>
          </a:p>
          <a:p>
            <a:pPr marL="1714500" lvl="3" indent="-342900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New chip manufacturing processes</a:t>
            </a:r>
          </a:p>
          <a:p>
            <a:pPr marL="1714500" lvl="3" indent="-342900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High bandwidth data network technologies</a:t>
            </a:r>
            <a:endParaRPr lang="en-US" dirty="0">
              <a:latin typeface="+mn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9552" y="4419249"/>
            <a:ext cx="545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D</a:t>
            </a:r>
            <a:r>
              <a:rPr lang="en-US" dirty="0" smtClean="0">
                <a:latin typeface="+mn-lt"/>
              </a:rPr>
              <a:t>etector prototypes are being build and tested in beam,</a:t>
            </a:r>
          </a:p>
          <a:p>
            <a:r>
              <a:rPr lang="en-US" dirty="0">
                <a:latin typeface="+mn-lt"/>
              </a:rPr>
              <a:t>	</a:t>
            </a:r>
            <a:r>
              <a:rPr lang="en-US" dirty="0" smtClean="0">
                <a:latin typeface="+mn-lt"/>
              </a:rPr>
              <a:t>writing TDR is envisaged for 2013-2014</a:t>
            </a:r>
            <a:endParaRPr lang="en-US" dirty="0"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8887" y="5417122"/>
            <a:ext cx="6311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The construction of FAIR has started, expect beam on target 2018</a:t>
            </a:r>
            <a:endParaRPr lang="en-US" dirty="0">
              <a:latin typeface="+mn-l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0034" y="857232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0700"/>
            <a:ext cx="10548938" cy="6437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642918"/>
          </a:xfrm>
        </p:spPr>
        <p:txBody>
          <a:bodyPr>
            <a:noAutofit/>
          </a:bodyPr>
          <a:lstStyle/>
          <a:p>
            <a:r>
              <a:rPr lang="sk-SK" sz="3200" dirty="0" smtClean="0"/>
              <a:t>Experimental challenge</a:t>
            </a:r>
            <a:endParaRPr lang="sk-SK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3</a:t>
            </a:fld>
            <a:endParaRPr lang="sk-SK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5720" y="2285992"/>
            <a:ext cx="8389968" cy="4324261"/>
          </a:xfrm>
          <a:prstGeom prst="rect">
            <a:avLst/>
          </a:prstGeom>
          <a:solidFill>
            <a:srgbClr val="FFFFFF">
              <a:alpha val="7098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buFont typeface="Wingdings" pitchFamily="2" charset="2"/>
              <a:buChar char="Ø"/>
            </a:pPr>
            <a:r>
              <a:rPr lang="sk-SK" sz="2400" dirty="0" smtClean="0"/>
              <a:t> </a:t>
            </a:r>
            <a:r>
              <a:rPr lang="en-US" sz="2400" dirty="0" smtClean="0"/>
              <a:t>High acceptance including forward and mid </a:t>
            </a:r>
            <a:r>
              <a:rPr lang="en-US" sz="2400" dirty="0" err="1" smtClean="0"/>
              <a:t>rapidities</a:t>
            </a:r>
            <a:r>
              <a:rPr lang="sk-SK" sz="2400" dirty="0" smtClean="0"/>
              <a:t/>
            </a:r>
            <a:br>
              <a:rPr lang="sk-SK" sz="2400" dirty="0" smtClean="0"/>
            </a:br>
            <a:r>
              <a:rPr lang="sk-SK" sz="2400" dirty="0" smtClean="0"/>
              <a:t>     </a:t>
            </a:r>
            <a:r>
              <a:rPr lang="en-US" sz="2400" dirty="0" smtClean="0"/>
              <a:t>(</a:t>
            </a:r>
            <a:r>
              <a:rPr lang="en-US" sz="2400" b="1" dirty="0" smtClean="0"/>
              <a:t>2.5</a:t>
            </a:r>
            <a:r>
              <a:rPr lang="sk-SK" sz="2400" b="1" dirty="0" smtClean="0"/>
              <a:t>°</a:t>
            </a:r>
            <a:r>
              <a:rPr lang="en-US" sz="2400" b="1" dirty="0" smtClean="0"/>
              <a:t> &lt; </a:t>
            </a:r>
            <a:r>
              <a:rPr lang="el-GR" sz="2400" b="1" dirty="0" smtClean="0"/>
              <a:t>Θ</a:t>
            </a:r>
            <a:r>
              <a:rPr lang="sk-SK" sz="2400" b="1" dirty="0" smtClean="0"/>
              <a:t> </a:t>
            </a:r>
            <a:r>
              <a:rPr lang="en-US" sz="2400" b="1" dirty="0" smtClean="0"/>
              <a:t>&lt;</a:t>
            </a:r>
            <a:r>
              <a:rPr lang="sk-SK" sz="2400" b="1" dirty="0" smtClean="0"/>
              <a:t> 25°</a:t>
            </a:r>
            <a:r>
              <a:rPr lang="en-US" sz="2400" b="1" dirty="0" smtClean="0"/>
              <a:t>, </a:t>
            </a:r>
            <a:r>
              <a:rPr lang="el-GR" sz="2400" b="1" dirty="0" smtClean="0"/>
              <a:t>φ</a:t>
            </a:r>
            <a:r>
              <a:rPr lang="en-US" sz="2400" b="1" dirty="0" smtClean="0"/>
              <a:t> within 2</a:t>
            </a:r>
            <a:r>
              <a:rPr lang="el-GR" sz="2400" b="1" dirty="0" smtClean="0"/>
              <a:t>π</a:t>
            </a:r>
            <a:r>
              <a:rPr lang="en-US" sz="2400" dirty="0" smtClean="0"/>
              <a:t> ) </a:t>
            </a:r>
            <a:endParaRPr lang="sk-SK" sz="2400" dirty="0" smtClean="0"/>
          </a:p>
          <a:p>
            <a:pPr eaLnBrk="0" hangingPunct="0"/>
            <a:r>
              <a:rPr lang="en-GB" sz="2400" dirty="0" smtClean="0">
                <a:latin typeface="Comic Sans MS" pitchFamily="66" charset="0"/>
                <a:sym typeface="Wingdings" pitchFamily="2" charset="2"/>
              </a:rPr>
              <a:t>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>
                <a:latin typeface="Tahoma" pitchFamily="34" charset="0"/>
              </a:rPr>
              <a:t>10</a:t>
            </a:r>
            <a:r>
              <a:rPr lang="en-GB" sz="2400" baseline="30000" dirty="0">
                <a:latin typeface="Tahoma" pitchFamily="34" charset="0"/>
              </a:rPr>
              <a:t>5</a:t>
            </a:r>
            <a:r>
              <a:rPr lang="en-GB" sz="2400" dirty="0">
                <a:latin typeface="Tahoma" pitchFamily="34" charset="0"/>
              </a:rPr>
              <a:t> - 10</a:t>
            </a:r>
            <a:r>
              <a:rPr lang="en-GB" sz="2400" baseline="30000" dirty="0">
                <a:latin typeface="Tahoma" pitchFamily="34" charset="0"/>
              </a:rPr>
              <a:t>7</a:t>
            </a:r>
            <a:r>
              <a:rPr lang="en-GB" sz="2400" dirty="0">
                <a:latin typeface="Tahoma" pitchFamily="34" charset="0"/>
              </a:rPr>
              <a:t> </a:t>
            </a:r>
            <a:r>
              <a:rPr lang="en-GB" sz="2400" dirty="0" err="1">
                <a:latin typeface="Tahoma" pitchFamily="34" charset="0"/>
              </a:rPr>
              <a:t>Au+Au</a:t>
            </a:r>
            <a:r>
              <a:rPr lang="en-GB" sz="2400" dirty="0">
                <a:latin typeface="Tahoma" pitchFamily="34" charset="0"/>
              </a:rPr>
              <a:t>  reactions/sec</a:t>
            </a:r>
            <a:endParaRPr lang="el-GR" sz="2400" dirty="0">
              <a:latin typeface="Tahoma" pitchFamily="34" charset="0"/>
            </a:endParaRPr>
          </a:p>
          <a:p>
            <a:pPr algn="l" eaLnBrk="0" hangingPunct="0"/>
            <a:endParaRPr lang="en-GB" sz="700" dirty="0">
              <a:latin typeface="Tahoma" pitchFamily="34" charset="0"/>
            </a:endParaRPr>
          </a:p>
          <a:p>
            <a:pPr algn="l" eaLnBrk="0" hangingPunct="0"/>
            <a:r>
              <a:rPr lang="en-GB" sz="2400" dirty="0">
                <a:latin typeface="Tahoma" pitchFamily="34" charset="0"/>
                <a:sym typeface="Wingdings" pitchFamily="2" charset="2"/>
              </a:rPr>
              <a:t> determination of (displaced) vertices (</a:t>
            </a:r>
            <a:r>
              <a:rPr lang="el-GR" sz="2400" dirty="0">
                <a:latin typeface="Tahoma" pitchFamily="34" charset="0"/>
                <a:sym typeface="Wingdings" pitchFamily="2" charset="2"/>
              </a:rPr>
              <a:t>σ</a:t>
            </a:r>
            <a:r>
              <a:rPr lang="de-DE" sz="2400" dirty="0">
                <a:latin typeface="Tahoma" pitchFamily="34" charset="0"/>
                <a:sym typeface="Wingdings" pitchFamily="2" charset="2"/>
              </a:rPr>
              <a:t> </a:t>
            </a:r>
            <a:r>
              <a:rPr lang="en-GB" sz="2400" dirty="0">
                <a:latin typeface="Tahoma" pitchFamily="34" charset="0"/>
                <a:sym typeface="Symbol" pitchFamily="18" charset="2"/>
              </a:rPr>
              <a:t> 50 m)</a:t>
            </a:r>
          </a:p>
          <a:p>
            <a:pPr algn="l" eaLnBrk="0" hangingPunct="0"/>
            <a:endParaRPr lang="en-GB" sz="700" dirty="0">
              <a:latin typeface="Tahoma" pitchFamily="34" charset="0"/>
              <a:sym typeface="Symbol" pitchFamily="18" charset="2"/>
            </a:endParaRPr>
          </a:p>
          <a:p>
            <a:pPr algn="l" eaLnBrk="0" hangingPunct="0">
              <a:buFont typeface="Wingdings" pitchFamily="2" charset="2"/>
              <a:buNone/>
            </a:pPr>
            <a:r>
              <a:rPr lang="en-GB" sz="2400" dirty="0">
                <a:latin typeface="Tahoma" pitchFamily="34" charset="0"/>
                <a:sym typeface="Wingdings" pitchFamily="2" charset="2"/>
              </a:rPr>
              <a:t> identification of leptons and hadrons </a:t>
            </a:r>
          </a:p>
          <a:p>
            <a:pPr algn="l" eaLnBrk="0" hangingPunct="0">
              <a:buFont typeface="Wingdings" pitchFamily="2" charset="2"/>
              <a:buNone/>
            </a:pPr>
            <a:endParaRPr lang="en-GB" sz="700" dirty="0">
              <a:latin typeface="Tahoma" pitchFamily="34" charset="0"/>
              <a:sym typeface="Wingdings" pitchFamily="2" charset="2"/>
            </a:endParaRPr>
          </a:p>
          <a:p>
            <a:pPr algn="l" eaLnBrk="0" hangingPunct="0">
              <a:buFont typeface="Wingdings" pitchFamily="2" charset="2"/>
              <a:buNone/>
            </a:pPr>
            <a:r>
              <a:rPr lang="en-GB" sz="2400" dirty="0">
                <a:latin typeface="Tahoma" pitchFamily="34" charset="0"/>
                <a:sym typeface="Wingdings" pitchFamily="2" charset="2"/>
              </a:rPr>
              <a:t> fast and radiation hard detectors</a:t>
            </a:r>
          </a:p>
          <a:p>
            <a:pPr algn="l" eaLnBrk="0" hangingPunct="0">
              <a:buFont typeface="Wingdings" pitchFamily="2" charset="2"/>
              <a:buNone/>
            </a:pPr>
            <a:endParaRPr lang="en-GB" sz="700" dirty="0">
              <a:latin typeface="Tahoma" pitchFamily="34" charset="0"/>
              <a:sym typeface="Wingdings" pitchFamily="2" charset="2"/>
            </a:endParaRPr>
          </a:p>
          <a:p>
            <a:pPr algn="l" eaLnBrk="0" hangingPunct="0">
              <a:buFont typeface="Wingdings" pitchFamily="2" charset="2"/>
              <a:buNone/>
            </a:pPr>
            <a:r>
              <a:rPr lang="en-GB" sz="2400" dirty="0">
                <a:latin typeface="Tahoma" pitchFamily="34" charset="0"/>
                <a:sym typeface="Wingdings" pitchFamily="2" charset="2"/>
              </a:rPr>
              <a:t> free-streaming readout electronics </a:t>
            </a:r>
          </a:p>
          <a:p>
            <a:pPr algn="l" eaLnBrk="0" hangingPunct="0">
              <a:buFont typeface="Wingdings" pitchFamily="2" charset="2"/>
              <a:buNone/>
            </a:pPr>
            <a:endParaRPr lang="en-GB" sz="700" dirty="0">
              <a:latin typeface="Tahoma" pitchFamily="34" charset="0"/>
              <a:sym typeface="Wingdings" pitchFamily="2" charset="2"/>
            </a:endParaRPr>
          </a:p>
          <a:p>
            <a:pPr algn="l" eaLnBrk="0" hangingPunct="0">
              <a:buFont typeface="Wingdings" pitchFamily="2" charset="2"/>
              <a:buChar char="Ø"/>
            </a:pPr>
            <a:r>
              <a:rPr lang="en-GB" sz="2400" dirty="0">
                <a:latin typeface="Tahoma" pitchFamily="34" charset="0"/>
                <a:sym typeface="Wingdings" pitchFamily="2" charset="2"/>
              </a:rPr>
              <a:t> high speed data acquisition and high </a:t>
            </a:r>
            <a:r>
              <a:rPr lang="en-GB" sz="2400" dirty="0" smtClean="0">
                <a:latin typeface="Tahoma" pitchFamily="34" charset="0"/>
                <a:sym typeface="Wingdings" pitchFamily="2" charset="2"/>
              </a:rPr>
              <a:t>performance</a:t>
            </a:r>
            <a:r>
              <a:rPr lang="sk-SK" sz="2400" dirty="0" smtClean="0">
                <a:latin typeface="Tahoma" pitchFamily="34" charset="0"/>
                <a:sym typeface="Wingdings" pitchFamily="2" charset="2"/>
              </a:rPr>
              <a:t> </a:t>
            </a:r>
            <a:r>
              <a:rPr lang="en-GB" sz="2400" dirty="0" smtClean="0">
                <a:latin typeface="Tahoma" pitchFamily="34" charset="0"/>
                <a:sym typeface="Wingdings" pitchFamily="2" charset="2"/>
              </a:rPr>
              <a:t>computer </a:t>
            </a:r>
            <a:r>
              <a:rPr lang="en-GB" sz="2400" dirty="0">
                <a:latin typeface="Tahoma" pitchFamily="34" charset="0"/>
                <a:sym typeface="Wingdings" pitchFamily="2" charset="2"/>
              </a:rPr>
              <a:t>farm for online event selection </a:t>
            </a:r>
          </a:p>
          <a:p>
            <a:pPr algn="l" eaLnBrk="0" hangingPunct="0">
              <a:buFont typeface="Wingdings" pitchFamily="2" charset="2"/>
              <a:buNone/>
            </a:pPr>
            <a:r>
              <a:rPr lang="en-GB" sz="2400" dirty="0">
                <a:latin typeface="Comic Sans MS" pitchFamily="66" charset="0"/>
                <a:sym typeface="Wingdings" pitchFamily="2" charset="2"/>
              </a:rPr>
              <a:t></a:t>
            </a:r>
            <a:r>
              <a:rPr lang="en-GB" sz="2400" dirty="0">
                <a:latin typeface="Tahoma" pitchFamily="34" charset="0"/>
                <a:sym typeface="Wingdings" pitchFamily="2" charset="2"/>
              </a:rPr>
              <a:t> 4-D event reconstruction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0825" y="806450"/>
            <a:ext cx="8893175" cy="83099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de-DE" sz="2400" dirty="0">
                <a:latin typeface="Tahoma" pitchFamily="34" charset="0"/>
              </a:rPr>
              <a:t>Central Au+Au collision at 25 AGeV  (UrQMD + GEANT4): </a:t>
            </a:r>
          </a:p>
          <a:p>
            <a:pPr algn="l"/>
            <a:r>
              <a:rPr lang="en-US" sz="2400" dirty="0">
                <a:latin typeface="Tahoma" pitchFamily="34" charset="0"/>
              </a:rPr>
              <a:t>                                     160 p  400 </a:t>
            </a:r>
            <a:r>
              <a:rPr lang="en-US" sz="2400" dirty="0">
                <a:latin typeface="Tahoma" pitchFamily="34" charset="0"/>
                <a:sym typeface="Symbol" pitchFamily="18" charset="2"/>
              </a:rPr>
              <a:t></a:t>
            </a:r>
            <a:r>
              <a:rPr lang="en-US" sz="2400" baseline="30000" dirty="0">
                <a:latin typeface="Tahoma" pitchFamily="34" charset="0"/>
                <a:sym typeface="Symbol" pitchFamily="18" charset="2"/>
              </a:rPr>
              <a:t>-   </a:t>
            </a:r>
            <a:r>
              <a:rPr lang="en-US" sz="2400" dirty="0">
                <a:latin typeface="Tahoma" pitchFamily="34" charset="0"/>
              </a:rPr>
              <a:t>400 </a:t>
            </a:r>
            <a:r>
              <a:rPr lang="en-US" sz="2400" dirty="0">
                <a:latin typeface="Tahoma" pitchFamily="34" charset="0"/>
                <a:sym typeface="Symbol" pitchFamily="18" charset="2"/>
              </a:rPr>
              <a:t></a:t>
            </a:r>
            <a:r>
              <a:rPr lang="en-US" sz="2400" baseline="30000" dirty="0">
                <a:latin typeface="Tahoma" pitchFamily="34" charset="0"/>
                <a:sym typeface="Symbol" pitchFamily="18" charset="2"/>
              </a:rPr>
              <a:t>+ </a:t>
            </a:r>
            <a:r>
              <a:rPr lang="en-US" sz="2400" dirty="0">
                <a:latin typeface="Tahoma" pitchFamily="34" charset="0"/>
              </a:rPr>
              <a:t>  44 K</a:t>
            </a:r>
            <a:r>
              <a:rPr lang="en-US" sz="2400" baseline="30000" dirty="0">
                <a:latin typeface="Tahoma" pitchFamily="34" charset="0"/>
              </a:rPr>
              <a:t>+ </a:t>
            </a:r>
            <a:r>
              <a:rPr lang="en-US" sz="2400" dirty="0">
                <a:latin typeface="Tahoma" pitchFamily="34" charset="0"/>
              </a:rPr>
              <a:t>  13 K</a:t>
            </a:r>
            <a:r>
              <a:rPr lang="en-US" sz="2400" baseline="30000" dirty="0">
                <a:latin typeface="Tahoma" pitchFamily="34" charset="0"/>
              </a:rPr>
              <a:t>-</a:t>
            </a:r>
            <a:endParaRPr lang="de-DE" sz="2400" dirty="0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496"/>
            <a:ext cx="8229600" cy="1143000"/>
          </a:xfrm>
        </p:spPr>
        <p:txBody>
          <a:bodyPr/>
          <a:lstStyle/>
          <a:p>
            <a:r>
              <a:rPr lang="sk-SK" dirty="0" smtClean="0"/>
              <a:t>Backup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30</a:t>
            </a:fld>
            <a:endParaRPr lang="sk-SK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60"/>
          <p:cNvGrpSpPr/>
          <p:nvPr/>
        </p:nvGrpSpPr>
        <p:grpSpPr>
          <a:xfrm>
            <a:off x="3165577" y="2996594"/>
            <a:ext cx="3429024" cy="1728586"/>
            <a:chOff x="1071538" y="785794"/>
            <a:chExt cx="6859196" cy="1728586"/>
          </a:xfrm>
        </p:grpSpPr>
        <p:grpSp>
          <p:nvGrpSpPr>
            <p:cNvPr id="3" name="Gruppieren 22"/>
            <p:cNvGrpSpPr/>
            <p:nvPr/>
          </p:nvGrpSpPr>
          <p:grpSpPr>
            <a:xfrm>
              <a:off x="1080000" y="1080000"/>
              <a:ext cx="6840000" cy="1434380"/>
              <a:chOff x="642910" y="1888868"/>
              <a:chExt cx="7200000" cy="1434380"/>
            </a:xfrm>
          </p:grpSpPr>
          <p:sp>
            <p:nvSpPr>
              <p:cNvPr id="66" name="Rechteck 65"/>
              <p:cNvSpPr/>
              <p:nvPr/>
            </p:nvSpPr>
            <p:spPr>
              <a:xfrm>
                <a:off x="642910" y="1888868"/>
                <a:ext cx="7200000" cy="5400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7" name="Rechteck 66"/>
              <p:cNvSpPr/>
              <p:nvPr/>
            </p:nvSpPr>
            <p:spPr>
              <a:xfrm>
                <a:off x="642910" y="2428868"/>
                <a:ext cx="7200000" cy="720000"/>
              </a:xfrm>
              <a:prstGeom prst="rect">
                <a:avLst/>
              </a:prstGeom>
              <a:solidFill>
                <a:srgbClr val="66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8" name="Rechteck 67"/>
              <p:cNvSpPr/>
              <p:nvPr/>
            </p:nvSpPr>
            <p:spPr>
              <a:xfrm>
                <a:off x="642910" y="3143248"/>
                <a:ext cx="7200000" cy="1800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3" name="Abgerundetes Rechteck 62"/>
            <p:cNvSpPr/>
            <p:nvPr/>
          </p:nvSpPr>
          <p:spPr>
            <a:xfrm>
              <a:off x="1071538" y="785794"/>
              <a:ext cx="1286099" cy="360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Abgerundetes Rechteck 63"/>
            <p:cNvSpPr/>
            <p:nvPr/>
          </p:nvSpPr>
          <p:spPr>
            <a:xfrm>
              <a:off x="3215035" y="788604"/>
              <a:ext cx="2572201" cy="360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Abgerundetes Rechteck 64"/>
            <p:cNvSpPr/>
            <p:nvPr/>
          </p:nvSpPr>
          <p:spPr>
            <a:xfrm>
              <a:off x="6501735" y="788604"/>
              <a:ext cx="1428999" cy="360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9" name="Abgerundetes Rechteck 68"/>
          <p:cNvSpPr/>
          <p:nvPr/>
        </p:nvSpPr>
        <p:spPr>
          <a:xfrm>
            <a:off x="5451593" y="3282760"/>
            <a:ext cx="540000" cy="5400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85776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Operation principle of MAPS</a:t>
            </a:r>
          </a:p>
        </p:txBody>
      </p:sp>
      <p:sp>
        <p:nvSpPr>
          <p:cNvPr id="2065" name="Line 14"/>
          <p:cNvSpPr>
            <a:spLocks noChangeShapeType="1"/>
          </p:cNvSpPr>
          <p:nvPr/>
        </p:nvSpPr>
        <p:spPr bwMode="auto">
          <a:xfrm flipV="1">
            <a:off x="4333717" y="21336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66" name="Line 15"/>
          <p:cNvSpPr>
            <a:spLocks noChangeShapeType="1"/>
          </p:cNvSpPr>
          <p:nvPr/>
        </p:nvSpPr>
        <p:spPr bwMode="auto">
          <a:xfrm>
            <a:off x="3800317" y="22860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67" name="Line 16"/>
          <p:cNvSpPr>
            <a:spLocks noChangeShapeType="1"/>
          </p:cNvSpPr>
          <p:nvPr/>
        </p:nvSpPr>
        <p:spPr bwMode="auto">
          <a:xfrm>
            <a:off x="5705317" y="22860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68" name="Line 17"/>
          <p:cNvSpPr>
            <a:spLocks noChangeShapeType="1"/>
          </p:cNvSpPr>
          <p:nvPr/>
        </p:nvSpPr>
        <p:spPr bwMode="auto">
          <a:xfrm>
            <a:off x="4181317" y="21336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69" name="Line 18"/>
          <p:cNvSpPr>
            <a:spLocks noChangeShapeType="1"/>
          </p:cNvSpPr>
          <p:nvPr/>
        </p:nvSpPr>
        <p:spPr bwMode="auto">
          <a:xfrm>
            <a:off x="4105117" y="20574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70" name="Line 19"/>
          <p:cNvSpPr>
            <a:spLocks noChangeShapeType="1"/>
          </p:cNvSpPr>
          <p:nvPr/>
        </p:nvSpPr>
        <p:spPr bwMode="auto">
          <a:xfrm flipV="1">
            <a:off x="4562317" y="1828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71" name="Line 20"/>
          <p:cNvSpPr>
            <a:spLocks noChangeShapeType="1"/>
          </p:cNvSpPr>
          <p:nvPr/>
        </p:nvSpPr>
        <p:spPr bwMode="auto">
          <a:xfrm flipV="1">
            <a:off x="4105117" y="1828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72" name="Line 21"/>
          <p:cNvSpPr>
            <a:spLocks noChangeShapeType="1"/>
          </p:cNvSpPr>
          <p:nvPr/>
        </p:nvSpPr>
        <p:spPr bwMode="auto">
          <a:xfrm>
            <a:off x="4562317" y="1828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73" name="Line 22"/>
          <p:cNvSpPr>
            <a:spLocks noChangeShapeType="1"/>
          </p:cNvSpPr>
          <p:nvPr/>
        </p:nvSpPr>
        <p:spPr bwMode="auto">
          <a:xfrm>
            <a:off x="3495517" y="18288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74" name="Line 23"/>
          <p:cNvSpPr>
            <a:spLocks noChangeShapeType="1"/>
          </p:cNvSpPr>
          <p:nvPr/>
        </p:nvSpPr>
        <p:spPr bwMode="auto">
          <a:xfrm flipV="1">
            <a:off x="3495517" y="16002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75" name="Line 24"/>
          <p:cNvSpPr>
            <a:spLocks noChangeShapeType="1"/>
          </p:cNvSpPr>
          <p:nvPr/>
        </p:nvSpPr>
        <p:spPr bwMode="auto">
          <a:xfrm>
            <a:off x="3266917" y="16002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76" name="Text Box 25"/>
          <p:cNvSpPr txBox="1">
            <a:spLocks noChangeArrowheads="1"/>
          </p:cNvSpPr>
          <p:nvPr/>
        </p:nvSpPr>
        <p:spPr bwMode="auto">
          <a:xfrm>
            <a:off x="3038317" y="1193800"/>
            <a:ext cx="957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latin typeface="Times New Roman" pitchFamily="18" charset="0"/>
              </a:rPr>
              <a:t>+3.3V</a:t>
            </a:r>
          </a:p>
        </p:txBody>
      </p:sp>
      <p:sp>
        <p:nvSpPr>
          <p:cNvPr id="2077" name="Line 26"/>
          <p:cNvSpPr>
            <a:spLocks noChangeShapeType="1"/>
          </p:cNvSpPr>
          <p:nvPr/>
        </p:nvSpPr>
        <p:spPr bwMode="auto">
          <a:xfrm flipV="1">
            <a:off x="5933917" y="16002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78" name="Text Box 27"/>
          <p:cNvSpPr txBox="1">
            <a:spLocks noChangeArrowheads="1"/>
          </p:cNvSpPr>
          <p:nvPr/>
        </p:nvSpPr>
        <p:spPr bwMode="auto">
          <a:xfrm>
            <a:off x="5918042" y="1565275"/>
            <a:ext cx="1030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latin typeface="Times New Roman" pitchFamily="18" charset="0"/>
              </a:rPr>
              <a:t>Output</a:t>
            </a:r>
          </a:p>
        </p:txBody>
      </p:sp>
      <p:sp>
        <p:nvSpPr>
          <p:cNvPr id="223261" name="Text Box 29"/>
          <p:cNvSpPr txBox="1">
            <a:spLocks noChangeArrowheads="1"/>
          </p:cNvSpPr>
          <p:nvPr/>
        </p:nvSpPr>
        <p:spPr bwMode="auto">
          <a:xfrm>
            <a:off x="4533767" y="292493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SiO</a:t>
            </a:r>
            <a:r>
              <a:rPr lang="de-DE" sz="2400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endParaRPr lang="de-DE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084" name="Text Box 33"/>
          <p:cNvSpPr txBox="1">
            <a:spLocks noChangeArrowheads="1"/>
          </p:cNvSpPr>
          <p:nvPr/>
        </p:nvSpPr>
        <p:spPr bwMode="auto">
          <a:xfrm>
            <a:off x="5476717" y="3505200"/>
            <a:ext cx="479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latin typeface="Times New Roman" pitchFamily="18" charset="0"/>
              </a:rPr>
              <a:t>N+</a:t>
            </a:r>
          </a:p>
        </p:txBody>
      </p:sp>
      <p:sp>
        <p:nvSpPr>
          <p:cNvPr id="223267" name="Text Box 35"/>
          <p:cNvSpPr txBox="1">
            <a:spLocks noChangeArrowheads="1"/>
          </p:cNvSpPr>
          <p:nvPr/>
        </p:nvSpPr>
        <p:spPr bwMode="auto">
          <a:xfrm>
            <a:off x="6197180" y="3356990"/>
            <a:ext cx="49688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200" dirty="0">
                <a:solidFill>
                  <a:schemeClr val="bg1"/>
                </a:solidFill>
                <a:latin typeface="Times New Roman" pitchFamily="18" charset="0"/>
              </a:rPr>
              <a:t>P+</a:t>
            </a:r>
          </a:p>
        </p:txBody>
      </p:sp>
      <p:sp>
        <p:nvSpPr>
          <p:cNvPr id="223268" name="Text Box 36"/>
          <p:cNvSpPr txBox="1">
            <a:spLocks noChangeArrowheads="1"/>
          </p:cNvSpPr>
          <p:nvPr/>
        </p:nvSpPr>
        <p:spPr bwMode="auto">
          <a:xfrm>
            <a:off x="6189997" y="4149100"/>
            <a:ext cx="4333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200" dirty="0">
                <a:latin typeface="Times New Roman" pitchFamily="18" charset="0"/>
              </a:rPr>
              <a:t>P-</a:t>
            </a:r>
          </a:p>
        </p:txBody>
      </p:sp>
      <p:sp>
        <p:nvSpPr>
          <p:cNvPr id="223269" name="Text Box 37"/>
          <p:cNvSpPr txBox="1">
            <a:spLocks noChangeArrowheads="1"/>
          </p:cNvSpPr>
          <p:nvPr/>
        </p:nvSpPr>
        <p:spPr bwMode="auto">
          <a:xfrm>
            <a:off x="6189997" y="4403230"/>
            <a:ext cx="4968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200" dirty="0">
                <a:solidFill>
                  <a:schemeClr val="bg1"/>
                </a:solidFill>
                <a:latin typeface="Times New Roman" pitchFamily="18" charset="0"/>
              </a:rPr>
              <a:t>P+</a:t>
            </a:r>
          </a:p>
        </p:txBody>
      </p:sp>
      <p:sp>
        <p:nvSpPr>
          <p:cNvPr id="223270" name="Line 38"/>
          <p:cNvSpPr>
            <a:spLocks noChangeShapeType="1"/>
          </p:cNvSpPr>
          <p:nvPr/>
        </p:nvSpPr>
        <p:spPr bwMode="auto">
          <a:xfrm flipH="1" flipV="1">
            <a:off x="2771333" y="692150"/>
            <a:ext cx="1944687" cy="55451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23271" name="Oval 39"/>
          <p:cNvSpPr>
            <a:spLocks noChangeArrowheads="1"/>
          </p:cNvSpPr>
          <p:nvPr/>
        </p:nvSpPr>
        <p:spPr bwMode="auto">
          <a:xfrm>
            <a:off x="3884792" y="4077793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4317842" y="908650"/>
            <a:ext cx="936625" cy="576262"/>
            <a:chOff x="4059" y="482"/>
            <a:chExt cx="590" cy="363"/>
          </a:xfrm>
        </p:grpSpPr>
        <p:sp>
          <p:nvSpPr>
            <p:cNvPr id="2094" name="Line 41"/>
            <p:cNvSpPr>
              <a:spLocks noChangeShapeType="1"/>
            </p:cNvSpPr>
            <p:nvPr/>
          </p:nvSpPr>
          <p:spPr bwMode="auto">
            <a:xfrm flipV="1">
              <a:off x="4059" y="482"/>
              <a:ext cx="0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95" name="Line 42"/>
            <p:cNvSpPr>
              <a:spLocks noChangeShapeType="1"/>
            </p:cNvSpPr>
            <p:nvPr/>
          </p:nvSpPr>
          <p:spPr bwMode="auto">
            <a:xfrm flipV="1">
              <a:off x="4059" y="845"/>
              <a:ext cx="5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96" name="Line 43"/>
            <p:cNvSpPr>
              <a:spLocks noChangeShapeType="1"/>
            </p:cNvSpPr>
            <p:nvPr/>
          </p:nvSpPr>
          <p:spPr bwMode="auto">
            <a:xfrm>
              <a:off x="4105" y="709"/>
              <a:ext cx="1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97" name="Line 44"/>
            <p:cNvSpPr>
              <a:spLocks noChangeShapeType="1"/>
            </p:cNvSpPr>
            <p:nvPr/>
          </p:nvSpPr>
          <p:spPr bwMode="auto">
            <a:xfrm flipV="1">
              <a:off x="4241" y="572"/>
              <a:ext cx="0" cy="1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98" name="Line 45"/>
            <p:cNvSpPr>
              <a:spLocks noChangeShapeType="1"/>
            </p:cNvSpPr>
            <p:nvPr/>
          </p:nvSpPr>
          <p:spPr bwMode="auto">
            <a:xfrm>
              <a:off x="4241" y="572"/>
              <a:ext cx="1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23278" name="Text Box 46"/>
          <p:cNvSpPr txBox="1">
            <a:spLocks noChangeArrowheads="1"/>
          </p:cNvSpPr>
          <p:nvPr/>
        </p:nvSpPr>
        <p:spPr bwMode="auto">
          <a:xfrm>
            <a:off x="4605180" y="3475038"/>
            <a:ext cx="849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solidFill>
                  <a:srgbClr val="D8F913"/>
                </a:solidFill>
              </a:rPr>
              <a:t>Diode</a:t>
            </a:r>
          </a:p>
        </p:txBody>
      </p:sp>
      <p:sp>
        <p:nvSpPr>
          <p:cNvPr id="223279" name="Text Box 47"/>
          <p:cNvSpPr txBox="1">
            <a:spLocks noChangeArrowheads="1"/>
          </p:cNvSpPr>
          <p:nvPr/>
        </p:nvSpPr>
        <p:spPr bwMode="auto">
          <a:xfrm>
            <a:off x="1437337" y="4005080"/>
            <a:ext cx="168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err="1"/>
              <a:t>Epitaxial</a:t>
            </a:r>
            <a:r>
              <a:rPr lang="de-DE" dirty="0"/>
              <a:t> Layer</a:t>
            </a:r>
          </a:p>
        </p:txBody>
      </p:sp>
      <p:sp>
        <p:nvSpPr>
          <p:cNvPr id="2093" name="Text Box 48"/>
          <p:cNvSpPr txBox="1">
            <a:spLocks noChangeArrowheads="1"/>
          </p:cNvSpPr>
          <p:nvPr/>
        </p:nvSpPr>
        <p:spPr bwMode="auto">
          <a:xfrm>
            <a:off x="2157437" y="3356990"/>
            <a:ext cx="85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P-Well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1941407" y="1988800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Source </a:t>
            </a:r>
            <a:r>
              <a:rPr lang="de-DE" dirty="0" err="1" smtClean="0"/>
              <a:t>Follower</a:t>
            </a:r>
            <a:endParaRPr lang="de-DE" dirty="0"/>
          </a:p>
        </p:txBody>
      </p:sp>
    </p:spTree>
    <p:custDataLst>
      <p:tags r:id="rId1"/>
    </p:custDataLst>
  </p:cSld>
  <p:clrMapOvr>
    <a:masterClrMapping/>
  </p:clrMapOvr>
  <p:transition advTm="73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C -0.00139 -0.01481 -0.00156 -0.02986 -0.00417 -0.04444 C -0.00503 -0.04977 -0.00694 -0.06111 -0.01042 -0.05833 C -0.01042 -0.05833 -0.0158 -0.02639 -0.01875 -0.01944 C -0.02014 -0.01597 -0.02309 -0.01412 -0.025 -0.01111 C -0.02934 -0.00394 -0.03333 0.0037 -0.0375 0.01111 C -0.03906 0.01389 -0.04201 0.01435 -0.04375 0.01667 C -0.04687 0.02083 -0.04931 0.02593 -0.05208 0.03056 C -0.05069 0.03333 -0.0474 0.03565 -0.04792 0.03889 C -0.04844 0.04213 -0.05226 0.04236 -0.05417 0.04444 C -0.05642 0.04699 -0.05833 0.05 -0.06042 0.05278 C -0.06649 0.04861 -0.07118 0.04699 -0.075 0.03889 C -0.08819 0.01088 -0.07031 0.03681 -0.08542 0.01667 C -0.09375 -0.01667 -0.09201 0.0088 -0.08333 -0.00278 C -0.08056 -0.00648 -0.07917 -0.01204 -0.07708 -0.01667 C -0.07639 -0.0213 -0.07743 -0.02731 -0.075 -0.03056 C -0.07257 -0.0338 -0.06562 -0.02894 -0.06458 -0.03333 C -0.06163 -0.04491 -0.08854 -0.06435 -0.09167 -0.06667 C -0.09097 -0.05 -0.09253 -0.03287 -0.08958 -0.01667 C -0.08889 -0.01273 -0.08403 -0.01273 -0.08125 -0.01111 C -0.05434 0.00532 -0.06701 -0.00069 -0.03125 0.00556 C -0.025 0.01111 -0.02431 0.01019 -0.02083 0.01944 C -0.01979 0.02199 -0.02031 0.02569 -0.01875 0.02778 C -0.01719 0.02986 -0.0125 0.03356 -0.0125 0.03056 C -0.0125 0.0294 -0.02726 0.01968 -0.025 0.01667 C -0.02257 0.01343 -0.01806 0.01852 -0.01458 0.01944 C -0.00556 0.01667 0.00417 0.01644 0.0125 0.01111 C 0.01528 0.00926 0.0151 0.00347 0.01667 4.07407E-6 C 0.02743 -0.02384 0.02292 -0.00833 0.02708 -0.025 C 0.02778 -0.03426 0.02691 -0.04398 0.02917 -0.05278 C 0.03003 -0.05602 0.03542 -0.05509 0.03542 -0.05833 C 0.03542 -0.06134 0.03125 -0.06019 0.02917 -0.06111 C 0.03542 -0.04028 0.0349 -0.00995 0.05208 0.00278 C 0.05521 0.00509 0.05903 0.0044 0.0625 0.00556 C 0.07014 0.0081 0.07135 0.01042 0.07917 0.01667 C 0.08767 0.03356 0.10017 0.0338 0.11458 0.03611 C 0.12674 0.04583 0.13628 0.05185 0.15 0.05556 C 0.15208 0.0537 0.15451 0.05231 0.15625 0.05 C 0.15799 0.04769 0.15833 0.04375 0.16042 0.04167 C 0.16406 0.03796 0.16875 0.03611 0.17292 0.03333 C 0.16927 0.02685 0.16701 0.01898 0.1625 0.01389 C 0.15747 0.0081 0.15122 0.00486 0.14583 4.07407E-6 C 0.14444 -0.00278 0.14323 -0.00579 0.14167 -0.00833 C 0.13976 -0.01134 0.13576 -0.01273 0.13542 -0.01667 C 0.13333 -0.03843 0.13576 -0.0456 0.13958 -0.06111 C 0.14757 0.00926 0.13194 -0.00324 0.17917 -0.01111 C 0.18194 -0.02963 0.18663 -0.04468 0.18958 -0.06389 C 0.18681 -0.06944 0.18125 -0.08056 0.18125 -0.08056 " pathEditMode="relative" ptsTypes="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223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25 -0.08032 L 0.18125 -0.283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3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07 -0.28357 L 0.03142 -0.2835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23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0.22048 1.48148E-6 " pathEditMode="relative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70" grpId="0" animBg="1"/>
      <p:bldP spid="223271" grpId="0" animBg="1"/>
      <p:bldP spid="223271" grpId="1" animBg="1"/>
      <p:bldP spid="223271" grpId="2" animBg="1"/>
      <p:bldP spid="223271" grpId="3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dirty="0" err="1" smtClean="0"/>
              <a:t>Leakage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endParaRPr lang="en-US" dirty="0" smtClean="0"/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en-US" smtClean="0"/>
              <a:t>Dennis Doering: Status of radiation tolerance of MAPS                                           CBM Coll Meeting GSI April 2013 </a:t>
            </a:r>
            <a:endParaRPr lang="de-DE"/>
          </a:p>
        </p:txBody>
      </p:sp>
      <p:sp>
        <p:nvSpPr>
          <p:cNvPr id="7173" name="Slide Number Placeholder 5"/>
          <p:cNvSpPr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/>
          <a:p>
            <a:fld id="{55940C08-B6CB-4061-B473-E6A5FA225B28}" type="slidenum">
              <a:rPr lang="de-DE" smtClean="0"/>
              <a:pPr/>
              <a:t>32</a:t>
            </a:fld>
            <a:endParaRPr lang="de-DE" smtClean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219200" y="2743200"/>
          <a:ext cx="7543800" cy="2743200"/>
        </p:xfrm>
        <a:graphic>
          <a:graphicData uri="http://schemas.openxmlformats.org/presentationml/2006/ole">
            <p:oleObj spid="_x0000_s60418" name="Bitmap" r:id="rId5" imgW="9542857" imgH="4323810" progId="PBrush">
              <p:embed/>
            </p:oleObj>
          </a:graphicData>
        </a:graphic>
      </p:graphicFrame>
      <p:sp>
        <p:nvSpPr>
          <p:cNvPr id="7175" name="Line 4"/>
          <p:cNvSpPr>
            <a:spLocks noChangeShapeType="1"/>
          </p:cNvSpPr>
          <p:nvPr/>
        </p:nvSpPr>
        <p:spPr bwMode="auto">
          <a:xfrm flipV="1">
            <a:off x="4114800" y="1828800"/>
            <a:ext cx="0" cy="1371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6" name="Line 5"/>
          <p:cNvSpPr>
            <a:spLocks noChangeShapeType="1"/>
          </p:cNvSpPr>
          <p:nvPr/>
        </p:nvSpPr>
        <p:spPr bwMode="auto">
          <a:xfrm>
            <a:off x="3886200" y="1828800"/>
            <a:ext cx="457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7" name="Text Box 6"/>
          <p:cNvSpPr txBox="1">
            <a:spLocks noChangeArrowheads="1"/>
          </p:cNvSpPr>
          <p:nvPr/>
        </p:nvSpPr>
        <p:spPr bwMode="auto">
          <a:xfrm>
            <a:off x="3717925" y="1336675"/>
            <a:ext cx="86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latin typeface="Times New Roman" pitchFamily="18" charset="0"/>
              </a:rPr>
              <a:t>Reset</a:t>
            </a:r>
          </a:p>
        </p:txBody>
      </p:sp>
      <p:sp>
        <p:nvSpPr>
          <p:cNvPr id="7178" name="Line 7"/>
          <p:cNvSpPr>
            <a:spLocks noChangeShapeType="1"/>
          </p:cNvSpPr>
          <p:nvPr/>
        </p:nvSpPr>
        <p:spPr bwMode="auto">
          <a:xfrm flipV="1">
            <a:off x="3581400" y="22860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9" name="Line 8"/>
          <p:cNvSpPr>
            <a:spLocks noChangeShapeType="1"/>
          </p:cNvSpPr>
          <p:nvPr/>
        </p:nvSpPr>
        <p:spPr bwMode="auto">
          <a:xfrm flipH="1" flipV="1">
            <a:off x="2733675" y="2290763"/>
            <a:ext cx="85725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0" name="Line 9"/>
          <p:cNvSpPr>
            <a:spLocks noChangeShapeType="1"/>
          </p:cNvSpPr>
          <p:nvPr/>
        </p:nvSpPr>
        <p:spPr bwMode="auto">
          <a:xfrm flipV="1">
            <a:off x="2743200" y="19050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1" name="Line 10"/>
          <p:cNvSpPr>
            <a:spLocks noChangeShapeType="1"/>
          </p:cNvSpPr>
          <p:nvPr/>
        </p:nvSpPr>
        <p:spPr bwMode="auto">
          <a:xfrm>
            <a:off x="2590800" y="1905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2" name="Text Box 11"/>
          <p:cNvSpPr txBox="1">
            <a:spLocks noChangeArrowheads="1"/>
          </p:cNvSpPr>
          <p:nvPr/>
        </p:nvSpPr>
        <p:spPr bwMode="auto">
          <a:xfrm>
            <a:off x="2271713" y="1500188"/>
            <a:ext cx="957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latin typeface="Times New Roman" pitchFamily="18" charset="0"/>
              </a:rPr>
              <a:t>+3.3V</a:t>
            </a:r>
          </a:p>
        </p:txBody>
      </p:sp>
      <p:sp>
        <p:nvSpPr>
          <p:cNvPr id="7183" name="Line 12"/>
          <p:cNvSpPr>
            <a:spLocks noChangeShapeType="1"/>
          </p:cNvSpPr>
          <p:nvPr/>
        </p:nvSpPr>
        <p:spPr bwMode="auto">
          <a:xfrm flipV="1">
            <a:off x="4648200" y="22860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4" name="Line 13"/>
          <p:cNvSpPr>
            <a:spLocks noChangeShapeType="1"/>
          </p:cNvSpPr>
          <p:nvPr/>
        </p:nvSpPr>
        <p:spPr bwMode="auto">
          <a:xfrm>
            <a:off x="4648200" y="2286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5" name="Line 14"/>
          <p:cNvSpPr>
            <a:spLocks noChangeShapeType="1"/>
          </p:cNvSpPr>
          <p:nvPr/>
        </p:nvSpPr>
        <p:spPr bwMode="auto">
          <a:xfrm flipV="1">
            <a:off x="6172200" y="21336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6" name="Line 15"/>
          <p:cNvSpPr>
            <a:spLocks noChangeShapeType="1"/>
          </p:cNvSpPr>
          <p:nvPr/>
        </p:nvSpPr>
        <p:spPr bwMode="auto">
          <a:xfrm>
            <a:off x="5638800" y="22860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7" name="Line 16"/>
          <p:cNvSpPr>
            <a:spLocks noChangeShapeType="1"/>
          </p:cNvSpPr>
          <p:nvPr/>
        </p:nvSpPr>
        <p:spPr bwMode="auto">
          <a:xfrm>
            <a:off x="7543800" y="22860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8" name="Line 17"/>
          <p:cNvSpPr>
            <a:spLocks noChangeShapeType="1"/>
          </p:cNvSpPr>
          <p:nvPr/>
        </p:nvSpPr>
        <p:spPr bwMode="auto">
          <a:xfrm>
            <a:off x="6019800" y="21336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9" name="Line 18"/>
          <p:cNvSpPr>
            <a:spLocks noChangeShapeType="1"/>
          </p:cNvSpPr>
          <p:nvPr/>
        </p:nvSpPr>
        <p:spPr bwMode="auto">
          <a:xfrm>
            <a:off x="5943600" y="20574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0" name="Line 19"/>
          <p:cNvSpPr>
            <a:spLocks noChangeShapeType="1"/>
          </p:cNvSpPr>
          <p:nvPr/>
        </p:nvSpPr>
        <p:spPr bwMode="auto">
          <a:xfrm flipV="1">
            <a:off x="6400800" y="1828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1" name="Line 20"/>
          <p:cNvSpPr>
            <a:spLocks noChangeShapeType="1"/>
          </p:cNvSpPr>
          <p:nvPr/>
        </p:nvSpPr>
        <p:spPr bwMode="auto">
          <a:xfrm flipV="1">
            <a:off x="5943600" y="1828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2" name="Line 21"/>
          <p:cNvSpPr>
            <a:spLocks noChangeShapeType="1"/>
          </p:cNvSpPr>
          <p:nvPr/>
        </p:nvSpPr>
        <p:spPr bwMode="auto">
          <a:xfrm>
            <a:off x="6400800" y="1828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3" name="Line 22"/>
          <p:cNvSpPr>
            <a:spLocks noChangeShapeType="1"/>
          </p:cNvSpPr>
          <p:nvPr/>
        </p:nvSpPr>
        <p:spPr bwMode="auto">
          <a:xfrm>
            <a:off x="5334000" y="18288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4" name="Line 23"/>
          <p:cNvSpPr>
            <a:spLocks noChangeShapeType="1"/>
          </p:cNvSpPr>
          <p:nvPr/>
        </p:nvSpPr>
        <p:spPr bwMode="auto">
          <a:xfrm flipV="1">
            <a:off x="5334000" y="16002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5" name="Line 24"/>
          <p:cNvSpPr>
            <a:spLocks noChangeShapeType="1"/>
          </p:cNvSpPr>
          <p:nvPr/>
        </p:nvSpPr>
        <p:spPr bwMode="auto">
          <a:xfrm>
            <a:off x="5105400" y="16002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6" name="Text Box 25"/>
          <p:cNvSpPr txBox="1">
            <a:spLocks noChangeArrowheads="1"/>
          </p:cNvSpPr>
          <p:nvPr/>
        </p:nvSpPr>
        <p:spPr bwMode="auto">
          <a:xfrm>
            <a:off x="4876800" y="1193800"/>
            <a:ext cx="957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latin typeface="Times New Roman" pitchFamily="18" charset="0"/>
              </a:rPr>
              <a:t>+3.3V</a:t>
            </a:r>
          </a:p>
        </p:txBody>
      </p:sp>
      <p:sp>
        <p:nvSpPr>
          <p:cNvPr id="7197" name="Line 26"/>
          <p:cNvSpPr>
            <a:spLocks noChangeShapeType="1"/>
          </p:cNvSpPr>
          <p:nvPr/>
        </p:nvSpPr>
        <p:spPr bwMode="auto">
          <a:xfrm flipV="1">
            <a:off x="7772400" y="16002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8" name="Text Box 27"/>
          <p:cNvSpPr txBox="1">
            <a:spLocks noChangeArrowheads="1"/>
          </p:cNvSpPr>
          <p:nvPr/>
        </p:nvSpPr>
        <p:spPr bwMode="auto">
          <a:xfrm>
            <a:off x="7756525" y="1565275"/>
            <a:ext cx="1030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latin typeface="Times New Roman" pitchFamily="18" charset="0"/>
              </a:rPr>
              <a:t>Output</a:t>
            </a:r>
          </a:p>
        </p:txBody>
      </p:sp>
      <p:sp>
        <p:nvSpPr>
          <p:cNvPr id="7199" name="Text Box 28"/>
          <p:cNvSpPr txBox="1">
            <a:spLocks noChangeArrowheads="1"/>
          </p:cNvSpPr>
          <p:nvPr/>
        </p:nvSpPr>
        <p:spPr bwMode="auto">
          <a:xfrm>
            <a:off x="1835150" y="2852738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SiO</a:t>
            </a:r>
            <a:r>
              <a:rPr lang="de-DE" sz="2400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endParaRPr lang="de-DE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200" name="Text Box 29"/>
          <p:cNvSpPr txBox="1">
            <a:spLocks noChangeArrowheads="1"/>
          </p:cNvSpPr>
          <p:nvPr/>
        </p:nvSpPr>
        <p:spPr bwMode="auto">
          <a:xfrm>
            <a:off x="3276600" y="3352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latin typeface="Times New Roman" pitchFamily="18" charset="0"/>
              </a:rPr>
              <a:t>N++</a:t>
            </a:r>
          </a:p>
        </p:txBody>
      </p:sp>
      <p:sp>
        <p:nvSpPr>
          <p:cNvPr id="7201" name="Text Box 30"/>
          <p:cNvSpPr txBox="1">
            <a:spLocks noChangeArrowheads="1"/>
          </p:cNvSpPr>
          <p:nvPr/>
        </p:nvSpPr>
        <p:spPr bwMode="auto">
          <a:xfrm>
            <a:off x="4267200" y="3352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latin typeface="Times New Roman" pitchFamily="18" charset="0"/>
              </a:rPr>
              <a:t>N++</a:t>
            </a:r>
          </a:p>
        </p:txBody>
      </p:sp>
      <p:sp>
        <p:nvSpPr>
          <p:cNvPr id="7202" name="Text Box 31"/>
          <p:cNvSpPr txBox="1">
            <a:spLocks noChangeArrowheads="1"/>
          </p:cNvSpPr>
          <p:nvPr/>
        </p:nvSpPr>
        <p:spPr bwMode="auto">
          <a:xfrm>
            <a:off x="7315200" y="3505200"/>
            <a:ext cx="479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latin typeface="Times New Roman" pitchFamily="18" charset="0"/>
              </a:rPr>
              <a:t>N+</a:t>
            </a:r>
          </a:p>
        </p:txBody>
      </p:sp>
      <p:sp>
        <p:nvSpPr>
          <p:cNvPr id="7203" name="Text Box 32"/>
          <p:cNvSpPr txBox="1">
            <a:spLocks noChangeArrowheads="1"/>
          </p:cNvSpPr>
          <p:nvPr/>
        </p:nvSpPr>
        <p:spPr bwMode="auto">
          <a:xfrm>
            <a:off x="8101013" y="3500438"/>
            <a:ext cx="49688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200">
                <a:solidFill>
                  <a:schemeClr val="bg1"/>
                </a:solidFill>
                <a:latin typeface="Times New Roman" pitchFamily="18" charset="0"/>
              </a:rPr>
              <a:t>P+</a:t>
            </a:r>
          </a:p>
        </p:txBody>
      </p:sp>
      <p:sp>
        <p:nvSpPr>
          <p:cNvPr id="7204" name="Text Box 33"/>
          <p:cNvSpPr txBox="1">
            <a:spLocks noChangeArrowheads="1"/>
          </p:cNvSpPr>
          <p:nvPr/>
        </p:nvSpPr>
        <p:spPr bwMode="auto">
          <a:xfrm>
            <a:off x="8101013" y="4292600"/>
            <a:ext cx="4333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200">
                <a:latin typeface="Times New Roman" pitchFamily="18" charset="0"/>
              </a:rPr>
              <a:t>P-</a:t>
            </a:r>
          </a:p>
        </p:txBody>
      </p:sp>
      <p:sp>
        <p:nvSpPr>
          <p:cNvPr id="7205" name="Text Box 34"/>
          <p:cNvSpPr txBox="1">
            <a:spLocks noChangeArrowheads="1"/>
          </p:cNvSpPr>
          <p:nvPr/>
        </p:nvSpPr>
        <p:spPr bwMode="auto">
          <a:xfrm>
            <a:off x="8101013" y="5013325"/>
            <a:ext cx="4968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200">
                <a:solidFill>
                  <a:schemeClr val="bg1"/>
                </a:solidFill>
                <a:latin typeface="Times New Roman" pitchFamily="18" charset="0"/>
              </a:rPr>
              <a:t>P+</a:t>
            </a:r>
          </a:p>
        </p:txBody>
      </p:sp>
      <p:sp>
        <p:nvSpPr>
          <p:cNvPr id="7206" name="Text Box 35"/>
          <p:cNvSpPr txBox="1">
            <a:spLocks noChangeArrowheads="1"/>
          </p:cNvSpPr>
          <p:nvPr/>
        </p:nvSpPr>
        <p:spPr bwMode="auto">
          <a:xfrm>
            <a:off x="8027988" y="2852738"/>
            <a:ext cx="760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SiO</a:t>
            </a:r>
            <a:r>
              <a:rPr lang="de-DE" sz="2400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endParaRPr lang="de-DE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295400" y="2971800"/>
            <a:ext cx="7391400" cy="366713"/>
            <a:chOff x="816" y="1872"/>
            <a:chExt cx="4656" cy="231"/>
          </a:xfrm>
        </p:grpSpPr>
        <p:sp>
          <p:nvSpPr>
            <p:cNvPr id="7218" name="Line 37"/>
            <p:cNvSpPr>
              <a:spLocks noChangeShapeType="1"/>
            </p:cNvSpPr>
            <p:nvPr/>
          </p:nvSpPr>
          <p:spPr bwMode="auto">
            <a:xfrm>
              <a:off x="3168" y="2064"/>
              <a:ext cx="124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" name="Line 38"/>
            <p:cNvSpPr>
              <a:spLocks noChangeShapeType="1"/>
            </p:cNvSpPr>
            <p:nvPr/>
          </p:nvSpPr>
          <p:spPr bwMode="auto">
            <a:xfrm>
              <a:off x="816" y="2064"/>
              <a:ext cx="124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" name="Line 39"/>
            <p:cNvSpPr>
              <a:spLocks noChangeShapeType="1"/>
            </p:cNvSpPr>
            <p:nvPr/>
          </p:nvSpPr>
          <p:spPr bwMode="auto">
            <a:xfrm>
              <a:off x="5088" y="2064"/>
              <a:ext cx="38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" name="Text Box 40"/>
            <p:cNvSpPr txBox="1">
              <a:spLocks noChangeArrowheads="1"/>
            </p:cNvSpPr>
            <p:nvPr/>
          </p:nvSpPr>
          <p:spPr bwMode="auto">
            <a:xfrm>
              <a:off x="3312" y="1872"/>
              <a:ext cx="10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FF0000"/>
                  </a:solidFill>
                  <a:latin typeface="Times New Roman" pitchFamily="18" charset="0"/>
                </a:rPr>
                <a:t>Positive Charge</a:t>
              </a:r>
            </a:p>
          </p:txBody>
        </p:sp>
      </p:grpSp>
      <p:sp>
        <p:nvSpPr>
          <p:cNvPr id="49" name="Oval 39"/>
          <p:cNvSpPr>
            <a:spLocks noChangeArrowheads="1"/>
          </p:cNvSpPr>
          <p:nvPr/>
        </p:nvSpPr>
        <p:spPr bwMode="auto">
          <a:xfrm>
            <a:off x="2714612" y="4498985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39"/>
          <p:cNvSpPr>
            <a:spLocks noChangeArrowheads="1"/>
          </p:cNvSpPr>
          <p:nvPr/>
        </p:nvSpPr>
        <p:spPr bwMode="auto">
          <a:xfrm>
            <a:off x="5857884" y="3571876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39"/>
          <p:cNvSpPr>
            <a:spLocks noChangeArrowheads="1"/>
          </p:cNvSpPr>
          <p:nvPr/>
        </p:nvSpPr>
        <p:spPr bwMode="auto">
          <a:xfrm>
            <a:off x="5572132" y="4714884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39"/>
          <p:cNvSpPr>
            <a:spLocks noChangeArrowheads="1"/>
          </p:cNvSpPr>
          <p:nvPr/>
        </p:nvSpPr>
        <p:spPr bwMode="auto">
          <a:xfrm>
            <a:off x="4429124" y="4286256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39"/>
          <p:cNvSpPr>
            <a:spLocks noChangeArrowheads="1"/>
          </p:cNvSpPr>
          <p:nvPr/>
        </p:nvSpPr>
        <p:spPr bwMode="auto">
          <a:xfrm>
            <a:off x="1857356" y="3571876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39"/>
          <p:cNvSpPr>
            <a:spLocks noChangeArrowheads="1"/>
          </p:cNvSpPr>
          <p:nvPr/>
        </p:nvSpPr>
        <p:spPr bwMode="auto">
          <a:xfrm>
            <a:off x="3786182" y="4643446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Oval 39"/>
          <p:cNvSpPr>
            <a:spLocks noChangeArrowheads="1"/>
          </p:cNvSpPr>
          <p:nvPr/>
        </p:nvSpPr>
        <p:spPr bwMode="auto">
          <a:xfrm>
            <a:off x="5286380" y="4286256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Oval 39"/>
          <p:cNvSpPr>
            <a:spLocks noChangeArrowheads="1"/>
          </p:cNvSpPr>
          <p:nvPr/>
        </p:nvSpPr>
        <p:spPr bwMode="auto">
          <a:xfrm>
            <a:off x="6643702" y="4357694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Oval 39"/>
          <p:cNvSpPr>
            <a:spLocks noChangeArrowheads="1"/>
          </p:cNvSpPr>
          <p:nvPr/>
        </p:nvSpPr>
        <p:spPr bwMode="auto">
          <a:xfrm>
            <a:off x="1643042" y="4500570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Oval 39"/>
          <p:cNvSpPr>
            <a:spLocks noChangeArrowheads="1"/>
          </p:cNvSpPr>
          <p:nvPr/>
        </p:nvSpPr>
        <p:spPr bwMode="auto">
          <a:xfrm>
            <a:off x="3786182" y="4214818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uppieren 61"/>
          <p:cNvGrpSpPr/>
          <p:nvPr/>
        </p:nvGrpSpPr>
        <p:grpSpPr>
          <a:xfrm>
            <a:off x="2214546" y="4214818"/>
            <a:ext cx="261610" cy="369332"/>
            <a:chOff x="6009725" y="5866857"/>
            <a:chExt cx="261610" cy="369332"/>
          </a:xfrm>
        </p:grpSpPr>
        <p:sp>
          <p:nvSpPr>
            <p:cNvPr id="60" name="Oval 39"/>
            <p:cNvSpPr>
              <a:spLocks noChangeArrowheads="1"/>
            </p:cNvSpPr>
            <p:nvPr/>
          </p:nvSpPr>
          <p:spPr bwMode="auto">
            <a:xfrm>
              <a:off x="6072198" y="6000768"/>
              <a:ext cx="142876" cy="142876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6009725" y="586685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-</a:t>
              </a:r>
              <a:endParaRPr lang="en-US" dirty="0"/>
            </a:p>
          </p:txBody>
        </p:sp>
      </p:grpSp>
      <p:grpSp>
        <p:nvGrpSpPr>
          <p:cNvPr id="4" name="Gruppieren 62"/>
          <p:cNvGrpSpPr/>
          <p:nvPr/>
        </p:nvGrpSpPr>
        <p:grpSpPr>
          <a:xfrm>
            <a:off x="6162125" y="4500570"/>
            <a:ext cx="261610" cy="369332"/>
            <a:chOff x="6009725" y="5866857"/>
            <a:chExt cx="261610" cy="369332"/>
          </a:xfrm>
        </p:grpSpPr>
        <p:sp>
          <p:nvSpPr>
            <p:cNvPr id="64" name="Oval 39"/>
            <p:cNvSpPr>
              <a:spLocks noChangeArrowheads="1"/>
            </p:cNvSpPr>
            <p:nvPr/>
          </p:nvSpPr>
          <p:spPr bwMode="auto">
            <a:xfrm>
              <a:off x="6072198" y="6000768"/>
              <a:ext cx="142876" cy="142876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6009725" y="586685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-</a:t>
              </a:r>
              <a:endParaRPr lang="en-US" dirty="0"/>
            </a:p>
          </p:txBody>
        </p:sp>
      </p:grpSp>
      <p:grpSp>
        <p:nvGrpSpPr>
          <p:cNvPr id="5" name="Gruppieren 65"/>
          <p:cNvGrpSpPr/>
          <p:nvPr/>
        </p:nvGrpSpPr>
        <p:grpSpPr>
          <a:xfrm>
            <a:off x="5786446" y="4214818"/>
            <a:ext cx="261610" cy="369332"/>
            <a:chOff x="6009725" y="5866857"/>
            <a:chExt cx="261610" cy="369332"/>
          </a:xfrm>
        </p:grpSpPr>
        <p:sp>
          <p:nvSpPr>
            <p:cNvPr id="67" name="Oval 39"/>
            <p:cNvSpPr>
              <a:spLocks noChangeArrowheads="1"/>
            </p:cNvSpPr>
            <p:nvPr/>
          </p:nvSpPr>
          <p:spPr bwMode="auto">
            <a:xfrm>
              <a:off x="6072198" y="6000768"/>
              <a:ext cx="142876" cy="142876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6009725" y="586685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-</a:t>
              </a:r>
              <a:endParaRPr lang="en-US" dirty="0"/>
            </a:p>
          </p:txBody>
        </p:sp>
      </p:grpSp>
      <p:grpSp>
        <p:nvGrpSpPr>
          <p:cNvPr id="6" name="Gruppieren 68"/>
          <p:cNvGrpSpPr/>
          <p:nvPr/>
        </p:nvGrpSpPr>
        <p:grpSpPr>
          <a:xfrm>
            <a:off x="4929190" y="4714884"/>
            <a:ext cx="261610" cy="369332"/>
            <a:chOff x="6009725" y="5866857"/>
            <a:chExt cx="261610" cy="369332"/>
          </a:xfrm>
        </p:grpSpPr>
        <p:sp>
          <p:nvSpPr>
            <p:cNvPr id="70" name="Oval 39"/>
            <p:cNvSpPr>
              <a:spLocks noChangeArrowheads="1"/>
            </p:cNvSpPr>
            <p:nvPr/>
          </p:nvSpPr>
          <p:spPr bwMode="auto">
            <a:xfrm>
              <a:off x="6072198" y="6000768"/>
              <a:ext cx="142876" cy="142876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1" name="Textfeld 70"/>
            <p:cNvSpPr txBox="1"/>
            <p:nvPr/>
          </p:nvSpPr>
          <p:spPr>
            <a:xfrm>
              <a:off x="6009725" y="586685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-</a:t>
              </a:r>
              <a:endParaRPr lang="en-US" dirty="0"/>
            </a:p>
          </p:txBody>
        </p:sp>
      </p:grpSp>
      <p:grpSp>
        <p:nvGrpSpPr>
          <p:cNvPr id="7" name="Gruppieren 71"/>
          <p:cNvGrpSpPr/>
          <p:nvPr/>
        </p:nvGrpSpPr>
        <p:grpSpPr>
          <a:xfrm>
            <a:off x="7096472" y="4643446"/>
            <a:ext cx="261610" cy="369332"/>
            <a:chOff x="6009725" y="5866857"/>
            <a:chExt cx="261610" cy="369332"/>
          </a:xfrm>
        </p:grpSpPr>
        <p:sp>
          <p:nvSpPr>
            <p:cNvPr id="73" name="Oval 39"/>
            <p:cNvSpPr>
              <a:spLocks noChangeArrowheads="1"/>
            </p:cNvSpPr>
            <p:nvPr/>
          </p:nvSpPr>
          <p:spPr bwMode="auto">
            <a:xfrm>
              <a:off x="6072198" y="6000768"/>
              <a:ext cx="142876" cy="142876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" name="Textfeld 73"/>
            <p:cNvSpPr txBox="1"/>
            <p:nvPr/>
          </p:nvSpPr>
          <p:spPr>
            <a:xfrm>
              <a:off x="6009725" y="586685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-</a:t>
              </a:r>
              <a:endParaRPr lang="en-US" dirty="0"/>
            </a:p>
          </p:txBody>
        </p:sp>
      </p:grpSp>
      <p:grpSp>
        <p:nvGrpSpPr>
          <p:cNvPr id="8" name="Gruppieren 74"/>
          <p:cNvGrpSpPr/>
          <p:nvPr/>
        </p:nvGrpSpPr>
        <p:grpSpPr>
          <a:xfrm>
            <a:off x="6162125" y="3214686"/>
            <a:ext cx="261610" cy="369332"/>
            <a:chOff x="6009725" y="5866857"/>
            <a:chExt cx="261610" cy="369332"/>
          </a:xfrm>
        </p:grpSpPr>
        <p:sp>
          <p:nvSpPr>
            <p:cNvPr id="76" name="Oval 39"/>
            <p:cNvSpPr>
              <a:spLocks noChangeArrowheads="1"/>
            </p:cNvSpPr>
            <p:nvPr/>
          </p:nvSpPr>
          <p:spPr bwMode="auto">
            <a:xfrm>
              <a:off x="6072198" y="6000768"/>
              <a:ext cx="142876" cy="142876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6009725" y="586685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-</a:t>
              </a:r>
              <a:endParaRPr lang="en-US" dirty="0"/>
            </a:p>
          </p:txBody>
        </p:sp>
      </p:grpSp>
      <p:grpSp>
        <p:nvGrpSpPr>
          <p:cNvPr id="9" name="Gruppieren 77"/>
          <p:cNvGrpSpPr/>
          <p:nvPr/>
        </p:nvGrpSpPr>
        <p:grpSpPr>
          <a:xfrm>
            <a:off x="6453530" y="3214686"/>
            <a:ext cx="261610" cy="369332"/>
            <a:chOff x="6009725" y="5866857"/>
            <a:chExt cx="261610" cy="369332"/>
          </a:xfrm>
        </p:grpSpPr>
        <p:sp>
          <p:nvSpPr>
            <p:cNvPr id="79" name="Oval 39"/>
            <p:cNvSpPr>
              <a:spLocks noChangeArrowheads="1"/>
            </p:cNvSpPr>
            <p:nvPr/>
          </p:nvSpPr>
          <p:spPr bwMode="auto">
            <a:xfrm>
              <a:off x="6072198" y="6000768"/>
              <a:ext cx="142876" cy="142876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6009725" y="586685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-</a:t>
              </a:r>
              <a:endParaRPr lang="en-US" dirty="0"/>
            </a:p>
          </p:txBody>
        </p:sp>
      </p:grpSp>
      <p:grpSp>
        <p:nvGrpSpPr>
          <p:cNvPr id="10" name="Gruppieren 80"/>
          <p:cNvGrpSpPr/>
          <p:nvPr/>
        </p:nvGrpSpPr>
        <p:grpSpPr>
          <a:xfrm>
            <a:off x="5857884" y="3214686"/>
            <a:ext cx="261610" cy="369332"/>
            <a:chOff x="6009725" y="5866857"/>
            <a:chExt cx="261610" cy="369332"/>
          </a:xfrm>
        </p:grpSpPr>
        <p:sp>
          <p:nvSpPr>
            <p:cNvPr id="82" name="Oval 39"/>
            <p:cNvSpPr>
              <a:spLocks noChangeArrowheads="1"/>
            </p:cNvSpPr>
            <p:nvPr/>
          </p:nvSpPr>
          <p:spPr bwMode="auto">
            <a:xfrm>
              <a:off x="6072198" y="6000768"/>
              <a:ext cx="142876" cy="142876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3" name="Textfeld 82"/>
            <p:cNvSpPr txBox="1"/>
            <p:nvPr/>
          </p:nvSpPr>
          <p:spPr>
            <a:xfrm>
              <a:off x="6009725" y="586685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-</a:t>
              </a:r>
              <a:endParaRPr lang="en-US" dirty="0"/>
            </a:p>
          </p:txBody>
        </p:sp>
      </p:grpSp>
      <p:cxnSp>
        <p:nvCxnSpPr>
          <p:cNvPr id="84" name="Gerade Verbindung mit Pfeil 83"/>
          <p:cNvCxnSpPr/>
          <p:nvPr/>
        </p:nvCxnSpPr>
        <p:spPr>
          <a:xfrm rot="5400000" flipH="1" flipV="1">
            <a:off x="6703158" y="2818902"/>
            <a:ext cx="1588" cy="127398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mit Pfeil 85"/>
          <p:cNvCxnSpPr/>
          <p:nvPr/>
        </p:nvCxnSpPr>
        <p:spPr>
          <a:xfrm flipV="1">
            <a:off x="6349269" y="4143380"/>
            <a:ext cx="1000130" cy="57150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mit Pfeil 88"/>
          <p:cNvCxnSpPr/>
          <p:nvPr/>
        </p:nvCxnSpPr>
        <p:spPr>
          <a:xfrm rot="5400000" flipH="1" flipV="1">
            <a:off x="7114226" y="4310503"/>
            <a:ext cx="571504" cy="273683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/>
          <p:cNvCxnSpPr/>
          <p:nvPr/>
        </p:nvCxnSpPr>
        <p:spPr>
          <a:xfrm rot="10800000">
            <a:off x="1151659" y="4196888"/>
            <a:ext cx="1143010" cy="21431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feld 97"/>
          <p:cNvSpPr txBox="1"/>
          <p:nvPr/>
        </p:nvSpPr>
        <p:spPr>
          <a:xfrm>
            <a:off x="1187530" y="5733320"/>
            <a:ext cx="6994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Leakage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generated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defects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irradiation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collected</a:t>
            </a:r>
            <a:endParaRPr lang="de-DE" dirty="0" smtClean="0"/>
          </a:p>
          <a:p>
            <a:r>
              <a:rPr lang="de-DE" dirty="0" smtClean="0"/>
              <a:t>=&gt; Noise </a:t>
            </a:r>
            <a:r>
              <a:rPr lang="de-DE" dirty="0" err="1" smtClean="0"/>
              <a:t>generated</a:t>
            </a:r>
            <a:endParaRPr lang="en-US" dirty="0"/>
          </a:p>
        </p:txBody>
      </p:sp>
    </p:spTree>
    <p:custDataLst>
      <p:tags r:id="rId2"/>
    </p:custDataLst>
  </p:cSld>
  <p:clrMapOvr>
    <a:masterClrMapping/>
  </p:clrMapOvr>
  <p:transition advTm="7704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en-US" smtClean="0"/>
              <a:t>Dennis Doering: Status of radiation tolerance of MAPS                                           CBM Coll Meeting GSI April 2013 </a:t>
            </a:r>
            <a:endParaRPr lang="en-US" dirty="0"/>
          </a:p>
        </p:txBody>
      </p:sp>
      <p:sp>
        <p:nvSpPr>
          <p:cNvPr id="1030" name="Slide Number Placeholder 3"/>
          <p:cNvSpPr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/>
          <a:p>
            <a:fld id="{60750FF4-2A70-4029-858B-41AF415B0E29}" type="slidenum">
              <a:rPr lang="en-US" smtClean="0"/>
              <a:pPr/>
              <a:t>33</a:t>
            </a:fld>
            <a:endParaRPr lang="en-US" smtClean="0"/>
          </a:p>
        </p:txBody>
      </p:sp>
      <p:pic>
        <p:nvPicPr>
          <p:cNvPr id="6471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3000" y="1409700"/>
            <a:ext cx="1968500" cy="17907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64717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300" y="3924300"/>
            <a:ext cx="3314700" cy="2260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225284" name="Text Box 4"/>
          <p:cNvSpPr txBox="1">
            <a:spLocks noChangeArrowheads="1"/>
          </p:cNvSpPr>
          <p:nvPr/>
        </p:nvSpPr>
        <p:spPr bwMode="auto">
          <a:xfrm>
            <a:off x="179388" y="404813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Classes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of radiation damage</a:t>
            </a:r>
          </a:p>
        </p:txBody>
      </p:sp>
      <p:sp>
        <p:nvSpPr>
          <p:cNvPr id="1032" name="Text Box 5"/>
          <p:cNvSpPr txBox="1">
            <a:spLocks noChangeArrowheads="1"/>
          </p:cNvSpPr>
          <p:nvPr/>
        </p:nvSpPr>
        <p:spPr bwMode="auto">
          <a:xfrm>
            <a:off x="436563" y="914400"/>
            <a:ext cx="78295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u="sng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sz="2200" b="1" u="sng">
                <a:latin typeface="Times New Roman" pitchFamily="18" charset="0"/>
              </a:rPr>
              <a:t>o be investigated and improved: Radiation hardness against…</a:t>
            </a:r>
          </a:p>
        </p:txBody>
      </p:sp>
      <p:sp>
        <p:nvSpPr>
          <p:cNvPr id="1033" name="Text Box 6"/>
          <p:cNvSpPr txBox="1">
            <a:spLocks noChangeArrowheads="1"/>
          </p:cNvSpPr>
          <p:nvPr/>
        </p:nvSpPr>
        <p:spPr bwMode="auto">
          <a:xfrm>
            <a:off x="3851900" y="4596306"/>
            <a:ext cx="496135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</a:rPr>
              <a:t>… i</a:t>
            </a:r>
            <a:r>
              <a:rPr lang="en-US" sz="2200" b="1" i="1" dirty="0">
                <a:latin typeface="Times New Roman" pitchFamily="18" charset="0"/>
              </a:rPr>
              <a:t>onizing radiation:</a:t>
            </a:r>
          </a:p>
          <a:p>
            <a:pPr>
              <a:buFontTx/>
              <a:buChar char="•"/>
            </a:pPr>
            <a:r>
              <a:rPr lang="en-US" sz="2200" dirty="0">
                <a:latin typeface="Times New Roman" pitchFamily="18" charset="0"/>
              </a:rPr>
              <a:t> Energy deposited into the electron cloud</a:t>
            </a:r>
          </a:p>
          <a:p>
            <a:pPr>
              <a:buFontTx/>
              <a:buChar char="•"/>
            </a:pPr>
            <a:r>
              <a:rPr lang="en-US" sz="2200" dirty="0">
                <a:latin typeface="Times New Roman" pitchFamily="18" charset="0"/>
              </a:rPr>
              <a:t> Can ionize atoms and destroy molecules</a:t>
            </a:r>
          </a:p>
          <a:p>
            <a:pPr>
              <a:buFontTx/>
              <a:buChar char="•"/>
            </a:pPr>
            <a:r>
              <a:rPr lang="en-US" sz="2200" dirty="0">
                <a:latin typeface="Times New Roman" pitchFamily="18" charset="0"/>
              </a:rPr>
              <a:t> Caused by charged particles and </a:t>
            </a:r>
            <a:r>
              <a:rPr lang="en-US" sz="2200" dirty="0" smtClean="0">
                <a:latin typeface="Times New Roman" pitchFamily="18" charset="0"/>
              </a:rPr>
              <a:t>photons</a:t>
            </a:r>
          </a:p>
          <a:p>
            <a:endParaRPr lang="en-US" sz="2200" dirty="0">
              <a:latin typeface="Times New Roman" pitchFamily="18" charset="0"/>
            </a:endParaRPr>
          </a:p>
        </p:txBody>
      </p:sp>
      <p:sp>
        <p:nvSpPr>
          <p:cNvPr id="225287" name="Text Box 7"/>
          <p:cNvSpPr txBox="1">
            <a:spLocks noChangeArrowheads="1"/>
          </p:cNvSpPr>
          <p:nvPr/>
        </p:nvSpPr>
        <p:spPr bwMode="auto">
          <a:xfrm>
            <a:off x="251400" y="1556740"/>
            <a:ext cx="4942379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</a:rPr>
              <a:t>… n</a:t>
            </a:r>
            <a:r>
              <a:rPr lang="en-US" sz="2200" b="1" i="1" dirty="0">
                <a:latin typeface="Times New Roman" pitchFamily="18" charset="0"/>
              </a:rPr>
              <a:t>on-ionizing radiation:</a:t>
            </a:r>
          </a:p>
          <a:p>
            <a:pPr marL="174625" indent="-174625">
              <a:buFontTx/>
              <a:buChar char="•"/>
              <a:defRPr/>
            </a:pPr>
            <a:r>
              <a:rPr lang="en-US" sz="2200" dirty="0">
                <a:latin typeface="Times New Roman" pitchFamily="18" charset="0"/>
              </a:rPr>
              <a:t>Energy deposited into the crystal lattice</a:t>
            </a:r>
          </a:p>
          <a:p>
            <a:pPr marL="174625" indent="-174625">
              <a:buFontTx/>
              <a:buChar char="•"/>
              <a:defRPr/>
            </a:pPr>
            <a:r>
              <a:rPr lang="en-US" sz="2200" dirty="0">
                <a:latin typeface="Times New Roman" pitchFamily="18" charset="0"/>
              </a:rPr>
              <a:t>Atoms are displaced</a:t>
            </a:r>
          </a:p>
          <a:p>
            <a:pPr marL="174625" indent="-174625">
              <a:buFontTx/>
              <a:buChar char="•"/>
              <a:defRPr/>
            </a:pPr>
            <a:r>
              <a:rPr lang="en-US" sz="2200" dirty="0">
                <a:latin typeface="Times New Roman" pitchFamily="18" charset="0"/>
              </a:rPr>
              <a:t>Caused by heavy (fast leptons, hadrons),</a:t>
            </a:r>
            <a:br>
              <a:rPr lang="en-US" sz="2200" dirty="0">
                <a:latin typeface="Times New Roman" pitchFamily="18" charset="0"/>
              </a:rPr>
            </a:br>
            <a:r>
              <a:rPr lang="en-US" sz="2200" dirty="0">
                <a:latin typeface="Times New Roman" pitchFamily="18" charset="0"/>
              </a:rPr>
              <a:t>charged and neutral </a:t>
            </a:r>
            <a:r>
              <a:rPr lang="en-US" sz="2200" dirty="0" smtClean="0">
                <a:latin typeface="Times New Roman" pitchFamily="18" charset="0"/>
              </a:rPr>
              <a:t>particles</a:t>
            </a:r>
          </a:p>
        </p:txBody>
      </p:sp>
      <p:sp>
        <p:nvSpPr>
          <p:cNvPr id="1035" name="Line 8"/>
          <p:cNvSpPr>
            <a:spLocks noChangeShapeType="1"/>
          </p:cNvSpPr>
          <p:nvPr/>
        </p:nvSpPr>
        <p:spPr bwMode="auto">
          <a:xfrm>
            <a:off x="250825" y="3789363"/>
            <a:ext cx="8642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36" name="Rectangle 9"/>
          <p:cNvSpPr>
            <a:spLocks noChangeArrowheads="1"/>
          </p:cNvSpPr>
          <p:nvPr/>
        </p:nvSpPr>
        <p:spPr bwMode="auto">
          <a:xfrm>
            <a:off x="5378577" y="3284980"/>
            <a:ext cx="3802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900" dirty="0" err="1">
                <a:latin typeface="Times New Roman" pitchFamily="18" charset="0"/>
              </a:rPr>
              <a:t>Farnan</a:t>
            </a:r>
            <a:r>
              <a:rPr lang="en-US" sz="900" dirty="0">
                <a:latin typeface="Times New Roman" pitchFamily="18" charset="0"/>
              </a:rPr>
              <a:t> I, HM Cho, WJ Weber, 2007. "Quantification of Actinide α-Radiation </a:t>
            </a:r>
          </a:p>
          <a:p>
            <a:r>
              <a:rPr lang="en-US" sz="900" dirty="0">
                <a:latin typeface="Times New Roman" pitchFamily="18" charset="0"/>
              </a:rPr>
              <a:t>Damage in Minerals and Ceramics." </a:t>
            </a:r>
            <a:r>
              <a:rPr lang="en-US" sz="900" i="1" dirty="0">
                <a:latin typeface="Times New Roman" pitchFamily="18" charset="0"/>
              </a:rPr>
              <a:t>Nature</a:t>
            </a:r>
            <a:r>
              <a:rPr lang="en-US" sz="900" dirty="0">
                <a:latin typeface="Times New Roman" pitchFamily="18" charset="0"/>
              </a:rPr>
              <a:t> 445(7124):190-193.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Non-</a:t>
            </a:r>
            <a:r>
              <a:rPr lang="de-DE" dirty="0" err="1" smtClean="0"/>
              <a:t>ionizing</a:t>
            </a:r>
            <a:r>
              <a:rPr lang="de-DE" dirty="0" smtClean="0"/>
              <a:t> </a:t>
            </a:r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damage</a:t>
            </a:r>
            <a:r>
              <a:rPr lang="de-DE" dirty="0" smtClean="0"/>
              <a:t> </a:t>
            </a:r>
            <a:r>
              <a:rPr lang="de-DE" dirty="0" err="1" smtClean="0"/>
              <a:t>effect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Dennis Doering: Status of radiation tolerance of MAPS                                           CBM Coll Meeting GSI April 2013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587DCC3-09AB-44DC-9CC8-3729647A5E30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720000" y="5580000"/>
            <a:ext cx="682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C</a:t>
            </a:r>
            <a:r>
              <a:rPr lang="de-DE" dirty="0" smtClean="0"/>
              <a:t>harge </a:t>
            </a:r>
            <a:r>
              <a:rPr lang="de-DE" dirty="0" err="1" smtClean="0"/>
              <a:t>losses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recombination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radiation-induced</a:t>
            </a:r>
            <a:r>
              <a:rPr lang="de-DE" dirty="0" smtClean="0"/>
              <a:t> </a:t>
            </a:r>
            <a:r>
              <a:rPr lang="de-DE" dirty="0" err="1" smtClean="0"/>
              <a:t>defects</a:t>
            </a:r>
            <a:r>
              <a:rPr lang="de-DE" dirty="0" smtClean="0"/>
              <a:t> </a:t>
            </a:r>
            <a:endParaRPr lang="de-DE" dirty="0"/>
          </a:p>
        </p:txBody>
      </p:sp>
      <p:grpSp>
        <p:nvGrpSpPr>
          <p:cNvPr id="5" name="Gruppieren 7"/>
          <p:cNvGrpSpPr/>
          <p:nvPr/>
        </p:nvGrpSpPr>
        <p:grpSpPr>
          <a:xfrm>
            <a:off x="142844" y="2138859"/>
            <a:ext cx="3429024" cy="1728586"/>
            <a:chOff x="1071538" y="785794"/>
            <a:chExt cx="6859196" cy="1728586"/>
          </a:xfrm>
        </p:grpSpPr>
        <p:grpSp>
          <p:nvGrpSpPr>
            <p:cNvPr id="6" name="Gruppieren 22"/>
            <p:cNvGrpSpPr/>
            <p:nvPr/>
          </p:nvGrpSpPr>
          <p:grpSpPr>
            <a:xfrm>
              <a:off x="1080000" y="1080000"/>
              <a:ext cx="6840000" cy="1434380"/>
              <a:chOff x="642910" y="1888868"/>
              <a:chExt cx="7200000" cy="1434380"/>
            </a:xfrm>
          </p:grpSpPr>
          <p:sp>
            <p:nvSpPr>
              <p:cNvPr id="14" name="Rechteck 13"/>
              <p:cNvSpPr/>
              <p:nvPr/>
            </p:nvSpPr>
            <p:spPr>
              <a:xfrm>
                <a:off x="642910" y="1888868"/>
                <a:ext cx="7200000" cy="5400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Rechteck 15"/>
              <p:cNvSpPr/>
              <p:nvPr/>
            </p:nvSpPr>
            <p:spPr>
              <a:xfrm>
                <a:off x="642910" y="2428868"/>
                <a:ext cx="7200000" cy="720000"/>
              </a:xfrm>
              <a:prstGeom prst="rect">
                <a:avLst/>
              </a:prstGeom>
              <a:solidFill>
                <a:srgbClr val="66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Rechteck 16"/>
              <p:cNvSpPr/>
              <p:nvPr/>
            </p:nvSpPr>
            <p:spPr>
              <a:xfrm>
                <a:off x="642910" y="3143248"/>
                <a:ext cx="7200000" cy="1800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0" name="Abgerundetes Rechteck 9"/>
            <p:cNvSpPr/>
            <p:nvPr/>
          </p:nvSpPr>
          <p:spPr>
            <a:xfrm>
              <a:off x="1071538" y="785794"/>
              <a:ext cx="1286099" cy="360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Abgerundetes Rechteck 10"/>
            <p:cNvSpPr/>
            <p:nvPr/>
          </p:nvSpPr>
          <p:spPr>
            <a:xfrm>
              <a:off x="3215035" y="788604"/>
              <a:ext cx="2572201" cy="360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Abgerundetes Rechteck 12"/>
            <p:cNvSpPr/>
            <p:nvPr/>
          </p:nvSpPr>
          <p:spPr>
            <a:xfrm>
              <a:off x="6501735" y="788604"/>
              <a:ext cx="1428999" cy="360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" name="Abgerundetes Rechteck 17"/>
          <p:cNvSpPr/>
          <p:nvPr/>
        </p:nvSpPr>
        <p:spPr>
          <a:xfrm>
            <a:off x="2428860" y="2425025"/>
            <a:ext cx="540000" cy="5400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Abgerundetes Rechteck 18"/>
          <p:cNvSpPr/>
          <p:nvPr/>
        </p:nvSpPr>
        <p:spPr>
          <a:xfrm>
            <a:off x="714348" y="2424611"/>
            <a:ext cx="540000" cy="5400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Line 38"/>
          <p:cNvSpPr>
            <a:spLocks noChangeAspect="1" noChangeShapeType="1"/>
          </p:cNvSpPr>
          <p:nvPr/>
        </p:nvSpPr>
        <p:spPr bwMode="auto">
          <a:xfrm flipH="1" flipV="1">
            <a:off x="1907630" y="3417578"/>
            <a:ext cx="746310" cy="215030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uppieren 33"/>
          <p:cNvGrpSpPr>
            <a:grpSpLocks noChangeAspect="1"/>
          </p:cNvGrpSpPr>
          <p:nvPr/>
        </p:nvGrpSpPr>
        <p:grpSpPr>
          <a:xfrm>
            <a:off x="1719058" y="3302701"/>
            <a:ext cx="367408" cy="350203"/>
            <a:chOff x="5722694" y="5734022"/>
            <a:chExt cx="326852" cy="311295"/>
          </a:xfrm>
        </p:grpSpPr>
        <p:sp>
          <p:nvSpPr>
            <p:cNvPr id="22" name="Oval 39"/>
            <p:cNvSpPr>
              <a:spLocks noChangeArrowheads="1"/>
            </p:cNvSpPr>
            <p:nvPr/>
          </p:nvSpPr>
          <p:spPr bwMode="auto">
            <a:xfrm>
              <a:off x="5724160" y="5734022"/>
              <a:ext cx="288925" cy="28733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5722694" y="5744376"/>
              <a:ext cx="326852" cy="300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e-</a:t>
              </a:r>
              <a:endParaRPr lang="en-US" sz="1600" dirty="0"/>
            </a:p>
          </p:txBody>
        </p:sp>
      </p:grpSp>
      <p:sp>
        <p:nvSpPr>
          <p:cNvPr id="27" name="Textfeld 26"/>
          <p:cNvSpPr txBox="1">
            <a:spLocks noChangeAspect="1"/>
          </p:cNvSpPr>
          <p:nvPr/>
        </p:nvSpPr>
        <p:spPr>
          <a:xfrm>
            <a:off x="2643174" y="4886932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FF0000"/>
                </a:solidFill>
              </a:rPr>
              <a:t>Particle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28" name="Oval 39"/>
          <p:cNvSpPr>
            <a:spLocks noChangeAspect="1" noChangeArrowheads="1"/>
          </p:cNvSpPr>
          <p:nvPr/>
        </p:nvSpPr>
        <p:spPr bwMode="auto">
          <a:xfrm>
            <a:off x="3211505" y="3070225"/>
            <a:ext cx="216694" cy="21550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39"/>
          <p:cNvSpPr>
            <a:spLocks noChangeAspect="1" noChangeArrowheads="1"/>
          </p:cNvSpPr>
          <p:nvPr/>
        </p:nvSpPr>
        <p:spPr bwMode="auto">
          <a:xfrm>
            <a:off x="428596" y="3356373"/>
            <a:ext cx="216694" cy="21550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39"/>
          <p:cNvSpPr>
            <a:spLocks noChangeAspect="1" noChangeArrowheads="1"/>
          </p:cNvSpPr>
          <p:nvPr/>
        </p:nvSpPr>
        <p:spPr bwMode="auto">
          <a:xfrm>
            <a:off x="2214546" y="3071810"/>
            <a:ext cx="216694" cy="21550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39"/>
          <p:cNvSpPr>
            <a:spLocks noChangeAspect="1" noChangeArrowheads="1"/>
          </p:cNvSpPr>
          <p:nvPr/>
        </p:nvSpPr>
        <p:spPr bwMode="auto">
          <a:xfrm>
            <a:off x="2643174" y="3427811"/>
            <a:ext cx="216694" cy="21550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feld 31"/>
          <p:cNvSpPr txBox="1"/>
          <p:nvPr/>
        </p:nvSpPr>
        <p:spPr>
          <a:xfrm>
            <a:off x="142844" y="4572008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Defects</a:t>
            </a:r>
            <a:r>
              <a:rPr lang="de-DE" dirty="0" smtClean="0">
                <a:solidFill>
                  <a:srgbClr val="FF0000"/>
                </a:solidFill>
              </a:rPr>
              <a:t> due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err="1" smtClean="0">
                <a:solidFill>
                  <a:srgbClr val="FF0000"/>
                </a:solidFill>
              </a:rPr>
              <a:t>radiation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33" name="Gerade Verbindung mit Pfeil 32"/>
          <p:cNvCxnSpPr>
            <a:stCxn id="32" idx="0"/>
            <a:endCxn id="29" idx="4"/>
          </p:cNvCxnSpPr>
          <p:nvPr/>
        </p:nvCxnSpPr>
        <p:spPr>
          <a:xfrm rot="16200000" flipV="1">
            <a:off x="257891" y="3850928"/>
            <a:ext cx="1000132" cy="4420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9"/>
          <p:cNvSpPr>
            <a:spLocks noChangeAspect="1" noChangeArrowheads="1"/>
          </p:cNvSpPr>
          <p:nvPr/>
        </p:nvSpPr>
        <p:spPr bwMode="auto">
          <a:xfrm>
            <a:off x="1426348" y="3000372"/>
            <a:ext cx="216694" cy="21550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 Box 47"/>
          <p:cNvSpPr txBox="1">
            <a:spLocks noChangeArrowheads="1"/>
          </p:cNvSpPr>
          <p:nvPr/>
        </p:nvSpPr>
        <p:spPr bwMode="auto">
          <a:xfrm>
            <a:off x="142844" y="3143248"/>
            <a:ext cx="1359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err="1"/>
              <a:t>Epitaxial</a:t>
            </a:r>
            <a:r>
              <a:rPr lang="de-DE" sz="1400" dirty="0"/>
              <a:t> Layer</a:t>
            </a:r>
          </a:p>
        </p:txBody>
      </p:sp>
      <p:sp>
        <p:nvSpPr>
          <p:cNvPr id="41" name="Text Box 46"/>
          <p:cNvSpPr txBox="1">
            <a:spLocks noChangeArrowheads="1"/>
          </p:cNvSpPr>
          <p:nvPr/>
        </p:nvSpPr>
        <p:spPr bwMode="auto">
          <a:xfrm>
            <a:off x="1514178" y="2500306"/>
            <a:ext cx="6527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D8F913"/>
                </a:solidFill>
              </a:rPr>
              <a:t>Diode</a:t>
            </a:r>
            <a:endParaRPr lang="de-DE" sz="1400" dirty="0">
              <a:solidFill>
                <a:srgbClr val="D8F913"/>
              </a:solidFill>
            </a:endParaRPr>
          </a:p>
        </p:txBody>
      </p:sp>
      <p:cxnSp>
        <p:nvCxnSpPr>
          <p:cNvPr id="42" name="Gerade Verbindung mit Pfeil 41"/>
          <p:cNvCxnSpPr/>
          <p:nvPr/>
        </p:nvCxnSpPr>
        <p:spPr>
          <a:xfrm flipH="1">
            <a:off x="1283564" y="2665207"/>
            <a:ext cx="288040" cy="0"/>
          </a:xfrm>
          <a:prstGeom prst="straightConnector1">
            <a:avLst/>
          </a:prstGeom>
          <a:ln w="38100">
            <a:solidFill>
              <a:srgbClr val="F1F7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>
            <a:off x="2143108" y="2665207"/>
            <a:ext cx="216030" cy="0"/>
          </a:xfrm>
          <a:prstGeom prst="straightConnector1">
            <a:avLst/>
          </a:prstGeom>
          <a:ln w="38100">
            <a:solidFill>
              <a:srgbClr val="F1F7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1813" name="Object 5"/>
          <p:cNvGraphicFramePr>
            <a:graphicFrameLocks noChangeAspect="1"/>
          </p:cNvGraphicFramePr>
          <p:nvPr/>
        </p:nvGraphicFramePr>
        <p:xfrm>
          <a:off x="3598863" y="1079500"/>
          <a:ext cx="6232525" cy="4352925"/>
        </p:xfrm>
        <a:graphic>
          <a:graphicData uri="http://schemas.openxmlformats.org/presentationml/2006/ole">
            <p:oleObj spid="_x0000_s61442" name="Graph" r:id="rId3" imgW="4155034" imgH="290169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C 0.00243 -0.00486 0.00417 -0.00648 0.00833 -0.00833 C 0.01163 0.00463 0.01302 0.00232 0.01979 0.00834 C 0.02396 0.01644 0.02587 0.02014 0.02813 0.02917 C 0.02847 0.03056 0.03021 0.03009 0.03125 0.03056 C 0.03542 0.02871 0.03715 0.02778 0.03854 0.02222 C 0.03854 0.01991 0.03073 -0.02754 0.04583 -0.02083 C 0.04809 -0.0162 0.05069 -0.01504 0.05208 -0.00972 C 0.05156 -0.0037 0.04896 0.01389 0.05313 0.01945 C 0.05382 0.02037 0.05521 0.02014 0.05625 0.02084 C 0.06094 0.02431 0.06389 0.02847 0.06875 0.03056 C 0.07153 0.02986 0.075 0.03056 0.07708 0.02778 C 0.07778 0.02685 0.0776 0.025 0.07813 0.02361 C 0.07865 0.02222 0.07934 0.0206 0.08021 0.01945 C 0.08212 0.01736 0.08438 0.01574 0.08646 0.01389 C 0.0875 0.01297 0.08958 0.01111 0.08958 0.01111 C 0.09184 0.01204 0.09583 0.01366 0.09583 0.00834 " pathEditMode="relative" ptsTypes="ffffffffffffffff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7" grpId="0"/>
      <p:bldP spid="2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3"/>
          <p:cNvGrpSpPr/>
          <p:nvPr/>
        </p:nvGrpSpPr>
        <p:grpSpPr>
          <a:xfrm>
            <a:off x="1071538" y="1571612"/>
            <a:ext cx="6859196" cy="1728586"/>
            <a:chOff x="1071538" y="785794"/>
            <a:chExt cx="6859196" cy="1728586"/>
          </a:xfrm>
        </p:grpSpPr>
        <p:grpSp>
          <p:nvGrpSpPr>
            <p:cNvPr id="6" name="Gruppieren 22"/>
            <p:cNvGrpSpPr/>
            <p:nvPr/>
          </p:nvGrpSpPr>
          <p:grpSpPr>
            <a:xfrm>
              <a:off x="1080000" y="1080000"/>
              <a:ext cx="6840000" cy="1434380"/>
              <a:chOff x="642910" y="1888868"/>
              <a:chExt cx="7200000" cy="1434380"/>
            </a:xfrm>
          </p:grpSpPr>
          <p:sp>
            <p:nvSpPr>
              <p:cNvPr id="61" name="Rechteck 60"/>
              <p:cNvSpPr/>
              <p:nvPr/>
            </p:nvSpPr>
            <p:spPr>
              <a:xfrm>
                <a:off x="642910" y="1888868"/>
                <a:ext cx="7200000" cy="5400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" name="Rechteck 61"/>
              <p:cNvSpPr/>
              <p:nvPr/>
            </p:nvSpPr>
            <p:spPr>
              <a:xfrm>
                <a:off x="642910" y="2428868"/>
                <a:ext cx="7200000" cy="720000"/>
              </a:xfrm>
              <a:prstGeom prst="rect">
                <a:avLst/>
              </a:prstGeom>
              <a:solidFill>
                <a:srgbClr val="66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3" name="Rechteck 62"/>
              <p:cNvSpPr/>
              <p:nvPr/>
            </p:nvSpPr>
            <p:spPr>
              <a:xfrm>
                <a:off x="642910" y="3143248"/>
                <a:ext cx="7200000" cy="1800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56" name="Abgerundetes Rechteck 55"/>
            <p:cNvSpPr/>
            <p:nvPr/>
          </p:nvSpPr>
          <p:spPr>
            <a:xfrm>
              <a:off x="1071538" y="785794"/>
              <a:ext cx="1530000" cy="360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Abgerundetes Rechteck 56"/>
            <p:cNvSpPr/>
            <p:nvPr/>
          </p:nvSpPr>
          <p:spPr>
            <a:xfrm>
              <a:off x="2953126" y="788604"/>
              <a:ext cx="3060000" cy="360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Abgerundetes Rechteck 57"/>
            <p:cNvSpPr/>
            <p:nvPr/>
          </p:nvSpPr>
          <p:spPr>
            <a:xfrm>
              <a:off x="6400734" y="788604"/>
              <a:ext cx="1530000" cy="360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Abgerundetes Rechteck 58"/>
            <p:cNvSpPr/>
            <p:nvPr/>
          </p:nvSpPr>
          <p:spPr>
            <a:xfrm>
              <a:off x="2503148" y="1079226"/>
              <a:ext cx="540000" cy="5400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Abgerundetes Rechteck 59"/>
            <p:cNvSpPr/>
            <p:nvPr/>
          </p:nvSpPr>
          <p:spPr>
            <a:xfrm>
              <a:off x="5918424" y="1074356"/>
              <a:ext cx="540000" cy="5400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Gruppieren 63"/>
          <p:cNvGrpSpPr/>
          <p:nvPr/>
        </p:nvGrpSpPr>
        <p:grpSpPr>
          <a:xfrm>
            <a:off x="1071538" y="4286256"/>
            <a:ext cx="6859196" cy="1728586"/>
            <a:chOff x="1071538" y="3914992"/>
            <a:chExt cx="6859196" cy="1728586"/>
          </a:xfrm>
        </p:grpSpPr>
        <p:grpSp>
          <p:nvGrpSpPr>
            <p:cNvPr id="8" name="Gruppieren 34"/>
            <p:cNvGrpSpPr/>
            <p:nvPr/>
          </p:nvGrpSpPr>
          <p:grpSpPr>
            <a:xfrm>
              <a:off x="1080000" y="4209198"/>
              <a:ext cx="6840000" cy="1434380"/>
              <a:chOff x="642910" y="1888868"/>
              <a:chExt cx="7200000" cy="1434380"/>
            </a:xfrm>
          </p:grpSpPr>
          <p:sp>
            <p:nvSpPr>
              <p:cNvPr id="73" name="Rechteck 72"/>
              <p:cNvSpPr/>
              <p:nvPr/>
            </p:nvSpPr>
            <p:spPr>
              <a:xfrm>
                <a:off x="642910" y="1888868"/>
                <a:ext cx="7200000" cy="5400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4" name="Rechteck 73"/>
              <p:cNvSpPr/>
              <p:nvPr/>
            </p:nvSpPr>
            <p:spPr>
              <a:xfrm>
                <a:off x="642910" y="2428868"/>
                <a:ext cx="7200000" cy="720000"/>
              </a:xfrm>
              <a:prstGeom prst="rect">
                <a:avLst/>
              </a:prstGeom>
              <a:solidFill>
                <a:srgbClr val="66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5" name="Rechteck 74"/>
              <p:cNvSpPr/>
              <p:nvPr/>
            </p:nvSpPr>
            <p:spPr>
              <a:xfrm>
                <a:off x="642910" y="3143248"/>
                <a:ext cx="7200000" cy="1800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6" name="Abgerundetes Rechteck 65"/>
            <p:cNvSpPr/>
            <p:nvPr/>
          </p:nvSpPr>
          <p:spPr>
            <a:xfrm>
              <a:off x="1071538" y="3914992"/>
              <a:ext cx="1530000" cy="360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Abgerundetes Rechteck 66"/>
            <p:cNvSpPr/>
            <p:nvPr/>
          </p:nvSpPr>
          <p:spPr>
            <a:xfrm>
              <a:off x="2953126" y="3917802"/>
              <a:ext cx="1333122" cy="360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Abgerundetes Rechteck 67"/>
            <p:cNvSpPr/>
            <p:nvPr/>
          </p:nvSpPr>
          <p:spPr>
            <a:xfrm>
              <a:off x="6400734" y="3917802"/>
              <a:ext cx="1530000" cy="360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Abgerundetes Rechteck 68"/>
            <p:cNvSpPr/>
            <p:nvPr/>
          </p:nvSpPr>
          <p:spPr>
            <a:xfrm>
              <a:off x="4667638" y="3929066"/>
              <a:ext cx="1333122" cy="360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Abgerundetes Rechteck 69"/>
            <p:cNvSpPr/>
            <p:nvPr/>
          </p:nvSpPr>
          <p:spPr>
            <a:xfrm>
              <a:off x="2503148" y="4208424"/>
              <a:ext cx="540000" cy="5400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Abgerundetes Rechteck 70"/>
            <p:cNvSpPr/>
            <p:nvPr/>
          </p:nvSpPr>
          <p:spPr>
            <a:xfrm>
              <a:off x="5918424" y="4203554"/>
              <a:ext cx="540000" cy="5400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Abgerundetes Rechteck 71"/>
            <p:cNvSpPr/>
            <p:nvPr/>
          </p:nvSpPr>
          <p:spPr>
            <a:xfrm>
              <a:off x="4174876" y="4214818"/>
              <a:ext cx="540000" cy="5400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Influence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damage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pixel</a:t>
            </a:r>
            <a:r>
              <a:rPr lang="de-DE" dirty="0" smtClean="0"/>
              <a:t> </a:t>
            </a:r>
            <a:r>
              <a:rPr lang="de-DE" dirty="0" err="1" smtClean="0"/>
              <a:t>pitch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Dennis Doering: Status of radiation tolerance of MAPS                                           CBM Coll Meeting GSI April 2013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587DCC3-09AB-44DC-9CC8-3729647A5E30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p:sp>
        <p:nvSpPr>
          <p:cNvPr id="31" name="Oval 39"/>
          <p:cNvSpPr>
            <a:spLocks noChangeArrowheads="1"/>
          </p:cNvSpPr>
          <p:nvPr/>
        </p:nvSpPr>
        <p:spPr bwMode="auto">
          <a:xfrm>
            <a:off x="5507245" y="2636890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39"/>
          <p:cNvSpPr>
            <a:spLocks noChangeArrowheads="1"/>
          </p:cNvSpPr>
          <p:nvPr/>
        </p:nvSpPr>
        <p:spPr bwMode="auto">
          <a:xfrm>
            <a:off x="2554835" y="2636890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39"/>
          <p:cNvSpPr>
            <a:spLocks noChangeArrowheads="1"/>
          </p:cNvSpPr>
          <p:nvPr/>
        </p:nvSpPr>
        <p:spPr bwMode="auto">
          <a:xfrm>
            <a:off x="3923910" y="2708900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39"/>
          <p:cNvSpPr>
            <a:spLocks noChangeArrowheads="1"/>
          </p:cNvSpPr>
          <p:nvPr/>
        </p:nvSpPr>
        <p:spPr bwMode="auto">
          <a:xfrm>
            <a:off x="4716020" y="2636890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39"/>
          <p:cNvSpPr>
            <a:spLocks noChangeArrowheads="1"/>
          </p:cNvSpPr>
          <p:nvPr/>
        </p:nvSpPr>
        <p:spPr bwMode="auto">
          <a:xfrm>
            <a:off x="5522644" y="5373973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39"/>
          <p:cNvSpPr>
            <a:spLocks noChangeArrowheads="1"/>
          </p:cNvSpPr>
          <p:nvPr/>
        </p:nvSpPr>
        <p:spPr bwMode="auto">
          <a:xfrm>
            <a:off x="2570234" y="5373973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3939309" y="5445983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39"/>
          <p:cNvSpPr>
            <a:spLocks noChangeArrowheads="1"/>
          </p:cNvSpPr>
          <p:nvPr/>
        </p:nvSpPr>
        <p:spPr bwMode="auto">
          <a:xfrm>
            <a:off x="4731419" y="5373973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38"/>
          <p:cNvSpPr>
            <a:spLocks noChangeShapeType="1"/>
          </p:cNvSpPr>
          <p:nvPr/>
        </p:nvSpPr>
        <p:spPr bwMode="auto">
          <a:xfrm flipH="1" flipV="1">
            <a:off x="3779890" y="2708900"/>
            <a:ext cx="363482" cy="99474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uppieren 33"/>
          <p:cNvGrpSpPr/>
          <p:nvPr/>
        </p:nvGrpSpPr>
        <p:grpSpPr>
          <a:xfrm>
            <a:off x="3735926" y="2492870"/>
            <a:ext cx="320922" cy="287337"/>
            <a:chOff x="5722688" y="5734023"/>
            <a:chExt cx="320922" cy="287337"/>
          </a:xfrm>
        </p:grpSpPr>
        <p:sp>
          <p:nvSpPr>
            <p:cNvPr id="33" name="Oval 39"/>
            <p:cNvSpPr>
              <a:spLocks noChangeArrowheads="1"/>
            </p:cNvSpPr>
            <p:nvPr/>
          </p:nvSpPr>
          <p:spPr bwMode="auto">
            <a:xfrm>
              <a:off x="5724160" y="5734023"/>
              <a:ext cx="288925" cy="287337"/>
            </a:xfrm>
            <a:prstGeom prst="ellipse">
              <a:avLst/>
            </a:prstGeom>
            <a:solidFill>
              <a:srgbClr val="00B050">
                <a:alpha val="48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5722688" y="574436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e-</a:t>
              </a:r>
              <a:endParaRPr lang="en-US" sz="1200" dirty="0"/>
            </a:p>
          </p:txBody>
        </p:sp>
      </p:grpSp>
      <p:sp>
        <p:nvSpPr>
          <p:cNvPr id="43" name="Line 38"/>
          <p:cNvSpPr>
            <a:spLocks noChangeShapeType="1"/>
          </p:cNvSpPr>
          <p:nvPr/>
        </p:nvSpPr>
        <p:spPr bwMode="auto">
          <a:xfrm flipH="1" flipV="1">
            <a:off x="3779890" y="5445280"/>
            <a:ext cx="348968" cy="100814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uppieren 33"/>
          <p:cNvGrpSpPr/>
          <p:nvPr/>
        </p:nvGrpSpPr>
        <p:grpSpPr>
          <a:xfrm>
            <a:off x="3721412" y="5242644"/>
            <a:ext cx="320922" cy="287337"/>
            <a:chOff x="5722688" y="5734023"/>
            <a:chExt cx="320922" cy="287337"/>
          </a:xfrm>
        </p:grpSpPr>
        <p:sp>
          <p:nvSpPr>
            <p:cNvPr id="45" name="Oval 39"/>
            <p:cNvSpPr>
              <a:spLocks noChangeArrowheads="1"/>
            </p:cNvSpPr>
            <p:nvPr/>
          </p:nvSpPr>
          <p:spPr bwMode="auto">
            <a:xfrm>
              <a:off x="5724160" y="5734023"/>
              <a:ext cx="288925" cy="287337"/>
            </a:xfrm>
            <a:prstGeom prst="ellipse">
              <a:avLst/>
            </a:prstGeom>
            <a:solidFill>
              <a:srgbClr val="00B050">
                <a:alpha val="48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5722688" y="574436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e-</a:t>
              </a:r>
              <a:endParaRPr lang="en-US" sz="1200" dirty="0"/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4003567" y="827358"/>
            <a:ext cx="18646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Large </a:t>
            </a:r>
            <a:r>
              <a:rPr lang="de-DE" dirty="0" err="1" smtClean="0"/>
              <a:t>pixel</a:t>
            </a:r>
            <a:r>
              <a:rPr lang="de-DE" dirty="0" smtClean="0"/>
              <a:t> </a:t>
            </a:r>
            <a:r>
              <a:rPr lang="de-DE" dirty="0" err="1" smtClean="0"/>
              <a:t>pitch</a:t>
            </a:r>
            <a:endParaRPr lang="de-DE" dirty="0"/>
          </a:p>
        </p:txBody>
      </p:sp>
      <p:sp>
        <p:nvSpPr>
          <p:cNvPr id="48" name="Textfeld 47"/>
          <p:cNvSpPr txBox="1"/>
          <p:nvPr/>
        </p:nvSpPr>
        <p:spPr>
          <a:xfrm>
            <a:off x="755470" y="3851778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Small </a:t>
            </a:r>
            <a:r>
              <a:rPr lang="de-DE" dirty="0" err="1" smtClean="0"/>
              <a:t>pixel</a:t>
            </a:r>
            <a:r>
              <a:rPr lang="de-DE" dirty="0" smtClean="0"/>
              <a:t> </a:t>
            </a:r>
            <a:r>
              <a:rPr lang="de-DE" dirty="0" err="1" smtClean="0"/>
              <a:t>pitch</a:t>
            </a:r>
            <a:endParaRPr lang="de-DE" dirty="0"/>
          </a:p>
        </p:txBody>
      </p:sp>
      <p:sp>
        <p:nvSpPr>
          <p:cNvPr id="49" name="Textfeld 48"/>
          <p:cNvSpPr txBox="1"/>
          <p:nvPr/>
        </p:nvSpPr>
        <p:spPr>
          <a:xfrm>
            <a:off x="-9525" y="3282735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Defects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due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radiation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51" name="Gerade Verbindung mit Pfeil 50"/>
          <p:cNvCxnSpPr/>
          <p:nvPr/>
        </p:nvCxnSpPr>
        <p:spPr>
          <a:xfrm flipV="1">
            <a:off x="1142976" y="2786058"/>
            <a:ext cx="1357322" cy="7143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Geschweifte Klammer rechts 51"/>
          <p:cNvSpPr/>
          <p:nvPr/>
        </p:nvSpPr>
        <p:spPr>
          <a:xfrm rot="16200000">
            <a:off x="4183095" y="-272365"/>
            <a:ext cx="576080" cy="337017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Textfeld 52"/>
          <p:cNvSpPr txBox="1"/>
          <p:nvPr/>
        </p:nvSpPr>
        <p:spPr>
          <a:xfrm>
            <a:off x="4781344" y="3357562"/>
            <a:ext cx="23624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Small </a:t>
            </a:r>
            <a:r>
              <a:rPr lang="de-DE" dirty="0" err="1" smtClean="0"/>
              <a:t>pixel</a:t>
            </a:r>
            <a:r>
              <a:rPr lang="de-DE" dirty="0" smtClean="0"/>
              <a:t> </a:t>
            </a:r>
            <a:r>
              <a:rPr lang="de-DE" dirty="0" err="1" smtClean="0"/>
              <a:t>pitch</a:t>
            </a:r>
            <a:endParaRPr lang="de-DE" dirty="0"/>
          </a:p>
        </p:txBody>
      </p:sp>
      <p:sp>
        <p:nvSpPr>
          <p:cNvPr id="54" name="Geschweifte Klammer rechts 53"/>
          <p:cNvSpPr/>
          <p:nvPr/>
        </p:nvSpPr>
        <p:spPr>
          <a:xfrm rot="16200000">
            <a:off x="5146895" y="3070710"/>
            <a:ext cx="576080" cy="186874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Textfeld 54"/>
          <p:cNvSpPr txBox="1"/>
          <p:nvPr/>
        </p:nvSpPr>
        <p:spPr>
          <a:xfrm>
            <a:off x="683460" y="105267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Large </a:t>
            </a:r>
            <a:r>
              <a:rPr lang="de-DE" dirty="0" err="1" smtClean="0"/>
              <a:t>pixel</a:t>
            </a:r>
            <a:r>
              <a:rPr lang="de-DE" dirty="0" smtClean="0"/>
              <a:t> </a:t>
            </a:r>
            <a:r>
              <a:rPr lang="de-DE" dirty="0" err="1" smtClean="0"/>
              <a:t>pitch</a:t>
            </a:r>
            <a:endParaRPr lang="de-DE" dirty="0"/>
          </a:p>
        </p:txBody>
      </p:sp>
      <p:sp>
        <p:nvSpPr>
          <p:cNvPr id="64" name="Text Box 47"/>
          <p:cNvSpPr txBox="1">
            <a:spLocks noChangeArrowheads="1"/>
          </p:cNvSpPr>
          <p:nvPr/>
        </p:nvSpPr>
        <p:spPr bwMode="auto">
          <a:xfrm>
            <a:off x="998384" y="2522331"/>
            <a:ext cx="1359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err="1"/>
              <a:t>Epitaxial</a:t>
            </a:r>
            <a:r>
              <a:rPr lang="de-DE" sz="1400" dirty="0"/>
              <a:t> Layer</a:t>
            </a:r>
          </a:p>
        </p:txBody>
      </p:sp>
      <p:sp>
        <p:nvSpPr>
          <p:cNvPr id="65" name="Text Box 46"/>
          <p:cNvSpPr txBox="1">
            <a:spLocks noChangeArrowheads="1"/>
          </p:cNvSpPr>
          <p:nvPr/>
        </p:nvSpPr>
        <p:spPr bwMode="auto">
          <a:xfrm>
            <a:off x="5012924" y="1978215"/>
            <a:ext cx="6527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D8F913"/>
                </a:solidFill>
              </a:rPr>
              <a:t>Diode</a:t>
            </a:r>
            <a:endParaRPr lang="de-DE" sz="1400" dirty="0">
              <a:solidFill>
                <a:srgbClr val="D8F913"/>
              </a:solidFill>
            </a:endParaRPr>
          </a:p>
        </p:txBody>
      </p:sp>
      <p:cxnSp>
        <p:nvCxnSpPr>
          <p:cNvPr id="77" name="Gerade Verbindung mit Pfeil 76"/>
          <p:cNvCxnSpPr/>
          <p:nvPr/>
        </p:nvCxnSpPr>
        <p:spPr>
          <a:xfrm>
            <a:off x="5641854" y="2143116"/>
            <a:ext cx="216030" cy="0"/>
          </a:xfrm>
          <a:prstGeom prst="straightConnector1">
            <a:avLst/>
          </a:prstGeom>
          <a:ln w="38100">
            <a:solidFill>
              <a:srgbClr val="F1F7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 Box 47"/>
          <p:cNvSpPr txBox="1">
            <a:spLocks noChangeArrowheads="1"/>
          </p:cNvSpPr>
          <p:nvPr/>
        </p:nvSpPr>
        <p:spPr bwMode="auto">
          <a:xfrm>
            <a:off x="1000100" y="5264363"/>
            <a:ext cx="1359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err="1"/>
              <a:t>Epitaxial</a:t>
            </a:r>
            <a:r>
              <a:rPr lang="de-DE" sz="1400" dirty="0"/>
              <a:t> Layer</a:t>
            </a: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5014640" y="4720247"/>
            <a:ext cx="6527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D8F913"/>
                </a:solidFill>
              </a:rPr>
              <a:t>Diode</a:t>
            </a:r>
            <a:endParaRPr lang="de-DE" sz="1400" dirty="0">
              <a:solidFill>
                <a:srgbClr val="D8F913"/>
              </a:solidFill>
            </a:endParaRPr>
          </a:p>
        </p:txBody>
      </p:sp>
      <p:cxnSp>
        <p:nvCxnSpPr>
          <p:cNvPr id="80" name="Gerade Verbindung mit Pfeil 79"/>
          <p:cNvCxnSpPr/>
          <p:nvPr/>
        </p:nvCxnSpPr>
        <p:spPr>
          <a:xfrm>
            <a:off x="5643570" y="4885148"/>
            <a:ext cx="216030" cy="0"/>
          </a:xfrm>
          <a:prstGeom prst="straightConnector1">
            <a:avLst/>
          </a:prstGeom>
          <a:ln w="38100">
            <a:solidFill>
              <a:srgbClr val="F1F7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5549E-6 C 0.00277 -0.00254 0.00468 -0.00671 0.00781 -0.00856 C 0.0118 -0.01087 0.01649 -0.01087 0.02066 -0.01272 C 0.0309 -0.01156 0.04114 -0.01549 0.04444 -0.00208 C 0.04496 0.00347 0.04357 0.01017 0.046 0.0148 C 0.04791 0.0185 0.05555 0.01896 0.05555 0.01896 C 0.0585 0.03121 0.05486 0.03214 0.04913 0.04023 C 0.04618 0.05202 0.05139 0.05179 0.05868 0.05503 C 0.06284 0.05434 0.06788 0.05618 0.07135 0.05295 C 0.07465 0.04971 0.06475 0.03561 0.06336 0.03376 C 0.06284 0.03168 0.06111 0.02936 0.0618 0.02751 C 0.06389 0.02197 0.07534 0.0289 0.07777 0.0296 C 0.08055 0.04069 0.07621 0.04832 0.08559 0.05295 C 0.08993 0.05225 0.09531 0.0548 0.09843 0.05064 C 0.10069 0.04763 0.0967 0.04231 0.0967 0.03815 C 0.0967 0.03306 0.09618 0.02751 0.09843 0.02335 C 0.09965 0.02104 0.1026 0.02335 0.10468 0.02335 " pathEditMode="relative" ptsTypes="ffffffffffffffff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9.24855E-7 C 0.01372 0.00069 0.02796 -0.00232 0.04133 0.00208 C 0.04463 0.00323 0.04445 0.01479 0.04445 0.01479 C 0.04654 0.04485 0.05209 0.04531 0.03178 0.04855 C 0.04133 0.06057 0.05799 0.05872 0.06511 0.04439 C 0.06424 -0.00694 0.06042 -0.05365 0.06042 -0.10359 " pathEditMode="relative" ptsTypes="fffff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Operation </a:t>
            </a:r>
            <a:r>
              <a:rPr lang="de-DE" err="1" smtClean="0"/>
              <a:t>principle</a:t>
            </a:r>
            <a:r>
              <a:rPr lang="de-DE" smtClean="0"/>
              <a:t>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Dennis Doering: Status of radiation tolerance of MAPS                                           CBM Coll Meeting GSI April 2013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F482DD7-6A4E-4A5A-A112-EF5EB46C277C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9" name="Pfeil nach rechts 8"/>
          <p:cNvSpPr/>
          <p:nvPr/>
        </p:nvSpPr>
        <p:spPr>
          <a:xfrm>
            <a:off x="4071934" y="2265972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3707880" y="1472146"/>
            <a:ext cx="288040" cy="2232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5"/>
          <p:cNvGrpSpPr>
            <a:grpSpLocks noChangeAspect="1"/>
          </p:cNvGrpSpPr>
          <p:nvPr/>
        </p:nvGrpSpPr>
        <p:grpSpPr>
          <a:xfrm>
            <a:off x="834373" y="1762428"/>
            <a:ext cx="7152163" cy="2632313"/>
            <a:chOff x="2176305" y="2918032"/>
            <a:chExt cx="4772025" cy="1754874"/>
          </a:xfrm>
        </p:grpSpPr>
        <p:graphicFrame>
          <p:nvGraphicFramePr>
            <p:cNvPr id="17" name="Object 3"/>
            <p:cNvGraphicFramePr>
              <a:graphicFrameLocks noChangeAspect="1"/>
            </p:cNvGraphicFramePr>
            <p:nvPr/>
          </p:nvGraphicFramePr>
          <p:xfrm>
            <a:off x="2176305" y="2918032"/>
            <a:ext cx="4772025" cy="1735138"/>
          </p:xfrm>
          <a:graphic>
            <a:graphicData uri="http://schemas.openxmlformats.org/presentationml/2006/ole">
              <p:oleObj spid="_x0000_s62466" name="Bitmap" r:id="rId3" imgW="9542857" imgH="4323810" progId="PBrush">
                <p:embed/>
              </p:oleObj>
            </a:graphicData>
          </a:graphic>
        </p:graphicFrame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224930" y="2996940"/>
              <a:ext cx="511458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>
                  <a:solidFill>
                    <a:schemeClr val="bg1"/>
                  </a:solidFill>
                  <a:latin typeface="Times New Roman" pitchFamily="18" charset="0"/>
                </a:rPr>
                <a:t>SiO</a:t>
              </a:r>
              <a:r>
                <a:rPr lang="de-DE" sz="2400" baseline="-25000">
                  <a:solidFill>
                    <a:schemeClr val="bg1"/>
                  </a:solidFill>
                  <a:latin typeface="Times New Roman" pitchFamily="18" charset="0"/>
                </a:rPr>
                <a:t>2</a:t>
              </a:r>
              <a:endParaRPr lang="de-DE" sz="24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1" name="Text Box 33"/>
            <p:cNvSpPr txBox="1">
              <a:spLocks noChangeArrowheads="1"/>
            </p:cNvSpPr>
            <p:nvPr/>
          </p:nvSpPr>
          <p:spPr bwMode="auto">
            <a:xfrm>
              <a:off x="6012200" y="3429000"/>
              <a:ext cx="388459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 b="1">
                  <a:latin typeface="Times New Roman" pitchFamily="18" charset="0"/>
                </a:rPr>
                <a:t>N+</a:t>
              </a:r>
            </a:p>
          </p:txBody>
        </p:sp>
        <p:sp>
          <p:nvSpPr>
            <p:cNvPr id="22" name="Text Box 35"/>
            <p:cNvSpPr txBox="1">
              <a:spLocks noChangeArrowheads="1"/>
            </p:cNvSpPr>
            <p:nvPr/>
          </p:nvSpPr>
          <p:spPr bwMode="auto">
            <a:xfrm>
              <a:off x="6516270" y="3429000"/>
              <a:ext cx="276157" cy="225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>
                  <a:solidFill>
                    <a:schemeClr val="bg1"/>
                  </a:solidFill>
                  <a:latin typeface="Times New Roman" pitchFamily="18" charset="0"/>
                </a:rPr>
                <a:t>P+</a:t>
              </a:r>
            </a:p>
          </p:txBody>
        </p:sp>
        <p:sp>
          <p:nvSpPr>
            <p:cNvPr id="23" name="Text Box 36"/>
            <p:cNvSpPr txBox="1">
              <a:spLocks noChangeArrowheads="1"/>
            </p:cNvSpPr>
            <p:nvPr/>
          </p:nvSpPr>
          <p:spPr bwMode="auto">
            <a:xfrm>
              <a:off x="6444260" y="3933070"/>
              <a:ext cx="245140" cy="225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>
                  <a:latin typeface="Times New Roman" pitchFamily="18" charset="0"/>
                </a:rPr>
                <a:t>P-</a:t>
              </a:r>
            </a:p>
          </p:txBody>
        </p:sp>
        <p:sp>
          <p:nvSpPr>
            <p:cNvPr id="24" name="Text Box 37"/>
            <p:cNvSpPr txBox="1">
              <a:spLocks noChangeArrowheads="1"/>
            </p:cNvSpPr>
            <p:nvPr/>
          </p:nvSpPr>
          <p:spPr bwMode="auto">
            <a:xfrm>
              <a:off x="6588280" y="4365130"/>
              <a:ext cx="276157" cy="225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>
                  <a:solidFill>
                    <a:schemeClr val="bg1"/>
                  </a:solidFill>
                  <a:latin typeface="Times New Roman" pitchFamily="18" charset="0"/>
                </a:rPr>
                <a:t>P+</a:t>
              </a:r>
            </a:p>
          </p:txBody>
        </p:sp>
        <p:sp>
          <p:nvSpPr>
            <p:cNvPr id="26" name="Text Box 47"/>
            <p:cNvSpPr txBox="1">
              <a:spLocks noChangeArrowheads="1"/>
            </p:cNvSpPr>
            <p:nvPr/>
          </p:nvSpPr>
          <p:spPr bwMode="auto">
            <a:xfrm>
              <a:off x="2555720" y="4005080"/>
              <a:ext cx="1471910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 err="1"/>
                <a:t>Epitaxial</a:t>
              </a:r>
              <a:r>
                <a:rPr lang="de-DE" sz="2400"/>
                <a:t> Layer</a:t>
              </a:r>
            </a:p>
          </p:txBody>
        </p:sp>
        <p:sp>
          <p:nvSpPr>
            <p:cNvPr id="27" name="Text Box 48"/>
            <p:cNvSpPr txBox="1">
              <a:spLocks noChangeArrowheads="1"/>
            </p:cNvSpPr>
            <p:nvPr/>
          </p:nvSpPr>
          <p:spPr bwMode="auto">
            <a:xfrm>
              <a:off x="2209804" y="3429000"/>
              <a:ext cx="724854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>
                  <a:solidFill>
                    <a:schemeClr val="bg1"/>
                  </a:solidFill>
                </a:rPr>
                <a:t>P-Well</a:t>
              </a:r>
            </a:p>
          </p:txBody>
        </p:sp>
        <p:sp>
          <p:nvSpPr>
            <p:cNvPr id="28" name="Text Box 48"/>
            <p:cNvSpPr txBox="1">
              <a:spLocks noChangeArrowheads="1"/>
            </p:cNvSpPr>
            <p:nvPr/>
          </p:nvSpPr>
          <p:spPr bwMode="auto">
            <a:xfrm>
              <a:off x="2178296" y="4365130"/>
              <a:ext cx="1002379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 smtClean="0">
                  <a:solidFill>
                    <a:schemeClr val="bg1"/>
                  </a:solidFill>
                </a:rPr>
                <a:t>Substrate</a:t>
              </a:r>
              <a:endParaRPr lang="de-DE" sz="2400">
                <a:solidFill>
                  <a:schemeClr val="bg1"/>
                </a:solidFill>
              </a:endParaRPr>
            </a:p>
          </p:txBody>
        </p:sp>
      </p:grpSp>
      <p:sp>
        <p:nvSpPr>
          <p:cNvPr id="30" name="Line 38"/>
          <p:cNvSpPr>
            <a:spLocks noChangeAspect="1" noChangeShapeType="1"/>
          </p:cNvSpPr>
          <p:nvPr/>
        </p:nvSpPr>
        <p:spPr bwMode="auto">
          <a:xfrm flipH="1" flipV="1">
            <a:off x="4355970" y="1340710"/>
            <a:ext cx="1510964" cy="435346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uppieren 33"/>
          <p:cNvGrpSpPr>
            <a:grpSpLocks noChangeAspect="1"/>
          </p:cNvGrpSpPr>
          <p:nvPr/>
        </p:nvGrpSpPr>
        <p:grpSpPr>
          <a:xfrm>
            <a:off x="4932052" y="3428998"/>
            <a:ext cx="435240" cy="431001"/>
            <a:chOff x="5722688" y="5734022"/>
            <a:chExt cx="290397" cy="287337"/>
          </a:xfrm>
        </p:grpSpPr>
        <p:sp>
          <p:nvSpPr>
            <p:cNvPr id="35" name="Oval 39"/>
            <p:cNvSpPr>
              <a:spLocks noChangeArrowheads="1"/>
            </p:cNvSpPr>
            <p:nvPr/>
          </p:nvSpPr>
          <p:spPr bwMode="auto">
            <a:xfrm>
              <a:off x="5724160" y="5734022"/>
              <a:ext cx="288925" cy="28733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722688" y="5744361"/>
              <a:ext cx="275086" cy="266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smtClean="0"/>
                <a:t>e-</a:t>
              </a:r>
              <a:endParaRPr lang="en-US" sz="2000"/>
            </a:p>
          </p:txBody>
        </p:sp>
      </p:grp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3347830" y="2492870"/>
            <a:ext cx="5822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>
                <a:latin typeface="Times New Roman" pitchFamily="18" charset="0"/>
              </a:rPr>
              <a:t>N+</a:t>
            </a:r>
          </a:p>
        </p:txBody>
      </p:sp>
      <p:grpSp>
        <p:nvGrpSpPr>
          <p:cNvPr id="4" name="Gruppieren 37"/>
          <p:cNvGrpSpPr>
            <a:grpSpLocks noChangeAspect="1"/>
          </p:cNvGrpSpPr>
          <p:nvPr/>
        </p:nvGrpSpPr>
        <p:grpSpPr>
          <a:xfrm>
            <a:off x="4572002" y="3212970"/>
            <a:ext cx="435240" cy="431001"/>
            <a:chOff x="5722688" y="5734023"/>
            <a:chExt cx="290397" cy="287337"/>
          </a:xfrm>
        </p:grpSpPr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5724160" y="5734023"/>
              <a:ext cx="288925" cy="28733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5722688" y="5744361"/>
              <a:ext cx="275086" cy="266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smtClean="0"/>
                <a:t>e-</a:t>
              </a:r>
              <a:endParaRPr lang="en-US" sz="2000"/>
            </a:p>
          </p:txBody>
        </p:sp>
      </p:grpSp>
      <p:sp>
        <p:nvSpPr>
          <p:cNvPr id="29" name="Textfeld 28"/>
          <p:cNvSpPr txBox="1">
            <a:spLocks noChangeAspect="1"/>
          </p:cNvSpPr>
          <p:nvPr/>
        </p:nvSpPr>
        <p:spPr>
          <a:xfrm>
            <a:off x="6156220" y="5013220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err="1" smtClean="0">
                <a:solidFill>
                  <a:srgbClr val="FF0000"/>
                </a:solidFill>
              </a:rPr>
              <a:t>Particle</a:t>
            </a:r>
            <a:endParaRPr lang="de-DE" sz="2800">
              <a:solidFill>
                <a:srgbClr val="FF0000"/>
              </a:solidFill>
            </a:endParaRPr>
          </a:p>
        </p:txBody>
      </p:sp>
      <p:sp>
        <p:nvSpPr>
          <p:cNvPr id="31" name="Text Box 46"/>
          <p:cNvSpPr txBox="1">
            <a:spLocks noChangeArrowheads="1"/>
          </p:cNvSpPr>
          <p:nvPr/>
        </p:nvSpPr>
        <p:spPr bwMode="auto">
          <a:xfrm>
            <a:off x="4211950" y="2564881"/>
            <a:ext cx="22236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err="1" smtClean="0">
                <a:solidFill>
                  <a:srgbClr val="D8F913"/>
                </a:solidFill>
              </a:rPr>
              <a:t>Sensing</a:t>
            </a:r>
            <a:r>
              <a:rPr lang="de-DE" sz="2400" smtClean="0">
                <a:solidFill>
                  <a:srgbClr val="D8F913"/>
                </a:solidFill>
              </a:rPr>
              <a:t>  </a:t>
            </a:r>
            <a:r>
              <a:rPr lang="de-DE" sz="2400" err="1" smtClean="0">
                <a:solidFill>
                  <a:srgbClr val="D8F913"/>
                </a:solidFill>
              </a:rPr>
              <a:t>diode</a:t>
            </a:r>
            <a:endParaRPr lang="de-DE" sz="2400">
              <a:solidFill>
                <a:srgbClr val="D8F913"/>
              </a:solidFill>
            </a:endParaRPr>
          </a:p>
        </p:txBody>
      </p:sp>
      <p:cxnSp>
        <p:nvCxnSpPr>
          <p:cNvPr id="32" name="Gerade Verbindung mit Pfeil 31"/>
          <p:cNvCxnSpPr/>
          <p:nvPr/>
        </p:nvCxnSpPr>
        <p:spPr>
          <a:xfrm flipH="1">
            <a:off x="4014970" y="2780910"/>
            <a:ext cx="288040" cy="0"/>
          </a:xfrm>
          <a:prstGeom prst="straightConnector1">
            <a:avLst/>
          </a:prstGeom>
          <a:ln w="38100">
            <a:solidFill>
              <a:srgbClr val="F1F7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6300240" y="2852920"/>
            <a:ext cx="216030" cy="0"/>
          </a:xfrm>
          <a:prstGeom prst="straightConnector1">
            <a:avLst/>
          </a:prstGeom>
          <a:ln w="38100">
            <a:solidFill>
              <a:srgbClr val="F1F7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0478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278 C 0.0316 0.00323 0.03664 -0.0007 0.04688 0.01803 C 0.05157 0.04 0.05799 0.03283 0.08959 0.02682 C 0.10244 0.00948 0.08959 0.00462 0.07257 -0.00856 C 0.07119 -0.01156 0.06407 -0.01642 0.06823 -0.01735 C 0.07674 -0.01919 0.09393 -0.01295 0.09393 -0.01272 C 0.09827 -0.00509 0.10643 0.02497 0.11528 0.02844 C 0.1224 0.03098 0.13091 0.03121 0.13872 0.03283 C 0.16876 0.02751 0.14653 0.00578 0.13455 -0.00417 C 0.14098 -0.00671 0.14619 -0.01156 0.15365 -0.01156 C 0.17014 -0.01156 0.18473 -0.0044 0.2007 -0.00278 C 0.21007 -0.02151 0.20678 -0.00856 0.18785 -0.04093 C 0.17587 -0.0622 0.19011 -0.04625 0.17935 -0.05735 C 0.17865 -0.06174 0.17726 -0.06613 0.17726 -0.07052 C 0.17726 -0.07492 0.17935 -0.0837 0.17935 -0.08347 " pathEditMode="relative" rAng="0" ptsTypes="ffffffffffffffA">
                                      <p:cBhvr>
                                        <p:cTn id="2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-19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3.7037E-6 C -0.00695 0.01505 -0.01233 0.0287 -0.02605 0.03472 C -0.0448 0.02222 -0.04324 0.02894 -0.03959 0.00972 C -0.04411 0.00833 -0.05261 0.00394 -0.0573 0.00833 C -0.05904 0.00995 -0.05643 0.01551 -0.05834 0.01667 C -0.06268 0.01945 -0.06806 0.01759 -0.07292 0.01806 C -0.07727 0.0162 -0.08317 0.00602 -0.07605 0.00278 C -0.0731 0.00139 -0.0698 0.00185 -0.06667 0.00139 C -0.05852 0.00347 -0.05678 0.00232 -0.07188 0.01389 C -0.08421 0.02338 -0.09029 0.02361 -0.10313 0.02639 C -0.10487 0.02593 -0.10834 0.02732 -0.10834 0.025 C -0.10834 0.01574 -0.09567 0.00533 -0.09167 -0.00139 C -0.09133 -0.00417 -0.08907 -0.00787 -0.09063 -0.00972 C -0.09758 -0.01805 -0.12136 -0.01157 -0.12501 -0.01111 C -0.13247 -0.00278 -0.13525 0.00671 -0.14272 0.01528 C -0.14897 0.0125 -0.15574 0.01134 -0.16147 0.00695 C -0.1639 0.00509 -0.16667 0.0007 -0.16563 -0.00278 C -0.16372 -0.0088 -0.15799 -0.01111 -0.15417 -0.01528 C -0.15036 -0.01319 -0.13699 -0.00301 -0.13438 -0.01667 C -0.13334 -0.02199 -0.14063 -0.02407 -0.14376 -0.02778 C -0.14792 -0.02731 -0.15348 -0.03055 -0.15626 -0.02639 C -0.15817 -0.02338 -0.15348 -0.01898 -0.15105 -0.01667 C -0.14862 -0.01458 -0.14549 -0.01481 -0.14272 -0.01389 C -0.13299 -0.01505 -0.12709 -0.01435 -0.11772 -0.0125 C -0.11633 -0.01342 -0.11372 -0.01319 -0.11355 -0.01528 C -0.11303 -0.02176 -0.11754 -0.02708 -0.11876 -0.03333 C -0.12084 -0.04444 -0.1198 -0.05509 -0.1198 -0.06667 " pathEditMode="relative" ptsTypes="ffffffffffffffffffffffffffA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Non-</a:t>
            </a:r>
            <a:r>
              <a:rPr lang="de-DE" err="1" smtClean="0"/>
              <a:t>ionizing</a:t>
            </a:r>
            <a:r>
              <a:rPr lang="de-DE" smtClean="0"/>
              <a:t> </a:t>
            </a:r>
            <a:r>
              <a:rPr lang="de-DE" err="1" smtClean="0"/>
              <a:t>radiation</a:t>
            </a:r>
            <a:r>
              <a:rPr lang="de-DE" smtClean="0"/>
              <a:t> </a:t>
            </a:r>
            <a:r>
              <a:rPr lang="de-DE" err="1" smtClean="0"/>
              <a:t>effects</a:t>
            </a:r>
            <a:r>
              <a:rPr lang="de-DE" smtClean="0"/>
              <a:t>: </a:t>
            </a:r>
            <a:br>
              <a:rPr lang="de-DE" smtClean="0"/>
            </a:br>
            <a:r>
              <a:rPr lang="de-DE" err="1" smtClean="0"/>
              <a:t>Leakage</a:t>
            </a:r>
            <a:r>
              <a:rPr lang="de-DE" smtClean="0"/>
              <a:t> </a:t>
            </a:r>
            <a:r>
              <a:rPr lang="de-DE" err="1" smtClean="0"/>
              <a:t>current</a:t>
            </a:r>
            <a:r>
              <a:rPr lang="de-DE" smtClean="0"/>
              <a:t>/Noise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Dennis Doering: Status of radiation tolerance of MAPS                                           CBM Coll Meeting GSI April 2013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F482DD7-6A4E-4A5A-A112-EF5EB46C277C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grpSp>
        <p:nvGrpSpPr>
          <p:cNvPr id="2" name="Gruppieren 15"/>
          <p:cNvGrpSpPr/>
          <p:nvPr/>
        </p:nvGrpSpPr>
        <p:grpSpPr>
          <a:xfrm>
            <a:off x="2080910" y="1656559"/>
            <a:ext cx="4824670" cy="1735138"/>
            <a:chOff x="2123660" y="2918032"/>
            <a:chExt cx="4824670" cy="1735138"/>
          </a:xfrm>
        </p:grpSpPr>
        <p:graphicFrame>
          <p:nvGraphicFramePr>
            <p:cNvPr id="17" name="Object 3"/>
            <p:cNvGraphicFramePr>
              <a:graphicFrameLocks noChangeAspect="1"/>
            </p:cNvGraphicFramePr>
            <p:nvPr/>
          </p:nvGraphicFramePr>
          <p:xfrm>
            <a:off x="2176305" y="2918032"/>
            <a:ext cx="4772025" cy="1735138"/>
          </p:xfrm>
          <a:graphic>
            <a:graphicData uri="http://schemas.openxmlformats.org/presentationml/2006/ole">
              <p:oleObj spid="_x0000_s64514" name="Bitmap" r:id="rId3" imgW="9542857" imgH="4323810" progId="PBrush">
                <p:embed/>
              </p:oleObj>
            </a:graphicData>
          </a:graphic>
        </p:graphicFrame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224930" y="2996940"/>
              <a:ext cx="47481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solidFill>
                    <a:schemeClr val="bg1"/>
                  </a:solidFill>
                  <a:latin typeface="Times New Roman" pitchFamily="18" charset="0"/>
                </a:rPr>
                <a:t>SiO</a:t>
              </a:r>
              <a:r>
                <a:rPr lang="de-DE" sz="1200" baseline="-25000">
                  <a:solidFill>
                    <a:schemeClr val="bg1"/>
                  </a:solidFill>
                  <a:latin typeface="Times New Roman" pitchFamily="18" charset="0"/>
                </a:rPr>
                <a:t>2</a:t>
              </a:r>
              <a:endParaRPr lang="de-DE" sz="12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1" name="Text Box 33"/>
            <p:cNvSpPr txBox="1">
              <a:spLocks noChangeArrowheads="1"/>
            </p:cNvSpPr>
            <p:nvPr/>
          </p:nvSpPr>
          <p:spPr bwMode="auto">
            <a:xfrm>
              <a:off x="6012200" y="3429000"/>
              <a:ext cx="38343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>
                  <a:latin typeface="Times New Roman" pitchFamily="18" charset="0"/>
                </a:rPr>
                <a:t>N+</a:t>
              </a:r>
            </a:p>
          </p:txBody>
        </p:sp>
        <p:sp>
          <p:nvSpPr>
            <p:cNvPr id="22" name="Text Box 35"/>
            <p:cNvSpPr txBox="1">
              <a:spLocks noChangeArrowheads="1"/>
            </p:cNvSpPr>
            <p:nvPr/>
          </p:nvSpPr>
          <p:spPr bwMode="auto">
            <a:xfrm>
              <a:off x="6516270" y="3429000"/>
              <a:ext cx="35618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solidFill>
                    <a:schemeClr val="bg1"/>
                  </a:solidFill>
                  <a:latin typeface="Times New Roman" pitchFamily="18" charset="0"/>
                </a:rPr>
                <a:t>P+</a:t>
              </a:r>
            </a:p>
          </p:txBody>
        </p:sp>
        <p:sp>
          <p:nvSpPr>
            <p:cNvPr id="23" name="Text Box 36"/>
            <p:cNvSpPr txBox="1">
              <a:spLocks noChangeArrowheads="1"/>
            </p:cNvSpPr>
            <p:nvPr/>
          </p:nvSpPr>
          <p:spPr bwMode="auto">
            <a:xfrm>
              <a:off x="6444260" y="3933070"/>
              <a:ext cx="32092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latin typeface="Times New Roman" pitchFamily="18" charset="0"/>
                </a:rPr>
                <a:t>P-</a:t>
              </a:r>
            </a:p>
          </p:txBody>
        </p:sp>
        <p:sp>
          <p:nvSpPr>
            <p:cNvPr id="24" name="Text Box 37"/>
            <p:cNvSpPr txBox="1">
              <a:spLocks noChangeArrowheads="1"/>
            </p:cNvSpPr>
            <p:nvPr/>
          </p:nvSpPr>
          <p:spPr bwMode="auto">
            <a:xfrm>
              <a:off x="6588280" y="4365130"/>
              <a:ext cx="35618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solidFill>
                    <a:schemeClr val="bg1"/>
                  </a:solidFill>
                  <a:latin typeface="Times New Roman" pitchFamily="18" charset="0"/>
                </a:rPr>
                <a:t>P+</a:t>
              </a:r>
            </a:p>
          </p:txBody>
        </p:sp>
        <p:sp>
          <p:nvSpPr>
            <p:cNvPr id="26" name="Text Box 47"/>
            <p:cNvSpPr txBox="1">
              <a:spLocks noChangeArrowheads="1"/>
            </p:cNvSpPr>
            <p:nvPr/>
          </p:nvSpPr>
          <p:spPr bwMode="auto">
            <a:xfrm>
              <a:off x="2267680" y="4005080"/>
              <a:ext cx="118974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err="1"/>
                <a:t>Epitaxial</a:t>
              </a:r>
              <a:r>
                <a:rPr lang="de-DE" sz="1200"/>
                <a:t> Layer</a:t>
              </a:r>
            </a:p>
          </p:txBody>
        </p:sp>
        <p:sp>
          <p:nvSpPr>
            <p:cNvPr id="27" name="Text Box 48"/>
            <p:cNvSpPr txBox="1">
              <a:spLocks noChangeArrowheads="1"/>
            </p:cNvSpPr>
            <p:nvPr/>
          </p:nvSpPr>
          <p:spPr bwMode="auto">
            <a:xfrm>
              <a:off x="2209804" y="3429000"/>
              <a:ext cx="63395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solidFill>
                    <a:schemeClr val="bg1"/>
                  </a:solidFill>
                </a:rPr>
                <a:t>P-Well</a:t>
              </a:r>
            </a:p>
          </p:txBody>
        </p:sp>
        <p:sp>
          <p:nvSpPr>
            <p:cNvPr id="28" name="Text Box 48"/>
            <p:cNvSpPr txBox="1">
              <a:spLocks noChangeArrowheads="1"/>
            </p:cNvSpPr>
            <p:nvPr/>
          </p:nvSpPr>
          <p:spPr bwMode="auto">
            <a:xfrm>
              <a:off x="2123660" y="4365130"/>
              <a:ext cx="84189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smtClean="0">
                  <a:solidFill>
                    <a:schemeClr val="bg1"/>
                  </a:solidFill>
                </a:rPr>
                <a:t>Substrate</a:t>
              </a:r>
              <a:endParaRPr lang="de-DE" sz="1200">
                <a:solidFill>
                  <a:schemeClr val="bg1"/>
                </a:solidFill>
              </a:endParaRPr>
            </a:p>
          </p:txBody>
        </p:sp>
      </p:grp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3809150" y="2167527"/>
            <a:ext cx="3834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>
                <a:latin typeface="Times New Roman" pitchFamily="18" charset="0"/>
              </a:rPr>
              <a:t>N+</a:t>
            </a:r>
          </a:p>
        </p:txBody>
      </p:sp>
      <p:sp>
        <p:nvSpPr>
          <p:cNvPr id="29" name="Oval 39"/>
          <p:cNvSpPr>
            <a:spLocks noChangeArrowheads="1"/>
          </p:cNvSpPr>
          <p:nvPr/>
        </p:nvSpPr>
        <p:spPr bwMode="auto">
          <a:xfrm>
            <a:off x="5739120" y="2649690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9"/>
          <p:cNvSpPr>
            <a:spLocks noChangeArrowheads="1"/>
          </p:cNvSpPr>
          <p:nvPr/>
        </p:nvSpPr>
        <p:spPr bwMode="auto">
          <a:xfrm>
            <a:off x="4169200" y="2649690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39"/>
          <p:cNvSpPr>
            <a:spLocks noChangeArrowheads="1"/>
          </p:cNvSpPr>
          <p:nvPr/>
        </p:nvSpPr>
        <p:spPr bwMode="auto">
          <a:xfrm>
            <a:off x="3593120" y="2721700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39"/>
          <p:cNvSpPr>
            <a:spLocks noChangeArrowheads="1"/>
          </p:cNvSpPr>
          <p:nvPr/>
        </p:nvSpPr>
        <p:spPr bwMode="auto">
          <a:xfrm>
            <a:off x="6400625" y="2721700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39"/>
          <p:cNvSpPr>
            <a:spLocks noChangeArrowheads="1"/>
          </p:cNvSpPr>
          <p:nvPr/>
        </p:nvSpPr>
        <p:spPr bwMode="auto">
          <a:xfrm>
            <a:off x="4600375" y="2721700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39"/>
          <p:cNvSpPr>
            <a:spLocks noChangeArrowheads="1"/>
          </p:cNvSpPr>
          <p:nvPr/>
        </p:nvSpPr>
        <p:spPr bwMode="auto">
          <a:xfrm>
            <a:off x="2584980" y="2434363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uppieren 41"/>
          <p:cNvGrpSpPr/>
          <p:nvPr/>
        </p:nvGrpSpPr>
        <p:grpSpPr>
          <a:xfrm>
            <a:off x="6499950" y="2784428"/>
            <a:ext cx="261610" cy="369332"/>
            <a:chOff x="6009725" y="5866857"/>
            <a:chExt cx="261610" cy="369332"/>
          </a:xfrm>
        </p:grpSpPr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6072198" y="6000768"/>
              <a:ext cx="142876" cy="142876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6009725" y="586685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/>
                <a:t>-</a:t>
              </a:r>
              <a:endParaRPr lang="en-US"/>
            </a:p>
          </p:txBody>
        </p:sp>
      </p:grpSp>
      <p:grpSp>
        <p:nvGrpSpPr>
          <p:cNvPr id="4" name="Gruppieren 44"/>
          <p:cNvGrpSpPr/>
          <p:nvPr/>
        </p:nvGrpSpPr>
        <p:grpSpPr>
          <a:xfrm>
            <a:off x="4601260" y="2721700"/>
            <a:ext cx="261610" cy="369332"/>
            <a:chOff x="6009725" y="5866857"/>
            <a:chExt cx="261610" cy="369332"/>
          </a:xfrm>
        </p:grpSpPr>
        <p:sp>
          <p:nvSpPr>
            <p:cNvPr id="46" name="Oval 39"/>
            <p:cNvSpPr>
              <a:spLocks noChangeArrowheads="1"/>
            </p:cNvSpPr>
            <p:nvPr/>
          </p:nvSpPr>
          <p:spPr bwMode="auto">
            <a:xfrm>
              <a:off x="6072198" y="6000768"/>
              <a:ext cx="142876" cy="142876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6009725" y="586685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/>
                <a:t>-</a:t>
              </a:r>
              <a:endParaRPr lang="en-US"/>
            </a:p>
          </p:txBody>
        </p:sp>
      </p:grpSp>
      <p:sp>
        <p:nvSpPr>
          <p:cNvPr id="39" name="Text Box 46"/>
          <p:cNvSpPr txBox="1">
            <a:spLocks noChangeArrowheads="1"/>
          </p:cNvSpPr>
          <p:nvPr/>
        </p:nvSpPr>
        <p:spPr bwMode="auto">
          <a:xfrm>
            <a:off x="4354874" y="2113083"/>
            <a:ext cx="13692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err="1" smtClean="0">
                <a:solidFill>
                  <a:srgbClr val="D8F913"/>
                </a:solidFill>
              </a:rPr>
              <a:t>Sensing</a:t>
            </a:r>
            <a:r>
              <a:rPr lang="de-DE" sz="1400" smtClean="0">
                <a:solidFill>
                  <a:srgbClr val="D8F913"/>
                </a:solidFill>
              </a:rPr>
              <a:t>  </a:t>
            </a:r>
            <a:r>
              <a:rPr lang="de-DE" sz="1400" err="1" smtClean="0">
                <a:solidFill>
                  <a:srgbClr val="D8F913"/>
                </a:solidFill>
              </a:rPr>
              <a:t>diode</a:t>
            </a:r>
            <a:endParaRPr lang="de-DE" sz="1400">
              <a:solidFill>
                <a:srgbClr val="D8F913"/>
              </a:solidFill>
            </a:endParaRPr>
          </a:p>
        </p:txBody>
      </p:sp>
      <p:cxnSp>
        <p:nvCxnSpPr>
          <p:cNvPr id="40" name="Gerade Verbindung mit Pfeil 39"/>
          <p:cNvCxnSpPr/>
          <p:nvPr/>
        </p:nvCxnSpPr>
        <p:spPr>
          <a:xfrm flipH="1">
            <a:off x="4240525" y="2276840"/>
            <a:ext cx="216030" cy="0"/>
          </a:xfrm>
          <a:prstGeom prst="straightConnector1">
            <a:avLst/>
          </a:prstGeom>
          <a:ln w="38100">
            <a:solidFill>
              <a:srgbClr val="F1F7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>
            <a:off x="5724160" y="2276840"/>
            <a:ext cx="216030" cy="0"/>
          </a:xfrm>
          <a:prstGeom prst="straightConnector1">
            <a:avLst/>
          </a:prstGeom>
          <a:ln w="38100">
            <a:solidFill>
              <a:srgbClr val="F1F7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755470" y="249287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err="1" smtClean="0">
                <a:solidFill>
                  <a:srgbClr val="FF0000"/>
                </a:solidFill>
              </a:rPr>
              <a:t>Defects</a:t>
            </a:r>
            <a:endParaRPr lang="de-DE">
              <a:solidFill>
                <a:srgbClr val="FF0000"/>
              </a:solidFill>
            </a:endParaRPr>
          </a:p>
        </p:txBody>
      </p:sp>
      <p:cxnSp>
        <p:nvCxnSpPr>
          <p:cNvPr id="45" name="Gerade Verbindung mit Pfeil 44"/>
          <p:cNvCxnSpPr>
            <a:stCxn id="42" idx="3"/>
          </p:cNvCxnSpPr>
          <p:nvPr/>
        </p:nvCxnSpPr>
        <p:spPr>
          <a:xfrm flipV="1">
            <a:off x="1722401" y="2636890"/>
            <a:ext cx="833319" cy="40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9.25926E-6 C 0.0007 -0.02106 0.00139 -0.04212 0.00729 -0.04027 C 0.0132 -0.03842 0.02518 0.00857 0.03542 0.01112 C 0.04566 0.01366 0.05434 -0.02523 0.06875 -0.02499 C 0.08316 -0.02476 0.1099 0.01968 0.12188 0.01251 C 0.13386 0.00533 0.13715 -0.03148 0.14063 -0.06805 " pathEditMode="relative" ptsTypes="a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51852E-6 C -0.00052 -0.01134 -0.00104 -0.02268 -0.00833 -0.02222 C -0.01563 -0.02175 -0.03403 0.00278 -0.04375 0.00278 C -0.05347 0.00278 -0.06893 -0.01481 -0.06667 -0.02222 C -0.06441 -0.02962 -0.03108 -0.03634 -0.03021 -0.04166 C -0.02934 -0.04699 -0.05747 -0.04814 -0.06146 -0.05416 C -0.06545 -0.06018 -0.05538 -0.07384 -0.05417 -0.07777 " pathEditMode="relative" ptsTypes="aaaaa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High-</a:t>
            </a:r>
            <a:r>
              <a:rPr lang="de-DE" err="1" smtClean="0"/>
              <a:t>resistivity</a:t>
            </a:r>
            <a:r>
              <a:rPr lang="de-DE" smtClean="0"/>
              <a:t> 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Dennis Doering: Status of radiation tolerance of MAPS                                           CBM Coll Meeting GSI April 2013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587DCC3-09AB-44DC-9CC8-3729647A5E30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0" y="5085230"/>
            <a:ext cx="8964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 Larger </a:t>
            </a:r>
            <a:r>
              <a:rPr lang="de-DE" err="1" smtClean="0"/>
              <a:t>depleted</a:t>
            </a:r>
            <a:r>
              <a:rPr lang="de-DE" smtClean="0"/>
              <a:t> </a:t>
            </a:r>
            <a:r>
              <a:rPr lang="de-DE" err="1" smtClean="0"/>
              <a:t>volumes</a:t>
            </a:r>
            <a:r>
              <a:rPr lang="de-DE" smtClean="0"/>
              <a:t> ⇒ </a:t>
            </a:r>
            <a:r>
              <a:rPr lang="de-DE" err="1" smtClean="0"/>
              <a:t>guided</a:t>
            </a:r>
            <a:r>
              <a:rPr lang="de-DE" smtClean="0"/>
              <a:t> </a:t>
            </a:r>
            <a:r>
              <a:rPr lang="de-DE" err="1" smtClean="0"/>
              <a:t>charge</a:t>
            </a:r>
            <a:r>
              <a:rPr lang="de-DE" smtClean="0"/>
              <a:t> </a:t>
            </a:r>
            <a:r>
              <a:rPr lang="de-DE" err="1" smtClean="0"/>
              <a:t>collection</a:t>
            </a:r>
            <a:r>
              <a:rPr lang="de-DE" smtClean="0"/>
              <a:t> </a:t>
            </a:r>
          </a:p>
          <a:p>
            <a:r>
              <a:rPr lang="de-DE" smtClean="0"/>
              <a:t>⇒ </a:t>
            </a:r>
            <a:r>
              <a:rPr lang="de-DE" err="1" smtClean="0"/>
              <a:t>Improved</a:t>
            </a:r>
            <a:r>
              <a:rPr lang="de-DE" smtClean="0"/>
              <a:t> </a:t>
            </a:r>
            <a:r>
              <a:rPr lang="de-DE" err="1" smtClean="0"/>
              <a:t>charge</a:t>
            </a:r>
            <a:r>
              <a:rPr lang="de-DE" smtClean="0"/>
              <a:t> </a:t>
            </a:r>
            <a:r>
              <a:rPr lang="de-DE" err="1" smtClean="0"/>
              <a:t>collection</a:t>
            </a:r>
            <a:r>
              <a:rPr lang="de-DE" smtClean="0"/>
              <a:t> </a:t>
            </a:r>
            <a:r>
              <a:rPr lang="de-DE" err="1" smtClean="0"/>
              <a:t>efficiency</a:t>
            </a:r>
            <a:r>
              <a:rPr lang="de-DE" smtClean="0"/>
              <a:t> (CCE)</a:t>
            </a:r>
          </a:p>
          <a:p>
            <a:pPr>
              <a:buFont typeface="Symbol"/>
              <a:buChar char="Þ"/>
            </a:pPr>
            <a:endParaRPr lang="de-DE"/>
          </a:p>
        </p:txBody>
      </p:sp>
      <p:grpSp>
        <p:nvGrpSpPr>
          <p:cNvPr id="5" name="Gruppieren 15"/>
          <p:cNvGrpSpPr/>
          <p:nvPr/>
        </p:nvGrpSpPr>
        <p:grpSpPr>
          <a:xfrm>
            <a:off x="1648850" y="2363859"/>
            <a:ext cx="4824670" cy="1735138"/>
            <a:chOff x="2123660" y="2918032"/>
            <a:chExt cx="4824670" cy="1735138"/>
          </a:xfrm>
        </p:grpSpPr>
        <p:graphicFrame>
          <p:nvGraphicFramePr>
            <p:cNvPr id="17" name="Object 3"/>
            <p:cNvGraphicFramePr>
              <a:graphicFrameLocks noChangeAspect="1"/>
            </p:cNvGraphicFramePr>
            <p:nvPr/>
          </p:nvGraphicFramePr>
          <p:xfrm>
            <a:off x="2176305" y="2918032"/>
            <a:ext cx="4772025" cy="1735138"/>
          </p:xfrm>
          <a:graphic>
            <a:graphicData uri="http://schemas.openxmlformats.org/presentationml/2006/ole">
              <p:oleObj spid="_x0000_s65538" name="Bitmap" r:id="rId3" imgW="9542857" imgH="4323810" progId="PBrush">
                <p:embed/>
              </p:oleObj>
            </a:graphicData>
          </a:graphic>
        </p:graphicFrame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224930" y="2996940"/>
              <a:ext cx="47481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solidFill>
                    <a:schemeClr val="bg1"/>
                  </a:solidFill>
                  <a:latin typeface="Times New Roman" pitchFamily="18" charset="0"/>
                </a:rPr>
                <a:t>SiO</a:t>
              </a:r>
              <a:r>
                <a:rPr lang="de-DE" sz="1200" baseline="-25000">
                  <a:solidFill>
                    <a:schemeClr val="bg1"/>
                  </a:solidFill>
                  <a:latin typeface="Times New Roman" pitchFamily="18" charset="0"/>
                </a:rPr>
                <a:t>2</a:t>
              </a:r>
              <a:endParaRPr lang="de-DE" sz="12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1" name="Text Box 33"/>
            <p:cNvSpPr txBox="1">
              <a:spLocks noChangeArrowheads="1"/>
            </p:cNvSpPr>
            <p:nvPr/>
          </p:nvSpPr>
          <p:spPr bwMode="auto">
            <a:xfrm>
              <a:off x="6012200" y="3429000"/>
              <a:ext cx="38343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>
                  <a:latin typeface="Times New Roman" pitchFamily="18" charset="0"/>
                </a:rPr>
                <a:t>N+</a:t>
              </a:r>
            </a:p>
          </p:txBody>
        </p:sp>
        <p:sp>
          <p:nvSpPr>
            <p:cNvPr id="22" name="Text Box 35"/>
            <p:cNvSpPr txBox="1">
              <a:spLocks noChangeArrowheads="1"/>
            </p:cNvSpPr>
            <p:nvPr/>
          </p:nvSpPr>
          <p:spPr bwMode="auto">
            <a:xfrm>
              <a:off x="6516270" y="3429000"/>
              <a:ext cx="35618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solidFill>
                    <a:schemeClr val="bg1"/>
                  </a:solidFill>
                  <a:latin typeface="Times New Roman" pitchFamily="18" charset="0"/>
                </a:rPr>
                <a:t>P+</a:t>
              </a:r>
            </a:p>
          </p:txBody>
        </p:sp>
        <p:sp>
          <p:nvSpPr>
            <p:cNvPr id="23" name="Text Box 36"/>
            <p:cNvSpPr txBox="1">
              <a:spLocks noChangeArrowheads="1"/>
            </p:cNvSpPr>
            <p:nvPr/>
          </p:nvSpPr>
          <p:spPr bwMode="auto">
            <a:xfrm>
              <a:off x="6444260" y="3933070"/>
              <a:ext cx="32092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latin typeface="Times New Roman" pitchFamily="18" charset="0"/>
                </a:rPr>
                <a:t>P-</a:t>
              </a:r>
            </a:p>
          </p:txBody>
        </p:sp>
        <p:sp>
          <p:nvSpPr>
            <p:cNvPr id="24" name="Text Box 37"/>
            <p:cNvSpPr txBox="1">
              <a:spLocks noChangeArrowheads="1"/>
            </p:cNvSpPr>
            <p:nvPr/>
          </p:nvSpPr>
          <p:spPr bwMode="auto">
            <a:xfrm>
              <a:off x="6588280" y="4365130"/>
              <a:ext cx="35618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solidFill>
                    <a:schemeClr val="bg1"/>
                  </a:solidFill>
                  <a:latin typeface="Times New Roman" pitchFamily="18" charset="0"/>
                </a:rPr>
                <a:t>P+</a:t>
              </a:r>
            </a:p>
          </p:txBody>
        </p:sp>
        <p:sp>
          <p:nvSpPr>
            <p:cNvPr id="26" name="Text Box 47"/>
            <p:cNvSpPr txBox="1">
              <a:spLocks noChangeArrowheads="1"/>
            </p:cNvSpPr>
            <p:nvPr/>
          </p:nvSpPr>
          <p:spPr bwMode="auto">
            <a:xfrm>
              <a:off x="2267680" y="4005080"/>
              <a:ext cx="118974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err="1"/>
                <a:t>Epitaxial</a:t>
              </a:r>
              <a:r>
                <a:rPr lang="de-DE" sz="1200"/>
                <a:t> Layer</a:t>
              </a:r>
            </a:p>
          </p:txBody>
        </p:sp>
        <p:sp>
          <p:nvSpPr>
            <p:cNvPr id="27" name="Text Box 48"/>
            <p:cNvSpPr txBox="1">
              <a:spLocks noChangeArrowheads="1"/>
            </p:cNvSpPr>
            <p:nvPr/>
          </p:nvSpPr>
          <p:spPr bwMode="auto">
            <a:xfrm>
              <a:off x="2209804" y="3429000"/>
              <a:ext cx="63395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solidFill>
                    <a:schemeClr val="bg1"/>
                  </a:solidFill>
                </a:rPr>
                <a:t>P-Well</a:t>
              </a:r>
            </a:p>
          </p:txBody>
        </p:sp>
        <p:sp>
          <p:nvSpPr>
            <p:cNvPr id="28" name="Text Box 48"/>
            <p:cNvSpPr txBox="1">
              <a:spLocks noChangeArrowheads="1"/>
            </p:cNvSpPr>
            <p:nvPr/>
          </p:nvSpPr>
          <p:spPr bwMode="auto">
            <a:xfrm>
              <a:off x="2123660" y="4365130"/>
              <a:ext cx="84189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smtClean="0">
                  <a:solidFill>
                    <a:schemeClr val="bg1"/>
                  </a:solidFill>
                </a:rPr>
                <a:t>Substrate</a:t>
              </a:r>
              <a:endParaRPr lang="de-DE" sz="1200">
                <a:solidFill>
                  <a:schemeClr val="bg1"/>
                </a:solidFill>
              </a:endParaRPr>
            </a:p>
          </p:txBody>
        </p:sp>
      </p:grpSp>
      <p:sp>
        <p:nvSpPr>
          <p:cNvPr id="29" name="Torte 28"/>
          <p:cNvSpPr/>
          <p:nvPr/>
        </p:nvSpPr>
        <p:spPr>
          <a:xfrm>
            <a:off x="3348515" y="3184395"/>
            <a:ext cx="432060" cy="144020"/>
          </a:xfrm>
          <a:prstGeom prst="pie">
            <a:avLst>
              <a:gd name="adj1" fmla="val 0"/>
              <a:gd name="adj2" fmla="val 10811765"/>
            </a:avLst>
          </a:prstGeom>
          <a:solidFill>
            <a:srgbClr val="F1F7A7"/>
          </a:solidFill>
          <a:ln>
            <a:solidFill>
              <a:srgbClr val="F1F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0" name="Torte 29"/>
          <p:cNvSpPr/>
          <p:nvPr/>
        </p:nvSpPr>
        <p:spPr>
          <a:xfrm>
            <a:off x="5033320" y="2809485"/>
            <a:ext cx="1368190" cy="864120"/>
          </a:xfrm>
          <a:prstGeom prst="pie">
            <a:avLst>
              <a:gd name="adj1" fmla="val 0"/>
              <a:gd name="adj2" fmla="val 10798811"/>
            </a:avLst>
          </a:prstGeom>
          <a:solidFill>
            <a:srgbClr val="F1F7A7"/>
          </a:solidFill>
          <a:ln>
            <a:solidFill>
              <a:srgbClr val="F1F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6699535" y="3313555"/>
            <a:ext cx="2088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 smtClean="0">
                <a:solidFill>
                  <a:srgbClr val="0066FF"/>
                </a:solidFill>
              </a:rPr>
              <a:t>depleted</a:t>
            </a:r>
            <a:r>
              <a:rPr lang="de-DE" smtClean="0">
                <a:solidFill>
                  <a:srgbClr val="0066FF"/>
                </a:solidFill>
              </a:rPr>
              <a:t> </a:t>
            </a:r>
            <a:r>
              <a:rPr lang="de-DE" err="1" smtClean="0">
                <a:solidFill>
                  <a:srgbClr val="0066FF"/>
                </a:solidFill>
              </a:rPr>
              <a:t>volume</a:t>
            </a:r>
            <a:endParaRPr lang="de-DE">
              <a:solidFill>
                <a:srgbClr val="0066FF"/>
              </a:solidFill>
            </a:endParaRPr>
          </a:p>
        </p:txBody>
      </p:sp>
      <p:cxnSp>
        <p:nvCxnSpPr>
          <p:cNvPr id="34" name="Gerade Verbindung 33"/>
          <p:cNvCxnSpPr/>
          <p:nvPr/>
        </p:nvCxnSpPr>
        <p:spPr>
          <a:xfrm>
            <a:off x="4355970" y="1594840"/>
            <a:ext cx="0" cy="2501300"/>
          </a:xfrm>
          <a:prstGeom prst="line">
            <a:avLst/>
          </a:prstGeom>
          <a:ln w="635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2627730" y="1844780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0066FF"/>
                </a:solidFill>
              </a:rPr>
              <a:t>Low-</a:t>
            </a:r>
            <a:r>
              <a:rPr lang="de-DE" err="1" smtClean="0">
                <a:solidFill>
                  <a:srgbClr val="0066FF"/>
                </a:solidFill>
              </a:rPr>
              <a:t>resistivity</a:t>
            </a:r>
            <a:r>
              <a:rPr lang="de-DE" smtClean="0">
                <a:solidFill>
                  <a:srgbClr val="0066FF"/>
                </a:solidFill>
              </a:rPr>
              <a:t>      High-</a:t>
            </a:r>
            <a:r>
              <a:rPr lang="de-DE" err="1" smtClean="0">
                <a:solidFill>
                  <a:srgbClr val="0066FF"/>
                </a:solidFill>
              </a:rPr>
              <a:t>resistivity</a:t>
            </a:r>
            <a:endParaRPr lang="de-DE">
              <a:solidFill>
                <a:srgbClr val="0066FF"/>
              </a:solidFill>
            </a:endParaRPr>
          </a:p>
        </p:txBody>
      </p:sp>
      <p:cxnSp>
        <p:nvCxnSpPr>
          <p:cNvPr id="39" name="Gerade Verbindung mit Pfeil 38"/>
          <p:cNvCxnSpPr/>
          <p:nvPr/>
        </p:nvCxnSpPr>
        <p:spPr>
          <a:xfrm flipH="1" flipV="1">
            <a:off x="6228230" y="3337940"/>
            <a:ext cx="504070" cy="216030"/>
          </a:xfrm>
          <a:prstGeom prst="straightConnector1">
            <a:avLst/>
          </a:prstGeom>
          <a:ln w="381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>
            <a:endCxn id="29" idx="0"/>
          </p:cNvCxnSpPr>
          <p:nvPr/>
        </p:nvCxnSpPr>
        <p:spPr>
          <a:xfrm flipH="1" flipV="1">
            <a:off x="3780575" y="3256405"/>
            <a:ext cx="2960105" cy="293631"/>
          </a:xfrm>
          <a:prstGeom prst="straightConnector1">
            <a:avLst/>
          </a:prstGeom>
          <a:ln w="381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755470" y="1124680"/>
            <a:ext cx="713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High-</a:t>
            </a:r>
            <a:r>
              <a:rPr lang="de-DE" err="1" smtClean="0"/>
              <a:t>resistivity</a:t>
            </a:r>
            <a:r>
              <a:rPr lang="de-DE" smtClean="0"/>
              <a:t>: </a:t>
            </a:r>
            <a:r>
              <a:rPr lang="de-DE" err="1" smtClean="0"/>
              <a:t>Decrease</a:t>
            </a:r>
            <a:r>
              <a:rPr lang="de-DE" smtClean="0"/>
              <a:t> </a:t>
            </a:r>
            <a:r>
              <a:rPr lang="de-DE" err="1" smtClean="0"/>
              <a:t>of</a:t>
            </a:r>
            <a:r>
              <a:rPr lang="de-DE" smtClean="0"/>
              <a:t> </a:t>
            </a:r>
            <a:r>
              <a:rPr lang="de-DE" err="1" smtClean="0"/>
              <a:t>doping</a:t>
            </a:r>
            <a:r>
              <a:rPr lang="de-DE" smtClean="0"/>
              <a:t> </a:t>
            </a:r>
            <a:r>
              <a:rPr lang="de-DE" err="1" smtClean="0"/>
              <a:t>concentration</a:t>
            </a:r>
            <a:r>
              <a:rPr lang="de-DE" smtClean="0"/>
              <a:t> in </a:t>
            </a:r>
            <a:r>
              <a:rPr lang="de-DE" err="1" smtClean="0"/>
              <a:t>epitaxial</a:t>
            </a:r>
            <a:r>
              <a:rPr lang="de-DE" smtClean="0"/>
              <a:t> </a:t>
            </a:r>
            <a:r>
              <a:rPr lang="de-DE" err="1" smtClean="0"/>
              <a:t>layer</a:t>
            </a:r>
            <a:r>
              <a:rPr lang="de-DE" smtClean="0"/>
              <a:t>.</a:t>
            </a:r>
            <a:endParaRPr lang="de-DE"/>
          </a:p>
        </p:txBody>
      </p:sp>
      <p:sp>
        <p:nvSpPr>
          <p:cNvPr id="32" name="Text Box 46"/>
          <p:cNvSpPr txBox="1">
            <a:spLocks noChangeArrowheads="1"/>
          </p:cNvSpPr>
          <p:nvPr/>
        </p:nvSpPr>
        <p:spPr bwMode="auto">
          <a:xfrm>
            <a:off x="3966249" y="2833183"/>
            <a:ext cx="13692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err="1" smtClean="0">
                <a:solidFill>
                  <a:srgbClr val="D8F913"/>
                </a:solidFill>
              </a:rPr>
              <a:t>Sensing</a:t>
            </a:r>
            <a:r>
              <a:rPr lang="de-DE" sz="1400" smtClean="0">
                <a:solidFill>
                  <a:srgbClr val="D8F913"/>
                </a:solidFill>
              </a:rPr>
              <a:t>  </a:t>
            </a:r>
            <a:r>
              <a:rPr lang="de-DE" sz="1400" err="1" smtClean="0">
                <a:solidFill>
                  <a:srgbClr val="D8F913"/>
                </a:solidFill>
              </a:rPr>
              <a:t>diode</a:t>
            </a:r>
            <a:endParaRPr lang="de-DE" sz="1400">
              <a:solidFill>
                <a:srgbClr val="D8F913"/>
              </a:solidFill>
            </a:endParaRPr>
          </a:p>
        </p:txBody>
      </p:sp>
      <p:cxnSp>
        <p:nvCxnSpPr>
          <p:cNvPr id="33" name="Gerade Verbindung mit Pfeil 32"/>
          <p:cNvCxnSpPr/>
          <p:nvPr/>
        </p:nvCxnSpPr>
        <p:spPr>
          <a:xfrm flipH="1">
            <a:off x="3851900" y="2996940"/>
            <a:ext cx="216030" cy="0"/>
          </a:xfrm>
          <a:prstGeom prst="straightConnector1">
            <a:avLst/>
          </a:prstGeom>
          <a:ln w="38100">
            <a:solidFill>
              <a:srgbClr val="F1F7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5335535" y="2996940"/>
            <a:ext cx="216030" cy="0"/>
          </a:xfrm>
          <a:prstGeom prst="straightConnector1">
            <a:avLst/>
          </a:prstGeom>
          <a:ln w="38100">
            <a:solidFill>
              <a:srgbClr val="F1F7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Non-</a:t>
            </a:r>
            <a:r>
              <a:rPr lang="de-DE" err="1" smtClean="0"/>
              <a:t>ionizing</a:t>
            </a:r>
            <a:r>
              <a:rPr lang="de-DE" smtClean="0"/>
              <a:t> </a:t>
            </a:r>
            <a:r>
              <a:rPr lang="de-DE" err="1" smtClean="0"/>
              <a:t>radiation</a:t>
            </a:r>
            <a:r>
              <a:rPr lang="de-DE" smtClean="0"/>
              <a:t> </a:t>
            </a:r>
            <a:r>
              <a:rPr lang="de-DE" err="1" smtClean="0"/>
              <a:t>effects</a:t>
            </a:r>
            <a:r>
              <a:rPr lang="de-DE" smtClean="0"/>
              <a:t>:</a:t>
            </a:r>
            <a:br>
              <a:rPr lang="de-DE" smtClean="0"/>
            </a:br>
            <a:r>
              <a:rPr lang="de-DE" smtClean="0"/>
              <a:t>Signal </a:t>
            </a:r>
            <a:r>
              <a:rPr lang="de-DE" err="1" smtClean="0"/>
              <a:t>response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Dennis Doering: Status of radiation tolerance of MAPS                                           CBM Coll Meeting GSI April 2013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F482DD7-6A4E-4A5A-A112-EF5EB46C277C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grpSp>
        <p:nvGrpSpPr>
          <p:cNvPr id="2" name="Gruppieren 15"/>
          <p:cNvGrpSpPr/>
          <p:nvPr/>
        </p:nvGrpSpPr>
        <p:grpSpPr>
          <a:xfrm>
            <a:off x="2080910" y="3044320"/>
            <a:ext cx="4824670" cy="1735138"/>
            <a:chOff x="2123660" y="2918032"/>
            <a:chExt cx="4824670" cy="1735138"/>
          </a:xfrm>
        </p:grpSpPr>
        <p:graphicFrame>
          <p:nvGraphicFramePr>
            <p:cNvPr id="17" name="Object 3"/>
            <p:cNvGraphicFramePr>
              <a:graphicFrameLocks noChangeAspect="1"/>
            </p:cNvGraphicFramePr>
            <p:nvPr/>
          </p:nvGraphicFramePr>
          <p:xfrm>
            <a:off x="2176305" y="2918032"/>
            <a:ext cx="4772025" cy="1735138"/>
          </p:xfrm>
          <a:graphic>
            <a:graphicData uri="http://schemas.openxmlformats.org/presentationml/2006/ole">
              <p:oleObj spid="_x0000_s63490" name="Bitmap" r:id="rId3" imgW="9542857" imgH="4323810" progId="PBrush">
                <p:embed/>
              </p:oleObj>
            </a:graphicData>
          </a:graphic>
        </p:graphicFrame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224930" y="2996940"/>
              <a:ext cx="47481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solidFill>
                    <a:schemeClr val="bg1"/>
                  </a:solidFill>
                  <a:latin typeface="Times New Roman" pitchFamily="18" charset="0"/>
                </a:rPr>
                <a:t>SiO</a:t>
              </a:r>
              <a:r>
                <a:rPr lang="de-DE" sz="1200" baseline="-25000">
                  <a:solidFill>
                    <a:schemeClr val="bg1"/>
                  </a:solidFill>
                  <a:latin typeface="Times New Roman" pitchFamily="18" charset="0"/>
                </a:rPr>
                <a:t>2</a:t>
              </a:r>
              <a:endParaRPr lang="de-DE" sz="12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1" name="Text Box 33"/>
            <p:cNvSpPr txBox="1">
              <a:spLocks noChangeArrowheads="1"/>
            </p:cNvSpPr>
            <p:nvPr/>
          </p:nvSpPr>
          <p:spPr bwMode="auto">
            <a:xfrm>
              <a:off x="6012200" y="3429000"/>
              <a:ext cx="38343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>
                  <a:latin typeface="Times New Roman" pitchFamily="18" charset="0"/>
                </a:rPr>
                <a:t>N+</a:t>
              </a:r>
            </a:p>
          </p:txBody>
        </p:sp>
        <p:sp>
          <p:nvSpPr>
            <p:cNvPr id="22" name="Text Box 35"/>
            <p:cNvSpPr txBox="1">
              <a:spLocks noChangeArrowheads="1"/>
            </p:cNvSpPr>
            <p:nvPr/>
          </p:nvSpPr>
          <p:spPr bwMode="auto">
            <a:xfrm>
              <a:off x="6516270" y="3429000"/>
              <a:ext cx="35618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solidFill>
                    <a:schemeClr val="bg1"/>
                  </a:solidFill>
                  <a:latin typeface="Times New Roman" pitchFamily="18" charset="0"/>
                </a:rPr>
                <a:t>P+</a:t>
              </a:r>
            </a:p>
          </p:txBody>
        </p:sp>
        <p:sp>
          <p:nvSpPr>
            <p:cNvPr id="23" name="Text Box 36"/>
            <p:cNvSpPr txBox="1">
              <a:spLocks noChangeArrowheads="1"/>
            </p:cNvSpPr>
            <p:nvPr/>
          </p:nvSpPr>
          <p:spPr bwMode="auto">
            <a:xfrm>
              <a:off x="6444260" y="3933070"/>
              <a:ext cx="32092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latin typeface="Times New Roman" pitchFamily="18" charset="0"/>
                </a:rPr>
                <a:t>P-</a:t>
              </a:r>
            </a:p>
          </p:txBody>
        </p:sp>
        <p:sp>
          <p:nvSpPr>
            <p:cNvPr id="24" name="Text Box 37"/>
            <p:cNvSpPr txBox="1">
              <a:spLocks noChangeArrowheads="1"/>
            </p:cNvSpPr>
            <p:nvPr/>
          </p:nvSpPr>
          <p:spPr bwMode="auto">
            <a:xfrm>
              <a:off x="6588280" y="4365130"/>
              <a:ext cx="35618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solidFill>
                    <a:schemeClr val="bg1"/>
                  </a:solidFill>
                  <a:latin typeface="Times New Roman" pitchFamily="18" charset="0"/>
                </a:rPr>
                <a:t>P+</a:t>
              </a:r>
            </a:p>
          </p:txBody>
        </p:sp>
        <p:sp>
          <p:nvSpPr>
            <p:cNvPr id="26" name="Text Box 47"/>
            <p:cNvSpPr txBox="1">
              <a:spLocks noChangeArrowheads="1"/>
            </p:cNvSpPr>
            <p:nvPr/>
          </p:nvSpPr>
          <p:spPr bwMode="auto">
            <a:xfrm>
              <a:off x="2267680" y="4005080"/>
              <a:ext cx="118974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err="1"/>
                <a:t>Epitaxial</a:t>
              </a:r>
              <a:r>
                <a:rPr lang="de-DE" sz="1200"/>
                <a:t> Layer</a:t>
              </a:r>
            </a:p>
          </p:txBody>
        </p:sp>
        <p:sp>
          <p:nvSpPr>
            <p:cNvPr id="27" name="Text Box 48"/>
            <p:cNvSpPr txBox="1">
              <a:spLocks noChangeArrowheads="1"/>
            </p:cNvSpPr>
            <p:nvPr/>
          </p:nvSpPr>
          <p:spPr bwMode="auto">
            <a:xfrm>
              <a:off x="2209804" y="3429000"/>
              <a:ext cx="63395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solidFill>
                    <a:schemeClr val="bg1"/>
                  </a:solidFill>
                </a:rPr>
                <a:t>P-Well</a:t>
              </a:r>
            </a:p>
          </p:txBody>
        </p:sp>
        <p:sp>
          <p:nvSpPr>
            <p:cNvPr id="28" name="Text Box 48"/>
            <p:cNvSpPr txBox="1">
              <a:spLocks noChangeArrowheads="1"/>
            </p:cNvSpPr>
            <p:nvPr/>
          </p:nvSpPr>
          <p:spPr bwMode="auto">
            <a:xfrm>
              <a:off x="2123660" y="4365130"/>
              <a:ext cx="84189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smtClean="0">
                  <a:solidFill>
                    <a:schemeClr val="bg1"/>
                  </a:solidFill>
                </a:rPr>
                <a:t>Substrate</a:t>
              </a:r>
              <a:endParaRPr lang="de-DE" sz="1200">
                <a:solidFill>
                  <a:schemeClr val="bg1"/>
                </a:solidFill>
              </a:endParaRPr>
            </a:p>
          </p:txBody>
        </p:sp>
      </p:grpSp>
      <p:sp>
        <p:nvSpPr>
          <p:cNvPr id="30" name="Line 38"/>
          <p:cNvSpPr>
            <a:spLocks noChangeShapeType="1"/>
          </p:cNvSpPr>
          <p:nvPr/>
        </p:nvSpPr>
        <p:spPr bwMode="auto">
          <a:xfrm flipH="1" flipV="1">
            <a:off x="4529250" y="2669261"/>
            <a:ext cx="1080150" cy="297431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3809150" y="3555288"/>
            <a:ext cx="3834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>
                <a:latin typeface="Times New Roman" pitchFamily="18" charset="0"/>
              </a:rPr>
              <a:t>N+</a:t>
            </a:r>
          </a:p>
        </p:txBody>
      </p:sp>
      <p:sp>
        <p:nvSpPr>
          <p:cNvPr id="29" name="Oval 39"/>
          <p:cNvSpPr>
            <a:spLocks noChangeArrowheads="1"/>
          </p:cNvSpPr>
          <p:nvPr/>
        </p:nvSpPr>
        <p:spPr bwMode="auto">
          <a:xfrm>
            <a:off x="5739120" y="4037451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9"/>
          <p:cNvSpPr>
            <a:spLocks noChangeArrowheads="1"/>
          </p:cNvSpPr>
          <p:nvPr/>
        </p:nvSpPr>
        <p:spPr bwMode="auto">
          <a:xfrm>
            <a:off x="4169200" y="4037451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39"/>
          <p:cNvSpPr>
            <a:spLocks noChangeArrowheads="1"/>
          </p:cNvSpPr>
          <p:nvPr/>
        </p:nvSpPr>
        <p:spPr bwMode="auto">
          <a:xfrm>
            <a:off x="3593120" y="4109461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39"/>
          <p:cNvSpPr>
            <a:spLocks noChangeArrowheads="1"/>
          </p:cNvSpPr>
          <p:nvPr/>
        </p:nvSpPr>
        <p:spPr bwMode="auto">
          <a:xfrm>
            <a:off x="6400625" y="4109461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uppieren 33"/>
          <p:cNvGrpSpPr/>
          <p:nvPr/>
        </p:nvGrpSpPr>
        <p:grpSpPr>
          <a:xfrm>
            <a:off x="5072448" y="3987348"/>
            <a:ext cx="320922" cy="287337"/>
            <a:chOff x="5722688" y="5734023"/>
            <a:chExt cx="320922" cy="287337"/>
          </a:xfrm>
        </p:grpSpPr>
        <p:sp>
          <p:nvSpPr>
            <p:cNvPr id="35" name="Oval 39"/>
            <p:cNvSpPr>
              <a:spLocks noChangeArrowheads="1"/>
            </p:cNvSpPr>
            <p:nvPr/>
          </p:nvSpPr>
          <p:spPr bwMode="auto">
            <a:xfrm>
              <a:off x="5724160" y="5734023"/>
              <a:ext cx="288925" cy="28733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722688" y="574436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smtClean="0"/>
                <a:t>e-</a:t>
              </a:r>
              <a:endParaRPr lang="en-US" sz="1200"/>
            </a:p>
          </p:txBody>
        </p:sp>
      </p:grpSp>
      <p:sp>
        <p:nvSpPr>
          <p:cNvPr id="31" name="Oval 39"/>
          <p:cNvSpPr>
            <a:spLocks noChangeArrowheads="1"/>
          </p:cNvSpPr>
          <p:nvPr/>
        </p:nvSpPr>
        <p:spPr bwMode="auto">
          <a:xfrm>
            <a:off x="4600375" y="4109461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39"/>
          <p:cNvSpPr>
            <a:spLocks noChangeArrowheads="1"/>
          </p:cNvSpPr>
          <p:nvPr/>
        </p:nvSpPr>
        <p:spPr bwMode="auto">
          <a:xfrm>
            <a:off x="2584980" y="3822124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Text Box 46"/>
          <p:cNvSpPr txBox="1">
            <a:spLocks noChangeArrowheads="1"/>
          </p:cNvSpPr>
          <p:nvPr/>
        </p:nvSpPr>
        <p:spPr bwMode="auto">
          <a:xfrm>
            <a:off x="4354874" y="3500844"/>
            <a:ext cx="13692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err="1" smtClean="0">
                <a:solidFill>
                  <a:srgbClr val="D8F913"/>
                </a:solidFill>
              </a:rPr>
              <a:t>Sensing</a:t>
            </a:r>
            <a:r>
              <a:rPr lang="de-DE" sz="1400" smtClean="0">
                <a:solidFill>
                  <a:srgbClr val="D8F913"/>
                </a:solidFill>
              </a:rPr>
              <a:t>  </a:t>
            </a:r>
            <a:r>
              <a:rPr lang="de-DE" sz="1400" err="1" smtClean="0">
                <a:solidFill>
                  <a:srgbClr val="D8F913"/>
                </a:solidFill>
              </a:rPr>
              <a:t>diode</a:t>
            </a:r>
            <a:endParaRPr lang="de-DE" sz="1400">
              <a:solidFill>
                <a:srgbClr val="D8F913"/>
              </a:solidFill>
            </a:endParaRPr>
          </a:p>
        </p:txBody>
      </p:sp>
      <p:cxnSp>
        <p:nvCxnSpPr>
          <p:cNvPr id="40" name="Gerade Verbindung mit Pfeil 39"/>
          <p:cNvCxnSpPr/>
          <p:nvPr/>
        </p:nvCxnSpPr>
        <p:spPr>
          <a:xfrm flipH="1">
            <a:off x="4240525" y="3664601"/>
            <a:ext cx="216030" cy="0"/>
          </a:xfrm>
          <a:prstGeom prst="straightConnector1">
            <a:avLst/>
          </a:prstGeom>
          <a:ln w="38100">
            <a:solidFill>
              <a:srgbClr val="F1F7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>
            <a:off x="5724160" y="3664601"/>
            <a:ext cx="216030" cy="0"/>
          </a:xfrm>
          <a:prstGeom prst="straightConnector1">
            <a:avLst/>
          </a:prstGeom>
          <a:ln w="38100">
            <a:solidFill>
              <a:srgbClr val="F1F7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755470" y="388063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err="1" smtClean="0">
                <a:solidFill>
                  <a:srgbClr val="FF0000"/>
                </a:solidFill>
              </a:rPr>
              <a:t>Defects</a:t>
            </a:r>
            <a:endParaRPr lang="de-DE">
              <a:solidFill>
                <a:srgbClr val="FF0000"/>
              </a:solidFill>
            </a:endParaRPr>
          </a:p>
        </p:txBody>
      </p:sp>
      <p:cxnSp>
        <p:nvCxnSpPr>
          <p:cNvPr id="50" name="Gerade Verbindung mit Pfeil 49"/>
          <p:cNvCxnSpPr>
            <a:stCxn id="49" idx="3"/>
          </p:cNvCxnSpPr>
          <p:nvPr/>
        </p:nvCxnSpPr>
        <p:spPr>
          <a:xfrm flipV="1">
            <a:off x="1722401" y="4024651"/>
            <a:ext cx="833319" cy="40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C 0.00278 -0.0162 0.00573 -0.03218 0.01146 -0.025 C 0.01719 -0.01782 0.02951 0.03889 0.03437 0.04306 C 0.03923 0.04722 0.03507 0.00486 0.04062 2.22222E-6 C 0.04618 -0.00486 0.05694 0.0044 0.06771 0.01389 " pathEditMode="relative" ptsTypes="aaa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4</a:t>
            </a:fld>
            <a:endParaRPr lang="sk-SK"/>
          </a:p>
        </p:txBody>
      </p:sp>
      <p:pic>
        <p:nvPicPr>
          <p:cNvPr id="5" name="Picture 2" descr="cbm-cave-Filmaufnahme12b-cu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268413"/>
            <a:ext cx="8772525" cy="50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428604"/>
            <a:ext cx="9144000" cy="4905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Cave for nucleus-nucleus collision experiments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00034" y="1142984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5</a:t>
            </a:fld>
            <a:endParaRPr lang="sk-SK"/>
          </a:p>
        </p:txBody>
      </p:sp>
      <p:pic>
        <p:nvPicPr>
          <p:cNvPr id="5" name="Picture 2" descr="\\winfilesvf\CBM$Root\cbminfra\cbm-drawings\Cave\CBM-Infra\Bilder&amp;step\Cave 27.06.2013\SIS100AR_1.jpg"/>
          <p:cNvPicPr>
            <a:picLocks noChangeAspect="1" noChangeArrowheads="1"/>
          </p:cNvPicPr>
          <p:nvPr/>
        </p:nvPicPr>
        <p:blipFill>
          <a:blip r:embed="rId2"/>
          <a:srcRect l="21416" t="7738" r="4845" b="10764"/>
          <a:stretch>
            <a:fillRect/>
          </a:stretch>
        </p:blipFill>
        <p:spPr bwMode="auto">
          <a:xfrm>
            <a:off x="-71470" y="547712"/>
            <a:ext cx="9902826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-24"/>
            <a:ext cx="9144000" cy="4905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Cave for nucleus-nucleus collision experiments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6</a:t>
            </a:fld>
            <a:endParaRPr lang="sk-SK"/>
          </a:p>
        </p:txBody>
      </p:sp>
      <p:pic>
        <p:nvPicPr>
          <p:cNvPr id="5" name="Picture 2" descr="CBMmuchTRDrp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88925"/>
            <a:ext cx="8243887" cy="659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BMelect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7413" y="252413"/>
            <a:ext cx="8256587" cy="660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54150" y="5175250"/>
            <a:ext cx="10302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DE" sz="2000"/>
              <a:t>Dipol</a:t>
            </a:r>
          </a:p>
          <a:p>
            <a:pPr algn="l"/>
            <a:r>
              <a:rPr lang="de-DE" sz="2000"/>
              <a:t>magnet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sz="280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3200">
                <a:latin typeface="+mj-lt"/>
              </a:rPr>
              <a:t>The Compressed Baryonic Matter Experiment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7950" y="1268413"/>
            <a:ext cx="16811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DE" sz="2000"/>
              <a:t>Ring Imaging</a:t>
            </a:r>
          </a:p>
          <a:p>
            <a:pPr algn="l"/>
            <a:r>
              <a:rPr lang="de-DE" sz="2000"/>
              <a:t>Cherenkov</a:t>
            </a:r>
          </a:p>
          <a:p>
            <a:pPr algn="l"/>
            <a:r>
              <a:rPr lang="de-DE" sz="2000"/>
              <a:t>Detector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833563" y="550863"/>
            <a:ext cx="13700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DE" sz="2000"/>
              <a:t>Transition </a:t>
            </a:r>
          </a:p>
          <a:p>
            <a:pPr algn="l"/>
            <a:r>
              <a:rPr lang="de-DE" sz="2000"/>
              <a:t>Radiation </a:t>
            </a:r>
          </a:p>
          <a:p>
            <a:pPr algn="l"/>
            <a:r>
              <a:rPr lang="de-DE" sz="2000"/>
              <a:t>Detectors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248525" y="5373688"/>
            <a:ext cx="13557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DE" sz="2000"/>
              <a:t>Resistive</a:t>
            </a:r>
          </a:p>
          <a:p>
            <a:pPr algn="l"/>
            <a:r>
              <a:rPr lang="de-DE" sz="2000"/>
              <a:t>Plate </a:t>
            </a:r>
          </a:p>
          <a:p>
            <a:pPr algn="l"/>
            <a:r>
              <a:rPr lang="de-DE" sz="2000"/>
              <a:t>Chambers</a:t>
            </a:r>
          </a:p>
          <a:p>
            <a:pPr algn="l"/>
            <a:r>
              <a:rPr lang="de-DE" sz="2000"/>
              <a:t>(TOF)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740650" y="1127125"/>
            <a:ext cx="14970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DE" sz="2000"/>
              <a:t>Electro-</a:t>
            </a:r>
          </a:p>
          <a:p>
            <a:pPr algn="l"/>
            <a:r>
              <a:rPr lang="de-DE" sz="2000"/>
              <a:t>magnetic</a:t>
            </a:r>
          </a:p>
          <a:p>
            <a:pPr algn="l"/>
            <a:r>
              <a:rPr lang="de-DE" sz="2000"/>
              <a:t>Calorimeter</a:t>
            </a: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3059113" y="908050"/>
            <a:ext cx="1008062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3059113" y="908050"/>
            <a:ext cx="122555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3059113" y="908050"/>
            <a:ext cx="11525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5940425" y="3357563"/>
            <a:ext cx="1800225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H="1" flipV="1">
            <a:off x="7524750" y="1052513"/>
            <a:ext cx="50323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1547813" y="1700213"/>
            <a:ext cx="15113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>
            <a:off x="971550" y="2636838"/>
            <a:ext cx="1008063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flipV="1">
            <a:off x="1835150" y="4005263"/>
            <a:ext cx="73025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-36513" y="2349500"/>
            <a:ext cx="1171576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DE" sz="2000"/>
              <a:t>Silicon</a:t>
            </a:r>
          </a:p>
          <a:p>
            <a:pPr algn="l"/>
            <a:r>
              <a:rPr lang="de-DE" sz="2000"/>
              <a:t>Tracking</a:t>
            </a:r>
          </a:p>
          <a:p>
            <a:pPr algn="l"/>
            <a:r>
              <a:rPr lang="de-DE" sz="2000"/>
              <a:t>Stations 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1835150" y="620713"/>
            <a:ext cx="1228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DE" sz="2000"/>
              <a:t>Tracking </a:t>
            </a:r>
          </a:p>
          <a:p>
            <a:pPr algn="l"/>
            <a:r>
              <a:rPr lang="de-DE" sz="2000"/>
              <a:t>Detector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323850" y="1196975"/>
            <a:ext cx="12842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DE" sz="2000"/>
              <a:t>Muon</a:t>
            </a:r>
          </a:p>
          <a:p>
            <a:pPr algn="l"/>
            <a:r>
              <a:rPr lang="de-DE" sz="2000"/>
              <a:t>detection </a:t>
            </a:r>
          </a:p>
          <a:p>
            <a:pPr algn="l"/>
            <a:r>
              <a:rPr lang="de-DE" sz="2000"/>
              <a:t>System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7586663" y="3557588"/>
            <a:ext cx="1665287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DE" sz="2000"/>
              <a:t>Projectile </a:t>
            </a:r>
          </a:p>
          <a:p>
            <a:pPr algn="l"/>
            <a:r>
              <a:rPr lang="de-DE" sz="2000"/>
              <a:t>Spectator</a:t>
            </a:r>
          </a:p>
          <a:p>
            <a:pPr algn="l"/>
            <a:r>
              <a:rPr lang="de-DE" sz="2000"/>
              <a:t>Detector</a:t>
            </a:r>
          </a:p>
          <a:p>
            <a:pPr algn="l"/>
            <a:r>
              <a:rPr lang="de-DE" sz="2000"/>
              <a:t>(Calorimeter)</a:t>
            </a:r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 flipH="1" flipV="1">
            <a:off x="7956550" y="2997200"/>
            <a:ext cx="2159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-26988" y="3644900"/>
            <a:ext cx="1152526" cy="101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DE" sz="2000"/>
              <a:t>Micro-</a:t>
            </a:r>
          </a:p>
          <a:p>
            <a:pPr algn="l"/>
            <a:r>
              <a:rPr lang="de-DE" sz="2000"/>
              <a:t>Vertex</a:t>
            </a:r>
          </a:p>
          <a:p>
            <a:pPr algn="l"/>
            <a:r>
              <a:rPr lang="de-DE" sz="2000"/>
              <a:t>Detector</a:t>
            </a:r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H="1">
            <a:off x="900113" y="3357563"/>
            <a:ext cx="719137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cxnSp>
        <p:nvCxnSpPr>
          <p:cNvPr id="29" name="Straight Connector 28"/>
          <p:cNvCxnSpPr/>
          <p:nvPr/>
        </p:nvCxnSpPr>
        <p:spPr>
          <a:xfrm>
            <a:off x="500034" y="498454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44"/>
          <p:cNvSpPr txBox="1"/>
          <p:nvPr/>
        </p:nvSpPr>
        <p:spPr>
          <a:xfrm>
            <a:off x="0" y="6088559"/>
            <a:ext cx="6863225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CBM aims to measure vector mesons via e+/e- AND µ+/µ-</a:t>
            </a:r>
          </a:p>
          <a:p>
            <a:r>
              <a:rPr lang="en-US" dirty="0" smtClean="0"/>
              <a:t>in SEPARATE runs =&gt; control systematics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 animBg="1"/>
      <p:bldP spid="16" grpId="0" animBg="1"/>
      <p:bldP spid="18" grpId="0" animBg="1"/>
      <p:bldP spid="23" grpId="0"/>
      <p:bldP spid="24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7</a:t>
            </a:fld>
            <a:endParaRPr lang="sk-SK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 t="28732" b="49863"/>
          <a:stretch>
            <a:fillRect/>
          </a:stretch>
        </p:blipFill>
        <p:spPr bwMode="auto">
          <a:xfrm>
            <a:off x="-107950" y="549275"/>
            <a:ext cx="67691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The CBM Modular Start Version (SIS100)</a:t>
            </a:r>
          </a:p>
        </p:txBody>
      </p:sp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4427538" y="692150"/>
            <a:ext cx="288925" cy="1008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k-SK"/>
          </a:p>
        </p:txBody>
      </p:sp>
      <p:sp>
        <p:nvSpPr>
          <p:cNvPr id="8" name="Rechteck 5"/>
          <p:cNvSpPr>
            <a:spLocks noChangeArrowheads="1"/>
          </p:cNvSpPr>
          <p:nvPr/>
        </p:nvSpPr>
        <p:spPr bwMode="auto">
          <a:xfrm>
            <a:off x="4425950" y="1773238"/>
            <a:ext cx="361950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k-SK"/>
          </a:p>
        </p:txBody>
      </p:sp>
      <p:sp>
        <p:nvSpPr>
          <p:cNvPr id="9" name="Textfeld 1"/>
          <p:cNvSpPr txBox="1">
            <a:spLocks noChangeArrowheads="1"/>
          </p:cNvSpPr>
          <p:nvPr/>
        </p:nvSpPr>
        <p:spPr bwMode="auto">
          <a:xfrm>
            <a:off x="6516688" y="476250"/>
            <a:ext cx="2771775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de-DE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HADES:</a:t>
            </a:r>
          </a:p>
          <a:p>
            <a:pPr algn="l"/>
            <a:r>
              <a:rPr lang="de-DE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Electrons and hadrons </a:t>
            </a:r>
          </a:p>
          <a:p>
            <a:pPr algn="l"/>
            <a:r>
              <a:rPr lang="de-DE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in Au+Au collisions </a:t>
            </a:r>
          </a:p>
          <a:p>
            <a:pPr algn="l"/>
            <a:r>
              <a:rPr lang="de-DE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up to 4 A GeV.   </a:t>
            </a:r>
          </a:p>
          <a:p>
            <a:pPr algn="l"/>
            <a:endParaRPr lang="de-DE" sz="8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l"/>
            <a:r>
              <a:rPr lang="de-DE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CBM:</a:t>
            </a:r>
          </a:p>
          <a:p>
            <a:pPr algn="l"/>
            <a:r>
              <a:rPr lang="de-DE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hadrons, charm, and hypernuclei in Au+Au collisions up to 11 A GeV</a:t>
            </a:r>
          </a:p>
          <a:p>
            <a:pPr algn="l"/>
            <a:r>
              <a:rPr lang="de-DE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(high densities)</a:t>
            </a:r>
          </a:p>
          <a:p>
            <a:pPr algn="l"/>
            <a:endParaRPr lang="de-DE" sz="9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l"/>
            <a:r>
              <a:rPr lang="de-DE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CBM components:</a:t>
            </a:r>
          </a:p>
          <a:p>
            <a:pPr algn="l"/>
            <a:r>
              <a:rPr lang="de-DE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Dipole Magnet</a:t>
            </a:r>
          </a:p>
          <a:p>
            <a:pPr algn="l"/>
            <a:r>
              <a:rPr lang="de-DE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Micro-Vertex-Detector</a:t>
            </a:r>
          </a:p>
          <a:p>
            <a:pPr algn="l"/>
            <a:r>
              <a:rPr lang="de-DE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Silicon Tracking System</a:t>
            </a:r>
          </a:p>
          <a:p>
            <a:pPr algn="l"/>
            <a:r>
              <a:rPr lang="de-DE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Time-of-Flight wall</a:t>
            </a:r>
          </a:p>
          <a:p>
            <a:pPr algn="l"/>
            <a:r>
              <a:rPr lang="de-DE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PSD (calorimeter)</a:t>
            </a:r>
          </a:p>
          <a:p>
            <a:pPr algn="l"/>
            <a:r>
              <a:rPr lang="de-DE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DAQ </a:t>
            </a:r>
          </a:p>
          <a:p>
            <a:pPr algn="l"/>
            <a:r>
              <a:rPr lang="de-DE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FLES (CPU/GPU farm)</a:t>
            </a:r>
          </a:p>
        </p:txBody>
      </p:sp>
      <p:sp>
        <p:nvSpPr>
          <p:cNvPr id="10" name="Rechteck 10"/>
          <p:cNvSpPr>
            <a:spLocks noChangeArrowheads="1"/>
          </p:cNvSpPr>
          <p:nvPr/>
        </p:nvSpPr>
        <p:spPr bwMode="auto">
          <a:xfrm>
            <a:off x="3419475" y="706438"/>
            <a:ext cx="288925" cy="1009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k-SK"/>
          </a:p>
        </p:txBody>
      </p:sp>
      <p:sp>
        <p:nvSpPr>
          <p:cNvPr id="11" name="Rechteck 11"/>
          <p:cNvSpPr>
            <a:spLocks noChangeArrowheads="1"/>
          </p:cNvSpPr>
          <p:nvPr/>
        </p:nvSpPr>
        <p:spPr bwMode="auto">
          <a:xfrm>
            <a:off x="3419475" y="1760538"/>
            <a:ext cx="288925" cy="804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k-SK"/>
          </a:p>
        </p:txBody>
      </p:sp>
      <p:sp>
        <p:nvSpPr>
          <p:cNvPr id="12" name="Textfeld 15"/>
          <p:cNvSpPr txBox="1">
            <a:spLocks noChangeArrowheads="1"/>
          </p:cNvSpPr>
          <p:nvPr/>
        </p:nvSpPr>
        <p:spPr bwMode="auto">
          <a:xfrm>
            <a:off x="1374775" y="836613"/>
            <a:ext cx="804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HADES</a:t>
            </a:r>
          </a:p>
        </p:txBody>
      </p:sp>
      <p:sp>
        <p:nvSpPr>
          <p:cNvPr id="13" name="Textfeld 16"/>
          <p:cNvSpPr txBox="1">
            <a:spLocks noChangeArrowheads="1"/>
          </p:cNvSpPr>
          <p:nvPr/>
        </p:nvSpPr>
        <p:spPr bwMode="auto">
          <a:xfrm>
            <a:off x="2695575" y="692150"/>
            <a:ext cx="7810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CBM </a:t>
            </a:r>
          </a:p>
          <a:p>
            <a:r>
              <a:rPr lang="de-DE" sz="1400"/>
              <a:t>Magnet</a:t>
            </a:r>
          </a:p>
          <a:p>
            <a:r>
              <a:rPr lang="de-DE" sz="1400"/>
              <a:t>STS</a:t>
            </a:r>
          </a:p>
        </p:txBody>
      </p:sp>
      <p:sp>
        <p:nvSpPr>
          <p:cNvPr id="14" name="Textfeld 17"/>
          <p:cNvSpPr txBox="1">
            <a:spLocks noChangeArrowheads="1"/>
          </p:cNvSpPr>
          <p:nvPr/>
        </p:nvSpPr>
        <p:spPr bwMode="auto">
          <a:xfrm>
            <a:off x="3889375" y="692150"/>
            <a:ext cx="538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TOF</a:t>
            </a:r>
          </a:p>
        </p:txBody>
      </p:sp>
      <p:sp>
        <p:nvSpPr>
          <p:cNvPr id="15" name="Textfeld 18"/>
          <p:cNvSpPr txBox="1">
            <a:spLocks noChangeArrowheads="1"/>
          </p:cNvSpPr>
          <p:nvPr/>
        </p:nvSpPr>
        <p:spPr bwMode="auto">
          <a:xfrm>
            <a:off x="4602163" y="1268413"/>
            <a:ext cx="555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PSD</a:t>
            </a: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2"/>
          <a:srcRect t="49748" r="3741" b="29079"/>
          <a:stretch>
            <a:fillRect/>
          </a:stretch>
        </p:blipFill>
        <p:spPr bwMode="auto">
          <a:xfrm>
            <a:off x="-107950" y="2571744"/>
            <a:ext cx="6515100" cy="20669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6129" t="28732" r="2667" b="49643"/>
          <a:stretch>
            <a:fillRect/>
          </a:stretch>
        </p:blipFill>
        <p:spPr>
          <a:xfrm>
            <a:off x="4356100" y="2565400"/>
            <a:ext cx="2120900" cy="2124075"/>
          </a:xfrm>
          <a:solidFill>
            <a:srgbClr val="FFFFFF"/>
          </a:solidFill>
        </p:spPr>
      </p:pic>
      <p:sp>
        <p:nvSpPr>
          <p:cNvPr id="39" name="Textfeld 1"/>
          <p:cNvSpPr txBox="1">
            <a:spLocks noChangeArrowheads="1"/>
          </p:cNvSpPr>
          <p:nvPr/>
        </p:nvSpPr>
        <p:spPr bwMode="auto">
          <a:xfrm>
            <a:off x="6516688" y="476250"/>
            <a:ext cx="2771775" cy="64484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de-DE" sz="2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HADES: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Electrons and hadrons 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in Au+Au collisions 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up to 4 A GeV.   </a:t>
            </a:r>
          </a:p>
          <a:p>
            <a:pPr algn="l"/>
            <a:endParaRPr lang="de-DE" sz="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l"/>
            <a:r>
              <a:rPr lang="de-DE" sz="2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CBM: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hadrons, charm, hypernuclei, </a:t>
            </a:r>
            <a:r>
              <a:rPr lang="de-DE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electrons, gammas </a:t>
            </a: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in Au+Au collisions up to 11 A GeV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(high densities)</a:t>
            </a:r>
          </a:p>
          <a:p>
            <a:pPr algn="l"/>
            <a:endParaRPr lang="de-DE" sz="9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l"/>
            <a:r>
              <a:rPr lang="de-DE" sz="2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CBM components: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Dipole Magnet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Micro-vertex-Detector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Silicon Tracking System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Time-of-Flight wall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PSD (calorimeter)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DAQ /FLES </a:t>
            </a:r>
          </a:p>
          <a:p>
            <a:pPr algn="l"/>
            <a:r>
              <a:rPr lang="de-DE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RICH (electrons)</a:t>
            </a:r>
          </a:p>
          <a:p>
            <a:pPr algn="l"/>
            <a:r>
              <a:rPr lang="de-DE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TDR (electrons)</a:t>
            </a:r>
          </a:p>
          <a:p>
            <a:pPr algn="l"/>
            <a:r>
              <a:rPr lang="de-DE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ECAL (gammas)</a:t>
            </a:r>
          </a:p>
          <a:p>
            <a:pPr algn="l"/>
            <a:endParaRPr lang="de-DE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0" name="Textfeld 6"/>
          <p:cNvSpPr txBox="1">
            <a:spLocks noChangeArrowheads="1"/>
          </p:cNvSpPr>
          <p:nvPr/>
        </p:nvSpPr>
        <p:spPr bwMode="auto">
          <a:xfrm>
            <a:off x="2987675" y="3049588"/>
            <a:ext cx="623888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RICH</a:t>
            </a:r>
          </a:p>
        </p:txBody>
      </p:sp>
      <p:sp>
        <p:nvSpPr>
          <p:cNvPr id="41" name="Textfeld 14"/>
          <p:cNvSpPr txBox="1">
            <a:spLocks noChangeArrowheads="1"/>
          </p:cNvSpPr>
          <p:nvPr/>
        </p:nvSpPr>
        <p:spPr bwMode="auto">
          <a:xfrm>
            <a:off x="3419475" y="2784475"/>
            <a:ext cx="576263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/>
              <a:t>TRD</a:t>
            </a:r>
          </a:p>
        </p:txBody>
      </p:sp>
      <p:sp>
        <p:nvSpPr>
          <p:cNvPr id="42" name="Textfeld 20"/>
          <p:cNvSpPr txBox="1">
            <a:spLocks noChangeArrowheads="1"/>
          </p:cNvSpPr>
          <p:nvPr/>
        </p:nvSpPr>
        <p:spPr bwMode="auto">
          <a:xfrm>
            <a:off x="4606925" y="2795588"/>
            <a:ext cx="685800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/>
              <a:t>ECAL</a:t>
            </a: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2"/>
          <a:srcRect t="70433" b="6400"/>
          <a:stretch>
            <a:fillRect/>
          </a:stretch>
        </p:blipFill>
        <p:spPr bwMode="auto">
          <a:xfrm>
            <a:off x="-107950" y="4619625"/>
            <a:ext cx="6769100" cy="22621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44" name="Rechteck 12"/>
          <p:cNvSpPr>
            <a:spLocks noChangeArrowheads="1"/>
          </p:cNvSpPr>
          <p:nvPr/>
        </p:nvSpPr>
        <p:spPr bwMode="auto">
          <a:xfrm>
            <a:off x="3779838" y="5013325"/>
            <a:ext cx="144462" cy="736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45" name="Rechteck 13"/>
          <p:cNvSpPr>
            <a:spLocks noChangeArrowheads="1"/>
          </p:cNvSpPr>
          <p:nvPr/>
        </p:nvSpPr>
        <p:spPr bwMode="auto">
          <a:xfrm>
            <a:off x="3787775" y="5786438"/>
            <a:ext cx="144463" cy="8112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46" name="Textfeld 14"/>
          <p:cNvSpPr txBox="1">
            <a:spLocks noChangeArrowheads="1"/>
          </p:cNvSpPr>
          <p:nvPr/>
        </p:nvSpPr>
        <p:spPr bwMode="auto">
          <a:xfrm>
            <a:off x="6516688" y="476250"/>
            <a:ext cx="2771775" cy="67246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de-DE" sz="2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HADES: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Electrons and hadrons 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in Au+Au collisions 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up to 4 A GeV.   </a:t>
            </a:r>
          </a:p>
          <a:p>
            <a:pPr algn="l"/>
            <a:endParaRPr lang="de-DE" sz="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l"/>
            <a:r>
              <a:rPr lang="de-DE" sz="2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CBM: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hadrons, charm, hypernuclei, </a:t>
            </a:r>
            <a:r>
              <a:rPr lang="de-DE" dirty="0">
                <a:latin typeface="Tahoma" pitchFamily="34" charset="0"/>
                <a:cs typeface="Tahoma" pitchFamily="34" charset="0"/>
              </a:rPr>
              <a:t>electrons, gammas, </a:t>
            </a:r>
            <a:r>
              <a:rPr lang="de-DE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muons  (charmonium) </a:t>
            </a: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in Au+Au collisions up to 11 A GeV (high densities)</a:t>
            </a:r>
          </a:p>
          <a:p>
            <a:pPr algn="l"/>
            <a:endParaRPr lang="de-DE" sz="9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l"/>
            <a:r>
              <a:rPr lang="de-DE" sz="2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CBM components: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Dipole Magnet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Micro-Vetex-Detector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Silicon Tracking System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Time-of-Flight wall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PSD (calorimeter) DAQ 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FLES (CPU/GPU farm)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RICH (electrons)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ECAL (gammas)</a:t>
            </a:r>
          </a:p>
          <a:p>
            <a:pPr algn="l"/>
            <a:r>
              <a:rPr lang="de-DE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MuCh (muons)</a:t>
            </a:r>
          </a:p>
          <a:p>
            <a:pPr algn="l"/>
            <a:endParaRPr lang="de-DE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7" name="Textfeld 22"/>
          <p:cNvSpPr txBox="1">
            <a:spLocks noChangeArrowheads="1"/>
          </p:cNvSpPr>
          <p:nvPr/>
        </p:nvSpPr>
        <p:spPr bwMode="auto">
          <a:xfrm>
            <a:off x="2987675" y="4941888"/>
            <a:ext cx="685800" cy="3063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dirty="0"/>
              <a:t>MuCh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786058"/>
            <a:ext cx="2786082" cy="381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Dipole magnet</a:t>
            </a:r>
            <a:endParaRPr lang="sk-SK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1802" y="1142984"/>
            <a:ext cx="3257544" cy="214314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Superconducting</a:t>
            </a:r>
          </a:p>
          <a:p>
            <a:pPr lvl="1"/>
            <a:r>
              <a:rPr lang="en-US" sz="2000" dirty="0" smtClean="0"/>
              <a:t>Cooled by liquid He</a:t>
            </a:r>
          </a:p>
          <a:p>
            <a:r>
              <a:rPr lang="en-US" sz="2400" dirty="0" smtClean="0"/>
              <a:t>Aperture ± 25</a:t>
            </a:r>
            <a:r>
              <a:rPr lang="sk-SK" sz="2400" dirty="0" smtClean="0"/>
              <a:t>° </a:t>
            </a:r>
            <a:endParaRPr lang="en-US" sz="2400" dirty="0" smtClean="0"/>
          </a:p>
          <a:p>
            <a:r>
              <a:rPr lang="en-US" sz="2400" dirty="0" smtClean="0"/>
              <a:t>Field integral – 1 Tm</a:t>
            </a:r>
          </a:p>
          <a:p>
            <a:r>
              <a:rPr lang="en-US" sz="2400" dirty="0" smtClean="0"/>
              <a:t>Total weight 160 tons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sk-SK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8</a:t>
            </a:fld>
            <a:endParaRPr lang="sk-SK"/>
          </a:p>
        </p:txBody>
      </p:sp>
      <p:sp>
        <p:nvSpPr>
          <p:cNvPr id="8" name="TextBox 7"/>
          <p:cNvSpPr txBox="1"/>
          <p:nvPr/>
        </p:nvSpPr>
        <p:spPr>
          <a:xfrm>
            <a:off x="142844" y="1071546"/>
            <a:ext cx="26890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sk-SK" sz="2400" dirty="0" smtClean="0"/>
              <a:t>H</a:t>
            </a:r>
            <a:r>
              <a:rPr lang="en-US" sz="2400" dirty="0" smtClean="0"/>
              <a:t>-type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Circular coils with </a:t>
            </a:r>
            <a:br>
              <a:rPr lang="en-US" sz="2000" dirty="0" smtClean="0"/>
            </a:br>
            <a:r>
              <a:rPr lang="en-US" sz="2000" dirty="0" smtClean="0"/>
              <a:t>1749 turns per coil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00034" y="998520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3786190"/>
            <a:ext cx="2550989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1285860"/>
            <a:ext cx="162785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4143380"/>
            <a:ext cx="2786082" cy="165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Micro-vertex Detector (MVD)</a:t>
            </a:r>
            <a:endParaRPr lang="sk-SK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Determination </a:t>
            </a:r>
            <a:r>
              <a:rPr lang="en-US" sz="1600" b="1" dirty="0"/>
              <a:t>of the decay vertices </a:t>
            </a:r>
            <a:r>
              <a:rPr lang="en-US" sz="1600" dirty="0"/>
              <a:t>of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open </a:t>
            </a:r>
            <a:r>
              <a:rPr lang="en-US" sz="1600" dirty="0"/>
              <a:t>charm </a:t>
            </a:r>
            <a:r>
              <a:rPr lang="en-US" sz="1600" dirty="0" smtClean="0"/>
              <a:t>particles</a:t>
            </a:r>
            <a:endParaRPr lang="sk-SK" sz="1600" dirty="0" smtClean="0"/>
          </a:p>
          <a:p>
            <a:endParaRPr lang="en-US" sz="1600" dirty="0" smtClean="0"/>
          </a:p>
          <a:p>
            <a:r>
              <a:rPr lang="en-US" sz="1600" b="1" dirty="0"/>
              <a:t>Monolithic Active Pixel Sensors </a:t>
            </a:r>
            <a:r>
              <a:rPr lang="en-US" sz="1600" dirty="0"/>
              <a:t>(MAPS</a:t>
            </a:r>
            <a:r>
              <a:rPr lang="en-US" sz="1600" dirty="0" smtClean="0"/>
              <a:t>)</a:t>
            </a:r>
            <a:endParaRPr lang="sk-SK" sz="1600" dirty="0" smtClean="0"/>
          </a:p>
          <a:p>
            <a:endParaRPr lang="en-US" sz="1600" dirty="0" smtClean="0"/>
          </a:p>
          <a:p>
            <a:r>
              <a:rPr lang="en-US" sz="1600" dirty="0"/>
              <a:t>A position resolution </a:t>
            </a:r>
            <a:r>
              <a:rPr lang="en-US" sz="1600" b="1" dirty="0"/>
              <a:t>of </a:t>
            </a:r>
            <a:r>
              <a:rPr lang="el-GR" sz="1600" b="1" dirty="0" smtClean="0"/>
              <a:t>σ</a:t>
            </a:r>
            <a:r>
              <a:rPr lang="en-US" sz="1600" b="1" dirty="0" smtClean="0"/>
              <a:t> </a:t>
            </a:r>
            <a:r>
              <a:rPr lang="en-US" sz="1600" b="1" dirty="0"/>
              <a:t>= 3.5 - 6 </a:t>
            </a:r>
            <a:r>
              <a:rPr lang="el-GR" sz="1600" b="1" dirty="0" smtClean="0"/>
              <a:t>μ</a:t>
            </a:r>
            <a:r>
              <a:rPr lang="en-US" sz="1600" b="1" dirty="0" smtClean="0"/>
              <a:t>m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(depending on the pixel size - </a:t>
            </a:r>
            <a:r>
              <a:rPr lang="sk-SK" sz="1600" dirty="0" smtClean="0"/>
              <a:t>18 </a:t>
            </a:r>
            <a:r>
              <a:rPr lang="en-US" sz="1600" dirty="0" smtClean="0"/>
              <a:t>x</a:t>
            </a:r>
            <a:r>
              <a:rPr lang="sk-SK" sz="1600" dirty="0" smtClean="0"/>
              <a:t> </a:t>
            </a:r>
            <a:r>
              <a:rPr lang="sk-SK" sz="1600" dirty="0"/>
              <a:t>18 </a:t>
            </a:r>
            <a:r>
              <a:rPr lang="el-GR" sz="1600" dirty="0" smtClean="0"/>
              <a:t>μ</a:t>
            </a:r>
            <a:r>
              <a:rPr lang="sk-SK" sz="1600" dirty="0" smtClean="0"/>
              <a:t>m</a:t>
            </a:r>
            <a:r>
              <a:rPr lang="sk-SK" sz="1600" baseline="30000" dirty="0" smtClean="0"/>
              <a:t>2</a:t>
            </a:r>
            <a:r>
              <a:rPr lang="sk-SK" sz="1600" dirty="0" smtClean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sk-SK" sz="1600" dirty="0" smtClean="0"/>
              <a:t>and</a:t>
            </a:r>
            <a:r>
              <a:rPr lang="en-US" sz="1600" dirty="0" smtClean="0"/>
              <a:t> </a:t>
            </a:r>
            <a:r>
              <a:rPr lang="sk-SK" sz="1600" dirty="0" smtClean="0"/>
              <a:t>20 </a:t>
            </a:r>
            <a:r>
              <a:rPr lang="en-US" sz="1600" dirty="0" smtClean="0"/>
              <a:t>x </a:t>
            </a:r>
            <a:r>
              <a:rPr lang="sk-SK" sz="1600" dirty="0" smtClean="0"/>
              <a:t>40 </a:t>
            </a:r>
            <a:r>
              <a:rPr lang="el-GR" sz="1600" dirty="0" smtClean="0"/>
              <a:t>μ</a:t>
            </a:r>
            <a:r>
              <a:rPr lang="sk-SK" sz="1600" dirty="0" smtClean="0"/>
              <a:t>m</a:t>
            </a:r>
            <a:r>
              <a:rPr lang="sk-SK" sz="1600" baseline="30000" dirty="0" smtClean="0"/>
              <a:t>2</a:t>
            </a:r>
            <a:r>
              <a:rPr lang="en-US" sz="1600" dirty="0" smtClean="0"/>
              <a:t>)</a:t>
            </a:r>
            <a:endParaRPr lang="sk-SK" sz="1600" dirty="0" smtClean="0"/>
          </a:p>
          <a:p>
            <a:endParaRPr lang="en-US" sz="1600" baseline="30000" dirty="0" smtClean="0"/>
          </a:p>
          <a:p>
            <a:r>
              <a:rPr lang="en-US" sz="1600" dirty="0" smtClean="0"/>
              <a:t>Total thickness of about </a:t>
            </a:r>
            <a:r>
              <a:rPr lang="en-US" sz="1600" b="1" dirty="0" smtClean="0"/>
              <a:t>300 - 500 </a:t>
            </a:r>
            <a:r>
              <a:rPr lang="el-GR" sz="1600" b="1" dirty="0" smtClean="0"/>
              <a:t>μ</a:t>
            </a:r>
            <a:r>
              <a:rPr lang="en-US" sz="1600" b="1" dirty="0" smtClean="0"/>
              <a:t>m </a:t>
            </a:r>
            <a:br>
              <a:rPr lang="en-US" sz="1600" b="1" dirty="0" smtClean="0"/>
            </a:br>
            <a:r>
              <a:rPr lang="en-US" sz="1600" b="1" dirty="0" smtClean="0"/>
              <a:t>silicon equivalent</a:t>
            </a:r>
            <a:r>
              <a:rPr lang="en-US" sz="1600" dirty="0" smtClean="0"/>
              <a:t> for sensors </a:t>
            </a:r>
            <a:br>
              <a:rPr lang="en-US" sz="1600" dirty="0" smtClean="0"/>
            </a:br>
            <a:r>
              <a:rPr lang="en-US" sz="1600" dirty="0" smtClean="0"/>
              <a:t>and support </a:t>
            </a:r>
            <a:r>
              <a:rPr lang="sk-SK" sz="1600" dirty="0" smtClean="0"/>
              <a:t>structures</a:t>
            </a:r>
          </a:p>
          <a:p>
            <a:endParaRPr lang="en-US" sz="1600" dirty="0" smtClean="0"/>
          </a:p>
          <a:p>
            <a:r>
              <a:rPr lang="en-US" sz="1600" dirty="0"/>
              <a:t>3 MAPS layers located </a:t>
            </a:r>
            <a:r>
              <a:rPr lang="en-US" sz="1600" b="1" dirty="0" smtClean="0"/>
              <a:t>at 5</a:t>
            </a:r>
            <a:r>
              <a:rPr lang="en-US" sz="1600" b="1" dirty="0"/>
              <a:t>, 10, and 15 cm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downstream  of </a:t>
            </a:r>
            <a:r>
              <a:rPr lang="en-US" sz="1600" dirty="0"/>
              <a:t>the target in the </a:t>
            </a:r>
            <a:r>
              <a:rPr lang="en-US" sz="1600" dirty="0" smtClean="0"/>
              <a:t>vacuum</a:t>
            </a:r>
            <a:endParaRPr lang="sk-SK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Determine </a:t>
            </a:r>
            <a:r>
              <a:rPr lang="en-US" sz="1600" dirty="0"/>
              <a:t>the secondary decay vertex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of </a:t>
            </a:r>
            <a:r>
              <a:rPr lang="en-US" sz="1600" dirty="0"/>
              <a:t>a </a:t>
            </a:r>
            <a:r>
              <a:rPr lang="en-US" sz="1600" b="1" dirty="0"/>
              <a:t>D-meson with a resolution </a:t>
            </a:r>
            <a:r>
              <a:rPr lang="en-US" sz="1600" b="1" dirty="0" smtClean="0"/>
              <a:t> </a:t>
            </a:r>
            <a:r>
              <a:rPr lang="en-US" sz="1600" dirty="0" smtClean="0"/>
              <a:t>of </a:t>
            </a:r>
            <a:r>
              <a:rPr lang="en-US" sz="1600" dirty="0"/>
              <a:t>about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b="1" dirty="0" smtClean="0"/>
              <a:t>50-100 </a:t>
            </a:r>
            <a:r>
              <a:rPr lang="el-GR" sz="1600" b="1" dirty="0" smtClean="0"/>
              <a:t>μ</a:t>
            </a:r>
            <a:r>
              <a:rPr lang="en-US" sz="1600" b="1" dirty="0" smtClean="0"/>
              <a:t>m along </a:t>
            </a:r>
            <a:r>
              <a:rPr lang="sk-SK" sz="1600" b="1" dirty="0" smtClean="0"/>
              <a:t>the </a:t>
            </a:r>
            <a:r>
              <a:rPr lang="sk-SK" sz="1600" b="1" dirty="0"/>
              <a:t>beam axis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4B4B-1971-4010-9B53-28B715F37312}" type="slidenum">
              <a:rPr lang="sk-SK" smtClean="0"/>
              <a:pPr/>
              <a:t>9</a:t>
            </a:fld>
            <a:endParaRPr lang="sk-SK"/>
          </a:p>
        </p:txBody>
      </p:sp>
      <p:cxnSp>
        <p:nvCxnSpPr>
          <p:cNvPr id="5" name="Straight Connector 4"/>
          <p:cNvCxnSpPr/>
          <p:nvPr/>
        </p:nvCxnSpPr>
        <p:spPr>
          <a:xfrm>
            <a:off x="500034" y="1142984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5000628" y="1214422"/>
            <a:ext cx="3786214" cy="3145671"/>
            <a:chOff x="295" y="618"/>
            <a:chExt cx="3448" cy="2623"/>
          </a:xfrm>
        </p:grpSpPr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295" y="618"/>
              <a:ext cx="3448" cy="2621"/>
              <a:chOff x="295" y="718"/>
              <a:chExt cx="3448" cy="2621"/>
            </a:xfrm>
          </p:grpSpPr>
          <p:sp>
            <p:nvSpPr>
              <p:cNvPr id="9" name="Rectangle 12"/>
              <p:cNvSpPr>
                <a:spLocks noChangeArrowheads="1"/>
              </p:cNvSpPr>
              <p:nvPr/>
            </p:nvSpPr>
            <p:spPr bwMode="auto">
              <a:xfrm>
                <a:off x="295" y="754"/>
                <a:ext cx="3448" cy="258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utoShape 13"/>
              <p:cNvSpPr>
                <a:spLocks noChangeArrowheads="1"/>
              </p:cNvSpPr>
              <p:nvPr/>
            </p:nvSpPr>
            <p:spPr bwMode="auto">
              <a:xfrm>
                <a:off x="482" y="1724"/>
                <a:ext cx="3106" cy="185"/>
              </a:xfrm>
              <a:prstGeom prst="rightArrow">
                <a:avLst>
                  <a:gd name="adj1" fmla="val 69167"/>
                  <a:gd name="adj2" fmla="val 147139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de-DE" sz="1000" dirty="0"/>
                  <a:t>Primary Beam: 25 AGeV Au Ions (up to 10</a:t>
                </a:r>
                <a:r>
                  <a:rPr lang="de-DE" sz="1000" baseline="30000" dirty="0"/>
                  <a:t>9</a:t>
                </a:r>
                <a:r>
                  <a:rPr lang="de-DE" sz="1000" dirty="0"/>
                  <a:t>/s) </a:t>
                </a:r>
              </a:p>
            </p:txBody>
          </p:sp>
          <p:sp>
            <p:nvSpPr>
              <p:cNvPr id="11" name="Rectangle 14"/>
              <p:cNvSpPr>
                <a:spLocks noChangeArrowheads="1"/>
              </p:cNvSpPr>
              <p:nvPr/>
            </p:nvSpPr>
            <p:spPr bwMode="auto">
              <a:xfrm>
                <a:off x="910" y="1465"/>
                <a:ext cx="107" cy="70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15"/>
              <p:cNvSpPr>
                <a:spLocks noChangeShapeType="1"/>
              </p:cNvSpPr>
              <p:nvPr/>
            </p:nvSpPr>
            <p:spPr bwMode="auto">
              <a:xfrm flipV="1">
                <a:off x="945" y="1614"/>
                <a:ext cx="1644" cy="22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6"/>
              <p:cNvSpPr>
                <a:spLocks noChangeShapeType="1"/>
              </p:cNvSpPr>
              <p:nvPr/>
            </p:nvSpPr>
            <p:spPr bwMode="auto">
              <a:xfrm flipV="1">
                <a:off x="945" y="1355"/>
                <a:ext cx="1644" cy="48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7"/>
              <p:cNvSpPr>
                <a:spLocks noChangeShapeType="1"/>
              </p:cNvSpPr>
              <p:nvPr/>
            </p:nvSpPr>
            <p:spPr bwMode="auto">
              <a:xfrm>
                <a:off x="945" y="1835"/>
                <a:ext cx="358" cy="111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18"/>
              <p:cNvSpPr>
                <a:spLocks noChangeShapeType="1"/>
              </p:cNvSpPr>
              <p:nvPr/>
            </p:nvSpPr>
            <p:spPr bwMode="auto">
              <a:xfrm>
                <a:off x="1303" y="1946"/>
                <a:ext cx="1286" cy="36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19"/>
              <p:cNvSpPr>
                <a:spLocks noChangeShapeType="1"/>
              </p:cNvSpPr>
              <p:nvPr/>
            </p:nvSpPr>
            <p:spPr bwMode="auto">
              <a:xfrm>
                <a:off x="1303" y="1946"/>
                <a:ext cx="1286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Oval 20"/>
              <p:cNvSpPr>
                <a:spLocks noChangeArrowheads="1"/>
              </p:cNvSpPr>
              <p:nvPr/>
            </p:nvSpPr>
            <p:spPr bwMode="auto">
              <a:xfrm>
                <a:off x="921" y="1797"/>
                <a:ext cx="49" cy="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Oval 21"/>
              <p:cNvSpPr>
                <a:spLocks noChangeArrowheads="1"/>
              </p:cNvSpPr>
              <p:nvPr/>
            </p:nvSpPr>
            <p:spPr bwMode="auto">
              <a:xfrm>
                <a:off x="1275" y="1916"/>
                <a:ext cx="59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 flipV="1">
                <a:off x="731" y="1909"/>
                <a:ext cx="214" cy="3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23"/>
              <p:cNvSpPr>
                <a:spLocks noChangeShapeType="1"/>
              </p:cNvSpPr>
              <p:nvPr/>
            </p:nvSpPr>
            <p:spPr bwMode="auto">
              <a:xfrm flipH="1" flipV="1">
                <a:off x="1339" y="1982"/>
                <a:ext cx="158" cy="3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 Box 24"/>
              <p:cNvSpPr txBox="1">
                <a:spLocks noChangeArrowheads="1"/>
              </p:cNvSpPr>
              <p:nvPr/>
            </p:nvSpPr>
            <p:spPr bwMode="auto">
              <a:xfrm>
                <a:off x="346" y="2232"/>
                <a:ext cx="530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600"/>
                  <a:t>Primary</a:t>
                </a:r>
              </a:p>
              <a:p>
                <a:pPr algn="ctr" eaLnBrk="0" hangingPunct="0"/>
                <a:r>
                  <a:rPr lang="de-DE" sz="1600"/>
                  <a:t>vertex</a:t>
                </a:r>
                <a:endParaRPr lang="en-BZ" sz="1600"/>
              </a:p>
            </p:txBody>
          </p:sp>
          <p:sp>
            <p:nvSpPr>
              <p:cNvPr id="22" name="Text Box 25"/>
              <p:cNvSpPr txBox="1">
                <a:spLocks noChangeArrowheads="1"/>
              </p:cNvSpPr>
              <p:nvPr/>
            </p:nvSpPr>
            <p:spPr bwMode="auto">
              <a:xfrm>
                <a:off x="1321" y="2318"/>
                <a:ext cx="658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600"/>
                  <a:t>Secondary</a:t>
                </a:r>
              </a:p>
              <a:p>
                <a:pPr algn="ctr" eaLnBrk="0" hangingPunct="0"/>
                <a:r>
                  <a:rPr lang="de-DE" sz="1600"/>
                  <a:t>vertex</a:t>
                </a:r>
                <a:endParaRPr lang="en-BZ" sz="1600"/>
              </a:p>
            </p:txBody>
          </p:sp>
          <p:sp>
            <p:nvSpPr>
              <p:cNvPr id="23" name="Line 26"/>
              <p:cNvSpPr>
                <a:spLocks noChangeShapeType="1"/>
              </p:cNvSpPr>
              <p:nvPr/>
            </p:nvSpPr>
            <p:spPr bwMode="auto">
              <a:xfrm flipV="1">
                <a:off x="1161" y="1909"/>
                <a:ext cx="0" cy="702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 Box 27"/>
              <p:cNvSpPr txBox="1">
                <a:spLocks noChangeArrowheads="1"/>
              </p:cNvSpPr>
              <p:nvPr/>
            </p:nvSpPr>
            <p:spPr bwMode="auto">
              <a:xfrm>
                <a:off x="446" y="2648"/>
                <a:ext cx="1973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de-DE" sz="1600"/>
                  <a:t>Short lived particle</a:t>
                </a:r>
                <a:r>
                  <a:rPr lang="de-DE" sz="1800"/>
                  <a:t> </a:t>
                </a:r>
              </a:p>
              <a:p>
                <a:pPr eaLnBrk="0" hangingPunct="0"/>
                <a:r>
                  <a:rPr lang="en-BZ" sz="1600"/>
                  <a:t>D</a:t>
                </a:r>
                <a:r>
                  <a:rPr lang="en-BZ" sz="1600" baseline="30000"/>
                  <a:t>0  </a:t>
                </a:r>
                <a:r>
                  <a:rPr lang="en-BZ" sz="1400"/>
                  <a:t>(c</a:t>
                </a:r>
                <a:r>
                  <a:rPr lang="en-BZ" sz="1800">
                    <a:latin typeface="Symbol" pitchFamily="18" charset="2"/>
                  </a:rPr>
                  <a:t>t</a:t>
                </a:r>
                <a:r>
                  <a:rPr lang="en-BZ" sz="1400"/>
                  <a:t> = ~ 120 µm)</a:t>
                </a:r>
              </a:p>
            </p:txBody>
          </p:sp>
          <p:sp>
            <p:nvSpPr>
              <p:cNvPr id="25" name="Text Box 28"/>
              <p:cNvSpPr txBox="1">
                <a:spLocks noChangeArrowheads="1"/>
              </p:cNvSpPr>
              <p:nvPr/>
            </p:nvSpPr>
            <p:spPr bwMode="auto">
              <a:xfrm>
                <a:off x="1271" y="1135"/>
                <a:ext cx="65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dirty="0"/>
                  <a:t>Detector 1</a:t>
                </a:r>
                <a:endParaRPr lang="en-BZ" sz="1600" dirty="0"/>
              </a:p>
            </p:txBody>
          </p:sp>
          <p:sp>
            <p:nvSpPr>
              <p:cNvPr id="26" name="Text Box 29"/>
              <p:cNvSpPr txBox="1">
                <a:spLocks noChangeArrowheads="1"/>
              </p:cNvSpPr>
              <p:nvPr/>
            </p:nvSpPr>
            <p:spPr bwMode="auto">
              <a:xfrm>
                <a:off x="2247" y="897"/>
                <a:ext cx="62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dirty="0"/>
                  <a:t>Detector2</a:t>
                </a:r>
                <a:endParaRPr lang="en-BZ" sz="1600" dirty="0"/>
              </a:p>
            </p:txBody>
          </p:sp>
          <p:sp>
            <p:nvSpPr>
              <p:cNvPr id="27" name="Rectangle 30"/>
              <p:cNvSpPr>
                <a:spLocks noChangeArrowheads="1"/>
              </p:cNvSpPr>
              <p:nvPr/>
            </p:nvSpPr>
            <p:spPr bwMode="auto">
              <a:xfrm>
                <a:off x="1981" y="1909"/>
                <a:ext cx="72" cy="443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31"/>
              <p:cNvSpPr>
                <a:spLocks noChangeArrowheads="1"/>
              </p:cNvSpPr>
              <p:nvPr/>
            </p:nvSpPr>
            <p:spPr bwMode="auto">
              <a:xfrm>
                <a:off x="1981" y="1281"/>
                <a:ext cx="72" cy="443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32"/>
              <p:cNvSpPr>
                <a:spLocks noChangeArrowheads="1"/>
              </p:cNvSpPr>
              <p:nvPr/>
            </p:nvSpPr>
            <p:spPr bwMode="auto">
              <a:xfrm>
                <a:off x="2374" y="1133"/>
                <a:ext cx="71" cy="591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33"/>
              <p:cNvSpPr>
                <a:spLocks noChangeArrowheads="1"/>
              </p:cNvSpPr>
              <p:nvPr/>
            </p:nvSpPr>
            <p:spPr bwMode="auto">
              <a:xfrm>
                <a:off x="2374" y="1909"/>
                <a:ext cx="71" cy="59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Line 34"/>
              <p:cNvSpPr>
                <a:spLocks noChangeShapeType="1"/>
              </p:cNvSpPr>
              <p:nvPr/>
            </p:nvSpPr>
            <p:spPr bwMode="auto">
              <a:xfrm>
                <a:off x="661" y="1244"/>
                <a:ext cx="321" cy="3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 Box 35"/>
              <p:cNvSpPr txBox="1">
                <a:spLocks noChangeArrowheads="1"/>
              </p:cNvSpPr>
              <p:nvPr/>
            </p:nvSpPr>
            <p:spPr bwMode="auto">
              <a:xfrm>
                <a:off x="374" y="931"/>
                <a:ext cx="521" cy="3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1200" dirty="0"/>
                  <a:t>Target</a:t>
                </a:r>
              </a:p>
              <a:p>
                <a:r>
                  <a:rPr lang="de-DE" sz="1200" dirty="0"/>
                  <a:t>(Gold)</a:t>
                </a:r>
              </a:p>
            </p:txBody>
          </p:sp>
          <p:sp>
            <p:nvSpPr>
              <p:cNvPr id="33" name="Line 36"/>
              <p:cNvSpPr>
                <a:spLocks noChangeShapeType="1"/>
              </p:cNvSpPr>
              <p:nvPr/>
            </p:nvSpPr>
            <p:spPr bwMode="auto">
              <a:xfrm flipV="1">
                <a:off x="2053" y="874"/>
                <a:ext cx="0" cy="4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37"/>
              <p:cNvSpPr>
                <a:spLocks noChangeShapeType="1"/>
              </p:cNvSpPr>
              <p:nvPr/>
            </p:nvSpPr>
            <p:spPr bwMode="auto">
              <a:xfrm flipV="1">
                <a:off x="1017" y="874"/>
                <a:ext cx="2" cy="5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38"/>
              <p:cNvSpPr>
                <a:spLocks noChangeShapeType="1"/>
              </p:cNvSpPr>
              <p:nvPr/>
            </p:nvSpPr>
            <p:spPr bwMode="auto">
              <a:xfrm>
                <a:off x="1017" y="949"/>
                <a:ext cx="10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 Box 39"/>
              <p:cNvSpPr txBox="1">
                <a:spLocks noChangeArrowheads="1"/>
              </p:cNvSpPr>
              <p:nvPr/>
            </p:nvSpPr>
            <p:spPr bwMode="auto">
              <a:xfrm>
                <a:off x="1682" y="718"/>
                <a:ext cx="1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1800"/>
                  <a:t>z</a:t>
                </a:r>
              </a:p>
            </p:txBody>
          </p:sp>
        </p:grpSp>
        <p:sp>
          <p:nvSpPr>
            <p:cNvPr id="8" name="Text Box 40"/>
            <p:cNvSpPr txBox="1">
              <a:spLocks noChangeArrowheads="1"/>
            </p:cNvSpPr>
            <p:nvPr/>
          </p:nvSpPr>
          <p:spPr bwMode="auto">
            <a:xfrm>
              <a:off x="418" y="2959"/>
              <a:ext cx="3175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/>
                <a:t>Reconstruction concept for open charm</a:t>
              </a:r>
            </a:p>
          </p:txBody>
        </p:sp>
      </p:grpSp>
      <p:pic>
        <p:nvPicPr>
          <p:cNvPr id="37" name="Picture 50" descr="P1020330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83264" y="4457722"/>
            <a:ext cx="27749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9.8|1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17.9|1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1770</Words>
  <Application>Microsoft Office PowerPoint</Application>
  <PresentationFormat>On-screen Show (4:3)</PresentationFormat>
  <Paragraphs>541</Paragraphs>
  <Slides>39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Office Theme</vt:lpstr>
      <vt:lpstr>Photo Editor Photo</vt:lpstr>
      <vt:lpstr>Graph</vt:lpstr>
      <vt:lpstr>Bitmap Image</vt:lpstr>
      <vt:lpstr>Bitmap</vt:lpstr>
      <vt:lpstr>CBM detector system</vt:lpstr>
      <vt:lpstr>QCD phase diagram and probes</vt:lpstr>
      <vt:lpstr>Experimental challenge</vt:lpstr>
      <vt:lpstr>Slide 4</vt:lpstr>
      <vt:lpstr>Slide 5</vt:lpstr>
      <vt:lpstr>Slide 6</vt:lpstr>
      <vt:lpstr>Slide 7</vt:lpstr>
      <vt:lpstr>Dipole magnet</vt:lpstr>
      <vt:lpstr>Micro-vertex Detector (MVD)</vt:lpstr>
      <vt:lpstr>Micro-vertex Detector (MVD)</vt:lpstr>
      <vt:lpstr>Micro-vertex Detector (MVD)</vt:lpstr>
      <vt:lpstr>Silicon Tracking System (STS)</vt:lpstr>
      <vt:lpstr>Silicon Tracking System (STS)</vt:lpstr>
      <vt:lpstr>Silicon Tracking System (STS)</vt:lpstr>
      <vt:lpstr>Silicon Tracking System (STS)</vt:lpstr>
      <vt:lpstr>Ring Imaging Cherenkov Detector (RICH)</vt:lpstr>
      <vt:lpstr>Ring Imaging Cherenkov Detector (RICH)</vt:lpstr>
      <vt:lpstr>Transition Radiation Detector (TRD)</vt:lpstr>
      <vt:lpstr>Transition Radiation Detector (TRD)</vt:lpstr>
      <vt:lpstr>Transition Radiation Detector (TRD)</vt:lpstr>
      <vt:lpstr>Time-of-flight Wall (TOF) a.k.a. Timing Multi-gap Resistive Plate Chamber (MRPC)</vt:lpstr>
      <vt:lpstr>Time-of-flight Wall (TOF) a.k.a. Timing Multi-gap Resistive Plate Chamber (MRPC)</vt:lpstr>
      <vt:lpstr>Electromagnetic Calorimeter (ECAL)</vt:lpstr>
      <vt:lpstr>Projectile Spectator Detector (PSD)</vt:lpstr>
      <vt:lpstr>Muon Chamber System (MUCH)</vt:lpstr>
      <vt:lpstr>Muon Chamber System (MUCH)</vt:lpstr>
      <vt:lpstr>Slide 27</vt:lpstr>
      <vt:lpstr>FAIR construction site today (19.09.2013 at 11:09 CET)</vt:lpstr>
      <vt:lpstr>Summary and conclusion</vt:lpstr>
      <vt:lpstr>Backup</vt:lpstr>
      <vt:lpstr>Operation principle of MAPS</vt:lpstr>
      <vt:lpstr>Leakage current</vt:lpstr>
      <vt:lpstr>Slide 33</vt:lpstr>
      <vt:lpstr>Non-ionizing radiation damage effect</vt:lpstr>
      <vt:lpstr>Influence of radiation damage and pixel pitch</vt:lpstr>
      <vt:lpstr>Operation principle </vt:lpstr>
      <vt:lpstr>Non-ionizing radiation effects:  Leakage current/Noise</vt:lpstr>
      <vt:lpstr>High-resistivity </vt:lpstr>
      <vt:lpstr>Non-ionizing radiation effects: Signal response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CBM detector system overview</dc:title>
  <dc:creator>GENIUS</dc:creator>
  <cp:lastModifiedBy>GENIUS</cp:lastModifiedBy>
  <cp:revision>146</cp:revision>
  <dcterms:created xsi:type="dcterms:W3CDTF">2013-09-16T15:36:14Z</dcterms:created>
  <dcterms:modified xsi:type="dcterms:W3CDTF">2013-09-19T12:15:42Z</dcterms:modified>
</cp:coreProperties>
</file>