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8"/>
  </p:notesMasterIdLst>
  <p:sldIdLst>
    <p:sldId id="256" r:id="rId2"/>
    <p:sldId id="257" r:id="rId3"/>
    <p:sldId id="300" r:id="rId4"/>
    <p:sldId id="292" r:id="rId5"/>
    <p:sldId id="293" r:id="rId6"/>
    <p:sldId id="259" r:id="rId7"/>
    <p:sldId id="260" r:id="rId8"/>
    <p:sldId id="301" r:id="rId9"/>
    <p:sldId id="262" r:id="rId10"/>
    <p:sldId id="264" r:id="rId11"/>
    <p:sldId id="269" r:id="rId12"/>
    <p:sldId id="302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303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3" r:id="rId33"/>
    <p:sldId id="289" r:id="rId34"/>
    <p:sldId id="290" r:id="rId35"/>
    <p:sldId id="299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97" autoAdjust="0"/>
    <p:restoredTop sz="94660"/>
  </p:normalViewPr>
  <p:slideViewPr>
    <p:cSldViewPr>
      <p:cViewPr>
        <p:scale>
          <a:sx n="70" d="100"/>
          <a:sy n="70" d="100"/>
        </p:scale>
        <p:origin x="-27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BM\Demonstrator\nois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57140651536269"/>
          <c:y val="9.0909090909091175E-2"/>
          <c:w val="0.82046780917091156"/>
          <c:h val="0.71483178239083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1905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forward val="20"/>
            <c:backward val="10"/>
          </c:trendline>
          <c:errBars>
            <c:errDir val="y"/>
            <c:errBarType val="both"/>
            <c:errValType val="cust"/>
            <c:plus>
              <c:numRef>
                <c:f>Sheet6!$A$4:$C$4</c:f>
                <c:numCache>
                  <c:formatCode>General</c:formatCode>
                  <c:ptCount val="3"/>
                  <c:pt idx="0">
                    <c:v>152</c:v>
                  </c:pt>
                  <c:pt idx="1">
                    <c:v>265</c:v>
                  </c:pt>
                  <c:pt idx="2">
                    <c:v>372</c:v>
                  </c:pt>
                </c:numCache>
              </c:numRef>
            </c:plus>
            <c:minus>
              <c:numRef>
                <c:f>Sheet6!$A$4:$C$4</c:f>
                <c:numCache>
                  <c:formatCode>General</c:formatCode>
                  <c:ptCount val="3"/>
                  <c:pt idx="0">
                    <c:v>152</c:v>
                  </c:pt>
                  <c:pt idx="1">
                    <c:v>265</c:v>
                  </c:pt>
                  <c:pt idx="2">
                    <c:v>372</c:v>
                  </c:pt>
                </c:numCache>
              </c:numRef>
            </c:minus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errBars>
          <c:xVal>
            <c:numRef>
              <c:f>Sheet6!$A$1:$C$1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Sheet6!$A$2:$C$2</c:f>
              <c:numCache>
                <c:formatCode>General</c:formatCode>
                <c:ptCount val="3"/>
                <c:pt idx="0">
                  <c:v>2067</c:v>
                </c:pt>
                <c:pt idx="1">
                  <c:v>2306</c:v>
                </c:pt>
                <c:pt idx="2">
                  <c:v>2767</c:v>
                </c:pt>
              </c:numCache>
            </c:numRef>
          </c:yVal>
        </c:ser>
        <c:axId val="69569536"/>
        <c:axId val="77988992"/>
      </c:scatterChart>
      <c:valAx>
        <c:axId val="69569536"/>
        <c:scaling>
          <c:orientation val="minMax"/>
          <c:max val="50"/>
        </c:scaling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de-DE" sz="1050" dirty="0" err="1"/>
                  <a:t>Length</a:t>
                </a:r>
                <a:r>
                  <a:rPr lang="de-DE" sz="1050" dirty="0"/>
                  <a:t> </a:t>
                </a:r>
                <a:r>
                  <a:rPr lang="de-DE" sz="1050" dirty="0" err="1"/>
                  <a:t>of</a:t>
                </a:r>
                <a:r>
                  <a:rPr lang="de-DE" sz="1050" dirty="0"/>
                  <a:t> </a:t>
                </a:r>
                <a:r>
                  <a:rPr lang="de-DE" sz="1050" dirty="0" err="1"/>
                  <a:t>the</a:t>
                </a:r>
                <a:r>
                  <a:rPr lang="de-DE" sz="1050" dirty="0"/>
                  <a:t> </a:t>
                </a:r>
                <a:r>
                  <a:rPr lang="de-DE" sz="1050" dirty="0" err="1"/>
                  <a:t>cable</a:t>
                </a:r>
                <a:r>
                  <a:rPr lang="de-DE" sz="1050" dirty="0"/>
                  <a:t> </a:t>
                </a:r>
                <a:r>
                  <a:rPr lang="de-DE" sz="1050" dirty="0" err="1"/>
                  <a:t>within</a:t>
                </a:r>
                <a:r>
                  <a:rPr lang="de-DE" sz="1050" baseline="0" dirty="0"/>
                  <a:t> </a:t>
                </a:r>
                <a:r>
                  <a:rPr lang="de-DE" sz="1050" baseline="0" dirty="0" err="1"/>
                  <a:t>the</a:t>
                </a:r>
                <a:r>
                  <a:rPr lang="de-DE" sz="1050" baseline="0" dirty="0"/>
                  <a:t> prototype </a:t>
                </a:r>
                <a:r>
                  <a:rPr lang="de-DE" sz="1050" baseline="0" dirty="0" err="1"/>
                  <a:t>module</a:t>
                </a:r>
                <a:r>
                  <a:rPr lang="de-DE" sz="1050" baseline="0" dirty="0"/>
                  <a:t> [cm]</a:t>
                </a:r>
                <a:endParaRPr lang="de-DE" sz="1050" dirty="0"/>
              </a:p>
            </c:rich>
          </c:tx>
          <c:layout>
            <c:manualLayout>
              <c:xMode val="edge"/>
              <c:yMode val="edge"/>
              <c:x val="0.23032742782152241"/>
              <c:y val="0.90645815106445027"/>
            </c:manualLayout>
          </c:layout>
        </c:title>
        <c:numFmt formatCode="General" sourceLinked="1"/>
        <c:tickLblPos val="nextTo"/>
        <c:crossAx val="77988992"/>
        <c:crosses val="autoZero"/>
        <c:crossBetween val="midCat"/>
      </c:valAx>
      <c:valAx>
        <c:axId val="77988992"/>
        <c:scaling>
          <c:orientation val="minMax"/>
          <c:min val="150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de-DE" sz="1100"/>
                  <a:t>ENC @ 3</a:t>
                </a:r>
                <a:r>
                  <a:rPr lang="el-GR" sz="1100">
                    <a:latin typeface="Arial"/>
                    <a:cs typeface="Arial"/>
                  </a:rPr>
                  <a:t>σ</a:t>
                </a:r>
                <a:r>
                  <a:rPr lang="en-US" sz="1100">
                    <a:latin typeface="Arial"/>
                    <a:cs typeface="Arial"/>
                  </a:rPr>
                  <a:t> [e-]</a:t>
                </a:r>
                <a:endParaRPr lang="de-DE" sz="1100"/>
              </a:p>
            </c:rich>
          </c:tx>
        </c:title>
        <c:numFmt formatCode="General" sourceLinked="1"/>
        <c:tickLblPos val="nextTo"/>
        <c:crossAx val="69569536"/>
        <c:crosses val="autoZero"/>
        <c:crossBetween val="midCat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B0C70-2FA4-4988-B26C-A92915EB6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305D5-8FD6-4477-818C-BC309823B5A4}">
      <dgm:prSet phldrT="[Text]" custT="1"/>
      <dgm:spPr/>
      <dgm:t>
        <a:bodyPr/>
        <a:lstStyle/>
        <a:p>
          <a:r>
            <a:rPr lang="en-US" sz="2000" dirty="0" smtClean="0"/>
            <a:t>Until 2013</a:t>
          </a:r>
          <a:endParaRPr lang="en-US" sz="2000" dirty="0"/>
        </a:p>
      </dgm:t>
    </dgm:pt>
    <dgm:pt modelId="{831CD240-CDEF-42FA-A00A-F68F65EC27B4}" type="parTrans" cxnId="{9CFCF71D-C875-4E8E-ACFC-B6E11306B646}">
      <dgm:prSet/>
      <dgm:spPr/>
      <dgm:t>
        <a:bodyPr/>
        <a:lstStyle/>
        <a:p>
          <a:endParaRPr lang="en-US"/>
        </a:p>
      </dgm:t>
    </dgm:pt>
    <dgm:pt modelId="{95CD4C86-0A1D-431C-A0C9-A78361155C7B}" type="sibTrans" cxnId="{9CFCF71D-C875-4E8E-ACFC-B6E11306B646}">
      <dgm:prSet/>
      <dgm:spPr/>
      <dgm:t>
        <a:bodyPr/>
        <a:lstStyle/>
        <a:p>
          <a:endParaRPr lang="en-US"/>
        </a:p>
      </dgm:t>
    </dgm:pt>
    <dgm:pt modelId="{F7A5A42A-8C41-45DD-8071-349C12F2CB6D}">
      <dgm:prSet phldrT="[Text]" custT="1"/>
      <dgm:spPr/>
      <dgm:t>
        <a:bodyPr/>
        <a:lstStyle/>
        <a:p>
          <a:r>
            <a:rPr lang="en-US" sz="1800" dirty="0" smtClean="0"/>
            <a:t>R&amp;D and Prototyping </a:t>
          </a:r>
          <a:endParaRPr lang="en-US" sz="1800" dirty="0"/>
        </a:p>
      </dgm:t>
    </dgm:pt>
    <dgm:pt modelId="{9CDA0296-B9A2-4711-8DA4-87409C66C39A}" type="parTrans" cxnId="{65B85853-13A2-49A5-9955-3B0C1D28BC44}">
      <dgm:prSet/>
      <dgm:spPr/>
      <dgm:t>
        <a:bodyPr/>
        <a:lstStyle/>
        <a:p>
          <a:endParaRPr lang="en-US"/>
        </a:p>
      </dgm:t>
    </dgm:pt>
    <dgm:pt modelId="{B7C70606-1438-4B80-966C-BFE104E8FA19}" type="sibTrans" cxnId="{65B85853-13A2-49A5-9955-3B0C1D28BC44}">
      <dgm:prSet/>
      <dgm:spPr/>
      <dgm:t>
        <a:bodyPr/>
        <a:lstStyle/>
        <a:p>
          <a:endParaRPr lang="en-US"/>
        </a:p>
      </dgm:t>
    </dgm:pt>
    <dgm:pt modelId="{6A42CF56-C0D2-4D80-9212-802E3C728B94}">
      <dgm:prSet phldrT="[Text]" custT="1"/>
      <dgm:spPr/>
      <dgm:t>
        <a:bodyPr/>
        <a:lstStyle/>
        <a:p>
          <a:r>
            <a:rPr lang="en-US" sz="1800" dirty="0" smtClean="0"/>
            <a:t>Technical Design Report approval </a:t>
          </a:r>
          <a:endParaRPr lang="en-US" sz="1800" dirty="0"/>
        </a:p>
      </dgm:t>
    </dgm:pt>
    <dgm:pt modelId="{F96D2F84-1CC2-46D1-9BF4-E0ACB64E05FF}" type="parTrans" cxnId="{E60837FE-EA1E-4943-8567-CF394BABB6C2}">
      <dgm:prSet/>
      <dgm:spPr/>
      <dgm:t>
        <a:bodyPr/>
        <a:lstStyle/>
        <a:p>
          <a:endParaRPr lang="en-US"/>
        </a:p>
      </dgm:t>
    </dgm:pt>
    <dgm:pt modelId="{79280CC0-09B6-49BB-ABCF-79442DCB1EA8}" type="sibTrans" cxnId="{E60837FE-EA1E-4943-8567-CF394BABB6C2}">
      <dgm:prSet/>
      <dgm:spPr/>
      <dgm:t>
        <a:bodyPr/>
        <a:lstStyle/>
        <a:p>
          <a:endParaRPr lang="en-US"/>
        </a:p>
      </dgm:t>
    </dgm:pt>
    <dgm:pt modelId="{D049F9FC-8DDC-4748-AC3A-6B8EBA760DA2}">
      <dgm:prSet phldrT="[Text]" custT="1"/>
      <dgm:spPr/>
      <dgm:t>
        <a:bodyPr/>
        <a:lstStyle/>
        <a:p>
          <a:r>
            <a:rPr lang="en-US" sz="2000" dirty="0" smtClean="0"/>
            <a:t>2013-2017</a:t>
          </a:r>
          <a:endParaRPr lang="en-US" sz="2000" dirty="0"/>
        </a:p>
      </dgm:t>
    </dgm:pt>
    <dgm:pt modelId="{64DC2B36-E668-46A7-8BFB-7D54ED02AE4B}" type="parTrans" cxnId="{C1735D53-C40B-4605-A87E-6EE038EDAD42}">
      <dgm:prSet/>
      <dgm:spPr/>
      <dgm:t>
        <a:bodyPr/>
        <a:lstStyle/>
        <a:p>
          <a:endParaRPr lang="en-US"/>
        </a:p>
      </dgm:t>
    </dgm:pt>
    <dgm:pt modelId="{1EC743B4-C6F5-4EC1-8B90-68CE9FCBE5FD}" type="sibTrans" cxnId="{C1735D53-C40B-4605-A87E-6EE038EDAD42}">
      <dgm:prSet/>
      <dgm:spPr/>
      <dgm:t>
        <a:bodyPr/>
        <a:lstStyle/>
        <a:p>
          <a:endParaRPr lang="en-US"/>
        </a:p>
      </dgm:t>
    </dgm:pt>
    <dgm:pt modelId="{66EBFCA1-796D-4A50-BBE9-B1BA451BF37B}">
      <dgm:prSet phldrT="[Text]" custT="1"/>
      <dgm:spPr/>
      <dgm:t>
        <a:bodyPr/>
        <a:lstStyle/>
        <a:p>
          <a:r>
            <a:rPr lang="en-US" sz="1800" dirty="0" smtClean="0"/>
            <a:t>Pre-production (2013- 7/2015)</a:t>
          </a:r>
          <a:endParaRPr lang="en-US" sz="1800" dirty="0"/>
        </a:p>
      </dgm:t>
    </dgm:pt>
    <dgm:pt modelId="{CCD56041-A865-41E6-B65C-5F691B04659D}" type="parTrans" cxnId="{DF37256B-2CF7-4763-816A-859E0F64F937}">
      <dgm:prSet/>
      <dgm:spPr/>
      <dgm:t>
        <a:bodyPr/>
        <a:lstStyle/>
        <a:p>
          <a:endParaRPr lang="en-US"/>
        </a:p>
      </dgm:t>
    </dgm:pt>
    <dgm:pt modelId="{F852F116-1BBD-4388-A926-7C597929D89D}" type="sibTrans" cxnId="{DF37256B-2CF7-4763-816A-859E0F64F937}">
      <dgm:prSet/>
      <dgm:spPr/>
      <dgm:t>
        <a:bodyPr/>
        <a:lstStyle/>
        <a:p>
          <a:endParaRPr lang="en-US"/>
        </a:p>
      </dgm:t>
    </dgm:pt>
    <dgm:pt modelId="{A38206F3-8AD2-4405-9DC2-791EC3E001CB}">
      <dgm:prSet phldrT="[Text]" custT="1"/>
      <dgm:spPr/>
      <dgm:t>
        <a:bodyPr/>
        <a:lstStyle/>
        <a:p>
          <a:r>
            <a:rPr lang="en-US" sz="1800" dirty="0" smtClean="0"/>
            <a:t>Mechanical freeze (2014)</a:t>
          </a:r>
          <a:endParaRPr lang="en-US" sz="1800" dirty="0"/>
        </a:p>
      </dgm:t>
    </dgm:pt>
    <dgm:pt modelId="{CFD6F98A-7AAA-4D35-8832-11D05CDCC7DE}" type="parTrans" cxnId="{C5E9BAF5-F1A5-46D5-899D-A5950F98B1F7}">
      <dgm:prSet/>
      <dgm:spPr/>
      <dgm:t>
        <a:bodyPr/>
        <a:lstStyle/>
        <a:p>
          <a:endParaRPr lang="en-US"/>
        </a:p>
      </dgm:t>
    </dgm:pt>
    <dgm:pt modelId="{02F50850-9A86-4583-AE6C-B7FACDD7D8B2}" type="sibTrans" cxnId="{C5E9BAF5-F1A5-46D5-899D-A5950F98B1F7}">
      <dgm:prSet/>
      <dgm:spPr/>
      <dgm:t>
        <a:bodyPr/>
        <a:lstStyle/>
        <a:p>
          <a:endParaRPr lang="en-US"/>
        </a:p>
      </dgm:t>
    </dgm:pt>
    <dgm:pt modelId="{695B7A52-6D90-4DF9-B9A3-1572C1D83DA9}">
      <dgm:prSet phldrT="[Text]" custT="1"/>
      <dgm:spPr/>
      <dgm:t>
        <a:bodyPr/>
        <a:lstStyle/>
        <a:p>
          <a:r>
            <a:rPr lang="en-US" sz="2000" dirty="0" smtClean="0"/>
            <a:t>2017-2018</a:t>
          </a:r>
          <a:endParaRPr lang="en-US" sz="2000" dirty="0"/>
        </a:p>
      </dgm:t>
    </dgm:pt>
    <dgm:pt modelId="{A50C8541-B5A6-4CAB-A330-6F76ABA135AA}" type="parTrans" cxnId="{8F32847E-2F8A-4041-90D7-9FC52BE72AE4}">
      <dgm:prSet/>
      <dgm:spPr/>
      <dgm:t>
        <a:bodyPr/>
        <a:lstStyle/>
        <a:p>
          <a:endParaRPr lang="en-US"/>
        </a:p>
      </dgm:t>
    </dgm:pt>
    <dgm:pt modelId="{0E693374-F998-4657-8D26-1236E968F93B}" type="sibTrans" cxnId="{8F32847E-2F8A-4041-90D7-9FC52BE72AE4}">
      <dgm:prSet/>
      <dgm:spPr/>
      <dgm:t>
        <a:bodyPr/>
        <a:lstStyle/>
        <a:p>
          <a:endParaRPr lang="en-US"/>
        </a:p>
      </dgm:t>
    </dgm:pt>
    <dgm:pt modelId="{94A5E48D-2148-45BE-9D0B-EC3A5840217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Installation,</a:t>
          </a:r>
          <a:endParaRPr lang="en-US" sz="1800" dirty="0"/>
        </a:p>
      </dgm:t>
    </dgm:pt>
    <dgm:pt modelId="{76C50A17-79B1-4467-B04F-1035CB8A1042}" type="parTrans" cxnId="{FF99EEF6-6FC3-4BD1-B165-6EAA6F4F97F2}">
      <dgm:prSet/>
      <dgm:spPr/>
      <dgm:t>
        <a:bodyPr/>
        <a:lstStyle/>
        <a:p>
          <a:endParaRPr lang="en-US"/>
        </a:p>
      </dgm:t>
    </dgm:pt>
    <dgm:pt modelId="{30C89435-BA83-4643-AC7C-4955E9580C32}" type="sibTrans" cxnId="{FF99EEF6-6FC3-4BD1-B165-6EAA6F4F97F2}">
      <dgm:prSet/>
      <dgm:spPr/>
      <dgm:t>
        <a:bodyPr/>
        <a:lstStyle/>
        <a:p>
          <a:endParaRPr lang="en-US"/>
        </a:p>
      </dgm:t>
    </dgm:pt>
    <dgm:pt modelId="{26A6BDEA-C05F-43CA-8C23-402A614BC905}">
      <dgm:prSet phldrT="[Text]" custT="1"/>
      <dgm:spPr/>
      <dgm:t>
        <a:bodyPr/>
        <a:lstStyle/>
        <a:p>
          <a:r>
            <a:rPr lang="en-US" sz="1800" dirty="0" smtClean="0"/>
            <a:t>Engineering design of layout</a:t>
          </a:r>
          <a:endParaRPr lang="en-US" sz="1800" dirty="0"/>
        </a:p>
      </dgm:t>
    </dgm:pt>
    <dgm:pt modelId="{90E27527-17AC-42E1-BADB-4295D1EB9608}" type="parTrans" cxnId="{103FFFE9-E9F7-4899-BD74-FA7E74332460}">
      <dgm:prSet/>
      <dgm:spPr/>
      <dgm:t>
        <a:bodyPr/>
        <a:lstStyle/>
        <a:p>
          <a:endParaRPr lang="en-US"/>
        </a:p>
      </dgm:t>
    </dgm:pt>
    <dgm:pt modelId="{249A3704-014B-41C3-8092-57463A1D0F19}" type="sibTrans" cxnId="{103FFFE9-E9F7-4899-BD74-FA7E74332460}">
      <dgm:prSet/>
      <dgm:spPr/>
      <dgm:t>
        <a:bodyPr/>
        <a:lstStyle/>
        <a:p>
          <a:endParaRPr lang="en-US"/>
        </a:p>
      </dgm:t>
    </dgm:pt>
    <dgm:pt modelId="{B433866C-D1B6-4850-9189-873A2B32A57A}">
      <dgm:prSet phldrT="[Text]" custT="1"/>
      <dgm:spPr/>
      <dgm:t>
        <a:bodyPr/>
        <a:lstStyle/>
        <a:p>
          <a:r>
            <a:rPr lang="en-US" sz="1800" dirty="0" smtClean="0"/>
            <a:t>Layout freeze (2013)</a:t>
          </a:r>
          <a:endParaRPr lang="en-US" sz="1800" dirty="0"/>
        </a:p>
      </dgm:t>
    </dgm:pt>
    <dgm:pt modelId="{3EB9EF12-5FB9-458C-AE17-E8FDECBC9C37}" type="parTrans" cxnId="{5D4E4DF5-4FD1-4881-BC9F-63E337FECC53}">
      <dgm:prSet/>
      <dgm:spPr/>
      <dgm:t>
        <a:bodyPr/>
        <a:lstStyle/>
        <a:p>
          <a:endParaRPr lang="en-US"/>
        </a:p>
      </dgm:t>
    </dgm:pt>
    <dgm:pt modelId="{A448BF10-98CA-476A-B60C-4D5820DAB480}" type="sibTrans" cxnId="{5D4E4DF5-4FD1-4881-BC9F-63E337FECC53}">
      <dgm:prSet/>
      <dgm:spPr/>
      <dgm:t>
        <a:bodyPr/>
        <a:lstStyle/>
        <a:p>
          <a:endParaRPr lang="en-US"/>
        </a:p>
      </dgm:t>
    </dgm:pt>
    <dgm:pt modelId="{B293BF99-0586-4FEA-A1D2-66FEF97F0E40}">
      <dgm:prSet phldrT="[Text]" custT="1"/>
      <dgm:spPr/>
      <dgm:t>
        <a:bodyPr/>
        <a:lstStyle/>
        <a:p>
          <a:r>
            <a:rPr lang="en-US" sz="1800" dirty="0" smtClean="0"/>
            <a:t>Beam time test 2013/2014</a:t>
          </a:r>
          <a:endParaRPr lang="en-US" sz="1800" dirty="0"/>
        </a:p>
      </dgm:t>
    </dgm:pt>
    <dgm:pt modelId="{D31BBAC1-CAA5-4E67-BF39-3F9B07EC13C4}" type="parTrans" cxnId="{C8505559-8A3B-41DB-88B7-F16ADD9631DA}">
      <dgm:prSet/>
      <dgm:spPr/>
      <dgm:t>
        <a:bodyPr/>
        <a:lstStyle/>
        <a:p>
          <a:endParaRPr lang="en-US"/>
        </a:p>
      </dgm:t>
    </dgm:pt>
    <dgm:pt modelId="{F6BF848B-814E-40CC-A0DC-131D3EE1994B}" type="sibTrans" cxnId="{C8505559-8A3B-41DB-88B7-F16ADD9631DA}">
      <dgm:prSet/>
      <dgm:spPr/>
      <dgm:t>
        <a:bodyPr/>
        <a:lstStyle/>
        <a:p>
          <a:endParaRPr lang="en-US"/>
        </a:p>
      </dgm:t>
    </dgm:pt>
    <dgm:pt modelId="{3CA412FD-15B7-42E8-A026-319BCB100F7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Production Readiness Review 7/2015 and</a:t>
          </a:r>
          <a:endParaRPr lang="en-US" sz="1800" dirty="0"/>
        </a:p>
      </dgm:t>
    </dgm:pt>
    <dgm:pt modelId="{394A4787-2B4B-461F-A297-9B36A1CFA8F5}" type="parTrans" cxnId="{8968A769-27F2-4879-81EF-3D218B84D171}">
      <dgm:prSet/>
      <dgm:spPr/>
      <dgm:t>
        <a:bodyPr/>
        <a:lstStyle/>
        <a:p>
          <a:endParaRPr lang="en-US"/>
        </a:p>
      </dgm:t>
    </dgm:pt>
    <dgm:pt modelId="{26EEC671-5B36-4D15-9B76-9E60687BB22D}" type="sibTrans" cxnId="{8968A769-27F2-4879-81EF-3D218B84D171}">
      <dgm:prSet/>
      <dgm:spPr/>
      <dgm:t>
        <a:bodyPr/>
        <a:lstStyle/>
        <a:p>
          <a:endParaRPr lang="en-US"/>
        </a:p>
      </dgm:t>
    </dgm:pt>
    <dgm:pt modelId="{E31E2011-94A7-4F05-87B9-2A6CAE34A2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Series production (2015 - 6/2017)</a:t>
          </a:r>
          <a:endParaRPr lang="en-US" sz="1800" dirty="0"/>
        </a:p>
      </dgm:t>
    </dgm:pt>
    <dgm:pt modelId="{20F8B1D7-7824-4C5C-85C6-4BFF683C7064}" type="parTrans" cxnId="{175B8301-23B2-490F-8D9D-3B94FEE5802F}">
      <dgm:prSet/>
      <dgm:spPr/>
      <dgm:t>
        <a:bodyPr/>
        <a:lstStyle/>
        <a:p>
          <a:endParaRPr lang="en-US"/>
        </a:p>
      </dgm:t>
    </dgm:pt>
    <dgm:pt modelId="{CA1C7C5E-9DCB-4AD7-BAA7-C5F824096AAD}" type="sibTrans" cxnId="{175B8301-23B2-490F-8D9D-3B94FEE5802F}">
      <dgm:prSet/>
      <dgm:spPr/>
      <dgm:t>
        <a:bodyPr/>
        <a:lstStyle/>
        <a:p>
          <a:endParaRPr lang="en-US"/>
        </a:p>
      </dgm:t>
    </dgm:pt>
    <dgm:pt modelId="{4F85D4B4-E25F-4DCC-B811-D4B2C29F670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Commissioning and</a:t>
          </a:r>
          <a:endParaRPr lang="en-US" sz="1800" dirty="0"/>
        </a:p>
      </dgm:t>
    </dgm:pt>
    <dgm:pt modelId="{28957CD9-A0AC-4695-8407-98A92BE21C4F}" type="parTrans" cxnId="{5990C0CF-D504-4AD0-A44B-7BCFCFB88B86}">
      <dgm:prSet/>
      <dgm:spPr/>
      <dgm:t>
        <a:bodyPr/>
        <a:lstStyle/>
        <a:p>
          <a:endParaRPr lang="en-US"/>
        </a:p>
      </dgm:t>
    </dgm:pt>
    <dgm:pt modelId="{AD53FDF5-86A0-43B7-9B99-2343BA4FC1CB}" type="sibTrans" cxnId="{5990C0CF-D504-4AD0-A44B-7BCFCFB88B86}">
      <dgm:prSet/>
      <dgm:spPr/>
      <dgm:t>
        <a:bodyPr/>
        <a:lstStyle/>
        <a:p>
          <a:endParaRPr lang="en-US"/>
        </a:p>
      </dgm:t>
    </dgm:pt>
    <dgm:pt modelId="{D065D0F9-06A8-486A-BDFC-CB1B2E448DB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Beginning of operation</a:t>
          </a:r>
          <a:endParaRPr lang="en-US" sz="1800" dirty="0"/>
        </a:p>
      </dgm:t>
    </dgm:pt>
    <dgm:pt modelId="{CDDFC56D-64E4-4E70-93BD-3C8D94492E97}" type="parTrans" cxnId="{EDE4A557-3C9D-4A34-B2FF-01A2E31C412B}">
      <dgm:prSet/>
      <dgm:spPr/>
      <dgm:t>
        <a:bodyPr/>
        <a:lstStyle/>
        <a:p>
          <a:endParaRPr lang="en-US"/>
        </a:p>
      </dgm:t>
    </dgm:pt>
    <dgm:pt modelId="{28D3C6E5-12DE-4782-A2E2-39CDB6ECD950}" type="sibTrans" cxnId="{EDE4A557-3C9D-4A34-B2FF-01A2E31C412B}">
      <dgm:prSet/>
      <dgm:spPr/>
      <dgm:t>
        <a:bodyPr/>
        <a:lstStyle/>
        <a:p>
          <a:endParaRPr lang="en-US"/>
        </a:p>
      </dgm:t>
    </dgm:pt>
    <dgm:pt modelId="{E344EA76-386D-4305-9C1D-3D98212712B8}" type="pres">
      <dgm:prSet presAssocID="{396B0C70-2FA4-4988-B26C-A92915EB6C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90337-4C65-4E5A-9FD7-08CD1A30EC9C}" type="pres">
      <dgm:prSet presAssocID="{C86305D5-8FD6-4477-818C-BC309823B5A4}" presName="composite" presStyleCnt="0"/>
      <dgm:spPr/>
    </dgm:pt>
    <dgm:pt modelId="{A614CD7E-3A3E-4D30-8642-1C112860C1D3}" type="pres">
      <dgm:prSet presAssocID="{C86305D5-8FD6-4477-818C-BC309823B5A4}" presName="parentText" presStyleLbl="alignNode1" presStyleIdx="0" presStyleCnt="3" custLinFactNeighborY="-54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2825B-5C23-41C4-A46F-6E0899929ADA}" type="pres">
      <dgm:prSet presAssocID="{C86305D5-8FD6-4477-818C-BC309823B5A4}" presName="descendantText" presStyleLbl="alignAcc1" presStyleIdx="0" presStyleCnt="3" custLinFactNeighborY="-1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161E-E4AB-4870-9F5A-52A12E567733}" type="pres">
      <dgm:prSet presAssocID="{95CD4C86-0A1D-431C-A0C9-A78361155C7B}" presName="sp" presStyleCnt="0"/>
      <dgm:spPr/>
    </dgm:pt>
    <dgm:pt modelId="{949C418C-A5D4-4AB0-8780-7D5CD0479D51}" type="pres">
      <dgm:prSet presAssocID="{D049F9FC-8DDC-4748-AC3A-6B8EBA760DA2}" presName="composite" presStyleCnt="0"/>
      <dgm:spPr/>
    </dgm:pt>
    <dgm:pt modelId="{E767CAA9-762B-4D6E-9C26-895E09867BCC}" type="pres">
      <dgm:prSet presAssocID="{D049F9FC-8DDC-4748-AC3A-6B8EBA760DA2}" presName="parentText" presStyleLbl="alignNode1" presStyleIdx="1" presStyleCnt="3" custLinFactNeighborY="-141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09286-EFD1-4D9D-B5A6-395485A97A62}" type="pres">
      <dgm:prSet presAssocID="{D049F9FC-8DDC-4748-AC3A-6B8EBA760DA2}" presName="descendantText" presStyleLbl="alignAcc1" presStyleIdx="1" presStyleCnt="3" custScaleY="147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1374D-BEB2-4240-8919-BDBDB6358350}" type="pres">
      <dgm:prSet presAssocID="{1EC743B4-C6F5-4EC1-8B90-68CE9FCBE5FD}" presName="sp" presStyleCnt="0"/>
      <dgm:spPr/>
    </dgm:pt>
    <dgm:pt modelId="{C2258AF6-FA98-4FD3-BBB9-E31A6443647C}" type="pres">
      <dgm:prSet presAssocID="{695B7A52-6D90-4DF9-B9A3-1572C1D83DA9}" presName="composite" presStyleCnt="0"/>
      <dgm:spPr/>
    </dgm:pt>
    <dgm:pt modelId="{420A40AD-4509-4E8C-8FAA-7EA73A8C59DC}" type="pres">
      <dgm:prSet presAssocID="{695B7A52-6D90-4DF9-B9A3-1572C1D83D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C40F0-B27D-4E8B-912E-509AE66B4C56}" type="pres">
      <dgm:prSet presAssocID="{695B7A52-6D90-4DF9-B9A3-1572C1D83DA9}" presName="descendantText" presStyleLbl="alignAcc1" presStyleIdx="2" presStyleCnt="3" custScaleY="10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DEEC02-35B6-43D4-BA2F-402AF8E639D0}" type="presOf" srcId="{94A5E48D-2148-45BE-9D0B-EC3A58402171}" destId="{268C40F0-B27D-4E8B-912E-509AE66B4C56}" srcOrd="0" destOrd="0" presId="urn:microsoft.com/office/officeart/2005/8/layout/chevron2"/>
    <dgm:cxn modelId="{8F32847E-2F8A-4041-90D7-9FC52BE72AE4}" srcId="{396B0C70-2FA4-4988-B26C-A92915EB6C8F}" destId="{695B7A52-6D90-4DF9-B9A3-1572C1D83DA9}" srcOrd="2" destOrd="0" parTransId="{A50C8541-B5A6-4CAB-A330-6F76ABA135AA}" sibTransId="{0E693374-F998-4657-8D26-1236E968F93B}"/>
    <dgm:cxn modelId="{282A30D9-BA11-4F4C-9A2A-2239962F8F67}" type="presOf" srcId="{26A6BDEA-C05F-43CA-8C23-402A614BC905}" destId="{EDE2825B-5C23-41C4-A46F-6E0899929ADA}" srcOrd="0" destOrd="1" presId="urn:microsoft.com/office/officeart/2005/8/layout/chevron2"/>
    <dgm:cxn modelId="{C8505559-8A3B-41DB-88B7-F16ADD9631DA}" srcId="{D049F9FC-8DDC-4748-AC3A-6B8EBA760DA2}" destId="{B293BF99-0586-4FEA-A1D2-66FEF97F0E40}" srcOrd="3" destOrd="0" parTransId="{D31BBAC1-CAA5-4E67-BF39-3F9B07EC13C4}" sibTransId="{F6BF848B-814E-40CC-A0DC-131D3EE1994B}"/>
    <dgm:cxn modelId="{B9C7BAFC-E501-482E-BD47-EDE740A6113E}" type="presOf" srcId="{695B7A52-6D90-4DF9-B9A3-1572C1D83DA9}" destId="{420A40AD-4509-4E8C-8FAA-7EA73A8C59DC}" srcOrd="0" destOrd="0" presId="urn:microsoft.com/office/officeart/2005/8/layout/chevron2"/>
    <dgm:cxn modelId="{1A4ABA5C-5C32-437D-80EE-E2C28BD63617}" type="presOf" srcId="{396B0C70-2FA4-4988-B26C-A92915EB6C8F}" destId="{E344EA76-386D-4305-9C1D-3D98212712B8}" srcOrd="0" destOrd="0" presId="urn:microsoft.com/office/officeart/2005/8/layout/chevron2"/>
    <dgm:cxn modelId="{5D4E4DF5-4FD1-4881-BC9F-63E337FECC53}" srcId="{D049F9FC-8DDC-4748-AC3A-6B8EBA760DA2}" destId="{B433866C-D1B6-4850-9189-873A2B32A57A}" srcOrd="1" destOrd="0" parTransId="{3EB9EF12-5FB9-458C-AE17-E8FDECBC9C37}" sibTransId="{A448BF10-98CA-476A-B60C-4D5820DAB480}"/>
    <dgm:cxn modelId="{8968A769-27F2-4879-81EF-3D218B84D171}" srcId="{D049F9FC-8DDC-4748-AC3A-6B8EBA760DA2}" destId="{3CA412FD-15B7-42E8-A026-319BCB100F72}" srcOrd="4" destOrd="0" parTransId="{394A4787-2B4B-461F-A297-9B36A1CFA8F5}" sibTransId="{26EEC671-5B36-4D15-9B76-9E60687BB22D}"/>
    <dgm:cxn modelId="{A7BBBE75-06C7-4B48-8DB8-052954CE3CEE}" type="presOf" srcId="{D065D0F9-06A8-486A-BDFC-CB1B2E448DBF}" destId="{268C40F0-B27D-4E8B-912E-509AE66B4C56}" srcOrd="0" destOrd="2" presId="urn:microsoft.com/office/officeart/2005/8/layout/chevron2"/>
    <dgm:cxn modelId="{9CFCF71D-C875-4E8E-ACFC-B6E11306B646}" srcId="{396B0C70-2FA4-4988-B26C-A92915EB6C8F}" destId="{C86305D5-8FD6-4477-818C-BC309823B5A4}" srcOrd="0" destOrd="0" parTransId="{831CD240-CDEF-42FA-A00A-F68F65EC27B4}" sibTransId="{95CD4C86-0A1D-431C-A0C9-A78361155C7B}"/>
    <dgm:cxn modelId="{7683EB42-AE70-4120-9472-36FF2063384D}" type="presOf" srcId="{F7A5A42A-8C41-45DD-8071-349C12F2CB6D}" destId="{EDE2825B-5C23-41C4-A46F-6E0899929ADA}" srcOrd="0" destOrd="0" presId="urn:microsoft.com/office/officeart/2005/8/layout/chevron2"/>
    <dgm:cxn modelId="{C1735D53-C40B-4605-A87E-6EE038EDAD42}" srcId="{396B0C70-2FA4-4988-B26C-A92915EB6C8F}" destId="{D049F9FC-8DDC-4748-AC3A-6B8EBA760DA2}" srcOrd="1" destOrd="0" parTransId="{64DC2B36-E668-46A7-8BFB-7D54ED02AE4B}" sibTransId="{1EC743B4-C6F5-4EC1-8B90-68CE9FCBE5FD}"/>
    <dgm:cxn modelId="{C5E9BAF5-F1A5-46D5-899D-A5950F98B1F7}" srcId="{D049F9FC-8DDC-4748-AC3A-6B8EBA760DA2}" destId="{A38206F3-8AD2-4405-9DC2-791EC3E001CB}" srcOrd="2" destOrd="0" parTransId="{CFD6F98A-7AAA-4D35-8832-11D05CDCC7DE}" sibTransId="{02F50850-9A86-4583-AE6C-B7FACDD7D8B2}"/>
    <dgm:cxn modelId="{B267116F-FDFD-48D5-B4A6-2108308B5388}" type="presOf" srcId="{3CA412FD-15B7-42E8-A026-319BCB100F72}" destId="{1FA09286-EFD1-4D9D-B5A6-395485A97A62}" srcOrd="0" destOrd="4" presId="urn:microsoft.com/office/officeart/2005/8/layout/chevron2"/>
    <dgm:cxn modelId="{16ED13D8-3E85-41BA-88CB-DBF38242A7EB}" type="presOf" srcId="{4F85D4B4-E25F-4DCC-B811-D4B2C29F670C}" destId="{268C40F0-B27D-4E8B-912E-509AE66B4C56}" srcOrd="0" destOrd="1" presId="urn:microsoft.com/office/officeart/2005/8/layout/chevron2"/>
    <dgm:cxn modelId="{20768E97-ABE4-4C0C-B36A-A3EAEEAD03FF}" type="presOf" srcId="{C86305D5-8FD6-4477-818C-BC309823B5A4}" destId="{A614CD7E-3A3E-4D30-8642-1C112860C1D3}" srcOrd="0" destOrd="0" presId="urn:microsoft.com/office/officeart/2005/8/layout/chevron2"/>
    <dgm:cxn modelId="{65B85853-13A2-49A5-9955-3B0C1D28BC44}" srcId="{C86305D5-8FD6-4477-818C-BC309823B5A4}" destId="{F7A5A42A-8C41-45DD-8071-349C12F2CB6D}" srcOrd="0" destOrd="0" parTransId="{9CDA0296-B9A2-4711-8DA4-87409C66C39A}" sibTransId="{B7C70606-1438-4B80-966C-BFE104E8FA19}"/>
    <dgm:cxn modelId="{EF1481AC-EA36-4E87-AE20-9D1FFA6FE70E}" type="presOf" srcId="{A38206F3-8AD2-4405-9DC2-791EC3E001CB}" destId="{1FA09286-EFD1-4D9D-B5A6-395485A97A62}" srcOrd="0" destOrd="2" presId="urn:microsoft.com/office/officeart/2005/8/layout/chevron2"/>
    <dgm:cxn modelId="{FF99EEF6-6FC3-4BD1-B165-6EAA6F4F97F2}" srcId="{695B7A52-6D90-4DF9-B9A3-1572C1D83DA9}" destId="{94A5E48D-2148-45BE-9D0B-EC3A58402171}" srcOrd="0" destOrd="0" parTransId="{76C50A17-79B1-4467-B04F-1035CB8A1042}" sibTransId="{30C89435-BA83-4643-AC7C-4955E9580C32}"/>
    <dgm:cxn modelId="{C7DD9FD9-A9EF-418B-9894-3CD3A67C59AE}" type="presOf" srcId="{6A42CF56-C0D2-4D80-9212-802E3C728B94}" destId="{EDE2825B-5C23-41C4-A46F-6E0899929ADA}" srcOrd="0" destOrd="2" presId="urn:microsoft.com/office/officeart/2005/8/layout/chevron2"/>
    <dgm:cxn modelId="{103FFFE9-E9F7-4899-BD74-FA7E74332460}" srcId="{C86305D5-8FD6-4477-818C-BC309823B5A4}" destId="{26A6BDEA-C05F-43CA-8C23-402A614BC905}" srcOrd="1" destOrd="0" parTransId="{90E27527-17AC-42E1-BADB-4295D1EB9608}" sibTransId="{249A3704-014B-41C3-8092-57463A1D0F19}"/>
    <dgm:cxn modelId="{65C3592C-2026-4E0D-A1DD-669279AFE28F}" type="presOf" srcId="{E31E2011-94A7-4F05-87B9-2A6CAE34A29F}" destId="{1FA09286-EFD1-4D9D-B5A6-395485A97A62}" srcOrd="0" destOrd="5" presId="urn:microsoft.com/office/officeart/2005/8/layout/chevron2"/>
    <dgm:cxn modelId="{DF37256B-2CF7-4763-816A-859E0F64F937}" srcId="{D049F9FC-8DDC-4748-AC3A-6B8EBA760DA2}" destId="{66EBFCA1-796D-4A50-BBE9-B1BA451BF37B}" srcOrd="0" destOrd="0" parTransId="{CCD56041-A865-41E6-B65C-5F691B04659D}" sibTransId="{F852F116-1BBD-4388-A926-7C597929D89D}"/>
    <dgm:cxn modelId="{5990C0CF-D504-4AD0-A44B-7BCFCFB88B86}" srcId="{695B7A52-6D90-4DF9-B9A3-1572C1D83DA9}" destId="{4F85D4B4-E25F-4DCC-B811-D4B2C29F670C}" srcOrd="1" destOrd="0" parTransId="{28957CD9-A0AC-4695-8407-98A92BE21C4F}" sibTransId="{AD53FDF5-86A0-43B7-9B99-2343BA4FC1CB}"/>
    <dgm:cxn modelId="{E60837FE-EA1E-4943-8567-CF394BABB6C2}" srcId="{C86305D5-8FD6-4477-818C-BC309823B5A4}" destId="{6A42CF56-C0D2-4D80-9212-802E3C728B94}" srcOrd="2" destOrd="0" parTransId="{F96D2F84-1CC2-46D1-9BF4-E0ACB64E05FF}" sibTransId="{79280CC0-09B6-49BB-ABCF-79442DCB1EA8}"/>
    <dgm:cxn modelId="{175B8301-23B2-490F-8D9D-3B94FEE5802F}" srcId="{D049F9FC-8DDC-4748-AC3A-6B8EBA760DA2}" destId="{E31E2011-94A7-4F05-87B9-2A6CAE34A29F}" srcOrd="5" destOrd="0" parTransId="{20F8B1D7-7824-4C5C-85C6-4BFF683C7064}" sibTransId="{CA1C7C5E-9DCB-4AD7-BAA7-C5F824096AAD}"/>
    <dgm:cxn modelId="{3E7ACC3A-E434-4251-AA63-20F21E9966E9}" type="presOf" srcId="{B293BF99-0586-4FEA-A1D2-66FEF97F0E40}" destId="{1FA09286-EFD1-4D9D-B5A6-395485A97A62}" srcOrd="0" destOrd="3" presId="urn:microsoft.com/office/officeart/2005/8/layout/chevron2"/>
    <dgm:cxn modelId="{44DE93A8-2CC0-40FA-B67B-028773D6B2AF}" type="presOf" srcId="{D049F9FC-8DDC-4748-AC3A-6B8EBA760DA2}" destId="{E767CAA9-762B-4D6E-9C26-895E09867BCC}" srcOrd="0" destOrd="0" presId="urn:microsoft.com/office/officeart/2005/8/layout/chevron2"/>
    <dgm:cxn modelId="{AF5A2319-2B7E-4A86-996E-9DD696390F51}" type="presOf" srcId="{B433866C-D1B6-4850-9189-873A2B32A57A}" destId="{1FA09286-EFD1-4D9D-B5A6-395485A97A62}" srcOrd="0" destOrd="1" presId="urn:microsoft.com/office/officeart/2005/8/layout/chevron2"/>
    <dgm:cxn modelId="{5BABC254-6D13-405E-A856-1AD304927539}" type="presOf" srcId="{66EBFCA1-796D-4A50-BBE9-B1BA451BF37B}" destId="{1FA09286-EFD1-4D9D-B5A6-395485A97A62}" srcOrd="0" destOrd="0" presId="urn:microsoft.com/office/officeart/2005/8/layout/chevron2"/>
    <dgm:cxn modelId="{EDE4A557-3C9D-4A34-B2FF-01A2E31C412B}" srcId="{695B7A52-6D90-4DF9-B9A3-1572C1D83DA9}" destId="{D065D0F9-06A8-486A-BDFC-CB1B2E448DBF}" srcOrd="2" destOrd="0" parTransId="{CDDFC56D-64E4-4E70-93BD-3C8D94492E97}" sibTransId="{28D3C6E5-12DE-4782-A2E2-39CDB6ECD950}"/>
    <dgm:cxn modelId="{13FDC543-0860-46BC-833B-309B915C5988}" type="presParOf" srcId="{E344EA76-386D-4305-9C1D-3D98212712B8}" destId="{E1890337-4C65-4E5A-9FD7-08CD1A30EC9C}" srcOrd="0" destOrd="0" presId="urn:microsoft.com/office/officeart/2005/8/layout/chevron2"/>
    <dgm:cxn modelId="{5817112C-E153-4158-8AF6-3103DB02371B}" type="presParOf" srcId="{E1890337-4C65-4E5A-9FD7-08CD1A30EC9C}" destId="{A614CD7E-3A3E-4D30-8642-1C112860C1D3}" srcOrd="0" destOrd="0" presId="urn:microsoft.com/office/officeart/2005/8/layout/chevron2"/>
    <dgm:cxn modelId="{6E201D47-2755-4E56-B329-560BB28291EC}" type="presParOf" srcId="{E1890337-4C65-4E5A-9FD7-08CD1A30EC9C}" destId="{EDE2825B-5C23-41C4-A46F-6E0899929ADA}" srcOrd="1" destOrd="0" presId="urn:microsoft.com/office/officeart/2005/8/layout/chevron2"/>
    <dgm:cxn modelId="{8EE349CD-6B6A-4367-AF68-DD89C9CD40C0}" type="presParOf" srcId="{E344EA76-386D-4305-9C1D-3D98212712B8}" destId="{3012161E-E4AB-4870-9F5A-52A12E567733}" srcOrd="1" destOrd="0" presId="urn:microsoft.com/office/officeart/2005/8/layout/chevron2"/>
    <dgm:cxn modelId="{2A55726D-2A14-45ED-AE55-7537009BAAD4}" type="presParOf" srcId="{E344EA76-386D-4305-9C1D-3D98212712B8}" destId="{949C418C-A5D4-4AB0-8780-7D5CD0479D51}" srcOrd="2" destOrd="0" presId="urn:microsoft.com/office/officeart/2005/8/layout/chevron2"/>
    <dgm:cxn modelId="{D3FE49E0-C365-4BF8-B4DB-7FA264F5A03B}" type="presParOf" srcId="{949C418C-A5D4-4AB0-8780-7D5CD0479D51}" destId="{E767CAA9-762B-4D6E-9C26-895E09867BCC}" srcOrd="0" destOrd="0" presId="urn:microsoft.com/office/officeart/2005/8/layout/chevron2"/>
    <dgm:cxn modelId="{61676F2A-1877-4AB0-9107-36616D6521E3}" type="presParOf" srcId="{949C418C-A5D4-4AB0-8780-7D5CD0479D51}" destId="{1FA09286-EFD1-4D9D-B5A6-395485A97A62}" srcOrd="1" destOrd="0" presId="urn:microsoft.com/office/officeart/2005/8/layout/chevron2"/>
    <dgm:cxn modelId="{937B87A7-5E11-4A46-A2C8-7F42057AD61A}" type="presParOf" srcId="{E344EA76-386D-4305-9C1D-3D98212712B8}" destId="{58C1374D-BEB2-4240-8919-BDBDB6358350}" srcOrd="3" destOrd="0" presId="urn:microsoft.com/office/officeart/2005/8/layout/chevron2"/>
    <dgm:cxn modelId="{FA61F2C5-3CB7-4C28-8F65-16267821E936}" type="presParOf" srcId="{E344EA76-386D-4305-9C1D-3D98212712B8}" destId="{C2258AF6-FA98-4FD3-BBB9-E31A6443647C}" srcOrd="4" destOrd="0" presId="urn:microsoft.com/office/officeart/2005/8/layout/chevron2"/>
    <dgm:cxn modelId="{F3AA81F7-D6A6-4CE4-B7B1-81CCF4098041}" type="presParOf" srcId="{C2258AF6-FA98-4FD3-BBB9-E31A6443647C}" destId="{420A40AD-4509-4E8C-8FAA-7EA73A8C59DC}" srcOrd="0" destOrd="0" presId="urn:microsoft.com/office/officeart/2005/8/layout/chevron2"/>
    <dgm:cxn modelId="{72EDBEB1-2FA5-41F1-AAC3-41BBA642718D}" type="presParOf" srcId="{C2258AF6-FA98-4FD3-BBB9-E31A6443647C}" destId="{268C40F0-B27D-4E8B-912E-509AE66B4C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4CD7E-3A3E-4D30-8642-1C112860C1D3}">
      <dsp:nvSpPr>
        <dsp:cNvPr id="0" name=""/>
        <dsp:cNvSpPr/>
      </dsp:nvSpPr>
      <dsp:spPr>
        <a:xfrm rot="5400000">
          <a:off x="-271961" y="271961"/>
          <a:ext cx="1813075" cy="1269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Until 2013</a:t>
          </a:r>
          <a:endParaRPr lang="en-US" sz="2000" kern="1200" dirty="0"/>
        </a:p>
      </dsp:txBody>
      <dsp:txXfrm rot="5400000">
        <a:off x="-271961" y="271961"/>
        <a:ext cx="1813075" cy="1269152"/>
      </dsp:txXfrm>
    </dsp:sp>
    <dsp:sp modelId="{EDE2825B-5C23-41C4-A46F-6E0899929ADA}">
      <dsp:nvSpPr>
        <dsp:cNvPr id="0" name=""/>
        <dsp:cNvSpPr/>
      </dsp:nvSpPr>
      <dsp:spPr>
        <a:xfrm rot="5400000">
          <a:off x="3817226" y="-2548067"/>
          <a:ext cx="1178498" cy="627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R&amp;D and Prototyping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Engineering design of layout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Technical Design Report approval </a:t>
          </a:r>
          <a:endParaRPr lang="en-US" sz="1800" kern="1200" dirty="0"/>
        </a:p>
      </dsp:txBody>
      <dsp:txXfrm rot="5400000">
        <a:off x="3817226" y="-2548067"/>
        <a:ext cx="1178498" cy="6274647"/>
      </dsp:txXfrm>
    </dsp:sp>
    <dsp:sp modelId="{E767CAA9-762B-4D6E-9C26-895E09867BCC}">
      <dsp:nvSpPr>
        <dsp:cNvPr id="0" name=""/>
        <dsp:cNvSpPr/>
      </dsp:nvSpPr>
      <dsp:spPr>
        <a:xfrm rot="5400000">
          <a:off x="-271961" y="1948369"/>
          <a:ext cx="1813075" cy="1269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2013-2017</a:t>
          </a:r>
          <a:endParaRPr lang="en-US" sz="2000" kern="1200" dirty="0"/>
        </a:p>
      </dsp:txBody>
      <dsp:txXfrm rot="5400000">
        <a:off x="-271961" y="1948369"/>
        <a:ext cx="1813075" cy="1269152"/>
      </dsp:txXfrm>
    </dsp:sp>
    <dsp:sp modelId="{1FA09286-EFD1-4D9D-B5A6-395485A97A62}">
      <dsp:nvSpPr>
        <dsp:cNvPr id="0" name=""/>
        <dsp:cNvSpPr/>
      </dsp:nvSpPr>
      <dsp:spPr>
        <a:xfrm rot="5400000">
          <a:off x="3539684" y="-614989"/>
          <a:ext cx="1733583" cy="627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Pre-production (2013- 7/2015)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Layout freeze (2013)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Mechanical freeze (2014)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Beam time test 2013/2014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Production Readiness Review 7/2015 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Series production (2015 - 6/2017)</a:t>
          </a:r>
          <a:endParaRPr lang="en-US" sz="1800" kern="1200" dirty="0"/>
        </a:p>
      </dsp:txBody>
      <dsp:txXfrm rot="5400000">
        <a:off x="3539684" y="-614989"/>
        <a:ext cx="1733583" cy="6274647"/>
      </dsp:txXfrm>
    </dsp:sp>
    <dsp:sp modelId="{420A40AD-4509-4E8C-8FAA-7EA73A8C59DC}">
      <dsp:nvSpPr>
        <dsp:cNvPr id="0" name=""/>
        <dsp:cNvSpPr/>
      </dsp:nvSpPr>
      <dsp:spPr>
        <a:xfrm rot="5400000">
          <a:off x="-271961" y="3847100"/>
          <a:ext cx="1813075" cy="1269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2017-2018</a:t>
          </a:r>
          <a:endParaRPr lang="en-US" sz="2000" kern="1200" dirty="0"/>
        </a:p>
      </dsp:txBody>
      <dsp:txXfrm rot="5400000">
        <a:off x="-271961" y="3847100"/>
        <a:ext cx="1813075" cy="1269152"/>
      </dsp:txXfrm>
    </dsp:sp>
    <dsp:sp modelId="{268C40F0-B27D-4E8B-912E-509AE66B4C56}">
      <dsp:nvSpPr>
        <dsp:cNvPr id="0" name=""/>
        <dsp:cNvSpPr/>
      </dsp:nvSpPr>
      <dsp:spPr>
        <a:xfrm rot="5400000">
          <a:off x="3808729" y="1027064"/>
          <a:ext cx="1195492" cy="627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Installation,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Commissioning 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rPr>
            <a:t>Beginning of operation</a:t>
          </a:r>
          <a:endParaRPr lang="en-US" sz="1800" kern="1200" dirty="0"/>
        </a:p>
      </dsp:txBody>
      <dsp:txXfrm rot="5400000">
        <a:off x="3808729" y="1027064"/>
        <a:ext cx="1195492" cy="6274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3D74D-284E-48FA-9B0E-B4DF69B34531}" type="datetimeFigureOut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E7E7E8-72E2-4AC2-A27F-80272AA0B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57A4187-23D6-4463-B605-B0390291B49D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7DAF8-D9D2-4D93-9967-AF7FD7F83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D307-C237-48BE-AD92-D6E7823E1384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F1BD-6B20-4212-B574-57DB1F712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A57E-F7C4-4721-A49A-55D54DD1C883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2371-140E-4A9A-89D7-AA0091E01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FAIRNESS2013: Pradeep Ghosh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7B5D-0EFF-452E-833F-477E0D9395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F2E4-BCE7-422F-B2F1-E4D48C7747E4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B069-78A7-41F5-8C30-BFCB719DD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FB2600F-AADB-4012-AA03-404A74020F51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8E31A-9723-4540-AB4E-7258C563F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5249-217A-4786-A8A1-9B8B7309ED7D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A36C-D7BB-4F84-9094-E4C5F5017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4C2089F2-54A1-4D1D-86C1-64D20B7B6F23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C0DFB9-961C-4DC6-A565-61659DA32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349E-4865-4FD7-BE8F-A11C7B2307CF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9ABD-CF1B-48D2-AC61-4F4468068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0086B21-77C0-457F-9F6B-785783D74040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D1291-580C-48B2-80A9-65672CB65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A3E061C-78CD-4C60-A6DA-65E132194C99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E96732-55B9-4BA3-9E61-3E4274058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3343E66-8733-4513-8F36-0004446C9E5A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502117-8E77-4F09-8AC3-D4B000422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E94BBB-E74D-41D4-9419-309340FB3F9B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1F1CEE-CD3E-4718-8C9C-8D9E20B6E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6" r:id="rId5"/>
    <p:sldLayoutId id="2147483811" r:id="rId6"/>
    <p:sldLayoutId id="2147483817" r:id="rId7"/>
    <p:sldLayoutId id="2147483818" r:id="rId8"/>
    <p:sldLayoutId id="2147483819" r:id="rId9"/>
    <p:sldLayoutId id="2147483812" r:id="rId10"/>
    <p:sldLayoutId id="2147483813" r:id="rId11"/>
    <p:sldLayoutId id="214748382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dell\Dropbox\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986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7543800" cy="213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Track measurements in the high multiplicity environment at the CBM experiment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 descr="180px-GS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00" y="112713"/>
            <a:ext cx="1079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180px-FAI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6019800"/>
            <a:ext cx="1438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9658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H-QM-logo-inv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084888"/>
            <a:ext cx="27432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http://hgs-hire.de/pictures/logo/logo-hgs-hire-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6019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600" y="4365625"/>
            <a:ext cx="7239000" cy="16557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Pradeep Ghosh</a:t>
            </a: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(for the CBM Collaboration)</a:t>
            </a:r>
            <a:endParaRPr lang="en-US" sz="2100" i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21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Institut für Kernphysik, Goethe-Universität, Frankfurt am Main</a:t>
            </a:r>
            <a:endParaRPr lang="en-US" sz="2100" i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GSI Helmholtzzentrum für Schwerionenforschung, Darmstadt </a:t>
            </a:r>
            <a:endParaRPr lang="uk-UA" sz="2100" i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886200"/>
            <a:ext cx="1905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Many thanks to </a:t>
            </a:r>
            <a:br>
              <a:rPr lang="en-US" dirty="0"/>
            </a:br>
            <a:r>
              <a:rPr lang="en-US" dirty="0"/>
              <a:t>Dr. Johann Heuser and others for providing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8229600" cy="838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dirty="0">
                <a:solidFill>
                  <a:schemeClr val="accent6">
                    <a:lumMod val="50000"/>
                  </a:schemeClr>
                </a:solidFill>
              </a:rPr>
              <a:t>STS</a:t>
            </a:r>
            <a:r>
              <a:rPr lang="en-US" sz="3900" dirty="0">
                <a:solidFill>
                  <a:schemeClr val="accent2"/>
                </a:solidFill>
              </a:rPr>
              <a:t> </a:t>
            </a:r>
            <a:r>
              <a:rPr lang="en-US" sz="3900" dirty="0" smtClean="0">
                <a:solidFill>
                  <a:schemeClr val="accent6">
                    <a:lumMod val="50000"/>
                  </a:schemeClr>
                </a:solidFill>
              </a:rPr>
              <a:t>Design constituents </a:t>
            </a:r>
            <a:endParaRPr lang="de-DE" sz="3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041525" y="1203325"/>
            <a:ext cx="1371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silicon microstrip detectors, 3 sizes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60" name="Text Box 24"/>
          <p:cNvSpPr txBox="1">
            <a:spLocks noChangeArrowheads="1"/>
          </p:cNvSpPr>
          <p:nvPr/>
        </p:nvSpPr>
        <p:spPr bwMode="auto">
          <a:xfrm>
            <a:off x="2879725" y="5699125"/>
            <a:ext cx="106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half ladder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61" name="Text Box 25"/>
          <p:cNvSpPr txBox="1">
            <a:spLocks noChangeArrowheads="1"/>
          </p:cNvSpPr>
          <p:nvPr/>
        </p:nvSpPr>
        <p:spPr bwMode="auto">
          <a:xfrm>
            <a:off x="4175125" y="6003925"/>
            <a:ext cx="990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ladder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19462" name="Group 8"/>
          <p:cNvGrpSpPr>
            <a:grpSpLocks noChangeAspect="1"/>
          </p:cNvGrpSpPr>
          <p:nvPr/>
        </p:nvGrpSpPr>
        <p:grpSpPr bwMode="auto">
          <a:xfrm>
            <a:off x="1431925" y="1219200"/>
            <a:ext cx="547688" cy="1304925"/>
            <a:chOff x="480" y="960"/>
            <a:chExt cx="624" cy="1488"/>
          </a:xfrm>
        </p:grpSpPr>
        <p:sp>
          <p:nvSpPr>
            <p:cNvPr id="19606" name="Rectangle 4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624" cy="624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607" name="Rectangle 5"/>
            <p:cNvSpPr>
              <a:spLocks noChangeAspect="1" noChangeArrowheads="1"/>
            </p:cNvSpPr>
            <p:nvPr/>
          </p:nvSpPr>
          <p:spPr bwMode="auto">
            <a:xfrm>
              <a:off x="480" y="1680"/>
              <a:ext cx="624" cy="432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608" name="Rectangle 6"/>
            <p:cNvSpPr>
              <a:spLocks noChangeAspect="1" noChangeArrowheads="1"/>
            </p:cNvSpPr>
            <p:nvPr/>
          </p:nvSpPr>
          <p:spPr bwMode="auto">
            <a:xfrm>
              <a:off x="480" y="2208"/>
              <a:ext cx="62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63" name="Group 80"/>
          <p:cNvGrpSpPr>
            <a:grpSpLocks/>
          </p:cNvGrpSpPr>
          <p:nvPr/>
        </p:nvGrpSpPr>
        <p:grpSpPr bwMode="auto">
          <a:xfrm>
            <a:off x="4098925" y="1143000"/>
            <a:ext cx="990600" cy="4821238"/>
            <a:chOff x="2160" y="720"/>
            <a:chExt cx="624" cy="3037"/>
          </a:xfrm>
        </p:grpSpPr>
        <p:grpSp>
          <p:nvGrpSpPr>
            <p:cNvPr id="19590" name="Group 34"/>
            <p:cNvGrpSpPr>
              <a:grpSpLocks noChangeAspect="1"/>
            </p:cNvGrpSpPr>
            <p:nvPr/>
          </p:nvGrpSpPr>
          <p:grpSpPr bwMode="auto">
            <a:xfrm>
              <a:off x="2304" y="2248"/>
              <a:ext cx="345" cy="1507"/>
              <a:chOff x="2928" y="1712"/>
              <a:chExt cx="443" cy="1936"/>
            </a:xfrm>
          </p:grpSpPr>
          <p:sp>
            <p:nvSpPr>
              <p:cNvPr id="1960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6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60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603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604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60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591" name="Group 37"/>
            <p:cNvGrpSpPr>
              <a:grpSpLocks noChangeAspect="1"/>
            </p:cNvGrpSpPr>
            <p:nvPr/>
          </p:nvGrpSpPr>
          <p:grpSpPr bwMode="auto">
            <a:xfrm rot="10800000">
              <a:off x="2304" y="720"/>
              <a:ext cx="345" cy="1507"/>
              <a:chOff x="2928" y="1712"/>
              <a:chExt cx="443" cy="1936"/>
            </a:xfrm>
          </p:grpSpPr>
          <p:sp>
            <p:nvSpPr>
              <p:cNvPr id="1959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9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9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9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98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99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sp>
          <p:nvSpPr>
            <p:cNvPr id="19592" name="Rectangle 44"/>
            <p:cNvSpPr>
              <a:spLocks noChangeArrowheads="1"/>
            </p:cNvSpPr>
            <p:nvPr/>
          </p:nvSpPr>
          <p:spPr bwMode="auto">
            <a:xfrm>
              <a:off x="2304" y="720"/>
              <a:ext cx="346" cy="30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93" name="Line 78"/>
            <p:cNvSpPr>
              <a:spLocks noChangeShapeType="1"/>
            </p:cNvSpPr>
            <p:nvPr/>
          </p:nvSpPr>
          <p:spPr bwMode="auto">
            <a:xfrm>
              <a:off x="2160" y="22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464" name="Group 113"/>
          <p:cNvGrpSpPr>
            <a:grpSpLocks/>
          </p:cNvGrpSpPr>
          <p:nvPr/>
        </p:nvGrpSpPr>
        <p:grpSpPr bwMode="auto">
          <a:xfrm>
            <a:off x="6045200" y="1143000"/>
            <a:ext cx="547688" cy="4818063"/>
            <a:chOff x="3936" y="720"/>
            <a:chExt cx="345" cy="3035"/>
          </a:xfrm>
        </p:grpSpPr>
        <p:grpSp>
          <p:nvGrpSpPr>
            <p:cNvPr id="19576" name="Group 82"/>
            <p:cNvGrpSpPr>
              <a:grpSpLocks noChangeAspect="1"/>
            </p:cNvGrpSpPr>
            <p:nvPr/>
          </p:nvGrpSpPr>
          <p:grpSpPr bwMode="auto">
            <a:xfrm>
              <a:off x="3936" y="2248"/>
              <a:ext cx="345" cy="1507"/>
              <a:chOff x="2928" y="1712"/>
              <a:chExt cx="443" cy="1936"/>
            </a:xfrm>
          </p:grpSpPr>
          <p:sp>
            <p:nvSpPr>
              <p:cNvPr id="19584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5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6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7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8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9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577" name="Group 89"/>
            <p:cNvGrpSpPr>
              <a:grpSpLocks noChangeAspect="1"/>
            </p:cNvGrpSpPr>
            <p:nvPr/>
          </p:nvGrpSpPr>
          <p:grpSpPr bwMode="auto">
            <a:xfrm rot="10800000">
              <a:off x="3936" y="720"/>
              <a:ext cx="345" cy="1507"/>
              <a:chOff x="2928" y="1712"/>
              <a:chExt cx="443" cy="1936"/>
            </a:xfrm>
          </p:grpSpPr>
          <p:sp>
            <p:nvSpPr>
              <p:cNvPr id="1957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7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8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  <p:sp>
        <p:nvSpPr>
          <p:cNvPr id="19465" name="Rectangle 96"/>
          <p:cNvSpPr>
            <a:spLocks noChangeArrowheads="1"/>
          </p:cNvSpPr>
          <p:nvPr/>
        </p:nvSpPr>
        <p:spPr bwMode="auto">
          <a:xfrm>
            <a:off x="6045200" y="1143000"/>
            <a:ext cx="549275" cy="4821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19466" name="Group 98"/>
          <p:cNvGrpSpPr>
            <a:grpSpLocks noChangeAspect="1"/>
          </p:cNvGrpSpPr>
          <p:nvPr/>
        </p:nvGrpSpPr>
        <p:grpSpPr bwMode="auto">
          <a:xfrm rot="10800000">
            <a:off x="3032125" y="2955925"/>
            <a:ext cx="547688" cy="2392363"/>
            <a:chOff x="2928" y="1712"/>
            <a:chExt cx="443" cy="1936"/>
          </a:xfrm>
        </p:grpSpPr>
        <p:sp>
          <p:nvSpPr>
            <p:cNvPr id="19570" name="Rectangle 99"/>
            <p:cNvSpPr>
              <a:spLocks noChangeAspect="1" noChangeArrowheads="1"/>
            </p:cNvSpPr>
            <p:nvPr/>
          </p:nvSpPr>
          <p:spPr bwMode="auto">
            <a:xfrm>
              <a:off x="2928" y="2976"/>
              <a:ext cx="443" cy="44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71" name="Rectangle 100"/>
            <p:cNvSpPr>
              <a:spLocks noChangeAspect="1" noChangeArrowheads="1"/>
            </p:cNvSpPr>
            <p:nvPr/>
          </p:nvSpPr>
          <p:spPr bwMode="auto">
            <a:xfrm>
              <a:off x="2928" y="2192"/>
              <a:ext cx="443" cy="307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72" name="Rectangle 101"/>
            <p:cNvSpPr>
              <a:spLocks noChangeAspect="1" noChangeArrowheads="1"/>
            </p:cNvSpPr>
            <p:nvPr/>
          </p:nvSpPr>
          <p:spPr bwMode="auto">
            <a:xfrm>
              <a:off x="2928" y="1712"/>
              <a:ext cx="443" cy="17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73" name="Rectangle 102"/>
            <p:cNvSpPr>
              <a:spLocks noChangeAspect="1" noChangeArrowheads="1"/>
            </p:cNvSpPr>
            <p:nvPr/>
          </p:nvSpPr>
          <p:spPr bwMode="auto">
            <a:xfrm>
              <a:off x="2928" y="2528"/>
              <a:ext cx="443" cy="44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74" name="Rectangle 103"/>
            <p:cNvSpPr>
              <a:spLocks noChangeAspect="1" noChangeArrowheads="1"/>
            </p:cNvSpPr>
            <p:nvPr/>
          </p:nvSpPr>
          <p:spPr bwMode="auto">
            <a:xfrm>
              <a:off x="2928" y="1904"/>
              <a:ext cx="443" cy="307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75" name="Rectangle 104"/>
            <p:cNvSpPr>
              <a:spLocks noChangeAspect="1" noChangeArrowheads="1"/>
            </p:cNvSpPr>
            <p:nvPr/>
          </p:nvSpPr>
          <p:spPr bwMode="auto">
            <a:xfrm>
              <a:off x="2928" y="3408"/>
              <a:ext cx="440" cy="240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67" name="Group 112"/>
          <p:cNvGrpSpPr>
            <a:grpSpLocks/>
          </p:cNvGrpSpPr>
          <p:nvPr/>
        </p:nvGrpSpPr>
        <p:grpSpPr bwMode="auto">
          <a:xfrm>
            <a:off x="1431925" y="3479800"/>
            <a:ext cx="682625" cy="2219325"/>
            <a:chOff x="1152" y="1520"/>
            <a:chExt cx="430" cy="1398"/>
          </a:xfrm>
        </p:grpSpPr>
        <p:sp>
          <p:nvSpPr>
            <p:cNvPr id="19564" name="Rectangle 18"/>
            <p:cNvSpPr>
              <a:spLocks noChangeAspect="1" noChangeArrowheads="1"/>
            </p:cNvSpPr>
            <p:nvPr/>
          </p:nvSpPr>
          <p:spPr bwMode="auto">
            <a:xfrm>
              <a:off x="1202" y="1675"/>
              <a:ext cx="336" cy="757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65" name="Rectangle 17"/>
            <p:cNvSpPr>
              <a:spLocks noChangeAspect="1" noChangeArrowheads="1"/>
            </p:cNvSpPr>
            <p:nvPr/>
          </p:nvSpPr>
          <p:spPr bwMode="auto">
            <a:xfrm>
              <a:off x="1208" y="1520"/>
              <a:ext cx="374" cy="17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66" name="Rectangle 15"/>
            <p:cNvSpPr>
              <a:spLocks noChangeAspect="1" noChangeArrowheads="1"/>
            </p:cNvSpPr>
            <p:nvPr/>
          </p:nvSpPr>
          <p:spPr bwMode="auto">
            <a:xfrm>
              <a:off x="1171" y="1726"/>
              <a:ext cx="336" cy="723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67" name="Rectangle 16"/>
            <p:cNvSpPr>
              <a:spLocks noChangeAspect="1" noChangeArrowheads="1"/>
            </p:cNvSpPr>
            <p:nvPr/>
          </p:nvSpPr>
          <p:spPr bwMode="auto">
            <a:xfrm>
              <a:off x="1152" y="1554"/>
              <a:ext cx="374" cy="172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68" name="Rectangle 107"/>
            <p:cNvSpPr>
              <a:spLocks noChangeAspect="1" noChangeArrowheads="1"/>
            </p:cNvSpPr>
            <p:nvPr/>
          </p:nvSpPr>
          <p:spPr bwMode="auto">
            <a:xfrm>
              <a:off x="1160" y="2448"/>
              <a:ext cx="345" cy="2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69" name="Rectangle 109"/>
            <p:cNvSpPr>
              <a:spLocks noChangeAspect="1" noChangeArrowheads="1"/>
            </p:cNvSpPr>
            <p:nvPr/>
          </p:nvSpPr>
          <p:spPr bwMode="auto">
            <a:xfrm>
              <a:off x="1160" y="2680"/>
              <a:ext cx="345" cy="23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68" name="Group 144"/>
          <p:cNvGrpSpPr>
            <a:grpSpLocks/>
          </p:cNvGrpSpPr>
          <p:nvPr/>
        </p:nvGrpSpPr>
        <p:grpSpPr bwMode="auto">
          <a:xfrm>
            <a:off x="7783513" y="1130300"/>
            <a:ext cx="547687" cy="4818063"/>
            <a:chOff x="3936" y="720"/>
            <a:chExt cx="345" cy="3035"/>
          </a:xfrm>
        </p:grpSpPr>
        <p:grpSp>
          <p:nvGrpSpPr>
            <p:cNvPr id="19550" name="Group 145"/>
            <p:cNvGrpSpPr>
              <a:grpSpLocks noChangeAspect="1"/>
            </p:cNvGrpSpPr>
            <p:nvPr/>
          </p:nvGrpSpPr>
          <p:grpSpPr bwMode="auto">
            <a:xfrm>
              <a:off x="3936" y="2248"/>
              <a:ext cx="345" cy="1507"/>
              <a:chOff x="2928" y="1712"/>
              <a:chExt cx="443" cy="1936"/>
            </a:xfrm>
          </p:grpSpPr>
          <p:sp>
            <p:nvSpPr>
              <p:cNvPr id="1955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6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6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6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6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551" name="Group 152"/>
            <p:cNvGrpSpPr>
              <a:grpSpLocks noChangeAspect="1"/>
            </p:cNvGrpSpPr>
            <p:nvPr/>
          </p:nvGrpSpPr>
          <p:grpSpPr bwMode="auto">
            <a:xfrm rot="10800000">
              <a:off x="3936" y="720"/>
              <a:ext cx="345" cy="1507"/>
              <a:chOff x="2928" y="1712"/>
              <a:chExt cx="443" cy="1936"/>
            </a:xfrm>
          </p:grpSpPr>
          <p:sp>
            <p:nvSpPr>
              <p:cNvPr id="19552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3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4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5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57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  <p:grpSp>
        <p:nvGrpSpPr>
          <p:cNvPr id="19469" name="Group 159"/>
          <p:cNvGrpSpPr>
            <a:grpSpLocks/>
          </p:cNvGrpSpPr>
          <p:nvPr/>
        </p:nvGrpSpPr>
        <p:grpSpPr bwMode="auto">
          <a:xfrm>
            <a:off x="5461000" y="1143000"/>
            <a:ext cx="547688" cy="4818063"/>
            <a:chOff x="3936" y="720"/>
            <a:chExt cx="345" cy="3035"/>
          </a:xfrm>
        </p:grpSpPr>
        <p:grpSp>
          <p:nvGrpSpPr>
            <p:cNvPr id="19536" name="Group 160"/>
            <p:cNvGrpSpPr>
              <a:grpSpLocks noChangeAspect="1"/>
            </p:cNvGrpSpPr>
            <p:nvPr/>
          </p:nvGrpSpPr>
          <p:grpSpPr bwMode="auto">
            <a:xfrm>
              <a:off x="3936" y="2248"/>
              <a:ext cx="345" cy="1507"/>
              <a:chOff x="2928" y="1712"/>
              <a:chExt cx="443" cy="1936"/>
            </a:xfrm>
          </p:grpSpPr>
          <p:sp>
            <p:nvSpPr>
              <p:cNvPr id="19544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5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6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7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8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9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537" name="Group 167"/>
            <p:cNvGrpSpPr>
              <a:grpSpLocks noChangeAspect="1"/>
            </p:cNvGrpSpPr>
            <p:nvPr/>
          </p:nvGrpSpPr>
          <p:grpSpPr bwMode="auto">
            <a:xfrm rot="10800000">
              <a:off x="3936" y="720"/>
              <a:ext cx="345" cy="1507"/>
              <a:chOff x="2928" y="1712"/>
              <a:chExt cx="443" cy="1936"/>
            </a:xfrm>
          </p:grpSpPr>
          <p:sp>
            <p:nvSpPr>
              <p:cNvPr id="19538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39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0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1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2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43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  <p:grpSp>
        <p:nvGrpSpPr>
          <p:cNvPr id="19470" name="Group 201"/>
          <p:cNvGrpSpPr>
            <a:grpSpLocks/>
          </p:cNvGrpSpPr>
          <p:nvPr/>
        </p:nvGrpSpPr>
        <p:grpSpPr bwMode="auto">
          <a:xfrm>
            <a:off x="6616700" y="3556000"/>
            <a:ext cx="558800" cy="2400300"/>
            <a:chOff x="4296" y="2240"/>
            <a:chExt cx="352" cy="1512"/>
          </a:xfrm>
        </p:grpSpPr>
        <p:sp>
          <p:nvSpPr>
            <p:cNvPr id="19530" name="Rectangle 116"/>
            <p:cNvSpPr>
              <a:spLocks noChangeAspect="1" noChangeArrowheads="1"/>
            </p:cNvSpPr>
            <p:nvPr/>
          </p:nvSpPr>
          <p:spPr bwMode="auto">
            <a:xfrm>
              <a:off x="4303" y="3229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31" name="Rectangle 117"/>
            <p:cNvSpPr>
              <a:spLocks noChangeAspect="1" noChangeArrowheads="1"/>
            </p:cNvSpPr>
            <p:nvPr/>
          </p:nvSpPr>
          <p:spPr bwMode="auto">
            <a:xfrm>
              <a:off x="4303" y="2619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32" name="Rectangle 119"/>
            <p:cNvSpPr>
              <a:spLocks noChangeAspect="1" noChangeArrowheads="1"/>
            </p:cNvSpPr>
            <p:nvPr/>
          </p:nvSpPr>
          <p:spPr bwMode="auto">
            <a:xfrm>
              <a:off x="4303" y="2880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33" name="Rectangle 120"/>
            <p:cNvSpPr>
              <a:spLocks noChangeAspect="1" noChangeArrowheads="1"/>
            </p:cNvSpPr>
            <p:nvPr/>
          </p:nvSpPr>
          <p:spPr bwMode="auto">
            <a:xfrm>
              <a:off x="4303" y="2394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34" name="Rectangle 121"/>
            <p:cNvSpPr>
              <a:spLocks noChangeAspect="1" noChangeArrowheads="1"/>
            </p:cNvSpPr>
            <p:nvPr/>
          </p:nvSpPr>
          <p:spPr bwMode="auto">
            <a:xfrm>
              <a:off x="4303" y="3565"/>
              <a:ext cx="343" cy="187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35" name="Rectangle 193"/>
            <p:cNvSpPr>
              <a:spLocks noChangeAspect="1" noChangeArrowheads="1"/>
            </p:cNvSpPr>
            <p:nvPr/>
          </p:nvSpPr>
          <p:spPr bwMode="auto">
            <a:xfrm rot="10800000">
              <a:off x="4296" y="2240"/>
              <a:ext cx="209" cy="13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71" name="Group 200"/>
          <p:cNvGrpSpPr>
            <a:grpSpLocks/>
          </p:cNvGrpSpPr>
          <p:nvPr/>
        </p:nvGrpSpPr>
        <p:grpSpPr bwMode="auto">
          <a:xfrm>
            <a:off x="6616700" y="1138238"/>
            <a:ext cx="558800" cy="2395537"/>
            <a:chOff x="4296" y="717"/>
            <a:chExt cx="352" cy="1509"/>
          </a:xfrm>
        </p:grpSpPr>
        <p:sp>
          <p:nvSpPr>
            <p:cNvPr id="19524" name="Rectangle 123"/>
            <p:cNvSpPr>
              <a:spLocks noChangeAspect="1" noChangeArrowheads="1"/>
            </p:cNvSpPr>
            <p:nvPr/>
          </p:nvSpPr>
          <p:spPr bwMode="auto">
            <a:xfrm rot="10800000">
              <a:off x="4303" y="895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5" name="Rectangle 124"/>
            <p:cNvSpPr>
              <a:spLocks noChangeAspect="1" noChangeArrowheads="1"/>
            </p:cNvSpPr>
            <p:nvPr/>
          </p:nvSpPr>
          <p:spPr bwMode="auto">
            <a:xfrm rot="10800000">
              <a:off x="4303" y="1611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6" name="Rectangle 126"/>
            <p:cNvSpPr>
              <a:spLocks noChangeAspect="1" noChangeArrowheads="1"/>
            </p:cNvSpPr>
            <p:nvPr/>
          </p:nvSpPr>
          <p:spPr bwMode="auto">
            <a:xfrm rot="10800000">
              <a:off x="4303" y="1244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7" name="Rectangle 127"/>
            <p:cNvSpPr>
              <a:spLocks noChangeAspect="1" noChangeArrowheads="1"/>
            </p:cNvSpPr>
            <p:nvPr/>
          </p:nvSpPr>
          <p:spPr bwMode="auto">
            <a:xfrm rot="10800000">
              <a:off x="4303" y="1836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8" name="Rectangle 128"/>
            <p:cNvSpPr>
              <a:spLocks noChangeAspect="1" noChangeArrowheads="1"/>
            </p:cNvSpPr>
            <p:nvPr/>
          </p:nvSpPr>
          <p:spPr bwMode="auto">
            <a:xfrm rot="10800000">
              <a:off x="4305" y="717"/>
              <a:ext cx="343" cy="187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9" name="Rectangle 194"/>
            <p:cNvSpPr>
              <a:spLocks noChangeAspect="1" noChangeArrowheads="1"/>
            </p:cNvSpPr>
            <p:nvPr/>
          </p:nvSpPr>
          <p:spPr bwMode="auto">
            <a:xfrm rot="10800000">
              <a:off x="4296" y="2096"/>
              <a:ext cx="209" cy="13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72" name="Group 199"/>
          <p:cNvGrpSpPr>
            <a:grpSpLocks/>
          </p:cNvGrpSpPr>
          <p:nvPr/>
        </p:nvGrpSpPr>
        <p:grpSpPr bwMode="auto">
          <a:xfrm>
            <a:off x="7200900" y="3556000"/>
            <a:ext cx="547688" cy="2400300"/>
            <a:chOff x="4664" y="2240"/>
            <a:chExt cx="345" cy="1512"/>
          </a:xfrm>
        </p:grpSpPr>
        <p:sp>
          <p:nvSpPr>
            <p:cNvPr id="19518" name="Rectangle 131"/>
            <p:cNvSpPr>
              <a:spLocks noChangeAspect="1" noChangeArrowheads="1"/>
            </p:cNvSpPr>
            <p:nvPr/>
          </p:nvSpPr>
          <p:spPr bwMode="auto">
            <a:xfrm>
              <a:off x="4664" y="3229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9" name="Rectangle 132"/>
            <p:cNvSpPr>
              <a:spLocks noChangeAspect="1" noChangeArrowheads="1"/>
            </p:cNvSpPr>
            <p:nvPr/>
          </p:nvSpPr>
          <p:spPr bwMode="auto">
            <a:xfrm>
              <a:off x="4664" y="2619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0" name="Rectangle 134"/>
            <p:cNvSpPr>
              <a:spLocks noChangeAspect="1" noChangeArrowheads="1"/>
            </p:cNvSpPr>
            <p:nvPr/>
          </p:nvSpPr>
          <p:spPr bwMode="auto">
            <a:xfrm>
              <a:off x="4664" y="2880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1" name="Rectangle 135"/>
            <p:cNvSpPr>
              <a:spLocks noChangeAspect="1" noChangeArrowheads="1"/>
            </p:cNvSpPr>
            <p:nvPr/>
          </p:nvSpPr>
          <p:spPr bwMode="auto">
            <a:xfrm>
              <a:off x="4664" y="2394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2" name="Rectangle 136"/>
            <p:cNvSpPr>
              <a:spLocks noChangeAspect="1" noChangeArrowheads="1"/>
            </p:cNvSpPr>
            <p:nvPr/>
          </p:nvSpPr>
          <p:spPr bwMode="auto">
            <a:xfrm>
              <a:off x="4664" y="3565"/>
              <a:ext cx="343" cy="187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23" name="Rectangle 195"/>
            <p:cNvSpPr>
              <a:spLocks noChangeAspect="1" noChangeArrowheads="1"/>
            </p:cNvSpPr>
            <p:nvPr/>
          </p:nvSpPr>
          <p:spPr bwMode="auto">
            <a:xfrm rot="10800000">
              <a:off x="4800" y="2240"/>
              <a:ext cx="209" cy="13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73" name="Group 198"/>
          <p:cNvGrpSpPr>
            <a:grpSpLocks/>
          </p:cNvGrpSpPr>
          <p:nvPr/>
        </p:nvGrpSpPr>
        <p:grpSpPr bwMode="auto">
          <a:xfrm>
            <a:off x="7200900" y="1136650"/>
            <a:ext cx="547688" cy="2397125"/>
            <a:chOff x="4664" y="716"/>
            <a:chExt cx="345" cy="1510"/>
          </a:xfrm>
        </p:grpSpPr>
        <p:sp>
          <p:nvSpPr>
            <p:cNvPr id="19512" name="Rectangle 138"/>
            <p:cNvSpPr>
              <a:spLocks noChangeAspect="1" noChangeArrowheads="1"/>
            </p:cNvSpPr>
            <p:nvPr/>
          </p:nvSpPr>
          <p:spPr bwMode="auto">
            <a:xfrm rot="10800000">
              <a:off x="4664" y="894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3" name="Rectangle 139"/>
            <p:cNvSpPr>
              <a:spLocks noChangeAspect="1" noChangeArrowheads="1"/>
            </p:cNvSpPr>
            <p:nvPr/>
          </p:nvSpPr>
          <p:spPr bwMode="auto">
            <a:xfrm rot="10800000">
              <a:off x="4664" y="1610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4" name="Rectangle 141"/>
            <p:cNvSpPr>
              <a:spLocks noChangeAspect="1" noChangeArrowheads="1"/>
            </p:cNvSpPr>
            <p:nvPr/>
          </p:nvSpPr>
          <p:spPr bwMode="auto">
            <a:xfrm rot="10800000">
              <a:off x="4664" y="1243"/>
              <a:ext cx="345" cy="3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5" name="Rectangle 142"/>
            <p:cNvSpPr>
              <a:spLocks noChangeAspect="1" noChangeArrowheads="1"/>
            </p:cNvSpPr>
            <p:nvPr/>
          </p:nvSpPr>
          <p:spPr bwMode="auto">
            <a:xfrm rot="10800000">
              <a:off x="4664" y="1835"/>
              <a:ext cx="345" cy="239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6" name="Rectangle 143"/>
            <p:cNvSpPr>
              <a:spLocks noChangeAspect="1" noChangeArrowheads="1"/>
            </p:cNvSpPr>
            <p:nvPr/>
          </p:nvSpPr>
          <p:spPr bwMode="auto">
            <a:xfrm rot="10800000">
              <a:off x="4666" y="716"/>
              <a:ext cx="343" cy="187"/>
            </a:xfrm>
            <a:prstGeom prst="rect">
              <a:avLst/>
            </a:prstGeom>
            <a:solidFill>
              <a:srgbClr val="3333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9517" name="Rectangle 196"/>
            <p:cNvSpPr>
              <a:spLocks noChangeAspect="1" noChangeArrowheads="1"/>
            </p:cNvSpPr>
            <p:nvPr/>
          </p:nvSpPr>
          <p:spPr bwMode="auto">
            <a:xfrm rot="10800000">
              <a:off x="4800" y="2096"/>
              <a:ext cx="209" cy="13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9474" name="Group 202"/>
          <p:cNvGrpSpPr>
            <a:grpSpLocks/>
          </p:cNvGrpSpPr>
          <p:nvPr/>
        </p:nvGrpSpPr>
        <p:grpSpPr bwMode="auto">
          <a:xfrm>
            <a:off x="8367713" y="1125538"/>
            <a:ext cx="547687" cy="4818062"/>
            <a:chOff x="3936" y="720"/>
            <a:chExt cx="345" cy="3035"/>
          </a:xfrm>
        </p:grpSpPr>
        <p:grpSp>
          <p:nvGrpSpPr>
            <p:cNvPr id="19498" name="Group 203"/>
            <p:cNvGrpSpPr>
              <a:grpSpLocks noChangeAspect="1"/>
            </p:cNvGrpSpPr>
            <p:nvPr/>
          </p:nvGrpSpPr>
          <p:grpSpPr bwMode="auto">
            <a:xfrm>
              <a:off x="3936" y="2248"/>
              <a:ext cx="345" cy="1507"/>
              <a:chOff x="2928" y="1712"/>
              <a:chExt cx="443" cy="1936"/>
            </a:xfrm>
          </p:grpSpPr>
          <p:sp>
            <p:nvSpPr>
              <p:cNvPr id="19506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7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8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9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10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11" name="Rectangle 209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499" name="Group 210"/>
            <p:cNvGrpSpPr>
              <a:grpSpLocks noChangeAspect="1"/>
            </p:cNvGrpSpPr>
            <p:nvPr/>
          </p:nvGrpSpPr>
          <p:grpSpPr bwMode="auto">
            <a:xfrm rot="10800000">
              <a:off x="3936" y="720"/>
              <a:ext cx="345" cy="1507"/>
              <a:chOff x="2928" y="1712"/>
              <a:chExt cx="443" cy="1936"/>
            </a:xfrm>
          </p:grpSpPr>
          <p:sp>
            <p:nvSpPr>
              <p:cNvPr id="19500" name="Rectangle 211"/>
              <p:cNvSpPr>
                <a:spLocks noChangeAspect="1" noChangeArrowheads="1"/>
              </p:cNvSpPr>
              <p:nvPr/>
            </p:nvSpPr>
            <p:spPr bwMode="auto">
              <a:xfrm>
                <a:off x="2928" y="2976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1" name="Rectangle 212"/>
              <p:cNvSpPr>
                <a:spLocks noChangeAspect="1" noChangeArrowheads="1"/>
              </p:cNvSpPr>
              <p:nvPr/>
            </p:nvSpPr>
            <p:spPr bwMode="auto">
              <a:xfrm>
                <a:off x="2928" y="2192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2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2928" y="1712"/>
                <a:ext cx="443" cy="170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3" name="Rectangle 214"/>
              <p:cNvSpPr>
                <a:spLocks noChangeAspect="1" noChangeArrowheads="1"/>
              </p:cNvSpPr>
              <p:nvPr/>
            </p:nvSpPr>
            <p:spPr bwMode="auto">
              <a:xfrm>
                <a:off x="2928" y="2528"/>
                <a:ext cx="443" cy="443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4" name="Rectangle 215"/>
              <p:cNvSpPr>
                <a:spLocks noChangeAspect="1" noChangeArrowheads="1"/>
              </p:cNvSpPr>
              <p:nvPr/>
            </p:nvSpPr>
            <p:spPr bwMode="auto">
              <a:xfrm>
                <a:off x="2928" y="1904"/>
                <a:ext cx="443" cy="30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19505" name="Rectangle 216"/>
              <p:cNvSpPr>
                <a:spLocks noChangeAspect="1" noChangeArrowheads="1"/>
              </p:cNvSpPr>
              <p:nvPr/>
            </p:nvSpPr>
            <p:spPr bwMode="auto">
              <a:xfrm>
                <a:off x="2928" y="3408"/>
                <a:ext cx="440" cy="240"/>
              </a:xfrm>
              <a:prstGeom prst="rect">
                <a:avLst/>
              </a:prstGeom>
              <a:solidFill>
                <a:srgbClr val="3333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  <p:sp>
        <p:nvSpPr>
          <p:cNvPr id="19475" name="Text Box 217"/>
          <p:cNvSpPr txBox="1">
            <a:spLocks noChangeArrowheads="1"/>
          </p:cNvSpPr>
          <p:nvPr/>
        </p:nvSpPr>
        <p:spPr bwMode="auto">
          <a:xfrm>
            <a:off x="1355725" y="5775325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module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76" name="Text Box 220"/>
          <p:cNvSpPr txBox="1">
            <a:spLocks noChangeArrowheads="1"/>
          </p:cNvSpPr>
          <p:nvPr/>
        </p:nvSpPr>
        <p:spPr bwMode="auto">
          <a:xfrm>
            <a:off x="5257800" y="59436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half station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77" name="Text Box 221"/>
          <p:cNvSpPr txBox="1">
            <a:spLocks noChangeArrowheads="1"/>
          </p:cNvSpPr>
          <p:nvPr/>
        </p:nvSpPr>
        <p:spPr bwMode="auto">
          <a:xfrm>
            <a:off x="6629400" y="762000"/>
            <a:ext cx="990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station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78" name="Line 222"/>
          <p:cNvSpPr>
            <a:spLocks noChangeShapeType="1"/>
          </p:cNvSpPr>
          <p:nvPr/>
        </p:nvSpPr>
        <p:spPr bwMode="auto">
          <a:xfrm flipV="1">
            <a:off x="7188200" y="11430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9" name="Text Box 223"/>
          <p:cNvSpPr txBox="1">
            <a:spLocks noChangeArrowheads="1"/>
          </p:cNvSpPr>
          <p:nvPr/>
        </p:nvSpPr>
        <p:spPr bwMode="auto">
          <a:xfrm>
            <a:off x="7467600" y="59436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half station</a:t>
            </a:r>
            <a:endParaRPr lang="de-DE" sz="20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9480" name="Text Box 224"/>
          <p:cNvSpPr txBox="1">
            <a:spLocks noChangeArrowheads="1"/>
          </p:cNvSpPr>
          <p:nvPr/>
        </p:nvSpPr>
        <p:spPr bwMode="auto">
          <a:xfrm rot="-5400000">
            <a:off x="4335463" y="4411662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half ladder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1" name="Text Box 225"/>
          <p:cNvSpPr txBox="1">
            <a:spLocks noChangeArrowheads="1"/>
          </p:cNvSpPr>
          <p:nvPr/>
        </p:nvSpPr>
        <p:spPr bwMode="auto">
          <a:xfrm rot="-5400000">
            <a:off x="4335463" y="2430462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half ladder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2" name="Oval 226"/>
          <p:cNvSpPr>
            <a:spLocks noChangeArrowheads="1"/>
          </p:cNvSpPr>
          <p:nvPr/>
        </p:nvSpPr>
        <p:spPr bwMode="auto">
          <a:xfrm>
            <a:off x="6959600" y="33147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83" name="Text Box 227"/>
          <p:cNvSpPr txBox="1">
            <a:spLocks noChangeArrowheads="1"/>
          </p:cNvSpPr>
          <p:nvPr/>
        </p:nvSpPr>
        <p:spPr bwMode="auto">
          <a:xfrm>
            <a:off x="1581150" y="42418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cable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4" name="Text Box 228"/>
          <p:cNvSpPr txBox="1">
            <a:spLocks noChangeArrowheads="1"/>
          </p:cNvSpPr>
          <p:nvPr/>
        </p:nvSpPr>
        <p:spPr bwMode="auto">
          <a:xfrm>
            <a:off x="1431925" y="3117850"/>
            <a:ext cx="68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FEE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5" name="Text Box 229"/>
          <p:cNvSpPr txBox="1">
            <a:spLocks noChangeArrowheads="1"/>
          </p:cNvSpPr>
          <p:nvPr/>
        </p:nvSpPr>
        <p:spPr bwMode="auto">
          <a:xfrm rot="-5400000">
            <a:off x="3081338" y="2106612"/>
            <a:ext cx="2095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carbon support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6" name="AutoShape 230"/>
          <p:cNvSpPr>
            <a:spLocks/>
          </p:cNvSpPr>
          <p:nvPr/>
        </p:nvSpPr>
        <p:spPr bwMode="auto">
          <a:xfrm>
            <a:off x="2117725" y="4953000"/>
            <a:ext cx="74613" cy="742950"/>
          </a:xfrm>
          <a:prstGeom prst="rightBrace">
            <a:avLst>
              <a:gd name="adj1" fmla="val 829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87" name="Text Box 231"/>
          <p:cNvSpPr txBox="1">
            <a:spLocks noChangeArrowheads="1"/>
          </p:cNvSpPr>
          <p:nvPr/>
        </p:nvSpPr>
        <p:spPr bwMode="auto">
          <a:xfrm rot="-5400000">
            <a:off x="1858963" y="5135562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sector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88" name="AutoShape 232"/>
          <p:cNvSpPr>
            <a:spLocks/>
          </p:cNvSpPr>
          <p:nvPr/>
        </p:nvSpPr>
        <p:spPr bwMode="auto">
          <a:xfrm>
            <a:off x="3681413" y="3282950"/>
            <a:ext cx="112712" cy="1060450"/>
          </a:xfrm>
          <a:prstGeom prst="rightBrace">
            <a:avLst>
              <a:gd name="adj1" fmla="val 784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89" name="AutoShape 233"/>
          <p:cNvSpPr>
            <a:spLocks/>
          </p:cNvSpPr>
          <p:nvPr/>
        </p:nvSpPr>
        <p:spPr bwMode="auto">
          <a:xfrm>
            <a:off x="3681413" y="4343400"/>
            <a:ext cx="112712" cy="762000"/>
          </a:xfrm>
          <a:prstGeom prst="rightBrace">
            <a:avLst>
              <a:gd name="adj1" fmla="val 563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90" name="AutoShape 234"/>
          <p:cNvSpPr>
            <a:spLocks/>
          </p:cNvSpPr>
          <p:nvPr/>
        </p:nvSpPr>
        <p:spPr bwMode="auto">
          <a:xfrm>
            <a:off x="3681413" y="5105400"/>
            <a:ext cx="112712" cy="228600"/>
          </a:xfrm>
          <a:prstGeom prst="rightBrace">
            <a:avLst>
              <a:gd name="adj1" fmla="val 169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91" name="Text Box 235"/>
          <p:cNvSpPr txBox="1">
            <a:spLocks noChangeArrowheads="1"/>
          </p:cNvSpPr>
          <p:nvPr/>
        </p:nvSpPr>
        <p:spPr bwMode="auto">
          <a:xfrm rot="-5400000">
            <a:off x="3382169" y="4044156"/>
            <a:ext cx="1017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sectors</a:t>
            </a:r>
            <a:endParaRPr lang="de-DE" sz="2000">
              <a:latin typeface="Gill Sans MT" pitchFamily="34" charset="0"/>
            </a:endParaRPr>
          </a:p>
        </p:txBody>
      </p:sp>
      <p:sp>
        <p:nvSpPr>
          <p:cNvPr id="19492" name="Rectangle 238"/>
          <p:cNvSpPr>
            <a:spLocks noChangeArrowheads="1"/>
          </p:cNvSpPr>
          <p:nvPr/>
        </p:nvSpPr>
        <p:spPr bwMode="auto">
          <a:xfrm>
            <a:off x="4305300" y="1143000"/>
            <a:ext cx="555625" cy="4800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9493" name="Rectangle 239"/>
          <p:cNvSpPr>
            <a:spLocks noChangeArrowheads="1"/>
          </p:cNvSpPr>
          <p:nvPr/>
        </p:nvSpPr>
        <p:spPr bwMode="auto">
          <a:xfrm>
            <a:off x="3032125" y="3260725"/>
            <a:ext cx="555625" cy="2082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194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0" name="Date Placeholder 14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6324BE-66AF-4657-8BAA-30EB5253B980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E749D-B14A-43E2-B33F-808CEB9785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2" name="Footer Placeholder 1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147763" y="225425"/>
            <a:ext cx="76914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STS model in </a:t>
            </a: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CBMRoot</a:t>
            </a:r>
            <a:endParaRPr lang="de-DE" sz="3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066800" y="1184275"/>
            <a:ext cx="188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stations</a:t>
            </a:r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1009650" y="4778375"/>
            <a:ext cx="188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modules</a:t>
            </a:r>
          </a:p>
        </p:txBody>
      </p:sp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1066800" y="3092450"/>
            <a:ext cx="188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ladders</a:t>
            </a:r>
          </a:p>
        </p:txBody>
      </p: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981075" y="5178425"/>
            <a:ext cx="32861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896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modules in 25 types, differing in numbers and size of sensors, and cable lengths. 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990600" y="3506788"/>
            <a:ext cx="3044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106 ladders in 8 types,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built from those modules on carbon fiber supports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1090613" y="1560513"/>
            <a:ext cx="363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8 stations 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z = 30, 40, 50, 60, 70, 80, 90, 100 cm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2.5 &lt;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  <a:sym typeface="Symbol" pitchFamily="18" charset="2"/>
              </a:rPr>
              <a:t>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&lt; 25°– 38°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total area &gt; 4 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4921250" y="1317625"/>
            <a:ext cx="379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1220 sensors in 3 sizes 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4921250" y="2060575"/>
            <a:ext cx="397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1760 front-end electronics boards</a:t>
            </a:r>
          </a:p>
        </p:txBody>
      </p:sp>
      <p:sp>
        <p:nvSpPr>
          <p:cNvPr id="22541" name="TextBox 18"/>
          <p:cNvSpPr txBox="1">
            <a:spLocks noChangeArrowheads="1"/>
          </p:cNvSpPr>
          <p:nvPr/>
        </p:nvSpPr>
        <p:spPr bwMode="auto">
          <a:xfrm>
            <a:off x="4921250" y="23876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1.835 M r/o channels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4921250" y="1709738"/>
            <a:ext cx="365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14336 readout ASICs</a:t>
            </a:r>
          </a:p>
        </p:txBody>
      </p:sp>
      <p:pic>
        <p:nvPicPr>
          <p:cNvPr id="20493" name="Picture 5" descr="C:\Documents and Settings\jheuser\Desktop\STS_in_Magnet_12b.png"/>
          <p:cNvPicPr>
            <a:picLocks noChangeAspect="1" noChangeArrowheads="1"/>
          </p:cNvPicPr>
          <p:nvPr/>
        </p:nvPicPr>
        <p:blipFill>
          <a:blip r:embed="rId2" cstate="print"/>
          <a:srcRect r="18538" b="6015"/>
          <a:stretch>
            <a:fillRect/>
          </a:stretch>
        </p:blipFill>
        <p:spPr bwMode="auto">
          <a:xfrm>
            <a:off x="5038725" y="3067050"/>
            <a:ext cx="34163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B4746-7832-4E85-B459-56699A026166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C7A2-2F08-4ADE-A7BA-5C8195D3D8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13B447-BCA0-46DE-B13B-22F94B54A16D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FB6E-59DA-442B-9824-7C742A10CE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219200" y="2362200"/>
            <a:ext cx="7467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581400"/>
            <a:ext cx="38608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Material budget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Sensor occupancy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Hit multiplicity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Hit clusters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Track reconstruction performance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Kinematic distribution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Physics performance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Radiation environment at SIS100/300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066800" y="225425"/>
            <a:ext cx="86058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Assessment </a:t>
            </a: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– material budget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611313" y="1066800"/>
            <a:ext cx="32353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station 4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1258888" y="1627188"/>
            <a:ext cx="5599112" cy="4625975"/>
            <a:chOff x="554038" y="1626768"/>
            <a:chExt cx="5599112" cy="4626095"/>
          </a:xfrm>
        </p:grpSpPr>
        <p:pic>
          <p:nvPicPr>
            <p:cNvPr id="225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038" y="1626768"/>
              <a:ext cx="5599112" cy="462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Rectangle 4"/>
            <p:cNvSpPr>
              <a:spLocks noChangeArrowheads="1"/>
            </p:cNvSpPr>
            <p:nvPr/>
          </p:nvSpPr>
          <p:spPr bwMode="auto">
            <a:xfrm>
              <a:off x="1581150" y="2276475"/>
              <a:ext cx="3295650" cy="20002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22569" name="Rectangle 21"/>
            <p:cNvSpPr>
              <a:spLocks noChangeArrowheads="1"/>
            </p:cNvSpPr>
            <p:nvPr/>
          </p:nvSpPr>
          <p:spPr bwMode="auto">
            <a:xfrm>
              <a:off x="1581150" y="5000625"/>
              <a:ext cx="3295650" cy="20002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pic>
          <p:nvPicPr>
            <p:cNvPr id="225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296820" y="249555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296820" y="275272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529297" y="27449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529297" y="24972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73070" y="249555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73070" y="276225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005547" y="27449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005547" y="24972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482081" y="27466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482081" y="24989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25854" y="2506799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25854" y="2754449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958331" y="27466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958331" y="2489473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239795" y="249555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249320" y="275272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453631" y="27466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444106" y="24989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687879" y="24972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687879" y="27449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920356" y="27466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920356" y="24989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296820" y="44958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296820" y="475297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529297" y="47451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529297" y="44975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73070" y="44958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73070" y="47625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005547" y="47451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005547" y="44975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482081" y="47468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482081" y="44992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25854" y="4507049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725854" y="4754699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958331" y="4756423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958331" y="44992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239795" y="44958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249320" y="475297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453631" y="47468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444106" y="44992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687879" y="44975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687879" y="47451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920356" y="474689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3920356" y="4499248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164947" y="437197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397424" y="4373699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148229" y="2884351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380706" y="2886075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1840597" y="28956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073074" y="289732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1831072" y="436245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2063549" y="4364174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633912" y="3176972"/>
              <a:ext cx="238125" cy="16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4618830" y="4129472"/>
              <a:ext cx="238125" cy="16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1600200" y="3186497"/>
              <a:ext cx="238125" cy="16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-6805"/>
            <a:stretch>
              <a:fillRect/>
            </a:stretch>
          </p:blipFill>
          <p:spPr bwMode="auto">
            <a:xfrm>
              <a:off x="1590675" y="4138997"/>
              <a:ext cx="238125" cy="16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Group 49166"/>
          <p:cNvGrpSpPr>
            <a:grpSpLocks/>
          </p:cNvGrpSpPr>
          <p:nvPr/>
        </p:nvGrpSpPr>
        <p:grpSpPr bwMode="auto">
          <a:xfrm>
            <a:off x="7181850" y="2276475"/>
            <a:ext cx="390525" cy="2924175"/>
            <a:chOff x="7134225" y="2276475"/>
            <a:chExt cx="390525" cy="2924175"/>
          </a:xfrm>
        </p:grpSpPr>
        <p:grpSp>
          <p:nvGrpSpPr>
            <p:cNvPr id="22543" name="Group 49164"/>
            <p:cNvGrpSpPr>
              <a:grpSpLocks/>
            </p:cNvGrpSpPr>
            <p:nvPr/>
          </p:nvGrpSpPr>
          <p:grpSpPr bwMode="auto">
            <a:xfrm>
              <a:off x="7134225" y="2276475"/>
              <a:ext cx="390525" cy="1438231"/>
              <a:chOff x="7134225" y="2276475"/>
              <a:chExt cx="390525" cy="1438231"/>
            </a:xfrm>
          </p:grpSpPr>
          <p:sp>
            <p:nvSpPr>
              <p:cNvPr id="22556" name="Rectangle 92"/>
              <p:cNvSpPr>
                <a:spLocks noChangeArrowheads="1"/>
              </p:cNvSpPr>
              <p:nvPr/>
            </p:nvSpPr>
            <p:spPr bwMode="auto">
              <a:xfrm>
                <a:off x="7134225" y="3503694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557" name="Straight Connector 49151"/>
              <p:cNvCxnSpPr>
                <a:cxnSpLocks noChangeShapeType="1"/>
              </p:cNvCxnSpPr>
              <p:nvPr/>
            </p:nvCxnSpPr>
            <p:spPr bwMode="auto">
              <a:xfrm flipV="1">
                <a:off x="7167562" y="2476500"/>
                <a:ext cx="0" cy="10271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58" name="Rectangle 99"/>
              <p:cNvSpPr>
                <a:spLocks noChangeArrowheads="1"/>
              </p:cNvSpPr>
              <p:nvPr/>
            </p:nvSpPr>
            <p:spPr bwMode="auto">
              <a:xfrm>
                <a:off x="7219950" y="3292683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59" name="Rectangle 100"/>
              <p:cNvSpPr>
                <a:spLocks noChangeArrowheads="1"/>
              </p:cNvSpPr>
              <p:nvPr/>
            </p:nvSpPr>
            <p:spPr bwMode="auto">
              <a:xfrm>
                <a:off x="7305675" y="3077275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60" name="Rectangle 101"/>
              <p:cNvSpPr>
                <a:spLocks noChangeArrowheads="1"/>
              </p:cNvSpPr>
              <p:nvPr/>
            </p:nvSpPr>
            <p:spPr bwMode="auto">
              <a:xfrm>
                <a:off x="7391400" y="2866263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61" name="Rectangle 102"/>
              <p:cNvSpPr>
                <a:spLocks noChangeArrowheads="1"/>
              </p:cNvSpPr>
              <p:nvPr/>
            </p:nvSpPr>
            <p:spPr bwMode="auto">
              <a:xfrm>
                <a:off x="7458075" y="2655252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562" name="Straight Connector 49153"/>
              <p:cNvCxnSpPr>
                <a:cxnSpLocks noChangeShapeType="1"/>
                <a:stCxn id="22558" idx="0"/>
              </p:cNvCxnSpPr>
              <p:nvPr/>
            </p:nvCxnSpPr>
            <p:spPr bwMode="auto">
              <a:xfrm flipH="1" flipV="1">
                <a:off x="7253287" y="2476500"/>
                <a:ext cx="1" cy="81618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63" name="Straight Connector 49156"/>
              <p:cNvCxnSpPr>
                <a:cxnSpLocks noChangeShapeType="1"/>
                <a:stCxn id="22559" idx="0"/>
              </p:cNvCxnSpPr>
              <p:nvPr/>
            </p:nvCxnSpPr>
            <p:spPr bwMode="auto">
              <a:xfrm flipH="1" flipV="1">
                <a:off x="7339012" y="2476500"/>
                <a:ext cx="1" cy="6007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64" name="Straight Connector 49158"/>
              <p:cNvCxnSpPr>
                <a:cxnSpLocks noChangeShapeType="1"/>
                <a:stCxn id="22560" idx="0"/>
              </p:cNvCxnSpPr>
              <p:nvPr/>
            </p:nvCxnSpPr>
            <p:spPr bwMode="auto">
              <a:xfrm flipH="1" flipV="1">
                <a:off x="7424737" y="2487477"/>
                <a:ext cx="1" cy="37878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65" name="Rectangle 111"/>
              <p:cNvSpPr>
                <a:spLocks noChangeArrowheads="1"/>
              </p:cNvSpPr>
              <p:nvPr/>
            </p:nvSpPr>
            <p:spPr bwMode="auto">
              <a:xfrm>
                <a:off x="7458075" y="2486019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66" name="Rectangle 49163"/>
              <p:cNvSpPr>
                <a:spLocks noChangeArrowheads="1"/>
              </p:cNvSpPr>
              <p:nvPr/>
            </p:nvSpPr>
            <p:spPr bwMode="auto">
              <a:xfrm>
                <a:off x="7134225" y="2276475"/>
                <a:ext cx="390525" cy="20002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2544" name="Group 116"/>
            <p:cNvGrpSpPr>
              <a:grpSpLocks/>
            </p:cNvGrpSpPr>
            <p:nvPr/>
          </p:nvGrpSpPr>
          <p:grpSpPr bwMode="auto">
            <a:xfrm flipV="1">
              <a:off x="7134225" y="3762419"/>
              <a:ext cx="390525" cy="1438231"/>
              <a:chOff x="7134225" y="2276475"/>
              <a:chExt cx="390525" cy="1438231"/>
            </a:xfrm>
          </p:grpSpPr>
          <p:sp>
            <p:nvSpPr>
              <p:cNvPr id="22545" name="Rectangle 117"/>
              <p:cNvSpPr>
                <a:spLocks noChangeArrowheads="1"/>
              </p:cNvSpPr>
              <p:nvPr/>
            </p:nvSpPr>
            <p:spPr bwMode="auto">
              <a:xfrm>
                <a:off x="7134225" y="3503694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546" name="Straight Connector 118"/>
              <p:cNvCxnSpPr>
                <a:cxnSpLocks noChangeShapeType="1"/>
              </p:cNvCxnSpPr>
              <p:nvPr/>
            </p:nvCxnSpPr>
            <p:spPr bwMode="auto">
              <a:xfrm flipV="1">
                <a:off x="7167562" y="2476500"/>
                <a:ext cx="0" cy="10271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47" name="Rectangle 119"/>
              <p:cNvSpPr>
                <a:spLocks noChangeArrowheads="1"/>
              </p:cNvSpPr>
              <p:nvPr/>
            </p:nvSpPr>
            <p:spPr bwMode="auto">
              <a:xfrm>
                <a:off x="7219950" y="3292683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48" name="Rectangle 120"/>
              <p:cNvSpPr>
                <a:spLocks noChangeArrowheads="1"/>
              </p:cNvSpPr>
              <p:nvPr/>
            </p:nvSpPr>
            <p:spPr bwMode="auto">
              <a:xfrm>
                <a:off x="7296150" y="3077275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49" name="Rectangle 121"/>
              <p:cNvSpPr>
                <a:spLocks noChangeArrowheads="1"/>
              </p:cNvSpPr>
              <p:nvPr/>
            </p:nvSpPr>
            <p:spPr bwMode="auto">
              <a:xfrm>
                <a:off x="7391400" y="2866263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50" name="Rectangle 122"/>
              <p:cNvSpPr>
                <a:spLocks noChangeArrowheads="1"/>
              </p:cNvSpPr>
              <p:nvPr/>
            </p:nvSpPr>
            <p:spPr bwMode="auto">
              <a:xfrm>
                <a:off x="7458075" y="2655252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551" name="Straight Connector 123"/>
              <p:cNvCxnSpPr>
                <a:cxnSpLocks noChangeShapeType="1"/>
                <a:stCxn id="22547" idx="0"/>
              </p:cNvCxnSpPr>
              <p:nvPr/>
            </p:nvCxnSpPr>
            <p:spPr bwMode="auto">
              <a:xfrm flipH="1" flipV="1">
                <a:off x="7253287" y="2476500"/>
                <a:ext cx="1" cy="81618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52" name="Straight Connector 124"/>
              <p:cNvCxnSpPr>
                <a:cxnSpLocks noChangeShapeType="1"/>
                <a:stCxn id="22548" idx="0"/>
              </p:cNvCxnSpPr>
              <p:nvPr/>
            </p:nvCxnSpPr>
            <p:spPr bwMode="auto">
              <a:xfrm flipH="1" flipV="1">
                <a:off x="7329487" y="2476500"/>
                <a:ext cx="1" cy="6007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53" name="Straight Connector 125"/>
              <p:cNvCxnSpPr>
                <a:cxnSpLocks noChangeShapeType="1"/>
                <a:stCxn id="22549" idx="0"/>
              </p:cNvCxnSpPr>
              <p:nvPr/>
            </p:nvCxnSpPr>
            <p:spPr bwMode="auto">
              <a:xfrm flipH="1" flipV="1">
                <a:off x="7424737" y="2487477"/>
                <a:ext cx="1" cy="37878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54" name="Rectangle 126"/>
              <p:cNvSpPr>
                <a:spLocks noChangeArrowheads="1"/>
              </p:cNvSpPr>
              <p:nvPr/>
            </p:nvSpPr>
            <p:spPr bwMode="auto">
              <a:xfrm>
                <a:off x="7458075" y="2486019"/>
                <a:ext cx="66675" cy="21101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22555" name="Rectangle 127"/>
              <p:cNvSpPr>
                <a:spLocks noChangeArrowheads="1"/>
              </p:cNvSpPr>
              <p:nvPr/>
            </p:nvSpPr>
            <p:spPr bwMode="auto">
              <a:xfrm>
                <a:off x="7134225" y="2276475"/>
                <a:ext cx="390525" cy="20002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/>
                <a:endParaRPr lang="en-US" sz="24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4584" name="TextBox 49165"/>
          <p:cNvSpPr txBox="1">
            <a:spLocks noChangeArrowheads="1"/>
          </p:cNvSpPr>
          <p:nvPr/>
        </p:nvSpPr>
        <p:spPr bwMode="auto">
          <a:xfrm>
            <a:off x="7705725" y="2959100"/>
            <a:ext cx="1187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sensor: 0.3% X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24585" name="TextBox 129"/>
          <p:cNvSpPr txBox="1">
            <a:spLocks noChangeArrowheads="1"/>
          </p:cNvSpPr>
          <p:nvPr/>
        </p:nvSpPr>
        <p:spPr bwMode="auto">
          <a:xfrm>
            <a:off x="7705725" y="3898900"/>
            <a:ext cx="1438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r/o cables: 2×0.11% X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24586" name="TextBox 93"/>
          <p:cNvSpPr txBox="1">
            <a:spLocks noChangeArrowheads="1"/>
          </p:cNvSpPr>
          <p:nvPr/>
        </p:nvSpPr>
        <p:spPr bwMode="auto">
          <a:xfrm>
            <a:off x="7750175" y="2192338"/>
            <a:ext cx="134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electronics</a:t>
            </a:r>
            <a:endParaRPr lang="en-US" baseline="-25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4587" name="TextBox 94"/>
          <p:cNvSpPr txBox="1">
            <a:spLocks noChangeArrowheads="1"/>
          </p:cNvSpPr>
          <p:nvPr/>
        </p:nvSpPr>
        <p:spPr bwMode="auto">
          <a:xfrm>
            <a:off x="2616200" y="6067425"/>
            <a:ext cx="12255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front view</a:t>
            </a:r>
          </a:p>
        </p:txBody>
      </p:sp>
      <p:sp>
        <p:nvSpPr>
          <p:cNvPr id="24588" name="TextBox 95"/>
          <p:cNvSpPr txBox="1">
            <a:spLocks noChangeArrowheads="1"/>
          </p:cNvSpPr>
          <p:nvPr/>
        </p:nvSpPr>
        <p:spPr bwMode="auto">
          <a:xfrm>
            <a:off x="6764338" y="6059488"/>
            <a:ext cx="12255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side view</a:t>
            </a:r>
          </a:p>
        </p:txBody>
      </p:sp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" name="Date Placeholder 9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291C5E-0908-4D15-9A61-D28E624383E8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5C364-3F45-4B4D-A73E-B4B2E52054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9" name="Footer Placeholder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23963" y="225425"/>
            <a:ext cx="76914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Assessment – </a:t>
            </a: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sensor occupancy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8118" t="28297" b="29192"/>
          <a:stretch>
            <a:fillRect/>
          </a:stretch>
        </p:blipFill>
        <p:spPr bwMode="auto">
          <a:xfrm>
            <a:off x="1476375" y="2389188"/>
            <a:ext cx="66770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 l="56276" t="88718" r="5565"/>
          <a:stretch>
            <a:fillRect/>
          </a:stretch>
        </p:blipFill>
        <p:spPr bwMode="auto">
          <a:xfrm>
            <a:off x="4956175" y="5505450"/>
            <a:ext cx="3340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1155700" y="1198563"/>
            <a:ext cx="7226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sensor occupancy := 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ratio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  “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nb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. of hit strips :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nb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. of all strips“  in a sensor</a:t>
            </a:r>
          </a:p>
        </p:txBody>
      </p: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1122363" y="1676400"/>
            <a:ext cx="16208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station 1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2930525" y="2051050"/>
            <a:ext cx="793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Gill Sans MT" pitchFamily="34" charset="0"/>
              </a:rPr>
              <a:t>Y/cm</a:t>
            </a: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15B804-B030-40E4-A278-A32DA0D6E5E5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93380-A632-468B-8F32-FFCCF0DB37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147763" y="225425"/>
            <a:ext cx="76914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Assessment – </a:t>
            </a: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hit multiplicities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43910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1905000" y="1828800"/>
            <a:ext cx="3759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particle hits per strip and event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5791200" y="1828800"/>
            <a:ext cx="28590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particle hits per hit strip 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6172200" y="2389188"/>
            <a:ext cx="1295400" cy="187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1838325" y="1223963"/>
            <a:ext cx="55038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in the most exposed sensors of station 1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5334000" y="2281238"/>
            <a:ext cx="3652838" cy="3057525"/>
            <a:chOff x="4990288" y="2647950"/>
            <a:chExt cx="3652330" cy="3057311"/>
          </a:xfrm>
        </p:grpSpPr>
        <p:pic>
          <p:nvPicPr>
            <p:cNvPr id="245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800"/>
            <a:stretch>
              <a:fillRect/>
            </a:stretch>
          </p:blipFill>
          <p:spPr bwMode="auto">
            <a:xfrm>
              <a:off x="4990288" y="2647950"/>
              <a:ext cx="3652330" cy="305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733107" y="2652712"/>
              <a:ext cx="838083" cy="646068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Mean 1.07</a:t>
              </a:r>
            </a:p>
          </p:txBody>
        </p:sp>
      </p:grp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C7B9DD-FEE1-4E4A-9C80-DD220AF578BB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64F44-1FBD-4B7D-B649-348EA78C92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066800" y="228600"/>
            <a:ext cx="6629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Assessment – hit cluster size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838" y="2278063"/>
            <a:ext cx="4094162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5" y="5414963"/>
            <a:ext cx="284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011738" y="1716088"/>
            <a:ext cx="270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in station 4</a:t>
            </a:r>
          </a:p>
        </p:txBody>
      </p:sp>
      <p:grpSp>
        <p:nvGrpSpPr>
          <p:cNvPr id="25606" name="Group 8"/>
          <p:cNvGrpSpPr>
            <a:grpSpLocks/>
          </p:cNvGrpSpPr>
          <p:nvPr/>
        </p:nvGrpSpPr>
        <p:grpSpPr bwMode="auto">
          <a:xfrm>
            <a:off x="1300163" y="2376488"/>
            <a:ext cx="3500437" cy="2952750"/>
            <a:chOff x="490816" y="1986617"/>
            <a:chExt cx="3500436" cy="2952750"/>
          </a:xfrm>
        </p:grpSpPr>
        <p:pic>
          <p:nvPicPr>
            <p:cNvPr id="256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816" y="1986617"/>
              <a:ext cx="3500436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Box 18"/>
            <p:cNvSpPr txBox="1">
              <a:spLocks noChangeArrowheads="1"/>
            </p:cNvSpPr>
            <p:nvPr/>
          </p:nvSpPr>
          <p:spPr bwMode="auto">
            <a:xfrm>
              <a:off x="2619652" y="2078692"/>
              <a:ext cx="1285875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Gill Sans MT" pitchFamily="34" charset="0"/>
                </a:rPr>
                <a:t>mean: 2.7</a:t>
              </a:r>
            </a:p>
          </p:txBody>
        </p:sp>
      </p:grp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243013" y="1716088"/>
            <a:ext cx="31765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distribution for full STS</a:t>
            </a:r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1119188" y="1069975"/>
            <a:ext cx="74914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cluster of strips := 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number of adjacent strips in a sensor that fire simultaneously</a:t>
            </a:r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1C9BE5-CA39-4422-A3F4-BBF8028BBD06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F85AE-43B6-40A4-9CB1-6FF948447F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62300" y="3048000"/>
          <a:ext cx="2857500" cy="2857500"/>
        </p:xfrm>
        <a:graphic>
          <a:graphicData uri="http://schemas.openxmlformats.org/presentationml/2006/ole">
            <p:oleObj spid="_x0000_s1026" name="Acrobat Document" r:id="rId3" imgW="5421600" imgH="5405400" progId="AcroExch.Document.11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71563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Track reconstruction performance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7763" y="1158875"/>
            <a:ext cx="48720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Cellular Automaton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Kalman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Filter: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76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ms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per event on a single core CPU;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event level parallelization, many-core platforms: </a:t>
            </a:r>
            <a:b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2500 min. bias events/s on 80 core server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3238" y="3059113"/>
          <a:ext cx="2849562" cy="2849562"/>
        </p:xfrm>
        <a:graphic>
          <a:graphicData uri="http://schemas.openxmlformats.org/presentationml/2006/ole">
            <p:oleObj spid="_x0000_s1027" name="Acrobat Document" r:id="rId4" imgW="5421600" imgH="5405400" progId="AcroExch.Document.11">
              <p:embed/>
            </p:oleObj>
          </a:graphicData>
        </a:graphic>
      </p:graphicFrame>
      <p:sp>
        <p:nvSpPr>
          <p:cNvPr id="1031" name="TextBox 16"/>
          <p:cNvSpPr txBox="1">
            <a:spLocks noChangeArrowheads="1"/>
          </p:cNvSpPr>
          <p:nvPr/>
        </p:nvSpPr>
        <p:spPr bwMode="auto">
          <a:xfrm>
            <a:off x="1195388" y="5897563"/>
            <a:ext cx="147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xz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projection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34075" y="3032125"/>
          <a:ext cx="2889250" cy="2889250"/>
        </p:xfrm>
        <a:graphic>
          <a:graphicData uri="http://schemas.openxmlformats.org/presentationml/2006/ole">
            <p:oleObj spid="_x0000_s1028" name="Acrobat Document" r:id="rId5" imgW="5421600" imgH="5405400" progId="AcroExch.Document.11">
              <p:embed/>
            </p:oleObj>
          </a:graphicData>
        </a:graphic>
      </p:graphicFrame>
      <p:sp>
        <p:nvSpPr>
          <p:cNvPr id="1032" name="TextBox 19"/>
          <p:cNvSpPr txBox="1">
            <a:spLocks noChangeArrowheads="1"/>
          </p:cNvSpPr>
          <p:nvPr/>
        </p:nvSpPr>
        <p:spPr bwMode="auto">
          <a:xfrm>
            <a:off x="3854450" y="5897563"/>
            <a:ext cx="147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yz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projection</a:t>
            </a:r>
          </a:p>
        </p:txBody>
      </p:sp>
      <p:sp>
        <p:nvSpPr>
          <p:cNvPr id="1033" name="TextBox 20"/>
          <p:cNvSpPr txBox="1">
            <a:spLocks noChangeArrowheads="1"/>
          </p:cNvSpPr>
          <p:nvPr/>
        </p:nvSpPr>
        <p:spPr bwMode="auto">
          <a:xfrm>
            <a:off x="6645275" y="5908675"/>
            <a:ext cx="1471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xy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projection</a:t>
            </a: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1371600" y="2543175"/>
            <a:ext cx="4754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Example: a central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collision, 25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0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397500" y="1146175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primary vertex reconstruction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392863" y="1543050"/>
            <a:ext cx="1724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σ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=   7.4 µm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</a:b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σ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= 14.1 µm</a:t>
            </a:r>
          </a:p>
          <a:p>
            <a:pPr>
              <a:defRPr/>
            </a:pP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σ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z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= 50.7 µm 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5867400" y="2590800"/>
            <a:ext cx="300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(STS + MVD: ~ 10 times better) </a:t>
            </a:r>
          </a:p>
        </p:txBody>
      </p:sp>
      <p:sp>
        <p:nvSpPr>
          <p:cNvPr id="16" name="Right Arrow 25"/>
          <p:cNvSpPr>
            <a:spLocks noChangeArrowheads="1"/>
          </p:cNvSpPr>
          <p:nvPr/>
        </p:nvSpPr>
        <p:spPr bwMode="auto">
          <a:xfrm rot="10800000">
            <a:off x="3548063" y="4024313"/>
            <a:ext cx="392112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429000" y="4403725"/>
            <a:ext cx="46038" cy="104775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6E26D4-5E16-43A7-A0A3-EC18A69180CD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4F93E-21A8-4EA0-9AF0-C4ADBCBC9C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25538" y="225425"/>
            <a:ext cx="6951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Track reconstruction performance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076825" y="838200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momentum resolution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8388" y="4268788"/>
            <a:ext cx="4113212" cy="208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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Ongoing layout improvements: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endParaRPr lang="en-US" sz="9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aperture improvements to be done </a:t>
            </a:r>
            <a:b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 some of the stations: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better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coverage around beam pipe </a:t>
            </a:r>
            <a:b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endParaRPr lang="en-US" sz="1050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optimize number and type of modules and their deployment in the stations</a:t>
            </a:r>
          </a:p>
        </p:txBody>
      </p: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1266825" y="838200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track reconstruction efficiency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5341938" y="3810000"/>
            <a:ext cx="2354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25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central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3835400"/>
            <a:ext cx="37004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1143000"/>
            <a:ext cx="3629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54113"/>
            <a:ext cx="36576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BFEAF4-FBBF-407F-99CC-B0B1397A4FFF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3BCC1-D958-4BF0-9723-379E55103F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047875" y="106045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 collisions, 25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143000" y="225425"/>
            <a:ext cx="7391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Kinematic distributions of charged hadrons</a:t>
            </a:r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1143000" y="1371600"/>
            <a:ext cx="5257800" cy="2487613"/>
            <a:chOff x="469900" y="1398788"/>
            <a:chExt cx="5414804" cy="2461100"/>
          </a:xfrm>
        </p:grpSpPr>
        <p:pic>
          <p:nvPicPr>
            <p:cNvPr id="27670" name="Picture 2" descr="\\WinfileSvF\CBM$Root\jheuser\Eigene Dateien\work\CBM\STS-TDR\STS-TDR_Final_3Dec2012\performance\figs\pi_25AGeV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900" y="1398793"/>
              <a:ext cx="2719641" cy="246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5064" y="1398788"/>
              <a:ext cx="2719640" cy="246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447800"/>
            <a:ext cx="26289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2024063" y="3659188"/>
            <a:ext cx="285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 collisions, 6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27655" name="Group 5"/>
          <p:cNvGrpSpPr>
            <a:grpSpLocks/>
          </p:cNvGrpSpPr>
          <p:nvPr/>
        </p:nvGrpSpPr>
        <p:grpSpPr bwMode="auto">
          <a:xfrm>
            <a:off x="1066800" y="4114800"/>
            <a:ext cx="7848600" cy="2306638"/>
            <a:chOff x="527970" y="4012284"/>
            <a:chExt cx="8152573" cy="2408549"/>
          </a:xfrm>
        </p:grpSpPr>
        <p:pic>
          <p:nvPicPr>
            <p:cNvPr id="2766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970" y="4012287"/>
              <a:ext cx="2661571" cy="240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3129" y="4012284"/>
              <a:ext cx="2661575" cy="240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8970" y="4012285"/>
              <a:ext cx="2661573" cy="240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Rectangle 6"/>
            <p:cNvSpPr>
              <a:spLocks noChangeArrowheads="1"/>
            </p:cNvSpPr>
            <p:nvPr/>
          </p:nvSpPr>
          <p:spPr bwMode="auto">
            <a:xfrm>
              <a:off x="7737138" y="4352578"/>
              <a:ext cx="559340" cy="2542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27665" name="Rectangle 23"/>
            <p:cNvSpPr>
              <a:spLocks noChangeArrowheads="1"/>
            </p:cNvSpPr>
            <p:nvPr/>
          </p:nvSpPr>
          <p:spPr bwMode="auto">
            <a:xfrm>
              <a:off x="4955838" y="4507942"/>
              <a:ext cx="559340" cy="2542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27666" name="Rectangle 24"/>
            <p:cNvSpPr>
              <a:spLocks noChangeArrowheads="1"/>
            </p:cNvSpPr>
            <p:nvPr/>
          </p:nvSpPr>
          <p:spPr bwMode="auto">
            <a:xfrm>
              <a:off x="2103650" y="4507942"/>
              <a:ext cx="559340" cy="2542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pic>
          <p:nvPicPr>
            <p:cNvPr id="2766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3320" y="4352578"/>
              <a:ext cx="3810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3703" y="4336492"/>
              <a:ext cx="371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08249" y="4339803"/>
              <a:ext cx="2190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6827838" y="1060450"/>
            <a:ext cx="130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STS + TOF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C5A6C1-F696-4CB1-8EF2-76A4E3A9CD03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5D60E-03EF-4348-9481-B0B41667A7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43000" y="17526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CBM Experiment</a:t>
            </a: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43000" y="24384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Silicon Tracker</a:t>
            </a:r>
            <a:endParaRPr lang="en-US" sz="2400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143000" y="31242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Assessment of STS</a:t>
            </a:r>
            <a:endParaRPr lang="en-US" sz="2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</a:p>
        </p:txBody>
      </p:sp>
      <p:pic>
        <p:nvPicPr>
          <p:cNvPr id="11277" name="Picture 3" descr="F:\GSI\STS\STS-TDR_Final_3Dec2012\system\concept\figs\STS-ev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4457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1143000" y="38100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Technical details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1143000" y="44958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Timeline/updates</a:t>
            </a:r>
            <a:endParaRPr lang="en-US" sz="2400" b="1" dirty="0"/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1143000" y="5181600"/>
            <a:ext cx="3276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Summary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36F566-706A-49D5-B893-6A4EEAEF2DA6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8C21A-56A0-428B-BF26-F319B0C51D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216400" y="1127125"/>
            <a:ext cx="183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Au+Au, 8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071563" y="225425"/>
            <a:ext cx="80724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Physics performance studies – hyperons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7026275" y="1127125"/>
            <a:ext cx="196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Au+Au, 25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71713"/>
            <a:ext cx="25511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5475288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1254125" y="4621213"/>
            <a:ext cx="2174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  <a:sym typeface="Symbol" pitchFamily="18" charset="2"/>
              </a:rPr>
              <a:t> several cm,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decays just before/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within STS</a:t>
            </a:r>
          </a:p>
        </p:txBody>
      </p:sp>
      <p:sp>
        <p:nvSpPr>
          <p:cNvPr id="28680" name="Right Arrow 10"/>
          <p:cNvSpPr>
            <a:spLocks noChangeArrowheads="1"/>
          </p:cNvSpPr>
          <p:nvPr/>
        </p:nvSpPr>
        <p:spPr bwMode="auto">
          <a:xfrm>
            <a:off x="542925" y="3781425"/>
            <a:ext cx="514350" cy="220663"/>
          </a:xfrm>
          <a:prstGeom prst="rightArrow">
            <a:avLst>
              <a:gd name="adj1" fmla="val 50000"/>
              <a:gd name="adj2" fmla="val 49953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28681" name="Right Arrow 11"/>
          <p:cNvSpPr>
            <a:spLocks noChangeArrowheads="1"/>
          </p:cNvSpPr>
          <p:nvPr/>
        </p:nvSpPr>
        <p:spPr bwMode="auto">
          <a:xfrm>
            <a:off x="1647825" y="4044950"/>
            <a:ext cx="409575" cy="220663"/>
          </a:xfrm>
          <a:prstGeom prst="rightArrow">
            <a:avLst>
              <a:gd name="adj1" fmla="val 50000"/>
              <a:gd name="adj2" fmla="val 49943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775767-C9F1-4FE5-AA65-103FEA1C3F9D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EB7A9-E803-42E6-B954-01468665E1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487988" y="1125538"/>
            <a:ext cx="196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Au+Au, 25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143000" y="152400"/>
            <a:ext cx="7924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Physics performance studies – open charm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5" y="1676400"/>
            <a:ext cx="32988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013" y="4051300"/>
            <a:ext cx="32559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spuren_charme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50" y="2027238"/>
            <a:ext cx="3257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ight Arrow 5"/>
          <p:cNvSpPr>
            <a:spLocks noChangeArrowheads="1"/>
          </p:cNvSpPr>
          <p:nvPr/>
        </p:nvSpPr>
        <p:spPr bwMode="auto">
          <a:xfrm>
            <a:off x="1181100" y="3654425"/>
            <a:ext cx="133350" cy="1143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31754" name="TextBox 6"/>
          <p:cNvSpPr txBox="1">
            <a:spLocks noChangeArrowheads="1"/>
          </p:cNvSpPr>
          <p:nvPr/>
        </p:nvSpPr>
        <p:spPr bwMode="auto">
          <a:xfrm>
            <a:off x="1066800" y="4064000"/>
            <a:ext cx="3676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  <a:sym typeface="Symbol" pitchFamily="18" charset="2"/>
              </a:rPr>
              <a:t>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few hundred µm,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decay just downstream of target, in front of MVD and STS</a:t>
            </a:r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EE578-6683-4045-9E81-51DC4D30691C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8F24A-7F74-410E-B25D-AB46973BE3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927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952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6330950" y="1066800"/>
            <a:ext cx="235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, 35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066800" y="5876925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FLUKA, non-ionizing dose at STS station 1, 1 month 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9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ions/s on target 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1974850" y="1076325"/>
            <a:ext cx="235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Au+Au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, 10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AGeV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1071563" y="225425"/>
            <a:ext cx="80724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Radiation environment – SIS100 / SIS300</a:t>
            </a: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E25530-3D45-49BA-BE1C-78012969CD8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3810000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de-DE" dirty="0"/>
              <a:t>FAIRNESS2013: Pradeep Ghosh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47B91F-142D-49A3-816D-46452E8A79B5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535D9-D1DB-4007-BA80-434E585C6BA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133600" y="2362200"/>
            <a:ext cx="5943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581400"/>
            <a:ext cx="354012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Microstrip sensors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Prototyping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Sensor module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Tests of prototypes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Engineering design for integration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CO2 cooling for 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8605838" cy="490538"/>
          </a:xfr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900" dirty="0" err="1" smtClean="0">
                <a:solidFill>
                  <a:schemeClr val="accent6">
                    <a:lumMod val="50000"/>
                  </a:schemeClr>
                </a:solidFill>
              </a:rPr>
              <a:t>Microstrip</a:t>
            </a:r>
            <a:r>
              <a:rPr lang="en-US" sz="3900" dirty="0" smtClean="0">
                <a:solidFill>
                  <a:schemeClr val="accent6">
                    <a:lumMod val="50000"/>
                  </a:schemeClr>
                </a:solidFill>
              </a:rPr>
              <a:t> sensors</a:t>
            </a:r>
            <a:endParaRPr lang="en-US" sz="3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143000" y="1347788"/>
            <a:ext cx="53086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double-sided, p-n-n structure 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width: 6.2 cm 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1024 strips at 58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  <a:sym typeface="Symbol" pitchFamily="18" charset="2"/>
              </a:rPr>
              <a:t>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 pitch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three types, strip lengths: 2, 4, 6 cm, 4 cm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stereo angle front-back-sides 7.5° 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integrated AC-coupled read-out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double metal interconnects on p-side, or replacement with an external micro cable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operation voltage up to few hundred volts</a:t>
            </a:r>
          </a:p>
          <a:p>
            <a:pPr marL="228600" indent="-2286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radiation hardness up to 1 ×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n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eq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/cm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768350"/>
            <a:ext cx="24765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3"/>
          <p:cNvPicPr>
            <a:picLocks noChangeAspect="1" noChangeArrowheads="1"/>
          </p:cNvPicPr>
          <p:nvPr/>
        </p:nvPicPr>
        <p:blipFill>
          <a:blip r:embed="rId3" cstate="print"/>
          <a:srcRect l="5589" t="15210" r="52145" b="15614"/>
          <a:stretch>
            <a:fillRect/>
          </a:stretch>
        </p:blipFill>
        <p:spPr bwMode="auto">
          <a:xfrm>
            <a:off x="6172200" y="3968750"/>
            <a:ext cx="23669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1184275" y="5322888"/>
            <a:ext cx="3997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4” and 6” wafers, 300 µm thick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test and full-size sensors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5295900" y="2635250"/>
            <a:ext cx="22098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591300" y="2025650"/>
            <a:ext cx="22098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CB5772-0B15-4AF8-9BAE-84C432955B9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FAIRNESS2013: Pradeep Ghosh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1143000"/>
          <a:ext cx="7543800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49"/>
                <a:gridCol w="693594"/>
                <a:gridCol w="1279562"/>
                <a:gridCol w="1529767"/>
                <a:gridCol w="1183340"/>
                <a:gridCol w="1577789"/>
              </a:tblGrid>
              <a:tr h="583948"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[cm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6479">
                <a:tc>
                  <a:txBody>
                    <a:bodyPr/>
                    <a:lstStyle/>
                    <a:p>
                      <a:r>
                        <a:rPr lang="en-US" dirty="0" smtClean="0"/>
                        <a:t>CBM01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double-sided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5.5 </a:t>
                      </a:r>
                      <a:r>
                        <a:rPr lang="en-US" dirty="0" smtClean="0">
                          <a:sym typeface="Symbol"/>
                        </a:rPr>
                        <a:t> 5.5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±7.5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</a:tr>
              <a:tr h="336479">
                <a:tc>
                  <a:txBody>
                    <a:bodyPr/>
                    <a:lstStyle/>
                    <a:p>
                      <a:r>
                        <a:rPr lang="en-US" dirty="0" smtClean="0"/>
                        <a:t>CBM03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double-sided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 </a:t>
                      </a:r>
                      <a:r>
                        <a:rPr lang="en-US" dirty="0" smtClean="0">
                          <a:sym typeface="Symbol"/>
                        </a:rPr>
                        <a:t> 6.2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±7.5 </a:t>
                      </a:r>
                      <a:r>
                        <a:rPr lang="en-US" dirty="0" err="1" smtClean="0"/>
                        <a:t>deg</a:t>
                      </a:r>
                      <a:endParaRPr lang="en-US" dirty="0" smtClean="0"/>
                    </a:p>
                  </a:txBody>
                  <a:tcPr/>
                </a:tc>
              </a:tr>
              <a:tr h="341153">
                <a:tc>
                  <a:txBody>
                    <a:bodyPr/>
                    <a:lstStyle/>
                    <a:p>
                      <a:r>
                        <a:rPr lang="en-US" dirty="0" smtClean="0"/>
                        <a:t>CBM03’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Single/CBM03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 </a:t>
                      </a:r>
                      <a:r>
                        <a:rPr lang="en-US" dirty="0" smtClean="0">
                          <a:sym typeface="Symbol"/>
                        </a:rPr>
                        <a:t> 6.2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for</a:t>
                      </a:r>
                      <a:r>
                        <a:rPr lang="en-US" baseline="0" dirty="0" smtClean="0"/>
                        <a:t> CBM05</a:t>
                      </a:r>
                      <a:endParaRPr lang="en-US" dirty="0"/>
                    </a:p>
                  </a:txBody>
                  <a:tcPr/>
                </a:tc>
              </a:tr>
              <a:tr h="588838">
                <a:tc>
                  <a:txBody>
                    <a:bodyPr/>
                    <a:lstStyle/>
                    <a:p>
                      <a:r>
                        <a:rPr lang="en-US" dirty="0" smtClean="0"/>
                        <a:t>CBM05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double-sided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6.2 </a:t>
                      </a:r>
                      <a:r>
                        <a:rPr lang="en-US" smtClean="0">
                          <a:sym typeface="Symbol"/>
                        </a:rPr>
                        <a:t> 6.2</a:t>
                      </a:r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7.5/0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full-size </a:t>
                      </a:r>
                    </a:p>
                  </a:txBody>
                  <a:tcPr/>
                </a:tc>
              </a:tr>
              <a:tr h="588838">
                <a:tc>
                  <a:txBody>
                    <a:bodyPr/>
                    <a:lstStyle/>
                    <a:p>
                      <a:r>
                        <a:rPr lang="en-US" dirty="0" smtClean="0"/>
                        <a:t>CBM05H4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Hamamatsu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double-sided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 </a:t>
                      </a:r>
                      <a:r>
                        <a:rPr lang="en-US" dirty="0" smtClean="0">
                          <a:sym typeface="Symbol"/>
                        </a:rPr>
                        <a:t> 4.2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7.5/0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full-size </a:t>
                      </a:r>
                    </a:p>
                  </a:txBody>
                  <a:tcPr/>
                </a:tc>
              </a:tr>
              <a:tr h="588838">
                <a:tc>
                  <a:txBody>
                    <a:bodyPr/>
                    <a:lstStyle/>
                    <a:p>
                      <a:r>
                        <a:rPr lang="en-US" dirty="0" smtClean="0"/>
                        <a:t>CBM05H2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Hamamatsu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single-sided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 </a:t>
                      </a:r>
                      <a:r>
                        <a:rPr lang="en-US" dirty="0" smtClean="0">
                          <a:sym typeface="Symbol"/>
                        </a:rPr>
                        <a:t> 2.2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7.5/0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full-size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38" y="225425"/>
            <a:ext cx="6342062" cy="490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Prototype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microstrip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sensors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53" name="Picture 2"/>
          <p:cNvPicPr>
            <a:picLocks noChangeAspect="1" noChangeArrowheads="1"/>
          </p:cNvPicPr>
          <p:nvPr/>
        </p:nvPicPr>
        <p:blipFill>
          <a:blip r:embed="rId2" cstate="print"/>
          <a:srcRect b="31766"/>
          <a:stretch>
            <a:fillRect/>
          </a:stretch>
        </p:blipFill>
        <p:spPr bwMode="auto">
          <a:xfrm>
            <a:off x="1676400" y="5105400"/>
            <a:ext cx="37385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4" name="Picture 2" descr="\\WinfileSvF\CBM$Root\jheuser\Eigene Dateien\work\CBM\GSI-Scientific-Report-2012\heuser-1-sensors\SingleSideSensor+InterstripCable-2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715000"/>
            <a:ext cx="13477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5" name="TextBox 5"/>
          <p:cNvSpPr txBox="1">
            <a:spLocks noChangeArrowheads="1"/>
          </p:cNvSpPr>
          <p:nvPr/>
        </p:nvSpPr>
        <p:spPr bwMode="auto">
          <a:xfrm>
            <a:off x="5770563" y="6183313"/>
            <a:ext cx="2687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external on-sensor cable</a:t>
            </a:r>
          </a:p>
        </p:txBody>
      </p:sp>
      <p:sp>
        <p:nvSpPr>
          <p:cNvPr id="33856" name="Rectangle 6"/>
          <p:cNvSpPr>
            <a:spLocks noChangeArrowheads="1"/>
          </p:cNvSpPr>
          <p:nvPr/>
        </p:nvSpPr>
        <p:spPr bwMode="auto">
          <a:xfrm>
            <a:off x="1905000" y="6324600"/>
            <a:ext cx="80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ill Sans MT" pitchFamily="34" charset="0"/>
              </a:rPr>
              <a:t>CBM05</a:t>
            </a:r>
          </a:p>
        </p:txBody>
      </p:sp>
      <p:sp>
        <p:nvSpPr>
          <p:cNvPr id="33857" name="Rectangle 10"/>
          <p:cNvSpPr>
            <a:spLocks noChangeArrowheads="1"/>
          </p:cNvSpPr>
          <p:nvPr/>
        </p:nvSpPr>
        <p:spPr bwMode="auto">
          <a:xfrm>
            <a:off x="3048000" y="6324600"/>
            <a:ext cx="105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ill Sans MT" pitchFamily="34" charset="0"/>
              </a:rPr>
              <a:t>CBM05H4</a:t>
            </a:r>
          </a:p>
        </p:txBody>
      </p:sp>
      <p:sp>
        <p:nvSpPr>
          <p:cNvPr id="33858" name="Rectangle 11"/>
          <p:cNvSpPr>
            <a:spLocks noChangeArrowheads="1"/>
          </p:cNvSpPr>
          <p:nvPr/>
        </p:nvSpPr>
        <p:spPr bwMode="auto">
          <a:xfrm>
            <a:off x="4343400" y="6324600"/>
            <a:ext cx="105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ill Sans MT" pitchFamily="34" charset="0"/>
              </a:rPr>
              <a:t>CBM05H2</a:t>
            </a:r>
          </a:p>
        </p:txBody>
      </p:sp>
      <p:sp>
        <p:nvSpPr>
          <p:cNvPr id="33859" name="TextBox 7"/>
          <p:cNvSpPr txBox="1">
            <a:spLocks noChangeArrowheads="1"/>
          </p:cNvSpPr>
          <p:nvPr/>
        </p:nvSpPr>
        <p:spPr bwMode="auto">
          <a:xfrm>
            <a:off x="5700713" y="5068888"/>
            <a:ext cx="3138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under study: replacement for integrated 2</a:t>
            </a:r>
            <a:r>
              <a:rPr lang="en-US" baseline="30000">
                <a:latin typeface="Gill Sans MT" pitchFamily="34" charset="0"/>
              </a:rPr>
              <a:t>nd</a:t>
            </a:r>
            <a:r>
              <a:rPr lang="en-US">
                <a:latin typeface="Gill Sans MT" pitchFamily="34" charset="0"/>
              </a:rPr>
              <a:t> metal layer </a:t>
            </a:r>
          </a:p>
        </p:txBody>
      </p:sp>
      <p:pic>
        <p:nvPicPr>
          <p:cNvPr id="33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595C4-D86E-479E-AB27-36AA00F6563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FAIRNESS2013: Pradeep Ghosh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105400" cy="490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STS sensor module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713" y="1393825"/>
            <a:ext cx="73802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20" name="Straight Arrow Connector 2"/>
          <p:cNvCxnSpPr>
            <a:cxnSpLocks noChangeShapeType="1"/>
          </p:cNvCxnSpPr>
          <p:nvPr/>
        </p:nvCxnSpPr>
        <p:spPr bwMode="auto">
          <a:xfrm>
            <a:off x="1352550" y="4962525"/>
            <a:ext cx="1314450" cy="828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676400" y="37147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sensor</a:t>
            </a:r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3476625" y="2568575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read-out cables</a:t>
            </a:r>
          </a:p>
        </p:txBody>
      </p:sp>
      <p:sp>
        <p:nvSpPr>
          <p:cNvPr id="34823" name="TextBox 14"/>
          <p:cNvSpPr txBox="1">
            <a:spLocks noChangeArrowheads="1"/>
          </p:cNvSpPr>
          <p:nvPr/>
        </p:nvSpPr>
        <p:spPr bwMode="auto">
          <a:xfrm>
            <a:off x="7343775" y="1143000"/>
            <a:ext cx="18764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front-end electronics board</a:t>
            </a:r>
          </a:p>
        </p:txBody>
      </p:sp>
      <p:sp>
        <p:nvSpPr>
          <p:cNvPr id="34824" name="TextBox 15"/>
          <p:cNvSpPr txBox="1">
            <a:spLocks noChangeArrowheads="1"/>
          </p:cNvSpPr>
          <p:nvPr/>
        </p:nvSpPr>
        <p:spPr bwMode="auto">
          <a:xfrm>
            <a:off x="371475" y="55499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6 cm</a:t>
            </a:r>
          </a:p>
        </p:txBody>
      </p:sp>
      <p:cxnSp>
        <p:nvCxnSpPr>
          <p:cNvPr id="34825" name="Straight Arrow Connector 17"/>
          <p:cNvCxnSpPr>
            <a:cxnSpLocks noChangeShapeType="1"/>
          </p:cNvCxnSpPr>
          <p:nvPr/>
        </p:nvCxnSpPr>
        <p:spPr bwMode="auto">
          <a:xfrm flipV="1">
            <a:off x="4737100" y="3797300"/>
            <a:ext cx="2076450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5229225" y="4514850"/>
            <a:ext cx="197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10 – 50 cm </a:t>
            </a:r>
          </a:p>
        </p:txBody>
      </p:sp>
      <p:cxnSp>
        <p:nvCxnSpPr>
          <p:cNvPr id="34827" name="Straight Arrow Connector 20"/>
          <p:cNvCxnSpPr>
            <a:cxnSpLocks noChangeShapeType="1"/>
          </p:cNvCxnSpPr>
          <p:nvPr/>
        </p:nvCxnSpPr>
        <p:spPr bwMode="auto">
          <a:xfrm flipV="1">
            <a:off x="2790825" y="4914900"/>
            <a:ext cx="1857375" cy="942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4828" name="TextBox 21"/>
          <p:cNvSpPr txBox="1">
            <a:spLocks noChangeArrowheads="1"/>
          </p:cNvSpPr>
          <p:nvPr/>
        </p:nvSpPr>
        <p:spPr bwMode="auto">
          <a:xfrm>
            <a:off x="2990850" y="5707063"/>
            <a:ext cx="211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2, 4, 6, (12) cm</a:t>
            </a:r>
          </a:p>
        </p:txBody>
      </p:sp>
      <p:sp>
        <p:nvSpPr>
          <p:cNvPr id="36879" name="TextBox 1"/>
          <p:cNvSpPr txBox="1">
            <a:spLocks noChangeArrowheads="1"/>
          </p:cNvSpPr>
          <p:nvPr/>
        </p:nvSpPr>
        <p:spPr bwMode="auto">
          <a:xfrm>
            <a:off x="1073150" y="1149350"/>
            <a:ext cx="433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module := building block of ladders </a:t>
            </a:r>
          </a:p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smallest assembled functional unit</a:t>
            </a:r>
          </a:p>
        </p:txBody>
      </p:sp>
      <p:pic>
        <p:nvPicPr>
          <p:cNvPr id="348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86E151-612C-4351-85DA-310A58982EC7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D9C2-4BA5-468D-B919-2CE2D27432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935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Test of first prototype modules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722688" y="898525"/>
            <a:ext cx="326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ADC spectrum, 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241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Am source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263650"/>
            <a:ext cx="21542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 r="42012"/>
          <a:stretch>
            <a:fillRect/>
          </a:stretch>
        </p:blipFill>
        <p:spPr bwMode="auto">
          <a:xfrm>
            <a:off x="1241425" y="4343400"/>
            <a:ext cx="22637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F:\CBM\DPG Dresden 2013\V0_Americi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412875"/>
            <a:ext cx="40576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7510463" y="1249363"/>
            <a:ext cx="1095375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</a:rPr>
              <a:t>59.5 keV</a:t>
            </a:r>
          </a:p>
          <a:p>
            <a:r>
              <a:rPr lang="en-US">
                <a:latin typeface="Gill Sans MT" pitchFamily="34" charset="0"/>
                <a:sym typeface="Symbol" pitchFamily="18" charset="2"/>
              </a:rPr>
              <a:t> </a:t>
            </a:r>
            <a:r>
              <a:rPr lang="en-US">
                <a:latin typeface="Gill Sans MT" pitchFamily="34" charset="0"/>
              </a:rPr>
              <a:t>line</a:t>
            </a: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3017838" y="1930400"/>
            <a:ext cx="868362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10 cm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20 cm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30 cm</a:t>
            </a:r>
            <a:endParaRPr lang="en-US" baseline="30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491288" y="1571625"/>
            <a:ext cx="581025" cy="2000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35850" name="Rectangle 17"/>
          <p:cNvSpPr>
            <a:spLocks noChangeArrowheads="1"/>
          </p:cNvSpPr>
          <p:nvPr/>
        </p:nvSpPr>
        <p:spPr bwMode="auto">
          <a:xfrm>
            <a:off x="6348413" y="1935163"/>
            <a:ext cx="581025" cy="2000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35851" name="Rectangle 18"/>
          <p:cNvSpPr>
            <a:spLocks noChangeArrowheads="1"/>
          </p:cNvSpPr>
          <p:nvPr/>
        </p:nvSpPr>
        <p:spPr bwMode="auto">
          <a:xfrm>
            <a:off x="6135688" y="2344738"/>
            <a:ext cx="581025" cy="2000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992688" y="1517650"/>
            <a:ext cx="1738312" cy="922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10 cm: 15.0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ke</a:t>
            </a:r>
            <a:r>
              <a:rPr lang="en-US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3B00"/>
                </a:solidFill>
                <a:latin typeface="+mn-lt"/>
                <a:cs typeface="+mn-cs"/>
              </a:rPr>
              <a:t>20 cm: 14.7 </a:t>
            </a:r>
            <a:r>
              <a:rPr lang="en-US" dirty="0" err="1">
                <a:solidFill>
                  <a:srgbClr val="C03B00"/>
                </a:solidFill>
                <a:latin typeface="+mn-lt"/>
                <a:cs typeface="+mn-cs"/>
              </a:rPr>
              <a:t>ke</a:t>
            </a:r>
            <a:r>
              <a:rPr lang="en-US" baseline="30000" dirty="0">
                <a:solidFill>
                  <a:srgbClr val="C03B00"/>
                </a:solidFill>
                <a:latin typeface="+mn-lt"/>
                <a:cs typeface="+mn-cs"/>
              </a:rPr>
              <a:t>-</a:t>
            </a:r>
            <a:r>
              <a:rPr lang="en-US" dirty="0">
                <a:solidFill>
                  <a:srgbClr val="C03B00"/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rgbClr val="FFC000"/>
                </a:solidFill>
                <a:latin typeface="+mn-lt"/>
                <a:cs typeface="+mn-cs"/>
              </a:rPr>
              <a:t>30 cm: 14.1 </a:t>
            </a:r>
            <a:r>
              <a:rPr lang="en-US" dirty="0" err="1">
                <a:solidFill>
                  <a:srgbClr val="FFC000"/>
                </a:solidFill>
                <a:latin typeface="+mn-lt"/>
                <a:cs typeface="+mn-cs"/>
              </a:rPr>
              <a:t>ke</a:t>
            </a:r>
            <a:r>
              <a:rPr lang="en-US" baseline="30000" dirty="0">
                <a:solidFill>
                  <a:srgbClr val="FFC000"/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35853" name="TextBox 9"/>
          <p:cNvSpPr txBox="1">
            <a:spLocks noChangeArrowheads="1"/>
          </p:cNvSpPr>
          <p:nvPr/>
        </p:nvSpPr>
        <p:spPr bwMode="auto">
          <a:xfrm>
            <a:off x="4857750" y="4486275"/>
            <a:ext cx="2643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ill Sans MT" pitchFamily="34" charset="0"/>
              </a:rPr>
              <a:t>threshold @ 3</a:t>
            </a:r>
            <a:r>
              <a:rPr lang="el-GR" sz="2000">
                <a:latin typeface="Corbel" pitchFamily="34" charset="0"/>
              </a:rPr>
              <a:t>σ</a:t>
            </a:r>
            <a:r>
              <a:rPr lang="en-US" sz="2000">
                <a:latin typeface="Gill Sans MT" pitchFamily="34" charset="0"/>
              </a:rPr>
              <a:t> noise</a:t>
            </a:r>
          </a:p>
        </p:txBody>
      </p:sp>
      <p:sp>
        <p:nvSpPr>
          <p:cNvPr id="37905" name="TextBox 20"/>
          <p:cNvSpPr txBox="1">
            <a:spLocks noChangeArrowheads="1"/>
          </p:cNvSpPr>
          <p:nvPr/>
        </p:nvSpPr>
        <p:spPr bwMode="auto">
          <a:xfrm>
            <a:off x="1143000" y="6115050"/>
            <a:ext cx="2743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read-out cable, 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Al-Polyamide thickness 0.1% X</a:t>
            </a:r>
            <a:r>
              <a:rPr lang="en-US" sz="1400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0</a:t>
            </a:r>
          </a:p>
          <a:p>
            <a:pPr>
              <a:defRPr/>
            </a:pPr>
            <a:endParaRPr lang="en-US" sz="1400" baseline="-25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7906" name="TextBox 2"/>
          <p:cNvSpPr txBox="1">
            <a:spLocks noChangeArrowheads="1"/>
          </p:cNvSpPr>
          <p:nvPr/>
        </p:nvSpPr>
        <p:spPr bwMode="auto">
          <a:xfrm>
            <a:off x="2936875" y="3856038"/>
            <a:ext cx="1787525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S/N</a:t>
            </a:r>
            <a:r>
              <a:rPr lang="en-US" baseline="-2500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MIP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~ 20</a:t>
            </a:r>
          </a:p>
        </p:txBody>
      </p:sp>
      <p:sp>
        <p:nvSpPr>
          <p:cNvPr id="37907" name="TextBox 13"/>
          <p:cNvSpPr txBox="1">
            <a:spLocks noChangeArrowheads="1"/>
          </p:cNvSpPr>
          <p:nvPr/>
        </p:nvSpPr>
        <p:spPr bwMode="auto">
          <a:xfrm>
            <a:off x="1314450" y="960438"/>
            <a:ext cx="1733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n-XYTER FEB</a:t>
            </a: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1184275" y="3516313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ill Sans MT" pitchFamily="34" charset="0"/>
              </a:rPr>
              <a:t>CBM01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4191000" y="4401434"/>
          <a:ext cx="4953000" cy="191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585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75DD59-AF02-4960-AFB0-A55D7C90041B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E6F51-6943-46F5-9E17-20C0F3AA0D8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SC0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011238"/>
            <a:ext cx="72675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Line 9"/>
          <p:cNvSpPr>
            <a:spLocks noChangeAspect="1" noChangeShapeType="1"/>
          </p:cNvSpPr>
          <p:nvPr/>
        </p:nvSpPr>
        <p:spPr bwMode="auto">
          <a:xfrm flipV="1">
            <a:off x="2844800" y="3556000"/>
            <a:ext cx="5391150" cy="665163"/>
          </a:xfrm>
          <a:prstGeom prst="line">
            <a:avLst/>
          </a:prstGeom>
          <a:noFill/>
          <a:ln w="444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1143000" y="228600"/>
            <a:ext cx="7162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In-beam tests of prototype systems</a:t>
            </a:r>
            <a:endParaRPr lang="de-DE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>
            <a:off x="1143000" y="1066800"/>
            <a:ext cx="1660525" cy="4246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silicon microstrip sensors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self-triggering front-end electronics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DAQ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DCS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online monitoring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tracking</a:t>
            </a:r>
            <a:endParaRPr lang="de-DE" sz="20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2135188" y="4956175"/>
            <a:ext cx="6881812" cy="1470025"/>
            <a:chOff x="528" y="3156"/>
            <a:chExt cx="5088" cy="1087"/>
          </a:xfrm>
        </p:grpSpPr>
        <p:pic>
          <p:nvPicPr>
            <p:cNvPr id="36877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6563"/>
            <a:stretch>
              <a:fillRect/>
            </a:stretch>
          </p:blipFill>
          <p:spPr bwMode="auto">
            <a:xfrm>
              <a:off x="528" y="3208"/>
              <a:ext cx="1344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6500"/>
            <a:stretch>
              <a:fillRect/>
            </a:stretch>
          </p:blipFill>
          <p:spPr bwMode="auto">
            <a:xfrm>
              <a:off x="2208" y="3193"/>
              <a:ext cx="1392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t="6810"/>
            <a:stretch>
              <a:fillRect/>
            </a:stretch>
          </p:blipFill>
          <p:spPr bwMode="auto">
            <a:xfrm>
              <a:off x="3936" y="3196"/>
              <a:ext cx="1392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0" name="Text Box 23"/>
            <p:cNvSpPr txBox="1">
              <a:spLocks noChangeArrowheads="1"/>
            </p:cNvSpPr>
            <p:nvPr/>
          </p:nvSpPr>
          <p:spPr bwMode="auto">
            <a:xfrm>
              <a:off x="1296" y="3156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 </a:t>
              </a:r>
              <a:r>
                <a:rPr lang="el-GR" sz="1600"/>
                <a:t>σ</a:t>
              </a:r>
              <a:r>
                <a:rPr lang="en-US" sz="1600"/>
                <a:t> =32 </a:t>
              </a:r>
              <a:r>
                <a:rPr lang="en-US" sz="1600">
                  <a:sym typeface="Symbol" pitchFamily="18" charset="2"/>
                </a:rPr>
                <a:t>m</a:t>
              </a:r>
              <a:endParaRPr lang="de-DE"/>
            </a:p>
          </p:txBody>
        </p:sp>
        <p:sp>
          <p:nvSpPr>
            <p:cNvPr id="36881" name="Rectangle 16"/>
            <p:cNvSpPr>
              <a:spLocks noChangeArrowheads="1"/>
            </p:cNvSpPr>
            <p:nvPr/>
          </p:nvSpPr>
          <p:spPr bwMode="auto">
            <a:xfrm>
              <a:off x="4848" y="3168"/>
              <a:ext cx="48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82" name="Text Box 25"/>
            <p:cNvSpPr txBox="1">
              <a:spLocks noChangeArrowheads="1"/>
            </p:cNvSpPr>
            <p:nvPr/>
          </p:nvSpPr>
          <p:spPr bwMode="auto">
            <a:xfrm>
              <a:off x="4752" y="3156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 </a:t>
              </a:r>
              <a:r>
                <a:rPr lang="el-GR" sz="1600">
                  <a:cs typeface="Times New Roman" pitchFamily="18" charset="0"/>
                </a:rPr>
                <a:t>σ</a:t>
              </a:r>
              <a:r>
                <a:rPr lang="en-US" sz="1600">
                  <a:cs typeface="Times New Roman" pitchFamily="18" charset="0"/>
                </a:rPr>
                <a:t> =</a:t>
              </a:r>
              <a:r>
                <a:rPr lang="en-US" sz="1600"/>
                <a:t>32 </a:t>
              </a:r>
              <a:r>
                <a:rPr lang="en-US" sz="1600">
                  <a:sym typeface="Symbol" pitchFamily="18" charset="2"/>
                </a:rPr>
                <a:t>m</a:t>
              </a:r>
              <a:r>
                <a:rPr lang="en-US" sz="1600"/>
                <a:t> </a:t>
              </a:r>
              <a:endParaRPr lang="de-DE" sz="1600"/>
            </a:p>
          </p:txBody>
        </p:sp>
        <p:sp>
          <p:nvSpPr>
            <p:cNvPr id="36883" name="Rectangle 18"/>
            <p:cNvSpPr>
              <a:spLocks noChangeArrowheads="1"/>
            </p:cNvSpPr>
            <p:nvPr/>
          </p:nvSpPr>
          <p:spPr bwMode="auto">
            <a:xfrm>
              <a:off x="3168" y="3168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84" name="Text Box 24"/>
            <p:cNvSpPr txBox="1">
              <a:spLocks noChangeArrowheads="1"/>
            </p:cNvSpPr>
            <p:nvPr/>
          </p:nvSpPr>
          <p:spPr bwMode="auto">
            <a:xfrm>
              <a:off x="2976" y="3156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 </a:t>
              </a:r>
              <a:r>
                <a:rPr lang="el-GR" sz="1600">
                  <a:cs typeface="Times New Roman" pitchFamily="18" charset="0"/>
                </a:rPr>
                <a:t>σ</a:t>
              </a:r>
              <a:r>
                <a:rPr lang="en-US" sz="1600">
                  <a:cs typeface="Times New Roman" pitchFamily="18" charset="0"/>
                </a:rPr>
                <a:t> =</a:t>
              </a:r>
              <a:r>
                <a:rPr lang="en-US" sz="1600"/>
                <a:t>58 </a:t>
              </a:r>
              <a:r>
                <a:rPr lang="en-US" sz="1600">
                  <a:sym typeface="Symbol" pitchFamily="18" charset="2"/>
                </a:rPr>
                <a:t>m</a:t>
              </a:r>
              <a:r>
                <a:rPr lang="en-US" sz="1600"/>
                <a:t> </a:t>
              </a:r>
              <a:endParaRPr lang="de-DE" sz="1600"/>
            </a:p>
          </p:txBody>
        </p:sp>
      </p:grpSp>
      <p:sp>
        <p:nvSpPr>
          <p:cNvPr id="36871" name="TextBox 1"/>
          <p:cNvSpPr txBox="1">
            <a:spLocks noChangeArrowheads="1"/>
          </p:cNvSpPr>
          <p:nvPr/>
        </p:nvSpPr>
        <p:spPr bwMode="auto">
          <a:xfrm rot="-470649">
            <a:off x="4584700" y="3403600"/>
            <a:ext cx="217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Gill Sans MT" pitchFamily="34" charset="0"/>
              </a:rPr>
              <a:t>2.4 GeV protons</a:t>
            </a:r>
          </a:p>
        </p:txBody>
      </p:sp>
      <p:sp>
        <p:nvSpPr>
          <p:cNvPr id="36872" name="Text Box 11"/>
          <p:cNvSpPr txBox="1">
            <a:spLocks noChangeAspect="1" noChangeArrowheads="1"/>
          </p:cNvSpPr>
          <p:nvPr/>
        </p:nvSpPr>
        <p:spPr bwMode="auto">
          <a:xfrm>
            <a:off x="4697413" y="4157663"/>
            <a:ext cx="1365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Gill Sans MT" pitchFamily="34" charset="0"/>
              </a:rPr>
              <a:t>neutron-irradiated sensor</a:t>
            </a:r>
            <a:endParaRPr lang="de-DE" sz="140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0C1A85-1294-4030-A93D-DDD4649EAF1A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41752-C217-408E-8232-3BA91D57674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47763" y="228600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model of the STS for integration</a:t>
            </a:r>
            <a:endParaRPr lang="en-US" sz="3200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2" descr="F:\Work\CBM\STS-TDR\STS-TDR_Final-Full_3Dec2012\integration\system-integration\figs\CBM_STS_pic-titlepi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2114550"/>
            <a:ext cx="2827337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F:\Work\CBM\STS-TDR\STS-TDR_Final-Full_3Dec2012\integration\system-integration\figs\CBM_STS_pic-overwiew-dimetric.png"/>
          <p:cNvPicPr>
            <a:picLocks noChangeAspect="1" noChangeArrowheads="1"/>
          </p:cNvPicPr>
          <p:nvPr/>
        </p:nvPicPr>
        <p:blipFill>
          <a:blip r:embed="rId3" cstate="print"/>
          <a:srcRect l="27422" r="8723"/>
          <a:stretch>
            <a:fillRect/>
          </a:stretch>
        </p:blipFill>
        <p:spPr bwMode="auto">
          <a:xfrm>
            <a:off x="4140200" y="1930400"/>
            <a:ext cx="355600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7591425" y="1100138"/>
            <a:ext cx="1400175" cy="5154612"/>
            <a:chOff x="7391400" y="1100138"/>
            <a:chExt cx="1400175" cy="5154612"/>
          </a:xfrm>
        </p:grpSpPr>
        <p:pic>
          <p:nvPicPr>
            <p:cNvPr id="3789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100138"/>
              <a:ext cx="1143000" cy="5154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51825" y="1100138"/>
              <a:ext cx="5143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00" name="Group 1"/>
            <p:cNvGrpSpPr>
              <a:grpSpLocks/>
            </p:cNvGrpSpPr>
            <p:nvPr/>
          </p:nvGrpSpPr>
          <p:grpSpPr bwMode="auto">
            <a:xfrm>
              <a:off x="8277225" y="3810000"/>
              <a:ext cx="514350" cy="2012950"/>
              <a:chOff x="8403847" y="3022810"/>
              <a:chExt cx="514613" cy="2012154"/>
            </a:xfrm>
          </p:grpSpPr>
          <p:pic>
            <p:nvPicPr>
              <p:cNvPr id="37901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0800000">
                <a:off x="8403849" y="3739564"/>
                <a:ext cx="514611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5310"/>
              <a:stretch>
                <a:fillRect/>
              </a:stretch>
            </p:blipFill>
            <p:spPr bwMode="auto">
              <a:xfrm rot="10800000">
                <a:off x="8403848" y="3526519"/>
                <a:ext cx="514611" cy="837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3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5310"/>
              <a:stretch>
                <a:fillRect/>
              </a:stretch>
            </p:blipFill>
            <p:spPr bwMode="auto">
              <a:xfrm rot="10800000">
                <a:off x="8403849" y="3276810"/>
                <a:ext cx="514611" cy="837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4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5310"/>
              <a:stretch>
                <a:fillRect/>
              </a:stretch>
            </p:blipFill>
            <p:spPr bwMode="auto">
              <a:xfrm rot="10800000">
                <a:off x="8403847" y="3022810"/>
                <a:ext cx="514611" cy="837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5DE35C-01FC-4132-8B2C-B64747449C3F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05AD5-98BE-4488-A108-6343A233BA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3E342E-64D5-43F1-B19D-910389CD65D4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C737F-7127-4A92-83C7-D772A979F5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09800" y="2362200"/>
            <a:ext cx="5257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 Experiment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733800"/>
            <a:ext cx="34893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CBM detector setup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Tracking challenges at SIS100/300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Track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066800" y="225425"/>
            <a:ext cx="807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GB" sz="36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cooling of the front-end electronics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2038" y="5075238"/>
            <a:ext cx="327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 cooperation with CERN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(EU-FP7 CRISP):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realization of a 1 kW CO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test cooling unit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TRACI-XL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 r="5060"/>
          <a:stretch>
            <a:fillRect/>
          </a:stretch>
        </p:blipFill>
        <p:spPr bwMode="auto">
          <a:xfrm>
            <a:off x="4430713" y="1852613"/>
            <a:ext cx="3781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16"/>
          <p:cNvSpPr txBox="1">
            <a:spLocks noChangeArrowheads="1"/>
          </p:cNvSpPr>
          <p:nvPr/>
        </p:nvSpPr>
        <p:spPr bwMode="auto">
          <a:xfrm>
            <a:off x="4489450" y="1103313"/>
            <a:ext cx="4959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best cooling agent: CO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volumetric heat transfer vs. tube diameter</a:t>
            </a:r>
          </a:p>
        </p:txBody>
      </p:sp>
      <p:pic>
        <p:nvPicPr>
          <p:cNvPr id="38918" name="Picture 4" descr="Coolingwall"/>
          <p:cNvPicPr>
            <a:picLocks noChangeAspect="1" noChangeArrowheads="1"/>
          </p:cNvPicPr>
          <p:nvPr/>
        </p:nvPicPr>
        <p:blipFill>
          <a:blip r:embed="rId3" cstate="print"/>
          <a:srcRect l="14095" t="10851" r="22672" b="3758"/>
          <a:stretch>
            <a:fillRect/>
          </a:stretch>
        </p:blipFill>
        <p:spPr bwMode="auto">
          <a:xfrm rot="-248222">
            <a:off x="1468438" y="2824163"/>
            <a:ext cx="23193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3"/>
          <p:cNvSpPr>
            <a:spLocks noChangeArrowheads="1"/>
          </p:cNvSpPr>
          <p:nvPr/>
        </p:nvSpPr>
        <p:spPr bwMode="auto">
          <a:xfrm>
            <a:off x="1066800" y="5467350"/>
            <a:ext cx="4303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electronics box with 8 FEBs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attached to a cooling plate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2 m long capillary of 1.6 mm diameter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3625" y="1116013"/>
            <a:ext cx="35845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Cooling requirements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200 W per front-end electronics box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42 kW for total STS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effective cooling, little space !</a:t>
            </a:r>
          </a:p>
        </p:txBody>
      </p:sp>
      <p:sp>
        <p:nvSpPr>
          <p:cNvPr id="38921" name="Right Arrow 4"/>
          <p:cNvSpPr>
            <a:spLocks noChangeArrowheads="1"/>
          </p:cNvSpPr>
          <p:nvPr/>
        </p:nvSpPr>
        <p:spPr bwMode="auto">
          <a:xfrm rot="-9276416">
            <a:off x="3663950" y="3659188"/>
            <a:ext cx="420688" cy="238125"/>
          </a:xfrm>
          <a:prstGeom prst="rightArrow">
            <a:avLst>
              <a:gd name="adj1" fmla="val 50000"/>
              <a:gd name="adj2" fmla="val 50129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38922" name="Right Arrow 14"/>
          <p:cNvSpPr>
            <a:spLocks noChangeArrowheads="1"/>
          </p:cNvSpPr>
          <p:nvPr/>
        </p:nvSpPr>
        <p:spPr bwMode="auto">
          <a:xfrm rot="1434212">
            <a:off x="3663950" y="5073650"/>
            <a:ext cx="419100" cy="238125"/>
          </a:xfrm>
          <a:prstGeom prst="rightArrow">
            <a:avLst>
              <a:gd name="adj1" fmla="val 50000"/>
              <a:gd name="adj2" fmla="val 4994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40973" name="Rectangle 5"/>
          <p:cNvSpPr>
            <a:spLocks noChangeArrowheads="1"/>
          </p:cNvSpPr>
          <p:nvPr/>
        </p:nvSpPr>
        <p:spPr bwMode="auto">
          <a:xfrm>
            <a:off x="6321425" y="3424238"/>
            <a:ext cx="189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CERN COURIER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May 31, 2012</a:t>
            </a:r>
          </a:p>
        </p:txBody>
      </p:sp>
      <p:pic>
        <p:nvPicPr>
          <p:cNvPr id="38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884998-3BCB-482A-92BD-D7BA3B5ABB6A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AC1CE-B394-4E6E-AF55-8DC1E73F608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219200" y="1524000"/>
            <a:ext cx="76374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cooling infrastructure in 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proposed CBM building at FAIR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39" name="Group 15"/>
          <p:cNvGrpSpPr>
            <a:grpSpLocks/>
          </p:cNvGrpSpPr>
          <p:nvPr/>
        </p:nvGrpSpPr>
        <p:grpSpPr bwMode="auto">
          <a:xfrm>
            <a:off x="1181100" y="1981200"/>
            <a:ext cx="7810500" cy="3798888"/>
            <a:chOff x="-11274" y="1703392"/>
            <a:chExt cx="9155274" cy="4541874"/>
          </a:xfrm>
        </p:grpSpPr>
        <p:pic>
          <p:nvPicPr>
            <p:cNvPr id="39946" name="Picture 2" descr="\\WinfileSvF\CBM$Root\jheuser\Eigene Dateien\work\CBM\EU-FP7-CRISP\Meetings\Annual-Meeting-2013\posters\views-CBM-cave\Cave SIS300  Cave4 15.03.20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274" y="1703392"/>
              <a:ext cx="9155274" cy="454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ontent Placeholder 18"/>
            <p:cNvSpPr txBox="1">
              <a:spLocks/>
            </p:cNvSpPr>
            <p:nvPr/>
          </p:nvSpPr>
          <p:spPr bwMode="auto">
            <a:xfrm>
              <a:off x="5104143" y="3580498"/>
              <a:ext cx="3429506" cy="4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417643" tIns="208822" rIns="417643" bIns="208822"/>
            <a:lstStyle>
              <a:lvl1pPr marL="1565275" indent="-1565275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2488" indent="-1304925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19700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07263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96413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85184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3399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61615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9830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+mj-lt"/>
                </a:rPr>
                <a:t>CBM experiment</a:t>
              </a:r>
              <a:endParaRPr lang="pl-PL" sz="2000" b="1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" name="Content Placeholder 18"/>
            <p:cNvSpPr txBox="1">
              <a:spLocks/>
            </p:cNvSpPr>
            <p:nvPr/>
          </p:nvSpPr>
          <p:spPr bwMode="auto">
            <a:xfrm>
              <a:off x="4953415" y="4037911"/>
              <a:ext cx="2246020" cy="59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417643" tIns="208822" rIns="417643" bIns="208822"/>
            <a:lstStyle>
              <a:lvl1pPr marL="1565275" indent="-1565275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2488" indent="-1304925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19700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07263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96413" indent="-1042988" algn="l" defTabSz="417512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85184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73399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661615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749830" indent="-1044108" algn="l" defTabSz="417643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sz="1800" b="1" dirty="0" smtClean="0">
                  <a:solidFill>
                    <a:prstClr val="white"/>
                  </a:solidFill>
                  <a:latin typeface="+mj-lt"/>
                </a:rPr>
                <a:t>STS</a:t>
              </a:r>
              <a:endParaRPr lang="pl-PL" sz="1800" b="1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949" name="Text Box 29"/>
            <p:cNvSpPr txBox="1">
              <a:spLocks noChangeArrowheads="1"/>
            </p:cNvSpPr>
            <p:nvPr/>
          </p:nvSpPr>
          <p:spPr bwMode="auto">
            <a:xfrm>
              <a:off x="6629400" y="1828800"/>
              <a:ext cx="2334197" cy="118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  <a:t>Underground hall:</a:t>
              </a:r>
              <a:b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</a:br>
              <a: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  <a:t>Length: 	37 m</a:t>
              </a:r>
              <a:b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</a:br>
              <a: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  <a:t>Width: 	22 m </a:t>
              </a:r>
              <a:b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</a:br>
              <a:r>
                <a:rPr lang="en-US" sz="1600" b="1">
                  <a:solidFill>
                    <a:srgbClr val="FFFFFF"/>
                  </a:solidFill>
                  <a:latin typeface="Gill Sans MT" pitchFamily="34" charset="0"/>
                </a:rPr>
                <a:t>Height: 	17 m</a:t>
              </a:r>
              <a:endParaRPr lang="de-DE" sz="1600" b="1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39950" name="TextBox 21"/>
            <p:cNvSpPr txBox="1">
              <a:spLocks noChangeArrowheads="1"/>
            </p:cNvSpPr>
            <p:nvPr/>
          </p:nvSpPr>
          <p:spPr bwMode="auto">
            <a:xfrm>
              <a:off x="2557130" y="3045664"/>
              <a:ext cx="762000" cy="70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Gill Sans MT" pitchFamily="34" charset="0"/>
                </a:rPr>
                <a:t>CO</a:t>
              </a:r>
              <a:r>
                <a:rPr lang="en-US" baseline="-25000">
                  <a:solidFill>
                    <a:srgbClr val="FFFFFF"/>
                  </a:solidFill>
                  <a:latin typeface="Gill Sans MT" pitchFamily="34" charset="0"/>
                </a:rPr>
                <a:t>2</a:t>
              </a:r>
              <a:r>
                <a:rPr lang="en-US">
                  <a:solidFill>
                    <a:srgbClr val="FFFFFF"/>
                  </a:solidFill>
                  <a:latin typeface="Gill Sans MT" pitchFamily="34" charset="0"/>
                </a:rPr>
                <a:t> plant</a:t>
              </a:r>
            </a:p>
          </p:txBody>
        </p:sp>
        <p:sp>
          <p:nvSpPr>
            <p:cNvPr id="39951" name="TextBox 22"/>
            <p:cNvSpPr txBox="1">
              <a:spLocks noChangeArrowheads="1"/>
            </p:cNvSpPr>
            <p:nvPr/>
          </p:nvSpPr>
          <p:spPr bwMode="auto">
            <a:xfrm>
              <a:off x="3762198" y="5828091"/>
              <a:ext cx="3098577" cy="40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Gill Sans MT" pitchFamily="34" charset="0"/>
                </a:rPr>
                <a:t>pipe length ~ 70 m </a:t>
              </a:r>
            </a:p>
          </p:txBody>
        </p:sp>
        <p:sp>
          <p:nvSpPr>
            <p:cNvPr id="39952" name="TextBox 23"/>
            <p:cNvSpPr txBox="1">
              <a:spLocks noChangeArrowheads="1"/>
            </p:cNvSpPr>
            <p:nvPr/>
          </p:nvSpPr>
          <p:spPr bwMode="auto">
            <a:xfrm>
              <a:off x="152400" y="2518136"/>
              <a:ext cx="1295400" cy="70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Gill Sans MT" pitchFamily="34" charset="0"/>
                </a:rPr>
                <a:t>gas storage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37576" y="3409679"/>
              <a:ext cx="991822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9398" y="3417271"/>
              <a:ext cx="0" cy="2222538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29398" y="5639809"/>
              <a:ext cx="913666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37482" y="5442419"/>
              <a:ext cx="1834776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943376" y="5104578"/>
              <a:ext cx="228882" cy="337841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337482" y="5470889"/>
              <a:ext cx="5582" cy="16892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958262" y="4945147"/>
              <a:ext cx="5583" cy="168921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27224" y="3217982"/>
              <a:ext cx="0" cy="569395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1" name="TextBox 32"/>
            <p:cNvSpPr txBox="1">
              <a:spLocks noChangeArrowheads="1"/>
            </p:cNvSpPr>
            <p:nvPr/>
          </p:nvSpPr>
          <p:spPr bwMode="auto">
            <a:xfrm>
              <a:off x="304800" y="3258234"/>
              <a:ext cx="1447800" cy="64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Gill Sans MT" pitchFamily="34" charset="0"/>
                </a:rPr>
                <a:t>room height: </a:t>
              </a:r>
              <a:br>
                <a:rPr lang="en-US" sz="1600">
                  <a:solidFill>
                    <a:srgbClr val="FFFFFF"/>
                  </a:solidFill>
                  <a:latin typeface="Gill Sans MT" pitchFamily="34" charset="0"/>
                </a:rPr>
              </a:br>
              <a:r>
                <a:rPr lang="en-US" sz="1600">
                  <a:solidFill>
                    <a:srgbClr val="FFFFFF"/>
                  </a:solidFill>
                  <a:latin typeface="Gill Sans MT" pitchFamily="34" charset="0"/>
                </a:rPr>
                <a:t>~ 3.70 m</a:t>
              </a:r>
            </a:p>
          </p:txBody>
        </p:sp>
      </p:grp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295400" y="4259263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Gill Sans MT" pitchFamily="34" charset="0"/>
              </a:rPr>
              <a:t>accelerator tunnel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25538" y="228600"/>
            <a:ext cx="76374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GB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cooling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517868-6694-40AB-9A5A-201E532C1552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82694-8CC4-48C9-AF28-117B62C278D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165651-1CCC-43CE-BFAD-A08C2AE93E6B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B10B9-C188-43CC-94B4-264E1F8B5B26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295400" y="9906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066800" y="2286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Timeline for STS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5538" y="838200"/>
            <a:ext cx="7713662" cy="491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From Germany, Poland, Russia and Ukraine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Darmstadt, Germany, GSI Helmholtz Center </a:t>
            </a:r>
            <a:r>
              <a:rPr lang="de-DE" dirty="0" err="1">
                <a:latin typeface="+mn-lt"/>
                <a:cs typeface="+mn-cs"/>
              </a:rPr>
              <a:t>for</a:t>
            </a:r>
            <a:r>
              <a:rPr lang="de-DE" dirty="0">
                <a:latin typeface="+mn-lt"/>
                <a:cs typeface="+mn-cs"/>
              </a:rPr>
              <a:t> Heavy Ion Research GmbH</a:t>
            </a: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Dubna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Joint Institute </a:t>
            </a:r>
            <a:r>
              <a:rPr lang="de-DE" dirty="0" err="1">
                <a:latin typeface="+mn-lt"/>
                <a:cs typeface="+mn-cs"/>
              </a:rPr>
              <a:t>for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Nuclear</a:t>
            </a:r>
            <a:r>
              <a:rPr lang="de-DE" dirty="0">
                <a:latin typeface="+mn-lt"/>
                <a:cs typeface="+mn-cs"/>
              </a:rPr>
              <a:t> Research (JINR)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Katowice, </a:t>
            </a:r>
            <a:r>
              <a:rPr lang="de-DE" dirty="0" err="1">
                <a:latin typeface="+mn-lt"/>
                <a:cs typeface="+mn-cs"/>
              </a:rPr>
              <a:t>Poland</a:t>
            </a:r>
            <a:r>
              <a:rPr lang="de-DE" dirty="0">
                <a:latin typeface="+mn-lt"/>
                <a:cs typeface="+mn-cs"/>
              </a:rPr>
              <a:t>, University </a:t>
            </a:r>
            <a:r>
              <a:rPr lang="de-DE" dirty="0" err="1">
                <a:latin typeface="+mn-lt"/>
                <a:cs typeface="+mn-cs"/>
              </a:rPr>
              <a:t>of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Silesia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Kharkov</a:t>
            </a:r>
            <a:r>
              <a:rPr lang="de-DE" dirty="0">
                <a:latin typeface="+mn-lt"/>
                <a:cs typeface="+mn-cs"/>
              </a:rPr>
              <a:t>, Ukraine, State Enterprise (SE SRTIIE) </a:t>
            </a:r>
            <a:r>
              <a:rPr lang="de-DE" baseline="30000" dirty="0">
                <a:latin typeface="+mn-lt"/>
                <a:cs typeface="+mn-cs"/>
              </a:rPr>
              <a:t>* Partner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baseline="30000" dirty="0">
                <a:latin typeface="+mn-lt"/>
                <a:cs typeface="+mn-cs"/>
              </a:rPr>
              <a:t>Institut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Kiev</a:t>
            </a:r>
            <a:r>
              <a:rPr lang="de-DE" dirty="0">
                <a:latin typeface="+mn-lt"/>
                <a:cs typeface="+mn-cs"/>
              </a:rPr>
              <a:t>, Ukraine, </a:t>
            </a:r>
            <a:r>
              <a:rPr lang="de-DE" dirty="0" err="1">
                <a:latin typeface="+mn-lt"/>
                <a:cs typeface="+mn-cs"/>
              </a:rPr>
              <a:t>Kiev</a:t>
            </a:r>
            <a:r>
              <a:rPr lang="de-DE" dirty="0">
                <a:latin typeface="+mn-lt"/>
                <a:cs typeface="+mn-cs"/>
              </a:rPr>
              <a:t> Institute </a:t>
            </a:r>
            <a:r>
              <a:rPr lang="de-DE" dirty="0" err="1">
                <a:latin typeface="+mn-lt"/>
                <a:cs typeface="+mn-cs"/>
              </a:rPr>
              <a:t>for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Nuclear</a:t>
            </a:r>
            <a:r>
              <a:rPr lang="de-DE" dirty="0">
                <a:latin typeface="+mn-lt"/>
                <a:cs typeface="+mn-cs"/>
              </a:rPr>
              <a:t> Research (KINR)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Krakow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Poland</a:t>
            </a:r>
            <a:r>
              <a:rPr lang="de-DE" dirty="0">
                <a:latin typeface="+mn-lt"/>
                <a:cs typeface="+mn-cs"/>
              </a:rPr>
              <a:t>, AGH University </a:t>
            </a:r>
            <a:r>
              <a:rPr lang="de-DE" dirty="0" err="1">
                <a:latin typeface="+mn-lt"/>
                <a:cs typeface="+mn-cs"/>
              </a:rPr>
              <a:t>of</a:t>
            </a:r>
            <a:r>
              <a:rPr lang="de-DE" dirty="0">
                <a:latin typeface="+mn-lt"/>
                <a:cs typeface="+mn-cs"/>
              </a:rPr>
              <a:t> Science </a:t>
            </a:r>
            <a:r>
              <a:rPr lang="de-DE" dirty="0" err="1">
                <a:latin typeface="+mn-lt"/>
                <a:cs typeface="+mn-cs"/>
              </a:rPr>
              <a:t>and</a:t>
            </a:r>
            <a:r>
              <a:rPr lang="de-DE" dirty="0">
                <a:latin typeface="+mn-lt"/>
                <a:cs typeface="+mn-cs"/>
              </a:rPr>
              <a:t> Technology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Krakow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Poland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Jagiellonian</a:t>
            </a:r>
            <a:r>
              <a:rPr lang="de-DE" dirty="0">
                <a:latin typeface="+mn-lt"/>
                <a:cs typeface="+mn-cs"/>
              </a:rPr>
              <a:t> University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Moscow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Institute </a:t>
            </a:r>
            <a:r>
              <a:rPr lang="de-DE" dirty="0" err="1">
                <a:latin typeface="+mn-lt"/>
                <a:cs typeface="+mn-cs"/>
              </a:rPr>
              <a:t>for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Theoretical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and</a:t>
            </a:r>
            <a:r>
              <a:rPr lang="de-DE" dirty="0">
                <a:latin typeface="+mn-lt"/>
                <a:cs typeface="+mn-cs"/>
              </a:rPr>
              <a:t> Experimental </a:t>
            </a:r>
            <a:r>
              <a:rPr lang="de-DE" dirty="0" err="1">
                <a:latin typeface="+mn-lt"/>
                <a:cs typeface="+mn-cs"/>
              </a:rPr>
              <a:t>Physics</a:t>
            </a:r>
            <a:r>
              <a:rPr lang="de-DE" dirty="0">
                <a:latin typeface="+mn-lt"/>
                <a:cs typeface="+mn-cs"/>
              </a:rPr>
              <a:t> (ITEP)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Moscow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Moscow</a:t>
            </a:r>
            <a:r>
              <a:rPr lang="de-DE" dirty="0">
                <a:latin typeface="+mn-lt"/>
                <a:cs typeface="+mn-cs"/>
              </a:rPr>
              <a:t> State University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>
                <a:latin typeface="+mn-lt"/>
                <a:cs typeface="+mn-cs"/>
              </a:rPr>
              <a:t>Protvino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Institute </a:t>
            </a:r>
            <a:r>
              <a:rPr lang="de-DE" dirty="0" err="1">
                <a:latin typeface="+mn-lt"/>
                <a:cs typeface="+mn-cs"/>
              </a:rPr>
              <a:t>for</a:t>
            </a:r>
            <a:r>
              <a:rPr lang="de-DE" dirty="0">
                <a:latin typeface="+mn-lt"/>
                <a:cs typeface="+mn-cs"/>
              </a:rPr>
              <a:t> High </a:t>
            </a:r>
            <a:r>
              <a:rPr lang="de-DE" dirty="0" err="1">
                <a:latin typeface="+mn-lt"/>
                <a:cs typeface="+mn-cs"/>
              </a:rPr>
              <a:t>Energy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Physics</a:t>
            </a:r>
            <a:r>
              <a:rPr lang="de-DE" dirty="0">
                <a:latin typeface="+mn-lt"/>
                <a:cs typeface="+mn-cs"/>
              </a:rPr>
              <a:t> (IHEP)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St. Petersburg,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Ioffe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Physical</a:t>
            </a:r>
            <a:r>
              <a:rPr lang="de-DE" dirty="0">
                <a:latin typeface="+mn-lt"/>
                <a:cs typeface="+mn-cs"/>
              </a:rPr>
              <a:t>-Technical Institute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St. Petersburg,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Khlopin</a:t>
            </a:r>
            <a:r>
              <a:rPr lang="de-DE" dirty="0">
                <a:latin typeface="+mn-lt"/>
                <a:cs typeface="+mn-cs"/>
              </a:rPr>
              <a:t> Radium Institute (KRI)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St. Petersburg, </a:t>
            </a:r>
            <a:r>
              <a:rPr lang="de-DE" dirty="0" err="1">
                <a:latin typeface="+mn-lt"/>
                <a:cs typeface="+mn-cs"/>
              </a:rPr>
              <a:t>Russia</a:t>
            </a:r>
            <a:r>
              <a:rPr lang="de-DE" dirty="0">
                <a:latin typeface="+mn-lt"/>
                <a:cs typeface="+mn-cs"/>
              </a:rPr>
              <a:t>, St. Petersburg State University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>
                <a:latin typeface="+mn-lt"/>
                <a:cs typeface="+mn-cs"/>
              </a:rPr>
              <a:t>Tübingen, Germany, Eberhard Karls University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066800" y="228600"/>
            <a:ext cx="70866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Participating institutes in STS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5" descr="Vollbild anzei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715000"/>
            <a:ext cx="11334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9" name="AutoShape 7" descr="https://encrypted-tbn0.gstatic.com/images?q=tbn:ANd9GcTeG6EEARuPtNjyc_m2PyudfEC8Z8yrS-otuZuP39cZ-kSZOiWu9Q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0" name="Picture 9" descr="Vollbild anze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15000"/>
            <a:ext cx="1143000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2" name="Picture 11" descr="https://encrypted-tbn3.gstatic.com/images?q=tbn:ANd9GcTVjTBzgVC2-t2IMWt8iQidJUDPSTCy4n9EIiiugY0MzC3pij6D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013" y="5715000"/>
            <a:ext cx="1144587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3" name="AutoShape 13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2087563"/>
            <a:ext cx="7267575" cy="436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4" name="Picture 17" descr="https://encrypted-tbn1.gstatic.com/images?q=tbn:ANd9GcTECd4hz4E1Ut_1_JCYW7pXhWfyr_W5PIjsgZR-gDMDZRDHZK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3338" y="5705475"/>
            <a:ext cx="113506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48A307-E939-417A-8DFB-311D5787F1FF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912F3-0246-423D-A7EB-EBB4BF0797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133600"/>
            <a:ext cx="4267200" cy="869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Submitted to FAIR in December 2012;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Comments received by June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1266825"/>
            <a:ext cx="3424237" cy="484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066800" y="2286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Technical Design Report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200400"/>
            <a:ext cx="4267200" cy="869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Accepted by FAIR </a:t>
            </a:r>
            <a:r>
              <a:rPr lang="en-US" sz="2000" dirty="0"/>
              <a:t>Expert Committee Experiments August 2013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35450"/>
            <a:ext cx="4267200" cy="869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Public Release next week in Collaboration Meeting,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Dubna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Russia.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0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BDA4CD-12D3-4692-9C04-31FDCEB6DBE1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D8BC0-9EDA-4AEA-977E-DF1DC6A417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9350" cy="838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Summary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848600" cy="5638800"/>
          </a:xfrm>
        </p:spPr>
        <p:txBody>
          <a:bodyPr/>
          <a:lstStyle/>
          <a:p>
            <a:r>
              <a:rPr lang="en-US" sz="2800" smtClean="0"/>
              <a:t>Showed:	</a:t>
            </a:r>
          </a:p>
          <a:p>
            <a:pPr lvl="1"/>
            <a:r>
              <a:rPr lang="en-US" sz="2400" smtClean="0"/>
              <a:t>Challenges for tracking, STS design constraints and constituents </a:t>
            </a:r>
          </a:p>
          <a:p>
            <a:pPr lvl="1"/>
            <a:r>
              <a:rPr lang="en-US" sz="2400" smtClean="0"/>
              <a:t>Assessment of the STS in terms of</a:t>
            </a:r>
          </a:p>
          <a:p>
            <a:pPr lvl="2"/>
            <a:r>
              <a:rPr lang="en-US" sz="2000" smtClean="0"/>
              <a:t>Material budget, sensor occupancy, hit multiplicity</a:t>
            </a:r>
          </a:p>
          <a:p>
            <a:pPr lvl="2"/>
            <a:r>
              <a:rPr lang="en-US" sz="2000" smtClean="0"/>
              <a:t>Clusters formation and reconstruction performance studies</a:t>
            </a:r>
          </a:p>
          <a:p>
            <a:pPr lvl="2"/>
            <a:r>
              <a:rPr lang="en-US" sz="2000" smtClean="0"/>
              <a:t>Physics performance studies</a:t>
            </a:r>
          </a:p>
          <a:p>
            <a:pPr lvl="1"/>
            <a:r>
              <a:rPr lang="en-US" sz="2400" smtClean="0"/>
              <a:t>Microstrip sensors, readout electronics, cooling and engineering models describing STS</a:t>
            </a:r>
          </a:p>
          <a:p>
            <a:pPr lvl="1"/>
            <a:r>
              <a:rPr lang="en-US" sz="2400" smtClean="0"/>
              <a:t>Prototype testing : Lab and In beam measurements</a:t>
            </a:r>
          </a:p>
          <a:p>
            <a:r>
              <a:rPr lang="en-US" sz="2800" smtClean="0"/>
              <a:t>Update :</a:t>
            </a:r>
          </a:p>
          <a:p>
            <a:pPr lvl="1"/>
            <a:r>
              <a:rPr lang="en-US" sz="2000" smtClean="0"/>
              <a:t>Acceptance of TDR,  geometry freeze and the project timeline </a:t>
            </a:r>
          </a:p>
          <a:p>
            <a:pPr lvl="1"/>
            <a:r>
              <a:rPr lang="en-US" sz="2000" smtClean="0"/>
              <a:t>Beamtime in12/2013 with new prototype demonstrator modules</a:t>
            </a:r>
          </a:p>
          <a:p>
            <a:pPr lvl="2"/>
            <a:endParaRPr lang="en-US" sz="2000" smtClean="0"/>
          </a:p>
          <a:p>
            <a:pPr lvl="2"/>
            <a:endParaRPr lang="en-US" sz="2000" smtClean="0"/>
          </a:p>
          <a:p>
            <a:pPr lvl="2"/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4AD788-BA9F-4F14-8A90-E3FE45B13660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4347E-15DA-4CB2-B349-6F92E4406C8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7497763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Thank you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for your attention !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CDEF0C-3191-4CAE-A5B9-267B0538AAF2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8D182-0826-4820-8DD3-1B912D4C0A7F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The CBM Experiment at FAIR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6433E-CCAE-41C0-824D-A13106D78339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C5CCB-0BCB-489E-92C8-F92762C152E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pic>
        <p:nvPicPr>
          <p:cNvPr id="13319" name="Picture 3" descr="CBMelec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213" y="2865438"/>
            <a:ext cx="50514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>
            <a:grpSpLocks/>
          </p:cNvGrpSpPr>
          <p:nvPr/>
        </p:nvGrpSpPr>
        <p:grpSpPr bwMode="auto">
          <a:xfrm>
            <a:off x="1066800" y="2857500"/>
            <a:ext cx="2082800" cy="1592263"/>
            <a:chOff x="185338" y="3277845"/>
            <a:chExt cx="2082406" cy="1591315"/>
          </a:xfrm>
        </p:grpSpPr>
        <p:sp>
          <p:nvSpPr>
            <p:cNvPr id="13354" name="Textfeld 1"/>
            <p:cNvSpPr txBox="1">
              <a:spLocks noChangeArrowheads="1"/>
            </p:cNvSpPr>
            <p:nvPr/>
          </p:nvSpPr>
          <p:spPr bwMode="auto">
            <a:xfrm>
              <a:off x="185338" y="3277845"/>
              <a:ext cx="1492716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MVD – find </a:t>
              </a:r>
            </a:p>
            <a:p>
              <a:r>
                <a:rPr lang="en-US"/>
                <a:t>decay vertex</a:t>
              </a:r>
            </a:p>
          </p:txBody>
        </p:sp>
        <p:cxnSp>
          <p:nvCxnSpPr>
            <p:cNvPr id="55" name="Gerade Verbindung mit Pfeil 5"/>
            <p:cNvCxnSpPr>
              <a:stCxn id="13354" idx="2"/>
            </p:cNvCxnSpPr>
            <p:nvPr/>
          </p:nvCxnSpPr>
          <p:spPr>
            <a:xfrm rot="16200000" flipH="1">
              <a:off x="1126740" y="3728155"/>
              <a:ext cx="945587" cy="133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5"/>
          <p:cNvGrpSpPr>
            <a:grpSpLocks/>
          </p:cNvGrpSpPr>
          <p:nvPr/>
        </p:nvGrpSpPr>
        <p:grpSpPr bwMode="auto">
          <a:xfrm>
            <a:off x="1349375" y="1881188"/>
            <a:ext cx="2087563" cy="2568575"/>
            <a:chOff x="467544" y="2300969"/>
            <a:chExt cx="2088232" cy="2568191"/>
          </a:xfrm>
        </p:grpSpPr>
        <p:sp>
          <p:nvSpPr>
            <p:cNvPr id="13352" name="Textfeld 6"/>
            <p:cNvSpPr txBox="1">
              <a:spLocks noChangeArrowheads="1"/>
            </p:cNvSpPr>
            <p:nvPr/>
          </p:nvSpPr>
          <p:spPr bwMode="auto">
            <a:xfrm>
              <a:off x="467544" y="2300969"/>
              <a:ext cx="1787669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STS – measure</a:t>
              </a:r>
            </a:p>
            <a:p>
              <a:r>
                <a:rPr lang="en-US"/>
                <a:t>momentum</a:t>
              </a:r>
            </a:p>
          </p:txBody>
        </p:sp>
        <p:cxnSp>
          <p:nvCxnSpPr>
            <p:cNvPr id="58" name="Gerade Verbindung mit Pfeil 13"/>
            <p:cNvCxnSpPr/>
            <p:nvPr/>
          </p:nvCxnSpPr>
          <p:spPr>
            <a:xfrm>
              <a:off x="2268346" y="3070791"/>
              <a:ext cx="287430" cy="17983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26"/>
          <p:cNvGrpSpPr>
            <a:grpSpLocks/>
          </p:cNvGrpSpPr>
          <p:nvPr/>
        </p:nvGrpSpPr>
        <p:grpSpPr bwMode="auto">
          <a:xfrm>
            <a:off x="1963738" y="1035050"/>
            <a:ext cx="1800225" cy="2698750"/>
            <a:chOff x="1082817" y="1348935"/>
            <a:chExt cx="1800493" cy="2698351"/>
          </a:xfrm>
        </p:grpSpPr>
        <p:sp>
          <p:nvSpPr>
            <p:cNvPr id="13350" name="Textfeld 7"/>
            <p:cNvSpPr txBox="1">
              <a:spLocks noChangeArrowheads="1"/>
            </p:cNvSpPr>
            <p:nvPr/>
          </p:nvSpPr>
          <p:spPr bwMode="auto">
            <a:xfrm>
              <a:off x="1082817" y="1348935"/>
              <a:ext cx="1800493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RICH – identify</a:t>
              </a:r>
            </a:p>
            <a:p>
              <a:r>
                <a:rPr lang="en-US"/>
                <a:t>“slow” electrons</a:t>
              </a:r>
            </a:p>
          </p:txBody>
        </p:sp>
        <p:cxnSp>
          <p:nvCxnSpPr>
            <p:cNvPr id="61" name="Gerade Verbindung mit Pfeil 15"/>
            <p:cNvCxnSpPr/>
            <p:nvPr/>
          </p:nvCxnSpPr>
          <p:spPr>
            <a:xfrm>
              <a:off x="2556236" y="2063204"/>
              <a:ext cx="142896" cy="19840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27"/>
          <p:cNvGrpSpPr>
            <a:grpSpLocks/>
          </p:cNvGrpSpPr>
          <p:nvPr/>
        </p:nvGrpSpPr>
        <p:grpSpPr bwMode="auto">
          <a:xfrm>
            <a:off x="3652838" y="2073275"/>
            <a:ext cx="1646237" cy="1476375"/>
            <a:chOff x="2771800" y="2493685"/>
            <a:chExt cx="1646605" cy="1476099"/>
          </a:xfrm>
        </p:grpSpPr>
        <p:sp>
          <p:nvSpPr>
            <p:cNvPr id="13348" name="Textfeld 8"/>
            <p:cNvSpPr txBox="1">
              <a:spLocks noChangeArrowheads="1"/>
            </p:cNvSpPr>
            <p:nvPr/>
          </p:nvSpPr>
          <p:spPr bwMode="auto">
            <a:xfrm>
              <a:off x="2771800" y="2493685"/>
              <a:ext cx="1646605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TRD – identify</a:t>
              </a:r>
            </a:p>
            <a:p>
              <a:r>
                <a:rPr lang="en-US"/>
                <a:t>fast electrons</a:t>
              </a:r>
            </a:p>
          </p:txBody>
        </p:sp>
        <p:cxnSp>
          <p:nvCxnSpPr>
            <p:cNvPr id="64" name="Gerade Verbindung mit Pfeil 17"/>
            <p:cNvCxnSpPr>
              <a:stCxn id="13348" idx="2"/>
            </p:cNvCxnSpPr>
            <p:nvPr/>
          </p:nvCxnSpPr>
          <p:spPr>
            <a:xfrm rot="16200000" flipH="1">
              <a:off x="3245945" y="3489628"/>
              <a:ext cx="830107" cy="1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28"/>
          <p:cNvGrpSpPr>
            <a:grpSpLocks/>
          </p:cNvGrpSpPr>
          <p:nvPr/>
        </p:nvGrpSpPr>
        <p:grpSpPr bwMode="auto">
          <a:xfrm>
            <a:off x="4525963" y="947738"/>
            <a:ext cx="2778125" cy="2481262"/>
            <a:chOff x="3644923" y="1181627"/>
            <a:chExt cx="2778151" cy="2481731"/>
          </a:xfrm>
        </p:grpSpPr>
        <p:sp>
          <p:nvSpPr>
            <p:cNvPr id="13346" name="Textfeld 9"/>
            <p:cNvSpPr txBox="1">
              <a:spLocks noChangeArrowheads="1"/>
            </p:cNvSpPr>
            <p:nvPr/>
          </p:nvSpPr>
          <p:spPr bwMode="auto">
            <a:xfrm>
              <a:off x="3644923" y="1181627"/>
              <a:ext cx="2778151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RPC (TOF) – identify</a:t>
              </a:r>
            </a:p>
            <a:p>
              <a:r>
                <a:rPr lang="en-US"/>
                <a:t>“slow” hadrons</a:t>
              </a:r>
            </a:p>
          </p:txBody>
        </p:sp>
        <p:cxnSp>
          <p:nvCxnSpPr>
            <p:cNvPr id="67" name="Gerade Verbindung mit Pfeil 19"/>
            <p:cNvCxnSpPr>
              <a:stCxn id="13346" idx="2"/>
            </p:cNvCxnSpPr>
            <p:nvPr/>
          </p:nvCxnSpPr>
          <p:spPr>
            <a:xfrm rot="5400000">
              <a:off x="4117838" y="2745610"/>
              <a:ext cx="1833909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29"/>
          <p:cNvGrpSpPr>
            <a:grpSpLocks/>
          </p:cNvGrpSpPr>
          <p:nvPr/>
        </p:nvGrpSpPr>
        <p:grpSpPr bwMode="auto">
          <a:xfrm>
            <a:off x="6381750" y="1643063"/>
            <a:ext cx="1933575" cy="1600200"/>
            <a:chOff x="5501027" y="2062798"/>
            <a:chExt cx="1932965" cy="1599768"/>
          </a:xfrm>
        </p:grpSpPr>
        <p:sp>
          <p:nvSpPr>
            <p:cNvPr id="13344" name="Textfeld 11"/>
            <p:cNvSpPr txBox="1">
              <a:spLocks noChangeArrowheads="1"/>
            </p:cNvSpPr>
            <p:nvPr/>
          </p:nvSpPr>
          <p:spPr bwMode="auto">
            <a:xfrm>
              <a:off x="5501027" y="2062798"/>
              <a:ext cx="1932965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ECAL – measure</a:t>
              </a:r>
            </a:p>
            <a:p>
              <a:r>
                <a:rPr lang="en-US"/>
                <a:t>gammas</a:t>
              </a:r>
            </a:p>
          </p:txBody>
        </p:sp>
        <p:cxnSp>
          <p:nvCxnSpPr>
            <p:cNvPr id="70" name="Gerade Verbindung mit Pfeil 21"/>
            <p:cNvCxnSpPr>
              <a:stCxn id="13344" idx="2"/>
            </p:cNvCxnSpPr>
            <p:nvPr/>
          </p:nvCxnSpPr>
          <p:spPr>
            <a:xfrm rot="5400000">
              <a:off x="5654945" y="2850000"/>
              <a:ext cx="953830" cy="671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30"/>
          <p:cNvGrpSpPr>
            <a:grpSpLocks/>
          </p:cNvGrpSpPr>
          <p:nvPr/>
        </p:nvGrpSpPr>
        <p:grpSpPr bwMode="auto">
          <a:xfrm>
            <a:off x="7094538" y="3081338"/>
            <a:ext cx="1957387" cy="1152525"/>
            <a:chOff x="6213400" y="3501008"/>
            <a:chExt cx="1957811" cy="1152127"/>
          </a:xfrm>
        </p:grpSpPr>
        <p:sp>
          <p:nvSpPr>
            <p:cNvPr id="13342" name="Textfeld 10"/>
            <p:cNvSpPr txBox="1">
              <a:spLocks noChangeArrowheads="1"/>
            </p:cNvSpPr>
            <p:nvPr/>
          </p:nvSpPr>
          <p:spPr bwMode="auto">
            <a:xfrm>
              <a:off x="6357894" y="3501008"/>
              <a:ext cx="181331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PSD – measure</a:t>
              </a:r>
            </a:p>
            <a:p>
              <a:r>
                <a:rPr lang="en-US"/>
                <a:t>event plane</a:t>
              </a:r>
            </a:p>
          </p:txBody>
        </p:sp>
        <p:cxnSp>
          <p:nvCxnSpPr>
            <p:cNvPr id="73" name="Gerade Verbindung mit Pfeil 23"/>
            <p:cNvCxnSpPr>
              <a:stCxn id="13342" idx="2"/>
            </p:cNvCxnSpPr>
            <p:nvPr/>
          </p:nvCxnSpPr>
          <p:spPr>
            <a:xfrm rot="5400000">
              <a:off x="6485857" y="3874440"/>
              <a:ext cx="506238" cy="1051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24"/>
          <p:cNvGrpSpPr>
            <a:grpSpLocks/>
          </p:cNvGrpSpPr>
          <p:nvPr/>
        </p:nvGrpSpPr>
        <p:grpSpPr bwMode="auto">
          <a:xfrm>
            <a:off x="1219200" y="4572000"/>
            <a:ext cx="1905000" cy="522288"/>
            <a:chOff x="185338" y="3125445"/>
            <a:chExt cx="1905000" cy="521732"/>
          </a:xfrm>
        </p:grpSpPr>
        <p:sp>
          <p:nvSpPr>
            <p:cNvPr id="13340" name="Textfeld 1"/>
            <p:cNvSpPr txBox="1">
              <a:spLocks noChangeArrowheads="1"/>
            </p:cNvSpPr>
            <p:nvPr/>
          </p:nvSpPr>
          <p:spPr bwMode="auto">
            <a:xfrm>
              <a:off x="185338" y="3277845"/>
              <a:ext cx="82593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Target</a:t>
              </a:r>
            </a:p>
          </p:txBody>
        </p:sp>
        <p:cxnSp>
          <p:nvCxnSpPr>
            <p:cNvPr id="76" name="Gerade Verbindung mit Pfeil 5"/>
            <p:cNvCxnSpPr>
              <a:stCxn id="13340" idx="3"/>
            </p:cNvCxnSpPr>
            <p:nvPr/>
          </p:nvCxnSpPr>
          <p:spPr>
            <a:xfrm flipV="1">
              <a:off x="1010838" y="3125445"/>
              <a:ext cx="1079500" cy="3377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feld 2"/>
          <p:cNvSpPr txBox="1"/>
          <p:nvPr/>
        </p:nvSpPr>
        <p:spPr>
          <a:xfrm>
            <a:off x="2028528" y="1600200"/>
            <a:ext cx="6048672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Symbol" pitchFamily="18" charset="2"/>
              </a:rPr>
              <a:t>r,w,f</a:t>
            </a:r>
            <a:r>
              <a:rPr lang="en-US" b="1" dirty="0"/>
              <a:t> …=&gt; e+/e-</a:t>
            </a: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M</a:t>
            </a:r>
            <a:r>
              <a:rPr lang="en-US" dirty="0">
                <a:latin typeface="+mj-lt"/>
              </a:rPr>
              <a:t>ajor cut = Particle ID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dirty="0">
                <a:latin typeface="+mj-lt"/>
              </a:rPr>
              <a:t>emaining background =    </a:t>
            </a:r>
            <a:r>
              <a:rPr lang="en-US" dirty="0">
                <a:latin typeface="Symbol" pitchFamily="18" charset="2"/>
              </a:rPr>
              <a:t>g =&gt; </a:t>
            </a:r>
            <a:r>
              <a:rPr lang="en-US" dirty="0">
                <a:latin typeface="+mj-lt"/>
              </a:rPr>
              <a:t>e+/e-</a:t>
            </a:r>
          </a:p>
        </p:txBody>
      </p:sp>
      <p:sp>
        <p:nvSpPr>
          <p:cNvPr id="81" name="Textfeld 2"/>
          <p:cNvSpPr txBox="1"/>
          <p:nvPr/>
        </p:nvSpPr>
        <p:spPr>
          <a:xfrm>
            <a:off x="2057400" y="4916269"/>
            <a:ext cx="6048672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J</a:t>
            </a:r>
            <a:r>
              <a:rPr lang="en-US" b="1" dirty="0">
                <a:latin typeface="Symbol" pitchFamily="18" charset="2"/>
              </a:rPr>
              <a:t>/Y</a:t>
            </a:r>
            <a:r>
              <a:rPr lang="en-US" b="1" dirty="0"/>
              <a:t> …=&gt; e+/e-</a:t>
            </a: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M</a:t>
            </a:r>
            <a:r>
              <a:rPr lang="en-US" dirty="0">
                <a:latin typeface="+mj-lt"/>
              </a:rPr>
              <a:t>ajor cut = Particle ID,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&gt; 1.2 </a:t>
            </a:r>
            <a:r>
              <a:rPr lang="en-US" dirty="0" err="1">
                <a:latin typeface="+mj-lt"/>
              </a:rPr>
              <a:t>GeV</a:t>
            </a:r>
            <a:endParaRPr lang="en-US" baseline="-25000" dirty="0">
              <a:latin typeface="+mj-lt"/>
            </a:endParaRPr>
          </a:p>
        </p:txBody>
      </p:sp>
      <p:sp>
        <p:nvSpPr>
          <p:cNvPr id="82" name="Textfeld 1"/>
          <p:cNvSpPr txBox="1"/>
          <p:nvPr/>
        </p:nvSpPr>
        <p:spPr>
          <a:xfrm>
            <a:off x="880934" y="2858869"/>
            <a:ext cx="1786066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MVD,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=&gt; e+/e-</a:t>
            </a:r>
          </a:p>
          <a:p>
            <a:pPr>
              <a:defRPr/>
            </a:pPr>
            <a:r>
              <a:rPr lang="en-US" dirty="0"/>
              <a:t>rejection</a:t>
            </a:r>
          </a:p>
        </p:txBody>
      </p:sp>
      <p:cxnSp>
        <p:nvCxnSpPr>
          <p:cNvPr id="83" name="Gerade Verbindung mit Pfeil 5"/>
          <p:cNvCxnSpPr>
            <a:stCxn id="0" idx="2"/>
          </p:cNvCxnSpPr>
          <p:nvPr/>
        </p:nvCxnSpPr>
        <p:spPr>
          <a:xfrm rot="16200000" flipH="1">
            <a:off x="2031207" y="3247231"/>
            <a:ext cx="914400" cy="143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12"/>
          <p:cNvCxnSpPr/>
          <p:nvPr/>
        </p:nvCxnSpPr>
        <p:spPr>
          <a:xfrm>
            <a:off x="914400" y="2895600"/>
            <a:ext cx="1752600" cy="609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20"/>
          <p:cNvCxnSpPr/>
          <p:nvPr/>
        </p:nvCxnSpPr>
        <p:spPr>
          <a:xfrm flipV="1">
            <a:off x="914400" y="2895600"/>
            <a:ext cx="1752600" cy="609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CBM Experiment at FAIR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6BE035-5FC1-439B-8ECC-231F02C1330A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54BD8-D255-4304-900D-5ED0B38372C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pic>
        <p:nvPicPr>
          <p:cNvPr id="38" name="Picture 2" descr="CBMmuchTRDrp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9913" y="2590800"/>
            <a:ext cx="5657850" cy="3952875"/>
          </a:xfrm>
        </p:spPr>
      </p:pic>
      <p:sp>
        <p:nvSpPr>
          <p:cNvPr id="39" name="Textfeld 20"/>
          <p:cNvSpPr txBox="1"/>
          <p:nvPr/>
        </p:nvSpPr>
        <p:spPr>
          <a:xfrm>
            <a:off x="6794500" y="1992313"/>
            <a:ext cx="698500" cy="369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MVD</a:t>
            </a:r>
          </a:p>
        </p:txBody>
      </p:sp>
      <p:sp>
        <p:nvSpPr>
          <p:cNvPr id="40" name="Textfeld 21"/>
          <p:cNvSpPr txBox="1">
            <a:spLocks noChangeArrowheads="1"/>
          </p:cNvSpPr>
          <p:nvPr/>
        </p:nvSpPr>
        <p:spPr bwMode="auto">
          <a:xfrm>
            <a:off x="1143000" y="3143250"/>
            <a:ext cx="19923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STS - Momentum</a:t>
            </a:r>
          </a:p>
        </p:txBody>
      </p:sp>
      <p:sp>
        <p:nvSpPr>
          <p:cNvPr id="41" name="Textfeld 22"/>
          <p:cNvSpPr txBox="1"/>
          <p:nvPr/>
        </p:nvSpPr>
        <p:spPr>
          <a:xfrm>
            <a:off x="6762750" y="884238"/>
            <a:ext cx="2305050" cy="369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RICH – slow e  ID</a:t>
            </a:r>
          </a:p>
        </p:txBody>
      </p:sp>
      <p:sp>
        <p:nvSpPr>
          <p:cNvPr id="42" name="Textfeld 23"/>
          <p:cNvSpPr txBox="1">
            <a:spLocks noChangeArrowheads="1"/>
          </p:cNvSpPr>
          <p:nvPr/>
        </p:nvSpPr>
        <p:spPr bwMode="auto">
          <a:xfrm>
            <a:off x="3051175" y="1916113"/>
            <a:ext cx="17240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TRD – tracking</a:t>
            </a:r>
          </a:p>
        </p:txBody>
      </p:sp>
      <p:sp>
        <p:nvSpPr>
          <p:cNvPr id="43" name="Textfeld 24"/>
          <p:cNvSpPr txBox="1">
            <a:spLocks noChangeArrowheads="1"/>
          </p:cNvSpPr>
          <p:nvPr/>
        </p:nvSpPr>
        <p:spPr bwMode="auto">
          <a:xfrm>
            <a:off x="5524500" y="2516188"/>
            <a:ext cx="33829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RPC (TOF) – hadron suppr. </a:t>
            </a:r>
          </a:p>
        </p:txBody>
      </p:sp>
      <p:sp>
        <p:nvSpPr>
          <p:cNvPr id="44" name="Textfeld 25"/>
          <p:cNvSpPr txBox="1">
            <a:spLocks noChangeArrowheads="1"/>
          </p:cNvSpPr>
          <p:nvPr/>
        </p:nvSpPr>
        <p:spPr bwMode="auto">
          <a:xfrm>
            <a:off x="6964363" y="344963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PSD – Event</a:t>
            </a:r>
          </a:p>
          <a:p>
            <a:r>
              <a:rPr lang="en-US"/>
              <a:t>plane</a:t>
            </a:r>
          </a:p>
        </p:txBody>
      </p:sp>
      <p:sp>
        <p:nvSpPr>
          <p:cNvPr id="45" name="Textfeld 26"/>
          <p:cNvSpPr txBox="1"/>
          <p:nvPr/>
        </p:nvSpPr>
        <p:spPr>
          <a:xfrm>
            <a:off x="6783388" y="1438275"/>
            <a:ext cx="787400" cy="3698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ECAL</a:t>
            </a:r>
          </a:p>
        </p:txBody>
      </p:sp>
      <p:sp>
        <p:nvSpPr>
          <p:cNvPr id="46" name="Textfeld 27"/>
          <p:cNvSpPr txBox="1"/>
          <p:nvPr/>
        </p:nvSpPr>
        <p:spPr>
          <a:xfrm>
            <a:off x="1125538" y="914400"/>
            <a:ext cx="4676775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Symbol" pitchFamily="18" charset="2"/>
                <a:cs typeface="Arial" pitchFamily="34" charset="0"/>
              </a:rPr>
              <a:t>w,r,f</a:t>
            </a:r>
            <a:r>
              <a:rPr lang="en-US" b="1" dirty="0">
                <a:latin typeface="Symbol" pitchFamily="18" charset="2"/>
                <a:cs typeface="Arial" pitchFamily="34" charset="0"/>
              </a:rPr>
              <a:t> ,</a:t>
            </a:r>
            <a:r>
              <a:rPr lang="en-US" b="1" dirty="0">
                <a:latin typeface="+mj-lt"/>
                <a:cs typeface="Arial" pitchFamily="34" charset="0"/>
              </a:rPr>
              <a:t>J</a:t>
            </a:r>
            <a:r>
              <a:rPr lang="en-US" b="1" dirty="0">
                <a:latin typeface="Symbol" pitchFamily="18" charset="2"/>
                <a:cs typeface="Arial" pitchFamily="34" charset="0"/>
              </a:rPr>
              <a:t>/Y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…=&gt; µ+/µ-</a:t>
            </a:r>
            <a:endParaRPr lang="en-US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Major cut = Particle ID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Remaining background =    </a:t>
            </a:r>
            <a:r>
              <a:rPr lang="en-US" dirty="0">
                <a:latin typeface="Symbol" pitchFamily="18" charset="2"/>
                <a:cs typeface="Arial" pitchFamily="34" charset="0"/>
              </a:rPr>
              <a:t>p =&gt; m + </a:t>
            </a:r>
            <a:r>
              <a:rPr lang="en-US" dirty="0">
                <a:latin typeface="+mj-lt"/>
                <a:cs typeface="Arial" pitchFamily="34" charset="0"/>
              </a:rPr>
              <a:t>X</a:t>
            </a:r>
          </a:p>
        </p:txBody>
      </p:sp>
      <p:cxnSp>
        <p:nvCxnSpPr>
          <p:cNvPr id="47" name="Gerade Verbindung mit Pfeil 29"/>
          <p:cNvCxnSpPr/>
          <p:nvPr/>
        </p:nvCxnSpPr>
        <p:spPr>
          <a:xfrm rot="16200000" flipH="1">
            <a:off x="2121694" y="3939382"/>
            <a:ext cx="769937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30"/>
          <p:cNvCxnSpPr>
            <a:stCxn id="56" idx="3"/>
          </p:cNvCxnSpPr>
          <p:nvPr/>
        </p:nvCxnSpPr>
        <p:spPr>
          <a:xfrm>
            <a:off x="2967038" y="2428875"/>
            <a:ext cx="396875" cy="1685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31"/>
          <p:cNvCxnSpPr/>
          <p:nvPr/>
        </p:nvCxnSpPr>
        <p:spPr>
          <a:xfrm>
            <a:off x="4029075" y="2338388"/>
            <a:ext cx="0" cy="177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32"/>
          <p:cNvCxnSpPr>
            <a:stCxn id="43" idx="2"/>
          </p:cNvCxnSpPr>
          <p:nvPr/>
        </p:nvCxnSpPr>
        <p:spPr>
          <a:xfrm rot="5400000">
            <a:off x="5537994" y="2437607"/>
            <a:ext cx="1231900" cy="21256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3"/>
          <p:cNvCxnSpPr/>
          <p:nvPr/>
        </p:nvCxnSpPr>
        <p:spPr>
          <a:xfrm>
            <a:off x="6794500" y="2028825"/>
            <a:ext cx="684213" cy="3333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34"/>
          <p:cNvCxnSpPr/>
          <p:nvPr/>
        </p:nvCxnSpPr>
        <p:spPr>
          <a:xfrm flipV="1">
            <a:off x="6781800" y="2057400"/>
            <a:ext cx="685800" cy="30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feld 35"/>
          <p:cNvSpPr txBox="1">
            <a:spLocks noChangeArrowheads="1"/>
          </p:cNvSpPr>
          <p:nvPr/>
        </p:nvSpPr>
        <p:spPr bwMode="auto">
          <a:xfrm>
            <a:off x="1230313" y="2106613"/>
            <a:ext cx="17367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Much – Active </a:t>
            </a:r>
          </a:p>
          <a:p>
            <a:r>
              <a:rPr lang="en-US"/>
              <a:t>Muon absorber</a:t>
            </a:r>
          </a:p>
        </p:txBody>
      </p:sp>
      <p:grpSp>
        <p:nvGrpSpPr>
          <p:cNvPr id="3" name="Gruppieren 40"/>
          <p:cNvGrpSpPr>
            <a:grpSpLocks/>
          </p:cNvGrpSpPr>
          <p:nvPr/>
        </p:nvGrpSpPr>
        <p:grpSpPr bwMode="auto">
          <a:xfrm>
            <a:off x="6781800" y="914400"/>
            <a:ext cx="2362200" cy="298450"/>
            <a:chOff x="8083326" y="1751812"/>
            <a:chExt cx="886414" cy="297906"/>
          </a:xfrm>
        </p:grpSpPr>
        <p:cxnSp>
          <p:nvCxnSpPr>
            <p:cNvPr id="62" name="Gerade Verbindung 38"/>
            <p:cNvCxnSpPr/>
            <p:nvPr/>
          </p:nvCxnSpPr>
          <p:spPr>
            <a:xfrm>
              <a:off x="8083326" y="1751812"/>
              <a:ext cx="833396" cy="2979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Gerade Verbindung 39"/>
            <p:cNvCxnSpPr/>
            <p:nvPr/>
          </p:nvCxnSpPr>
          <p:spPr>
            <a:xfrm flipV="1">
              <a:off x="8087496" y="1751812"/>
              <a:ext cx="882244" cy="2979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41"/>
          <p:cNvGrpSpPr>
            <a:grpSpLocks/>
          </p:cNvGrpSpPr>
          <p:nvPr/>
        </p:nvGrpSpPr>
        <p:grpSpPr bwMode="auto">
          <a:xfrm>
            <a:off x="6792913" y="1447800"/>
            <a:ext cx="762000" cy="354013"/>
            <a:chOff x="8080995" y="1675612"/>
            <a:chExt cx="718145" cy="353507"/>
          </a:xfrm>
        </p:grpSpPr>
        <p:cxnSp>
          <p:nvCxnSpPr>
            <p:cNvPr id="71" name="Gerade Verbindung 42"/>
            <p:cNvCxnSpPr/>
            <p:nvPr/>
          </p:nvCxnSpPr>
          <p:spPr>
            <a:xfrm>
              <a:off x="8098949" y="1675612"/>
              <a:ext cx="700191" cy="35350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43"/>
            <p:cNvCxnSpPr/>
            <p:nvPr/>
          </p:nvCxnSpPr>
          <p:spPr>
            <a:xfrm flipV="1">
              <a:off x="8080995" y="1724755"/>
              <a:ext cx="718145" cy="30436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feld 44"/>
          <p:cNvSpPr txBox="1"/>
          <p:nvPr/>
        </p:nvSpPr>
        <p:spPr>
          <a:xfrm>
            <a:off x="1275380" y="5859959"/>
            <a:ext cx="6863225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CBM aims to measure vector mesons via e+/e- AND µ+/µ-</a:t>
            </a:r>
          </a:p>
          <a:p>
            <a:pPr>
              <a:defRPr/>
            </a:pPr>
            <a:r>
              <a:rPr lang="en-US" dirty="0"/>
              <a:t>in SEPARATE runs =&gt; control systematics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\\WinfileSvF\CBM$Root\jheuser\Eigene Dateien\work\CBM\talks\2013\DPG-March-2013\talk\events-STS\UrQMD_12b_pC30AGeV-S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1295400"/>
            <a:ext cx="28067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977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Tracking challenges at SIS-100/300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819752-BD02-43C5-B55B-ADB66C959638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95C9-8780-4187-BF97-A800D6985E7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43001" y="3200400"/>
            <a:ext cx="2514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central </a:t>
            </a:r>
            <a:r>
              <a:rPr lang="en-US" dirty="0" err="1">
                <a:solidFill>
                  <a:schemeClr val="accent6"/>
                </a:solidFill>
              </a:rPr>
              <a:t>Au+Au</a:t>
            </a:r>
            <a:r>
              <a:rPr lang="en-US" dirty="0">
                <a:solidFill>
                  <a:schemeClr val="accent6"/>
                </a:solidFill>
              </a:rPr>
              <a:t>, 25 </a:t>
            </a:r>
            <a:r>
              <a:rPr lang="en-US" dirty="0" err="1">
                <a:solidFill>
                  <a:schemeClr val="accent6"/>
                </a:solidFill>
              </a:rPr>
              <a:t>AGeV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3772" y="3200400"/>
            <a:ext cx="25508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central </a:t>
            </a:r>
            <a:r>
              <a:rPr lang="en-US" dirty="0" err="1">
                <a:solidFill>
                  <a:schemeClr val="accent6"/>
                </a:solidFill>
              </a:rPr>
              <a:t>Au+Au</a:t>
            </a:r>
            <a:r>
              <a:rPr lang="en-US" dirty="0">
                <a:solidFill>
                  <a:schemeClr val="accent6"/>
                </a:solidFill>
              </a:rPr>
              <a:t>, 8 </a:t>
            </a:r>
            <a:r>
              <a:rPr lang="en-US" dirty="0" err="1">
                <a:solidFill>
                  <a:schemeClr val="accent6"/>
                </a:solidFill>
              </a:rPr>
              <a:t>AGeV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3200400"/>
            <a:ext cx="15247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/>
                </a:solidFill>
              </a:rPr>
              <a:t>p+C</a:t>
            </a:r>
            <a:r>
              <a:rPr lang="en-US" dirty="0">
                <a:solidFill>
                  <a:schemeClr val="accent6"/>
                </a:solidFill>
              </a:rPr>
              <a:t>, 30 </a:t>
            </a:r>
            <a:r>
              <a:rPr lang="en-US" dirty="0" err="1">
                <a:solidFill>
                  <a:schemeClr val="accent6"/>
                </a:solidFill>
              </a:rPr>
              <a:t>GeV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810000"/>
            <a:ext cx="25257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~700 charged 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810000"/>
            <a:ext cx="25257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~350 charged particles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3200" y="3810000"/>
            <a:ext cx="23653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few charged particles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4419600"/>
            <a:ext cx="40227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high-rate experiment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10</a:t>
            </a:r>
            <a:r>
              <a:rPr lang="en-GB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5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-10</a:t>
            </a:r>
            <a:r>
              <a:rPr lang="en-GB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7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interactions/sec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hit rates 3-20 MHz/cm</a:t>
            </a:r>
            <a:r>
              <a:rPr lang="en-GB" b="1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GB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568325" lvl="1" indent="-2841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fast free-streaming readout </a:t>
            </a:r>
          </a:p>
          <a:p>
            <a:pPr marL="568325" lvl="1" indent="-2841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online event selection</a:t>
            </a:r>
          </a:p>
          <a:p>
            <a:pPr marL="285750" lvl="1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radiation hard sensors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 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4419600"/>
            <a:ext cx="38322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low mass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 large-area detector </a:t>
            </a:r>
          </a:p>
          <a:p>
            <a:pPr marL="517525" lvl="1" indent="-2333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high-resolution momentum determination</a:t>
            </a:r>
          </a:p>
          <a:p>
            <a:pPr marL="60325" indent="-2333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track matching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  <a:sym typeface="Wingdings" pitchFamily="2" charset="2"/>
            </a:endParaRPr>
          </a:p>
          <a:p>
            <a:pPr marL="517525" lvl="1" indent="-2333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into MVD and RICH/MUCH</a:t>
            </a:r>
          </a:p>
          <a:p>
            <a:pPr marL="517525" lvl="1" indent="-233363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–"/>
              <a:defRPr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  <a:sym typeface="Wingdings" pitchFamily="2" charset="2"/>
            </a:endParaRPr>
          </a:p>
        </p:txBody>
      </p:sp>
      <p:pic>
        <p:nvPicPr>
          <p:cNvPr id="15382" name="Picture 2" descr="C:\Documents and Settings\jheuser\Desktop\UrQMD_12b_25AGeV-S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27813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95400"/>
            <a:ext cx="27813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990AD4-BC6F-4112-B5EE-016DA69B511B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FAIRNESS2013: Pradeep Ghosh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38902-69DA-47B9-96A2-7C49CC4FE48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3000" y="-76200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Track matching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6391" name="Group 31"/>
          <p:cNvGrpSpPr>
            <a:grpSpLocks/>
          </p:cNvGrpSpPr>
          <p:nvPr/>
        </p:nvGrpSpPr>
        <p:grpSpPr bwMode="auto">
          <a:xfrm>
            <a:off x="1195388" y="2579688"/>
            <a:ext cx="2690812" cy="1766887"/>
            <a:chOff x="2736" y="1968"/>
            <a:chExt cx="2736" cy="2040"/>
          </a:xfrm>
        </p:grpSpPr>
        <p:pic>
          <p:nvPicPr>
            <p:cNvPr id="10" name="Picture 32" descr="D0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1968"/>
              <a:ext cx="2736" cy="204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671" y="2393"/>
              <a:ext cx="447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K</a:t>
              </a:r>
              <a:r>
                <a:rPr lang="en-US" sz="2400" baseline="30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-</a:t>
              </a:r>
              <a:endPara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6430" name="Text Box 34"/>
            <p:cNvSpPr txBox="1">
              <a:spLocks noChangeArrowheads="1"/>
            </p:cNvSpPr>
            <p:nvPr/>
          </p:nvSpPr>
          <p:spPr bwMode="auto">
            <a:xfrm>
              <a:off x="4515" y="2734"/>
              <a:ext cx="47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FF0066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endParaRPr lang="en-US" sz="2400">
                <a:solidFill>
                  <a:srgbClr val="FF0066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431" name="AutoShape 35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2" name="AutoShape 36"/>
            <p:cNvSpPr>
              <a:spLocks noChangeArrowheads="1"/>
            </p:cNvSpPr>
            <p:nvPr/>
          </p:nvSpPr>
          <p:spPr bwMode="auto">
            <a:xfrm>
              <a:off x="3024" y="3696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3" name="AutoShape 37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4" name="AutoShape 38"/>
            <p:cNvSpPr>
              <a:spLocks noChangeArrowheads="1"/>
            </p:cNvSpPr>
            <p:nvPr/>
          </p:nvSpPr>
          <p:spPr bwMode="auto">
            <a:xfrm>
              <a:off x="3312" y="3264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5" name="AutoShape 39"/>
            <p:cNvSpPr>
              <a:spLocks noChangeArrowheads="1"/>
            </p:cNvSpPr>
            <p:nvPr/>
          </p:nvSpPr>
          <p:spPr bwMode="auto">
            <a:xfrm>
              <a:off x="3408" y="3216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6" name="AutoShape 40"/>
            <p:cNvSpPr>
              <a:spLocks noChangeArrowheads="1"/>
            </p:cNvSpPr>
            <p:nvPr/>
          </p:nvSpPr>
          <p:spPr bwMode="auto">
            <a:xfrm>
              <a:off x="3408" y="3120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7" name="AutoShape 41"/>
            <p:cNvSpPr>
              <a:spLocks noChangeArrowheads="1"/>
            </p:cNvSpPr>
            <p:nvPr/>
          </p:nvSpPr>
          <p:spPr bwMode="auto">
            <a:xfrm>
              <a:off x="3600" y="2928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8" name="AutoShape 42"/>
            <p:cNvSpPr>
              <a:spLocks noChangeArrowheads="1"/>
            </p:cNvSpPr>
            <p:nvPr/>
          </p:nvSpPr>
          <p:spPr bwMode="auto">
            <a:xfrm>
              <a:off x="3840" y="2688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39" name="AutoShape 43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0" name="AutoShape 44"/>
            <p:cNvSpPr>
              <a:spLocks noChangeArrowheads="1"/>
            </p:cNvSpPr>
            <p:nvPr/>
          </p:nvSpPr>
          <p:spPr bwMode="auto">
            <a:xfrm>
              <a:off x="4176" y="2352"/>
              <a:ext cx="48" cy="48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1" name="AutoShape 45"/>
            <p:cNvSpPr>
              <a:spLocks noChangeArrowheads="1"/>
            </p:cNvSpPr>
            <p:nvPr/>
          </p:nvSpPr>
          <p:spPr bwMode="auto">
            <a:xfrm>
              <a:off x="3024" y="3744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2" name="AutoShape 46"/>
            <p:cNvSpPr>
              <a:spLocks noChangeArrowheads="1"/>
            </p:cNvSpPr>
            <p:nvPr/>
          </p:nvSpPr>
          <p:spPr bwMode="auto">
            <a:xfrm>
              <a:off x="3120" y="3696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3" name="AutoShape 47"/>
            <p:cNvSpPr>
              <a:spLocks noChangeArrowheads="1"/>
            </p:cNvSpPr>
            <p:nvPr/>
          </p:nvSpPr>
          <p:spPr bwMode="auto">
            <a:xfrm>
              <a:off x="3456" y="3552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4" name="AutoShape 48"/>
            <p:cNvSpPr>
              <a:spLocks noChangeArrowheads="1"/>
            </p:cNvSpPr>
            <p:nvPr/>
          </p:nvSpPr>
          <p:spPr bwMode="auto">
            <a:xfrm>
              <a:off x="3552" y="3504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5" name="AutoShape 49"/>
            <p:cNvSpPr>
              <a:spLocks noChangeArrowheads="1"/>
            </p:cNvSpPr>
            <p:nvPr/>
          </p:nvSpPr>
          <p:spPr bwMode="auto">
            <a:xfrm>
              <a:off x="3648" y="3504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6" name="AutoShape 50"/>
            <p:cNvSpPr>
              <a:spLocks noChangeArrowheads="1"/>
            </p:cNvSpPr>
            <p:nvPr/>
          </p:nvSpPr>
          <p:spPr bwMode="auto">
            <a:xfrm>
              <a:off x="3936" y="3360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7" name="AutoShape 51"/>
            <p:cNvSpPr>
              <a:spLocks noChangeArrowheads="1"/>
            </p:cNvSpPr>
            <p:nvPr/>
          </p:nvSpPr>
          <p:spPr bwMode="auto">
            <a:xfrm>
              <a:off x="4128" y="3312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8" name="AutoShape 52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49" name="AutoShape 53"/>
            <p:cNvSpPr>
              <a:spLocks noChangeArrowheads="1"/>
            </p:cNvSpPr>
            <p:nvPr/>
          </p:nvSpPr>
          <p:spPr bwMode="auto">
            <a:xfrm>
              <a:off x="4800" y="2976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50" name="AutoShape 5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16392" name="Group 29"/>
          <p:cNvGrpSpPr>
            <a:grpSpLocks/>
          </p:cNvGrpSpPr>
          <p:nvPr/>
        </p:nvGrpSpPr>
        <p:grpSpPr bwMode="auto">
          <a:xfrm>
            <a:off x="1144588" y="4451350"/>
            <a:ext cx="3046412" cy="1858963"/>
            <a:chOff x="282575" y="2995613"/>
            <a:chExt cx="3046466" cy="1859994"/>
          </a:xfrm>
        </p:grpSpPr>
        <p:sp>
          <p:nvSpPr>
            <p:cNvPr id="16401" name="Line 57"/>
            <p:cNvSpPr>
              <a:spLocks noChangeShapeType="1"/>
            </p:cNvSpPr>
            <p:nvPr/>
          </p:nvSpPr>
          <p:spPr bwMode="auto">
            <a:xfrm flipH="1">
              <a:off x="346075" y="3024188"/>
              <a:ext cx="254000" cy="679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58"/>
            <p:cNvSpPr>
              <a:spLocks noChangeShapeType="1"/>
            </p:cNvSpPr>
            <p:nvPr/>
          </p:nvSpPr>
          <p:spPr bwMode="auto">
            <a:xfrm>
              <a:off x="823913" y="2995613"/>
              <a:ext cx="2101850" cy="20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Oval 6"/>
            <p:cNvSpPr>
              <a:spLocks noChangeArrowheads="1"/>
            </p:cNvSpPr>
            <p:nvPr/>
          </p:nvSpPr>
          <p:spPr bwMode="auto">
            <a:xfrm>
              <a:off x="842963" y="3927475"/>
              <a:ext cx="242887" cy="11112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1233504" y="3667498"/>
              <a:ext cx="531822" cy="61152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05" name="Oval 8"/>
            <p:cNvSpPr>
              <a:spLocks noChangeArrowheads="1"/>
            </p:cNvSpPr>
            <p:nvPr/>
          </p:nvSpPr>
          <p:spPr bwMode="auto">
            <a:xfrm>
              <a:off x="1431925" y="3886200"/>
              <a:ext cx="166688" cy="1968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2392399" y="3492777"/>
              <a:ext cx="795352" cy="100226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07" name="Oval 10"/>
            <p:cNvSpPr>
              <a:spLocks noChangeArrowheads="1"/>
            </p:cNvSpPr>
            <p:nvPr/>
          </p:nvSpPr>
          <p:spPr bwMode="auto">
            <a:xfrm>
              <a:off x="2690813" y="3886200"/>
              <a:ext cx="166687" cy="1968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08" name="Oval 11"/>
            <p:cNvSpPr>
              <a:spLocks noChangeArrowheads="1"/>
            </p:cNvSpPr>
            <p:nvPr/>
          </p:nvSpPr>
          <p:spPr bwMode="auto">
            <a:xfrm>
              <a:off x="339725" y="3863975"/>
              <a:ext cx="33338" cy="284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09" name="Line 12"/>
            <p:cNvSpPr>
              <a:spLocks noChangeShapeType="1"/>
            </p:cNvSpPr>
            <p:nvPr/>
          </p:nvSpPr>
          <p:spPr bwMode="auto">
            <a:xfrm flipV="1">
              <a:off x="504825" y="3603625"/>
              <a:ext cx="2749550" cy="390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Oval 13"/>
            <p:cNvSpPr>
              <a:spLocks noChangeArrowheads="1"/>
            </p:cNvSpPr>
            <p:nvPr/>
          </p:nvSpPr>
          <p:spPr bwMode="auto">
            <a:xfrm>
              <a:off x="2857500" y="3589338"/>
              <a:ext cx="60325" cy="77787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1" name="Line 14"/>
            <p:cNvSpPr>
              <a:spLocks noChangeShapeType="1"/>
            </p:cNvSpPr>
            <p:nvPr/>
          </p:nvSpPr>
          <p:spPr bwMode="auto">
            <a:xfrm>
              <a:off x="504825" y="3994150"/>
              <a:ext cx="2816225" cy="327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15"/>
            <p:cNvSpPr>
              <a:spLocks noChangeArrowheads="1"/>
            </p:cNvSpPr>
            <p:nvPr/>
          </p:nvSpPr>
          <p:spPr bwMode="auto">
            <a:xfrm>
              <a:off x="2857500" y="4256088"/>
              <a:ext cx="66675" cy="6350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3" name="Line 16"/>
            <p:cNvSpPr>
              <a:spLocks noChangeShapeType="1"/>
            </p:cNvSpPr>
            <p:nvPr/>
          </p:nvSpPr>
          <p:spPr bwMode="auto">
            <a:xfrm flipV="1">
              <a:off x="538163" y="3754438"/>
              <a:ext cx="2749550" cy="261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17"/>
            <p:cNvSpPr>
              <a:spLocks noChangeShapeType="1"/>
            </p:cNvSpPr>
            <p:nvPr/>
          </p:nvSpPr>
          <p:spPr bwMode="auto">
            <a:xfrm>
              <a:off x="598488" y="3927475"/>
              <a:ext cx="2722562" cy="328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Oval 18"/>
            <p:cNvSpPr>
              <a:spLocks noChangeArrowheads="1"/>
            </p:cNvSpPr>
            <p:nvPr/>
          </p:nvSpPr>
          <p:spPr bwMode="auto">
            <a:xfrm>
              <a:off x="2589213" y="3798888"/>
              <a:ext cx="68262" cy="71437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6" name="Oval 19"/>
            <p:cNvSpPr>
              <a:spLocks noChangeArrowheads="1"/>
            </p:cNvSpPr>
            <p:nvPr/>
          </p:nvSpPr>
          <p:spPr bwMode="auto">
            <a:xfrm>
              <a:off x="2559050" y="4095750"/>
              <a:ext cx="58738" cy="7461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7" name="Oval 20"/>
            <p:cNvSpPr>
              <a:spLocks noChangeArrowheads="1"/>
            </p:cNvSpPr>
            <p:nvPr/>
          </p:nvSpPr>
          <p:spPr bwMode="auto">
            <a:xfrm>
              <a:off x="638175" y="3870325"/>
              <a:ext cx="204788" cy="1031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8" name="Oval 21"/>
            <p:cNvSpPr>
              <a:spLocks noChangeArrowheads="1"/>
            </p:cNvSpPr>
            <p:nvPr/>
          </p:nvSpPr>
          <p:spPr bwMode="auto">
            <a:xfrm>
              <a:off x="414338" y="3973513"/>
              <a:ext cx="190500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19" name="Text Box 22"/>
            <p:cNvSpPr txBox="1">
              <a:spLocks noChangeArrowheads="1"/>
            </p:cNvSpPr>
            <p:nvPr/>
          </p:nvSpPr>
          <p:spPr bwMode="auto">
            <a:xfrm>
              <a:off x="282575" y="4030663"/>
              <a:ext cx="5794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Gill Sans MT" pitchFamily="34" charset="0"/>
                </a:rPr>
                <a:t>v</a:t>
              </a:r>
              <a:r>
                <a:rPr lang="en-US" sz="2400" b="1" baseline="-25000">
                  <a:latin typeface="Gill Sans MT" pitchFamily="34" charset="0"/>
                </a:rPr>
                <a:t>22</a:t>
              </a:r>
              <a:endParaRPr lang="ru-RU" sz="2400" b="1">
                <a:latin typeface="Corbel" pitchFamily="34" charset="0"/>
              </a:endParaRPr>
            </a:p>
          </p:txBody>
        </p:sp>
        <p:sp>
          <p:nvSpPr>
            <p:cNvPr id="16420" name="Text Box 23"/>
            <p:cNvSpPr txBox="1">
              <a:spLocks noChangeArrowheads="1"/>
            </p:cNvSpPr>
            <p:nvPr/>
          </p:nvSpPr>
          <p:spPr bwMode="auto">
            <a:xfrm>
              <a:off x="746125" y="4060825"/>
              <a:ext cx="5794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Gill Sans MT" pitchFamily="34" charset="0"/>
                </a:rPr>
                <a:t>v</a:t>
              </a:r>
              <a:r>
                <a:rPr lang="en-US" sz="2400" b="1" baseline="-25000">
                  <a:latin typeface="Gill Sans MT" pitchFamily="34" charset="0"/>
                </a:rPr>
                <a:t>11</a:t>
              </a:r>
              <a:endParaRPr lang="ru-RU" sz="2400" b="1">
                <a:latin typeface="Corbel" pitchFamily="34" charset="0"/>
              </a:endParaRPr>
            </a:p>
          </p:txBody>
        </p:sp>
        <p:sp>
          <p:nvSpPr>
            <p:cNvPr id="16421" name="Oval 24"/>
            <p:cNvSpPr>
              <a:spLocks noChangeArrowheads="1"/>
            </p:cNvSpPr>
            <p:nvPr/>
          </p:nvSpPr>
          <p:spPr bwMode="auto">
            <a:xfrm>
              <a:off x="1574800" y="3759200"/>
              <a:ext cx="61913" cy="7620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22" name="Oval 25"/>
            <p:cNvSpPr>
              <a:spLocks noChangeArrowheads="1"/>
            </p:cNvSpPr>
            <p:nvPr/>
          </p:nvSpPr>
          <p:spPr bwMode="auto">
            <a:xfrm>
              <a:off x="1547813" y="4095750"/>
              <a:ext cx="60325" cy="5556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6423" name="Text Box 26"/>
            <p:cNvSpPr txBox="1">
              <a:spLocks noChangeArrowheads="1"/>
            </p:cNvSpPr>
            <p:nvPr/>
          </p:nvSpPr>
          <p:spPr bwMode="auto">
            <a:xfrm>
              <a:off x="490538" y="3417888"/>
              <a:ext cx="5794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Gill Sans MT" pitchFamily="34" charset="0"/>
                </a:rPr>
                <a:t>v</a:t>
              </a:r>
              <a:r>
                <a:rPr lang="en-US" sz="2400" b="1" baseline="-25000">
                  <a:latin typeface="Gill Sans MT" pitchFamily="34" charset="0"/>
                </a:rPr>
                <a:t>21</a:t>
              </a:r>
              <a:endParaRPr lang="ru-RU" sz="2400" b="1">
                <a:latin typeface="Corbel" pitchFamily="34" charset="0"/>
              </a:endParaRPr>
            </a:p>
          </p:txBody>
        </p:sp>
        <p:sp>
          <p:nvSpPr>
            <p:cNvPr id="16424" name="Text Box 27"/>
            <p:cNvSpPr txBox="1">
              <a:spLocks noChangeArrowheads="1"/>
            </p:cNvSpPr>
            <p:nvPr/>
          </p:nvSpPr>
          <p:spPr bwMode="auto">
            <a:xfrm>
              <a:off x="984817" y="4429125"/>
              <a:ext cx="9989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333399"/>
                  </a:solidFill>
                  <a:latin typeface="Gill Sans MT" pitchFamily="34" charset="0"/>
                </a:rPr>
                <a:t>z= 5 cm</a:t>
              </a:r>
            </a:p>
          </p:txBody>
        </p:sp>
        <p:sp>
          <p:nvSpPr>
            <p:cNvPr id="16425" name="Text Box 28"/>
            <p:cNvSpPr txBox="1">
              <a:spLocks noChangeArrowheads="1"/>
            </p:cNvSpPr>
            <p:nvPr/>
          </p:nvSpPr>
          <p:spPr bwMode="auto">
            <a:xfrm>
              <a:off x="2201809" y="4486275"/>
              <a:ext cx="1127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333399"/>
                  </a:solidFill>
                  <a:latin typeface="Gill Sans MT" pitchFamily="34" charset="0"/>
                </a:rPr>
                <a:t>z= 10 cm</a:t>
              </a:r>
            </a:p>
          </p:txBody>
        </p:sp>
        <p:sp>
          <p:nvSpPr>
            <p:cNvPr id="16426" name="Text Box 64"/>
            <p:cNvSpPr txBox="1">
              <a:spLocks noChangeArrowheads="1"/>
            </p:cNvSpPr>
            <p:nvPr/>
          </p:nvSpPr>
          <p:spPr bwMode="auto">
            <a:xfrm>
              <a:off x="1116313" y="3327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333399"/>
                  </a:solidFill>
                  <a:latin typeface="Gill Sans MT" pitchFamily="34" charset="0"/>
                </a:rPr>
                <a:t>MVD 1</a:t>
              </a:r>
            </a:p>
          </p:txBody>
        </p:sp>
        <p:sp>
          <p:nvSpPr>
            <p:cNvPr id="16427" name="Text Box 65"/>
            <p:cNvSpPr txBox="1">
              <a:spLocks noChangeArrowheads="1"/>
            </p:cNvSpPr>
            <p:nvPr/>
          </p:nvSpPr>
          <p:spPr bwMode="auto">
            <a:xfrm>
              <a:off x="2352975" y="3178175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333399"/>
                  </a:solidFill>
                  <a:latin typeface="Gill Sans MT" pitchFamily="34" charset="0"/>
                </a:rPr>
                <a:t>MVD 2</a:t>
              </a:r>
            </a:p>
          </p:txBody>
        </p:sp>
      </p:grp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1303338" y="2097088"/>
            <a:ext cx="2201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e.g. signal D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Symbol" pitchFamily="18" charset="2"/>
              </a:rPr>
              <a:t>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K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Symbol" pitchFamily="18" charset="2"/>
              </a:rPr>
              <a:t>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Symbol" pitchFamily="18" charset="2"/>
              </a:rPr>
              <a:t>+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  <a:sym typeface="Symbol" pitchFamily="18" charset="2"/>
            </a:endParaRP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1711325"/>
            <a:ext cx="48736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236345" y="1189201"/>
            <a:ext cx="325945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upstream into Vertex Detector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56200" y="1189200"/>
            <a:ext cx="35306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downstream into MUCH (or RICH)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2DA1D8-414D-413E-9811-81CF6A753A6C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FAIRNESS2013: Pradeep Ghosh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9257E-11E3-44C6-B45C-1432F205A7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09800" y="2362200"/>
            <a:ext cx="5257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Tracking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733800"/>
            <a:ext cx="26463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Design constraints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Design constituents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latin typeface="+mn-lt"/>
              </a:rPr>
              <a:t> STS model in </a:t>
            </a:r>
            <a:r>
              <a:rPr lang="en-US" dirty="0" err="1">
                <a:latin typeface="+mn-lt"/>
              </a:rPr>
              <a:t>CBMRoot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76200"/>
            <a:ext cx="749776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STS Design Constraints</a:t>
            </a:r>
            <a:endParaRPr lang="en-US" sz="39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8D2C4F-4FBE-46CE-9545-80E933A8BB79}" type="datetime1">
              <a:rPr lang="en-US"/>
              <a:pPr>
                <a:defRPr/>
              </a:pPr>
              <a:t>19-Sep-13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FAIRNESS2013: Pradeep Ghosh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0825B-A56C-49E0-9261-02F424100ED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143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914400"/>
            <a:ext cx="36576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Coverage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8000"/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rapidities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from center-of mass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close to beam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8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aperture 2.5° &lt;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 &lt;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25°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209800"/>
            <a:ext cx="36576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Momentum resolution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p/p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 1%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field integral 1 Tm, 8 tracking stations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25 µm single-hit spatial resolution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material budget/station ~1% X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36576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 event pile-up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 MHz interaction rates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self-triggering read-out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signal shaping time &lt; 20 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914400"/>
            <a:ext cx="40386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Minimum granularity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(@ 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it rates &lt; 20 MHz/cm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maximum strip length compatible with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hit occupancy and S/N performance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largest read-out pitch compatible with the required spatial resolution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743200"/>
            <a:ext cx="4038600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Radiation hard sensors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compatible with the CBM physics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sym typeface="Symbol"/>
              </a:rPr>
              <a:t>prog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Maximum of 1 ×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13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 n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eq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/cm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 (SIS100)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Maximum of 1 ×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14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 n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eq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/cm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2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(SIS300)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(only at the innermost sensors)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313872"/>
            <a:ext cx="4038600" cy="2031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Integration, operation, maintenance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compatible with the confined space in the dipole magnet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efficient cooling for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silicon sensors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front end electronics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maintenance friendly structures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0"/>
            <a:ext cx="36576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Hit &amp; track reconstruction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close to 100% hit efficiency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4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&gt; 95% track eff. for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momenta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&gt;1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/c</a:t>
            </a:r>
            <a:endParaRPr lang="en-US" dirty="0">
              <a:solidFill>
                <a:schemeClr val="accent6">
                  <a:lumMod val="50000"/>
                </a:schemeClr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8004</TotalTime>
  <Words>1751</Words>
  <Application>Microsoft Office PowerPoint</Application>
  <PresentationFormat>On-screen Show (4:3)</PresentationFormat>
  <Paragraphs>497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Gill Sans MT</vt:lpstr>
      <vt:lpstr>Wingdings 2</vt:lpstr>
      <vt:lpstr>Verdana</vt:lpstr>
      <vt:lpstr>Calibri</vt:lpstr>
      <vt:lpstr>Corbel</vt:lpstr>
      <vt:lpstr>Symbol</vt:lpstr>
      <vt:lpstr>Wingdings</vt:lpstr>
      <vt:lpstr>Tahoma</vt:lpstr>
      <vt:lpstr>Times New Roman</vt:lpstr>
      <vt:lpstr>Solstice</vt:lpstr>
      <vt:lpstr>Acrobat Document</vt:lpstr>
      <vt:lpstr>Track measurements in the high multiplicity environment at the CBM experiment</vt:lpstr>
      <vt:lpstr>Slide 2</vt:lpstr>
      <vt:lpstr>Slide 3</vt:lpstr>
      <vt:lpstr>The CBM Experiment at FAIR</vt:lpstr>
      <vt:lpstr>The CBM Experiment at FAIR</vt:lpstr>
      <vt:lpstr>Tracking challenges at SIS-100/300</vt:lpstr>
      <vt:lpstr>Slide 7</vt:lpstr>
      <vt:lpstr>Slide 8</vt:lpstr>
      <vt:lpstr>STS Design Constraints</vt:lpstr>
      <vt:lpstr>STS Design constituents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Microstrip sensors</vt:lpstr>
      <vt:lpstr>Prototype microstrip sensors</vt:lpstr>
      <vt:lpstr>STS sensor module</vt:lpstr>
      <vt:lpstr>Test of first prototype modules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Summary</vt:lpstr>
      <vt:lpstr>Thank you  for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measurements in the high multiplicity environment at the CBM experiment</dc:title>
  <dc:creator>dell</dc:creator>
  <cp:lastModifiedBy>dell</cp:lastModifiedBy>
  <cp:revision>38</cp:revision>
  <dcterms:created xsi:type="dcterms:W3CDTF">2013-09-11T19:23:57Z</dcterms:created>
  <dcterms:modified xsi:type="dcterms:W3CDTF">2013-09-19T11:31:50Z</dcterms:modified>
</cp:coreProperties>
</file>