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5"/>
  </p:notesMasterIdLst>
  <p:handoutMasterIdLst>
    <p:handoutMasterId r:id="rId26"/>
  </p:handoutMasterIdLst>
  <p:sldIdLst>
    <p:sldId id="256" r:id="rId2"/>
    <p:sldId id="383" r:id="rId3"/>
    <p:sldId id="394" r:id="rId4"/>
    <p:sldId id="355" r:id="rId5"/>
    <p:sldId id="397" r:id="rId6"/>
    <p:sldId id="399" r:id="rId7"/>
    <p:sldId id="396" r:id="rId8"/>
    <p:sldId id="398" r:id="rId9"/>
    <p:sldId id="311" r:id="rId10"/>
    <p:sldId id="403" r:id="rId11"/>
    <p:sldId id="365" r:id="rId12"/>
    <p:sldId id="350" r:id="rId13"/>
    <p:sldId id="329" r:id="rId14"/>
    <p:sldId id="401" r:id="rId15"/>
    <p:sldId id="375" r:id="rId16"/>
    <p:sldId id="404" r:id="rId17"/>
    <p:sldId id="312" r:id="rId18"/>
    <p:sldId id="400" r:id="rId19"/>
    <p:sldId id="277" r:id="rId20"/>
    <p:sldId id="402" r:id="rId21"/>
    <p:sldId id="388" r:id="rId22"/>
    <p:sldId id="352" r:id="rId23"/>
    <p:sldId id="382" r:id="rId24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0000"/>
    <a:srgbClr val="0033CC"/>
    <a:srgbClr val="008000"/>
    <a:srgbClr val="660066"/>
    <a:srgbClr val="660033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7" autoAdjust="0"/>
    <p:restoredTop sz="95058" autoAdjust="0"/>
  </p:normalViewPr>
  <p:slideViewPr>
    <p:cSldViewPr>
      <p:cViewPr>
        <p:scale>
          <a:sx n="70" d="100"/>
          <a:sy n="70" d="100"/>
        </p:scale>
        <p:origin x="-115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4"/>
    </p:cViewPr>
  </p:sorterViewPr>
  <p:notesViewPr>
    <p:cSldViewPr>
      <p:cViewPr varScale="1">
        <p:scale>
          <a:sx n="58" d="100"/>
          <a:sy n="58" d="100"/>
        </p:scale>
        <p:origin x="-8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5" Type="http://schemas.openxmlformats.org/officeDocument/2006/relationships/image" Target="../media/image23.e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r>
              <a:rPr lang="de-DE"/>
              <a:t>Institut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C159F80-CB39-4B67-B117-39F89ECF45E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78719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r>
              <a:rPr lang="de-DE"/>
              <a:t>Institut</a:t>
            </a: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555A626-9BAC-45E7-8099-99CA036AF4F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15512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44224-B00B-4F94-977F-587408457980}" type="slidenum">
              <a:rPr lang="de-DE"/>
              <a:pPr/>
              <a:t>1</a:t>
            </a:fld>
            <a:endParaRPr lang="de-DE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73489-5D4E-4E87-B3BE-8F8F1F625DEA}" type="slidenum">
              <a:rPr lang="de-DE"/>
              <a:pPr/>
              <a:t>2</a:t>
            </a:fld>
            <a:endParaRPr lang="de-DE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81490-2656-4A73-98A7-2B23F7AB5F54}" type="slidenum">
              <a:rPr lang="de-DE"/>
              <a:pPr/>
              <a:t>3</a:t>
            </a:fld>
            <a:endParaRPr lang="de-DE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81490-2656-4A73-98A7-2B23F7AB5F54}" type="slidenum">
              <a:rPr lang="de-DE"/>
              <a:pPr/>
              <a:t>4</a:t>
            </a:fld>
            <a:endParaRPr lang="de-DE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81490-2656-4A73-98A7-2B23F7AB5F54}" type="slidenum">
              <a:rPr lang="de-DE"/>
              <a:pPr/>
              <a:t>5</a:t>
            </a:fld>
            <a:endParaRPr lang="de-DE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73489-5D4E-4E87-B3BE-8F8F1F625DEA}" type="slidenum">
              <a:rPr lang="de-DE"/>
              <a:pPr/>
              <a:t>7</a:t>
            </a:fld>
            <a:endParaRPr lang="de-DE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73489-5D4E-4E87-B3BE-8F8F1F625DEA}" type="slidenum">
              <a:rPr lang="de-DE"/>
              <a:pPr/>
              <a:t>14</a:t>
            </a:fld>
            <a:endParaRPr lang="de-DE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73489-5D4E-4E87-B3BE-8F8F1F625DEA}" type="slidenum">
              <a:rPr lang="de-DE"/>
              <a:pPr/>
              <a:t>19</a:t>
            </a:fld>
            <a:endParaRPr lang="de-DE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73489-5D4E-4E87-B3BE-8F8F1F625DEA}" type="slidenum">
              <a:rPr lang="de-DE"/>
              <a:pPr/>
              <a:t>21</a:t>
            </a:fld>
            <a:endParaRPr lang="de-DE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12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1712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1712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1712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1712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1712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1712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2400">
                <a:latin typeface="Times New Roman" pitchFamily="18" charset="0"/>
              </a:endParaRPr>
            </a:p>
          </p:txBody>
        </p:sp>
      </p:grpSp>
      <p:sp>
        <p:nvSpPr>
          <p:cNvPr id="51712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171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51713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20E1C4-5D91-48B7-A3B8-A15AF40A7A37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17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517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E233D-C8AF-4506-8BD2-75AD06368DC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8810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8531B-275D-4975-AD6F-EA400557878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90961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B28E25-B765-43AD-9662-CF7B188E86F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6904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2AC850-0DEC-4B4D-BCF3-1CB1D9FD781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790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3163F-0AA7-4F0D-937C-4020FCC48C9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115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D667B-58CB-4181-B7D6-2C9F9FC4577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9766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1D256-90AB-4CC1-9C2A-64F25769D56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2062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F2A43-215B-4E9B-8AC7-713B27219BF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6965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463A6-E010-4729-9FA7-2906CAED0A5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9770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760E6-E6F6-453F-981A-143A0B4F9AC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7123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CDE90-4BA8-4EC5-AE9E-7D656CA5D66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0811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CF0EB-4F76-4991-ADAB-1DB36A88578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7558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160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161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161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161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5161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GB" sz="2400">
                <a:latin typeface="Times New Roman" pitchFamily="18" charset="0"/>
              </a:endParaRPr>
            </a:p>
          </p:txBody>
        </p:sp>
      </p:grpSp>
      <p:sp>
        <p:nvSpPr>
          <p:cNvPr id="516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6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de-DE"/>
          </a:p>
        </p:txBody>
      </p:sp>
      <p:sp>
        <p:nvSpPr>
          <p:cNvPr id="516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516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CAB139B-3757-4539-A74B-C2FEE8BC9977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161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2.docx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Office_Word_Document15.docx"/><Relationship Id="rId5" Type="http://schemas.openxmlformats.org/officeDocument/2006/relationships/package" Target="../embeddings/Microsoft_Office_Word_Document14.docx"/><Relationship Id="rId4" Type="http://schemas.openxmlformats.org/officeDocument/2006/relationships/package" Target="../embeddings/Microsoft_Office_Word_Document13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6.docx"/><Relationship Id="rId7" Type="http://schemas.openxmlformats.org/officeDocument/2006/relationships/package" Target="../embeddings/Microsoft_Office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Office_Word_Document19.docx"/><Relationship Id="rId5" Type="http://schemas.openxmlformats.org/officeDocument/2006/relationships/package" Target="../embeddings/Microsoft_Office_Word_Document18.docx"/><Relationship Id="rId4" Type="http://schemas.openxmlformats.org/officeDocument/2006/relationships/package" Target="../embeddings/Microsoft_Office_Word_Document17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Microsoft_Office_Word_Document21.doc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Word_Document3.docx"/><Relationship Id="rId5" Type="http://schemas.openxmlformats.org/officeDocument/2006/relationships/package" Target="../embeddings/Microsoft_Office_Word_Document2.docx"/><Relationship Id="rId4" Type="http://schemas.openxmlformats.org/officeDocument/2006/relationships/package" Target="../embeddings/Microsoft_Office_Word_Document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Word_Document6.docx"/><Relationship Id="rId5" Type="http://schemas.openxmlformats.org/officeDocument/2006/relationships/package" Target="../embeddings/Microsoft_Office_Word_Document5.docx"/><Relationship Id="rId4" Type="http://schemas.openxmlformats.org/officeDocument/2006/relationships/package" Target="../embeddings/Microsoft_Office_Word_Document4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7.docx"/><Relationship Id="rId7" Type="http://schemas.openxmlformats.org/officeDocument/2006/relationships/package" Target="../embeddings/Microsoft_Office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Word_Document10.docx"/><Relationship Id="rId5" Type="http://schemas.openxmlformats.org/officeDocument/2006/relationships/package" Target="../embeddings/Microsoft_Office_Word_Document9.docx"/><Relationship Id="rId4" Type="http://schemas.openxmlformats.org/officeDocument/2006/relationships/package" Target="../embeddings/Microsoft_Office_Word_Document8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00808"/>
            <a:ext cx="8965059" cy="1511474"/>
          </a:xfrm>
        </p:spPr>
        <p:txBody>
          <a:bodyPr/>
          <a:lstStyle/>
          <a:p>
            <a:pPr algn="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Mesons, PANDA and the Importance of Scalar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Glueball</a:t>
            </a:r>
            <a:endParaRPr lang="en-GB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293096"/>
            <a:ext cx="7703988" cy="2492375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de-DE" sz="2400" b="1" u="sng" dirty="0"/>
              <a:t>Denis Parganlija</a:t>
            </a:r>
            <a:endParaRPr lang="de-DE" sz="2400" dirty="0"/>
          </a:p>
          <a:p>
            <a:pPr>
              <a:lnSpc>
                <a:spcPct val="90000"/>
              </a:lnSpc>
            </a:pPr>
            <a:endParaRPr lang="de-DE" sz="2000" dirty="0"/>
          </a:p>
          <a:p>
            <a:pPr algn="r">
              <a:lnSpc>
                <a:spcPct val="90000"/>
              </a:lnSpc>
            </a:pPr>
            <a:r>
              <a:rPr lang="en-GB" sz="2000" dirty="0" smtClean="0"/>
              <a:t>Thanks to:</a:t>
            </a:r>
            <a:endParaRPr lang="en-GB" sz="2000" dirty="0"/>
          </a:p>
          <a:p>
            <a:pPr algn="r">
              <a:lnSpc>
                <a:spcPct val="90000"/>
              </a:lnSpc>
            </a:pPr>
            <a:r>
              <a:rPr lang="en-GB" sz="2000" dirty="0" smtClean="0"/>
              <a:t>F. </a:t>
            </a:r>
            <a:r>
              <a:rPr lang="en-GB" sz="2000" dirty="0" err="1" smtClean="0"/>
              <a:t>Giacosa</a:t>
            </a:r>
            <a:r>
              <a:rPr lang="en-GB" sz="2000" dirty="0" smtClean="0"/>
              <a:t>, S. </a:t>
            </a:r>
            <a:r>
              <a:rPr lang="en-GB" sz="2000" dirty="0" err="1" smtClean="0"/>
              <a:t>Janowski</a:t>
            </a:r>
            <a:r>
              <a:rPr lang="en-GB" sz="2000" dirty="0" smtClean="0"/>
              <a:t> </a:t>
            </a:r>
            <a:r>
              <a:rPr lang="en-GB" sz="2000" dirty="0"/>
              <a:t>and </a:t>
            </a:r>
            <a:r>
              <a:rPr lang="en-GB" sz="2000" dirty="0" smtClean="0"/>
              <a:t>D. </a:t>
            </a:r>
            <a:r>
              <a:rPr lang="en-GB" sz="2000" dirty="0"/>
              <a:t>H. </a:t>
            </a:r>
            <a:r>
              <a:rPr lang="en-GB" sz="2000" dirty="0" err="1"/>
              <a:t>Rischke</a:t>
            </a:r>
            <a:r>
              <a:rPr lang="en-GB" sz="2000" dirty="0"/>
              <a:t> </a:t>
            </a:r>
            <a:r>
              <a:rPr lang="en-GB" sz="2000" dirty="0" smtClean="0"/>
              <a:t>(</a:t>
            </a:r>
            <a:r>
              <a:rPr lang="en-GB" sz="2000" dirty="0"/>
              <a:t>Frankfurt)</a:t>
            </a:r>
          </a:p>
          <a:p>
            <a:pPr algn="r">
              <a:lnSpc>
                <a:spcPct val="90000"/>
              </a:lnSpc>
            </a:pPr>
            <a:r>
              <a:rPr lang="en-GB" sz="2000" dirty="0" err="1" smtClean="0"/>
              <a:t>Gy</a:t>
            </a:r>
            <a:r>
              <a:rPr lang="en-GB" sz="2000" dirty="0" smtClean="0"/>
              <a:t>. </a:t>
            </a:r>
            <a:r>
              <a:rPr lang="en-GB" sz="2000" dirty="0"/>
              <a:t>Wolf and </a:t>
            </a:r>
            <a:r>
              <a:rPr lang="en-GB" sz="2000" dirty="0" smtClean="0"/>
              <a:t>P. </a:t>
            </a:r>
            <a:r>
              <a:rPr lang="en-GB" sz="2000" dirty="0" err="1" smtClean="0"/>
              <a:t>Kovács</a:t>
            </a:r>
            <a:r>
              <a:rPr lang="en-GB" sz="2000" dirty="0"/>
              <a:t> </a:t>
            </a:r>
            <a:r>
              <a:rPr lang="en-GB" sz="2000" dirty="0" smtClean="0"/>
              <a:t>(Budapest)</a:t>
            </a:r>
          </a:p>
          <a:p>
            <a:pPr algn="r">
              <a:lnSpc>
                <a:spcPct val="90000"/>
              </a:lnSpc>
            </a:pPr>
            <a:r>
              <a:rPr lang="en-GB" sz="2000" dirty="0" smtClean="0"/>
              <a:t>D. </a:t>
            </a:r>
            <a:r>
              <a:rPr lang="en-GB" sz="2000" dirty="0" err="1" smtClean="0"/>
              <a:t>Bugg</a:t>
            </a:r>
            <a:r>
              <a:rPr lang="en-GB" sz="2000" dirty="0" smtClean="0"/>
              <a:t> (London)</a:t>
            </a:r>
          </a:p>
        </p:txBody>
      </p:sp>
      <p:pic>
        <p:nvPicPr>
          <p:cNvPr id="2052" name="Picture 4" descr="BARRAIN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532813" cy="79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0400" y="260648"/>
            <a:ext cx="8535600" cy="369332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s-ES_tradnl" dirty="0" err="1">
                <a:solidFill>
                  <a:srgbClr val="FFFFFF"/>
                </a:solidFill>
                <a:latin typeface="Garamond" pitchFamily="18" charset="0"/>
              </a:rPr>
              <a:t>Institut</a:t>
            </a:r>
            <a:r>
              <a:rPr lang="es-ES_tradnl" dirty="0">
                <a:solidFill>
                  <a:srgbClr val="FFFFFF"/>
                </a:solidFill>
                <a:latin typeface="Garamond" pitchFamily="18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aramond" pitchFamily="18" charset="0"/>
              </a:rPr>
              <a:t>für</a:t>
            </a:r>
            <a:r>
              <a:rPr lang="es-ES_tradnl" dirty="0">
                <a:solidFill>
                  <a:srgbClr val="FFFFFF"/>
                </a:solidFill>
                <a:latin typeface="Garamond" pitchFamily="18" charset="0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aramond" pitchFamily="18" charset="0"/>
              </a:rPr>
              <a:t>Theoretische</a:t>
            </a:r>
            <a:r>
              <a:rPr lang="es-ES_tradnl" dirty="0">
                <a:solidFill>
                  <a:srgbClr val="FFFFFF"/>
                </a:solidFill>
                <a:latin typeface="Garamond" pitchFamily="18" charset="0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Garamond" pitchFamily="18" charset="0"/>
              </a:rPr>
              <a:t>Physik</a:t>
            </a:r>
            <a:r>
              <a:rPr lang="es-ES_tradnl" dirty="0" smtClean="0">
                <a:solidFill>
                  <a:srgbClr val="FFFFFF"/>
                </a:solidFill>
                <a:latin typeface="Garamond" pitchFamily="18" charset="0"/>
              </a:rPr>
              <a:t>                                                    </a:t>
            </a:r>
            <a:r>
              <a:rPr lang="es-ES_tradnl" dirty="0" err="1" smtClean="0">
                <a:solidFill>
                  <a:srgbClr val="FFFFFF"/>
                </a:solidFill>
                <a:latin typeface="Garamond" pitchFamily="18" charset="0"/>
              </a:rPr>
              <a:t>Technische</a:t>
            </a:r>
            <a:r>
              <a:rPr lang="es-ES_tradnl" dirty="0" smtClean="0">
                <a:solidFill>
                  <a:srgbClr val="FFFFFF"/>
                </a:solidFill>
                <a:latin typeface="Garamond" pitchFamily="18" charset="0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Garamond" pitchFamily="18" charset="0"/>
              </a:rPr>
              <a:t>Universität</a:t>
            </a:r>
            <a:r>
              <a:rPr lang="es-ES_tradnl" dirty="0" smtClean="0">
                <a:solidFill>
                  <a:srgbClr val="FFFFFF"/>
                </a:solidFill>
                <a:latin typeface="Garamond" pitchFamily="18" charset="0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Garamond" pitchFamily="18" charset="0"/>
              </a:rPr>
              <a:t>Wien</a:t>
            </a:r>
            <a:endParaRPr lang="de-DE" dirty="0">
              <a:solidFill>
                <a:srgbClr val="FFFFFF"/>
              </a:solidFill>
              <a:latin typeface="Garamond" pitchFamily="18" charset="0"/>
            </a:endParaRPr>
          </a:p>
        </p:txBody>
      </p:sp>
      <p:pic>
        <p:nvPicPr>
          <p:cNvPr id="1011713" name="Picture 1"/>
          <p:cNvPicPr>
            <a:picLocks noChangeAspect="1" noChangeArrowheads="1"/>
          </p:cNvPicPr>
          <p:nvPr/>
        </p:nvPicPr>
        <p:blipFill>
          <a:blip r:embed="rId4" cstate="print">
            <a:lum bright="-5000" contrast="15000"/>
          </a:blip>
          <a:srcRect/>
          <a:stretch>
            <a:fillRect/>
          </a:stretch>
        </p:blipFill>
        <p:spPr bwMode="auto">
          <a:xfrm>
            <a:off x="1259632" y="745200"/>
            <a:ext cx="957600" cy="9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1714" name="Picture 2" descr="2d59869f47"/>
          <p:cNvPicPr>
            <a:picLocks noChangeAspect="1" noChangeArrowheads="1"/>
          </p:cNvPicPr>
          <p:nvPr/>
        </p:nvPicPr>
        <p:blipFill>
          <a:blip r:embed="rId5" cstate="print">
            <a:lum bright="-2000" contrast="15000"/>
          </a:blip>
          <a:srcRect/>
          <a:stretch>
            <a:fillRect/>
          </a:stretch>
        </p:blipFill>
        <p:spPr bwMode="auto">
          <a:xfrm>
            <a:off x="323528" y="74830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Candidates for the Scalar </a:t>
            </a:r>
            <a:r>
              <a:rPr lang="en-GB" b="1" dirty="0" err="1" smtClean="0">
                <a:solidFill>
                  <a:srgbClr val="FF0000"/>
                </a:solidFill>
              </a:rPr>
              <a:t>Glueball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r>
              <a:rPr lang="de-DE" sz="2800" b="1" dirty="0" smtClean="0"/>
              <a:t>States </a:t>
            </a:r>
            <a:r>
              <a:rPr lang="de-DE" sz="2800" b="1" dirty="0"/>
              <a:t>up to 1.8 </a:t>
            </a:r>
            <a:r>
              <a:rPr lang="de-DE" sz="2800" b="1" dirty="0" smtClean="0"/>
              <a:t>GeV (PDG)</a:t>
            </a:r>
            <a:endParaRPr lang="de-DE" sz="28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9552" y="2132856"/>
          <a:ext cx="7992888" cy="3455996"/>
        </p:xfrm>
        <a:graphic>
          <a:graphicData uri="http://schemas.openxmlformats.org/drawingml/2006/table">
            <a:tbl>
              <a:tblPr/>
              <a:tblGrid>
                <a:gridCol w="2664811"/>
                <a:gridCol w="2663266"/>
                <a:gridCol w="2664811"/>
              </a:tblGrid>
              <a:tr h="57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 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 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(500)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400 - 550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400 - 700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(980)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990 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40 - 100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(1370)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1200 - 1500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200 - 500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(1500)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1505 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 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(1710)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1720 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 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39552" y="5589240"/>
          <a:ext cx="7992888" cy="576449"/>
        </p:xfrm>
        <a:graphic>
          <a:graphicData uri="http://schemas.openxmlformats.org/drawingml/2006/table">
            <a:tbl>
              <a:tblPr/>
              <a:tblGrid>
                <a:gridCol w="2664811"/>
                <a:gridCol w="2663266"/>
                <a:gridCol w="2664811"/>
              </a:tblGrid>
              <a:tr h="57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(1790)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922713" y="5602288"/>
          <a:ext cx="1276350" cy="563562"/>
        </p:xfrm>
        <a:graphic>
          <a:graphicData uri="http://schemas.openxmlformats.org/presentationml/2006/ole">
            <p:oleObj spid="_x0000_s1907714" name="Equation" r:id="rId3" imgW="545760" imgH="241200" progId="Equation.3">
              <p:embed/>
            </p:oleObj>
          </a:graphicData>
        </a:graphic>
      </p:graphicFrame>
      <p:graphicFrame>
        <p:nvGraphicFramePr>
          <p:cNvPr id="1096713" name="Object 9"/>
          <p:cNvGraphicFramePr>
            <a:graphicFrameLocks noChangeAspect="1"/>
          </p:cNvGraphicFramePr>
          <p:nvPr/>
        </p:nvGraphicFramePr>
        <p:xfrm>
          <a:off x="6691313" y="5589588"/>
          <a:ext cx="1069975" cy="563562"/>
        </p:xfrm>
        <a:graphic>
          <a:graphicData uri="http://schemas.openxmlformats.org/presentationml/2006/ole">
            <p:oleObj spid="_x0000_s1907715" name="Equation" r:id="rId4" imgW="4572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2809" name="Object 9"/>
          <p:cNvGraphicFramePr>
            <a:graphicFrameLocks noChangeAspect="1"/>
          </p:cNvGraphicFramePr>
          <p:nvPr/>
        </p:nvGraphicFramePr>
        <p:xfrm>
          <a:off x="1403648" y="4144963"/>
          <a:ext cx="8134350" cy="3906837"/>
        </p:xfrm>
        <a:graphic>
          <a:graphicData uri="http://schemas.openxmlformats.org/presentationml/2006/ole">
            <p:oleObj spid="_x0000_s1612809" name="Document" r:id="rId3" imgW="11068473" imgH="5325905" progId="Word.Document.12">
              <p:embed/>
            </p:oleObj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Scalar Ambiguities I</a:t>
            </a:r>
            <a:endParaRPr lang="en-GB" sz="40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455762"/>
            <a:ext cx="8229600" cy="4781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 smtClean="0">
                <a:solidFill>
                  <a:srgbClr val="008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GB" b="1" dirty="0" smtClean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GB" b="1" dirty="0" smtClean="0">
                <a:solidFill>
                  <a:srgbClr val="008000"/>
                </a:solidFill>
              </a:rPr>
              <a:t>   </a:t>
            </a:r>
            <a:endParaRPr lang="en-GB" b="1" dirty="0">
              <a:solidFill>
                <a:srgbClr val="008000"/>
              </a:solidFill>
            </a:endParaRPr>
          </a:p>
        </p:txBody>
      </p:sp>
      <p:graphicFrame>
        <p:nvGraphicFramePr>
          <p:cNvPr id="1497092" name="Object 4"/>
          <p:cNvGraphicFramePr>
            <a:graphicFrameLocks noChangeAspect="1"/>
          </p:cNvGraphicFramePr>
          <p:nvPr/>
        </p:nvGraphicFramePr>
        <p:xfrm>
          <a:off x="249238" y="2565400"/>
          <a:ext cx="8586787" cy="4179888"/>
        </p:xfrm>
        <a:graphic>
          <a:graphicData uri="http://schemas.openxmlformats.org/presentationml/2006/ole">
            <p:oleObj spid="_x0000_s1612804" name="Document" r:id="rId4" imgW="10755778" imgH="5255965" progId="Word.Document.12">
              <p:embed/>
            </p:oleObj>
          </a:graphicData>
        </a:graphic>
      </p:graphicFrame>
      <p:graphicFrame>
        <p:nvGraphicFramePr>
          <p:cNvPr id="1497095" name="Object 7"/>
          <p:cNvGraphicFramePr>
            <a:graphicFrameLocks noChangeAspect="1"/>
          </p:cNvGraphicFramePr>
          <p:nvPr/>
        </p:nvGraphicFramePr>
        <p:xfrm>
          <a:off x="845120" y="4114800"/>
          <a:ext cx="8407400" cy="3987800"/>
        </p:xfrm>
        <a:graphic>
          <a:graphicData uri="http://schemas.openxmlformats.org/presentationml/2006/ole">
            <p:oleObj spid="_x0000_s1612805" name="Document" r:id="rId5" imgW="11068473" imgH="5277956" progId="Word.Document.12">
              <p:embed/>
            </p:oleObj>
          </a:graphicData>
        </a:graphic>
      </p:graphicFrame>
      <p:graphicFrame>
        <p:nvGraphicFramePr>
          <p:cNvPr id="1497097" name="Object 9"/>
          <p:cNvGraphicFramePr>
            <a:graphicFrameLocks noChangeAspect="1"/>
          </p:cNvGraphicFramePr>
          <p:nvPr/>
        </p:nvGraphicFramePr>
        <p:xfrm>
          <a:off x="4713288" y="4537075"/>
          <a:ext cx="8134350" cy="3906838"/>
        </p:xfrm>
        <a:graphic>
          <a:graphicData uri="http://schemas.openxmlformats.org/presentationml/2006/ole">
            <p:oleObj spid="_x0000_s1612806" name="Document" r:id="rId6" imgW="11068473" imgH="5325905" progId="Word.Document.12">
              <p:embed/>
            </p:oleObj>
          </a:graphicData>
        </a:graphic>
      </p:graphicFrame>
      <p:graphicFrame>
        <p:nvGraphicFramePr>
          <p:cNvPr id="1497098" name="Object 10"/>
          <p:cNvGraphicFramePr>
            <a:graphicFrameLocks noChangeAspect="1"/>
          </p:cNvGraphicFramePr>
          <p:nvPr/>
        </p:nvGraphicFramePr>
        <p:xfrm>
          <a:off x="1187624" y="5589240"/>
          <a:ext cx="6765925" cy="441325"/>
        </p:xfrm>
        <a:graphic>
          <a:graphicData uri="http://schemas.openxmlformats.org/presentationml/2006/ole">
            <p:oleObj spid="_x0000_s1612807" name="Equation" r:id="rId7" imgW="2984400" imgH="203040" progId="Equation.3">
              <p:embed/>
            </p:oleObj>
          </a:graphicData>
        </a:graphic>
      </p:graphicFrame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899592" y="1465620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+mn-lt"/>
              </a:rPr>
              <a:t>A new resonance was claimed by BES in 2004</a:t>
            </a:r>
            <a:endParaRPr lang="de-DE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8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455762"/>
            <a:ext cx="8229600" cy="4781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 smtClean="0"/>
              <a:t>Assume that they are the same resonance</a:t>
            </a:r>
          </a:p>
          <a:p>
            <a:pPr>
              <a:lnSpc>
                <a:spcPct val="90000"/>
              </a:lnSpc>
            </a:pPr>
            <a:endParaRPr lang="en-GB" b="1" dirty="0" smtClean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GB" b="1" dirty="0" smtClean="0">
                <a:solidFill>
                  <a:srgbClr val="008000"/>
                </a:solidFill>
              </a:rPr>
              <a:t> </a:t>
            </a:r>
            <a:endParaRPr lang="en-GB" b="1" dirty="0">
              <a:solidFill>
                <a:srgbClr val="008000"/>
              </a:solidFill>
            </a:endParaRPr>
          </a:p>
        </p:txBody>
      </p:sp>
      <p:graphicFrame>
        <p:nvGraphicFramePr>
          <p:cNvPr id="1520648" name="Object 8"/>
          <p:cNvGraphicFramePr>
            <a:graphicFrameLocks noChangeAspect="1"/>
          </p:cNvGraphicFramePr>
          <p:nvPr/>
        </p:nvGraphicFramePr>
        <p:xfrm>
          <a:off x="-1331913" y="1920875"/>
          <a:ext cx="8458201" cy="4102100"/>
        </p:xfrm>
        <a:graphic>
          <a:graphicData uri="http://schemas.openxmlformats.org/presentationml/2006/ole">
            <p:oleObj spid="_x0000_s1520648" name="Document" r:id="rId3" imgW="10755778" imgH="5271827" progId="Word.Document.12">
              <p:embed/>
            </p:oleObj>
          </a:graphicData>
        </a:graphic>
      </p:graphicFrame>
      <p:graphicFrame>
        <p:nvGraphicFramePr>
          <p:cNvPr id="1520649" name="Object 9"/>
          <p:cNvGraphicFramePr>
            <a:graphicFrameLocks noChangeAspect="1"/>
          </p:cNvGraphicFramePr>
          <p:nvPr/>
        </p:nvGraphicFramePr>
        <p:xfrm>
          <a:off x="899592" y="2558752"/>
          <a:ext cx="8318500" cy="4038600"/>
        </p:xfrm>
        <a:graphic>
          <a:graphicData uri="http://schemas.openxmlformats.org/presentationml/2006/ole">
            <p:oleObj spid="_x0000_s1520649" name="Document" r:id="rId4" imgW="10755778" imgH="5255965" progId="Word.Document.12">
              <p:embed/>
            </p:oleObj>
          </a:graphicData>
        </a:graphic>
      </p:graphicFrame>
      <p:graphicFrame>
        <p:nvGraphicFramePr>
          <p:cNvPr id="1497092" name="Object 4"/>
          <p:cNvGraphicFramePr>
            <a:graphicFrameLocks noChangeAspect="1"/>
          </p:cNvGraphicFramePr>
          <p:nvPr/>
        </p:nvGraphicFramePr>
        <p:xfrm>
          <a:off x="934020" y="3638872"/>
          <a:ext cx="8318500" cy="4038600"/>
        </p:xfrm>
        <a:graphic>
          <a:graphicData uri="http://schemas.openxmlformats.org/presentationml/2006/ole">
            <p:oleObj spid="_x0000_s1520644" name="Document" r:id="rId5" imgW="10755778" imgH="5239741" progId="Word.Document.12">
              <p:embed/>
            </p:oleObj>
          </a:graphicData>
        </a:graphic>
      </p:graphicFrame>
      <p:graphicFrame>
        <p:nvGraphicFramePr>
          <p:cNvPr id="1520650" name="Object 10"/>
          <p:cNvGraphicFramePr>
            <a:graphicFrameLocks noChangeAspect="1"/>
          </p:cNvGraphicFramePr>
          <p:nvPr/>
        </p:nvGraphicFramePr>
        <p:xfrm>
          <a:off x="862012" y="4634284"/>
          <a:ext cx="8318500" cy="4051300"/>
        </p:xfrm>
        <a:graphic>
          <a:graphicData uri="http://schemas.openxmlformats.org/presentationml/2006/ole">
            <p:oleObj spid="_x0000_s1520650" name="Document" r:id="rId6" imgW="10755778" imgH="5255965" progId="Word.Document.12">
              <p:embed/>
            </p:oleObj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Scalar Ambiguities II</a:t>
            </a:r>
            <a:endParaRPr lang="en-GB" sz="40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483768" y="3356992"/>
            <a:ext cx="36004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4139952" y="3356992"/>
            <a:ext cx="864096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339752" y="4509120"/>
            <a:ext cx="432048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3779912" y="4509120"/>
            <a:ext cx="108012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 bwMode="auto">
          <a:xfrm>
            <a:off x="1547664" y="3645024"/>
            <a:ext cx="4464496" cy="43204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547664" y="4149080"/>
            <a:ext cx="4464496" cy="3600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38" name="Rectangle 48"/>
          <p:cNvSpPr>
            <a:spLocks noChangeArrowheads="1"/>
          </p:cNvSpPr>
          <p:nvPr/>
        </p:nvSpPr>
        <p:spPr bwMode="auto">
          <a:xfrm>
            <a:off x="5940152" y="4509120"/>
            <a:ext cx="338437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1300" b="1" dirty="0" smtClean="0"/>
              <a:t>[M. </a:t>
            </a:r>
            <a:r>
              <a:rPr lang="en-GB" sz="1300" b="1" dirty="0" err="1" smtClean="0"/>
              <a:t>Ablikim</a:t>
            </a:r>
            <a:r>
              <a:rPr lang="en-GB" sz="1300" b="1" dirty="0" smtClean="0"/>
              <a:t> </a:t>
            </a:r>
            <a:r>
              <a:rPr lang="en-GB" sz="1300" b="1" i="1" dirty="0" smtClean="0"/>
              <a:t>et al.</a:t>
            </a:r>
            <a:r>
              <a:rPr lang="en-GB" sz="1300" b="1" dirty="0" smtClean="0"/>
              <a:t> (</a:t>
            </a:r>
            <a:r>
              <a:rPr lang="de-DE" sz="1300" b="1" dirty="0" smtClean="0"/>
              <a:t>BES II Collaboration), Phys. Lett. B 603, 138 (2004) and </a:t>
            </a:r>
          </a:p>
          <a:p>
            <a:pPr eaLnBrk="1" hangingPunct="1"/>
            <a:r>
              <a:rPr lang="de-DE" sz="1300" b="1" dirty="0" smtClean="0"/>
              <a:t>Phys. Lett. B 607, 243 (2005)]</a:t>
            </a:r>
          </a:p>
        </p:txBody>
      </p:sp>
      <p:graphicFrame>
        <p:nvGraphicFramePr>
          <p:cNvPr id="1520652" name="Object 12"/>
          <p:cNvGraphicFramePr>
            <a:graphicFrameLocks noChangeAspect="1"/>
          </p:cNvGraphicFramePr>
          <p:nvPr/>
        </p:nvGraphicFramePr>
        <p:xfrm>
          <a:off x="254000" y="5589240"/>
          <a:ext cx="8318500" cy="4051300"/>
        </p:xfrm>
        <a:graphic>
          <a:graphicData uri="http://schemas.openxmlformats.org/presentationml/2006/ole">
            <p:oleObj spid="_x0000_s1520652" name="Document" r:id="rId7" imgW="10755778" imgH="5263896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88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Candidates for the Scalar </a:t>
            </a:r>
            <a:r>
              <a:rPr lang="en-GB" b="1" dirty="0" err="1" smtClean="0">
                <a:solidFill>
                  <a:srgbClr val="FF0000"/>
                </a:solidFill>
              </a:rPr>
              <a:t>Glueball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r>
              <a:rPr lang="de-DE" sz="2800" b="1" dirty="0" smtClean="0"/>
              <a:t>States </a:t>
            </a:r>
            <a:r>
              <a:rPr lang="de-DE" sz="2800" b="1" dirty="0"/>
              <a:t>up to 1.8 </a:t>
            </a:r>
            <a:r>
              <a:rPr lang="de-DE" sz="2800" b="1" dirty="0" smtClean="0"/>
              <a:t>GeV</a:t>
            </a:r>
            <a:endParaRPr lang="de-DE" sz="28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9552" y="2132856"/>
          <a:ext cx="7992888" cy="3455996"/>
        </p:xfrm>
        <a:graphic>
          <a:graphicData uri="http://schemas.openxmlformats.org/drawingml/2006/table">
            <a:tbl>
              <a:tblPr/>
              <a:tblGrid>
                <a:gridCol w="2664811"/>
                <a:gridCol w="2663266"/>
                <a:gridCol w="2664811"/>
              </a:tblGrid>
              <a:tr h="57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 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 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(500)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400 - 550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400 - 700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(980)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990 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40 - 100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(1370)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1200 - 1500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200 - 500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(1500)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1505 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 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(1710)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1720 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 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39552" y="5589240"/>
          <a:ext cx="7992888" cy="576449"/>
        </p:xfrm>
        <a:graphic>
          <a:graphicData uri="http://schemas.openxmlformats.org/drawingml/2006/table">
            <a:tbl>
              <a:tblPr/>
              <a:tblGrid>
                <a:gridCol w="2664811"/>
                <a:gridCol w="2663266"/>
                <a:gridCol w="2664811"/>
              </a:tblGrid>
              <a:tr h="57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(1790)…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922713" y="5602288"/>
          <a:ext cx="1276350" cy="563562"/>
        </p:xfrm>
        <a:graphic>
          <a:graphicData uri="http://schemas.openxmlformats.org/presentationml/2006/ole">
            <p:oleObj spid="_x0000_s1096712" name="Equation" r:id="rId3" imgW="545760" imgH="241200" progId="Equation.3">
              <p:embed/>
            </p:oleObj>
          </a:graphicData>
        </a:graphic>
      </p:graphicFrame>
      <p:graphicFrame>
        <p:nvGraphicFramePr>
          <p:cNvPr id="1096713" name="Object 9"/>
          <p:cNvGraphicFramePr>
            <a:graphicFrameLocks noChangeAspect="1"/>
          </p:cNvGraphicFramePr>
          <p:nvPr/>
        </p:nvGraphicFramePr>
        <p:xfrm>
          <a:off x="6691313" y="5589588"/>
          <a:ext cx="1069975" cy="563562"/>
        </p:xfrm>
        <a:graphic>
          <a:graphicData uri="http://schemas.openxmlformats.org/presentationml/2006/ole">
            <p:oleObj spid="_x0000_s1096713" name="Equation" r:id="rId4" imgW="457200" imgH="241200" progId="Equation.3">
              <p:embed/>
            </p:oleObj>
          </a:graphicData>
        </a:graphic>
      </p:graphicFrame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1043608" y="6073200"/>
            <a:ext cx="2592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2400" b="1" dirty="0" smtClean="0">
                <a:solidFill>
                  <a:srgbClr val="FF0000"/>
                </a:solidFill>
              </a:rPr>
              <a:t>… but ignored </a:t>
            </a:r>
          </a:p>
          <a:p>
            <a:pPr eaLnBrk="1" hangingPunct="1"/>
            <a:r>
              <a:rPr lang="en-GB" sz="2400" b="1" dirty="0" smtClean="0">
                <a:solidFill>
                  <a:srgbClr val="FF0000"/>
                </a:solidFill>
              </a:rPr>
              <a:t>by the PDG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de-DE" dirty="0"/>
          </a:p>
          <a:p>
            <a:pPr>
              <a:buFont typeface="Wingdings" pitchFamily="2" charset="2"/>
              <a:buNone/>
            </a:pPr>
            <a:endParaRPr lang="de-DE" dirty="0"/>
          </a:p>
          <a:p>
            <a:pPr algn="ctr">
              <a:buFont typeface="Wingdings" pitchFamily="2" charset="2"/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Scalar </a:t>
            </a:r>
            <a:r>
              <a:rPr lang="en-GB" sz="4400" b="1" dirty="0" err="1" smtClean="0">
                <a:solidFill>
                  <a:srgbClr val="FF0000"/>
                </a:solidFill>
              </a:rPr>
              <a:t>Glueball</a:t>
            </a:r>
            <a:r>
              <a:rPr lang="en-GB" sz="4400" b="1" dirty="0" smtClean="0">
                <a:solidFill>
                  <a:srgbClr val="FF0000"/>
                </a:solidFill>
              </a:rPr>
              <a:t> and Theory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400" b="1" dirty="0" smtClean="0">
                <a:solidFill>
                  <a:srgbClr val="FF0000"/>
                </a:solidFill>
              </a:rPr>
              <a:t>Two approaches to</a:t>
            </a:r>
            <a:br>
              <a:rPr lang="de-DE" sz="3400" b="1" dirty="0" smtClean="0">
                <a:solidFill>
                  <a:srgbClr val="FF0000"/>
                </a:solidFill>
              </a:rPr>
            </a:br>
            <a:r>
              <a:rPr lang="de-DE" sz="3400" b="1" dirty="0" smtClean="0">
                <a:solidFill>
                  <a:srgbClr val="FF0000"/>
                </a:solidFill>
              </a:rPr>
              <a:t>Low-Energy QCD</a:t>
            </a:r>
            <a:endParaRPr lang="en-GB" sz="3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2699792" y="1506850"/>
            <a:ext cx="33843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3000" b="1" dirty="0" smtClean="0">
                <a:solidFill>
                  <a:srgbClr val="FF0000"/>
                </a:solidFill>
              </a:rPr>
              <a:t>QCD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059832" y="1844824"/>
            <a:ext cx="792088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4860032" y="1844824"/>
            <a:ext cx="792088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475200" y="1988840"/>
            <a:ext cx="2544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400" b="1" dirty="0" smtClean="0">
                <a:solidFill>
                  <a:srgbClr val="0033CC"/>
                </a:solidFill>
              </a:rPr>
              <a:t>First principles: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107504" y="2306489"/>
            <a:ext cx="2016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400" b="1" dirty="0" smtClean="0">
                <a:solidFill>
                  <a:srgbClr val="0033CC"/>
                </a:solidFill>
              </a:rPr>
              <a:t>Lattice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539552" y="3026569"/>
            <a:ext cx="41764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2400" b="1" dirty="0" smtClean="0">
                <a:solidFill>
                  <a:srgbClr val="0033CC"/>
                </a:solidFill>
              </a:rPr>
              <a:t>scalars very broad, </a:t>
            </a:r>
          </a:p>
          <a:p>
            <a:pPr eaLnBrk="1" hangingPunct="1"/>
            <a:r>
              <a:rPr lang="en-GB" sz="2400" b="1" dirty="0" smtClean="0">
                <a:solidFill>
                  <a:srgbClr val="0033CC"/>
                </a:solidFill>
              </a:rPr>
              <a:t>extrapolation problems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  <p:sp>
        <p:nvSpPr>
          <p:cNvPr id="23" name="Rectangle 48"/>
          <p:cNvSpPr>
            <a:spLocks noChangeArrowheads="1"/>
          </p:cNvSpPr>
          <p:nvPr/>
        </p:nvSpPr>
        <p:spPr bwMode="auto">
          <a:xfrm>
            <a:off x="61200" y="4005064"/>
            <a:ext cx="4752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400" b="1" dirty="0" smtClean="0">
                <a:solidFill>
                  <a:srgbClr val="0033CC"/>
                </a:solidFill>
              </a:rPr>
              <a:t>Bethe-</a:t>
            </a:r>
            <a:r>
              <a:rPr lang="en-GB" sz="2400" b="1" dirty="0" err="1" smtClean="0">
                <a:solidFill>
                  <a:srgbClr val="0033CC"/>
                </a:solidFill>
              </a:rPr>
              <a:t>Salpeter</a:t>
            </a:r>
            <a:r>
              <a:rPr lang="en-GB" sz="2400" b="1" dirty="0" smtClean="0">
                <a:solidFill>
                  <a:srgbClr val="0033CC"/>
                </a:solidFill>
              </a:rPr>
              <a:t> Equations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388800" y="4725144"/>
            <a:ext cx="4031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400" b="1" dirty="0" smtClean="0">
                <a:solidFill>
                  <a:srgbClr val="0033CC"/>
                </a:solidFill>
              </a:rPr>
              <a:t>have to be non-truncated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4233600" y="2895327"/>
            <a:ext cx="4752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400" b="1" dirty="0" err="1" smtClean="0">
                <a:solidFill>
                  <a:srgbClr val="008000"/>
                </a:solidFill>
              </a:rPr>
              <a:t>Chiral</a:t>
            </a:r>
            <a:r>
              <a:rPr lang="en-GB" sz="2400" b="1" dirty="0" smtClean="0">
                <a:solidFill>
                  <a:srgbClr val="008000"/>
                </a:solidFill>
              </a:rPr>
              <a:t> Perturbation Theory</a:t>
            </a:r>
            <a:endParaRPr lang="de-DE" sz="2400" b="1" dirty="0" smtClean="0">
              <a:solidFill>
                <a:srgbClr val="008000"/>
              </a:solidFill>
            </a:endParaRP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4546800" y="2535287"/>
            <a:ext cx="3159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400" b="1" dirty="0" smtClean="0">
                <a:solidFill>
                  <a:srgbClr val="008000"/>
                </a:solidFill>
              </a:rPr>
              <a:t>Linear Sigma Model</a:t>
            </a:r>
            <a:endParaRPr lang="de-DE" sz="2400" b="1" dirty="0" smtClean="0">
              <a:solidFill>
                <a:srgbClr val="008000"/>
              </a:solidFill>
            </a:endParaRPr>
          </a:p>
        </p:txBody>
      </p:sp>
      <p:sp>
        <p:nvSpPr>
          <p:cNvPr id="28" name="Rectangle 48"/>
          <p:cNvSpPr>
            <a:spLocks noChangeArrowheads="1"/>
          </p:cNvSpPr>
          <p:nvPr/>
        </p:nvSpPr>
        <p:spPr bwMode="auto">
          <a:xfrm>
            <a:off x="539552" y="2666529"/>
            <a:ext cx="453650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1300" b="1" dirty="0" smtClean="0"/>
              <a:t>[</a:t>
            </a:r>
            <a:r>
              <a:rPr lang="de-DE" sz="1300" b="1" dirty="0" smtClean="0"/>
              <a:t>Wilson; Fodor, Katz, Dürr, Wagner, Gregory, </a:t>
            </a:r>
          </a:p>
          <a:p>
            <a:pPr eaLnBrk="1" hangingPunct="1"/>
            <a:r>
              <a:rPr lang="de-DE" sz="1300" b="1" dirty="0" smtClean="0"/>
              <a:t>Irving, Prelovsek, Bali, Lang, Chen, Endrodi…]</a:t>
            </a:r>
            <a:endParaRPr lang="en-GB" sz="1300" b="1" dirty="0" smtClean="0"/>
          </a:p>
        </p:txBody>
      </p: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525600" y="4341464"/>
            <a:ext cx="48245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1300" b="1" dirty="0" smtClean="0"/>
              <a:t>[Roberts, </a:t>
            </a:r>
            <a:r>
              <a:rPr lang="en-GB" sz="1300" b="1" dirty="0" err="1" smtClean="0"/>
              <a:t>Nicmorus</a:t>
            </a:r>
            <a:r>
              <a:rPr lang="en-GB" sz="1300" b="1" dirty="0" smtClean="0"/>
              <a:t>, Eichmann, Williams, </a:t>
            </a:r>
          </a:p>
          <a:p>
            <a:pPr eaLnBrk="1" hangingPunct="1"/>
            <a:r>
              <a:rPr lang="en-GB" sz="1300" b="1" dirty="0" smtClean="0"/>
              <a:t>Fischer, </a:t>
            </a:r>
            <a:r>
              <a:rPr lang="en-GB" sz="1300" b="1" dirty="0" err="1" smtClean="0"/>
              <a:t>Oset</a:t>
            </a:r>
            <a:r>
              <a:rPr lang="en-GB" sz="1300" b="1" dirty="0" smtClean="0"/>
              <a:t>, </a:t>
            </a:r>
            <a:r>
              <a:rPr lang="de-DE" sz="1300" b="1" dirty="0" smtClean="0"/>
              <a:t>…]</a:t>
            </a:r>
            <a:endParaRPr lang="en-GB" sz="1300" b="1" dirty="0" smtClean="0"/>
          </a:p>
        </p:txBody>
      </p:sp>
      <p:sp>
        <p:nvSpPr>
          <p:cNvPr id="37" name="Rectangle 48"/>
          <p:cNvSpPr>
            <a:spLocks noChangeArrowheads="1"/>
          </p:cNvSpPr>
          <p:nvPr/>
        </p:nvSpPr>
        <p:spPr bwMode="auto">
          <a:xfrm>
            <a:off x="4510800" y="1988840"/>
            <a:ext cx="4752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400" b="1" dirty="0" smtClean="0">
                <a:solidFill>
                  <a:srgbClr val="008000"/>
                </a:solidFill>
              </a:rPr>
              <a:t>Effective theories and models:</a:t>
            </a:r>
            <a:endParaRPr lang="de-DE" sz="2400" b="1" dirty="0" smtClean="0">
              <a:solidFill>
                <a:srgbClr val="008000"/>
              </a:solidFill>
            </a:endParaRPr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4622400" y="3429000"/>
            <a:ext cx="43636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2400" b="1" dirty="0" smtClean="0">
                <a:solidFill>
                  <a:srgbClr val="008000"/>
                </a:solidFill>
              </a:rPr>
              <a:t>Based on QCD symmetries; may be based on constituent quarks</a:t>
            </a:r>
            <a:endParaRPr lang="de-DE" sz="2400" b="1" dirty="0" smtClean="0">
              <a:solidFill>
                <a:srgbClr val="008000"/>
              </a:solidFill>
            </a:endParaRPr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auto">
          <a:xfrm>
            <a:off x="5608912" y="4521600"/>
            <a:ext cx="34995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1600" b="1" dirty="0" smtClean="0"/>
              <a:t>[Results from Extended Linear Sigma Model (</a:t>
            </a:r>
            <a:r>
              <a:rPr lang="en-GB" sz="1600" b="1" dirty="0" err="1" smtClean="0"/>
              <a:t>eLSM</a:t>
            </a:r>
            <a:r>
              <a:rPr lang="en-GB" sz="1600" b="1" dirty="0" smtClean="0"/>
              <a:t>) → talks by S. </a:t>
            </a:r>
            <a:r>
              <a:rPr lang="en-GB" sz="1600" b="1" dirty="0" err="1" smtClean="0"/>
              <a:t>Janowski</a:t>
            </a:r>
            <a:r>
              <a:rPr lang="en-GB" sz="1600" b="1" dirty="0" smtClean="0"/>
              <a:t> (Thursday) and P. Kovacs (Friday)]</a:t>
            </a:r>
            <a:endParaRPr lang="de-DE" sz="1600" b="1" dirty="0" smtClean="0"/>
          </a:p>
        </p:txBody>
      </p:sp>
      <p:sp>
        <p:nvSpPr>
          <p:cNvPr id="31" name="Rectangle 48"/>
          <p:cNvSpPr>
            <a:spLocks noChangeArrowheads="1"/>
          </p:cNvSpPr>
          <p:nvPr/>
        </p:nvSpPr>
        <p:spPr bwMode="auto">
          <a:xfrm>
            <a:off x="467544" y="5229200"/>
            <a:ext cx="3588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400" b="1" dirty="0" smtClean="0">
                <a:solidFill>
                  <a:srgbClr val="FF0000"/>
                </a:solidFill>
              </a:rPr>
              <a:t>Lattice: </a:t>
            </a:r>
            <a:r>
              <a:rPr lang="de-DE" sz="2800" b="1" dirty="0" smtClean="0">
                <a:solidFill>
                  <a:srgbClr val="FF0000"/>
                </a:solidFill>
                <a:latin typeface="cmbxti10" pitchFamily="34" charset="0"/>
              </a:rPr>
              <a:t>m</a:t>
            </a:r>
            <a:r>
              <a:rPr lang="de-DE" sz="2400" b="1" baseline="-25000" dirty="0" smtClean="0">
                <a:solidFill>
                  <a:srgbClr val="FF000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 ~ 1.5 </a:t>
            </a:r>
            <a:r>
              <a:rPr lang="en-US" sz="2400" b="1" dirty="0" err="1" smtClean="0">
                <a:solidFill>
                  <a:srgbClr val="FF0000"/>
                </a:solidFill>
              </a:rPr>
              <a:t>GeV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611560" y="5608404"/>
            <a:ext cx="360040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1300" b="1" dirty="0" smtClean="0"/>
              <a:t>[</a:t>
            </a:r>
            <a:r>
              <a:rPr lang="de-DE" sz="1300" b="1" dirty="0" smtClean="0"/>
              <a:t>Morningstar and Peardon (2004), </a:t>
            </a:r>
            <a:r>
              <a:rPr lang="de-DE" sz="1300" b="1" dirty="0" smtClean="0">
                <a:solidFill>
                  <a:srgbClr val="FF0000"/>
                </a:solidFill>
              </a:rPr>
              <a:t>pure YM</a:t>
            </a:r>
            <a:r>
              <a:rPr lang="de-DE" sz="1300" b="1" dirty="0" smtClean="0"/>
              <a:t>]</a:t>
            </a:r>
            <a:endParaRPr lang="en-GB" sz="13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8" grpId="0"/>
      <p:bldP spid="30" grpId="0"/>
      <p:bldP spid="37" grpId="0"/>
      <p:bldP spid="52" grpId="1"/>
      <p:bldP spid="27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Candidates for the Scalar </a:t>
            </a:r>
            <a:r>
              <a:rPr lang="en-GB" b="1" dirty="0" err="1" smtClean="0">
                <a:solidFill>
                  <a:srgbClr val="FF0000"/>
                </a:solidFill>
              </a:rPr>
              <a:t>Glueball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r>
              <a:rPr lang="de-DE" sz="2800" b="1" dirty="0" smtClean="0"/>
              <a:t>States </a:t>
            </a:r>
            <a:r>
              <a:rPr lang="de-DE" sz="2800" b="1" dirty="0"/>
              <a:t>up to 1.8 </a:t>
            </a:r>
            <a:r>
              <a:rPr lang="de-DE" sz="2800" b="1" dirty="0" smtClean="0"/>
              <a:t>GeV</a:t>
            </a:r>
            <a:endParaRPr lang="de-DE" sz="28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9552" y="2132856"/>
          <a:ext cx="7992888" cy="3455996"/>
        </p:xfrm>
        <a:graphic>
          <a:graphicData uri="http://schemas.openxmlformats.org/drawingml/2006/table">
            <a:tbl>
              <a:tblPr/>
              <a:tblGrid>
                <a:gridCol w="2664811"/>
                <a:gridCol w="2663266"/>
                <a:gridCol w="2664811"/>
              </a:tblGrid>
              <a:tr h="57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 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 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(500)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400 - 550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400 - 700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(980)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990 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40 - 100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(1370)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1200 - 1500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200 - 500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(1500)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1505 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 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(1710)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1720 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 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39552" y="5589240"/>
          <a:ext cx="7992888" cy="576449"/>
        </p:xfrm>
        <a:graphic>
          <a:graphicData uri="http://schemas.openxmlformats.org/drawingml/2006/table">
            <a:tbl>
              <a:tblPr/>
              <a:tblGrid>
                <a:gridCol w="2664811"/>
                <a:gridCol w="2663266"/>
                <a:gridCol w="2664811"/>
              </a:tblGrid>
              <a:tr h="576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bxti10" pitchFamily="34" charset="0"/>
                        </a:rPr>
                        <a:t>f</a:t>
                      </a:r>
                      <a:r>
                        <a:rPr kumimoji="0" lang="de-DE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de-D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(1790)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922713" y="5602288"/>
          <a:ext cx="1276350" cy="563562"/>
        </p:xfrm>
        <a:graphic>
          <a:graphicData uri="http://schemas.openxmlformats.org/presentationml/2006/ole">
            <p:oleObj spid="_x0000_s1908738" name="Equation" r:id="rId3" imgW="545760" imgH="241200" progId="Equation.3">
              <p:embed/>
            </p:oleObj>
          </a:graphicData>
        </a:graphic>
      </p:graphicFrame>
      <p:graphicFrame>
        <p:nvGraphicFramePr>
          <p:cNvPr id="1096713" name="Object 9"/>
          <p:cNvGraphicFramePr>
            <a:graphicFrameLocks noChangeAspect="1"/>
          </p:cNvGraphicFramePr>
          <p:nvPr/>
        </p:nvGraphicFramePr>
        <p:xfrm>
          <a:off x="6691313" y="5589588"/>
          <a:ext cx="1069975" cy="563562"/>
        </p:xfrm>
        <a:graphic>
          <a:graphicData uri="http://schemas.openxmlformats.org/presentationml/2006/ole">
            <p:oleObj spid="_x0000_s1908739" name="Equation" r:id="rId4" imgW="457200" imgH="241200" progId="Equation.3">
              <p:embed/>
            </p:oleObj>
          </a:graphicData>
        </a:graphic>
      </p:graphicFrame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467544" y="6087600"/>
            <a:ext cx="44644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1" hangingPunct="1"/>
            <a:r>
              <a:rPr lang="en-GB" sz="2400" b="1" dirty="0" smtClean="0">
                <a:solidFill>
                  <a:srgbClr val="FF0000"/>
                </a:solidFill>
              </a:rPr>
              <a:t>… but </a:t>
            </a:r>
            <a:r>
              <a:rPr lang="de-DE" sz="2400" b="1" dirty="0" smtClean="0">
                <a:solidFill>
                  <a:srgbClr val="FF0000"/>
                </a:solidFill>
                <a:latin typeface="cmbxti10" pitchFamily="34" charset="0"/>
              </a:rPr>
              <a:t>f</a:t>
            </a:r>
            <a:r>
              <a:rPr lang="de-DE" sz="2400" b="1" baseline="-25000" dirty="0" smtClean="0">
                <a:solidFill>
                  <a:srgbClr val="FF0000"/>
                </a:solidFill>
              </a:rPr>
              <a:t>0</a:t>
            </a:r>
            <a:r>
              <a:rPr lang="de-DE" sz="2400" b="1" dirty="0" smtClean="0">
                <a:solidFill>
                  <a:srgbClr val="FF0000"/>
                </a:solidFill>
              </a:rPr>
              <a:t>(1790)</a:t>
            </a:r>
          </a:p>
          <a:p>
            <a:pPr lvl="0" eaLnBrk="1" hangingPunct="1"/>
            <a:r>
              <a:rPr lang="en-GB" sz="2400" b="1" dirty="0" smtClean="0">
                <a:solidFill>
                  <a:srgbClr val="FF0000"/>
                </a:solidFill>
              </a:rPr>
              <a:t>ignored by the PDG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</a:rPr>
              <a:t>Points of Extreme Importance for PANDA</a:t>
            </a:r>
            <a:endParaRPr lang="en-GB" sz="3400" b="1" dirty="0">
              <a:solidFill>
                <a:srgbClr val="FF0000"/>
              </a:solidFill>
            </a:endParaRP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412776"/>
            <a:ext cx="8229600" cy="492556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b="1" dirty="0" smtClean="0">
                <a:cs typeface="Arial" charset="0"/>
              </a:rPr>
              <a:t>There can be </a:t>
            </a:r>
            <a:r>
              <a:rPr lang="en-US" sz="3000" b="1" dirty="0" smtClean="0">
                <a:solidFill>
                  <a:srgbClr val="FF0000"/>
                </a:solidFill>
                <a:cs typeface="Arial" charset="0"/>
              </a:rPr>
              <a:t>no</a:t>
            </a:r>
            <a:r>
              <a:rPr lang="en-US" sz="3000" b="1" dirty="0" smtClean="0">
                <a:cs typeface="Arial" charset="0"/>
              </a:rPr>
              <a:t> complete </a:t>
            </a:r>
            <a:r>
              <a:rPr lang="en-US" sz="3000" b="1" dirty="0" err="1" smtClean="0">
                <a:cs typeface="Arial" charset="0"/>
              </a:rPr>
              <a:t>glueball</a:t>
            </a:r>
            <a:r>
              <a:rPr lang="en-US" sz="3000" b="1" dirty="0" smtClean="0">
                <a:cs typeface="Arial" charset="0"/>
              </a:rPr>
              <a:t> spectrum without the scalar </a:t>
            </a:r>
            <a:r>
              <a:rPr lang="en-US" sz="3000" b="1" dirty="0" err="1" smtClean="0">
                <a:cs typeface="Arial" charset="0"/>
              </a:rPr>
              <a:t>glueball</a:t>
            </a:r>
            <a:endParaRPr lang="en-US" sz="3000" b="1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3000" b="1" dirty="0" smtClean="0">
                <a:cs typeface="Arial" charset="0"/>
              </a:rPr>
              <a:t>There will be </a:t>
            </a:r>
            <a:r>
              <a:rPr lang="en-US" sz="3000" b="1" dirty="0" smtClean="0">
                <a:solidFill>
                  <a:srgbClr val="FF0000"/>
                </a:solidFill>
                <a:cs typeface="Arial" charset="0"/>
              </a:rPr>
              <a:t>no pure </a:t>
            </a:r>
            <a:r>
              <a:rPr lang="en-US" sz="3000" b="1" dirty="0" smtClean="0">
                <a:cs typeface="Arial" charset="0"/>
              </a:rPr>
              <a:t>scalar </a:t>
            </a:r>
            <a:r>
              <a:rPr lang="en-US" sz="3000" b="1" dirty="0" err="1" smtClean="0">
                <a:cs typeface="Arial" charset="0"/>
              </a:rPr>
              <a:t>glueball</a:t>
            </a:r>
            <a:r>
              <a:rPr lang="en-US" sz="3000" b="1" dirty="0" smtClean="0">
                <a:cs typeface="Arial" charset="0"/>
              </a:rPr>
              <a:t>, but a predominantly </a:t>
            </a:r>
            <a:r>
              <a:rPr lang="en-US" sz="3000" b="1" dirty="0" err="1" smtClean="0">
                <a:cs typeface="Arial" charset="0"/>
              </a:rPr>
              <a:t>glueball</a:t>
            </a:r>
            <a:r>
              <a:rPr lang="en-US" sz="3000" b="1" dirty="0" smtClean="0">
                <a:cs typeface="Arial" charset="0"/>
              </a:rPr>
              <a:t> scalar state</a:t>
            </a:r>
          </a:p>
          <a:p>
            <a:pPr>
              <a:lnSpc>
                <a:spcPct val="90000"/>
              </a:lnSpc>
            </a:pPr>
            <a:r>
              <a:rPr lang="en-US" sz="3000" b="1" dirty="0" smtClean="0">
                <a:cs typeface="Arial" charset="0"/>
              </a:rPr>
              <a:t>A clear identification of this predominantly </a:t>
            </a:r>
            <a:r>
              <a:rPr lang="en-US" sz="3000" b="1" dirty="0" err="1" smtClean="0">
                <a:cs typeface="Arial" charset="0"/>
              </a:rPr>
              <a:t>glueball</a:t>
            </a:r>
            <a:r>
              <a:rPr lang="en-US" sz="3000" b="1" dirty="0" smtClean="0">
                <a:cs typeface="Arial" charset="0"/>
              </a:rPr>
              <a:t> state is only possible </a:t>
            </a:r>
            <a:r>
              <a:rPr lang="en-US" sz="3000" b="1" dirty="0" smtClean="0">
                <a:solidFill>
                  <a:srgbClr val="FF0000"/>
                </a:solidFill>
                <a:cs typeface="Arial" charset="0"/>
              </a:rPr>
              <a:t>all </a:t>
            </a:r>
            <a:r>
              <a:rPr lang="de-DE" sz="3000" b="1" dirty="0" smtClean="0">
                <a:solidFill>
                  <a:srgbClr val="FF0000"/>
                </a:solidFill>
                <a:latin typeface="cmbxti10" pitchFamily="34" charset="0"/>
              </a:rPr>
              <a:t>f</a:t>
            </a:r>
            <a:r>
              <a:rPr lang="de-DE" sz="2800" b="1" baseline="-25000" dirty="0" smtClean="0">
                <a:solidFill>
                  <a:srgbClr val="FF0000"/>
                </a:solidFill>
                <a:latin typeface="Arial" charset="0"/>
              </a:rPr>
              <a:t>0</a:t>
            </a:r>
            <a:r>
              <a:rPr lang="en-US" sz="3000" b="1" dirty="0" smtClean="0">
                <a:solidFill>
                  <a:srgbClr val="FF0000"/>
                </a:solidFill>
                <a:cs typeface="Arial" charset="0"/>
              </a:rPr>
              <a:t> states</a:t>
            </a:r>
            <a:r>
              <a:rPr lang="en-US" sz="3000" b="1" dirty="0" smtClean="0">
                <a:cs typeface="Arial" charset="0"/>
              </a:rPr>
              <a:t> are known</a:t>
            </a:r>
          </a:p>
          <a:p>
            <a:pPr>
              <a:lnSpc>
                <a:spcPct val="90000"/>
              </a:lnSpc>
            </a:pPr>
            <a:r>
              <a:rPr lang="de-DE" sz="3000" b="1" dirty="0" smtClean="0">
                <a:latin typeface="cmbxti10" pitchFamily="34" charset="0"/>
              </a:rPr>
              <a:t>f</a:t>
            </a:r>
            <a:r>
              <a:rPr lang="de-DE" sz="2800" b="1" baseline="-25000" dirty="0" smtClean="0">
                <a:latin typeface="Arial" charset="0"/>
              </a:rPr>
              <a:t>0</a:t>
            </a:r>
            <a:r>
              <a:rPr lang="en-US" sz="2800" b="1" dirty="0" smtClean="0"/>
              <a:t>(1790) is exactly where lattice QCD predicts a scalar </a:t>
            </a:r>
            <a:r>
              <a:rPr lang="en-US" sz="2800" b="1" dirty="0" err="1" smtClean="0"/>
              <a:t>glueball</a:t>
            </a: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If </a:t>
            </a:r>
            <a:r>
              <a:rPr lang="de-DE" sz="3000" b="1" dirty="0" smtClean="0">
                <a:latin typeface="cmbxti10" pitchFamily="34" charset="0"/>
              </a:rPr>
              <a:t>f</a:t>
            </a:r>
            <a:r>
              <a:rPr lang="de-DE" sz="2800" b="1" baseline="-25000" dirty="0" smtClean="0">
                <a:latin typeface="Arial" charset="0"/>
              </a:rPr>
              <a:t>0</a:t>
            </a:r>
            <a:r>
              <a:rPr lang="en-US" sz="2800" b="1" dirty="0" smtClean="0"/>
              <a:t>(1790) exists, virtually all we know about classification of </a:t>
            </a:r>
            <a:r>
              <a:rPr lang="de-DE" sz="3000" b="1" dirty="0" smtClean="0">
                <a:latin typeface="cmbxti10" pitchFamily="34" charset="0"/>
              </a:rPr>
              <a:t>f</a:t>
            </a:r>
            <a:r>
              <a:rPr lang="de-DE" sz="2800" b="1" baseline="-25000" dirty="0" smtClean="0">
                <a:latin typeface="Arial" charset="0"/>
              </a:rPr>
              <a:t>0</a:t>
            </a:r>
            <a:r>
              <a:rPr lang="en-US" sz="2800" b="1" dirty="0" smtClean="0"/>
              <a:t> states may change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Hence PANDA needs to look for </a:t>
            </a:r>
            <a:r>
              <a:rPr lang="de-DE" sz="3000" b="1" dirty="0" smtClean="0">
                <a:solidFill>
                  <a:srgbClr val="FF0000"/>
                </a:solidFill>
                <a:latin typeface="cmbxti10" pitchFamily="34" charset="0"/>
              </a:rPr>
              <a:t>f</a:t>
            </a:r>
            <a:r>
              <a:rPr lang="de-DE" sz="2800" b="1" baseline="-25000" dirty="0" smtClean="0">
                <a:solidFill>
                  <a:srgbClr val="FF0000"/>
                </a:solidFill>
                <a:latin typeface="Arial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</a:rPr>
              <a:t>(1790)!</a:t>
            </a:r>
          </a:p>
          <a:p>
            <a:pPr>
              <a:lnSpc>
                <a:spcPct val="90000"/>
              </a:lnSpc>
            </a:pPr>
            <a:endParaRPr lang="de-DE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788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pic>
        <p:nvPicPr>
          <p:cNvPr id="1905667" name="Picture 3" descr="C:\Users\Denis\Pictures\Bjelasnica\Foto3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75656" y="188640"/>
            <a:ext cx="63055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Excited QCD VI</a:t>
            </a:r>
          </a:p>
          <a:p>
            <a:pPr algn="ctr" eaLnBrk="1" hangingPunct="1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Sarajevo, February 2 – 8, 2014</a:t>
            </a:r>
            <a:endParaRPr lang="de-D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75656" y="1124744"/>
            <a:ext cx="6305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indico.cern.ch/e/exqcd2014</a:t>
            </a:r>
            <a:endParaRPr lang="de-DE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de-DE"/>
          </a:p>
          <a:p>
            <a:pPr>
              <a:buFont typeface="Wingdings" pitchFamily="2" charset="2"/>
              <a:buNone/>
            </a:pPr>
            <a:endParaRPr lang="de-DE"/>
          </a:p>
          <a:p>
            <a:pPr>
              <a:buFont typeface="Wingdings" pitchFamily="2" charset="2"/>
              <a:buNone/>
            </a:pPr>
            <a:endParaRPr lang="de-DE"/>
          </a:p>
          <a:p>
            <a:pPr algn="ctr">
              <a:buFont typeface="Wingdings" pitchFamily="2" charset="2"/>
              <a:buNone/>
            </a:pPr>
            <a:r>
              <a:rPr lang="en-GB" sz="4400" b="1">
                <a:solidFill>
                  <a:srgbClr val="FF0000"/>
                </a:solidFill>
              </a:rPr>
              <a:t>Spare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de-DE" dirty="0"/>
          </a:p>
          <a:p>
            <a:pPr>
              <a:buFont typeface="Wingdings" pitchFamily="2" charset="2"/>
              <a:buNone/>
            </a:pPr>
            <a:endParaRPr lang="de-DE" dirty="0"/>
          </a:p>
          <a:p>
            <a:pPr algn="ctr">
              <a:buFont typeface="Wingdings" pitchFamily="2" charset="2"/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QCD and Its Degrees of Freedom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400" b="1" dirty="0">
                <a:solidFill>
                  <a:srgbClr val="FF0000"/>
                </a:solidFill>
              </a:rPr>
              <a:t>Motivation: </a:t>
            </a:r>
            <a:br>
              <a:rPr lang="en-GB" sz="3400" b="1" dirty="0">
                <a:solidFill>
                  <a:srgbClr val="FF0000"/>
                </a:solidFill>
              </a:rPr>
            </a:br>
            <a:r>
              <a:rPr lang="en-GB" sz="3400" b="1" dirty="0" smtClean="0">
                <a:solidFill>
                  <a:srgbClr val="FF0000"/>
                </a:solidFill>
              </a:rPr>
              <a:t>More Reasons </a:t>
            </a:r>
            <a:r>
              <a:rPr lang="en-GB" sz="3400" b="1" dirty="0">
                <a:solidFill>
                  <a:srgbClr val="FF0000"/>
                </a:solidFill>
              </a:rPr>
              <a:t>to Consider Mesons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556792"/>
            <a:ext cx="8229600" cy="49255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000" b="1" dirty="0" smtClean="0">
                <a:solidFill>
                  <a:srgbClr val="FF0000"/>
                </a:solidFill>
                <a:cs typeface="Arial" charset="0"/>
              </a:rPr>
              <a:t>Nucleon-nucleon interaction </a:t>
            </a:r>
            <a:r>
              <a:rPr lang="en-GB" sz="3000" b="1" dirty="0" smtClean="0">
                <a:cs typeface="Arial" charset="0"/>
              </a:rPr>
              <a:t>modelled via exchange of a scalar </a:t>
            </a:r>
            <a:r>
              <a:rPr lang="en-GB" sz="3000" b="1" dirty="0" err="1" smtClean="0">
                <a:cs typeface="Arial" charset="0"/>
              </a:rPr>
              <a:t>isosinglet</a:t>
            </a:r>
            <a:r>
              <a:rPr lang="en-GB" sz="3000" b="1" dirty="0" smtClean="0">
                <a:cs typeface="Arial" charset="0"/>
              </a:rPr>
              <a:t> meson</a:t>
            </a:r>
          </a:p>
          <a:p>
            <a:pPr>
              <a:lnSpc>
                <a:spcPct val="90000"/>
              </a:lnSpc>
            </a:pPr>
            <a:r>
              <a:rPr lang="en-GB" sz="3000" b="1" dirty="0" smtClean="0">
                <a:solidFill>
                  <a:srgbClr val="FF0000"/>
                </a:solidFill>
                <a:cs typeface="Arial" charset="0"/>
              </a:rPr>
              <a:t>Restoration of </a:t>
            </a:r>
            <a:r>
              <a:rPr lang="en-GB" sz="3000" b="1" dirty="0" err="1" smtClean="0">
                <a:solidFill>
                  <a:srgbClr val="FF0000"/>
                </a:solidFill>
                <a:cs typeface="Arial" charset="0"/>
              </a:rPr>
              <a:t>chiral</a:t>
            </a:r>
            <a:r>
              <a:rPr lang="en-GB" sz="3000" b="1" dirty="0" smtClean="0">
                <a:solidFill>
                  <a:srgbClr val="FF0000"/>
                </a:solidFill>
                <a:cs typeface="Arial" charset="0"/>
              </a:rPr>
              <a:t> invariance </a:t>
            </a:r>
            <a:r>
              <a:rPr lang="en-GB" sz="3000" b="1" dirty="0" smtClean="0">
                <a:cs typeface="Arial" charset="0"/>
              </a:rPr>
              <a:t>and </a:t>
            </a:r>
            <a:r>
              <a:rPr lang="en-GB" sz="3000" b="1" dirty="0" err="1" smtClean="0">
                <a:cs typeface="Arial" charset="0"/>
              </a:rPr>
              <a:t>decofinement</a:t>
            </a:r>
            <a:r>
              <a:rPr lang="en-GB" sz="3000" b="1" dirty="0" smtClean="0">
                <a:cs typeface="Arial" charset="0"/>
              </a:rPr>
              <a:t> ↔ Degeneration of </a:t>
            </a:r>
            <a:r>
              <a:rPr lang="en-GB" sz="3000" b="1" dirty="0" err="1" smtClean="0">
                <a:cs typeface="Arial" charset="0"/>
              </a:rPr>
              <a:t>chiral</a:t>
            </a:r>
            <a:r>
              <a:rPr lang="en-GB" sz="3000" b="1" dirty="0" smtClean="0">
                <a:cs typeface="Arial" charset="0"/>
              </a:rPr>
              <a:t> partners </a:t>
            </a:r>
            <a:r>
              <a:rPr lang="el-GR" sz="3000" b="1" i="1" dirty="0" smtClean="0">
                <a:cs typeface="Arial" charset="0"/>
              </a:rPr>
              <a:t>π</a:t>
            </a:r>
            <a:r>
              <a:rPr lang="en-GB" sz="3000" b="1" dirty="0" smtClean="0">
                <a:cs typeface="Arial" charset="0"/>
              </a:rPr>
              <a:t> and </a:t>
            </a:r>
            <a:r>
              <a:rPr lang="de-DE" sz="3000" b="1" dirty="0" smtClean="0">
                <a:cs typeface="Arial" charset="0"/>
              </a:rPr>
              <a:t>a scalar </a:t>
            </a:r>
            <a:r>
              <a:rPr lang="en-GB" sz="3000" b="1" dirty="0" smtClean="0">
                <a:cs typeface="Arial" charset="0"/>
              </a:rPr>
              <a:t>→ </a:t>
            </a:r>
            <a:r>
              <a:rPr lang="de-DE" sz="3000" b="1" dirty="0" smtClean="0">
                <a:cs typeface="Arial" charset="0"/>
              </a:rPr>
              <a:t>that scalar</a:t>
            </a:r>
            <a:r>
              <a:rPr lang="en-GB" sz="3000" b="1" dirty="0" smtClean="0"/>
              <a:t> has to be a quarkonium</a:t>
            </a:r>
          </a:p>
          <a:p>
            <a:pPr>
              <a:lnSpc>
                <a:spcPct val="90000"/>
              </a:lnSpc>
            </a:pPr>
            <a:r>
              <a:rPr lang="en-GB" sz="3000" b="1" dirty="0" smtClean="0">
                <a:solidFill>
                  <a:srgbClr val="FF0000"/>
                </a:solidFill>
              </a:rPr>
              <a:t>Identify </a:t>
            </a:r>
            <a:r>
              <a:rPr lang="en-GB" sz="3000" b="1" dirty="0">
                <a:solidFill>
                  <a:srgbClr val="FF0000"/>
                </a:solidFill>
              </a:rPr>
              <a:t>the scalar </a:t>
            </a:r>
            <a:r>
              <a:rPr lang="en-GB" sz="3000" b="1" dirty="0" err="1" smtClean="0">
                <a:solidFill>
                  <a:srgbClr val="FF0000"/>
                </a:solidFill>
              </a:rPr>
              <a:t>quarkonia</a:t>
            </a:r>
            <a:endParaRPr lang="en-GB" sz="3000" b="1" dirty="0" smtClean="0"/>
          </a:p>
          <a:p>
            <a:pPr>
              <a:lnSpc>
                <a:spcPct val="90000"/>
              </a:lnSpc>
            </a:pPr>
            <a:r>
              <a:rPr lang="en-GB" sz="3000" b="1" dirty="0" smtClean="0"/>
              <a:t>Note the same problem with </a:t>
            </a:r>
            <a:r>
              <a:rPr lang="el-GR" sz="3000" b="1" i="1" dirty="0" smtClean="0">
                <a:solidFill>
                  <a:srgbClr val="FF0000"/>
                </a:solidFill>
                <a:latin typeface="Arial"/>
                <a:cs typeface="Arial"/>
              </a:rPr>
              <a:t>ρ</a:t>
            </a:r>
            <a:r>
              <a:rPr lang="de-DE" sz="3000" b="1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de-DE" sz="2800" b="1" i="1" dirty="0" smtClean="0">
                <a:solidFill>
                  <a:srgbClr val="FF0000"/>
                </a:solidFill>
              </a:rPr>
              <a:t>a</a:t>
            </a:r>
            <a:r>
              <a:rPr lang="de-DE" sz="2800" b="1" baseline="-25000" dirty="0" smtClean="0">
                <a:solidFill>
                  <a:srgbClr val="FF0000"/>
                </a:solidFill>
              </a:rPr>
              <a:t>1</a:t>
            </a:r>
            <a:r>
              <a:rPr lang="de-DE" sz="2800" b="1" dirty="0" smtClean="0"/>
              <a:t> and </a:t>
            </a:r>
            <a:r>
              <a:rPr lang="de-DE" sz="2800" b="1" i="1" dirty="0" smtClean="0">
                <a:solidFill>
                  <a:srgbClr val="FF0000"/>
                </a:solidFill>
              </a:rPr>
              <a:t>K*</a:t>
            </a:r>
            <a:r>
              <a:rPr lang="de-DE" sz="2800" b="1" dirty="0" smtClean="0">
                <a:solidFill>
                  <a:srgbClr val="FF0000"/>
                </a:solidFill>
              </a:rPr>
              <a:t>/</a:t>
            </a:r>
            <a:r>
              <a:rPr lang="de-DE" sz="2800" b="1" i="1" dirty="0" smtClean="0">
                <a:solidFill>
                  <a:srgbClr val="FF0000"/>
                </a:solidFill>
              </a:rPr>
              <a:t>K</a:t>
            </a:r>
            <a:r>
              <a:rPr lang="de-DE" sz="2800" b="1" baseline="-25000" dirty="0" smtClean="0">
                <a:solidFill>
                  <a:srgbClr val="FF0000"/>
                </a:solidFill>
              </a:rPr>
              <a:t>1</a:t>
            </a:r>
            <a:r>
              <a:rPr lang="de-DE" sz="2800" b="1" dirty="0" smtClean="0"/>
              <a:t>: order parameter sensitive to assignment of quarkonium</a:t>
            </a:r>
          </a:p>
        </p:txBody>
      </p:sp>
    </p:spTree>
    <p:extLst>
      <p:ext uri="{BB962C8B-B14F-4D97-AF65-F5344CB8AC3E}">
        <p14:creationId xmlns="" xmlns:p14="http://schemas.microsoft.com/office/powerpoint/2010/main" val="2788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de-DE" dirty="0"/>
          </a:p>
          <a:p>
            <a:pPr>
              <a:buFont typeface="Wingdings" pitchFamily="2" charset="2"/>
              <a:buNone/>
            </a:pPr>
            <a:endParaRPr lang="de-DE" dirty="0"/>
          </a:p>
          <a:p>
            <a:pPr>
              <a:buFont typeface="Wingdings" pitchFamily="2" charset="2"/>
              <a:buNone/>
            </a:pPr>
            <a:endParaRPr lang="de-DE" dirty="0"/>
          </a:p>
          <a:p>
            <a:pPr algn="ctr">
              <a:buFont typeface="Wingdings" pitchFamily="2" charset="2"/>
              <a:buNone/>
            </a:pPr>
            <a:r>
              <a:rPr lang="en-GB" sz="4400" b="1" smtClean="0">
                <a:solidFill>
                  <a:srgbClr val="FF0000"/>
                </a:solidFill>
              </a:rPr>
              <a:t>PANDA at FAIR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3852000"/>
            <a:ext cx="8229600" cy="478155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US" sz="3200" b="1" kern="0" dirty="0" smtClean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3200" b="1" kern="0" dirty="0" smtClean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3200" b="1" kern="0" dirty="0" smtClean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de-DE" sz="3200" b="1" kern="0" dirty="0" smtClean="0">
                <a:solidFill>
                  <a:srgbClr val="FF0000"/>
                </a:solidFill>
                <a:latin typeface="+mn-lt"/>
              </a:rPr>
              <a:t>It is impossible to consider glueball only: </a:t>
            </a:r>
            <a:r>
              <a:rPr lang="de-DE" sz="3600" b="1" dirty="0" smtClean="0">
                <a:latin typeface="cmbxti10" pitchFamily="34" charset="0"/>
              </a:rPr>
              <a:t>f</a:t>
            </a:r>
            <a:r>
              <a:rPr lang="de-DE" sz="3200" b="1" baseline="-25000" dirty="0" smtClean="0"/>
              <a:t>0</a:t>
            </a:r>
            <a:r>
              <a:rPr lang="de-DE" sz="3200" b="1" dirty="0" smtClean="0"/>
              <a:t>(1370), </a:t>
            </a:r>
            <a:r>
              <a:rPr lang="de-DE" sz="3600" b="1" dirty="0" smtClean="0">
                <a:solidFill>
                  <a:srgbClr val="000000"/>
                </a:solidFill>
                <a:latin typeface="cmbxti10" pitchFamily="34" charset="0"/>
              </a:rPr>
              <a:t>f</a:t>
            </a:r>
            <a:r>
              <a:rPr lang="de-DE" sz="3200" b="1" baseline="-25000" dirty="0" smtClean="0"/>
              <a:t>0</a:t>
            </a:r>
            <a:r>
              <a:rPr lang="de-DE" sz="3200" b="1" dirty="0" smtClean="0"/>
              <a:t>(1500), </a:t>
            </a:r>
            <a:r>
              <a:rPr lang="de-DE" sz="3600" b="1" dirty="0" smtClean="0">
                <a:solidFill>
                  <a:srgbClr val="000000"/>
                </a:solidFill>
                <a:latin typeface="cmbxti10" pitchFamily="34" charset="0"/>
              </a:rPr>
              <a:t>f</a:t>
            </a:r>
            <a:r>
              <a:rPr lang="de-DE" sz="3200" b="1" baseline="-25000" dirty="0" smtClean="0"/>
              <a:t>0</a:t>
            </a:r>
            <a:r>
              <a:rPr lang="de-DE" sz="3200" b="1" dirty="0" smtClean="0"/>
              <a:t>(1710) too close → mixing with quark-antiquark states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de-DE" sz="3200" b="1" dirty="0" smtClean="0"/>
              <a:t>Additional complication: </a:t>
            </a:r>
            <a:r>
              <a:rPr lang="de-DE" sz="3600" b="1" dirty="0" smtClean="0">
                <a:solidFill>
                  <a:srgbClr val="FF0000"/>
                </a:solidFill>
                <a:latin typeface="cmbxti10" pitchFamily="34" charset="0"/>
              </a:rPr>
              <a:t>f</a:t>
            </a:r>
            <a:r>
              <a:rPr lang="de-DE" sz="3200" b="1" baseline="-25000" dirty="0" smtClean="0">
                <a:solidFill>
                  <a:srgbClr val="FF0000"/>
                </a:solidFill>
              </a:rPr>
              <a:t>0</a:t>
            </a:r>
            <a:r>
              <a:rPr lang="de-DE" sz="3200" b="1" dirty="0" smtClean="0">
                <a:solidFill>
                  <a:srgbClr val="FF0000"/>
                </a:solidFill>
              </a:rPr>
              <a:t>(1790)</a:t>
            </a:r>
            <a:r>
              <a:rPr lang="de-DE" sz="3200" b="1" dirty="0" smtClean="0"/>
              <a:t> would interfere… if it exists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de-DE" sz="3200" b="1" dirty="0" smtClean="0">
                <a:solidFill>
                  <a:srgbClr val="00B050"/>
                </a:solidFill>
              </a:rPr>
              <a:t>Look for </a:t>
            </a:r>
            <a:r>
              <a:rPr lang="de-DE" sz="3600" b="1" dirty="0" smtClean="0">
                <a:solidFill>
                  <a:srgbClr val="00B050"/>
                </a:solidFill>
                <a:latin typeface="cmbxti10" pitchFamily="34" charset="0"/>
              </a:rPr>
              <a:t>f</a:t>
            </a:r>
            <a:r>
              <a:rPr lang="de-DE" sz="3200" b="1" baseline="-25000" dirty="0" smtClean="0">
                <a:solidFill>
                  <a:srgbClr val="00B050"/>
                </a:solidFill>
              </a:rPr>
              <a:t>0</a:t>
            </a:r>
            <a:r>
              <a:rPr lang="de-DE" sz="3200" b="1" dirty="0" smtClean="0">
                <a:solidFill>
                  <a:srgbClr val="00B050"/>
                </a:solidFill>
              </a:rPr>
              <a:t>(1790)!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 sz="3200" b="1" dirty="0" smtClean="0"/>
          </a:p>
          <a:p>
            <a:pPr marL="342900" lvl="0" indent="-342900" eaLnBrk="1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 sz="3200" b="1" dirty="0" smtClean="0"/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 sz="3200" b="1" dirty="0" smtClean="0"/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de-DE" sz="3200" b="1" kern="0" dirty="0" smtClean="0">
                <a:solidFill>
                  <a:srgbClr val="FF0000"/>
                </a:solidFill>
                <a:latin typeface="+mn-lt"/>
              </a:rPr>
              <a:t> 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1051"/>
          <p:cNvSpPr txBox="1">
            <a:spLocks noChangeArrowheads="1"/>
          </p:cNvSpPr>
          <p:nvPr/>
        </p:nvSpPr>
        <p:spPr bwMode="auto">
          <a:xfrm>
            <a:off x="467544" y="404664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PANDA Experiment at </a:t>
            </a:r>
            <a:r>
              <a:rPr lang="de-DE" sz="4000" b="1" dirty="0" smtClean="0">
                <a:solidFill>
                  <a:srgbClr val="FF0000"/>
                </a:solidFill>
              </a:rPr>
              <a:t>FAIR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600515" name="Picture 3"/>
          <p:cNvPicPr>
            <a:picLocks noChangeAspect="1" noChangeArrowheads="1"/>
          </p:cNvPicPr>
          <p:nvPr/>
        </p:nvPicPr>
        <p:blipFill>
          <a:blip r:embed="rId3" cstate="print">
            <a:lum bright="-4000" contrast="17000"/>
          </a:blip>
          <a:srcRect/>
          <a:stretch>
            <a:fillRect/>
          </a:stretch>
        </p:blipFill>
        <p:spPr bwMode="auto">
          <a:xfrm>
            <a:off x="755576" y="1440000"/>
            <a:ext cx="7488832" cy="367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98817" name="Object 1"/>
          <p:cNvGraphicFramePr>
            <a:graphicFrameLocks noChangeAspect="1"/>
          </p:cNvGraphicFramePr>
          <p:nvPr/>
        </p:nvGraphicFramePr>
        <p:xfrm>
          <a:off x="5867400" y="6242050"/>
          <a:ext cx="8229600" cy="4027488"/>
        </p:xfrm>
        <a:graphic>
          <a:graphicData uri="http://schemas.openxmlformats.org/presentationml/2006/ole">
            <p:oleObj spid="_x0000_s1698817" name="Document" r:id="rId4" imgW="10755778" imgH="527975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Summary and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6141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More scalar states </a:t>
            </a:r>
            <a:r>
              <a:rPr lang="en-GB" b="1" dirty="0" smtClean="0"/>
              <a:t>than expected by the </a:t>
            </a:r>
            <a:r>
              <a:rPr lang="en-GB" b="1" dirty="0" err="1" smtClean="0"/>
              <a:t>antiquark</a:t>
            </a:r>
            <a:r>
              <a:rPr lang="en-GB" b="1" dirty="0" smtClean="0"/>
              <a:t>-quark picture: </a:t>
            </a:r>
            <a:r>
              <a:rPr lang="de-DE" b="1" dirty="0" smtClean="0">
                <a:latin typeface="cmbxti10" pitchFamily="34" charset="0"/>
              </a:rPr>
              <a:t>f</a:t>
            </a:r>
            <a:r>
              <a:rPr lang="de-DE" b="1" baseline="-25000" dirty="0" smtClean="0">
                <a:latin typeface="Arial" charset="0"/>
              </a:rPr>
              <a:t>0</a:t>
            </a:r>
            <a:r>
              <a:rPr lang="de-DE" b="1" dirty="0" smtClean="0">
                <a:latin typeface="Arial" charset="0"/>
              </a:rPr>
              <a:t>(500), </a:t>
            </a:r>
            <a:r>
              <a:rPr lang="de-DE" b="1" dirty="0" smtClean="0">
                <a:latin typeface="cmbxti10" pitchFamily="34" charset="0"/>
              </a:rPr>
              <a:t>f</a:t>
            </a:r>
            <a:r>
              <a:rPr lang="de-DE" b="1" baseline="-25000" dirty="0" smtClean="0">
                <a:latin typeface="Arial" charset="0"/>
              </a:rPr>
              <a:t>0</a:t>
            </a:r>
            <a:r>
              <a:rPr lang="de-DE" b="1" dirty="0" smtClean="0">
                <a:latin typeface="Arial" charset="0"/>
              </a:rPr>
              <a:t>(980), </a:t>
            </a:r>
            <a:r>
              <a:rPr lang="de-DE" b="1" dirty="0" smtClean="0">
                <a:latin typeface="cmbxti10" pitchFamily="34" charset="0"/>
              </a:rPr>
              <a:t>f</a:t>
            </a:r>
            <a:r>
              <a:rPr lang="de-DE" b="1" baseline="-25000" dirty="0" smtClean="0">
                <a:latin typeface="Arial" charset="0"/>
              </a:rPr>
              <a:t>0</a:t>
            </a:r>
            <a:r>
              <a:rPr lang="de-DE" b="1" dirty="0" smtClean="0">
                <a:latin typeface="Arial" charset="0"/>
              </a:rPr>
              <a:t>(1370), </a:t>
            </a:r>
            <a:r>
              <a:rPr lang="de-DE" b="1" dirty="0" smtClean="0">
                <a:latin typeface="cmbxti10" pitchFamily="34" charset="0"/>
              </a:rPr>
              <a:t>f</a:t>
            </a:r>
            <a:r>
              <a:rPr lang="de-DE" b="1" baseline="-25000" dirty="0" smtClean="0">
                <a:latin typeface="Arial" charset="0"/>
              </a:rPr>
              <a:t>0</a:t>
            </a:r>
            <a:r>
              <a:rPr lang="de-DE" b="1" dirty="0" smtClean="0">
                <a:latin typeface="Arial" charset="0"/>
              </a:rPr>
              <a:t>(1500), </a:t>
            </a:r>
            <a:r>
              <a:rPr lang="de-DE" b="1" dirty="0" smtClean="0">
                <a:latin typeface="cmbxti10" pitchFamily="34" charset="0"/>
              </a:rPr>
              <a:t>f</a:t>
            </a:r>
            <a:r>
              <a:rPr lang="de-DE" b="1" baseline="-25000" dirty="0" smtClean="0">
                <a:latin typeface="Arial" charset="0"/>
              </a:rPr>
              <a:t>0</a:t>
            </a:r>
            <a:r>
              <a:rPr lang="de-DE" b="1" dirty="0" smtClean="0">
                <a:latin typeface="Arial" charset="0"/>
              </a:rPr>
              <a:t>(1710), </a:t>
            </a:r>
            <a:r>
              <a:rPr lang="de-DE" b="1" dirty="0" smtClean="0">
                <a:latin typeface="cmbxti10" pitchFamily="34" charset="0"/>
              </a:rPr>
              <a:t>f</a:t>
            </a:r>
            <a:r>
              <a:rPr lang="de-DE" b="1" baseline="-25000" dirty="0" smtClean="0">
                <a:latin typeface="Arial" charset="0"/>
              </a:rPr>
              <a:t>0</a:t>
            </a:r>
            <a:r>
              <a:rPr lang="de-DE" b="1" dirty="0" smtClean="0">
                <a:latin typeface="Arial" charset="0"/>
              </a:rPr>
              <a:t>(1790)</a:t>
            </a:r>
            <a:r>
              <a:rPr lang="en-GB" b="1" dirty="0" smtClean="0"/>
              <a:t> </a:t>
            </a:r>
          </a:p>
          <a:p>
            <a:r>
              <a:rPr lang="en-GB" b="1" dirty="0" smtClean="0"/>
              <a:t>Where is the quark-</a:t>
            </a:r>
            <a:r>
              <a:rPr lang="en-GB" b="1" dirty="0" err="1" smtClean="0"/>
              <a:t>antiquark</a:t>
            </a:r>
            <a:r>
              <a:rPr lang="en-GB" b="1" dirty="0" smtClean="0"/>
              <a:t> state?</a:t>
            </a:r>
          </a:p>
          <a:p>
            <a:r>
              <a:rPr lang="en-GB" b="1" dirty="0" smtClean="0"/>
              <a:t>What is the structure of other states?</a:t>
            </a:r>
          </a:p>
          <a:p>
            <a:r>
              <a:rPr lang="en-GB" b="1" dirty="0" smtClean="0"/>
              <a:t>Relevance for nucleon interaction and </a:t>
            </a:r>
            <a:r>
              <a:rPr lang="en-GB" b="1" dirty="0" err="1" smtClean="0"/>
              <a:t>chiral</a:t>
            </a:r>
            <a:r>
              <a:rPr lang="en-GB" b="1" dirty="0" smtClean="0"/>
              <a:t> restoration</a:t>
            </a:r>
          </a:p>
          <a:p>
            <a:r>
              <a:rPr lang="en-GB" b="1" dirty="0" smtClean="0"/>
              <a:t>Need </a:t>
            </a:r>
            <a:r>
              <a:rPr lang="en-GB" b="1" dirty="0" smtClean="0">
                <a:solidFill>
                  <a:srgbClr val="FF0000"/>
                </a:solidFill>
              </a:rPr>
              <a:t>one comprehensive </a:t>
            </a:r>
            <a:r>
              <a:rPr lang="en-GB" b="1" dirty="0" smtClean="0"/>
              <a:t>approach containing</a:t>
            </a:r>
            <a:br>
              <a:rPr lang="en-GB" b="1" dirty="0" smtClean="0"/>
            </a:br>
            <a:r>
              <a:rPr lang="en-GB" b="1" dirty="0" smtClean="0"/>
              <a:t>1) mixing of scalar states</a:t>
            </a:r>
            <a:br>
              <a:rPr lang="en-GB" b="1" dirty="0" smtClean="0"/>
            </a:br>
            <a:r>
              <a:rPr lang="en-GB" b="1" dirty="0" smtClean="0"/>
              <a:t>2) interactions of scalars with other meson classes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Introduction of Quarks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1356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56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5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lum bright="-5000" contrast="17000"/>
          </a:blip>
          <a:srcRect/>
          <a:stretch>
            <a:fillRect/>
          </a:stretch>
        </p:blipFill>
        <p:spPr bwMode="auto">
          <a:xfrm>
            <a:off x="-36512" y="1440160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QCD Lagrangian:</a:t>
            </a:r>
          </a:p>
          <a:p>
            <a:pPr>
              <a:buNone/>
            </a:pPr>
            <a:endParaRPr lang="en-GB" b="1" dirty="0" smtClean="0">
              <a:solidFill>
                <a:srgbClr val="0033CC"/>
              </a:solidFill>
            </a:endParaRP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sz="2400" b="1" dirty="0" smtClean="0"/>
              <a:t>Gluons are self-interacting!</a:t>
            </a:r>
          </a:p>
          <a:p>
            <a:endParaRPr lang="en-GB" sz="2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546245" name="Object 5"/>
          <p:cNvGraphicFramePr>
            <a:graphicFrameLocks noChangeAspect="1"/>
          </p:cNvGraphicFramePr>
          <p:nvPr/>
        </p:nvGraphicFramePr>
        <p:xfrm>
          <a:off x="1061143" y="1698401"/>
          <a:ext cx="8407401" cy="4106863"/>
        </p:xfrm>
        <a:graphic>
          <a:graphicData uri="http://schemas.openxmlformats.org/presentationml/2006/ole">
            <p:oleObj spid="_x0000_s1546245" name="Document" r:id="rId4" imgW="10679494" imgH="5237218" progId="Word.Document.12">
              <p:embed/>
            </p:oleObj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68313" y="2482850"/>
          <a:ext cx="8335962" cy="4097338"/>
        </p:xfrm>
        <a:graphic>
          <a:graphicData uri="http://schemas.openxmlformats.org/presentationml/2006/ole">
            <p:oleObj spid="_x0000_s1546246" name="Document" r:id="rId5" imgW="10791762" imgH="5322660" progId="Word.Document.12">
              <p:embed/>
            </p:oleObj>
          </a:graphicData>
        </a:graphic>
      </p:graphicFrame>
      <p:graphicFrame>
        <p:nvGraphicFramePr>
          <p:cNvPr id="1546247" name="Object 7"/>
          <p:cNvGraphicFramePr>
            <a:graphicFrameLocks noChangeAspect="1"/>
          </p:cNvGraphicFramePr>
          <p:nvPr/>
        </p:nvGraphicFramePr>
        <p:xfrm>
          <a:off x="3563938" y="2457450"/>
          <a:ext cx="8335962" cy="4095750"/>
        </p:xfrm>
        <a:graphic>
          <a:graphicData uri="http://schemas.openxmlformats.org/presentationml/2006/ole">
            <p:oleObj spid="_x0000_s1546247" name="Document" r:id="rId6" imgW="10791762" imgH="5322660" progId="Word.Document.12">
              <p:embed/>
            </p:oleObj>
          </a:graphicData>
        </a:graphic>
      </p:graphicFrame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 cstate="print">
            <a:lum bright="-7000" contrast="21000"/>
          </a:blip>
          <a:srcRect/>
          <a:stretch>
            <a:fillRect/>
          </a:stretch>
        </p:blipFill>
        <p:spPr bwMode="auto">
          <a:xfrm rot="4924579">
            <a:off x="1144740" y="3724461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7" cstate="print">
            <a:lum bright="-7000" contrast="21000"/>
          </a:blip>
          <a:srcRect/>
          <a:stretch>
            <a:fillRect/>
          </a:stretch>
        </p:blipFill>
        <p:spPr bwMode="auto">
          <a:xfrm rot="19477441">
            <a:off x="885490" y="3418814"/>
            <a:ext cx="561975" cy="25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46" name="Picture 6"/>
          <p:cNvPicPr>
            <a:picLocks noChangeAspect="1" noChangeArrowheads="1"/>
          </p:cNvPicPr>
          <p:nvPr/>
        </p:nvPicPr>
        <p:blipFill>
          <a:blip r:embed="rId7" cstate="print">
            <a:lum bright="-7000" contrast="21000"/>
          </a:blip>
          <a:srcRect/>
          <a:stretch>
            <a:fillRect/>
          </a:stretch>
        </p:blipFill>
        <p:spPr bwMode="auto">
          <a:xfrm rot="1740942">
            <a:off x="926696" y="3843759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Quantum </a:t>
            </a:r>
            <a:r>
              <a:rPr lang="en-GB" sz="4000" b="1" dirty="0" err="1" smtClean="0">
                <a:solidFill>
                  <a:srgbClr val="FF0000"/>
                </a:solidFill>
              </a:rPr>
              <a:t>Chromodynamics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1356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56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5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Oval 73"/>
          <p:cNvSpPr>
            <a:spLocks noChangeArrowheads="1"/>
          </p:cNvSpPr>
          <p:nvPr/>
        </p:nvSpPr>
        <p:spPr bwMode="auto">
          <a:xfrm>
            <a:off x="7261200" y="2516400"/>
            <a:ext cx="273600" cy="39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3" name="Rectangle 48"/>
          <p:cNvSpPr>
            <a:spLocks noChangeArrowheads="1"/>
          </p:cNvSpPr>
          <p:nvPr/>
        </p:nvSpPr>
        <p:spPr bwMode="auto">
          <a:xfrm>
            <a:off x="5868144" y="2884874"/>
            <a:ext cx="33843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2000" b="1" dirty="0" smtClean="0">
                <a:solidFill>
                  <a:srgbClr val="FF0000"/>
                </a:solidFill>
              </a:rPr>
              <a:t>Strong Coupling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Energy-Dependent! 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7452320" y="3604954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48"/>
          <p:cNvSpPr>
            <a:spLocks noChangeArrowheads="1"/>
          </p:cNvSpPr>
          <p:nvPr/>
        </p:nvSpPr>
        <p:spPr bwMode="auto">
          <a:xfrm>
            <a:off x="5580112" y="4110171"/>
            <a:ext cx="36724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2000" b="1" dirty="0" smtClean="0">
                <a:solidFill>
                  <a:srgbClr val="FF0000"/>
                </a:solidFill>
              </a:rPr>
              <a:t>Strongly Nonperturbative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452320" y="4613066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5652120" y="5117122"/>
            <a:ext cx="36724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2000" b="1" dirty="0" smtClean="0">
                <a:solidFill>
                  <a:srgbClr val="008000"/>
                </a:solidFill>
              </a:rPr>
              <a:t>Hadrons Emerge 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347864" y="1916832"/>
            <a:ext cx="432048" cy="432048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27584" y="2492896"/>
            <a:ext cx="3168352" cy="432048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>
            <a:stCxn id="19" idx="2"/>
          </p:cNvCxnSpPr>
          <p:nvPr/>
        </p:nvCxnSpPr>
        <p:spPr bwMode="auto">
          <a:xfrm flipH="1">
            <a:off x="3466800" y="2348880"/>
            <a:ext cx="97088" cy="144016"/>
          </a:xfrm>
          <a:prstGeom prst="straightConnector1">
            <a:avLst/>
          </a:prstGeom>
          <a:ln w="28575">
            <a:solidFill>
              <a:srgbClr val="008000"/>
            </a:solidFill>
            <a:headEnd type="none" w="med" len="med"/>
            <a:tailEnd type="arrow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5652120" y="1916832"/>
            <a:ext cx="504056" cy="432048"/>
          </a:xfrm>
          <a:prstGeom prst="rect">
            <a:avLst/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39952" y="2492896"/>
            <a:ext cx="4752528" cy="428400"/>
          </a:xfrm>
          <a:prstGeom prst="rect">
            <a:avLst/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 bwMode="auto">
          <a:xfrm flipH="1">
            <a:off x="5796136" y="2348880"/>
            <a:ext cx="108012" cy="144016"/>
          </a:xfrm>
          <a:prstGeom prst="straightConnector1">
            <a:avLst/>
          </a:prstGeom>
          <a:ln w="28575">
            <a:solidFill>
              <a:srgbClr val="660033"/>
            </a:solidFill>
            <a:headEnd type="none" w="med" len="med"/>
            <a:tailEnd type="arrow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76000" y="3140966"/>
            <a:ext cx="1332000" cy="12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sz="1800">
              <a:solidFill>
                <a:srgbClr val="008000"/>
              </a:solidFill>
            </a:endParaRPr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611560" y="3573016"/>
            <a:ext cx="399557" cy="373592"/>
          </a:xfrm>
          <a:prstGeom prst="ellipse">
            <a:avLst/>
          </a:prstGeom>
          <a:solidFill>
            <a:srgbClr val="008000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endParaRPr lang="en-GB" sz="1800">
              <a:solidFill>
                <a:srgbClr val="008000"/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1217043" y="3199424"/>
            <a:ext cx="402629" cy="373592"/>
          </a:xfrm>
          <a:prstGeom prst="ellipse">
            <a:avLst/>
          </a:prstGeom>
          <a:solidFill>
            <a:srgbClr val="FF0000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endParaRPr lang="en-GB" sz="1800">
              <a:solidFill>
                <a:srgbClr val="008000"/>
              </a:solidFill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1289049" y="3919504"/>
            <a:ext cx="402631" cy="373592"/>
          </a:xfrm>
          <a:prstGeom prst="ellipse">
            <a:avLst/>
          </a:prstGeom>
          <a:solidFill>
            <a:srgbClr val="0066CC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endParaRPr lang="en-GB" sz="1800">
              <a:solidFill>
                <a:srgbClr val="008000"/>
              </a:solidFill>
            </a:endParaRPr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7" cstate="print">
            <a:lum bright="-7000" contrast="21000"/>
          </a:blip>
          <a:srcRect/>
          <a:stretch>
            <a:fillRect/>
          </a:stretch>
        </p:blipFill>
        <p:spPr bwMode="auto">
          <a:xfrm>
            <a:off x="3513792" y="3645024"/>
            <a:ext cx="576065" cy="29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095984" y="3140968"/>
            <a:ext cx="1332000" cy="12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sz="1800">
              <a:solidFill>
                <a:srgbClr val="008000"/>
              </a:solidFill>
            </a:endParaRPr>
          </a:p>
        </p:txBody>
      </p:sp>
      <p:sp>
        <p:nvSpPr>
          <p:cNvPr id="37" name="Oval 4"/>
          <p:cNvSpPr>
            <a:spLocks noChangeArrowheads="1"/>
          </p:cNvSpPr>
          <p:nvPr/>
        </p:nvSpPr>
        <p:spPr bwMode="auto">
          <a:xfrm>
            <a:off x="3131544" y="3573018"/>
            <a:ext cx="399557" cy="373592"/>
          </a:xfrm>
          <a:prstGeom prst="ellipse">
            <a:avLst/>
          </a:prstGeom>
          <a:solidFill>
            <a:srgbClr val="FF0000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endParaRPr lang="en-GB" sz="1800">
              <a:solidFill>
                <a:srgbClr val="008000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3989499" y="3559464"/>
            <a:ext cx="402629" cy="373592"/>
          </a:xfrm>
          <a:prstGeom prst="ellipse">
            <a:avLst/>
          </a:prstGeom>
          <a:solidFill>
            <a:srgbClr val="FF0000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endParaRPr lang="en-GB" sz="1800">
              <a:solidFill>
                <a:srgbClr val="008000"/>
              </a:solidFill>
            </a:endParaRPr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323528" y="4509120"/>
            <a:ext cx="23042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2000" b="1" dirty="0" smtClean="0"/>
              <a:t>Half-Integer Spin</a:t>
            </a:r>
          </a:p>
          <a:p>
            <a:pPr algn="ctr" eaLnBrk="1" hangingPunct="1"/>
            <a:r>
              <a:rPr lang="de-DE" sz="2000" b="1" dirty="0" smtClean="0">
                <a:solidFill>
                  <a:srgbClr val="008000"/>
                </a:solidFill>
              </a:rPr>
              <a:t>Baryons</a:t>
            </a:r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2555776" y="4521314"/>
            <a:ext cx="23042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2000" b="1" dirty="0" smtClean="0"/>
              <a:t>Integer Spin</a:t>
            </a:r>
          </a:p>
          <a:p>
            <a:pPr algn="ctr" eaLnBrk="1" hangingPunct="1"/>
            <a:r>
              <a:rPr lang="de-DE" sz="2000" b="1" dirty="0" smtClean="0">
                <a:solidFill>
                  <a:srgbClr val="008000"/>
                </a:solidFill>
              </a:rPr>
              <a:t>Mesons</a:t>
            </a:r>
          </a:p>
        </p:txBody>
      </p:sp>
      <p:sp>
        <p:nvSpPr>
          <p:cNvPr id="42" name="Rectangle 48"/>
          <p:cNvSpPr>
            <a:spLocks noChangeArrowheads="1"/>
          </p:cNvSpPr>
          <p:nvPr/>
        </p:nvSpPr>
        <p:spPr bwMode="auto">
          <a:xfrm rot="20923947">
            <a:off x="3402989" y="4175782"/>
            <a:ext cx="23042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2000" b="1" dirty="0" smtClean="0">
                <a:solidFill>
                  <a:srgbClr val="008000"/>
                </a:solidFill>
              </a:rPr>
              <a:t>(Quarkonium)</a:t>
            </a: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7" cstate="print">
            <a:lum bright="-7000" contrast="21000"/>
          </a:blip>
          <a:srcRect/>
          <a:stretch>
            <a:fillRect/>
          </a:stretch>
        </p:blipFill>
        <p:spPr bwMode="auto">
          <a:xfrm rot="2486155">
            <a:off x="6674374" y="5793341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7" cstate="print">
            <a:lum bright="-7000" contrast="21000"/>
          </a:blip>
          <a:srcRect/>
          <a:stretch>
            <a:fillRect/>
          </a:stretch>
        </p:blipFill>
        <p:spPr bwMode="auto">
          <a:xfrm>
            <a:off x="4990410" y="5941254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7" cstate="print">
            <a:lum bright="-7000" contrast="21000"/>
          </a:blip>
          <a:srcRect/>
          <a:stretch>
            <a:fillRect/>
          </a:stretch>
        </p:blipFill>
        <p:spPr bwMode="auto">
          <a:xfrm rot="2308399">
            <a:off x="5430564" y="612930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7" cstate="print">
            <a:lum bright="-7000" contrast="21000"/>
          </a:blip>
          <a:srcRect/>
          <a:stretch>
            <a:fillRect/>
          </a:stretch>
        </p:blipFill>
        <p:spPr bwMode="auto">
          <a:xfrm rot="18758514">
            <a:off x="5507825" y="5710541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Oval 46"/>
          <p:cNvSpPr/>
          <p:nvPr/>
        </p:nvSpPr>
        <p:spPr bwMode="auto">
          <a:xfrm>
            <a:off x="5446625" y="5962541"/>
            <a:ext cx="144016" cy="144016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7" cstate="print">
            <a:lum bright="-7000" contrast="21000"/>
          </a:blip>
          <a:srcRect/>
          <a:stretch>
            <a:fillRect/>
          </a:stretch>
        </p:blipFill>
        <p:spPr bwMode="auto">
          <a:xfrm rot="18649265">
            <a:off x="7178374" y="5685341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7" cstate="print">
            <a:lum bright="-7000" contrast="21000"/>
          </a:blip>
          <a:srcRect/>
          <a:stretch>
            <a:fillRect/>
          </a:stretch>
        </p:blipFill>
        <p:spPr bwMode="auto">
          <a:xfrm rot="18693767">
            <a:off x="6776706" y="6134328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7" cstate="print">
            <a:lum bright="-7000" contrast="21000"/>
          </a:blip>
          <a:srcRect/>
          <a:stretch>
            <a:fillRect/>
          </a:stretch>
        </p:blipFill>
        <p:spPr bwMode="auto">
          <a:xfrm rot="2600358">
            <a:off x="7137563" y="621219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Oval 50"/>
          <p:cNvSpPr/>
          <p:nvPr/>
        </p:nvSpPr>
        <p:spPr bwMode="auto">
          <a:xfrm>
            <a:off x="7124374" y="5962541"/>
            <a:ext cx="154800" cy="154800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18" grpId="0"/>
      <p:bldP spid="19" grpId="0" animBg="1"/>
      <p:bldP spid="20" grpId="0" animBg="1"/>
      <p:bldP spid="25" grpId="0" animBg="1"/>
      <p:bldP spid="26" grpId="0" animBg="1"/>
      <p:bldP spid="24" grpId="0" animBg="1"/>
      <p:bldP spid="28" grpId="0" animBg="1"/>
      <p:bldP spid="29" grpId="0" animBg="1"/>
      <p:bldP spid="31" grpId="0" animBg="1"/>
      <p:bldP spid="36" grpId="0" animBg="1"/>
      <p:bldP spid="37" grpId="0" animBg="1"/>
      <p:bldP spid="38" grpId="0" animBg="1"/>
      <p:bldP spid="39" grpId="0"/>
      <p:bldP spid="40" grpId="0"/>
      <p:bldP spid="42" grpId="0"/>
      <p:bldP spid="47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Gauge-boson self-interaction does not exist in Q</a:t>
            </a:r>
            <a:r>
              <a:rPr lang="en-GB" sz="2800" b="1" dirty="0" smtClean="0">
                <a:solidFill>
                  <a:srgbClr val="FF0000"/>
                </a:solidFill>
              </a:rPr>
              <a:t>E</a:t>
            </a:r>
            <a:r>
              <a:rPr lang="en-GB" sz="2800" b="1" dirty="0" smtClean="0"/>
              <a:t>D:</a:t>
            </a:r>
          </a:p>
          <a:p>
            <a:endParaRPr lang="en-GB" sz="2800" b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rgbClr val="008000"/>
                </a:solidFill>
              </a:rPr>
              <a:t>QCD exhibits self-interaction of gauge bosons</a:t>
            </a:r>
          </a:p>
          <a:p>
            <a:r>
              <a:rPr lang="en-GB" sz="2800" b="1" dirty="0" smtClean="0"/>
              <a:t>Can bound states of gluons exist?</a:t>
            </a:r>
          </a:p>
          <a:p>
            <a:r>
              <a:rPr lang="en-GB" sz="2800" b="1" dirty="0" err="1" smtClean="0">
                <a:solidFill>
                  <a:srgbClr val="FF0000"/>
                </a:solidFill>
              </a:rPr>
              <a:t>Glueballs</a:t>
            </a:r>
            <a:r>
              <a:rPr lang="en-GB" sz="2800" b="1" dirty="0" smtClean="0">
                <a:solidFill>
                  <a:srgbClr val="FF0000"/>
                </a:solidFill>
              </a:rPr>
              <a:t>!</a:t>
            </a:r>
          </a:p>
          <a:p>
            <a:endParaRPr lang="en-GB" b="1" dirty="0" smtClean="0">
              <a:solidFill>
                <a:srgbClr val="0033CC"/>
              </a:solidFill>
            </a:endParaRP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err="1" smtClean="0">
                <a:solidFill>
                  <a:srgbClr val="FF0000"/>
                </a:solidFill>
              </a:rPr>
              <a:t>Glueballs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1356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56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356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467544" y="5765194"/>
            <a:ext cx="81369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2000" b="1" dirty="0" smtClean="0">
                <a:solidFill>
                  <a:srgbClr val="008000"/>
                </a:solidFill>
              </a:rPr>
              <a:t>→ Photons can at most interact via (suppressed) fermion loops</a:t>
            </a:r>
          </a:p>
        </p:txBody>
      </p:sp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1497781" y="2060848"/>
          <a:ext cx="8378825" cy="4095750"/>
        </p:xfrm>
        <a:graphic>
          <a:graphicData uri="http://schemas.openxmlformats.org/presentationml/2006/ole">
            <p:oleObj spid="_x0000_s1823753" name="Document" r:id="rId4" imgW="10630196" imgH="5219553" progId="Word.Document.12">
              <p:embed/>
            </p:oleObj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1516780" y="2835772"/>
          <a:ext cx="8189913" cy="4038600"/>
        </p:xfrm>
        <a:graphic>
          <a:graphicData uri="http://schemas.openxmlformats.org/presentationml/2006/ole">
            <p:oleObj spid="_x0000_s1823754" name="Document" r:id="rId5" imgW="10791762" imgH="5330591" progId="Word.Document.12">
              <p:embed/>
            </p:oleObj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/>
        </p:nvGraphicFramePr>
        <p:xfrm>
          <a:off x="4376563" y="2836491"/>
          <a:ext cx="8188325" cy="4040187"/>
        </p:xfrm>
        <a:graphic>
          <a:graphicData uri="http://schemas.openxmlformats.org/presentationml/2006/ole">
            <p:oleObj spid="_x0000_s1823755" name="Document" r:id="rId6" imgW="10791762" imgH="5338523" progId="Word.Document.12">
              <p:embed/>
            </p:oleObj>
          </a:graphicData>
        </a:graphic>
      </p:graphicFrame>
      <p:sp>
        <p:nvSpPr>
          <p:cNvPr id="37" name="Rectangle 36"/>
          <p:cNvSpPr/>
          <p:nvPr/>
        </p:nvSpPr>
        <p:spPr bwMode="auto">
          <a:xfrm>
            <a:off x="4162077" y="2268166"/>
            <a:ext cx="432048" cy="432048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096838" y="2844230"/>
            <a:ext cx="2376264" cy="432048"/>
          </a:xfrm>
          <a:prstGeom prst="rec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cxnSp>
        <p:nvCxnSpPr>
          <p:cNvPr id="39" name="Straight Arrow Connector 38"/>
          <p:cNvCxnSpPr>
            <a:stCxn id="37" idx="2"/>
          </p:cNvCxnSpPr>
          <p:nvPr/>
        </p:nvCxnSpPr>
        <p:spPr bwMode="auto">
          <a:xfrm flipH="1">
            <a:off x="4281013" y="2700214"/>
            <a:ext cx="97088" cy="144016"/>
          </a:xfrm>
          <a:prstGeom prst="straightConnector1">
            <a:avLst/>
          </a:prstGeom>
          <a:ln w="28575">
            <a:solidFill>
              <a:srgbClr val="008000"/>
            </a:solidFill>
            <a:headEnd type="none" w="med" len="med"/>
            <a:tailEnd type="arrow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 bwMode="auto">
          <a:xfrm>
            <a:off x="6250309" y="2268166"/>
            <a:ext cx="500400" cy="432048"/>
          </a:xfrm>
          <a:prstGeom prst="rect">
            <a:avLst/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954165" y="2844230"/>
            <a:ext cx="2808312" cy="428400"/>
          </a:xfrm>
          <a:prstGeom prst="rect">
            <a:avLst/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cxnSp>
        <p:nvCxnSpPr>
          <p:cNvPr id="42" name="Straight Arrow Connector 41"/>
          <p:cNvCxnSpPr>
            <a:stCxn id="40" idx="2"/>
          </p:cNvCxnSpPr>
          <p:nvPr/>
        </p:nvCxnSpPr>
        <p:spPr bwMode="auto">
          <a:xfrm flipH="1">
            <a:off x="6394325" y="2700214"/>
            <a:ext cx="106184" cy="144016"/>
          </a:xfrm>
          <a:prstGeom prst="straightConnector1">
            <a:avLst/>
          </a:prstGeom>
          <a:ln w="28575">
            <a:solidFill>
              <a:srgbClr val="660033"/>
            </a:solidFill>
            <a:headEnd type="none" w="med" len="med"/>
            <a:tailEnd type="arrow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37" grpId="0" animBg="1"/>
      <p:bldP spid="38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The Importance of </a:t>
            </a:r>
            <a:r>
              <a:rPr lang="en-GB" sz="4000" b="1" dirty="0" err="1" smtClean="0">
                <a:solidFill>
                  <a:srgbClr val="FF0000"/>
                </a:solidFill>
              </a:rPr>
              <a:t>Glueballs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30725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/>
              <a:t>Mass of, e.g., nucleons is generated by</a:t>
            </a:r>
            <a:br>
              <a:rPr lang="en-GB" b="1" dirty="0" smtClean="0"/>
            </a:br>
            <a:r>
              <a:rPr lang="en-GB" b="1" dirty="0" smtClean="0"/>
              <a:t>1. Higgs mechanism (</a:t>
            </a:r>
            <a:r>
              <a:rPr lang="en-GB" b="1" dirty="0" smtClean="0">
                <a:solidFill>
                  <a:srgbClr val="008000"/>
                </a:solidFill>
              </a:rPr>
              <a:t>subdominant</a:t>
            </a:r>
            <a:r>
              <a:rPr lang="en-GB" b="1" dirty="0" smtClean="0"/>
              <a:t>)</a:t>
            </a:r>
            <a:br>
              <a:rPr lang="en-GB" b="1" dirty="0" smtClean="0"/>
            </a:br>
            <a:r>
              <a:rPr lang="en-GB" b="1" dirty="0" smtClean="0"/>
              <a:t>2. Strong interaction (</a:t>
            </a:r>
            <a:r>
              <a:rPr lang="en-GB" b="1" dirty="0" smtClean="0">
                <a:solidFill>
                  <a:srgbClr val="008000"/>
                </a:solidFill>
              </a:rPr>
              <a:t>predominant</a:t>
            </a:r>
            <a:r>
              <a:rPr lang="en-GB" b="1" dirty="0" smtClean="0"/>
              <a:t>)</a:t>
            </a:r>
          </a:p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   	</a:t>
            </a:r>
            <a:r>
              <a:rPr lang="en-GB" b="1" dirty="0" err="1" smtClean="0">
                <a:solidFill>
                  <a:srgbClr val="FF0000"/>
                </a:solidFill>
              </a:rPr>
              <a:t>Glueball</a:t>
            </a:r>
            <a:r>
              <a:rPr lang="en-GB" b="1" dirty="0" smtClean="0">
                <a:solidFill>
                  <a:srgbClr val="FF0000"/>
                </a:solidFill>
              </a:rPr>
              <a:t> mass is generated only by the strong interaction</a:t>
            </a:r>
            <a:br>
              <a:rPr lang="en-GB" b="1" dirty="0" smtClean="0">
                <a:solidFill>
                  <a:srgbClr val="FF0000"/>
                </a:solidFill>
              </a:rPr>
            </a:b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/>
              <a:t>Glueballs</a:t>
            </a:r>
            <a:r>
              <a:rPr lang="en-GB" b="1" dirty="0" smtClean="0"/>
              <a:t> must have integer spin → they are mesons</a:t>
            </a:r>
          </a:p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	Meson spectrum is incomplete without </a:t>
            </a:r>
            <a:r>
              <a:rPr lang="en-GB" b="1" dirty="0" err="1" smtClean="0">
                <a:solidFill>
                  <a:srgbClr val="FF0000"/>
                </a:solidFill>
              </a:rPr>
              <a:t>glueballs</a:t>
            </a: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0033CC"/>
                </a:solidFill>
              </a:rPr>
              <a:t>How do we produce mesons?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/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de-DE" dirty="0"/>
          </a:p>
          <a:p>
            <a:pPr>
              <a:buFont typeface="Wingdings" pitchFamily="2" charset="2"/>
              <a:buNone/>
            </a:pPr>
            <a:endParaRPr lang="de-DE" dirty="0"/>
          </a:p>
          <a:p>
            <a:pPr algn="ctr">
              <a:buFont typeface="Wingdings" pitchFamily="2" charset="2"/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Mesons and Experiment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4709" name="Object 5"/>
          <p:cNvGraphicFramePr>
            <a:graphicFrameLocks noChangeAspect="1"/>
          </p:cNvGraphicFramePr>
          <p:nvPr/>
        </p:nvGraphicFramePr>
        <p:xfrm>
          <a:off x="636588" y="3014663"/>
          <a:ext cx="4535487" cy="3325812"/>
        </p:xfrm>
        <a:graphic>
          <a:graphicData uri="http://schemas.openxmlformats.org/presentationml/2006/ole">
            <p:oleObj spid="_x0000_s1864709" name="Document" r:id="rId3" imgW="8277417" imgH="6081681" progId="Word.Document.12">
              <p:embed/>
            </p:oleObj>
          </a:graphicData>
        </a:graphic>
      </p:graphicFrame>
      <p:graphicFrame>
        <p:nvGraphicFramePr>
          <p:cNvPr id="1864706" name="Object 2"/>
          <p:cNvGraphicFramePr>
            <a:graphicFrameLocks noChangeAspect="1"/>
          </p:cNvGraphicFramePr>
          <p:nvPr/>
        </p:nvGraphicFramePr>
        <p:xfrm>
          <a:off x="-1116632" y="1988840"/>
          <a:ext cx="4535487" cy="3325812"/>
        </p:xfrm>
        <a:graphic>
          <a:graphicData uri="http://schemas.openxmlformats.org/presentationml/2006/ole">
            <p:oleObj spid="_x0000_s1864706" name="Document" r:id="rId4" imgW="8277417" imgH="6081681" progId="Word.Document.12">
              <p:embed/>
            </p:oleObj>
          </a:graphicData>
        </a:graphic>
      </p:graphicFrame>
      <p:graphicFrame>
        <p:nvGraphicFramePr>
          <p:cNvPr id="1864707" name="Object 3"/>
          <p:cNvGraphicFramePr>
            <a:graphicFrameLocks noChangeAspect="1"/>
          </p:cNvGraphicFramePr>
          <p:nvPr/>
        </p:nvGraphicFramePr>
        <p:xfrm>
          <a:off x="-1115616" y="2492896"/>
          <a:ext cx="4535488" cy="3325813"/>
        </p:xfrm>
        <a:graphic>
          <a:graphicData uri="http://schemas.openxmlformats.org/presentationml/2006/ole">
            <p:oleObj spid="_x0000_s1864707" name="Document" r:id="rId5" imgW="8277417" imgH="6081681" progId="Word.Document.12">
              <p:embed/>
            </p:oleObj>
          </a:graphicData>
        </a:graphic>
      </p:graphicFrame>
      <p:graphicFrame>
        <p:nvGraphicFramePr>
          <p:cNvPr id="1864708" name="Object 4"/>
          <p:cNvGraphicFramePr>
            <a:graphicFrameLocks noChangeAspect="1"/>
          </p:cNvGraphicFramePr>
          <p:nvPr/>
        </p:nvGraphicFramePr>
        <p:xfrm>
          <a:off x="-539750" y="3536950"/>
          <a:ext cx="4535488" cy="3325813"/>
        </p:xfrm>
        <a:graphic>
          <a:graphicData uri="http://schemas.openxmlformats.org/presentationml/2006/ole">
            <p:oleObj spid="_x0000_s1864708" name="Document" r:id="rId6" imgW="8277417" imgH="6081681" progId="Word.Document.12">
              <p:embed/>
            </p:oleObj>
          </a:graphicData>
        </a:graphic>
      </p:graphicFrame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4000"/>
            <a:ext cx="8363272" cy="504056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/>
              <a:t>	</a:t>
            </a:r>
            <a:r>
              <a:rPr lang="en-GB" sz="2400" b="1" dirty="0" smtClean="0">
                <a:solidFill>
                  <a:srgbClr val="0033CC"/>
                </a:solidFill>
              </a:rPr>
              <a:t>Main production channels for low-energy mesons: </a:t>
            </a:r>
          </a:p>
          <a:p>
            <a:r>
              <a:rPr lang="en-GB" sz="2800" b="1" dirty="0" smtClean="0"/>
              <a:t> </a:t>
            </a:r>
          </a:p>
          <a:p>
            <a:r>
              <a:rPr lang="en-GB" sz="2800" b="1" dirty="0" smtClean="0"/>
              <a:t> </a:t>
            </a:r>
          </a:p>
          <a:p>
            <a:r>
              <a:rPr lang="en-GB" sz="2800" b="1" dirty="0" smtClean="0"/>
              <a:t> </a:t>
            </a:r>
          </a:p>
          <a:p>
            <a:r>
              <a:rPr lang="en-GB" sz="2800" b="1" dirty="0" smtClean="0"/>
              <a:t> </a:t>
            </a:r>
          </a:p>
          <a:p>
            <a:endParaRPr lang="en-GB" sz="1200" b="1" dirty="0" smtClean="0"/>
          </a:p>
          <a:p>
            <a:pPr>
              <a:buNone/>
            </a:pPr>
            <a:r>
              <a:rPr lang="en-GB" sz="2500" b="1" dirty="0" smtClean="0"/>
              <a:t>	</a:t>
            </a:r>
            <a:r>
              <a:rPr lang="en-GB" sz="2500" b="1" dirty="0" err="1" smtClean="0">
                <a:solidFill>
                  <a:srgbClr val="008000"/>
                </a:solidFill>
              </a:rPr>
              <a:t>Glueballs</a:t>
            </a:r>
            <a:r>
              <a:rPr lang="en-GB" sz="2500" b="1" dirty="0" smtClean="0">
                <a:solidFill>
                  <a:srgbClr val="008000"/>
                </a:solidFill>
              </a:rPr>
              <a:t> are 	• expected in</a:t>
            </a:r>
            <a:br>
              <a:rPr lang="en-GB" sz="2500" b="1" dirty="0" smtClean="0">
                <a:solidFill>
                  <a:srgbClr val="008000"/>
                </a:solidFill>
              </a:rPr>
            </a:br>
            <a:r>
              <a:rPr lang="en-GB" sz="2500" b="1" dirty="0" smtClean="0">
                <a:solidFill>
                  <a:srgbClr val="008000"/>
                </a:solidFill>
              </a:rPr>
              <a:t>			• suppressed in </a:t>
            </a:r>
            <a:r>
              <a:rPr lang="el-GR" sz="2500" b="1" i="1" dirty="0" smtClean="0">
                <a:solidFill>
                  <a:srgbClr val="008000"/>
                </a:solidFill>
              </a:rPr>
              <a:t>γγ</a:t>
            </a:r>
            <a:r>
              <a:rPr lang="de-DE" sz="2500" b="1" i="1" dirty="0" smtClean="0">
                <a:solidFill>
                  <a:srgbClr val="008000"/>
                </a:solidFill>
              </a:rPr>
              <a:t/>
            </a:r>
            <a:br>
              <a:rPr lang="de-DE" sz="2500" b="1" i="1" dirty="0" smtClean="0">
                <a:solidFill>
                  <a:srgbClr val="008000"/>
                </a:solidFill>
              </a:rPr>
            </a:br>
            <a:endParaRPr lang="de-DE" sz="1200" b="1" i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de-DE" sz="2500" b="1" dirty="0" smtClean="0">
                <a:solidFill>
                  <a:srgbClr val="FF0000"/>
                </a:solidFill>
              </a:rPr>
              <a:t>	What is the status in the scalar sector? </a:t>
            </a:r>
            <a:r>
              <a:rPr lang="de-DE" sz="2500" b="1" dirty="0" smtClean="0">
                <a:solidFill>
                  <a:srgbClr val="0033CC"/>
                </a:solidFill>
              </a:rPr>
              <a:t>And what is a scalar meson?</a:t>
            </a:r>
            <a:r>
              <a:rPr lang="en-GB" sz="2500" b="1" dirty="0" smtClean="0"/>
              <a:t>	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 dirty="0"/>
          </a:p>
        </p:txBody>
      </p:sp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Production of Mesons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1331640" y="2056492"/>
            <a:ext cx="410445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1300" b="1" dirty="0" smtClean="0"/>
              <a:t>[</a:t>
            </a:r>
            <a:r>
              <a:rPr lang="de-DE" sz="1300" b="1" dirty="0" smtClean="0"/>
              <a:t>Crystal Barrel; GAMS; OBELIX]</a:t>
            </a:r>
            <a:endParaRPr lang="en-GB" sz="1300" b="1" dirty="0" smtClean="0"/>
          </a:p>
        </p:txBody>
      </p:sp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1331640" y="2504509"/>
            <a:ext cx="626469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1300" b="1" dirty="0" smtClean="0"/>
              <a:t>[Axial Field Spectrometer Collaboration; Ames-Bologna-CERN-Dortmund-Heidelberg-Warsaw Collaboration; GAMS; WA76; WA91; WA102</a:t>
            </a:r>
            <a:r>
              <a:rPr lang="de-DE" sz="1300" b="1" dirty="0" smtClean="0"/>
              <a:t>]</a:t>
            </a:r>
            <a:endParaRPr lang="en-GB" sz="1300" b="1" dirty="0" smtClean="0"/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5076056" y="3008565"/>
            <a:ext cx="324036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1300" b="1" dirty="0" smtClean="0"/>
              <a:t>[</a:t>
            </a:r>
            <a:r>
              <a:rPr lang="de-DE" sz="1300" b="1" dirty="0" smtClean="0"/>
              <a:t>CMD-2; MARK-III; Crystal Ball; KLOE; BES; BES II; BES III]</a:t>
            </a:r>
            <a:endParaRPr lang="en-GB" sz="1300" b="1" dirty="0" smtClean="0"/>
          </a:p>
        </p:txBody>
      </p: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2555776" y="3501008"/>
            <a:ext cx="626469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1300" b="1" dirty="0" smtClean="0"/>
              <a:t>[CERN-Cracow-Munich Collaboration; CERN-Munich Collaboration; E791; WA76; WA102; GAMS</a:t>
            </a:r>
            <a:r>
              <a:rPr lang="de-DE" sz="1300" b="1" dirty="0" smtClean="0"/>
              <a:t>]</a:t>
            </a:r>
            <a:endParaRPr lang="en-GB" sz="1300" b="1" dirty="0" smtClean="0"/>
          </a:p>
        </p:txBody>
      </p:sp>
      <p:graphicFrame>
        <p:nvGraphicFramePr>
          <p:cNvPr id="1864710" name="Object 6"/>
          <p:cNvGraphicFramePr>
            <a:graphicFrameLocks noChangeAspect="1"/>
          </p:cNvGraphicFramePr>
          <p:nvPr/>
        </p:nvGraphicFramePr>
        <p:xfrm>
          <a:off x="3252788" y="4235450"/>
          <a:ext cx="4535487" cy="3325813"/>
        </p:xfrm>
        <a:graphic>
          <a:graphicData uri="http://schemas.openxmlformats.org/presentationml/2006/ole">
            <p:oleObj spid="_x0000_s1864710" name="Document" r:id="rId7" imgW="8277417" imgH="6081681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3663538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363272" cy="5040560"/>
          </a:xfrm>
          <a:noFill/>
        </p:spPr>
        <p:txBody>
          <a:bodyPr>
            <a:normAutofit/>
          </a:bodyPr>
          <a:lstStyle/>
          <a:p>
            <a:r>
              <a:rPr lang="en-GB" sz="2800" b="1" dirty="0" smtClean="0"/>
              <a:t>Quantum numbers: </a:t>
            </a:r>
            <a:r>
              <a:rPr lang="en-GB" sz="2800" b="1" i="1" dirty="0" smtClean="0"/>
              <a:t>J</a:t>
            </a:r>
            <a:r>
              <a:rPr lang="en-GB" sz="2800" b="1" i="1" baseline="30000" dirty="0" smtClean="0"/>
              <a:t>PC</a:t>
            </a:r>
            <a:r>
              <a:rPr lang="en-GB" sz="2800" b="1" dirty="0" smtClean="0"/>
              <a:t> </a:t>
            </a:r>
            <a:endParaRPr lang="en-GB" sz="2800" b="1" baseline="30000" dirty="0" smtClean="0"/>
          </a:p>
          <a:p>
            <a:pPr>
              <a:buNone/>
            </a:pPr>
            <a:r>
              <a:rPr lang="en-GB" sz="2800" b="1" dirty="0" smtClean="0"/>
              <a:t/>
            </a:r>
            <a:br>
              <a:rPr lang="en-GB" sz="2800" b="1" dirty="0" smtClean="0"/>
            </a:br>
            <a:endParaRPr lang="en-GB" sz="2800" b="1" dirty="0" smtClean="0"/>
          </a:p>
          <a:p>
            <a:pPr lvl="0"/>
            <a:r>
              <a:rPr lang="en-GB" sz="2800" b="1" dirty="0" smtClean="0"/>
              <a:t>Scalar mesons: </a:t>
            </a:r>
            <a:r>
              <a:rPr lang="en-GB" sz="2800" b="1" i="1" dirty="0" smtClean="0"/>
              <a:t>J</a:t>
            </a:r>
            <a:r>
              <a:rPr lang="en-GB" sz="2800" b="1" i="1" baseline="30000" dirty="0" smtClean="0"/>
              <a:t>PC</a:t>
            </a:r>
            <a:r>
              <a:rPr lang="en-GB" sz="2800" b="1" dirty="0" smtClean="0"/>
              <a:t> = </a:t>
            </a:r>
            <a:r>
              <a:rPr lang="en-GB" sz="2800" b="1" dirty="0" smtClean="0">
                <a:latin typeface="Mathematica1" pitchFamily="2" charset="2"/>
              </a:rPr>
              <a:t>0</a:t>
            </a:r>
            <a:r>
              <a:rPr lang="en-GB" sz="2800" b="1" baseline="30000" dirty="0" smtClean="0">
                <a:latin typeface="Mathematica1" pitchFamily="2" charset="2"/>
              </a:rPr>
              <a:t>++</a:t>
            </a:r>
            <a:r>
              <a:rPr lang="en-GB" sz="2800" b="1" dirty="0"/>
              <a:t> </a:t>
            </a:r>
            <a:r>
              <a:rPr lang="en-GB" sz="2800" b="1" dirty="0" smtClean="0"/>
              <a:t>[</a:t>
            </a:r>
            <a:r>
              <a:rPr lang="el-GR" sz="2800" b="1" i="1" dirty="0" smtClean="0"/>
              <a:t>σ</a:t>
            </a:r>
            <a:r>
              <a:rPr lang="de-DE" sz="2800" b="1" dirty="0" smtClean="0"/>
              <a:t> or </a:t>
            </a:r>
            <a:r>
              <a:rPr lang="de-DE" sz="2800" b="1" dirty="0" smtClean="0">
                <a:latin typeface="cmbxti10" pitchFamily="34" charset="0"/>
              </a:rPr>
              <a:t>f</a:t>
            </a:r>
            <a:r>
              <a:rPr lang="de-DE" sz="2800" b="1" baseline="-25000" dirty="0" smtClean="0">
                <a:latin typeface="Arial" charset="0"/>
              </a:rPr>
              <a:t>0</a:t>
            </a:r>
            <a:r>
              <a:rPr lang="de-DE" sz="2800" b="1" dirty="0" smtClean="0">
                <a:latin typeface="Arial" charset="0"/>
              </a:rPr>
              <a:t>(500), </a:t>
            </a:r>
            <a:r>
              <a:rPr lang="de-DE" sz="3000" b="1" dirty="0" smtClean="0">
                <a:latin typeface="cmbxti10" pitchFamily="34" charset="0"/>
              </a:rPr>
              <a:t>a</a:t>
            </a:r>
            <a:r>
              <a:rPr lang="de-DE" sz="2800" b="1" baseline="-25000" dirty="0" smtClean="0">
                <a:latin typeface="Arial" charset="0"/>
              </a:rPr>
              <a:t>0</a:t>
            </a:r>
            <a:r>
              <a:rPr lang="de-DE" sz="2800" b="1" dirty="0" smtClean="0">
                <a:latin typeface="Arial" charset="0"/>
              </a:rPr>
              <a:t>(980), </a:t>
            </a:r>
            <a:r>
              <a:rPr lang="de-DE" sz="3000" b="1" dirty="0" smtClean="0">
                <a:latin typeface="cmbxti10" pitchFamily="34" charset="0"/>
              </a:rPr>
              <a:t>a</a:t>
            </a:r>
            <a:r>
              <a:rPr lang="de-DE" sz="2800" b="1" baseline="-25000" dirty="0" smtClean="0">
                <a:latin typeface="Arial" charset="0"/>
              </a:rPr>
              <a:t>0</a:t>
            </a:r>
            <a:r>
              <a:rPr lang="de-DE" sz="2800" b="1" dirty="0" smtClean="0">
                <a:latin typeface="Arial" charset="0"/>
              </a:rPr>
              <a:t>(1450)…</a:t>
            </a:r>
            <a:r>
              <a:rPr lang="en-GB" sz="2800" b="1" dirty="0" smtClean="0"/>
              <a:t>]</a:t>
            </a:r>
          </a:p>
          <a:p>
            <a:pPr lvl="0"/>
            <a:r>
              <a:rPr lang="en-GB" sz="2800" b="1" dirty="0" err="1" smtClean="0"/>
              <a:t>Pseudoscalar</a:t>
            </a:r>
            <a:r>
              <a:rPr lang="en-GB" sz="2800" b="1" dirty="0" smtClean="0"/>
              <a:t> mesons: </a:t>
            </a:r>
            <a:r>
              <a:rPr lang="en-GB" sz="2800" b="1" i="1" dirty="0" smtClean="0"/>
              <a:t>J</a:t>
            </a:r>
            <a:r>
              <a:rPr lang="en-GB" sz="2800" b="1" i="1" baseline="30000" dirty="0" smtClean="0"/>
              <a:t>PC</a:t>
            </a:r>
            <a:r>
              <a:rPr lang="en-GB" sz="2800" b="1" dirty="0" smtClean="0"/>
              <a:t> = </a:t>
            </a:r>
            <a:r>
              <a:rPr lang="de-DE" sz="2800" b="1" dirty="0" smtClean="0">
                <a:latin typeface="Mathematica1" pitchFamily="2" charset="2"/>
              </a:rPr>
              <a:t>0</a:t>
            </a:r>
            <a:r>
              <a:rPr lang="de-DE" sz="2800" b="1" baseline="30000" dirty="0" smtClean="0">
                <a:latin typeface="Mathematica1" pitchFamily="2" charset="2"/>
              </a:rPr>
              <a:t>-+</a:t>
            </a:r>
            <a:r>
              <a:rPr lang="en-GB" sz="2800" b="1" dirty="0" smtClean="0"/>
              <a:t> [</a:t>
            </a:r>
            <a:r>
              <a:rPr lang="el-GR" sz="2800" b="1" i="1" dirty="0" smtClean="0"/>
              <a:t>π</a:t>
            </a:r>
            <a:r>
              <a:rPr lang="de-DE" sz="2800" b="1" dirty="0" smtClean="0"/>
              <a:t>, </a:t>
            </a:r>
            <a:r>
              <a:rPr lang="el-GR" sz="2800" b="1" i="1" dirty="0" smtClean="0"/>
              <a:t>η</a:t>
            </a:r>
            <a:r>
              <a:rPr lang="de-DE" sz="2800" b="1" dirty="0" smtClean="0"/>
              <a:t>, </a:t>
            </a:r>
            <a:r>
              <a:rPr lang="el-GR" sz="2800" b="1" i="1" dirty="0" smtClean="0"/>
              <a:t>η</a:t>
            </a:r>
            <a:r>
              <a:rPr lang="de-DE" sz="2800" b="1" i="1" dirty="0" smtClean="0"/>
              <a:t>´…</a:t>
            </a:r>
            <a:r>
              <a:rPr lang="en-GB" sz="2800" b="1" dirty="0" smtClean="0"/>
              <a:t>]</a:t>
            </a:r>
          </a:p>
          <a:p>
            <a:pPr lvl="0"/>
            <a:r>
              <a:rPr lang="en-GB" sz="2800" b="1" dirty="0" smtClean="0"/>
              <a:t>Vector mesons: </a:t>
            </a:r>
            <a:r>
              <a:rPr lang="en-GB" sz="2800" b="1" i="1" dirty="0" smtClean="0"/>
              <a:t>J</a:t>
            </a:r>
            <a:r>
              <a:rPr lang="en-GB" sz="2800" b="1" i="1" baseline="30000" dirty="0" smtClean="0"/>
              <a:t>PC</a:t>
            </a:r>
            <a:r>
              <a:rPr lang="en-GB" sz="2800" b="1" dirty="0" smtClean="0"/>
              <a:t> = </a:t>
            </a:r>
            <a:r>
              <a:rPr lang="de-DE" sz="2800" b="1" dirty="0" smtClean="0">
                <a:latin typeface="Mathematica1" pitchFamily="2" charset="2"/>
              </a:rPr>
              <a:t>1</a:t>
            </a:r>
            <a:r>
              <a:rPr lang="de-DE" sz="2800" b="1" baseline="30000" dirty="0" smtClean="0">
                <a:latin typeface="Mathematica1" pitchFamily="2" charset="2"/>
              </a:rPr>
              <a:t>--</a:t>
            </a:r>
            <a:r>
              <a:rPr lang="en-GB" sz="2800" b="1" dirty="0" smtClean="0"/>
              <a:t> [</a:t>
            </a:r>
            <a:r>
              <a:rPr lang="el-GR" sz="2800" b="1" i="1" dirty="0" smtClean="0"/>
              <a:t>ρ</a:t>
            </a:r>
            <a:r>
              <a:rPr lang="de-DE" sz="2800" b="1" dirty="0" smtClean="0"/>
              <a:t>, </a:t>
            </a:r>
            <a:r>
              <a:rPr lang="el-GR" sz="2800" b="1" i="1" dirty="0" smtClean="0"/>
              <a:t>ω</a:t>
            </a:r>
            <a:r>
              <a:rPr lang="de-DE" sz="2800" b="1" dirty="0" smtClean="0"/>
              <a:t>, </a:t>
            </a:r>
            <a:r>
              <a:rPr lang="el-GR" sz="2800" b="1" i="1" dirty="0" smtClean="0"/>
              <a:t>φ</a:t>
            </a:r>
            <a:r>
              <a:rPr lang="de-DE" sz="2800" b="1" dirty="0" smtClean="0"/>
              <a:t>(1020)</a:t>
            </a:r>
            <a:r>
              <a:rPr lang="de-DE" sz="2800" b="1" i="1" dirty="0" smtClean="0"/>
              <a:t>…</a:t>
            </a:r>
            <a:r>
              <a:rPr lang="en-GB" sz="2800" b="1" dirty="0" smtClean="0"/>
              <a:t>]</a:t>
            </a:r>
          </a:p>
          <a:p>
            <a:r>
              <a:rPr lang="en-GB" sz="2800" b="1" dirty="0" smtClean="0"/>
              <a:t>Axial-Vector mesons: </a:t>
            </a:r>
            <a:r>
              <a:rPr lang="en-GB" sz="2800" b="1" i="1" dirty="0" smtClean="0"/>
              <a:t>J</a:t>
            </a:r>
            <a:r>
              <a:rPr lang="en-GB" sz="2800" b="1" i="1" baseline="30000" dirty="0" smtClean="0"/>
              <a:t>PC</a:t>
            </a:r>
            <a:r>
              <a:rPr lang="en-GB" sz="2800" b="1" dirty="0" smtClean="0"/>
              <a:t> = </a:t>
            </a:r>
            <a:r>
              <a:rPr lang="de-DE" sz="2800" b="1" dirty="0" smtClean="0">
                <a:latin typeface="Mathematica1" pitchFamily="2" charset="2"/>
              </a:rPr>
              <a:t>1</a:t>
            </a:r>
            <a:r>
              <a:rPr lang="de-DE" sz="2800" b="1" baseline="30000" dirty="0" smtClean="0">
                <a:latin typeface="Mathematica1" pitchFamily="2" charset="2"/>
              </a:rPr>
              <a:t>++</a:t>
            </a:r>
            <a:r>
              <a:rPr lang="en-GB" sz="2800" b="1" dirty="0" smtClean="0"/>
              <a:t> [</a:t>
            </a:r>
            <a:r>
              <a:rPr lang="de-DE" sz="3000" b="1" dirty="0" smtClean="0">
                <a:latin typeface="cmbxti10" pitchFamily="34" charset="0"/>
              </a:rPr>
              <a:t>a</a:t>
            </a:r>
            <a:r>
              <a:rPr lang="de-DE" sz="2800" b="1" baseline="-25000" dirty="0" smtClean="0">
                <a:latin typeface="Arial" charset="0"/>
              </a:rPr>
              <a:t>1</a:t>
            </a:r>
            <a:r>
              <a:rPr lang="de-DE" sz="2800" b="1" dirty="0" smtClean="0"/>
              <a:t>(1260), </a:t>
            </a:r>
            <a:r>
              <a:rPr lang="de-DE" sz="3000" b="1" dirty="0" smtClean="0">
                <a:latin typeface="cmbxti10" pitchFamily="34" charset="0"/>
              </a:rPr>
              <a:t>f</a:t>
            </a:r>
            <a:r>
              <a:rPr lang="de-DE" sz="2800" b="1" baseline="-25000" dirty="0" smtClean="0">
                <a:latin typeface="Arial" charset="0"/>
              </a:rPr>
              <a:t>1</a:t>
            </a:r>
            <a:r>
              <a:rPr lang="de-DE" sz="2800" b="1" dirty="0" smtClean="0"/>
              <a:t>(1285), </a:t>
            </a:r>
            <a:r>
              <a:rPr lang="de-DE" sz="2800" b="1" i="1" dirty="0" smtClean="0">
                <a:latin typeface="Arial" charset="0"/>
              </a:rPr>
              <a:t>…</a:t>
            </a:r>
            <a:r>
              <a:rPr lang="en-GB" sz="2800" b="1" dirty="0" smtClean="0"/>
              <a:t>]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635896" y="1988840"/>
            <a:ext cx="648072" cy="388496"/>
          </a:xfrm>
          <a:prstGeom prst="straightConnector1">
            <a:avLst/>
          </a:prstGeom>
          <a:ln w="28575">
            <a:solidFill>
              <a:srgbClr val="008000"/>
            </a:solidFill>
            <a:headEnd type="none" w="med" len="med"/>
            <a:tailEnd type="arrow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48"/>
          <p:cNvSpPr>
            <a:spLocks noChangeArrowheads="1"/>
          </p:cNvSpPr>
          <p:nvPr/>
        </p:nvSpPr>
        <p:spPr bwMode="auto">
          <a:xfrm>
            <a:off x="2051720" y="2334652"/>
            <a:ext cx="1872208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2300" b="1" dirty="0" smtClean="0">
                <a:solidFill>
                  <a:srgbClr val="008000"/>
                </a:solidFill>
              </a:rPr>
              <a:t>Total Spin</a:t>
            </a:r>
            <a:endParaRPr lang="en-GB" sz="2300" b="1" dirty="0">
              <a:solidFill>
                <a:srgbClr val="008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Denis Parganlija (Vienna UT)                  Mesons, PANDA and the Importance of the Scalar Glueball</a:t>
            </a:r>
            <a:endParaRPr lang="de-DE" dirty="0"/>
          </a:p>
        </p:txBody>
      </p:sp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Meson Quantum Numbers</a:t>
            </a:r>
            <a:endParaRPr lang="en-GB" sz="4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499992" y="1916832"/>
            <a:ext cx="0" cy="475600"/>
          </a:xfrm>
          <a:prstGeom prst="straightConnector1">
            <a:avLst/>
          </a:prstGeom>
          <a:ln w="28575">
            <a:solidFill>
              <a:srgbClr val="008000"/>
            </a:solidFill>
            <a:headEnd type="none" w="med" len="med"/>
            <a:tailEnd type="arrow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4860032" y="1844824"/>
            <a:ext cx="720080" cy="475600"/>
          </a:xfrm>
          <a:prstGeom prst="straightConnector1">
            <a:avLst/>
          </a:prstGeom>
          <a:ln w="28575">
            <a:solidFill>
              <a:srgbClr val="008000"/>
            </a:solidFill>
            <a:headEnd type="none" w="med" len="med"/>
            <a:tailEnd type="arrow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3995936" y="2320424"/>
            <a:ext cx="108012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2300" b="1" dirty="0" smtClean="0">
                <a:solidFill>
                  <a:srgbClr val="008000"/>
                </a:solidFill>
              </a:rPr>
              <a:t>Parity</a:t>
            </a:r>
            <a:endParaRPr lang="en-GB" sz="2300" b="1" dirty="0">
              <a:solidFill>
                <a:srgbClr val="008000"/>
              </a:solidFill>
            </a:endParaRP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5076056" y="2320424"/>
            <a:ext cx="302433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2300" b="1" dirty="0" smtClean="0">
                <a:solidFill>
                  <a:srgbClr val="008000"/>
                </a:solidFill>
              </a:rPr>
              <a:t>Charge Conjugation</a:t>
            </a:r>
            <a:endParaRPr lang="en-GB" sz="2300" b="1" dirty="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27584" y="2996952"/>
            <a:ext cx="7848872" cy="93610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663538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2" grpId="0" animBg="1"/>
    </p:bldLst>
  </p:timing>
</p:sld>
</file>

<file path=ppt/theme/theme1.xml><?xml version="1.0" encoding="utf-8"?>
<a:theme xmlns:a="http://schemas.openxmlformats.org/drawingml/2006/main" name="Wasserzeichen">
  <a:themeElements>
    <a:clrScheme name="Wasserzeich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sserzeich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r="http://schemas.openxmlformats.org/officeDocument/2006/relationships" xmlns:p="http://schemas.openxmlformats.org/presentationml/2006/main"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rgbClr val="008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sserzei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sserzeichen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sserzeichen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sserzeichen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sserzeichen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sserzeichen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sserzeichen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sserzeichen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sserzeichen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1228</Words>
  <Application>Microsoft Office PowerPoint</Application>
  <PresentationFormat>On-screen Show (4:3)</PresentationFormat>
  <Paragraphs>248</Paragraphs>
  <Slides>23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Wasserzeichen</vt:lpstr>
      <vt:lpstr>Document</vt:lpstr>
      <vt:lpstr>Equation</vt:lpstr>
      <vt:lpstr>Mesons, PANDA and the Importance of Scalar Glueball</vt:lpstr>
      <vt:lpstr>Slide 2</vt:lpstr>
      <vt:lpstr>Introduction of Quarks</vt:lpstr>
      <vt:lpstr>Quantum Chromodynamics</vt:lpstr>
      <vt:lpstr>Glueballs</vt:lpstr>
      <vt:lpstr>The Importance of Glueballs</vt:lpstr>
      <vt:lpstr>Slide 7</vt:lpstr>
      <vt:lpstr>Production of Mesons</vt:lpstr>
      <vt:lpstr>Meson Quantum Numbers</vt:lpstr>
      <vt:lpstr>Candidates for the Scalar Glueball</vt:lpstr>
      <vt:lpstr>Scalar Ambiguities I</vt:lpstr>
      <vt:lpstr>Scalar Ambiguities II</vt:lpstr>
      <vt:lpstr>Candidates for the Scalar Glueball</vt:lpstr>
      <vt:lpstr>Slide 14</vt:lpstr>
      <vt:lpstr>Two approaches to Low-Energy QCD</vt:lpstr>
      <vt:lpstr>Candidates for the Scalar Glueball</vt:lpstr>
      <vt:lpstr>Points of Extreme Importance for PANDA</vt:lpstr>
      <vt:lpstr>Slide 18</vt:lpstr>
      <vt:lpstr>Slide 19</vt:lpstr>
      <vt:lpstr>Motivation:  More Reasons to Consider Mesons</vt:lpstr>
      <vt:lpstr>Slide 21</vt:lpstr>
      <vt:lpstr>Slide 22</vt:lpstr>
      <vt:lpstr>Summary and Outlook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Parganlija</dc:title>
  <dc:creator>Denis Parganlija</dc:creator>
  <cp:lastModifiedBy>Denis</cp:lastModifiedBy>
  <cp:revision>2897</cp:revision>
  <dcterms:created xsi:type="dcterms:W3CDTF">2008-01-17T13:39:23Z</dcterms:created>
  <dcterms:modified xsi:type="dcterms:W3CDTF">2013-09-20T13:10:41Z</dcterms:modified>
</cp:coreProperties>
</file>