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4"/>
  </p:notesMasterIdLst>
  <p:sldIdLst>
    <p:sldId id="300" r:id="rId2"/>
    <p:sldId id="581" r:id="rId3"/>
    <p:sldId id="623" r:id="rId4"/>
    <p:sldId id="582" r:id="rId5"/>
    <p:sldId id="586" r:id="rId6"/>
    <p:sldId id="633" r:id="rId7"/>
    <p:sldId id="634" r:id="rId8"/>
    <p:sldId id="636" r:id="rId9"/>
    <p:sldId id="637" r:id="rId10"/>
    <p:sldId id="640" r:id="rId11"/>
    <p:sldId id="692" r:id="rId12"/>
    <p:sldId id="693" r:id="rId13"/>
    <p:sldId id="690" r:id="rId14"/>
    <p:sldId id="653" r:id="rId15"/>
    <p:sldId id="665" r:id="rId16"/>
    <p:sldId id="667" r:id="rId17"/>
    <p:sldId id="647" r:id="rId18"/>
    <p:sldId id="648" r:id="rId19"/>
    <p:sldId id="649" r:id="rId20"/>
    <p:sldId id="662" r:id="rId21"/>
    <p:sldId id="650" r:id="rId22"/>
    <p:sldId id="668" r:id="rId23"/>
    <p:sldId id="651" r:id="rId24"/>
    <p:sldId id="652" r:id="rId25"/>
    <p:sldId id="654" r:id="rId26"/>
    <p:sldId id="657" r:id="rId27"/>
    <p:sldId id="642" r:id="rId28"/>
    <p:sldId id="673" r:id="rId29"/>
    <p:sldId id="590" r:id="rId30"/>
    <p:sldId id="595" r:id="rId31"/>
    <p:sldId id="596" r:id="rId32"/>
    <p:sldId id="597" r:id="rId33"/>
    <p:sldId id="682" r:id="rId34"/>
    <p:sldId id="600" r:id="rId35"/>
    <p:sldId id="678" r:id="rId36"/>
    <p:sldId id="615" r:id="rId37"/>
    <p:sldId id="619" r:id="rId38"/>
    <p:sldId id="605" r:id="rId39"/>
    <p:sldId id="607" r:id="rId40"/>
    <p:sldId id="608" r:id="rId41"/>
    <p:sldId id="618" r:id="rId42"/>
    <p:sldId id="610" r:id="rId43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45"/>
    </p:embeddedFont>
    <p:embeddedFont>
      <p:font typeface="Mathematica1" panose="05000502060100000001" pitchFamily="2" charset="2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aramond" panose="02020404030301010803" pitchFamily="18" charset="0"/>
      <p:regular r:id="rId52"/>
      <p:bold r:id="rId53"/>
      <p:italic r:id="rId54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F7EF8A7-9FA3-4A86-9FFD-E74E0E7F435D}">
          <p14:sldIdLst>
            <p14:sldId id="300"/>
            <p14:sldId id="581"/>
            <p14:sldId id="623"/>
            <p14:sldId id="582"/>
            <p14:sldId id="586"/>
            <p14:sldId id="633"/>
            <p14:sldId id="634"/>
            <p14:sldId id="636"/>
            <p14:sldId id="637"/>
            <p14:sldId id="640"/>
            <p14:sldId id="692"/>
            <p14:sldId id="693"/>
            <p14:sldId id="690"/>
            <p14:sldId id="653"/>
            <p14:sldId id="665"/>
            <p14:sldId id="667"/>
            <p14:sldId id="647"/>
            <p14:sldId id="648"/>
            <p14:sldId id="649"/>
            <p14:sldId id="662"/>
            <p14:sldId id="650"/>
            <p14:sldId id="668"/>
            <p14:sldId id="651"/>
            <p14:sldId id="652"/>
            <p14:sldId id="654"/>
            <p14:sldId id="657"/>
            <p14:sldId id="642"/>
            <p14:sldId id="673"/>
            <p14:sldId id="590"/>
          </p14:sldIdLst>
        </p14:section>
        <p14:section name="Sección sin título" id="{E9ACD6B0-246B-485B-9CF7-2B9DDB369921}">
          <p14:sldIdLst>
            <p14:sldId id="595"/>
            <p14:sldId id="596"/>
            <p14:sldId id="597"/>
            <p14:sldId id="682"/>
            <p14:sldId id="600"/>
            <p14:sldId id="678"/>
            <p14:sldId id="615"/>
            <p14:sldId id="619"/>
            <p14:sldId id="605"/>
            <p14:sldId id="607"/>
            <p14:sldId id="608"/>
            <p14:sldId id="618"/>
            <p14:sldId id="6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00"/>
    <a:srgbClr val="FF6600"/>
    <a:srgbClr val="00CC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581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3C9A-B870-48BE-9512-8F347C2FC4E6}" type="datetimeFigureOut">
              <a:rPr lang="es-ES" smtClean="0"/>
              <a:t>19/09/2013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0589F-E069-4324-89A5-39D3D9874B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13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0589F-E069-4324-89A5-39D3D9874B8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94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s-ES_tradnl" noProof="0" smtClean="0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_tradnl" noProof="0" smtClean="0"/>
              <a:t>Haga clic para modificar el estilo de subtítulo del patrón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726808-75DC-451E-B33E-38BD4E0EB4A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F5D3D-9D4F-47A7-BA2B-035A8AE65743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74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E85796-B846-459D-94D4-FFC4FF94C243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575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AC932F-35FF-43DA-9EE6-AA840FD63813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893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762BB-B04B-4CBC-9819-C3C5C82C533B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712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06FB3C-7AB4-41B4-B726-DDE7FFBBE5AC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034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D9A20-6325-48FA-AFA0-36AC2C8A31B2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440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A87FEF-2008-4FEE-90A4-0588ACBE1AD1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629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12A6E-DF54-4441-9090-DB36ACF953A5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94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09675F-0CC9-4AEA-84E1-8FA0FA929B38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078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15273-8058-431D-92F2-B8E1A8EE232C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75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BA2F54-732D-41BD-A245-D9DF9E5B3F19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36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AB2B99D2-7609-4912-BE42-C5009202A7FB}" type="slidenum">
              <a:rPr lang="es-ES_tradnl"/>
              <a:pPr/>
              <a:t>‹Nº›</a:t>
            </a:fld>
            <a:endParaRPr lang="es-ES_tradnl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/>
            </a:lvl1pPr>
          </a:lstStyle>
          <a:p>
            <a:endParaRPr lang="es-ES_tradnl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10.png"/><Relationship Id="rId4" Type="http://schemas.openxmlformats.org/officeDocument/2006/relationships/image" Target="../media/image19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3" Type="http://schemas.openxmlformats.org/officeDocument/2006/relationships/image" Target="../media/image6.png"/><Relationship Id="rId12" Type="http://schemas.openxmlformats.org/officeDocument/2006/relationships/image" Target="../media/image6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5" Type="http://schemas.openxmlformats.org/officeDocument/2006/relationships/image" Target="../media/image53.png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5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69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7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70.png"/><Relationship Id="rId7" Type="http://schemas.openxmlformats.org/officeDocument/2006/relationships/image" Target="../media/image60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5" Type="http://schemas.openxmlformats.org/officeDocument/2006/relationships/image" Target="../media/image580.png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0.png"/><Relationship Id="rId4" Type="http://schemas.openxmlformats.org/officeDocument/2006/relationships/image" Target="../media/image8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1547705" y="692473"/>
            <a:ext cx="6335712" cy="2452688"/>
            <a:chOff x="1284" y="935"/>
            <a:chExt cx="3266" cy="1545"/>
          </a:xfrm>
        </p:grpSpPr>
        <p:sp>
          <p:nvSpPr>
            <p:cNvPr id="121864" name="AutoShape 8"/>
            <p:cNvSpPr>
              <a:spLocks noChangeArrowheads="1"/>
            </p:cNvSpPr>
            <p:nvPr/>
          </p:nvSpPr>
          <p:spPr bwMode="auto">
            <a:xfrm>
              <a:off x="1292" y="935"/>
              <a:ext cx="3221" cy="12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1284" y="1026"/>
              <a:ext cx="3266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3200" i="0" dirty="0" err="1" smtClean="0">
                  <a:solidFill>
                    <a:schemeClr val="hlink"/>
                  </a:solidFill>
                </a:rPr>
                <a:t>Strange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and heavy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mesons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in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hadronic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matter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: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many-body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and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unitarity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for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a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road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</a:t>
              </a:r>
              <a:r>
                <a:rPr lang="es-ES" sz="3200" i="0" dirty="0" err="1" smtClean="0">
                  <a:solidFill>
                    <a:schemeClr val="hlink"/>
                  </a:solidFill>
                </a:rPr>
                <a:t>to</a:t>
              </a:r>
              <a:r>
                <a:rPr lang="es-ES" sz="3200" i="0" dirty="0" smtClean="0">
                  <a:solidFill>
                    <a:schemeClr val="hlink"/>
                  </a:solidFill>
                </a:rPr>
                <a:t> FAIR</a:t>
              </a:r>
              <a:endParaRPr lang="fr-BE" sz="3200" i="0" dirty="0">
                <a:solidFill>
                  <a:schemeClr val="hlink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s-ES_tradnl" sz="3200" i="0" dirty="0">
                <a:solidFill>
                  <a:schemeClr val="hlink"/>
                </a:solidFill>
              </a:endParaRPr>
            </a:p>
          </p:txBody>
        </p:sp>
      </p:grp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4499992" y="3093139"/>
            <a:ext cx="3384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/>
              <a:t>Daniel </a:t>
            </a:r>
            <a:r>
              <a:rPr lang="es-ES_tradnl" sz="2000" b="1" dirty="0" smtClean="0"/>
              <a:t>Cabrera</a:t>
            </a:r>
            <a:endParaRPr lang="es-ES_tradnl" sz="2000" b="1" baseline="30000" dirty="0"/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4067944" y="3740839"/>
            <a:ext cx="42516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i="0" dirty="0" smtClean="0">
                <a:solidFill>
                  <a:schemeClr val="hlink"/>
                </a:solidFill>
              </a:rPr>
              <a:t>ITP and FIAS, Goethe </a:t>
            </a:r>
            <a:r>
              <a:rPr lang="es-ES_tradnl" b="1" i="0" dirty="0" err="1" smtClean="0">
                <a:solidFill>
                  <a:schemeClr val="hlink"/>
                </a:solidFill>
              </a:rPr>
              <a:t>Universität</a:t>
            </a:r>
            <a:endParaRPr lang="es-ES_tradnl" b="1" i="0" dirty="0" smtClean="0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_tradnl" b="1" i="0" dirty="0" smtClean="0">
                <a:solidFill>
                  <a:schemeClr val="hlink"/>
                </a:solidFill>
              </a:rPr>
              <a:t>and</a:t>
            </a:r>
            <a:endParaRPr lang="es-ES_tradnl" b="1" i="0" dirty="0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_tradnl" b="1" i="0" dirty="0" smtClean="0">
                <a:solidFill>
                  <a:schemeClr val="hlink"/>
                </a:solidFill>
              </a:rPr>
              <a:t>Universidad Complutense de Madrid</a:t>
            </a:r>
          </a:p>
        </p:txBody>
      </p:sp>
      <p:pic>
        <p:nvPicPr>
          <p:cNvPr id="121873" name="Picture 17" descr="Escudo_UCM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4931128"/>
            <a:ext cx="1133096" cy="1234176"/>
          </a:xfr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887" name="Group 31"/>
          <p:cNvGrpSpPr>
            <a:grpSpLocks/>
          </p:cNvGrpSpPr>
          <p:nvPr/>
        </p:nvGrpSpPr>
        <p:grpSpPr bwMode="auto">
          <a:xfrm>
            <a:off x="1979712" y="4916988"/>
            <a:ext cx="1206134" cy="1248315"/>
            <a:chOff x="4468" y="1888"/>
            <a:chExt cx="816" cy="907"/>
          </a:xfrm>
        </p:grpSpPr>
        <p:sp>
          <p:nvSpPr>
            <p:cNvPr id="121886" name="Rectangle 30"/>
            <p:cNvSpPr>
              <a:spLocks noChangeArrowheads="1"/>
            </p:cNvSpPr>
            <p:nvPr/>
          </p:nvSpPr>
          <p:spPr bwMode="auto">
            <a:xfrm>
              <a:off x="4468" y="1888"/>
              <a:ext cx="816" cy="90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pic>
          <p:nvPicPr>
            <p:cNvPr id="121885" name="Picture 29" descr="logo_fisica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888"/>
              <a:ext cx="804" cy="906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1656184" cy="754484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4704"/>
            <a:ext cx="2736304" cy="7784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8" y="5013176"/>
            <a:ext cx="1548256" cy="115814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84213" y="333375"/>
            <a:ext cx="7848600" cy="457200"/>
            <a:chOff x="431" y="210"/>
            <a:chExt cx="4944" cy="288"/>
          </a:xfrm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431" y="210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2400" b="1" u="sng" dirty="0">
                  <a:solidFill>
                    <a:srgbClr val="00FF00"/>
                  </a:solidFill>
                </a:rPr>
                <a:t>KN and KN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scattering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in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hot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nuclear </a:t>
              </a:r>
              <a:r>
                <a:rPr lang="es-ES_tradnl" altLang="es-ES" sz="2400" b="1" u="sng" dirty="0" err="1" smtClean="0">
                  <a:solidFill>
                    <a:srgbClr val="00FF00"/>
                  </a:solidFill>
                </a:rPr>
                <a:t>medium</a:t>
              </a:r>
              <a:endParaRPr lang="es-ES_tradnl" altLang="es-ES" b="1" i="0" u="sng" dirty="0"/>
            </a:p>
          </p:txBody>
        </p:sp>
        <p:sp>
          <p:nvSpPr>
            <p:cNvPr id="5" name="Line 23"/>
            <p:cNvSpPr>
              <a:spLocks noChangeShapeType="1"/>
            </p:cNvSpPr>
            <p:nvPr/>
          </p:nvSpPr>
          <p:spPr bwMode="auto">
            <a:xfrm>
              <a:off x="521" y="255"/>
              <a:ext cx="137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11560" y="980728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Modelling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the</a:t>
            </a:r>
            <a:r>
              <a:rPr lang="es-ES_tradnl" sz="2400" i="0" dirty="0" smtClean="0">
                <a:solidFill>
                  <a:srgbClr val="66FFFF"/>
                </a:solidFill>
              </a:rPr>
              <a:t> (anti-)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kaon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nucleon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interaction</a:t>
            </a:r>
            <a:endParaRPr lang="es-ES_tradnl" i="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827584" y="1412776"/>
                <a:ext cx="7560840" cy="207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 smtClean="0"/>
                  <a:t> </a:t>
                </a:r>
                <a:r>
                  <a:rPr lang="es-ES_tradnl" sz="2400" b="1" dirty="0" smtClean="0">
                    <a:solidFill>
                      <a:srgbClr val="66FFFF"/>
                    </a:solidFill>
                  </a:rPr>
                  <a:t>s</a:t>
                </a:r>
                <a:r>
                  <a:rPr lang="es-ES_tradnl" sz="2400" b="1" i="0" dirty="0" smtClean="0">
                    <a:solidFill>
                      <a:srgbClr val="66FFFF"/>
                    </a:solidFill>
                  </a:rPr>
                  <a:t>-wave:</a:t>
                </a:r>
                <a:r>
                  <a:rPr lang="es-ES_tradnl" sz="2400" i="0" dirty="0" smtClean="0"/>
                  <a:t> 	</a:t>
                </a:r>
                <a14:m>
                  <m:oMath xmlns:m="http://schemas.openxmlformats.org/officeDocument/2006/math">
                    <m:r>
                      <a:rPr lang="es-ES_tradnl" altLang="es-ES" i="1" dirty="0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𝐾𝑁</m:t>
                    </m:r>
                  </m:oMath>
                </a14:m>
                <a:r>
                  <a:rPr lang="es-ES_tradnl" altLang="es-ES" i="0" dirty="0" smtClean="0">
                    <a:sym typeface="Wingdings" pitchFamily="2" charset="2"/>
                  </a:rPr>
                  <a:t> </a:t>
                </a:r>
                <a:r>
                  <a:rPr lang="es-ES_tradnl" altLang="es-ES" i="0" dirty="0" err="1">
                    <a:sym typeface="Wingdings" pitchFamily="2" charset="2"/>
                  </a:rPr>
                  <a:t>smooth</a:t>
                </a:r>
                <a:r>
                  <a:rPr lang="es-ES_tradnl" altLang="es-ES" i="0" dirty="0">
                    <a:sym typeface="Wingdings" pitchFamily="2" charset="2"/>
                  </a:rPr>
                  <a:t> at </a:t>
                </a:r>
                <a:r>
                  <a:rPr lang="es-ES_tradnl" altLang="es-ES" i="0" dirty="0" err="1">
                    <a:sym typeface="Wingdings" pitchFamily="2" charset="2"/>
                  </a:rPr>
                  <a:t>low</a:t>
                </a:r>
                <a:r>
                  <a:rPr lang="es-ES_tradnl" altLang="es-ES" i="0" dirty="0">
                    <a:sym typeface="Wingdings" pitchFamily="2" charset="2"/>
                  </a:rPr>
                  <a:t> </a:t>
                </a:r>
                <a:r>
                  <a:rPr lang="es-ES_tradnl" altLang="es-ES" i="0" dirty="0" err="1" smtClean="0">
                    <a:sym typeface="Wingdings" pitchFamily="2" charset="2"/>
                  </a:rPr>
                  <a:t>energies</a:t>
                </a:r>
                <a:r>
                  <a:rPr lang="es-ES_tradnl" altLang="es-ES" i="0" dirty="0">
                    <a:sym typeface="Wingdings" pitchFamily="2" charset="2"/>
                  </a:rPr>
                  <a:t> </a:t>
                </a:r>
                <a:r>
                  <a:rPr lang="es-ES_tradnl" altLang="es-ES" i="0" dirty="0" smtClean="0">
                    <a:sym typeface="Wingdings" pitchFamily="2" charset="2"/>
                  </a:rPr>
                  <a:t>→ </a:t>
                </a:r>
                <a:r>
                  <a:rPr lang="es-ES_tradnl" altLang="es-ES" i="0" dirty="0" err="1" smtClean="0">
                    <a:sym typeface="Wingdings" pitchFamily="2" charset="2"/>
                  </a:rPr>
                  <a:t>mild</a:t>
                </a:r>
                <a:r>
                  <a:rPr lang="es-ES_tradnl" altLang="es-ES" i="0" dirty="0" smtClean="0">
                    <a:sym typeface="Wingdings" pitchFamily="2" charset="2"/>
                  </a:rPr>
                  <a:t> </a:t>
                </a:r>
                <a:r>
                  <a:rPr lang="es-ES_tradnl" altLang="es-ES" i="0" dirty="0" err="1" smtClean="0">
                    <a:sym typeface="Wingdings" pitchFamily="2" charset="2"/>
                  </a:rPr>
                  <a:t>repulsion</a:t>
                </a:r>
                <a:r>
                  <a:rPr lang="es-ES_tradnl" altLang="es-ES" i="0" dirty="0" smtClean="0">
                    <a:sym typeface="Wingdings" pitchFamily="2" charset="2"/>
                  </a:rPr>
                  <a:t> (30 </a:t>
                </a:r>
                <a:r>
                  <a:rPr lang="es-ES_tradnl" altLang="es-ES" i="0" dirty="0" err="1" smtClean="0">
                    <a:sym typeface="Wingdings" pitchFamily="2" charset="2"/>
                  </a:rPr>
                  <a:t>MeV</a:t>
                </a:r>
                <a:r>
                  <a:rPr lang="es-ES_tradnl" altLang="es-ES" i="0" dirty="0" smtClean="0">
                    <a:sym typeface="Wingdings" pitchFamily="2" charset="2"/>
                  </a:rPr>
                  <a:t>)</a:t>
                </a:r>
                <a:endParaRPr lang="es-ES_tradnl" altLang="es-ES" i="0" dirty="0"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  <a:buSzPct val="70000"/>
                </a:pPr>
                <a:r>
                  <a:rPr lang="es-ES_tradnl" i="0" dirty="0" smtClean="0">
                    <a:solidFill>
                      <a:srgbClr val="00FF00"/>
                    </a:solidFill>
                    <a:sym typeface="Wingdings" pitchFamily="2" charset="2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altLang="es-ES" i="1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altLang="es-ES" b="0" i="1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s-ES_tradnl" altLang="es-ES" i="1" dirty="0" smtClean="0">
                        <a:solidFill>
                          <a:srgbClr val="00FF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s-ES_tradnl" altLang="es-ES" dirty="0"/>
                  <a:t>:</a:t>
                </a:r>
                <a:r>
                  <a:rPr lang="es-ES_tradnl" altLang="es-ES" i="0" dirty="0"/>
                  <a:t> </a:t>
                </a:r>
                <a:r>
                  <a:rPr lang="es-ES_tradnl" altLang="es-ES" i="0" dirty="0" err="1"/>
                  <a:t>strongly</a:t>
                </a:r>
                <a:r>
                  <a:rPr lang="es-ES_tradnl" altLang="es-ES" i="0" dirty="0"/>
                  <a:t> </a:t>
                </a:r>
                <a:r>
                  <a:rPr lang="es-ES_tradnl" altLang="es-ES" i="0" dirty="0" err="1"/>
                  <a:t>dominated</a:t>
                </a:r>
                <a:r>
                  <a:rPr lang="es-ES_tradnl" altLang="es-ES" i="0" dirty="0"/>
                  <a:t> </a:t>
                </a:r>
                <a:r>
                  <a:rPr lang="es-ES_tradnl" altLang="es-ES" i="0" dirty="0" err="1"/>
                  <a:t>by</a:t>
                </a:r>
                <a:r>
                  <a:rPr lang="es-ES_tradnl" altLang="es-ES" i="0" dirty="0"/>
                  <a:t> </a:t>
                </a:r>
                <a:r>
                  <a:rPr lang="es-ES_tradnl" altLang="es-ES" dirty="0">
                    <a:solidFill>
                      <a:schemeClr val="hlink"/>
                    </a:solidFill>
                  </a:rPr>
                  <a:t>sub-</a:t>
                </a:r>
                <a:r>
                  <a:rPr lang="es-ES_tradnl" altLang="es-ES" dirty="0" err="1">
                    <a:solidFill>
                      <a:schemeClr val="hlink"/>
                    </a:solidFill>
                  </a:rPr>
                  <a:t>thres</a:t>
                </a:r>
                <a:r>
                  <a:rPr lang="es-ES_tradnl" altLang="es-ES" dirty="0">
                    <a:solidFill>
                      <a:schemeClr val="hlink"/>
                    </a:solidFill>
                  </a:rPr>
                  <a:t>.</a:t>
                </a:r>
                <a:r>
                  <a:rPr lang="es-ES_tradnl" altLang="es-ES" i="0" dirty="0">
                    <a:solidFill>
                      <a:schemeClr val="hlink"/>
                    </a:solidFill>
                    <a:latin typeface="Garamond" pitchFamily="18" charset="0"/>
                  </a:rPr>
                  <a:t> </a:t>
                </a:r>
                <a:r>
                  <a:rPr lang="es-ES_tradnl" altLang="es-ES" i="0" dirty="0">
                    <a:solidFill>
                      <a:schemeClr val="hlink"/>
                    </a:solidFill>
                    <a:latin typeface="Mathematica1" pitchFamily="2" charset="2"/>
                  </a:rPr>
                  <a:t>L</a:t>
                </a:r>
                <a:r>
                  <a:rPr lang="es-ES_tradnl" altLang="es-ES" i="0" dirty="0">
                    <a:solidFill>
                      <a:schemeClr val="hlink"/>
                    </a:solidFill>
                  </a:rPr>
                  <a:t>(1405</a:t>
                </a:r>
                <a:r>
                  <a:rPr lang="es-ES_tradnl" altLang="es-ES" i="0" dirty="0" smtClean="0">
                    <a:solidFill>
                      <a:schemeClr val="hlink"/>
                    </a:solidFill>
                  </a:rPr>
                  <a:t>)  </a:t>
                </a:r>
                <a:r>
                  <a:rPr lang="es-ES_tradnl" altLang="es-ES" i="0" dirty="0" smtClean="0"/>
                  <a:t>→ 			</a:t>
                </a:r>
                <a:r>
                  <a:rPr lang="es-ES_tradnl" altLang="es-ES" i="0" dirty="0" err="1" smtClean="0"/>
                  <a:t>attraction</a:t>
                </a:r>
                <a:r>
                  <a:rPr lang="es-ES_tradnl" altLang="es-ES" i="0" dirty="0" smtClean="0"/>
                  <a:t> </a:t>
                </a:r>
                <a:r>
                  <a:rPr lang="es-ES_tradnl" altLang="es-ES" i="0" dirty="0" err="1" smtClean="0"/>
                  <a:t>due</a:t>
                </a:r>
                <a:r>
                  <a:rPr lang="es-ES_tradnl" altLang="es-ES" i="0" dirty="0" smtClean="0"/>
                  <a:t> </a:t>
                </a:r>
                <a:r>
                  <a:rPr lang="es-ES_tradnl" altLang="es-ES" i="0" dirty="0" err="1" smtClean="0"/>
                  <a:t>to</a:t>
                </a:r>
                <a:r>
                  <a:rPr lang="es-ES_tradnl" altLang="es-ES" i="0" dirty="0" smtClean="0"/>
                  <a:t> in-</a:t>
                </a:r>
                <a:r>
                  <a:rPr lang="es-ES_tradnl" altLang="es-ES" i="0" dirty="0" err="1" smtClean="0"/>
                  <a:t>med</a:t>
                </a:r>
                <a:r>
                  <a:rPr lang="es-ES_tradnl" altLang="es-ES" i="0" dirty="0" smtClean="0"/>
                  <a:t> </a:t>
                </a:r>
                <a:r>
                  <a:rPr lang="es-ES_tradnl" altLang="es-ES" i="0" dirty="0" err="1" smtClean="0"/>
                  <a:t>shift</a:t>
                </a:r>
                <a:r>
                  <a:rPr lang="es-ES_tradnl" altLang="es-ES" i="0" dirty="0" smtClean="0"/>
                  <a:t> of </a:t>
                </a:r>
                <a:r>
                  <a:rPr lang="es-ES_tradnl" altLang="es-ES" i="0" dirty="0">
                    <a:solidFill>
                      <a:schemeClr val="hlink"/>
                    </a:solidFill>
                    <a:latin typeface="Mathematica1" pitchFamily="2" charset="2"/>
                  </a:rPr>
                  <a:t>L</a:t>
                </a:r>
                <a:r>
                  <a:rPr lang="es-ES_tradnl" altLang="es-ES" i="0" dirty="0">
                    <a:solidFill>
                      <a:schemeClr val="hlink"/>
                    </a:solidFill>
                  </a:rPr>
                  <a:t>(1405</a:t>
                </a:r>
                <a:r>
                  <a:rPr lang="es-ES_tradnl" altLang="es-ES" i="0" dirty="0" smtClean="0">
                    <a:solidFill>
                      <a:schemeClr val="hlink"/>
                    </a:solidFill>
                  </a:rPr>
                  <a:t>)</a:t>
                </a:r>
                <a:r>
                  <a:rPr lang="es-ES_tradnl" altLang="es-ES" i="0" dirty="0" smtClean="0"/>
                  <a:t> + </a:t>
                </a:r>
                <a:r>
                  <a:rPr lang="es-ES_tradnl" altLang="es-ES" i="0" dirty="0" err="1" smtClean="0"/>
                  <a:t>broadening</a:t>
                </a:r>
                <a:endParaRPr lang="es-ES_tradnl" i="0" dirty="0" smtClean="0"/>
              </a:p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>
                    <a:solidFill>
                      <a:srgbClr val="00FF00"/>
                    </a:solidFill>
                  </a:rPr>
                  <a:t> </a:t>
                </a:r>
                <a:r>
                  <a:rPr lang="es-ES_tradnl" sz="2400" b="1" dirty="0" smtClean="0">
                    <a:solidFill>
                      <a:srgbClr val="66FFFF"/>
                    </a:solidFill>
                  </a:rPr>
                  <a:t>p</a:t>
                </a:r>
                <a:r>
                  <a:rPr lang="es-ES_tradnl" sz="2400" b="1" i="0" dirty="0" smtClean="0">
                    <a:solidFill>
                      <a:srgbClr val="66FFFF"/>
                    </a:solidFill>
                  </a:rPr>
                  <a:t>-(and </a:t>
                </a:r>
                <a:r>
                  <a:rPr lang="es-ES_tradnl" sz="2400" b="1" i="0" dirty="0" err="1" smtClean="0">
                    <a:solidFill>
                      <a:srgbClr val="66FFFF"/>
                    </a:solidFill>
                  </a:rPr>
                  <a:t>higher</a:t>
                </a:r>
                <a:r>
                  <a:rPr lang="es-ES_tradnl" sz="2400" b="1" i="0" dirty="0" smtClean="0">
                    <a:solidFill>
                      <a:srgbClr val="66FFFF"/>
                    </a:solidFill>
                  </a:rPr>
                  <a:t>) </a:t>
                </a:r>
                <a:r>
                  <a:rPr lang="es-ES_tradnl" sz="2400" b="1" i="0" dirty="0" err="1" smtClean="0">
                    <a:solidFill>
                      <a:srgbClr val="66FFFF"/>
                    </a:solidFill>
                  </a:rPr>
                  <a:t>waves</a:t>
                </a:r>
                <a:r>
                  <a:rPr lang="es-ES_tradnl" sz="2400" b="1" i="0" dirty="0" smtClean="0">
                    <a:solidFill>
                      <a:srgbClr val="66FFFF"/>
                    </a:solidFill>
                  </a:rPr>
                  <a:t>: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	</a:t>
                </a:r>
                <a:r>
                  <a:rPr lang="es-ES_tradnl" sz="2000" i="0" dirty="0" err="1" smtClean="0"/>
                  <a:t>populated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by</a:t>
                </a:r>
                <a:r>
                  <a:rPr lang="es-ES_tradnl" sz="2000" i="0" dirty="0" smtClean="0"/>
                  <a:t> </a:t>
                </a:r>
                <a:r>
                  <a:rPr lang="es-ES_tradnl" sz="2000" b="1" dirty="0" err="1" smtClean="0">
                    <a:solidFill>
                      <a:srgbClr val="FF6600"/>
                    </a:solidFill>
                  </a:rPr>
                  <a:t>Y</a:t>
                </a:r>
                <a:r>
                  <a:rPr lang="es-ES_tradnl" sz="2000" b="1" i="0" dirty="0" err="1" smtClean="0">
                    <a:solidFill>
                      <a:srgbClr val="FF6600"/>
                    </a:solidFill>
                  </a:rPr>
                  <a:t>h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excitations</a:t>
                </a:r>
                <a:r>
                  <a:rPr lang="es-ES_tradnl" sz="2000" i="0" dirty="0" smtClean="0"/>
                  <a:t> → 					</a:t>
                </a:r>
                <a:r>
                  <a:rPr lang="es-ES_tradnl" sz="2000" dirty="0" err="1" smtClean="0"/>
                  <a:t>relevant</a:t>
                </a:r>
                <a:r>
                  <a:rPr lang="es-ES_tradnl" sz="2000" dirty="0" smtClean="0"/>
                  <a:t> in HIC!</a:t>
                </a:r>
                <a:endParaRPr lang="es-ES_tradnl" sz="2400" dirty="0" smtClean="0"/>
              </a:p>
            </p:txBody>
          </p:sp>
        </mc:Choice>
        <mc:Fallback xmlns=""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412776"/>
                <a:ext cx="7560840" cy="2077492"/>
              </a:xfrm>
              <a:prstGeom prst="rect">
                <a:avLst/>
              </a:prstGeom>
              <a:blipFill rotWithShape="1">
                <a:blip r:embed="rId3"/>
                <a:stretch>
                  <a:fillRect t="-2053" r="-161" b="-14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11560" y="3356992"/>
            <a:ext cx="8136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Some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results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from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unitarized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coupled-channel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approaches</a:t>
            </a:r>
            <a:endParaRPr lang="es-ES_tradnl" i="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827583" y="3717032"/>
                <a:ext cx="8064897" cy="1536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 smtClean="0"/>
                  <a:t> </a:t>
                </a:r>
                <a:r>
                  <a:rPr lang="es-ES_tradnl" sz="2400" i="0" dirty="0" err="1"/>
                  <a:t>m</a:t>
                </a:r>
                <a:r>
                  <a:rPr lang="es-ES_tradnl" sz="2400" i="0" dirty="0" err="1" smtClean="0"/>
                  <a:t>oderately</a:t>
                </a:r>
                <a:r>
                  <a:rPr lang="es-ES_tradnl" sz="2400" i="0" dirty="0" smtClean="0"/>
                  <a:t> </a:t>
                </a:r>
                <a:r>
                  <a:rPr lang="es-ES_tradnl" sz="2400" i="0" dirty="0" err="1" smtClean="0"/>
                  <a:t>attractive</a:t>
                </a:r>
                <a:r>
                  <a:rPr lang="es-ES_tradnl" sz="2400" i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800" i="1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800" b="0" i="1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s-ES_tradnl" sz="2400" i="0" dirty="0" smtClean="0">
                    <a:solidFill>
                      <a:srgbClr val="00FF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00FF00"/>
                    </a:solidFill>
                  </a:rPr>
                  <a:t>potential</a:t>
                </a:r>
                <a:r>
                  <a:rPr lang="es-ES_tradnl" sz="2400" i="0" dirty="0" smtClean="0"/>
                  <a:t>:</a:t>
                </a:r>
                <a14:m>
                  <m:oMath xmlns:m="http://schemas.openxmlformats.org/officeDocument/2006/math">
                    <m:r>
                      <a:rPr lang="es-ES" sz="20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s-E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E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s-E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s-E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s-ES" sz="20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≃</m:t>
                    </m:r>
                    <m:d>
                      <m:dPr>
                        <m:begChr m:val="["/>
                        <m:endChr m:val="]"/>
                        <m:ctrlPr>
                          <a:rPr lang="es-E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sz="20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𝟖𝟎</m:t>
                        </m:r>
                        <m:r>
                          <a:rPr lang="es-ES" sz="20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,−</m:t>
                        </m:r>
                        <m:r>
                          <a:rPr lang="es-E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𝟓𝟎</m:t>
                        </m:r>
                      </m:e>
                    </m:d>
                  </m:oMath>
                </a14:m>
                <a:r>
                  <a:rPr lang="es-ES_tradnl" sz="1400" b="1" i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_tradnl" sz="2000" b="1" i="0" dirty="0" smtClean="0">
                    <a:solidFill>
                      <a:schemeClr val="tx1"/>
                    </a:solidFill>
                  </a:rPr>
                  <a:t>MeV</a:t>
                </a:r>
                <a:endParaRPr lang="es-ES_tradnl" sz="2000" b="1" i="0" dirty="0" smtClean="0">
                  <a:solidFill>
                    <a:srgbClr val="FFC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SzPct val="70000"/>
                </a:pPr>
                <a:r>
                  <a:rPr lang="es-ES_tradnl" sz="2000" b="1" i="0" dirty="0" smtClean="0">
                    <a:solidFill>
                      <a:srgbClr val="FFC000"/>
                    </a:solidFill>
                  </a:rPr>
                  <a:t>		</a:t>
                </a:r>
                <a:r>
                  <a:rPr lang="es-ES_tradnl" sz="2000" i="0" dirty="0" smtClean="0">
                    <a:solidFill>
                      <a:srgbClr val="FFC000"/>
                    </a:solidFill>
                  </a:rPr>
                  <a:t>vs </a:t>
                </a:r>
                <a:r>
                  <a:rPr lang="es-ES_tradnl" sz="2000" i="0" dirty="0" err="1" smtClean="0">
                    <a:solidFill>
                      <a:srgbClr val="FFC000"/>
                    </a:solidFill>
                  </a:rPr>
                  <a:t>phenomenol</a:t>
                </a:r>
                <a:r>
                  <a:rPr lang="es-ES_tradnl" sz="2000" i="0" dirty="0" smtClean="0">
                    <a:solidFill>
                      <a:srgbClr val="FFC000"/>
                    </a:solidFill>
                  </a:rPr>
                  <a:t>. </a:t>
                </a:r>
                <a:r>
                  <a:rPr lang="es-ES_tradnl" sz="2000" i="0" dirty="0" err="1" smtClean="0">
                    <a:solidFill>
                      <a:srgbClr val="FFC000"/>
                    </a:solidFill>
                  </a:rPr>
                  <a:t>models</a:t>
                </a:r>
                <a:r>
                  <a:rPr lang="es-ES_tradnl" sz="2000" i="0" dirty="0">
                    <a:solidFill>
                      <a:srgbClr val="FFC000"/>
                    </a:solidFill>
                  </a:rPr>
                  <a:t>	</a:t>
                </a:r>
                <a:r>
                  <a:rPr lang="es-ES_tradnl" sz="2000" i="0" dirty="0" smtClean="0">
                    <a:solidFill>
                      <a:srgbClr val="FFC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b="1">
                            <a:solidFill>
                              <a:srgbClr val="FFC000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ES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b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s-ES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s-ES" b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s-ES" b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≃</m:t>
                    </m:r>
                    <m:d>
                      <m:dPr>
                        <m:begChr m:val="["/>
                        <m:endChr m:val="]"/>
                        <m:ctrlPr>
                          <a:rPr lang="es-ES" b="1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b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𝟐𝟎𝟎</m:t>
                        </m:r>
                        <m:r>
                          <a:rPr lang="es-ES" b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,−</m:t>
                        </m:r>
                        <m:r>
                          <a:rPr lang="es-E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  <m:r>
                          <a:rPr lang="es-ES" b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s-ES_tradnl" sz="1200" b="1" i="0" dirty="0">
                    <a:solidFill>
                      <a:srgbClr val="FFC000"/>
                    </a:solidFill>
                  </a:rPr>
                  <a:t> </a:t>
                </a:r>
                <a:r>
                  <a:rPr lang="es-ES_tradnl" b="1" i="0" dirty="0">
                    <a:solidFill>
                      <a:srgbClr val="FFC000"/>
                    </a:solidFill>
                  </a:rPr>
                  <a:t>MeV</a:t>
                </a:r>
                <a:endParaRPr lang="es-ES_tradnl" b="1" i="0" dirty="0" smtClean="0"/>
              </a:p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/>
                  <a:t> </a:t>
                </a:r>
                <a:r>
                  <a:rPr lang="es-ES_tradnl" sz="2400" dirty="0" err="1" smtClean="0">
                    <a:solidFill>
                      <a:srgbClr val="00FF00"/>
                    </a:solidFill>
                  </a:rPr>
                  <a:t>double</a:t>
                </a:r>
                <a:r>
                  <a:rPr lang="es-ES_tradnl" sz="2400" dirty="0" smtClean="0">
                    <a:solidFill>
                      <a:srgbClr val="00FF00"/>
                    </a:solidFill>
                  </a:rPr>
                  <a:t> pole</a:t>
                </a:r>
                <a:r>
                  <a:rPr lang="es-ES_tradnl" sz="2400" i="0" dirty="0" smtClean="0"/>
                  <a:t> </a:t>
                </a:r>
                <a:r>
                  <a:rPr lang="es-ES_tradnl" sz="2400" i="0" dirty="0" err="1" smtClean="0"/>
                  <a:t>structure</a:t>
                </a:r>
                <a:r>
                  <a:rPr lang="es-ES_tradnl" sz="2400" i="0" dirty="0" smtClean="0"/>
                  <a:t> of </a:t>
                </a:r>
                <a:r>
                  <a:rPr lang="es-ES_tradnl" altLang="es-ES" sz="2400" i="0" dirty="0">
                    <a:solidFill>
                      <a:srgbClr val="FFC000"/>
                    </a:solidFill>
                    <a:latin typeface="Mathematica1" panose="05000502060100000001" pitchFamily="2" charset="2"/>
                  </a:rPr>
                  <a:t>L</a:t>
                </a:r>
                <a:r>
                  <a:rPr lang="es-ES_tradnl" altLang="es-ES" sz="2400" i="0" dirty="0">
                    <a:solidFill>
                      <a:srgbClr val="FFC000"/>
                    </a:solidFill>
                  </a:rPr>
                  <a:t>(1405)</a:t>
                </a:r>
                <a:endParaRPr lang="es-ES_tradnl" sz="2400" i="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3" y="3717032"/>
                <a:ext cx="8064897" cy="1536959"/>
              </a:xfrm>
              <a:prstGeom prst="rect">
                <a:avLst/>
              </a:prstGeom>
              <a:blipFill rotWithShape="1">
                <a:blip r:embed="rId4"/>
                <a:stretch>
                  <a:fillRect r="-227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7" y="4869160"/>
            <a:ext cx="2600529" cy="1752228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940152" y="659735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C000"/>
                </a:solidFill>
              </a:rPr>
              <a:t>Roca, </a:t>
            </a:r>
            <a:r>
              <a:rPr lang="es-ES" sz="1400" dirty="0" err="1" smtClean="0">
                <a:solidFill>
                  <a:srgbClr val="FFC000"/>
                </a:solidFill>
              </a:rPr>
              <a:t>Oset</a:t>
            </a:r>
            <a:r>
              <a:rPr lang="es-ES" sz="1400" dirty="0" smtClean="0">
                <a:solidFill>
                  <a:srgbClr val="FFC000"/>
                </a:solidFill>
              </a:rPr>
              <a:t>, PRC87 (2013) 055201</a:t>
            </a:r>
            <a:endParaRPr lang="es-ES" sz="1400" dirty="0">
              <a:solidFill>
                <a:srgbClr val="FFC000"/>
              </a:solidFill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683568" y="5373216"/>
            <a:ext cx="23042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1200" dirty="0" smtClean="0">
                <a:solidFill>
                  <a:schemeClr val="hlink"/>
                </a:solidFill>
              </a:rPr>
              <a:t>Koch</a:t>
            </a:r>
          </a:p>
          <a:p>
            <a:pPr>
              <a:spcBef>
                <a:spcPct val="50000"/>
              </a:spcBef>
            </a:pPr>
            <a:r>
              <a:rPr lang="es-ES_tradnl" altLang="es-ES" sz="1200" dirty="0" err="1" smtClean="0">
                <a:solidFill>
                  <a:schemeClr val="hlink"/>
                </a:solidFill>
              </a:rPr>
              <a:t>Kaiser</a:t>
            </a:r>
            <a:r>
              <a:rPr lang="es-ES_tradnl" altLang="es-ES" sz="1200" dirty="0" smtClean="0">
                <a:solidFill>
                  <a:schemeClr val="hlink"/>
                </a:solidFill>
              </a:rPr>
              <a:t>, </a:t>
            </a:r>
            <a:r>
              <a:rPr lang="es-ES_tradnl" altLang="es-ES" sz="1200" dirty="0" err="1" smtClean="0">
                <a:solidFill>
                  <a:schemeClr val="hlink"/>
                </a:solidFill>
              </a:rPr>
              <a:t>Waas</a:t>
            </a:r>
            <a:r>
              <a:rPr lang="es-ES_tradnl" altLang="es-ES" sz="1200" dirty="0" smtClean="0">
                <a:solidFill>
                  <a:schemeClr val="hlink"/>
                </a:solidFill>
              </a:rPr>
              <a:t> , </a:t>
            </a:r>
            <a:r>
              <a:rPr lang="es-ES_tradnl" altLang="es-ES" sz="1200" dirty="0" err="1" smtClean="0">
                <a:solidFill>
                  <a:schemeClr val="hlink"/>
                </a:solidFill>
              </a:rPr>
              <a:t>Weise</a:t>
            </a:r>
            <a:endParaRPr lang="es-ES_tradnl" altLang="es-ES" sz="1200" dirty="0" smtClean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altLang="es-ES" sz="1200" dirty="0" err="1" smtClean="0">
                <a:solidFill>
                  <a:schemeClr val="hlink"/>
                </a:solidFill>
              </a:rPr>
              <a:t>Lutz</a:t>
            </a:r>
            <a:r>
              <a:rPr lang="es-ES_tradnl" altLang="es-ES" sz="1200" dirty="0">
                <a:solidFill>
                  <a:schemeClr val="hlink"/>
                </a:solidFill>
              </a:rPr>
              <a:t>, </a:t>
            </a:r>
            <a:r>
              <a:rPr lang="es-ES_tradnl" altLang="es-ES" sz="1200" dirty="0" err="1" smtClean="0">
                <a:solidFill>
                  <a:schemeClr val="hlink"/>
                </a:solidFill>
              </a:rPr>
              <a:t>Kolomeitsev</a:t>
            </a:r>
            <a:r>
              <a:rPr lang="es-ES_tradnl" altLang="es-ES" sz="1200" dirty="0" smtClean="0">
                <a:solidFill>
                  <a:schemeClr val="hlink"/>
                </a:solidFill>
              </a:rPr>
              <a:t>; </a:t>
            </a:r>
          </a:p>
          <a:p>
            <a:pPr>
              <a:spcBef>
                <a:spcPct val="50000"/>
              </a:spcBef>
            </a:pPr>
            <a:r>
              <a:rPr lang="es-ES_tradnl" altLang="es-ES" sz="1200" dirty="0" err="1" smtClean="0">
                <a:solidFill>
                  <a:schemeClr val="hlink"/>
                </a:solidFill>
              </a:rPr>
              <a:t>Schaffner-Bielich</a:t>
            </a:r>
            <a:endParaRPr lang="es-ES_tradnl" altLang="es-ES" sz="1200" dirty="0" smtClean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altLang="es-ES" sz="1200" dirty="0" smtClean="0">
                <a:solidFill>
                  <a:schemeClr val="hlink"/>
                </a:solidFill>
              </a:rPr>
              <a:t>Ramos, </a:t>
            </a:r>
            <a:r>
              <a:rPr lang="es-ES_tradnl" altLang="es-ES" sz="1200" dirty="0" err="1" smtClean="0">
                <a:solidFill>
                  <a:schemeClr val="hlink"/>
                </a:solidFill>
              </a:rPr>
              <a:t>Oset</a:t>
            </a:r>
            <a:r>
              <a:rPr lang="es-ES_tradnl" altLang="es-ES" sz="1200" dirty="0" smtClean="0">
                <a:solidFill>
                  <a:schemeClr val="hlink"/>
                </a:solidFill>
              </a:rPr>
              <a:t>, Tolos</a:t>
            </a:r>
            <a:endParaRPr lang="es-ES_tradnl" altLang="es-ES" sz="1200" dirty="0">
              <a:solidFill>
                <a:schemeClr val="hlin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59832" y="5376698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_tradnl" altLang="es-ES" sz="1200" dirty="0" err="1" smtClean="0">
                <a:solidFill>
                  <a:srgbClr val="FFCC00"/>
                </a:solidFill>
              </a:rPr>
              <a:t>Oller</a:t>
            </a:r>
            <a:r>
              <a:rPr lang="es-ES_tradnl" altLang="es-ES" sz="1200" dirty="0" smtClean="0">
                <a:solidFill>
                  <a:srgbClr val="FFCC00"/>
                </a:solidFill>
              </a:rPr>
              <a:t>, </a:t>
            </a:r>
            <a:r>
              <a:rPr lang="es-ES_tradnl" altLang="es-ES" sz="1200" dirty="0" err="1" smtClean="0">
                <a:solidFill>
                  <a:srgbClr val="FFCC00"/>
                </a:solidFill>
              </a:rPr>
              <a:t>Meissner</a:t>
            </a:r>
            <a:endParaRPr lang="es-ES_tradnl" altLang="es-ES" sz="1200" dirty="0" smtClean="0">
              <a:solidFill>
                <a:srgbClr val="FFCC00"/>
              </a:solidFill>
            </a:endParaRPr>
          </a:p>
          <a:p>
            <a:pPr lvl="0">
              <a:spcBef>
                <a:spcPct val="50000"/>
              </a:spcBef>
            </a:pPr>
            <a:r>
              <a:rPr lang="es-ES_tradnl" altLang="es-ES" sz="1200" dirty="0" err="1" smtClean="0">
                <a:solidFill>
                  <a:srgbClr val="FFCC00"/>
                </a:solidFill>
              </a:rPr>
              <a:t>Hosaka</a:t>
            </a:r>
            <a:r>
              <a:rPr lang="es-ES_tradnl" altLang="es-ES" sz="1200" dirty="0">
                <a:solidFill>
                  <a:srgbClr val="FFCC00"/>
                </a:solidFill>
              </a:rPr>
              <a:t>, </a:t>
            </a:r>
            <a:r>
              <a:rPr lang="es-ES_tradnl" altLang="es-ES" sz="1200" dirty="0" err="1">
                <a:solidFill>
                  <a:srgbClr val="FFCC00"/>
                </a:solidFill>
              </a:rPr>
              <a:t>Jido</a:t>
            </a:r>
            <a:endParaRPr lang="es-ES_tradnl" altLang="es-ES" sz="1200" dirty="0">
              <a:solidFill>
                <a:srgbClr val="FFCC00"/>
              </a:solidFill>
            </a:endParaRPr>
          </a:p>
          <a:p>
            <a:pPr lvl="0">
              <a:spcBef>
                <a:spcPct val="50000"/>
              </a:spcBef>
            </a:pPr>
            <a:r>
              <a:rPr lang="es-ES_tradnl" altLang="es-ES" sz="1200" dirty="0">
                <a:solidFill>
                  <a:srgbClr val="FFCC00"/>
                </a:solidFill>
              </a:rPr>
              <a:t>Nieves, </a:t>
            </a:r>
            <a:r>
              <a:rPr lang="es-ES_tradnl" altLang="es-ES" sz="1200" dirty="0" smtClean="0">
                <a:solidFill>
                  <a:srgbClr val="FFCC00"/>
                </a:solidFill>
              </a:rPr>
              <a:t>Ruiz-Arriola</a:t>
            </a:r>
            <a:endParaRPr lang="es-ES" altLang="es-ES" dirty="0" smtClean="0"/>
          </a:p>
          <a:p>
            <a:pPr lvl="0">
              <a:spcBef>
                <a:spcPct val="50000"/>
              </a:spcBef>
            </a:pPr>
            <a:r>
              <a:rPr lang="es-ES" altLang="es-ES" sz="1200" dirty="0" err="1" smtClean="0">
                <a:solidFill>
                  <a:srgbClr val="FFCC00"/>
                </a:solidFill>
              </a:rPr>
              <a:t>Cassing</a:t>
            </a:r>
            <a:r>
              <a:rPr lang="es-ES" altLang="es-ES" sz="1200" dirty="0" smtClean="0">
                <a:solidFill>
                  <a:srgbClr val="FFCC00"/>
                </a:solidFill>
              </a:rPr>
              <a:t>, </a:t>
            </a:r>
            <a:r>
              <a:rPr lang="es-ES" altLang="es-ES" sz="1200" dirty="0" err="1" smtClean="0">
                <a:solidFill>
                  <a:srgbClr val="FFCC00"/>
                </a:solidFill>
              </a:rPr>
              <a:t>Bratkovskaya</a:t>
            </a:r>
            <a:r>
              <a:rPr lang="es-ES" altLang="es-ES" sz="1200" dirty="0" smtClean="0">
                <a:solidFill>
                  <a:srgbClr val="FFCC00"/>
                </a:solidFill>
              </a:rPr>
              <a:t>, Tolos, Ramos</a:t>
            </a:r>
            <a:endParaRPr lang="es-ES_tradnl" altLang="es-ES" sz="1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611560" y="980728"/>
            <a:ext cx="5976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Other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frameworks</a:t>
            </a:r>
            <a:r>
              <a:rPr lang="es-ES_tradnl" sz="2400" i="0" dirty="0" smtClean="0">
                <a:solidFill>
                  <a:srgbClr val="66FFFF"/>
                </a:solidFill>
              </a:rPr>
              <a:t> and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approaches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27584" y="1700808"/>
            <a:ext cx="4464496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 smtClean="0"/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Relativistic</a:t>
            </a:r>
            <a:r>
              <a:rPr lang="es-ES_tradnl" sz="2400" i="0" dirty="0" smtClean="0">
                <a:solidFill>
                  <a:srgbClr val="00FF00"/>
                </a:solidFill>
              </a:rPr>
              <a:t> Mean-Field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models</a:t>
            </a:r>
            <a:r>
              <a:rPr lang="es-ES_tradnl" sz="2400" i="0" dirty="0" smtClean="0">
                <a:solidFill>
                  <a:srgbClr val="00FF00"/>
                </a:solidFill>
              </a:rPr>
              <a:t> (RMF)</a:t>
            </a:r>
          </a:p>
          <a:p>
            <a:pPr eaLnBrk="1" hangingPunct="1">
              <a:spcBef>
                <a:spcPct val="50000"/>
              </a:spcBef>
              <a:buSzPct val="70000"/>
            </a:pPr>
            <a:endParaRPr lang="es-ES_tradnl" sz="2400" i="0" dirty="0">
              <a:solidFill>
                <a:srgbClr val="00FF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</a:pPr>
            <a:endParaRPr lang="es-ES_tradnl" i="0" dirty="0" smtClean="0">
              <a:solidFill>
                <a:srgbClr val="00FF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Phenomenological</a:t>
            </a:r>
            <a:r>
              <a:rPr lang="es-ES_tradnl" sz="2400" i="0" dirty="0" smtClean="0">
                <a:solidFill>
                  <a:srgbClr val="FFC000"/>
                </a:solidFill>
              </a:rPr>
              <a:t>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approaches</a:t>
            </a:r>
            <a:endParaRPr lang="es-ES_tradnl" sz="2400" i="0" dirty="0" smtClean="0">
              <a:solidFill>
                <a:srgbClr val="FFC0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874847" y="1556792"/>
            <a:ext cx="2657593" cy="2323420"/>
            <a:chOff x="5082759" y="1556792"/>
            <a:chExt cx="2657593" cy="23234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730" y="1556792"/>
              <a:ext cx="1912566" cy="1820329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5082759" y="3356992"/>
              <a:ext cx="265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 smtClean="0">
                  <a:solidFill>
                    <a:srgbClr val="FFC000"/>
                  </a:solidFill>
                </a:rPr>
                <a:t>Schaffner-Bielich</a:t>
              </a:r>
              <a:r>
                <a:rPr lang="es-ES" sz="1400" dirty="0" smtClean="0">
                  <a:solidFill>
                    <a:srgbClr val="FFC000"/>
                  </a:solidFill>
                </a:rPr>
                <a:t>, </a:t>
              </a:r>
              <a:r>
                <a:rPr lang="es-ES" sz="1400" dirty="0" err="1" smtClean="0">
                  <a:solidFill>
                    <a:srgbClr val="FFC000"/>
                  </a:solidFill>
                </a:rPr>
                <a:t>Mishustin</a:t>
              </a:r>
              <a:r>
                <a:rPr lang="es-ES" sz="1400" dirty="0" smtClean="0">
                  <a:solidFill>
                    <a:srgbClr val="FFC000"/>
                  </a:solidFill>
                </a:rPr>
                <a:t>, </a:t>
              </a:r>
              <a:r>
                <a:rPr lang="es-ES" sz="1400" dirty="0" err="1" smtClean="0">
                  <a:solidFill>
                    <a:srgbClr val="FFC000"/>
                  </a:solidFill>
                </a:rPr>
                <a:t>Bondorf</a:t>
              </a:r>
              <a:r>
                <a:rPr lang="es-ES" sz="1400" dirty="0" smtClean="0">
                  <a:solidFill>
                    <a:srgbClr val="FFC000"/>
                  </a:solidFill>
                </a:rPr>
                <a:t>, NPA 625 (1997) 325</a:t>
              </a:r>
              <a:endParaRPr lang="es-ES" sz="14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946855" y="4221088"/>
            <a:ext cx="2369561" cy="2304256"/>
            <a:chOff x="5148064" y="4221088"/>
            <a:chExt cx="2369561" cy="2304256"/>
          </a:xfrm>
        </p:grpSpPr>
        <p:sp>
          <p:nvSpPr>
            <p:cNvPr id="16" name="15 CuadroTexto"/>
            <p:cNvSpPr txBox="1"/>
            <p:nvPr/>
          </p:nvSpPr>
          <p:spPr>
            <a:xfrm>
              <a:off x="5148064" y="6002124"/>
              <a:ext cx="23695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rgbClr val="FFC000"/>
                  </a:solidFill>
                </a:rPr>
                <a:t>Friedman, Gal</a:t>
              </a:r>
              <a:r>
                <a:rPr lang="es-ES" sz="1400" dirty="0">
                  <a:solidFill>
                    <a:srgbClr val="FFC000"/>
                  </a:solidFill>
                </a:rPr>
                <a:t>, </a:t>
              </a:r>
              <a:r>
                <a:rPr lang="es-ES" sz="1400" dirty="0" err="1">
                  <a:solidFill>
                    <a:srgbClr val="FFC000"/>
                  </a:solidFill>
                </a:rPr>
                <a:t>Phys</a:t>
              </a:r>
              <a:r>
                <a:rPr lang="es-ES" sz="1400" dirty="0" smtClean="0">
                  <a:solidFill>
                    <a:srgbClr val="FFC000"/>
                  </a:solidFill>
                </a:rPr>
                <a:t>. </a:t>
              </a:r>
              <a:r>
                <a:rPr lang="es-ES" sz="1400" dirty="0" err="1" smtClean="0">
                  <a:solidFill>
                    <a:srgbClr val="FFC000"/>
                  </a:solidFill>
                </a:rPr>
                <a:t>Rept</a:t>
              </a:r>
              <a:r>
                <a:rPr lang="es-ES" sz="1400" dirty="0" smtClean="0">
                  <a:solidFill>
                    <a:srgbClr val="FFC000"/>
                  </a:solidFill>
                </a:rPr>
                <a:t>. 452, 89 (2007)</a:t>
              </a:r>
              <a:endParaRPr lang="es-ES" sz="1400" dirty="0">
                <a:solidFill>
                  <a:srgbClr val="FFC000"/>
                </a:solidFill>
              </a:endParaRPr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5368628" y="4221088"/>
              <a:ext cx="2004981" cy="1800200"/>
              <a:chOff x="6808788" y="1556792"/>
              <a:chExt cx="2004981" cy="180020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788" y="1556792"/>
                <a:ext cx="1723652" cy="1800200"/>
              </a:xfrm>
              <a:prstGeom prst="rect">
                <a:avLst/>
              </a:prstGeom>
              <a:noFill/>
              <a:ln w="38100">
                <a:solidFill>
                  <a:srgbClr val="66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16 CuadroTexto"/>
                  <p:cNvSpPr txBox="1"/>
                  <p:nvPr/>
                </p:nvSpPr>
                <p:spPr>
                  <a:xfrm>
                    <a:off x="7668344" y="2483670"/>
                    <a:ext cx="1145425" cy="5132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s-E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0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oMath>
                    </a14:m>
                    <a:r>
                      <a:rPr lang="es-ES" sz="2000" i="0" dirty="0" smtClean="0">
                        <a:solidFill>
                          <a:srgbClr val="002060"/>
                        </a:solidFill>
                      </a:rPr>
                      <a:t>-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s-ES" sz="280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s-E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58</m:t>
                            </m:r>
                          </m:sup>
                          <m:e>
                            <m:r>
                              <a:rPr lang="es-E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𝑁𝑖</m:t>
                            </m:r>
                          </m:e>
                        </m:sPre>
                      </m:oMath>
                    </a14:m>
                    <a:endParaRPr lang="es-ES" sz="2400" i="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1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8344" y="2483670"/>
                    <a:ext cx="1145425" cy="51328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5294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403648" y="2504451"/>
                <a:ext cx="39917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altLang="es-ES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altLang="es-ES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s-ES" altLang="es-ES" b="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𝑁</m:t>
                    </m:r>
                    <m:r>
                      <a:rPr lang="es-ES_tradnl" altLang="es-ES" dirty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s-ES_tradnl" i="0" dirty="0" err="1" smtClean="0">
                    <a:sym typeface="Wingdings" pitchFamily="2" charset="2"/>
                  </a:rPr>
                  <a:t>studied</a:t>
                </a:r>
                <a:r>
                  <a:rPr lang="es-ES_tradnl" i="0" dirty="0" smtClean="0">
                    <a:sym typeface="Wingdings" pitchFamily="2" charset="2"/>
                  </a:rPr>
                  <a:t> </a:t>
                </a:r>
                <a:r>
                  <a:rPr lang="es-ES_tradnl" i="0" dirty="0" err="1" smtClean="0">
                    <a:sym typeface="Wingdings" pitchFamily="2" charset="2"/>
                  </a:rPr>
                  <a:t>with</a:t>
                </a:r>
                <a:r>
                  <a:rPr lang="es-ES_tradnl" i="0" dirty="0" smtClean="0">
                    <a:sym typeface="Wingdings" pitchFamily="2" charset="2"/>
                  </a:rPr>
                  <a:t> </a:t>
                </a:r>
                <a:r>
                  <a:rPr lang="es-ES_tradnl" i="0" dirty="0" err="1" smtClean="0">
                    <a:sym typeface="Wingdings" pitchFamily="2" charset="2"/>
                  </a:rPr>
                  <a:t>meson-exchange</a:t>
                </a:r>
                <a:r>
                  <a:rPr lang="es-ES_tradnl" i="0" dirty="0" smtClean="0">
                    <a:sym typeface="Wingdings" pitchFamily="2" charset="2"/>
                  </a:rPr>
                  <a:t> </a:t>
                </a:r>
                <a:r>
                  <a:rPr lang="es-ES_tradnl" i="0" dirty="0" err="1" smtClean="0">
                    <a:sym typeface="Wingdings" pitchFamily="2" charset="2"/>
                  </a:rPr>
                  <a:t>potentials</a:t>
                </a:r>
                <a:r>
                  <a:rPr lang="es-ES_tradnl" i="0" dirty="0" smtClean="0">
                    <a:sym typeface="Wingdings" pitchFamily="2" charset="2"/>
                  </a:rPr>
                  <a:t> </a:t>
                </a:r>
                <a:r>
                  <a:rPr lang="es-ES_tradnl" i="0" dirty="0" err="1" smtClean="0">
                    <a:sym typeface="Wingdings" pitchFamily="2" charset="2"/>
                  </a:rPr>
                  <a:t>or</a:t>
                </a:r>
                <a:r>
                  <a:rPr lang="es-ES_tradnl" i="0" dirty="0" smtClean="0">
                    <a:sym typeface="Wingdings" pitchFamily="2" charset="2"/>
                  </a:rPr>
                  <a:t> </a:t>
                </a:r>
                <a:r>
                  <a:rPr lang="es-ES_tradnl" i="0" dirty="0" err="1" smtClean="0">
                    <a:sym typeface="Wingdings" pitchFamily="2" charset="2"/>
                  </a:rPr>
                  <a:t>ChPT</a:t>
                </a:r>
                <a:r>
                  <a:rPr lang="es-ES_tradnl" i="0" dirty="0" smtClean="0">
                    <a:sym typeface="Wingdings" pitchFamily="2" charset="2"/>
                  </a:rPr>
                  <a:t> at mean-</a:t>
                </a:r>
                <a:r>
                  <a:rPr lang="es-ES_tradnl" i="0" dirty="0" err="1" smtClean="0">
                    <a:sym typeface="Wingdings" pitchFamily="2" charset="2"/>
                  </a:rPr>
                  <a:t>field</a:t>
                </a:r>
                <a:r>
                  <a:rPr lang="es-ES_tradnl" i="0" dirty="0" smtClean="0">
                    <a:sym typeface="Wingdings" pitchFamily="2" charset="2"/>
                  </a:rPr>
                  <a:t> </a:t>
                </a:r>
                <a:r>
                  <a:rPr lang="es-ES_tradnl" i="0" dirty="0" err="1" smtClean="0">
                    <a:sym typeface="Wingdings" pitchFamily="2" charset="2"/>
                  </a:rPr>
                  <a:t>level</a:t>
                </a:r>
                <a:endParaRPr lang="es-ES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504451"/>
                <a:ext cx="3991716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221" t="-4717" r="-1221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Rectángulo"/>
          <p:cNvSpPr/>
          <p:nvPr/>
        </p:nvSpPr>
        <p:spPr>
          <a:xfrm>
            <a:off x="1403648" y="4366845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0" dirty="0" err="1" smtClean="0">
                <a:sym typeface="Wingdings" pitchFamily="2" charset="2"/>
              </a:rPr>
              <a:t>Empirical</a:t>
            </a:r>
            <a:r>
              <a:rPr lang="es-ES_tradnl" i="0" dirty="0" smtClean="0">
                <a:sym typeface="Wingdings" pitchFamily="2" charset="2"/>
              </a:rPr>
              <a:t> </a:t>
            </a:r>
            <a:r>
              <a:rPr lang="es-ES_tradnl" i="0" dirty="0" err="1" smtClean="0">
                <a:sym typeface="Wingdings" pitchFamily="2" charset="2"/>
              </a:rPr>
              <a:t>density-dependent</a:t>
            </a:r>
            <a:r>
              <a:rPr lang="es-ES_tradnl" i="0" dirty="0" smtClean="0">
                <a:sym typeface="Wingdings" pitchFamily="2" charset="2"/>
              </a:rPr>
              <a:t> </a:t>
            </a:r>
            <a:r>
              <a:rPr lang="es-ES_tradnl" i="0" dirty="0" err="1" smtClean="0">
                <a:sym typeface="Wingdings" pitchFamily="2" charset="2"/>
              </a:rPr>
              <a:t>potentials</a:t>
            </a:r>
            <a:r>
              <a:rPr lang="es-ES_tradnl" i="0" dirty="0" smtClean="0">
                <a:sym typeface="Wingdings" pitchFamily="2" charset="2"/>
              </a:rPr>
              <a:t> </a:t>
            </a:r>
            <a:r>
              <a:rPr lang="es-ES_tradnl" i="0" dirty="0" err="1" smtClean="0">
                <a:sym typeface="Wingdings" pitchFamily="2" charset="2"/>
              </a:rPr>
              <a:t>to</a:t>
            </a:r>
            <a:r>
              <a:rPr lang="es-ES_tradnl" i="0" dirty="0" smtClean="0">
                <a:sym typeface="Wingdings" pitchFamily="2" charset="2"/>
              </a:rPr>
              <a:t> describe </a:t>
            </a:r>
            <a:r>
              <a:rPr lang="es-ES_tradnl" i="0" dirty="0" err="1" smtClean="0">
                <a:sym typeface="Wingdings" pitchFamily="2" charset="2"/>
              </a:rPr>
              <a:t>kaonic</a:t>
            </a:r>
            <a:r>
              <a:rPr lang="es-ES_tradnl" i="0" dirty="0" smtClean="0">
                <a:sym typeface="Wingdings" pitchFamily="2" charset="2"/>
              </a:rPr>
              <a:t> </a:t>
            </a:r>
            <a:r>
              <a:rPr lang="es-ES_tradnl" i="0" dirty="0" err="1" smtClean="0">
                <a:sym typeface="Wingdings" pitchFamily="2" charset="2"/>
              </a:rPr>
              <a:t>atoms</a:t>
            </a:r>
            <a:endParaRPr lang="es-ES" dirty="0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684213" y="333375"/>
            <a:ext cx="7848600" cy="457200"/>
            <a:chOff x="431" y="210"/>
            <a:chExt cx="4944" cy="288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431" y="210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2400" b="1" u="sng" dirty="0">
                  <a:solidFill>
                    <a:srgbClr val="00FF00"/>
                  </a:solidFill>
                </a:rPr>
                <a:t>KN and KN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scattering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in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hot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nuclear </a:t>
              </a:r>
              <a:r>
                <a:rPr lang="es-ES_tradnl" altLang="es-ES" sz="2400" b="1" u="sng" dirty="0" err="1" smtClean="0">
                  <a:solidFill>
                    <a:srgbClr val="00FF00"/>
                  </a:solidFill>
                </a:rPr>
                <a:t>medium</a:t>
              </a:r>
              <a:endParaRPr lang="es-ES_tradnl" altLang="es-ES" b="1" i="0" u="sng" dirty="0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521" y="255"/>
              <a:ext cx="137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1050311" y="5085184"/>
            <a:ext cx="4241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rgbClr val="FFC000"/>
                </a:solidFill>
              </a:rPr>
              <a:t>Cieply</a:t>
            </a:r>
            <a:r>
              <a:rPr lang="es-ES" sz="1400" dirty="0" smtClean="0">
                <a:solidFill>
                  <a:srgbClr val="FFC000"/>
                </a:solidFill>
              </a:rPr>
              <a:t>, Friedman, Gal, Mares, NPA696 (2001) 173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611560" y="980728"/>
            <a:ext cx="5976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smtClean="0">
                <a:solidFill>
                  <a:srgbClr val="66FFFF"/>
                </a:solidFill>
              </a:rPr>
              <a:t>A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basic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result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from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many-body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theory</a:t>
            </a:r>
            <a:r>
              <a:rPr lang="es-ES_tradnl" sz="2400" i="0" dirty="0" smtClean="0">
                <a:solidFill>
                  <a:srgbClr val="66FFFF"/>
                </a:solidFill>
              </a:rPr>
              <a:t>…</a:t>
            </a:r>
            <a:endParaRPr lang="es-ES_tradnl" i="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827584" y="1801847"/>
                <a:ext cx="8208912" cy="3139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 smtClean="0"/>
                  <a:t> </a:t>
                </a:r>
                <a:r>
                  <a:rPr lang="es-ES_tradnl" sz="2400" i="0" dirty="0" err="1" smtClean="0">
                    <a:solidFill>
                      <a:srgbClr val="00FF00"/>
                    </a:solidFill>
                  </a:rPr>
                  <a:t>Low</a:t>
                </a:r>
                <a:r>
                  <a:rPr lang="es-ES_tradnl" sz="2400" i="0" dirty="0" smtClean="0">
                    <a:solidFill>
                      <a:srgbClr val="00FF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00FF00"/>
                    </a:solidFill>
                  </a:rPr>
                  <a:t>density</a:t>
                </a:r>
                <a:r>
                  <a:rPr lang="es-ES_tradnl" sz="2400" i="0" dirty="0" smtClean="0">
                    <a:solidFill>
                      <a:srgbClr val="00FF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00FF00"/>
                    </a:solidFill>
                  </a:rPr>
                  <a:t>theorem</a:t>
                </a:r>
                <a:r>
                  <a:rPr lang="es-ES_tradnl" sz="2400" i="0" dirty="0" smtClean="0">
                    <a:solidFill>
                      <a:srgbClr val="00FF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Π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ES" sz="2400" b="0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2400" b="0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d>
                    <m:r>
                      <a:rPr lang="es-ES" sz="240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≃</m:t>
                    </m:r>
                    <m:r>
                      <a:rPr lang="es-ES" sz="24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𝑇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sz="240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s-ES" sz="240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ES" sz="2400" i="1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2400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s-ES" sz="2400" b="0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2400" b="0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ES" sz="24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=0</m:t>
                        </m:r>
                      </m:e>
                    </m:d>
                    <m:r>
                      <a:rPr lang="es-ES" sz="24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24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es-ES" sz="24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 + …</m:t>
                    </m:r>
                  </m:oMath>
                </a14:m>
                <a:endParaRPr lang="es-ES_tradnl" i="0" dirty="0" smtClean="0">
                  <a:solidFill>
                    <a:srgbClr val="00FF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>
                    <a:solidFill>
                      <a:srgbClr val="00FF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C000"/>
                    </a:solidFill>
                  </a:rPr>
                  <a:t>The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C000"/>
                    </a:solidFill>
                  </a:rPr>
                  <a:t>question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C000"/>
                    </a:solidFill>
                  </a:rPr>
                  <a:t>is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… </a:t>
                </a:r>
                <a:r>
                  <a:rPr lang="es-ES_tradnl" sz="2400" i="0" dirty="0" err="1" smtClean="0">
                    <a:solidFill>
                      <a:srgbClr val="FFC000"/>
                    </a:solidFill>
                  </a:rPr>
                  <a:t>how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C000"/>
                    </a:solidFill>
                  </a:rPr>
                  <a:t>far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s-ES_tradnl" sz="2800" b="1" dirty="0" smtClean="0">
                    <a:solidFill>
                      <a:srgbClr val="66FFFF"/>
                    </a:solidFill>
                  </a:rPr>
                  <a:t>T</a:t>
                </a:r>
                <a:r>
                  <a:rPr lang="es-ES_tradnl" sz="2800" b="1" i="0" dirty="0" smtClean="0">
                    <a:solidFill>
                      <a:srgbClr val="66FFFF"/>
                    </a:solidFill>
                  </a:rPr>
                  <a:t>-</a:t>
                </a:r>
                <a:r>
                  <a:rPr lang="es-ES_tradnl" sz="2800" b="1" i="0" dirty="0" smtClean="0">
                    <a:solidFill>
                      <a:srgbClr val="66FFFF"/>
                    </a:solidFill>
                    <a:latin typeface="Mathematica1" panose="05000502060100000001" pitchFamily="2" charset="2"/>
                  </a:rPr>
                  <a:t>r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C000"/>
                    </a:solidFill>
                  </a:rPr>
                  <a:t>is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C000"/>
                    </a:solidFill>
                  </a:rPr>
                  <a:t>valid</a:t>
                </a:r>
                <a:r>
                  <a:rPr lang="es-ES_tradnl" sz="2400" i="0" dirty="0" smtClean="0">
                    <a:solidFill>
                      <a:srgbClr val="FFC000"/>
                    </a:solidFill>
                  </a:rPr>
                  <a:t>?</a:t>
                </a:r>
              </a:p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>
                    <a:solidFill>
                      <a:srgbClr val="FFC0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6600"/>
                    </a:solidFill>
                  </a:rPr>
                  <a:t>Typical</a:t>
                </a:r>
                <a:r>
                  <a:rPr lang="es-ES_tradnl" sz="2400" i="0" dirty="0" smtClean="0">
                    <a:solidFill>
                      <a:srgbClr val="FF66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FF6600"/>
                    </a:solidFill>
                  </a:rPr>
                  <a:t>situations</a:t>
                </a:r>
                <a:r>
                  <a:rPr lang="es-ES_tradnl" sz="2400" i="0" dirty="0" smtClean="0">
                    <a:solidFill>
                      <a:srgbClr val="FF6600"/>
                    </a:solidFill>
                  </a:rPr>
                  <a:t>:</a:t>
                </a: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000" i="0" dirty="0" err="1" smtClean="0"/>
                  <a:t>Resonances</a:t>
                </a:r>
                <a:r>
                  <a:rPr lang="es-ES_tradnl" sz="2000" i="0" dirty="0" smtClean="0"/>
                  <a:t> </a:t>
                </a:r>
                <a:r>
                  <a:rPr lang="es-ES_tradnl" sz="2000" dirty="0" err="1" smtClean="0"/>
                  <a:t>close</a:t>
                </a:r>
                <a:r>
                  <a:rPr lang="es-ES_tradnl" sz="2000" dirty="0" smtClean="0"/>
                  <a:t> </a:t>
                </a:r>
                <a:r>
                  <a:rPr lang="es-ES_tradnl" sz="2000" dirty="0" err="1" smtClean="0"/>
                  <a:t>to</a:t>
                </a:r>
                <a:r>
                  <a:rPr lang="es-ES_tradnl" sz="2000" dirty="0" smtClean="0"/>
                  <a:t> </a:t>
                </a:r>
                <a:r>
                  <a:rPr lang="es-ES_tradnl" sz="2000" dirty="0" err="1" smtClean="0"/>
                  <a:t>threshold</a:t>
                </a:r>
                <a:endParaRPr lang="es-ES_tradnl" sz="2000" i="0" dirty="0" smtClean="0"/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000" i="0" dirty="0" err="1" smtClean="0"/>
                  <a:t>Very</a:t>
                </a:r>
                <a:r>
                  <a:rPr lang="es-ES_tradnl" sz="2000" i="0" dirty="0" smtClean="0"/>
                  <a:t> </a:t>
                </a:r>
                <a:r>
                  <a:rPr lang="es-ES_tradnl" sz="2000" dirty="0" err="1" smtClean="0"/>
                  <a:t>narrow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states</a:t>
                </a:r>
                <a:endParaRPr lang="es-ES_tradnl" sz="2000" i="0" dirty="0" smtClean="0"/>
              </a:p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400" i="0" dirty="0">
                    <a:solidFill>
                      <a:srgbClr val="00FF00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66FFFF"/>
                    </a:solidFill>
                  </a:rPr>
                  <a:t>Prominent</a:t>
                </a:r>
                <a:r>
                  <a:rPr lang="es-ES_tradnl" sz="24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66FFFF"/>
                    </a:solidFill>
                  </a:rPr>
                  <a:t>example</a:t>
                </a:r>
                <a:r>
                  <a:rPr lang="es-ES_tradnl" sz="2400" i="0" dirty="0" smtClean="0">
                    <a:solidFill>
                      <a:srgbClr val="66FFFF"/>
                    </a:solidFill>
                  </a:rPr>
                  <a:t>:</a:t>
                </a:r>
                <a:r>
                  <a:rPr lang="es-ES_tradnl" sz="2400" i="0" dirty="0" smtClean="0">
                    <a:solidFill>
                      <a:srgbClr val="FF66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s-E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es-ES" sz="24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s-ES" sz="24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a:rPr lang="es-ES" sz="24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(1405)</m:t>
                    </m:r>
                  </m:oMath>
                </a14:m>
                <a:endParaRPr lang="es-ES_tradnl" sz="2400" i="0" dirty="0" smtClean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801847"/>
                <a:ext cx="8208912" cy="3139321"/>
              </a:xfrm>
              <a:prstGeom prst="rect">
                <a:avLst/>
              </a:prstGeom>
              <a:blipFill rotWithShape="1">
                <a:blip r:embed="rId3"/>
                <a:stretch>
                  <a:fillRect t="-2524" b="-36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62917"/>
            <a:ext cx="2304256" cy="380644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07904" y="64335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rgbClr val="FFC000"/>
                </a:solidFill>
              </a:rPr>
              <a:t>Oset</a:t>
            </a:r>
            <a:r>
              <a:rPr lang="es-ES" sz="1400" dirty="0" smtClean="0">
                <a:solidFill>
                  <a:srgbClr val="FFC000"/>
                </a:solidFill>
              </a:rPr>
              <a:t>, Ramos, NPA671 (2000) 481</a:t>
            </a:r>
            <a:endParaRPr lang="es-ES" sz="1400" dirty="0">
              <a:solidFill>
                <a:srgbClr val="FFC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99592" y="604277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66FFFF"/>
                </a:solidFill>
              </a:rPr>
              <a:t>Other</a:t>
            </a:r>
            <a:r>
              <a:rPr lang="es-ES" sz="1600" dirty="0" smtClean="0">
                <a:solidFill>
                  <a:srgbClr val="66FFFF"/>
                </a:solidFill>
              </a:rPr>
              <a:t> </a:t>
            </a:r>
            <a:r>
              <a:rPr lang="es-ES" sz="1600" dirty="0" err="1" smtClean="0">
                <a:solidFill>
                  <a:srgbClr val="66FFFF"/>
                </a:solidFill>
              </a:rPr>
              <a:t>systems</a:t>
            </a:r>
            <a:r>
              <a:rPr lang="es-ES" sz="1600" dirty="0" smtClean="0">
                <a:solidFill>
                  <a:srgbClr val="66FFFF"/>
                </a:solidFill>
              </a:rPr>
              <a:t>: </a:t>
            </a:r>
            <a:r>
              <a:rPr lang="es-ES" sz="1600" i="0" dirty="0" smtClean="0">
                <a:solidFill>
                  <a:srgbClr val="66FFFF"/>
                </a:solidFill>
                <a:latin typeface="Mathematica1" panose="05000502060100000001" pitchFamily="2" charset="2"/>
                <a:cs typeface="Times New Roman" panose="02020603050405020304" pitchFamily="18" charset="0"/>
              </a:rPr>
              <a:t>w</a:t>
            </a:r>
            <a:r>
              <a:rPr lang="es-ES" sz="1600" dirty="0" smtClean="0">
                <a:solidFill>
                  <a:srgbClr val="66FFFF"/>
                </a:solidFill>
              </a:rPr>
              <a:t>, </a:t>
            </a:r>
            <a:r>
              <a:rPr lang="es-ES" sz="1600" i="0" dirty="0" smtClean="0">
                <a:solidFill>
                  <a:srgbClr val="66FFFF"/>
                </a:solidFill>
                <a:latin typeface="Mathematica1" panose="05000502060100000001" pitchFamily="2" charset="2"/>
              </a:rPr>
              <a:t>f</a:t>
            </a:r>
            <a:r>
              <a:rPr lang="es-ES" sz="1600" dirty="0" smtClean="0">
                <a:solidFill>
                  <a:srgbClr val="66FFFF"/>
                </a:solidFill>
              </a:rPr>
              <a:t>, open </a:t>
            </a:r>
            <a:r>
              <a:rPr lang="es-ES" sz="1600" dirty="0" err="1" smtClean="0">
                <a:solidFill>
                  <a:srgbClr val="66FFFF"/>
                </a:solidFill>
              </a:rPr>
              <a:t>charm</a:t>
            </a:r>
            <a:endParaRPr lang="es-ES" sz="1600" dirty="0">
              <a:solidFill>
                <a:srgbClr val="66FF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4941168"/>
            <a:ext cx="3744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_tradnl" sz="2000" dirty="0" err="1"/>
              <a:t>Interaction</a:t>
            </a:r>
            <a:r>
              <a:rPr lang="es-ES_tradnl" sz="2000" dirty="0"/>
              <a:t> </a:t>
            </a:r>
            <a:r>
              <a:rPr lang="es-ES_tradnl" sz="2000" dirty="0" err="1"/>
              <a:t>turns</a:t>
            </a:r>
            <a:r>
              <a:rPr lang="es-ES_tradnl" sz="2000" dirty="0"/>
              <a:t> </a:t>
            </a:r>
            <a:r>
              <a:rPr lang="es-ES_tradnl" sz="2000" dirty="0" err="1"/>
              <a:t>rapidly</a:t>
            </a:r>
            <a:r>
              <a:rPr lang="es-ES_tradnl" sz="2000" dirty="0"/>
              <a:t> </a:t>
            </a:r>
            <a:r>
              <a:rPr lang="es-ES_tradnl" sz="2000" dirty="0" err="1"/>
              <a:t>from</a:t>
            </a:r>
            <a:r>
              <a:rPr lang="es-ES_tradnl" sz="2000" dirty="0"/>
              <a:t> </a:t>
            </a:r>
            <a:r>
              <a:rPr lang="es-ES_tradnl" sz="2000" dirty="0" err="1">
                <a:solidFill>
                  <a:srgbClr val="FF6600"/>
                </a:solidFill>
              </a:rPr>
              <a:t>repulsive</a:t>
            </a:r>
            <a:r>
              <a:rPr lang="es-ES_tradnl" sz="2000" dirty="0"/>
              <a:t> </a:t>
            </a:r>
            <a:r>
              <a:rPr lang="es-ES_tradnl" sz="2000" dirty="0" err="1"/>
              <a:t>to</a:t>
            </a:r>
            <a:r>
              <a:rPr lang="es-ES_tradnl" sz="2000" dirty="0"/>
              <a:t> </a:t>
            </a:r>
            <a:r>
              <a:rPr lang="es-ES_tradnl" sz="2000" dirty="0" err="1" smtClean="0">
                <a:solidFill>
                  <a:srgbClr val="FFC000"/>
                </a:solidFill>
              </a:rPr>
              <a:t>attractive</a:t>
            </a:r>
            <a:r>
              <a:rPr lang="es-ES_tradnl" sz="2000" dirty="0"/>
              <a:t> </a:t>
            </a:r>
            <a:r>
              <a:rPr lang="es-ES_tradnl" sz="2000" dirty="0" err="1" smtClean="0"/>
              <a:t>already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very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low</a:t>
            </a:r>
            <a:r>
              <a:rPr lang="es-ES_tradnl" sz="2000" dirty="0" smtClean="0"/>
              <a:t> nuclear </a:t>
            </a:r>
            <a:r>
              <a:rPr lang="es-ES_tradnl" sz="2000" dirty="0" err="1" smtClean="0"/>
              <a:t>densities</a:t>
            </a:r>
            <a:endParaRPr lang="es-ES_tradnl" sz="2000" dirty="0"/>
          </a:p>
          <a:p>
            <a:endParaRPr lang="es-ES" dirty="0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684213" y="333375"/>
            <a:ext cx="7848600" cy="457200"/>
            <a:chOff x="431" y="210"/>
            <a:chExt cx="4944" cy="288"/>
          </a:xfrm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431" y="210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2400" b="1" u="sng" dirty="0">
                  <a:solidFill>
                    <a:srgbClr val="00FF00"/>
                  </a:solidFill>
                </a:rPr>
                <a:t>KN and KN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scattering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in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hot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nuclear </a:t>
              </a:r>
              <a:r>
                <a:rPr lang="es-ES_tradnl" altLang="es-ES" sz="2400" b="1" u="sng" dirty="0" err="1" smtClean="0">
                  <a:solidFill>
                    <a:srgbClr val="00FF00"/>
                  </a:solidFill>
                </a:rPr>
                <a:t>medium</a:t>
              </a:r>
              <a:endParaRPr lang="es-ES_tradnl" altLang="es-ES" b="1" i="0" u="sng" dirty="0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521" y="255"/>
              <a:ext cx="137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339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611559" y="980728"/>
            <a:ext cx="7992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b="1" i="0" dirty="0" err="1" smtClean="0">
                <a:solidFill>
                  <a:srgbClr val="66FFFF"/>
                </a:solidFill>
              </a:rPr>
              <a:t>Selfconsistent</a:t>
            </a:r>
            <a:r>
              <a:rPr lang="es-ES_tradnl" sz="2400" i="0" dirty="0" smtClean="0">
                <a:solidFill>
                  <a:srgbClr val="66FFFF"/>
                </a:solidFill>
              </a:rPr>
              <a:t> and </a:t>
            </a:r>
            <a:r>
              <a:rPr lang="es-ES_tradnl" sz="2400" b="1" i="0" dirty="0" err="1" smtClean="0">
                <a:solidFill>
                  <a:srgbClr val="66FFFF"/>
                </a:solidFill>
              </a:rPr>
              <a:t>unitary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b="1" i="0" dirty="0" err="1" smtClean="0">
                <a:solidFill>
                  <a:srgbClr val="66FFFF"/>
                </a:solidFill>
              </a:rPr>
              <a:t>coupled-channel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approach</a:t>
            </a:r>
            <a:endParaRPr lang="es-ES_tradnl" i="0" dirty="0">
              <a:solidFill>
                <a:srgbClr val="FFC000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614512" y="1556792"/>
            <a:ext cx="5333752" cy="1306853"/>
            <a:chOff x="1979712" y="4714435"/>
            <a:chExt cx="5333752" cy="130685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714435"/>
              <a:ext cx="5333752" cy="1306853"/>
            </a:xfrm>
            <a:prstGeom prst="rect">
              <a:avLst/>
            </a:prstGeom>
            <a:noFill/>
            <a:ln w="381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CuadroTexto"/>
            <p:cNvSpPr txBox="1"/>
            <p:nvPr/>
          </p:nvSpPr>
          <p:spPr>
            <a:xfrm>
              <a:off x="5940152" y="515719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solidFill>
                    <a:schemeClr val="bg2"/>
                  </a:solidFill>
                </a:rPr>
                <a:t>G</a:t>
              </a:r>
              <a:endParaRPr lang="es-E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614512" y="3418291"/>
            <a:ext cx="5333752" cy="1306853"/>
            <a:chOff x="1614512" y="3778331"/>
            <a:chExt cx="5333752" cy="1306853"/>
          </a:xfrm>
        </p:grpSpPr>
        <p:grpSp>
          <p:nvGrpSpPr>
            <p:cNvPr id="19" name="18 Grupo"/>
            <p:cNvGrpSpPr/>
            <p:nvPr/>
          </p:nvGrpSpPr>
          <p:grpSpPr>
            <a:xfrm>
              <a:off x="1614512" y="3778331"/>
              <a:ext cx="5333752" cy="1306853"/>
              <a:chOff x="1979712" y="4714435"/>
              <a:chExt cx="5333752" cy="1306853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4714435"/>
                <a:ext cx="5333752" cy="1306853"/>
              </a:xfrm>
              <a:prstGeom prst="rect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20 CuadroTexto"/>
              <p:cNvSpPr txBox="1"/>
              <p:nvPr/>
            </p:nvSpPr>
            <p:spPr>
              <a:xfrm>
                <a:off x="5940152" y="515719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>
                    <a:solidFill>
                      <a:schemeClr val="bg2"/>
                    </a:solidFill>
                  </a:rPr>
                  <a:t>G</a:t>
                </a:r>
                <a:endParaRPr lang="es-ES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2" name="3 Elipse"/>
            <p:cNvSpPr>
              <a:spLocks noChangeArrowheads="1"/>
            </p:cNvSpPr>
            <p:nvPr/>
          </p:nvSpPr>
          <p:spPr bwMode="auto">
            <a:xfrm>
              <a:off x="5646960" y="3933056"/>
              <a:ext cx="199822" cy="194710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11 Elipse"/>
            <p:cNvSpPr>
              <a:spLocks noChangeArrowheads="1"/>
            </p:cNvSpPr>
            <p:nvPr/>
          </p:nvSpPr>
          <p:spPr bwMode="auto">
            <a:xfrm>
              <a:off x="5646960" y="4711896"/>
              <a:ext cx="199822" cy="19471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331640" y="2865575"/>
                <a:ext cx="5976664" cy="491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24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𝒯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 =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 +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𝑖𝑙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𝒯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𝑙𝑗</m:t>
                          </m:r>
                        </m:sub>
                      </m:sSub>
                    </m:oMath>
                  </m:oMathPara>
                </a14:m>
                <a:endParaRPr lang="es-ES_tradnl" sz="2400" i="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2865575"/>
                <a:ext cx="5976664" cy="491417"/>
              </a:xfrm>
              <a:prstGeom prst="rect">
                <a:avLst/>
              </a:prstGeom>
              <a:blipFill rotWithShape="1">
                <a:blip r:embed="rId3"/>
                <a:stretch>
                  <a:fillRect b="-98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1331640" y="4725144"/>
                <a:ext cx="5976664" cy="491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24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𝒯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24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=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 +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𝑖𝑙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s-ES" sz="24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24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𝒯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𝑙𝑗</m:t>
                          </m:r>
                        </m:sub>
                      </m:sSub>
                      <m:r>
                        <a:rPr lang="es-ES" sz="240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240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s-ES" sz="240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240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s-ES" sz="240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_tradnl" sz="2400" i="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725144"/>
                <a:ext cx="5976664" cy="491417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50 Grupo"/>
          <p:cNvGrpSpPr/>
          <p:nvPr/>
        </p:nvGrpSpPr>
        <p:grpSpPr>
          <a:xfrm>
            <a:off x="1614512" y="5373216"/>
            <a:ext cx="3821584" cy="1152128"/>
            <a:chOff x="1614512" y="5373216"/>
            <a:chExt cx="3821584" cy="1152128"/>
          </a:xfrm>
        </p:grpSpPr>
        <p:sp>
          <p:nvSpPr>
            <p:cNvPr id="44" name="43 Rectángulo"/>
            <p:cNvSpPr/>
            <p:nvPr/>
          </p:nvSpPr>
          <p:spPr bwMode="auto">
            <a:xfrm>
              <a:off x="1614512" y="5373216"/>
              <a:ext cx="3821584" cy="1152128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3 Elipse"/>
            <p:cNvSpPr>
              <a:spLocks noChangeArrowheads="1"/>
            </p:cNvSpPr>
            <p:nvPr/>
          </p:nvSpPr>
          <p:spPr bwMode="auto">
            <a:xfrm>
              <a:off x="2211938" y="5733256"/>
              <a:ext cx="199822" cy="194710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3 Elipse"/>
            <p:cNvSpPr>
              <a:spLocks noChangeArrowheads="1"/>
            </p:cNvSpPr>
            <p:nvPr/>
          </p:nvSpPr>
          <p:spPr bwMode="auto">
            <a:xfrm>
              <a:off x="3887924" y="5733256"/>
              <a:ext cx="468052" cy="504056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 w="19050" algn="ctr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3943220" y="5785229"/>
              <a:ext cx="4127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40 Conector recto"/>
            <p:cNvCxnSpPr/>
            <p:nvPr/>
          </p:nvCxnSpPr>
          <p:spPr bwMode="auto">
            <a:xfrm>
              <a:off x="3501526" y="5733256"/>
              <a:ext cx="129614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41 Arco"/>
            <p:cNvSpPr/>
            <p:nvPr/>
          </p:nvSpPr>
          <p:spPr bwMode="auto">
            <a:xfrm>
              <a:off x="3779912" y="6021288"/>
              <a:ext cx="648072" cy="418168"/>
            </a:xfrm>
            <a:prstGeom prst="arc">
              <a:avLst>
                <a:gd name="adj1" fmla="val 19705034"/>
                <a:gd name="adj2" fmla="val 13326957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2843808" y="5635659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0" dirty="0" smtClean="0">
                  <a:solidFill>
                    <a:schemeClr val="bg2"/>
                  </a:solidFill>
                </a:rPr>
                <a:t>=</a:t>
              </a:r>
              <a:endParaRPr lang="es-ES" i="0" dirty="0">
                <a:solidFill>
                  <a:schemeClr val="bg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44 CuadroTexto"/>
                <p:cNvSpPr txBox="1"/>
                <p:nvPr/>
              </p:nvSpPr>
              <p:spPr>
                <a:xfrm>
                  <a:off x="1907704" y="5919663"/>
                  <a:ext cx="864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Π</m:t>
                        </m:r>
                      </m:oMath>
                    </m:oMathPara>
                  </a14:m>
                  <a:endParaRPr lang="es-E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5919663"/>
                  <a:ext cx="86409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AutoShape 47"/>
          <p:cNvSpPr>
            <a:spLocks noChangeArrowheads="1"/>
          </p:cNvSpPr>
          <p:nvPr/>
        </p:nvSpPr>
        <p:spPr bwMode="auto">
          <a:xfrm>
            <a:off x="5646960" y="5785229"/>
            <a:ext cx="580803" cy="200055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403271" y="5543989"/>
            <a:ext cx="2520950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b="1" dirty="0">
                <a:solidFill>
                  <a:srgbClr val="00FF00"/>
                </a:solidFill>
              </a:rPr>
              <a:t>M</a:t>
            </a:r>
            <a:r>
              <a:rPr lang="en-US" altLang="es-ES" b="1" dirty="0" smtClean="0">
                <a:solidFill>
                  <a:srgbClr val="00FF00"/>
                </a:solidFill>
              </a:rPr>
              <a:t>eson </a:t>
            </a:r>
            <a:r>
              <a:rPr lang="en-US" altLang="es-ES" b="1" dirty="0" err="1">
                <a:solidFill>
                  <a:srgbClr val="00FF00"/>
                </a:solidFill>
              </a:rPr>
              <a:t>selfenergy</a:t>
            </a:r>
            <a:r>
              <a:rPr lang="en-US" altLang="es-ES" b="1" dirty="0">
                <a:solidFill>
                  <a:srgbClr val="00FF00"/>
                </a:solidFill>
              </a:rPr>
              <a:t> and spectral </a:t>
            </a:r>
            <a:r>
              <a:rPr lang="en-US" altLang="es-ES" b="1" dirty="0" smtClean="0">
                <a:solidFill>
                  <a:srgbClr val="00FF00"/>
                </a:solidFill>
              </a:rPr>
              <a:t>function</a:t>
            </a:r>
          </a:p>
        </p:txBody>
      </p:sp>
      <p:sp>
        <p:nvSpPr>
          <p:cNvPr id="50" name="49 Flecha doblada"/>
          <p:cNvSpPr/>
          <p:nvPr/>
        </p:nvSpPr>
        <p:spPr bwMode="auto">
          <a:xfrm flipH="1">
            <a:off x="5846782" y="3403441"/>
            <a:ext cx="2015951" cy="1973900"/>
          </a:xfrm>
          <a:prstGeom prst="bentArrow">
            <a:avLst>
              <a:gd name="adj1" fmla="val 5767"/>
              <a:gd name="adj2" fmla="val 6079"/>
              <a:gd name="adj3" fmla="val 11937"/>
              <a:gd name="adj4" fmla="val 450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179512" y="1959223"/>
            <a:ext cx="1447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err="1" smtClean="0">
                <a:solidFill>
                  <a:srgbClr val="66FFFF"/>
                </a:solidFill>
              </a:rPr>
              <a:t>Vacuum</a:t>
            </a:r>
            <a:endParaRPr lang="es-ES_tradnl" dirty="0">
              <a:solidFill>
                <a:srgbClr val="FFC000"/>
              </a:solidFill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238542" y="3831431"/>
            <a:ext cx="1525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>
                <a:solidFill>
                  <a:srgbClr val="66FFFF"/>
                </a:solidFill>
              </a:rPr>
              <a:t>M</a:t>
            </a:r>
            <a:r>
              <a:rPr lang="es-ES_tradnl" sz="2400" dirty="0" smtClean="0">
                <a:solidFill>
                  <a:srgbClr val="66FFFF"/>
                </a:solidFill>
              </a:rPr>
              <a:t>edium</a:t>
            </a:r>
            <a:endParaRPr lang="es-ES_tradnl" dirty="0">
              <a:solidFill>
                <a:srgbClr val="FFC000"/>
              </a:solidFill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7020272" y="2420888"/>
            <a:ext cx="21609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b="1" dirty="0" smtClean="0">
                <a:solidFill>
                  <a:srgbClr val="FFC000"/>
                </a:solidFill>
              </a:rPr>
              <a:t>Baryons: Pauli blocking and potential dressing</a:t>
            </a:r>
            <a:endParaRPr lang="en-US" altLang="es-ES" b="1" dirty="0">
              <a:solidFill>
                <a:srgbClr val="FFC000"/>
              </a:solidFill>
            </a:endParaRPr>
          </a:p>
        </p:txBody>
      </p:sp>
      <p:sp>
        <p:nvSpPr>
          <p:cNvPr id="55" name="54 Llamada con línea 1"/>
          <p:cNvSpPr/>
          <p:nvPr/>
        </p:nvSpPr>
        <p:spPr bwMode="auto">
          <a:xfrm>
            <a:off x="7062734" y="2420888"/>
            <a:ext cx="2045770" cy="995338"/>
          </a:xfrm>
          <a:prstGeom prst="borderCallout1">
            <a:avLst>
              <a:gd name="adj1" fmla="val 101701"/>
              <a:gd name="adj2" fmla="val 49051"/>
              <a:gd name="adj3" fmla="val 191627"/>
              <a:gd name="adj4" fmla="val -58996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684213" y="333375"/>
            <a:ext cx="7848600" cy="457200"/>
            <a:chOff x="431" y="210"/>
            <a:chExt cx="4944" cy="288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431" y="210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2400" b="1" u="sng" dirty="0">
                  <a:solidFill>
                    <a:srgbClr val="00FF00"/>
                  </a:solidFill>
                </a:rPr>
                <a:t>KN and KN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scattering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in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hot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nuclear </a:t>
              </a:r>
              <a:r>
                <a:rPr lang="es-ES_tradnl" altLang="es-ES" sz="2400" b="1" u="sng" dirty="0" err="1" smtClean="0">
                  <a:solidFill>
                    <a:srgbClr val="00FF00"/>
                  </a:solidFill>
                </a:rPr>
                <a:t>medium</a:t>
              </a:r>
              <a:endParaRPr lang="es-ES_tradnl" altLang="es-ES" b="1" i="0" u="sng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521" y="255"/>
              <a:ext cx="137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020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4213" y="333375"/>
            <a:ext cx="7848600" cy="457200"/>
            <a:chOff x="431" y="210"/>
            <a:chExt cx="4944" cy="288"/>
          </a:xfrm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431" y="210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2400" b="1" u="sng" dirty="0">
                  <a:solidFill>
                    <a:srgbClr val="00FF00"/>
                  </a:solidFill>
                </a:rPr>
                <a:t>KN and KN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scattering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in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hot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nuclear </a:t>
              </a:r>
              <a:r>
                <a:rPr lang="es-ES_tradnl" altLang="es-ES" sz="2400" b="1" u="sng" dirty="0" err="1" smtClean="0">
                  <a:solidFill>
                    <a:srgbClr val="00FF00"/>
                  </a:solidFill>
                </a:rPr>
                <a:t>medium</a:t>
              </a:r>
              <a:endParaRPr lang="es-ES_tradnl" altLang="es-ES" b="1" i="0" u="sng" dirty="0"/>
            </a:p>
          </p:txBody>
        </p:sp>
        <p:sp>
          <p:nvSpPr>
            <p:cNvPr id="4" name="Line 23"/>
            <p:cNvSpPr>
              <a:spLocks noChangeShapeType="1"/>
            </p:cNvSpPr>
            <p:nvPr/>
          </p:nvSpPr>
          <p:spPr bwMode="auto">
            <a:xfrm>
              <a:off x="521" y="255"/>
              <a:ext cx="137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11560" y="980728"/>
            <a:ext cx="6120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smtClean="0">
                <a:solidFill>
                  <a:srgbClr val="66FFFF"/>
                </a:solidFill>
              </a:rPr>
              <a:t>A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word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about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Chiral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Unitary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Theory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65902" y="1558240"/>
            <a:ext cx="596228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 smtClean="0"/>
              <a:t> </a:t>
            </a:r>
            <a:r>
              <a:rPr lang="es-ES_tradnl" dirty="0" err="1" smtClean="0"/>
              <a:t>ChPT</a:t>
            </a:r>
            <a:r>
              <a:rPr lang="es-ES_tradnl" dirty="0" smtClean="0"/>
              <a:t>:  amplitudes </a:t>
            </a:r>
            <a:r>
              <a:rPr lang="es-ES_tradnl" dirty="0" err="1" smtClean="0"/>
              <a:t>valid</a:t>
            </a:r>
            <a:r>
              <a:rPr lang="es-ES_tradnl" dirty="0" smtClean="0"/>
              <a:t> at </a:t>
            </a:r>
            <a:r>
              <a:rPr lang="es-ES_tradnl" u="sng" dirty="0" err="1" smtClean="0"/>
              <a:t>low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energies</a:t>
            </a:r>
            <a:endParaRPr lang="es-ES_tradnl" u="sng" dirty="0" smtClean="0"/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b="1" dirty="0" err="1" smtClean="0">
                <a:solidFill>
                  <a:srgbClr val="FF6600"/>
                </a:solidFill>
              </a:rPr>
              <a:t>Resonances</a:t>
            </a:r>
            <a:r>
              <a:rPr lang="es-ES_tradnl" b="1" dirty="0" smtClean="0">
                <a:solidFill>
                  <a:srgbClr val="FF6600"/>
                </a:solidFill>
              </a:rPr>
              <a:t>: </a:t>
            </a:r>
            <a:r>
              <a:rPr lang="es-ES_tradnl" b="1" dirty="0" err="1" smtClean="0">
                <a:solidFill>
                  <a:srgbClr val="FF6600"/>
                </a:solidFill>
              </a:rPr>
              <a:t>singularities</a:t>
            </a:r>
            <a:r>
              <a:rPr lang="es-ES_tradnl" b="1" dirty="0" smtClean="0">
                <a:solidFill>
                  <a:srgbClr val="FF6600"/>
                </a:solidFill>
              </a:rPr>
              <a:t> of T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b="1" dirty="0">
                <a:solidFill>
                  <a:srgbClr val="FF6600"/>
                </a:solidFill>
              </a:rPr>
              <a:t> </a:t>
            </a:r>
            <a:r>
              <a:rPr lang="es-ES_tradnl" i="0" dirty="0" err="1" smtClean="0">
                <a:solidFill>
                  <a:schemeClr val="hlink"/>
                </a:solidFill>
              </a:rPr>
              <a:t>Restoring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i="0" dirty="0" err="1">
                <a:solidFill>
                  <a:schemeClr val="hlink"/>
                </a:solidFill>
              </a:rPr>
              <a:t>unitarization</a:t>
            </a:r>
            <a:endParaRPr lang="es-ES_tradnl" i="0" dirty="0">
              <a:solidFill>
                <a:schemeClr val="hlink"/>
              </a:solidFill>
            </a:endParaRPr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 err="1"/>
              <a:t>Reach</a:t>
            </a:r>
            <a:r>
              <a:rPr lang="es-ES_tradnl" i="0" dirty="0"/>
              <a:t> </a:t>
            </a:r>
            <a:r>
              <a:rPr lang="es-ES_tradnl" i="0" dirty="0" err="1"/>
              <a:t>higher</a:t>
            </a:r>
            <a:r>
              <a:rPr lang="es-ES_tradnl" i="0" dirty="0"/>
              <a:t> </a:t>
            </a:r>
            <a:r>
              <a:rPr lang="es-ES_tradnl" i="0" dirty="0" err="1"/>
              <a:t>energies</a:t>
            </a:r>
            <a:r>
              <a:rPr lang="es-ES_tradnl" i="0" dirty="0"/>
              <a:t> and </a:t>
            </a:r>
            <a:r>
              <a:rPr lang="es-ES_tradnl" i="0" dirty="0" err="1"/>
              <a:t>temperatures</a:t>
            </a:r>
            <a:endParaRPr lang="es-ES_tradnl" i="0" dirty="0"/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b="1" u="sng" dirty="0" err="1"/>
              <a:t>Dynamically</a:t>
            </a:r>
            <a:r>
              <a:rPr lang="es-ES_tradnl" b="1" u="sng" dirty="0"/>
              <a:t> </a:t>
            </a:r>
            <a:r>
              <a:rPr lang="es-ES_tradnl" b="1" u="sng" dirty="0" err="1"/>
              <a:t>generated</a:t>
            </a:r>
            <a:r>
              <a:rPr lang="es-ES_tradnl" b="1" u="sng" dirty="0"/>
              <a:t> </a:t>
            </a:r>
            <a:r>
              <a:rPr lang="es-ES_tradnl" b="1" u="sng" dirty="0" err="1"/>
              <a:t>resonances</a:t>
            </a:r>
            <a:endParaRPr lang="es-ES_tradnl" b="1" u="sng" dirty="0"/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 err="1"/>
              <a:t>Few</a:t>
            </a:r>
            <a:r>
              <a:rPr lang="es-ES_tradnl" i="0" dirty="0"/>
              <a:t> </a:t>
            </a:r>
            <a:r>
              <a:rPr lang="es-ES_tradnl" i="0" dirty="0" err="1"/>
              <a:t>parameters</a:t>
            </a:r>
            <a:r>
              <a:rPr lang="es-ES_tradnl" i="0" dirty="0"/>
              <a:t> (</a:t>
            </a:r>
            <a:r>
              <a:rPr lang="es-ES_tradnl" i="0" dirty="0" err="1"/>
              <a:t>predictive</a:t>
            </a:r>
            <a:r>
              <a:rPr lang="es-ES_tradnl" i="0" dirty="0" smtClean="0"/>
              <a:t>!)</a:t>
            </a:r>
            <a:endParaRPr lang="es-ES_tradnl" b="1" dirty="0" smtClean="0">
              <a:solidFill>
                <a:srgbClr val="FF6600"/>
              </a:solidFill>
            </a:endParaRP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>
                <a:solidFill>
                  <a:schemeClr val="hlink"/>
                </a:solidFill>
              </a:rPr>
              <a:t> </a:t>
            </a:r>
            <a:r>
              <a:rPr lang="es-ES_tradnl" i="0" dirty="0" err="1" smtClean="0">
                <a:solidFill>
                  <a:srgbClr val="66FFFF"/>
                </a:solidFill>
              </a:rPr>
              <a:t>Coupled</a:t>
            </a:r>
            <a:r>
              <a:rPr lang="es-ES_tradnl" i="0" dirty="0" smtClean="0">
                <a:solidFill>
                  <a:srgbClr val="66FFFF"/>
                </a:solidFill>
              </a:rPr>
              <a:t> </a:t>
            </a:r>
            <a:r>
              <a:rPr lang="es-ES_tradnl" i="0" dirty="0" err="1" smtClean="0">
                <a:solidFill>
                  <a:srgbClr val="66FFFF"/>
                </a:solidFill>
              </a:rPr>
              <a:t>channels</a:t>
            </a:r>
            <a:r>
              <a:rPr lang="es-ES_tradnl" i="0" dirty="0" smtClean="0">
                <a:solidFill>
                  <a:srgbClr val="66FFFF"/>
                </a:solidFill>
              </a:rPr>
              <a:t>!</a:t>
            </a:r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i="0" dirty="0" smtClean="0"/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i="0" dirty="0" smtClean="0"/>
          </a:p>
        </p:txBody>
      </p:sp>
      <p:grpSp>
        <p:nvGrpSpPr>
          <p:cNvPr id="48" name="47 Grupo"/>
          <p:cNvGrpSpPr/>
          <p:nvPr/>
        </p:nvGrpSpPr>
        <p:grpSpPr>
          <a:xfrm>
            <a:off x="5580112" y="1545708"/>
            <a:ext cx="1224136" cy="753423"/>
            <a:chOff x="5868144" y="1545708"/>
            <a:chExt cx="1224136" cy="753423"/>
          </a:xfrm>
        </p:grpSpPr>
        <p:sp>
          <p:nvSpPr>
            <p:cNvPr id="45" name="44 Rectángulo"/>
            <p:cNvSpPr/>
            <p:nvPr/>
          </p:nvSpPr>
          <p:spPr bwMode="auto">
            <a:xfrm>
              <a:off x="5868144" y="1556792"/>
              <a:ext cx="1224136" cy="71863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38 Conector recto"/>
            <p:cNvCxnSpPr/>
            <p:nvPr/>
          </p:nvCxnSpPr>
          <p:spPr bwMode="auto">
            <a:xfrm>
              <a:off x="6228184" y="1700808"/>
              <a:ext cx="720451" cy="4537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40 Conector recto"/>
            <p:cNvCxnSpPr/>
            <p:nvPr/>
          </p:nvCxnSpPr>
          <p:spPr bwMode="auto">
            <a:xfrm flipV="1">
              <a:off x="6228184" y="1654734"/>
              <a:ext cx="792434" cy="5501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45 CuadroTexto"/>
            <p:cNvSpPr txBox="1"/>
            <p:nvPr/>
          </p:nvSpPr>
          <p:spPr>
            <a:xfrm>
              <a:off x="5868144" y="154570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2"/>
                  </a:solidFill>
                </a:rPr>
                <a:t>M</a:t>
              </a:r>
              <a:endParaRPr lang="es-ES" dirty="0">
                <a:solidFill>
                  <a:schemeClr val="bg2"/>
                </a:solidFill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868144" y="192979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2"/>
                  </a:solidFill>
                </a:rPr>
                <a:t>M’</a:t>
              </a:r>
              <a:endParaRPr lang="es-E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7020272" y="1556792"/>
            <a:ext cx="1584176" cy="729372"/>
            <a:chOff x="7020272" y="1556792"/>
            <a:chExt cx="1584176" cy="729372"/>
          </a:xfrm>
        </p:grpSpPr>
        <p:sp>
          <p:nvSpPr>
            <p:cNvPr id="51" name="50 Rectángulo"/>
            <p:cNvSpPr/>
            <p:nvPr/>
          </p:nvSpPr>
          <p:spPr bwMode="auto">
            <a:xfrm>
              <a:off x="7020272" y="1556792"/>
              <a:ext cx="1584176" cy="71863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23 Conector recto"/>
            <p:cNvCxnSpPr/>
            <p:nvPr/>
          </p:nvCxnSpPr>
          <p:spPr bwMode="auto">
            <a:xfrm>
              <a:off x="7380392" y="2154598"/>
              <a:ext cx="1152421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24 Conector recto"/>
            <p:cNvCxnSpPr/>
            <p:nvPr/>
          </p:nvCxnSpPr>
          <p:spPr bwMode="auto">
            <a:xfrm>
              <a:off x="7380392" y="1766938"/>
              <a:ext cx="575984" cy="3876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25 Conector recto"/>
            <p:cNvCxnSpPr/>
            <p:nvPr/>
          </p:nvCxnSpPr>
          <p:spPr bwMode="auto">
            <a:xfrm flipH="1">
              <a:off x="7956376" y="1766938"/>
              <a:ext cx="576437" cy="3876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51 CuadroTexto"/>
            <p:cNvSpPr txBox="1"/>
            <p:nvPr/>
          </p:nvSpPr>
          <p:spPr>
            <a:xfrm>
              <a:off x="7020272" y="155679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2"/>
                  </a:solidFill>
                </a:rPr>
                <a:t>M</a:t>
              </a:r>
              <a:endParaRPr lang="es-ES" dirty="0">
                <a:solidFill>
                  <a:schemeClr val="bg2"/>
                </a:solidFill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7020272" y="19168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2"/>
                  </a:solidFill>
                </a:rPr>
                <a:t>B</a:t>
              </a:r>
            </a:p>
          </p:txBody>
        </p:sp>
      </p:grpSp>
      <p:sp>
        <p:nvSpPr>
          <p:cNvPr id="55" name="54 CuadroTexto"/>
          <p:cNvSpPr txBox="1"/>
          <p:nvPr/>
        </p:nvSpPr>
        <p:spPr>
          <a:xfrm>
            <a:off x="7668343" y="1619508"/>
            <a:ext cx="86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0" dirty="0" smtClean="0">
                <a:solidFill>
                  <a:srgbClr val="002060"/>
                </a:solidFill>
              </a:rPr>
              <a:t>W T</a:t>
            </a:r>
            <a:endParaRPr lang="es-ES" i="0" dirty="0">
              <a:solidFill>
                <a:srgbClr val="00206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580112" y="4149080"/>
            <a:ext cx="356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FFC000"/>
                </a:solidFill>
              </a:rPr>
              <a:t>Hyodo</a:t>
            </a:r>
            <a:r>
              <a:rPr lang="es-ES" sz="1200" dirty="0" smtClean="0">
                <a:solidFill>
                  <a:srgbClr val="FFC000"/>
                </a:solidFill>
              </a:rPr>
              <a:t>, </a:t>
            </a:r>
            <a:r>
              <a:rPr lang="es-ES" sz="1200" dirty="0" err="1" smtClean="0">
                <a:solidFill>
                  <a:srgbClr val="FFC000"/>
                </a:solidFill>
              </a:rPr>
              <a:t>Jido</a:t>
            </a:r>
            <a:r>
              <a:rPr lang="es-ES" sz="1200" dirty="0" smtClean="0">
                <a:solidFill>
                  <a:srgbClr val="FFC000"/>
                </a:solidFill>
              </a:rPr>
              <a:t>, </a:t>
            </a:r>
            <a:r>
              <a:rPr lang="es-ES" sz="1200" dirty="0" err="1" smtClean="0">
                <a:solidFill>
                  <a:srgbClr val="FFC000"/>
                </a:solidFill>
              </a:rPr>
              <a:t>Prog</a:t>
            </a:r>
            <a:r>
              <a:rPr lang="es-ES" sz="1200" dirty="0" smtClean="0">
                <a:solidFill>
                  <a:srgbClr val="FFC000"/>
                </a:solidFill>
              </a:rPr>
              <a:t>. </a:t>
            </a:r>
            <a:r>
              <a:rPr lang="es-ES" sz="1200" dirty="0" err="1" smtClean="0">
                <a:solidFill>
                  <a:srgbClr val="FFC000"/>
                </a:solidFill>
              </a:rPr>
              <a:t>Part</a:t>
            </a:r>
            <a:r>
              <a:rPr lang="es-ES" sz="1200" dirty="0" smtClean="0">
                <a:solidFill>
                  <a:srgbClr val="FFC000"/>
                </a:solidFill>
              </a:rPr>
              <a:t>. </a:t>
            </a:r>
            <a:r>
              <a:rPr lang="es-ES" sz="1200" dirty="0" err="1" smtClean="0">
                <a:solidFill>
                  <a:srgbClr val="FFC000"/>
                </a:solidFill>
              </a:rPr>
              <a:t>Nucl</a:t>
            </a:r>
            <a:r>
              <a:rPr lang="es-ES" sz="1200" dirty="0" smtClean="0">
                <a:solidFill>
                  <a:srgbClr val="FFC000"/>
                </a:solidFill>
              </a:rPr>
              <a:t>. </a:t>
            </a:r>
            <a:r>
              <a:rPr lang="es-ES" sz="1200" dirty="0" err="1" smtClean="0">
                <a:solidFill>
                  <a:srgbClr val="FFC000"/>
                </a:solidFill>
              </a:rPr>
              <a:t>Phys</a:t>
            </a:r>
            <a:r>
              <a:rPr lang="es-ES" sz="1200" dirty="0" smtClean="0">
                <a:solidFill>
                  <a:srgbClr val="FFC000"/>
                </a:solidFill>
              </a:rPr>
              <a:t> 67 (2012) 55</a:t>
            </a:r>
            <a:endParaRPr lang="es-ES" sz="1200" dirty="0">
              <a:solidFill>
                <a:srgbClr val="FFC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59632" y="4831992"/>
            <a:ext cx="33201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/>
              <a:t>Unitarization</a:t>
            </a:r>
            <a:r>
              <a:rPr lang="es-ES_tradnl" dirty="0" smtClean="0"/>
              <a:t> </a:t>
            </a:r>
            <a:r>
              <a:rPr lang="es-ES_tradnl" dirty="0" err="1" smtClean="0"/>
              <a:t>schemes</a:t>
            </a:r>
            <a:r>
              <a:rPr lang="es-ES_tradnl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i="0" dirty="0" err="1" smtClean="0">
                <a:solidFill>
                  <a:schemeClr val="hlink"/>
                </a:solidFill>
              </a:rPr>
              <a:t>On-shell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i="0" dirty="0" err="1" smtClean="0">
                <a:solidFill>
                  <a:schemeClr val="hlink"/>
                </a:solidFill>
              </a:rPr>
              <a:t>Bethe-Salpeter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i="0" dirty="0" err="1" smtClean="0">
                <a:solidFill>
                  <a:schemeClr val="hlink"/>
                </a:solidFill>
              </a:rPr>
              <a:t>eq</a:t>
            </a:r>
            <a:r>
              <a:rPr lang="es-ES_tradnl" i="0" dirty="0" smtClean="0">
                <a:solidFill>
                  <a:schemeClr val="hlink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i="0" dirty="0" err="1" smtClean="0">
                <a:solidFill>
                  <a:schemeClr val="hlink"/>
                </a:solidFill>
              </a:rPr>
              <a:t>Inverse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i="0" dirty="0" err="1" smtClean="0">
                <a:solidFill>
                  <a:schemeClr val="hlink"/>
                </a:solidFill>
              </a:rPr>
              <a:t>Amplitude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i="0" dirty="0" err="1" smtClean="0">
                <a:solidFill>
                  <a:schemeClr val="hlink"/>
                </a:solidFill>
              </a:rPr>
              <a:t>Method</a:t>
            </a:r>
            <a:endParaRPr lang="es-ES_tradnl" i="0" dirty="0" smtClean="0">
              <a:solidFill>
                <a:schemeClr val="hlin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i="0" dirty="0" smtClean="0">
                <a:solidFill>
                  <a:schemeClr val="hlink"/>
                </a:solidFill>
              </a:rPr>
              <a:t>N/D </a:t>
            </a:r>
            <a:r>
              <a:rPr lang="es-ES_tradnl" i="0" dirty="0" err="1" smtClean="0">
                <a:solidFill>
                  <a:schemeClr val="hlink"/>
                </a:solidFill>
              </a:rPr>
              <a:t>method</a:t>
            </a:r>
            <a:endParaRPr lang="es-ES_tradnl" i="0" dirty="0" smtClean="0">
              <a:solidFill>
                <a:schemeClr val="hlin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i="0" dirty="0" err="1" smtClean="0">
                <a:solidFill>
                  <a:schemeClr val="hlink"/>
                </a:solidFill>
              </a:rPr>
              <a:t>Dispersion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i="0" dirty="0" err="1" smtClean="0">
                <a:solidFill>
                  <a:schemeClr val="hlink"/>
                </a:solidFill>
              </a:rPr>
              <a:t>relations</a:t>
            </a:r>
            <a:endParaRPr lang="es-ES_tradnl" i="0" dirty="0" smtClean="0">
              <a:solidFill>
                <a:schemeClr val="hlink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868144" y="624834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FFC000"/>
                </a:solidFill>
              </a:rPr>
              <a:t>Ollet</a:t>
            </a:r>
            <a:r>
              <a:rPr lang="es-ES" sz="1200" dirty="0" smtClean="0">
                <a:solidFill>
                  <a:srgbClr val="FFC000"/>
                </a:solidFill>
              </a:rPr>
              <a:t>, </a:t>
            </a:r>
            <a:r>
              <a:rPr lang="es-ES" sz="1200" dirty="0" err="1" smtClean="0">
                <a:solidFill>
                  <a:srgbClr val="FFC000"/>
                </a:solidFill>
              </a:rPr>
              <a:t>Oset</a:t>
            </a:r>
            <a:r>
              <a:rPr lang="es-ES" sz="1200" dirty="0" smtClean="0">
                <a:solidFill>
                  <a:srgbClr val="FFC000"/>
                </a:solidFill>
              </a:rPr>
              <a:t>, </a:t>
            </a:r>
            <a:r>
              <a:rPr lang="es-ES" sz="1200" dirty="0" err="1" smtClean="0">
                <a:solidFill>
                  <a:srgbClr val="FFC000"/>
                </a:solidFill>
              </a:rPr>
              <a:t>Pelaez</a:t>
            </a:r>
            <a:r>
              <a:rPr lang="es-ES" sz="1200" dirty="0">
                <a:solidFill>
                  <a:srgbClr val="FFC000"/>
                </a:solidFill>
              </a:rPr>
              <a:t>, </a:t>
            </a:r>
            <a:r>
              <a:rPr lang="es-ES" sz="1200" dirty="0" err="1">
                <a:solidFill>
                  <a:srgbClr val="FFC000"/>
                </a:solidFill>
              </a:rPr>
              <a:t>Phys.Rev</a:t>
            </a:r>
            <a:r>
              <a:rPr lang="es-ES" sz="1200" dirty="0">
                <a:solidFill>
                  <a:srgbClr val="FFC000"/>
                </a:solidFill>
              </a:rPr>
              <a:t>. D59 (1999) </a:t>
            </a:r>
            <a:r>
              <a:rPr lang="es-ES" sz="1200" dirty="0" smtClean="0">
                <a:solidFill>
                  <a:srgbClr val="FFC000"/>
                </a:solidFill>
              </a:rPr>
              <a:t>074001; </a:t>
            </a:r>
            <a:r>
              <a:rPr lang="es-ES" sz="1200" dirty="0" err="1" smtClean="0">
                <a:solidFill>
                  <a:srgbClr val="FFC000"/>
                </a:solidFill>
              </a:rPr>
              <a:t>Phys</a:t>
            </a:r>
            <a:r>
              <a:rPr lang="es-ES" sz="1200" dirty="0" smtClean="0">
                <a:solidFill>
                  <a:srgbClr val="FFC000"/>
                </a:solidFill>
              </a:rPr>
              <a:t>. Rev. </a:t>
            </a:r>
            <a:r>
              <a:rPr lang="es-ES" sz="1200" dirty="0" err="1" smtClean="0">
                <a:solidFill>
                  <a:srgbClr val="FFC000"/>
                </a:solidFill>
              </a:rPr>
              <a:t>Lett</a:t>
            </a:r>
            <a:r>
              <a:rPr lang="es-ES" sz="1200" dirty="0">
                <a:solidFill>
                  <a:srgbClr val="FFC000"/>
                </a:solidFill>
              </a:rPr>
              <a:t>. 80 (1998) 3452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6444208" y="2636912"/>
            <a:ext cx="1944216" cy="1518494"/>
            <a:chOff x="6444208" y="2636912"/>
            <a:chExt cx="1944216" cy="151849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832" y="2636912"/>
              <a:ext cx="1929592" cy="151849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6444208" y="2636912"/>
              <a:ext cx="864176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i="0" dirty="0" smtClean="0">
                  <a:solidFill>
                    <a:srgbClr val="002060"/>
                  </a:solidFill>
                  <a:latin typeface="Mathematica1" panose="05000502060100000001" pitchFamily="2" charset="2"/>
                </a:rPr>
                <a:t>L</a:t>
              </a:r>
              <a:r>
                <a:rPr lang="es-ES" sz="1400" b="1" i="0" dirty="0" smtClean="0">
                  <a:solidFill>
                    <a:srgbClr val="002060"/>
                  </a:solidFill>
                </a:rPr>
                <a:t>(1405)</a:t>
              </a:r>
              <a:endParaRPr lang="es-ES" sz="1400" b="1" i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454061" y="4653136"/>
            <a:ext cx="2078379" cy="1569918"/>
            <a:chOff x="6454061" y="4653136"/>
            <a:chExt cx="2078379" cy="156991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061" y="4653136"/>
              <a:ext cx="1934363" cy="1569918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6732240" y="4785791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i="0" dirty="0" smtClean="0">
                  <a:solidFill>
                    <a:srgbClr val="002060"/>
                  </a:solidFill>
                  <a:latin typeface="Mathematica1" panose="05000502060100000001" pitchFamily="2" charset="2"/>
                </a:rPr>
                <a:t>s</a:t>
              </a:r>
              <a:endParaRPr lang="es-ES" sz="1600" b="1" i="0" dirty="0">
                <a:solidFill>
                  <a:srgbClr val="002060"/>
                </a:solidFill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7668344" y="4785791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i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s-ES" sz="1600" b="1" i="0" baseline="-25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S" sz="1600" b="1" i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(980)</a:t>
              </a:r>
              <a:endParaRPr lang="es-ES" sz="1600" b="1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4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5" y="4212960"/>
            <a:ext cx="2931619" cy="62934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4213" y="333375"/>
            <a:ext cx="7848600" cy="457200"/>
            <a:chOff x="431" y="210"/>
            <a:chExt cx="4944" cy="288"/>
          </a:xfrm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431" y="210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2400" b="1" u="sng" dirty="0">
                  <a:solidFill>
                    <a:srgbClr val="00FF00"/>
                  </a:solidFill>
                </a:rPr>
                <a:t>KN and KN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scattering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in </a:t>
              </a:r>
              <a:r>
                <a:rPr lang="es-ES_tradnl" altLang="es-ES" sz="2400" b="1" u="sng" dirty="0" err="1">
                  <a:solidFill>
                    <a:srgbClr val="00FF00"/>
                  </a:solidFill>
                </a:rPr>
                <a:t>hot</a:t>
              </a:r>
              <a:r>
                <a:rPr lang="es-ES_tradnl" altLang="es-ES" sz="2400" b="1" u="sng" dirty="0">
                  <a:solidFill>
                    <a:srgbClr val="00FF00"/>
                  </a:solidFill>
                </a:rPr>
                <a:t> nuclear </a:t>
              </a:r>
              <a:r>
                <a:rPr lang="es-ES_tradnl" altLang="es-ES" sz="2400" b="1" u="sng" dirty="0" err="1" smtClean="0">
                  <a:solidFill>
                    <a:srgbClr val="00FF00"/>
                  </a:solidFill>
                </a:rPr>
                <a:t>medium</a:t>
              </a:r>
              <a:endParaRPr lang="es-ES_tradnl" altLang="es-ES" b="1" i="0" u="sng" dirty="0"/>
            </a:p>
          </p:txBody>
        </p:sp>
        <p:sp>
          <p:nvSpPr>
            <p:cNvPr id="4" name="Line 23"/>
            <p:cNvSpPr>
              <a:spLocks noChangeShapeType="1"/>
            </p:cNvSpPr>
            <p:nvPr/>
          </p:nvSpPr>
          <p:spPr bwMode="auto">
            <a:xfrm>
              <a:off x="521" y="255"/>
              <a:ext cx="137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3"/>
              <p:cNvSpPr txBox="1">
                <a:spLocks noChangeArrowheads="1"/>
              </p:cNvSpPr>
              <p:nvPr/>
            </p:nvSpPr>
            <p:spPr bwMode="auto">
              <a:xfrm>
                <a:off x="611560" y="980728"/>
                <a:ext cx="612068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</a:pPr>
                <a:r>
                  <a:rPr lang="es-ES_tradnl" sz="2400" i="0" dirty="0" smtClean="0">
                    <a:solidFill>
                      <a:srgbClr val="66FFFF"/>
                    </a:solidFill>
                  </a:rPr>
                  <a:t>Particularly, </a:t>
                </a:r>
                <a:r>
                  <a:rPr lang="es-ES_tradnl" sz="2400" i="0" dirty="0" err="1" smtClean="0">
                    <a:solidFill>
                      <a:srgbClr val="66FFFF"/>
                    </a:solidFill>
                  </a:rPr>
                  <a:t>for</a:t>
                </a:r>
                <a:r>
                  <a:rPr lang="es-ES_tradnl" sz="2400" i="0" dirty="0" smtClean="0">
                    <a:solidFill>
                      <a:srgbClr val="66FF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s-ES" sz="2400" b="0" i="1" smtClean="0">
                        <a:solidFill>
                          <a:srgbClr val="66FF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s-ES_tradnl" sz="2400" i="0" dirty="0" smtClean="0">
                    <a:solidFill>
                      <a:srgbClr val="66FF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s-ES_tradnl" sz="2400" i="1" dirty="0" smtClean="0">
                        <a:solidFill>
                          <a:srgbClr val="66FFFF"/>
                        </a:solidFill>
                        <a:latin typeface="Cambria Math"/>
                      </a:rPr>
                      <m:t>𝐾𝑁</m:t>
                    </m:r>
                  </m:oMath>
                </a14:m>
                <a:endParaRPr lang="es-ES_tradnl" i="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980728"/>
                <a:ext cx="61206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94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55576" y="1641425"/>
            <a:ext cx="5694362" cy="779463"/>
            <a:chOff x="517" y="1987"/>
            <a:chExt cx="3584" cy="491"/>
          </a:xfrm>
        </p:grpSpPr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517" y="1987"/>
              <a:ext cx="358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ES" dirty="0">
                  <a:solidFill>
                    <a:schemeClr val="hlink"/>
                  </a:solidFill>
                </a:rPr>
                <a:t>S</a:t>
              </a:r>
              <a:r>
                <a:rPr lang="en-US" altLang="es-ES" i="0" dirty="0">
                  <a:solidFill>
                    <a:schemeClr val="hlink"/>
                  </a:solidFill>
                </a:rPr>
                <a:t>= -1: </a:t>
              </a:r>
              <a:r>
                <a:rPr lang="en-US" altLang="es-ES" dirty="0">
                  <a:solidFill>
                    <a:srgbClr val="00FF00"/>
                  </a:solidFill>
                </a:rPr>
                <a:t>KN</a:t>
              </a:r>
              <a:r>
                <a:rPr lang="en-US" altLang="es-ES" i="0" dirty="0">
                  <a:solidFill>
                    <a:srgbClr val="00FF00"/>
                  </a:solidFill>
                </a:rPr>
                <a:t>, </a:t>
              </a:r>
              <a:r>
                <a:rPr lang="en-US" altLang="es-ES" i="0" dirty="0" err="1">
                  <a:solidFill>
                    <a:srgbClr val="00FF00"/>
                  </a:solidFill>
                  <a:latin typeface="Mathematica1" pitchFamily="2" charset="2"/>
                </a:rPr>
                <a:t>pS</a:t>
              </a:r>
              <a:r>
                <a:rPr lang="en-US" altLang="es-ES" i="0" dirty="0">
                  <a:solidFill>
                    <a:srgbClr val="00FF00"/>
                  </a:solidFill>
                </a:rPr>
                <a:t>, </a:t>
              </a:r>
              <a:r>
                <a:rPr lang="en-US" altLang="es-ES" i="0" dirty="0" err="1">
                  <a:solidFill>
                    <a:srgbClr val="00FF00"/>
                  </a:solidFill>
                  <a:latin typeface="Mathematica1" pitchFamily="2" charset="2"/>
                </a:rPr>
                <a:t>hL</a:t>
              </a:r>
              <a:r>
                <a:rPr lang="en-US" altLang="es-ES" i="0" dirty="0">
                  <a:solidFill>
                    <a:srgbClr val="00FF00"/>
                  </a:solidFill>
                </a:rPr>
                <a:t>, </a:t>
              </a:r>
              <a:r>
                <a:rPr lang="en-US" altLang="es-ES" dirty="0">
                  <a:solidFill>
                    <a:srgbClr val="00FF00"/>
                  </a:solidFill>
                </a:rPr>
                <a:t>K</a:t>
              </a:r>
              <a:r>
                <a:rPr lang="en-US" altLang="es-ES" i="0" dirty="0">
                  <a:solidFill>
                    <a:srgbClr val="00FF00"/>
                  </a:solidFill>
                  <a:latin typeface="Mathematica1" pitchFamily="2" charset="2"/>
                </a:rPr>
                <a:t>X</a:t>
              </a:r>
              <a:r>
                <a:rPr lang="en-US" altLang="es-ES" i="0" dirty="0"/>
                <a:t>  (</a:t>
              </a:r>
              <a:r>
                <a:rPr lang="en-US" altLang="es-ES" dirty="0"/>
                <a:t>I</a:t>
              </a:r>
              <a:r>
                <a:rPr lang="en-US" altLang="es-ES" i="0" dirty="0"/>
                <a:t>=0); </a:t>
              </a:r>
              <a:r>
                <a:rPr lang="en-US" altLang="es-ES" dirty="0">
                  <a:solidFill>
                    <a:srgbClr val="00FF00"/>
                  </a:solidFill>
                </a:rPr>
                <a:t>KN</a:t>
              </a:r>
              <a:r>
                <a:rPr lang="en-US" altLang="es-ES" i="0" dirty="0">
                  <a:solidFill>
                    <a:srgbClr val="00FF00"/>
                  </a:solidFill>
                </a:rPr>
                <a:t>, </a:t>
              </a:r>
              <a:r>
                <a:rPr lang="en-US" altLang="es-ES" i="0" dirty="0" err="1">
                  <a:solidFill>
                    <a:srgbClr val="00FF00"/>
                  </a:solidFill>
                  <a:latin typeface="Mathematica1" pitchFamily="2" charset="2"/>
                </a:rPr>
                <a:t>pL</a:t>
              </a:r>
              <a:r>
                <a:rPr lang="en-US" altLang="es-ES" i="0" dirty="0">
                  <a:solidFill>
                    <a:srgbClr val="00FF00"/>
                  </a:solidFill>
                </a:rPr>
                <a:t>, </a:t>
              </a:r>
              <a:r>
                <a:rPr lang="en-US" altLang="es-ES" i="0" dirty="0" err="1">
                  <a:solidFill>
                    <a:srgbClr val="00FF00"/>
                  </a:solidFill>
                  <a:latin typeface="Mathematica1" pitchFamily="2" charset="2"/>
                </a:rPr>
                <a:t>pS</a:t>
              </a:r>
              <a:r>
                <a:rPr lang="en-US" altLang="es-ES" i="0" dirty="0">
                  <a:solidFill>
                    <a:srgbClr val="00FF00"/>
                  </a:solidFill>
                </a:rPr>
                <a:t>, </a:t>
              </a:r>
              <a:r>
                <a:rPr lang="en-US" altLang="es-ES" i="0" dirty="0" err="1">
                  <a:solidFill>
                    <a:srgbClr val="00FF00"/>
                  </a:solidFill>
                  <a:latin typeface="Mathematica1" pitchFamily="2" charset="2"/>
                </a:rPr>
                <a:t>hS</a:t>
              </a:r>
              <a:r>
                <a:rPr lang="en-US" altLang="es-ES" i="0" dirty="0">
                  <a:solidFill>
                    <a:srgbClr val="00FF00"/>
                  </a:solidFill>
                </a:rPr>
                <a:t>, </a:t>
              </a:r>
              <a:r>
                <a:rPr lang="en-US" altLang="es-ES" dirty="0">
                  <a:solidFill>
                    <a:srgbClr val="00FF00"/>
                  </a:solidFill>
                </a:rPr>
                <a:t>K</a:t>
              </a:r>
              <a:r>
                <a:rPr lang="en-US" altLang="es-ES" i="0" dirty="0">
                  <a:solidFill>
                    <a:srgbClr val="00FF00"/>
                  </a:solidFill>
                  <a:latin typeface="Mathematica1" pitchFamily="2" charset="2"/>
                </a:rPr>
                <a:t>X</a:t>
              </a:r>
              <a:r>
                <a:rPr lang="en-US" altLang="es-ES" i="0" dirty="0"/>
                <a:t> (</a:t>
              </a:r>
              <a:r>
                <a:rPr lang="en-US" altLang="es-ES" dirty="0"/>
                <a:t>I</a:t>
              </a:r>
              <a:r>
                <a:rPr lang="en-US" altLang="es-ES" i="0" dirty="0"/>
                <a:t>=1)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s-ES" dirty="0">
                  <a:solidFill>
                    <a:schemeClr val="hlink"/>
                  </a:solidFill>
                </a:rPr>
                <a:t>S</a:t>
              </a:r>
              <a:r>
                <a:rPr lang="en-US" altLang="es-ES" i="0" dirty="0">
                  <a:solidFill>
                    <a:schemeClr val="hlink"/>
                  </a:solidFill>
                </a:rPr>
                <a:t>=+1:</a:t>
              </a:r>
              <a:r>
                <a:rPr lang="en-US" altLang="es-ES" i="0" dirty="0"/>
                <a:t> </a:t>
              </a:r>
              <a:r>
                <a:rPr lang="en-US" altLang="es-ES" dirty="0">
                  <a:solidFill>
                    <a:srgbClr val="00FF00"/>
                  </a:solidFill>
                </a:rPr>
                <a:t>KN</a:t>
              </a:r>
              <a:r>
                <a:rPr lang="en-US" altLang="es-ES" i="0" dirty="0"/>
                <a:t> (</a:t>
              </a:r>
              <a:r>
                <a:rPr lang="en-US" altLang="es-ES" dirty="0"/>
                <a:t>I</a:t>
              </a:r>
              <a:r>
                <a:rPr lang="en-US" altLang="es-ES" i="0" dirty="0"/>
                <a:t>=0,1)</a:t>
              </a: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1020" y="2024"/>
              <a:ext cx="91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2426" y="2024"/>
              <a:ext cx="91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851920" y="4149080"/>
            <a:ext cx="5184576" cy="720080"/>
            <a:chOff x="971229" y="5438898"/>
            <a:chExt cx="4896915" cy="510382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971229" y="5438898"/>
              <a:ext cx="4896915" cy="510382"/>
              <a:chOff x="295" y="2795"/>
              <a:chExt cx="5125" cy="635"/>
            </a:xfrm>
          </p:grpSpPr>
          <p:sp>
            <p:nvSpPr>
              <p:cNvPr id="16" name="AutoShape 2"/>
              <p:cNvSpPr>
                <a:spLocks noChangeArrowheads="1"/>
              </p:cNvSpPr>
              <p:nvPr/>
            </p:nvSpPr>
            <p:spPr bwMode="auto">
              <a:xfrm>
                <a:off x="295" y="2795"/>
                <a:ext cx="5125" cy="635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17" name="Picture 5" descr="Teff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2840"/>
                <a:ext cx="5035" cy="5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3 Elipse"/>
            <p:cNvSpPr>
              <a:spLocks noChangeArrowheads="1"/>
            </p:cNvSpPr>
            <p:nvPr/>
          </p:nvSpPr>
          <p:spPr bwMode="auto">
            <a:xfrm>
              <a:off x="2555776" y="5563892"/>
              <a:ext cx="99911" cy="9735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11 Elipse"/>
            <p:cNvSpPr>
              <a:spLocks noChangeArrowheads="1"/>
            </p:cNvSpPr>
            <p:nvPr/>
          </p:nvSpPr>
          <p:spPr bwMode="auto">
            <a:xfrm>
              <a:off x="2555776" y="5733256"/>
              <a:ext cx="144016" cy="9735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83568" y="5313263"/>
            <a:ext cx="7056784" cy="708025"/>
            <a:chOff x="611560" y="2966616"/>
            <a:chExt cx="7056784" cy="708025"/>
          </a:xfrm>
        </p:grpSpPr>
        <p:sp>
          <p:nvSpPr>
            <p:cNvPr id="10" name="TextBox 44"/>
            <p:cNvSpPr txBox="1">
              <a:spLocks noChangeArrowheads="1"/>
            </p:cNvSpPr>
            <p:nvPr/>
          </p:nvSpPr>
          <p:spPr bwMode="auto">
            <a:xfrm>
              <a:off x="4283794" y="2966616"/>
              <a:ext cx="33845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altLang="es-ES" sz="1000" dirty="0">
                  <a:solidFill>
                    <a:srgbClr val="FFCC00"/>
                  </a:solidFill>
                </a:rPr>
                <a:t>L. Tol</a:t>
              </a:r>
              <a:r>
                <a:rPr lang="en-US" altLang="es-ES" sz="1000" dirty="0">
                  <a:solidFill>
                    <a:srgbClr val="FFCC00"/>
                  </a:solidFill>
                  <a:cs typeface="Arial" pitchFamily="34" charset="0"/>
                </a:rPr>
                <a:t>ó</a:t>
              </a:r>
              <a:r>
                <a:rPr lang="es-ES_tradnl" altLang="es-ES" sz="1000" dirty="0">
                  <a:solidFill>
                    <a:srgbClr val="FFCC00"/>
                  </a:solidFill>
                </a:rPr>
                <a:t>s, A. Ramos, A. </a:t>
              </a:r>
              <a:r>
                <a:rPr lang="es-ES_tradnl" altLang="es-ES" sz="1000" dirty="0" err="1">
                  <a:solidFill>
                    <a:srgbClr val="FFCC00"/>
                  </a:solidFill>
                </a:rPr>
                <a:t>Polls</a:t>
              </a:r>
              <a:r>
                <a:rPr lang="es-ES_tradnl" altLang="es-ES" sz="1000" dirty="0">
                  <a:solidFill>
                    <a:srgbClr val="FFCC00"/>
                  </a:solidFill>
                </a:rPr>
                <a:t>, PRC 65, 054907 (2002)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_tradnl" altLang="es-ES" sz="1000" dirty="0">
                  <a:solidFill>
                    <a:srgbClr val="FFCC00"/>
                  </a:solidFill>
                </a:rPr>
                <a:t>L. Tol</a:t>
              </a:r>
              <a:r>
                <a:rPr lang="en-US" altLang="es-ES" sz="1000" dirty="0">
                  <a:solidFill>
                    <a:srgbClr val="FFCC00"/>
                  </a:solidFill>
                  <a:cs typeface="Arial" pitchFamily="34" charset="0"/>
                </a:rPr>
                <a:t>ó</a:t>
              </a:r>
              <a:r>
                <a:rPr lang="es-ES_tradnl" altLang="es-ES" sz="1000" dirty="0">
                  <a:solidFill>
                    <a:srgbClr val="FFCC00"/>
                  </a:solidFill>
                </a:rPr>
                <a:t>s, A. Ramos, T. </a:t>
              </a:r>
              <a:r>
                <a:rPr lang="es-ES_tradnl" altLang="es-ES" sz="1000" dirty="0" err="1">
                  <a:solidFill>
                    <a:srgbClr val="FFCC00"/>
                  </a:solidFill>
                </a:rPr>
                <a:t>Mizutani</a:t>
              </a:r>
              <a:r>
                <a:rPr lang="es-ES_tradnl" altLang="es-ES" sz="1000" dirty="0">
                  <a:solidFill>
                    <a:srgbClr val="FFCC00"/>
                  </a:solidFill>
                </a:rPr>
                <a:t>, PRC 77, 015207 (2003)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_tradnl" altLang="es-ES" sz="1000" dirty="0">
                  <a:solidFill>
                    <a:srgbClr val="FFCC00"/>
                  </a:solidFill>
                </a:rPr>
                <a:t>L. </a:t>
              </a:r>
              <a:r>
                <a:rPr lang="es-ES_tradnl" altLang="es-ES" sz="1000" dirty="0" err="1">
                  <a:solidFill>
                    <a:srgbClr val="FFCC00"/>
                  </a:solidFill>
                </a:rPr>
                <a:t>Tolós</a:t>
              </a:r>
              <a:r>
                <a:rPr lang="es-ES_tradnl" altLang="es-ES" sz="1000" dirty="0">
                  <a:solidFill>
                    <a:srgbClr val="FFCC00"/>
                  </a:solidFill>
                </a:rPr>
                <a:t>, D.C., A. Ramos, PRC78, 045205 (2008)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11560" y="2981921"/>
              <a:ext cx="332167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altLang="es-ES" dirty="0" err="1" smtClean="0">
                  <a:solidFill>
                    <a:srgbClr val="FFC000"/>
                  </a:solidFill>
                </a:rPr>
                <a:t>Finite-temperature</a:t>
              </a:r>
              <a:r>
                <a:rPr lang="es-ES_tradnl" altLang="es-ES" dirty="0" smtClean="0">
                  <a:solidFill>
                    <a:srgbClr val="FFC000"/>
                  </a:solidFill>
                </a:rPr>
                <a:t> </a:t>
              </a:r>
              <a:r>
                <a:rPr lang="es-ES_tradnl" altLang="es-ES" dirty="0" err="1">
                  <a:solidFill>
                    <a:srgbClr val="FFC000"/>
                  </a:solidFill>
                </a:rPr>
                <a:t>calculation</a:t>
              </a:r>
              <a:r>
                <a:rPr lang="es-ES_tradnl" altLang="es-ES" dirty="0">
                  <a:solidFill>
                    <a:srgbClr val="FFC000"/>
                  </a:solidFill>
                </a:rPr>
                <a:t>: </a:t>
              </a:r>
              <a:r>
                <a:rPr lang="es-ES_tradnl" altLang="es-ES" sz="1600" b="1" dirty="0" err="1" smtClean="0">
                  <a:solidFill>
                    <a:srgbClr val="FF6600"/>
                  </a:solidFill>
                </a:rPr>
                <a:t>Imaginary</a:t>
              </a:r>
              <a:r>
                <a:rPr lang="es-ES_tradnl" altLang="es-ES" sz="1600" b="1" dirty="0" smtClean="0">
                  <a:solidFill>
                    <a:srgbClr val="FF6600"/>
                  </a:solidFill>
                </a:rPr>
                <a:t> </a:t>
              </a:r>
              <a:r>
                <a:rPr lang="es-ES_tradnl" altLang="es-ES" sz="1600" b="1" dirty="0">
                  <a:solidFill>
                    <a:srgbClr val="FF6600"/>
                  </a:solidFill>
                </a:rPr>
                <a:t>Time </a:t>
              </a:r>
              <a:r>
                <a:rPr lang="es-ES_tradnl" altLang="es-ES" sz="1600" b="1" dirty="0" err="1">
                  <a:solidFill>
                    <a:srgbClr val="FF6600"/>
                  </a:solidFill>
                </a:rPr>
                <a:t>Formalism</a:t>
              </a:r>
              <a:r>
                <a:rPr lang="es-ES_tradnl" altLang="es-ES" sz="1600" b="1" dirty="0">
                  <a:solidFill>
                    <a:srgbClr val="FF6600"/>
                  </a:solidFill>
                </a:rPr>
                <a:t> (ITF)</a:t>
              </a:r>
              <a:endParaRPr lang="es-ES_tradnl" altLang="es-ES" b="1" dirty="0">
                <a:solidFill>
                  <a:srgbClr val="FF6600"/>
                </a:solidFill>
                <a:latin typeface="Garamond" pitchFamily="18" charset="0"/>
              </a:endParaRPr>
            </a:p>
          </p:txBody>
        </p:sp>
        <p:sp>
          <p:nvSpPr>
            <p:cNvPr id="18" name="17 Flecha derecha"/>
            <p:cNvSpPr/>
            <p:nvPr/>
          </p:nvSpPr>
          <p:spPr bwMode="auto">
            <a:xfrm>
              <a:off x="3860941" y="3170585"/>
              <a:ext cx="422853" cy="11911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51319"/>
            <a:ext cx="3452791" cy="56455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21 Flecha derecha"/>
          <p:cNvSpPr/>
          <p:nvPr/>
        </p:nvSpPr>
        <p:spPr bwMode="auto">
          <a:xfrm>
            <a:off x="4365171" y="3267343"/>
            <a:ext cx="422853" cy="119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 bwMode="auto">
          <a:xfrm flipH="1">
            <a:off x="2229414" y="3501008"/>
            <a:ext cx="2630618" cy="824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25 CuadroTexto"/>
          <p:cNvSpPr txBox="1"/>
          <p:nvPr/>
        </p:nvSpPr>
        <p:spPr>
          <a:xfrm>
            <a:off x="827584" y="2636912"/>
            <a:ext cx="280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</a:rPr>
              <a:t>Chiral</a:t>
            </a:r>
            <a:r>
              <a:rPr lang="es-ES" dirty="0" smtClean="0">
                <a:solidFill>
                  <a:srgbClr val="66FFFF"/>
                </a:solidFill>
              </a:rPr>
              <a:t> SU(3) </a:t>
            </a:r>
            <a:r>
              <a:rPr lang="es-ES" dirty="0" err="1" smtClean="0">
                <a:solidFill>
                  <a:srgbClr val="66FFFF"/>
                </a:solidFill>
              </a:rPr>
              <a:t>Lagrangian</a:t>
            </a:r>
            <a:endParaRPr lang="es-ES" dirty="0">
              <a:solidFill>
                <a:srgbClr val="66FF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936692" y="2636912"/>
            <a:ext cx="345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6FFFF"/>
                </a:solidFill>
              </a:rPr>
              <a:t>S-wave </a:t>
            </a:r>
            <a:r>
              <a:rPr lang="es-ES" dirty="0" err="1" smtClean="0">
                <a:solidFill>
                  <a:srgbClr val="66FFFF"/>
                </a:solidFill>
              </a:rPr>
              <a:t>meson-baryon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potential</a:t>
            </a:r>
            <a:endParaRPr lang="es-ES" dirty="0">
              <a:solidFill>
                <a:srgbClr val="66FF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0" y="3123326"/>
            <a:ext cx="3531231" cy="44969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827584" y="3851756"/>
            <a:ext cx="280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</a:rPr>
              <a:t>Bethe-Salpeter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equation</a:t>
            </a:r>
            <a:endParaRPr lang="es-E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611559" y="980728"/>
            <a:ext cx="7992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Reminder</a:t>
            </a:r>
            <a:r>
              <a:rPr lang="es-ES_tradnl" sz="2400" i="0" dirty="0" smtClean="0">
                <a:solidFill>
                  <a:srgbClr val="66FFFF"/>
                </a:solidFill>
              </a:rPr>
              <a:t>…</a:t>
            </a:r>
            <a:endParaRPr lang="es-ES_tradnl" i="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048672" cy="493118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4593" y="1772816"/>
            <a:ext cx="280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</a:rPr>
              <a:t>Spectral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function</a:t>
            </a:r>
            <a:r>
              <a:rPr lang="es-ES" dirty="0" smtClean="0">
                <a:solidFill>
                  <a:srgbClr val="66FFFF"/>
                </a:solidFill>
              </a:rPr>
              <a:t>:</a:t>
            </a:r>
            <a:endParaRPr lang="es-ES" dirty="0">
              <a:solidFill>
                <a:srgbClr val="66FF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298766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</a:rPr>
              <a:t>Meson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propagator</a:t>
            </a:r>
            <a:r>
              <a:rPr lang="es-ES" dirty="0" smtClean="0">
                <a:solidFill>
                  <a:srgbClr val="66FFFF"/>
                </a:solidFill>
              </a:rPr>
              <a:t> [</a:t>
            </a:r>
            <a:r>
              <a:rPr lang="es-ES" dirty="0" err="1" smtClean="0">
                <a:solidFill>
                  <a:srgbClr val="66FFFF"/>
                </a:solidFill>
              </a:rPr>
              <a:t>Källen-Lehmann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spectral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representation</a:t>
            </a:r>
            <a:r>
              <a:rPr lang="es-ES" dirty="0" smtClean="0">
                <a:solidFill>
                  <a:srgbClr val="66FFFF"/>
                </a:solidFill>
              </a:rPr>
              <a:t>]:</a:t>
            </a:r>
            <a:endParaRPr lang="es-ES" dirty="0">
              <a:solidFill>
                <a:srgbClr val="66FF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5904656" cy="627969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27584" y="436510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</a:rPr>
              <a:t>Quasi-particle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energy</a:t>
            </a:r>
            <a:r>
              <a:rPr lang="es-ES" dirty="0" smtClean="0">
                <a:solidFill>
                  <a:srgbClr val="66FFFF"/>
                </a:solidFill>
              </a:rPr>
              <a:t>:</a:t>
            </a:r>
            <a:endParaRPr lang="es-ES" dirty="0">
              <a:solidFill>
                <a:srgbClr val="66FFFF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4471988" cy="423863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7584" y="54452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6FFFF"/>
                </a:solidFill>
              </a:rPr>
              <a:t>Nuclear </a:t>
            </a:r>
            <a:r>
              <a:rPr lang="es-ES" dirty="0" err="1" smtClean="0">
                <a:solidFill>
                  <a:srgbClr val="66FFFF"/>
                </a:solidFill>
              </a:rPr>
              <a:t>optical</a:t>
            </a:r>
            <a:r>
              <a:rPr lang="es-ES" dirty="0" smtClean="0">
                <a:solidFill>
                  <a:srgbClr val="66FFFF"/>
                </a:solidFill>
              </a:rPr>
              <a:t> </a:t>
            </a:r>
            <a:r>
              <a:rPr lang="es-ES" dirty="0" err="1" smtClean="0">
                <a:solidFill>
                  <a:srgbClr val="66FFFF"/>
                </a:solidFill>
              </a:rPr>
              <a:t>potential</a:t>
            </a:r>
            <a:r>
              <a:rPr lang="es-ES" dirty="0" smtClean="0">
                <a:solidFill>
                  <a:srgbClr val="66FFFF"/>
                </a:solidFill>
              </a:rPr>
              <a:t>:</a:t>
            </a:r>
            <a:endParaRPr lang="es-ES" dirty="0">
              <a:solidFill>
                <a:srgbClr val="66FFFF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49280"/>
            <a:ext cx="2662136" cy="648072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ES_tradnl" sz="2400" b="1" i="1" u="sng" dirty="0" smtClean="0">
                        <a:solidFill>
                          <a:srgbClr val="00FF00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L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</a:rPr>
                  <a:t>(1405) 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in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hot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dense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matter</a:t>
                </a:r>
                <a:endParaRPr lang="es-ES_tradnl" sz="2400" b="1" u="sng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47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7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ES_tradnl" sz="2400" b="1" i="1" u="sng" dirty="0" smtClean="0">
                        <a:solidFill>
                          <a:srgbClr val="00FF00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L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</a:rPr>
                  <a:t>(1405) 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in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hot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dense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matter</a:t>
                </a:r>
                <a:endParaRPr lang="es-ES_tradnl" sz="2400" b="1" u="sng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7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5364088" y="6272014"/>
            <a:ext cx="3492501" cy="25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L. </a:t>
            </a:r>
            <a:r>
              <a:rPr lang="es-ES_tradnl" sz="1050" dirty="0" err="1">
                <a:solidFill>
                  <a:schemeClr val="hlink"/>
                </a:solidFill>
                <a:latin typeface="Arial" charset="0"/>
              </a:rPr>
              <a:t>Tolós</a:t>
            </a: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, D.C., A. Ramos, PRC78, 045205 (2008)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684213" y="1422226"/>
            <a:ext cx="7775575" cy="5391150"/>
            <a:chOff x="684213" y="908050"/>
            <a:chExt cx="7775575" cy="539115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908050"/>
              <a:ext cx="7775575" cy="5391150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3149401" y="2852936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i="0" dirty="0" smtClean="0">
                  <a:solidFill>
                    <a:srgbClr val="002060"/>
                  </a:solidFill>
                  <a:latin typeface="Mathematica1" panose="05000502060100000001" pitchFamily="2" charset="2"/>
                </a:rPr>
                <a:t>L</a:t>
              </a:r>
              <a:r>
                <a:rPr lang="es-ES" sz="2400" i="0" dirty="0" smtClean="0">
                  <a:solidFill>
                    <a:srgbClr val="002060"/>
                  </a:solidFill>
                </a:rPr>
                <a:t>(1405)</a:t>
              </a:r>
              <a:endParaRPr lang="es-ES" sz="2400" i="0" dirty="0">
                <a:solidFill>
                  <a:srgbClr val="002060"/>
                </a:solidFill>
              </a:endParaRPr>
            </a:p>
          </p:txBody>
        </p:sp>
        <p:cxnSp>
          <p:nvCxnSpPr>
            <p:cNvPr id="6" name="5 Conector recto de flecha"/>
            <p:cNvCxnSpPr/>
            <p:nvPr/>
          </p:nvCxnSpPr>
          <p:spPr bwMode="auto">
            <a:xfrm>
              <a:off x="2339752" y="1196752"/>
              <a:ext cx="0" cy="12961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6 Conector recto de flecha"/>
            <p:cNvCxnSpPr/>
            <p:nvPr/>
          </p:nvCxnSpPr>
          <p:spPr bwMode="auto">
            <a:xfrm>
              <a:off x="2339752" y="3501008"/>
              <a:ext cx="0" cy="12961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7 CuadroTexto"/>
            <p:cNvSpPr txBox="1"/>
            <p:nvPr/>
          </p:nvSpPr>
          <p:spPr>
            <a:xfrm>
              <a:off x="1547664" y="2204864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i="0" dirty="0" smtClean="0">
                  <a:solidFill>
                    <a:srgbClr val="002060"/>
                  </a:solidFill>
                </a:rPr>
                <a:t>(</a:t>
              </a:r>
              <a:r>
                <a:rPr lang="es-ES" sz="2400" i="0" dirty="0" err="1" smtClean="0">
                  <a:solidFill>
                    <a:srgbClr val="002060"/>
                  </a:solidFill>
                </a:rPr>
                <a:t>vac</a:t>
              </a:r>
              <a:r>
                <a:rPr lang="es-ES" sz="2400" i="0" dirty="0" smtClean="0">
                  <a:solidFill>
                    <a:srgbClr val="002060"/>
                  </a:solidFill>
                </a:rPr>
                <a:t>)</a:t>
              </a:r>
              <a:endParaRPr lang="es-ES" sz="2400" i="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265524" y="1772816"/>
              <a:ext cx="936105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s-ES" sz="2000" b="1" dirty="0">
                  <a:solidFill>
                    <a:srgbClr val="FF6600"/>
                  </a:solidFill>
                </a:rPr>
                <a:t>T = </a:t>
              </a:r>
              <a:r>
                <a:rPr lang="en-US" altLang="es-ES" sz="2000" b="1" dirty="0" smtClean="0">
                  <a:solidFill>
                    <a:srgbClr val="FF6600"/>
                  </a:solidFill>
                </a:rPr>
                <a:t>0</a:t>
              </a:r>
              <a:endParaRPr lang="en-US" altLang="es-E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941489" y="4112245"/>
              <a:ext cx="1710631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s-ES" sz="2000" b="1" dirty="0">
                  <a:solidFill>
                    <a:srgbClr val="FF6600"/>
                  </a:solidFill>
                </a:rPr>
                <a:t>T = </a:t>
              </a:r>
              <a:r>
                <a:rPr lang="en-US" altLang="es-ES" sz="2000" b="1" dirty="0" smtClean="0">
                  <a:solidFill>
                    <a:srgbClr val="FF6600"/>
                  </a:solidFill>
                </a:rPr>
                <a:t>100 MeV</a:t>
              </a:r>
              <a:endParaRPr lang="en-US" altLang="es-ES" sz="2000" b="1" dirty="0">
                <a:solidFill>
                  <a:srgbClr val="FF66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 txBox="1">
                <a:spLocks noChangeArrowheads="1"/>
              </p:cNvSpPr>
              <p:nvPr/>
            </p:nvSpPr>
            <p:spPr>
              <a:xfrm>
                <a:off x="971550" y="908050"/>
                <a:ext cx="7488238" cy="4333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b="1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s-E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𝑵</m:t>
                    </m:r>
                    <m:r>
                      <a:rPr lang="es-ES" sz="2400" b="1" dirty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s-ES_tradnl" sz="2000" i="0" kern="0" dirty="0" smtClean="0">
                    <a:solidFill>
                      <a:schemeClr val="hlink"/>
                    </a:solidFill>
                    <a:latin typeface="Mathematica1" panose="05000502060100000001" pitchFamily="2" charset="2"/>
                  </a:rPr>
                  <a:t>:  L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</a:rPr>
                  <a:t>(1405) </a:t>
                </a:r>
                <a:r>
                  <a:rPr lang="es-ES_tradnl" sz="2000" b="1" i="0" u="sng" kern="0" dirty="0" err="1" smtClean="0">
                    <a:solidFill>
                      <a:schemeClr val="hlink"/>
                    </a:solidFill>
                  </a:rPr>
                  <a:t>dynamically</a:t>
                </a:r>
                <a:r>
                  <a:rPr lang="es-ES_tradnl" sz="2000" b="1" i="0" u="sng" kern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b="1" i="0" u="sng" kern="0" dirty="0" err="1" smtClean="0">
                    <a:solidFill>
                      <a:schemeClr val="hlink"/>
                    </a:solidFill>
                  </a:rPr>
                  <a:t>generated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</a:rPr>
                  <a:t> and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</a:rPr>
                  <a:t>medium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</a:rPr>
                  <a:t>properties</a:t>
                </a:r>
                <a:endParaRPr lang="es-ES_tradnl" b="1" kern="0" baseline="30000" dirty="0"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908050"/>
                <a:ext cx="7488238" cy="433388"/>
              </a:xfrm>
              <a:prstGeom prst="rect">
                <a:avLst/>
              </a:prstGeom>
              <a:blipFill rotWithShape="1">
                <a:blip r:embed="rId4"/>
                <a:stretch>
                  <a:fillRect l="-81" b="-27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ES_tradnl" sz="2400" b="1" i="1" u="sng" dirty="0" smtClean="0">
                        <a:solidFill>
                          <a:srgbClr val="00FF00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L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</a:rPr>
                  <a:t>(1405) 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in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hot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dense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matter</a:t>
                </a:r>
                <a:endParaRPr lang="es-ES_tradnl" sz="2400" b="1" u="sng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7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8313" y="1557338"/>
            <a:ext cx="3887787" cy="3527425"/>
            <a:chOff x="567" y="572"/>
            <a:chExt cx="4762" cy="356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72"/>
              <a:ext cx="4762" cy="3565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226" y="936"/>
              <a:ext cx="11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ES" sz="2800" b="1" i="0" dirty="0">
                  <a:solidFill>
                    <a:srgbClr val="FF6600"/>
                  </a:solidFill>
                  <a:latin typeface="Mathematica1" pitchFamily="2" charset="2"/>
                </a:rPr>
                <a:t>r</a:t>
              </a:r>
              <a:r>
                <a:rPr lang="en-US" altLang="es-ES" sz="2800" b="1" i="0" baseline="-25000" dirty="0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137" y="3191"/>
              <a:ext cx="11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ES" sz="2800" b="1" i="0">
                  <a:solidFill>
                    <a:srgbClr val="FF6600"/>
                  </a:solidFill>
                  <a:latin typeface="Mathematica1" pitchFamily="2" charset="2"/>
                </a:rPr>
                <a:t>2r</a:t>
              </a:r>
              <a:r>
                <a:rPr lang="en-US" altLang="es-ES" sz="2800" b="1" i="0" baseline="-25000">
                  <a:solidFill>
                    <a:srgbClr val="FF6600"/>
                  </a:solidFill>
                </a:rPr>
                <a:t>0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500563" y="1557338"/>
            <a:ext cx="4248150" cy="3527425"/>
            <a:chOff x="567" y="527"/>
            <a:chExt cx="4672" cy="3492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27"/>
              <a:ext cx="4672" cy="3492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388" y="883"/>
              <a:ext cx="1135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ES" sz="2800" b="1" i="0">
                  <a:solidFill>
                    <a:srgbClr val="FF6600"/>
                  </a:solidFill>
                  <a:latin typeface="Mathematica1" pitchFamily="2" charset="2"/>
                </a:rPr>
                <a:t>r</a:t>
              </a:r>
              <a:r>
                <a:rPr lang="en-US" altLang="es-ES" sz="2800" b="1" i="0" baseline="-25000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09" y="3037"/>
              <a:ext cx="1135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ES" sz="2800" b="1" i="0">
                  <a:solidFill>
                    <a:srgbClr val="FF6600"/>
                  </a:solidFill>
                  <a:latin typeface="Mathematica1" pitchFamily="2" charset="2"/>
                </a:rPr>
                <a:t>2r</a:t>
              </a:r>
              <a:r>
                <a:rPr lang="en-US" altLang="es-ES" sz="2800" b="1" i="0" baseline="-25000">
                  <a:solidFill>
                    <a:srgbClr val="FF6600"/>
                  </a:solidFill>
                </a:rPr>
                <a:t>0</a:t>
              </a:r>
            </a:p>
          </p:txBody>
        </p:sp>
      </p:grp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651499" y="1303462"/>
            <a:ext cx="3492501" cy="25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L. </a:t>
            </a:r>
            <a:r>
              <a:rPr lang="es-ES_tradnl" sz="1050" dirty="0" err="1">
                <a:solidFill>
                  <a:schemeClr val="hlink"/>
                </a:solidFill>
                <a:latin typeface="Arial" charset="0"/>
              </a:rPr>
              <a:t>Tolós</a:t>
            </a: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, D.C., A. Ramos, PRC78, 045205 (2008)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71551" y="908050"/>
            <a:ext cx="4536554" cy="4333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000" i="0" kern="0" dirty="0">
                <a:solidFill>
                  <a:schemeClr val="hlink"/>
                </a:solidFill>
              </a:rPr>
              <a:t>A</a:t>
            </a:r>
            <a:r>
              <a:rPr lang="es-ES_tradnl" sz="2000" i="0" kern="0" dirty="0" smtClean="0">
                <a:solidFill>
                  <a:schemeClr val="hlink"/>
                </a:solidFill>
                <a:latin typeface="Arial" charset="0"/>
              </a:rPr>
              <a:t>nti-</a:t>
            </a:r>
            <a:r>
              <a:rPr lang="es-ES_tradnl" sz="2000" i="0" kern="0" dirty="0" err="1" smtClean="0">
                <a:solidFill>
                  <a:schemeClr val="hlink"/>
                </a:solidFill>
              </a:rPr>
              <a:t>k</a:t>
            </a:r>
            <a:r>
              <a:rPr lang="es-ES_tradnl" sz="2000" i="0" kern="0" dirty="0" err="1" smtClean="0">
                <a:solidFill>
                  <a:schemeClr val="hlink"/>
                </a:solidFill>
                <a:latin typeface="Arial" charset="0"/>
              </a:rPr>
              <a:t>aon</a:t>
            </a:r>
            <a:r>
              <a:rPr lang="es-ES_tradnl" sz="2000" i="0" kern="0" dirty="0" smtClean="0">
                <a:solidFill>
                  <a:schemeClr val="hlink"/>
                </a:solidFill>
                <a:latin typeface="Arial" charset="0"/>
              </a:rPr>
              <a:t> and </a:t>
            </a:r>
            <a:r>
              <a:rPr lang="es-ES_tradnl" sz="2000" i="0" kern="0" dirty="0" err="1" smtClean="0">
                <a:solidFill>
                  <a:schemeClr val="hlink"/>
                </a:solidFill>
                <a:latin typeface="Arial" charset="0"/>
              </a:rPr>
              <a:t>kaon</a:t>
            </a:r>
            <a:r>
              <a:rPr lang="es-ES_tradnl" sz="2000" i="0" kern="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2000" b="1" kern="0" dirty="0" err="1">
                <a:solidFill>
                  <a:schemeClr val="hlink"/>
                </a:solidFill>
                <a:latin typeface="Arial" charset="0"/>
              </a:rPr>
              <a:t>spectral</a:t>
            </a:r>
            <a:r>
              <a:rPr lang="es-ES_tradnl" sz="2000" b="1" kern="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2000" b="1" kern="0" dirty="0" err="1">
                <a:solidFill>
                  <a:schemeClr val="hlink"/>
                </a:solidFill>
                <a:latin typeface="Arial" charset="0"/>
              </a:rPr>
              <a:t>function</a:t>
            </a:r>
            <a:endParaRPr lang="es-ES_tradnl" b="1" kern="0" baseline="30000" dirty="0">
              <a:latin typeface="Arial" charset="0"/>
              <a:sym typeface="Symbol" pitchFamily="18" charset="2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31640" y="321297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 smtClean="0">
                <a:solidFill>
                  <a:srgbClr val="002060"/>
                </a:solidFill>
                <a:latin typeface="Mathematica1" panose="05000502060100000001" pitchFamily="2" charset="2"/>
              </a:rPr>
              <a:t>L</a:t>
            </a:r>
            <a:r>
              <a:rPr lang="es-ES" sz="2000" b="1" i="0" dirty="0" smtClean="0">
                <a:solidFill>
                  <a:srgbClr val="002060"/>
                </a:solidFill>
              </a:rPr>
              <a:t>(1405)h</a:t>
            </a:r>
            <a:endParaRPr lang="es-ES" sz="2000" b="1" i="0" dirty="0">
              <a:solidFill>
                <a:srgbClr val="00206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2" y="342900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 err="1" smtClean="0">
                <a:solidFill>
                  <a:srgbClr val="002060"/>
                </a:solidFill>
              </a:rPr>
              <a:t>qp</a:t>
            </a:r>
            <a:endParaRPr lang="es-ES" sz="2000" b="1" i="0" dirty="0">
              <a:solidFill>
                <a:srgbClr val="00206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3568" y="382097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 err="1" smtClean="0">
                <a:solidFill>
                  <a:srgbClr val="002060"/>
                </a:solidFill>
              </a:rPr>
              <a:t>Yh</a:t>
            </a:r>
            <a:endParaRPr lang="es-ES" sz="2000" b="1" i="0" dirty="0">
              <a:solidFill>
                <a:srgbClr val="00206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 bwMode="auto">
          <a:xfrm flipH="1">
            <a:off x="1547664" y="3532946"/>
            <a:ext cx="360812" cy="9645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22 Conector recto de flecha"/>
          <p:cNvCxnSpPr>
            <a:stCxn id="18" idx="2"/>
          </p:cNvCxnSpPr>
          <p:nvPr/>
        </p:nvCxnSpPr>
        <p:spPr bwMode="auto">
          <a:xfrm>
            <a:off x="1187624" y="3829110"/>
            <a:ext cx="72008" cy="3919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5 Conector recto de flecha"/>
          <p:cNvCxnSpPr/>
          <p:nvPr/>
        </p:nvCxnSpPr>
        <p:spPr bwMode="auto">
          <a:xfrm>
            <a:off x="1043559" y="4148734"/>
            <a:ext cx="36028" cy="3487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28 Conector recto"/>
          <p:cNvCxnSpPr/>
          <p:nvPr/>
        </p:nvCxnSpPr>
        <p:spPr bwMode="auto">
          <a:xfrm flipV="1">
            <a:off x="1403648" y="1819907"/>
            <a:ext cx="4038" cy="29052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13" y="959153"/>
            <a:ext cx="2944554" cy="331181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39551" y="5373216"/>
            <a:ext cx="74168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6"/>
              </a:buBlip>
            </a:pPr>
            <a:r>
              <a:rPr lang="es-ES_tradnl" i="0" dirty="0"/>
              <a:t> </a:t>
            </a:r>
            <a:r>
              <a:rPr lang="es-ES_tradnl" i="0" dirty="0" err="1" smtClean="0"/>
              <a:t>Results</a:t>
            </a:r>
            <a:r>
              <a:rPr lang="es-ES_tradnl" i="0" dirty="0" smtClean="0"/>
              <a:t> </a:t>
            </a:r>
            <a:r>
              <a:rPr lang="es-ES_tradnl" i="0" dirty="0" err="1" smtClean="0"/>
              <a:t>from</a:t>
            </a:r>
            <a:r>
              <a:rPr lang="es-ES_tradnl" i="0" dirty="0" smtClean="0"/>
              <a:t> </a:t>
            </a:r>
            <a:r>
              <a:rPr lang="es-ES_tradnl" i="0" dirty="0" err="1" smtClean="0"/>
              <a:t>different</a:t>
            </a:r>
            <a:r>
              <a:rPr lang="es-ES_tradnl" i="0" dirty="0" smtClean="0"/>
              <a:t> </a:t>
            </a:r>
            <a:r>
              <a:rPr lang="es-ES_tradnl" i="0" dirty="0" err="1" smtClean="0"/>
              <a:t>groups</a:t>
            </a:r>
            <a:r>
              <a:rPr lang="es-ES_tradnl" i="0" dirty="0" smtClean="0"/>
              <a:t> </a:t>
            </a:r>
            <a:r>
              <a:rPr lang="es-ES_tradnl" i="0" dirty="0" err="1" smtClean="0"/>
              <a:t>agree</a:t>
            </a:r>
            <a:r>
              <a:rPr lang="es-ES_tradnl" i="0" dirty="0" smtClean="0"/>
              <a:t> (up </a:t>
            </a:r>
            <a:r>
              <a:rPr lang="es-ES_tradnl" i="0" dirty="0" err="1" smtClean="0"/>
              <a:t>to</a:t>
            </a:r>
            <a:r>
              <a:rPr lang="es-ES_tradnl" i="0" dirty="0" smtClean="0"/>
              <a:t> </a:t>
            </a:r>
            <a:r>
              <a:rPr lang="es-ES_tradnl" dirty="0" smtClean="0"/>
              <a:t>p</a:t>
            </a:r>
            <a:r>
              <a:rPr lang="es-ES_tradnl" i="0" dirty="0" smtClean="0"/>
              <a:t>-</a:t>
            </a:r>
            <a:r>
              <a:rPr lang="es-ES_tradnl" i="0" dirty="0" err="1" smtClean="0"/>
              <a:t>waves</a:t>
            </a:r>
            <a:r>
              <a:rPr lang="es-ES_tradnl" i="0" dirty="0" smtClean="0"/>
              <a:t>)</a:t>
            </a:r>
          </a:p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i="0" dirty="0"/>
              <a:t>	</a:t>
            </a:r>
            <a:r>
              <a:rPr lang="es-ES_tradnl" i="0" dirty="0" smtClean="0"/>
              <a:t>	</a:t>
            </a:r>
            <a:r>
              <a:rPr lang="es-ES_tradnl" sz="1400" dirty="0" err="1" smtClean="0">
                <a:solidFill>
                  <a:srgbClr val="FFC000"/>
                </a:solidFill>
              </a:rPr>
              <a:t>E.g</a:t>
            </a:r>
            <a:r>
              <a:rPr lang="es-ES_tradnl" sz="1400" dirty="0" smtClean="0">
                <a:solidFill>
                  <a:srgbClr val="FFC000"/>
                </a:solidFill>
              </a:rPr>
              <a:t>. </a:t>
            </a:r>
            <a:r>
              <a:rPr lang="es-ES_tradnl" sz="1400" dirty="0" err="1" smtClean="0">
                <a:solidFill>
                  <a:srgbClr val="FFC000"/>
                </a:solidFill>
              </a:rPr>
              <a:t>Lutz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Korpa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Möller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Nucl.Phys</a:t>
            </a:r>
            <a:r>
              <a:rPr lang="es-ES_tradnl" sz="1400" dirty="0">
                <a:solidFill>
                  <a:srgbClr val="FFC000"/>
                </a:solidFill>
              </a:rPr>
              <a:t>. A808 (2008) 124</a:t>
            </a:r>
            <a:endParaRPr lang="es-ES_tradnl" i="0" dirty="0" smtClean="0"/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6"/>
              </a:buBlip>
            </a:pPr>
            <a:r>
              <a:rPr lang="es-ES_tradnl" i="0" dirty="0"/>
              <a:t> </a:t>
            </a:r>
            <a:r>
              <a:rPr lang="es-ES_tradnl" i="0" dirty="0" err="1" smtClean="0"/>
              <a:t>Hadronic</a:t>
            </a:r>
            <a:r>
              <a:rPr lang="es-ES_tradnl" i="0" dirty="0" smtClean="0"/>
              <a:t> input </a:t>
            </a:r>
            <a:r>
              <a:rPr lang="es-ES_tradnl" i="0" dirty="0" err="1" smtClean="0"/>
              <a:t>for</a:t>
            </a:r>
            <a:r>
              <a:rPr lang="es-ES_tradnl" i="0" dirty="0" smtClean="0"/>
              <a:t> (off-</a:t>
            </a:r>
            <a:r>
              <a:rPr lang="es-ES_tradnl" i="0" dirty="0" err="1" smtClean="0"/>
              <a:t>shell</a:t>
            </a:r>
            <a:r>
              <a:rPr lang="es-ES_tradnl" i="0" dirty="0" smtClean="0"/>
              <a:t>) </a:t>
            </a:r>
            <a:r>
              <a:rPr lang="es-ES_tradnl" i="0" dirty="0" err="1" smtClean="0"/>
              <a:t>transport</a:t>
            </a:r>
            <a:r>
              <a:rPr lang="es-ES_tradnl" i="0" dirty="0" smtClean="0"/>
              <a:t>: </a:t>
            </a:r>
            <a:r>
              <a:rPr lang="es-ES_tradnl" dirty="0" err="1" smtClean="0"/>
              <a:t>strangeness</a:t>
            </a:r>
            <a:r>
              <a:rPr lang="es-ES_tradnl" dirty="0" smtClean="0"/>
              <a:t> in </a:t>
            </a:r>
            <a:r>
              <a:rPr lang="es-ES_tradnl" dirty="0" err="1" smtClean="0"/>
              <a:t>HICs</a:t>
            </a:r>
            <a:r>
              <a:rPr lang="es-ES_tradnl" dirty="0" smtClean="0"/>
              <a:t>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73" y="5517232"/>
            <a:ext cx="10191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547664" y="6525344"/>
            <a:ext cx="7452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err="1">
                <a:solidFill>
                  <a:srgbClr val="FFC000"/>
                </a:solidFill>
              </a:rPr>
              <a:t>See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e.g</a:t>
            </a:r>
            <a:r>
              <a:rPr lang="es-ES_tradnl" sz="1400" dirty="0">
                <a:solidFill>
                  <a:srgbClr val="FFC000"/>
                </a:solidFill>
              </a:rPr>
              <a:t>., </a:t>
            </a:r>
            <a:r>
              <a:rPr lang="es-ES_tradnl" sz="1400" dirty="0" err="1">
                <a:solidFill>
                  <a:srgbClr val="FFC000"/>
                </a:solidFill>
              </a:rPr>
              <a:t>Hartnack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Oeschler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Leifels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Bratkovskaya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Aichelin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Phys</a:t>
            </a:r>
            <a:r>
              <a:rPr lang="es-ES_tradnl" sz="1400" dirty="0">
                <a:solidFill>
                  <a:srgbClr val="FFC000"/>
                </a:solidFill>
              </a:rPr>
              <a:t>. </a:t>
            </a:r>
            <a:r>
              <a:rPr lang="es-ES_tradnl" sz="1400" dirty="0" err="1">
                <a:solidFill>
                  <a:srgbClr val="FFC000"/>
                </a:solidFill>
              </a:rPr>
              <a:t>Rept</a:t>
            </a:r>
            <a:r>
              <a:rPr lang="es-ES_tradnl" sz="1400" dirty="0">
                <a:solidFill>
                  <a:srgbClr val="FFC000"/>
                </a:solidFill>
              </a:rPr>
              <a:t>. 510 (2012) 119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56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908050"/>
            <a:ext cx="5400650" cy="4333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000" i="0" kern="0" dirty="0">
                <a:solidFill>
                  <a:schemeClr val="hlink"/>
                </a:solidFill>
              </a:rPr>
              <a:t>A</a:t>
            </a:r>
            <a:r>
              <a:rPr lang="es-ES_tradnl" sz="2000" i="0" kern="0" dirty="0" smtClean="0">
                <a:solidFill>
                  <a:schemeClr val="hlink"/>
                </a:solidFill>
                <a:latin typeface="Arial" charset="0"/>
              </a:rPr>
              <a:t>nti-</a:t>
            </a:r>
            <a:r>
              <a:rPr lang="es-ES_tradnl" sz="2000" i="0" kern="0" dirty="0" err="1" smtClean="0">
                <a:solidFill>
                  <a:schemeClr val="hlink"/>
                </a:solidFill>
              </a:rPr>
              <a:t>k</a:t>
            </a:r>
            <a:r>
              <a:rPr lang="es-ES_tradnl" sz="2000" i="0" kern="0" dirty="0" err="1" smtClean="0">
                <a:solidFill>
                  <a:schemeClr val="hlink"/>
                </a:solidFill>
                <a:latin typeface="Arial" charset="0"/>
              </a:rPr>
              <a:t>aon</a:t>
            </a:r>
            <a:r>
              <a:rPr lang="es-ES_tradnl" sz="2000" i="0" kern="0" dirty="0" smtClean="0">
                <a:solidFill>
                  <a:schemeClr val="hlink"/>
                </a:solidFill>
                <a:latin typeface="Arial" charset="0"/>
              </a:rPr>
              <a:t> and </a:t>
            </a:r>
            <a:r>
              <a:rPr lang="es-ES_tradnl" sz="2000" i="0" kern="0" dirty="0" err="1" smtClean="0">
                <a:solidFill>
                  <a:schemeClr val="hlink"/>
                </a:solidFill>
                <a:latin typeface="Arial" charset="0"/>
              </a:rPr>
              <a:t>kaon</a:t>
            </a:r>
            <a:r>
              <a:rPr lang="es-ES_tradnl" sz="2000" i="0" kern="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2000" b="1" kern="0" dirty="0" smtClean="0">
                <a:solidFill>
                  <a:schemeClr val="hlink"/>
                </a:solidFill>
                <a:latin typeface="Arial" charset="0"/>
              </a:rPr>
              <a:t>nuclear </a:t>
            </a:r>
            <a:r>
              <a:rPr lang="es-ES_tradnl" sz="2000" b="1" kern="0" dirty="0" err="1" smtClean="0">
                <a:solidFill>
                  <a:schemeClr val="hlink"/>
                </a:solidFill>
                <a:latin typeface="Arial" charset="0"/>
              </a:rPr>
              <a:t>optical</a:t>
            </a:r>
            <a:r>
              <a:rPr lang="es-ES_tradnl" sz="2000" b="1" kern="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2000" b="1" kern="0" dirty="0" err="1" smtClean="0">
                <a:solidFill>
                  <a:schemeClr val="hlink"/>
                </a:solidFill>
                <a:latin typeface="Arial" charset="0"/>
              </a:rPr>
              <a:t>potential</a:t>
            </a:r>
            <a:endParaRPr lang="es-ES_tradnl" b="1" kern="0" baseline="30000" dirty="0"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ES_tradnl" sz="2400" b="1" i="1" u="sng" dirty="0" smtClean="0">
                        <a:solidFill>
                          <a:srgbClr val="00FF00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i="1" u="sng" dirty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L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</a:rPr>
                  <a:t>(1405) 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in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hot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 and dense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matter</a:t>
                </a:r>
                <a:endParaRPr lang="es-ES_tradnl" sz="2400" b="1" u="sng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7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3368"/>
            <a:ext cx="4448181" cy="3243783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31640" y="263683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2000" b="1" dirty="0">
                <a:solidFill>
                  <a:srgbClr val="FF6600"/>
                </a:solidFill>
              </a:rPr>
              <a:t>T = 100 MeV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23" y="1553367"/>
            <a:ext cx="4396381" cy="3243783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5651499" y="4797152"/>
            <a:ext cx="3492501" cy="25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L. </a:t>
            </a:r>
            <a:r>
              <a:rPr lang="es-ES_tradnl" sz="1050" dirty="0" err="1">
                <a:solidFill>
                  <a:schemeClr val="hlink"/>
                </a:solidFill>
                <a:latin typeface="Arial" charset="0"/>
              </a:rPr>
              <a:t>Tolós</a:t>
            </a: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, D.C., A. Ramos, PRC78, 045205 (2008)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08079" y="1844824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2000" b="1" dirty="0">
                <a:solidFill>
                  <a:srgbClr val="FF6600"/>
                </a:solidFill>
              </a:rPr>
              <a:t>T = 100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539551" y="5301208"/>
                <a:ext cx="8280921" cy="1334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5"/>
                  </a:buBlip>
                </a:pPr>
                <a:r>
                  <a:rPr lang="es-ES_tradnl" i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1">
                            <a:solidFill>
                              <a:srgbClr val="FFC000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ES" sz="24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  <m:r>
                          <a:rPr lang="es-E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s-E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s-ES_tradnl" i="0" dirty="0" smtClean="0"/>
                  <a:t> : in-</a:t>
                </a:r>
                <a:r>
                  <a:rPr lang="es-ES_tradnl" i="0" dirty="0" err="1" smtClean="0"/>
                  <a:t>med</a:t>
                </a:r>
                <a:r>
                  <a:rPr lang="es-ES_tradnl" i="0" dirty="0" smtClean="0"/>
                  <a:t> </a:t>
                </a:r>
                <a:r>
                  <a:rPr lang="es-ES_tradnl" i="0" dirty="0" err="1"/>
                  <a:t>p</a:t>
                </a:r>
                <a:r>
                  <a:rPr lang="es-ES_tradnl" i="0" dirty="0" err="1" smtClean="0"/>
                  <a:t>roperties</a:t>
                </a:r>
                <a:r>
                  <a:rPr lang="es-ES_tradnl" i="0" dirty="0" smtClean="0"/>
                  <a:t> at </a:t>
                </a:r>
                <a:r>
                  <a:rPr lang="es-ES_tradnl" dirty="0" err="1" smtClean="0"/>
                  <a:t>quasi-particle</a:t>
                </a:r>
                <a:r>
                  <a:rPr lang="es-ES_tradnl" i="0" dirty="0"/>
                  <a:t> </a:t>
                </a:r>
                <a:r>
                  <a:rPr lang="es-ES_tradnl" i="0" dirty="0" err="1" smtClean="0"/>
                  <a:t>energy</a:t>
                </a:r>
                <a:endParaRPr lang="es-ES_tradnl" i="0" dirty="0" smtClean="0"/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5"/>
                  </a:buBlip>
                </a:pP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Hadronic</a:t>
                </a:r>
                <a:r>
                  <a:rPr lang="es-ES_tradnl" i="0" dirty="0" smtClean="0"/>
                  <a:t> input </a:t>
                </a:r>
                <a:r>
                  <a:rPr lang="es-ES_tradnl" i="0" dirty="0" err="1" smtClean="0"/>
                  <a:t>for</a:t>
                </a: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transport</a:t>
                </a: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models</a:t>
                </a: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such</a:t>
                </a:r>
                <a:r>
                  <a:rPr lang="es-ES_tradnl" i="0" dirty="0" smtClean="0"/>
                  <a:t> as </a:t>
                </a:r>
                <a:r>
                  <a:rPr lang="es-ES_tradnl" dirty="0" smtClean="0"/>
                  <a:t>IQMD</a:t>
                </a:r>
              </a:p>
              <a:p>
                <a:pPr lvl="1" eaLnBrk="1" hangingPunct="1">
                  <a:spcBef>
                    <a:spcPct val="50000"/>
                  </a:spcBef>
                  <a:buSzPct val="70000"/>
                </a:pPr>
                <a:r>
                  <a:rPr lang="es-ES_tradnl" dirty="0" smtClean="0"/>
                  <a:t>	</a:t>
                </a:r>
                <a:r>
                  <a:rPr lang="es-ES_tradnl" sz="1400" dirty="0" err="1" smtClean="0">
                    <a:solidFill>
                      <a:srgbClr val="FFC000"/>
                    </a:solidFill>
                  </a:rPr>
                  <a:t>See</a:t>
                </a:r>
                <a:r>
                  <a:rPr lang="es-ES_tradnl" sz="1400" dirty="0">
                    <a:solidFill>
                      <a:srgbClr val="FFC000"/>
                    </a:solidFill>
                  </a:rPr>
                  <a:t>, </a:t>
                </a:r>
                <a:r>
                  <a:rPr lang="es-ES_tradnl" sz="1400" dirty="0" err="1">
                    <a:solidFill>
                      <a:srgbClr val="FFC000"/>
                    </a:solidFill>
                  </a:rPr>
                  <a:t>e.g</a:t>
                </a:r>
                <a:r>
                  <a:rPr lang="es-ES_tradnl" sz="1400" dirty="0">
                    <a:solidFill>
                      <a:srgbClr val="FFC000"/>
                    </a:solidFill>
                  </a:rPr>
                  <a:t>., </a:t>
                </a:r>
                <a:r>
                  <a:rPr lang="es-ES_tradnl" sz="1400" dirty="0" err="1">
                    <a:solidFill>
                      <a:srgbClr val="FFC000"/>
                    </a:solidFill>
                  </a:rPr>
                  <a:t>Hartnack</a:t>
                </a:r>
                <a:r>
                  <a:rPr lang="es-ES_tradnl" sz="1400" dirty="0" smtClean="0">
                    <a:solidFill>
                      <a:srgbClr val="FFC000"/>
                    </a:solidFill>
                  </a:rPr>
                  <a:t>, </a:t>
                </a:r>
                <a:r>
                  <a:rPr lang="es-ES_tradnl" sz="1400" dirty="0" err="1" smtClean="0">
                    <a:solidFill>
                      <a:srgbClr val="FFC000"/>
                    </a:solidFill>
                  </a:rPr>
                  <a:t>Oeschler</a:t>
                </a:r>
                <a:r>
                  <a:rPr lang="es-ES_tradnl" sz="1400" dirty="0">
                    <a:solidFill>
                      <a:srgbClr val="FFC000"/>
                    </a:solidFill>
                  </a:rPr>
                  <a:t>, </a:t>
                </a:r>
                <a:r>
                  <a:rPr lang="es-ES_tradnl" sz="1400" dirty="0" err="1">
                    <a:solidFill>
                      <a:srgbClr val="FFC000"/>
                    </a:solidFill>
                  </a:rPr>
                  <a:t>Leifels</a:t>
                </a:r>
                <a:r>
                  <a:rPr lang="es-ES_tradnl" sz="1400" dirty="0">
                    <a:solidFill>
                      <a:srgbClr val="FFC000"/>
                    </a:solidFill>
                  </a:rPr>
                  <a:t>, </a:t>
                </a:r>
                <a:r>
                  <a:rPr lang="es-ES_tradnl" sz="1400" dirty="0" err="1">
                    <a:solidFill>
                      <a:srgbClr val="FFC000"/>
                    </a:solidFill>
                  </a:rPr>
                  <a:t>Bratkovskaya</a:t>
                </a:r>
                <a:r>
                  <a:rPr lang="es-ES_tradnl" sz="1400" dirty="0">
                    <a:solidFill>
                      <a:srgbClr val="FFC000"/>
                    </a:solidFill>
                  </a:rPr>
                  <a:t>, </a:t>
                </a:r>
                <a:r>
                  <a:rPr lang="es-ES_tradnl" sz="1400" dirty="0" err="1" smtClean="0">
                    <a:solidFill>
                      <a:srgbClr val="FFC000"/>
                    </a:solidFill>
                  </a:rPr>
                  <a:t>Aichelin</a:t>
                </a:r>
                <a:r>
                  <a:rPr lang="es-ES_tradnl" sz="1400" dirty="0" smtClean="0">
                    <a:solidFill>
                      <a:srgbClr val="FFC000"/>
                    </a:solidFill>
                  </a:rPr>
                  <a:t>, </a:t>
                </a:r>
                <a:r>
                  <a:rPr lang="es-ES_tradnl" sz="1400" dirty="0" err="1" smtClean="0">
                    <a:solidFill>
                      <a:srgbClr val="FFC000"/>
                    </a:solidFill>
                  </a:rPr>
                  <a:t>Phys</a:t>
                </a:r>
                <a:r>
                  <a:rPr lang="es-ES_tradnl" sz="1400" dirty="0">
                    <a:solidFill>
                      <a:srgbClr val="FFC000"/>
                    </a:solidFill>
                  </a:rPr>
                  <a:t>. </a:t>
                </a:r>
                <a:r>
                  <a:rPr lang="es-ES_tradnl" sz="1400" dirty="0" err="1">
                    <a:solidFill>
                      <a:srgbClr val="FFC000"/>
                    </a:solidFill>
                  </a:rPr>
                  <a:t>Rept</a:t>
                </a:r>
                <a:r>
                  <a:rPr lang="es-ES_tradnl" sz="1400" dirty="0">
                    <a:solidFill>
                      <a:srgbClr val="FFC000"/>
                    </a:solidFill>
                  </a:rPr>
                  <a:t>. 510 (2012) 119</a:t>
                </a:r>
                <a:endParaRPr lang="es-ES_tradnl" dirty="0" smtClean="0"/>
              </a:p>
            </p:txBody>
          </p:sp>
        </mc:Choice>
        <mc:Fallback xmlns="">
          <p:sp>
            <p:nvSpPr>
              <p:cNvPr id="1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1" y="5301208"/>
                <a:ext cx="8280921" cy="1334468"/>
              </a:xfrm>
              <a:prstGeom prst="rect">
                <a:avLst/>
              </a:prstGeom>
              <a:blipFill rotWithShape="1">
                <a:blip r:embed="rId6"/>
                <a:stretch>
                  <a:fillRect b="-27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54" y="906683"/>
            <a:ext cx="2078918" cy="506093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4675" y="307975"/>
            <a:ext cx="4718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>
                <a:solidFill>
                  <a:srgbClr val="00FF00"/>
                </a:solidFill>
              </a:rPr>
              <a:t>Introduction</a:t>
            </a:r>
            <a:r>
              <a:rPr lang="es-ES_tradnl" sz="2400" b="1" u="sng" dirty="0">
                <a:solidFill>
                  <a:srgbClr val="00FF00"/>
                </a:solidFill>
              </a:rPr>
              <a:t> and </a:t>
            </a:r>
            <a:r>
              <a:rPr lang="es-ES_tradnl" sz="2400" b="1" u="sng" dirty="0" err="1">
                <a:solidFill>
                  <a:srgbClr val="00FF00"/>
                </a:solidFill>
              </a:rPr>
              <a:t>motivation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41338" y="981075"/>
            <a:ext cx="7775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The</a:t>
            </a:r>
            <a:r>
              <a:rPr lang="es-ES_tradnl" sz="2400" i="0" dirty="0" smtClean="0">
                <a:solidFill>
                  <a:srgbClr val="66FFFF"/>
                </a:solidFill>
              </a:rPr>
              <a:t> QCD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phase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diagram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508104" y="2289353"/>
            <a:ext cx="3384376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i="0" dirty="0" err="1" smtClean="0">
                <a:solidFill>
                  <a:srgbClr val="FFC000"/>
                </a:solidFill>
              </a:rPr>
              <a:t>Motivation</a:t>
            </a:r>
            <a:r>
              <a:rPr lang="es-ES_tradnl" i="0" dirty="0" smtClean="0">
                <a:solidFill>
                  <a:srgbClr val="FFC000"/>
                </a:solidFill>
              </a:rPr>
              <a:t>:</a:t>
            </a:r>
            <a:r>
              <a:rPr lang="es-ES_tradnl" i="0" dirty="0" smtClean="0"/>
              <a:t> </a:t>
            </a:r>
            <a:r>
              <a:rPr lang="es-ES_tradnl" i="0" dirty="0" err="1" smtClean="0"/>
              <a:t>setup</a:t>
            </a:r>
            <a:r>
              <a:rPr lang="es-ES_tradnl" i="0" dirty="0" smtClean="0"/>
              <a:t> </a:t>
            </a:r>
            <a:r>
              <a:rPr lang="es-ES_tradnl" i="0" dirty="0" err="1" smtClean="0"/>
              <a:t>for</a:t>
            </a:r>
            <a:r>
              <a:rPr lang="es-ES_tradnl" i="0" dirty="0" smtClean="0"/>
              <a:t> </a:t>
            </a:r>
            <a:r>
              <a:rPr lang="es-ES_tradnl" i="0" dirty="0" err="1" smtClean="0"/>
              <a:t>strong</a:t>
            </a:r>
            <a:r>
              <a:rPr lang="es-ES_tradnl" i="0" dirty="0" smtClean="0"/>
              <a:t> </a:t>
            </a:r>
            <a:r>
              <a:rPr lang="es-ES_tradnl" i="0" dirty="0" err="1" smtClean="0"/>
              <a:t>interactions</a:t>
            </a:r>
            <a:r>
              <a:rPr lang="es-ES_tradnl" i="0" dirty="0" smtClean="0"/>
              <a:t> at </a:t>
            </a:r>
            <a:r>
              <a:rPr lang="es-ES_tradnl" b="1" dirty="0" smtClean="0">
                <a:solidFill>
                  <a:srgbClr val="FF0000"/>
                </a:solidFill>
              </a:rPr>
              <a:t>extreme </a:t>
            </a:r>
            <a:r>
              <a:rPr lang="es-ES_tradnl" b="1" dirty="0" err="1" smtClean="0">
                <a:solidFill>
                  <a:srgbClr val="FF0000"/>
                </a:solidFill>
              </a:rPr>
              <a:t>conditions</a:t>
            </a:r>
            <a:endParaRPr lang="es-ES_tradnl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i="0" dirty="0" err="1" smtClean="0">
                <a:solidFill>
                  <a:srgbClr val="FFC000"/>
                </a:solidFill>
              </a:rPr>
              <a:t>Understand</a:t>
            </a:r>
            <a:r>
              <a:rPr lang="es-ES_tradnl" i="0" dirty="0" smtClean="0">
                <a:solidFill>
                  <a:srgbClr val="FFC000"/>
                </a:solidFill>
              </a:rPr>
              <a:t> (de-)</a:t>
            </a:r>
            <a:r>
              <a:rPr lang="es-ES_tradnl" i="0" dirty="0" err="1" smtClean="0">
                <a:solidFill>
                  <a:srgbClr val="FFC000"/>
                </a:solidFill>
              </a:rPr>
              <a:t>confinement</a:t>
            </a:r>
            <a:endParaRPr lang="es-ES_tradnl" i="0" dirty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i="0" dirty="0" err="1" smtClean="0">
                <a:solidFill>
                  <a:srgbClr val="00FF00"/>
                </a:solidFill>
              </a:rPr>
              <a:t>Asymptotic</a:t>
            </a:r>
            <a:r>
              <a:rPr lang="es-ES_tradnl" i="0" dirty="0" smtClean="0">
                <a:solidFill>
                  <a:srgbClr val="00FF00"/>
                </a:solidFill>
              </a:rPr>
              <a:t> </a:t>
            </a:r>
            <a:r>
              <a:rPr lang="es-ES_tradnl" i="0" dirty="0" err="1" smtClean="0">
                <a:solidFill>
                  <a:srgbClr val="00FF00"/>
                </a:solidFill>
              </a:rPr>
              <a:t>freedom</a:t>
            </a:r>
            <a:endParaRPr lang="es-ES_tradnl" i="0" dirty="0">
              <a:solidFill>
                <a:srgbClr val="00FF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i="0" dirty="0" err="1" smtClean="0">
                <a:solidFill>
                  <a:srgbClr val="FFC000"/>
                </a:solidFill>
              </a:rPr>
              <a:t>Phenomenological</a:t>
            </a:r>
            <a:r>
              <a:rPr lang="es-ES_tradnl" i="0" dirty="0" smtClean="0">
                <a:solidFill>
                  <a:srgbClr val="FFC000"/>
                </a:solidFill>
              </a:rPr>
              <a:t> </a:t>
            </a:r>
            <a:r>
              <a:rPr lang="es-ES_tradnl" i="0" dirty="0" err="1" smtClean="0">
                <a:solidFill>
                  <a:srgbClr val="FFC000"/>
                </a:solidFill>
              </a:rPr>
              <a:t>variety</a:t>
            </a:r>
            <a:r>
              <a:rPr lang="es-ES_tradnl" i="0" dirty="0" smtClean="0">
                <a:solidFill>
                  <a:srgbClr val="FFC000"/>
                </a:solidFill>
              </a:rPr>
              <a:t>:</a:t>
            </a:r>
            <a:r>
              <a:rPr lang="es-ES_tradnl" i="0" dirty="0"/>
              <a:t> </a:t>
            </a:r>
            <a:r>
              <a:rPr lang="es-ES_tradnl" i="0" dirty="0" err="1" smtClean="0"/>
              <a:t>cold</a:t>
            </a:r>
            <a:r>
              <a:rPr lang="es-ES_tradnl" i="0" dirty="0" smtClean="0"/>
              <a:t> QGP, nuclear </a:t>
            </a:r>
            <a:r>
              <a:rPr lang="es-ES_tradnl" i="0" dirty="0" err="1" smtClean="0"/>
              <a:t>matter</a:t>
            </a:r>
            <a:r>
              <a:rPr lang="es-ES_tradnl" i="0" dirty="0" smtClean="0"/>
              <a:t> </a:t>
            </a:r>
            <a:r>
              <a:rPr lang="es-ES_tradnl" i="0" dirty="0" err="1" smtClean="0"/>
              <a:t>phases</a:t>
            </a:r>
            <a:r>
              <a:rPr lang="es-ES_tradnl" i="0" dirty="0" smtClean="0"/>
              <a:t>…</a:t>
            </a:r>
            <a:endParaRPr lang="es-ES_tradnl" i="0" dirty="0">
              <a:solidFill>
                <a:srgbClr val="00FF0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11560" y="1569136"/>
            <a:ext cx="4320480" cy="4308136"/>
            <a:chOff x="611560" y="1569136"/>
            <a:chExt cx="4320480" cy="4308136"/>
          </a:xfrm>
        </p:grpSpPr>
        <p:pic>
          <p:nvPicPr>
            <p:cNvPr id="4474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69136"/>
              <a:ext cx="4320480" cy="4308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Forma libre"/>
            <p:cNvSpPr/>
            <p:nvPr/>
          </p:nvSpPr>
          <p:spPr bwMode="auto">
            <a:xfrm>
              <a:off x="1349298" y="1795346"/>
              <a:ext cx="256478" cy="289932"/>
            </a:xfrm>
            <a:custGeom>
              <a:avLst/>
              <a:gdLst>
                <a:gd name="connsiteX0" fmla="*/ 0 w 256478"/>
                <a:gd name="connsiteY0" fmla="*/ 0 h 289932"/>
                <a:gd name="connsiteX1" fmla="*/ 55756 w 256478"/>
                <a:gd name="connsiteY1" fmla="*/ 11152 h 289932"/>
                <a:gd name="connsiteX2" fmla="*/ 133814 w 256478"/>
                <a:gd name="connsiteY2" fmla="*/ 78059 h 289932"/>
                <a:gd name="connsiteX3" fmla="*/ 156117 w 256478"/>
                <a:gd name="connsiteY3" fmla="*/ 100361 h 289932"/>
                <a:gd name="connsiteX4" fmla="*/ 178419 w 256478"/>
                <a:gd name="connsiteY4" fmla="*/ 122664 h 289932"/>
                <a:gd name="connsiteX5" fmla="*/ 189570 w 256478"/>
                <a:gd name="connsiteY5" fmla="*/ 156117 h 289932"/>
                <a:gd name="connsiteX6" fmla="*/ 211873 w 256478"/>
                <a:gd name="connsiteY6" fmla="*/ 178420 h 289932"/>
                <a:gd name="connsiteX7" fmla="*/ 234175 w 256478"/>
                <a:gd name="connsiteY7" fmla="*/ 245327 h 289932"/>
                <a:gd name="connsiteX8" fmla="*/ 245326 w 256478"/>
                <a:gd name="connsiteY8" fmla="*/ 278781 h 289932"/>
                <a:gd name="connsiteX9" fmla="*/ 256478 w 256478"/>
                <a:gd name="connsiteY9" fmla="*/ 289932 h 2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78" h="289932">
                  <a:moveTo>
                    <a:pt x="0" y="0"/>
                  </a:moveTo>
                  <a:cubicBezTo>
                    <a:pt x="18585" y="3717"/>
                    <a:pt x="38009" y="4497"/>
                    <a:pt x="55756" y="11152"/>
                  </a:cubicBezTo>
                  <a:cubicBezTo>
                    <a:pt x="82929" y="21342"/>
                    <a:pt x="117035" y="61281"/>
                    <a:pt x="133814" y="78059"/>
                  </a:cubicBezTo>
                  <a:lnTo>
                    <a:pt x="156117" y="100361"/>
                  </a:lnTo>
                  <a:lnTo>
                    <a:pt x="178419" y="122664"/>
                  </a:lnTo>
                  <a:cubicBezTo>
                    <a:pt x="182136" y="133815"/>
                    <a:pt x="183522" y="146038"/>
                    <a:pt x="189570" y="156117"/>
                  </a:cubicBezTo>
                  <a:cubicBezTo>
                    <a:pt x="194979" y="165132"/>
                    <a:pt x="207171" y="169016"/>
                    <a:pt x="211873" y="178420"/>
                  </a:cubicBezTo>
                  <a:cubicBezTo>
                    <a:pt x="222386" y="199447"/>
                    <a:pt x="226741" y="223025"/>
                    <a:pt x="234175" y="245327"/>
                  </a:cubicBezTo>
                  <a:cubicBezTo>
                    <a:pt x="237892" y="256478"/>
                    <a:pt x="237014" y="270470"/>
                    <a:pt x="245326" y="278781"/>
                  </a:cubicBezTo>
                  <a:lnTo>
                    <a:pt x="256478" y="289932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6 Forma libre"/>
            <p:cNvSpPr/>
            <p:nvPr/>
          </p:nvSpPr>
          <p:spPr bwMode="auto">
            <a:xfrm flipH="1">
              <a:off x="1403648" y="1772816"/>
              <a:ext cx="242066" cy="289932"/>
            </a:xfrm>
            <a:custGeom>
              <a:avLst/>
              <a:gdLst>
                <a:gd name="connsiteX0" fmla="*/ 0 w 256478"/>
                <a:gd name="connsiteY0" fmla="*/ 0 h 289932"/>
                <a:gd name="connsiteX1" fmla="*/ 55756 w 256478"/>
                <a:gd name="connsiteY1" fmla="*/ 11152 h 289932"/>
                <a:gd name="connsiteX2" fmla="*/ 133814 w 256478"/>
                <a:gd name="connsiteY2" fmla="*/ 78059 h 289932"/>
                <a:gd name="connsiteX3" fmla="*/ 156117 w 256478"/>
                <a:gd name="connsiteY3" fmla="*/ 100361 h 289932"/>
                <a:gd name="connsiteX4" fmla="*/ 178419 w 256478"/>
                <a:gd name="connsiteY4" fmla="*/ 122664 h 289932"/>
                <a:gd name="connsiteX5" fmla="*/ 189570 w 256478"/>
                <a:gd name="connsiteY5" fmla="*/ 156117 h 289932"/>
                <a:gd name="connsiteX6" fmla="*/ 211873 w 256478"/>
                <a:gd name="connsiteY6" fmla="*/ 178420 h 289932"/>
                <a:gd name="connsiteX7" fmla="*/ 234175 w 256478"/>
                <a:gd name="connsiteY7" fmla="*/ 245327 h 289932"/>
                <a:gd name="connsiteX8" fmla="*/ 245326 w 256478"/>
                <a:gd name="connsiteY8" fmla="*/ 278781 h 289932"/>
                <a:gd name="connsiteX9" fmla="*/ 256478 w 256478"/>
                <a:gd name="connsiteY9" fmla="*/ 289932 h 2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78" h="289932">
                  <a:moveTo>
                    <a:pt x="0" y="0"/>
                  </a:moveTo>
                  <a:cubicBezTo>
                    <a:pt x="18585" y="3717"/>
                    <a:pt x="38009" y="4497"/>
                    <a:pt x="55756" y="11152"/>
                  </a:cubicBezTo>
                  <a:cubicBezTo>
                    <a:pt x="82929" y="21342"/>
                    <a:pt x="117035" y="61281"/>
                    <a:pt x="133814" y="78059"/>
                  </a:cubicBezTo>
                  <a:lnTo>
                    <a:pt x="156117" y="100361"/>
                  </a:lnTo>
                  <a:lnTo>
                    <a:pt x="178419" y="122664"/>
                  </a:lnTo>
                  <a:cubicBezTo>
                    <a:pt x="182136" y="133815"/>
                    <a:pt x="183522" y="146038"/>
                    <a:pt x="189570" y="156117"/>
                  </a:cubicBezTo>
                  <a:cubicBezTo>
                    <a:pt x="194979" y="165132"/>
                    <a:pt x="207171" y="169016"/>
                    <a:pt x="211873" y="178420"/>
                  </a:cubicBezTo>
                  <a:cubicBezTo>
                    <a:pt x="222386" y="199447"/>
                    <a:pt x="226741" y="223025"/>
                    <a:pt x="234175" y="245327"/>
                  </a:cubicBezTo>
                  <a:cubicBezTo>
                    <a:pt x="237892" y="256478"/>
                    <a:pt x="237014" y="270470"/>
                    <a:pt x="245326" y="278781"/>
                  </a:cubicBezTo>
                  <a:lnTo>
                    <a:pt x="256478" y="289932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1547664" y="5445224"/>
            <a:ext cx="1512168" cy="1335782"/>
            <a:chOff x="1547664" y="5445224"/>
            <a:chExt cx="1512168" cy="1335782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1191766" cy="1191766"/>
            </a:xfrm>
            <a:prstGeom prst="rect">
              <a:avLst/>
            </a:prstGeom>
          </p:spPr>
        </p:pic>
        <p:cxnSp>
          <p:nvCxnSpPr>
            <p:cNvPr id="11" name="10 Conector curvado"/>
            <p:cNvCxnSpPr/>
            <p:nvPr/>
          </p:nvCxnSpPr>
          <p:spPr bwMode="auto">
            <a:xfrm flipV="1">
              <a:off x="2411760" y="5445224"/>
              <a:ext cx="648072" cy="28803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26 Grupo"/>
          <p:cNvGrpSpPr/>
          <p:nvPr/>
        </p:nvGrpSpPr>
        <p:grpSpPr>
          <a:xfrm>
            <a:off x="4429127" y="5373216"/>
            <a:ext cx="1755177" cy="1319783"/>
            <a:chOff x="4429127" y="5373216"/>
            <a:chExt cx="1755177" cy="1319783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733256"/>
              <a:ext cx="1108248" cy="959743"/>
            </a:xfrm>
            <a:prstGeom prst="rect">
              <a:avLst/>
            </a:prstGeom>
            <a:ln w="38100">
              <a:noFill/>
            </a:ln>
          </p:spPr>
        </p:pic>
        <p:cxnSp>
          <p:nvCxnSpPr>
            <p:cNvPr id="21" name="20 Conector curvado"/>
            <p:cNvCxnSpPr>
              <a:stCxn id="8" idx="0"/>
            </p:cNvCxnSpPr>
            <p:nvPr/>
          </p:nvCxnSpPr>
          <p:spPr bwMode="auto">
            <a:xfrm rot="16200000" flipV="1">
              <a:off x="4849634" y="4952709"/>
              <a:ext cx="360040" cy="1201053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27 Grupo"/>
          <p:cNvGrpSpPr/>
          <p:nvPr/>
        </p:nvGrpSpPr>
        <p:grpSpPr>
          <a:xfrm>
            <a:off x="2411202" y="2085278"/>
            <a:ext cx="2881523" cy="742146"/>
            <a:chOff x="2411202" y="2085278"/>
            <a:chExt cx="2881523" cy="742146"/>
          </a:xfrm>
        </p:grpSpPr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2085278"/>
              <a:ext cx="2232893" cy="620196"/>
            </a:xfrm>
            <a:prstGeom prst="rect">
              <a:avLst/>
            </a:prstGeom>
          </p:spPr>
        </p:pic>
        <p:cxnSp>
          <p:nvCxnSpPr>
            <p:cNvPr id="25" name="24 Conector curvado"/>
            <p:cNvCxnSpPr/>
            <p:nvPr/>
          </p:nvCxnSpPr>
          <p:spPr bwMode="auto">
            <a:xfrm rot="10800000" flipV="1">
              <a:off x="2411202" y="2395376"/>
              <a:ext cx="656456" cy="43204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26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Strange vector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mesons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400" b="1" u="sng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f</a:t>
                </a:r>
                <a:endParaRPr lang="es-ES_tradnl" sz="2400" b="1" i="0" u="sng" dirty="0">
                  <a:solidFill>
                    <a:srgbClr val="00FF00"/>
                  </a:solidFill>
                  <a:latin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9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2051720" y="2575937"/>
            <a:ext cx="5095007" cy="4021415"/>
            <a:chOff x="2051720" y="980728"/>
            <a:chExt cx="5095007" cy="402141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980728"/>
              <a:ext cx="4980409" cy="373887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 Box 34"/>
            <p:cNvSpPr txBox="1">
              <a:spLocks noChangeArrowheads="1"/>
            </p:cNvSpPr>
            <p:nvPr/>
          </p:nvSpPr>
          <p:spPr bwMode="auto">
            <a:xfrm>
              <a:off x="3779912" y="4725144"/>
              <a:ext cx="33668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1200" dirty="0" smtClean="0">
                  <a:solidFill>
                    <a:schemeClr val="hlink"/>
                  </a:solidFill>
                </a:rPr>
                <a:t>C. </a:t>
              </a:r>
              <a:r>
                <a:rPr lang="es-ES_tradnl" sz="1200" dirty="0" err="1" smtClean="0">
                  <a:solidFill>
                    <a:schemeClr val="hlink"/>
                  </a:solidFill>
                </a:rPr>
                <a:t>Fuchs</a:t>
              </a:r>
              <a:r>
                <a:rPr lang="es-ES_tradnl" sz="1200" dirty="0" smtClean="0">
                  <a:solidFill>
                    <a:schemeClr val="hlink"/>
                  </a:solidFill>
                </a:rPr>
                <a:t>, </a:t>
              </a:r>
              <a:r>
                <a:rPr lang="es-ES_tradnl" sz="1200" dirty="0" err="1" smtClean="0">
                  <a:solidFill>
                    <a:schemeClr val="hlink"/>
                  </a:solidFill>
                </a:rPr>
                <a:t>Prog</a:t>
              </a:r>
              <a:r>
                <a:rPr lang="es-ES_tradnl" sz="1200" dirty="0" smtClean="0">
                  <a:solidFill>
                    <a:schemeClr val="hlink"/>
                  </a:solidFill>
                </a:rPr>
                <a:t>. </a:t>
              </a:r>
              <a:r>
                <a:rPr lang="es-ES_tradnl" sz="1200" dirty="0" err="1" smtClean="0">
                  <a:solidFill>
                    <a:schemeClr val="hlink"/>
                  </a:solidFill>
                </a:rPr>
                <a:t>Part</a:t>
              </a:r>
              <a:r>
                <a:rPr lang="es-ES_tradnl" sz="1200" dirty="0" smtClean="0">
                  <a:solidFill>
                    <a:schemeClr val="hlink"/>
                  </a:solidFill>
                </a:rPr>
                <a:t>. </a:t>
              </a:r>
              <a:r>
                <a:rPr lang="es-ES_tradnl" sz="1200" dirty="0" err="1" smtClean="0">
                  <a:solidFill>
                    <a:schemeClr val="hlink"/>
                  </a:solidFill>
                </a:rPr>
                <a:t>Nucl</a:t>
              </a:r>
              <a:r>
                <a:rPr lang="es-ES_tradnl" sz="1200" dirty="0" smtClean="0">
                  <a:solidFill>
                    <a:schemeClr val="hlink"/>
                  </a:solidFill>
                </a:rPr>
                <a:t>. </a:t>
              </a:r>
              <a:r>
                <a:rPr lang="es-ES_tradnl" sz="1200" dirty="0" err="1" smtClean="0">
                  <a:solidFill>
                    <a:schemeClr val="hlink"/>
                  </a:solidFill>
                </a:rPr>
                <a:t>Phys</a:t>
              </a:r>
              <a:r>
                <a:rPr lang="es-ES_tradnl" sz="1200" dirty="0" smtClean="0">
                  <a:solidFill>
                    <a:schemeClr val="hlink"/>
                  </a:solidFill>
                </a:rPr>
                <a:t>. 56 (2006) 1</a:t>
              </a:r>
              <a:endParaRPr lang="es-ES_tradnl" sz="105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187624" y="902896"/>
                <a:ext cx="3369192" cy="725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𝑺</m:t>
                      </m:r>
                      <m:r>
                        <a:rPr lang="es-ES" sz="20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=−</m:t>
                      </m:r>
                      <m:r>
                        <a:rPr lang="es-ES" sz="20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𝟏</m:t>
                      </m:r>
                      <m:r>
                        <a:rPr lang="es-ES" sz="20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:</m:t>
                      </m:r>
                      <m:r>
                        <a:rPr lang="es-ES" sz="2000" b="0" i="1" dirty="0" smtClean="0">
                          <a:latin typeface="Cambria Math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es-ES" sz="2000" i="1" smtClean="0">
                              <a:solidFill>
                                <a:srgbClr val="66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sz="2000" b="0" i="1" smtClean="0">
                              <a:solidFill>
                                <a:srgbClr val="66FF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s-ES" sz="2000" b="0" i="1" smtClean="0">
                          <a:solidFill>
                            <a:srgbClr val="66FF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0" i="1" smtClean="0">
                              <a:solidFill>
                                <a:srgbClr val="66FF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b="0" i="1" smtClean="0">
                                  <a:solidFill>
                                    <a:srgbClr val="66FFFF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s-ES" sz="2000" b="0" i="1" smtClean="0">
                                            <a:solidFill>
                                              <a:srgbClr val="66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ES" sz="2000" b="0" i="1" smtClean="0">
                                            <a:solidFill>
                                              <a:srgbClr val="66FFFF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ES" sz="2000" b="0" i="1" smtClean="0">
                                            <a:solidFill>
                                              <a:srgbClr val="66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ES" sz="2000" b="0" i="1" smtClean="0">
                                            <a:solidFill>
                                              <a:srgbClr val="66FFFF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latin typeface="Cambria Math"/>
                        </a:rPr>
                        <m:t>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ES" sz="2000" b="0" i="1" smtClean="0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ES" sz="2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s-ES" sz="2000" b="0" i="1" smtClean="0">
                                <a:solidFill>
                                  <a:srgbClr val="FF66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m:rPr>
                                <m:brk m:alnAt="7"/>
                              </m:rPr>
                              <a:rPr lang="es-ES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ES" sz="2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s-ES" sz="2000" b="0" i="1" smtClean="0">
                                <a:solidFill>
                                  <a:srgbClr val="FF66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s-ES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902896"/>
                <a:ext cx="3369192" cy="7259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004048" y="942009"/>
                <a:ext cx="3176832" cy="686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𝑺</m:t>
                      </m:r>
                      <m:r>
                        <a:rPr lang="es-ES" sz="2000" b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20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+</m:t>
                      </m:r>
                      <m:r>
                        <a:rPr lang="es-ES" sz="2000" b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𝟏</m:t>
                      </m:r>
                      <m:r>
                        <a:rPr lang="es-ES" sz="2000" b="0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:   </m:t>
                      </m:r>
                      <m:r>
                        <a:rPr lang="es-ES" sz="2000" b="0" i="1" smtClean="0">
                          <a:solidFill>
                            <a:srgbClr val="66FFFF"/>
                          </a:solidFill>
                          <a:latin typeface="Cambria Math"/>
                        </a:rPr>
                        <m:t>𝐾</m:t>
                      </m:r>
                      <m:r>
                        <a:rPr lang="es-ES" sz="2000" b="0" i="1" smtClean="0">
                          <a:solidFill>
                            <a:srgbClr val="66FF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0" i="1" smtClean="0">
                              <a:solidFill>
                                <a:srgbClr val="66FF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b="0" i="1" smtClean="0">
                                  <a:solidFill>
                                    <a:srgbClr val="66FFFF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s-ES" sz="2000" b="0" i="1" smtClean="0">
                                        <a:solidFill>
                                          <a:srgbClr val="66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solidFill>
                            <a:srgbClr val="66FFFF"/>
                          </a:solidFill>
                          <a:latin typeface="Cambria Math"/>
                        </a:rPr>
                        <m:t>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E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s-E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s-ES" sz="2000" b="0" i="1" smtClean="0">
                                    <a:solidFill>
                                      <a:srgbClr val="FF66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ES" sz="2000" b="0" i="1" smtClean="0">
                                    <a:solidFill>
                                      <a:srgbClr val="FF66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s-E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s-E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s-ES" sz="2000" b="0" i="1" smtClean="0">
                                    <a:solidFill>
                                      <a:srgbClr val="FF66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ES" sz="2000" b="0" i="1" smtClean="0">
                                    <a:solidFill>
                                      <a:srgbClr val="FF66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s-E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42009"/>
                <a:ext cx="3176832" cy="6867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275856" y="1660738"/>
                <a:ext cx="2857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00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s-ES" sz="200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" sz="2000" i="0" dirty="0" smtClean="0">
                    <a:solidFill>
                      <a:srgbClr val="66FFFF"/>
                    </a:solidFill>
                  </a:rPr>
                  <a:t>/</a:t>
                </a:r>
                <a:r>
                  <a:rPr lang="es-ES" sz="2000" dirty="0" smtClean="0">
                    <a:solidFill>
                      <a:srgbClr val="66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rgbClr val="66FFFF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s-ES" sz="2000" dirty="0" smtClean="0"/>
                  <a:t>:  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s-E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p>
                            <m:r>
                              <a:rPr lang="es-ES" sz="2000" b="0" i="1" smtClean="0">
                                <a:latin typeface="Cambria Math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es-ES" sz="2000" b="0" i="1" smtClean="0">
                        <a:latin typeface="Cambria Math"/>
                      </a:rPr>
                      <m:t>=1/2(</m:t>
                    </m:r>
                    <m:sSup>
                      <m:sSupPr>
                        <m:ctrlPr>
                          <a:rPr lang="es-E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s-ES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s-E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60738"/>
                <a:ext cx="285777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6061" r="-213"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3065330" y="2051556"/>
                <a:ext cx="31628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000" i="1">
                                <a:solidFill>
                                  <a:srgbClr val="66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000">
                                <a:solidFill>
                                  <a:srgbClr val="66FFFF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" sz="200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" sz="2000" i="0" dirty="0" smtClean="0">
                    <a:solidFill>
                      <a:srgbClr val="66FFFF"/>
                    </a:solidFill>
                  </a:rPr>
                  <a:t>/</a:t>
                </a:r>
                <a:r>
                  <a:rPr lang="es-ES" sz="2000" dirty="0" smtClean="0">
                    <a:solidFill>
                      <a:srgbClr val="66FF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" sz="2000" dirty="0" smtClean="0"/>
                  <a:t>:  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s-E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p>
                            <m:r>
                              <a:rPr lang="es-ES" sz="2000" b="0" i="1" smtClean="0">
                                <a:latin typeface="Cambria Math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es-ES" sz="2000" b="0" i="1" smtClean="0">
                        <a:latin typeface="Cambria Math"/>
                      </a:rPr>
                      <m:t>=1/2(</m:t>
                    </m:r>
                    <m:sSup>
                      <m:sSupPr>
                        <m:ctrlPr>
                          <a:rPr lang="es-E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s-ES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s-E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330" y="2051556"/>
                <a:ext cx="316285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6156176" y="332656"/>
                <a:ext cx="1745093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s-ES" sz="20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s-ES" sz="2000" b="0" i="1" smtClean="0">
                        <a:solidFill>
                          <a:srgbClr val="66FFFF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s-ES" sz="2000" dirty="0">
                    <a:solidFill>
                      <a:srgbClr val="66FF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solidFill>
                              <a:srgbClr val="66FF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000">
                            <a:solidFill>
                              <a:srgbClr val="66FFFF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s-ES" sz="2000">
                            <a:solidFill>
                              <a:srgbClr val="66FF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s-ES" sz="2000" b="0" i="1" smtClean="0">
                        <a:solidFill>
                          <a:srgbClr val="66FFFF"/>
                        </a:solidFill>
                        <a:latin typeface="Cambria Math"/>
                      </a:rPr>
                      <m:t>(892)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2656"/>
                <a:ext cx="174509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470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6516216" y="1772816"/>
                <a:ext cx="2660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i="0" dirty="0" smtClean="0">
                    <a:solidFill>
                      <a:srgbClr val="66FFFF"/>
                    </a:solidFill>
                    <a:latin typeface="Mathematica1" panose="05000502060100000001" pitchFamily="2" charset="2"/>
                  </a:rPr>
                  <a:t>f</a:t>
                </a:r>
                <a14:m>
                  <m:oMath xmlns:m="http://schemas.openxmlformats.org/officeDocument/2006/math">
                    <m:r>
                      <a:rPr lang="es-ES" sz="2000">
                        <a:latin typeface="Cambria Math"/>
                      </a:rPr>
                      <m:t>(</m:t>
                    </m:r>
                    <m:r>
                      <a:rPr lang="es-ES" sz="2000" b="0" i="1" smtClean="0">
                        <a:solidFill>
                          <a:srgbClr val="FF6600"/>
                        </a:solidFill>
                        <a:latin typeface="Cambria Math"/>
                      </a:rPr>
                      <m:t>𝑠</m:t>
                    </m:r>
                    <m:acc>
                      <m:accPr>
                        <m:chr m:val="̅"/>
                        <m:ctrlPr>
                          <a:rPr lang="es-ES" sz="2000" i="1">
                            <a:solidFill>
                              <a:srgbClr val="FF66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000">
                            <a:solidFill>
                              <a:srgbClr val="FF6600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s-ES" sz="2000">
                        <a:latin typeface="Cambria Math"/>
                      </a:rPr>
                      <m:t>)</m:t>
                    </m:r>
                  </m:oMath>
                </a14:m>
                <a:r>
                  <a:rPr lang="es-ES" sz="2000" dirty="0" smtClean="0"/>
                  <a:t>:  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s-E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p>
                            <m:r>
                              <a:rPr lang="es-ES" sz="2000" b="0" i="1" smtClean="0">
                                <a:latin typeface="Cambria Math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es-ES" sz="2000" b="0" i="1" smtClean="0">
                        <a:latin typeface="Cambria Math"/>
                      </a:rPr>
                      <m:t>=0(</m:t>
                    </m:r>
                    <m:sSup>
                      <m:sSupPr>
                        <m:ctrlPr>
                          <a:rPr lang="es-E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s-ES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s-E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772816"/>
                <a:ext cx="2660408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4817" t="-10465" b="-325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3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Strange vector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mesons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400" b="1" u="sng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f</a:t>
                </a:r>
                <a:endParaRPr lang="es-ES_tradnl" sz="2400" b="1" i="0" u="sng" dirty="0">
                  <a:solidFill>
                    <a:srgbClr val="00FF00"/>
                  </a:solidFill>
                  <a:latin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9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611560" y="980728"/>
            <a:ext cx="7344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b="1" dirty="0" err="1" smtClean="0">
                <a:solidFill>
                  <a:srgbClr val="66FFFF"/>
                </a:solidFill>
              </a:rPr>
              <a:t>Collisional</a:t>
            </a:r>
            <a:r>
              <a:rPr lang="es-ES_tradnl" sz="2400" b="1" dirty="0" smtClean="0">
                <a:solidFill>
                  <a:srgbClr val="66FFFF"/>
                </a:solidFill>
              </a:rPr>
              <a:t> 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selfenergy</a:t>
            </a:r>
            <a:r>
              <a:rPr lang="es-ES_tradnl" sz="2400" i="0" dirty="0" smtClean="0">
                <a:solidFill>
                  <a:srgbClr val="66FFFF"/>
                </a:solidFill>
              </a:rPr>
              <a:t> plus </a:t>
            </a:r>
            <a:r>
              <a:rPr lang="es-ES_tradnl" sz="2400" b="1" dirty="0" smtClean="0">
                <a:solidFill>
                  <a:srgbClr val="66FFFF"/>
                </a:solidFill>
              </a:rPr>
              <a:t>in-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medium</a:t>
            </a:r>
            <a:r>
              <a:rPr lang="es-ES_tradnl" sz="2400" b="1" dirty="0" smtClean="0">
                <a:solidFill>
                  <a:srgbClr val="66FFFF"/>
                </a:solidFill>
              </a:rPr>
              <a:t> 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decay</a:t>
            </a:r>
            <a:endParaRPr lang="es-ES_tradnl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611561" y="2848353"/>
                <a:ext cx="4697150" cy="2612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3"/>
                  </a:buBlip>
                </a:pPr>
                <a:r>
                  <a:rPr lang="es-ES_tradnl" sz="2400" i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s-ES" sz="2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s-E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s-ES_tradnl" sz="2000" i="0" dirty="0" smtClean="0">
                    <a:solidFill>
                      <a:srgbClr val="FFC000"/>
                    </a:solidFill>
                  </a:rPr>
                  <a:t>: </a:t>
                </a:r>
                <a:r>
                  <a:rPr lang="es-ES_tradnl" sz="2000" dirty="0" err="1" smtClean="0">
                    <a:solidFill>
                      <a:srgbClr val="FF6600"/>
                    </a:solidFill>
                  </a:rPr>
                  <a:t>Hidden</a:t>
                </a:r>
                <a:r>
                  <a:rPr lang="es-ES_tradnl" sz="2000" dirty="0" smtClean="0">
                    <a:solidFill>
                      <a:srgbClr val="FF6600"/>
                    </a:solidFill>
                  </a:rPr>
                  <a:t> Local </a:t>
                </a:r>
                <a:r>
                  <a:rPr lang="es-ES_tradnl" sz="2000" dirty="0" err="1" smtClean="0">
                    <a:solidFill>
                      <a:srgbClr val="FF6600"/>
                    </a:solidFill>
                  </a:rPr>
                  <a:t>Symmetry</a:t>
                </a:r>
                <a:r>
                  <a:rPr lang="es-ES_tradnl" sz="2000" dirty="0" smtClean="0">
                    <a:solidFill>
                      <a:srgbClr val="FF6600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approach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to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000" dirty="0" smtClean="0">
                    <a:solidFill>
                      <a:srgbClr val="FF6600"/>
                    </a:solidFill>
                  </a:rPr>
                  <a:t>VB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interaction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in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coupled-channel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unitary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approach</a:t>
                </a:r>
                <a:endParaRPr lang="es-ES_tradnl" sz="2000" i="0" dirty="0" smtClean="0">
                  <a:solidFill>
                    <a:srgbClr val="66FFFF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SzPct val="70000"/>
                </a:pPr>
                <a:endParaRPr lang="es-ES_tradnl" sz="2000" dirty="0" smtClean="0">
                  <a:solidFill>
                    <a:srgbClr val="FF66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SzPct val="70000"/>
                  <a:buFontTx/>
                  <a:buBlip>
                    <a:blip r:embed="rId3"/>
                  </a:buBlip>
                </a:pPr>
                <a:r>
                  <a:rPr lang="es-ES_tradnl" sz="2400" i="0" dirty="0">
                    <a:solidFill>
                      <a:srgbClr val="FFC000"/>
                    </a:solidFill>
                  </a:rPr>
                  <a:t> </a:t>
                </a:r>
                <a:r>
                  <a:rPr lang="es-ES_tradnl" sz="2800" i="0" dirty="0" smtClean="0">
                    <a:solidFill>
                      <a:schemeClr val="tx1"/>
                    </a:solidFill>
                    <a:latin typeface="Mathematica1" panose="05000502060100000001" pitchFamily="2" charset="2"/>
                  </a:rPr>
                  <a:t>f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s-ES_tradnl" sz="2000" i="0" dirty="0" smtClean="0">
                    <a:solidFill>
                      <a:srgbClr val="FFC000"/>
                    </a:solidFill>
                  </a:rPr>
                  <a:t> : 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OZI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suppressed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,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only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400" i="0" dirty="0" smtClean="0">
                    <a:solidFill>
                      <a:srgbClr val="66FFFF"/>
                    </a:solidFill>
                    <a:latin typeface="Mathematica1" panose="05000502060100000001" pitchFamily="2" charset="2"/>
                  </a:rPr>
                  <a:t>f</a:t>
                </a:r>
                <a:r>
                  <a:rPr lang="es-ES_tradnl" sz="2400" i="0" dirty="0" smtClean="0">
                    <a:solidFill>
                      <a:srgbClr val="66FFFF"/>
                    </a:solidFill>
                  </a:rPr>
                  <a:t> 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0" i="1" smtClean="0">
                            <a:solidFill>
                              <a:srgbClr val="66FFFF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s-ES" sz="2400" b="0" i="1" smtClean="0">
                        <a:solidFill>
                          <a:srgbClr val="66FFFF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decay</a:t>
                </a:r>
                <a:r>
                  <a:rPr lang="es-ES_tradnl" sz="20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rgbClr val="66FFFF"/>
                    </a:solidFill>
                  </a:rPr>
                  <a:t>relevant</a:t>
                </a:r>
                <a:endParaRPr lang="es-ES_tradnl" sz="2000" i="0" dirty="0" smtClean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2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2848353"/>
                <a:ext cx="4697150" cy="2612510"/>
              </a:xfrm>
              <a:prstGeom prst="rect">
                <a:avLst/>
              </a:prstGeom>
              <a:blipFill rotWithShape="1">
                <a:blip r:embed="rId4"/>
                <a:stretch>
                  <a:fillRect l="-1297" b="-9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882961" y="3933056"/>
            <a:ext cx="44091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200" dirty="0" smtClean="0">
                <a:solidFill>
                  <a:schemeClr val="hlink"/>
                </a:solidFill>
              </a:rPr>
              <a:t>Bando et al 1995; </a:t>
            </a:r>
            <a:r>
              <a:rPr lang="es-ES_tradnl" sz="1200" dirty="0" err="1" smtClean="0">
                <a:solidFill>
                  <a:schemeClr val="hlink"/>
                </a:solidFill>
              </a:rPr>
              <a:t>Harada</a:t>
            </a:r>
            <a:r>
              <a:rPr lang="es-ES_tradnl" sz="1200" dirty="0" smtClean="0">
                <a:solidFill>
                  <a:schemeClr val="hlink"/>
                </a:solidFill>
              </a:rPr>
              <a:t> and </a:t>
            </a:r>
            <a:r>
              <a:rPr lang="es-ES_tradnl" sz="1200" dirty="0" err="1" smtClean="0">
                <a:solidFill>
                  <a:schemeClr val="hlink"/>
                </a:solidFill>
              </a:rPr>
              <a:t>Yamawaki</a:t>
            </a:r>
            <a:r>
              <a:rPr lang="es-ES_tradnl" sz="1200" dirty="0" smtClean="0">
                <a:solidFill>
                  <a:schemeClr val="hlink"/>
                </a:solidFill>
              </a:rPr>
              <a:t> 2003; </a:t>
            </a:r>
            <a:r>
              <a:rPr lang="es-ES_tradnl" sz="1200" dirty="0" err="1" smtClean="0">
                <a:solidFill>
                  <a:schemeClr val="hlink"/>
                </a:solidFill>
              </a:rPr>
              <a:t>Meissner</a:t>
            </a:r>
            <a:r>
              <a:rPr lang="es-ES_tradnl" sz="1200" dirty="0" smtClean="0">
                <a:solidFill>
                  <a:schemeClr val="hlink"/>
                </a:solidFill>
              </a:rPr>
              <a:t> 1988</a:t>
            </a:r>
            <a:endParaRPr lang="es-ES_tradnl" sz="1050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084168" y="2924944"/>
            <a:ext cx="2032854" cy="2016224"/>
            <a:chOff x="5491474" y="2996952"/>
            <a:chExt cx="2032854" cy="2016224"/>
          </a:xfrm>
        </p:grpSpPr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5491474" y="4736177"/>
              <a:ext cx="20328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1200" dirty="0" smtClean="0">
                  <a:solidFill>
                    <a:schemeClr val="hlink"/>
                  </a:solidFill>
                </a:rPr>
                <a:t>Tolos et al, PRC82 (2010)</a:t>
              </a:r>
              <a:endParaRPr lang="es-ES_tradnl" sz="1050" dirty="0">
                <a:solidFill>
                  <a:schemeClr val="hlink"/>
                </a:solidFill>
                <a:latin typeface="Arial" charset="0"/>
              </a:endParaRPr>
            </a:p>
          </p:txBody>
        </p:sp>
        <p:grpSp>
          <p:nvGrpSpPr>
            <p:cNvPr id="39" name="38 Grupo"/>
            <p:cNvGrpSpPr/>
            <p:nvPr/>
          </p:nvGrpSpPr>
          <p:grpSpPr>
            <a:xfrm>
              <a:off x="5724128" y="2996952"/>
              <a:ext cx="1528798" cy="1704997"/>
              <a:chOff x="5724128" y="2996952"/>
              <a:chExt cx="1528798" cy="1704997"/>
            </a:xfrm>
          </p:grpSpPr>
          <p:grpSp>
            <p:nvGrpSpPr>
              <p:cNvPr id="38" name="37 Grupo"/>
              <p:cNvGrpSpPr/>
              <p:nvPr/>
            </p:nvGrpSpPr>
            <p:grpSpPr>
              <a:xfrm>
                <a:off x="5724128" y="2996952"/>
                <a:ext cx="1528798" cy="1704997"/>
                <a:chOff x="4834098" y="1496266"/>
                <a:chExt cx="3699136" cy="4133850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7534" y="1496266"/>
                  <a:ext cx="3695700" cy="4133850"/>
                </a:xfrm>
                <a:prstGeom prst="rect">
                  <a:avLst/>
                </a:prstGeom>
                <a:noFill/>
                <a:ln w="38100">
                  <a:solidFill>
                    <a:srgbClr val="66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37" name="36 Rectángulo"/>
                <p:cNvSpPr/>
                <p:nvPr/>
              </p:nvSpPr>
              <p:spPr bwMode="auto">
                <a:xfrm>
                  <a:off x="4834098" y="1829640"/>
                  <a:ext cx="360040" cy="607217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41 CuadroTexto"/>
                  <p:cNvSpPr txBox="1"/>
                  <p:nvPr/>
                </p:nvSpPr>
                <p:spPr>
                  <a:xfrm>
                    <a:off x="5868144" y="2996952"/>
                    <a:ext cx="5955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s-ES" sz="36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s-E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s-ES" sz="36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s-ES" sz="2400" b="1" i="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4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8144" y="2996952"/>
                    <a:ext cx="595500" cy="64633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215312" y="5517232"/>
            <a:ext cx="44091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200" dirty="0" err="1" smtClean="0">
                <a:solidFill>
                  <a:schemeClr val="hlink"/>
                </a:solidFill>
              </a:rPr>
              <a:t>Ko</a:t>
            </a:r>
            <a:r>
              <a:rPr lang="es-ES_tradnl" sz="1200" dirty="0" smtClean="0">
                <a:solidFill>
                  <a:schemeClr val="hlink"/>
                </a:solidFill>
              </a:rPr>
              <a:t> et al. PRC45 (1992) 1400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200" dirty="0" err="1" smtClean="0">
                <a:solidFill>
                  <a:schemeClr val="hlink"/>
                </a:solidFill>
                <a:latin typeface="Arial" charset="0"/>
              </a:rPr>
              <a:t>Klingl</a:t>
            </a:r>
            <a:r>
              <a:rPr lang="es-ES_tradnl" sz="1200" dirty="0" smtClean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s-ES_tradnl" sz="1200" dirty="0" err="1" smtClean="0">
                <a:solidFill>
                  <a:schemeClr val="hlink"/>
                </a:solidFill>
                <a:latin typeface="Arial" charset="0"/>
              </a:rPr>
              <a:t>Kaiser</a:t>
            </a:r>
            <a:r>
              <a:rPr lang="es-ES_tradnl" sz="1200" dirty="0" smtClean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s-ES_tradnl" sz="1200" dirty="0" err="1" smtClean="0">
                <a:solidFill>
                  <a:schemeClr val="hlink"/>
                </a:solidFill>
                <a:latin typeface="Arial" charset="0"/>
              </a:rPr>
              <a:t>Weise</a:t>
            </a:r>
            <a:r>
              <a:rPr lang="es-ES_tradnl" sz="1200" dirty="0" smtClean="0">
                <a:solidFill>
                  <a:schemeClr val="hlink"/>
                </a:solidFill>
                <a:latin typeface="Arial" charset="0"/>
              </a:rPr>
              <a:t>, NPA 624  (1997) 527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200" dirty="0" err="1">
                <a:solidFill>
                  <a:schemeClr val="hlink"/>
                </a:solidFill>
              </a:rPr>
              <a:t>Oset</a:t>
            </a:r>
            <a:r>
              <a:rPr lang="es-ES_tradnl" sz="1200" dirty="0">
                <a:solidFill>
                  <a:schemeClr val="hlink"/>
                </a:solidFill>
              </a:rPr>
              <a:t>, Ramos, </a:t>
            </a:r>
            <a:r>
              <a:rPr lang="es-ES_tradnl" sz="1200" dirty="0" err="1">
                <a:solidFill>
                  <a:schemeClr val="hlink"/>
                </a:solidFill>
              </a:rPr>
              <a:t>Nucl.Phys</a:t>
            </a:r>
            <a:r>
              <a:rPr lang="es-ES_tradnl" sz="1200" dirty="0">
                <a:solidFill>
                  <a:schemeClr val="hlink"/>
                </a:solidFill>
              </a:rPr>
              <a:t>. A679 (2001) </a:t>
            </a:r>
            <a:r>
              <a:rPr lang="es-ES_tradnl" sz="1200" dirty="0" smtClean="0">
                <a:solidFill>
                  <a:schemeClr val="hlink"/>
                </a:solidFill>
              </a:rPr>
              <a:t>616</a:t>
            </a:r>
            <a:endParaRPr lang="es-ES_tradnl" sz="12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ES_tradnl" sz="1200" dirty="0" smtClean="0">
                <a:solidFill>
                  <a:schemeClr val="hlink"/>
                </a:solidFill>
              </a:rPr>
              <a:t>DC, Vicente-Vacas, </a:t>
            </a:r>
            <a:r>
              <a:rPr lang="es-ES_tradnl" sz="1200" dirty="0" err="1" smtClean="0">
                <a:solidFill>
                  <a:schemeClr val="hlink"/>
                </a:solidFill>
              </a:rPr>
              <a:t>Phys.Rev</a:t>
            </a:r>
            <a:r>
              <a:rPr lang="es-ES_tradnl" sz="1200" dirty="0">
                <a:solidFill>
                  <a:schemeClr val="hlink"/>
                </a:solidFill>
              </a:rPr>
              <a:t>. C67 (2003) 045203 </a:t>
            </a:r>
            <a:endParaRPr lang="es-ES_tradnl" sz="1200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890143" y="1553611"/>
            <a:ext cx="4842097" cy="1161868"/>
            <a:chOff x="1890143" y="1553611"/>
            <a:chExt cx="4842097" cy="1161868"/>
          </a:xfrm>
        </p:grpSpPr>
        <p:grpSp>
          <p:nvGrpSpPr>
            <p:cNvPr id="28" name="27 Grupo"/>
            <p:cNvGrpSpPr/>
            <p:nvPr/>
          </p:nvGrpSpPr>
          <p:grpSpPr>
            <a:xfrm>
              <a:off x="1890143" y="1556792"/>
              <a:ext cx="2249809" cy="1158686"/>
              <a:chOff x="4355976" y="1556792"/>
              <a:chExt cx="2249809" cy="1158686"/>
            </a:xfrm>
          </p:grpSpPr>
          <p:grpSp>
            <p:nvGrpSpPr>
              <p:cNvPr id="24" name="23 Grupo"/>
              <p:cNvGrpSpPr/>
              <p:nvPr/>
            </p:nvGrpSpPr>
            <p:grpSpPr>
              <a:xfrm>
                <a:off x="4733577" y="1563350"/>
                <a:ext cx="1872208" cy="1152128"/>
                <a:chOff x="3347864" y="5373216"/>
                <a:chExt cx="1872208" cy="1152128"/>
              </a:xfrm>
            </p:grpSpPr>
            <p:sp>
              <p:nvSpPr>
                <p:cNvPr id="18" name="17 Rectángulo"/>
                <p:cNvSpPr/>
                <p:nvPr/>
              </p:nvSpPr>
              <p:spPr bwMode="auto">
                <a:xfrm>
                  <a:off x="3347864" y="5373216"/>
                  <a:ext cx="1872208" cy="1152128"/>
                </a:xfrm>
                <a:prstGeom prst="rect">
                  <a:avLst/>
                </a:prstGeom>
                <a:solidFill>
                  <a:schemeClr val="tx1"/>
                </a:solidFill>
                <a:ln w="38100" cap="flat" cmpd="sng" algn="ctr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9" name="18 Grupo"/>
                <p:cNvGrpSpPr/>
                <p:nvPr/>
              </p:nvGrpSpPr>
              <p:grpSpPr>
                <a:xfrm>
                  <a:off x="4031940" y="5805264"/>
                  <a:ext cx="468052" cy="504056"/>
                  <a:chOff x="3887924" y="5733256"/>
                  <a:chExt cx="468052" cy="504056"/>
                </a:xfrm>
              </p:grpSpPr>
              <p:sp>
                <p:nvSpPr>
                  <p:cNvPr id="15" name="3 Elipse"/>
                  <p:cNvSpPr>
                    <a:spLocks noChangeArrowheads="1"/>
                  </p:cNvSpPr>
                  <p:nvPr/>
                </p:nvSpPr>
                <p:spPr bwMode="auto">
                  <a:xfrm>
                    <a:off x="3887924" y="5733256"/>
                    <a:ext cx="468052" cy="504056"/>
                  </a:xfrm>
                  <a:prstGeom prst="ellipse">
                    <a:avLst/>
                  </a:prstGeom>
                  <a:solidFill>
                    <a:schemeClr val="accent4">
                      <a:lumMod val="90000"/>
                    </a:schemeClr>
                  </a:solidFill>
                  <a:ln w="19050" algn="ctr">
                    <a:solidFill>
                      <a:schemeClr val="accent4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6" name="15 CuadroTexto"/>
                  <p:cNvSpPr txBox="1"/>
                  <p:nvPr/>
                </p:nvSpPr>
                <p:spPr>
                  <a:xfrm>
                    <a:off x="3943220" y="5785229"/>
                    <a:ext cx="4127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200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endParaRPr lang="es-ES" dirty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7" name="16 Conector recto"/>
                <p:cNvCxnSpPr/>
                <p:nvPr/>
              </p:nvCxnSpPr>
              <p:spPr bwMode="auto">
                <a:xfrm>
                  <a:off x="3635896" y="6309320"/>
                  <a:ext cx="1296144" cy="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19 Conector recto"/>
                <p:cNvCxnSpPr/>
                <p:nvPr/>
              </p:nvCxnSpPr>
              <p:spPr bwMode="auto">
                <a:xfrm>
                  <a:off x="3638761" y="5639506"/>
                  <a:ext cx="45966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21 Conector recto"/>
                <p:cNvCxnSpPr/>
                <p:nvPr/>
              </p:nvCxnSpPr>
              <p:spPr bwMode="auto">
                <a:xfrm flipH="1">
                  <a:off x="4466853" y="5582682"/>
                  <a:ext cx="537195" cy="260412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25 CuadroTexto"/>
                  <p:cNvSpPr txBox="1"/>
                  <p:nvPr/>
                </p:nvSpPr>
                <p:spPr>
                  <a:xfrm>
                    <a:off x="4427984" y="1556792"/>
                    <a:ext cx="10801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s-ES" sz="20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s-E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s-ES" dirty="0"/>
                  </a:p>
                </p:txBody>
              </p:sp>
            </mc:Choice>
            <mc:Fallback xmlns="">
              <p:sp>
                <p:nvSpPr>
                  <p:cNvPr id="26" name="25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1556792"/>
                    <a:ext cx="1080120" cy="4001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26 CuadroTexto"/>
                  <p:cNvSpPr txBox="1"/>
                  <p:nvPr/>
                </p:nvSpPr>
                <p:spPr>
                  <a:xfrm>
                    <a:off x="4355976" y="2236802"/>
                    <a:ext cx="10801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es-ES" dirty="0"/>
                  </a:p>
                </p:txBody>
              </p:sp>
            </mc:Choice>
            <mc:Fallback xmlns="">
              <p:sp>
                <p:nvSpPr>
                  <p:cNvPr id="27" name="2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5976" y="2236802"/>
                    <a:ext cx="1080120" cy="4001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96" y="1553611"/>
              <a:ext cx="1889144" cy="1161868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4266407" y="1908121"/>
              <a:ext cx="44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 smtClean="0"/>
                <a:t>+</a:t>
              </a:r>
              <a:endParaRPr lang="es-ES" dirty="0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1912658" cy="1489315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024633" y="6536377"/>
            <a:ext cx="2219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 err="1">
                <a:solidFill>
                  <a:srgbClr val="FFCC00"/>
                </a:solidFill>
              </a:rPr>
              <a:t>Klingl</a:t>
            </a:r>
            <a:r>
              <a:rPr lang="es-ES_tradnl" sz="1200" dirty="0">
                <a:solidFill>
                  <a:srgbClr val="FFCC00"/>
                </a:solidFill>
              </a:rPr>
              <a:t>, </a:t>
            </a:r>
            <a:r>
              <a:rPr lang="es-ES_tradnl" sz="1200" dirty="0" err="1">
                <a:solidFill>
                  <a:srgbClr val="FFCC00"/>
                </a:solidFill>
              </a:rPr>
              <a:t>Waas</a:t>
            </a:r>
            <a:r>
              <a:rPr lang="es-ES_tradnl" sz="1200" dirty="0">
                <a:solidFill>
                  <a:srgbClr val="FFCC00"/>
                </a:solidFill>
              </a:rPr>
              <a:t>, </a:t>
            </a:r>
            <a:r>
              <a:rPr lang="es-ES_tradnl" sz="1200" dirty="0" err="1">
                <a:solidFill>
                  <a:srgbClr val="FFCC00"/>
                </a:solidFill>
              </a:rPr>
              <a:t>Weise</a:t>
            </a:r>
            <a:r>
              <a:rPr lang="es-ES_tradnl" sz="1200" dirty="0">
                <a:solidFill>
                  <a:srgbClr val="FFCC00"/>
                </a:solidFill>
              </a:rPr>
              <a:t>, PLB 431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6588224" y="5086925"/>
            <a:ext cx="43204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3200" b="1" i="0" dirty="0">
                <a:solidFill>
                  <a:srgbClr val="002060"/>
                </a:solidFill>
                <a:latin typeface="Mathematica1" panose="05000502060100000001" pitchFamily="2" charset="2"/>
              </a:rPr>
              <a:t>f</a:t>
            </a:r>
            <a:endParaRPr lang="es-ES" sz="2400" b="1" i="0" dirty="0">
              <a:solidFill>
                <a:srgbClr val="002060"/>
              </a:solidFill>
              <a:latin typeface="Mathematica1" panose="05000502060100000001" pitchFamily="2" charset="2"/>
            </a:endParaRPr>
          </a:p>
        </p:txBody>
      </p:sp>
      <p:cxnSp>
        <p:nvCxnSpPr>
          <p:cNvPr id="11" name="10 Conector recto"/>
          <p:cNvCxnSpPr/>
          <p:nvPr/>
        </p:nvCxnSpPr>
        <p:spPr bwMode="auto">
          <a:xfrm>
            <a:off x="5796136" y="1772816"/>
            <a:ext cx="0" cy="7920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54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Strange vector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mesons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400" b="1" u="sng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f</a:t>
                </a:r>
                <a:endParaRPr lang="es-ES_tradnl" sz="2400" b="1" i="0" u="sng" dirty="0">
                  <a:solidFill>
                    <a:srgbClr val="00FF00"/>
                  </a:solidFill>
                  <a:latin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9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827584" y="1095127"/>
            <a:ext cx="6980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SzPct val="70000"/>
              <a:buBlip>
                <a:blip r:embed="rId3"/>
              </a:buBlip>
            </a:pPr>
            <a:r>
              <a:rPr lang="es-ES_tradnl" sz="2400" i="0" dirty="0">
                <a:solidFill>
                  <a:srgbClr val="FFC000"/>
                </a:solidFill>
              </a:rPr>
              <a:t> </a:t>
            </a:r>
            <a:r>
              <a:rPr lang="es-ES_tradnl" sz="2000" i="0" dirty="0">
                <a:solidFill>
                  <a:srgbClr val="FFFFFF"/>
                </a:solidFill>
              </a:rPr>
              <a:t>Medium </a:t>
            </a:r>
            <a:r>
              <a:rPr lang="es-ES_tradnl" sz="2000" i="0" dirty="0" err="1">
                <a:solidFill>
                  <a:srgbClr val="FFFFFF"/>
                </a:solidFill>
              </a:rPr>
              <a:t>effects</a:t>
            </a:r>
            <a:r>
              <a:rPr lang="es-ES_tradnl" sz="2000" i="0" dirty="0">
                <a:solidFill>
                  <a:srgbClr val="FFFFFF"/>
                </a:solidFill>
              </a:rPr>
              <a:t> in </a:t>
            </a:r>
            <a:r>
              <a:rPr lang="es-ES_tradnl" sz="2000" i="0" dirty="0" err="1">
                <a:solidFill>
                  <a:srgbClr val="FFFFFF"/>
                </a:solidFill>
              </a:rPr>
              <a:t>decay</a:t>
            </a:r>
            <a:r>
              <a:rPr lang="es-ES_tradnl" sz="2000" i="0" dirty="0">
                <a:solidFill>
                  <a:srgbClr val="FFFFFF"/>
                </a:solidFill>
              </a:rPr>
              <a:t> </a:t>
            </a:r>
            <a:r>
              <a:rPr lang="es-ES_tradnl" sz="2000" i="0" dirty="0" err="1" smtClean="0">
                <a:solidFill>
                  <a:srgbClr val="FFFFFF"/>
                </a:solidFill>
              </a:rPr>
              <a:t>channel</a:t>
            </a:r>
            <a:r>
              <a:rPr lang="es-ES_tradnl" sz="2000" i="0" dirty="0" smtClean="0">
                <a:solidFill>
                  <a:srgbClr val="FFFFFF"/>
                </a:solidFill>
              </a:rPr>
              <a:t>: </a:t>
            </a:r>
            <a:r>
              <a:rPr lang="es-ES_tradnl" sz="2000" b="1" dirty="0" err="1" smtClean="0">
                <a:solidFill>
                  <a:srgbClr val="FFFFFF"/>
                </a:solidFill>
              </a:rPr>
              <a:t>the</a:t>
            </a:r>
            <a:r>
              <a:rPr lang="es-ES_tradnl" sz="2000" b="1" dirty="0" smtClean="0">
                <a:solidFill>
                  <a:srgbClr val="FFFFFF"/>
                </a:solidFill>
              </a:rPr>
              <a:t> </a:t>
            </a:r>
            <a:r>
              <a:rPr lang="es-ES_tradnl" sz="2000" b="1" dirty="0" err="1" smtClean="0">
                <a:solidFill>
                  <a:srgbClr val="FFFFFF"/>
                </a:solidFill>
              </a:rPr>
              <a:t>two-meson</a:t>
            </a:r>
            <a:r>
              <a:rPr lang="es-ES_tradnl" sz="2000" b="1" dirty="0" smtClean="0">
                <a:solidFill>
                  <a:srgbClr val="FFFFFF"/>
                </a:solidFill>
              </a:rPr>
              <a:t> </a:t>
            </a:r>
            <a:r>
              <a:rPr lang="es-ES_tradnl" sz="2000" b="1" dirty="0" err="1" smtClean="0">
                <a:solidFill>
                  <a:srgbClr val="FFFFFF"/>
                </a:solidFill>
              </a:rPr>
              <a:t>cloud</a:t>
            </a:r>
            <a:endParaRPr lang="es-ES_tradnl" sz="2000" b="1" dirty="0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52" y="1982118"/>
            <a:ext cx="6714232" cy="142719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228184" y="1916832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b="1" dirty="0">
                <a:solidFill>
                  <a:srgbClr val="FF6600"/>
                </a:solidFill>
              </a:rPr>
              <a:t>“Stimulated” (Bose enhanced) decay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6100960" y="2270000"/>
            <a:ext cx="144462" cy="2889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2342617" y="3170312"/>
            <a:ext cx="501191" cy="1079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5576" y="2774206"/>
            <a:ext cx="180715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b="1" dirty="0">
                <a:solidFill>
                  <a:srgbClr val="FF6600"/>
                </a:solidFill>
              </a:rPr>
              <a:t>Diffusion term (low energy)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55576" y="5155738"/>
            <a:ext cx="5544616" cy="1369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dirty="0" err="1" smtClean="0">
                <a:solidFill>
                  <a:srgbClr val="66FFFF"/>
                </a:solidFill>
              </a:rPr>
              <a:t>Pioneering</a:t>
            </a:r>
            <a:r>
              <a:rPr lang="es-ES_tradnl" dirty="0" smtClean="0">
                <a:solidFill>
                  <a:srgbClr val="66FFFF"/>
                </a:solidFill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</a:rPr>
              <a:t>work</a:t>
            </a:r>
            <a:r>
              <a:rPr lang="es-ES_tradnl" dirty="0" smtClean="0">
                <a:solidFill>
                  <a:srgbClr val="66FFFF"/>
                </a:solidFill>
              </a:rPr>
              <a:t> in </a:t>
            </a:r>
            <a:r>
              <a:rPr lang="es-ES_tradnl" dirty="0" err="1" smtClean="0">
                <a:solidFill>
                  <a:srgbClr val="66FFFF"/>
                </a:solidFill>
              </a:rPr>
              <a:t>hadronic</a:t>
            </a:r>
            <a:r>
              <a:rPr lang="es-ES_tradnl" dirty="0" smtClean="0">
                <a:solidFill>
                  <a:srgbClr val="66FFFF"/>
                </a:solidFill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</a:rPr>
              <a:t>many-body</a:t>
            </a:r>
            <a:r>
              <a:rPr lang="es-ES_tradnl" dirty="0">
                <a:solidFill>
                  <a:srgbClr val="66FFFF"/>
                </a:solidFill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</a:rPr>
              <a:t>methods</a:t>
            </a:r>
            <a:r>
              <a:rPr lang="es-ES_tradnl" dirty="0" smtClean="0">
                <a:solidFill>
                  <a:srgbClr val="66FFFF"/>
                </a:solidFill>
              </a:rPr>
              <a:t>:</a:t>
            </a:r>
            <a:endParaRPr lang="es-ES_tradnl" sz="2000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1400" dirty="0" err="1" smtClean="0">
                <a:solidFill>
                  <a:srgbClr val="FFC000"/>
                </a:solidFill>
              </a:rPr>
              <a:t>Chanfray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Schuck,NPA</a:t>
            </a:r>
            <a:r>
              <a:rPr lang="es-ES_tradnl" sz="1400" dirty="0" smtClean="0">
                <a:solidFill>
                  <a:srgbClr val="FFC000"/>
                </a:solidFill>
              </a:rPr>
              <a:t> 555 (1993) 329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1400" dirty="0" err="1" smtClean="0">
                <a:solidFill>
                  <a:srgbClr val="FFC000"/>
                </a:solidFill>
              </a:rPr>
              <a:t>Herrmann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Friman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Nörenberg</a:t>
            </a:r>
            <a:r>
              <a:rPr lang="es-ES_tradnl" sz="1400" dirty="0" smtClean="0">
                <a:solidFill>
                  <a:srgbClr val="FFC000"/>
                </a:solidFill>
              </a:rPr>
              <a:t>, NPA 560 (1993) 411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1400" dirty="0" err="1" smtClean="0">
                <a:solidFill>
                  <a:srgbClr val="FFC000"/>
                </a:solidFill>
              </a:rPr>
              <a:t>Urban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Buballa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Rapp</a:t>
            </a:r>
            <a:r>
              <a:rPr lang="es-ES_tradnl" sz="1400" dirty="0" smtClean="0">
                <a:solidFill>
                  <a:srgbClr val="FFC000"/>
                </a:solidFill>
              </a:rPr>
              <a:t>, </a:t>
            </a:r>
            <a:r>
              <a:rPr lang="es-ES_tradnl" sz="1400" dirty="0" err="1" smtClean="0">
                <a:solidFill>
                  <a:srgbClr val="FFC000"/>
                </a:solidFill>
              </a:rPr>
              <a:t>Wambach</a:t>
            </a:r>
            <a:r>
              <a:rPr lang="es-ES_tradnl" sz="1400" dirty="0">
                <a:solidFill>
                  <a:srgbClr val="FFC000"/>
                </a:solidFill>
              </a:rPr>
              <a:t>, </a:t>
            </a:r>
            <a:r>
              <a:rPr lang="es-ES_tradnl" sz="1400" dirty="0" err="1">
                <a:solidFill>
                  <a:srgbClr val="FFC000"/>
                </a:solidFill>
              </a:rPr>
              <a:t>Nucl.Phys</a:t>
            </a:r>
            <a:r>
              <a:rPr lang="es-ES_tradnl" sz="1400" dirty="0">
                <a:solidFill>
                  <a:srgbClr val="FFC000"/>
                </a:solidFill>
              </a:rPr>
              <a:t>. A641 (1998) 433</a:t>
            </a:r>
            <a:endParaRPr lang="es-ES_tradnl" sz="1200" dirty="0" smtClean="0">
              <a:solidFill>
                <a:srgbClr val="FFC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17" y="307975"/>
            <a:ext cx="1279873" cy="787152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 bwMode="auto">
          <a:xfrm>
            <a:off x="6372200" y="2852936"/>
            <a:ext cx="165618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14 Grupo"/>
          <p:cNvGrpSpPr/>
          <p:nvPr/>
        </p:nvGrpSpPr>
        <p:grpSpPr>
          <a:xfrm>
            <a:off x="3139280" y="3609753"/>
            <a:ext cx="3033911" cy="1304822"/>
            <a:chOff x="3139280" y="3609753"/>
            <a:chExt cx="3033911" cy="130482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280" y="3609753"/>
              <a:ext cx="3033911" cy="1304822"/>
            </a:xfrm>
            <a:prstGeom prst="rect">
              <a:avLst/>
            </a:prstGeom>
            <a:noFill/>
            <a:ln w="254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15 CuadroTexto"/>
            <p:cNvSpPr txBox="1"/>
            <p:nvPr/>
          </p:nvSpPr>
          <p:spPr>
            <a:xfrm>
              <a:off x="3203848" y="4437112"/>
              <a:ext cx="21602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i="0" dirty="0">
                  <a:solidFill>
                    <a:srgbClr val="002060"/>
                  </a:solidFill>
                  <a:latin typeface="Mathematica1" panose="05000502060100000001" pitchFamily="2" charset="2"/>
                </a:rPr>
                <a:t>f</a:t>
              </a:r>
              <a:endParaRPr lang="es-ES" b="1" i="0" dirty="0">
                <a:solidFill>
                  <a:srgbClr val="002060"/>
                </a:solidFill>
                <a:latin typeface="Mathematica1" panose="05000502060100000001" pitchFamily="2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16 CuadroTexto"/>
                <p:cNvSpPr txBox="1"/>
                <p:nvPr/>
              </p:nvSpPr>
              <p:spPr>
                <a:xfrm>
                  <a:off x="4427984" y="3687415"/>
                  <a:ext cx="288032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s-E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oMath>
                    </m:oMathPara>
                  </a14:m>
                  <a:endParaRPr lang="es-ES" sz="2400" b="1" i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1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3687415"/>
                  <a:ext cx="28803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167" r="-479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4427984" y="4335487"/>
                  <a:ext cx="216024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𝑲</m:t>
                        </m:r>
                      </m:oMath>
                    </m:oMathPara>
                  </a14:m>
                  <a:endParaRPr lang="es-ES" sz="2400" b="1" i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4335487"/>
                  <a:ext cx="216024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556" r="-9722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5508104" y="3615407"/>
                  <a:ext cx="216024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𝑲</m:t>
                        </m:r>
                      </m:oMath>
                    </m:oMathPara>
                  </a14:m>
                  <a:endParaRPr lang="es-ES" sz="2400" b="1" i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104" y="3615407"/>
                  <a:ext cx="21602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571" r="-100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19 CuadroTexto"/>
            <p:cNvSpPr txBox="1"/>
            <p:nvPr/>
          </p:nvSpPr>
          <p:spPr>
            <a:xfrm>
              <a:off x="5004048" y="4437112"/>
              <a:ext cx="21602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i="0" dirty="0">
                  <a:solidFill>
                    <a:srgbClr val="002060"/>
                  </a:solidFill>
                  <a:latin typeface="Mathematica1" panose="05000502060100000001" pitchFamily="2" charset="2"/>
                </a:rPr>
                <a:t>f</a:t>
              </a:r>
              <a:endParaRPr lang="es-ES" b="1" i="0" dirty="0">
                <a:solidFill>
                  <a:srgbClr val="002060"/>
                </a:solidFill>
                <a:latin typeface="Mathematica1" panose="05000502060100000001" pitchFamily="2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20 CuadroTexto"/>
                <p:cNvSpPr txBox="1"/>
                <p:nvPr/>
              </p:nvSpPr>
              <p:spPr>
                <a:xfrm>
                  <a:off x="5580112" y="4335487"/>
                  <a:ext cx="216024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𝑲</m:t>
                        </m:r>
                      </m:oMath>
                    </m:oMathPara>
                  </a14:m>
                  <a:endParaRPr lang="es-ES" sz="2400" b="1" i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4335487"/>
                  <a:ext cx="216024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556" r="-9722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219778" cy="1588608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444208" y="6525344"/>
            <a:ext cx="28032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100" dirty="0" err="1">
                <a:solidFill>
                  <a:srgbClr val="FFC000"/>
                </a:solidFill>
              </a:rPr>
              <a:t>Riek</a:t>
            </a:r>
            <a:r>
              <a:rPr lang="es-ES" altLang="es-ES" sz="1100" dirty="0">
                <a:solidFill>
                  <a:srgbClr val="FFC000"/>
                </a:solidFill>
              </a:rPr>
              <a:t>, </a:t>
            </a:r>
            <a:r>
              <a:rPr lang="es-ES" altLang="es-ES" sz="1100" dirty="0" err="1">
                <a:solidFill>
                  <a:srgbClr val="FFC000"/>
                </a:solidFill>
              </a:rPr>
              <a:t>Rapp</a:t>
            </a:r>
            <a:r>
              <a:rPr lang="es-ES" altLang="es-ES" sz="1100" dirty="0">
                <a:solidFill>
                  <a:srgbClr val="FFC000"/>
                </a:solidFill>
              </a:rPr>
              <a:t>, Lee, Oh, PLB 677 (2009) </a:t>
            </a:r>
            <a:r>
              <a:rPr lang="es-ES" altLang="es-ES" sz="1100" dirty="0" smtClean="0">
                <a:solidFill>
                  <a:srgbClr val="FFC000"/>
                </a:solidFill>
              </a:rPr>
              <a:t>116</a:t>
            </a:r>
            <a:endParaRPr lang="es-ES" altLang="es-ES" sz="1400" dirty="0">
              <a:solidFill>
                <a:srgbClr val="FFC000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 bwMode="auto">
          <a:xfrm>
            <a:off x="7596336" y="476672"/>
            <a:ext cx="0" cy="5139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31 CuadroTexto"/>
          <p:cNvSpPr txBox="1"/>
          <p:nvPr/>
        </p:nvSpPr>
        <p:spPr>
          <a:xfrm>
            <a:off x="7236296" y="5271591"/>
            <a:ext cx="2160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b="1" i="0" dirty="0" smtClean="0">
                <a:solidFill>
                  <a:srgbClr val="002060"/>
                </a:solidFill>
                <a:latin typeface="Mathematica1" panose="05000502060100000001" pitchFamily="2" charset="2"/>
              </a:rPr>
              <a:t>r</a:t>
            </a:r>
            <a:endParaRPr lang="es-ES" b="1" i="0" dirty="0">
              <a:solidFill>
                <a:srgbClr val="002060"/>
              </a:solidFill>
              <a:latin typeface="Mathematica1" panose="050005020601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80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Strange vector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mesons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400" b="1" u="sng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f</a:t>
                </a:r>
                <a:endParaRPr lang="es-ES_tradnl" sz="2400" b="1" i="0" u="sng" dirty="0">
                  <a:solidFill>
                    <a:srgbClr val="00FF00"/>
                  </a:solidFill>
                  <a:latin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9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550" y="908050"/>
            <a:ext cx="6840810" cy="4333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_tradnl" sz="2000" i="0" kern="0" dirty="0" smtClean="0">
                <a:solidFill>
                  <a:schemeClr val="hlink"/>
                </a:solidFill>
                <a:latin typeface="Mathematica1" panose="05000502060100000001" pitchFamily="2" charset="2"/>
                <a:sym typeface="Symbol" pitchFamily="18" charset="2"/>
              </a:rPr>
              <a:t>f</a:t>
            </a:r>
            <a:r>
              <a:rPr lang="es-ES_tradnl" sz="2000" i="0" kern="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s-ES_tradnl" sz="2000" i="0" kern="0" dirty="0" err="1" smtClean="0">
                <a:solidFill>
                  <a:schemeClr val="hlink"/>
                </a:solidFill>
                <a:sym typeface="Symbol" pitchFamily="18" charset="2"/>
              </a:rPr>
              <a:t>meson</a:t>
            </a:r>
            <a:r>
              <a:rPr lang="es-ES_tradnl" sz="2000" i="0" kern="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s-ES_tradnl" sz="2000" b="1" i="0" u="sng" kern="0" dirty="0" err="1" smtClean="0">
                <a:solidFill>
                  <a:schemeClr val="hlink"/>
                </a:solidFill>
                <a:sym typeface="Symbol" pitchFamily="18" charset="2"/>
              </a:rPr>
              <a:t>width</a:t>
            </a:r>
            <a:r>
              <a:rPr lang="es-ES_tradnl" sz="2000" i="0" kern="0" dirty="0" smtClean="0">
                <a:solidFill>
                  <a:schemeClr val="hlink"/>
                </a:solidFill>
                <a:sym typeface="Symbol" pitchFamily="18" charset="2"/>
              </a:rPr>
              <a:t> and </a:t>
            </a:r>
            <a:r>
              <a:rPr lang="es-ES_tradnl" sz="2000" b="1" i="0" u="sng" kern="0" dirty="0" err="1" smtClean="0">
                <a:solidFill>
                  <a:schemeClr val="hlink"/>
                </a:solidFill>
                <a:sym typeface="Symbol" pitchFamily="18" charset="2"/>
              </a:rPr>
              <a:t>spectral</a:t>
            </a:r>
            <a:r>
              <a:rPr lang="es-ES_tradnl" sz="2000" b="1" i="0" u="sng" kern="0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s-ES_tradnl" sz="2000" b="1" i="0" u="sng" kern="0" dirty="0" err="1" smtClean="0">
                <a:solidFill>
                  <a:schemeClr val="hlink"/>
                </a:solidFill>
                <a:sym typeface="Symbol" pitchFamily="18" charset="2"/>
              </a:rPr>
              <a:t>function</a:t>
            </a:r>
            <a:r>
              <a:rPr lang="es-ES_tradnl" sz="2000" i="0" kern="0" dirty="0" smtClean="0">
                <a:solidFill>
                  <a:schemeClr val="hlink"/>
                </a:solidFill>
                <a:sym typeface="Symbol" pitchFamily="18" charset="2"/>
              </a:rPr>
              <a:t> in </a:t>
            </a:r>
            <a:r>
              <a:rPr lang="es-ES_tradnl" sz="2000" i="0" kern="0" dirty="0" err="1" smtClean="0">
                <a:solidFill>
                  <a:schemeClr val="hlink"/>
                </a:solidFill>
                <a:sym typeface="Symbol" pitchFamily="18" charset="2"/>
              </a:rPr>
              <a:t>hot</a:t>
            </a:r>
            <a:r>
              <a:rPr lang="es-ES_tradnl" sz="2000" i="0" kern="0" dirty="0" smtClean="0">
                <a:solidFill>
                  <a:schemeClr val="hlink"/>
                </a:solidFill>
                <a:sym typeface="Symbol" pitchFamily="18" charset="2"/>
              </a:rPr>
              <a:t>/dense </a:t>
            </a:r>
            <a:r>
              <a:rPr lang="es-ES_tradnl" sz="2000" i="0" kern="0" dirty="0" err="1" smtClean="0">
                <a:solidFill>
                  <a:schemeClr val="hlink"/>
                </a:solidFill>
                <a:sym typeface="Symbol" pitchFamily="18" charset="2"/>
              </a:rPr>
              <a:t>matter</a:t>
            </a:r>
            <a:endParaRPr lang="es-ES_tradnl" b="1" kern="0" baseline="30000" dirty="0">
              <a:latin typeface="Arial" charset="0"/>
              <a:sym typeface="Symbol" pitchFamily="18" charset="2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1876"/>
            <a:ext cx="4158903" cy="3319292"/>
          </a:xfrm>
          <a:prstGeom prst="rect">
            <a:avLst/>
          </a:prstGeom>
          <a:solidFill>
            <a:schemeClr val="tx1"/>
          </a:solidFill>
          <a:ln w="38100">
            <a:solidFill>
              <a:srgbClr val="66FFFF"/>
            </a:solidFill>
          </a:ln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364088" y="4941168"/>
            <a:ext cx="36903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50" dirty="0" smtClean="0">
                <a:solidFill>
                  <a:schemeClr val="hlink"/>
                </a:solidFill>
              </a:rPr>
              <a:t>A. </a:t>
            </a:r>
            <a:r>
              <a:rPr lang="es-ES_tradnl" sz="1050" dirty="0" err="1" smtClean="0">
                <a:solidFill>
                  <a:schemeClr val="hlink"/>
                </a:solidFill>
              </a:rPr>
              <a:t>Ilner</a:t>
            </a:r>
            <a:r>
              <a:rPr lang="es-ES_tradnl" sz="1050" dirty="0" smtClean="0">
                <a:solidFill>
                  <a:schemeClr val="hlink"/>
                </a:solidFill>
              </a:rPr>
              <a:t>, 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D.C</a:t>
            </a: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., 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L. Tolos, E.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Bratkovskaya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work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 in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progress</a:t>
            </a:r>
            <a:endParaRPr lang="es-ES_tradnl" sz="1050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644008" y="1628800"/>
            <a:ext cx="4410423" cy="3312368"/>
            <a:chOff x="4644008" y="1628800"/>
            <a:chExt cx="4410423" cy="3312368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628800"/>
              <a:ext cx="4410423" cy="331236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66FFFF"/>
              </a:solidFill>
            </a:ln>
          </p:spPr>
        </p:pic>
        <p:sp>
          <p:nvSpPr>
            <p:cNvPr id="7" name="6 Flecha abajo"/>
            <p:cNvSpPr/>
            <p:nvPr/>
          </p:nvSpPr>
          <p:spPr bwMode="auto">
            <a:xfrm flipV="1">
              <a:off x="5770672" y="3717032"/>
              <a:ext cx="1008112" cy="68218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11560" y="5373216"/>
            <a:ext cx="828092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5"/>
              </a:buBlip>
            </a:pPr>
            <a:r>
              <a:rPr lang="es-ES_tradnl" i="0" dirty="0"/>
              <a:t> </a:t>
            </a:r>
            <a:r>
              <a:rPr lang="es-ES_tradnl" i="0" dirty="0" smtClean="0"/>
              <a:t>In-</a:t>
            </a:r>
            <a:r>
              <a:rPr lang="es-ES_tradnl" i="0" dirty="0" err="1" smtClean="0"/>
              <a:t>medium</a:t>
            </a:r>
            <a:r>
              <a:rPr lang="es-ES_tradnl" i="0" dirty="0" smtClean="0"/>
              <a:t> open </a:t>
            </a:r>
            <a:r>
              <a:rPr lang="es-ES_tradnl" i="0" dirty="0" err="1" smtClean="0"/>
              <a:t>channels</a:t>
            </a:r>
            <a:r>
              <a:rPr lang="es-ES_tradnl" i="0" dirty="0" smtClean="0"/>
              <a:t>: </a:t>
            </a:r>
            <a:r>
              <a:rPr lang="es-ES_tradnl" i="0" dirty="0" err="1" smtClean="0">
                <a:latin typeface="Mathematica1" panose="05000502060100000001" pitchFamily="2" charset="2"/>
              </a:rPr>
              <a:t>f</a:t>
            </a:r>
            <a:r>
              <a:rPr lang="es-ES_tradnl" dirty="0" err="1" smtClean="0"/>
              <a:t>N</a:t>
            </a:r>
            <a:r>
              <a:rPr lang="es-ES_tradnl" i="0" dirty="0" smtClean="0"/>
              <a:t> → </a:t>
            </a:r>
            <a:r>
              <a:rPr lang="es-ES_tradnl" dirty="0" smtClean="0"/>
              <a:t>K</a:t>
            </a:r>
            <a:r>
              <a:rPr lang="es-ES_tradnl" i="0" dirty="0" smtClean="0">
                <a:solidFill>
                  <a:srgbClr val="66FFFF"/>
                </a:solidFill>
                <a:latin typeface="Mathematica1" panose="05000502060100000001" pitchFamily="2" charset="2"/>
              </a:rPr>
              <a:t>L</a:t>
            </a:r>
            <a:r>
              <a:rPr lang="es-ES_tradnl" i="0" dirty="0" smtClean="0">
                <a:solidFill>
                  <a:srgbClr val="66FFFF"/>
                </a:solidFill>
              </a:rPr>
              <a:t>(1405)</a:t>
            </a:r>
            <a:r>
              <a:rPr lang="es-ES_tradnl" i="0" dirty="0" smtClean="0"/>
              <a:t>; </a:t>
            </a:r>
            <a:r>
              <a:rPr lang="es-ES_tradnl" i="0" dirty="0" err="1" smtClean="0">
                <a:latin typeface="Mathematica1" panose="05000502060100000001" pitchFamily="2" charset="2"/>
              </a:rPr>
              <a:t>f</a:t>
            </a:r>
            <a:r>
              <a:rPr lang="es-ES_tradnl" dirty="0" err="1" smtClean="0"/>
              <a:t>N</a:t>
            </a:r>
            <a:r>
              <a:rPr lang="es-ES_tradnl" i="0" dirty="0" smtClean="0"/>
              <a:t> → </a:t>
            </a:r>
            <a:r>
              <a:rPr lang="es-ES_tradnl" dirty="0" smtClean="0"/>
              <a:t>K</a:t>
            </a:r>
            <a:r>
              <a:rPr lang="es-ES_tradnl" i="0" dirty="0" smtClean="0">
                <a:solidFill>
                  <a:srgbClr val="FFC000"/>
                </a:solidFill>
                <a:latin typeface="Mathematica1" panose="05000502060100000001" pitchFamily="2" charset="2"/>
              </a:rPr>
              <a:t>L</a:t>
            </a:r>
            <a:r>
              <a:rPr lang="es-ES_tradnl" i="0" dirty="0" smtClean="0"/>
              <a:t>, </a:t>
            </a:r>
            <a:r>
              <a:rPr lang="es-ES_tradnl" dirty="0" smtClean="0"/>
              <a:t>K </a:t>
            </a:r>
            <a:r>
              <a:rPr lang="es-ES_tradnl" i="0" dirty="0" smtClean="0">
                <a:solidFill>
                  <a:srgbClr val="FFC000"/>
                </a:solidFill>
                <a:latin typeface="Mathematica1" panose="05000502060100000001" pitchFamily="2" charset="2"/>
              </a:rPr>
              <a:t>S</a:t>
            </a:r>
            <a:r>
              <a:rPr lang="es-ES_tradnl" i="0" dirty="0" smtClean="0"/>
              <a:t>, </a:t>
            </a:r>
            <a:r>
              <a:rPr lang="es-ES_tradnl" dirty="0" smtClean="0"/>
              <a:t>K </a:t>
            </a:r>
            <a:r>
              <a:rPr lang="es-ES_tradnl" i="0" dirty="0" smtClean="0">
                <a:solidFill>
                  <a:srgbClr val="FFC000"/>
                </a:solidFill>
                <a:latin typeface="Mathematica1" panose="05000502060100000001" pitchFamily="2" charset="2"/>
              </a:rPr>
              <a:t>S</a:t>
            </a:r>
            <a:r>
              <a:rPr lang="es-ES_tradnl" i="0" dirty="0" smtClean="0">
                <a:solidFill>
                  <a:srgbClr val="FFC000"/>
                </a:solidFill>
              </a:rPr>
              <a:t>*(1385)</a:t>
            </a:r>
            <a:r>
              <a:rPr lang="es-ES_tradnl" i="0" dirty="0" smtClean="0"/>
              <a:t> 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5"/>
              </a:buBlip>
            </a:pPr>
            <a:r>
              <a:rPr lang="es-ES_tradnl" i="0" dirty="0"/>
              <a:t> </a:t>
            </a:r>
            <a:r>
              <a:rPr lang="es-ES_tradnl" i="0" dirty="0" err="1" smtClean="0"/>
              <a:t>Broadening</a:t>
            </a:r>
            <a:r>
              <a:rPr lang="es-ES_tradnl" i="0" dirty="0" smtClean="0"/>
              <a:t> and </a:t>
            </a:r>
            <a:r>
              <a:rPr lang="es-ES_tradnl" i="0" dirty="0" err="1" smtClean="0"/>
              <a:t>sizable</a:t>
            </a:r>
            <a:r>
              <a:rPr lang="es-ES_tradnl" i="0" dirty="0" smtClean="0"/>
              <a:t> </a:t>
            </a:r>
            <a:r>
              <a:rPr lang="es-ES_tradnl" i="0" dirty="0" err="1" smtClean="0"/>
              <a:t>population</a:t>
            </a:r>
            <a:r>
              <a:rPr lang="es-ES_tradnl" i="0" dirty="0" smtClean="0"/>
              <a:t> of </a:t>
            </a:r>
            <a:r>
              <a:rPr lang="es-ES_tradnl" dirty="0" err="1" smtClean="0">
                <a:solidFill>
                  <a:srgbClr val="FFC000"/>
                </a:solidFill>
              </a:rPr>
              <a:t>low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energy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region</a:t>
            </a:r>
            <a:r>
              <a:rPr lang="es-ES_tradnl" i="0" dirty="0" smtClean="0"/>
              <a:t> of </a:t>
            </a:r>
            <a:r>
              <a:rPr lang="es-ES_tradnl" i="0" dirty="0" err="1" smtClean="0"/>
              <a:t>spectral</a:t>
            </a:r>
            <a:r>
              <a:rPr lang="es-ES_tradnl" i="0" dirty="0" smtClean="0"/>
              <a:t> </a:t>
            </a:r>
            <a:r>
              <a:rPr lang="es-ES_tradnl" i="0" dirty="0" err="1" smtClean="0"/>
              <a:t>function</a:t>
            </a:r>
            <a:r>
              <a:rPr lang="es-ES_tradnl" i="0" dirty="0" smtClean="0"/>
              <a:t> at FAIR </a:t>
            </a:r>
            <a:r>
              <a:rPr lang="es-ES_tradnl" i="0" dirty="0" err="1" smtClean="0"/>
              <a:t>conditions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004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Strange vector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mesons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400" b="1" u="sng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f</a:t>
                </a:r>
                <a:endParaRPr lang="es-ES_tradnl" sz="2400" b="1" i="0" u="sng" dirty="0">
                  <a:solidFill>
                    <a:srgbClr val="00FF00"/>
                  </a:solidFill>
                  <a:latin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9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 txBox="1">
                <a:spLocks noChangeArrowheads="1"/>
              </p:cNvSpPr>
              <p:nvPr/>
            </p:nvSpPr>
            <p:spPr>
              <a:xfrm>
                <a:off x="971550" y="908050"/>
                <a:ext cx="6336754" cy="4333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_tradnl" sz="2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000" b="1" i="0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  <a:sym typeface="Symbol" pitchFamily="18" charset="2"/>
                  </a:rPr>
                  <a:t>meson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s-ES_tradnl" sz="2000" b="1" i="0" u="sng" kern="0" dirty="0" err="1" smtClean="0">
                    <a:solidFill>
                      <a:schemeClr val="hlink"/>
                    </a:solidFill>
                    <a:sym typeface="Symbol" pitchFamily="18" charset="2"/>
                  </a:rPr>
                  <a:t>selfenergy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in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  <a:sym typeface="Symbol" pitchFamily="18" charset="2"/>
                  </a:rPr>
                  <a:t>hot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/dense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  <a:sym typeface="Symbol" pitchFamily="18" charset="2"/>
                  </a:rPr>
                  <a:t>matter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s-E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decay)</a:t>
                </a:r>
                <a:endParaRPr lang="es-ES_tradnl" b="1" kern="0" baseline="30000" dirty="0"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908050"/>
                <a:ext cx="6336754" cy="433388"/>
              </a:xfrm>
              <a:prstGeom prst="rect">
                <a:avLst/>
              </a:prstGeom>
              <a:blipFill rotWithShape="1">
                <a:blip r:embed="rId3"/>
                <a:stretch>
                  <a:fillRect t="-4110"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283968" cy="3501007"/>
          </a:xfrm>
          <a:prstGeom prst="rect">
            <a:avLst/>
          </a:prstGeom>
          <a:solidFill>
            <a:schemeClr val="tx1"/>
          </a:solidFill>
          <a:ln w="38100">
            <a:solidFill>
              <a:srgbClr val="66FFFF"/>
            </a:solidFill>
          </a:ln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364088" y="5085184"/>
            <a:ext cx="36903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50" dirty="0" smtClean="0">
                <a:solidFill>
                  <a:schemeClr val="hlink"/>
                </a:solidFill>
              </a:rPr>
              <a:t>A. </a:t>
            </a:r>
            <a:r>
              <a:rPr lang="es-ES_tradnl" sz="1050" dirty="0" err="1" smtClean="0">
                <a:solidFill>
                  <a:schemeClr val="hlink"/>
                </a:solidFill>
              </a:rPr>
              <a:t>Ilner</a:t>
            </a:r>
            <a:r>
              <a:rPr lang="es-ES_tradnl" sz="1050" dirty="0" smtClean="0">
                <a:solidFill>
                  <a:schemeClr val="hlink"/>
                </a:solidFill>
              </a:rPr>
              <a:t>, 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D.C</a:t>
            </a: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., 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L. Tolos, E.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Bratkovskaya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work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 in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progress</a:t>
            </a:r>
            <a:endParaRPr lang="es-ES_tradnl" sz="1050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07504" y="1556792"/>
            <a:ext cx="4503256" cy="3501007"/>
            <a:chOff x="107504" y="1556792"/>
            <a:chExt cx="4503256" cy="3501007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556792"/>
              <a:ext cx="4503256" cy="350100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66FFFF"/>
              </a:solidFill>
            </a:ln>
          </p:spPr>
        </p:pic>
        <p:sp>
          <p:nvSpPr>
            <p:cNvPr id="7" name="6 Flecha abajo"/>
            <p:cNvSpPr/>
            <p:nvPr/>
          </p:nvSpPr>
          <p:spPr bwMode="auto">
            <a:xfrm flipV="1">
              <a:off x="755526" y="4365104"/>
              <a:ext cx="648122" cy="538172"/>
            </a:xfrm>
            <a:prstGeom prst="downArrow">
              <a:avLst>
                <a:gd name="adj1" fmla="val 49397"/>
                <a:gd name="adj2" fmla="val 4884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395536" y="5373216"/>
                <a:ext cx="828092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6"/>
                  </a:buBlip>
                </a:pP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Vacuum</a:t>
                </a: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width</a:t>
                </a:r>
                <a:r>
                  <a:rPr lang="es-ES_tradnl" i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20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s-ES" sz="20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l-GR" sz="2000" i="1" smtClean="0">
                        <a:latin typeface="Cambria Math"/>
                        <a:ea typeface="Cambria Math"/>
                      </a:rPr>
                      <m:t>≃</m:t>
                    </m:r>
                    <m:r>
                      <a:rPr lang="es-ES" sz="2000" b="0" i="1" smtClean="0">
                        <a:latin typeface="Cambria Math"/>
                        <a:ea typeface="Cambria Math"/>
                      </a:rPr>
                      <m:t>50</m:t>
                    </m:r>
                  </m:oMath>
                </a14:m>
                <a:r>
                  <a:rPr lang="es-ES_tradnl" i="0" dirty="0" smtClean="0"/>
                  <a:t> MeV	</a:t>
                </a:r>
                <a:r>
                  <a:rPr lang="es-ES_tradnl" i="0" dirty="0" err="1" smtClean="0"/>
                  <a:t>huge</a:t>
                </a: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modification</a:t>
                </a:r>
                <a:r>
                  <a:rPr lang="es-ES_tradnl" i="0" dirty="0" smtClean="0"/>
                  <a:t> in </a:t>
                </a:r>
                <a:r>
                  <a:rPr lang="es-ES_tradnl" b="1" dirty="0" err="1" smtClean="0">
                    <a:solidFill>
                      <a:srgbClr val="FF6600"/>
                    </a:solidFill>
                  </a:rPr>
                  <a:t>hot</a:t>
                </a:r>
                <a:r>
                  <a:rPr lang="es-ES_tradnl" b="1" dirty="0" smtClean="0">
                    <a:solidFill>
                      <a:srgbClr val="FF6600"/>
                    </a:solidFill>
                  </a:rPr>
                  <a:t> </a:t>
                </a:r>
                <a:r>
                  <a:rPr lang="es-ES_tradnl" b="1" dirty="0" err="1" smtClean="0">
                    <a:solidFill>
                      <a:srgbClr val="FF6600"/>
                    </a:solidFill>
                  </a:rPr>
                  <a:t>medium</a:t>
                </a:r>
                <a:endParaRPr lang="es-ES_tradnl" b="1" dirty="0" smtClean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373216"/>
                <a:ext cx="8280920" cy="392993"/>
              </a:xfrm>
              <a:prstGeom prst="rect">
                <a:avLst/>
              </a:prstGeom>
              <a:blipFill rotWithShape="1">
                <a:blip r:embed="rId7"/>
                <a:stretch>
                  <a:fillRect t="-1538" b="-2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Flecha abajo"/>
          <p:cNvSpPr/>
          <p:nvPr/>
        </p:nvSpPr>
        <p:spPr bwMode="auto">
          <a:xfrm rot="5400000" flipV="1">
            <a:off x="4508508" y="5330534"/>
            <a:ext cx="233109" cy="538172"/>
          </a:xfrm>
          <a:prstGeom prst="downArrow">
            <a:avLst>
              <a:gd name="adj1" fmla="val 49397"/>
              <a:gd name="adj2" fmla="val 488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Strange vector </a:t>
                </a:r>
                <a:r>
                  <a:rPr lang="es-ES_tradnl" sz="2400" b="1" u="sng" dirty="0" err="1" smtClean="0">
                    <a:solidFill>
                      <a:srgbClr val="00FF00"/>
                    </a:solidFill>
                  </a:rPr>
                  <a:t>mesons</a:t>
                </a:r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s-ES" sz="2400" b="1" i="1" u="sng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b="1" i="1" u="sng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400" b="1" i="1" u="sng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400" b="1" u="sng">
                            <a:solidFill>
                              <a:srgbClr val="00FF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400" b="1" u="sng" dirty="0" smtClean="0">
                    <a:solidFill>
                      <a:srgbClr val="00FF00"/>
                    </a:solidFill>
                  </a:rPr>
                  <a:t>, </a:t>
                </a:r>
                <a:r>
                  <a:rPr lang="es-ES_tradnl" sz="2400" b="1" i="0" u="sng" dirty="0" smtClean="0">
                    <a:solidFill>
                      <a:srgbClr val="00FF00"/>
                    </a:solidFill>
                    <a:latin typeface="Mathematica1" panose="05000502060100000001" pitchFamily="2" charset="2"/>
                  </a:rPr>
                  <a:t>f</a:t>
                </a:r>
                <a:endParaRPr lang="es-ES_tradnl" sz="2400" b="1" i="0" u="sng" dirty="0">
                  <a:solidFill>
                    <a:srgbClr val="00FF00"/>
                  </a:solidFill>
                  <a:latin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74" y="307975"/>
                <a:ext cx="831780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9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 txBox="1">
                <a:spLocks noChangeArrowheads="1"/>
              </p:cNvSpPr>
              <p:nvPr/>
            </p:nvSpPr>
            <p:spPr>
              <a:xfrm>
                <a:off x="971550" y="908050"/>
                <a:ext cx="5688682" cy="4333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_tradnl" sz="2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2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s-ES" sz="2000" b="1" i="0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000" b="1" i="1" kern="0" smtClean="0">
                            <a:solidFill>
                              <a:schemeClr val="hlink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s-ES" sz="2000" b="1" i="1" kern="0" smtClean="0">
                            <a:solidFill>
                              <a:schemeClr val="hlink"/>
                            </a:solidFill>
                            <a:latin typeface="Cambria Math"/>
                            <a:sym typeface="Symbol" pitchFamily="18" charset="2"/>
                          </a:rPr>
                          <m:t>𝑲</m:t>
                        </m:r>
                      </m:e>
                      <m:sup>
                        <m:r>
                          <a:rPr lang="es-ES" sz="2000" b="1" i="1" kern="0" smtClean="0">
                            <a:solidFill>
                              <a:schemeClr val="hlink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in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  <a:sym typeface="Symbol" pitchFamily="18" charset="2"/>
                  </a:rPr>
                  <a:t>hot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/dense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  <a:sym typeface="Symbol" pitchFamily="18" charset="2"/>
                  </a:rPr>
                  <a:t>matter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s-E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vs </a:t>
                </a:r>
                <a14:m>
                  <m:oMath xmlns:m="http://schemas.openxmlformats.org/officeDocument/2006/math">
                    <m:r>
                      <a:rPr lang="es-ES" sz="2000" b="1" i="1" kern="0" smtClean="0">
                        <a:solidFill>
                          <a:schemeClr val="hlink"/>
                        </a:solidFill>
                        <a:latin typeface="Cambria Math"/>
                        <a:sym typeface="Symbol" pitchFamily="18" charset="2"/>
                      </a:rPr>
                      <m:t>𝑲</m:t>
                    </m:r>
                    <m:r>
                      <a:rPr lang="es-ES" sz="2000" b="1" i="1" kern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𝝅</m:t>
                    </m:r>
                  </m:oMath>
                </a14:m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s-ES_tradnl" sz="2000" i="0" kern="0" dirty="0" err="1" smtClean="0">
                    <a:solidFill>
                      <a:schemeClr val="hlink"/>
                    </a:solidFill>
                    <a:sym typeface="Symbol" pitchFamily="18" charset="2"/>
                  </a:rPr>
                  <a:t>decay</a:t>
                </a:r>
                <a:r>
                  <a:rPr lang="es-ES_tradnl" sz="2000" i="0" kern="0" dirty="0" smtClean="0">
                    <a:solidFill>
                      <a:schemeClr val="hlink"/>
                    </a:solidFill>
                    <a:sym typeface="Symbol" pitchFamily="18" charset="2"/>
                  </a:rPr>
                  <a:t>)</a:t>
                </a:r>
                <a:endParaRPr lang="es-ES_tradnl" b="1" kern="0" baseline="30000" dirty="0"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908050"/>
                <a:ext cx="5688682" cy="433388"/>
              </a:xfrm>
              <a:prstGeom prst="rect">
                <a:avLst/>
              </a:prstGeom>
              <a:blipFill rotWithShape="1">
                <a:blip r:embed="rId3"/>
                <a:stretch>
                  <a:fillRect t="-4110"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364088" y="5085184"/>
            <a:ext cx="36903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50" dirty="0" smtClean="0">
                <a:solidFill>
                  <a:schemeClr val="hlink"/>
                </a:solidFill>
              </a:rPr>
              <a:t>A. </a:t>
            </a:r>
            <a:r>
              <a:rPr lang="es-ES_tradnl" sz="1050" dirty="0" err="1" smtClean="0">
                <a:solidFill>
                  <a:schemeClr val="hlink"/>
                </a:solidFill>
              </a:rPr>
              <a:t>Ilner</a:t>
            </a:r>
            <a:r>
              <a:rPr lang="es-ES_tradnl" sz="1050" dirty="0" smtClean="0">
                <a:solidFill>
                  <a:schemeClr val="hlink"/>
                </a:solidFill>
              </a:rPr>
              <a:t>, 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D.C</a:t>
            </a:r>
            <a:r>
              <a:rPr lang="es-ES_tradnl" sz="1050" dirty="0">
                <a:solidFill>
                  <a:schemeClr val="hlink"/>
                </a:solidFill>
                <a:latin typeface="Arial" charset="0"/>
              </a:rPr>
              <a:t>., 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L. Tolos, E.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Bratkovskaya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work</a:t>
            </a:r>
            <a:r>
              <a:rPr lang="es-ES_tradnl" sz="1050" dirty="0" smtClean="0">
                <a:solidFill>
                  <a:schemeClr val="hlink"/>
                </a:solidFill>
                <a:latin typeface="Arial" charset="0"/>
              </a:rPr>
              <a:t> in </a:t>
            </a:r>
            <a:r>
              <a:rPr lang="es-ES_tradnl" sz="1050" dirty="0" err="1" smtClean="0">
                <a:solidFill>
                  <a:schemeClr val="hlink"/>
                </a:solidFill>
                <a:latin typeface="Arial" charset="0"/>
              </a:rPr>
              <a:t>progress</a:t>
            </a:r>
            <a:endParaRPr lang="es-ES_tradnl" sz="1050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1556792"/>
            <a:ext cx="4392488" cy="3501007"/>
            <a:chOff x="251520" y="1556792"/>
            <a:chExt cx="4392488" cy="3501007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556792"/>
              <a:ext cx="4283968" cy="350100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66FFFF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6 CuadroTexto"/>
                <p:cNvSpPr txBox="1"/>
                <p:nvPr/>
              </p:nvSpPr>
              <p:spPr>
                <a:xfrm>
                  <a:off x="3059832" y="2348880"/>
                  <a:ext cx="158417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4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s-ES" sz="4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ES" sz="4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s-ES" sz="4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s-ES" sz="2400" b="1" i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2348880"/>
                  <a:ext cx="1584176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9 Grupo"/>
          <p:cNvGrpSpPr/>
          <p:nvPr/>
        </p:nvGrpSpPr>
        <p:grpSpPr>
          <a:xfrm>
            <a:off x="4727986" y="1556791"/>
            <a:ext cx="4308510" cy="3501007"/>
            <a:chOff x="4727986" y="1556791"/>
            <a:chExt cx="4308510" cy="3501007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986" y="1556791"/>
              <a:ext cx="4308510" cy="350100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66FFFF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7 CuadroTexto"/>
                <p:cNvSpPr txBox="1"/>
                <p:nvPr/>
              </p:nvSpPr>
              <p:spPr>
                <a:xfrm>
                  <a:off x="7596336" y="2348880"/>
                  <a:ext cx="144016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4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4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s-ES" sz="4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s-ES" sz="2400" b="1" i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336" y="2348880"/>
                  <a:ext cx="1440160" cy="7694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95536" y="5301208"/>
            <a:ext cx="8280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8"/>
              </a:buBlip>
            </a:pPr>
            <a:r>
              <a:rPr lang="es-ES_tradnl" i="0" dirty="0" smtClean="0"/>
              <a:t> </a:t>
            </a:r>
            <a:r>
              <a:rPr lang="es-ES" i="0" dirty="0" err="1" smtClean="0"/>
              <a:t>Relatively</a:t>
            </a:r>
            <a:r>
              <a:rPr lang="es-ES" i="0" dirty="0" smtClean="0"/>
              <a:t> </a:t>
            </a:r>
            <a:r>
              <a:rPr lang="es-ES" i="0" dirty="0" err="1" smtClean="0"/>
              <a:t>smaller</a:t>
            </a:r>
            <a:r>
              <a:rPr lang="es-ES" i="0" dirty="0" smtClean="0"/>
              <a:t> </a:t>
            </a:r>
            <a:r>
              <a:rPr lang="es-ES" i="0" dirty="0" err="1" smtClean="0"/>
              <a:t>change</a:t>
            </a:r>
            <a:r>
              <a:rPr lang="es-ES" i="0" dirty="0" smtClean="0"/>
              <a:t> of </a:t>
            </a:r>
            <a:r>
              <a:rPr lang="es-ES" dirty="0" smtClean="0"/>
              <a:t>K*</a:t>
            </a:r>
            <a:r>
              <a:rPr lang="es-ES" i="0" baseline="30000" dirty="0" smtClean="0"/>
              <a:t> 0</a:t>
            </a:r>
            <a:r>
              <a:rPr lang="es-ES" i="0" dirty="0"/>
              <a:t>/</a:t>
            </a:r>
            <a:r>
              <a:rPr lang="es-ES" i="0" baseline="30000" dirty="0" smtClean="0"/>
              <a:t>+</a:t>
            </a:r>
            <a:r>
              <a:rPr lang="es-ES" i="0" dirty="0" smtClean="0"/>
              <a:t> , </a:t>
            </a:r>
            <a:r>
              <a:rPr lang="es-ES" i="0" dirty="0" err="1" smtClean="0"/>
              <a:t>still</a:t>
            </a:r>
            <a:r>
              <a:rPr lang="es-ES" i="0" dirty="0" smtClean="0"/>
              <a:t> quite </a:t>
            </a:r>
            <a:r>
              <a:rPr lang="es-ES" i="0" dirty="0" err="1" smtClean="0"/>
              <a:t>broadened</a:t>
            </a:r>
            <a:r>
              <a:rPr lang="es-ES" i="0" dirty="0" smtClean="0"/>
              <a:t> (factor ≈ </a:t>
            </a:r>
            <a:r>
              <a:rPr lang="es-ES" i="0" dirty="0" smtClean="0">
                <a:solidFill>
                  <a:srgbClr val="66FFFF"/>
                </a:solidFill>
              </a:rPr>
              <a:t>2</a:t>
            </a:r>
            <a:r>
              <a:rPr lang="es-ES" i="0" dirty="0" smtClean="0"/>
              <a:t> at </a:t>
            </a:r>
            <a:r>
              <a:rPr lang="es-ES" i="0" dirty="0" smtClean="0">
                <a:solidFill>
                  <a:srgbClr val="FFC000"/>
                </a:solidFill>
                <a:latin typeface="Mathematica1" panose="05000502060100000001" pitchFamily="2" charset="2"/>
              </a:rPr>
              <a:t>r</a:t>
            </a:r>
            <a:r>
              <a:rPr lang="es-ES" i="0" baseline="-25000" dirty="0" smtClean="0">
                <a:solidFill>
                  <a:srgbClr val="FFC000"/>
                </a:solidFill>
              </a:rPr>
              <a:t>0</a:t>
            </a:r>
            <a:r>
              <a:rPr lang="es-ES" i="0" dirty="0" smtClean="0"/>
              <a:t>)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8"/>
              </a:buBlip>
            </a:pPr>
            <a:r>
              <a:rPr lang="es-ES" b="1" i="0" dirty="0">
                <a:solidFill>
                  <a:srgbClr val="FF6600"/>
                </a:solidFill>
              </a:rPr>
              <a:t> </a:t>
            </a:r>
            <a:r>
              <a:rPr lang="es-ES" i="0" dirty="0" err="1" smtClean="0">
                <a:solidFill>
                  <a:srgbClr val="66FFFF"/>
                </a:solidFill>
              </a:rPr>
              <a:t>Recent</a:t>
            </a:r>
            <a:r>
              <a:rPr lang="es-ES" i="0" dirty="0">
                <a:solidFill>
                  <a:srgbClr val="66FFFF"/>
                </a:solidFill>
              </a:rPr>
              <a:t>:</a:t>
            </a:r>
            <a:r>
              <a:rPr lang="es-ES" i="0" dirty="0" smtClean="0">
                <a:solidFill>
                  <a:srgbClr val="66FFFF"/>
                </a:solidFill>
              </a:rPr>
              <a:t> </a:t>
            </a:r>
            <a:r>
              <a:rPr lang="es-ES" i="0" dirty="0" err="1" smtClean="0">
                <a:solidFill>
                  <a:srgbClr val="66FFFF"/>
                </a:solidFill>
              </a:rPr>
              <a:t>deep</a:t>
            </a:r>
            <a:r>
              <a:rPr lang="es-ES" i="0" dirty="0" smtClean="0">
                <a:solidFill>
                  <a:srgbClr val="66FFFF"/>
                </a:solidFill>
              </a:rPr>
              <a:t> sub-</a:t>
            </a:r>
            <a:r>
              <a:rPr lang="es-ES" i="0" dirty="0" err="1" smtClean="0">
                <a:solidFill>
                  <a:srgbClr val="66FFFF"/>
                </a:solidFill>
              </a:rPr>
              <a:t>threshold</a:t>
            </a:r>
            <a:r>
              <a:rPr lang="es-ES" i="0" dirty="0" smtClean="0">
                <a:solidFill>
                  <a:srgbClr val="66FFFF"/>
                </a:solidFill>
              </a:rPr>
              <a:t> </a:t>
            </a:r>
            <a:r>
              <a:rPr lang="es-ES" dirty="0" smtClean="0">
                <a:solidFill>
                  <a:srgbClr val="66FFFF"/>
                </a:solidFill>
              </a:rPr>
              <a:t>K</a:t>
            </a:r>
            <a:r>
              <a:rPr lang="es-ES" i="0" dirty="0" smtClean="0">
                <a:solidFill>
                  <a:srgbClr val="66FFFF"/>
                </a:solidFill>
              </a:rPr>
              <a:t>*(892)</a:t>
            </a:r>
            <a:r>
              <a:rPr lang="es-ES" i="0" baseline="30000" dirty="0" smtClean="0">
                <a:solidFill>
                  <a:srgbClr val="66FFFF"/>
                </a:solidFill>
              </a:rPr>
              <a:t>0</a:t>
            </a:r>
            <a:r>
              <a:rPr lang="es-ES" i="0" dirty="0" smtClean="0">
                <a:solidFill>
                  <a:srgbClr val="66FFFF"/>
                </a:solidFill>
              </a:rPr>
              <a:t> in </a:t>
            </a:r>
            <a:r>
              <a:rPr lang="es-ES" i="0" dirty="0" err="1" smtClean="0">
                <a:solidFill>
                  <a:srgbClr val="66FFFF"/>
                </a:solidFill>
              </a:rPr>
              <a:t>Ar+KCl</a:t>
            </a:r>
            <a:r>
              <a:rPr lang="es-ES" i="0" dirty="0" smtClean="0">
                <a:solidFill>
                  <a:srgbClr val="66FFFF"/>
                </a:solidFill>
              </a:rPr>
              <a:t> at 1.76 </a:t>
            </a:r>
            <a:r>
              <a:rPr lang="es-ES" i="0" dirty="0" err="1" smtClean="0">
                <a:solidFill>
                  <a:srgbClr val="66FFFF"/>
                </a:solidFill>
              </a:rPr>
              <a:t>AGeV</a:t>
            </a:r>
            <a:r>
              <a:rPr lang="es-ES" i="0" dirty="0" smtClean="0">
                <a:solidFill>
                  <a:srgbClr val="66FFFF"/>
                </a:solidFill>
              </a:rPr>
              <a:t> </a:t>
            </a:r>
            <a:r>
              <a:rPr lang="es-ES" b="1" i="0" dirty="0" smtClean="0">
                <a:solidFill>
                  <a:srgbClr val="FF6600"/>
                </a:solidFill>
              </a:rPr>
              <a:t>(HADES)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8"/>
              </a:buBlip>
            </a:pPr>
            <a:r>
              <a:rPr lang="es-ES" i="0" dirty="0">
                <a:solidFill>
                  <a:srgbClr val="66FFFF"/>
                </a:solidFill>
              </a:rPr>
              <a:t> </a:t>
            </a:r>
            <a:r>
              <a:rPr lang="es-ES" i="0" dirty="0" err="1" smtClean="0">
                <a:solidFill>
                  <a:srgbClr val="66FFFF"/>
                </a:solidFill>
              </a:rPr>
              <a:t>Yield</a:t>
            </a:r>
            <a:r>
              <a:rPr lang="es-ES" i="0" dirty="0" smtClean="0">
                <a:solidFill>
                  <a:srgbClr val="66FFFF"/>
                </a:solidFill>
              </a:rPr>
              <a:t> </a:t>
            </a:r>
            <a:r>
              <a:rPr lang="es-ES" i="0" dirty="0" err="1" smtClean="0">
                <a:solidFill>
                  <a:srgbClr val="66FFFF"/>
                </a:solidFill>
              </a:rPr>
              <a:t>overestimated</a:t>
            </a:r>
            <a:r>
              <a:rPr lang="es-ES" i="0" dirty="0" smtClean="0">
                <a:solidFill>
                  <a:srgbClr val="66FFFF"/>
                </a:solidFill>
              </a:rPr>
              <a:t> in </a:t>
            </a:r>
            <a:r>
              <a:rPr lang="es-ES" i="0" dirty="0" err="1" smtClean="0">
                <a:solidFill>
                  <a:srgbClr val="66FFFF"/>
                </a:solidFill>
              </a:rPr>
              <a:t>transport</a:t>
            </a:r>
            <a:r>
              <a:rPr lang="es-ES" i="0" dirty="0" smtClean="0">
                <a:solidFill>
                  <a:srgbClr val="66FFFF"/>
                </a:solidFill>
              </a:rPr>
              <a:t> </a:t>
            </a:r>
            <a:r>
              <a:rPr lang="es-ES" i="0" dirty="0" err="1" smtClean="0">
                <a:solidFill>
                  <a:srgbClr val="66FFFF"/>
                </a:solidFill>
              </a:rPr>
              <a:t>calculations</a:t>
            </a:r>
            <a:r>
              <a:rPr lang="es-ES" i="0" dirty="0" smtClean="0">
                <a:solidFill>
                  <a:srgbClr val="66FFFF"/>
                </a:solidFill>
              </a:rPr>
              <a:t> (</a:t>
            </a:r>
            <a:r>
              <a:rPr lang="es-ES" i="0" dirty="0" err="1" smtClean="0">
                <a:solidFill>
                  <a:srgbClr val="66FFFF"/>
                </a:solidFill>
              </a:rPr>
              <a:t>UrQMD</a:t>
            </a:r>
            <a:r>
              <a:rPr lang="es-ES" i="0" dirty="0" smtClean="0">
                <a:solidFill>
                  <a:srgbClr val="66FFFF"/>
                </a:solidFill>
              </a:rPr>
              <a:t>)</a:t>
            </a:r>
            <a:r>
              <a:rPr lang="es-ES" i="0" dirty="0" smtClean="0">
                <a:solidFill>
                  <a:srgbClr val="FF6600"/>
                </a:solidFill>
              </a:rPr>
              <a:t> </a:t>
            </a:r>
            <a:endParaRPr lang="es-ES_tradnl" dirty="0" smtClean="0">
              <a:solidFill>
                <a:srgbClr val="FF6600"/>
              </a:solidFill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3779912" y="5949280"/>
            <a:ext cx="4536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 dirty="0" err="1" smtClean="0">
                <a:solidFill>
                  <a:schemeClr val="hlink"/>
                </a:solidFill>
              </a:rPr>
              <a:t>Agakishiev</a:t>
            </a:r>
            <a:r>
              <a:rPr lang="es-ES_tradnl" sz="1400" dirty="0" smtClean="0">
                <a:solidFill>
                  <a:schemeClr val="hlink"/>
                </a:solidFill>
              </a:rPr>
              <a:t> et al (HADES), </a:t>
            </a:r>
            <a:r>
              <a:rPr lang="es-ES_tradnl" sz="1400" dirty="0" err="1" smtClean="0">
                <a:solidFill>
                  <a:schemeClr val="hlink"/>
                </a:solidFill>
              </a:rPr>
              <a:t>Eur</a:t>
            </a:r>
            <a:r>
              <a:rPr lang="es-ES_tradnl" sz="1400" dirty="0" smtClean="0">
                <a:solidFill>
                  <a:schemeClr val="hlink"/>
                </a:solidFill>
              </a:rPr>
              <a:t>. </a:t>
            </a:r>
            <a:r>
              <a:rPr lang="es-ES_tradnl" sz="1400" dirty="0" err="1" smtClean="0">
                <a:solidFill>
                  <a:schemeClr val="hlink"/>
                </a:solidFill>
              </a:rPr>
              <a:t>Phys</a:t>
            </a:r>
            <a:r>
              <a:rPr lang="es-ES_tradnl" sz="1400" dirty="0" smtClean="0">
                <a:solidFill>
                  <a:schemeClr val="hlink"/>
                </a:solidFill>
              </a:rPr>
              <a:t>. J. A49 (2013) 34</a:t>
            </a:r>
            <a:endParaRPr lang="es-ES_tradnl" sz="1400" dirty="0">
              <a:solidFill>
                <a:schemeClr val="hlink"/>
              </a:solidFill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259632" y="6381328"/>
            <a:ext cx="7416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 dirty="0" smtClean="0">
                <a:solidFill>
                  <a:schemeClr val="hlink"/>
                </a:solidFill>
              </a:rPr>
              <a:t>Bass et al, </a:t>
            </a:r>
            <a:r>
              <a:rPr lang="es-ES_tradnl" sz="1400" dirty="0" err="1" smtClean="0">
                <a:solidFill>
                  <a:schemeClr val="hlink"/>
                </a:solidFill>
              </a:rPr>
              <a:t>Prog</a:t>
            </a:r>
            <a:r>
              <a:rPr lang="es-ES_tradnl" sz="1400" dirty="0" smtClean="0">
                <a:solidFill>
                  <a:schemeClr val="hlink"/>
                </a:solidFill>
              </a:rPr>
              <a:t>. </a:t>
            </a:r>
            <a:r>
              <a:rPr lang="es-ES_tradnl" sz="1400" dirty="0" err="1" smtClean="0">
                <a:solidFill>
                  <a:schemeClr val="hlink"/>
                </a:solidFill>
              </a:rPr>
              <a:t>Part</a:t>
            </a:r>
            <a:r>
              <a:rPr lang="es-ES_tradnl" sz="1400" dirty="0" smtClean="0">
                <a:solidFill>
                  <a:schemeClr val="hlink"/>
                </a:solidFill>
              </a:rPr>
              <a:t>. </a:t>
            </a:r>
            <a:r>
              <a:rPr lang="es-ES_tradnl" sz="1400" dirty="0" err="1" smtClean="0">
                <a:solidFill>
                  <a:schemeClr val="hlink"/>
                </a:solidFill>
              </a:rPr>
              <a:t>Nucl</a:t>
            </a:r>
            <a:r>
              <a:rPr lang="es-ES_tradnl" sz="1400" dirty="0" smtClean="0">
                <a:solidFill>
                  <a:schemeClr val="hlink"/>
                </a:solidFill>
              </a:rPr>
              <a:t>. </a:t>
            </a:r>
            <a:r>
              <a:rPr lang="es-ES_tradnl" sz="1400" dirty="0" err="1" smtClean="0">
                <a:solidFill>
                  <a:schemeClr val="hlink"/>
                </a:solidFill>
              </a:rPr>
              <a:t>Phys</a:t>
            </a:r>
            <a:r>
              <a:rPr lang="es-ES_tradnl" sz="1400" dirty="0" smtClean="0">
                <a:solidFill>
                  <a:schemeClr val="hlink"/>
                </a:solidFill>
              </a:rPr>
              <a:t>. 41 (1998) 255; </a:t>
            </a:r>
            <a:r>
              <a:rPr lang="es-ES_tradnl" sz="1400" dirty="0" err="1" smtClean="0">
                <a:solidFill>
                  <a:schemeClr val="hlink"/>
                </a:solidFill>
              </a:rPr>
              <a:t>Bleicher</a:t>
            </a:r>
            <a:r>
              <a:rPr lang="es-ES_tradnl" sz="1400" dirty="0" smtClean="0">
                <a:solidFill>
                  <a:schemeClr val="hlink"/>
                </a:solidFill>
              </a:rPr>
              <a:t> et al, J. </a:t>
            </a:r>
            <a:r>
              <a:rPr lang="es-ES_tradnl" sz="1400" dirty="0" err="1" smtClean="0">
                <a:solidFill>
                  <a:schemeClr val="hlink"/>
                </a:solidFill>
              </a:rPr>
              <a:t>Phys</a:t>
            </a:r>
            <a:r>
              <a:rPr lang="es-ES_tradnl" sz="1400" dirty="0" smtClean="0">
                <a:solidFill>
                  <a:schemeClr val="hlink"/>
                </a:solidFill>
              </a:rPr>
              <a:t>. G 25 (1999) 1859</a:t>
            </a:r>
          </a:p>
        </p:txBody>
      </p:sp>
    </p:spTree>
    <p:extLst>
      <p:ext uri="{BB962C8B-B14F-4D97-AF65-F5344CB8AC3E}">
        <p14:creationId xmlns:p14="http://schemas.microsoft.com/office/powerpoint/2010/main" val="27497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3392" y="307974"/>
            <a:ext cx="8317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 smtClean="0">
                <a:solidFill>
                  <a:srgbClr val="00FF00"/>
                </a:solidFill>
              </a:rPr>
              <a:t>Strange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mesons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in HIC at GSI/SIS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energies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(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KaoS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)</a:t>
            </a:r>
            <a:endParaRPr lang="es-ES_tradnl" sz="2400" b="1" i="0" u="sng" dirty="0">
              <a:solidFill>
                <a:srgbClr val="00FF00"/>
              </a:solidFill>
              <a:latin typeface="Mathematica1" panose="05000502060100000001" pitchFamily="2" charset="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56" y="908720"/>
            <a:ext cx="2361442" cy="2551584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902578" y="3512041"/>
            <a:ext cx="3240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200" dirty="0" err="1" smtClean="0">
                <a:solidFill>
                  <a:schemeClr val="hlink"/>
                </a:solidFill>
              </a:rPr>
              <a:t>Förster</a:t>
            </a:r>
            <a:r>
              <a:rPr lang="es-ES_tradnl" sz="1200" dirty="0" smtClean="0">
                <a:solidFill>
                  <a:schemeClr val="hlink"/>
                </a:solidFill>
              </a:rPr>
              <a:t> et al (</a:t>
            </a:r>
            <a:r>
              <a:rPr lang="es-ES_tradnl" sz="1200" dirty="0" err="1" smtClean="0">
                <a:solidFill>
                  <a:schemeClr val="hlink"/>
                </a:solidFill>
              </a:rPr>
              <a:t>KaoS</a:t>
            </a:r>
            <a:r>
              <a:rPr lang="es-ES_tradnl" sz="1200" dirty="0" smtClean="0">
                <a:solidFill>
                  <a:schemeClr val="hlink"/>
                </a:solidFill>
              </a:rPr>
              <a:t>), PRC75, 024906 (2007)</a:t>
            </a:r>
            <a:endParaRPr lang="es-ES_tradnl" sz="1200" dirty="0">
              <a:solidFill>
                <a:schemeClr val="hlink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157039" cy="3208092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179512" y="6536377"/>
            <a:ext cx="3240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200" dirty="0" err="1" smtClean="0">
                <a:solidFill>
                  <a:schemeClr val="hlink"/>
                </a:solidFill>
              </a:rPr>
              <a:t>Hartnack</a:t>
            </a:r>
            <a:r>
              <a:rPr lang="es-ES_tradnl" sz="1200" dirty="0" smtClean="0">
                <a:solidFill>
                  <a:schemeClr val="hlink"/>
                </a:solidFill>
              </a:rPr>
              <a:t> et al, </a:t>
            </a:r>
            <a:r>
              <a:rPr lang="es-ES_tradnl" sz="1200" dirty="0" err="1" smtClean="0">
                <a:solidFill>
                  <a:schemeClr val="hlink"/>
                </a:solidFill>
              </a:rPr>
              <a:t>Phys</a:t>
            </a:r>
            <a:r>
              <a:rPr lang="es-ES_tradnl" sz="1200" dirty="0" smtClean="0">
                <a:solidFill>
                  <a:schemeClr val="hlink"/>
                </a:solidFill>
              </a:rPr>
              <a:t>. Rep. 510 (2012) 119</a:t>
            </a:r>
            <a:endParaRPr lang="es-ES_tradnl" sz="1200" dirty="0">
              <a:solidFill>
                <a:schemeClr val="hlink"/>
              </a:solidFill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11560" y="980728"/>
            <a:ext cx="6120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Lessons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from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exp</a:t>
            </a:r>
            <a:r>
              <a:rPr lang="es-ES_tradnl" sz="2400" i="0" dirty="0" smtClean="0">
                <a:solidFill>
                  <a:srgbClr val="66FFFF"/>
                </a:solidFill>
              </a:rPr>
              <a:t> +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transport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theory</a:t>
            </a:r>
            <a:endParaRPr lang="es-ES_tradnl" i="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265902" y="1558240"/>
                <a:ext cx="6273854" cy="1508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4"/>
                  </a:buBlip>
                </a:pPr>
                <a:r>
                  <a:rPr lang="es-ES_tradnl" i="0" dirty="0" smtClean="0"/>
                  <a:t> </a:t>
                </a:r>
                <a:r>
                  <a:rPr lang="es-ES_tradnl" dirty="0" smtClean="0"/>
                  <a:t>K</a:t>
                </a:r>
                <a:r>
                  <a:rPr lang="es-ES_tradnl" baseline="30000" dirty="0" smtClean="0"/>
                  <a:t>+</a:t>
                </a:r>
                <a:r>
                  <a:rPr lang="es-ES_tradnl" dirty="0" smtClean="0"/>
                  <a:t> and K</a:t>
                </a:r>
                <a:r>
                  <a:rPr lang="es-ES_tradnl" baseline="30000" dirty="0" smtClean="0"/>
                  <a:t>-</a:t>
                </a:r>
                <a:r>
                  <a:rPr lang="es-ES_tradnl" dirty="0" smtClean="0"/>
                  <a:t> 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yields</a:t>
                </a:r>
                <a:r>
                  <a:rPr lang="es-ES_tradnl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coupled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by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strangeness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exchange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reaction</a:t>
                </a:r>
                <a:r>
                  <a:rPr lang="es-ES_tradnl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0" smtClean="0">
                        <a:latin typeface="Cambria Math"/>
                      </a:rPr>
                      <m:t>N</m:t>
                    </m:r>
                    <m:r>
                      <a:rPr lang="es-ES" sz="2000" b="0" i="0" smtClean="0">
                        <a:latin typeface="Cambria Math"/>
                        <a:ea typeface="Cambria Math"/>
                      </a:rPr>
                      <m:t>↔</m:t>
                    </m:r>
                    <m:r>
                      <m:rPr>
                        <m:sty m:val="p"/>
                      </m:rPr>
                      <a:rPr lang="es-ES" sz="2000" b="0" i="0" smtClean="0">
                        <a:latin typeface="Cambria Math"/>
                        <a:ea typeface="Cambria Math"/>
                      </a:rPr>
                      <m:t>NΔ</m:t>
                    </m:r>
                    <m:r>
                      <a:rPr lang="es-ES" sz="2000" i="0">
                        <a:latin typeface="Cambria Math"/>
                        <a:ea typeface="Cambria Math"/>
                      </a:rPr>
                      <m:t>↔</m:t>
                    </m:r>
                    <m:sSup>
                      <m:sSupPr>
                        <m:ctrlPr>
                          <a:rPr lang="es-ES" sz="20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2000" b="0" i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K</m:t>
                        </m:r>
                      </m:e>
                      <m:sup>
                        <m:r>
                          <a:rPr lang="es-ES" sz="2000" b="0" i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200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m:rPr>
                        <m:sty m:val="p"/>
                      </m:rPr>
                      <a:rPr lang="es-ES" sz="20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s-ES_tradnl" sz="2000" i="0" dirty="0" smtClean="0"/>
                  <a:t>   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_tradnl" sz="2000" i="0" smtClean="0">
                        <a:latin typeface="Cambria Math"/>
                        <a:ea typeface="Cambria Math"/>
                      </a:rPr>
                      <m:t>π</m:t>
                    </m:r>
                    <m:r>
                      <m:rPr>
                        <m:sty m:val="p"/>
                      </m:rPr>
                      <a:rPr lang="es-ES" sz="20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Y</m:t>
                    </m:r>
                    <m:r>
                      <a:rPr lang="es-ES" sz="2000" b="0" i="0" smtClean="0">
                        <a:latin typeface="Cambria Math"/>
                        <a:ea typeface="Cambria Math"/>
                      </a:rPr>
                      <m:t>↔</m:t>
                    </m:r>
                    <m:sSup>
                      <m:sSupPr>
                        <m:ctrlPr>
                          <a:rPr lang="es-ES" sz="20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2000" b="0" i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K</m:t>
                        </m:r>
                      </m:e>
                      <m:sup>
                        <m:r>
                          <a:rPr lang="es-ES" sz="2000" b="0" i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m:rPr>
                        <m:sty m:val="p"/>
                      </m:rPr>
                      <a:rPr lang="es-ES" sz="20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endParaRPr lang="es-ES_tradnl" i="0" u="sng" dirty="0" smtClean="0"/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4"/>
                  </a:buBlip>
                </a:pPr>
                <a:r>
                  <a:rPr lang="es-ES_tradnl" i="0" dirty="0"/>
                  <a:t> </a:t>
                </a:r>
                <a:r>
                  <a:rPr lang="es-ES_tradnl" i="0" dirty="0" err="1" smtClean="0"/>
                  <a:t>Later</a:t>
                </a:r>
                <a:r>
                  <a:rPr lang="es-ES_tradnl" i="0" dirty="0" smtClean="0"/>
                  <a:t> </a:t>
                </a:r>
                <a:r>
                  <a:rPr lang="es-ES_tradnl" i="0" dirty="0" err="1" smtClean="0"/>
                  <a:t>emission</a:t>
                </a:r>
                <a:r>
                  <a:rPr lang="es-ES_tradnl" i="0" dirty="0" smtClean="0"/>
                  <a:t> of </a:t>
                </a:r>
                <a:r>
                  <a:rPr lang="es-ES_tradnl" dirty="0" smtClean="0"/>
                  <a:t>K</a:t>
                </a:r>
                <a:r>
                  <a:rPr lang="es-ES_tradnl" baseline="30000" dirty="0" smtClean="0"/>
                  <a:t>- </a:t>
                </a:r>
                <a:r>
                  <a:rPr lang="es-ES_tradnl" i="0" dirty="0"/>
                  <a:t> </a:t>
                </a:r>
                <a:r>
                  <a:rPr lang="es-ES_tradnl" i="0" dirty="0" smtClean="0"/>
                  <a:t>vs </a:t>
                </a:r>
                <a:r>
                  <a:rPr lang="es-ES_tradnl" dirty="0" smtClean="0"/>
                  <a:t>K</a:t>
                </a:r>
                <a:r>
                  <a:rPr lang="es-ES_tradnl" baseline="30000" dirty="0"/>
                  <a:t>+</a:t>
                </a:r>
                <a:r>
                  <a:rPr lang="es-ES_tradnl" dirty="0" smtClean="0"/>
                  <a:t> (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diff</a:t>
                </a:r>
                <a:r>
                  <a:rPr lang="es-ES_tradnl" dirty="0" smtClean="0">
                    <a:solidFill>
                      <a:srgbClr val="66FFFF"/>
                    </a:solidFill>
                  </a:rPr>
                  <a:t>. 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freeze-out</a:t>
                </a:r>
                <a:r>
                  <a:rPr lang="es-ES_tradnl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conditions</a:t>
                </a:r>
                <a:r>
                  <a:rPr lang="es-ES_tradnl" dirty="0" smtClean="0"/>
                  <a:t>)</a:t>
                </a: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4"/>
                  </a:buBlip>
                </a:pPr>
                <a:r>
                  <a:rPr lang="es-ES_tradnl" i="0" dirty="0"/>
                  <a:t> </a:t>
                </a:r>
                <a:r>
                  <a:rPr lang="es-ES_tradnl" dirty="0"/>
                  <a:t>K</a:t>
                </a:r>
                <a:r>
                  <a:rPr lang="es-ES_tradnl" baseline="30000" dirty="0" smtClean="0"/>
                  <a:t>+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probes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the</a:t>
                </a:r>
                <a:r>
                  <a:rPr lang="es-ES_tradnl" dirty="0" smtClean="0"/>
                  <a:t> 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EoS</a:t>
                </a:r>
                <a:r>
                  <a:rPr lang="es-ES_tradnl" dirty="0" smtClean="0">
                    <a:solidFill>
                      <a:srgbClr val="66FFFF"/>
                    </a:solidFill>
                  </a:rPr>
                  <a:t> at 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high</a:t>
                </a:r>
                <a:r>
                  <a:rPr lang="es-ES_tradnl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densities</a:t>
                </a:r>
                <a:r>
                  <a:rPr lang="es-ES_tradnl" dirty="0" smtClean="0">
                    <a:solidFill>
                      <a:srgbClr val="66FFFF"/>
                    </a:solidFill>
                  </a:rPr>
                  <a:t> (</a:t>
                </a:r>
                <a:r>
                  <a:rPr lang="es-ES_tradnl" dirty="0" err="1" smtClean="0">
                    <a:solidFill>
                      <a:srgbClr val="66FFFF"/>
                    </a:solidFill>
                  </a:rPr>
                  <a:t>soft</a:t>
                </a:r>
                <a:r>
                  <a:rPr lang="es-ES_tradnl" dirty="0" smtClean="0">
                    <a:solidFill>
                      <a:srgbClr val="66FFFF"/>
                    </a:solidFill>
                  </a:rPr>
                  <a:t>)</a:t>
                </a:r>
                <a:endParaRPr lang="es-ES_tradnl" i="0" u="sng" dirty="0" smtClean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1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2" y="1558240"/>
                <a:ext cx="6273854" cy="1508105"/>
              </a:xfrm>
              <a:prstGeom prst="rect">
                <a:avLst/>
              </a:prstGeom>
              <a:blipFill rotWithShape="1">
                <a:blip r:embed="rId5"/>
                <a:stretch>
                  <a:fillRect t="-2024" b="-56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546618" y="3861048"/>
            <a:ext cx="6489878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i="0" dirty="0" smtClean="0"/>
              <a:t> </a:t>
            </a:r>
            <a:r>
              <a:rPr lang="es-ES" dirty="0" err="1" smtClean="0"/>
              <a:t>Kaon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in BUU/HSD off-</a:t>
            </a:r>
            <a:r>
              <a:rPr lang="es-ES" dirty="0" err="1" smtClean="0"/>
              <a:t>shell</a:t>
            </a:r>
            <a:r>
              <a:rPr lang="es-ES" dirty="0" smtClean="0"/>
              <a:t> </a:t>
            </a:r>
            <a:r>
              <a:rPr lang="es-ES" dirty="0" err="1" smtClean="0"/>
              <a:t>transport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within</a:t>
            </a:r>
            <a:r>
              <a:rPr lang="es-ES" dirty="0"/>
              <a:t> </a:t>
            </a:r>
            <a:r>
              <a:rPr lang="es-ES" dirty="0" err="1" smtClean="0"/>
              <a:t>self-consistent</a:t>
            </a:r>
            <a:r>
              <a:rPr lang="es-ES" dirty="0" smtClean="0"/>
              <a:t> </a:t>
            </a:r>
            <a:r>
              <a:rPr lang="es-ES" dirty="0" err="1" smtClean="0"/>
              <a:t>coupled</a:t>
            </a:r>
            <a:r>
              <a:rPr lang="es-ES" dirty="0" smtClean="0"/>
              <a:t> </a:t>
            </a:r>
            <a:r>
              <a:rPr lang="es-ES" dirty="0" err="1" smtClean="0"/>
              <a:t>channel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endParaRPr lang="es-ES" i="0" u="sng" dirty="0">
              <a:solidFill>
                <a:srgbClr val="66FFFF"/>
              </a:solidFill>
            </a:endParaRPr>
          </a:p>
          <a:p>
            <a:pPr lvl="3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" i="0" u="sng" dirty="0" err="1" smtClean="0">
                <a:solidFill>
                  <a:srgbClr val="66FFFF"/>
                </a:solidFill>
              </a:rPr>
              <a:t>Not</a:t>
            </a:r>
            <a:r>
              <a:rPr lang="es-ES" i="0" u="sng" dirty="0" smtClean="0">
                <a:solidFill>
                  <a:srgbClr val="66FFFF"/>
                </a:solidFill>
              </a:rPr>
              <a:t> a complete </a:t>
            </a:r>
            <a:r>
              <a:rPr lang="es-ES" i="0" u="sng" dirty="0" err="1" smtClean="0">
                <a:solidFill>
                  <a:srgbClr val="66FFFF"/>
                </a:solidFill>
              </a:rPr>
              <a:t>description</a:t>
            </a:r>
            <a:r>
              <a:rPr lang="es-ES" i="0" u="sng" dirty="0" smtClean="0">
                <a:solidFill>
                  <a:srgbClr val="66FFFF"/>
                </a:solidFill>
              </a:rPr>
              <a:t> of </a:t>
            </a:r>
            <a:r>
              <a:rPr lang="es-ES" i="0" u="sng" dirty="0" err="1" smtClean="0">
                <a:solidFill>
                  <a:srgbClr val="66FFFF"/>
                </a:solidFill>
              </a:rPr>
              <a:t>all</a:t>
            </a:r>
            <a:r>
              <a:rPr lang="es-ES" i="0" u="sng" dirty="0" smtClean="0">
                <a:solidFill>
                  <a:srgbClr val="66FFFF"/>
                </a:solidFill>
              </a:rPr>
              <a:t> </a:t>
            </a:r>
            <a:r>
              <a:rPr lang="es-ES" i="0" u="sng" dirty="0" err="1" smtClean="0">
                <a:solidFill>
                  <a:srgbClr val="66FFFF"/>
                </a:solidFill>
              </a:rPr>
              <a:t>spectra</a:t>
            </a:r>
            <a:endParaRPr lang="es-ES" i="0" u="sng" dirty="0" smtClean="0">
              <a:solidFill>
                <a:srgbClr val="66FFFF"/>
              </a:solidFill>
            </a:endParaRPr>
          </a:p>
          <a:p>
            <a:pPr lvl="3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" u="sng" dirty="0" err="1" smtClean="0">
                <a:solidFill>
                  <a:srgbClr val="00FF00"/>
                </a:solidFill>
              </a:rPr>
              <a:t>Room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for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realistic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model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for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kaon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spectral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function</a:t>
            </a:r>
            <a:r>
              <a:rPr lang="es-ES" u="sng" dirty="0">
                <a:solidFill>
                  <a:srgbClr val="00FF00"/>
                </a:solidFill>
              </a:rPr>
              <a:t> </a:t>
            </a:r>
            <a:r>
              <a:rPr lang="es-ES" u="sng" dirty="0" smtClean="0">
                <a:solidFill>
                  <a:srgbClr val="00FF00"/>
                </a:solidFill>
              </a:rPr>
              <a:t>and (</a:t>
            </a:r>
            <a:r>
              <a:rPr lang="es-ES" u="sng" dirty="0" err="1" smtClean="0">
                <a:solidFill>
                  <a:srgbClr val="00FF00"/>
                </a:solidFill>
              </a:rPr>
              <a:t>relevant</a:t>
            </a:r>
            <a:r>
              <a:rPr lang="es-ES" u="sng" dirty="0" smtClean="0">
                <a:solidFill>
                  <a:srgbClr val="00FF00"/>
                </a:solidFill>
              </a:rPr>
              <a:t>) </a:t>
            </a:r>
            <a:r>
              <a:rPr lang="es-ES" u="sng" dirty="0" err="1" smtClean="0">
                <a:solidFill>
                  <a:srgbClr val="00FF00"/>
                </a:solidFill>
              </a:rPr>
              <a:t>cross</a:t>
            </a:r>
            <a:r>
              <a:rPr lang="es-ES" u="sng" dirty="0" smtClean="0">
                <a:solidFill>
                  <a:srgbClr val="00FF00"/>
                </a:solidFill>
              </a:rPr>
              <a:t> </a:t>
            </a:r>
            <a:r>
              <a:rPr lang="es-ES" u="sng" dirty="0" err="1" smtClean="0">
                <a:solidFill>
                  <a:srgbClr val="00FF00"/>
                </a:solidFill>
              </a:rPr>
              <a:t>sections</a:t>
            </a:r>
            <a:r>
              <a:rPr lang="es-ES" u="sng" dirty="0" smtClean="0">
                <a:solidFill>
                  <a:srgbClr val="00FF00"/>
                </a:solidFill>
              </a:rPr>
              <a:t> in </a:t>
            </a:r>
            <a:r>
              <a:rPr lang="es-ES" u="sng" dirty="0" err="1" smtClean="0">
                <a:solidFill>
                  <a:srgbClr val="00FF00"/>
                </a:solidFill>
              </a:rPr>
              <a:t>hot</a:t>
            </a:r>
            <a:r>
              <a:rPr lang="es-ES" u="sng" dirty="0" smtClean="0">
                <a:solidFill>
                  <a:srgbClr val="00FF00"/>
                </a:solidFill>
              </a:rPr>
              <a:t> and dense </a:t>
            </a:r>
            <a:r>
              <a:rPr lang="es-ES" u="sng" dirty="0" err="1" smtClean="0">
                <a:solidFill>
                  <a:srgbClr val="00FF00"/>
                </a:solidFill>
              </a:rPr>
              <a:t>matter</a:t>
            </a:r>
            <a:endParaRPr lang="es-ES_tradnl" u="sng" dirty="0" smtClean="0">
              <a:solidFill>
                <a:srgbClr val="00FF00"/>
              </a:solidFill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3275856" y="4437112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200" dirty="0" err="1" smtClean="0">
                <a:solidFill>
                  <a:schemeClr val="hlink"/>
                </a:solidFill>
              </a:rPr>
              <a:t>Cassing</a:t>
            </a:r>
            <a:r>
              <a:rPr lang="es-ES_tradnl" sz="1200" dirty="0" smtClean="0">
                <a:solidFill>
                  <a:schemeClr val="hlink"/>
                </a:solidFill>
              </a:rPr>
              <a:t>, Tolos, </a:t>
            </a:r>
            <a:r>
              <a:rPr lang="es-ES_tradnl" sz="1200" dirty="0" err="1" smtClean="0">
                <a:solidFill>
                  <a:schemeClr val="hlink"/>
                </a:solidFill>
              </a:rPr>
              <a:t>Bratkovskaya</a:t>
            </a:r>
            <a:r>
              <a:rPr lang="es-ES_tradnl" sz="1200" dirty="0" smtClean="0">
                <a:solidFill>
                  <a:schemeClr val="hlink"/>
                </a:solidFill>
              </a:rPr>
              <a:t>, Ramos, NPA727 (2003) 59</a:t>
            </a:r>
            <a:endParaRPr lang="es-ES_tradnl" sz="1200" dirty="0">
              <a:solidFill>
                <a:schemeClr val="hlink"/>
              </a:solidFill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3995936" y="6307873"/>
            <a:ext cx="490526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b="1" i="0" dirty="0" err="1" smtClean="0">
                <a:solidFill>
                  <a:schemeClr val="hlink"/>
                </a:solidFill>
              </a:rPr>
              <a:t>Work</a:t>
            </a:r>
            <a:r>
              <a:rPr lang="es-ES_tradnl" sz="1600" b="1" i="0" dirty="0" smtClean="0">
                <a:solidFill>
                  <a:schemeClr val="hlink"/>
                </a:solidFill>
              </a:rPr>
              <a:t> in </a:t>
            </a:r>
            <a:r>
              <a:rPr lang="es-ES_tradnl" sz="1600" b="1" i="0" dirty="0" err="1" smtClean="0">
                <a:solidFill>
                  <a:schemeClr val="hlink"/>
                </a:solidFill>
              </a:rPr>
              <a:t>progress</a:t>
            </a:r>
            <a:r>
              <a:rPr lang="es-ES_tradnl" sz="1600" b="1" i="0" dirty="0" smtClean="0">
                <a:solidFill>
                  <a:schemeClr val="hlink"/>
                </a:solidFill>
              </a:rPr>
              <a:t> Frankfurt-Barcelona </a:t>
            </a:r>
            <a:r>
              <a:rPr lang="es-ES_tradnl" sz="1600" b="1" i="0" dirty="0" err="1" smtClean="0">
                <a:solidFill>
                  <a:schemeClr val="hlink"/>
                </a:solidFill>
              </a:rPr>
              <a:t>collab</a:t>
            </a:r>
            <a:r>
              <a:rPr lang="es-ES_tradnl" sz="1600" b="1" i="0" dirty="0" smtClean="0">
                <a:solidFill>
                  <a:schemeClr val="hlink"/>
                </a:solidFill>
              </a:rPr>
              <a:t>.</a:t>
            </a:r>
            <a:endParaRPr lang="es-ES_tradnl" sz="1600" b="1" i="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Rot="1" noChangeArrowheads="1"/>
          </p:cNvSpPr>
          <p:nvPr/>
        </p:nvSpPr>
        <p:spPr bwMode="auto">
          <a:xfrm>
            <a:off x="1403350" y="404813"/>
            <a:ext cx="532889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_tradnl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</a:t>
            </a:r>
            <a:r>
              <a:rPr lang="es-ES_tradnl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2: </a:t>
            </a:r>
            <a:r>
              <a:rPr lang="es-ES_tradnl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Charmed</a:t>
            </a:r>
            <a:r>
              <a:rPr lang="es-ES_tradnl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mesons</a:t>
            </a:r>
            <a:endParaRPr lang="es-ES_tradnl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1116012" y="1844824"/>
            <a:ext cx="74164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hlink"/>
                </a:solidFill>
              </a:rPr>
              <a:t>D</a:t>
            </a:r>
            <a:r>
              <a:rPr lang="es-ES" sz="2800" b="0" dirty="0" smtClean="0">
                <a:solidFill>
                  <a:schemeClr val="hlink"/>
                </a:solidFill>
              </a:rPr>
              <a:t> </a:t>
            </a:r>
            <a:r>
              <a:rPr lang="es-ES" sz="2800" b="0" dirty="0" err="1" smtClean="0">
                <a:solidFill>
                  <a:schemeClr val="hlink"/>
                </a:solidFill>
              </a:rPr>
              <a:t>meson</a:t>
            </a:r>
            <a:r>
              <a:rPr lang="es-ES" sz="2800" b="0" dirty="0" smtClean="0">
                <a:solidFill>
                  <a:schemeClr val="hlink"/>
                </a:solidFill>
              </a:rPr>
              <a:t> </a:t>
            </a:r>
            <a:r>
              <a:rPr lang="es-ES" sz="2800" b="0" dirty="0" err="1" smtClean="0">
                <a:solidFill>
                  <a:schemeClr val="hlink"/>
                </a:solidFill>
              </a:rPr>
              <a:t>interaction</a:t>
            </a:r>
            <a:r>
              <a:rPr lang="es-ES" sz="2800" b="0" dirty="0" smtClean="0">
                <a:solidFill>
                  <a:schemeClr val="hlink"/>
                </a:solidFill>
              </a:rPr>
              <a:t> in </a:t>
            </a:r>
            <a:r>
              <a:rPr lang="es-ES" sz="2800" b="0" dirty="0" err="1" smtClean="0">
                <a:solidFill>
                  <a:schemeClr val="hlink"/>
                </a:solidFill>
              </a:rPr>
              <a:t>matter</a:t>
            </a:r>
            <a:endParaRPr lang="es-ES_tradnl" sz="2800" dirty="0" smtClean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schemeClr val="hlink"/>
                </a:solidFill>
              </a:rPr>
              <a:t>D (and B) </a:t>
            </a:r>
            <a:r>
              <a:rPr lang="es-ES_tradnl" sz="2800" dirty="0" err="1" smtClean="0">
                <a:solidFill>
                  <a:schemeClr val="hlink"/>
                </a:solidFill>
              </a:rPr>
              <a:t>meson</a:t>
            </a:r>
            <a:r>
              <a:rPr lang="es-ES_tradnl" sz="2800" dirty="0" smtClean="0">
                <a:solidFill>
                  <a:schemeClr val="hlink"/>
                </a:solidFill>
              </a:rPr>
              <a:t> </a:t>
            </a:r>
            <a:r>
              <a:rPr lang="es-ES_tradnl" sz="2800" dirty="0" err="1" smtClean="0">
                <a:solidFill>
                  <a:schemeClr val="hlink"/>
                </a:solidFill>
              </a:rPr>
              <a:t>relaxation</a:t>
            </a:r>
            <a:r>
              <a:rPr lang="es-ES_tradnl" sz="2800" dirty="0" smtClean="0">
                <a:solidFill>
                  <a:schemeClr val="hlink"/>
                </a:solidFill>
              </a:rPr>
              <a:t> in </a:t>
            </a:r>
            <a:r>
              <a:rPr lang="es-ES_tradnl" sz="2800" dirty="0" err="1" smtClean="0">
                <a:solidFill>
                  <a:schemeClr val="hlink"/>
                </a:solidFill>
              </a:rPr>
              <a:t>hadronic</a:t>
            </a:r>
            <a:r>
              <a:rPr lang="es-ES_tradnl" sz="2800" dirty="0" smtClean="0">
                <a:solidFill>
                  <a:schemeClr val="hlink"/>
                </a:solidFill>
              </a:rPr>
              <a:t> gas</a:t>
            </a:r>
            <a:endParaRPr lang="es-ES_tradnl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27584" y="1412776"/>
            <a:ext cx="81369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 smtClean="0"/>
              <a:t> 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Recent</a:t>
            </a:r>
            <a:r>
              <a:rPr lang="es-ES_tradnl" sz="2400" b="1" dirty="0" smtClean="0">
                <a:solidFill>
                  <a:srgbClr val="66FFFF"/>
                </a:solidFill>
              </a:rPr>
              <a:t> 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results</a:t>
            </a:r>
            <a:r>
              <a:rPr lang="es-ES_tradnl" sz="2400" b="1" dirty="0" smtClean="0">
                <a:solidFill>
                  <a:srgbClr val="66FFFF"/>
                </a:solidFill>
              </a:rPr>
              <a:t> 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from</a:t>
            </a:r>
            <a:r>
              <a:rPr lang="es-ES_tradnl" sz="2400" b="1" dirty="0" smtClean="0">
                <a:solidFill>
                  <a:srgbClr val="66FFFF"/>
                </a:solidFill>
              </a:rPr>
              <a:t> 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transport</a:t>
            </a:r>
            <a:r>
              <a:rPr lang="es-ES_tradnl" sz="2400" b="1" dirty="0" smtClean="0">
                <a:solidFill>
                  <a:srgbClr val="66FFFF"/>
                </a:solidFill>
              </a:rPr>
              <a:t> </a:t>
            </a:r>
            <a:r>
              <a:rPr lang="es-ES_tradnl" sz="2400" b="1" dirty="0" err="1" smtClean="0">
                <a:solidFill>
                  <a:srgbClr val="66FFFF"/>
                </a:solidFill>
              </a:rPr>
              <a:t>theory</a:t>
            </a:r>
            <a:r>
              <a:rPr lang="es-ES_tradnl" sz="2400" b="1" dirty="0" smtClean="0">
                <a:solidFill>
                  <a:srgbClr val="66FFFF"/>
                </a:solidFill>
              </a:rPr>
              <a:t> at FAIR: </a:t>
            </a:r>
            <a:r>
              <a:rPr lang="es-ES_tradnl" sz="2400" dirty="0" smtClean="0">
                <a:solidFill>
                  <a:srgbClr val="66FFFF"/>
                </a:solidFill>
              </a:rPr>
              <a:t>(</a:t>
            </a:r>
            <a:r>
              <a:rPr lang="es-ES_tradnl" sz="2400" dirty="0" err="1" smtClean="0">
                <a:solidFill>
                  <a:srgbClr val="66FFFF"/>
                </a:solidFill>
              </a:rPr>
              <a:t>UrQMD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Hybrid</a:t>
            </a:r>
            <a:r>
              <a:rPr lang="es-ES_tradnl" sz="2400" dirty="0" smtClean="0">
                <a:solidFill>
                  <a:srgbClr val="66FFFF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sz="2400" b="1" i="0" dirty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sz="2400" b="1" i="0" dirty="0" smtClean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sz="2400" b="1" i="0" dirty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</a:pPr>
            <a:endParaRPr lang="es-ES_tradnl" sz="2400" i="0" dirty="0" smtClean="0"/>
          </a:p>
          <a:p>
            <a:pPr eaLnBrk="1" hangingPunct="1">
              <a:spcBef>
                <a:spcPct val="50000"/>
              </a:spcBef>
              <a:buSzPct val="70000"/>
            </a:pPr>
            <a:endParaRPr lang="es-ES_tradnl" sz="2400" i="0" dirty="0" smtClean="0"/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Interaction</a:t>
            </a:r>
            <a:r>
              <a:rPr lang="es-ES_tradnl" sz="2400" i="0" dirty="0">
                <a:solidFill>
                  <a:srgbClr val="66FFFF"/>
                </a:solidFill>
              </a:rPr>
              <a:t>:</a:t>
            </a:r>
            <a:endParaRPr lang="es-ES_tradnl" sz="2400" dirty="0" smtClean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4" y="307975"/>
            <a:ext cx="81017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heavy-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meson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interactions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in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hadron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gas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3024336" cy="2055702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67" y="2467467"/>
            <a:ext cx="3131350" cy="2113661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3203848" y="1844824"/>
            <a:ext cx="489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 dirty="0" err="1" smtClean="0">
                <a:solidFill>
                  <a:schemeClr val="hlink"/>
                </a:solidFill>
              </a:rPr>
              <a:t>Lang</a:t>
            </a:r>
            <a:r>
              <a:rPr lang="es-ES_tradnl" sz="1400" dirty="0" smtClean="0">
                <a:solidFill>
                  <a:schemeClr val="hlink"/>
                </a:solidFill>
              </a:rPr>
              <a:t>, van </a:t>
            </a:r>
            <a:r>
              <a:rPr lang="es-ES_tradnl" sz="1400" dirty="0" err="1" smtClean="0">
                <a:solidFill>
                  <a:schemeClr val="hlink"/>
                </a:solidFill>
              </a:rPr>
              <a:t>Hees</a:t>
            </a:r>
            <a:r>
              <a:rPr lang="es-ES_tradnl" sz="1400" dirty="0" smtClean="0">
                <a:solidFill>
                  <a:schemeClr val="hlink"/>
                </a:solidFill>
              </a:rPr>
              <a:t>, </a:t>
            </a:r>
            <a:r>
              <a:rPr lang="es-ES_tradnl" sz="1400" dirty="0" err="1" smtClean="0">
                <a:solidFill>
                  <a:schemeClr val="hlink"/>
                </a:solidFill>
              </a:rPr>
              <a:t>Steinheimer</a:t>
            </a:r>
            <a:r>
              <a:rPr lang="es-ES_tradnl" sz="1400" dirty="0" smtClean="0">
                <a:solidFill>
                  <a:schemeClr val="hlink"/>
                </a:solidFill>
              </a:rPr>
              <a:t>, </a:t>
            </a:r>
            <a:r>
              <a:rPr lang="es-ES_tradnl" sz="1400" dirty="0" err="1" smtClean="0">
                <a:solidFill>
                  <a:schemeClr val="hlink"/>
                </a:solidFill>
              </a:rPr>
              <a:t>Bleicher</a:t>
            </a:r>
            <a:r>
              <a:rPr lang="es-ES_tradnl" sz="1400" dirty="0" smtClean="0">
                <a:solidFill>
                  <a:schemeClr val="hlink"/>
                </a:solidFill>
              </a:rPr>
              <a:t>, arXiv:1305.1797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69" y="5229200"/>
            <a:ext cx="2741045" cy="1198822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28184" y="4941168"/>
            <a:ext cx="28739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000" dirty="0" smtClean="0">
                <a:solidFill>
                  <a:srgbClr val="FFC000"/>
                </a:solidFill>
              </a:rPr>
              <a:t>Heavy-light quark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resonant</a:t>
            </a:r>
            <a:r>
              <a:rPr lang="es-ES_tradnl" sz="2000" dirty="0" smtClean="0">
                <a:solidFill>
                  <a:srgbClr val="FFC000"/>
                </a:solidFill>
              </a:rPr>
              <a:t> </a:t>
            </a:r>
            <a:r>
              <a:rPr lang="es-ES_tradnl" sz="2000" dirty="0" err="1" smtClean="0">
                <a:solidFill>
                  <a:srgbClr val="FFC000"/>
                </a:solidFill>
              </a:rPr>
              <a:t>interaction</a:t>
            </a:r>
            <a:endParaRPr lang="es-ES_tradnl" sz="2000" dirty="0" smtClean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50000"/>
              </a:spcBef>
              <a:buSzPct val="70000"/>
            </a:pPr>
            <a:endParaRPr lang="es-ES_tradnl" sz="20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000" dirty="0" smtClean="0">
                <a:solidFill>
                  <a:srgbClr val="FFC000"/>
                </a:solidFill>
              </a:rPr>
              <a:t>“quark-</a:t>
            </a:r>
            <a:r>
              <a:rPr lang="es-ES_tradnl" sz="2000" dirty="0" err="1" smtClean="0">
                <a:solidFill>
                  <a:srgbClr val="FFC000"/>
                </a:solidFill>
              </a:rPr>
              <a:t>hadron</a:t>
            </a:r>
            <a:r>
              <a:rPr lang="es-ES_tradnl" sz="2000" dirty="0" smtClean="0">
                <a:solidFill>
                  <a:srgbClr val="FFC000"/>
                </a:solidFill>
              </a:rPr>
              <a:t>” </a:t>
            </a:r>
            <a:r>
              <a:rPr lang="es-ES_tradnl" sz="2000" dirty="0" err="1" smtClean="0">
                <a:solidFill>
                  <a:srgbClr val="FFC000"/>
                </a:solidFill>
              </a:rPr>
              <a:t>duality</a:t>
            </a:r>
            <a:endParaRPr lang="es-ES_tradnl" sz="2000" dirty="0" smtClean="0">
              <a:solidFill>
                <a:srgbClr val="FFC000"/>
              </a:solidFill>
            </a:endParaRPr>
          </a:p>
        </p:txBody>
      </p:sp>
      <p:sp>
        <p:nvSpPr>
          <p:cNvPr id="3" name="2 Cruz"/>
          <p:cNvSpPr/>
          <p:nvPr/>
        </p:nvSpPr>
        <p:spPr bwMode="auto">
          <a:xfrm>
            <a:off x="7380312" y="5756776"/>
            <a:ext cx="360040" cy="336520"/>
          </a:xfrm>
          <a:prstGeom prst="plus">
            <a:avLst>
              <a:gd name="adj" fmla="val 403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41338" y="981075"/>
            <a:ext cx="777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smtClean="0">
                <a:solidFill>
                  <a:srgbClr val="66FFFF"/>
                </a:solidFill>
              </a:rPr>
              <a:t>Heavy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mesons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through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hadronic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matter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675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>
                <a:solidFill>
                  <a:srgbClr val="66FFFF"/>
                </a:solidFill>
              </a:rPr>
              <a:t> </a:t>
            </a:r>
            <a:r>
              <a:rPr lang="es-ES_tradnl" dirty="0" smtClean="0">
                <a:solidFill>
                  <a:srgbClr val="66FFFF"/>
                </a:solidFill>
              </a:rPr>
              <a:t>HEAVY MESON </a:t>
            </a:r>
            <a:r>
              <a:rPr lang="es-ES_tradnl" dirty="0" err="1" smtClean="0">
                <a:solidFill>
                  <a:srgbClr val="66FFFF"/>
                </a:solidFill>
              </a:rPr>
              <a:t>transport</a:t>
            </a:r>
            <a:r>
              <a:rPr lang="es-ES_tradnl" dirty="0" smtClean="0">
                <a:solidFill>
                  <a:srgbClr val="66FFFF"/>
                </a:solidFill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</a:rPr>
              <a:t>phenomena</a:t>
            </a:r>
            <a:r>
              <a:rPr lang="es-ES_tradnl" dirty="0" smtClean="0">
                <a:solidFill>
                  <a:srgbClr val="66FFFF"/>
                </a:solidFill>
              </a:rPr>
              <a:t> (</a:t>
            </a:r>
            <a:r>
              <a:rPr lang="es-ES_tradnl" dirty="0" err="1" smtClean="0">
                <a:solidFill>
                  <a:srgbClr val="66FFFF"/>
                </a:solidFill>
              </a:rPr>
              <a:t>diffusion</a:t>
            </a:r>
            <a:r>
              <a:rPr lang="es-ES_tradnl" dirty="0" smtClean="0">
                <a:solidFill>
                  <a:srgbClr val="66FFFF"/>
                </a:solidFill>
              </a:rPr>
              <a:t>)</a:t>
            </a:r>
            <a:endParaRPr lang="es-ES_tradnl" i="0" dirty="0">
              <a:solidFill>
                <a:srgbClr val="66FFFF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30214" y="2276872"/>
            <a:ext cx="6301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 smtClean="0"/>
              <a:t> </a:t>
            </a:r>
            <a:r>
              <a:rPr lang="es-ES_tradnl" i="0" dirty="0" err="1" smtClean="0"/>
              <a:t>Produced</a:t>
            </a:r>
            <a:r>
              <a:rPr lang="es-ES_tradnl" i="0" dirty="0" smtClean="0"/>
              <a:t> in </a:t>
            </a:r>
            <a:r>
              <a:rPr lang="es-ES_tradnl" dirty="0" err="1" smtClean="0">
                <a:solidFill>
                  <a:srgbClr val="FFC000"/>
                </a:solidFill>
              </a:rPr>
              <a:t>early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stages</a:t>
            </a:r>
            <a:r>
              <a:rPr lang="es-ES_tradnl" i="0" dirty="0" smtClean="0"/>
              <a:t>: </a:t>
            </a:r>
            <a:r>
              <a:rPr lang="es-ES_tradnl" i="0" dirty="0" err="1" smtClean="0"/>
              <a:t>witness</a:t>
            </a:r>
            <a:r>
              <a:rPr lang="es-ES_tradnl" i="0" dirty="0" smtClean="0"/>
              <a:t> </a:t>
            </a:r>
            <a:r>
              <a:rPr lang="es-ES_tradnl" i="0" u="sng" dirty="0" smtClean="0">
                <a:solidFill>
                  <a:srgbClr val="00FF00"/>
                </a:solidFill>
              </a:rPr>
              <a:t>full </a:t>
            </a:r>
            <a:r>
              <a:rPr lang="es-ES_tradnl" i="0" u="sng" dirty="0" err="1" smtClean="0">
                <a:solidFill>
                  <a:srgbClr val="00FF00"/>
                </a:solidFill>
              </a:rPr>
              <a:t>evolution</a:t>
            </a:r>
            <a:endParaRPr lang="es-ES_tradnl" u="sng" dirty="0" smtClean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6895834" y="2364287"/>
                <a:ext cx="1420582" cy="1208729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>
                    <a:solidFill>
                      <a:srgbClr val="FFC000"/>
                    </a:solidFill>
                  </a:rPr>
                  <a:t>D</a:t>
                </a:r>
                <a:r>
                  <a:rPr lang="es-ES_tradnl" sz="2400" b="1" i="0" dirty="0"/>
                  <a:t> = (</a:t>
                </a:r>
                <a:r>
                  <a:rPr lang="es-ES_tradnl" sz="2400" b="1" dirty="0">
                    <a:solidFill>
                      <a:srgbClr val="FF0000"/>
                    </a:solidFill>
                  </a:rPr>
                  <a:t>c</a:t>
                </a:r>
                <a:r>
                  <a:rPr lang="es-ES_tradnl" sz="2400" b="1" i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i="1" dirty="0">
                            <a:latin typeface="Cambria Math"/>
                          </a:rPr>
                          <m:t>𝐪</m:t>
                        </m:r>
                      </m:e>
                    </m:acc>
                  </m:oMath>
                </a14:m>
                <a:r>
                  <a:rPr lang="es-ES_tradnl" sz="2400" b="1" i="0" dirty="0" smtClean="0"/>
                  <a:t>)</a:t>
                </a:r>
              </a:p>
              <a:p>
                <a:endParaRPr lang="es-ES_tradnl" sz="2400" b="1" i="0" dirty="0" smtClean="0"/>
              </a:p>
              <a:p>
                <a:r>
                  <a:rPr lang="es-ES_tradnl" sz="2400" b="1" dirty="0">
                    <a:solidFill>
                      <a:srgbClr val="FFC000"/>
                    </a:solidFill>
                  </a:rPr>
                  <a:t>B</a:t>
                </a:r>
                <a:r>
                  <a:rPr lang="es-ES_tradnl" sz="2400" b="1" i="0" dirty="0"/>
                  <a:t> = (</a:t>
                </a:r>
                <a:r>
                  <a:rPr lang="es-ES_tradnl" sz="2400" b="1" dirty="0"/>
                  <a:t>q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𝐛</m:t>
                        </m:r>
                      </m:e>
                    </m:acc>
                  </m:oMath>
                </a14:m>
                <a:r>
                  <a:rPr lang="es-ES_tradnl" sz="2400" b="1" i="0" dirty="0"/>
                  <a:t>)</a:t>
                </a:r>
                <a:endParaRPr lang="es-ES" sz="2400" b="1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834" y="2364287"/>
                <a:ext cx="1420582" cy="1208729"/>
              </a:xfrm>
              <a:prstGeom prst="rect">
                <a:avLst/>
              </a:prstGeom>
              <a:blipFill rotWithShape="1">
                <a:blip r:embed="rId3"/>
                <a:stretch>
                  <a:fillRect l="-5485" t="-2475" r="-23207" b="-9901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42690" y="2987660"/>
            <a:ext cx="6301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 smtClean="0"/>
              <a:t> In </a:t>
            </a:r>
            <a:r>
              <a:rPr lang="es-ES_tradnl" i="0" dirty="0" err="1" smtClean="0"/>
              <a:t>the</a:t>
            </a:r>
            <a:r>
              <a:rPr lang="es-ES_tradnl" i="0" dirty="0" smtClean="0"/>
              <a:t> </a:t>
            </a:r>
            <a:r>
              <a:rPr lang="es-ES_tradnl" i="0" dirty="0" err="1" smtClean="0">
                <a:solidFill>
                  <a:srgbClr val="FF0000"/>
                </a:solidFill>
              </a:rPr>
              <a:t>hadronic</a:t>
            </a:r>
            <a:r>
              <a:rPr lang="es-ES_tradnl" i="0" dirty="0" smtClean="0">
                <a:solidFill>
                  <a:srgbClr val="FF0000"/>
                </a:solidFill>
              </a:rPr>
              <a:t> </a:t>
            </a:r>
            <a:r>
              <a:rPr lang="es-ES_tradnl" i="0" dirty="0" err="1" smtClean="0">
                <a:solidFill>
                  <a:srgbClr val="FF0000"/>
                </a:solidFill>
              </a:rPr>
              <a:t>phase</a:t>
            </a:r>
            <a:r>
              <a:rPr lang="es-ES_tradnl" i="0" dirty="0" smtClean="0">
                <a:solidFill>
                  <a:srgbClr val="FF0000"/>
                </a:solidFill>
              </a:rPr>
              <a:t>:</a:t>
            </a:r>
            <a:r>
              <a:rPr lang="es-ES_tradnl" i="0" dirty="0" smtClean="0"/>
              <a:t> </a:t>
            </a:r>
            <a:r>
              <a:rPr lang="es-ES_tradnl" i="0" dirty="0" err="1" smtClean="0"/>
              <a:t>cannot</a:t>
            </a:r>
            <a:r>
              <a:rPr lang="es-ES_tradnl" i="0" dirty="0" smtClean="0"/>
              <a:t> be </a:t>
            </a:r>
            <a:r>
              <a:rPr lang="es-ES_tradnl" i="0" dirty="0" err="1" smtClean="0"/>
              <a:t>thermally</a:t>
            </a:r>
            <a:r>
              <a:rPr lang="es-ES_tradnl" i="0" dirty="0" smtClean="0"/>
              <a:t> </a:t>
            </a:r>
            <a:r>
              <a:rPr lang="es-ES_tradnl" i="0" dirty="0" err="1" smtClean="0"/>
              <a:t>excited</a:t>
            </a:r>
            <a:endParaRPr lang="es-ES_tradnl" dirty="0" smtClean="0"/>
          </a:p>
        </p:txBody>
      </p:sp>
      <p:grpSp>
        <p:nvGrpSpPr>
          <p:cNvPr id="10" name="9 Grupo"/>
          <p:cNvGrpSpPr/>
          <p:nvPr/>
        </p:nvGrpSpPr>
        <p:grpSpPr>
          <a:xfrm>
            <a:off x="142690" y="3707740"/>
            <a:ext cx="6301518" cy="2801630"/>
            <a:chOff x="142690" y="3707740"/>
            <a:chExt cx="6301518" cy="28016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848" y="4509120"/>
              <a:ext cx="200025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8 Conector recto de flecha"/>
            <p:cNvCxnSpPr/>
            <p:nvPr/>
          </p:nvCxnSpPr>
          <p:spPr bwMode="auto">
            <a:xfrm flipV="1">
              <a:off x="2627784" y="4941168"/>
              <a:ext cx="3096344" cy="56807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10 Rectángulo"/>
            <p:cNvSpPr/>
            <p:nvPr/>
          </p:nvSpPr>
          <p:spPr>
            <a:xfrm>
              <a:off x="5148064" y="5028583"/>
              <a:ext cx="800219" cy="461665"/>
            </a:xfrm>
            <a:prstGeom prst="rect">
              <a:avLst/>
            </a:prstGeom>
            <a:ln w="25400">
              <a:noFill/>
            </a:ln>
          </p:spPr>
          <p:txBody>
            <a:bodyPr wrap="none">
              <a:spAutoFit/>
            </a:bodyPr>
            <a:lstStyle/>
            <a:p>
              <a:r>
                <a:rPr lang="es-ES_tradnl" sz="2400" b="1" dirty="0" smtClean="0">
                  <a:solidFill>
                    <a:srgbClr val="FFC000"/>
                  </a:solidFill>
                </a:rPr>
                <a:t>D, B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42690" y="3707740"/>
              <a:ext cx="63015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50000"/>
                </a:spcBef>
                <a:buSzPct val="70000"/>
                <a:buFontTx/>
                <a:buBlip>
                  <a:blip r:embed="rId2"/>
                </a:buBlip>
              </a:pPr>
              <a:r>
                <a:rPr lang="es-ES_tradnl" i="0" dirty="0" smtClean="0"/>
                <a:t> </a:t>
              </a:r>
              <a:r>
                <a:rPr lang="es-ES_tradnl" i="0" dirty="0" err="1" smtClean="0">
                  <a:solidFill>
                    <a:srgbClr val="FFC000"/>
                  </a:solidFill>
                </a:rPr>
                <a:t>Interactions</a:t>
              </a:r>
              <a:r>
                <a:rPr lang="es-ES_tradnl" i="0" dirty="0" smtClean="0">
                  <a:solidFill>
                    <a:srgbClr val="FFC000"/>
                  </a:solidFill>
                </a:rPr>
                <a:t> </a:t>
              </a:r>
              <a:r>
                <a:rPr lang="es-ES_tradnl" i="0" dirty="0" err="1" smtClean="0">
                  <a:solidFill>
                    <a:srgbClr val="FFC000"/>
                  </a:solidFill>
                </a:rPr>
                <a:t>with</a:t>
              </a:r>
              <a:r>
                <a:rPr lang="es-ES_tradnl" i="0" dirty="0" smtClean="0">
                  <a:solidFill>
                    <a:srgbClr val="FFC000"/>
                  </a:solidFill>
                </a:rPr>
                <a:t> </a:t>
              </a:r>
              <a:r>
                <a:rPr lang="es-ES_tradnl" i="0" dirty="0" err="1" smtClean="0">
                  <a:solidFill>
                    <a:srgbClr val="FFC000"/>
                  </a:solidFill>
                </a:rPr>
                <a:t>medium</a:t>
              </a:r>
              <a:r>
                <a:rPr lang="es-ES_tradnl" i="0" dirty="0" smtClean="0"/>
                <a:t> can </a:t>
              </a:r>
              <a:r>
                <a:rPr lang="es-ES_tradnl" i="0" dirty="0" err="1" smtClean="0"/>
                <a:t>distort</a:t>
              </a:r>
              <a:r>
                <a:rPr lang="es-ES_tradnl" i="0" dirty="0" smtClean="0"/>
                <a:t> </a:t>
              </a:r>
              <a:r>
                <a:rPr lang="es-ES_tradnl" i="0" dirty="0" err="1" smtClean="0"/>
                <a:t>their</a:t>
              </a:r>
              <a:r>
                <a:rPr lang="es-ES_tradnl" i="0" dirty="0" smtClean="0"/>
                <a:t> </a:t>
              </a:r>
              <a:r>
                <a:rPr lang="es-ES_tradnl" i="0" dirty="0" err="1" smtClean="0"/>
                <a:t>properties</a:t>
              </a:r>
              <a:endParaRPr lang="es-ES_tradnl" dirty="0" smtClean="0"/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4674" y="307975"/>
            <a:ext cx="81017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heavy-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meson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interactions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in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hadron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gas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5" y="307975"/>
            <a:ext cx="4718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>
                <a:solidFill>
                  <a:srgbClr val="00FF00"/>
                </a:solidFill>
              </a:rPr>
              <a:t>Introduction</a:t>
            </a:r>
            <a:r>
              <a:rPr lang="es-ES_tradnl" sz="2400" b="1" u="sng" dirty="0">
                <a:solidFill>
                  <a:srgbClr val="00FF00"/>
                </a:solidFill>
              </a:rPr>
              <a:t> and </a:t>
            </a:r>
            <a:r>
              <a:rPr lang="es-ES_tradnl" sz="2400" b="1" u="sng" dirty="0" err="1">
                <a:solidFill>
                  <a:srgbClr val="00FF00"/>
                </a:solidFill>
              </a:rPr>
              <a:t>motivation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41338" y="981075"/>
            <a:ext cx="7775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The</a:t>
            </a:r>
            <a:r>
              <a:rPr lang="es-ES_tradnl" sz="2400" i="0" dirty="0" smtClean="0">
                <a:solidFill>
                  <a:srgbClr val="66FFFF"/>
                </a:solidFill>
              </a:rPr>
              <a:t> QCD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phase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diagram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508104" y="1844824"/>
            <a:ext cx="338437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/>
              <a:t> </a:t>
            </a:r>
            <a:r>
              <a:rPr lang="es-ES_tradnl" sz="2000" i="0" dirty="0" smtClean="0">
                <a:solidFill>
                  <a:srgbClr val="FFC000"/>
                </a:solidFill>
              </a:rPr>
              <a:t>Heavy-Ion </a:t>
            </a:r>
            <a:r>
              <a:rPr lang="es-ES_tradnl" sz="2000" i="0" dirty="0" err="1" smtClean="0">
                <a:solidFill>
                  <a:srgbClr val="FFC000"/>
                </a:solidFill>
              </a:rPr>
              <a:t>Collisions</a:t>
            </a:r>
            <a:endParaRPr lang="es-ES_tradnl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/>
              <a:t> </a:t>
            </a:r>
            <a:r>
              <a:rPr lang="es-ES_tradnl" sz="2000" i="0" dirty="0" err="1" smtClean="0">
                <a:solidFill>
                  <a:srgbClr val="66FFFF"/>
                </a:solidFill>
              </a:rPr>
              <a:t>Production</a:t>
            </a:r>
            <a:r>
              <a:rPr lang="es-ES_tradnl" sz="2000" i="0" dirty="0" smtClean="0">
                <a:solidFill>
                  <a:srgbClr val="66FFFF"/>
                </a:solidFill>
              </a:rPr>
              <a:t> of </a:t>
            </a:r>
            <a:r>
              <a:rPr lang="es-ES_tradnl" sz="2000" i="0" dirty="0" err="1" smtClean="0">
                <a:solidFill>
                  <a:srgbClr val="66FFFF"/>
                </a:solidFill>
              </a:rPr>
              <a:t>hadrons</a:t>
            </a:r>
            <a:r>
              <a:rPr lang="es-ES_tradnl" sz="2000" i="0" dirty="0" smtClean="0">
                <a:solidFill>
                  <a:srgbClr val="66FFFF"/>
                </a:solidFill>
              </a:rPr>
              <a:t> in </a:t>
            </a:r>
            <a:r>
              <a:rPr lang="es-ES_tradnl" sz="2000" i="0" dirty="0" err="1" smtClean="0">
                <a:solidFill>
                  <a:srgbClr val="66FFFF"/>
                </a:solidFill>
              </a:rPr>
              <a:t>nuclei</a:t>
            </a:r>
            <a:endParaRPr lang="es-ES_tradnl" sz="2000" i="0" dirty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/>
              <a:t> </a:t>
            </a:r>
            <a:r>
              <a:rPr lang="es-ES_tradnl" sz="2000" i="0" dirty="0" err="1" smtClean="0">
                <a:solidFill>
                  <a:srgbClr val="00FF00"/>
                </a:solidFill>
              </a:rPr>
              <a:t>Neutron</a:t>
            </a:r>
            <a:r>
              <a:rPr lang="es-ES_tradnl" sz="2000" i="0" dirty="0" smtClean="0">
                <a:solidFill>
                  <a:srgbClr val="00FF00"/>
                </a:solidFill>
              </a:rPr>
              <a:t> </a:t>
            </a:r>
            <a:r>
              <a:rPr lang="es-ES_tradnl" sz="2000" i="0" dirty="0" err="1" smtClean="0">
                <a:solidFill>
                  <a:srgbClr val="00FF00"/>
                </a:solidFill>
              </a:rPr>
              <a:t>stars</a:t>
            </a:r>
            <a:endParaRPr lang="es-ES_tradnl" sz="2000" i="0" dirty="0">
              <a:solidFill>
                <a:srgbClr val="00FF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611560" y="1569136"/>
            <a:ext cx="4320480" cy="4308136"/>
            <a:chOff x="611560" y="1569136"/>
            <a:chExt cx="4320480" cy="43081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69136"/>
              <a:ext cx="4320480" cy="4308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Forma libre"/>
            <p:cNvSpPr/>
            <p:nvPr/>
          </p:nvSpPr>
          <p:spPr bwMode="auto">
            <a:xfrm>
              <a:off x="1349298" y="1795346"/>
              <a:ext cx="256478" cy="289932"/>
            </a:xfrm>
            <a:custGeom>
              <a:avLst/>
              <a:gdLst>
                <a:gd name="connsiteX0" fmla="*/ 0 w 256478"/>
                <a:gd name="connsiteY0" fmla="*/ 0 h 289932"/>
                <a:gd name="connsiteX1" fmla="*/ 55756 w 256478"/>
                <a:gd name="connsiteY1" fmla="*/ 11152 h 289932"/>
                <a:gd name="connsiteX2" fmla="*/ 133814 w 256478"/>
                <a:gd name="connsiteY2" fmla="*/ 78059 h 289932"/>
                <a:gd name="connsiteX3" fmla="*/ 156117 w 256478"/>
                <a:gd name="connsiteY3" fmla="*/ 100361 h 289932"/>
                <a:gd name="connsiteX4" fmla="*/ 178419 w 256478"/>
                <a:gd name="connsiteY4" fmla="*/ 122664 h 289932"/>
                <a:gd name="connsiteX5" fmla="*/ 189570 w 256478"/>
                <a:gd name="connsiteY5" fmla="*/ 156117 h 289932"/>
                <a:gd name="connsiteX6" fmla="*/ 211873 w 256478"/>
                <a:gd name="connsiteY6" fmla="*/ 178420 h 289932"/>
                <a:gd name="connsiteX7" fmla="*/ 234175 w 256478"/>
                <a:gd name="connsiteY7" fmla="*/ 245327 h 289932"/>
                <a:gd name="connsiteX8" fmla="*/ 245326 w 256478"/>
                <a:gd name="connsiteY8" fmla="*/ 278781 h 289932"/>
                <a:gd name="connsiteX9" fmla="*/ 256478 w 256478"/>
                <a:gd name="connsiteY9" fmla="*/ 289932 h 2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78" h="289932">
                  <a:moveTo>
                    <a:pt x="0" y="0"/>
                  </a:moveTo>
                  <a:cubicBezTo>
                    <a:pt x="18585" y="3717"/>
                    <a:pt x="38009" y="4497"/>
                    <a:pt x="55756" y="11152"/>
                  </a:cubicBezTo>
                  <a:cubicBezTo>
                    <a:pt x="82929" y="21342"/>
                    <a:pt x="117035" y="61281"/>
                    <a:pt x="133814" y="78059"/>
                  </a:cubicBezTo>
                  <a:lnTo>
                    <a:pt x="156117" y="100361"/>
                  </a:lnTo>
                  <a:lnTo>
                    <a:pt x="178419" y="122664"/>
                  </a:lnTo>
                  <a:cubicBezTo>
                    <a:pt x="182136" y="133815"/>
                    <a:pt x="183522" y="146038"/>
                    <a:pt x="189570" y="156117"/>
                  </a:cubicBezTo>
                  <a:cubicBezTo>
                    <a:pt x="194979" y="165132"/>
                    <a:pt x="207171" y="169016"/>
                    <a:pt x="211873" y="178420"/>
                  </a:cubicBezTo>
                  <a:cubicBezTo>
                    <a:pt x="222386" y="199447"/>
                    <a:pt x="226741" y="223025"/>
                    <a:pt x="234175" y="245327"/>
                  </a:cubicBezTo>
                  <a:cubicBezTo>
                    <a:pt x="237892" y="256478"/>
                    <a:pt x="237014" y="270470"/>
                    <a:pt x="245326" y="278781"/>
                  </a:cubicBezTo>
                  <a:lnTo>
                    <a:pt x="256478" y="289932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7 Forma libre"/>
            <p:cNvSpPr/>
            <p:nvPr/>
          </p:nvSpPr>
          <p:spPr bwMode="auto">
            <a:xfrm flipH="1">
              <a:off x="1403648" y="1772816"/>
              <a:ext cx="242066" cy="289932"/>
            </a:xfrm>
            <a:custGeom>
              <a:avLst/>
              <a:gdLst>
                <a:gd name="connsiteX0" fmla="*/ 0 w 256478"/>
                <a:gd name="connsiteY0" fmla="*/ 0 h 289932"/>
                <a:gd name="connsiteX1" fmla="*/ 55756 w 256478"/>
                <a:gd name="connsiteY1" fmla="*/ 11152 h 289932"/>
                <a:gd name="connsiteX2" fmla="*/ 133814 w 256478"/>
                <a:gd name="connsiteY2" fmla="*/ 78059 h 289932"/>
                <a:gd name="connsiteX3" fmla="*/ 156117 w 256478"/>
                <a:gd name="connsiteY3" fmla="*/ 100361 h 289932"/>
                <a:gd name="connsiteX4" fmla="*/ 178419 w 256478"/>
                <a:gd name="connsiteY4" fmla="*/ 122664 h 289932"/>
                <a:gd name="connsiteX5" fmla="*/ 189570 w 256478"/>
                <a:gd name="connsiteY5" fmla="*/ 156117 h 289932"/>
                <a:gd name="connsiteX6" fmla="*/ 211873 w 256478"/>
                <a:gd name="connsiteY6" fmla="*/ 178420 h 289932"/>
                <a:gd name="connsiteX7" fmla="*/ 234175 w 256478"/>
                <a:gd name="connsiteY7" fmla="*/ 245327 h 289932"/>
                <a:gd name="connsiteX8" fmla="*/ 245326 w 256478"/>
                <a:gd name="connsiteY8" fmla="*/ 278781 h 289932"/>
                <a:gd name="connsiteX9" fmla="*/ 256478 w 256478"/>
                <a:gd name="connsiteY9" fmla="*/ 289932 h 2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78" h="289932">
                  <a:moveTo>
                    <a:pt x="0" y="0"/>
                  </a:moveTo>
                  <a:cubicBezTo>
                    <a:pt x="18585" y="3717"/>
                    <a:pt x="38009" y="4497"/>
                    <a:pt x="55756" y="11152"/>
                  </a:cubicBezTo>
                  <a:cubicBezTo>
                    <a:pt x="82929" y="21342"/>
                    <a:pt x="117035" y="61281"/>
                    <a:pt x="133814" y="78059"/>
                  </a:cubicBezTo>
                  <a:lnTo>
                    <a:pt x="156117" y="100361"/>
                  </a:lnTo>
                  <a:lnTo>
                    <a:pt x="178419" y="122664"/>
                  </a:lnTo>
                  <a:cubicBezTo>
                    <a:pt x="182136" y="133815"/>
                    <a:pt x="183522" y="146038"/>
                    <a:pt x="189570" y="156117"/>
                  </a:cubicBezTo>
                  <a:cubicBezTo>
                    <a:pt x="194979" y="165132"/>
                    <a:pt x="207171" y="169016"/>
                    <a:pt x="211873" y="178420"/>
                  </a:cubicBezTo>
                  <a:cubicBezTo>
                    <a:pt x="222386" y="199447"/>
                    <a:pt x="226741" y="223025"/>
                    <a:pt x="234175" y="245327"/>
                  </a:cubicBezTo>
                  <a:cubicBezTo>
                    <a:pt x="237892" y="256478"/>
                    <a:pt x="237014" y="270470"/>
                    <a:pt x="245326" y="278781"/>
                  </a:cubicBezTo>
                  <a:lnTo>
                    <a:pt x="256478" y="289932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" name="8 Conector curvado"/>
          <p:cNvCxnSpPr/>
          <p:nvPr/>
        </p:nvCxnSpPr>
        <p:spPr bwMode="auto">
          <a:xfrm rot="10800000" flipV="1">
            <a:off x="2555776" y="2085278"/>
            <a:ext cx="2952328" cy="9836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10 Conector curvado"/>
          <p:cNvCxnSpPr>
            <a:stCxn id="4" idx="1"/>
          </p:cNvCxnSpPr>
          <p:nvPr/>
        </p:nvCxnSpPr>
        <p:spPr bwMode="auto">
          <a:xfrm rot="10800000" flipV="1">
            <a:off x="3203850" y="2660432"/>
            <a:ext cx="2304255" cy="249676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17 Conector curvado"/>
          <p:cNvCxnSpPr/>
          <p:nvPr/>
        </p:nvCxnSpPr>
        <p:spPr bwMode="auto">
          <a:xfrm rot="5400000">
            <a:off x="3842444" y="3418382"/>
            <a:ext cx="1872207" cy="1605415"/>
          </a:xfrm>
          <a:prstGeom prst="curvedConnector3">
            <a:avLst>
              <a:gd name="adj1" fmla="val 14917"/>
            </a:avLst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508104" y="3958024"/>
            <a:ext cx="352839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000" dirty="0" err="1" smtClean="0"/>
              <a:t>Facilities</a:t>
            </a:r>
            <a:r>
              <a:rPr lang="es-ES_tradnl" sz="2000" dirty="0" smtClean="0"/>
              <a:t>: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dirty="0" smtClean="0">
                <a:solidFill>
                  <a:srgbClr val="FFC000"/>
                </a:solidFill>
              </a:rPr>
              <a:t>CERN (SPS, LHC</a:t>
            </a:r>
            <a:r>
              <a:rPr lang="es-ES_tradnl" dirty="0">
                <a:solidFill>
                  <a:srgbClr val="FFC000"/>
                </a:solidFill>
              </a:rPr>
              <a:t>), BNL (</a:t>
            </a:r>
            <a:r>
              <a:rPr lang="es-ES_tradnl" dirty="0" smtClean="0">
                <a:solidFill>
                  <a:srgbClr val="FFC000"/>
                </a:solidFill>
              </a:rPr>
              <a:t>RHIC), GSI-FAIR</a:t>
            </a:r>
            <a:r>
              <a:rPr lang="es-ES_tradnl" dirty="0">
                <a:solidFill>
                  <a:srgbClr val="FFC000"/>
                </a:solidFill>
              </a:rPr>
              <a:t>, </a:t>
            </a:r>
            <a:r>
              <a:rPr lang="es-ES_tradnl" dirty="0" smtClean="0">
                <a:solidFill>
                  <a:srgbClr val="FFC000"/>
                </a:solidFill>
              </a:rPr>
              <a:t>NICA-</a:t>
            </a:r>
            <a:r>
              <a:rPr lang="es-ES_tradnl" dirty="0" err="1" smtClean="0">
                <a:solidFill>
                  <a:srgbClr val="FFC000"/>
                </a:solidFill>
              </a:rPr>
              <a:t>Dubna</a:t>
            </a:r>
            <a:endParaRPr lang="es-ES_tradnl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000" dirty="0" smtClean="0">
                <a:solidFill>
                  <a:srgbClr val="66FFFF"/>
                </a:solidFill>
              </a:rPr>
              <a:t>Spring 8 – Osaka, J-PARC, KEK, JLAB, ELSA-Bonn</a:t>
            </a:r>
          </a:p>
        </p:txBody>
      </p:sp>
    </p:spTree>
    <p:extLst>
      <p:ext uri="{BB962C8B-B14F-4D97-AF65-F5344CB8AC3E}">
        <p14:creationId xmlns:p14="http://schemas.microsoft.com/office/powerpoint/2010/main" val="23958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28868" y="1197049"/>
            <a:ext cx="7631564" cy="1439863"/>
            <a:chOff x="913" y="935"/>
            <a:chExt cx="3934" cy="90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913" y="935"/>
              <a:ext cx="3934" cy="90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87" y="980"/>
              <a:ext cx="378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0" dirty="0" smtClean="0">
                  <a:solidFill>
                    <a:srgbClr val="FF0000"/>
                  </a:solidFill>
                </a:rPr>
                <a:t>QUESTION:</a:t>
              </a:r>
              <a:r>
                <a:rPr lang="en-US" sz="2400" i="0" dirty="0" smtClean="0">
                  <a:solidFill>
                    <a:schemeClr val="hlink"/>
                  </a:solidFill>
                </a:rPr>
                <a:t> </a:t>
              </a:r>
              <a:r>
                <a:rPr lang="en-US" sz="2400" dirty="0" smtClean="0">
                  <a:solidFill>
                    <a:schemeClr val="hlink"/>
                  </a:solidFill>
                </a:rPr>
                <a:t>how much </a:t>
              </a:r>
              <a:r>
                <a:rPr lang="en-US" sz="2400" dirty="0" smtClean="0">
                  <a:solidFill>
                    <a:srgbClr val="FF0000"/>
                  </a:solidFill>
                </a:rPr>
                <a:t>“memory of the initial state” </a:t>
              </a:r>
              <a:r>
                <a:rPr lang="en-US" sz="2400" dirty="0" smtClean="0">
                  <a:solidFill>
                    <a:schemeClr val="hlink"/>
                  </a:solidFill>
                </a:rPr>
                <a:t>do heavy quarks loose in their way through the </a:t>
              </a:r>
              <a:r>
                <a:rPr lang="en-US" sz="2400" dirty="0" err="1" smtClean="0">
                  <a:solidFill>
                    <a:schemeClr val="hlink"/>
                  </a:solidFill>
                </a:rPr>
                <a:t>hadronic</a:t>
              </a:r>
              <a:r>
                <a:rPr lang="en-US" sz="2400" dirty="0" smtClean="0">
                  <a:solidFill>
                    <a:schemeClr val="hlink"/>
                  </a:solidFill>
                </a:rPr>
                <a:t> phase of a heavy-ion collision?</a:t>
              </a:r>
              <a:endParaRPr lang="fr-BE" sz="24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7924" y="3408382"/>
            <a:ext cx="7848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Or</a:t>
            </a:r>
            <a:r>
              <a:rPr lang="es-ES_tradnl" sz="2000" b="1" i="0" dirty="0" smtClean="0">
                <a:solidFill>
                  <a:srgbClr val="FFC000"/>
                </a:solidFill>
              </a:rPr>
              <a:t>, in 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other</a:t>
            </a:r>
            <a:r>
              <a:rPr lang="es-ES_tradnl" sz="2000" b="1" i="0" dirty="0" smtClean="0">
                <a:solidFill>
                  <a:srgbClr val="FFC000"/>
                </a:solidFill>
              </a:rPr>
              <a:t> 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words</a:t>
            </a:r>
            <a:r>
              <a:rPr lang="es-ES_tradnl" sz="2000" b="1" i="0" dirty="0" smtClean="0">
                <a:solidFill>
                  <a:srgbClr val="FFC000"/>
                </a:solidFill>
              </a:rPr>
              <a:t>:</a:t>
            </a:r>
            <a:endParaRPr lang="es-ES_tradnl" sz="2000" dirty="0">
              <a:solidFill>
                <a:srgbClr val="00FF00"/>
              </a:solidFill>
            </a:endParaRP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 err="1" smtClean="0"/>
              <a:t>How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much</a:t>
            </a:r>
            <a:r>
              <a:rPr lang="es-ES_tradnl" sz="2000" i="0" dirty="0" smtClean="0"/>
              <a:t> do </a:t>
            </a:r>
            <a:r>
              <a:rPr lang="es-ES_tradnl" sz="2000" i="0" dirty="0" err="1" smtClean="0"/>
              <a:t>they</a:t>
            </a:r>
            <a:r>
              <a:rPr lang="es-ES_tradnl" sz="2000" i="0" dirty="0" smtClean="0"/>
              <a:t> “relax”, do </a:t>
            </a:r>
            <a:r>
              <a:rPr lang="es-ES_tradnl" sz="2000" i="0" dirty="0" err="1" smtClean="0"/>
              <a:t>they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become</a:t>
            </a:r>
            <a:r>
              <a:rPr lang="es-ES_tradnl" sz="2000" i="0" dirty="0" smtClean="0"/>
              <a:t> “</a:t>
            </a:r>
            <a:r>
              <a:rPr lang="es-ES_tradnl" sz="2000" i="0" dirty="0" err="1" smtClean="0"/>
              <a:t>thermal</a:t>
            </a:r>
            <a:r>
              <a:rPr lang="es-ES_tradnl" sz="2000" i="0" dirty="0" smtClean="0"/>
              <a:t>”?</a:t>
            </a:r>
            <a:endParaRPr lang="es-ES_tradnl" sz="2000" i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 err="1" smtClean="0"/>
              <a:t>What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is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their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relaxation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length</a:t>
            </a:r>
            <a:r>
              <a:rPr lang="es-ES_tradnl" sz="2000" i="0" dirty="0" smtClean="0"/>
              <a:t> / time?</a:t>
            </a:r>
            <a:endParaRPr lang="es-ES_tradnl" sz="2000" i="0" dirty="0"/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 err="1" smtClean="0"/>
              <a:t>How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quickly</a:t>
            </a:r>
            <a:r>
              <a:rPr lang="es-ES_tradnl" sz="2000" i="0" dirty="0"/>
              <a:t> </a:t>
            </a:r>
            <a:r>
              <a:rPr lang="es-ES_tradnl" sz="2000" i="0" dirty="0" err="1" smtClean="0"/>
              <a:t>does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their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momentum</a:t>
            </a:r>
            <a:r>
              <a:rPr lang="es-ES_tradnl" sz="2000" i="0" dirty="0"/>
              <a:t> </a:t>
            </a:r>
            <a:r>
              <a:rPr lang="es-ES_tradnl" sz="2000" i="0" dirty="0" err="1" smtClean="0"/>
              <a:t>distribution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evolves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towards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that</a:t>
            </a:r>
            <a:r>
              <a:rPr lang="es-ES_tradnl" sz="2000" i="0" dirty="0" smtClean="0"/>
              <a:t> of a gas in </a:t>
            </a:r>
            <a:r>
              <a:rPr lang="es-ES_tradnl" sz="2000" i="0" dirty="0" err="1" smtClean="0"/>
              <a:t>thermal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equilibrium</a:t>
            </a:r>
            <a:r>
              <a:rPr lang="es-ES_tradnl" sz="2000" i="0" dirty="0" smtClean="0"/>
              <a:t>?</a:t>
            </a:r>
            <a:endParaRPr lang="es-ES_tradnl" sz="2000" i="0" dirty="0"/>
          </a:p>
        </p:txBody>
      </p:sp>
      <p:pic>
        <p:nvPicPr>
          <p:cNvPr id="2050" name="Picture 2" descr="http://tcjewfolk.com/wp-content/uploads/2010/02/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18" y="2076107"/>
            <a:ext cx="999206" cy="1332275"/>
          </a:xfrm>
          <a:prstGeom prst="rect">
            <a:avLst/>
          </a:prstGeom>
          <a:noFill/>
          <a:ln w="25400">
            <a:solidFill>
              <a:srgbClr val="66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74674" y="307975"/>
            <a:ext cx="81017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heavy-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meson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interactions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in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hadron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gas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8868" y="1197049"/>
            <a:ext cx="7631564" cy="2879727"/>
            <a:chOff x="913" y="935"/>
            <a:chExt cx="3934" cy="1814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913" y="935"/>
              <a:ext cx="3934" cy="18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987" y="980"/>
              <a:ext cx="37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0" dirty="0" smtClean="0">
                  <a:solidFill>
                    <a:srgbClr val="FF0000"/>
                  </a:solidFill>
                </a:rPr>
                <a:t>Two key points:</a:t>
              </a: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763688" y="189069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Realistic model for </a:t>
            </a:r>
            <a:r>
              <a:rPr lang="en-US" sz="2400" u="sng" dirty="0" smtClean="0">
                <a:solidFill>
                  <a:schemeClr val="hlink"/>
                </a:solidFill>
              </a:rPr>
              <a:t>heavy-quark interactions </a:t>
            </a:r>
            <a:r>
              <a:rPr lang="en-US" sz="2400" dirty="0">
                <a:solidFill>
                  <a:schemeClr val="hlink"/>
                </a:solidFill>
              </a:rPr>
              <a:t>with the </a:t>
            </a:r>
            <a:r>
              <a:rPr lang="en-US" sz="2400" dirty="0" err="1">
                <a:solidFill>
                  <a:schemeClr val="hlink"/>
                </a:solidFill>
              </a:rPr>
              <a:t>hadronic</a:t>
            </a:r>
            <a:r>
              <a:rPr lang="en-US" sz="2400" dirty="0">
                <a:solidFill>
                  <a:schemeClr val="hlink"/>
                </a:solidFill>
              </a:rPr>
              <a:t> gas constituents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Suitable </a:t>
            </a:r>
            <a:r>
              <a:rPr lang="fr-BE" sz="2400" u="sng" dirty="0" smtClean="0">
                <a:solidFill>
                  <a:schemeClr val="hlink"/>
                </a:solidFill>
              </a:rPr>
              <a:t>transport </a:t>
            </a:r>
            <a:r>
              <a:rPr lang="fr-BE" sz="2400" u="sng" dirty="0" err="1" smtClean="0">
                <a:solidFill>
                  <a:schemeClr val="hlink"/>
                </a:solidFill>
              </a:rPr>
              <a:t>theory</a:t>
            </a:r>
            <a:r>
              <a:rPr lang="fr-BE" sz="2400" u="sng" dirty="0" smtClean="0">
                <a:solidFill>
                  <a:schemeClr val="hlink"/>
                </a:solidFill>
              </a:rPr>
              <a:t> </a:t>
            </a:r>
            <a:r>
              <a:rPr lang="fr-BE" sz="2400" u="sng" dirty="0" err="1" smtClean="0">
                <a:solidFill>
                  <a:schemeClr val="hlink"/>
                </a:solidFill>
              </a:rPr>
              <a:t>approach</a:t>
            </a:r>
            <a:r>
              <a:rPr lang="fr-BE" sz="2400" dirty="0" smtClean="0">
                <a:solidFill>
                  <a:schemeClr val="hlink"/>
                </a:solidFill>
              </a:rPr>
              <a:t> </a:t>
            </a:r>
            <a:r>
              <a:rPr lang="fr-BE" sz="2400" dirty="0">
                <a:solidFill>
                  <a:schemeClr val="hlink"/>
                </a:solidFill>
              </a:rPr>
              <a:t>for </a:t>
            </a:r>
            <a:r>
              <a:rPr lang="fr-BE" sz="2400" dirty="0" err="1" smtClean="0">
                <a:solidFill>
                  <a:schemeClr val="hlink"/>
                </a:solidFill>
              </a:rPr>
              <a:t>heavy</a:t>
            </a:r>
            <a:r>
              <a:rPr lang="fr-BE" sz="2400" dirty="0" smtClean="0">
                <a:solidFill>
                  <a:schemeClr val="hlink"/>
                </a:solidFill>
              </a:rPr>
              <a:t>-quark diffusion</a:t>
            </a:r>
            <a:endParaRPr lang="es-ES" sz="2400" dirty="0"/>
          </a:p>
        </p:txBody>
      </p:sp>
      <p:pic>
        <p:nvPicPr>
          <p:cNvPr id="3074" name="Picture 2" descr="http://www.freelancecopywritersblog.com/wp-content/uploads/2008/11/number20120shaped20pina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0080" cy="619702"/>
          </a:xfrm>
          <a:prstGeom prst="rect">
            <a:avLst/>
          </a:prstGeom>
          <a:noFill/>
        </p:spPr>
      </p:pic>
      <p:pic>
        <p:nvPicPr>
          <p:cNvPr id="3076" name="Picture 4" descr="http://www.resistenza.es/watercolornumbers/images/tw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24315" cy="6480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4674" y="307975"/>
            <a:ext cx="81017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heavy-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meson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interactions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in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hadron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gas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4" y="307975"/>
            <a:ext cx="81017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heavy-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meson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interactions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in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hadron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gas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3"/>
              <p:cNvSpPr txBox="1">
                <a:spLocks noChangeArrowheads="1"/>
              </p:cNvSpPr>
              <p:nvPr/>
            </p:nvSpPr>
            <p:spPr bwMode="auto">
              <a:xfrm>
                <a:off x="413134" y="1052736"/>
                <a:ext cx="8577262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</a:pPr>
                <a:r>
                  <a:rPr lang="es-ES_tradnl" sz="2400" i="0" dirty="0" smtClean="0">
                    <a:solidFill>
                      <a:srgbClr val="66FFFF"/>
                    </a:solidFill>
                  </a:rPr>
                  <a:t>Set-up of </a:t>
                </a:r>
                <a:r>
                  <a:rPr lang="es-ES_tradnl" sz="2400" i="0" dirty="0" err="1" smtClean="0">
                    <a:solidFill>
                      <a:srgbClr val="66FFFF"/>
                    </a:solidFill>
                  </a:rPr>
                  <a:t>the</a:t>
                </a:r>
                <a:r>
                  <a:rPr lang="es-ES_tradnl" sz="24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66FFFF"/>
                    </a:solidFill>
                  </a:rPr>
                  <a:t>approach</a:t>
                </a:r>
                <a:endParaRPr lang="es-ES_tradnl" sz="2400" i="0" dirty="0" smtClean="0">
                  <a:solidFill>
                    <a:srgbClr val="66FFFF"/>
                  </a:solidFill>
                </a:endParaRP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Hadronic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phase</a:t>
                </a:r>
                <a:r>
                  <a:rPr lang="es-ES_tradnl" sz="2000" i="0" dirty="0" smtClean="0"/>
                  <a:t> of </a:t>
                </a:r>
                <a:r>
                  <a:rPr lang="es-ES_tradnl" sz="2000" i="0" dirty="0" smtClean="0">
                    <a:solidFill>
                      <a:srgbClr val="FF0000"/>
                    </a:solidFill>
                  </a:rPr>
                  <a:t>HIC</a:t>
                </a:r>
                <a:r>
                  <a:rPr lang="es-ES_tradnl" sz="2000" i="0" dirty="0" smtClean="0"/>
                  <a:t> </a:t>
                </a:r>
                <a14:m>
                  <m:oMath xmlns:m="http://schemas.openxmlformats.org/officeDocument/2006/math">
                    <m:r>
                      <a:rPr lang="es-ES_tradnl" sz="20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s-ES_tradnl" sz="2000" i="0" dirty="0" smtClean="0"/>
                  <a:t> </a:t>
                </a:r>
                <a:r>
                  <a:rPr lang="es-ES_tradnl" sz="2000" dirty="0" smtClean="0">
                    <a:solidFill>
                      <a:srgbClr val="FFC000"/>
                    </a:solidFill>
                  </a:rPr>
                  <a:t>light </a:t>
                </a:r>
                <a:r>
                  <a:rPr lang="es-ES_tradnl" sz="2000" dirty="0" err="1" smtClean="0">
                    <a:solidFill>
                      <a:srgbClr val="FFC000"/>
                    </a:solidFill>
                  </a:rPr>
                  <a:t>hadron</a:t>
                </a:r>
                <a:r>
                  <a:rPr lang="es-ES_tradnl" sz="2000" dirty="0" smtClean="0">
                    <a:solidFill>
                      <a:srgbClr val="FFC000"/>
                    </a:solidFill>
                  </a:rPr>
                  <a:t> gas</a:t>
                </a:r>
                <a:r>
                  <a:rPr lang="es-ES_tradnl" sz="2000" i="0" dirty="0" smtClean="0"/>
                  <a:t> [</a:t>
                </a:r>
                <a:r>
                  <a:rPr lang="es-ES_tradnl" sz="2000" i="0" dirty="0" err="1" smtClean="0"/>
                  <a:t>mostly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>
                    <a:solidFill>
                      <a:srgbClr val="FFC000"/>
                    </a:solidFill>
                    <a:latin typeface="Mathematica1" pitchFamily="2" charset="2"/>
                  </a:rPr>
                  <a:t>p</a:t>
                </a:r>
                <a:r>
                  <a:rPr lang="es-ES_tradnl" sz="2000" i="0" dirty="0" err="1" smtClean="0"/>
                  <a:t>’s</a:t>
                </a:r>
                <a:r>
                  <a:rPr lang="es-ES_tradnl" sz="2000" i="0" dirty="0" smtClean="0"/>
                  <a:t>, </a:t>
                </a:r>
                <a:r>
                  <a:rPr lang="es-ES_tradnl" sz="2000" i="0" dirty="0" err="1" smtClean="0"/>
                  <a:t>also</a:t>
                </a:r>
                <a:r>
                  <a:rPr lang="es-ES_tradnl" sz="2000" i="0" dirty="0" smtClean="0"/>
                  <a:t> </a:t>
                </a:r>
                <a:r>
                  <a:rPr lang="es-ES_tradnl" sz="2000" dirty="0" err="1" smtClean="0">
                    <a:solidFill>
                      <a:srgbClr val="FFC000"/>
                    </a:solidFill>
                  </a:rPr>
                  <a:t>K</a:t>
                </a:r>
                <a:r>
                  <a:rPr lang="es-ES_tradnl" sz="2000" i="0" dirty="0" err="1" smtClean="0"/>
                  <a:t>’s</a:t>
                </a:r>
                <a:r>
                  <a:rPr lang="es-ES_tradnl" sz="2000" i="0" dirty="0" smtClean="0"/>
                  <a:t> , </a:t>
                </a:r>
                <a:r>
                  <a:rPr lang="es-ES_tradnl" sz="2000" i="0" dirty="0" err="1" smtClean="0">
                    <a:solidFill>
                      <a:srgbClr val="FFC000"/>
                    </a:solidFill>
                    <a:latin typeface="Mathematica1" pitchFamily="2" charset="2"/>
                  </a:rPr>
                  <a:t>h</a:t>
                </a:r>
                <a:r>
                  <a:rPr lang="es-ES_tradnl" sz="2000" i="0" dirty="0" err="1" smtClean="0"/>
                  <a:t>’s</a:t>
                </a:r>
                <a:r>
                  <a:rPr lang="es-ES_tradnl" sz="2000" i="0" dirty="0" smtClean="0"/>
                  <a:t>]</a:t>
                </a: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000" i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i="0" dirty="0" err="1" smtClean="0"/>
                  <a:t>Effective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d.o.f</a:t>
                </a:r>
                <a:r>
                  <a:rPr lang="es-ES_tradnl" sz="2000" i="0" dirty="0" smtClean="0"/>
                  <a:t>.:</a:t>
                </a:r>
                <a:r>
                  <a:rPr lang="es-ES_tradnl" sz="2000" i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b="1" u="sng" dirty="0" smtClean="0">
                    <a:solidFill>
                      <a:schemeClr val="hlink"/>
                    </a:solidFill>
                  </a:rPr>
                  <a:t>HEAVY-FLAVORED MESONS → D, B</a:t>
                </a: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0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i="0" dirty="0" smtClean="0"/>
                  <a:t>Heavy – light </a:t>
                </a:r>
                <a:r>
                  <a:rPr lang="es-ES_tradnl" sz="2000" i="0" dirty="0" err="1" smtClean="0"/>
                  <a:t>meson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interactions</a:t>
                </a:r>
                <a:r>
                  <a:rPr lang="es-ES_tradnl" sz="2000" dirty="0" smtClean="0">
                    <a:solidFill>
                      <a:schemeClr val="hlink"/>
                    </a:solidFill>
                  </a:rPr>
                  <a:t> → </a:t>
                </a:r>
                <a:r>
                  <a:rPr lang="es-ES_tradnl" sz="2000" dirty="0" err="1" smtClean="0">
                    <a:solidFill>
                      <a:schemeClr val="hlink"/>
                    </a:solidFill>
                  </a:rPr>
                  <a:t>eff</a:t>
                </a:r>
                <a:r>
                  <a:rPr lang="es-ES_tradnl" sz="2000" dirty="0" smtClean="0">
                    <a:solidFill>
                      <a:schemeClr val="hlink"/>
                    </a:solidFill>
                  </a:rPr>
                  <a:t>. </a:t>
                </a:r>
                <a:r>
                  <a:rPr lang="es-ES_tradnl" sz="2000" dirty="0" err="1" smtClean="0">
                    <a:solidFill>
                      <a:schemeClr val="hlink"/>
                    </a:solidFill>
                  </a:rPr>
                  <a:t>theories</a:t>
                </a:r>
                <a:r>
                  <a:rPr lang="es-ES_tradnl" sz="2000" dirty="0" smtClean="0">
                    <a:solidFill>
                      <a:schemeClr val="hlink"/>
                    </a:solidFill>
                  </a:rPr>
                  <a:t> of QCD, </a:t>
                </a:r>
                <a:r>
                  <a:rPr lang="es-ES_tradnl" sz="2000" dirty="0" err="1" smtClean="0">
                    <a:solidFill>
                      <a:schemeClr val="hlink"/>
                    </a:solidFill>
                  </a:rPr>
                  <a:t>models</a:t>
                </a:r>
                <a:endParaRPr lang="es-ES_tradnl" sz="2000" dirty="0" smtClean="0">
                  <a:solidFill>
                    <a:schemeClr val="hlink"/>
                  </a:solidFill>
                </a:endParaRP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2000" i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i="0" dirty="0" err="1" smtClean="0"/>
                  <a:t>Propagate</a:t>
                </a:r>
                <a:r>
                  <a:rPr lang="es-ES_tradnl" sz="2000" i="0" dirty="0" smtClean="0"/>
                  <a:t> off-</a:t>
                </a:r>
                <a:r>
                  <a:rPr lang="es-ES_tradnl" sz="2000" i="0" dirty="0" err="1" smtClean="0"/>
                  <a:t>equilibrium</a:t>
                </a:r>
                <a:r>
                  <a:rPr lang="es-ES_tradnl" sz="2000" i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dirty="0">
                    <a:solidFill>
                      <a:schemeClr val="hlink"/>
                    </a:solidFill>
                  </a:rPr>
                  <a:t>→</a:t>
                </a:r>
                <a:r>
                  <a:rPr lang="es-ES_tradnl" sz="2000" i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chemeClr val="hlink"/>
                    </a:solidFill>
                  </a:rPr>
                  <a:t>Transport</a:t>
                </a:r>
                <a:r>
                  <a:rPr lang="es-ES_tradnl" sz="2000" i="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000" i="0" dirty="0" err="1" smtClean="0">
                    <a:solidFill>
                      <a:schemeClr val="hlink"/>
                    </a:solidFill>
                  </a:rPr>
                  <a:t>approach</a:t>
                </a:r>
                <a:endParaRPr lang="es-ES_tradnl" sz="2000" i="0" dirty="0" smtClean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134" y="1052736"/>
                <a:ext cx="8577262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37" t="-1852" b="-4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Daniel\Documents\Work\presentaciones\FIGSS Seminar\Material\Pics-and-anims\Translational_motion_kinetic_theor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76" y="3717032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932040" y="3509263"/>
            <a:ext cx="4211960" cy="3088089"/>
            <a:chOff x="4932040" y="3380507"/>
            <a:chExt cx="4211960" cy="3088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32040" y="3380507"/>
                  <a:ext cx="4211960" cy="30880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SzPct val="70000"/>
                  </a:pPr>
                  <a:r>
                    <a:rPr lang="es-ES_tradnl" sz="2000" b="1" dirty="0" smtClean="0">
                      <a:solidFill>
                        <a:srgbClr val="00FF00"/>
                      </a:solidFill>
                    </a:rPr>
                    <a:t>Legend:</a:t>
                  </a:r>
                </a:p>
                <a:p>
                  <a:pPr eaLnBrk="1" hangingPunct="1">
                    <a:spcBef>
                      <a:spcPct val="50000"/>
                    </a:spcBef>
                    <a:buSzPct val="70000"/>
                  </a:pPr>
                  <a:r>
                    <a:rPr lang="es-ES_tradnl" i="0" dirty="0"/>
                    <a:t>	</a:t>
                  </a:r>
                  <a:r>
                    <a:rPr lang="es-ES_tradnl" i="0" dirty="0" smtClean="0"/>
                    <a:t>light </a:t>
                  </a:r>
                  <a:r>
                    <a:rPr lang="es-ES_tradnl" i="0" dirty="0" err="1" smtClean="0"/>
                    <a:t>mesons</a:t>
                  </a:r>
                  <a:r>
                    <a:rPr lang="es-ES_tradnl" i="0" dirty="0" smtClean="0"/>
                    <a:t> (</a:t>
                  </a:r>
                  <a:r>
                    <a:rPr lang="es-ES_tradnl" i="0" dirty="0" err="1" smtClean="0">
                      <a:solidFill>
                        <a:srgbClr val="FFC000"/>
                      </a:solidFill>
                    </a:rPr>
                    <a:t>pions</a:t>
                  </a:r>
                  <a:r>
                    <a:rPr lang="es-ES_tradnl" i="0" dirty="0" smtClean="0"/>
                    <a:t>)</a:t>
                  </a:r>
                </a:p>
                <a:p>
                  <a:pPr eaLnBrk="1" hangingPunct="1">
                    <a:spcBef>
                      <a:spcPct val="50000"/>
                    </a:spcBef>
                    <a:buSzPct val="70000"/>
                  </a:pPr>
                  <a:r>
                    <a:rPr lang="es-ES_tradnl" i="0" dirty="0"/>
                    <a:t>	</a:t>
                  </a:r>
                  <a:r>
                    <a:rPr lang="es-ES_tradnl" i="0" dirty="0" smtClean="0"/>
                    <a:t>Heavy </a:t>
                  </a:r>
                  <a:r>
                    <a:rPr lang="es-ES_tradnl" i="0" dirty="0" err="1" smtClean="0"/>
                    <a:t>mesons</a:t>
                  </a:r>
                  <a:r>
                    <a:rPr lang="es-ES_tradnl" i="0" dirty="0" smtClean="0"/>
                    <a:t> (</a:t>
                  </a:r>
                  <a:r>
                    <a:rPr lang="es-ES_tradnl" dirty="0" smtClean="0">
                      <a:solidFill>
                        <a:srgbClr val="FFC000"/>
                      </a:solidFill>
                    </a:rPr>
                    <a:t>D</a:t>
                  </a:r>
                  <a:r>
                    <a:rPr lang="es-ES_tradnl" i="0" dirty="0" smtClean="0"/>
                    <a:t>, </a:t>
                  </a:r>
                  <a:r>
                    <a:rPr lang="es-ES_tradnl" dirty="0" smtClean="0">
                      <a:solidFill>
                        <a:srgbClr val="FFC000"/>
                      </a:solidFill>
                    </a:rPr>
                    <a:t>B</a:t>
                  </a:r>
                  <a:r>
                    <a:rPr lang="es-ES_tradnl" i="0" dirty="0" smtClean="0"/>
                    <a:t>)</a:t>
                  </a:r>
                  <a:endParaRPr lang="es-ES_tradnl" i="0" dirty="0"/>
                </a:p>
                <a:p>
                  <a:pPr eaLnBrk="1" hangingPunct="1">
                    <a:spcBef>
                      <a:spcPct val="50000"/>
                    </a:spcBef>
                    <a:buSzPct val="70000"/>
                  </a:pPr>
                  <a:r>
                    <a:rPr lang="es-ES_tradnl" sz="2000" dirty="0" smtClean="0">
                      <a:solidFill>
                        <a:srgbClr val="FFC000"/>
                      </a:solidFill>
                    </a:rPr>
                    <a:t>D</a:t>
                  </a:r>
                  <a:r>
                    <a:rPr lang="es-ES_tradnl" sz="2000" i="0" dirty="0" smtClean="0"/>
                    <a:t> = (</a:t>
                  </a:r>
                  <a:r>
                    <a:rPr lang="es-ES_tradnl" sz="2000" dirty="0" smtClean="0">
                      <a:solidFill>
                        <a:srgbClr val="FF0000"/>
                      </a:solidFill>
                    </a:rPr>
                    <a:t>c</a:t>
                  </a:r>
                  <a:r>
                    <a:rPr lang="es-ES_tradnl" sz="2000" i="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_tradnl" sz="20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sz="2000" b="0" i="1" dirty="0" smtClean="0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a14:m>
                  <a:r>
                    <a:rPr lang="es-ES_tradnl" sz="2000" i="0" dirty="0" smtClean="0"/>
                    <a:t>)</a:t>
                  </a:r>
                </a:p>
                <a:p>
                  <a:pPr eaLnBrk="1" hangingPunct="1">
                    <a:spcBef>
                      <a:spcPct val="50000"/>
                    </a:spcBef>
                    <a:buSzPct val="70000"/>
                  </a:pPr>
                  <a:r>
                    <a:rPr lang="es-ES_tradnl" sz="2000" dirty="0" smtClean="0"/>
                    <a:t>M</a:t>
                  </a:r>
                  <a:r>
                    <a:rPr lang="es-ES_tradnl" sz="2000" baseline="-25000" dirty="0" smtClean="0"/>
                    <a:t>c</a:t>
                  </a:r>
                  <a:r>
                    <a:rPr lang="es-ES_tradnl" sz="2000" i="0" dirty="0" smtClean="0"/>
                    <a:t> = 1.27 </a:t>
                  </a:r>
                  <a:r>
                    <a:rPr lang="es-ES_tradnl" sz="2000" i="0" dirty="0" err="1" smtClean="0"/>
                    <a:t>GeV</a:t>
                  </a:r>
                  <a:r>
                    <a:rPr lang="es-ES_tradnl" sz="2000" i="0" dirty="0" smtClean="0"/>
                    <a:t>	↔ </a:t>
                  </a:r>
                  <a:r>
                    <a:rPr lang="es-ES_tradnl" sz="2000" dirty="0" smtClean="0"/>
                    <a:t>M</a:t>
                  </a:r>
                  <a:r>
                    <a:rPr lang="es-ES_tradnl" sz="2000" baseline="-25000" dirty="0" smtClean="0"/>
                    <a:t>D</a:t>
                  </a:r>
                  <a:r>
                    <a:rPr lang="es-ES_tradnl" sz="2000" i="0" dirty="0" smtClean="0"/>
                    <a:t> = 1.87 </a:t>
                  </a:r>
                  <a:r>
                    <a:rPr lang="es-ES_tradnl" sz="2000" i="0" dirty="0" err="1" smtClean="0"/>
                    <a:t>GeV</a:t>
                  </a:r>
                  <a:endParaRPr lang="es-ES_tradnl" sz="2000" i="0" dirty="0" smtClean="0"/>
                </a:p>
                <a:p>
                  <a:pPr eaLnBrk="1" hangingPunct="1">
                    <a:spcBef>
                      <a:spcPct val="50000"/>
                    </a:spcBef>
                    <a:buSzPct val="70000"/>
                  </a:pPr>
                  <a:r>
                    <a:rPr lang="es-ES_tradnl" sz="2000" dirty="0" smtClean="0">
                      <a:solidFill>
                        <a:srgbClr val="FFC000"/>
                      </a:solidFill>
                    </a:rPr>
                    <a:t>B</a:t>
                  </a:r>
                  <a:r>
                    <a:rPr lang="es-ES_tradnl" sz="2000" i="0" dirty="0"/>
                    <a:t> = </a:t>
                  </a:r>
                  <a:r>
                    <a:rPr lang="es-ES_tradnl" sz="2000" i="0" dirty="0" smtClean="0"/>
                    <a:t>(</a:t>
                  </a:r>
                  <a:r>
                    <a:rPr lang="es-ES_tradnl" sz="2000" dirty="0"/>
                    <a:t>q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_tradnl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_tradnl" sz="2000" i="0" dirty="0" smtClean="0"/>
                    <a:t>)</a:t>
                  </a:r>
                </a:p>
                <a:p>
                  <a:pPr eaLnBrk="1" hangingPunct="1">
                    <a:spcBef>
                      <a:spcPct val="50000"/>
                    </a:spcBef>
                    <a:buSzPct val="70000"/>
                  </a:pPr>
                  <a:r>
                    <a:rPr lang="es-ES_tradnl" sz="2000" dirty="0" smtClean="0"/>
                    <a:t>M</a:t>
                  </a:r>
                  <a:r>
                    <a:rPr lang="es-ES_tradnl" sz="2000" baseline="-25000" dirty="0" smtClean="0"/>
                    <a:t>b</a:t>
                  </a:r>
                  <a:r>
                    <a:rPr lang="es-ES_tradnl" sz="2000" i="0" dirty="0" smtClean="0"/>
                    <a:t> = 4.67 </a:t>
                  </a:r>
                  <a:r>
                    <a:rPr lang="es-ES_tradnl" sz="2000" i="0" dirty="0" err="1" smtClean="0"/>
                    <a:t>GeV</a:t>
                  </a:r>
                  <a:r>
                    <a:rPr lang="es-ES_tradnl" sz="2000" i="0" dirty="0" smtClean="0"/>
                    <a:t>  </a:t>
                  </a:r>
                  <a:r>
                    <a:rPr lang="es-ES_tradnl" sz="2000" i="0" dirty="0"/>
                    <a:t>↔ </a:t>
                  </a:r>
                  <a:r>
                    <a:rPr lang="es-ES_tradnl" sz="2000" dirty="0" smtClean="0"/>
                    <a:t>M</a:t>
                  </a:r>
                  <a:r>
                    <a:rPr lang="es-ES_tradnl" sz="2000" baseline="-25000" dirty="0" smtClean="0"/>
                    <a:t>B</a:t>
                  </a:r>
                  <a:r>
                    <a:rPr lang="es-ES_tradnl" sz="2000" i="0" dirty="0" smtClean="0"/>
                    <a:t> = 5.28 </a:t>
                  </a:r>
                  <a:r>
                    <a:rPr lang="es-ES_tradnl" sz="2000" i="0" dirty="0" err="1" smtClean="0"/>
                    <a:t>GeV</a:t>
                  </a:r>
                  <a:endParaRPr lang="es-ES_tradnl" sz="2000" dirty="0" smtClean="0"/>
                </a:p>
              </p:txBody>
            </p:sp>
          </mc:Choice>
          <mc:Fallback xmlns="">
            <p:sp>
              <p:nvSpPr>
                <p:cNvPr id="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2040" y="3380507"/>
                  <a:ext cx="4211960" cy="308808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47" t="-791" b="-27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4 Rectángulo"/>
            <p:cNvSpPr/>
            <p:nvPr/>
          </p:nvSpPr>
          <p:spPr bwMode="auto">
            <a:xfrm>
              <a:off x="5364088" y="3861048"/>
              <a:ext cx="360040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6 Elipse"/>
            <p:cNvSpPr/>
            <p:nvPr/>
          </p:nvSpPr>
          <p:spPr bwMode="auto">
            <a:xfrm>
              <a:off x="5508104" y="3933056"/>
              <a:ext cx="144016" cy="14401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9 Elipse"/>
            <p:cNvSpPr/>
            <p:nvPr/>
          </p:nvSpPr>
          <p:spPr bwMode="auto">
            <a:xfrm>
              <a:off x="5508104" y="4365104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4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4" y="307975"/>
            <a:ext cx="81017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heavy-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meson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interactions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in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00FF00"/>
                </a:solidFill>
              </a:rPr>
              <a:t>hadron</a:t>
            </a:r>
            <a:r>
              <a:rPr lang="es-ES_tradnl" sz="2400" b="1" u="sng" dirty="0" smtClean="0">
                <a:solidFill>
                  <a:srgbClr val="00FF00"/>
                </a:solidFill>
              </a:rPr>
              <a:t> gas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3"/>
              <p:cNvSpPr txBox="1">
                <a:spLocks noChangeArrowheads="1"/>
              </p:cNvSpPr>
              <p:nvPr/>
            </p:nvSpPr>
            <p:spPr bwMode="auto">
              <a:xfrm>
                <a:off x="413134" y="1052736"/>
                <a:ext cx="8730866" cy="3693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</a:pPr>
                <a:r>
                  <a:rPr lang="es-ES_tradnl" sz="2400" i="0" dirty="0" smtClean="0">
                    <a:solidFill>
                      <a:srgbClr val="66FFFF"/>
                    </a:solidFill>
                  </a:rPr>
                  <a:t>Two </a:t>
                </a:r>
                <a:r>
                  <a:rPr lang="es-ES_tradnl" sz="2400" i="0" dirty="0" err="1" smtClean="0">
                    <a:solidFill>
                      <a:srgbClr val="66FFFF"/>
                    </a:solidFill>
                  </a:rPr>
                  <a:t>distinct</a:t>
                </a:r>
                <a:r>
                  <a:rPr lang="es-ES_tradnl" sz="2400" i="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400" i="0" dirty="0" err="1" smtClean="0">
                    <a:solidFill>
                      <a:srgbClr val="66FFFF"/>
                    </a:solidFill>
                  </a:rPr>
                  <a:t>scenarios</a:t>
                </a:r>
                <a:r>
                  <a:rPr lang="es-ES_tradnl" sz="2400" i="0" dirty="0" smtClean="0">
                    <a:solidFill>
                      <a:srgbClr val="66FFFF"/>
                    </a:solidFill>
                  </a:rPr>
                  <a:t>…</a:t>
                </a: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40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4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_tradnl" sz="4000" b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s-ES" sz="4000" b="1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s-ES" sz="4000" b="1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≃</m:t>
                    </m:r>
                    <m:r>
                      <a:rPr lang="es-ES" sz="4000" b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s-ES" sz="4000" b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ES_tradnl" sz="2000" dirty="0" smtClean="0"/>
                  <a:t>RHIC, LHC </a:t>
                </a:r>
                <a:r>
                  <a:rPr lang="es-ES_tradnl" sz="2000" dirty="0" err="1" smtClean="0"/>
                  <a:t>conditions</a:t>
                </a:r>
                <a:endParaRPr lang="es-ES_tradnl" sz="2000" dirty="0" smtClean="0"/>
              </a:p>
              <a:p>
                <a:pPr marL="914400" lvl="2" indent="0" eaLnBrk="1" hangingPunct="1">
                  <a:spcBef>
                    <a:spcPct val="50000"/>
                  </a:spcBef>
                  <a:buSzPct val="70000"/>
                </a:pPr>
                <a:r>
                  <a:rPr lang="es-ES_tradnl" sz="2000" i="0" dirty="0" err="1" smtClean="0"/>
                  <a:t>Hadronic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/>
                  <a:t>phase</a:t>
                </a:r>
                <a:r>
                  <a:rPr lang="es-ES_tradnl" sz="2000" i="0" dirty="0" smtClean="0"/>
                  <a:t> of </a:t>
                </a:r>
                <a:r>
                  <a:rPr lang="es-ES_tradnl" sz="2000" i="0" dirty="0" smtClean="0">
                    <a:solidFill>
                      <a:srgbClr val="FF6600"/>
                    </a:solidFill>
                  </a:rPr>
                  <a:t>HIC</a:t>
                </a:r>
                <a:r>
                  <a:rPr lang="es-ES_tradnl" sz="2000" i="0" dirty="0" smtClean="0"/>
                  <a:t> </a:t>
                </a:r>
                <a14:m>
                  <m:oMath xmlns:m="http://schemas.openxmlformats.org/officeDocument/2006/math">
                    <m:r>
                      <a:rPr lang="es-ES_tradnl" sz="20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s-ES_tradnl" sz="2000" i="0" dirty="0" smtClean="0"/>
                  <a:t> </a:t>
                </a:r>
                <a:r>
                  <a:rPr lang="es-ES_tradnl" sz="2000" dirty="0" smtClean="0">
                    <a:solidFill>
                      <a:srgbClr val="FFC000"/>
                    </a:solidFill>
                  </a:rPr>
                  <a:t>light </a:t>
                </a:r>
                <a:r>
                  <a:rPr lang="es-ES_tradnl" sz="2000" dirty="0" err="1" smtClean="0">
                    <a:solidFill>
                      <a:srgbClr val="FFC000"/>
                    </a:solidFill>
                  </a:rPr>
                  <a:t>meson</a:t>
                </a:r>
                <a:r>
                  <a:rPr lang="es-ES_tradnl" sz="2000" dirty="0" smtClean="0">
                    <a:solidFill>
                      <a:srgbClr val="FFC000"/>
                    </a:solidFill>
                  </a:rPr>
                  <a:t> gas</a:t>
                </a:r>
                <a:r>
                  <a:rPr lang="es-ES_tradnl" sz="2000" i="0" dirty="0" smtClean="0"/>
                  <a:t> [</a:t>
                </a:r>
                <a:r>
                  <a:rPr lang="es-ES_tradnl" sz="2000" i="0" dirty="0" err="1" smtClean="0"/>
                  <a:t>mostly</a:t>
                </a:r>
                <a:r>
                  <a:rPr lang="es-ES_tradnl" sz="2000" i="0" dirty="0" smtClean="0"/>
                  <a:t> </a:t>
                </a:r>
                <a:r>
                  <a:rPr lang="es-ES_tradnl" sz="2000" i="0" dirty="0" err="1" smtClean="0">
                    <a:solidFill>
                      <a:srgbClr val="FFC000"/>
                    </a:solidFill>
                    <a:latin typeface="Mathematica1" pitchFamily="2" charset="2"/>
                  </a:rPr>
                  <a:t>p</a:t>
                </a:r>
                <a:r>
                  <a:rPr lang="es-ES_tradnl" sz="2000" i="0" dirty="0" err="1" smtClean="0"/>
                  <a:t>’s</a:t>
                </a:r>
                <a:r>
                  <a:rPr lang="es-ES_tradnl" sz="2000" i="0" dirty="0" smtClean="0"/>
                  <a:t>, </a:t>
                </a:r>
                <a:r>
                  <a:rPr lang="es-ES_tradnl" sz="2000" i="0" dirty="0" err="1" smtClean="0"/>
                  <a:t>also</a:t>
                </a:r>
                <a:r>
                  <a:rPr lang="es-ES_tradnl" sz="2000" i="0" dirty="0" smtClean="0"/>
                  <a:t> </a:t>
                </a:r>
                <a:r>
                  <a:rPr lang="es-ES_tradnl" sz="2000" dirty="0" err="1" smtClean="0">
                    <a:solidFill>
                      <a:srgbClr val="FFC000"/>
                    </a:solidFill>
                  </a:rPr>
                  <a:t>K</a:t>
                </a:r>
                <a:r>
                  <a:rPr lang="es-ES_tradnl" sz="2000" i="0" dirty="0" err="1" smtClean="0"/>
                  <a:t>’s</a:t>
                </a:r>
                <a:r>
                  <a:rPr lang="es-ES_tradnl" sz="2000" i="0" dirty="0" smtClean="0"/>
                  <a:t> , </a:t>
                </a:r>
                <a:r>
                  <a:rPr lang="es-ES_tradnl" sz="2000" i="0" dirty="0" err="1" smtClean="0">
                    <a:solidFill>
                      <a:srgbClr val="FFC000"/>
                    </a:solidFill>
                    <a:latin typeface="Mathematica1" pitchFamily="2" charset="2"/>
                  </a:rPr>
                  <a:t>h</a:t>
                </a:r>
                <a:r>
                  <a:rPr lang="es-ES_tradnl" sz="2000" i="0" dirty="0" err="1" smtClean="0"/>
                  <a:t>’s</a:t>
                </a:r>
                <a:r>
                  <a:rPr lang="es-ES_tradnl" sz="2000" i="0" dirty="0" smtClean="0"/>
                  <a:t>]</a:t>
                </a:r>
                <a:endParaRPr lang="es-ES_tradnl" sz="2000" b="1" u="sng" dirty="0">
                  <a:solidFill>
                    <a:schemeClr val="hlink"/>
                  </a:solidFill>
                </a:endParaRPr>
              </a:p>
              <a:p>
                <a:pPr lvl="1" eaLnBrk="1" hangingPunct="1">
                  <a:spcBef>
                    <a:spcPct val="50000"/>
                  </a:spcBef>
                  <a:buSzPct val="70000"/>
                </a:pPr>
                <a:endParaRPr lang="es-ES_tradnl" sz="2000" b="1" i="0" u="sng" dirty="0">
                  <a:solidFill>
                    <a:schemeClr val="hlink"/>
                  </a:solidFill>
                </a:endParaRPr>
              </a:p>
              <a:p>
                <a:pPr lvl="1" eaLnBrk="1" hangingPunct="1">
                  <a:spcBef>
                    <a:spcPct val="50000"/>
                  </a:spcBef>
                  <a:buSzPct val="70000"/>
                  <a:buFontTx/>
                  <a:buBlip>
                    <a:blip r:embed="rId2"/>
                  </a:buBlip>
                </a:pPr>
                <a:r>
                  <a:rPr lang="es-ES_tradnl" sz="4000" b="1" i="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4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_tradnl" sz="4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s-ES" sz="4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s-ES" sz="4000" b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s-ES" sz="4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s-ES_tradnl" sz="2000" dirty="0">
                    <a:solidFill>
                      <a:srgbClr val="FFFFFF"/>
                    </a:solidFill>
                  </a:rPr>
                  <a:t> </a:t>
                </a:r>
                <a:r>
                  <a:rPr lang="es-ES_tradnl" sz="2000" dirty="0" smtClean="0">
                    <a:solidFill>
                      <a:srgbClr val="FFFFFF"/>
                    </a:solidFill>
                  </a:rPr>
                  <a:t>FAIR </a:t>
                </a:r>
                <a:r>
                  <a:rPr lang="es-ES_tradnl" sz="2000" dirty="0" err="1" smtClean="0">
                    <a:solidFill>
                      <a:srgbClr val="FFFFFF"/>
                    </a:solidFill>
                  </a:rPr>
                  <a:t>conditions</a:t>
                </a:r>
                <a:r>
                  <a:rPr lang="es-ES_tradnl" sz="2000" dirty="0" smtClean="0">
                    <a:solidFill>
                      <a:srgbClr val="FFFFFF"/>
                    </a:solidFill>
                  </a:rPr>
                  <a:t>, </a:t>
                </a:r>
                <a:r>
                  <a:rPr lang="es-ES_tradnl" sz="2000" dirty="0" err="1" smtClean="0">
                    <a:solidFill>
                      <a:srgbClr val="FFFFFF"/>
                    </a:solidFill>
                  </a:rPr>
                  <a:t>production</a:t>
                </a:r>
                <a:r>
                  <a:rPr lang="es-ES_tradnl" sz="20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_tradnl" sz="2000" dirty="0" err="1" smtClean="0">
                    <a:solidFill>
                      <a:srgbClr val="FFFFFF"/>
                    </a:solidFill>
                  </a:rPr>
                  <a:t>reactions</a:t>
                </a:r>
                <a:r>
                  <a:rPr lang="es-ES_tradnl" sz="2000" dirty="0" smtClean="0">
                    <a:solidFill>
                      <a:srgbClr val="FFFFFF"/>
                    </a:solidFill>
                  </a:rPr>
                  <a:t> in </a:t>
                </a:r>
                <a:r>
                  <a:rPr lang="es-ES_tradnl" sz="2000" dirty="0" err="1" smtClean="0">
                    <a:solidFill>
                      <a:srgbClr val="FFFFFF"/>
                    </a:solidFill>
                  </a:rPr>
                  <a:t>nuclei</a:t>
                </a:r>
                <a:endParaRPr lang="es-ES_tradnl" sz="4000" i="0" dirty="0">
                  <a:solidFill>
                    <a:srgbClr val="FFC000"/>
                  </a:solidFill>
                </a:endParaRPr>
              </a:p>
              <a:p>
                <a:pPr marL="914400" lvl="2" indent="0" eaLnBrk="1" hangingPunct="1">
                  <a:spcBef>
                    <a:spcPct val="50000"/>
                  </a:spcBef>
                  <a:buSzPct val="70000"/>
                </a:pPr>
                <a:r>
                  <a:rPr lang="es-ES_tradnl" sz="2000" i="0" dirty="0"/>
                  <a:t>Hadronic </a:t>
                </a:r>
                <a:r>
                  <a:rPr lang="es-ES_tradnl" sz="2000" i="0" dirty="0" err="1"/>
                  <a:t>phase</a:t>
                </a:r>
                <a:r>
                  <a:rPr lang="es-ES_tradnl" sz="2000" i="0" dirty="0"/>
                  <a:t> of </a:t>
                </a:r>
                <a:r>
                  <a:rPr lang="es-ES_tradnl" sz="2000" i="0" dirty="0">
                    <a:solidFill>
                      <a:srgbClr val="FF6600"/>
                    </a:solidFill>
                  </a:rPr>
                  <a:t>HIC</a:t>
                </a:r>
                <a:r>
                  <a:rPr lang="es-ES_tradnl" sz="2000" i="0" dirty="0"/>
                  <a:t> </a:t>
                </a:r>
                <a14:m>
                  <m:oMath xmlns:m="http://schemas.openxmlformats.org/officeDocument/2006/math">
                    <m:r>
                      <a:rPr lang="es-ES_tradnl" sz="200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s-ES_tradnl" sz="2000" i="0" dirty="0"/>
                  <a:t> </a:t>
                </a:r>
                <a:r>
                  <a:rPr lang="es-ES_tradnl" sz="2000" dirty="0" err="1" smtClean="0">
                    <a:solidFill>
                      <a:srgbClr val="FFC000"/>
                    </a:solidFill>
                  </a:rPr>
                  <a:t>hot</a:t>
                </a:r>
                <a:r>
                  <a:rPr lang="es-ES_tradnl" sz="2000" dirty="0" smtClean="0">
                    <a:solidFill>
                      <a:srgbClr val="FFC000"/>
                    </a:solidFill>
                  </a:rPr>
                  <a:t> nuclear </a:t>
                </a:r>
                <a:r>
                  <a:rPr lang="es-ES_tradnl" sz="2000" dirty="0" err="1" smtClean="0">
                    <a:solidFill>
                      <a:srgbClr val="FFC000"/>
                    </a:solidFill>
                  </a:rPr>
                  <a:t>matter</a:t>
                </a:r>
                <a:r>
                  <a:rPr lang="es-ES_tradnl" sz="2000" i="0" dirty="0" smtClean="0"/>
                  <a:t> [</a:t>
                </a:r>
                <a:r>
                  <a:rPr lang="es-ES_tradnl" sz="2000" i="0" dirty="0" err="1" smtClean="0">
                    <a:solidFill>
                      <a:srgbClr val="FFC000"/>
                    </a:solidFill>
                    <a:latin typeface="Mathematica1" pitchFamily="2" charset="2"/>
                  </a:rPr>
                  <a:t>p</a:t>
                </a:r>
                <a:r>
                  <a:rPr lang="es-ES_tradnl" sz="2000" i="0" dirty="0" err="1" smtClean="0"/>
                  <a:t>’s</a:t>
                </a:r>
                <a:r>
                  <a:rPr lang="es-ES_tradnl" sz="2000" i="0" dirty="0" smtClean="0"/>
                  <a:t>… </a:t>
                </a:r>
                <a:r>
                  <a:rPr lang="es-ES_tradnl" sz="2000" b="1" i="0" dirty="0" smtClean="0">
                    <a:solidFill>
                      <a:srgbClr val="FF6600"/>
                    </a:solidFill>
                  </a:rPr>
                  <a:t>AND</a:t>
                </a:r>
                <a:r>
                  <a:rPr lang="es-ES_tradnl" sz="2000" i="0" dirty="0" smtClean="0"/>
                  <a:t> </a:t>
                </a:r>
                <a:r>
                  <a:rPr lang="es-ES_tradnl" sz="2000" dirty="0" smtClean="0">
                    <a:solidFill>
                      <a:srgbClr val="FFC000"/>
                    </a:solidFill>
                  </a:rPr>
                  <a:t>N</a:t>
                </a:r>
                <a:r>
                  <a:rPr lang="es-ES_tradnl" sz="2000" i="0" dirty="0" smtClean="0"/>
                  <a:t>, </a:t>
                </a:r>
                <a:r>
                  <a:rPr lang="es-ES_tradnl" sz="2000" i="0" dirty="0" smtClean="0">
                    <a:solidFill>
                      <a:srgbClr val="FFC000"/>
                    </a:solidFill>
                    <a:latin typeface="Mathematica1" panose="05000502060100000001" pitchFamily="2" charset="2"/>
                  </a:rPr>
                  <a:t>D</a:t>
                </a:r>
                <a:r>
                  <a:rPr lang="es-ES_tradnl" sz="2000" i="0" dirty="0" smtClean="0"/>
                  <a:t>, </a:t>
                </a:r>
                <a:r>
                  <a:rPr lang="es-ES_tradnl" sz="2000" dirty="0" smtClean="0">
                    <a:solidFill>
                      <a:srgbClr val="FFC000"/>
                    </a:solidFill>
                  </a:rPr>
                  <a:t>N</a:t>
                </a:r>
                <a:r>
                  <a:rPr lang="es-ES_tradnl" sz="2000" i="0" dirty="0" smtClean="0">
                    <a:solidFill>
                      <a:srgbClr val="FFC000"/>
                    </a:solidFill>
                  </a:rPr>
                  <a:t>*</a:t>
                </a:r>
                <a:r>
                  <a:rPr lang="es-ES_tradnl" sz="2000" i="0" dirty="0" smtClean="0"/>
                  <a:t>…]</a:t>
                </a:r>
                <a:endParaRPr lang="es-ES_tradnl" sz="2000" dirty="0" smtClean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134" y="1052736"/>
                <a:ext cx="8730866" cy="3693319"/>
              </a:xfrm>
              <a:prstGeom prst="rect">
                <a:avLst/>
              </a:prstGeom>
              <a:blipFill rotWithShape="1">
                <a:blip r:embed="rId3"/>
                <a:stretch>
                  <a:fillRect l="-1117" t="-1155" b="-19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6057992" y="5229200"/>
            <a:ext cx="2592287" cy="683207"/>
            <a:chOff x="7596337" y="1375900"/>
            <a:chExt cx="2592287" cy="68320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7596337" y="1375900"/>
              <a:ext cx="2520280" cy="68320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641302" y="1412776"/>
              <a:ext cx="254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Effect</a:t>
              </a:r>
              <a:r>
                <a:rPr lang="es-ES" b="1" dirty="0" smtClean="0"/>
                <a:t> of </a:t>
              </a:r>
              <a:r>
                <a:rPr lang="es-ES" b="1" dirty="0" err="1" smtClean="0">
                  <a:solidFill>
                    <a:srgbClr val="FFC000"/>
                  </a:solidFill>
                </a:rPr>
                <a:t>baryons</a:t>
              </a:r>
              <a:r>
                <a:rPr lang="es-ES" b="1" dirty="0" smtClean="0"/>
                <a:t>:</a:t>
              </a:r>
            </a:p>
            <a:p>
              <a:r>
                <a:rPr lang="es-ES" b="1" dirty="0" err="1" smtClean="0"/>
                <a:t>See</a:t>
              </a:r>
              <a:r>
                <a:rPr lang="es-ES" b="1" dirty="0" smtClean="0"/>
                <a:t> Juan Torres’ </a:t>
              </a:r>
              <a:r>
                <a:rPr lang="es-ES" b="1" dirty="0" err="1" smtClean="0"/>
                <a:t>talk</a:t>
              </a:r>
              <a:endParaRPr lang="es-ES" b="1" dirty="0"/>
            </a:p>
          </p:txBody>
        </p:sp>
      </p:grpSp>
      <p:sp>
        <p:nvSpPr>
          <p:cNvPr id="7" name="6 Flecha curvada hacia la derecha"/>
          <p:cNvSpPr/>
          <p:nvPr/>
        </p:nvSpPr>
        <p:spPr bwMode="auto">
          <a:xfrm flipH="1">
            <a:off x="8411340" y="4746055"/>
            <a:ext cx="333863" cy="689438"/>
          </a:xfrm>
          <a:prstGeom prst="curv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n-US" sz="2400" b="1" u="sng" dirty="0" smtClean="0">
                <a:solidFill>
                  <a:srgbClr val="00FF00"/>
                </a:solidFill>
              </a:rPr>
              <a:t> heavy-meson interactions in a hadron gas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68312" y="836712"/>
            <a:ext cx="42477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smtClean="0">
                <a:solidFill>
                  <a:srgbClr val="66FFFF"/>
                </a:solidFill>
              </a:rPr>
              <a:t>D</a:t>
            </a:r>
            <a:r>
              <a:rPr lang="es-ES_tradnl" sz="2400" i="0" dirty="0" smtClean="0">
                <a:solidFill>
                  <a:srgbClr val="66FFFF"/>
                </a:solidFill>
              </a:rPr>
              <a:t>- and </a:t>
            </a:r>
            <a:r>
              <a:rPr lang="es-ES_tradnl" sz="2400" dirty="0" smtClean="0">
                <a:solidFill>
                  <a:srgbClr val="66FFFF"/>
                </a:solidFill>
              </a:rPr>
              <a:t>B</a:t>
            </a:r>
            <a:r>
              <a:rPr lang="es-ES_tradnl" sz="2400" i="0" dirty="0" smtClean="0">
                <a:solidFill>
                  <a:srgbClr val="66FFFF"/>
                </a:solidFill>
              </a:rPr>
              <a:t>-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meson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spectra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37910" y="5301208"/>
            <a:ext cx="83385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 smtClean="0"/>
              <a:t> </a:t>
            </a:r>
            <a:r>
              <a:rPr lang="es-ES_tradnl" dirty="0" smtClean="0">
                <a:solidFill>
                  <a:srgbClr val="FFC000"/>
                </a:solidFill>
              </a:rPr>
              <a:t>D</a:t>
            </a:r>
            <a:r>
              <a:rPr lang="es-ES_tradnl" i="0" dirty="0" smtClean="0">
                <a:solidFill>
                  <a:srgbClr val="FFC000"/>
                </a:solidFill>
              </a:rPr>
              <a:t>, </a:t>
            </a:r>
            <a:r>
              <a:rPr lang="es-ES_tradnl" dirty="0" smtClean="0">
                <a:solidFill>
                  <a:srgbClr val="FFC000"/>
                </a:solidFill>
              </a:rPr>
              <a:t>D</a:t>
            </a:r>
            <a:r>
              <a:rPr lang="es-ES_tradnl" i="0" dirty="0" smtClean="0">
                <a:solidFill>
                  <a:srgbClr val="FFC000"/>
                </a:solidFill>
              </a:rPr>
              <a:t>*</a:t>
            </a:r>
            <a:r>
              <a:rPr lang="es-ES_tradnl" i="0" dirty="0" smtClean="0"/>
              <a:t> and </a:t>
            </a:r>
            <a:r>
              <a:rPr lang="es-ES_tradnl" dirty="0" smtClean="0">
                <a:solidFill>
                  <a:srgbClr val="FFC000"/>
                </a:solidFill>
              </a:rPr>
              <a:t>B</a:t>
            </a:r>
            <a:r>
              <a:rPr lang="es-ES_tradnl" i="0" dirty="0" smtClean="0">
                <a:solidFill>
                  <a:srgbClr val="FFC000"/>
                </a:solidFill>
              </a:rPr>
              <a:t>, </a:t>
            </a:r>
            <a:r>
              <a:rPr lang="es-ES_tradnl" dirty="0" smtClean="0">
                <a:solidFill>
                  <a:srgbClr val="FFC000"/>
                </a:solidFill>
              </a:rPr>
              <a:t>B</a:t>
            </a:r>
            <a:r>
              <a:rPr lang="es-ES_tradnl" i="0" dirty="0" smtClean="0">
                <a:solidFill>
                  <a:srgbClr val="FFC000"/>
                </a:solidFill>
              </a:rPr>
              <a:t>*</a:t>
            </a:r>
            <a:r>
              <a:rPr lang="es-ES_tradnl" i="0" dirty="0" smtClean="0"/>
              <a:t> </a:t>
            </a:r>
            <a:r>
              <a:rPr lang="es-ES_tradnl" i="0" dirty="0" err="1" smtClean="0"/>
              <a:t>mesons</a:t>
            </a:r>
            <a:r>
              <a:rPr lang="es-ES_tradnl" i="0" dirty="0" smtClean="0"/>
              <a:t> as (</a:t>
            </a:r>
            <a:r>
              <a:rPr lang="es-ES_tradnl" b="1" dirty="0" err="1" smtClean="0">
                <a:solidFill>
                  <a:srgbClr val="FFC000"/>
                </a:solidFill>
              </a:rPr>
              <a:t>stable</a:t>
            </a:r>
            <a:r>
              <a:rPr lang="es-ES_tradnl" i="0" dirty="0" smtClean="0"/>
              <a:t>) </a:t>
            </a:r>
            <a:r>
              <a:rPr lang="es-ES_tradnl" i="0" dirty="0" err="1" smtClean="0"/>
              <a:t>degrees</a:t>
            </a:r>
            <a:r>
              <a:rPr lang="es-ES_tradnl" i="0" dirty="0" smtClean="0"/>
              <a:t> of </a:t>
            </a:r>
            <a:r>
              <a:rPr lang="es-ES_tradnl" i="0" dirty="0" err="1" smtClean="0"/>
              <a:t>freedom</a:t>
            </a:r>
            <a:endParaRPr lang="es-ES_tradnl" i="0" dirty="0" smtClean="0"/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>
                <a:solidFill>
                  <a:schemeClr val="hlink"/>
                </a:solidFill>
              </a:rPr>
              <a:t> </a:t>
            </a:r>
            <a:r>
              <a:rPr lang="es-ES_tradnl" i="0" dirty="0" smtClean="0">
                <a:solidFill>
                  <a:schemeClr val="hlink"/>
                </a:solidFill>
              </a:rPr>
              <a:t>HQ </a:t>
            </a:r>
            <a:r>
              <a:rPr lang="es-ES_tradnl" i="0" dirty="0" err="1" smtClean="0">
                <a:solidFill>
                  <a:schemeClr val="hlink"/>
                </a:solidFill>
              </a:rPr>
              <a:t>limit</a:t>
            </a:r>
            <a:r>
              <a:rPr lang="es-ES_tradnl" i="0" dirty="0" smtClean="0">
                <a:solidFill>
                  <a:schemeClr val="hlink"/>
                </a:solidFill>
              </a:rPr>
              <a:t>: </a:t>
            </a:r>
            <a:r>
              <a:rPr lang="es-ES_tradnl" i="0" dirty="0" smtClean="0"/>
              <a:t>4 </a:t>
            </a:r>
            <a:r>
              <a:rPr lang="es-ES_tradnl" i="0" dirty="0" err="1" smtClean="0"/>
              <a:t>degenerate</a:t>
            </a:r>
            <a:r>
              <a:rPr lang="es-ES_tradnl" i="0" dirty="0" smtClean="0"/>
              <a:t> heavy-quark </a:t>
            </a:r>
            <a:r>
              <a:rPr lang="es-ES_tradnl" i="0" dirty="0" err="1" smtClean="0"/>
              <a:t>modes</a:t>
            </a:r>
            <a:endParaRPr lang="es-ES_tradnl" i="0" dirty="0" smtClean="0"/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>
                <a:solidFill>
                  <a:schemeClr val="hlink"/>
                </a:solidFill>
              </a:rPr>
              <a:t> </a:t>
            </a:r>
            <a:r>
              <a:rPr lang="es-ES_tradnl" dirty="0" smtClean="0">
                <a:solidFill>
                  <a:schemeClr val="hlink"/>
                </a:solidFill>
              </a:rPr>
              <a:t>S</a:t>
            </a:r>
            <a:r>
              <a:rPr lang="es-ES_tradnl" i="0" dirty="0" smtClean="0">
                <a:solidFill>
                  <a:schemeClr val="hlink"/>
                </a:solidFill>
              </a:rPr>
              <a:t>-wave pion </a:t>
            </a:r>
            <a:r>
              <a:rPr lang="es-ES_tradnl" i="0" dirty="0" err="1" smtClean="0">
                <a:solidFill>
                  <a:schemeClr val="hlink"/>
                </a:solidFill>
              </a:rPr>
              <a:t>decays</a:t>
            </a:r>
            <a:r>
              <a:rPr lang="es-ES_tradnl" i="0" dirty="0" smtClean="0">
                <a:solidFill>
                  <a:schemeClr val="hlink"/>
                </a:solidFill>
              </a:rPr>
              <a:t>		</a:t>
            </a:r>
            <a:r>
              <a:rPr lang="es-ES_tradnl" i="0" dirty="0" err="1" smtClean="0">
                <a:solidFill>
                  <a:schemeClr val="hlink"/>
                </a:solidFill>
                <a:latin typeface="Mathematica1" pitchFamily="2" charset="2"/>
              </a:rPr>
              <a:t>p</a:t>
            </a:r>
            <a:r>
              <a:rPr lang="es-ES_tradnl" dirty="0" err="1" smtClean="0">
                <a:solidFill>
                  <a:schemeClr val="hlink"/>
                </a:solidFill>
              </a:rPr>
              <a:t>D</a:t>
            </a:r>
            <a:r>
              <a:rPr lang="es-ES_tradnl" i="0" dirty="0" smtClean="0">
                <a:solidFill>
                  <a:schemeClr val="hlink"/>
                </a:solidFill>
              </a:rPr>
              <a:t> and </a:t>
            </a:r>
            <a:r>
              <a:rPr lang="es-ES_tradnl" i="0" dirty="0" err="1">
                <a:solidFill>
                  <a:schemeClr val="hlink"/>
                </a:solidFill>
                <a:latin typeface="Mathematica1" pitchFamily="2" charset="2"/>
              </a:rPr>
              <a:t>p</a:t>
            </a:r>
            <a:r>
              <a:rPr lang="es-ES_tradnl" dirty="0" err="1" smtClean="0">
                <a:solidFill>
                  <a:schemeClr val="hlink"/>
                </a:solidFill>
              </a:rPr>
              <a:t>B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i="0" dirty="0" err="1" smtClean="0">
                <a:solidFill>
                  <a:schemeClr val="hlink"/>
                </a:solidFill>
              </a:rPr>
              <a:t>interaction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  <a:r>
              <a:rPr lang="es-ES_tradnl" b="1" dirty="0" err="1" smtClean="0">
                <a:solidFill>
                  <a:srgbClr val="00FF00"/>
                </a:solidFill>
              </a:rPr>
              <a:t>is</a:t>
            </a:r>
            <a:r>
              <a:rPr lang="es-ES_tradnl" b="1" dirty="0" smtClean="0">
                <a:solidFill>
                  <a:srgbClr val="00FF00"/>
                </a:solidFill>
              </a:rPr>
              <a:t> RESONANT!!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611560" y="1556792"/>
            <a:ext cx="3870112" cy="3528392"/>
            <a:chOff x="463009" y="1628800"/>
            <a:chExt cx="4757063" cy="4339644"/>
          </a:xfrm>
        </p:grpSpPr>
        <p:grpSp>
          <p:nvGrpSpPr>
            <p:cNvPr id="4" name="Groupe 3"/>
            <p:cNvGrpSpPr/>
            <p:nvPr/>
          </p:nvGrpSpPr>
          <p:grpSpPr>
            <a:xfrm>
              <a:off x="463009" y="1628800"/>
              <a:ext cx="4757063" cy="4339644"/>
              <a:chOff x="2119193" y="1628800"/>
              <a:chExt cx="4757063" cy="4339644"/>
            </a:xfrm>
          </p:grpSpPr>
          <p:pic>
            <p:nvPicPr>
              <p:cNvPr id="4382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193" y="1628800"/>
                <a:ext cx="4757063" cy="431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 Box 15"/>
              <p:cNvSpPr txBox="1">
                <a:spLocks noChangeArrowheads="1"/>
              </p:cNvSpPr>
              <p:nvPr/>
            </p:nvSpPr>
            <p:spPr bwMode="auto">
              <a:xfrm>
                <a:off x="3532389" y="5445224"/>
                <a:ext cx="6842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800" i="0" dirty="0" smtClean="0">
                    <a:solidFill>
                      <a:schemeClr val="bg1"/>
                    </a:solidFill>
                    <a:latin typeface="Mathematica1" pitchFamily="2" charset="2"/>
                  </a:rPr>
                  <a:t>0</a:t>
                </a:r>
                <a:r>
                  <a:rPr lang="es-ES" sz="2800" i="0" baseline="30000" dirty="0" smtClean="0">
                    <a:solidFill>
                      <a:schemeClr val="bg1"/>
                    </a:solidFill>
                    <a:latin typeface="Mathematica1" pitchFamily="2" charset="2"/>
                  </a:rPr>
                  <a:t>-</a:t>
                </a:r>
                <a:endParaRPr lang="es-ES" sz="1600" i="0" baseline="30000" dirty="0">
                  <a:solidFill>
                    <a:schemeClr val="bg1"/>
                  </a:solidFill>
                  <a:latin typeface="Mathematica1" pitchFamily="2" charset="2"/>
                </a:endParaRPr>
              </a:p>
            </p:txBody>
          </p:sp>
          <p:sp>
            <p:nvSpPr>
              <p:cNvPr id="6" name="Text Box 15"/>
              <p:cNvSpPr txBox="1">
                <a:spLocks noChangeArrowheads="1"/>
              </p:cNvSpPr>
              <p:nvPr/>
            </p:nvSpPr>
            <p:spPr bwMode="auto">
              <a:xfrm>
                <a:off x="5152434" y="4797152"/>
                <a:ext cx="6842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800" i="0" dirty="0">
                    <a:solidFill>
                      <a:schemeClr val="bg1"/>
                    </a:solidFill>
                    <a:latin typeface="Mathematica1" pitchFamily="2" charset="2"/>
                  </a:rPr>
                  <a:t>1</a:t>
                </a:r>
                <a:r>
                  <a:rPr lang="es-ES" sz="2800" i="0" baseline="30000" dirty="0" smtClean="0">
                    <a:solidFill>
                      <a:schemeClr val="bg1"/>
                    </a:solidFill>
                    <a:latin typeface="Mathematica1" pitchFamily="2" charset="2"/>
                  </a:rPr>
                  <a:t>-</a:t>
                </a:r>
                <a:endParaRPr lang="es-ES" sz="1600" i="0" baseline="30000" dirty="0">
                  <a:solidFill>
                    <a:schemeClr val="bg1"/>
                  </a:solidFill>
                  <a:latin typeface="Mathematica1" pitchFamily="2" charset="2"/>
                </a:endParaRPr>
              </a:p>
            </p:txBody>
          </p:sp>
        </p:grp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007468" y="1628800"/>
              <a:ext cx="6842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 smtClean="0">
                  <a:solidFill>
                    <a:schemeClr val="bg1"/>
                  </a:solidFill>
                  <a:latin typeface="Mathematica1" pitchFamily="2" charset="2"/>
                </a:rPr>
                <a:t>0</a:t>
              </a:r>
              <a:r>
                <a:rPr lang="es-ES" sz="2800" i="0" baseline="30000" dirty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231604" y="1628800"/>
              <a:ext cx="6842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>
                  <a:solidFill>
                    <a:schemeClr val="bg1"/>
                  </a:solidFill>
                  <a:latin typeface="Mathematica1" pitchFamily="2" charset="2"/>
                </a:rPr>
                <a:t>1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455740" y="1628800"/>
              <a:ext cx="6842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>
                  <a:solidFill>
                    <a:schemeClr val="bg1"/>
                  </a:solidFill>
                  <a:latin typeface="Mathematica1" pitchFamily="2" charset="2"/>
                </a:rPr>
                <a:t>1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499992" y="1628800"/>
              <a:ext cx="6842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 smtClean="0">
                  <a:solidFill>
                    <a:schemeClr val="bg1"/>
                  </a:solidFill>
                  <a:latin typeface="Mathematica1" pitchFamily="2" charset="2"/>
                </a:rPr>
                <a:t>2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788023" y="1556792"/>
            <a:ext cx="3816425" cy="3539949"/>
            <a:chOff x="4788023" y="1556792"/>
            <a:chExt cx="3816425" cy="353994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3" y="1556792"/>
              <a:ext cx="3816425" cy="353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5145643" y="4659775"/>
              <a:ext cx="556641" cy="42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 smtClean="0">
                  <a:solidFill>
                    <a:schemeClr val="bg1"/>
                  </a:solidFill>
                  <a:latin typeface="Mathematica1" pitchFamily="2" charset="2"/>
                </a:rPr>
                <a:t>0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-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6463631" y="4653136"/>
              <a:ext cx="556641" cy="42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>
                  <a:solidFill>
                    <a:schemeClr val="bg1"/>
                  </a:solidFill>
                  <a:latin typeface="Mathematica1" pitchFamily="2" charset="2"/>
                </a:rPr>
                <a:t>1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-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5206462" y="1556792"/>
              <a:ext cx="556641" cy="42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 smtClean="0">
                  <a:solidFill>
                    <a:schemeClr val="bg1"/>
                  </a:solidFill>
                  <a:latin typeface="Mathematica1" pitchFamily="2" charset="2"/>
                </a:rPr>
                <a:t>0</a:t>
              </a:r>
              <a:r>
                <a:rPr lang="es-ES" sz="2800" i="0" baseline="30000" dirty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6103591" y="1556792"/>
              <a:ext cx="556641" cy="42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>
                  <a:solidFill>
                    <a:schemeClr val="bg1"/>
                  </a:solidFill>
                  <a:latin typeface="Mathematica1" pitchFamily="2" charset="2"/>
                </a:rPr>
                <a:t>1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7092280" y="1556792"/>
              <a:ext cx="556641" cy="42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>
                  <a:solidFill>
                    <a:schemeClr val="bg1"/>
                  </a:solidFill>
                  <a:latin typeface="Mathematica1" pitchFamily="2" charset="2"/>
                </a:rPr>
                <a:t>1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7975799" y="1556792"/>
              <a:ext cx="556641" cy="42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i="0" dirty="0" smtClean="0">
                  <a:solidFill>
                    <a:schemeClr val="bg1"/>
                  </a:solidFill>
                  <a:latin typeface="Mathematica1" pitchFamily="2" charset="2"/>
                </a:rPr>
                <a:t>2</a:t>
              </a:r>
              <a:r>
                <a:rPr lang="es-ES" sz="2800" i="0" baseline="30000" dirty="0" smtClean="0">
                  <a:solidFill>
                    <a:schemeClr val="bg1"/>
                  </a:solidFill>
                  <a:latin typeface="Mathematica1" pitchFamily="2" charset="2"/>
                </a:rPr>
                <a:t>+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</p:grpSp>
      <p:sp>
        <p:nvSpPr>
          <p:cNvPr id="11" name="10 Flecha derecha"/>
          <p:cNvSpPr/>
          <p:nvPr/>
        </p:nvSpPr>
        <p:spPr bwMode="auto">
          <a:xfrm>
            <a:off x="3298971" y="6237312"/>
            <a:ext cx="596879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995936" y="6093296"/>
            <a:ext cx="4186175" cy="4320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1098482" y="3573016"/>
            <a:ext cx="468685" cy="43204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Elipse"/>
          <p:cNvSpPr/>
          <p:nvPr/>
        </p:nvSpPr>
        <p:spPr bwMode="auto">
          <a:xfrm>
            <a:off x="2879179" y="3356992"/>
            <a:ext cx="468685" cy="43204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27 Elipse"/>
          <p:cNvSpPr/>
          <p:nvPr/>
        </p:nvSpPr>
        <p:spPr bwMode="auto">
          <a:xfrm>
            <a:off x="5220072" y="3356992"/>
            <a:ext cx="468685" cy="43204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28 Elipse"/>
          <p:cNvSpPr/>
          <p:nvPr/>
        </p:nvSpPr>
        <p:spPr bwMode="auto">
          <a:xfrm>
            <a:off x="6911627" y="3284984"/>
            <a:ext cx="468685" cy="43204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n-US" sz="2400" b="1" u="sng" dirty="0" smtClean="0">
                <a:solidFill>
                  <a:srgbClr val="00FF00"/>
                </a:solidFill>
              </a:rPr>
              <a:t> heavy-meson interactions in a hadron gas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68312" y="836712"/>
            <a:ext cx="7632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err="1">
                <a:solidFill>
                  <a:srgbClr val="66FFFF"/>
                </a:solidFill>
              </a:rPr>
              <a:t>M</a:t>
            </a:r>
            <a:r>
              <a:rPr lang="es-ES_tradnl" sz="2400" dirty="0" err="1" smtClean="0">
                <a:solidFill>
                  <a:srgbClr val="66FFFF"/>
                </a:solidFill>
              </a:rPr>
              <a:t>odels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for</a:t>
            </a:r>
            <a:r>
              <a:rPr lang="es-ES_tradnl" sz="2400" dirty="0" smtClean="0">
                <a:solidFill>
                  <a:srgbClr val="66FFFF"/>
                </a:solidFill>
              </a:rPr>
              <a:t> D (and B) </a:t>
            </a:r>
            <a:r>
              <a:rPr lang="es-ES_tradnl" sz="2400" dirty="0" err="1" smtClean="0">
                <a:solidFill>
                  <a:srgbClr val="66FFFF"/>
                </a:solidFill>
              </a:rPr>
              <a:t>interaction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with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hadronic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medium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27584" y="1465614"/>
            <a:ext cx="831641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 smtClean="0"/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Phenomenological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approaches</a:t>
            </a:r>
            <a:endParaRPr lang="es-ES_tradnl" sz="2400" dirty="0" smtClean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sz="2400" dirty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sz="2400" dirty="0" smtClean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dirty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Effective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field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theory</a:t>
            </a:r>
            <a:r>
              <a:rPr lang="es-ES_tradnl" sz="2400" dirty="0" smtClean="0">
                <a:solidFill>
                  <a:srgbClr val="66FFFF"/>
                </a:solidFill>
              </a:rPr>
              <a:t>: Heavy-</a:t>
            </a:r>
            <a:r>
              <a:rPr lang="es-ES_tradnl" sz="2400" dirty="0" err="1" smtClean="0">
                <a:solidFill>
                  <a:srgbClr val="66FFFF"/>
                </a:solidFill>
              </a:rPr>
              <a:t>meson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ChPT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n-US" sz="1200" dirty="0">
                <a:solidFill>
                  <a:srgbClr val="FFCC00"/>
                </a:solidFill>
                <a:cs typeface="Times New Roman (Hebrew)" charset="-79"/>
              </a:rPr>
              <a:t>Lutz, </a:t>
            </a:r>
            <a:r>
              <a:rPr lang="en-US" sz="1200" dirty="0" err="1">
                <a:solidFill>
                  <a:srgbClr val="FFCC00"/>
                </a:solidFill>
                <a:cs typeface="Times New Roman (Hebrew)" charset="-79"/>
              </a:rPr>
              <a:t>Soyeur</a:t>
            </a:r>
            <a:r>
              <a:rPr lang="en-US" sz="1200" dirty="0">
                <a:solidFill>
                  <a:srgbClr val="FFCC00"/>
                </a:solidFill>
                <a:cs typeface="Times New Roman (Hebrew)" charset="-79"/>
              </a:rPr>
              <a:t>, </a:t>
            </a:r>
            <a:r>
              <a:rPr lang="en-US" sz="1200" dirty="0" smtClean="0">
                <a:solidFill>
                  <a:srgbClr val="FFCC00"/>
                </a:solidFill>
                <a:cs typeface="Times New Roman (Hebrew)" charset="-79"/>
              </a:rPr>
              <a:t>NPA813(2008)14; </a:t>
            </a:r>
            <a:r>
              <a:rPr lang="en-US" sz="1200" dirty="0" err="1" smtClean="0">
                <a:solidFill>
                  <a:srgbClr val="FFCC00"/>
                </a:solidFill>
                <a:cs typeface="Times New Roman (Hebrew)" charset="-79"/>
              </a:rPr>
              <a:t>Guo</a:t>
            </a:r>
            <a:r>
              <a:rPr lang="en-US" sz="1200" dirty="0">
                <a:solidFill>
                  <a:srgbClr val="FFCC00"/>
                </a:solidFill>
                <a:cs typeface="Times New Roman (Hebrew)" charset="-79"/>
              </a:rPr>
              <a:t>, </a:t>
            </a:r>
            <a:r>
              <a:rPr lang="en-US" sz="1200" dirty="0" err="1">
                <a:solidFill>
                  <a:srgbClr val="FFCC00"/>
                </a:solidFill>
                <a:cs typeface="Times New Roman (Hebrew)" charset="-79"/>
              </a:rPr>
              <a:t>Hanhart</a:t>
            </a:r>
            <a:r>
              <a:rPr lang="en-US" sz="1200" dirty="0">
                <a:solidFill>
                  <a:srgbClr val="FFCC00"/>
                </a:solidFill>
                <a:cs typeface="Times New Roman (Hebrew)" charset="-79"/>
              </a:rPr>
              <a:t>, </a:t>
            </a:r>
            <a:r>
              <a:rPr lang="en-US" sz="1200" dirty="0" err="1">
                <a:solidFill>
                  <a:srgbClr val="FFCC00"/>
                </a:solidFill>
                <a:cs typeface="Times New Roman (Hebrew)" charset="-79"/>
              </a:rPr>
              <a:t>Meissner</a:t>
            </a:r>
            <a:r>
              <a:rPr lang="en-US" sz="1200" dirty="0">
                <a:solidFill>
                  <a:srgbClr val="FFCC00"/>
                </a:solidFill>
                <a:cs typeface="Times New Roman (Hebrew)" charset="-79"/>
              </a:rPr>
              <a:t>, EPJA 40 (2009) 171; </a:t>
            </a:r>
            <a:r>
              <a:rPr lang="en-US" sz="1200" dirty="0" err="1">
                <a:solidFill>
                  <a:srgbClr val="FFCC00"/>
                </a:solidFill>
                <a:cs typeface="Times New Roman (Hebrew)" charset="-79"/>
              </a:rPr>
              <a:t>Geng</a:t>
            </a:r>
            <a:r>
              <a:rPr lang="en-US" sz="1200" dirty="0">
                <a:solidFill>
                  <a:srgbClr val="FFCC00"/>
                </a:solidFill>
                <a:cs typeface="Times New Roman (Hebrew)" charset="-79"/>
              </a:rPr>
              <a:t>, Kaiser, Martin-</a:t>
            </a:r>
            <a:r>
              <a:rPr lang="en-US" sz="1200" dirty="0" err="1">
                <a:solidFill>
                  <a:srgbClr val="FFCC00"/>
                </a:solidFill>
                <a:cs typeface="Times New Roman (Hebrew)" charset="-79"/>
              </a:rPr>
              <a:t>Camalich</a:t>
            </a:r>
            <a:r>
              <a:rPr lang="en-US" sz="1200" dirty="0">
                <a:solidFill>
                  <a:srgbClr val="FFCC00"/>
                </a:solidFill>
                <a:cs typeface="Times New Roman (Hebrew)" charset="-79"/>
              </a:rPr>
              <a:t>, Weise, PRD82 (2010) 054022 </a:t>
            </a:r>
            <a:endParaRPr lang="es-ES_tradnl" sz="2400" dirty="0" smtClean="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</a:pPr>
            <a:endParaRPr lang="es-ES_tradnl" sz="2000" dirty="0">
              <a:solidFill>
                <a:srgbClr val="66FFFF"/>
              </a:solidFill>
            </a:endParaRPr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200" dirty="0" err="1" smtClean="0">
                <a:solidFill>
                  <a:srgbClr val="66FFFF"/>
                </a:solidFill>
              </a:rPr>
              <a:t>Perturbative</a:t>
            </a:r>
            <a:r>
              <a:rPr lang="es-ES_tradnl" sz="2200" dirty="0" smtClean="0">
                <a:solidFill>
                  <a:srgbClr val="66FFFF"/>
                </a:solidFill>
              </a:rPr>
              <a:t> </a:t>
            </a:r>
            <a:r>
              <a:rPr lang="es-ES_tradnl" sz="2200" dirty="0" err="1" smtClean="0">
                <a:solidFill>
                  <a:srgbClr val="66FFFF"/>
                </a:solidFill>
              </a:rPr>
              <a:t>expansion</a:t>
            </a:r>
            <a:r>
              <a:rPr lang="es-ES_tradnl" sz="2200" dirty="0" smtClean="0">
                <a:solidFill>
                  <a:srgbClr val="66FFFF"/>
                </a:solidFill>
              </a:rPr>
              <a:t> of amplitudes (NLO)</a:t>
            </a:r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s-ES_tradnl" sz="2400" dirty="0">
              <a:solidFill>
                <a:srgbClr val="66FFFF"/>
              </a:solidFill>
            </a:endParaRPr>
          </a:p>
          <a:p>
            <a:pPr lvl="2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200" dirty="0" err="1" smtClean="0">
                <a:solidFill>
                  <a:srgbClr val="66FFFF"/>
                </a:solidFill>
              </a:rPr>
              <a:t>Coupled-channel</a:t>
            </a:r>
            <a:r>
              <a:rPr lang="es-ES_tradnl" sz="2200" dirty="0" smtClean="0">
                <a:solidFill>
                  <a:srgbClr val="66FFFF"/>
                </a:solidFill>
              </a:rPr>
              <a:t> </a:t>
            </a:r>
            <a:r>
              <a:rPr lang="es-ES_tradnl" sz="2200" dirty="0" err="1" smtClean="0">
                <a:solidFill>
                  <a:srgbClr val="66FFFF"/>
                </a:solidFill>
              </a:rPr>
              <a:t>unitarized</a:t>
            </a:r>
            <a:r>
              <a:rPr lang="es-ES_tradnl" sz="2200" dirty="0" smtClean="0">
                <a:solidFill>
                  <a:srgbClr val="66FFFF"/>
                </a:solidFill>
              </a:rPr>
              <a:t> </a:t>
            </a:r>
            <a:r>
              <a:rPr lang="es-ES_tradnl" sz="2200" dirty="0" err="1" smtClean="0">
                <a:solidFill>
                  <a:srgbClr val="66FFFF"/>
                </a:solidFill>
              </a:rPr>
              <a:t>approach</a:t>
            </a:r>
            <a:endParaRPr lang="es-ES_tradnl" sz="2200" dirty="0">
              <a:solidFill>
                <a:srgbClr val="66FFFF"/>
              </a:solidFill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331640" y="1916832"/>
            <a:ext cx="489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 dirty="0" smtClean="0">
                <a:solidFill>
                  <a:schemeClr val="hlink"/>
                </a:solidFill>
              </a:rPr>
              <a:t>He, </a:t>
            </a:r>
            <a:r>
              <a:rPr lang="es-ES_tradnl" sz="1400" dirty="0" err="1" smtClean="0">
                <a:solidFill>
                  <a:schemeClr val="hlink"/>
                </a:solidFill>
              </a:rPr>
              <a:t>Fries</a:t>
            </a:r>
            <a:r>
              <a:rPr lang="es-ES_tradnl" sz="1400" dirty="0" smtClean="0">
                <a:solidFill>
                  <a:schemeClr val="hlink"/>
                </a:solidFill>
              </a:rPr>
              <a:t>, </a:t>
            </a:r>
            <a:r>
              <a:rPr lang="es-ES_tradnl" sz="1400" dirty="0" err="1" smtClean="0">
                <a:solidFill>
                  <a:schemeClr val="hlink"/>
                </a:solidFill>
              </a:rPr>
              <a:t>Rapp</a:t>
            </a:r>
            <a:r>
              <a:rPr lang="es-ES_tradnl" sz="1400" dirty="0" smtClean="0">
                <a:solidFill>
                  <a:schemeClr val="hlink"/>
                </a:solidFill>
              </a:rPr>
              <a:t>, </a:t>
            </a:r>
            <a:r>
              <a:rPr lang="es-ES_tradnl" sz="1400" dirty="0" err="1" smtClean="0">
                <a:solidFill>
                  <a:schemeClr val="hlink"/>
                </a:solidFill>
              </a:rPr>
              <a:t>Phys</a:t>
            </a:r>
            <a:r>
              <a:rPr lang="es-ES_tradnl" sz="1400" dirty="0" smtClean="0">
                <a:solidFill>
                  <a:schemeClr val="hlink"/>
                </a:solidFill>
              </a:rPr>
              <a:t>. </a:t>
            </a:r>
            <a:r>
              <a:rPr lang="es-ES_tradnl" sz="1400" dirty="0" err="1" smtClean="0">
                <a:solidFill>
                  <a:schemeClr val="hlink"/>
                </a:solidFill>
              </a:rPr>
              <a:t>Lett</a:t>
            </a:r>
            <a:r>
              <a:rPr lang="es-ES_tradnl" sz="1400" dirty="0" smtClean="0">
                <a:solidFill>
                  <a:schemeClr val="hlink"/>
                </a:solidFill>
              </a:rPr>
              <a:t>. B 701, 445 (2001)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267744" y="4653136"/>
            <a:ext cx="6264696" cy="1728192"/>
            <a:chOff x="2267744" y="4561383"/>
            <a:chExt cx="6264696" cy="1728192"/>
          </a:xfrm>
        </p:grpSpPr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2267744" y="4561383"/>
              <a:ext cx="4896544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1400" dirty="0" err="1" smtClean="0">
                  <a:solidFill>
                    <a:schemeClr val="hlink"/>
                  </a:solidFill>
                </a:rPr>
                <a:t>Ghosh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Das,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Sarkar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Alam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Phys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.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Rev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 D 84, 011503 (2011)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_tradnl" sz="1400" dirty="0" smtClean="0">
                  <a:solidFill>
                    <a:schemeClr val="hlink"/>
                  </a:solidFill>
                </a:rPr>
                <a:t>Das,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Ghosh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Sarkar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Alam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Phys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.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Rev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 D 85, 074017 (2012)</a:t>
              </a: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2267744" y="5658633"/>
              <a:ext cx="6264696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1400" dirty="0" smtClean="0">
                  <a:solidFill>
                    <a:schemeClr val="hlink"/>
                  </a:solidFill>
                </a:rPr>
                <a:t>Abreu, DC,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Llanes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-Estrada, Torres-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Rincon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Ann. 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Phys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. 326, 2737 (2011)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_tradnl" sz="1400" dirty="0" smtClean="0">
                  <a:solidFill>
                    <a:schemeClr val="hlink"/>
                  </a:solidFill>
                </a:rPr>
                <a:t>Abreu, DC, Torres-</a:t>
              </a:r>
              <a:r>
                <a:rPr lang="es-ES_tradnl" sz="1400" dirty="0" err="1" smtClean="0">
                  <a:solidFill>
                    <a:schemeClr val="hlink"/>
                  </a:solidFill>
                </a:rPr>
                <a:t>Rincon</a:t>
              </a:r>
              <a:r>
                <a:rPr lang="es-ES_tradnl" sz="1400" dirty="0" smtClean="0">
                  <a:solidFill>
                    <a:schemeClr val="hlink"/>
                  </a:solidFill>
                </a:rPr>
                <a:t>, </a:t>
              </a:r>
              <a:r>
                <a:rPr lang="en-US" sz="1400" dirty="0" err="1">
                  <a:solidFill>
                    <a:schemeClr val="hlink"/>
                  </a:solidFill>
                </a:rPr>
                <a:t>Phys.Rev</a:t>
              </a:r>
              <a:r>
                <a:rPr lang="en-US" sz="1400" dirty="0">
                  <a:solidFill>
                    <a:schemeClr val="hlink"/>
                  </a:solidFill>
                </a:rPr>
                <a:t>. D87 (2013) 3, 034019</a:t>
              </a:r>
              <a:endParaRPr lang="es-ES_tradnl" sz="1400" dirty="0" smtClean="0">
                <a:solidFill>
                  <a:schemeClr val="hlin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547664" y="2420888"/>
                <a:ext cx="68407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rgbClr val="00FF00"/>
                    </a:solidFill>
                  </a:rPr>
                  <a:t>“</a:t>
                </a:r>
                <a:r>
                  <a:rPr lang="es-ES" dirty="0" err="1" smtClean="0">
                    <a:solidFill>
                      <a:srgbClr val="00FF00"/>
                    </a:solidFill>
                  </a:rPr>
                  <a:t>empirical</a:t>
                </a:r>
                <a:r>
                  <a:rPr lang="es-ES" dirty="0" smtClean="0">
                    <a:solidFill>
                      <a:srgbClr val="00FF00"/>
                    </a:solidFill>
                  </a:rPr>
                  <a:t>”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scattering</a:t>
                </a:r>
                <a:r>
                  <a:rPr lang="es-ES" dirty="0" smtClean="0"/>
                  <a:t> amplitudes of </a:t>
                </a:r>
                <a:r>
                  <a:rPr lang="es-ES" dirty="0" smtClean="0">
                    <a:solidFill>
                      <a:srgbClr val="00FF00"/>
                    </a:solidFill>
                  </a:rPr>
                  <a:t>D</a:t>
                </a:r>
                <a:r>
                  <a:rPr lang="es-ES" i="0" dirty="0" smtClean="0">
                    <a:solidFill>
                      <a:srgbClr val="00FF00"/>
                    </a:solidFill>
                  </a:rPr>
                  <a:t>/</a:t>
                </a:r>
                <a:r>
                  <a:rPr lang="es-ES" dirty="0" smtClean="0">
                    <a:solidFill>
                      <a:srgbClr val="00FF00"/>
                    </a:solidFill>
                  </a:rPr>
                  <a:t>D*</a:t>
                </a:r>
                <a:r>
                  <a:rPr lang="es-ES" dirty="0" smtClean="0"/>
                  <a:t> off 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𝜛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s-ES" sz="20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s-ES" sz="20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420888"/>
                <a:ext cx="684076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02" b="-227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1547664" y="3789040"/>
                <a:ext cx="68407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rgbClr val="00FF00"/>
                    </a:solidFill>
                  </a:rPr>
                  <a:t>D</a:t>
                </a:r>
                <a:r>
                  <a:rPr lang="es-ES" i="0" dirty="0" smtClean="0">
                    <a:solidFill>
                      <a:srgbClr val="00FF00"/>
                    </a:solidFill>
                  </a:rPr>
                  <a:t>/</a:t>
                </a:r>
                <a:r>
                  <a:rPr lang="es-ES" dirty="0" smtClean="0">
                    <a:solidFill>
                      <a:srgbClr val="00FF00"/>
                    </a:solidFill>
                  </a:rPr>
                  <a:t>D*</a:t>
                </a:r>
                <a:r>
                  <a:rPr lang="es-ES" dirty="0" smtClean="0"/>
                  <a:t>  off  </a:t>
                </a:r>
                <a:r>
                  <a:rPr lang="es-ES" dirty="0" smtClean="0">
                    <a:solidFill>
                      <a:srgbClr val="00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s-ES" sz="2000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 smtClean="0">
                    <a:solidFill>
                      <a:srgbClr val="00FF00"/>
                    </a:solidFill>
                  </a:rPr>
                  <a:t> </a:t>
                </a:r>
                <a:r>
                  <a:rPr lang="es-ES" dirty="0" smtClean="0">
                    <a:solidFill>
                      <a:srgbClr val="00FF00"/>
                    </a:solidFill>
                  </a:rPr>
                  <a:t>SU(3) </a:t>
                </a:r>
                <a:r>
                  <a:rPr lang="es-ES" dirty="0" err="1" smtClean="0">
                    <a:solidFill>
                      <a:srgbClr val="00FF00"/>
                    </a:solidFill>
                  </a:rPr>
                  <a:t>octet</a:t>
                </a:r>
                <a:r>
                  <a:rPr lang="es-ES" dirty="0" smtClean="0"/>
                  <a:t> + </a:t>
                </a:r>
                <a:r>
                  <a:rPr lang="es-ES" dirty="0" err="1" smtClean="0"/>
                  <a:t>constraints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from</a:t>
                </a:r>
                <a:r>
                  <a:rPr lang="es-ES" dirty="0" smtClean="0"/>
                  <a:t> </a:t>
                </a:r>
                <a:r>
                  <a:rPr lang="es-ES" b="1" dirty="0" smtClean="0">
                    <a:solidFill>
                      <a:srgbClr val="FFC000"/>
                    </a:solidFill>
                  </a:rPr>
                  <a:t>HQ </a:t>
                </a:r>
                <a:r>
                  <a:rPr lang="es-ES" b="1" dirty="0" err="1" smtClean="0">
                    <a:solidFill>
                      <a:srgbClr val="FFC000"/>
                    </a:solidFill>
                  </a:rPr>
                  <a:t>symmetry</a:t>
                </a:r>
                <a:endParaRPr lang="es-ES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89040"/>
                <a:ext cx="684076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802" b="-24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827584" y="6453336"/>
            <a:ext cx="6934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 dirty="0" err="1" smtClean="0">
                <a:solidFill>
                  <a:schemeClr val="hlink"/>
                </a:solidFill>
              </a:rPr>
              <a:t>See</a:t>
            </a:r>
            <a:r>
              <a:rPr lang="es-ES_tradnl" sz="1400" dirty="0" smtClean="0">
                <a:solidFill>
                  <a:schemeClr val="hlink"/>
                </a:solidFill>
              </a:rPr>
              <a:t> </a:t>
            </a:r>
            <a:r>
              <a:rPr lang="es-ES_tradnl" sz="1400" dirty="0" err="1" smtClean="0">
                <a:solidFill>
                  <a:schemeClr val="hlink"/>
                </a:solidFill>
              </a:rPr>
              <a:t>also</a:t>
            </a:r>
            <a:r>
              <a:rPr lang="es-ES_tradnl" sz="1400" dirty="0" smtClean="0">
                <a:solidFill>
                  <a:schemeClr val="hlink"/>
                </a:solidFill>
              </a:rPr>
              <a:t>: </a:t>
            </a:r>
            <a:r>
              <a:rPr lang="es-ES_tradnl" sz="1400" dirty="0" err="1" smtClean="0">
                <a:solidFill>
                  <a:schemeClr val="hlink"/>
                </a:solidFill>
              </a:rPr>
              <a:t>Fuchs</a:t>
            </a:r>
            <a:r>
              <a:rPr lang="es-ES_tradnl" sz="1400" dirty="0" smtClean="0">
                <a:solidFill>
                  <a:schemeClr val="hlink"/>
                </a:solidFill>
              </a:rPr>
              <a:t>, </a:t>
            </a:r>
            <a:r>
              <a:rPr lang="es-ES_tradnl" sz="1400" dirty="0" err="1" smtClean="0">
                <a:solidFill>
                  <a:schemeClr val="hlink"/>
                </a:solidFill>
              </a:rPr>
              <a:t>Martemyanov</a:t>
            </a:r>
            <a:r>
              <a:rPr lang="es-ES_tradnl" sz="1400" dirty="0" smtClean="0">
                <a:solidFill>
                  <a:schemeClr val="hlink"/>
                </a:solidFill>
              </a:rPr>
              <a:t>, </a:t>
            </a:r>
            <a:r>
              <a:rPr lang="es-ES_tradnl" sz="1400" dirty="0" err="1" smtClean="0">
                <a:solidFill>
                  <a:schemeClr val="hlink"/>
                </a:solidFill>
              </a:rPr>
              <a:t>Faessler</a:t>
            </a:r>
            <a:r>
              <a:rPr lang="es-ES_tradnl" sz="1400" dirty="0" smtClean="0">
                <a:solidFill>
                  <a:schemeClr val="hlink"/>
                </a:solidFill>
              </a:rPr>
              <a:t>, </a:t>
            </a:r>
            <a:r>
              <a:rPr lang="es-ES_tradnl" sz="1400" dirty="0" err="1" smtClean="0">
                <a:solidFill>
                  <a:schemeClr val="hlink"/>
                </a:solidFill>
              </a:rPr>
              <a:t>Krivoruchenko</a:t>
            </a:r>
            <a:r>
              <a:rPr lang="es-ES_tradnl" sz="1400" dirty="0" smtClean="0">
                <a:solidFill>
                  <a:schemeClr val="hlink"/>
                </a:solidFill>
              </a:rPr>
              <a:t>, PRC73, 035204 (2006)</a:t>
            </a:r>
          </a:p>
        </p:txBody>
      </p:sp>
    </p:spTree>
    <p:extLst>
      <p:ext uri="{BB962C8B-B14F-4D97-AF65-F5344CB8AC3E}">
        <p14:creationId xmlns:p14="http://schemas.microsoft.com/office/powerpoint/2010/main" val="27602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FF00"/>
                </a:solidFill>
              </a:rPr>
              <a:t>Modelling</a:t>
            </a:r>
            <a:r>
              <a:rPr lang="en-US" sz="2400" b="1" u="sng" dirty="0" smtClean="0">
                <a:solidFill>
                  <a:srgbClr val="00FF00"/>
                </a:solidFill>
              </a:rPr>
              <a:t> heavy-meson interactions in a hadron gas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68313" y="836712"/>
            <a:ext cx="2931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smtClean="0">
                <a:solidFill>
                  <a:srgbClr val="66FFFF"/>
                </a:solidFill>
              </a:rPr>
              <a:t>R</a:t>
            </a:r>
            <a:r>
              <a:rPr lang="es-ES_tradnl" sz="2400" i="0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ole of </a:t>
            </a:r>
            <a:r>
              <a:rPr lang="es-ES_tradnl" sz="2400" i="0" u="sng" dirty="0" err="1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unitarization</a:t>
            </a:r>
            <a:endParaRPr lang="es-ES_tradnl" i="0" dirty="0">
              <a:solidFill>
                <a:srgbClr val="FFC000"/>
              </a:solidFill>
              <a:latin typeface="Mathematica1" pitchFamily="2" charset="2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156383" y="1340768"/>
            <a:ext cx="3271601" cy="2390275"/>
            <a:chOff x="685602" y="3943124"/>
            <a:chExt cx="3742382" cy="2671989"/>
          </a:xfrm>
        </p:grpSpPr>
        <p:grpSp>
          <p:nvGrpSpPr>
            <p:cNvPr id="16" name="Groupe 5"/>
            <p:cNvGrpSpPr/>
            <p:nvPr/>
          </p:nvGrpSpPr>
          <p:grpSpPr>
            <a:xfrm>
              <a:off x="685602" y="3943124"/>
              <a:ext cx="3742382" cy="2671989"/>
              <a:chOff x="685602" y="3943124"/>
              <a:chExt cx="3742382" cy="2671989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602" y="3943124"/>
                <a:ext cx="3742382" cy="267198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2915817" y="4129916"/>
                <a:ext cx="720079" cy="5232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s-ES" sz="2800" i="0" dirty="0" err="1" smtClean="0">
                    <a:solidFill>
                      <a:schemeClr val="bg1"/>
                    </a:solidFill>
                    <a:latin typeface="Mathematica1" pitchFamily="2" charset="2"/>
                  </a:rPr>
                  <a:t>p</a:t>
                </a:r>
                <a:endParaRPr lang="es-ES" sz="1600" i="0" baseline="30000" dirty="0">
                  <a:solidFill>
                    <a:schemeClr val="bg1"/>
                  </a:solidFill>
                  <a:latin typeface="Mathematica1" pitchFamily="2" charset="2"/>
                </a:endParaRPr>
              </a:p>
            </p:txBody>
          </p:sp>
        </p:grp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078" y="4224838"/>
              <a:ext cx="476250" cy="3333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547665" y="5301208"/>
              <a:ext cx="1853817" cy="5848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s-ES" sz="2800" i="0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(2400)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788024" y="1340768"/>
            <a:ext cx="3384376" cy="2390274"/>
            <a:chOff x="683568" y="3943123"/>
            <a:chExt cx="3644390" cy="267198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943123"/>
              <a:ext cx="3644390" cy="267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915817" y="4129916"/>
              <a:ext cx="8640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D*</a:t>
              </a:r>
              <a:r>
                <a:rPr lang="es-ES" sz="2800" i="0" dirty="0" smtClean="0">
                  <a:solidFill>
                    <a:schemeClr val="bg1"/>
                  </a:solidFill>
                  <a:latin typeface="Mathematica1" pitchFamily="2" charset="2"/>
                </a:rPr>
                <a:t>p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835697" y="5301208"/>
              <a:ext cx="17281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s-ES" sz="2800" i="0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(2427)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078" y="4224838"/>
              <a:ext cx="4762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1084375" y="3861048"/>
            <a:ext cx="3353688" cy="2376264"/>
            <a:chOff x="683568" y="3933056"/>
            <a:chExt cx="3754495" cy="26778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933056"/>
              <a:ext cx="3754495" cy="267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3347865" y="4129916"/>
              <a:ext cx="8640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s-ES" sz="2800" i="0" dirty="0" err="1" smtClean="0">
                  <a:solidFill>
                    <a:schemeClr val="bg1"/>
                  </a:solidFill>
                  <a:latin typeface="Mathematica1" pitchFamily="2" charset="2"/>
                </a:rPr>
                <a:t>p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1547665" y="5301208"/>
              <a:ext cx="17281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s-ES" sz="2800" i="0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(??)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767187" y="3861048"/>
            <a:ext cx="3405213" cy="2376264"/>
            <a:chOff x="4644008" y="3933056"/>
            <a:chExt cx="3765253" cy="268011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33056"/>
              <a:ext cx="3765253" cy="2680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7308305" y="4129916"/>
              <a:ext cx="8640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*</a:t>
              </a:r>
              <a:r>
                <a:rPr lang="es-ES" sz="2800" i="0" dirty="0" smtClean="0">
                  <a:solidFill>
                    <a:schemeClr val="bg1"/>
                  </a:solidFill>
                  <a:latin typeface="Mathematica1" pitchFamily="2" charset="2"/>
                </a:rPr>
                <a:t>p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652121" y="5301208"/>
              <a:ext cx="17281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s-ES" sz="2800" i="0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s-E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(??)</a:t>
              </a:r>
              <a:endParaRPr lang="es-ES" sz="1600" i="0" baseline="30000" dirty="0">
                <a:solidFill>
                  <a:schemeClr val="bg1"/>
                </a:solidFill>
                <a:latin typeface="Mathematica1" pitchFamily="2" charset="2"/>
              </a:endParaRPr>
            </a:p>
          </p:txBody>
        </p:sp>
      </p:grpSp>
      <p:sp>
        <p:nvSpPr>
          <p:cNvPr id="26" name="72 CuadroTexto"/>
          <p:cNvSpPr txBox="1">
            <a:spLocks noChangeArrowheads="1"/>
          </p:cNvSpPr>
          <p:nvPr/>
        </p:nvSpPr>
        <p:spPr bwMode="auto">
          <a:xfrm>
            <a:off x="747491" y="6453336"/>
            <a:ext cx="8216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200" dirty="0" err="1" smtClean="0">
                <a:solidFill>
                  <a:srgbClr val="FFC000"/>
                </a:solidFill>
              </a:rPr>
              <a:t>Kolomeitsev</a:t>
            </a:r>
            <a:r>
              <a:rPr lang="es-ES" sz="1200" dirty="0" smtClean="0">
                <a:solidFill>
                  <a:srgbClr val="FFC000"/>
                </a:solidFill>
              </a:rPr>
              <a:t>, </a:t>
            </a:r>
            <a:r>
              <a:rPr lang="es-ES" sz="1200" dirty="0" err="1" smtClean="0">
                <a:solidFill>
                  <a:srgbClr val="FFC000"/>
                </a:solidFill>
              </a:rPr>
              <a:t>Lutz</a:t>
            </a:r>
            <a:r>
              <a:rPr lang="es-ES" sz="1200" dirty="0" smtClean="0">
                <a:solidFill>
                  <a:srgbClr val="FFC000"/>
                </a:solidFill>
              </a:rPr>
              <a:t>, PLB 582, 39 (2004); </a:t>
            </a:r>
            <a:r>
              <a:rPr lang="es-ES" sz="1200" dirty="0" err="1" smtClean="0">
                <a:solidFill>
                  <a:srgbClr val="FFC000"/>
                </a:solidFill>
              </a:rPr>
              <a:t>Guo</a:t>
            </a:r>
            <a:r>
              <a:rPr lang="es-ES" sz="1200" dirty="0" smtClean="0">
                <a:solidFill>
                  <a:srgbClr val="FFC000"/>
                </a:solidFill>
              </a:rPr>
              <a:t> et al, PLB 641, 27 (2006); </a:t>
            </a:r>
            <a:r>
              <a:rPr lang="es-ES" sz="1200" dirty="0" err="1" smtClean="0">
                <a:solidFill>
                  <a:srgbClr val="FFC000"/>
                </a:solidFill>
              </a:rPr>
              <a:t>Flynn</a:t>
            </a:r>
            <a:r>
              <a:rPr lang="es-ES" sz="1200" dirty="0" smtClean="0">
                <a:solidFill>
                  <a:srgbClr val="FFC000"/>
                </a:solidFill>
              </a:rPr>
              <a:t> and Nieves, PRD 75 (2007) 074024</a:t>
            </a:r>
            <a:endParaRPr lang="es-ES" sz="1200" dirty="0">
              <a:solidFill>
                <a:srgbClr val="FFC000"/>
              </a:solidFill>
            </a:endParaRPr>
          </a:p>
        </p:txBody>
      </p:sp>
      <p:sp>
        <p:nvSpPr>
          <p:cNvPr id="27" name="72 CuadroTexto"/>
          <p:cNvSpPr txBox="1">
            <a:spLocks noChangeArrowheads="1"/>
          </p:cNvSpPr>
          <p:nvPr/>
        </p:nvSpPr>
        <p:spPr bwMode="auto">
          <a:xfrm>
            <a:off x="4067945" y="764704"/>
            <a:ext cx="5076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200" dirty="0" smtClean="0">
                <a:solidFill>
                  <a:srgbClr val="FFC000"/>
                </a:solidFill>
              </a:rPr>
              <a:t>Abreu, DC, </a:t>
            </a:r>
            <a:r>
              <a:rPr lang="es-ES" sz="1200" dirty="0" err="1" smtClean="0">
                <a:solidFill>
                  <a:srgbClr val="FFC000"/>
                </a:solidFill>
              </a:rPr>
              <a:t>Llanes</a:t>
            </a:r>
            <a:r>
              <a:rPr lang="es-ES" sz="1200" dirty="0" smtClean="0">
                <a:solidFill>
                  <a:srgbClr val="FFC000"/>
                </a:solidFill>
              </a:rPr>
              <a:t>, Torres-</a:t>
            </a:r>
            <a:r>
              <a:rPr lang="es-ES" sz="1200" dirty="0" err="1" smtClean="0">
                <a:solidFill>
                  <a:srgbClr val="FFC000"/>
                </a:solidFill>
              </a:rPr>
              <a:t>Rincon</a:t>
            </a:r>
            <a:r>
              <a:rPr lang="es-ES" sz="1200" dirty="0">
                <a:solidFill>
                  <a:srgbClr val="FFC000"/>
                </a:solidFill>
              </a:rPr>
              <a:t>, </a:t>
            </a:r>
            <a:r>
              <a:rPr lang="es-ES" sz="1200" dirty="0" err="1">
                <a:solidFill>
                  <a:srgbClr val="FFC000"/>
                </a:solidFill>
              </a:rPr>
              <a:t>Annals</a:t>
            </a:r>
            <a:r>
              <a:rPr lang="es-ES" sz="1200" dirty="0">
                <a:solidFill>
                  <a:srgbClr val="FFC000"/>
                </a:solidFill>
              </a:rPr>
              <a:t> </a:t>
            </a:r>
            <a:r>
              <a:rPr lang="es-ES" sz="1200" dirty="0" err="1">
                <a:solidFill>
                  <a:srgbClr val="FFC000"/>
                </a:solidFill>
              </a:rPr>
              <a:t>Phys</a:t>
            </a:r>
            <a:r>
              <a:rPr lang="es-ES" sz="1200" dirty="0">
                <a:solidFill>
                  <a:srgbClr val="FFC000"/>
                </a:solidFill>
              </a:rPr>
              <a:t>. 326 (2011) </a:t>
            </a:r>
            <a:r>
              <a:rPr lang="es-ES" sz="1200" dirty="0" smtClean="0">
                <a:solidFill>
                  <a:srgbClr val="FFC000"/>
                </a:solidFill>
              </a:rPr>
              <a:t>2737-2772</a:t>
            </a:r>
          </a:p>
          <a:p>
            <a:pPr eaLnBrk="1" hangingPunct="1"/>
            <a:r>
              <a:rPr lang="es-ES" sz="1200" dirty="0" smtClean="0">
                <a:solidFill>
                  <a:srgbClr val="FFC000"/>
                </a:solidFill>
              </a:rPr>
              <a:t>Abreu, DC, Torres-</a:t>
            </a:r>
            <a:r>
              <a:rPr lang="es-ES" sz="1200" dirty="0" err="1" smtClean="0">
                <a:solidFill>
                  <a:srgbClr val="FFC000"/>
                </a:solidFill>
              </a:rPr>
              <a:t>Rincon</a:t>
            </a:r>
            <a:r>
              <a:rPr lang="es-ES" sz="1200" dirty="0" smtClean="0">
                <a:solidFill>
                  <a:srgbClr val="FFC000"/>
                </a:solidFill>
              </a:rPr>
              <a:t>, </a:t>
            </a:r>
            <a:r>
              <a:rPr lang="en-US" sz="1200" dirty="0" err="1">
                <a:solidFill>
                  <a:srgbClr val="FFC000"/>
                </a:solidFill>
              </a:rPr>
              <a:t>Phys.Rev</a:t>
            </a:r>
            <a:r>
              <a:rPr lang="en-US" sz="1200" dirty="0">
                <a:solidFill>
                  <a:srgbClr val="FFC000"/>
                </a:solidFill>
              </a:rPr>
              <a:t>. D87 (2013) 3, 034019</a:t>
            </a:r>
            <a:endParaRPr lang="es-E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FF00"/>
                </a:solidFill>
              </a:rPr>
              <a:t>H</a:t>
            </a:r>
            <a:r>
              <a:rPr lang="en-US" sz="2400" b="1" u="sng" dirty="0" smtClean="0">
                <a:solidFill>
                  <a:srgbClr val="00FF00"/>
                </a:solidFill>
              </a:rPr>
              <a:t>eavy-meson transport coefficients in a hadron gas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68313" y="1052736"/>
            <a:ext cx="7920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err="1" smtClean="0">
                <a:solidFill>
                  <a:srgbClr val="66FFFF"/>
                </a:solidFill>
              </a:rPr>
              <a:t>Transport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approach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for</a:t>
            </a:r>
            <a:r>
              <a:rPr lang="es-ES_tradnl" sz="2400" dirty="0" smtClean="0">
                <a:solidFill>
                  <a:srgbClr val="66FFFF"/>
                </a:solidFill>
              </a:rPr>
              <a:t> heavy </a:t>
            </a:r>
            <a:r>
              <a:rPr lang="es-ES_tradnl" sz="2400" dirty="0" err="1" smtClean="0">
                <a:solidFill>
                  <a:srgbClr val="66FFFF"/>
                </a:solidFill>
              </a:rPr>
              <a:t>mesons</a:t>
            </a:r>
            <a:r>
              <a:rPr lang="es-ES_tradnl" sz="2400" dirty="0" smtClean="0">
                <a:solidFill>
                  <a:srgbClr val="66FFFF"/>
                </a:solidFill>
              </a:rPr>
              <a:t>:</a:t>
            </a:r>
            <a:endParaRPr lang="es-ES_tradnl" i="0" dirty="0">
              <a:solidFill>
                <a:srgbClr val="FFC000"/>
              </a:solidFill>
              <a:latin typeface="Mathematica1" pitchFamily="2" charset="2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65902" y="1774264"/>
            <a:ext cx="45576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 smtClean="0"/>
              <a:t> </a:t>
            </a:r>
            <a:r>
              <a:rPr lang="es-ES_tradnl" sz="2000" dirty="0" smtClean="0">
                <a:solidFill>
                  <a:srgbClr val="FFC000"/>
                </a:solidFill>
              </a:rPr>
              <a:t>D/B </a:t>
            </a:r>
            <a:r>
              <a:rPr lang="es-ES_tradnl" sz="2000" dirty="0" err="1" smtClean="0">
                <a:solidFill>
                  <a:srgbClr val="FFC000"/>
                </a:solidFill>
              </a:rPr>
              <a:t>distribution</a:t>
            </a:r>
            <a:r>
              <a:rPr lang="es-ES_tradnl" sz="2000" dirty="0" smtClean="0">
                <a:solidFill>
                  <a:srgbClr val="FFC000"/>
                </a:solidFill>
              </a:rPr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equilibrium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/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hot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hadron</a:t>
            </a:r>
            <a:r>
              <a:rPr lang="es-ES_tradnl" sz="2000" dirty="0" smtClean="0">
                <a:solidFill>
                  <a:srgbClr val="FF0000"/>
                </a:solidFill>
              </a:rPr>
              <a:t> gas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sz="2000" dirty="0" smtClean="0"/>
              <a:t>Relax </a:t>
            </a:r>
            <a:r>
              <a:rPr lang="es-ES_tradnl" sz="2000" dirty="0" err="1" smtClean="0"/>
              <a:t>via</a:t>
            </a:r>
            <a:r>
              <a:rPr lang="es-ES_tradnl" sz="2000" dirty="0" smtClean="0"/>
              <a:t> </a:t>
            </a:r>
            <a:r>
              <a:rPr lang="es-ES_tradnl" sz="2000" dirty="0" err="1" smtClean="0">
                <a:solidFill>
                  <a:srgbClr val="FFC000"/>
                </a:solidFill>
              </a:rPr>
              <a:t>Boltzmann-Uehling-Uhlenbeck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equation</a:t>
            </a:r>
            <a:endParaRPr lang="es-ES_tradnl" sz="2000" dirty="0" smtClean="0"/>
          </a:p>
        </p:txBody>
      </p:sp>
      <p:pic>
        <p:nvPicPr>
          <p:cNvPr id="5" name="Picture 2" descr="C:\Users\Daniel\Documents\Work\presentaciones\FIGSS Seminar\Material\Pics-and-anims\Translational_motion_kinetic_theo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5134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doblada"/>
          <p:cNvSpPr/>
          <p:nvPr/>
        </p:nvSpPr>
        <p:spPr bwMode="auto">
          <a:xfrm flipV="1">
            <a:off x="2307305" y="5307595"/>
            <a:ext cx="576064" cy="64807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64080" y="5631631"/>
            <a:ext cx="3455999" cy="461665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err="1" smtClean="0">
                <a:solidFill>
                  <a:srgbClr val="0070C0"/>
                </a:solidFill>
              </a:rPr>
              <a:t>Fokker</a:t>
            </a:r>
            <a:r>
              <a:rPr lang="es-ES_tradnl" sz="2400" dirty="0" smtClean="0">
                <a:solidFill>
                  <a:srgbClr val="0070C0"/>
                </a:solidFill>
              </a:rPr>
              <a:t>-Planck </a:t>
            </a:r>
            <a:r>
              <a:rPr lang="es-ES_tradnl" sz="2400" dirty="0" err="1" smtClean="0">
                <a:solidFill>
                  <a:srgbClr val="0070C0"/>
                </a:solidFill>
              </a:rPr>
              <a:t>equation</a:t>
            </a:r>
            <a:endParaRPr lang="es-ES_tradnl" i="0" dirty="0">
              <a:solidFill>
                <a:srgbClr val="0070C0"/>
              </a:solidFill>
              <a:latin typeface="Mathematica1" pitchFamily="2" charset="2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42814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>
                <a:solidFill>
                  <a:schemeClr val="hlink"/>
                </a:solidFill>
              </a:rPr>
              <a:t> </a:t>
            </a:r>
            <a:r>
              <a:rPr lang="es-ES_tradnl" sz="2000" i="0" dirty="0"/>
              <a:t>Small </a:t>
            </a:r>
            <a:r>
              <a:rPr lang="es-ES_tradnl" sz="2000" i="0" dirty="0" err="1"/>
              <a:t>number</a:t>
            </a:r>
            <a:r>
              <a:rPr lang="es-ES_tradnl" sz="2000" i="0" dirty="0"/>
              <a:t> of </a:t>
            </a:r>
            <a:r>
              <a:rPr lang="es-ES_tradnl" sz="2000" i="0" dirty="0">
                <a:solidFill>
                  <a:srgbClr val="00FF00"/>
                </a:solidFill>
              </a:rPr>
              <a:t>heavy </a:t>
            </a:r>
            <a:r>
              <a:rPr lang="es-ES_tradnl" sz="2000" i="0" dirty="0" err="1">
                <a:solidFill>
                  <a:srgbClr val="00FF00"/>
                </a:solidFill>
              </a:rPr>
              <a:t>mesons</a:t>
            </a:r>
            <a:endParaRPr lang="es-ES_tradnl" i="0" dirty="0">
              <a:solidFill>
                <a:srgbClr val="00FF00"/>
              </a:solidFill>
            </a:endParaRP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i="0" dirty="0"/>
              <a:t> </a:t>
            </a:r>
            <a:r>
              <a:rPr lang="es-ES_tradnl" sz="2400" b="1" dirty="0">
                <a:solidFill>
                  <a:srgbClr val="FFC000"/>
                </a:solidFill>
              </a:rPr>
              <a:t>M</a:t>
            </a:r>
            <a:r>
              <a:rPr lang="es-ES_tradnl" sz="2400" b="1" baseline="-25000" dirty="0">
                <a:solidFill>
                  <a:srgbClr val="FFC000"/>
                </a:solidFill>
              </a:rPr>
              <a:t>D/B</a:t>
            </a:r>
            <a:r>
              <a:rPr lang="es-ES_tradnl" sz="2400" b="1" i="0" dirty="0">
                <a:solidFill>
                  <a:srgbClr val="FFC000"/>
                </a:solidFill>
              </a:rPr>
              <a:t> &gt;&gt; </a:t>
            </a:r>
            <a:r>
              <a:rPr lang="es-ES_tradnl" sz="2400" b="1" dirty="0" err="1">
                <a:solidFill>
                  <a:srgbClr val="FFC000"/>
                </a:solidFill>
              </a:rPr>
              <a:t>m</a:t>
            </a:r>
            <a:r>
              <a:rPr lang="es-ES_tradnl" sz="2400" b="1" i="0" baseline="-25000" dirty="0" err="1">
                <a:solidFill>
                  <a:srgbClr val="FFC000"/>
                </a:solidFill>
                <a:latin typeface="Mathematica1" pitchFamily="2" charset="2"/>
              </a:rPr>
              <a:t>p</a:t>
            </a:r>
            <a:endParaRPr lang="es-ES_tradnl" sz="2400" b="1" i="0" baseline="-25000" dirty="0">
              <a:solidFill>
                <a:srgbClr val="FFC000"/>
              </a:solidFill>
              <a:latin typeface="Mathematica1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86" y="3429000"/>
            <a:ext cx="1731202" cy="587127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3995935" y="6113374"/>
            <a:ext cx="2592287" cy="683207"/>
            <a:chOff x="7596337" y="1375900"/>
            <a:chExt cx="2592287" cy="683207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7596337" y="1375900"/>
              <a:ext cx="2520280" cy="68320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641302" y="1412776"/>
              <a:ext cx="254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More </a:t>
              </a:r>
              <a:r>
                <a:rPr lang="es-ES" b="1" dirty="0" err="1" smtClean="0"/>
                <a:t>details</a:t>
              </a:r>
              <a:r>
                <a:rPr lang="es-ES" b="1" dirty="0" smtClean="0"/>
                <a:t>:</a:t>
              </a:r>
            </a:p>
            <a:p>
              <a:r>
                <a:rPr lang="es-ES" b="1" dirty="0" smtClean="0"/>
                <a:t>Juan Torres’ </a:t>
              </a:r>
              <a:r>
                <a:rPr lang="es-ES" b="1" dirty="0" err="1" smtClean="0"/>
                <a:t>talk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255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FF00"/>
                </a:solidFill>
              </a:rPr>
              <a:t>H</a:t>
            </a:r>
            <a:r>
              <a:rPr lang="en-US" sz="2400" b="1" u="sng" dirty="0" smtClean="0">
                <a:solidFill>
                  <a:srgbClr val="00FF00"/>
                </a:solidFill>
              </a:rPr>
              <a:t>eavy-meson transport coefficients in a hadron gas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68313" y="1052736"/>
            <a:ext cx="7920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err="1" smtClean="0">
                <a:solidFill>
                  <a:srgbClr val="66FFFF"/>
                </a:solidFill>
              </a:rPr>
              <a:t>Fokker</a:t>
            </a:r>
            <a:r>
              <a:rPr lang="es-ES_tradnl" sz="2400" dirty="0" smtClean="0">
                <a:solidFill>
                  <a:srgbClr val="66FFFF"/>
                </a:solidFill>
              </a:rPr>
              <a:t>-Planck </a:t>
            </a:r>
            <a:r>
              <a:rPr lang="es-ES_tradnl" sz="2400" dirty="0" err="1" smtClean="0">
                <a:solidFill>
                  <a:srgbClr val="66FFFF"/>
                </a:solidFill>
              </a:rPr>
              <a:t>equation</a:t>
            </a:r>
            <a:r>
              <a:rPr lang="es-ES_tradnl" sz="2400" dirty="0" smtClean="0">
                <a:solidFill>
                  <a:srgbClr val="66FFFF"/>
                </a:solidFill>
              </a:rPr>
              <a:t>:</a:t>
            </a:r>
            <a:endParaRPr lang="es-ES_tradnl" i="0" dirty="0">
              <a:solidFill>
                <a:srgbClr val="FFC000"/>
              </a:solidFill>
              <a:latin typeface="Mathematica1" pitchFamily="2" charset="2"/>
            </a:endParaRPr>
          </a:p>
        </p:txBody>
      </p:sp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6765"/>
            <a:ext cx="6840760" cy="802195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37696" y="1608366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Momentum</a:t>
            </a:r>
            <a:r>
              <a:rPr lang="fr-BE" dirty="0" smtClean="0"/>
              <a:t> distribution </a:t>
            </a:r>
            <a:r>
              <a:rPr lang="fr-BE" dirty="0" err="1" smtClean="0"/>
              <a:t>function</a:t>
            </a:r>
            <a:endParaRPr lang="fr-BE" dirty="0"/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1475656" y="1906403"/>
            <a:ext cx="360040" cy="44247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" name="11 CuadroTexto"/>
          <p:cNvSpPr txBox="1"/>
          <p:nvPr/>
        </p:nvSpPr>
        <p:spPr>
          <a:xfrm>
            <a:off x="2733031" y="3429000"/>
            <a:ext cx="1604625" cy="646331"/>
          </a:xfrm>
          <a:prstGeom prst="rect">
            <a:avLst/>
          </a:prstGeom>
          <a:solidFill>
            <a:srgbClr val="00FF00"/>
          </a:solidFill>
          <a:ln w="25400"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err="1" smtClean="0">
                <a:solidFill>
                  <a:srgbClr val="002060"/>
                </a:solidFill>
              </a:rPr>
              <a:t>Friction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term</a:t>
            </a:r>
            <a:r>
              <a:rPr lang="es-ES" dirty="0" smtClean="0">
                <a:solidFill>
                  <a:srgbClr val="002060"/>
                </a:solidFill>
              </a:rPr>
              <a:t> (“</a:t>
            </a:r>
            <a:r>
              <a:rPr lang="es-ES" dirty="0" err="1" smtClean="0">
                <a:solidFill>
                  <a:srgbClr val="002060"/>
                </a:solidFill>
              </a:rPr>
              <a:t>drag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force</a:t>
            </a:r>
            <a:r>
              <a:rPr lang="es-ES" dirty="0" smtClean="0">
                <a:solidFill>
                  <a:srgbClr val="002060"/>
                </a:solidFill>
              </a:rPr>
              <a:t>”)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5253312" y="3430741"/>
            <a:ext cx="1118888" cy="646331"/>
          </a:xfrm>
          <a:prstGeom prst="rect">
            <a:avLst/>
          </a:prstGeom>
          <a:solidFill>
            <a:srgbClr val="00FF00"/>
          </a:solidFill>
          <a:ln w="25400"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err="1" smtClean="0">
                <a:solidFill>
                  <a:srgbClr val="002060"/>
                </a:solidFill>
              </a:rPr>
              <a:t>Diffusion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term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3256472" y="2852936"/>
            <a:ext cx="91392" cy="576064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5776752" y="2852936"/>
            <a:ext cx="0" cy="51663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4775050"/>
            <a:ext cx="6876256" cy="1318246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67544" y="4119463"/>
            <a:ext cx="7920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err="1" smtClean="0">
                <a:solidFill>
                  <a:srgbClr val="66FFFF"/>
                </a:solidFill>
              </a:rPr>
              <a:t>Collision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rate</a:t>
            </a:r>
            <a:r>
              <a:rPr lang="es-ES_tradnl" sz="2400" dirty="0" smtClean="0">
                <a:solidFill>
                  <a:srgbClr val="66FFFF"/>
                </a:solidFill>
              </a:rPr>
              <a:t>:</a:t>
            </a:r>
            <a:endParaRPr lang="es-ES_tradnl" i="0" dirty="0">
              <a:solidFill>
                <a:srgbClr val="FFC000"/>
              </a:solidFill>
              <a:latin typeface="Mathematica1" pitchFamily="2" charset="2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6306376" y="5949280"/>
            <a:ext cx="45696" cy="28803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4" name="11 CuadroTexto"/>
          <p:cNvSpPr txBox="1"/>
          <p:nvPr/>
        </p:nvSpPr>
        <p:spPr>
          <a:xfrm>
            <a:off x="5076056" y="6167045"/>
            <a:ext cx="3888432" cy="369332"/>
          </a:xfrm>
          <a:prstGeom prst="rect">
            <a:avLst/>
          </a:prstGeom>
          <a:solidFill>
            <a:srgbClr val="00FF00"/>
          </a:solidFill>
          <a:ln w="25400"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err="1" smtClean="0">
                <a:solidFill>
                  <a:srgbClr val="002060"/>
                </a:solidFill>
              </a:rPr>
              <a:t>Isospin-averaged</a:t>
            </a:r>
            <a:r>
              <a:rPr lang="es-ES" dirty="0" smtClean="0">
                <a:solidFill>
                  <a:srgbClr val="002060"/>
                </a:solidFill>
              </a:rPr>
              <a:t> D/D* </a:t>
            </a:r>
            <a:r>
              <a:rPr lang="es-ES" i="0" dirty="0" smtClean="0">
                <a:solidFill>
                  <a:srgbClr val="002060"/>
                </a:solidFill>
                <a:latin typeface="Mathematica1" pitchFamily="2" charset="2"/>
              </a:rPr>
              <a:t>p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amplitude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9878" y="6165304"/>
            <a:ext cx="4666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b="1" dirty="0" smtClean="0">
                <a:solidFill>
                  <a:srgbClr val="FFC000"/>
                </a:solidFill>
              </a:rPr>
              <a:t>(and </a:t>
            </a:r>
            <a:r>
              <a:rPr lang="es-ES_tradnl" b="1" dirty="0" err="1" smtClean="0">
                <a:solidFill>
                  <a:srgbClr val="FFC000"/>
                </a:solidFill>
              </a:rPr>
              <a:t>similarly</a:t>
            </a:r>
            <a:r>
              <a:rPr lang="es-ES_tradnl" b="1" dirty="0" smtClean="0">
                <a:solidFill>
                  <a:srgbClr val="FFC000"/>
                </a:solidFill>
              </a:rPr>
              <a:t> </a:t>
            </a:r>
            <a:r>
              <a:rPr lang="es-ES_tradnl" b="1" dirty="0" err="1" smtClean="0">
                <a:solidFill>
                  <a:srgbClr val="FFC000"/>
                </a:solidFill>
              </a:rPr>
              <a:t>for</a:t>
            </a:r>
            <a:r>
              <a:rPr lang="es-ES_tradnl" b="1" dirty="0" smtClean="0">
                <a:solidFill>
                  <a:srgbClr val="FFC000"/>
                </a:solidFill>
              </a:rPr>
              <a:t> </a:t>
            </a:r>
            <a:r>
              <a:rPr lang="es-ES_tradnl" b="1" dirty="0" err="1" smtClean="0">
                <a:solidFill>
                  <a:srgbClr val="FFC000"/>
                </a:solidFill>
              </a:rPr>
              <a:t>bottomed</a:t>
            </a:r>
            <a:r>
              <a:rPr lang="es-ES_tradnl" b="1" dirty="0" smtClean="0">
                <a:solidFill>
                  <a:srgbClr val="FFC000"/>
                </a:solidFill>
              </a:rPr>
              <a:t> </a:t>
            </a:r>
            <a:r>
              <a:rPr lang="es-ES_tradnl" b="1" dirty="0" err="1" smtClean="0">
                <a:solidFill>
                  <a:srgbClr val="FFC000"/>
                </a:solidFill>
              </a:rPr>
              <a:t>mesons</a:t>
            </a:r>
            <a:r>
              <a:rPr lang="es-ES_tradnl" b="1" dirty="0" smtClean="0">
                <a:solidFill>
                  <a:srgbClr val="FFC000"/>
                </a:solidFill>
              </a:rPr>
              <a:t> and </a:t>
            </a:r>
            <a:r>
              <a:rPr lang="es-ES_tradnl" b="1" dirty="0" err="1" smtClean="0">
                <a:solidFill>
                  <a:srgbClr val="FFC000"/>
                </a:solidFill>
              </a:rPr>
              <a:t>other</a:t>
            </a:r>
            <a:r>
              <a:rPr lang="es-ES_tradnl" b="1" dirty="0" smtClean="0">
                <a:solidFill>
                  <a:srgbClr val="FFC000"/>
                </a:solidFill>
              </a:rPr>
              <a:t> </a:t>
            </a:r>
            <a:r>
              <a:rPr lang="es-ES_tradnl" b="1" dirty="0" err="1" smtClean="0">
                <a:solidFill>
                  <a:srgbClr val="FFC000"/>
                </a:solidFill>
              </a:rPr>
              <a:t>species</a:t>
            </a:r>
            <a:r>
              <a:rPr lang="es-ES_tradnl" b="1" dirty="0" smtClean="0">
                <a:solidFill>
                  <a:srgbClr val="FFC000"/>
                </a:solidFill>
              </a:rPr>
              <a:t> in </a:t>
            </a:r>
            <a:r>
              <a:rPr lang="es-ES_tradnl" b="1" dirty="0" err="1" smtClean="0">
                <a:solidFill>
                  <a:srgbClr val="FFC000"/>
                </a:solidFill>
              </a:rPr>
              <a:t>the</a:t>
            </a:r>
            <a:r>
              <a:rPr lang="es-ES_tradnl" b="1" dirty="0" smtClean="0">
                <a:solidFill>
                  <a:srgbClr val="FFC000"/>
                </a:solidFill>
              </a:rPr>
              <a:t> gas)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77" y="1146909"/>
            <a:ext cx="4165079" cy="337875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FF00"/>
                </a:solidFill>
              </a:rPr>
              <a:t>H</a:t>
            </a:r>
            <a:r>
              <a:rPr lang="en-US" sz="2400" b="1" u="sng" dirty="0" smtClean="0">
                <a:solidFill>
                  <a:srgbClr val="00FF00"/>
                </a:solidFill>
              </a:rPr>
              <a:t>eavy-meson transport coefficients in a hadron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3"/>
              <p:cNvSpPr txBox="1">
                <a:spLocks noChangeArrowheads="1"/>
              </p:cNvSpPr>
              <p:nvPr/>
            </p:nvSpPr>
            <p:spPr bwMode="auto">
              <a:xfrm>
                <a:off x="468313" y="1052736"/>
                <a:ext cx="85681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</a:pPr>
                <a:r>
                  <a:rPr lang="es-ES_tradnl" sz="2400" dirty="0" err="1" smtClean="0">
                    <a:solidFill>
                      <a:srgbClr val="66FFFF"/>
                    </a:solidFill>
                  </a:rPr>
                  <a:t>Drag</a:t>
                </a:r>
                <a:r>
                  <a:rPr lang="es-ES_tradnl" sz="2400" dirty="0" smtClean="0">
                    <a:solidFill>
                      <a:srgbClr val="66FFFF"/>
                    </a:solidFill>
                  </a:rPr>
                  <a:t> and </a:t>
                </a:r>
                <a:r>
                  <a:rPr lang="es-ES_tradnl" sz="2400" dirty="0" err="1" smtClean="0">
                    <a:solidFill>
                      <a:srgbClr val="66FFFF"/>
                    </a:solidFill>
                  </a:rPr>
                  <a:t>Diffusion</a:t>
                </a:r>
                <a:r>
                  <a:rPr lang="es-ES_tradnl" sz="2400" dirty="0" smtClean="0">
                    <a:solidFill>
                      <a:srgbClr val="66FFFF"/>
                    </a:solidFill>
                  </a:rPr>
                  <a:t> </a:t>
                </a:r>
                <a:r>
                  <a:rPr lang="es-ES_tradnl" sz="2400" dirty="0" err="1" smtClean="0">
                    <a:solidFill>
                      <a:srgbClr val="66FFFF"/>
                    </a:solidFill>
                  </a:rPr>
                  <a:t>coefficients</a:t>
                </a:r>
                <a:r>
                  <a:rPr lang="es-ES_tradnl" sz="2400" dirty="0" smtClean="0">
                    <a:solidFill>
                      <a:srgbClr val="66FFFF"/>
                    </a:solidFill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_tradnl" sz="2400" b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s-ES" sz="2400" b="1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s-ES" sz="2400" b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≃</m:t>
                    </m:r>
                    <m:r>
                      <a:rPr lang="es-ES" sz="2400" b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s-ES" sz="2400" b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ES_tradnl" sz="2400" dirty="0" smtClean="0">
                    <a:solidFill>
                      <a:srgbClr val="66FFFF"/>
                    </a:solidFill>
                  </a:rPr>
                  <a:t>: </a:t>
                </a:r>
                <a:r>
                  <a:rPr lang="es-ES_tradnl" sz="2400" b="1" dirty="0" err="1" smtClean="0">
                    <a:solidFill>
                      <a:srgbClr val="FFC000"/>
                    </a:solidFill>
                  </a:rPr>
                  <a:t>charmed</a:t>
                </a:r>
                <a:r>
                  <a:rPr lang="es-ES_tradnl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s-ES_tradnl" sz="2400" b="1" dirty="0" err="1" smtClean="0">
                    <a:solidFill>
                      <a:srgbClr val="FFC000"/>
                    </a:solidFill>
                  </a:rPr>
                  <a:t>mesons</a:t>
                </a:r>
                <a:endParaRPr lang="es-ES_tradnl" b="1" i="0" dirty="0">
                  <a:solidFill>
                    <a:srgbClr val="FFC000"/>
                  </a:solidFill>
                  <a:latin typeface="Mathematica1" pitchFamily="2" charset="2"/>
                </a:endParaRPr>
              </a:p>
            </p:txBody>
          </p:sp>
        </mc:Choice>
        <mc:Fallback xmlns="">
          <p:sp>
            <p:nvSpPr>
              <p:cNvPr id="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052736"/>
                <a:ext cx="856818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3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10 Grupo"/>
          <p:cNvGrpSpPr/>
          <p:nvPr/>
        </p:nvGrpSpPr>
        <p:grpSpPr>
          <a:xfrm>
            <a:off x="3574307" y="1951682"/>
            <a:ext cx="2797893" cy="1992779"/>
            <a:chOff x="179512" y="1969894"/>
            <a:chExt cx="2797893" cy="199277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69894"/>
              <a:ext cx="2797893" cy="1963162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179512" y="3501008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400" dirty="0">
                  <a:solidFill>
                    <a:srgbClr val="0070C0"/>
                  </a:solidFill>
                </a:rPr>
                <a:t>F</a:t>
              </a:r>
              <a:endParaRPr lang="es-ES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50520" y="4725144"/>
            <a:ext cx="572168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i="0" dirty="0" smtClean="0"/>
              <a:t> </a:t>
            </a:r>
            <a:r>
              <a:rPr lang="es-ES_tradnl" dirty="0" err="1"/>
              <a:t>D</a:t>
            </a:r>
            <a:r>
              <a:rPr lang="es-ES_tradnl" dirty="0" err="1" smtClean="0"/>
              <a:t>rag</a:t>
            </a:r>
            <a:r>
              <a:rPr lang="es-ES_tradnl" dirty="0" smtClean="0"/>
              <a:t> and </a:t>
            </a:r>
            <a:r>
              <a:rPr lang="es-ES_tradnl" dirty="0" err="1" smtClean="0"/>
              <a:t>diffusion</a:t>
            </a:r>
            <a:r>
              <a:rPr lang="es-ES_tradnl" dirty="0" smtClean="0"/>
              <a:t> </a:t>
            </a:r>
            <a:r>
              <a:rPr lang="es-ES_tradnl" dirty="0" err="1" smtClean="0"/>
              <a:t>strengthened</a:t>
            </a:r>
            <a:r>
              <a:rPr lang="es-ES_tradnl" dirty="0" smtClean="0"/>
              <a:t> in </a:t>
            </a:r>
            <a:r>
              <a:rPr lang="es-ES_tradnl" dirty="0" err="1" smtClean="0"/>
              <a:t>hotter</a:t>
            </a:r>
            <a:r>
              <a:rPr lang="es-ES_tradnl" dirty="0" smtClean="0"/>
              <a:t> </a:t>
            </a:r>
            <a:r>
              <a:rPr lang="es-ES_tradnl" dirty="0" err="1" smtClean="0"/>
              <a:t>stages</a:t>
            </a:r>
            <a:endParaRPr lang="es-ES_tradnl" dirty="0" smtClean="0"/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i="0" dirty="0"/>
              <a:t> </a:t>
            </a:r>
            <a:r>
              <a:rPr lang="es-ES_tradnl" b="1" dirty="0" err="1" smtClean="0">
                <a:solidFill>
                  <a:srgbClr val="FF6600"/>
                </a:solidFill>
              </a:rPr>
              <a:t>Resonant</a:t>
            </a:r>
            <a:r>
              <a:rPr lang="es-ES_tradnl" b="1" dirty="0" smtClean="0">
                <a:solidFill>
                  <a:srgbClr val="FF6600"/>
                </a:solidFill>
              </a:rPr>
              <a:t> </a:t>
            </a:r>
            <a:r>
              <a:rPr lang="es-ES_tradnl" b="1" dirty="0" err="1" smtClean="0">
                <a:solidFill>
                  <a:srgbClr val="FF6600"/>
                </a:solidFill>
              </a:rPr>
              <a:t>interaction</a:t>
            </a:r>
            <a:r>
              <a:rPr lang="es-ES_tradnl" b="1" dirty="0" smtClean="0">
                <a:solidFill>
                  <a:srgbClr val="FF6600"/>
                </a:solidFill>
              </a:rPr>
              <a:t>!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i="0" dirty="0">
                <a:solidFill>
                  <a:schemeClr val="hlink"/>
                </a:solidFill>
              </a:rPr>
              <a:t> </a:t>
            </a:r>
            <a:r>
              <a:rPr lang="es-ES_tradnl" i="0" dirty="0" err="1" smtClean="0"/>
              <a:t>Sizable</a:t>
            </a:r>
            <a:r>
              <a:rPr lang="es-ES_tradnl" i="0" dirty="0" smtClean="0"/>
              <a:t> </a:t>
            </a:r>
            <a:r>
              <a:rPr lang="es-ES_tradnl" i="0" dirty="0" err="1" smtClean="0">
                <a:solidFill>
                  <a:srgbClr val="00FF00"/>
                </a:solidFill>
              </a:rPr>
              <a:t>momentum</a:t>
            </a:r>
            <a:r>
              <a:rPr lang="es-ES_tradnl" i="0" dirty="0" smtClean="0">
                <a:solidFill>
                  <a:srgbClr val="00FF00"/>
                </a:solidFill>
              </a:rPr>
              <a:t> </a:t>
            </a:r>
            <a:r>
              <a:rPr lang="es-ES_tradnl" i="0" dirty="0" err="1" smtClean="0">
                <a:solidFill>
                  <a:srgbClr val="00FF00"/>
                </a:solidFill>
              </a:rPr>
              <a:t>dependence</a:t>
            </a:r>
            <a:r>
              <a:rPr lang="es-ES_tradnl" i="0" dirty="0"/>
              <a:t> </a:t>
            </a:r>
            <a:r>
              <a:rPr lang="es-ES_tradnl" i="0" dirty="0" smtClean="0"/>
              <a:t>of </a:t>
            </a:r>
            <a:r>
              <a:rPr lang="es-ES_tradnl" i="0" dirty="0" smtClean="0">
                <a:solidFill>
                  <a:srgbClr val="FF6600"/>
                </a:solidFill>
                <a:latin typeface="Mathematica1" pitchFamily="2" charset="2"/>
              </a:rPr>
              <a:t>G</a:t>
            </a:r>
            <a:r>
              <a:rPr lang="es-ES_tradnl" i="0" baseline="-25000" dirty="0" smtClean="0">
                <a:solidFill>
                  <a:srgbClr val="FF6600"/>
                </a:solidFill>
              </a:rPr>
              <a:t>1</a:t>
            </a:r>
            <a:r>
              <a:rPr lang="es-ES_tradnl" i="0" dirty="0" smtClean="0"/>
              <a:t> vs </a:t>
            </a:r>
            <a:r>
              <a:rPr lang="es-ES_tradnl" i="0" dirty="0" smtClean="0">
                <a:solidFill>
                  <a:srgbClr val="FF6600"/>
                </a:solidFill>
                <a:latin typeface="Mathematica1" pitchFamily="2" charset="2"/>
              </a:rPr>
              <a:t>G</a:t>
            </a:r>
            <a:r>
              <a:rPr lang="es-ES_tradnl" i="0" baseline="-25000" dirty="0" smtClean="0">
                <a:solidFill>
                  <a:srgbClr val="FF6600"/>
                </a:solidFill>
              </a:rPr>
              <a:t>0</a:t>
            </a:r>
            <a:r>
              <a:rPr lang="es-ES_tradnl" i="0" dirty="0" smtClean="0">
                <a:solidFill>
                  <a:schemeClr val="hlink"/>
                </a:solidFill>
              </a:rPr>
              <a:t> 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i="0" dirty="0">
                <a:solidFill>
                  <a:schemeClr val="hlink"/>
                </a:solidFill>
              </a:rPr>
              <a:t> </a:t>
            </a:r>
            <a:r>
              <a:rPr lang="es-ES_tradnl" b="1" i="0" dirty="0" err="1" smtClean="0">
                <a:solidFill>
                  <a:schemeClr val="hlink"/>
                </a:solidFill>
              </a:rPr>
              <a:t>Sensitivity</a:t>
            </a:r>
            <a:r>
              <a:rPr lang="es-ES_tradnl" b="1" i="0" dirty="0" smtClean="0">
                <a:solidFill>
                  <a:schemeClr val="hlink"/>
                </a:solidFill>
              </a:rPr>
              <a:t> of </a:t>
            </a:r>
            <a:r>
              <a:rPr lang="es-ES_tradnl" b="1" i="0" dirty="0" err="1" smtClean="0">
                <a:solidFill>
                  <a:schemeClr val="hlink"/>
                </a:solidFill>
              </a:rPr>
              <a:t>anisotropic</a:t>
            </a:r>
            <a:r>
              <a:rPr lang="es-ES_tradnl" b="1" i="0" dirty="0" smtClean="0">
                <a:solidFill>
                  <a:schemeClr val="hlink"/>
                </a:solidFill>
              </a:rPr>
              <a:t> observables (</a:t>
            </a:r>
            <a:r>
              <a:rPr lang="es-ES_tradnl" b="1" i="0" dirty="0" err="1" smtClean="0">
                <a:solidFill>
                  <a:schemeClr val="hlink"/>
                </a:solidFill>
              </a:rPr>
              <a:t>elliptic</a:t>
            </a:r>
            <a:r>
              <a:rPr lang="es-ES_tradnl" b="1" i="0" dirty="0" smtClean="0">
                <a:solidFill>
                  <a:schemeClr val="hlink"/>
                </a:solidFill>
              </a:rPr>
              <a:t> </a:t>
            </a:r>
            <a:r>
              <a:rPr lang="es-ES_tradnl" b="1" i="0" dirty="0" err="1" smtClean="0">
                <a:solidFill>
                  <a:schemeClr val="hlink"/>
                </a:solidFill>
              </a:rPr>
              <a:t>flow</a:t>
            </a:r>
            <a:r>
              <a:rPr lang="es-ES_tradnl" b="1" i="0" dirty="0" smtClean="0">
                <a:solidFill>
                  <a:schemeClr val="hlink"/>
                </a:solidFill>
              </a:rPr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1682"/>
            <a:ext cx="2699423" cy="1946523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58" y="1960001"/>
            <a:ext cx="2516238" cy="1946523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68312" y="3861048"/>
            <a:ext cx="273553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b="1" dirty="0" err="1" smtClean="0">
                <a:solidFill>
                  <a:srgbClr val="FFC000"/>
                </a:solidFill>
              </a:rPr>
              <a:t>Phenomenological</a:t>
            </a:r>
            <a:r>
              <a:rPr lang="es-ES_tradnl" b="1" dirty="0" smtClean="0">
                <a:solidFill>
                  <a:srgbClr val="FFC000"/>
                </a:solidFill>
              </a:rPr>
              <a:t> </a:t>
            </a:r>
            <a:r>
              <a:rPr lang="es-ES_tradnl" sz="1600" dirty="0" smtClean="0">
                <a:solidFill>
                  <a:srgbClr val="FFC000"/>
                </a:solidFill>
              </a:rPr>
              <a:t>(He, </a:t>
            </a:r>
            <a:r>
              <a:rPr lang="es-ES_tradnl" sz="1600" dirty="0" err="1" smtClean="0">
                <a:solidFill>
                  <a:srgbClr val="FFC000"/>
                </a:solidFill>
              </a:rPr>
              <a:t>Fries</a:t>
            </a:r>
            <a:r>
              <a:rPr lang="es-ES_tradnl" sz="1600" dirty="0" smtClean="0">
                <a:solidFill>
                  <a:srgbClr val="FFC000"/>
                </a:solidFill>
              </a:rPr>
              <a:t>, </a:t>
            </a:r>
            <a:r>
              <a:rPr lang="es-ES_tradnl" sz="1600" dirty="0" err="1" smtClean="0">
                <a:solidFill>
                  <a:srgbClr val="FFC000"/>
                </a:solidFill>
              </a:rPr>
              <a:t>Rapp</a:t>
            </a:r>
            <a:r>
              <a:rPr lang="es-ES_tradnl" sz="1600" dirty="0" smtClean="0">
                <a:solidFill>
                  <a:srgbClr val="FFC000"/>
                </a:solidFill>
              </a:rPr>
              <a:t>)</a:t>
            </a:r>
            <a:endParaRPr lang="es-ES_tradnl" dirty="0" smtClean="0">
              <a:solidFill>
                <a:srgbClr val="FFC000"/>
              </a:solidFill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275856" y="3861048"/>
            <a:ext cx="32395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b="1" dirty="0" err="1" smtClean="0">
                <a:solidFill>
                  <a:srgbClr val="FFC000"/>
                </a:solidFill>
              </a:rPr>
              <a:t>Unitarized</a:t>
            </a:r>
            <a:r>
              <a:rPr lang="es-ES_tradnl" b="1" dirty="0" smtClean="0">
                <a:solidFill>
                  <a:srgbClr val="FFC000"/>
                </a:solidFill>
              </a:rPr>
              <a:t> </a:t>
            </a:r>
            <a:r>
              <a:rPr lang="es-ES_tradnl" b="1" dirty="0" err="1" smtClean="0">
                <a:solidFill>
                  <a:srgbClr val="FFC000"/>
                </a:solidFill>
              </a:rPr>
              <a:t>ChPT</a:t>
            </a:r>
            <a:r>
              <a:rPr lang="es-ES_tradnl" b="1" dirty="0" smtClean="0">
                <a:solidFill>
                  <a:srgbClr val="FFC000"/>
                </a:solidFill>
              </a:rPr>
              <a:t>   </a:t>
            </a:r>
            <a:r>
              <a:rPr lang="es-ES_tradnl" sz="1600" dirty="0" smtClean="0">
                <a:solidFill>
                  <a:srgbClr val="FFC000"/>
                </a:solidFill>
              </a:rPr>
              <a:t>(Abreu, DC, </a:t>
            </a:r>
            <a:r>
              <a:rPr lang="es-ES_tradnl" sz="1600" dirty="0" err="1" smtClean="0">
                <a:solidFill>
                  <a:srgbClr val="FFC000"/>
                </a:solidFill>
              </a:rPr>
              <a:t>Llanes</a:t>
            </a:r>
            <a:r>
              <a:rPr lang="es-ES_tradnl" sz="1600" dirty="0" smtClean="0">
                <a:solidFill>
                  <a:srgbClr val="FFC000"/>
                </a:solidFill>
              </a:rPr>
              <a:t>, Torres)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084936" y="3861048"/>
            <a:ext cx="32395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b="1" dirty="0" err="1" smtClean="0">
                <a:solidFill>
                  <a:srgbClr val="FFC000"/>
                </a:solidFill>
              </a:rPr>
              <a:t>Perturbative</a:t>
            </a:r>
            <a:r>
              <a:rPr lang="es-ES_tradnl" b="1" dirty="0" smtClean="0">
                <a:solidFill>
                  <a:srgbClr val="FFC000"/>
                </a:solidFill>
              </a:rPr>
              <a:t> </a:t>
            </a:r>
            <a:r>
              <a:rPr lang="es-ES_tradnl" b="1" dirty="0" err="1" smtClean="0">
                <a:solidFill>
                  <a:srgbClr val="FFC000"/>
                </a:solidFill>
              </a:rPr>
              <a:t>ChPT</a:t>
            </a:r>
            <a:r>
              <a:rPr lang="es-ES_tradnl" b="1" dirty="0" smtClean="0">
                <a:solidFill>
                  <a:srgbClr val="FFC000"/>
                </a:solidFill>
              </a:rPr>
              <a:t>   </a:t>
            </a:r>
            <a:r>
              <a:rPr lang="es-ES_tradnl" sz="1600" dirty="0" smtClean="0">
                <a:solidFill>
                  <a:srgbClr val="FFC000"/>
                </a:solidFill>
              </a:rPr>
              <a:t>(</a:t>
            </a:r>
            <a:r>
              <a:rPr lang="es-ES_tradnl" sz="1600" dirty="0" err="1" smtClean="0">
                <a:solidFill>
                  <a:srgbClr val="FFC000"/>
                </a:solidFill>
              </a:rPr>
              <a:t>Ghosh</a:t>
            </a:r>
            <a:r>
              <a:rPr lang="es-ES_tradnl" sz="1600" dirty="0" smtClean="0">
                <a:solidFill>
                  <a:srgbClr val="FFC000"/>
                </a:solidFill>
              </a:rPr>
              <a:t>, Das, </a:t>
            </a:r>
            <a:r>
              <a:rPr lang="es-ES_tradnl" sz="1600" dirty="0" err="1" smtClean="0">
                <a:solidFill>
                  <a:srgbClr val="FFC000"/>
                </a:solidFill>
              </a:rPr>
              <a:t>Sarkar</a:t>
            </a:r>
            <a:r>
              <a:rPr lang="es-ES_tradnl" sz="1600" dirty="0" smtClean="0">
                <a:solidFill>
                  <a:srgbClr val="FFC000"/>
                </a:solidFill>
              </a:rPr>
              <a:t>, </a:t>
            </a:r>
            <a:r>
              <a:rPr lang="es-ES_tradnl" sz="1600" dirty="0" err="1" smtClean="0">
                <a:solidFill>
                  <a:srgbClr val="FFC000"/>
                </a:solidFill>
              </a:rPr>
              <a:t>Alam</a:t>
            </a:r>
            <a:r>
              <a:rPr lang="es-ES_tradnl" sz="1600" dirty="0" smtClean="0">
                <a:solidFill>
                  <a:srgbClr val="FFC000"/>
                </a:solidFill>
              </a:rPr>
              <a:t>)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6528236" y="4818638"/>
            <a:ext cx="2868300" cy="1807049"/>
            <a:chOff x="1204991" y="4201713"/>
            <a:chExt cx="4063142" cy="2495983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91" y="4221088"/>
              <a:ext cx="3601013" cy="24766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ZoneTexte 7"/>
            <p:cNvSpPr txBox="1"/>
            <p:nvPr/>
          </p:nvSpPr>
          <p:spPr>
            <a:xfrm>
              <a:off x="2969927" y="4201713"/>
              <a:ext cx="2298206" cy="46762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FF0000"/>
                  </a:solidFill>
                </a:rPr>
                <a:t>T = 150 MeV</a:t>
              </a:r>
              <a:endParaRPr lang="fr-BE" sz="1600" i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4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5" y="307975"/>
            <a:ext cx="4718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>
                <a:solidFill>
                  <a:srgbClr val="00FF00"/>
                </a:solidFill>
              </a:rPr>
              <a:t>Introduction</a:t>
            </a:r>
            <a:r>
              <a:rPr lang="es-ES_tradnl" sz="2400" b="1" u="sng" dirty="0">
                <a:solidFill>
                  <a:srgbClr val="00FF00"/>
                </a:solidFill>
              </a:rPr>
              <a:t> and </a:t>
            </a:r>
            <a:r>
              <a:rPr lang="es-ES_tradnl" sz="2400" b="1" u="sng" dirty="0" err="1">
                <a:solidFill>
                  <a:srgbClr val="00FF00"/>
                </a:solidFill>
              </a:rPr>
              <a:t>motivation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41338" y="981075"/>
            <a:ext cx="7775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>
                <a:solidFill>
                  <a:srgbClr val="66FFFF"/>
                </a:solidFill>
              </a:rPr>
              <a:t>Thermodynamics</a:t>
            </a:r>
            <a:r>
              <a:rPr lang="es-ES_tradnl" sz="2400" i="0" dirty="0">
                <a:solidFill>
                  <a:srgbClr val="66FFFF"/>
                </a:solidFill>
              </a:rPr>
              <a:t> of </a:t>
            </a:r>
            <a:r>
              <a:rPr lang="es-ES_tradnl" sz="2400" i="0" dirty="0" smtClean="0">
                <a:solidFill>
                  <a:srgbClr val="66FFFF"/>
                </a:solidFill>
              </a:rPr>
              <a:t>QCD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5" name="19 Rectángulo"/>
          <p:cNvSpPr>
            <a:spLocks noChangeArrowheads="1"/>
          </p:cNvSpPr>
          <p:nvPr/>
        </p:nvSpPr>
        <p:spPr bwMode="auto">
          <a:xfrm>
            <a:off x="5749056" y="836712"/>
            <a:ext cx="292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2000" b="1" i="0" dirty="0">
                <a:solidFill>
                  <a:srgbClr val="FFC000"/>
                </a:solidFill>
              </a:rPr>
              <a:t>Trace 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anomaly</a:t>
            </a:r>
            <a:r>
              <a:rPr lang="es-ES_tradnl" sz="2000" b="1" i="0" dirty="0" smtClean="0">
                <a:solidFill>
                  <a:srgbClr val="FFC000"/>
                </a:solidFill>
              </a:rPr>
              <a:t>: (</a:t>
            </a:r>
            <a:r>
              <a:rPr lang="es-ES_tradnl" sz="2000" b="1" i="0" dirty="0">
                <a:solidFill>
                  <a:srgbClr val="FFC000"/>
                </a:solidFill>
              </a:rPr>
              <a:t>e-3p</a:t>
            </a:r>
            <a:r>
              <a:rPr lang="es-ES_tradnl" sz="2000" b="1" i="0" dirty="0" smtClean="0">
                <a:solidFill>
                  <a:srgbClr val="FFC000"/>
                </a:solidFill>
              </a:rPr>
              <a:t>)</a:t>
            </a:r>
            <a:endParaRPr lang="es-ES" sz="2000" dirty="0">
              <a:solidFill>
                <a:srgbClr val="FFC000"/>
              </a:solidFill>
            </a:endParaRP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3995936" y="1772816"/>
            <a:ext cx="4079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M. Panero, PRL 103, 232001 (2009)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1687138" y="1649983"/>
            <a:ext cx="6056438" cy="4155281"/>
            <a:chOff x="1687138" y="1649983"/>
            <a:chExt cx="6056438" cy="415528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138" y="1649983"/>
              <a:ext cx="5909198" cy="4155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19 Rectángulo"/>
            <p:cNvSpPr>
              <a:spLocks noChangeArrowheads="1"/>
            </p:cNvSpPr>
            <p:nvPr/>
          </p:nvSpPr>
          <p:spPr bwMode="auto">
            <a:xfrm>
              <a:off x="1956491" y="3358733"/>
              <a:ext cx="13193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b="1" i="0" dirty="0" err="1">
                  <a:solidFill>
                    <a:srgbClr val="0070C0"/>
                  </a:solidFill>
                  <a:latin typeface="Arial" pitchFamily="34" charset="0"/>
                </a:rPr>
                <a:t>Hadron</a:t>
              </a:r>
              <a:r>
                <a:rPr lang="es-ES_tradnl" b="1" i="0" dirty="0">
                  <a:solidFill>
                    <a:srgbClr val="0070C0"/>
                  </a:solidFill>
                  <a:latin typeface="Arial" pitchFamily="34" charset="0"/>
                </a:rPr>
                <a:t> gas</a:t>
              </a:r>
              <a:endParaRPr lang="es-ES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9" name="19 Rectángulo"/>
            <p:cNvSpPr>
              <a:spLocks noChangeArrowheads="1"/>
            </p:cNvSpPr>
            <p:nvPr/>
          </p:nvSpPr>
          <p:spPr bwMode="auto">
            <a:xfrm>
              <a:off x="5724128" y="4437112"/>
              <a:ext cx="20194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b="1" dirty="0" smtClean="0">
                  <a:solidFill>
                    <a:srgbClr val="0070C0"/>
                  </a:solidFill>
                  <a:latin typeface="Arial" pitchFamily="34" charset="0"/>
                </a:rPr>
                <a:t>Free </a:t>
              </a:r>
              <a:r>
                <a:rPr lang="es-ES_tradnl" b="1" dirty="0">
                  <a:solidFill>
                    <a:srgbClr val="0070C0"/>
                  </a:solidFill>
                  <a:latin typeface="Arial" pitchFamily="34" charset="0"/>
                </a:rPr>
                <a:t>gas</a:t>
              </a:r>
              <a:endParaRPr lang="es-ES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10" name="19 Rectángulo"/>
            <p:cNvSpPr>
              <a:spLocks noChangeArrowheads="1"/>
            </p:cNvSpPr>
            <p:nvPr/>
          </p:nvSpPr>
          <p:spPr bwMode="auto">
            <a:xfrm rot="3023653">
              <a:off x="3319603" y="3457145"/>
              <a:ext cx="21327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b="1" i="0" dirty="0">
                  <a:solidFill>
                    <a:srgbClr val="0070C0"/>
                  </a:solidFill>
                  <a:latin typeface="Arial" pitchFamily="34" charset="0"/>
                </a:rPr>
                <a:t>2-body </a:t>
              </a:r>
              <a:r>
                <a:rPr lang="es-ES_tradnl" b="1" i="0" dirty="0" err="1">
                  <a:solidFill>
                    <a:srgbClr val="0070C0"/>
                  </a:solidFill>
                  <a:latin typeface="Arial" pitchFamily="34" charset="0"/>
                </a:rPr>
                <a:t>corr</a:t>
              </a:r>
              <a:r>
                <a:rPr lang="es-ES_tradnl" b="1" i="0" dirty="0">
                  <a:solidFill>
                    <a:srgbClr val="0070C0"/>
                  </a:solidFill>
                  <a:latin typeface="Arial" pitchFamily="34" charset="0"/>
                </a:rPr>
                <a:t>.</a:t>
              </a:r>
              <a:endParaRPr lang="es-ES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294414" y="3573017"/>
            <a:ext cx="1829313" cy="2996539"/>
            <a:chOff x="294414" y="3573017"/>
            <a:chExt cx="1829313" cy="2996539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14" y="4458712"/>
              <a:ext cx="1608025" cy="211084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cxnSp>
          <p:nvCxnSpPr>
            <p:cNvPr id="15" name="14 Conector curvado"/>
            <p:cNvCxnSpPr>
              <a:stCxn id="13" idx="0"/>
            </p:cNvCxnSpPr>
            <p:nvPr/>
          </p:nvCxnSpPr>
          <p:spPr bwMode="auto">
            <a:xfrm rot="5400000" flipH="1" flipV="1">
              <a:off x="1168229" y="3503214"/>
              <a:ext cx="885696" cy="10253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32 Grupo"/>
          <p:cNvGrpSpPr/>
          <p:nvPr/>
        </p:nvGrpSpPr>
        <p:grpSpPr>
          <a:xfrm>
            <a:off x="4860032" y="1484784"/>
            <a:ext cx="3966139" cy="2952329"/>
            <a:chOff x="4860032" y="1484784"/>
            <a:chExt cx="3966139" cy="2952329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484784"/>
              <a:ext cx="3390075" cy="1701201"/>
            </a:xfrm>
            <a:prstGeom prst="rect">
              <a:avLst/>
            </a:prstGeom>
          </p:spPr>
        </p:pic>
        <p:cxnSp>
          <p:nvCxnSpPr>
            <p:cNvPr id="26" name="25 Conector curvado"/>
            <p:cNvCxnSpPr/>
            <p:nvPr/>
          </p:nvCxnSpPr>
          <p:spPr bwMode="auto">
            <a:xfrm rot="10800000" flipV="1">
              <a:off x="4860032" y="2924944"/>
              <a:ext cx="1008112" cy="93610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29 Conector curvado"/>
            <p:cNvCxnSpPr/>
            <p:nvPr/>
          </p:nvCxnSpPr>
          <p:spPr bwMode="auto">
            <a:xfrm rot="5400000">
              <a:off x="6628420" y="3253172"/>
              <a:ext cx="1359768" cy="100811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1 Rectángulo"/>
          <p:cNvSpPr>
            <a:spLocks noChangeArrowheads="1"/>
          </p:cNvSpPr>
          <p:nvPr/>
        </p:nvSpPr>
        <p:spPr bwMode="auto">
          <a:xfrm>
            <a:off x="4139952" y="5805264"/>
            <a:ext cx="348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FFC000"/>
                </a:solidFill>
              </a:rPr>
              <a:t>M. Panero, PRL 103, 232001 (2009)</a:t>
            </a:r>
          </a:p>
        </p:txBody>
      </p:sp>
    </p:spTree>
    <p:extLst>
      <p:ext uri="{BB962C8B-B14F-4D97-AF65-F5344CB8AC3E}">
        <p14:creationId xmlns:p14="http://schemas.microsoft.com/office/powerpoint/2010/main" val="9309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FF00"/>
                </a:solidFill>
              </a:rPr>
              <a:t>H</a:t>
            </a:r>
            <a:r>
              <a:rPr lang="en-US" sz="2400" b="1" u="sng" dirty="0" smtClean="0">
                <a:solidFill>
                  <a:srgbClr val="00FF00"/>
                </a:solidFill>
              </a:rPr>
              <a:t>eavy-meson transport coefficients in a hadron gas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68313" y="1052736"/>
            <a:ext cx="813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smtClean="0">
                <a:solidFill>
                  <a:srgbClr val="66FFFF"/>
                </a:solidFill>
              </a:rPr>
              <a:t>Heavy-quark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relaxation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lengths</a:t>
            </a:r>
            <a:r>
              <a:rPr lang="es-ES_tradnl" sz="2400" dirty="0" smtClean="0">
                <a:solidFill>
                  <a:srgbClr val="66FFFF"/>
                </a:solidFill>
              </a:rPr>
              <a:t> and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energy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loss</a:t>
            </a:r>
            <a:r>
              <a:rPr lang="es-ES_tradnl" sz="2400" dirty="0" smtClean="0">
                <a:solidFill>
                  <a:srgbClr val="66FFFF"/>
                </a:solidFill>
              </a:rPr>
              <a:t> in </a:t>
            </a:r>
            <a:r>
              <a:rPr lang="es-ES_tradnl" sz="2400" i="0" dirty="0" smtClean="0">
                <a:solidFill>
                  <a:srgbClr val="66FFFF"/>
                </a:solidFill>
                <a:latin typeface="Mathematica1" pitchFamily="2" charset="2"/>
              </a:rPr>
              <a:t>p</a:t>
            </a:r>
            <a:r>
              <a:rPr lang="es-ES_tradnl" sz="2400" dirty="0" smtClean="0">
                <a:solidFill>
                  <a:srgbClr val="66FFFF"/>
                </a:solidFill>
              </a:rPr>
              <a:t> gas</a:t>
            </a:r>
            <a:endParaRPr lang="es-ES_tradnl" b="1" i="0" dirty="0">
              <a:solidFill>
                <a:srgbClr val="FFC000"/>
              </a:solidFill>
              <a:latin typeface="Mathematica1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4536" y="4437112"/>
            <a:ext cx="4211960" cy="1754326"/>
          </a:xfrm>
          <a:prstGeom prst="rect">
            <a:avLst/>
          </a:prstGeom>
          <a:solidFill>
            <a:schemeClr val="tx1"/>
          </a:solidFill>
          <a:ln w="508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i="0" dirty="0" smtClean="0">
                <a:solidFill>
                  <a:srgbClr val="0070C0"/>
                </a:solidFill>
              </a:rPr>
              <a:t>“Thus</a:t>
            </a:r>
            <a:r>
              <a:rPr lang="en-US" b="1" i="0" dirty="0">
                <a:solidFill>
                  <a:srgbClr val="0070C0"/>
                </a:solidFill>
              </a:rPr>
              <a:t>, if the pion gas is in existence for, say, 4 </a:t>
            </a:r>
            <a:r>
              <a:rPr lang="en-US" b="1" i="0" dirty="0" err="1">
                <a:solidFill>
                  <a:srgbClr val="0070C0"/>
                </a:solidFill>
              </a:rPr>
              <a:t>fm</a:t>
            </a:r>
            <a:r>
              <a:rPr lang="en-US" b="1" i="0" dirty="0">
                <a:solidFill>
                  <a:srgbClr val="0070C0"/>
                </a:solidFill>
              </a:rPr>
              <a:t>, a</a:t>
            </a:r>
            <a:r>
              <a:rPr lang="en-US" b="1" i="0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D</a:t>
            </a:r>
            <a:r>
              <a:rPr lang="en-US" b="1" i="0" dirty="0">
                <a:solidFill>
                  <a:srgbClr val="FF6600"/>
                </a:solidFill>
              </a:rPr>
              <a:t> meson</a:t>
            </a:r>
            <a:r>
              <a:rPr lang="en-US" b="1" i="0" dirty="0">
                <a:solidFill>
                  <a:srgbClr val="0070C0"/>
                </a:solidFill>
              </a:rPr>
              <a:t> </a:t>
            </a:r>
            <a:r>
              <a:rPr lang="en-US" b="1" i="0" dirty="0" smtClean="0">
                <a:solidFill>
                  <a:srgbClr val="0070C0"/>
                </a:solidFill>
              </a:rPr>
              <a:t>measured in </a:t>
            </a:r>
            <a:r>
              <a:rPr lang="en-US" b="1" i="0" dirty="0">
                <a:solidFill>
                  <a:srgbClr val="0070C0"/>
                </a:solidFill>
              </a:rPr>
              <a:t>the </a:t>
            </a:r>
            <a:r>
              <a:rPr lang="en-US" b="1" i="0" dirty="0">
                <a:solidFill>
                  <a:srgbClr val="FF6600"/>
                </a:solidFill>
              </a:rPr>
              <a:t>final state</a:t>
            </a:r>
            <a:r>
              <a:rPr lang="en-US" b="1" i="0" dirty="0">
                <a:solidFill>
                  <a:srgbClr val="0070C0"/>
                </a:solidFill>
              </a:rPr>
              <a:t> with a momentum of </a:t>
            </a:r>
            <a:r>
              <a:rPr lang="en-US" b="1" i="0" dirty="0">
                <a:solidFill>
                  <a:srgbClr val="FF6600"/>
                </a:solidFill>
              </a:rPr>
              <a:t>800 </a:t>
            </a:r>
            <a:r>
              <a:rPr lang="en-US" b="1" i="0" dirty="0" smtClean="0">
                <a:solidFill>
                  <a:srgbClr val="FF6600"/>
                </a:solidFill>
              </a:rPr>
              <a:t>MeV/c</a:t>
            </a:r>
            <a:r>
              <a:rPr lang="en-US" b="1" i="0" dirty="0" smtClean="0">
                <a:solidFill>
                  <a:srgbClr val="0070C0"/>
                </a:solidFill>
              </a:rPr>
              <a:t> </a:t>
            </a:r>
            <a:r>
              <a:rPr lang="en-US" b="1" i="0" dirty="0">
                <a:solidFill>
                  <a:srgbClr val="0070C0"/>
                </a:solidFill>
              </a:rPr>
              <a:t>will have been emitted from the quark–gluon </a:t>
            </a:r>
            <a:r>
              <a:rPr lang="en-US" b="1" i="0" dirty="0" smtClean="0">
                <a:solidFill>
                  <a:srgbClr val="0070C0"/>
                </a:solidFill>
              </a:rPr>
              <a:t>plasma phase with </a:t>
            </a:r>
            <a:r>
              <a:rPr lang="en-US" b="1" i="0" dirty="0" smtClean="0">
                <a:solidFill>
                  <a:srgbClr val="FF6600"/>
                </a:solidFill>
              </a:rPr>
              <a:t>1 </a:t>
            </a:r>
            <a:r>
              <a:rPr lang="en-US" b="1" i="0" dirty="0" err="1" smtClean="0">
                <a:solidFill>
                  <a:srgbClr val="FF6600"/>
                </a:solidFill>
              </a:rPr>
              <a:t>GeV</a:t>
            </a:r>
            <a:r>
              <a:rPr lang="en-US" b="1" i="0" dirty="0" smtClean="0">
                <a:solidFill>
                  <a:srgbClr val="FF6600"/>
                </a:solidFill>
              </a:rPr>
              <a:t>/c</a:t>
            </a:r>
            <a:r>
              <a:rPr lang="en-US" b="1" i="0" dirty="0" smtClean="0">
                <a:solidFill>
                  <a:srgbClr val="0070C0"/>
                </a:solidFill>
              </a:rPr>
              <a:t>”</a:t>
            </a:r>
            <a:endParaRPr lang="fr-BE" b="1" i="0" dirty="0">
              <a:solidFill>
                <a:srgbClr val="0070C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40530"/>
              </p:ext>
            </p:extLst>
          </p:nvPr>
        </p:nvGraphicFramePr>
        <p:xfrm>
          <a:off x="5484440" y="2204864"/>
          <a:ext cx="3048000" cy="1310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s-ES" sz="180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State</a:t>
                      </a:r>
                      <a:endParaRPr lang="es-ES" sz="180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thematica1" pitchFamily="2" charset="2"/>
                          <a:ea typeface="+mn-ea"/>
                          <a:cs typeface="Arial" pitchFamily="34" charset="0"/>
                        </a:rPr>
                        <a:t>l </a:t>
                      </a:r>
                      <a:r>
                        <a:rPr kumimoji="0" lang="es-E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s-E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fm</a:t>
                      </a:r>
                      <a:r>
                        <a:rPr kumimoji="0" lang="es-E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thematica1" pitchFamily="2" charset="2"/>
                        <a:ea typeface="+mn-ea"/>
                        <a:cs typeface="+mn-cs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s-E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dp</a:t>
                      </a:r>
                      <a:r>
                        <a:rPr kumimoji="0" lang="es-E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/dx (</a:t>
                      </a:r>
                      <a:r>
                        <a:rPr kumimoji="0" lang="es-E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MeV</a:t>
                      </a:r>
                      <a:r>
                        <a:rPr kumimoji="0" lang="es-E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s-E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fm</a:t>
                      </a:r>
                      <a:r>
                        <a:rPr kumimoji="0" lang="es-E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s-ES" sz="1800" b="1" i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s-ES" sz="1800" dirty="0">
                        <a:latin typeface="Mathematica1" pitchFamily="2" charset="2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B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≈ 50</a:t>
                      </a:r>
                      <a:endParaRPr lang="es-ES" sz="1800" i="0" dirty="0">
                        <a:latin typeface="Mathematica1" pitchFamily="2" charset="2"/>
                      </a:endParaRPr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endParaRPr lang="es-ES" sz="1800" b="1" i="1" kern="120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B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≈ </a:t>
                      </a: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7" y="2066597"/>
            <a:ext cx="2442738" cy="172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12" y="2060848"/>
            <a:ext cx="241857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6"/>
          <p:cNvSpPr/>
          <p:nvPr/>
        </p:nvSpPr>
        <p:spPr>
          <a:xfrm>
            <a:off x="395536" y="4437112"/>
            <a:ext cx="4140844" cy="1754326"/>
          </a:xfrm>
          <a:prstGeom prst="rect">
            <a:avLst/>
          </a:prstGeom>
          <a:solidFill>
            <a:schemeClr val="tx1"/>
          </a:solidFill>
          <a:ln w="508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i="0" dirty="0" smtClean="0">
                <a:solidFill>
                  <a:srgbClr val="0070C0"/>
                </a:solidFill>
              </a:rPr>
              <a:t>“It is reasonable to expect that the lifetime of the pion gas is smaller than the relaxation time of </a:t>
            </a:r>
            <a:r>
              <a:rPr lang="en-US" b="1" dirty="0" smtClean="0">
                <a:solidFill>
                  <a:srgbClr val="FF6600"/>
                </a:solidFill>
              </a:rPr>
              <a:t>D</a:t>
            </a:r>
            <a:r>
              <a:rPr lang="en-US" b="1" i="0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FF6600"/>
                </a:solidFill>
              </a:rPr>
              <a:t>B</a:t>
            </a:r>
            <a:r>
              <a:rPr lang="en-US" b="1" i="0" dirty="0" smtClean="0">
                <a:solidFill>
                  <a:srgbClr val="0070C0"/>
                </a:solidFill>
              </a:rPr>
              <a:t> mesons, meaning that heavy quarks </a:t>
            </a:r>
            <a:r>
              <a:rPr lang="en-US" b="1" i="0" dirty="0" smtClean="0">
                <a:solidFill>
                  <a:srgbClr val="FF6600"/>
                </a:solidFill>
              </a:rPr>
              <a:t>DO NOT completely relax</a:t>
            </a:r>
            <a:r>
              <a:rPr lang="en-US" b="1" i="0" dirty="0" smtClean="0">
                <a:solidFill>
                  <a:srgbClr val="0070C0"/>
                </a:solidFill>
              </a:rPr>
              <a:t> and will carry information from </a:t>
            </a:r>
            <a:r>
              <a:rPr lang="en-US" b="1" i="0" dirty="0" smtClean="0">
                <a:solidFill>
                  <a:srgbClr val="FF6600"/>
                </a:solidFill>
              </a:rPr>
              <a:t>QGP</a:t>
            </a:r>
            <a:r>
              <a:rPr lang="en-US" b="1" i="0" dirty="0" smtClean="0">
                <a:solidFill>
                  <a:srgbClr val="0070C0"/>
                </a:solidFill>
              </a:rPr>
              <a:t>”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841966" y="1619508"/>
            <a:ext cx="4666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b="1" i="0" dirty="0" smtClean="0">
                <a:solidFill>
                  <a:srgbClr val="00FF00"/>
                </a:solidFill>
                <a:latin typeface="Mathematica1" pitchFamily="2" charset="2"/>
              </a:rPr>
              <a:t>l</a:t>
            </a:r>
            <a:r>
              <a:rPr lang="es-ES_tradnl" b="1" i="0" dirty="0" smtClean="0">
                <a:solidFill>
                  <a:srgbClr val="00FF00"/>
                </a:solidFill>
              </a:rPr>
              <a:t> = 1 / </a:t>
            </a:r>
            <a:r>
              <a:rPr lang="es-ES_tradnl" b="1" dirty="0" smtClean="0">
                <a:solidFill>
                  <a:srgbClr val="00FF00"/>
                </a:solidFill>
              </a:rPr>
              <a:t>F</a:t>
            </a:r>
            <a:r>
              <a:rPr lang="es-ES_tradnl" dirty="0" smtClean="0">
                <a:solidFill>
                  <a:srgbClr val="00FF00"/>
                </a:solidFill>
              </a:rPr>
              <a:t>	          </a:t>
            </a:r>
            <a:r>
              <a:rPr lang="es-ES_tradnl" b="1" dirty="0" smtClean="0">
                <a:solidFill>
                  <a:srgbClr val="00FF00"/>
                </a:solidFill>
              </a:rPr>
              <a:t>- </a:t>
            </a:r>
            <a:r>
              <a:rPr lang="es-ES_tradnl" b="1" dirty="0" err="1" smtClean="0">
                <a:solidFill>
                  <a:srgbClr val="00FF00"/>
                </a:solidFill>
              </a:rPr>
              <a:t>dE</a:t>
            </a:r>
            <a:r>
              <a:rPr lang="es-ES_tradnl" b="1" dirty="0" smtClean="0">
                <a:solidFill>
                  <a:srgbClr val="00FF00"/>
                </a:solidFill>
              </a:rPr>
              <a:t>/dx = F * p</a:t>
            </a:r>
            <a:endParaRPr lang="es-ES_tradnl" b="1" dirty="0" smtClean="0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004048" y="1835532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b="1" i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s-ES_tradnl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_tradnl" b="1" i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= 1 </a:t>
            </a:r>
            <a:r>
              <a:rPr lang="es-ES_tradnl" b="1" i="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s-ES_tradnl" b="1" i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/c , </a:t>
            </a:r>
            <a:r>
              <a:rPr lang="es-ES_tradnl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s-ES_tradnl" b="1" i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 150 </a:t>
            </a:r>
            <a:r>
              <a:rPr lang="es-ES_tradnl" b="1" i="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MeV</a:t>
            </a:r>
            <a:endParaRPr lang="es-ES_tradnl" b="1" i="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2" y="3989931"/>
            <a:ext cx="3671337" cy="25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6891" y="303039"/>
            <a:ext cx="810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FF00"/>
                </a:solidFill>
              </a:rPr>
              <a:t>H</a:t>
            </a:r>
            <a:r>
              <a:rPr lang="en-US" sz="2400" b="1" u="sng" dirty="0" smtClean="0">
                <a:solidFill>
                  <a:srgbClr val="00FF00"/>
                </a:solidFill>
              </a:rPr>
              <a:t>eavy-meson transport coefficients in a hadron gas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68313" y="1052736"/>
            <a:ext cx="47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dirty="0" err="1" smtClean="0">
                <a:solidFill>
                  <a:srgbClr val="66FFFF"/>
                </a:solidFill>
              </a:rPr>
              <a:t>Comparison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to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other</a:t>
            </a:r>
            <a:r>
              <a:rPr lang="es-ES_tradnl" sz="2400" dirty="0" smtClean="0">
                <a:solidFill>
                  <a:srgbClr val="66FFFF"/>
                </a:solidFill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</a:rPr>
              <a:t>approaches</a:t>
            </a:r>
            <a:endParaRPr lang="es-ES_tradnl" b="1" i="0" dirty="0">
              <a:solidFill>
                <a:srgbClr val="FFC000"/>
              </a:solidFill>
              <a:latin typeface="Mathematica1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4" y="3989931"/>
            <a:ext cx="3644885" cy="25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977755" cy="170936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85981" y="3620599"/>
            <a:ext cx="3369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sz="2000" b="1" dirty="0" err="1" smtClean="0">
                <a:solidFill>
                  <a:srgbClr val="FFC000"/>
                </a:solidFill>
              </a:rPr>
              <a:t>B</a:t>
            </a:r>
            <a:r>
              <a:rPr lang="es-ES_tradnl" sz="2000" b="1" i="0" dirty="0" err="1" smtClean="0">
                <a:solidFill>
                  <a:srgbClr val="FFC000"/>
                </a:solidFill>
                <a:latin typeface="Mathematica1" pitchFamily="2" charset="2"/>
              </a:rPr>
              <a:t>p</a:t>
            </a:r>
            <a:r>
              <a:rPr lang="es-ES_tradnl" sz="2000" b="1" dirty="0" smtClean="0">
                <a:solidFill>
                  <a:srgbClr val="FFC000"/>
                </a:solidFill>
              </a:rPr>
              <a:t> total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cross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section</a:t>
            </a:r>
            <a:endParaRPr lang="es-ES_tradnl" sz="2000" b="1" i="0" dirty="0" smtClean="0">
              <a:solidFill>
                <a:srgbClr val="FFC000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716015" y="3629891"/>
            <a:ext cx="3816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0000"/>
            </a:pPr>
            <a:r>
              <a:rPr lang="es-ES_tradnl" sz="2000" b="1" dirty="0" smtClean="0">
                <a:solidFill>
                  <a:srgbClr val="FFC000"/>
                </a:solidFill>
              </a:rPr>
              <a:t>B </a:t>
            </a:r>
            <a:r>
              <a:rPr lang="es-ES_tradnl" sz="2000" b="1" dirty="0" err="1">
                <a:solidFill>
                  <a:srgbClr val="FFC000"/>
                </a:solidFill>
              </a:rPr>
              <a:t>d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rag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coef</a:t>
            </a:r>
            <a:r>
              <a:rPr lang="es-ES_tradnl" sz="2000" b="1" dirty="0" smtClean="0">
                <a:solidFill>
                  <a:srgbClr val="FFC000"/>
                </a:solidFill>
              </a:rPr>
              <a:t>. F (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static</a:t>
            </a:r>
            <a:r>
              <a:rPr lang="es-ES_tradnl" sz="2000" b="1" dirty="0" smtClean="0">
                <a:solidFill>
                  <a:srgbClr val="FFC000"/>
                </a:solidFill>
              </a:rPr>
              <a:t>)</a:t>
            </a:r>
            <a:endParaRPr lang="es-ES_tradnl" sz="2000" b="1" i="0" dirty="0" smtClean="0">
              <a:solidFill>
                <a:srgbClr val="FFC000"/>
              </a:solidFill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1016586" y="2555489"/>
            <a:ext cx="7731878" cy="782674"/>
            <a:chOff x="1016586" y="5742670"/>
            <a:chExt cx="7731878" cy="782674"/>
          </a:xfrm>
        </p:grpSpPr>
        <p:grpSp>
          <p:nvGrpSpPr>
            <p:cNvPr id="32" name="31 Grupo"/>
            <p:cNvGrpSpPr/>
            <p:nvPr/>
          </p:nvGrpSpPr>
          <p:grpSpPr>
            <a:xfrm>
              <a:off x="1016586" y="5742670"/>
              <a:ext cx="4635534" cy="782674"/>
              <a:chOff x="1016586" y="5742670"/>
              <a:chExt cx="4635534" cy="782674"/>
            </a:xfrm>
          </p:grpSpPr>
          <p:sp>
            <p:nvSpPr>
              <p:cNvPr id="31" name="30 Rectángulo redondeado"/>
              <p:cNvSpPr/>
              <p:nvPr/>
            </p:nvSpPr>
            <p:spPr bwMode="auto">
              <a:xfrm>
                <a:off x="1016586" y="5742670"/>
                <a:ext cx="4635534" cy="28803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accent1">
                      <a:tint val="44500"/>
                      <a:satMod val="160000"/>
                      <a:alpha val="46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32 Rectángulo redondeado"/>
              <p:cNvSpPr/>
              <p:nvPr/>
            </p:nvSpPr>
            <p:spPr bwMode="auto">
              <a:xfrm>
                <a:off x="1016586" y="6237312"/>
                <a:ext cx="4635534" cy="28803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accent1">
                      <a:tint val="44500"/>
                      <a:satMod val="160000"/>
                      <a:alpha val="46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5" name="Rectangle 6"/>
            <p:cNvSpPr/>
            <p:nvPr/>
          </p:nvSpPr>
          <p:spPr>
            <a:xfrm>
              <a:off x="6012160" y="5877272"/>
              <a:ext cx="2736304" cy="369332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70C0"/>
                  </a:solidFill>
                </a:rPr>
                <a:t>Resonant interactions!</a:t>
              </a:r>
              <a:endParaRPr lang="fr-B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3059832" y="4869160"/>
            <a:ext cx="3240566" cy="835025"/>
            <a:chOff x="913" y="1316"/>
            <a:chExt cx="1765" cy="526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913" y="1316"/>
              <a:ext cx="1765" cy="5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001" y="1434"/>
              <a:ext cx="16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hlink"/>
                  </a:solidFill>
                </a:rPr>
                <a:t>Unitarization</a:t>
              </a:r>
              <a:r>
                <a:rPr lang="en-US" sz="2400" b="1" dirty="0" smtClean="0">
                  <a:solidFill>
                    <a:schemeClr val="hlink"/>
                  </a:solidFill>
                </a:rPr>
                <a:t> rocks!</a:t>
              </a:r>
              <a:endParaRPr lang="fr-BE" sz="2400" b="1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156177" y="1017601"/>
            <a:ext cx="2592287" cy="683207"/>
            <a:chOff x="7596337" y="1375900"/>
            <a:chExt cx="2592287" cy="683207"/>
          </a:xfrm>
        </p:grpSpPr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96337" y="1375900"/>
              <a:ext cx="2520280" cy="68320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641302" y="1412776"/>
              <a:ext cx="254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Effect</a:t>
              </a:r>
              <a:r>
                <a:rPr lang="es-ES" b="1" dirty="0" smtClean="0"/>
                <a:t> of </a:t>
              </a:r>
              <a:r>
                <a:rPr lang="es-ES" b="1" dirty="0" err="1" smtClean="0">
                  <a:solidFill>
                    <a:srgbClr val="FFC000"/>
                  </a:solidFill>
                </a:rPr>
                <a:t>baryons</a:t>
              </a:r>
              <a:r>
                <a:rPr lang="es-ES" b="1" dirty="0" smtClean="0"/>
                <a:t>:</a:t>
              </a:r>
            </a:p>
            <a:p>
              <a:r>
                <a:rPr lang="es-ES" b="1" dirty="0" err="1" smtClean="0"/>
                <a:t>See</a:t>
              </a:r>
              <a:r>
                <a:rPr lang="es-ES" b="1" dirty="0" smtClean="0"/>
                <a:t> Juan Torres’ </a:t>
              </a:r>
              <a:r>
                <a:rPr lang="es-ES" b="1" dirty="0" err="1" smtClean="0"/>
                <a:t>talk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200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0113" y="4048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i="0" dirty="0" err="1" smtClean="0">
                <a:solidFill>
                  <a:schemeClr val="hlink"/>
                </a:solidFill>
              </a:rPr>
              <a:t>Summary</a:t>
            </a:r>
            <a:endParaRPr lang="es-ES_tradnl" sz="3200" i="0" baseline="-25000" dirty="0">
              <a:solidFill>
                <a:schemeClr val="hlink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1280949"/>
            <a:ext cx="83883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>
                <a:latin typeface="Mathematica1" pitchFamily="2" charset="2"/>
              </a:rPr>
              <a:t> </a:t>
            </a:r>
            <a:r>
              <a:rPr lang="es-ES_tradnl" sz="2400" i="0" dirty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Strange</a:t>
            </a:r>
            <a:r>
              <a:rPr lang="es-ES_tradnl" sz="2400" i="0" dirty="0" smtClean="0">
                <a:solidFill>
                  <a:srgbClr val="FF6600"/>
                </a:solidFill>
              </a:rPr>
              <a:t> </a:t>
            </a:r>
            <a:r>
              <a:rPr lang="es-ES_tradnl" sz="2400" i="0" dirty="0" smtClean="0"/>
              <a:t>and</a:t>
            </a:r>
            <a:r>
              <a:rPr lang="es-ES_tradnl" sz="2400" i="0" dirty="0" smtClean="0">
                <a:solidFill>
                  <a:srgbClr val="FF6600"/>
                </a:solidFill>
              </a:rPr>
              <a:t> heavy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mesons</a:t>
            </a:r>
            <a:r>
              <a:rPr lang="es-ES_tradnl" sz="2400" i="0" dirty="0" smtClean="0">
                <a:solidFill>
                  <a:srgbClr val="FF0000"/>
                </a:solidFill>
              </a:rPr>
              <a:t> </a:t>
            </a:r>
            <a:r>
              <a:rPr lang="es-ES_tradnl" sz="2400" i="0" dirty="0" smtClean="0"/>
              <a:t>stand as </a:t>
            </a:r>
            <a:r>
              <a:rPr lang="es-ES_tradnl" sz="2400" i="0" dirty="0" err="1" smtClean="0"/>
              <a:t>unique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probes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for</a:t>
            </a:r>
            <a:r>
              <a:rPr lang="es-ES_tradnl" sz="2400" i="0" dirty="0" smtClean="0"/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testing</a:t>
            </a: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strong</a:t>
            </a: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interactions</a:t>
            </a: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smtClean="0"/>
              <a:t>at FAIR </a:t>
            </a:r>
            <a:r>
              <a:rPr lang="es-ES_tradnl" sz="2400" i="0" dirty="0" err="1" smtClean="0"/>
              <a:t>conditions</a:t>
            </a:r>
            <a:r>
              <a:rPr lang="es-ES_tradnl" sz="2400" i="0" dirty="0" smtClean="0"/>
              <a:t>, as </a:t>
            </a:r>
            <a:r>
              <a:rPr lang="es-ES_tradnl" sz="2400" i="0" dirty="0" err="1" smtClean="0"/>
              <a:t>long</a:t>
            </a:r>
            <a:r>
              <a:rPr lang="es-ES_tradnl" sz="2400" i="0" dirty="0" smtClean="0"/>
              <a:t> as </a:t>
            </a:r>
            <a:r>
              <a:rPr lang="es-ES_tradnl" sz="2400" i="0" dirty="0" err="1" smtClean="0"/>
              <a:t>we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understand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their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dynamics</a:t>
            </a:r>
            <a:r>
              <a:rPr lang="es-ES_tradnl" sz="2400" i="0" dirty="0" smtClean="0"/>
              <a:t> in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vacuum</a:t>
            </a:r>
            <a:r>
              <a:rPr lang="es-ES_tradnl" sz="2400" i="0" dirty="0" smtClean="0"/>
              <a:t> and in </a:t>
            </a:r>
            <a:r>
              <a:rPr lang="es-ES_tradnl" sz="2400" i="0" dirty="0" err="1" smtClean="0"/>
              <a:t>the</a:t>
            </a:r>
            <a:r>
              <a:rPr lang="es-ES_tradnl" sz="2400" i="0" dirty="0" smtClean="0"/>
              <a:t> </a:t>
            </a:r>
            <a:r>
              <a:rPr lang="es-ES_tradnl" sz="2400" dirty="0" err="1" smtClean="0">
                <a:solidFill>
                  <a:srgbClr val="FFC000"/>
                </a:solidFill>
              </a:rPr>
              <a:t>hot</a:t>
            </a:r>
            <a:r>
              <a:rPr lang="es-ES_tradnl" sz="2400" dirty="0" smtClean="0">
                <a:solidFill>
                  <a:srgbClr val="FFC000"/>
                </a:solidFill>
              </a:rPr>
              <a:t> and dense nuclear </a:t>
            </a:r>
            <a:r>
              <a:rPr lang="es-ES_tradnl" sz="2400" dirty="0" err="1" smtClean="0">
                <a:solidFill>
                  <a:srgbClr val="FFC000"/>
                </a:solidFill>
              </a:rPr>
              <a:t>medium</a:t>
            </a:r>
            <a:endParaRPr lang="es-ES_tradnl" sz="24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/>
              <a:t> </a:t>
            </a:r>
            <a:r>
              <a:rPr lang="es-ES_tradnl" sz="2400" i="0" dirty="0" smtClean="0"/>
              <a:t>A </a:t>
            </a:r>
            <a:r>
              <a:rPr lang="es-ES_tradnl" sz="2400" i="0" dirty="0" err="1" smtClean="0"/>
              <a:t>lot</a:t>
            </a:r>
            <a:r>
              <a:rPr lang="es-ES_tradnl" sz="2400" i="0" dirty="0" smtClean="0"/>
              <a:t> of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theoretical</a:t>
            </a:r>
            <a:r>
              <a:rPr lang="es-ES_tradnl" sz="2400" i="0" dirty="0" smtClean="0">
                <a:solidFill>
                  <a:srgbClr val="FF6600"/>
                </a:solidFill>
              </a:rPr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work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is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required</a:t>
            </a:r>
            <a:r>
              <a:rPr lang="es-ES_tradnl" sz="2400" i="0" dirty="0" smtClean="0"/>
              <a:t>, </a:t>
            </a:r>
            <a:r>
              <a:rPr lang="es-ES_tradnl" sz="2400" i="0" dirty="0" err="1" smtClean="0"/>
              <a:t>within</a:t>
            </a:r>
            <a:r>
              <a:rPr lang="es-ES_tradnl" sz="2400" i="0" dirty="0" smtClean="0"/>
              <a:t> </a:t>
            </a:r>
            <a:r>
              <a:rPr lang="es-ES_tradnl" sz="2400" dirty="0" err="1" smtClean="0">
                <a:solidFill>
                  <a:srgbClr val="00FF00"/>
                </a:solidFill>
              </a:rPr>
              <a:t>realistic</a:t>
            </a:r>
            <a:r>
              <a:rPr lang="es-ES_tradnl" sz="2400" dirty="0" smtClean="0">
                <a:solidFill>
                  <a:srgbClr val="00FF00"/>
                </a:solidFill>
              </a:rPr>
              <a:t> </a:t>
            </a:r>
            <a:r>
              <a:rPr lang="es-ES_tradnl" sz="2400" dirty="0" err="1" smtClean="0">
                <a:solidFill>
                  <a:srgbClr val="00FF00"/>
                </a:solidFill>
              </a:rPr>
              <a:t>approaches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to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interactions</a:t>
            </a:r>
            <a:r>
              <a:rPr lang="es-ES_tradnl" sz="2400" i="0" dirty="0" smtClean="0"/>
              <a:t> in </a:t>
            </a:r>
            <a:r>
              <a:rPr lang="es-ES_tradnl" sz="2400" i="0" dirty="0" err="1" smtClean="0"/>
              <a:t>the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hadronic</a:t>
            </a:r>
            <a:r>
              <a:rPr lang="es-ES_tradnl" sz="2400" i="0" dirty="0" smtClean="0"/>
              <a:t> gas, in </a:t>
            </a:r>
            <a:r>
              <a:rPr lang="es-ES_tradnl" sz="2400" i="0" dirty="0" err="1" smtClean="0"/>
              <a:t>connection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with</a:t>
            </a:r>
            <a:r>
              <a:rPr lang="es-ES_tradnl" sz="2400" i="0" dirty="0" smtClean="0"/>
              <a:t> </a:t>
            </a:r>
            <a:r>
              <a:rPr lang="es-ES_tradnl" sz="2400" i="0" dirty="0" smtClean="0">
                <a:solidFill>
                  <a:srgbClr val="FFC000"/>
                </a:solidFill>
              </a:rPr>
              <a:t>experimental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information</a:t>
            </a:r>
            <a:endParaRPr lang="es-ES_tradnl" sz="2400" i="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/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Transport</a:t>
            </a:r>
            <a:r>
              <a:rPr lang="es-ES_tradnl" sz="2400" i="0" dirty="0" smtClean="0">
                <a:solidFill>
                  <a:srgbClr val="FF6600"/>
                </a:solidFill>
              </a:rPr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simulations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with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the</a:t>
            </a:r>
            <a:r>
              <a:rPr lang="es-ES_tradnl" sz="2400" i="0" dirty="0" smtClean="0"/>
              <a:t> input of </a:t>
            </a:r>
            <a:r>
              <a:rPr lang="es-ES_tradnl" sz="2400" i="0" dirty="0" err="1" smtClean="0"/>
              <a:t>such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realistic</a:t>
            </a:r>
            <a:r>
              <a:rPr lang="es-ES_tradnl" sz="2400" i="0" dirty="0" smtClean="0"/>
              <a:t>, in-</a:t>
            </a:r>
            <a:r>
              <a:rPr lang="es-ES_tradnl" sz="2400" i="0" dirty="0" err="1" smtClean="0"/>
              <a:t>medium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interactions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may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help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understand</a:t>
            </a:r>
            <a:r>
              <a:rPr lang="es-ES_tradnl" sz="2400" i="0" dirty="0" smtClean="0"/>
              <a:t> </a:t>
            </a:r>
            <a:r>
              <a:rPr lang="es-ES_tradnl" sz="2400" i="0" dirty="0" err="1" smtClean="0"/>
              <a:t>the</a:t>
            </a:r>
            <a:r>
              <a:rPr lang="es-ES_tradnl" sz="2400" i="0" dirty="0" smtClean="0"/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production</a:t>
            </a:r>
            <a:r>
              <a:rPr lang="es-ES_tradnl" sz="2400" i="0" dirty="0" smtClean="0">
                <a:solidFill>
                  <a:srgbClr val="00FF00"/>
                </a:solidFill>
              </a:rPr>
              <a:t> and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propagation</a:t>
            </a:r>
            <a:r>
              <a:rPr lang="es-ES_tradnl" sz="2400" i="0" dirty="0" smtClean="0"/>
              <a:t> of </a:t>
            </a:r>
            <a:r>
              <a:rPr lang="es-ES_tradnl" sz="2400" i="0" dirty="0" err="1" smtClean="0"/>
              <a:t>strangeness</a:t>
            </a:r>
            <a:r>
              <a:rPr lang="es-ES_tradnl" sz="2400" i="0" dirty="0" smtClean="0"/>
              <a:t> and </a:t>
            </a:r>
            <a:r>
              <a:rPr lang="es-ES_tradnl" sz="2400" i="0" dirty="0" err="1" smtClean="0"/>
              <a:t>charm</a:t>
            </a:r>
            <a:r>
              <a:rPr lang="es-ES_tradnl" sz="2400" i="0" dirty="0" smtClean="0"/>
              <a:t> in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HICs</a:t>
            </a:r>
            <a:endParaRPr lang="es-ES_tradnl" sz="2400" i="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/>
              <a:t> </a:t>
            </a:r>
            <a:r>
              <a:rPr lang="es-ES_tradnl" sz="2400" b="1" i="0" dirty="0" err="1" smtClean="0"/>
              <a:t>It</a:t>
            </a:r>
            <a:r>
              <a:rPr lang="es-ES_tradnl" sz="2400" b="1" i="0" dirty="0" smtClean="0"/>
              <a:t> </a:t>
            </a:r>
            <a:r>
              <a:rPr lang="es-ES_tradnl" sz="2400" b="1" i="0" dirty="0" err="1" smtClean="0"/>
              <a:t>is</a:t>
            </a:r>
            <a:r>
              <a:rPr lang="es-ES_tradnl" sz="2400" b="1" i="0" dirty="0" smtClean="0"/>
              <a:t> a </a:t>
            </a:r>
            <a:r>
              <a:rPr lang="es-ES_tradnl" sz="2400" b="1" i="0" dirty="0" err="1" smtClean="0"/>
              <a:t>very</a:t>
            </a:r>
            <a:r>
              <a:rPr lang="es-ES_tradnl" sz="2400" b="1" i="0" dirty="0" smtClean="0"/>
              <a:t> </a:t>
            </a:r>
            <a:r>
              <a:rPr lang="es-ES_tradnl" sz="2400" b="1" i="0" dirty="0" err="1" smtClean="0"/>
              <a:t>exciting</a:t>
            </a:r>
            <a:r>
              <a:rPr lang="es-ES_tradnl" sz="2400" b="1" i="0" dirty="0" smtClean="0"/>
              <a:t> </a:t>
            </a:r>
            <a:r>
              <a:rPr lang="es-ES_tradnl" sz="2400" b="1" i="0" dirty="0" err="1" smtClean="0"/>
              <a:t>moment</a:t>
            </a:r>
            <a:r>
              <a:rPr lang="es-ES_tradnl" sz="2400" b="1" i="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00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5" y="307975"/>
            <a:ext cx="4718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>
                <a:solidFill>
                  <a:srgbClr val="00FF00"/>
                </a:solidFill>
              </a:rPr>
              <a:t>Introduction</a:t>
            </a:r>
            <a:r>
              <a:rPr lang="es-ES_tradnl" sz="2400" b="1" u="sng" dirty="0">
                <a:solidFill>
                  <a:srgbClr val="00FF00"/>
                </a:solidFill>
              </a:rPr>
              <a:t> and </a:t>
            </a:r>
            <a:r>
              <a:rPr lang="es-ES_tradnl" sz="2400" b="1" u="sng" dirty="0" err="1">
                <a:solidFill>
                  <a:srgbClr val="00FF00"/>
                </a:solidFill>
              </a:rPr>
              <a:t>motivation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55650" y="4981575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es-ES_tradnl" i="0" dirty="0"/>
              <a:t> </a:t>
            </a:r>
            <a:r>
              <a:rPr lang="es-ES_tradnl" b="1" i="0" u="sng" dirty="0" smtClean="0">
                <a:solidFill>
                  <a:srgbClr val="00FF00"/>
                </a:solidFill>
              </a:rPr>
              <a:t>New </a:t>
            </a:r>
            <a:r>
              <a:rPr lang="es-ES_tradnl" b="1" i="0" u="sng" dirty="0" err="1" smtClean="0">
                <a:solidFill>
                  <a:srgbClr val="00FF00"/>
                </a:solidFill>
              </a:rPr>
              <a:t>realm</a:t>
            </a:r>
            <a:r>
              <a:rPr lang="es-ES_tradnl" b="1" i="0" u="sng" dirty="0" smtClean="0">
                <a:solidFill>
                  <a:srgbClr val="00FF00"/>
                </a:solidFill>
              </a:rPr>
              <a:t> of a </a:t>
            </a:r>
            <a:r>
              <a:rPr lang="es-ES_tradnl" b="1" i="0" u="sng" dirty="0" smtClean="0">
                <a:solidFill>
                  <a:srgbClr val="FF0000"/>
                </a:solidFill>
              </a:rPr>
              <a:t>“</a:t>
            </a:r>
            <a:r>
              <a:rPr lang="es-ES_tradnl" b="1" i="0" u="sng" dirty="0" err="1" smtClean="0">
                <a:solidFill>
                  <a:srgbClr val="FF0000"/>
                </a:solidFill>
              </a:rPr>
              <a:t>colorful</a:t>
            </a:r>
            <a:r>
              <a:rPr lang="es-ES_tradnl" b="1" i="0" u="sng" dirty="0" smtClean="0">
                <a:solidFill>
                  <a:srgbClr val="FF0000"/>
                </a:solidFill>
              </a:rPr>
              <a:t>”</a:t>
            </a:r>
            <a:r>
              <a:rPr lang="es-ES_tradnl" b="1" i="0" u="sng" dirty="0" smtClean="0">
                <a:solidFill>
                  <a:srgbClr val="00FF00"/>
                </a:solidFill>
              </a:rPr>
              <a:t> </a:t>
            </a:r>
            <a:r>
              <a:rPr lang="es-ES_tradnl" b="1" i="0" u="sng" dirty="0" err="1" smtClean="0">
                <a:solidFill>
                  <a:srgbClr val="00FF00"/>
                </a:solidFill>
              </a:rPr>
              <a:t>spectroscopy</a:t>
            </a:r>
            <a:r>
              <a:rPr lang="es-ES_tradnl" b="1" i="0" u="sng" dirty="0" smtClean="0">
                <a:solidFill>
                  <a:srgbClr val="00FF00"/>
                </a:solidFill>
              </a:rPr>
              <a:t> of </a:t>
            </a:r>
            <a:r>
              <a:rPr lang="es-ES_tradnl" b="1" i="0" u="sng" dirty="0" err="1" smtClean="0">
                <a:solidFill>
                  <a:srgbClr val="00FF00"/>
                </a:solidFill>
              </a:rPr>
              <a:t>strong</a:t>
            </a:r>
            <a:r>
              <a:rPr lang="es-ES_tradnl" b="1" i="0" u="sng" dirty="0" smtClean="0">
                <a:solidFill>
                  <a:srgbClr val="00FF00"/>
                </a:solidFill>
              </a:rPr>
              <a:t> </a:t>
            </a:r>
            <a:r>
              <a:rPr lang="es-ES_tradnl" b="1" i="0" u="sng" dirty="0" err="1" smtClean="0">
                <a:solidFill>
                  <a:srgbClr val="00FF00"/>
                </a:solidFill>
              </a:rPr>
              <a:t>interactions</a:t>
            </a:r>
            <a:endParaRPr lang="es-ES_tradnl" dirty="0">
              <a:solidFill>
                <a:srgbClr val="00FF00"/>
              </a:solidFill>
            </a:endParaRP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es-ES_tradnl" i="0" dirty="0" err="1" smtClean="0"/>
              <a:t>Exotic</a:t>
            </a:r>
            <a:r>
              <a:rPr lang="es-ES_tradnl" i="0" dirty="0" smtClean="0"/>
              <a:t> </a:t>
            </a:r>
            <a:r>
              <a:rPr lang="es-ES_tradnl" i="0" dirty="0" err="1" smtClean="0"/>
              <a:t>hadronic</a:t>
            </a:r>
            <a:r>
              <a:rPr lang="es-ES_tradnl" i="0" dirty="0" smtClean="0"/>
              <a:t> </a:t>
            </a:r>
            <a:r>
              <a:rPr lang="es-ES_tradnl" i="0" dirty="0" err="1" smtClean="0"/>
              <a:t>states</a:t>
            </a:r>
            <a:endParaRPr lang="es-ES_tradnl" i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es-ES_tradnl" u="sng" dirty="0" err="1">
                <a:solidFill>
                  <a:srgbClr val="FFC000"/>
                </a:solidFill>
              </a:rPr>
              <a:t>G</a:t>
            </a:r>
            <a:r>
              <a:rPr lang="es-ES_tradnl" u="sng" dirty="0" err="1" smtClean="0">
                <a:solidFill>
                  <a:srgbClr val="FFC000"/>
                </a:solidFill>
              </a:rPr>
              <a:t>lueballs</a:t>
            </a:r>
            <a:r>
              <a:rPr lang="es-ES_tradnl" i="0" dirty="0" smtClean="0"/>
              <a:t>  (</a:t>
            </a:r>
            <a:r>
              <a:rPr lang="es-ES_tradnl" i="0" dirty="0" err="1" smtClean="0"/>
              <a:t>bound</a:t>
            </a:r>
            <a:r>
              <a:rPr lang="es-ES_tradnl" i="0" dirty="0" smtClean="0"/>
              <a:t> </a:t>
            </a:r>
            <a:r>
              <a:rPr lang="es-ES_tradnl" i="0" dirty="0" err="1" smtClean="0"/>
              <a:t>states</a:t>
            </a:r>
            <a:r>
              <a:rPr lang="es-ES_tradnl" i="0" dirty="0" smtClean="0"/>
              <a:t> of </a:t>
            </a:r>
            <a:r>
              <a:rPr lang="es-ES_tradnl" i="0" dirty="0" err="1" smtClean="0"/>
              <a:t>two</a:t>
            </a:r>
            <a:r>
              <a:rPr lang="es-ES_tradnl" i="0" dirty="0" smtClean="0"/>
              <a:t> </a:t>
            </a:r>
            <a:r>
              <a:rPr lang="es-ES_tradnl" i="0" dirty="0" err="1" smtClean="0"/>
              <a:t>gluons</a:t>
            </a:r>
            <a:r>
              <a:rPr lang="es-ES_tradnl" i="0" dirty="0" smtClean="0"/>
              <a:t>)</a:t>
            </a:r>
            <a:endParaRPr lang="es-ES_tradnl" i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1991"/>
            <a:ext cx="4065960" cy="28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9 Rectángulo"/>
          <p:cNvSpPr>
            <a:spLocks noChangeArrowheads="1"/>
          </p:cNvSpPr>
          <p:nvPr/>
        </p:nvSpPr>
        <p:spPr bwMode="auto">
          <a:xfrm>
            <a:off x="824647" y="2724966"/>
            <a:ext cx="939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i="0" dirty="0" err="1">
                <a:solidFill>
                  <a:srgbClr val="0070C0"/>
                </a:solidFill>
                <a:latin typeface="Arial" pitchFamily="34" charset="0"/>
              </a:rPr>
              <a:t>Hadron</a:t>
            </a:r>
            <a:r>
              <a:rPr lang="es-ES_tradnl" sz="1600" b="1" i="0" dirty="0">
                <a:solidFill>
                  <a:srgbClr val="0070C0"/>
                </a:solidFill>
                <a:latin typeface="Arial" pitchFamily="34" charset="0"/>
              </a:rPr>
              <a:t> gas</a:t>
            </a:r>
            <a:endParaRPr lang="es-ES" sz="16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9" name="19 Rectángulo"/>
          <p:cNvSpPr>
            <a:spLocks noChangeArrowheads="1"/>
          </p:cNvSpPr>
          <p:nvPr/>
        </p:nvSpPr>
        <p:spPr bwMode="auto">
          <a:xfrm>
            <a:off x="3272632" y="3645024"/>
            <a:ext cx="2019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 smtClean="0">
                <a:solidFill>
                  <a:srgbClr val="0070C0"/>
                </a:solidFill>
                <a:latin typeface="Arial" pitchFamily="34" charset="0"/>
              </a:rPr>
              <a:t>Free </a:t>
            </a:r>
            <a:r>
              <a:rPr lang="es-ES_tradnl" sz="1600" b="1" dirty="0">
                <a:solidFill>
                  <a:srgbClr val="0070C0"/>
                </a:solidFill>
                <a:latin typeface="Arial" pitchFamily="34" charset="0"/>
              </a:rPr>
              <a:t>gas</a:t>
            </a:r>
            <a:endParaRPr lang="es-ES" sz="16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 rot="2494379">
            <a:off x="1651563" y="2978288"/>
            <a:ext cx="21327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i="0" dirty="0">
                <a:solidFill>
                  <a:srgbClr val="0070C0"/>
                </a:solidFill>
                <a:latin typeface="Arial" pitchFamily="34" charset="0"/>
              </a:rPr>
              <a:t>2-body </a:t>
            </a:r>
            <a:r>
              <a:rPr lang="es-ES_tradnl" sz="1600" b="1" i="0" dirty="0" err="1">
                <a:solidFill>
                  <a:srgbClr val="0070C0"/>
                </a:solidFill>
                <a:latin typeface="Arial" pitchFamily="34" charset="0"/>
              </a:rPr>
              <a:t>corr</a:t>
            </a:r>
            <a:r>
              <a:rPr lang="es-ES_tradnl" sz="1600" b="1" i="0" dirty="0">
                <a:solidFill>
                  <a:srgbClr val="0070C0"/>
                </a:solidFill>
                <a:latin typeface="Arial" pitchFamily="34" charset="0"/>
              </a:rPr>
              <a:t>.</a:t>
            </a:r>
            <a:endParaRPr lang="es-ES" sz="16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41338" y="981075"/>
            <a:ext cx="777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Definitory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properties</a:t>
            </a:r>
            <a:r>
              <a:rPr lang="es-ES_tradnl" sz="2400" i="0" dirty="0" smtClean="0">
                <a:solidFill>
                  <a:srgbClr val="66FFFF"/>
                </a:solidFill>
              </a:rPr>
              <a:t> of QCD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under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the</a:t>
            </a:r>
            <a:r>
              <a:rPr lang="es-ES_tradnl" sz="2400" i="0" dirty="0" smtClean="0">
                <a:solidFill>
                  <a:srgbClr val="66FFFF"/>
                </a:solidFill>
              </a:rPr>
              <a:t> test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64088" y="1652315"/>
            <a:ext cx="3384376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es-ES_tradnl" i="0" dirty="0"/>
              <a:t> </a:t>
            </a:r>
            <a:r>
              <a:rPr lang="es-ES_tradnl" b="1" i="0" u="sng" dirty="0" err="1" smtClean="0">
                <a:solidFill>
                  <a:srgbClr val="00FF00"/>
                </a:solidFill>
              </a:rPr>
              <a:t>Confinement</a:t>
            </a:r>
            <a:r>
              <a:rPr lang="es-ES_tradnl" b="1" i="0" u="sng" dirty="0" smtClean="0">
                <a:solidFill>
                  <a:srgbClr val="00FF00"/>
                </a:solidFill>
              </a:rPr>
              <a:t>:</a:t>
            </a:r>
            <a:r>
              <a:rPr lang="es-ES_tradnl" i="0" dirty="0" smtClean="0">
                <a:solidFill>
                  <a:srgbClr val="FFC000"/>
                </a:solidFill>
              </a:rPr>
              <a:t> </a:t>
            </a:r>
            <a:r>
              <a:rPr lang="es-ES_tradnl" i="0" dirty="0" smtClean="0"/>
              <a:t>“</a:t>
            </a:r>
            <a:r>
              <a:rPr lang="es-ES_tradnl" i="0" dirty="0" err="1" smtClean="0"/>
              <a:t>colored</a:t>
            </a:r>
            <a:r>
              <a:rPr lang="es-ES_tradnl" i="0" dirty="0" smtClean="0"/>
              <a:t> </a:t>
            </a:r>
            <a:r>
              <a:rPr lang="es-ES_tradnl" i="0" dirty="0" err="1" smtClean="0"/>
              <a:t>states</a:t>
            </a:r>
            <a:r>
              <a:rPr lang="es-ES_tradnl" i="0" dirty="0" smtClean="0"/>
              <a:t> are </a:t>
            </a:r>
            <a:r>
              <a:rPr lang="es-ES_tradnl" i="0" dirty="0" err="1" smtClean="0"/>
              <a:t>not</a:t>
            </a:r>
            <a:r>
              <a:rPr lang="es-ES_tradnl" i="0" dirty="0" smtClean="0"/>
              <a:t> observable”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dirty="0" smtClean="0">
                <a:solidFill>
                  <a:srgbClr val="FFC000"/>
                </a:solidFill>
              </a:rPr>
              <a:t>(i.e. </a:t>
            </a:r>
            <a:r>
              <a:rPr lang="es-ES_tradnl" dirty="0" err="1" smtClean="0">
                <a:solidFill>
                  <a:srgbClr val="FFC000"/>
                </a:solidFill>
              </a:rPr>
              <a:t>only</a:t>
            </a:r>
            <a:r>
              <a:rPr lang="es-ES_tradnl" dirty="0" smtClean="0">
                <a:solidFill>
                  <a:srgbClr val="FFC000"/>
                </a:solidFill>
              </a:rPr>
              <a:t> color neutral </a:t>
            </a:r>
            <a:r>
              <a:rPr lang="es-ES_tradnl" dirty="0" err="1" smtClean="0">
                <a:solidFill>
                  <a:srgbClr val="FFC000"/>
                </a:solidFill>
              </a:rPr>
              <a:t>particles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exist</a:t>
            </a:r>
            <a:r>
              <a:rPr lang="es-ES_tradnl" dirty="0" smtClean="0">
                <a:solidFill>
                  <a:srgbClr val="FFC000"/>
                </a:solidFill>
              </a:rPr>
              <a:t>: “color </a:t>
            </a:r>
            <a:r>
              <a:rPr lang="es-ES_tradnl" dirty="0" err="1" smtClean="0">
                <a:solidFill>
                  <a:srgbClr val="FFC000"/>
                </a:solidFill>
              </a:rPr>
              <a:t>singlets</a:t>
            </a:r>
            <a:r>
              <a:rPr lang="es-ES_tradnl" dirty="0" smtClean="0">
                <a:solidFill>
                  <a:srgbClr val="FFC000"/>
                </a:solidFill>
              </a:rPr>
              <a:t>”)</a:t>
            </a: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es-ES_tradnl" i="0" dirty="0">
                <a:solidFill>
                  <a:srgbClr val="FFC000"/>
                </a:solidFill>
              </a:rPr>
              <a:t> </a:t>
            </a:r>
            <a:r>
              <a:rPr lang="es-ES_tradnl" b="1" i="0" u="sng" dirty="0" err="1" smtClean="0">
                <a:solidFill>
                  <a:srgbClr val="00FF00"/>
                </a:solidFill>
              </a:rPr>
              <a:t>Asymptotic</a:t>
            </a:r>
            <a:r>
              <a:rPr lang="es-ES_tradnl" b="1" i="0" u="sng" dirty="0" smtClean="0">
                <a:solidFill>
                  <a:srgbClr val="00FF00"/>
                </a:solidFill>
              </a:rPr>
              <a:t> </a:t>
            </a:r>
            <a:r>
              <a:rPr lang="es-ES_tradnl" b="1" i="0" u="sng" dirty="0" err="1" smtClean="0">
                <a:solidFill>
                  <a:srgbClr val="00FF00"/>
                </a:solidFill>
              </a:rPr>
              <a:t>freedom</a:t>
            </a:r>
            <a:r>
              <a:rPr lang="es-ES_tradnl" b="1" i="0" u="sng" dirty="0" smtClean="0">
                <a:solidFill>
                  <a:srgbClr val="00FF00"/>
                </a:solidFill>
              </a:rPr>
              <a:t>:</a:t>
            </a:r>
            <a:r>
              <a:rPr lang="es-ES_tradnl" i="0" dirty="0" smtClean="0">
                <a:solidFill>
                  <a:srgbClr val="FFC000"/>
                </a:solidFill>
              </a:rPr>
              <a:t> </a:t>
            </a:r>
            <a:r>
              <a:rPr lang="es-ES_tradnl" i="0" dirty="0" smtClean="0"/>
              <a:t>“</a:t>
            </a:r>
            <a:r>
              <a:rPr lang="es-ES_tradnl" i="0" dirty="0" err="1" smtClean="0"/>
              <a:t>strong</a:t>
            </a:r>
            <a:r>
              <a:rPr lang="es-ES_tradnl" i="0" dirty="0" smtClean="0"/>
              <a:t> </a:t>
            </a:r>
            <a:r>
              <a:rPr lang="es-ES_tradnl" i="0" dirty="0" err="1" smtClean="0"/>
              <a:t>coupling</a:t>
            </a:r>
            <a:r>
              <a:rPr lang="es-ES_tradnl" i="0" dirty="0" smtClean="0"/>
              <a:t> </a:t>
            </a:r>
            <a:r>
              <a:rPr lang="es-ES_tradnl" i="0" dirty="0" err="1" smtClean="0"/>
              <a:t>weakens</a:t>
            </a:r>
            <a:r>
              <a:rPr lang="es-ES_tradnl" i="0" dirty="0" smtClean="0"/>
              <a:t> at </a:t>
            </a:r>
            <a:r>
              <a:rPr lang="es-ES_tradnl" i="0" dirty="0" err="1" smtClean="0"/>
              <a:t>high</a:t>
            </a:r>
            <a:r>
              <a:rPr lang="es-ES_tradnl" i="0" dirty="0" smtClean="0"/>
              <a:t> </a:t>
            </a:r>
            <a:r>
              <a:rPr lang="es-ES_tradnl" i="0" dirty="0" err="1" smtClean="0"/>
              <a:t>energies</a:t>
            </a:r>
            <a:r>
              <a:rPr lang="es-ES_tradnl" i="0" dirty="0" smtClean="0"/>
              <a:t>”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dirty="0" smtClean="0">
                <a:solidFill>
                  <a:srgbClr val="FFC000"/>
                </a:solidFill>
              </a:rPr>
              <a:t>(i.e. quarks and </a:t>
            </a:r>
            <a:r>
              <a:rPr lang="es-ES_tradnl" dirty="0" err="1" smtClean="0">
                <a:solidFill>
                  <a:srgbClr val="FFC000"/>
                </a:solidFill>
              </a:rPr>
              <a:t>gluons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propagate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freely</a:t>
            </a:r>
            <a:r>
              <a:rPr lang="es-ES_tradnl" dirty="0" smtClean="0">
                <a:solidFill>
                  <a:srgbClr val="FFC000"/>
                </a:solidFill>
              </a:rPr>
              <a:t> as ideal gas)</a:t>
            </a:r>
            <a:endParaRPr lang="es-ES_tradnl" dirty="0">
              <a:solidFill>
                <a:srgbClr val="00FF00"/>
              </a:solidFill>
            </a:endParaRPr>
          </a:p>
        </p:txBody>
      </p:sp>
      <p:sp>
        <p:nvSpPr>
          <p:cNvPr id="13" name="1 Rectángulo"/>
          <p:cNvSpPr>
            <a:spLocks noChangeArrowheads="1"/>
          </p:cNvSpPr>
          <p:nvPr/>
        </p:nvSpPr>
        <p:spPr bwMode="auto">
          <a:xfrm>
            <a:off x="1547664" y="1772816"/>
            <a:ext cx="30651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0070C0"/>
                </a:solidFill>
              </a:rPr>
              <a:t>M. Panero, PRL 103, 232001 (2009)</a:t>
            </a:r>
          </a:p>
        </p:txBody>
      </p:sp>
    </p:spTree>
    <p:extLst>
      <p:ext uri="{BB962C8B-B14F-4D97-AF65-F5344CB8AC3E}">
        <p14:creationId xmlns:p14="http://schemas.microsoft.com/office/powerpoint/2010/main" val="22087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4675" y="307975"/>
            <a:ext cx="4718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>
                <a:solidFill>
                  <a:srgbClr val="00FF00"/>
                </a:solidFill>
              </a:rPr>
              <a:t>Introduction</a:t>
            </a:r>
            <a:r>
              <a:rPr lang="es-ES_tradnl" sz="2400" b="1" u="sng" dirty="0">
                <a:solidFill>
                  <a:srgbClr val="00FF00"/>
                </a:solidFill>
              </a:rPr>
              <a:t> and </a:t>
            </a:r>
            <a:r>
              <a:rPr lang="es-ES_tradnl" sz="2400" b="1" u="sng" dirty="0" err="1">
                <a:solidFill>
                  <a:srgbClr val="00FF00"/>
                </a:solidFill>
              </a:rPr>
              <a:t>motivation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7975"/>
            <a:ext cx="1800200" cy="200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7236296" y="307975"/>
            <a:ext cx="1712023" cy="2007034"/>
            <a:chOff x="611560" y="1569136"/>
            <a:chExt cx="4320480" cy="43081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69136"/>
              <a:ext cx="4320480" cy="4308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Forma libre"/>
            <p:cNvSpPr/>
            <p:nvPr/>
          </p:nvSpPr>
          <p:spPr bwMode="auto">
            <a:xfrm>
              <a:off x="1349298" y="1795346"/>
              <a:ext cx="256478" cy="289932"/>
            </a:xfrm>
            <a:custGeom>
              <a:avLst/>
              <a:gdLst>
                <a:gd name="connsiteX0" fmla="*/ 0 w 256478"/>
                <a:gd name="connsiteY0" fmla="*/ 0 h 289932"/>
                <a:gd name="connsiteX1" fmla="*/ 55756 w 256478"/>
                <a:gd name="connsiteY1" fmla="*/ 11152 h 289932"/>
                <a:gd name="connsiteX2" fmla="*/ 133814 w 256478"/>
                <a:gd name="connsiteY2" fmla="*/ 78059 h 289932"/>
                <a:gd name="connsiteX3" fmla="*/ 156117 w 256478"/>
                <a:gd name="connsiteY3" fmla="*/ 100361 h 289932"/>
                <a:gd name="connsiteX4" fmla="*/ 178419 w 256478"/>
                <a:gd name="connsiteY4" fmla="*/ 122664 h 289932"/>
                <a:gd name="connsiteX5" fmla="*/ 189570 w 256478"/>
                <a:gd name="connsiteY5" fmla="*/ 156117 h 289932"/>
                <a:gd name="connsiteX6" fmla="*/ 211873 w 256478"/>
                <a:gd name="connsiteY6" fmla="*/ 178420 h 289932"/>
                <a:gd name="connsiteX7" fmla="*/ 234175 w 256478"/>
                <a:gd name="connsiteY7" fmla="*/ 245327 h 289932"/>
                <a:gd name="connsiteX8" fmla="*/ 245326 w 256478"/>
                <a:gd name="connsiteY8" fmla="*/ 278781 h 289932"/>
                <a:gd name="connsiteX9" fmla="*/ 256478 w 256478"/>
                <a:gd name="connsiteY9" fmla="*/ 289932 h 2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78" h="289932">
                  <a:moveTo>
                    <a:pt x="0" y="0"/>
                  </a:moveTo>
                  <a:cubicBezTo>
                    <a:pt x="18585" y="3717"/>
                    <a:pt x="38009" y="4497"/>
                    <a:pt x="55756" y="11152"/>
                  </a:cubicBezTo>
                  <a:cubicBezTo>
                    <a:pt x="82929" y="21342"/>
                    <a:pt x="117035" y="61281"/>
                    <a:pt x="133814" y="78059"/>
                  </a:cubicBezTo>
                  <a:lnTo>
                    <a:pt x="156117" y="100361"/>
                  </a:lnTo>
                  <a:lnTo>
                    <a:pt x="178419" y="122664"/>
                  </a:lnTo>
                  <a:cubicBezTo>
                    <a:pt x="182136" y="133815"/>
                    <a:pt x="183522" y="146038"/>
                    <a:pt x="189570" y="156117"/>
                  </a:cubicBezTo>
                  <a:cubicBezTo>
                    <a:pt x="194979" y="165132"/>
                    <a:pt x="207171" y="169016"/>
                    <a:pt x="211873" y="178420"/>
                  </a:cubicBezTo>
                  <a:cubicBezTo>
                    <a:pt x="222386" y="199447"/>
                    <a:pt x="226741" y="223025"/>
                    <a:pt x="234175" y="245327"/>
                  </a:cubicBezTo>
                  <a:cubicBezTo>
                    <a:pt x="237892" y="256478"/>
                    <a:pt x="237014" y="270470"/>
                    <a:pt x="245326" y="278781"/>
                  </a:cubicBezTo>
                  <a:lnTo>
                    <a:pt x="256478" y="289932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11 Forma libre"/>
            <p:cNvSpPr/>
            <p:nvPr/>
          </p:nvSpPr>
          <p:spPr bwMode="auto">
            <a:xfrm flipH="1">
              <a:off x="1403648" y="1772816"/>
              <a:ext cx="242066" cy="289932"/>
            </a:xfrm>
            <a:custGeom>
              <a:avLst/>
              <a:gdLst>
                <a:gd name="connsiteX0" fmla="*/ 0 w 256478"/>
                <a:gd name="connsiteY0" fmla="*/ 0 h 289932"/>
                <a:gd name="connsiteX1" fmla="*/ 55756 w 256478"/>
                <a:gd name="connsiteY1" fmla="*/ 11152 h 289932"/>
                <a:gd name="connsiteX2" fmla="*/ 133814 w 256478"/>
                <a:gd name="connsiteY2" fmla="*/ 78059 h 289932"/>
                <a:gd name="connsiteX3" fmla="*/ 156117 w 256478"/>
                <a:gd name="connsiteY3" fmla="*/ 100361 h 289932"/>
                <a:gd name="connsiteX4" fmla="*/ 178419 w 256478"/>
                <a:gd name="connsiteY4" fmla="*/ 122664 h 289932"/>
                <a:gd name="connsiteX5" fmla="*/ 189570 w 256478"/>
                <a:gd name="connsiteY5" fmla="*/ 156117 h 289932"/>
                <a:gd name="connsiteX6" fmla="*/ 211873 w 256478"/>
                <a:gd name="connsiteY6" fmla="*/ 178420 h 289932"/>
                <a:gd name="connsiteX7" fmla="*/ 234175 w 256478"/>
                <a:gd name="connsiteY7" fmla="*/ 245327 h 289932"/>
                <a:gd name="connsiteX8" fmla="*/ 245326 w 256478"/>
                <a:gd name="connsiteY8" fmla="*/ 278781 h 289932"/>
                <a:gd name="connsiteX9" fmla="*/ 256478 w 256478"/>
                <a:gd name="connsiteY9" fmla="*/ 289932 h 2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78" h="289932">
                  <a:moveTo>
                    <a:pt x="0" y="0"/>
                  </a:moveTo>
                  <a:cubicBezTo>
                    <a:pt x="18585" y="3717"/>
                    <a:pt x="38009" y="4497"/>
                    <a:pt x="55756" y="11152"/>
                  </a:cubicBezTo>
                  <a:cubicBezTo>
                    <a:pt x="82929" y="21342"/>
                    <a:pt x="117035" y="61281"/>
                    <a:pt x="133814" y="78059"/>
                  </a:cubicBezTo>
                  <a:lnTo>
                    <a:pt x="156117" y="100361"/>
                  </a:lnTo>
                  <a:lnTo>
                    <a:pt x="178419" y="122664"/>
                  </a:lnTo>
                  <a:cubicBezTo>
                    <a:pt x="182136" y="133815"/>
                    <a:pt x="183522" y="146038"/>
                    <a:pt x="189570" y="156117"/>
                  </a:cubicBezTo>
                  <a:cubicBezTo>
                    <a:pt x="194979" y="165132"/>
                    <a:pt x="207171" y="169016"/>
                    <a:pt x="211873" y="178420"/>
                  </a:cubicBezTo>
                  <a:cubicBezTo>
                    <a:pt x="222386" y="199447"/>
                    <a:pt x="226741" y="223025"/>
                    <a:pt x="234175" y="245327"/>
                  </a:cubicBezTo>
                  <a:cubicBezTo>
                    <a:pt x="237892" y="256478"/>
                    <a:pt x="237014" y="270470"/>
                    <a:pt x="245326" y="278781"/>
                  </a:cubicBezTo>
                  <a:lnTo>
                    <a:pt x="256478" y="289932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828725" y="1196752"/>
            <a:ext cx="4751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Understand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the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properties</a:t>
            </a:r>
            <a:r>
              <a:rPr lang="es-ES_tradnl" sz="2400" i="0" dirty="0" smtClean="0">
                <a:solidFill>
                  <a:srgbClr val="66FFFF"/>
                </a:solidFill>
              </a:rPr>
              <a:t> of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hadrons</a:t>
            </a:r>
            <a:r>
              <a:rPr lang="es-ES_tradnl" sz="2400" i="0" dirty="0" smtClean="0">
                <a:solidFill>
                  <a:srgbClr val="66FFFF"/>
                </a:solidFill>
              </a:rPr>
              <a:t> in dense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matter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43607" y="2708920"/>
            <a:ext cx="489654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sz="2000" i="0" dirty="0"/>
              <a:t> </a:t>
            </a:r>
            <a:r>
              <a:rPr lang="es-ES_tradnl" sz="2000" b="1" i="0" dirty="0" smtClean="0">
                <a:solidFill>
                  <a:srgbClr val="00FF00"/>
                </a:solidFill>
              </a:rPr>
              <a:t>1. </a:t>
            </a:r>
            <a:r>
              <a:rPr lang="es-ES_tradnl" sz="2000" b="1" i="0" dirty="0" err="1" smtClean="0">
                <a:solidFill>
                  <a:srgbClr val="00FF00"/>
                </a:solidFill>
              </a:rPr>
              <a:t>Linked</a:t>
            </a:r>
            <a:r>
              <a:rPr lang="es-ES_tradnl" sz="2000" b="1" i="0" dirty="0" smtClean="0">
                <a:solidFill>
                  <a:srgbClr val="00FF00"/>
                </a:solidFill>
              </a:rPr>
              <a:t> </a:t>
            </a:r>
            <a:r>
              <a:rPr lang="es-ES_tradnl" sz="2000" b="1" i="0" dirty="0" err="1" smtClean="0">
                <a:solidFill>
                  <a:srgbClr val="00FF00"/>
                </a:solidFill>
              </a:rPr>
              <a:t>to</a:t>
            </a:r>
            <a:r>
              <a:rPr lang="es-ES_tradnl" sz="2000" b="1" i="0" dirty="0" smtClean="0">
                <a:solidFill>
                  <a:srgbClr val="00FF00"/>
                </a:solidFill>
              </a:rPr>
              <a:t> fundamental </a:t>
            </a:r>
            <a:r>
              <a:rPr lang="es-ES_tradnl" sz="2000" b="1" i="0" dirty="0" err="1" smtClean="0">
                <a:solidFill>
                  <a:srgbClr val="00FF00"/>
                </a:solidFill>
              </a:rPr>
              <a:t>properties</a:t>
            </a:r>
            <a:r>
              <a:rPr lang="es-ES_tradnl" sz="2000" b="1" i="0" dirty="0" smtClean="0">
                <a:solidFill>
                  <a:srgbClr val="00FF00"/>
                </a:solidFill>
              </a:rPr>
              <a:t> of QCD (</a:t>
            </a:r>
            <a:r>
              <a:rPr lang="es-ES_tradnl" sz="2000" b="1" i="0" dirty="0" err="1" smtClean="0">
                <a:solidFill>
                  <a:srgbClr val="00FF00"/>
                </a:solidFill>
              </a:rPr>
              <a:t>e.g</a:t>
            </a:r>
            <a:r>
              <a:rPr lang="es-ES_tradnl" sz="2000" b="1" i="0" dirty="0" smtClean="0">
                <a:solidFill>
                  <a:srgbClr val="00FF00"/>
                </a:solidFill>
              </a:rPr>
              <a:t>. </a:t>
            </a:r>
            <a:r>
              <a:rPr lang="es-ES_tradnl" sz="2000" b="1" i="0" dirty="0" err="1" smtClean="0">
                <a:solidFill>
                  <a:srgbClr val="00FF00"/>
                </a:solidFill>
              </a:rPr>
              <a:t>ChSymmetry</a:t>
            </a:r>
            <a:r>
              <a:rPr lang="es-ES_tradnl" sz="2000" b="1" i="0" dirty="0" smtClean="0">
                <a:solidFill>
                  <a:srgbClr val="00FF00"/>
                </a:solidFill>
              </a:rPr>
              <a:t> </a:t>
            </a:r>
            <a:r>
              <a:rPr lang="es-ES_tradnl" sz="2000" b="1" i="0" dirty="0" err="1" smtClean="0">
                <a:solidFill>
                  <a:srgbClr val="00FF00"/>
                </a:solidFill>
              </a:rPr>
              <a:t>restoration</a:t>
            </a:r>
            <a:r>
              <a:rPr lang="es-ES_tradnl" sz="2000" b="1" i="0" dirty="0" smtClean="0">
                <a:solidFill>
                  <a:srgbClr val="00FF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SzPct val="70000"/>
            </a:pPr>
            <a:endParaRPr lang="es-ES_tradnl" sz="20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sz="2000" i="0" dirty="0">
                <a:solidFill>
                  <a:srgbClr val="FFC000"/>
                </a:solidFill>
              </a:rPr>
              <a:t> </a:t>
            </a:r>
            <a:r>
              <a:rPr lang="es-ES_tradnl" sz="2000" b="1" i="0" dirty="0" smtClean="0">
                <a:solidFill>
                  <a:srgbClr val="FFC000"/>
                </a:solidFill>
              </a:rPr>
              <a:t>2. 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Understand</a:t>
            </a:r>
            <a:r>
              <a:rPr lang="es-ES_tradnl" sz="2000" b="1" i="0" dirty="0" smtClean="0">
                <a:solidFill>
                  <a:srgbClr val="FFC000"/>
                </a:solidFill>
              </a:rPr>
              <a:t> full 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history</a:t>
            </a:r>
            <a:r>
              <a:rPr lang="es-ES_tradnl" sz="2000" b="1" i="0" dirty="0" smtClean="0">
                <a:solidFill>
                  <a:srgbClr val="FFC000"/>
                </a:solidFill>
              </a:rPr>
              <a:t> of 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collision</a:t>
            </a:r>
            <a:r>
              <a:rPr lang="es-ES_tradnl" sz="2000" b="1" i="0" dirty="0" smtClean="0">
                <a:solidFill>
                  <a:srgbClr val="FFC000"/>
                </a:solidFill>
              </a:rPr>
              <a:t> (</a:t>
            </a:r>
            <a:r>
              <a:rPr lang="es-ES_tradnl" sz="2000" b="1" i="0" dirty="0" err="1" smtClean="0">
                <a:solidFill>
                  <a:srgbClr val="FFC000"/>
                </a:solidFill>
              </a:rPr>
              <a:t>signatures</a:t>
            </a:r>
            <a:r>
              <a:rPr lang="es-ES_tradnl" sz="2000" b="1" i="0" dirty="0" smtClean="0">
                <a:solidFill>
                  <a:srgbClr val="FFC000"/>
                </a:solidFill>
              </a:rPr>
              <a:t> of QGP)</a:t>
            </a:r>
          </a:p>
          <a:p>
            <a:pPr eaLnBrk="1" hangingPunct="1">
              <a:spcBef>
                <a:spcPct val="50000"/>
              </a:spcBef>
              <a:buSzPct val="70000"/>
            </a:pPr>
            <a:endParaRPr lang="es-ES_tradnl" sz="2000" b="1" i="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4"/>
              </a:buBlip>
            </a:pPr>
            <a:r>
              <a:rPr lang="es-ES_tradnl" sz="2000" b="1" i="0" dirty="0">
                <a:solidFill>
                  <a:srgbClr val="00FF00"/>
                </a:solidFill>
              </a:rPr>
              <a:t> </a:t>
            </a:r>
            <a:r>
              <a:rPr lang="es-ES_tradnl" sz="2000" b="1" i="0" dirty="0" smtClean="0"/>
              <a:t>3. Test </a:t>
            </a:r>
            <a:r>
              <a:rPr lang="es-ES_tradnl" sz="2000" b="1" i="0" dirty="0" err="1" smtClean="0"/>
              <a:t>the</a:t>
            </a:r>
            <a:r>
              <a:rPr lang="es-ES_tradnl" sz="2000" b="1" i="0" dirty="0" smtClean="0"/>
              <a:t> </a:t>
            </a:r>
            <a:r>
              <a:rPr lang="es-ES_tradnl" sz="2000" b="1" i="0" dirty="0" err="1" smtClean="0"/>
              <a:t>limits</a:t>
            </a:r>
            <a:r>
              <a:rPr lang="es-ES_tradnl" sz="2000" b="1" i="0" dirty="0" smtClean="0"/>
              <a:t> of nuclear </a:t>
            </a:r>
            <a:r>
              <a:rPr lang="es-ES_tradnl" sz="2000" b="1" i="0" dirty="0" err="1" smtClean="0"/>
              <a:t>many</a:t>
            </a:r>
            <a:r>
              <a:rPr lang="es-ES_tradnl" sz="2000" b="1" i="0" dirty="0" smtClean="0"/>
              <a:t> </a:t>
            </a:r>
            <a:r>
              <a:rPr lang="es-ES_tradnl" sz="2000" b="1" i="0" dirty="0" err="1" smtClean="0"/>
              <a:t>body</a:t>
            </a:r>
            <a:r>
              <a:rPr lang="es-ES_tradnl" sz="2000" b="1" i="0" dirty="0" smtClean="0"/>
              <a:t> </a:t>
            </a:r>
            <a:r>
              <a:rPr lang="es-ES_tradnl" sz="2000" b="1" i="0" dirty="0" err="1" smtClean="0"/>
              <a:t>methods</a:t>
            </a:r>
            <a:r>
              <a:rPr lang="es-ES_tradnl" sz="2000" b="1" i="0" dirty="0" smtClean="0"/>
              <a:t>.</a:t>
            </a:r>
            <a:endParaRPr lang="es-ES_tradnl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31096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41338" y="981075"/>
            <a:ext cx="777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Why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b="1" i="0" u="sng" dirty="0" err="1" smtClean="0">
                <a:solidFill>
                  <a:srgbClr val="66FFFF"/>
                </a:solidFill>
              </a:rPr>
              <a:t>strangeness</a:t>
            </a:r>
            <a:r>
              <a:rPr lang="es-ES_tradnl" sz="2400" i="0" dirty="0" smtClean="0">
                <a:solidFill>
                  <a:srgbClr val="66FFFF"/>
                </a:solidFill>
              </a:rPr>
              <a:t> in dense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matter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4675" y="307975"/>
            <a:ext cx="4718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>
                <a:solidFill>
                  <a:srgbClr val="00FF00"/>
                </a:solidFill>
              </a:rPr>
              <a:t>Introduction</a:t>
            </a:r>
            <a:r>
              <a:rPr lang="es-ES_tradnl" sz="2400" b="1" u="sng" dirty="0">
                <a:solidFill>
                  <a:srgbClr val="00FF00"/>
                </a:solidFill>
              </a:rPr>
              <a:t> and </a:t>
            </a:r>
            <a:r>
              <a:rPr lang="es-ES_tradnl" sz="2400" b="1" u="sng" dirty="0" err="1">
                <a:solidFill>
                  <a:srgbClr val="00FF00"/>
                </a:solidFill>
              </a:rPr>
              <a:t>motivation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27583" y="1945863"/>
            <a:ext cx="3960441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/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Kaon</a:t>
            </a: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condensation</a:t>
            </a:r>
            <a:r>
              <a:rPr lang="es-ES_tradnl" sz="2400" i="0" dirty="0" smtClean="0">
                <a:solidFill>
                  <a:srgbClr val="00FF00"/>
                </a:solidFill>
              </a:rPr>
              <a:t> in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neutron</a:t>
            </a: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stars</a:t>
            </a:r>
            <a:endParaRPr lang="es-ES_tradnl" i="0" dirty="0" smtClean="0">
              <a:solidFill>
                <a:srgbClr val="00FF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Kaonic</a:t>
            </a:r>
            <a:r>
              <a:rPr lang="es-ES_tradnl" sz="2400" i="0" dirty="0" smtClean="0">
                <a:solidFill>
                  <a:srgbClr val="FFC000"/>
                </a:solidFill>
              </a:rPr>
              <a:t>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atoms</a:t>
            </a:r>
            <a:r>
              <a:rPr lang="es-ES_tradnl" sz="2400" i="0" dirty="0" smtClean="0">
                <a:solidFill>
                  <a:srgbClr val="FFC000"/>
                </a:solidFill>
              </a:rPr>
              <a:t> (nuclear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opt</a:t>
            </a:r>
            <a:r>
              <a:rPr lang="es-ES_tradnl" sz="2400" i="0" dirty="0" smtClean="0">
                <a:solidFill>
                  <a:srgbClr val="FFC000"/>
                </a:solidFill>
              </a:rPr>
              <a:t>.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potential</a:t>
            </a:r>
            <a:r>
              <a:rPr lang="es-ES_tradnl" sz="2400" i="0" dirty="0" smtClean="0">
                <a:solidFill>
                  <a:srgbClr val="FFC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Production</a:t>
            </a:r>
            <a:r>
              <a:rPr lang="es-ES_tradnl" sz="2400" i="0" dirty="0" smtClean="0">
                <a:solidFill>
                  <a:srgbClr val="FF6600"/>
                </a:solidFill>
              </a:rPr>
              <a:t> (AND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propagation</a:t>
            </a:r>
            <a:r>
              <a:rPr lang="es-ES_tradnl" sz="2400" i="0" dirty="0" smtClean="0">
                <a:solidFill>
                  <a:srgbClr val="FF6600"/>
                </a:solidFill>
              </a:rPr>
              <a:t>) in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HIC’s</a:t>
            </a:r>
            <a:endParaRPr lang="es-ES_tradnl" sz="2400" i="0" dirty="0">
              <a:solidFill>
                <a:srgbClr val="FF6600"/>
              </a:solidFill>
            </a:endParaRP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 err="1" smtClean="0"/>
              <a:t>Understand</a:t>
            </a:r>
            <a:r>
              <a:rPr lang="es-ES_tradnl" sz="2000" i="0" dirty="0" smtClean="0"/>
              <a:t> data</a:t>
            </a:r>
          </a:p>
          <a:p>
            <a:pPr lvl="1"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000" i="0" dirty="0" err="1" smtClean="0"/>
              <a:t>Learn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about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hadron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nature</a:t>
            </a:r>
            <a:r>
              <a:rPr lang="es-ES_tradnl" sz="2000" i="0" dirty="0" smtClean="0"/>
              <a:t> and </a:t>
            </a:r>
            <a:r>
              <a:rPr lang="es-ES_tradnl" sz="2000" i="0" dirty="0" err="1" smtClean="0"/>
              <a:t>medium</a:t>
            </a:r>
            <a:r>
              <a:rPr lang="es-ES_tradnl" sz="2000" i="0" dirty="0" smtClean="0"/>
              <a:t> </a:t>
            </a:r>
            <a:r>
              <a:rPr lang="es-ES_tradnl" sz="2000" i="0" dirty="0" err="1" smtClean="0"/>
              <a:t>effects</a:t>
            </a:r>
            <a:endParaRPr lang="es-ES_tradnl" sz="2000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27584" y="5879594"/>
            <a:ext cx="432048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000" dirty="0" smtClean="0">
                <a:solidFill>
                  <a:srgbClr val="66FFFF"/>
                </a:solidFill>
              </a:rPr>
              <a:t>FOPI , KAOS</a:t>
            </a:r>
            <a:r>
              <a:rPr lang="es-ES_tradnl" sz="2000" dirty="0">
                <a:solidFill>
                  <a:srgbClr val="66FFFF"/>
                </a:solidFill>
              </a:rPr>
              <a:t> ,</a:t>
            </a:r>
            <a:r>
              <a:rPr lang="es-ES_tradnl" sz="2000" dirty="0" smtClean="0">
                <a:solidFill>
                  <a:srgbClr val="66FFFF"/>
                </a:solidFill>
              </a:rPr>
              <a:t> HADES , NICA</a:t>
            </a:r>
          </a:p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000" dirty="0" err="1" smtClean="0">
                <a:solidFill>
                  <a:srgbClr val="66FFFF"/>
                </a:solidFill>
              </a:rPr>
              <a:t>Also</a:t>
            </a:r>
            <a:r>
              <a:rPr lang="es-ES_tradnl" sz="2000" dirty="0" smtClean="0">
                <a:solidFill>
                  <a:srgbClr val="66FFFF"/>
                </a:solidFill>
              </a:rPr>
              <a:t> RHIC </a:t>
            </a:r>
            <a:r>
              <a:rPr lang="es-ES_tradnl" sz="2000" dirty="0" err="1" smtClean="0">
                <a:solidFill>
                  <a:srgbClr val="66FFFF"/>
                </a:solidFill>
              </a:rPr>
              <a:t>low-energy</a:t>
            </a:r>
            <a:r>
              <a:rPr lang="es-ES_tradnl" sz="2000" dirty="0" smtClean="0">
                <a:solidFill>
                  <a:srgbClr val="66FFFF"/>
                </a:solidFill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</a:rPr>
              <a:t>program</a:t>
            </a:r>
            <a:endParaRPr lang="es-ES_tradnl" sz="2000" dirty="0" smtClean="0">
              <a:solidFill>
                <a:srgbClr val="66FF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49" y="4365104"/>
            <a:ext cx="2077119" cy="1563138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2569954" cy="1988840"/>
          </a:xfrm>
          <a:prstGeom prst="rect">
            <a:avLst/>
          </a:prstGeom>
          <a:ln w="25400">
            <a:solidFill>
              <a:srgbClr val="66FFFF"/>
            </a:solidFill>
          </a:ln>
        </p:spPr>
      </p:pic>
    </p:spTree>
    <p:extLst>
      <p:ext uri="{BB962C8B-B14F-4D97-AF65-F5344CB8AC3E}">
        <p14:creationId xmlns:p14="http://schemas.microsoft.com/office/powerpoint/2010/main" val="14018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41338" y="981075"/>
            <a:ext cx="777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400" i="0" dirty="0" err="1" smtClean="0">
                <a:solidFill>
                  <a:srgbClr val="66FFFF"/>
                </a:solidFill>
              </a:rPr>
              <a:t>Why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b="1" i="0" u="sng" dirty="0" err="1" smtClean="0">
                <a:solidFill>
                  <a:srgbClr val="66FFFF"/>
                </a:solidFill>
              </a:rPr>
              <a:t>charm</a:t>
            </a:r>
            <a:r>
              <a:rPr lang="es-ES_tradnl" sz="2400" i="0" dirty="0" smtClean="0">
                <a:solidFill>
                  <a:srgbClr val="66FFFF"/>
                </a:solidFill>
              </a:rPr>
              <a:t> in dense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matter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4675" y="307975"/>
            <a:ext cx="4718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u="sng" dirty="0" err="1">
                <a:solidFill>
                  <a:srgbClr val="00FF00"/>
                </a:solidFill>
              </a:rPr>
              <a:t>Introduction</a:t>
            </a:r>
            <a:r>
              <a:rPr lang="es-ES_tradnl" sz="2400" b="1" u="sng" dirty="0">
                <a:solidFill>
                  <a:srgbClr val="00FF00"/>
                </a:solidFill>
              </a:rPr>
              <a:t> and </a:t>
            </a:r>
            <a:r>
              <a:rPr lang="es-ES_tradnl" sz="2400" b="1" u="sng" dirty="0" err="1">
                <a:solidFill>
                  <a:srgbClr val="00FF00"/>
                </a:solidFill>
              </a:rPr>
              <a:t>motivation</a:t>
            </a:r>
            <a:endParaRPr lang="es-ES_tradnl" sz="2400" b="1" u="sng" dirty="0">
              <a:solidFill>
                <a:srgbClr val="00FF0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76056" y="1945863"/>
            <a:ext cx="352839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/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Initial</a:t>
            </a: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motivation</a:t>
            </a:r>
            <a:r>
              <a:rPr lang="es-ES_tradnl" sz="2400" i="0" dirty="0" smtClean="0">
                <a:solidFill>
                  <a:srgbClr val="00FF00"/>
                </a:solidFill>
              </a:rPr>
              <a:t>: J/</a:t>
            </a:r>
            <a:r>
              <a:rPr lang="es-ES_tradnl" sz="2400" i="0" dirty="0" smtClean="0">
                <a:solidFill>
                  <a:srgbClr val="00FF00"/>
                </a:solidFill>
                <a:latin typeface="Mathematica1" panose="05000502060100000001" pitchFamily="2" charset="2"/>
              </a:rPr>
              <a:t>y</a:t>
            </a:r>
            <a:r>
              <a:rPr lang="es-ES_tradnl" sz="2400" i="0" dirty="0" smtClean="0">
                <a:solidFill>
                  <a:srgbClr val="00FF00"/>
                </a:solidFill>
              </a:rPr>
              <a:t>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suppression</a:t>
            </a:r>
            <a:r>
              <a:rPr lang="es-ES_tradnl" sz="2400" i="0" dirty="0" smtClean="0">
                <a:solidFill>
                  <a:srgbClr val="00FF00"/>
                </a:solidFill>
              </a:rPr>
              <a:t> in </a:t>
            </a:r>
            <a:r>
              <a:rPr lang="es-ES_tradnl" sz="2400" i="0" dirty="0" err="1" smtClean="0">
                <a:solidFill>
                  <a:srgbClr val="00FF00"/>
                </a:solidFill>
              </a:rPr>
              <a:t>HICs</a:t>
            </a:r>
            <a:endParaRPr lang="es-ES_tradnl" i="0" dirty="0" smtClean="0">
              <a:solidFill>
                <a:srgbClr val="00FF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>
                <a:solidFill>
                  <a:srgbClr val="00FF00"/>
                </a:solidFill>
              </a:rPr>
              <a:t> </a:t>
            </a:r>
            <a:r>
              <a:rPr lang="es-ES_tradnl" sz="2400" i="0" dirty="0" smtClean="0">
                <a:solidFill>
                  <a:srgbClr val="FFC000"/>
                </a:solidFill>
              </a:rPr>
              <a:t>Dynamics in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hadronic</a:t>
            </a:r>
            <a:r>
              <a:rPr lang="es-ES_tradnl" sz="2400" i="0" dirty="0" smtClean="0">
                <a:solidFill>
                  <a:srgbClr val="FFC000"/>
                </a:solidFill>
              </a:rPr>
              <a:t>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phase</a:t>
            </a:r>
            <a:r>
              <a:rPr lang="es-ES_tradnl" sz="2400" i="0" dirty="0" smtClean="0">
                <a:solidFill>
                  <a:srgbClr val="FFC000"/>
                </a:solidFill>
              </a:rPr>
              <a:t> </a:t>
            </a:r>
            <a:r>
              <a:rPr lang="es-ES_tradnl" sz="2400" i="0" dirty="0" err="1" smtClean="0">
                <a:solidFill>
                  <a:srgbClr val="FFC000"/>
                </a:solidFill>
              </a:rPr>
              <a:t>relevant</a:t>
            </a:r>
            <a:r>
              <a:rPr lang="es-ES_tradnl" sz="2400" i="0" dirty="0" smtClean="0">
                <a:solidFill>
                  <a:srgbClr val="FFC000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>
                <a:solidFill>
                  <a:srgbClr val="00FF00"/>
                </a:solidFill>
              </a:rPr>
              <a:t> </a:t>
            </a:r>
            <a:r>
              <a:rPr lang="es-ES_tradnl" sz="2400" i="0" dirty="0" smtClean="0">
                <a:solidFill>
                  <a:srgbClr val="FF6600"/>
                </a:solidFill>
              </a:rPr>
              <a:t>Sector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not</a:t>
            </a:r>
            <a:r>
              <a:rPr lang="es-ES_tradnl" sz="2400" i="0" dirty="0" smtClean="0">
                <a:solidFill>
                  <a:srgbClr val="FF6600"/>
                </a:solidFill>
              </a:rPr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constrained</a:t>
            </a:r>
            <a:r>
              <a:rPr lang="es-ES_tradnl" sz="2400" i="0" dirty="0" smtClean="0">
                <a:solidFill>
                  <a:srgbClr val="FF6600"/>
                </a:solidFill>
              </a:rPr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by</a:t>
            </a:r>
            <a:r>
              <a:rPr lang="es-ES_tradnl" sz="2400" i="0" dirty="0" smtClean="0">
                <a:solidFill>
                  <a:srgbClr val="FF6600"/>
                </a:solidFill>
              </a:rPr>
              <a:t> </a:t>
            </a:r>
            <a:r>
              <a:rPr lang="es-ES_tradnl" sz="2400" i="0" dirty="0" err="1" smtClean="0">
                <a:solidFill>
                  <a:srgbClr val="FF6600"/>
                </a:solidFill>
              </a:rPr>
              <a:t>Ch.Symmetry</a:t>
            </a:r>
            <a:endParaRPr lang="es-ES_tradnl" sz="2400" i="0" dirty="0" smtClean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es-ES_tradnl" sz="2400" i="0" dirty="0">
                <a:solidFill>
                  <a:srgbClr val="FF6600"/>
                </a:solidFill>
              </a:rPr>
              <a:t> </a:t>
            </a:r>
            <a:r>
              <a:rPr lang="es-ES_tradnl" sz="2400" i="0" dirty="0" smtClean="0">
                <a:solidFill>
                  <a:srgbClr val="66FFFF"/>
                </a:solidFill>
              </a:rPr>
              <a:t>Heavy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flavor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relaxation</a:t>
            </a:r>
            <a:r>
              <a:rPr lang="es-ES_tradnl" sz="2400" i="0" dirty="0" smtClean="0">
                <a:solidFill>
                  <a:srgbClr val="66FFFF"/>
                </a:solidFill>
              </a:rPr>
              <a:t> in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hadronic</a:t>
            </a:r>
            <a:r>
              <a:rPr lang="es-ES_tradnl" sz="2400" i="0" dirty="0" smtClean="0">
                <a:solidFill>
                  <a:srgbClr val="66FFFF"/>
                </a:solidFill>
              </a:rPr>
              <a:t> </a:t>
            </a:r>
            <a:r>
              <a:rPr lang="es-ES_tradnl" sz="2400" i="0" dirty="0" err="1" smtClean="0">
                <a:solidFill>
                  <a:srgbClr val="66FFFF"/>
                </a:solidFill>
              </a:rPr>
              <a:t>phase</a:t>
            </a:r>
            <a:endParaRPr lang="es-ES_tradnl" sz="2400" i="0" dirty="0">
              <a:solidFill>
                <a:srgbClr val="66FFFF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652120" y="6021288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</a:pPr>
            <a:r>
              <a:rPr lang="es-ES_tradnl" sz="2000" dirty="0" smtClean="0">
                <a:solidFill>
                  <a:srgbClr val="66FFFF"/>
                </a:solidFill>
              </a:rPr>
              <a:t>CBM </a:t>
            </a:r>
            <a:r>
              <a:rPr lang="es-ES_tradnl" sz="2000" dirty="0" err="1" smtClean="0">
                <a:solidFill>
                  <a:srgbClr val="66FFFF"/>
                </a:solidFill>
              </a:rPr>
              <a:t>experiment</a:t>
            </a:r>
            <a:endParaRPr lang="es-ES_tradnl" sz="2000" dirty="0" smtClean="0">
              <a:solidFill>
                <a:srgbClr val="66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2284665" cy="145181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0" y="1800191"/>
            <a:ext cx="486768" cy="486768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0" y="3302358"/>
            <a:ext cx="2703784" cy="4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22" y="4259290"/>
            <a:ext cx="2000250" cy="2000250"/>
          </a:xfrm>
          <a:prstGeom prst="rect">
            <a:avLst/>
          </a:prstGeom>
          <a:noFill/>
          <a:ln w="254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9 Conector recto de flecha"/>
          <p:cNvCxnSpPr/>
          <p:nvPr/>
        </p:nvCxnSpPr>
        <p:spPr bwMode="auto">
          <a:xfrm flipV="1">
            <a:off x="2195736" y="4437112"/>
            <a:ext cx="1512168" cy="8223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10 Rectángulo"/>
          <p:cNvSpPr/>
          <p:nvPr/>
        </p:nvSpPr>
        <p:spPr>
          <a:xfrm>
            <a:off x="3666375" y="4386599"/>
            <a:ext cx="800219" cy="461665"/>
          </a:xfrm>
          <a:prstGeom prst="rect">
            <a:avLst/>
          </a:prstGeom>
          <a:ln w="25400">
            <a:noFill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FFC000"/>
                </a:solidFill>
              </a:rPr>
              <a:t>D, B</a:t>
            </a:r>
          </a:p>
        </p:txBody>
      </p:sp>
    </p:spTree>
    <p:extLst>
      <p:ext uri="{BB962C8B-B14F-4D97-AF65-F5344CB8AC3E}">
        <p14:creationId xmlns:p14="http://schemas.microsoft.com/office/powerpoint/2010/main" val="9334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Rot="1" noChangeArrowheads="1"/>
          </p:cNvSpPr>
          <p:nvPr/>
        </p:nvSpPr>
        <p:spPr bwMode="auto">
          <a:xfrm>
            <a:off x="1403350" y="404813"/>
            <a:ext cx="532889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_tradnl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</a:t>
            </a:r>
            <a:r>
              <a:rPr lang="es-ES_tradnl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 </a:t>
            </a:r>
            <a:r>
              <a:rPr lang="es-ES_tradnl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Strange</a:t>
            </a:r>
            <a:r>
              <a:rPr lang="es-ES_tradnl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mesons</a:t>
            </a:r>
            <a:endParaRPr lang="es-ES_tradnl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68" name="Text Box 12"/>
              <p:cNvSpPr txBox="1">
                <a:spLocks noChangeArrowheads="1"/>
              </p:cNvSpPr>
              <p:nvPr/>
            </p:nvSpPr>
            <p:spPr bwMode="auto">
              <a:xfrm>
                <a:off x="1116012" y="1844824"/>
                <a:ext cx="7344420" cy="1749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s-ES" sz="2800" b="0" dirty="0" smtClean="0">
                    <a:solidFill>
                      <a:schemeClr val="hlin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b="0" i="1" smtClean="0">
                        <a:solidFill>
                          <a:schemeClr val="hlin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s-ES_tradnl" sz="2800" dirty="0" smtClean="0">
                    <a:solidFill>
                      <a:schemeClr val="hlink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3200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S" sz="3200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s-ES_tradnl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800" dirty="0" err="1" smtClean="0">
                    <a:solidFill>
                      <a:schemeClr val="hlink"/>
                    </a:solidFill>
                  </a:rPr>
                  <a:t>meson</a:t>
                </a:r>
                <a:r>
                  <a:rPr lang="es-ES_tradnl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800" dirty="0" err="1" smtClean="0">
                    <a:solidFill>
                      <a:schemeClr val="hlink"/>
                    </a:solidFill>
                  </a:rPr>
                  <a:t>properties</a:t>
                </a:r>
                <a:r>
                  <a:rPr lang="es-ES_tradnl" sz="2800" dirty="0" smtClean="0">
                    <a:solidFill>
                      <a:schemeClr val="hlink"/>
                    </a:solidFill>
                  </a:rPr>
                  <a:t> in </a:t>
                </a:r>
                <a:r>
                  <a:rPr lang="es-ES_tradnl" sz="2800" dirty="0" err="1" smtClean="0">
                    <a:solidFill>
                      <a:schemeClr val="hlink"/>
                    </a:solidFill>
                  </a:rPr>
                  <a:t>hot</a:t>
                </a:r>
                <a:r>
                  <a:rPr lang="es-ES_tradnl" sz="2800" dirty="0" smtClean="0">
                    <a:solidFill>
                      <a:schemeClr val="hlink"/>
                    </a:solidFill>
                  </a:rPr>
                  <a:t> nuclear </a:t>
                </a:r>
                <a:r>
                  <a:rPr lang="es-ES_tradnl" sz="2800" dirty="0" err="1" smtClean="0">
                    <a:solidFill>
                      <a:schemeClr val="hlink"/>
                    </a:solidFill>
                  </a:rPr>
                  <a:t>matter</a:t>
                </a:r>
                <a:endParaRPr lang="es-ES_tradnl" sz="2800" dirty="0" smtClean="0">
                  <a:solidFill>
                    <a:schemeClr val="hlink"/>
                  </a:solidFill>
                </a:endParaRPr>
              </a:p>
              <a:p>
                <a:pPr>
                  <a:spcBef>
                    <a:spcPct val="5000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s-ES_tradnl" sz="2800" dirty="0" err="1">
                    <a:solidFill>
                      <a:schemeClr val="hlink"/>
                    </a:solidFill>
                  </a:rPr>
                  <a:t>Strange</a:t>
                </a:r>
                <a:r>
                  <a:rPr lang="es-ES_tradnl" sz="2800" dirty="0">
                    <a:solidFill>
                      <a:schemeClr val="hlink"/>
                    </a:solidFill>
                  </a:rPr>
                  <a:t> </a:t>
                </a:r>
                <a:r>
                  <a:rPr lang="es-ES_tradnl" sz="2800" dirty="0" err="1">
                    <a:solidFill>
                      <a:schemeClr val="hlink"/>
                    </a:solidFill>
                  </a:rPr>
                  <a:t>vectors</a:t>
                </a:r>
                <a:r>
                  <a:rPr lang="es-ES_tradnl" sz="2800" dirty="0">
                    <a:solidFill>
                      <a:schemeClr val="hlink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20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3200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s-ES" sz="3200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800" dirty="0">
                    <a:solidFill>
                      <a:schemeClr val="hlin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200" i="1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s-ES" sz="3200" i="1" smtClean="0">
                                <a:solidFill>
                                  <a:schemeClr val="hlin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sz="3200" b="0" i="1" smtClean="0">
                                <a:solidFill>
                                  <a:schemeClr val="hlink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s-ES" sz="3200">
                            <a:solidFill>
                              <a:schemeClr val="hlin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s-ES_tradnl" sz="2800" dirty="0" err="1">
                    <a:solidFill>
                      <a:schemeClr val="hlink"/>
                    </a:solidFill>
                  </a:rPr>
                  <a:t>mesons</a:t>
                </a:r>
                <a:r>
                  <a:rPr lang="es-ES_tradnl" sz="2800" dirty="0">
                    <a:solidFill>
                      <a:schemeClr val="hlink"/>
                    </a:solidFill>
                  </a:rPr>
                  <a:t>, </a:t>
                </a:r>
                <a:r>
                  <a:rPr lang="es-ES_tradnl" sz="2800" i="0" dirty="0">
                    <a:solidFill>
                      <a:schemeClr val="hlink"/>
                    </a:solidFill>
                    <a:latin typeface="Mathematica1" panose="05000502060100000001" pitchFamily="2" charset="2"/>
                  </a:rPr>
                  <a:t>f</a:t>
                </a:r>
                <a:r>
                  <a:rPr lang="es-ES_tradnl" sz="2800" dirty="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2800" dirty="0" err="1" smtClean="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meson</a:t>
                </a:r>
                <a:endParaRPr lang="es-ES_tradnl" sz="28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19866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2" y="1844824"/>
                <a:ext cx="7344420" cy="1749197"/>
              </a:xfrm>
              <a:prstGeom prst="rect">
                <a:avLst/>
              </a:prstGeom>
              <a:blipFill rotWithShape="1">
                <a:blip r:embed="rId2"/>
                <a:stretch>
                  <a:fillRect l="-2822" t="-11150" r="-83" b="-14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2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35464</TotalTime>
  <Words>3333</Words>
  <Application>Microsoft Office PowerPoint</Application>
  <PresentationFormat>Presentación en pantalla (4:3)</PresentationFormat>
  <Paragraphs>428</Paragraphs>
  <Slides>42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Arial</vt:lpstr>
      <vt:lpstr>Cambria Math</vt:lpstr>
      <vt:lpstr>Times New Roman</vt:lpstr>
      <vt:lpstr>Wingdings</vt:lpstr>
      <vt:lpstr>Symbol</vt:lpstr>
      <vt:lpstr>Mathematica1</vt:lpstr>
      <vt:lpstr>Times New Roman (Hebrew)</vt:lpstr>
      <vt:lpstr>Calibri</vt:lpstr>
      <vt:lpstr>Garamond</vt:lpstr>
      <vt:lpstr>Secuencia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Daniel</cp:lastModifiedBy>
  <cp:revision>754</cp:revision>
  <dcterms:created xsi:type="dcterms:W3CDTF">2005-01-31T16:43:34Z</dcterms:created>
  <dcterms:modified xsi:type="dcterms:W3CDTF">2013-09-19T06:05:30Z</dcterms:modified>
</cp:coreProperties>
</file>