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328" r:id="rId3"/>
    <p:sldId id="293" r:id="rId4"/>
    <p:sldId id="294" r:id="rId5"/>
    <p:sldId id="295" r:id="rId6"/>
    <p:sldId id="296" r:id="rId7"/>
    <p:sldId id="297" r:id="rId8"/>
    <p:sldId id="298" r:id="rId9"/>
    <p:sldId id="368" r:id="rId10"/>
    <p:sldId id="376" r:id="rId11"/>
    <p:sldId id="377" r:id="rId12"/>
    <p:sldId id="289" r:id="rId13"/>
    <p:sldId id="369" r:id="rId14"/>
    <p:sldId id="300" r:id="rId15"/>
    <p:sldId id="301" r:id="rId16"/>
    <p:sldId id="302" r:id="rId17"/>
    <p:sldId id="426" r:id="rId18"/>
    <p:sldId id="303" r:id="rId19"/>
    <p:sldId id="304" r:id="rId20"/>
    <p:sldId id="305" r:id="rId21"/>
    <p:sldId id="306" r:id="rId22"/>
    <p:sldId id="307" r:id="rId23"/>
    <p:sldId id="416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31" r:id="rId34"/>
    <p:sldId id="308" r:id="rId35"/>
    <p:sldId id="271" r:id="rId36"/>
    <p:sldId id="430" r:id="rId37"/>
    <p:sldId id="429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428" r:id="rId56"/>
    <p:sldId id="432" r:id="rId57"/>
    <p:sldId id="290" r:id="rId58"/>
    <p:sldId id="291" r:id="rId59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8DE52AB-EC86-4219-B7CC-394ADE6FCF2E}">
          <p14:sldIdLst>
            <p14:sldId id="256"/>
            <p14:sldId id="328"/>
          </p14:sldIdLst>
        </p14:section>
        <p14:section name="Introduction" id="{75BADBA6-4AE7-4EEE-8BAD-FF0117AD18A1}">
          <p14:sldIdLst>
            <p14:sldId id="293"/>
            <p14:sldId id="294"/>
            <p14:sldId id="295"/>
            <p14:sldId id="296"/>
            <p14:sldId id="297"/>
            <p14:sldId id="298"/>
          </p14:sldIdLst>
        </p14:section>
        <p14:section name="Onlinetracking" id="{82C64665-8E4A-4048-82B1-34596CD4178A}">
          <p14:sldIdLst>
            <p14:sldId id="368"/>
            <p14:sldId id="376"/>
            <p14:sldId id="377"/>
            <p14:sldId id="289"/>
          </p14:sldIdLst>
        </p14:section>
        <p14:section name="TripletFinder" id="{5625ACBF-9396-44B2-A5FF-09A14B4E5DD9}">
          <p14:sldIdLst>
            <p14:sldId id="369"/>
            <p14:sldId id="300"/>
            <p14:sldId id="301"/>
            <p14:sldId id="302"/>
            <p14:sldId id="426"/>
            <p14:sldId id="303"/>
            <p14:sldId id="304"/>
            <p14:sldId id="305"/>
            <p14:sldId id="306"/>
            <p14:sldId id="307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31"/>
            <p14:sldId id="308"/>
          </p14:sldIdLst>
        </p14:section>
        <p14:section name="MC Benchmarking" id="{06BD39FC-47B0-4EB4-99D5-FB992C7B15D4}">
          <p14:sldIdLst>
            <p14:sldId id="271"/>
            <p14:sldId id="430"/>
            <p14:sldId id="429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428"/>
            <p14:sldId id="432"/>
          </p14:sldIdLst>
        </p14:section>
        <p14:section name="Summary/Outlook" id="{FDBB2BFF-0B96-4719-BEAF-15EE43FF8853}">
          <p14:sldIdLst>
            <p14:sldId id="290"/>
            <p14:sldId id="29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4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614" y="-78"/>
      </p:cViewPr>
      <p:guideLst>
        <p:guide orient="horz" pos="3939"/>
        <p:guide pos="5653"/>
        <p:guide pos="11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</a:defRPr>
            </a:lvl1pPr>
          </a:lstStyle>
          <a:p>
            <a:pPr>
              <a:defRPr/>
            </a:pPr>
            <a:fld id="{8599BB9D-E8D2-4C25-9709-0B451FFF23AD}" type="datetime1">
              <a:rPr lang="de-DE"/>
              <a:pPr>
                <a:defRPr/>
              </a:pPr>
              <a:t>20.09.2013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</a:defRPr>
            </a:lvl1pPr>
          </a:lstStyle>
          <a:p>
            <a:pPr>
              <a:defRPr/>
            </a:pPr>
            <a:fld id="{0F8DC36F-3605-4F4E-8718-C7B2F42798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261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</a:defRPr>
            </a:lvl1pPr>
          </a:lstStyle>
          <a:p>
            <a:pPr>
              <a:defRPr/>
            </a:pPr>
            <a:fld id="{F8E86C2B-F4CE-4AC6-9E9D-ED8737EE75F3}" type="datetime1">
              <a:rPr lang="de-DE"/>
              <a:pPr>
                <a:defRPr/>
              </a:pPr>
              <a:t>20.09.2013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9" charset="0"/>
              </a:defRPr>
            </a:lvl1pPr>
          </a:lstStyle>
          <a:p>
            <a:pPr>
              <a:defRPr/>
            </a:pPr>
            <a:fld id="{E93C3B24-717A-4FAD-82E8-DF7D8A6B61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9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23EC5C-572C-4795-B7B7-579074D30C0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23EC5C-572C-4795-B7B7-579074D30C0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39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91784-BA88-4D09-80B6-7FC6141932F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91784-BA88-4D09-80B6-7FC6141932F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85738" y="2449584"/>
            <a:ext cx="8788400" cy="390088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5" name="Picture 2" descr="C:\Users\Marius\Desktop\2013-09 FAIRNESS Berlin\Logo.tif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22" y="255887"/>
            <a:ext cx="1999966" cy="92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185738" y="2877423"/>
            <a:ext cx="8788400" cy="1526795"/>
          </a:xfrm>
        </p:spPr>
        <p:txBody>
          <a:bodyPr anchor="b"/>
          <a:lstStyle>
            <a:lvl1pPr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</a:t>
            </a:r>
            <a:br>
              <a:rPr lang="de-DE" dirty="0" smtClean="0"/>
            </a:br>
            <a:r>
              <a:rPr lang="de-DE" dirty="0" smtClean="0"/>
              <a:t>bearbeiten</a:t>
            </a:r>
            <a:endParaRPr lang="de-DE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185739" y="4458749"/>
            <a:ext cx="8788399" cy="96053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de-DE" altLang="de-DE" sz="3200" b="0" smtClean="0">
                <a:solidFill>
                  <a:schemeClr val="tx2"/>
                </a:solidFill>
              </a:defRPr>
            </a:lvl1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185738" y="5479476"/>
            <a:ext cx="2055979" cy="359262"/>
          </a:xfrm>
        </p:spPr>
        <p:txBody>
          <a:bodyPr anchor="t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>
          <a:xfrm>
            <a:off x="2306972" y="5479476"/>
            <a:ext cx="6667165" cy="359262"/>
          </a:xfrm>
        </p:spPr>
        <p:txBody>
          <a:bodyPr anchor="t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Marius C. Mertens</a:t>
            </a:r>
            <a:endParaRPr lang="de-DE" dirty="0"/>
          </a:p>
        </p:txBody>
      </p:sp>
      <p:pic>
        <p:nvPicPr>
          <p:cNvPr id="20" name="Bild 7" descr="UDE-Logo_E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11" y="255887"/>
            <a:ext cx="2581726" cy="99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55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185738" y="2449586"/>
            <a:ext cx="8788400" cy="28102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88" y="3074898"/>
            <a:ext cx="8783637" cy="1594207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Marius C. Mertens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027-D653-47A6-8A4D-BA31AB4B3D0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6" name="Bild 7" descr="UDE-Logo_EN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84809"/>
            <a:ext cx="16017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Marius\Desktop\2013-09 FAIRNESS Berlin\Logo.t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572" y="84809"/>
            <a:ext cx="1250777" cy="57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0" descr="Logo_FZ_Jülich_NEU_rgb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0398" y="189146"/>
            <a:ext cx="14478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PandaLogo1_web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222" y="187559"/>
            <a:ext cx="19446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m.mertens\Daten\misc\2013-01 Layout CD Giessen\jlu-logo-600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52" y="189147"/>
            <a:ext cx="1323534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51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Marius C. Mertens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027-D653-47A6-8A4D-BA31AB4B3D0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179387" y="1416106"/>
            <a:ext cx="8783637" cy="5085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9" name="Bild 7" descr="UDE-Logo_EN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84809"/>
            <a:ext cx="16017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Marius\Desktop\2013-09 FAIRNESS Berlin\Logo.t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572" y="84809"/>
            <a:ext cx="1250777" cy="57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0" descr="Logo_FZ_Jülich_NEU_rgb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0398" y="189146"/>
            <a:ext cx="14478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PandaLogo1_web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222" y="187559"/>
            <a:ext cx="19446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m.mertens\Daten\misc\2013-01 Layout CD Giessen\jlu-logo-600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52" y="189147"/>
            <a:ext cx="1323534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35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Berlin, 20.9.2013</a:t>
            </a:r>
            <a:endParaRPr lang="de-DE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Marius C. Mertens</a:t>
            </a:r>
          </a:p>
        </p:txBody>
      </p:sp>
      <p:sp>
        <p:nvSpPr>
          <p:cNvPr id="5" name="Rectangle 7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C52DF-D4F5-45BC-8D99-E867A0FDD2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6" name="Bild 7" descr="UDE-Logo_EN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84809"/>
            <a:ext cx="16017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Marius\Desktop\2013-09 FAIRNESS Berlin\Logo.t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572" y="84809"/>
            <a:ext cx="1250777" cy="57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0" descr="Logo_FZ_Jülich_NEU_rgb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0398" y="189146"/>
            <a:ext cx="14478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PandaLogo1_web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222" y="187559"/>
            <a:ext cx="19446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m.mertens\Daten\misc\2013-01 Layout CD Giessen\jlu-logo-600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52" y="189147"/>
            <a:ext cx="1323534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7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elplatzhalter 1"/>
          <p:cNvSpPr>
            <a:spLocks noGrp="1"/>
          </p:cNvSpPr>
          <p:nvPr>
            <p:ph type="title"/>
          </p:nvPr>
        </p:nvSpPr>
        <p:spPr bwMode="auto">
          <a:xfrm>
            <a:off x="179388" y="833406"/>
            <a:ext cx="8783637" cy="52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0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  <a:endParaRPr lang="de-DE" alt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179388" y="6561656"/>
            <a:ext cx="1827437" cy="2882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079652" y="6569748"/>
            <a:ext cx="4984696" cy="28825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Marius C. Mertens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135588" y="6569748"/>
            <a:ext cx="1827437" cy="28825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9A3D027-D653-47A6-8A4D-BA31AB4B3D0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179387" y="1416106"/>
            <a:ext cx="8783637" cy="5085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80" r:id="rId2"/>
    <p:sldLayoutId id="2147483879" r:id="rId3"/>
    <p:sldLayoutId id="2147483878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de-DE" altLang="de-DE" sz="2800" b="1" kern="1200" smtClean="0">
          <a:solidFill>
            <a:srgbClr val="004C93"/>
          </a:solidFill>
          <a:latin typeface="Arial"/>
          <a:ea typeface="ヒラギノ角ゴ Pro W3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ea typeface="ヒラギノ角ゴ Pro W3" charset="-128"/>
        </a:defRPr>
      </a:lvl9pPr>
    </p:titleStyle>
    <p:bodyStyle>
      <a:lvl1pPr marL="0" indent="0" algn="l" defTabSz="457200" rtl="0" eaLnBrk="0" fontAlgn="base" hangingPunct="0">
        <a:spcBef>
          <a:spcPts val="0"/>
        </a:spcBef>
        <a:spcAft>
          <a:spcPts val="0"/>
        </a:spcAft>
        <a:buFontTx/>
        <a:buNone/>
        <a:defRPr sz="2400" b="0" kern="1200">
          <a:solidFill>
            <a:schemeClr val="tx1"/>
          </a:solidFill>
          <a:latin typeface="Arial"/>
          <a:ea typeface="ヒラギノ角ゴ Pro W3" charset="-128"/>
          <a:cs typeface="Arial"/>
        </a:defRPr>
      </a:lvl1pPr>
      <a:lvl2pPr marL="742950" indent="-285750" algn="l" defTabSz="457200" rtl="0" eaLnBrk="0" fontAlgn="base" hangingPunct="0">
        <a:spcBef>
          <a:spcPts val="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/>
          <a:ea typeface="ヒラギノ角ゴ Pro W3" charset="-128"/>
          <a:cs typeface="Arial"/>
        </a:defRPr>
      </a:lvl2pPr>
      <a:lvl3pPr marL="1143000" indent="-338138" algn="l" defTabSz="457200" rtl="0" eaLnBrk="0" fontAlgn="base" hangingPunct="0"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defTabSz="457200" rtl="0" eaLnBrk="0" fontAlgn="base" hangingPunct="0">
        <a:spcBef>
          <a:spcPts val="0"/>
        </a:spcBef>
        <a:spcAft>
          <a:spcPct val="0"/>
        </a:spcAft>
        <a:buClr>
          <a:schemeClr val="tx2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ts val="0"/>
        </a:spcBef>
        <a:spcAft>
          <a:spcPct val="0"/>
        </a:spcAft>
        <a:buClr>
          <a:schemeClr val="tx2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8" y="3509827"/>
            <a:ext cx="8788400" cy="1526795"/>
          </a:xfrm>
        </p:spPr>
        <p:txBody>
          <a:bodyPr/>
          <a:lstStyle/>
          <a:p>
            <a:r>
              <a:rPr lang="en-US" dirty="0"/>
              <a:t>Triplet </a:t>
            </a:r>
            <a:r>
              <a:rPr lang="en-US" dirty="0" smtClean="0"/>
              <a:t>Based</a:t>
            </a:r>
            <a:br>
              <a:rPr lang="en-US" dirty="0" smtClean="0"/>
            </a:br>
            <a:r>
              <a:rPr lang="en-US" dirty="0" smtClean="0"/>
              <a:t>Online </a:t>
            </a:r>
            <a:r>
              <a:rPr lang="en-US" dirty="0"/>
              <a:t>Track </a:t>
            </a:r>
            <a:r>
              <a:rPr lang="en-US" dirty="0" smtClean="0"/>
              <a:t>Finding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the PANDA-STT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Marius C. Mertens</a:t>
            </a:r>
            <a:endParaRPr lang="de-DE" dirty="0"/>
          </a:p>
        </p:txBody>
      </p:sp>
      <p:pic>
        <p:nvPicPr>
          <p:cNvPr id="6" name="Picture 14" descr="PandaLogo1_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751" y="1473960"/>
            <a:ext cx="3221270" cy="76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4" descr="Logo_FZ_Jülich_NEU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8496" y="1473960"/>
            <a:ext cx="2386608" cy="77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m.mertens\Daten\misc\2013-01 Layout CD Giessen\jlu-logo-6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10" y="1468501"/>
            <a:ext cx="2160241" cy="76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erade Verbindung 10"/>
          <p:cNvCxnSpPr/>
          <p:nvPr/>
        </p:nvCxnSpPr>
        <p:spPr>
          <a:xfrm>
            <a:off x="2093719" y="4409628"/>
            <a:ext cx="282012" cy="0"/>
          </a:xfrm>
          <a:prstGeom prst="line">
            <a:avLst/>
          </a:prstGeom>
          <a:ln w="508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3131840" y="2636912"/>
            <a:ext cx="4320480" cy="20882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Tracking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10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368443" y="4149080"/>
            <a:ext cx="178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Online Tracking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6" name="Pfeil nach unten 15"/>
          <p:cNvSpPr/>
          <p:nvPr/>
        </p:nvSpPr>
        <p:spPr>
          <a:xfrm>
            <a:off x="4015360" y="2348881"/>
            <a:ext cx="484632" cy="1270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Pfeil nach unten 17"/>
          <p:cNvSpPr/>
          <p:nvPr/>
        </p:nvSpPr>
        <p:spPr>
          <a:xfrm>
            <a:off x="5599536" y="1278052"/>
            <a:ext cx="484632" cy="1693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Pfeil nach unten 18"/>
          <p:cNvSpPr/>
          <p:nvPr/>
        </p:nvSpPr>
        <p:spPr>
          <a:xfrm>
            <a:off x="4427984" y="1278052"/>
            <a:ext cx="484632" cy="7014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0" name="Pfeil nach unten 19"/>
          <p:cNvSpPr/>
          <p:nvPr/>
        </p:nvSpPr>
        <p:spPr>
          <a:xfrm>
            <a:off x="5004048" y="4509120"/>
            <a:ext cx="484632" cy="1574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279493" y="4869160"/>
            <a:ext cx="86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Tracks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2" name="Pfeil nach unten 21"/>
          <p:cNvSpPr/>
          <p:nvPr/>
        </p:nvSpPr>
        <p:spPr>
          <a:xfrm rot="17368433">
            <a:off x="3522180" y="4134265"/>
            <a:ext cx="484632" cy="2458161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67544" y="4623102"/>
            <a:ext cx="2300630" cy="64633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>
                <a:solidFill>
                  <a:prstClr val="black"/>
                </a:solidFill>
              </a:rPr>
              <a:t>Information </a:t>
            </a:r>
            <a:r>
              <a:rPr lang="de-DE" dirty="0" err="1">
                <a:solidFill>
                  <a:prstClr val="black"/>
                </a:solidFill>
              </a:rPr>
              <a:t>Merging</a:t>
            </a:r>
            <a:r>
              <a:rPr lang="de-DE" dirty="0">
                <a:solidFill>
                  <a:prstClr val="black"/>
                </a:solidFill>
              </a:rPr>
              <a:t>:</a:t>
            </a:r>
          </a:p>
          <a:p>
            <a:r>
              <a:rPr lang="de-DE" dirty="0">
                <a:solidFill>
                  <a:prstClr val="black"/>
                </a:solidFill>
              </a:rPr>
              <a:t>PID, </a:t>
            </a:r>
            <a:r>
              <a:rPr lang="de-DE" dirty="0" err="1">
                <a:solidFill>
                  <a:prstClr val="black"/>
                </a:solidFill>
              </a:rPr>
              <a:t>etc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3" name="Pfeil nach unten 22"/>
          <p:cNvSpPr/>
          <p:nvPr/>
        </p:nvSpPr>
        <p:spPr>
          <a:xfrm rot="16200000">
            <a:off x="2229268" y="1758708"/>
            <a:ext cx="484632" cy="256791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67544" y="2564904"/>
            <a:ext cx="1287532" cy="96454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>
                <a:solidFill>
                  <a:prstClr val="black"/>
                </a:solidFill>
              </a:rPr>
              <a:t>Calibration</a:t>
            </a:r>
            <a:endParaRPr lang="de-DE" dirty="0">
              <a:solidFill>
                <a:prstClr val="black"/>
              </a:solidFill>
            </a:endParaRPr>
          </a:p>
          <a:p>
            <a:r>
              <a:rPr lang="de-DE" dirty="0" err="1">
                <a:solidFill>
                  <a:prstClr val="black"/>
                </a:solidFill>
              </a:rPr>
              <a:t>Alignment</a:t>
            </a:r>
            <a:endParaRPr lang="de-DE" dirty="0">
              <a:solidFill>
                <a:prstClr val="black"/>
              </a:solidFill>
            </a:endParaRPr>
          </a:p>
          <a:p>
            <a:r>
              <a:rPr lang="de-DE" dirty="0">
                <a:solidFill>
                  <a:prstClr val="black"/>
                </a:solidFill>
              </a:rPr>
              <a:t>…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204747" y="908720"/>
            <a:ext cx="209544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de-DE" dirty="0" err="1">
                <a:solidFill>
                  <a:prstClr val="white"/>
                </a:solidFill>
              </a:rPr>
              <a:t>Detector</a:t>
            </a:r>
            <a:r>
              <a:rPr lang="de-DE" dirty="0">
                <a:solidFill>
                  <a:prstClr val="white"/>
                </a:solidFill>
              </a:rPr>
              <a:t> Hits/</a:t>
            </a:r>
            <a:r>
              <a:rPr lang="de-DE" dirty="0" err="1">
                <a:solidFill>
                  <a:prstClr val="white"/>
                </a:solidFill>
              </a:rPr>
              <a:t>Digis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81107" y="1979548"/>
            <a:ext cx="1838965" cy="36933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de-DE" dirty="0" err="1">
                <a:solidFill>
                  <a:prstClr val="black"/>
                </a:solidFill>
              </a:rPr>
              <a:t>Local</a:t>
            </a:r>
            <a:r>
              <a:rPr lang="de-DE" dirty="0">
                <a:solidFill>
                  <a:prstClr val="black"/>
                </a:solidFill>
              </a:rPr>
              <a:t> Clustering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253315" y="2987660"/>
            <a:ext cx="1838965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800" b="1">
                <a:solidFill>
                  <a:srgbClr val="FF0000"/>
                </a:solidFill>
              </a:defRPr>
            </a:lvl1pPr>
          </a:lstStyle>
          <a:p>
            <a:r>
              <a:rPr lang="de-DE" dirty="0"/>
              <a:t>STT Tracking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419872" y="3619468"/>
            <a:ext cx="1838965" cy="38559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>
                <a:solidFill>
                  <a:prstClr val="black"/>
                </a:solidFill>
              </a:rPr>
              <a:t>Global Tracking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204747" y="6084004"/>
            <a:ext cx="209544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r>
              <a:rPr lang="de-DE" dirty="0">
                <a:solidFill>
                  <a:prstClr val="white"/>
                </a:solidFill>
              </a:rPr>
              <a:t>Software Trigger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588224" y="4941168"/>
            <a:ext cx="2520280" cy="923330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FF0000"/>
                </a:solidFill>
              </a:defRPr>
            </a:lvl1pPr>
          </a:lstStyle>
          <a:p>
            <a:r>
              <a:rPr lang="en-US" sz="1800" dirty="0" smtClean="0">
                <a:solidFill>
                  <a:prstClr val="black"/>
                </a:solidFill>
              </a:rPr>
              <a:t>Further Algorithms:</a:t>
            </a:r>
          </a:p>
          <a:p>
            <a:r>
              <a:rPr lang="en-US" sz="1800" dirty="0" smtClean="0">
                <a:solidFill>
                  <a:prstClr val="black"/>
                </a:solidFill>
              </a:rPr>
              <a:t>Hough transform,</a:t>
            </a:r>
          </a:p>
          <a:p>
            <a:r>
              <a:rPr lang="en-US" sz="1800" dirty="0" smtClean="0">
                <a:solidFill>
                  <a:prstClr val="black"/>
                </a:solidFill>
              </a:rPr>
              <a:t>Riemann tracker, …</a:t>
            </a:r>
            <a:endParaRPr lang="en-US" sz="1800" dirty="0">
              <a:solidFill>
                <a:prstClr val="black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 flipH="1">
            <a:off x="7236296" y="2164214"/>
            <a:ext cx="471872" cy="80718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6660232" y="1763524"/>
            <a:ext cx="2084412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sz="1800" b="1" dirty="0" smtClean="0"/>
              <a:t>Triplet Finder</a:t>
            </a:r>
            <a:endParaRPr lang="en-US" sz="1800" dirty="0"/>
          </a:p>
        </p:txBody>
      </p:sp>
      <p:cxnSp>
        <p:nvCxnSpPr>
          <p:cNvPr id="27" name="Gerade Verbindung mit Pfeil 26"/>
          <p:cNvCxnSpPr>
            <a:stCxn id="24" idx="0"/>
          </p:cNvCxnSpPr>
          <p:nvPr/>
        </p:nvCxnSpPr>
        <p:spPr>
          <a:xfrm flipH="1" flipV="1">
            <a:off x="7164288" y="4333746"/>
            <a:ext cx="684076" cy="6074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611560" y="1209526"/>
            <a:ext cx="2188420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700" dirty="0" smtClean="0">
                <a:solidFill>
                  <a:prstClr val="black"/>
                </a:solidFill>
              </a:rPr>
              <a:t>Global </a:t>
            </a:r>
            <a:r>
              <a:rPr lang="de-DE" sz="1700" dirty="0" err="1" smtClean="0">
                <a:solidFill>
                  <a:prstClr val="black"/>
                </a:solidFill>
              </a:rPr>
              <a:t>scheme</a:t>
            </a:r>
            <a:r>
              <a:rPr lang="de-DE" sz="1700" dirty="0">
                <a:solidFill>
                  <a:prstClr val="black"/>
                </a:solidFill>
              </a:rPr>
              <a:t/>
            </a:r>
            <a:br>
              <a:rPr lang="de-DE" sz="1700" dirty="0">
                <a:solidFill>
                  <a:prstClr val="black"/>
                </a:solidFill>
              </a:rPr>
            </a:br>
            <a:r>
              <a:rPr lang="de-DE" sz="1700" dirty="0" err="1" smtClean="0">
                <a:solidFill>
                  <a:prstClr val="black"/>
                </a:solidFill>
              </a:rPr>
              <a:t>specifically</a:t>
            </a:r>
            <a:r>
              <a:rPr lang="de-DE" sz="1700" dirty="0" smtClean="0">
                <a:solidFill>
                  <a:prstClr val="black"/>
                </a:solidFill>
              </a:rPr>
              <a:t> </a:t>
            </a:r>
            <a:r>
              <a:rPr lang="de-DE" sz="1700" dirty="0" err="1" smtClean="0">
                <a:solidFill>
                  <a:prstClr val="black"/>
                </a:solidFill>
              </a:rPr>
              <a:t>designed</a:t>
            </a:r>
            <a:r>
              <a:rPr lang="de-DE" sz="1700" dirty="0">
                <a:solidFill>
                  <a:prstClr val="black"/>
                </a:solidFill>
              </a:rPr>
              <a:t/>
            </a:r>
            <a:br>
              <a:rPr lang="de-DE" sz="1700" dirty="0">
                <a:solidFill>
                  <a:prstClr val="black"/>
                </a:solidFill>
              </a:rPr>
            </a:br>
            <a:r>
              <a:rPr lang="de-DE" sz="1700" dirty="0" err="1" smtClean="0">
                <a:solidFill>
                  <a:prstClr val="black"/>
                </a:solidFill>
              </a:rPr>
              <a:t>for</a:t>
            </a:r>
            <a:r>
              <a:rPr lang="de-DE" sz="1700" dirty="0" smtClean="0">
                <a:solidFill>
                  <a:prstClr val="black"/>
                </a:solidFill>
              </a:rPr>
              <a:t> PANDA</a:t>
            </a:r>
            <a:endParaRPr lang="de-DE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8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More (Online) Tracking </a:t>
            </a:r>
            <a:r>
              <a:rPr lang="de-DE" dirty="0" err="1" smtClean="0"/>
              <a:t>Algorithms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11</a:t>
            </a:fld>
            <a:endParaRPr lang="de-DE">
              <a:solidFill>
                <a:srgbClr val="004C93"/>
              </a:solidFill>
            </a:endParaRP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53714050"/>
              </p:ext>
            </p:extLst>
          </p:nvPr>
        </p:nvGraphicFramePr>
        <p:xfrm>
          <a:off x="267019" y="1409146"/>
          <a:ext cx="8569326" cy="5029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64744"/>
                <a:gridCol w="4104582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Algorithm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Comments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Hough</a:t>
                      </a:r>
                      <a:r>
                        <a:rPr lang="de-DE" sz="1600" baseline="0" dirty="0" smtClean="0"/>
                        <a:t> Transform, </a:t>
                      </a:r>
                      <a:r>
                        <a:rPr lang="de-DE" sz="1600" baseline="0" dirty="0" err="1" smtClean="0"/>
                        <a:t>Yutie</a:t>
                      </a:r>
                      <a:r>
                        <a:rPr lang="de-DE" sz="1600" baseline="0" dirty="0" smtClean="0"/>
                        <a:t> Liang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FPGA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implementation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Hough Transform,</a:t>
                      </a:r>
                      <a:br>
                        <a:rPr lang="de-DE" sz="1600" dirty="0" smtClean="0"/>
                      </a:br>
                      <a:r>
                        <a:rPr lang="de-DE" sz="1600" dirty="0" smtClean="0"/>
                        <a:t>Mohammad Al-</a:t>
                      </a:r>
                      <a:r>
                        <a:rPr lang="de-DE" sz="1600" dirty="0" err="1" smtClean="0"/>
                        <a:t>Turany</a:t>
                      </a:r>
                      <a:r>
                        <a:rPr lang="de-DE" sz="1600" dirty="0" smtClean="0"/>
                        <a:t>/Andreas Herten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GPU </a:t>
                      </a:r>
                      <a:r>
                        <a:rPr lang="de-DE" sz="1600" dirty="0" err="1" smtClean="0"/>
                        <a:t>implementation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Non-Origin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Trackfinder</a:t>
                      </a:r>
                      <a:r>
                        <a:rPr lang="de-DE" sz="1600" baseline="0" dirty="0" smtClean="0"/>
                        <a:t>, Lia </a:t>
                      </a:r>
                      <a:r>
                        <a:rPr lang="de-DE" sz="1600" baseline="0" dirty="0" err="1" smtClean="0"/>
                        <a:t>Lavezzi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Focused</a:t>
                      </a:r>
                      <a:r>
                        <a:rPr lang="de-DE" sz="1600" dirty="0" smtClean="0"/>
                        <a:t> on offline, online </a:t>
                      </a:r>
                      <a:r>
                        <a:rPr lang="de-DE" sz="1600" dirty="0" err="1" smtClean="0"/>
                        <a:t>application</a:t>
                      </a:r>
                      <a:r>
                        <a:rPr lang="de-DE" sz="1600" dirty="0" smtClean="0"/>
                        <a:t>(?)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Triplet Finder, MCM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No</a:t>
                      </a:r>
                      <a:r>
                        <a:rPr lang="de-DE" sz="1600" dirty="0" smtClean="0"/>
                        <a:t> isochrone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info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required</a:t>
                      </a:r>
                      <a:r>
                        <a:rPr lang="de-DE" sz="1600" dirty="0" smtClean="0"/>
                        <a:t>, online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Track</a:t>
                      </a:r>
                      <a:r>
                        <a:rPr lang="de-DE" sz="1600" baseline="0" dirty="0" smtClean="0"/>
                        <a:t> Segment Finder + Linker, Sean Dobbs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Template </a:t>
                      </a:r>
                      <a:r>
                        <a:rPr lang="de-DE" sz="1600" dirty="0" err="1" smtClean="0"/>
                        <a:t>based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Fast </a:t>
                      </a:r>
                      <a:r>
                        <a:rPr lang="de-DE" sz="1600" dirty="0" err="1" smtClean="0"/>
                        <a:t>Combinatorial</a:t>
                      </a:r>
                      <a:r>
                        <a:rPr lang="de-DE" sz="1600" dirty="0" smtClean="0"/>
                        <a:t> Finder / Fitter, Sean</a:t>
                      </a:r>
                      <a:r>
                        <a:rPr lang="de-DE" sz="1600" baseline="0" dirty="0" smtClean="0"/>
                        <a:t> Dobbs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Based</a:t>
                      </a:r>
                      <a:r>
                        <a:rPr lang="de-DE" sz="1600" dirty="0" smtClean="0"/>
                        <a:t> on </a:t>
                      </a:r>
                      <a:r>
                        <a:rPr lang="de-DE" sz="1600" dirty="0" err="1" smtClean="0"/>
                        <a:t>CLEO‘s</a:t>
                      </a:r>
                      <a:r>
                        <a:rPr lang="de-DE" sz="1600" dirty="0" smtClean="0"/>
                        <a:t> SOLO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Forward Hough, Martin </a:t>
                      </a:r>
                      <a:r>
                        <a:rPr lang="de-DE" sz="1600" dirty="0" err="1" smtClean="0"/>
                        <a:t>Galuska</a:t>
                      </a:r>
                      <a:endParaRPr lang="de-DE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Focused</a:t>
                      </a:r>
                      <a:r>
                        <a:rPr lang="de-DE" sz="1600" dirty="0" smtClean="0"/>
                        <a:t> on offline,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applicable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for</a:t>
                      </a:r>
                      <a:r>
                        <a:rPr lang="de-DE" sz="1600" baseline="0" dirty="0" smtClean="0"/>
                        <a:t> online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smtClean="0"/>
                        <a:t>Riemann </a:t>
                      </a:r>
                      <a:r>
                        <a:rPr lang="de-DE" sz="1600" dirty="0" err="1" smtClean="0"/>
                        <a:t>Tracker</a:t>
                      </a:r>
                      <a:r>
                        <a:rPr lang="de-DE" sz="1600" dirty="0" smtClean="0"/>
                        <a:t>, Tobias Stockmanns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Focused</a:t>
                      </a:r>
                      <a:r>
                        <a:rPr lang="de-DE" sz="1600" dirty="0" smtClean="0"/>
                        <a:t> on offline, online </a:t>
                      </a:r>
                      <a:r>
                        <a:rPr lang="de-DE" sz="1600" dirty="0" err="1" smtClean="0"/>
                        <a:t>application</a:t>
                      </a:r>
                      <a:r>
                        <a:rPr lang="de-DE" sz="1600" dirty="0" smtClean="0"/>
                        <a:t>(?)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Global Tracking</a:t>
                      </a:r>
                      <a:r>
                        <a:rPr lang="de-DE" sz="1600" baseline="0" dirty="0" smtClean="0"/>
                        <a:t> in </a:t>
                      </a:r>
                      <a:r>
                        <a:rPr lang="de-DE" sz="1600" baseline="0" dirty="0" err="1" smtClean="0"/>
                        <a:t>PandaRoot</a:t>
                      </a:r>
                      <a:r>
                        <a:rPr lang="de-DE" sz="1600" baseline="0" dirty="0" smtClean="0"/>
                        <a:t>, </a:t>
                      </a:r>
                      <a:r>
                        <a:rPr lang="de-DE" sz="1600" dirty="0" err="1" smtClean="0"/>
                        <a:t>Gianluigi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Boca</a:t>
                      </a:r>
                      <a:endParaRPr lang="de-DE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F</a:t>
                      </a:r>
                      <a:r>
                        <a:rPr lang="de-DE" sz="1600" baseline="0" dirty="0" err="1" smtClean="0"/>
                        <a:t>ocused</a:t>
                      </a:r>
                      <a:r>
                        <a:rPr lang="de-DE" sz="1600" baseline="0" dirty="0" smtClean="0"/>
                        <a:t> on offline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 smtClean="0"/>
                        <a:t>Neural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networks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pattern</a:t>
                      </a:r>
                      <a:r>
                        <a:rPr lang="de-DE" sz="1600" dirty="0" smtClean="0"/>
                        <a:t> </a:t>
                      </a:r>
                      <a:r>
                        <a:rPr lang="de-DE" sz="1600" dirty="0" err="1" smtClean="0"/>
                        <a:t>reco</a:t>
                      </a:r>
                      <a:r>
                        <a:rPr lang="de-DE" sz="1600" baseline="0" dirty="0" smtClean="0"/>
                        <a:t>, </a:t>
                      </a:r>
                      <a:r>
                        <a:rPr lang="de-DE" sz="1600" dirty="0" smtClean="0"/>
                        <a:t>Pablo Genova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Focused</a:t>
                      </a:r>
                      <a:r>
                        <a:rPr lang="de-DE" sz="1600" dirty="0" smtClean="0"/>
                        <a:t> on offline,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applicable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for</a:t>
                      </a:r>
                      <a:r>
                        <a:rPr lang="de-DE" sz="1600" baseline="0" dirty="0" smtClean="0"/>
                        <a:t> online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Riemann </a:t>
                      </a:r>
                      <a:r>
                        <a:rPr lang="de-DE" sz="1600" dirty="0" err="1" smtClean="0"/>
                        <a:t>Tracker</a:t>
                      </a:r>
                      <a:r>
                        <a:rPr lang="de-DE" sz="1600" dirty="0" smtClean="0"/>
                        <a:t>, Andreas Herten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GPU </a:t>
                      </a:r>
                      <a:r>
                        <a:rPr lang="de-DE" sz="1600" dirty="0" err="1" smtClean="0"/>
                        <a:t>implementation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Triplet Finder, Andrew V. Adinetz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GPU </a:t>
                      </a:r>
                      <a:r>
                        <a:rPr lang="de-DE" sz="1600" dirty="0" err="1" smtClean="0"/>
                        <a:t>implementation</a:t>
                      </a:r>
                      <a:endParaRPr lang="de-DE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12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Track Information Storage / </a:t>
            </a:r>
            <a:r>
              <a:rPr lang="de-DE" dirty="0" err="1" smtClean="0"/>
              <a:t>Algorithm</a:t>
            </a:r>
            <a:r>
              <a:rPr lang="de-DE" dirty="0" smtClean="0"/>
              <a:t> Interplay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endParaRPr lang="de-DE" dirty="0" smtClean="0"/>
          </a:p>
          <a:p>
            <a:pPr lvl="1"/>
            <a:r>
              <a:rPr lang="de-DE" dirty="0" smtClean="0"/>
              <a:t>Connection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tracks</a:t>
            </a:r>
            <a:endParaRPr lang="de-DE" dirty="0" smtClean="0"/>
          </a:p>
          <a:p>
            <a:pPr lvl="1"/>
            <a:r>
              <a:rPr lang="de-DE" dirty="0" smtClean="0"/>
              <a:t>Ideal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connections</a:t>
            </a:r>
            <a:r>
              <a:rPr lang="de-DE" dirty="0" smtClean="0"/>
              <a:t>?</a:t>
            </a:r>
          </a:p>
          <a:p>
            <a:pPr lvl="1"/>
            <a:r>
              <a:rPr lang="de-DE" dirty="0" err="1" smtClean="0"/>
              <a:t>Desired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store</a:t>
            </a:r>
            <a:r>
              <a:rPr lang="de-DE" dirty="0" smtClean="0"/>
              <a:t>?</a:t>
            </a:r>
          </a:p>
          <a:p>
            <a:pPr lvl="1"/>
            <a:r>
              <a:rPr lang="de-DE" dirty="0" err="1" smtClean="0"/>
              <a:t>Override</a:t>
            </a:r>
            <a:r>
              <a:rPr lang="de-DE" dirty="0" smtClean="0"/>
              <a:t> </a:t>
            </a:r>
            <a:r>
              <a:rPr lang="de-DE" dirty="0" err="1" smtClean="0"/>
              <a:t>old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? Store </a:t>
            </a:r>
            <a:r>
              <a:rPr lang="de-DE" dirty="0" err="1" smtClean="0"/>
              <a:t>list</a:t>
            </a:r>
            <a:r>
              <a:rPr lang="de-DE" dirty="0" smtClean="0"/>
              <a:t>?</a:t>
            </a:r>
          </a:p>
          <a:p>
            <a:pPr lvl="1"/>
            <a:endParaRPr lang="de-DE" dirty="0"/>
          </a:p>
          <a:p>
            <a:pPr lvl="1"/>
            <a:r>
              <a:rPr lang="de-DE" dirty="0" smtClean="0"/>
              <a:t>Parameters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assigned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r>
              <a:rPr lang="de-DE" dirty="0" smtClean="0"/>
              <a:t>/</a:t>
            </a:r>
            <a:r>
              <a:rPr lang="de-DE" dirty="0" err="1" smtClean="0"/>
              <a:t>tracks</a:t>
            </a:r>
            <a:endParaRPr lang="de-DE" dirty="0" smtClean="0"/>
          </a:p>
          <a:p>
            <a:pPr lvl="2"/>
            <a:r>
              <a:rPr lang="de-DE" dirty="0" err="1" smtClean="0"/>
              <a:t>Unassigned</a:t>
            </a:r>
            <a:endParaRPr lang="de-DE" dirty="0" smtClean="0"/>
          </a:p>
          <a:p>
            <a:pPr lvl="2"/>
            <a:r>
              <a:rPr lang="de-DE" dirty="0" smtClean="0"/>
              <a:t>Low </a:t>
            </a:r>
            <a:r>
              <a:rPr lang="de-DE" dirty="0" err="1" smtClean="0"/>
              <a:t>quality</a:t>
            </a:r>
            <a:r>
              <a:rPr lang="de-DE" dirty="0" smtClean="0"/>
              <a:t> – Veto </a:t>
            </a:r>
            <a:r>
              <a:rPr lang="de-DE" dirty="0" err="1" smtClean="0"/>
              <a:t>value</a:t>
            </a:r>
            <a:r>
              <a:rPr lang="de-DE" dirty="0" smtClean="0"/>
              <a:t>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threshold</a:t>
            </a:r>
            <a:endParaRPr lang="de-DE" dirty="0" smtClean="0"/>
          </a:p>
          <a:p>
            <a:pPr lvl="2"/>
            <a:r>
              <a:rPr lang="de-DE" dirty="0" smtClean="0"/>
              <a:t>Mid </a:t>
            </a:r>
            <a:r>
              <a:rPr lang="de-DE" dirty="0" err="1" smtClean="0"/>
              <a:t>quality</a:t>
            </a:r>
            <a:endParaRPr lang="de-DE" dirty="0" smtClean="0"/>
          </a:p>
          <a:p>
            <a:pPr lvl="2"/>
            <a:r>
              <a:rPr lang="de-DE" dirty="0" smtClean="0"/>
              <a:t>High </a:t>
            </a:r>
            <a:r>
              <a:rPr lang="de-DE" dirty="0" err="1" smtClean="0"/>
              <a:t>quality</a:t>
            </a:r>
            <a:r>
              <a:rPr lang="de-DE" dirty="0" smtClean="0"/>
              <a:t> – additional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criterion</a:t>
            </a:r>
            <a:r>
              <a:rPr lang="de-DE" dirty="0" smtClean="0"/>
              <a:t> </a:t>
            </a:r>
            <a:r>
              <a:rPr lang="de-DE" dirty="0" err="1" smtClean="0"/>
              <a:t>passed</a:t>
            </a:r>
            <a:endParaRPr lang="de-DE" dirty="0" smtClean="0"/>
          </a:p>
          <a:p>
            <a:pPr lvl="2"/>
            <a:r>
              <a:rPr lang="de-DE" dirty="0" smtClean="0"/>
              <a:t>Multi </a:t>
            </a:r>
            <a:r>
              <a:rPr lang="de-DE" dirty="0" err="1" smtClean="0"/>
              <a:t>algorithm</a:t>
            </a:r>
            <a:r>
              <a:rPr lang="de-DE" dirty="0" smtClean="0"/>
              <a:t> </a:t>
            </a:r>
            <a:r>
              <a:rPr lang="de-DE" dirty="0" err="1" smtClean="0"/>
              <a:t>confirmed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041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Finder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Marius C. Mertens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027-D653-47A6-8A4D-BA31AB4B3D03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Finder </a:t>
            </a:r>
            <a:r>
              <a:rPr lang="de-DE" dirty="0" err="1" smtClean="0"/>
              <a:t>Concept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1"/>
            <a:endParaRPr lang="de-DE" dirty="0" smtClean="0"/>
          </a:p>
          <a:p>
            <a:pPr lvl="1"/>
            <a:r>
              <a:rPr lang="de-DE" dirty="0" smtClean="0"/>
              <a:t>Focus on </a:t>
            </a:r>
            <a:r>
              <a:rPr lang="de-DE" b="1" dirty="0" err="1" smtClean="0">
                <a:solidFill>
                  <a:schemeClr val="tx2"/>
                </a:solidFill>
              </a:rPr>
              <a:t>mathematical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simplicity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dirty="0" smtClean="0">
                <a:sym typeface="Wingdings" pitchFamily="2" charset="2"/>
              </a:rPr>
              <a:t> Fast </a:t>
            </a:r>
            <a:r>
              <a:rPr lang="de-DE" dirty="0" err="1" smtClean="0">
                <a:sym typeface="Wingdings" pitchFamily="2" charset="2"/>
              </a:rPr>
              <a:t>and</a:t>
            </a:r>
            <a:r>
              <a:rPr lang="de-DE" dirty="0" smtClean="0">
                <a:sym typeface="Wingdings" pitchFamily="2" charset="2"/>
              </a:rPr>
              <a:t> robust</a:t>
            </a:r>
            <a:endParaRPr lang="de-DE" dirty="0" smtClean="0"/>
          </a:p>
          <a:p>
            <a:pPr lvl="1"/>
            <a:r>
              <a:rPr lang="de-DE" b="1" dirty="0" err="1" smtClean="0">
                <a:solidFill>
                  <a:schemeClr val="tx2"/>
                </a:solidFill>
              </a:rPr>
              <a:t>No</a:t>
            </a:r>
            <a:r>
              <a:rPr lang="de-DE" b="1" dirty="0" smtClean="0">
                <a:solidFill>
                  <a:schemeClr val="tx2"/>
                </a:solidFill>
              </a:rPr>
              <a:t> isochrone </a:t>
            </a:r>
            <a:r>
              <a:rPr lang="de-DE" b="1" dirty="0" err="1" smtClean="0">
                <a:solidFill>
                  <a:schemeClr val="tx2"/>
                </a:solidFill>
              </a:rPr>
              <a:t>information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/>
              <a:t>used</a:t>
            </a:r>
            <a:r>
              <a:rPr lang="de-DE" dirty="0"/>
              <a:t> </a:t>
            </a:r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 err="1" smtClean="0">
                <a:sym typeface="Wingdings" pitchFamily="2" charset="2"/>
              </a:rPr>
              <a:t>Does</a:t>
            </a:r>
            <a:r>
              <a:rPr lang="de-DE" dirty="0" smtClean="0">
                <a:sym typeface="Wingdings" pitchFamily="2" charset="2"/>
              </a:rPr>
              <a:t> not </a:t>
            </a:r>
            <a:r>
              <a:rPr lang="de-DE" dirty="0" err="1" smtClean="0">
                <a:sym typeface="Wingdings" pitchFamily="2" charset="2"/>
              </a:rPr>
              <a:t>require</a:t>
            </a:r>
            <a:r>
              <a:rPr lang="de-DE" dirty="0" smtClean="0">
                <a:sym typeface="Wingdings" pitchFamily="2" charset="2"/>
              </a:rPr>
              <a:t> t</a:t>
            </a:r>
            <a:r>
              <a:rPr lang="de-DE" baseline="-25000" dirty="0" smtClean="0">
                <a:sym typeface="Wingdings" pitchFamily="2" charset="2"/>
              </a:rPr>
              <a:t>0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or</a:t>
            </a:r>
            <a:r>
              <a:rPr lang="de-DE" dirty="0" smtClean="0">
                <a:sym typeface="Wingdings" pitchFamily="2" charset="2"/>
              </a:rPr>
              <a:t> radius-drifttime </a:t>
            </a:r>
            <a:r>
              <a:rPr lang="de-DE" dirty="0" err="1" smtClean="0">
                <a:sym typeface="Wingdings" pitchFamily="2" charset="2"/>
              </a:rPr>
              <a:t>calibration</a:t>
            </a:r>
            <a:endParaRPr lang="de-DE" dirty="0" smtClean="0"/>
          </a:p>
          <a:p>
            <a:pPr lvl="1"/>
            <a:r>
              <a:rPr lang="de-DE" b="1" dirty="0" smtClean="0">
                <a:solidFill>
                  <a:schemeClr val="tx2"/>
                </a:solidFill>
              </a:rPr>
              <a:t>Can </a:t>
            </a:r>
            <a:r>
              <a:rPr lang="de-DE" b="1" dirty="0" err="1" smtClean="0">
                <a:solidFill>
                  <a:schemeClr val="tx2"/>
                </a:solidFill>
              </a:rPr>
              <a:t>provide</a:t>
            </a:r>
            <a:r>
              <a:rPr lang="de-DE" b="1" dirty="0" smtClean="0">
                <a:solidFill>
                  <a:schemeClr val="tx2"/>
                </a:solidFill>
              </a:rPr>
              <a:t> t</a:t>
            </a:r>
            <a:r>
              <a:rPr lang="de-DE" b="1" baseline="-25000" dirty="0" smtClean="0">
                <a:solidFill>
                  <a:schemeClr val="tx2"/>
                </a:solidFill>
              </a:rPr>
              <a:t>0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seed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selected</a:t>
            </a:r>
            <a:r>
              <a:rPr lang="de-DE" dirty="0" smtClean="0"/>
              <a:t> </a:t>
            </a:r>
            <a:r>
              <a:rPr lang="de-DE" dirty="0" err="1" smtClean="0"/>
              <a:t>tracks</a:t>
            </a:r>
            <a:r>
              <a:rPr lang="de-DE" dirty="0" smtClean="0"/>
              <a:t> (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timestamp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r>
              <a:rPr lang="de-DE" dirty="0" smtClean="0"/>
              <a:t>,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)</a:t>
            </a:r>
            <a:endParaRPr lang="de-DE" dirty="0"/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step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:</a:t>
            </a:r>
          </a:p>
          <a:p>
            <a:pPr lvl="2"/>
            <a:r>
              <a:rPr lang="de-DE" dirty="0" err="1" smtClean="0"/>
              <a:t>Identification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Triplets (</a:t>
            </a:r>
            <a:r>
              <a:rPr lang="de-DE" dirty="0" err="1" smtClean="0"/>
              <a:t>or</a:t>
            </a:r>
            <a:r>
              <a:rPr lang="de-DE" dirty="0" smtClean="0"/>
              <a:t> n-</a:t>
            </a:r>
            <a:r>
              <a:rPr lang="de-DE" dirty="0" err="1" smtClean="0"/>
              <a:t>lets</a:t>
            </a:r>
            <a:r>
              <a:rPr lang="de-DE" dirty="0" smtClean="0"/>
              <a:t>) </a:t>
            </a:r>
            <a:r>
              <a:rPr lang="de-DE" dirty="0" err="1" smtClean="0"/>
              <a:t>around</a:t>
            </a:r>
            <a:r>
              <a:rPr lang="de-DE" dirty="0" smtClean="0"/>
              <a:t> </a:t>
            </a:r>
            <a:r>
              <a:rPr lang="de-DE" dirty="0" err="1" smtClean="0"/>
              <a:t>pivot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endParaRPr lang="de-DE" dirty="0" smtClean="0"/>
          </a:p>
          <a:p>
            <a:pPr lvl="2"/>
            <a:r>
              <a:rPr lang="de-DE" dirty="0" smtClean="0"/>
              <a:t>3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circle</a:t>
            </a:r>
            <a:r>
              <a:rPr lang="de-DE" dirty="0" smtClean="0"/>
              <a:t> </a:t>
            </a:r>
            <a:r>
              <a:rPr lang="de-DE" dirty="0" err="1" smtClean="0"/>
              <a:t>calculation</a:t>
            </a:r>
            <a:r>
              <a:rPr lang="de-DE" dirty="0" smtClean="0"/>
              <a:t>: Origin + 2 Triplets</a:t>
            </a:r>
          </a:p>
          <a:p>
            <a:pPr lvl="2"/>
            <a:r>
              <a:rPr lang="de-DE" dirty="0" smtClean="0"/>
              <a:t>Hit </a:t>
            </a:r>
            <a:r>
              <a:rPr lang="de-DE" dirty="0" err="1" smtClean="0"/>
              <a:t>association</a:t>
            </a:r>
            <a:r>
              <a:rPr lang="de-DE" dirty="0" smtClean="0"/>
              <a:t> via </a:t>
            </a:r>
            <a:r>
              <a:rPr lang="de-DE" dirty="0" err="1" smtClean="0"/>
              <a:t>circle</a:t>
            </a:r>
            <a:r>
              <a:rPr lang="de-DE" dirty="0" smtClean="0"/>
              <a:t> </a:t>
            </a:r>
            <a:r>
              <a:rPr lang="de-DE" dirty="0" err="1" smtClean="0"/>
              <a:t>proximity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18969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"/>
          <a:stretch/>
        </p:blipFill>
        <p:spPr bwMode="auto">
          <a:xfrm>
            <a:off x="3043768" y="692696"/>
            <a:ext cx="6064736" cy="613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STT </a:t>
            </a:r>
            <a:r>
              <a:rPr lang="de-DE" sz="2400" dirty="0" err="1" smtClean="0"/>
              <a:t>Geometry</a:t>
            </a:r>
            <a:r>
              <a:rPr lang="de-DE" sz="2400" dirty="0" smtClean="0"/>
              <a:t> in </a:t>
            </a:r>
            <a:r>
              <a:rPr lang="de-DE" sz="2400" dirty="0" err="1" smtClean="0"/>
              <a:t>PandaRoot</a:t>
            </a: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cxnSp>
        <p:nvCxnSpPr>
          <p:cNvPr id="9" name="Gerade Verbindung 8"/>
          <p:cNvCxnSpPr/>
          <p:nvPr/>
        </p:nvCxnSpPr>
        <p:spPr>
          <a:xfrm>
            <a:off x="6285225" y="2386278"/>
            <a:ext cx="1118356" cy="64246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6288058" y="2018591"/>
            <a:ext cx="1435053" cy="82439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6285225" y="1052736"/>
            <a:ext cx="2274103" cy="131314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11560" y="1507179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Axial </a:t>
            </a:r>
            <a:r>
              <a:rPr lang="de-DE" dirty="0" err="1" smtClean="0"/>
              <a:t>pivot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 </a:t>
            </a:r>
            <a:r>
              <a:rPr lang="de-DE" dirty="0" err="1" smtClean="0"/>
              <a:t>indicated</a:t>
            </a:r>
            <a:endParaRPr lang="de-DE" dirty="0" smtClean="0"/>
          </a:p>
          <a:p>
            <a:r>
              <a:rPr lang="de-DE" dirty="0" smtClean="0"/>
              <a:t>in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sector</a:t>
            </a:r>
            <a:r>
              <a:rPr lang="de-DE" dirty="0" smtClean="0"/>
              <a:t> (</a:t>
            </a:r>
            <a:r>
              <a:rPr lang="de-DE" b="1" dirty="0" err="1" smtClean="0">
                <a:solidFill>
                  <a:srgbClr val="FF0000"/>
                </a:solidFill>
              </a:rPr>
              <a:t>red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Skewlet</a:t>
            </a:r>
            <a:r>
              <a:rPr lang="de-DE" dirty="0" smtClean="0"/>
              <a:t> </a:t>
            </a:r>
            <a:r>
              <a:rPr lang="de-DE" dirty="0" err="1" smtClean="0"/>
              <a:t>layers</a:t>
            </a:r>
            <a:r>
              <a:rPr lang="de-DE" dirty="0" smtClean="0"/>
              <a:t> </a:t>
            </a:r>
            <a:r>
              <a:rPr lang="de-DE" dirty="0" err="1" smtClean="0"/>
              <a:t>indicated</a:t>
            </a:r>
            <a:endParaRPr lang="de-DE" dirty="0" smtClean="0"/>
          </a:p>
          <a:p>
            <a:r>
              <a:rPr lang="de-DE" dirty="0" smtClean="0"/>
              <a:t>in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sector</a:t>
            </a:r>
            <a:r>
              <a:rPr lang="de-DE" dirty="0" smtClean="0"/>
              <a:t> (</a:t>
            </a:r>
            <a:r>
              <a:rPr lang="de-DE" b="1" dirty="0" smtClean="0">
                <a:solidFill>
                  <a:srgbClr val="FFC000"/>
                </a:solidFill>
              </a:rPr>
              <a:t>orange</a:t>
            </a:r>
            <a:r>
              <a:rPr lang="de-DE" dirty="0" smtClean="0"/>
              <a:t>)</a:t>
            </a:r>
            <a:endParaRPr lang="de-DE" dirty="0"/>
          </a:p>
        </p:txBody>
      </p:sp>
      <p:cxnSp>
        <p:nvCxnSpPr>
          <p:cNvPr id="11" name="Gerade Verbindung 10"/>
          <p:cNvCxnSpPr/>
          <p:nvPr/>
        </p:nvCxnSpPr>
        <p:spPr>
          <a:xfrm>
            <a:off x="6311283" y="1738313"/>
            <a:ext cx="1608755" cy="924178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316061" y="1557338"/>
            <a:ext cx="1765902" cy="1014454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6324539" y="1385888"/>
            <a:ext cx="1923344" cy="110490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504112" y="3620651"/>
            <a:ext cx="4608512" cy="28623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Axial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Straws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Triplets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are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generated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around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pivot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straws</a:t>
            </a:r>
            <a:endParaRPr lang="de-DE" dirty="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Skewed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Straws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Half-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Skewlets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are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generated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 per</a:t>
            </a:r>
            <a:br>
              <a:rPr lang="de-DE" dirty="0" smtClean="0">
                <a:solidFill>
                  <a:schemeClr val="tx1"/>
                </a:solidFill>
                <a:sym typeface="Wingdings" pitchFamily="2" charset="2"/>
              </a:rPr>
            </a:b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skewed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 double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layer</a:t>
            </a:r>
            <a:r>
              <a:rPr lang="de-DE" dirty="0">
                <a:solidFill>
                  <a:schemeClr val="tx1"/>
                </a:solidFill>
                <a:sym typeface="Wingdings" pitchFamily="2" charset="2"/>
              </a:rPr>
              <a:t/>
            </a:r>
            <a:br>
              <a:rPr lang="de-DE" dirty="0">
                <a:solidFill>
                  <a:schemeClr val="tx1"/>
                </a:solidFill>
                <a:sym typeface="Wingdings" pitchFamily="2" charset="2"/>
              </a:rPr>
            </a:b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(</a:t>
            </a:r>
            <a:r>
              <a:rPr lang="de-DE" dirty="0" smtClean="0">
                <a:solidFill>
                  <a:schemeClr val="tx1"/>
                </a:solidFill>
              </a:rPr>
              <a:t>analog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Triplets in </a:t>
            </a:r>
            <a:r>
              <a:rPr lang="de-DE" dirty="0" err="1" smtClean="0">
                <a:solidFill>
                  <a:schemeClr val="tx1"/>
                </a:solidFill>
              </a:rPr>
              <a:t>the</a:t>
            </a:r>
            <a:r>
              <a:rPr lang="de-DE" dirty="0" smtClean="0">
                <a:solidFill>
                  <a:schemeClr val="tx1"/>
                </a:solidFill>
              </a:rPr>
              <a:t> axial </a:t>
            </a:r>
            <a:r>
              <a:rPr lang="de-DE" dirty="0" err="1" smtClean="0">
                <a:solidFill>
                  <a:schemeClr val="tx1"/>
                </a:solidFill>
              </a:rPr>
              <a:t>layers</a:t>
            </a:r>
            <a:r>
              <a:rPr lang="de-DE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Half-</a:t>
            </a:r>
            <a:r>
              <a:rPr lang="de-DE" dirty="0" err="1" smtClean="0">
                <a:solidFill>
                  <a:schemeClr val="tx1"/>
                </a:solidFill>
              </a:rPr>
              <a:t>Skewlets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oppositely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skewed</a:t>
            </a:r>
            <a:r>
              <a:rPr lang="de-DE" dirty="0" smtClean="0">
                <a:solidFill>
                  <a:schemeClr val="tx1"/>
                </a:solidFill>
              </a:rPr>
              <a:t> double </a:t>
            </a:r>
            <a:r>
              <a:rPr lang="de-DE" dirty="0" err="1" smtClean="0">
                <a:solidFill>
                  <a:schemeClr val="tx1"/>
                </a:solidFill>
              </a:rPr>
              <a:t>layers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above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below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</a:t>
            </a:r>
            <a:r>
              <a:rPr lang="de-DE" dirty="0" err="1" smtClean="0">
                <a:solidFill>
                  <a:schemeClr val="tx1"/>
                </a:solidFill>
              </a:rPr>
              <a:t>kewlet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layer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are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combined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(</a:t>
            </a:r>
            <a:r>
              <a:rPr lang="de-DE" dirty="0" err="1" smtClean="0">
                <a:solidFill>
                  <a:schemeClr val="tx1"/>
                </a:solidFill>
              </a:rPr>
              <a:t>full</a:t>
            </a:r>
            <a:r>
              <a:rPr lang="de-DE" dirty="0" smtClean="0">
                <a:solidFill>
                  <a:schemeClr val="tx1"/>
                </a:solidFill>
              </a:rPr>
              <a:t>) </a:t>
            </a:r>
            <a:r>
              <a:rPr lang="de-DE" dirty="0" err="1" smtClean="0">
                <a:solidFill>
                  <a:schemeClr val="tx1"/>
                </a:solidFill>
              </a:rPr>
              <a:t>Skewlets</a:t>
            </a: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 3D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spatial</a:t>
            </a:r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sym typeface="Wingdings" pitchFamily="2" charset="2"/>
              </a:rPr>
              <a:t>information</a:t>
            </a:r>
            <a:endParaRPr lang="de-D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9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Axial </a:t>
            </a:r>
            <a:r>
              <a:rPr lang="de-DE" dirty="0" err="1" smtClean="0"/>
              <a:t>Straws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41" name="Foliennummernplatzhalt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74" name="Inhaltsplatzhalter 7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r>
              <a:rPr lang="de-DE" dirty="0" smtClean="0"/>
              <a:t>Pivot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checked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endParaRPr lang="de-DE" dirty="0" smtClean="0"/>
          </a:p>
          <a:p>
            <a:pPr lvl="1"/>
            <a:r>
              <a:rPr lang="de-DE" dirty="0" err="1" smtClean="0"/>
              <a:t>Surrounding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checked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endParaRPr lang="de-DE" dirty="0" smtClean="0"/>
          </a:p>
          <a:p>
            <a:pPr lvl="1"/>
            <a:r>
              <a:rPr lang="de-DE" dirty="0" smtClean="0"/>
              <a:t>Center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fired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calculated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combinations</a:t>
            </a:r>
            <a:r>
              <a:rPr lang="de-DE" dirty="0" smtClean="0"/>
              <a:t> </a:t>
            </a:r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 err="1" smtClean="0">
                <a:sym typeface="Wingdings" pitchFamily="2" charset="2"/>
              </a:rPr>
              <a:t>suitable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for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lookup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table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6" name="Ellipse 5"/>
          <p:cNvSpPr/>
          <p:nvPr/>
        </p:nvSpPr>
        <p:spPr>
          <a:xfrm>
            <a:off x="1619672" y="184482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2195736" y="184482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1907704" y="2348880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1331640" y="2348880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2483768" y="2348880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1619672" y="285293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2195736" y="285293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2771800" y="184482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3347864" y="184482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3059832" y="2348880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3635896" y="2348880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2771800" y="285293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3347864" y="2852936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3923928" y="184482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4499992" y="184482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4788024" y="2348880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4499992" y="2852936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5076056" y="184482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5652120" y="184482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5364088" y="2348880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5940152" y="2348880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5076056" y="285293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5652120" y="285293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1907704" y="335699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1331640" y="335699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2483768" y="335699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3059832" y="335699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>
          <a:xfrm>
            <a:off x="3635896" y="335699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>
          <a:xfrm>
            <a:off x="4788024" y="335699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/>
          <p:cNvSpPr/>
          <p:nvPr/>
        </p:nvSpPr>
        <p:spPr>
          <a:xfrm>
            <a:off x="5364088" y="335699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/>
          <p:cNvSpPr/>
          <p:nvPr/>
        </p:nvSpPr>
        <p:spPr>
          <a:xfrm>
            <a:off x="5940152" y="335699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/>
          <p:cNvSpPr/>
          <p:nvPr/>
        </p:nvSpPr>
        <p:spPr>
          <a:xfrm>
            <a:off x="4211960" y="2348880"/>
            <a:ext cx="576064" cy="5760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/>
          <p:cNvSpPr/>
          <p:nvPr/>
        </p:nvSpPr>
        <p:spPr>
          <a:xfrm>
            <a:off x="3923928" y="2852936"/>
            <a:ext cx="576064" cy="576064"/>
          </a:xfrm>
          <a:prstGeom prst="ellips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/>
          <p:cNvSpPr/>
          <p:nvPr/>
        </p:nvSpPr>
        <p:spPr>
          <a:xfrm>
            <a:off x="4211960" y="3356992"/>
            <a:ext cx="576064" cy="5760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/>
          <p:cNvSpPr/>
          <p:nvPr/>
        </p:nvSpPr>
        <p:spPr>
          <a:xfrm>
            <a:off x="4355976" y="306896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6948264" y="2905780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</a:rPr>
              <a:t>Pivot </a:t>
            </a:r>
            <a:r>
              <a:rPr lang="de-DE" sz="2800" dirty="0" err="1">
                <a:solidFill>
                  <a:srgbClr val="FF0000"/>
                </a:solidFill>
              </a:rPr>
              <a:t>s</a:t>
            </a:r>
            <a:r>
              <a:rPr lang="de-DE" sz="2800" dirty="0" err="1" smtClean="0">
                <a:solidFill>
                  <a:srgbClr val="FF0000"/>
                </a:solidFill>
              </a:rPr>
              <a:t>traws</a:t>
            </a:r>
            <a:endParaRPr lang="de-DE" sz="2800" dirty="0">
              <a:solidFill>
                <a:srgbClr val="FF0000"/>
              </a:solidFill>
            </a:endParaRPr>
          </a:p>
        </p:txBody>
      </p:sp>
      <p:cxnSp>
        <p:nvCxnSpPr>
          <p:cNvPr id="43" name="Gerade Verbindung mit Pfeil 42"/>
          <p:cNvCxnSpPr>
            <a:stCxn id="3" idx="1"/>
          </p:cNvCxnSpPr>
          <p:nvPr/>
        </p:nvCxnSpPr>
        <p:spPr>
          <a:xfrm flipH="1">
            <a:off x="6300192" y="3167390"/>
            <a:ext cx="64807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8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Event Time </a:t>
            </a:r>
            <a:r>
              <a:rPr lang="de-DE" dirty="0" err="1" smtClean="0"/>
              <a:t>Constraining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17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574675" y="1412875"/>
            <a:ext cx="8569325" cy="5040313"/>
          </a:xfrm>
          <a:prstGeom prst="rect">
            <a:avLst/>
          </a:prstGeom>
        </p:spPr>
        <p:txBody>
          <a:bodyPr/>
          <a:lstStyle/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t</a:t>
            </a:r>
            <a:r>
              <a:rPr lang="de-DE" baseline="-25000" dirty="0" smtClean="0"/>
              <a:t>0</a:t>
            </a:r>
            <a:r>
              <a:rPr lang="de-DE" dirty="0" smtClean="0"/>
              <a:t> </a:t>
            </a:r>
            <a:r>
              <a:rPr lang="de-DE" dirty="0" err="1" smtClean="0"/>
              <a:t>constraining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Triplets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tracks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339752" y="4941168"/>
            <a:ext cx="2592288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283968" y="5445224"/>
            <a:ext cx="2592288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131840" y="5949280"/>
            <a:ext cx="2592288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619672" y="141277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2195736" y="141277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907704" y="191683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331640" y="191683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483768" y="191683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1619672" y="242088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195736" y="242088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771800" y="141277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347864" y="141277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3059832" y="191683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635896" y="191683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771800" y="242088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3347864" y="242088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3923928" y="141277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499992" y="141277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4788024" y="191683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499992" y="242088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076056" y="141277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5652120" y="1412776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5364088" y="191683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5940152" y="191683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5076056" y="242088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5652120" y="242088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1907704" y="292494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1331640" y="292494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2483768" y="292494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3059832" y="292494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3635896" y="292494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4788024" y="292494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5364088" y="292494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940152" y="292494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4211960" y="1916832"/>
            <a:ext cx="576064" cy="5760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3923928" y="2420888"/>
            <a:ext cx="576064" cy="576064"/>
          </a:xfrm>
          <a:prstGeom prst="ellips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4211960" y="2924944"/>
            <a:ext cx="576064" cy="5760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4355976" y="263691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6948264" y="2473732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</a:rPr>
              <a:t>Pivot </a:t>
            </a:r>
            <a:r>
              <a:rPr lang="de-DE" sz="2800" dirty="0" err="1">
                <a:solidFill>
                  <a:srgbClr val="FF0000"/>
                </a:solidFill>
              </a:rPr>
              <a:t>s</a:t>
            </a:r>
            <a:r>
              <a:rPr lang="de-DE" sz="2800" dirty="0" err="1" smtClean="0">
                <a:solidFill>
                  <a:srgbClr val="FF0000"/>
                </a:solidFill>
              </a:rPr>
              <a:t>traws</a:t>
            </a:r>
            <a:endParaRPr lang="de-DE" sz="2800" dirty="0">
              <a:solidFill>
                <a:srgbClr val="FF0000"/>
              </a:solidFill>
            </a:endParaRPr>
          </a:p>
        </p:txBody>
      </p:sp>
      <p:cxnSp>
        <p:nvCxnSpPr>
          <p:cNvPr id="46" name="Gerade Verbindung mit Pfeil 45"/>
          <p:cNvCxnSpPr>
            <a:stCxn id="45" idx="1"/>
          </p:cNvCxnSpPr>
          <p:nvPr/>
        </p:nvCxnSpPr>
        <p:spPr>
          <a:xfrm flipH="1">
            <a:off x="6300192" y="2735342"/>
            <a:ext cx="64807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>
            <a:off x="6876256" y="4581128"/>
            <a:ext cx="0" cy="11521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>
            <a:off x="5724128" y="4581128"/>
            <a:ext cx="0" cy="16561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4814318" y="422108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t</a:t>
            </a:r>
            <a:r>
              <a:rPr lang="de-DE" baseline="-25000" dirty="0" smtClean="0">
                <a:solidFill>
                  <a:srgbClr val="FF0000"/>
                </a:solidFill>
              </a:rPr>
              <a:t>1</a:t>
            </a:r>
            <a:endParaRPr lang="de-DE" baseline="-25000" dirty="0">
              <a:solidFill>
                <a:srgbClr val="FF0000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6732240" y="422108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t</a:t>
            </a:r>
            <a:r>
              <a:rPr lang="de-DE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5580112" y="422108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t</a:t>
            </a:r>
            <a:r>
              <a:rPr lang="de-DE" baseline="-25000" dirty="0" smtClean="0">
                <a:solidFill>
                  <a:srgbClr val="FF0000"/>
                </a:solidFill>
              </a:rPr>
              <a:t>3</a:t>
            </a:r>
            <a:endParaRPr lang="de-DE" baseline="-25000" dirty="0">
              <a:solidFill>
                <a:srgbClr val="FF0000"/>
              </a:solidFill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4283968" y="4941168"/>
            <a:ext cx="648072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4283968" y="5445224"/>
            <a:ext cx="648072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4283968" y="5949280"/>
            <a:ext cx="648072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48" name="Gerade Verbindung mit Pfeil 47"/>
          <p:cNvCxnSpPr/>
          <p:nvPr/>
        </p:nvCxnSpPr>
        <p:spPr>
          <a:xfrm>
            <a:off x="4932040" y="4581128"/>
            <a:ext cx="0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>
            <a:off x="2339752" y="4725144"/>
            <a:ext cx="2592288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3334797" y="43651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004C93"/>
                </a:solidFill>
              </a:rPr>
              <a:t>220 </a:t>
            </a:r>
            <a:r>
              <a:rPr lang="de-DE" dirty="0" err="1" smtClean="0">
                <a:solidFill>
                  <a:srgbClr val="004C93"/>
                </a:solidFill>
              </a:rPr>
              <a:t>ns</a:t>
            </a:r>
            <a:endParaRPr lang="de-DE" dirty="0">
              <a:solidFill>
                <a:srgbClr val="004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0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5" grpId="0"/>
      <p:bldP spid="56" grpId="0"/>
      <p:bldP spid="57" grpId="0" animBg="1"/>
      <p:bldP spid="58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Axial </a:t>
            </a:r>
            <a:r>
              <a:rPr lang="de-DE" dirty="0" err="1" smtClean="0"/>
              <a:t>Straws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81" name="Foliennummernplatzhalt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8" y="1416106"/>
            <a:ext cx="5187372" cy="50853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1"/>
            <a:r>
              <a:rPr lang="de-DE" dirty="0" err="1" smtClean="0"/>
              <a:t>Once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triplets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, </a:t>
            </a:r>
            <a:r>
              <a:rPr lang="de-DE" dirty="0" err="1" smtClean="0"/>
              <a:t>calculate</a:t>
            </a:r>
            <a:r>
              <a:rPr lang="de-DE" dirty="0" smtClean="0"/>
              <a:t> </a:t>
            </a:r>
            <a:r>
              <a:rPr lang="de-DE" dirty="0" err="1" smtClean="0"/>
              <a:t>circle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origin</a:t>
            </a:r>
            <a:endParaRPr lang="de-DE" dirty="0" smtClean="0"/>
          </a:p>
          <a:p>
            <a:pPr lvl="1"/>
            <a:r>
              <a:rPr lang="de-DE" dirty="0" err="1" smtClean="0"/>
              <a:t>Associate</a:t>
            </a:r>
            <a:r>
              <a:rPr lang="de-DE" dirty="0" smtClean="0"/>
              <a:t> </a:t>
            </a:r>
            <a:r>
              <a:rPr lang="de-DE" dirty="0" err="1" smtClean="0"/>
              <a:t>nearby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candidate</a:t>
            </a:r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Track </a:t>
            </a:r>
            <a:r>
              <a:rPr lang="de-DE" b="1" dirty="0" err="1" smtClean="0">
                <a:solidFill>
                  <a:schemeClr val="tx2"/>
                </a:solidFill>
              </a:rPr>
              <a:t>Verification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de-DE" dirty="0" err="1" smtClean="0"/>
              <a:t>Currently</a:t>
            </a:r>
            <a:r>
              <a:rPr lang="de-DE" dirty="0" smtClean="0"/>
              <a:t> mix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curvature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associated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endParaRPr lang="de-DE" dirty="0" smtClean="0"/>
          </a:p>
          <a:p>
            <a:pPr lvl="1"/>
            <a:r>
              <a:rPr lang="de-DE" dirty="0" smtClean="0"/>
              <a:t>Lots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improvement</a:t>
            </a:r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Further </a:t>
            </a:r>
            <a:r>
              <a:rPr lang="de-DE" b="1" dirty="0" err="1" smtClean="0">
                <a:solidFill>
                  <a:schemeClr val="tx2"/>
                </a:solidFill>
              </a:rPr>
              <a:t>possibilites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sorting</a:t>
            </a:r>
            <a:r>
              <a:rPr lang="de-DE" dirty="0"/>
              <a:t>, </a:t>
            </a:r>
            <a:r>
              <a:rPr lang="de-DE" dirty="0" err="1"/>
              <a:t>Concurrent</a:t>
            </a:r>
            <a:r>
              <a:rPr lang="de-DE" dirty="0"/>
              <a:t> </a:t>
            </a:r>
            <a:r>
              <a:rPr lang="de-DE" dirty="0" err="1"/>
              <a:t>associations</a:t>
            </a:r>
            <a:r>
              <a:rPr lang="de-DE" dirty="0"/>
              <a:t>, </a:t>
            </a:r>
            <a:r>
              <a:rPr lang="de-DE" dirty="0" err="1"/>
              <a:t>Clutter</a:t>
            </a:r>
            <a:r>
              <a:rPr lang="de-DE" dirty="0"/>
              <a:t> </a:t>
            </a:r>
            <a:r>
              <a:rPr lang="de-DE" dirty="0" err="1"/>
              <a:t>veto</a:t>
            </a:r>
            <a:r>
              <a:rPr lang="de-DE" dirty="0"/>
              <a:t>, </a:t>
            </a:r>
            <a:r>
              <a:rPr lang="de-DE" dirty="0" smtClean="0"/>
              <a:t>…</a:t>
            </a:r>
          </a:p>
          <a:p>
            <a:pPr lvl="1"/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compensation</a:t>
            </a:r>
            <a:r>
              <a:rPr lang="de-DE" dirty="0" smtClean="0"/>
              <a:t>: Pivot </a:t>
            </a:r>
            <a:r>
              <a:rPr lang="de-DE" dirty="0" err="1"/>
              <a:t>s</a:t>
            </a:r>
            <a:r>
              <a:rPr lang="de-DE" dirty="0" err="1" smtClean="0"/>
              <a:t>traw</a:t>
            </a:r>
            <a:r>
              <a:rPr lang="de-DE" dirty="0" smtClean="0"/>
              <a:t> </a:t>
            </a:r>
            <a:r>
              <a:rPr lang="de-DE" dirty="0" err="1"/>
              <a:t>triggered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neighbor</a:t>
            </a:r>
            <a:r>
              <a:rPr lang="de-DE" dirty="0"/>
              <a:t> </a:t>
            </a:r>
            <a:r>
              <a:rPr lang="de-DE" dirty="0" err="1"/>
              <a:t>straws</a:t>
            </a:r>
            <a:endParaRPr lang="de-DE" dirty="0"/>
          </a:p>
          <a:p>
            <a:pPr lvl="1"/>
            <a:r>
              <a:rPr lang="de-DE" dirty="0" err="1" smtClean="0"/>
              <a:t>Weight</a:t>
            </a:r>
            <a:r>
              <a:rPr lang="de-DE" dirty="0" smtClean="0"/>
              <a:t> </a:t>
            </a:r>
            <a:r>
              <a:rPr lang="de-DE" dirty="0" err="1"/>
              <a:t>hits</a:t>
            </a:r>
            <a:r>
              <a:rPr lang="de-DE" dirty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triplet</a:t>
            </a:r>
            <a:r>
              <a:rPr lang="de-DE" dirty="0" smtClean="0"/>
              <a:t> </a:t>
            </a:r>
            <a:r>
              <a:rPr lang="de-DE" dirty="0" err="1" smtClean="0"/>
              <a:t>according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timestamp</a:t>
            </a:r>
            <a:endParaRPr lang="de-DE" dirty="0"/>
          </a:p>
        </p:txBody>
      </p:sp>
      <p:sp>
        <p:nvSpPr>
          <p:cNvPr id="79" name="Ellipse 78"/>
          <p:cNvSpPr/>
          <p:nvPr/>
        </p:nvSpPr>
        <p:spPr>
          <a:xfrm>
            <a:off x="5832712" y="619273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Textfeld 73"/>
          <p:cNvSpPr txBox="1"/>
          <p:nvPr/>
        </p:nvSpPr>
        <p:spPr>
          <a:xfrm>
            <a:off x="5940152" y="608400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Interaction Point</a:t>
            </a:r>
            <a:endParaRPr lang="de-DE" dirty="0"/>
          </a:p>
        </p:txBody>
      </p:sp>
      <p:sp>
        <p:nvSpPr>
          <p:cNvPr id="151" name="Ellipse 150"/>
          <p:cNvSpPr/>
          <p:nvPr/>
        </p:nvSpPr>
        <p:spPr>
          <a:xfrm>
            <a:off x="5616688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2" name="Ellipse 151"/>
          <p:cNvSpPr/>
          <p:nvPr/>
        </p:nvSpPr>
        <p:spPr>
          <a:xfrm>
            <a:off x="5904720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Ellipse 152"/>
          <p:cNvSpPr/>
          <p:nvPr/>
        </p:nvSpPr>
        <p:spPr>
          <a:xfrm>
            <a:off x="5760704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4" name="Ellipse 153"/>
          <p:cNvSpPr/>
          <p:nvPr/>
        </p:nvSpPr>
        <p:spPr>
          <a:xfrm>
            <a:off x="5472672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Ellipse 154"/>
          <p:cNvSpPr/>
          <p:nvPr/>
        </p:nvSpPr>
        <p:spPr>
          <a:xfrm>
            <a:off x="6048736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6" name="Ellipse 155"/>
          <p:cNvSpPr/>
          <p:nvPr/>
        </p:nvSpPr>
        <p:spPr>
          <a:xfrm>
            <a:off x="5616688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Ellipse 156"/>
          <p:cNvSpPr/>
          <p:nvPr/>
        </p:nvSpPr>
        <p:spPr>
          <a:xfrm>
            <a:off x="5904720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Ellipse 157"/>
          <p:cNvSpPr/>
          <p:nvPr/>
        </p:nvSpPr>
        <p:spPr>
          <a:xfrm>
            <a:off x="6192752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9" name="Ellipse 158"/>
          <p:cNvSpPr/>
          <p:nvPr/>
        </p:nvSpPr>
        <p:spPr>
          <a:xfrm>
            <a:off x="6480784" y="2924944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0" name="Ellipse 159"/>
          <p:cNvSpPr/>
          <p:nvPr/>
        </p:nvSpPr>
        <p:spPr>
          <a:xfrm>
            <a:off x="6336768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1" name="Ellipse 160"/>
          <p:cNvSpPr/>
          <p:nvPr/>
        </p:nvSpPr>
        <p:spPr>
          <a:xfrm>
            <a:off x="6624800" y="3212976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Ellipse 161"/>
          <p:cNvSpPr/>
          <p:nvPr/>
        </p:nvSpPr>
        <p:spPr>
          <a:xfrm>
            <a:off x="6192752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3" name="Ellipse 162"/>
          <p:cNvSpPr/>
          <p:nvPr/>
        </p:nvSpPr>
        <p:spPr>
          <a:xfrm>
            <a:off x="6480784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4" name="Ellipse 163"/>
          <p:cNvSpPr/>
          <p:nvPr/>
        </p:nvSpPr>
        <p:spPr>
          <a:xfrm>
            <a:off x="6768816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5" name="Ellipse 164"/>
          <p:cNvSpPr/>
          <p:nvPr/>
        </p:nvSpPr>
        <p:spPr>
          <a:xfrm>
            <a:off x="7056848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6" name="Ellipse 165"/>
          <p:cNvSpPr/>
          <p:nvPr/>
        </p:nvSpPr>
        <p:spPr>
          <a:xfrm>
            <a:off x="6912832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7" name="Ellipse 166"/>
          <p:cNvSpPr/>
          <p:nvPr/>
        </p:nvSpPr>
        <p:spPr>
          <a:xfrm>
            <a:off x="7200864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8" name="Ellipse 167"/>
          <p:cNvSpPr/>
          <p:nvPr/>
        </p:nvSpPr>
        <p:spPr>
          <a:xfrm>
            <a:off x="6768816" y="3501008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9" name="Ellipse 168"/>
          <p:cNvSpPr/>
          <p:nvPr/>
        </p:nvSpPr>
        <p:spPr>
          <a:xfrm>
            <a:off x="7056848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0" name="Ellipse 169"/>
          <p:cNvSpPr/>
          <p:nvPr/>
        </p:nvSpPr>
        <p:spPr>
          <a:xfrm>
            <a:off x="7344880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1" name="Ellipse 170"/>
          <p:cNvSpPr/>
          <p:nvPr/>
        </p:nvSpPr>
        <p:spPr>
          <a:xfrm>
            <a:off x="7632912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2" name="Ellipse 171"/>
          <p:cNvSpPr/>
          <p:nvPr/>
        </p:nvSpPr>
        <p:spPr>
          <a:xfrm>
            <a:off x="7488896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3" name="Ellipse 172"/>
          <p:cNvSpPr/>
          <p:nvPr/>
        </p:nvSpPr>
        <p:spPr>
          <a:xfrm>
            <a:off x="7776928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4" name="Ellipse 173"/>
          <p:cNvSpPr/>
          <p:nvPr/>
        </p:nvSpPr>
        <p:spPr>
          <a:xfrm>
            <a:off x="7344880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5" name="Ellipse 174"/>
          <p:cNvSpPr/>
          <p:nvPr/>
        </p:nvSpPr>
        <p:spPr>
          <a:xfrm>
            <a:off x="7632912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6" name="Ellipse 175"/>
          <p:cNvSpPr/>
          <p:nvPr/>
        </p:nvSpPr>
        <p:spPr>
          <a:xfrm>
            <a:off x="5760704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7" name="Ellipse 176"/>
          <p:cNvSpPr/>
          <p:nvPr/>
        </p:nvSpPr>
        <p:spPr>
          <a:xfrm>
            <a:off x="5472672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8" name="Ellipse 177"/>
          <p:cNvSpPr/>
          <p:nvPr/>
        </p:nvSpPr>
        <p:spPr>
          <a:xfrm>
            <a:off x="6048736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9" name="Ellipse 178"/>
          <p:cNvSpPr/>
          <p:nvPr/>
        </p:nvSpPr>
        <p:spPr>
          <a:xfrm>
            <a:off x="6336768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0" name="Ellipse 179"/>
          <p:cNvSpPr/>
          <p:nvPr/>
        </p:nvSpPr>
        <p:spPr>
          <a:xfrm>
            <a:off x="6624800" y="3789040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1" name="Ellipse 180"/>
          <p:cNvSpPr/>
          <p:nvPr/>
        </p:nvSpPr>
        <p:spPr>
          <a:xfrm>
            <a:off x="6912832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2" name="Ellipse 181"/>
          <p:cNvSpPr/>
          <p:nvPr/>
        </p:nvSpPr>
        <p:spPr>
          <a:xfrm>
            <a:off x="7200864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3" name="Ellipse 182"/>
          <p:cNvSpPr/>
          <p:nvPr/>
        </p:nvSpPr>
        <p:spPr>
          <a:xfrm>
            <a:off x="7488896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4" name="Ellipse 183"/>
          <p:cNvSpPr/>
          <p:nvPr/>
        </p:nvSpPr>
        <p:spPr>
          <a:xfrm>
            <a:off x="7776928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5" name="Ellipse 184"/>
          <p:cNvSpPr/>
          <p:nvPr/>
        </p:nvSpPr>
        <p:spPr>
          <a:xfrm>
            <a:off x="5616688" y="1772816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6" name="Ellipse 185"/>
          <p:cNvSpPr/>
          <p:nvPr/>
        </p:nvSpPr>
        <p:spPr>
          <a:xfrm>
            <a:off x="5904720" y="1772816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7" name="Ellipse 186"/>
          <p:cNvSpPr/>
          <p:nvPr/>
        </p:nvSpPr>
        <p:spPr>
          <a:xfrm>
            <a:off x="5760704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8" name="Ellipse 187"/>
          <p:cNvSpPr/>
          <p:nvPr/>
        </p:nvSpPr>
        <p:spPr>
          <a:xfrm>
            <a:off x="5472672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9" name="Ellipse 188"/>
          <p:cNvSpPr/>
          <p:nvPr/>
        </p:nvSpPr>
        <p:spPr>
          <a:xfrm>
            <a:off x="6048736" y="2060848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0" name="Ellipse 189"/>
          <p:cNvSpPr/>
          <p:nvPr/>
        </p:nvSpPr>
        <p:spPr>
          <a:xfrm>
            <a:off x="5616688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1" name="Ellipse 190"/>
          <p:cNvSpPr/>
          <p:nvPr/>
        </p:nvSpPr>
        <p:spPr>
          <a:xfrm>
            <a:off x="5904720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2" name="Ellipse 191"/>
          <p:cNvSpPr/>
          <p:nvPr/>
        </p:nvSpPr>
        <p:spPr>
          <a:xfrm>
            <a:off x="6192752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3" name="Ellipse 192"/>
          <p:cNvSpPr/>
          <p:nvPr/>
        </p:nvSpPr>
        <p:spPr>
          <a:xfrm>
            <a:off x="6480784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4" name="Ellipse 193"/>
          <p:cNvSpPr/>
          <p:nvPr/>
        </p:nvSpPr>
        <p:spPr>
          <a:xfrm>
            <a:off x="6336768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5" name="Ellipse 194"/>
          <p:cNvSpPr/>
          <p:nvPr/>
        </p:nvSpPr>
        <p:spPr>
          <a:xfrm>
            <a:off x="6624800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6" name="Ellipse 195"/>
          <p:cNvSpPr/>
          <p:nvPr/>
        </p:nvSpPr>
        <p:spPr>
          <a:xfrm>
            <a:off x="6192752" y="2348880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7" name="Ellipse 196"/>
          <p:cNvSpPr/>
          <p:nvPr/>
        </p:nvSpPr>
        <p:spPr>
          <a:xfrm>
            <a:off x="6480784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8" name="Ellipse 197"/>
          <p:cNvSpPr/>
          <p:nvPr/>
        </p:nvSpPr>
        <p:spPr>
          <a:xfrm>
            <a:off x="6768816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9" name="Ellipse 198"/>
          <p:cNvSpPr/>
          <p:nvPr/>
        </p:nvSpPr>
        <p:spPr>
          <a:xfrm>
            <a:off x="7056848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0" name="Ellipse 199"/>
          <p:cNvSpPr/>
          <p:nvPr/>
        </p:nvSpPr>
        <p:spPr>
          <a:xfrm>
            <a:off x="6912832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1" name="Ellipse 200"/>
          <p:cNvSpPr/>
          <p:nvPr/>
        </p:nvSpPr>
        <p:spPr>
          <a:xfrm>
            <a:off x="7200864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2" name="Ellipse 201"/>
          <p:cNvSpPr/>
          <p:nvPr/>
        </p:nvSpPr>
        <p:spPr>
          <a:xfrm>
            <a:off x="6768816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3" name="Ellipse 202"/>
          <p:cNvSpPr/>
          <p:nvPr/>
        </p:nvSpPr>
        <p:spPr>
          <a:xfrm>
            <a:off x="7056848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4" name="Ellipse 203"/>
          <p:cNvSpPr/>
          <p:nvPr/>
        </p:nvSpPr>
        <p:spPr>
          <a:xfrm>
            <a:off x="7344880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Ellipse 204"/>
          <p:cNvSpPr/>
          <p:nvPr/>
        </p:nvSpPr>
        <p:spPr>
          <a:xfrm>
            <a:off x="7632912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6" name="Ellipse 205"/>
          <p:cNvSpPr/>
          <p:nvPr/>
        </p:nvSpPr>
        <p:spPr>
          <a:xfrm>
            <a:off x="7488896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7" name="Ellipse 206"/>
          <p:cNvSpPr/>
          <p:nvPr/>
        </p:nvSpPr>
        <p:spPr>
          <a:xfrm>
            <a:off x="7776928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8" name="Ellipse 207"/>
          <p:cNvSpPr/>
          <p:nvPr/>
        </p:nvSpPr>
        <p:spPr>
          <a:xfrm>
            <a:off x="7344880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9" name="Ellipse 208"/>
          <p:cNvSpPr/>
          <p:nvPr/>
        </p:nvSpPr>
        <p:spPr>
          <a:xfrm>
            <a:off x="7632912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0" name="Ellipse 209"/>
          <p:cNvSpPr/>
          <p:nvPr/>
        </p:nvSpPr>
        <p:spPr>
          <a:xfrm>
            <a:off x="5760704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1" name="Ellipse 210"/>
          <p:cNvSpPr/>
          <p:nvPr/>
        </p:nvSpPr>
        <p:spPr>
          <a:xfrm>
            <a:off x="5472672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2" name="Ellipse 211"/>
          <p:cNvSpPr/>
          <p:nvPr/>
        </p:nvSpPr>
        <p:spPr>
          <a:xfrm>
            <a:off x="6048736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3" name="Ellipse 212"/>
          <p:cNvSpPr/>
          <p:nvPr/>
        </p:nvSpPr>
        <p:spPr>
          <a:xfrm>
            <a:off x="6336768" y="2636912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4" name="Ellipse 213"/>
          <p:cNvSpPr/>
          <p:nvPr/>
        </p:nvSpPr>
        <p:spPr>
          <a:xfrm>
            <a:off x="6624800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5" name="Ellipse 214"/>
          <p:cNvSpPr/>
          <p:nvPr/>
        </p:nvSpPr>
        <p:spPr>
          <a:xfrm>
            <a:off x="6912832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6" name="Ellipse 215"/>
          <p:cNvSpPr/>
          <p:nvPr/>
        </p:nvSpPr>
        <p:spPr>
          <a:xfrm>
            <a:off x="7200864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7" name="Ellipse 216"/>
          <p:cNvSpPr/>
          <p:nvPr/>
        </p:nvSpPr>
        <p:spPr>
          <a:xfrm>
            <a:off x="7488896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8" name="Ellipse 217"/>
          <p:cNvSpPr/>
          <p:nvPr/>
        </p:nvSpPr>
        <p:spPr>
          <a:xfrm>
            <a:off x="7776928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Bogen 77"/>
          <p:cNvSpPr/>
          <p:nvPr/>
        </p:nvSpPr>
        <p:spPr>
          <a:xfrm>
            <a:off x="1043608" y="1178464"/>
            <a:ext cx="5832648" cy="5832648"/>
          </a:xfrm>
          <a:prstGeom prst="arc">
            <a:avLst>
              <a:gd name="adj1" fmla="val 17846169"/>
              <a:gd name="adj2" fmla="val 289135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Textfeld 79"/>
          <p:cNvSpPr txBox="1"/>
          <p:nvPr/>
        </p:nvSpPr>
        <p:spPr>
          <a:xfrm>
            <a:off x="8100392" y="2041103"/>
            <a:ext cx="1080120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Pivot </a:t>
            </a:r>
            <a:r>
              <a:rPr lang="de-DE" sz="1300" dirty="0" err="1" smtClean="0">
                <a:solidFill>
                  <a:srgbClr val="FF0000"/>
                </a:solidFill>
              </a:rPr>
              <a:t>straws</a:t>
            </a:r>
            <a:endParaRPr lang="de-DE" sz="1300" dirty="0">
              <a:solidFill>
                <a:srgbClr val="FF0000"/>
              </a:solidFill>
            </a:endParaRPr>
          </a:p>
        </p:txBody>
      </p:sp>
      <p:cxnSp>
        <p:nvCxnSpPr>
          <p:cNvPr id="82" name="Gerade Verbindung mit Pfeil 81"/>
          <p:cNvCxnSpPr>
            <a:stCxn id="80" idx="1"/>
          </p:cNvCxnSpPr>
          <p:nvPr/>
        </p:nvCxnSpPr>
        <p:spPr>
          <a:xfrm flipH="1">
            <a:off x="7473664" y="2187297"/>
            <a:ext cx="6267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feld 100"/>
          <p:cNvSpPr txBox="1"/>
          <p:nvPr/>
        </p:nvSpPr>
        <p:spPr>
          <a:xfrm>
            <a:off x="8100392" y="3501008"/>
            <a:ext cx="1080120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Pivot </a:t>
            </a:r>
            <a:r>
              <a:rPr lang="de-DE" sz="1300" dirty="0" err="1" smtClean="0">
                <a:solidFill>
                  <a:srgbClr val="FF0000"/>
                </a:solidFill>
              </a:rPr>
              <a:t>straws</a:t>
            </a:r>
            <a:endParaRPr lang="de-DE" sz="1300" dirty="0">
              <a:solidFill>
                <a:srgbClr val="FF0000"/>
              </a:solidFill>
            </a:endParaRPr>
          </a:p>
        </p:txBody>
      </p:sp>
      <p:cxnSp>
        <p:nvCxnSpPr>
          <p:cNvPr id="102" name="Gerade Verbindung mit Pfeil 101"/>
          <p:cNvCxnSpPr>
            <a:stCxn id="101" idx="1"/>
          </p:cNvCxnSpPr>
          <p:nvPr/>
        </p:nvCxnSpPr>
        <p:spPr>
          <a:xfrm flipH="1">
            <a:off x="7473664" y="3647202"/>
            <a:ext cx="6267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2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Axial </a:t>
            </a:r>
            <a:r>
              <a:rPr lang="de-DE" dirty="0" err="1" smtClean="0"/>
              <a:t>Straws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81" name="Foliennummernplatzhalt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79" name="Ellipse 78"/>
          <p:cNvSpPr/>
          <p:nvPr/>
        </p:nvSpPr>
        <p:spPr>
          <a:xfrm>
            <a:off x="5832712" y="619273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Textfeld 73"/>
          <p:cNvSpPr txBox="1"/>
          <p:nvPr/>
        </p:nvSpPr>
        <p:spPr>
          <a:xfrm>
            <a:off x="5940152" y="608400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Interaction Point</a:t>
            </a:r>
            <a:endParaRPr lang="de-DE" dirty="0"/>
          </a:p>
        </p:txBody>
      </p:sp>
      <p:sp>
        <p:nvSpPr>
          <p:cNvPr id="151" name="Ellipse 150"/>
          <p:cNvSpPr/>
          <p:nvPr/>
        </p:nvSpPr>
        <p:spPr>
          <a:xfrm>
            <a:off x="5616688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2" name="Ellipse 151"/>
          <p:cNvSpPr/>
          <p:nvPr/>
        </p:nvSpPr>
        <p:spPr>
          <a:xfrm>
            <a:off x="5904720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Ellipse 152"/>
          <p:cNvSpPr/>
          <p:nvPr/>
        </p:nvSpPr>
        <p:spPr>
          <a:xfrm>
            <a:off x="5760704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4" name="Ellipse 153"/>
          <p:cNvSpPr/>
          <p:nvPr/>
        </p:nvSpPr>
        <p:spPr>
          <a:xfrm>
            <a:off x="5472672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Ellipse 154"/>
          <p:cNvSpPr/>
          <p:nvPr/>
        </p:nvSpPr>
        <p:spPr>
          <a:xfrm>
            <a:off x="6048736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6" name="Ellipse 155"/>
          <p:cNvSpPr/>
          <p:nvPr/>
        </p:nvSpPr>
        <p:spPr>
          <a:xfrm>
            <a:off x="5616688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Ellipse 156"/>
          <p:cNvSpPr/>
          <p:nvPr/>
        </p:nvSpPr>
        <p:spPr>
          <a:xfrm>
            <a:off x="5904720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Ellipse 157"/>
          <p:cNvSpPr/>
          <p:nvPr/>
        </p:nvSpPr>
        <p:spPr>
          <a:xfrm>
            <a:off x="6192752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9" name="Ellipse 158"/>
          <p:cNvSpPr/>
          <p:nvPr/>
        </p:nvSpPr>
        <p:spPr>
          <a:xfrm>
            <a:off x="6480784" y="2924944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0" name="Ellipse 159"/>
          <p:cNvSpPr/>
          <p:nvPr/>
        </p:nvSpPr>
        <p:spPr>
          <a:xfrm>
            <a:off x="6336768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1" name="Ellipse 160"/>
          <p:cNvSpPr/>
          <p:nvPr/>
        </p:nvSpPr>
        <p:spPr>
          <a:xfrm>
            <a:off x="6624800" y="3212976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Ellipse 161"/>
          <p:cNvSpPr/>
          <p:nvPr/>
        </p:nvSpPr>
        <p:spPr>
          <a:xfrm>
            <a:off x="6192752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3" name="Ellipse 162"/>
          <p:cNvSpPr/>
          <p:nvPr/>
        </p:nvSpPr>
        <p:spPr>
          <a:xfrm>
            <a:off x="6480784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4" name="Ellipse 163"/>
          <p:cNvSpPr/>
          <p:nvPr/>
        </p:nvSpPr>
        <p:spPr>
          <a:xfrm>
            <a:off x="6768816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5" name="Ellipse 164"/>
          <p:cNvSpPr/>
          <p:nvPr/>
        </p:nvSpPr>
        <p:spPr>
          <a:xfrm>
            <a:off x="7056848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6" name="Ellipse 165"/>
          <p:cNvSpPr/>
          <p:nvPr/>
        </p:nvSpPr>
        <p:spPr>
          <a:xfrm>
            <a:off x="6912832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7" name="Ellipse 166"/>
          <p:cNvSpPr/>
          <p:nvPr/>
        </p:nvSpPr>
        <p:spPr>
          <a:xfrm>
            <a:off x="7200864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8" name="Ellipse 167"/>
          <p:cNvSpPr/>
          <p:nvPr/>
        </p:nvSpPr>
        <p:spPr>
          <a:xfrm>
            <a:off x="6768816" y="3501008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9" name="Ellipse 168"/>
          <p:cNvSpPr/>
          <p:nvPr/>
        </p:nvSpPr>
        <p:spPr>
          <a:xfrm>
            <a:off x="7056848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0" name="Ellipse 169"/>
          <p:cNvSpPr/>
          <p:nvPr/>
        </p:nvSpPr>
        <p:spPr>
          <a:xfrm>
            <a:off x="7344880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1" name="Ellipse 170"/>
          <p:cNvSpPr/>
          <p:nvPr/>
        </p:nvSpPr>
        <p:spPr>
          <a:xfrm>
            <a:off x="7632912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2" name="Ellipse 171"/>
          <p:cNvSpPr/>
          <p:nvPr/>
        </p:nvSpPr>
        <p:spPr>
          <a:xfrm>
            <a:off x="7488896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3" name="Ellipse 172"/>
          <p:cNvSpPr/>
          <p:nvPr/>
        </p:nvSpPr>
        <p:spPr>
          <a:xfrm>
            <a:off x="7776928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4" name="Ellipse 173"/>
          <p:cNvSpPr/>
          <p:nvPr/>
        </p:nvSpPr>
        <p:spPr>
          <a:xfrm>
            <a:off x="7344880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5" name="Ellipse 174"/>
          <p:cNvSpPr/>
          <p:nvPr/>
        </p:nvSpPr>
        <p:spPr>
          <a:xfrm>
            <a:off x="7632912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6" name="Ellipse 175"/>
          <p:cNvSpPr/>
          <p:nvPr/>
        </p:nvSpPr>
        <p:spPr>
          <a:xfrm>
            <a:off x="5760704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7" name="Ellipse 176"/>
          <p:cNvSpPr/>
          <p:nvPr/>
        </p:nvSpPr>
        <p:spPr>
          <a:xfrm>
            <a:off x="5472672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8" name="Ellipse 177"/>
          <p:cNvSpPr/>
          <p:nvPr/>
        </p:nvSpPr>
        <p:spPr>
          <a:xfrm>
            <a:off x="6048736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9" name="Ellipse 178"/>
          <p:cNvSpPr/>
          <p:nvPr/>
        </p:nvSpPr>
        <p:spPr>
          <a:xfrm>
            <a:off x="6336768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0" name="Ellipse 179"/>
          <p:cNvSpPr/>
          <p:nvPr/>
        </p:nvSpPr>
        <p:spPr>
          <a:xfrm>
            <a:off x="6624800" y="3789040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1" name="Ellipse 180"/>
          <p:cNvSpPr/>
          <p:nvPr/>
        </p:nvSpPr>
        <p:spPr>
          <a:xfrm>
            <a:off x="6912832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2" name="Ellipse 181"/>
          <p:cNvSpPr/>
          <p:nvPr/>
        </p:nvSpPr>
        <p:spPr>
          <a:xfrm>
            <a:off x="7200864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3" name="Ellipse 182"/>
          <p:cNvSpPr/>
          <p:nvPr/>
        </p:nvSpPr>
        <p:spPr>
          <a:xfrm>
            <a:off x="7488896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4" name="Ellipse 183"/>
          <p:cNvSpPr/>
          <p:nvPr/>
        </p:nvSpPr>
        <p:spPr>
          <a:xfrm>
            <a:off x="7776928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5" name="Ellipse 184"/>
          <p:cNvSpPr/>
          <p:nvPr/>
        </p:nvSpPr>
        <p:spPr>
          <a:xfrm>
            <a:off x="5616688" y="1772816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6" name="Ellipse 185"/>
          <p:cNvSpPr/>
          <p:nvPr/>
        </p:nvSpPr>
        <p:spPr>
          <a:xfrm>
            <a:off x="5904720" y="1772816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7" name="Ellipse 186"/>
          <p:cNvSpPr/>
          <p:nvPr/>
        </p:nvSpPr>
        <p:spPr>
          <a:xfrm>
            <a:off x="5760704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8" name="Ellipse 187"/>
          <p:cNvSpPr/>
          <p:nvPr/>
        </p:nvSpPr>
        <p:spPr>
          <a:xfrm>
            <a:off x="5472672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9" name="Ellipse 188"/>
          <p:cNvSpPr/>
          <p:nvPr/>
        </p:nvSpPr>
        <p:spPr>
          <a:xfrm>
            <a:off x="6048736" y="2060848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0" name="Ellipse 189"/>
          <p:cNvSpPr/>
          <p:nvPr/>
        </p:nvSpPr>
        <p:spPr>
          <a:xfrm>
            <a:off x="5616688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1" name="Ellipse 190"/>
          <p:cNvSpPr/>
          <p:nvPr/>
        </p:nvSpPr>
        <p:spPr>
          <a:xfrm>
            <a:off x="5904720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2" name="Ellipse 191"/>
          <p:cNvSpPr/>
          <p:nvPr/>
        </p:nvSpPr>
        <p:spPr>
          <a:xfrm>
            <a:off x="6192752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3" name="Ellipse 192"/>
          <p:cNvSpPr/>
          <p:nvPr/>
        </p:nvSpPr>
        <p:spPr>
          <a:xfrm>
            <a:off x="6480784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4" name="Ellipse 193"/>
          <p:cNvSpPr/>
          <p:nvPr/>
        </p:nvSpPr>
        <p:spPr>
          <a:xfrm>
            <a:off x="6336768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5" name="Ellipse 194"/>
          <p:cNvSpPr/>
          <p:nvPr/>
        </p:nvSpPr>
        <p:spPr>
          <a:xfrm>
            <a:off x="6624800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6" name="Ellipse 195"/>
          <p:cNvSpPr/>
          <p:nvPr/>
        </p:nvSpPr>
        <p:spPr>
          <a:xfrm>
            <a:off x="6192752" y="2348880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7" name="Ellipse 196"/>
          <p:cNvSpPr/>
          <p:nvPr/>
        </p:nvSpPr>
        <p:spPr>
          <a:xfrm>
            <a:off x="6480784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8" name="Ellipse 197"/>
          <p:cNvSpPr/>
          <p:nvPr/>
        </p:nvSpPr>
        <p:spPr>
          <a:xfrm>
            <a:off x="6768816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9" name="Ellipse 198"/>
          <p:cNvSpPr/>
          <p:nvPr/>
        </p:nvSpPr>
        <p:spPr>
          <a:xfrm>
            <a:off x="7056848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0" name="Ellipse 199"/>
          <p:cNvSpPr/>
          <p:nvPr/>
        </p:nvSpPr>
        <p:spPr>
          <a:xfrm>
            <a:off x="6912832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1" name="Ellipse 200"/>
          <p:cNvSpPr/>
          <p:nvPr/>
        </p:nvSpPr>
        <p:spPr>
          <a:xfrm>
            <a:off x="7200864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2" name="Ellipse 201"/>
          <p:cNvSpPr/>
          <p:nvPr/>
        </p:nvSpPr>
        <p:spPr>
          <a:xfrm>
            <a:off x="6768816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3" name="Ellipse 202"/>
          <p:cNvSpPr/>
          <p:nvPr/>
        </p:nvSpPr>
        <p:spPr>
          <a:xfrm>
            <a:off x="7056848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4" name="Ellipse 203"/>
          <p:cNvSpPr/>
          <p:nvPr/>
        </p:nvSpPr>
        <p:spPr>
          <a:xfrm>
            <a:off x="7344880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Ellipse 204"/>
          <p:cNvSpPr/>
          <p:nvPr/>
        </p:nvSpPr>
        <p:spPr>
          <a:xfrm>
            <a:off x="7632912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6" name="Ellipse 205"/>
          <p:cNvSpPr/>
          <p:nvPr/>
        </p:nvSpPr>
        <p:spPr>
          <a:xfrm>
            <a:off x="7488896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7" name="Ellipse 206"/>
          <p:cNvSpPr/>
          <p:nvPr/>
        </p:nvSpPr>
        <p:spPr>
          <a:xfrm>
            <a:off x="7776928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8" name="Ellipse 207"/>
          <p:cNvSpPr/>
          <p:nvPr/>
        </p:nvSpPr>
        <p:spPr>
          <a:xfrm>
            <a:off x="7344880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9" name="Ellipse 208"/>
          <p:cNvSpPr/>
          <p:nvPr/>
        </p:nvSpPr>
        <p:spPr>
          <a:xfrm>
            <a:off x="7632912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0" name="Ellipse 209"/>
          <p:cNvSpPr/>
          <p:nvPr/>
        </p:nvSpPr>
        <p:spPr>
          <a:xfrm>
            <a:off x="5760704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1" name="Ellipse 210"/>
          <p:cNvSpPr/>
          <p:nvPr/>
        </p:nvSpPr>
        <p:spPr>
          <a:xfrm>
            <a:off x="5472672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2" name="Ellipse 211"/>
          <p:cNvSpPr/>
          <p:nvPr/>
        </p:nvSpPr>
        <p:spPr>
          <a:xfrm>
            <a:off x="6048736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3" name="Ellipse 212"/>
          <p:cNvSpPr/>
          <p:nvPr/>
        </p:nvSpPr>
        <p:spPr>
          <a:xfrm>
            <a:off x="6336768" y="2636912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4" name="Ellipse 213"/>
          <p:cNvSpPr/>
          <p:nvPr/>
        </p:nvSpPr>
        <p:spPr>
          <a:xfrm>
            <a:off x="6624800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5" name="Ellipse 214"/>
          <p:cNvSpPr/>
          <p:nvPr/>
        </p:nvSpPr>
        <p:spPr>
          <a:xfrm>
            <a:off x="6912832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6" name="Ellipse 215"/>
          <p:cNvSpPr/>
          <p:nvPr/>
        </p:nvSpPr>
        <p:spPr>
          <a:xfrm>
            <a:off x="7200864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7" name="Ellipse 216"/>
          <p:cNvSpPr/>
          <p:nvPr/>
        </p:nvSpPr>
        <p:spPr>
          <a:xfrm>
            <a:off x="7488896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8" name="Ellipse 217"/>
          <p:cNvSpPr/>
          <p:nvPr/>
        </p:nvSpPr>
        <p:spPr>
          <a:xfrm>
            <a:off x="7776928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Textfeld 84"/>
          <p:cNvSpPr txBox="1"/>
          <p:nvPr/>
        </p:nvSpPr>
        <p:spPr>
          <a:xfrm>
            <a:off x="8100392" y="2041103"/>
            <a:ext cx="1080120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Pivot </a:t>
            </a:r>
            <a:r>
              <a:rPr lang="de-DE" sz="1300" dirty="0" err="1" smtClean="0">
                <a:solidFill>
                  <a:srgbClr val="FF0000"/>
                </a:solidFill>
              </a:rPr>
              <a:t>straws</a:t>
            </a:r>
            <a:endParaRPr lang="de-DE" sz="1300" dirty="0">
              <a:solidFill>
                <a:srgbClr val="FF0000"/>
              </a:solidFill>
            </a:endParaRPr>
          </a:p>
        </p:txBody>
      </p:sp>
      <p:cxnSp>
        <p:nvCxnSpPr>
          <p:cNvPr id="86" name="Gerade Verbindung mit Pfeil 85"/>
          <p:cNvCxnSpPr>
            <a:stCxn id="85" idx="1"/>
          </p:cNvCxnSpPr>
          <p:nvPr/>
        </p:nvCxnSpPr>
        <p:spPr>
          <a:xfrm flipH="1">
            <a:off x="7473664" y="2187297"/>
            <a:ext cx="6267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feld 86"/>
          <p:cNvSpPr txBox="1"/>
          <p:nvPr/>
        </p:nvSpPr>
        <p:spPr>
          <a:xfrm>
            <a:off x="8100392" y="3501008"/>
            <a:ext cx="1080120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Pivot </a:t>
            </a:r>
            <a:r>
              <a:rPr lang="de-DE" sz="1300" dirty="0" err="1" smtClean="0">
                <a:solidFill>
                  <a:srgbClr val="FF0000"/>
                </a:solidFill>
              </a:rPr>
              <a:t>straws</a:t>
            </a:r>
            <a:endParaRPr lang="de-DE" sz="1300" dirty="0">
              <a:solidFill>
                <a:srgbClr val="FF0000"/>
              </a:solidFill>
            </a:endParaRPr>
          </a:p>
        </p:txBody>
      </p:sp>
      <p:cxnSp>
        <p:nvCxnSpPr>
          <p:cNvPr id="88" name="Gerade Verbindung mit Pfeil 87"/>
          <p:cNvCxnSpPr>
            <a:stCxn id="87" idx="1"/>
          </p:cNvCxnSpPr>
          <p:nvPr/>
        </p:nvCxnSpPr>
        <p:spPr>
          <a:xfrm flipH="1">
            <a:off x="7473664" y="3647202"/>
            <a:ext cx="6267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Inhaltsplatzhalter 2"/>
          <p:cNvSpPr>
            <a:spLocks noGrp="1"/>
          </p:cNvSpPr>
          <p:nvPr>
            <p:ph idx="1"/>
          </p:nvPr>
        </p:nvSpPr>
        <p:spPr>
          <a:xfrm>
            <a:off x="179388" y="1416106"/>
            <a:ext cx="5187372" cy="50853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1"/>
            <a:r>
              <a:rPr lang="de-DE" dirty="0" err="1" smtClean="0"/>
              <a:t>Once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triplets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, </a:t>
            </a:r>
            <a:r>
              <a:rPr lang="de-DE" dirty="0" err="1" smtClean="0"/>
              <a:t>calculate</a:t>
            </a:r>
            <a:r>
              <a:rPr lang="de-DE" dirty="0" smtClean="0"/>
              <a:t> </a:t>
            </a:r>
            <a:r>
              <a:rPr lang="de-DE" dirty="0" err="1" smtClean="0"/>
              <a:t>circle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origin</a:t>
            </a:r>
            <a:endParaRPr lang="de-DE" dirty="0" smtClean="0"/>
          </a:p>
          <a:p>
            <a:pPr lvl="1"/>
            <a:r>
              <a:rPr lang="de-DE" dirty="0" err="1" smtClean="0"/>
              <a:t>Associate</a:t>
            </a:r>
            <a:r>
              <a:rPr lang="de-DE" dirty="0" smtClean="0"/>
              <a:t> </a:t>
            </a:r>
            <a:r>
              <a:rPr lang="de-DE" dirty="0" err="1" smtClean="0"/>
              <a:t>nearby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candidate</a:t>
            </a:r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Track </a:t>
            </a:r>
            <a:r>
              <a:rPr lang="de-DE" b="1" dirty="0" err="1" smtClean="0">
                <a:solidFill>
                  <a:schemeClr val="tx2"/>
                </a:solidFill>
              </a:rPr>
              <a:t>Verification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de-DE" dirty="0" err="1" smtClean="0"/>
              <a:t>Currently</a:t>
            </a:r>
            <a:r>
              <a:rPr lang="de-DE" dirty="0" smtClean="0"/>
              <a:t> mix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curvature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associated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endParaRPr lang="de-DE" dirty="0" smtClean="0"/>
          </a:p>
          <a:p>
            <a:pPr lvl="1"/>
            <a:r>
              <a:rPr lang="de-DE" dirty="0" smtClean="0"/>
              <a:t>Lots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improvement</a:t>
            </a:r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Further </a:t>
            </a:r>
            <a:r>
              <a:rPr lang="de-DE" b="1" dirty="0" err="1" smtClean="0">
                <a:solidFill>
                  <a:schemeClr val="tx2"/>
                </a:solidFill>
              </a:rPr>
              <a:t>possibilites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sorting</a:t>
            </a:r>
            <a:r>
              <a:rPr lang="de-DE" dirty="0"/>
              <a:t>, </a:t>
            </a:r>
            <a:r>
              <a:rPr lang="de-DE" dirty="0" err="1"/>
              <a:t>Concurrent</a:t>
            </a:r>
            <a:r>
              <a:rPr lang="de-DE" dirty="0"/>
              <a:t> </a:t>
            </a:r>
            <a:r>
              <a:rPr lang="de-DE" dirty="0" err="1"/>
              <a:t>associations</a:t>
            </a:r>
            <a:r>
              <a:rPr lang="de-DE" dirty="0"/>
              <a:t>, </a:t>
            </a:r>
            <a:r>
              <a:rPr lang="de-DE" dirty="0" err="1"/>
              <a:t>Clutter</a:t>
            </a:r>
            <a:r>
              <a:rPr lang="de-DE" dirty="0"/>
              <a:t> </a:t>
            </a:r>
            <a:r>
              <a:rPr lang="de-DE" dirty="0" err="1"/>
              <a:t>veto</a:t>
            </a:r>
            <a:r>
              <a:rPr lang="de-DE" dirty="0"/>
              <a:t>, </a:t>
            </a:r>
            <a:r>
              <a:rPr lang="de-DE" dirty="0" smtClean="0"/>
              <a:t>…</a:t>
            </a:r>
          </a:p>
          <a:p>
            <a:pPr lvl="1"/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compensation</a:t>
            </a:r>
            <a:r>
              <a:rPr lang="de-DE" dirty="0" smtClean="0"/>
              <a:t>: Pivot </a:t>
            </a:r>
            <a:r>
              <a:rPr lang="de-DE" dirty="0" err="1"/>
              <a:t>s</a:t>
            </a:r>
            <a:r>
              <a:rPr lang="de-DE" dirty="0" err="1" smtClean="0"/>
              <a:t>traw</a:t>
            </a:r>
            <a:r>
              <a:rPr lang="de-DE" dirty="0" smtClean="0"/>
              <a:t> </a:t>
            </a:r>
            <a:r>
              <a:rPr lang="de-DE" dirty="0" err="1"/>
              <a:t>triggered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neighbor</a:t>
            </a:r>
            <a:r>
              <a:rPr lang="de-DE" dirty="0"/>
              <a:t> </a:t>
            </a:r>
            <a:r>
              <a:rPr lang="de-DE" dirty="0" err="1"/>
              <a:t>straws</a:t>
            </a:r>
            <a:endParaRPr lang="de-DE" dirty="0"/>
          </a:p>
          <a:p>
            <a:pPr lvl="1"/>
            <a:r>
              <a:rPr lang="de-DE" dirty="0" err="1" smtClean="0"/>
              <a:t>Weight</a:t>
            </a:r>
            <a:r>
              <a:rPr lang="de-DE" dirty="0" smtClean="0"/>
              <a:t> </a:t>
            </a:r>
            <a:r>
              <a:rPr lang="de-DE" dirty="0" err="1"/>
              <a:t>hits</a:t>
            </a:r>
            <a:r>
              <a:rPr lang="de-DE" dirty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triplet</a:t>
            </a:r>
            <a:r>
              <a:rPr lang="de-DE" dirty="0" smtClean="0"/>
              <a:t> </a:t>
            </a:r>
            <a:r>
              <a:rPr lang="de-DE" dirty="0" err="1" smtClean="0"/>
              <a:t>according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timestamp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33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E5409-B0F1-4AE3-80A2-BEE47F8135A0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rPr lang="de-DE" dirty="0" err="1" smtClean="0"/>
              <a:t>Introduction</a:t>
            </a:r>
            <a:endParaRPr lang="de-DE" dirty="0"/>
          </a:p>
          <a:p>
            <a:pPr lvl="2"/>
            <a:r>
              <a:rPr lang="de-DE" dirty="0" smtClean="0"/>
              <a:t>PANDA </a:t>
            </a:r>
            <a:r>
              <a:rPr lang="de-DE" dirty="0" err="1" smtClean="0"/>
              <a:t>Detector</a:t>
            </a:r>
            <a:endParaRPr lang="de-DE" dirty="0" smtClean="0"/>
          </a:p>
          <a:p>
            <a:pPr lvl="2"/>
            <a:r>
              <a:rPr lang="de-DE" dirty="0" err="1" smtClean="0"/>
              <a:t>Straw</a:t>
            </a:r>
            <a:r>
              <a:rPr lang="de-DE" dirty="0" smtClean="0"/>
              <a:t> Tube </a:t>
            </a:r>
            <a:r>
              <a:rPr lang="de-DE" dirty="0" err="1" smtClean="0"/>
              <a:t>Tracker</a:t>
            </a:r>
            <a:r>
              <a:rPr lang="de-DE" dirty="0" smtClean="0"/>
              <a:t> (STT)</a:t>
            </a:r>
          </a:p>
          <a:p>
            <a:pPr lvl="2"/>
            <a:r>
              <a:rPr lang="de-DE" dirty="0" smtClean="0"/>
              <a:t>Operating </a:t>
            </a:r>
            <a:r>
              <a:rPr lang="de-DE" dirty="0" err="1" smtClean="0"/>
              <a:t>Conditions</a:t>
            </a:r>
            <a:endParaRPr lang="de-DE" dirty="0" smtClean="0"/>
          </a:p>
          <a:p>
            <a:pPr lvl="1"/>
            <a:r>
              <a:rPr lang="de-DE" dirty="0" smtClean="0"/>
              <a:t>Online Tracking </a:t>
            </a:r>
            <a:r>
              <a:rPr lang="de-DE" dirty="0" err="1" smtClean="0"/>
              <a:t>Scheme</a:t>
            </a:r>
            <a:endParaRPr lang="de-DE" dirty="0" smtClean="0"/>
          </a:p>
          <a:p>
            <a:pPr lvl="2"/>
            <a:r>
              <a:rPr lang="de-DE" dirty="0" err="1" smtClean="0"/>
              <a:t>Concept</a:t>
            </a:r>
            <a:endParaRPr lang="de-DE" dirty="0" smtClean="0"/>
          </a:p>
          <a:p>
            <a:pPr lvl="2"/>
            <a:r>
              <a:rPr lang="de-DE" dirty="0" smtClean="0"/>
              <a:t>Tracking </a:t>
            </a:r>
            <a:r>
              <a:rPr lang="de-DE" dirty="0" err="1" smtClean="0"/>
              <a:t>Algorithms</a:t>
            </a:r>
            <a:endParaRPr lang="de-DE" dirty="0" smtClean="0"/>
          </a:p>
          <a:p>
            <a:pPr lvl="1"/>
            <a:r>
              <a:rPr lang="de-DE" dirty="0" smtClean="0"/>
              <a:t>Triplet Finder</a:t>
            </a:r>
          </a:p>
          <a:p>
            <a:pPr lvl="2"/>
            <a:r>
              <a:rPr lang="de-DE" dirty="0" err="1" smtClean="0"/>
              <a:t>Concept</a:t>
            </a:r>
            <a:endParaRPr lang="de-DE" dirty="0" smtClean="0"/>
          </a:p>
          <a:p>
            <a:pPr lvl="2"/>
            <a:r>
              <a:rPr lang="de-DE" dirty="0" smtClean="0"/>
              <a:t>Processing </a:t>
            </a:r>
            <a:r>
              <a:rPr lang="de-DE" dirty="0" err="1" smtClean="0"/>
              <a:t>of</a:t>
            </a:r>
            <a:r>
              <a:rPr lang="de-DE" dirty="0" smtClean="0"/>
              <a:t> Axial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Skewed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endParaRPr lang="de-DE" dirty="0" smtClean="0"/>
          </a:p>
          <a:p>
            <a:pPr lvl="2"/>
            <a:r>
              <a:rPr lang="de-DE" dirty="0" smtClean="0"/>
              <a:t>Monte Carlo Benchmarking</a:t>
            </a:r>
          </a:p>
          <a:p>
            <a:pPr lvl="2"/>
            <a:r>
              <a:rPr lang="de-DE" dirty="0" err="1" smtClean="0"/>
              <a:t>Results</a:t>
            </a:r>
            <a:endParaRPr lang="de-DE" dirty="0" smtClean="0"/>
          </a:p>
          <a:p>
            <a:pPr lvl="2"/>
            <a:r>
              <a:rPr lang="de-DE" dirty="0" smtClean="0"/>
              <a:t>GPU Implementation</a:t>
            </a:r>
          </a:p>
          <a:p>
            <a:pPr lvl="1"/>
            <a:r>
              <a:rPr lang="de-DE" dirty="0" smtClean="0"/>
              <a:t>Summary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51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Axial </a:t>
            </a:r>
            <a:r>
              <a:rPr lang="de-DE" dirty="0" err="1" smtClean="0"/>
              <a:t>Straws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81" name="Foliennummernplatzhalt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79" name="Ellipse 78"/>
          <p:cNvSpPr/>
          <p:nvPr/>
        </p:nvSpPr>
        <p:spPr>
          <a:xfrm>
            <a:off x="5832712" y="619273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Textfeld 73"/>
          <p:cNvSpPr txBox="1"/>
          <p:nvPr/>
        </p:nvSpPr>
        <p:spPr>
          <a:xfrm>
            <a:off x="5940152" y="608400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Interaction Point</a:t>
            </a:r>
            <a:endParaRPr lang="de-DE" dirty="0"/>
          </a:p>
        </p:txBody>
      </p:sp>
      <p:sp>
        <p:nvSpPr>
          <p:cNvPr id="151" name="Ellipse 150"/>
          <p:cNvSpPr/>
          <p:nvPr/>
        </p:nvSpPr>
        <p:spPr>
          <a:xfrm>
            <a:off x="5616688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2" name="Ellipse 151"/>
          <p:cNvSpPr/>
          <p:nvPr/>
        </p:nvSpPr>
        <p:spPr>
          <a:xfrm>
            <a:off x="5904720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Ellipse 152"/>
          <p:cNvSpPr/>
          <p:nvPr/>
        </p:nvSpPr>
        <p:spPr>
          <a:xfrm>
            <a:off x="5760704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4" name="Ellipse 153"/>
          <p:cNvSpPr/>
          <p:nvPr/>
        </p:nvSpPr>
        <p:spPr>
          <a:xfrm>
            <a:off x="5472672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Ellipse 154"/>
          <p:cNvSpPr/>
          <p:nvPr/>
        </p:nvSpPr>
        <p:spPr>
          <a:xfrm>
            <a:off x="6048736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6" name="Ellipse 155"/>
          <p:cNvSpPr/>
          <p:nvPr/>
        </p:nvSpPr>
        <p:spPr>
          <a:xfrm>
            <a:off x="5616688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Ellipse 156"/>
          <p:cNvSpPr/>
          <p:nvPr/>
        </p:nvSpPr>
        <p:spPr>
          <a:xfrm>
            <a:off x="5904720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Ellipse 157"/>
          <p:cNvSpPr/>
          <p:nvPr/>
        </p:nvSpPr>
        <p:spPr>
          <a:xfrm>
            <a:off x="6192752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9" name="Ellipse 158"/>
          <p:cNvSpPr/>
          <p:nvPr/>
        </p:nvSpPr>
        <p:spPr>
          <a:xfrm>
            <a:off x="6480784" y="2924944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0" name="Ellipse 159"/>
          <p:cNvSpPr/>
          <p:nvPr/>
        </p:nvSpPr>
        <p:spPr>
          <a:xfrm>
            <a:off x="6336768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1" name="Ellipse 160"/>
          <p:cNvSpPr/>
          <p:nvPr/>
        </p:nvSpPr>
        <p:spPr>
          <a:xfrm>
            <a:off x="6624800" y="3212976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Ellipse 161"/>
          <p:cNvSpPr/>
          <p:nvPr/>
        </p:nvSpPr>
        <p:spPr>
          <a:xfrm>
            <a:off x="6192752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3" name="Ellipse 162"/>
          <p:cNvSpPr/>
          <p:nvPr/>
        </p:nvSpPr>
        <p:spPr>
          <a:xfrm>
            <a:off x="6480784" y="350100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4" name="Ellipse 163"/>
          <p:cNvSpPr/>
          <p:nvPr/>
        </p:nvSpPr>
        <p:spPr>
          <a:xfrm>
            <a:off x="6768816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5" name="Ellipse 164"/>
          <p:cNvSpPr/>
          <p:nvPr/>
        </p:nvSpPr>
        <p:spPr>
          <a:xfrm>
            <a:off x="7056848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6" name="Ellipse 165"/>
          <p:cNvSpPr/>
          <p:nvPr/>
        </p:nvSpPr>
        <p:spPr>
          <a:xfrm>
            <a:off x="6912832" y="321297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7" name="Ellipse 166"/>
          <p:cNvSpPr/>
          <p:nvPr/>
        </p:nvSpPr>
        <p:spPr>
          <a:xfrm>
            <a:off x="7200864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8" name="Ellipse 167"/>
          <p:cNvSpPr/>
          <p:nvPr/>
        </p:nvSpPr>
        <p:spPr>
          <a:xfrm>
            <a:off x="6768816" y="3501008"/>
            <a:ext cx="288032" cy="288032"/>
          </a:xfrm>
          <a:prstGeom prst="ellips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9" name="Ellipse 168"/>
          <p:cNvSpPr/>
          <p:nvPr/>
        </p:nvSpPr>
        <p:spPr>
          <a:xfrm>
            <a:off x="7056848" y="350100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0" name="Ellipse 169"/>
          <p:cNvSpPr/>
          <p:nvPr/>
        </p:nvSpPr>
        <p:spPr>
          <a:xfrm>
            <a:off x="7344880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1" name="Ellipse 170"/>
          <p:cNvSpPr/>
          <p:nvPr/>
        </p:nvSpPr>
        <p:spPr>
          <a:xfrm>
            <a:off x="7632912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2" name="Ellipse 171"/>
          <p:cNvSpPr/>
          <p:nvPr/>
        </p:nvSpPr>
        <p:spPr>
          <a:xfrm>
            <a:off x="7488896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3" name="Ellipse 172"/>
          <p:cNvSpPr/>
          <p:nvPr/>
        </p:nvSpPr>
        <p:spPr>
          <a:xfrm>
            <a:off x="7776928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4" name="Ellipse 173"/>
          <p:cNvSpPr/>
          <p:nvPr/>
        </p:nvSpPr>
        <p:spPr>
          <a:xfrm>
            <a:off x="7344880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5" name="Ellipse 174"/>
          <p:cNvSpPr/>
          <p:nvPr/>
        </p:nvSpPr>
        <p:spPr>
          <a:xfrm>
            <a:off x="7632912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6" name="Ellipse 175"/>
          <p:cNvSpPr/>
          <p:nvPr/>
        </p:nvSpPr>
        <p:spPr>
          <a:xfrm>
            <a:off x="5760704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7" name="Ellipse 176"/>
          <p:cNvSpPr/>
          <p:nvPr/>
        </p:nvSpPr>
        <p:spPr>
          <a:xfrm>
            <a:off x="5472672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8" name="Ellipse 177"/>
          <p:cNvSpPr/>
          <p:nvPr/>
        </p:nvSpPr>
        <p:spPr>
          <a:xfrm>
            <a:off x="6048736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9" name="Ellipse 178"/>
          <p:cNvSpPr/>
          <p:nvPr/>
        </p:nvSpPr>
        <p:spPr>
          <a:xfrm>
            <a:off x="6336768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0" name="Ellipse 179"/>
          <p:cNvSpPr/>
          <p:nvPr/>
        </p:nvSpPr>
        <p:spPr>
          <a:xfrm>
            <a:off x="6624800" y="3789040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1" name="Ellipse 180"/>
          <p:cNvSpPr/>
          <p:nvPr/>
        </p:nvSpPr>
        <p:spPr>
          <a:xfrm>
            <a:off x="6912832" y="378904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2" name="Ellipse 181"/>
          <p:cNvSpPr/>
          <p:nvPr/>
        </p:nvSpPr>
        <p:spPr>
          <a:xfrm>
            <a:off x="7200864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3" name="Ellipse 182"/>
          <p:cNvSpPr/>
          <p:nvPr/>
        </p:nvSpPr>
        <p:spPr>
          <a:xfrm>
            <a:off x="7488896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4" name="Ellipse 183"/>
          <p:cNvSpPr/>
          <p:nvPr/>
        </p:nvSpPr>
        <p:spPr>
          <a:xfrm>
            <a:off x="7776928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5" name="Ellipse 184"/>
          <p:cNvSpPr/>
          <p:nvPr/>
        </p:nvSpPr>
        <p:spPr>
          <a:xfrm>
            <a:off x="5616688" y="1772816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6" name="Ellipse 185"/>
          <p:cNvSpPr/>
          <p:nvPr/>
        </p:nvSpPr>
        <p:spPr>
          <a:xfrm>
            <a:off x="5904720" y="1772816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7" name="Ellipse 186"/>
          <p:cNvSpPr/>
          <p:nvPr/>
        </p:nvSpPr>
        <p:spPr>
          <a:xfrm>
            <a:off x="5760704" y="206084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8" name="Ellipse 187"/>
          <p:cNvSpPr/>
          <p:nvPr/>
        </p:nvSpPr>
        <p:spPr>
          <a:xfrm>
            <a:off x="5472672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9" name="Ellipse 188"/>
          <p:cNvSpPr/>
          <p:nvPr/>
        </p:nvSpPr>
        <p:spPr>
          <a:xfrm>
            <a:off x="6048736" y="2060848"/>
            <a:ext cx="288032" cy="288032"/>
          </a:xfrm>
          <a:prstGeom prst="ellips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0" name="Ellipse 189"/>
          <p:cNvSpPr/>
          <p:nvPr/>
        </p:nvSpPr>
        <p:spPr>
          <a:xfrm>
            <a:off x="5616688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1" name="Ellipse 190"/>
          <p:cNvSpPr/>
          <p:nvPr/>
        </p:nvSpPr>
        <p:spPr>
          <a:xfrm>
            <a:off x="5904720" y="234888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2" name="Ellipse 191"/>
          <p:cNvSpPr/>
          <p:nvPr/>
        </p:nvSpPr>
        <p:spPr>
          <a:xfrm>
            <a:off x="6192752" y="177281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3" name="Ellipse 192"/>
          <p:cNvSpPr/>
          <p:nvPr/>
        </p:nvSpPr>
        <p:spPr>
          <a:xfrm>
            <a:off x="6480784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4" name="Ellipse 193"/>
          <p:cNvSpPr/>
          <p:nvPr/>
        </p:nvSpPr>
        <p:spPr>
          <a:xfrm>
            <a:off x="6336768" y="206084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5" name="Ellipse 194"/>
          <p:cNvSpPr/>
          <p:nvPr/>
        </p:nvSpPr>
        <p:spPr>
          <a:xfrm>
            <a:off x="6624800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6" name="Ellipse 195"/>
          <p:cNvSpPr/>
          <p:nvPr/>
        </p:nvSpPr>
        <p:spPr>
          <a:xfrm>
            <a:off x="6192752" y="2348880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7" name="Ellipse 196"/>
          <p:cNvSpPr/>
          <p:nvPr/>
        </p:nvSpPr>
        <p:spPr>
          <a:xfrm>
            <a:off x="6480784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8" name="Ellipse 197"/>
          <p:cNvSpPr/>
          <p:nvPr/>
        </p:nvSpPr>
        <p:spPr>
          <a:xfrm>
            <a:off x="6768816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9" name="Ellipse 198"/>
          <p:cNvSpPr/>
          <p:nvPr/>
        </p:nvSpPr>
        <p:spPr>
          <a:xfrm>
            <a:off x="7056848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0" name="Ellipse 199"/>
          <p:cNvSpPr/>
          <p:nvPr/>
        </p:nvSpPr>
        <p:spPr>
          <a:xfrm>
            <a:off x="6912832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1" name="Ellipse 200"/>
          <p:cNvSpPr/>
          <p:nvPr/>
        </p:nvSpPr>
        <p:spPr>
          <a:xfrm>
            <a:off x="7200864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2" name="Ellipse 201"/>
          <p:cNvSpPr/>
          <p:nvPr/>
        </p:nvSpPr>
        <p:spPr>
          <a:xfrm>
            <a:off x="6768816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3" name="Ellipse 202"/>
          <p:cNvSpPr/>
          <p:nvPr/>
        </p:nvSpPr>
        <p:spPr>
          <a:xfrm>
            <a:off x="7056848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4" name="Ellipse 203"/>
          <p:cNvSpPr/>
          <p:nvPr/>
        </p:nvSpPr>
        <p:spPr>
          <a:xfrm>
            <a:off x="7344880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Ellipse 204"/>
          <p:cNvSpPr/>
          <p:nvPr/>
        </p:nvSpPr>
        <p:spPr>
          <a:xfrm>
            <a:off x="7632912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6" name="Ellipse 205"/>
          <p:cNvSpPr/>
          <p:nvPr/>
        </p:nvSpPr>
        <p:spPr>
          <a:xfrm>
            <a:off x="7488896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7" name="Ellipse 206"/>
          <p:cNvSpPr/>
          <p:nvPr/>
        </p:nvSpPr>
        <p:spPr>
          <a:xfrm>
            <a:off x="7776928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8" name="Ellipse 207"/>
          <p:cNvSpPr/>
          <p:nvPr/>
        </p:nvSpPr>
        <p:spPr>
          <a:xfrm>
            <a:off x="7344880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9" name="Ellipse 208"/>
          <p:cNvSpPr/>
          <p:nvPr/>
        </p:nvSpPr>
        <p:spPr>
          <a:xfrm>
            <a:off x="7632912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0" name="Ellipse 209"/>
          <p:cNvSpPr/>
          <p:nvPr/>
        </p:nvSpPr>
        <p:spPr>
          <a:xfrm>
            <a:off x="5760704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1" name="Ellipse 210"/>
          <p:cNvSpPr/>
          <p:nvPr/>
        </p:nvSpPr>
        <p:spPr>
          <a:xfrm>
            <a:off x="5472672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2" name="Ellipse 211"/>
          <p:cNvSpPr/>
          <p:nvPr/>
        </p:nvSpPr>
        <p:spPr>
          <a:xfrm>
            <a:off x="6048736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3" name="Ellipse 212"/>
          <p:cNvSpPr/>
          <p:nvPr/>
        </p:nvSpPr>
        <p:spPr>
          <a:xfrm>
            <a:off x="6336768" y="2636912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4" name="Ellipse 213"/>
          <p:cNvSpPr/>
          <p:nvPr/>
        </p:nvSpPr>
        <p:spPr>
          <a:xfrm>
            <a:off x="6624800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5" name="Ellipse 214"/>
          <p:cNvSpPr/>
          <p:nvPr/>
        </p:nvSpPr>
        <p:spPr>
          <a:xfrm>
            <a:off x="6912832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6" name="Ellipse 215"/>
          <p:cNvSpPr/>
          <p:nvPr/>
        </p:nvSpPr>
        <p:spPr>
          <a:xfrm>
            <a:off x="7200864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7" name="Ellipse 216"/>
          <p:cNvSpPr/>
          <p:nvPr/>
        </p:nvSpPr>
        <p:spPr>
          <a:xfrm>
            <a:off x="7488896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8" name="Ellipse 217"/>
          <p:cNvSpPr/>
          <p:nvPr/>
        </p:nvSpPr>
        <p:spPr>
          <a:xfrm>
            <a:off x="7776928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Textfeld 82"/>
          <p:cNvSpPr txBox="1"/>
          <p:nvPr/>
        </p:nvSpPr>
        <p:spPr>
          <a:xfrm>
            <a:off x="8100392" y="2041103"/>
            <a:ext cx="1080120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Pivot </a:t>
            </a:r>
            <a:r>
              <a:rPr lang="de-DE" sz="1300" dirty="0" err="1" smtClean="0">
                <a:solidFill>
                  <a:srgbClr val="FF0000"/>
                </a:solidFill>
              </a:rPr>
              <a:t>straws</a:t>
            </a:r>
            <a:endParaRPr lang="de-DE" sz="1300" dirty="0">
              <a:solidFill>
                <a:srgbClr val="FF0000"/>
              </a:solidFill>
            </a:endParaRPr>
          </a:p>
        </p:txBody>
      </p:sp>
      <p:cxnSp>
        <p:nvCxnSpPr>
          <p:cNvPr id="84" name="Gerade Verbindung mit Pfeil 83"/>
          <p:cNvCxnSpPr>
            <a:stCxn id="83" idx="1"/>
          </p:cNvCxnSpPr>
          <p:nvPr/>
        </p:nvCxnSpPr>
        <p:spPr>
          <a:xfrm flipH="1">
            <a:off x="7473664" y="2187297"/>
            <a:ext cx="6267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feld 84"/>
          <p:cNvSpPr txBox="1"/>
          <p:nvPr/>
        </p:nvSpPr>
        <p:spPr>
          <a:xfrm>
            <a:off x="8100392" y="3501008"/>
            <a:ext cx="1080120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Pivot </a:t>
            </a:r>
            <a:r>
              <a:rPr lang="de-DE" sz="1300" dirty="0" err="1" smtClean="0">
                <a:solidFill>
                  <a:srgbClr val="FF0000"/>
                </a:solidFill>
              </a:rPr>
              <a:t>straws</a:t>
            </a:r>
            <a:endParaRPr lang="de-DE" sz="1300" dirty="0">
              <a:solidFill>
                <a:srgbClr val="FF0000"/>
              </a:solidFill>
            </a:endParaRPr>
          </a:p>
        </p:txBody>
      </p:sp>
      <p:cxnSp>
        <p:nvCxnSpPr>
          <p:cNvPr id="86" name="Gerade Verbindung mit Pfeil 85"/>
          <p:cNvCxnSpPr>
            <a:stCxn id="85" idx="1"/>
          </p:cNvCxnSpPr>
          <p:nvPr/>
        </p:nvCxnSpPr>
        <p:spPr>
          <a:xfrm flipH="1">
            <a:off x="7473664" y="3647202"/>
            <a:ext cx="6267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Inhaltsplatzhalter 2"/>
          <p:cNvSpPr>
            <a:spLocks noGrp="1"/>
          </p:cNvSpPr>
          <p:nvPr>
            <p:ph idx="1"/>
          </p:nvPr>
        </p:nvSpPr>
        <p:spPr>
          <a:xfrm>
            <a:off x="179388" y="1416106"/>
            <a:ext cx="5187372" cy="50853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1"/>
            <a:r>
              <a:rPr lang="de-DE" dirty="0" err="1" smtClean="0"/>
              <a:t>Once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triplets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, </a:t>
            </a:r>
            <a:r>
              <a:rPr lang="de-DE" dirty="0" err="1" smtClean="0"/>
              <a:t>calculate</a:t>
            </a:r>
            <a:r>
              <a:rPr lang="de-DE" dirty="0" smtClean="0"/>
              <a:t> </a:t>
            </a:r>
            <a:r>
              <a:rPr lang="de-DE" dirty="0" err="1" smtClean="0"/>
              <a:t>circle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origin</a:t>
            </a:r>
            <a:endParaRPr lang="de-DE" dirty="0" smtClean="0"/>
          </a:p>
          <a:p>
            <a:pPr lvl="1"/>
            <a:r>
              <a:rPr lang="de-DE" dirty="0" err="1" smtClean="0"/>
              <a:t>Associate</a:t>
            </a:r>
            <a:r>
              <a:rPr lang="de-DE" dirty="0" smtClean="0"/>
              <a:t> </a:t>
            </a:r>
            <a:r>
              <a:rPr lang="de-DE" dirty="0" err="1" smtClean="0"/>
              <a:t>nearby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candidate</a:t>
            </a:r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Track </a:t>
            </a:r>
            <a:r>
              <a:rPr lang="de-DE" b="1" dirty="0" err="1" smtClean="0">
                <a:solidFill>
                  <a:schemeClr val="tx2"/>
                </a:solidFill>
              </a:rPr>
              <a:t>Verification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de-DE" dirty="0" err="1" smtClean="0"/>
              <a:t>Currently</a:t>
            </a:r>
            <a:r>
              <a:rPr lang="de-DE" dirty="0" smtClean="0"/>
              <a:t> mix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curvature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associated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endParaRPr lang="de-DE" dirty="0" smtClean="0"/>
          </a:p>
          <a:p>
            <a:pPr lvl="1"/>
            <a:r>
              <a:rPr lang="de-DE" dirty="0" smtClean="0"/>
              <a:t>Lots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improvement</a:t>
            </a:r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Further </a:t>
            </a:r>
            <a:r>
              <a:rPr lang="de-DE" b="1" dirty="0" err="1" smtClean="0">
                <a:solidFill>
                  <a:schemeClr val="tx2"/>
                </a:solidFill>
              </a:rPr>
              <a:t>possibilites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sorting</a:t>
            </a:r>
            <a:r>
              <a:rPr lang="de-DE" dirty="0"/>
              <a:t>, </a:t>
            </a:r>
            <a:r>
              <a:rPr lang="de-DE" dirty="0" err="1"/>
              <a:t>Concurrent</a:t>
            </a:r>
            <a:r>
              <a:rPr lang="de-DE" dirty="0"/>
              <a:t> </a:t>
            </a:r>
            <a:r>
              <a:rPr lang="de-DE" dirty="0" err="1"/>
              <a:t>associations</a:t>
            </a:r>
            <a:r>
              <a:rPr lang="de-DE" dirty="0"/>
              <a:t>, </a:t>
            </a:r>
            <a:r>
              <a:rPr lang="de-DE" dirty="0" err="1"/>
              <a:t>Clutter</a:t>
            </a:r>
            <a:r>
              <a:rPr lang="de-DE" dirty="0"/>
              <a:t> </a:t>
            </a:r>
            <a:r>
              <a:rPr lang="de-DE" dirty="0" err="1"/>
              <a:t>veto</a:t>
            </a:r>
            <a:r>
              <a:rPr lang="de-DE" dirty="0"/>
              <a:t>, </a:t>
            </a:r>
            <a:r>
              <a:rPr lang="de-DE" dirty="0" smtClean="0"/>
              <a:t>…</a:t>
            </a:r>
          </a:p>
          <a:p>
            <a:pPr lvl="1"/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compensation</a:t>
            </a:r>
            <a:r>
              <a:rPr lang="de-DE" dirty="0" smtClean="0"/>
              <a:t>: Pivot </a:t>
            </a:r>
            <a:r>
              <a:rPr lang="de-DE" dirty="0" err="1"/>
              <a:t>s</a:t>
            </a:r>
            <a:r>
              <a:rPr lang="de-DE" dirty="0" err="1" smtClean="0"/>
              <a:t>traw</a:t>
            </a:r>
            <a:r>
              <a:rPr lang="de-DE" dirty="0" smtClean="0"/>
              <a:t> </a:t>
            </a:r>
            <a:r>
              <a:rPr lang="de-DE" dirty="0" err="1"/>
              <a:t>triggered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neighbor</a:t>
            </a:r>
            <a:r>
              <a:rPr lang="de-DE" dirty="0"/>
              <a:t> </a:t>
            </a:r>
            <a:r>
              <a:rPr lang="de-DE" dirty="0" err="1"/>
              <a:t>straws</a:t>
            </a:r>
            <a:endParaRPr lang="de-DE" dirty="0"/>
          </a:p>
          <a:p>
            <a:pPr lvl="1"/>
            <a:r>
              <a:rPr lang="de-DE" dirty="0" err="1" smtClean="0"/>
              <a:t>Weight</a:t>
            </a:r>
            <a:r>
              <a:rPr lang="de-DE" dirty="0" smtClean="0"/>
              <a:t> </a:t>
            </a:r>
            <a:r>
              <a:rPr lang="de-DE" dirty="0" err="1"/>
              <a:t>hits</a:t>
            </a:r>
            <a:r>
              <a:rPr lang="de-DE" dirty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triplet</a:t>
            </a:r>
            <a:r>
              <a:rPr lang="de-DE" dirty="0" smtClean="0"/>
              <a:t> </a:t>
            </a:r>
            <a:r>
              <a:rPr lang="de-DE" dirty="0" err="1" smtClean="0"/>
              <a:t>according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timestamp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852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Axial </a:t>
            </a:r>
            <a:r>
              <a:rPr lang="de-DE" dirty="0" err="1" smtClean="0"/>
              <a:t>Straws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81" name="Foliennummernplatzhalt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79" name="Ellipse 78"/>
          <p:cNvSpPr/>
          <p:nvPr/>
        </p:nvSpPr>
        <p:spPr>
          <a:xfrm>
            <a:off x="5832712" y="619273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Textfeld 73"/>
          <p:cNvSpPr txBox="1"/>
          <p:nvPr/>
        </p:nvSpPr>
        <p:spPr>
          <a:xfrm>
            <a:off x="5940152" y="608400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Interaction Point</a:t>
            </a:r>
            <a:endParaRPr lang="de-DE" dirty="0"/>
          </a:p>
        </p:txBody>
      </p:sp>
      <p:sp>
        <p:nvSpPr>
          <p:cNvPr id="151" name="Ellipse 150"/>
          <p:cNvSpPr/>
          <p:nvPr/>
        </p:nvSpPr>
        <p:spPr>
          <a:xfrm>
            <a:off x="5616688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2" name="Ellipse 151"/>
          <p:cNvSpPr/>
          <p:nvPr/>
        </p:nvSpPr>
        <p:spPr>
          <a:xfrm>
            <a:off x="5904720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Ellipse 152"/>
          <p:cNvSpPr/>
          <p:nvPr/>
        </p:nvSpPr>
        <p:spPr>
          <a:xfrm>
            <a:off x="5760704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4" name="Ellipse 153"/>
          <p:cNvSpPr/>
          <p:nvPr/>
        </p:nvSpPr>
        <p:spPr>
          <a:xfrm>
            <a:off x="5472672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Ellipse 154"/>
          <p:cNvSpPr/>
          <p:nvPr/>
        </p:nvSpPr>
        <p:spPr>
          <a:xfrm>
            <a:off x="6048736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6" name="Ellipse 155"/>
          <p:cNvSpPr/>
          <p:nvPr/>
        </p:nvSpPr>
        <p:spPr>
          <a:xfrm>
            <a:off x="5616688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Ellipse 156"/>
          <p:cNvSpPr/>
          <p:nvPr/>
        </p:nvSpPr>
        <p:spPr>
          <a:xfrm>
            <a:off x="5904720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Ellipse 157"/>
          <p:cNvSpPr/>
          <p:nvPr/>
        </p:nvSpPr>
        <p:spPr>
          <a:xfrm>
            <a:off x="6192752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9" name="Ellipse 158"/>
          <p:cNvSpPr/>
          <p:nvPr/>
        </p:nvSpPr>
        <p:spPr>
          <a:xfrm>
            <a:off x="6480784" y="2924944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0" name="Ellipse 159"/>
          <p:cNvSpPr/>
          <p:nvPr/>
        </p:nvSpPr>
        <p:spPr>
          <a:xfrm>
            <a:off x="6336768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1" name="Ellipse 160"/>
          <p:cNvSpPr/>
          <p:nvPr/>
        </p:nvSpPr>
        <p:spPr>
          <a:xfrm>
            <a:off x="6624800" y="3212976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Ellipse 161"/>
          <p:cNvSpPr/>
          <p:nvPr/>
        </p:nvSpPr>
        <p:spPr>
          <a:xfrm>
            <a:off x="6192752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3" name="Ellipse 162"/>
          <p:cNvSpPr/>
          <p:nvPr/>
        </p:nvSpPr>
        <p:spPr>
          <a:xfrm>
            <a:off x="6480784" y="350100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4" name="Ellipse 163"/>
          <p:cNvSpPr/>
          <p:nvPr/>
        </p:nvSpPr>
        <p:spPr>
          <a:xfrm>
            <a:off x="6768816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5" name="Ellipse 164"/>
          <p:cNvSpPr/>
          <p:nvPr/>
        </p:nvSpPr>
        <p:spPr>
          <a:xfrm>
            <a:off x="7056848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6" name="Ellipse 165"/>
          <p:cNvSpPr/>
          <p:nvPr/>
        </p:nvSpPr>
        <p:spPr>
          <a:xfrm>
            <a:off x="6912832" y="321297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7" name="Ellipse 166"/>
          <p:cNvSpPr/>
          <p:nvPr/>
        </p:nvSpPr>
        <p:spPr>
          <a:xfrm>
            <a:off x="7200864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8" name="Ellipse 167"/>
          <p:cNvSpPr/>
          <p:nvPr/>
        </p:nvSpPr>
        <p:spPr>
          <a:xfrm>
            <a:off x="6768816" y="3501008"/>
            <a:ext cx="288032" cy="288032"/>
          </a:xfrm>
          <a:prstGeom prst="ellips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9" name="Ellipse 168"/>
          <p:cNvSpPr/>
          <p:nvPr/>
        </p:nvSpPr>
        <p:spPr>
          <a:xfrm>
            <a:off x="7056848" y="350100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0" name="Ellipse 169"/>
          <p:cNvSpPr/>
          <p:nvPr/>
        </p:nvSpPr>
        <p:spPr>
          <a:xfrm>
            <a:off x="7344880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1" name="Ellipse 170"/>
          <p:cNvSpPr/>
          <p:nvPr/>
        </p:nvSpPr>
        <p:spPr>
          <a:xfrm>
            <a:off x="7632912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2" name="Ellipse 171"/>
          <p:cNvSpPr/>
          <p:nvPr/>
        </p:nvSpPr>
        <p:spPr>
          <a:xfrm>
            <a:off x="7488896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3" name="Ellipse 172"/>
          <p:cNvSpPr/>
          <p:nvPr/>
        </p:nvSpPr>
        <p:spPr>
          <a:xfrm>
            <a:off x="7776928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4" name="Ellipse 173"/>
          <p:cNvSpPr/>
          <p:nvPr/>
        </p:nvSpPr>
        <p:spPr>
          <a:xfrm>
            <a:off x="7344880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5" name="Ellipse 174"/>
          <p:cNvSpPr/>
          <p:nvPr/>
        </p:nvSpPr>
        <p:spPr>
          <a:xfrm>
            <a:off x="7632912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6" name="Ellipse 175"/>
          <p:cNvSpPr/>
          <p:nvPr/>
        </p:nvSpPr>
        <p:spPr>
          <a:xfrm>
            <a:off x="5760704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7" name="Ellipse 176"/>
          <p:cNvSpPr/>
          <p:nvPr/>
        </p:nvSpPr>
        <p:spPr>
          <a:xfrm>
            <a:off x="5472672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8" name="Ellipse 177"/>
          <p:cNvSpPr/>
          <p:nvPr/>
        </p:nvSpPr>
        <p:spPr>
          <a:xfrm>
            <a:off x="6048736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9" name="Ellipse 178"/>
          <p:cNvSpPr/>
          <p:nvPr/>
        </p:nvSpPr>
        <p:spPr>
          <a:xfrm>
            <a:off x="6336768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0" name="Ellipse 179"/>
          <p:cNvSpPr/>
          <p:nvPr/>
        </p:nvSpPr>
        <p:spPr>
          <a:xfrm>
            <a:off x="6624800" y="3789040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1" name="Ellipse 180"/>
          <p:cNvSpPr/>
          <p:nvPr/>
        </p:nvSpPr>
        <p:spPr>
          <a:xfrm>
            <a:off x="6912832" y="378904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2" name="Ellipse 181"/>
          <p:cNvSpPr/>
          <p:nvPr/>
        </p:nvSpPr>
        <p:spPr>
          <a:xfrm>
            <a:off x="7200864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3" name="Ellipse 182"/>
          <p:cNvSpPr/>
          <p:nvPr/>
        </p:nvSpPr>
        <p:spPr>
          <a:xfrm>
            <a:off x="7488896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4" name="Ellipse 183"/>
          <p:cNvSpPr/>
          <p:nvPr/>
        </p:nvSpPr>
        <p:spPr>
          <a:xfrm>
            <a:off x="7776928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5" name="Ellipse 184"/>
          <p:cNvSpPr/>
          <p:nvPr/>
        </p:nvSpPr>
        <p:spPr>
          <a:xfrm>
            <a:off x="5616688" y="1772816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6" name="Ellipse 185"/>
          <p:cNvSpPr/>
          <p:nvPr/>
        </p:nvSpPr>
        <p:spPr>
          <a:xfrm>
            <a:off x="5904720" y="1772816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7" name="Ellipse 186"/>
          <p:cNvSpPr/>
          <p:nvPr/>
        </p:nvSpPr>
        <p:spPr>
          <a:xfrm>
            <a:off x="5760704" y="206084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8" name="Ellipse 187"/>
          <p:cNvSpPr/>
          <p:nvPr/>
        </p:nvSpPr>
        <p:spPr>
          <a:xfrm>
            <a:off x="5472672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9" name="Ellipse 188"/>
          <p:cNvSpPr/>
          <p:nvPr/>
        </p:nvSpPr>
        <p:spPr>
          <a:xfrm>
            <a:off x="6048736" y="2060848"/>
            <a:ext cx="288032" cy="288032"/>
          </a:xfrm>
          <a:prstGeom prst="ellips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0" name="Ellipse 189"/>
          <p:cNvSpPr/>
          <p:nvPr/>
        </p:nvSpPr>
        <p:spPr>
          <a:xfrm>
            <a:off x="5616688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1" name="Ellipse 190"/>
          <p:cNvSpPr/>
          <p:nvPr/>
        </p:nvSpPr>
        <p:spPr>
          <a:xfrm>
            <a:off x="5904720" y="234888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2" name="Ellipse 191"/>
          <p:cNvSpPr/>
          <p:nvPr/>
        </p:nvSpPr>
        <p:spPr>
          <a:xfrm>
            <a:off x="6192752" y="177281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3" name="Ellipse 192"/>
          <p:cNvSpPr/>
          <p:nvPr/>
        </p:nvSpPr>
        <p:spPr>
          <a:xfrm>
            <a:off x="6480784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4" name="Ellipse 193"/>
          <p:cNvSpPr/>
          <p:nvPr/>
        </p:nvSpPr>
        <p:spPr>
          <a:xfrm>
            <a:off x="6336768" y="206084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5" name="Ellipse 194"/>
          <p:cNvSpPr/>
          <p:nvPr/>
        </p:nvSpPr>
        <p:spPr>
          <a:xfrm>
            <a:off x="6624800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6" name="Ellipse 195"/>
          <p:cNvSpPr/>
          <p:nvPr/>
        </p:nvSpPr>
        <p:spPr>
          <a:xfrm>
            <a:off x="6192752" y="2348880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7" name="Ellipse 196"/>
          <p:cNvSpPr/>
          <p:nvPr/>
        </p:nvSpPr>
        <p:spPr>
          <a:xfrm>
            <a:off x="6480784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8" name="Ellipse 197"/>
          <p:cNvSpPr/>
          <p:nvPr/>
        </p:nvSpPr>
        <p:spPr>
          <a:xfrm>
            <a:off x="6768816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9" name="Ellipse 198"/>
          <p:cNvSpPr/>
          <p:nvPr/>
        </p:nvSpPr>
        <p:spPr>
          <a:xfrm>
            <a:off x="7056848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0" name="Ellipse 199"/>
          <p:cNvSpPr/>
          <p:nvPr/>
        </p:nvSpPr>
        <p:spPr>
          <a:xfrm>
            <a:off x="6912832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1" name="Ellipse 200"/>
          <p:cNvSpPr/>
          <p:nvPr/>
        </p:nvSpPr>
        <p:spPr>
          <a:xfrm>
            <a:off x="7200864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2" name="Ellipse 201"/>
          <p:cNvSpPr/>
          <p:nvPr/>
        </p:nvSpPr>
        <p:spPr>
          <a:xfrm>
            <a:off x="6768816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3" name="Ellipse 202"/>
          <p:cNvSpPr/>
          <p:nvPr/>
        </p:nvSpPr>
        <p:spPr>
          <a:xfrm>
            <a:off x="7056848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4" name="Ellipse 203"/>
          <p:cNvSpPr/>
          <p:nvPr/>
        </p:nvSpPr>
        <p:spPr>
          <a:xfrm>
            <a:off x="7344880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Ellipse 204"/>
          <p:cNvSpPr/>
          <p:nvPr/>
        </p:nvSpPr>
        <p:spPr>
          <a:xfrm>
            <a:off x="7632912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6" name="Ellipse 205"/>
          <p:cNvSpPr/>
          <p:nvPr/>
        </p:nvSpPr>
        <p:spPr>
          <a:xfrm>
            <a:off x="7488896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7" name="Ellipse 206"/>
          <p:cNvSpPr/>
          <p:nvPr/>
        </p:nvSpPr>
        <p:spPr>
          <a:xfrm>
            <a:off x="7776928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8" name="Ellipse 207"/>
          <p:cNvSpPr/>
          <p:nvPr/>
        </p:nvSpPr>
        <p:spPr>
          <a:xfrm>
            <a:off x="7344880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9" name="Ellipse 208"/>
          <p:cNvSpPr/>
          <p:nvPr/>
        </p:nvSpPr>
        <p:spPr>
          <a:xfrm>
            <a:off x="7632912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0" name="Ellipse 209"/>
          <p:cNvSpPr/>
          <p:nvPr/>
        </p:nvSpPr>
        <p:spPr>
          <a:xfrm>
            <a:off x="5760704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1" name="Ellipse 210"/>
          <p:cNvSpPr/>
          <p:nvPr/>
        </p:nvSpPr>
        <p:spPr>
          <a:xfrm>
            <a:off x="5472672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2" name="Ellipse 211"/>
          <p:cNvSpPr/>
          <p:nvPr/>
        </p:nvSpPr>
        <p:spPr>
          <a:xfrm>
            <a:off x="6048736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3" name="Ellipse 212"/>
          <p:cNvSpPr/>
          <p:nvPr/>
        </p:nvSpPr>
        <p:spPr>
          <a:xfrm>
            <a:off x="6336768" y="2636912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4" name="Ellipse 213"/>
          <p:cNvSpPr/>
          <p:nvPr/>
        </p:nvSpPr>
        <p:spPr>
          <a:xfrm>
            <a:off x="6624800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5" name="Ellipse 214"/>
          <p:cNvSpPr/>
          <p:nvPr/>
        </p:nvSpPr>
        <p:spPr>
          <a:xfrm>
            <a:off x="6912832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6" name="Ellipse 215"/>
          <p:cNvSpPr/>
          <p:nvPr/>
        </p:nvSpPr>
        <p:spPr>
          <a:xfrm>
            <a:off x="7200864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7" name="Ellipse 216"/>
          <p:cNvSpPr/>
          <p:nvPr/>
        </p:nvSpPr>
        <p:spPr>
          <a:xfrm>
            <a:off x="7488896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8" name="Ellipse 217"/>
          <p:cNvSpPr/>
          <p:nvPr/>
        </p:nvSpPr>
        <p:spPr>
          <a:xfrm>
            <a:off x="7776928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9" name="Ellipse 218"/>
          <p:cNvSpPr/>
          <p:nvPr/>
        </p:nvSpPr>
        <p:spPr>
          <a:xfrm>
            <a:off x="6768816" y="357301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0" name="Ellipse 219"/>
          <p:cNvSpPr/>
          <p:nvPr/>
        </p:nvSpPr>
        <p:spPr>
          <a:xfrm>
            <a:off x="6120744" y="213285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Textfeld 84"/>
          <p:cNvSpPr txBox="1"/>
          <p:nvPr/>
        </p:nvSpPr>
        <p:spPr>
          <a:xfrm>
            <a:off x="8100392" y="2041103"/>
            <a:ext cx="1080120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Pivot </a:t>
            </a:r>
            <a:r>
              <a:rPr lang="de-DE" sz="1300" dirty="0" err="1" smtClean="0">
                <a:solidFill>
                  <a:srgbClr val="FF0000"/>
                </a:solidFill>
              </a:rPr>
              <a:t>straws</a:t>
            </a:r>
            <a:endParaRPr lang="de-DE" sz="1300" dirty="0">
              <a:solidFill>
                <a:srgbClr val="FF0000"/>
              </a:solidFill>
            </a:endParaRPr>
          </a:p>
        </p:txBody>
      </p:sp>
      <p:cxnSp>
        <p:nvCxnSpPr>
          <p:cNvPr id="86" name="Gerade Verbindung mit Pfeil 85"/>
          <p:cNvCxnSpPr>
            <a:stCxn id="85" idx="1"/>
          </p:cNvCxnSpPr>
          <p:nvPr/>
        </p:nvCxnSpPr>
        <p:spPr>
          <a:xfrm flipH="1">
            <a:off x="7473664" y="2187297"/>
            <a:ext cx="6267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feld 86"/>
          <p:cNvSpPr txBox="1"/>
          <p:nvPr/>
        </p:nvSpPr>
        <p:spPr>
          <a:xfrm>
            <a:off x="8100392" y="3501008"/>
            <a:ext cx="1080120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Pivot </a:t>
            </a:r>
            <a:r>
              <a:rPr lang="de-DE" sz="1300" dirty="0" err="1" smtClean="0">
                <a:solidFill>
                  <a:srgbClr val="FF0000"/>
                </a:solidFill>
              </a:rPr>
              <a:t>straws</a:t>
            </a:r>
            <a:endParaRPr lang="de-DE" sz="1300" dirty="0">
              <a:solidFill>
                <a:srgbClr val="FF0000"/>
              </a:solidFill>
            </a:endParaRPr>
          </a:p>
        </p:txBody>
      </p:sp>
      <p:cxnSp>
        <p:nvCxnSpPr>
          <p:cNvPr id="88" name="Gerade Verbindung mit Pfeil 87"/>
          <p:cNvCxnSpPr>
            <a:stCxn id="87" idx="1"/>
          </p:cNvCxnSpPr>
          <p:nvPr/>
        </p:nvCxnSpPr>
        <p:spPr>
          <a:xfrm flipH="1">
            <a:off x="7473664" y="3647202"/>
            <a:ext cx="6267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Inhaltsplatzhalter 2"/>
          <p:cNvSpPr>
            <a:spLocks noGrp="1"/>
          </p:cNvSpPr>
          <p:nvPr>
            <p:ph idx="1"/>
          </p:nvPr>
        </p:nvSpPr>
        <p:spPr>
          <a:xfrm>
            <a:off x="179388" y="1416106"/>
            <a:ext cx="5187372" cy="50853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1"/>
            <a:r>
              <a:rPr lang="de-DE" dirty="0" err="1" smtClean="0"/>
              <a:t>Once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triplets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, </a:t>
            </a:r>
            <a:r>
              <a:rPr lang="de-DE" dirty="0" err="1" smtClean="0"/>
              <a:t>calculate</a:t>
            </a:r>
            <a:r>
              <a:rPr lang="de-DE" dirty="0" smtClean="0"/>
              <a:t> </a:t>
            </a:r>
            <a:r>
              <a:rPr lang="de-DE" dirty="0" err="1" smtClean="0"/>
              <a:t>circle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origin</a:t>
            </a:r>
            <a:endParaRPr lang="de-DE" dirty="0" smtClean="0"/>
          </a:p>
          <a:p>
            <a:pPr lvl="1"/>
            <a:r>
              <a:rPr lang="de-DE" dirty="0" err="1" smtClean="0"/>
              <a:t>Associate</a:t>
            </a:r>
            <a:r>
              <a:rPr lang="de-DE" dirty="0" smtClean="0"/>
              <a:t> </a:t>
            </a:r>
            <a:r>
              <a:rPr lang="de-DE" dirty="0" err="1" smtClean="0"/>
              <a:t>nearby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candidate</a:t>
            </a:r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Track </a:t>
            </a:r>
            <a:r>
              <a:rPr lang="de-DE" b="1" dirty="0" err="1" smtClean="0">
                <a:solidFill>
                  <a:schemeClr val="tx2"/>
                </a:solidFill>
              </a:rPr>
              <a:t>Verification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de-DE" dirty="0" err="1" smtClean="0"/>
              <a:t>Currently</a:t>
            </a:r>
            <a:r>
              <a:rPr lang="de-DE" dirty="0" smtClean="0"/>
              <a:t> mix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curvature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associated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endParaRPr lang="de-DE" dirty="0" smtClean="0"/>
          </a:p>
          <a:p>
            <a:pPr lvl="1"/>
            <a:r>
              <a:rPr lang="de-DE" dirty="0" smtClean="0"/>
              <a:t>Lots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improvement</a:t>
            </a:r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Further </a:t>
            </a:r>
            <a:r>
              <a:rPr lang="de-DE" b="1" dirty="0" err="1" smtClean="0">
                <a:solidFill>
                  <a:schemeClr val="tx2"/>
                </a:solidFill>
              </a:rPr>
              <a:t>possibilites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sorting</a:t>
            </a:r>
            <a:r>
              <a:rPr lang="de-DE" dirty="0"/>
              <a:t>, </a:t>
            </a:r>
            <a:r>
              <a:rPr lang="de-DE" dirty="0" err="1"/>
              <a:t>Concurrent</a:t>
            </a:r>
            <a:r>
              <a:rPr lang="de-DE" dirty="0"/>
              <a:t> </a:t>
            </a:r>
            <a:r>
              <a:rPr lang="de-DE" dirty="0" err="1"/>
              <a:t>associations</a:t>
            </a:r>
            <a:r>
              <a:rPr lang="de-DE" dirty="0"/>
              <a:t>, </a:t>
            </a:r>
            <a:r>
              <a:rPr lang="de-DE" dirty="0" err="1"/>
              <a:t>Clutter</a:t>
            </a:r>
            <a:r>
              <a:rPr lang="de-DE" dirty="0"/>
              <a:t> </a:t>
            </a:r>
            <a:r>
              <a:rPr lang="de-DE" dirty="0" err="1"/>
              <a:t>veto</a:t>
            </a:r>
            <a:r>
              <a:rPr lang="de-DE" dirty="0"/>
              <a:t>, </a:t>
            </a:r>
            <a:r>
              <a:rPr lang="de-DE" dirty="0" smtClean="0"/>
              <a:t>…</a:t>
            </a:r>
          </a:p>
          <a:p>
            <a:pPr lvl="1"/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compensation</a:t>
            </a:r>
            <a:r>
              <a:rPr lang="de-DE" dirty="0" smtClean="0"/>
              <a:t>: Pivot </a:t>
            </a:r>
            <a:r>
              <a:rPr lang="de-DE" dirty="0" err="1"/>
              <a:t>s</a:t>
            </a:r>
            <a:r>
              <a:rPr lang="de-DE" dirty="0" err="1" smtClean="0"/>
              <a:t>traw</a:t>
            </a:r>
            <a:r>
              <a:rPr lang="de-DE" dirty="0" smtClean="0"/>
              <a:t> </a:t>
            </a:r>
            <a:r>
              <a:rPr lang="de-DE" dirty="0" err="1"/>
              <a:t>triggered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neighbor</a:t>
            </a:r>
            <a:r>
              <a:rPr lang="de-DE" dirty="0"/>
              <a:t> </a:t>
            </a:r>
            <a:r>
              <a:rPr lang="de-DE" dirty="0" err="1"/>
              <a:t>straws</a:t>
            </a:r>
            <a:endParaRPr lang="de-DE" dirty="0"/>
          </a:p>
          <a:p>
            <a:pPr lvl="1"/>
            <a:r>
              <a:rPr lang="de-DE" dirty="0" err="1" smtClean="0"/>
              <a:t>Weight</a:t>
            </a:r>
            <a:r>
              <a:rPr lang="de-DE" dirty="0" smtClean="0"/>
              <a:t> </a:t>
            </a:r>
            <a:r>
              <a:rPr lang="de-DE" dirty="0" err="1"/>
              <a:t>hits</a:t>
            </a:r>
            <a:r>
              <a:rPr lang="de-DE" dirty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triplet</a:t>
            </a:r>
            <a:r>
              <a:rPr lang="de-DE" dirty="0" smtClean="0"/>
              <a:t> </a:t>
            </a:r>
            <a:r>
              <a:rPr lang="de-DE" dirty="0" err="1" smtClean="0"/>
              <a:t>according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timestamp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503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Axial </a:t>
            </a:r>
            <a:r>
              <a:rPr lang="de-DE" dirty="0" err="1" smtClean="0"/>
              <a:t>Straws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81" name="Foliennummernplatzhalt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79" name="Ellipse 78"/>
          <p:cNvSpPr/>
          <p:nvPr/>
        </p:nvSpPr>
        <p:spPr>
          <a:xfrm>
            <a:off x="5832712" y="619273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Textfeld 73"/>
          <p:cNvSpPr txBox="1"/>
          <p:nvPr/>
        </p:nvSpPr>
        <p:spPr>
          <a:xfrm>
            <a:off x="5940152" y="608400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Interaction Point</a:t>
            </a:r>
            <a:endParaRPr lang="de-DE" dirty="0"/>
          </a:p>
        </p:txBody>
      </p:sp>
      <p:sp>
        <p:nvSpPr>
          <p:cNvPr id="151" name="Ellipse 150"/>
          <p:cNvSpPr/>
          <p:nvPr/>
        </p:nvSpPr>
        <p:spPr>
          <a:xfrm>
            <a:off x="5616688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2" name="Ellipse 151"/>
          <p:cNvSpPr/>
          <p:nvPr/>
        </p:nvSpPr>
        <p:spPr>
          <a:xfrm>
            <a:off x="5904720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Ellipse 152"/>
          <p:cNvSpPr/>
          <p:nvPr/>
        </p:nvSpPr>
        <p:spPr>
          <a:xfrm>
            <a:off x="5760704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4" name="Ellipse 153"/>
          <p:cNvSpPr/>
          <p:nvPr/>
        </p:nvSpPr>
        <p:spPr>
          <a:xfrm>
            <a:off x="5472672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Ellipse 154"/>
          <p:cNvSpPr/>
          <p:nvPr/>
        </p:nvSpPr>
        <p:spPr>
          <a:xfrm>
            <a:off x="6048736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6" name="Ellipse 155"/>
          <p:cNvSpPr/>
          <p:nvPr/>
        </p:nvSpPr>
        <p:spPr>
          <a:xfrm>
            <a:off x="5616688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Ellipse 156"/>
          <p:cNvSpPr/>
          <p:nvPr/>
        </p:nvSpPr>
        <p:spPr>
          <a:xfrm>
            <a:off x="5904720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Ellipse 157"/>
          <p:cNvSpPr/>
          <p:nvPr/>
        </p:nvSpPr>
        <p:spPr>
          <a:xfrm>
            <a:off x="6192752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9" name="Ellipse 158"/>
          <p:cNvSpPr/>
          <p:nvPr/>
        </p:nvSpPr>
        <p:spPr>
          <a:xfrm>
            <a:off x="6480784" y="2924944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0" name="Ellipse 159"/>
          <p:cNvSpPr/>
          <p:nvPr/>
        </p:nvSpPr>
        <p:spPr>
          <a:xfrm>
            <a:off x="6336768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1" name="Ellipse 160"/>
          <p:cNvSpPr/>
          <p:nvPr/>
        </p:nvSpPr>
        <p:spPr>
          <a:xfrm>
            <a:off x="6624800" y="3212976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Ellipse 161"/>
          <p:cNvSpPr/>
          <p:nvPr/>
        </p:nvSpPr>
        <p:spPr>
          <a:xfrm>
            <a:off x="6192752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3" name="Ellipse 162"/>
          <p:cNvSpPr/>
          <p:nvPr/>
        </p:nvSpPr>
        <p:spPr>
          <a:xfrm>
            <a:off x="6480784" y="350100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4" name="Ellipse 163"/>
          <p:cNvSpPr/>
          <p:nvPr/>
        </p:nvSpPr>
        <p:spPr>
          <a:xfrm>
            <a:off x="6768816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5" name="Ellipse 164"/>
          <p:cNvSpPr/>
          <p:nvPr/>
        </p:nvSpPr>
        <p:spPr>
          <a:xfrm>
            <a:off x="7056848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6" name="Ellipse 165"/>
          <p:cNvSpPr/>
          <p:nvPr/>
        </p:nvSpPr>
        <p:spPr>
          <a:xfrm>
            <a:off x="6912832" y="321297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7" name="Ellipse 166"/>
          <p:cNvSpPr/>
          <p:nvPr/>
        </p:nvSpPr>
        <p:spPr>
          <a:xfrm>
            <a:off x="7200864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8" name="Ellipse 167"/>
          <p:cNvSpPr/>
          <p:nvPr/>
        </p:nvSpPr>
        <p:spPr>
          <a:xfrm>
            <a:off x="6768816" y="3501008"/>
            <a:ext cx="288032" cy="288032"/>
          </a:xfrm>
          <a:prstGeom prst="ellips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9" name="Ellipse 168"/>
          <p:cNvSpPr/>
          <p:nvPr/>
        </p:nvSpPr>
        <p:spPr>
          <a:xfrm>
            <a:off x="7056848" y="350100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0" name="Ellipse 169"/>
          <p:cNvSpPr/>
          <p:nvPr/>
        </p:nvSpPr>
        <p:spPr>
          <a:xfrm>
            <a:off x="7344880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1" name="Ellipse 170"/>
          <p:cNvSpPr/>
          <p:nvPr/>
        </p:nvSpPr>
        <p:spPr>
          <a:xfrm>
            <a:off x="7632912" y="2924944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2" name="Ellipse 171"/>
          <p:cNvSpPr/>
          <p:nvPr/>
        </p:nvSpPr>
        <p:spPr>
          <a:xfrm>
            <a:off x="7488896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3" name="Ellipse 172"/>
          <p:cNvSpPr/>
          <p:nvPr/>
        </p:nvSpPr>
        <p:spPr>
          <a:xfrm>
            <a:off x="7776928" y="321297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4" name="Ellipse 173"/>
          <p:cNvSpPr/>
          <p:nvPr/>
        </p:nvSpPr>
        <p:spPr>
          <a:xfrm>
            <a:off x="7344880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5" name="Ellipse 174"/>
          <p:cNvSpPr/>
          <p:nvPr/>
        </p:nvSpPr>
        <p:spPr>
          <a:xfrm>
            <a:off x="7632912" y="350100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6" name="Ellipse 175"/>
          <p:cNvSpPr/>
          <p:nvPr/>
        </p:nvSpPr>
        <p:spPr>
          <a:xfrm>
            <a:off x="5760704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7" name="Ellipse 176"/>
          <p:cNvSpPr/>
          <p:nvPr/>
        </p:nvSpPr>
        <p:spPr>
          <a:xfrm>
            <a:off x="5472672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8" name="Ellipse 177"/>
          <p:cNvSpPr/>
          <p:nvPr/>
        </p:nvSpPr>
        <p:spPr>
          <a:xfrm>
            <a:off x="6048736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9" name="Ellipse 178"/>
          <p:cNvSpPr/>
          <p:nvPr/>
        </p:nvSpPr>
        <p:spPr>
          <a:xfrm>
            <a:off x="6336768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0" name="Ellipse 179"/>
          <p:cNvSpPr/>
          <p:nvPr/>
        </p:nvSpPr>
        <p:spPr>
          <a:xfrm>
            <a:off x="6624800" y="3789040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1" name="Ellipse 180"/>
          <p:cNvSpPr/>
          <p:nvPr/>
        </p:nvSpPr>
        <p:spPr>
          <a:xfrm>
            <a:off x="6912832" y="378904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2" name="Ellipse 181"/>
          <p:cNvSpPr/>
          <p:nvPr/>
        </p:nvSpPr>
        <p:spPr>
          <a:xfrm>
            <a:off x="7200864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3" name="Ellipse 182"/>
          <p:cNvSpPr/>
          <p:nvPr/>
        </p:nvSpPr>
        <p:spPr>
          <a:xfrm>
            <a:off x="7488896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4" name="Ellipse 183"/>
          <p:cNvSpPr/>
          <p:nvPr/>
        </p:nvSpPr>
        <p:spPr>
          <a:xfrm>
            <a:off x="7776928" y="378904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5" name="Ellipse 184"/>
          <p:cNvSpPr/>
          <p:nvPr/>
        </p:nvSpPr>
        <p:spPr>
          <a:xfrm>
            <a:off x="5616688" y="1772816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6" name="Ellipse 185"/>
          <p:cNvSpPr/>
          <p:nvPr/>
        </p:nvSpPr>
        <p:spPr>
          <a:xfrm>
            <a:off x="5904720" y="1772816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7" name="Ellipse 186"/>
          <p:cNvSpPr/>
          <p:nvPr/>
        </p:nvSpPr>
        <p:spPr>
          <a:xfrm>
            <a:off x="5760704" y="206084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8" name="Ellipse 187"/>
          <p:cNvSpPr/>
          <p:nvPr/>
        </p:nvSpPr>
        <p:spPr>
          <a:xfrm>
            <a:off x="5472672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9" name="Ellipse 188"/>
          <p:cNvSpPr/>
          <p:nvPr/>
        </p:nvSpPr>
        <p:spPr>
          <a:xfrm>
            <a:off x="6048736" y="2060848"/>
            <a:ext cx="288032" cy="288032"/>
          </a:xfrm>
          <a:prstGeom prst="ellipse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0" name="Ellipse 189"/>
          <p:cNvSpPr/>
          <p:nvPr/>
        </p:nvSpPr>
        <p:spPr>
          <a:xfrm>
            <a:off x="5616688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1" name="Ellipse 190"/>
          <p:cNvSpPr/>
          <p:nvPr/>
        </p:nvSpPr>
        <p:spPr>
          <a:xfrm>
            <a:off x="5904720" y="234888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2" name="Ellipse 191"/>
          <p:cNvSpPr/>
          <p:nvPr/>
        </p:nvSpPr>
        <p:spPr>
          <a:xfrm>
            <a:off x="6192752" y="177281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3" name="Ellipse 192"/>
          <p:cNvSpPr/>
          <p:nvPr/>
        </p:nvSpPr>
        <p:spPr>
          <a:xfrm>
            <a:off x="6480784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4" name="Ellipse 193"/>
          <p:cNvSpPr/>
          <p:nvPr/>
        </p:nvSpPr>
        <p:spPr>
          <a:xfrm>
            <a:off x="6336768" y="206084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5" name="Ellipse 194"/>
          <p:cNvSpPr/>
          <p:nvPr/>
        </p:nvSpPr>
        <p:spPr>
          <a:xfrm>
            <a:off x="6624800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6" name="Ellipse 195"/>
          <p:cNvSpPr/>
          <p:nvPr/>
        </p:nvSpPr>
        <p:spPr>
          <a:xfrm>
            <a:off x="6192752" y="2348880"/>
            <a:ext cx="288032" cy="28803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7" name="Ellipse 196"/>
          <p:cNvSpPr/>
          <p:nvPr/>
        </p:nvSpPr>
        <p:spPr>
          <a:xfrm>
            <a:off x="6480784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8" name="Ellipse 197"/>
          <p:cNvSpPr/>
          <p:nvPr/>
        </p:nvSpPr>
        <p:spPr>
          <a:xfrm>
            <a:off x="6768816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9" name="Ellipse 198"/>
          <p:cNvSpPr/>
          <p:nvPr/>
        </p:nvSpPr>
        <p:spPr>
          <a:xfrm>
            <a:off x="7056848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0" name="Ellipse 199"/>
          <p:cNvSpPr/>
          <p:nvPr/>
        </p:nvSpPr>
        <p:spPr>
          <a:xfrm>
            <a:off x="6912832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1" name="Ellipse 200"/>
          <p:cNvSpPr/>
          <p:nvPr/>
        </p:nvSpPr>
        <p:spPr>
          <a:xfrm>
            <a:off x="7200864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2" name="Ellipse 201"/>
          <p:cNvSpPr/>
          <p:nvPr/>
        </p:nvSpPr>
        <p:spPr>
          <a:xfrm>
            <a:off x="6768816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3" name="Ellipse 202"/>
          <p:cNvSpPr/>
          <p:nvPr/>
        </p:nvSpPr>
        <p:spPr>
          <a:xfrm>
            <a:off x="7056848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4" name="Ellipse 203"/>
          <p:cNvSpPr/>
          <p:nvPr/>
        </p:nvSpPr>
        <p:spPr>
          <a:xfrm>
            <a:off x="7344880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5" name="Ellipse 204"/>
          <p:cNvSpPr/>
          <p:nvPr/>
        </p:nvSpPr>
        <p:spPr>
          <a:xfrm>
            <a:off x="7632912" y="1772816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6" name="Ellipse 205"/>
          <p:cNvSpPr/>
          <p:nvPr/>
        </p:nvSpPr>
        <p:spPr>
          <a:xfrm>
            <a:off x="7488896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7" name="Ellipse 206"/>
          <p:cNvSpPr/>
          <p:nvPr/>
        </p:nvSpPr>
        <p:spPr>
          <a:xfrm>
            <a:off x="7776928" y="2060848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8" name="Ellipse 207"/>
          <p:cNvSpPr/>
          <p:nvPr/>
        </p:nvSpPr>
        <p:spPr>
          <a:xfrm>
            <a:off x="7344880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9" name="Ellipse 208"/>
          <p:cNvSpPr/>
          <p:nvPr/>
        </p:nvSpPr>
        <p:spPr>
          <a:xfrm>
            <a:off x="7632912" y="2348880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0" name="Ellipse 209"/>
          <p:cNvSpPr/>
          <p:nvPr/>
        </p:nvSpPr>
        <p:spPr>
          <a:xfrm>
            <a:off x="5760704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1" name="Ellipse 210"/>
          <p:cNvSpPr/>
          <p:nvPr/>
        </p:nvSpPr>
        <p:spPr>
          <a:xfrm>
            <a:off x="5472672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2" name="Ellipse 211"/>
          <p:cNvSpPr/>
          <p:nvPr/>
        </p:nvSpPr>
        <p:spPr>
          <a:xfrm>
            <a:off x="6048736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3" name="Ellipse 212"/>
          <p:cNvSpPr/>
          <p:nvPr/>
        </p:nvSpPr>
        <p:spPr>
          <a:xfrm>
            <a:off x="6336768" y="2636912"/>
            <a:ext cx="288032" cy="288032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4" name="Ellipse 213"/>
          <p:cNvSpPr/>
          <p:nvPr/>
        </p:nvSpPr>
        <p:spPr>
          <a:xfrm>
            <a:off x="6624800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5" name="Ellipse 214"/>
          <p:cNvSpPr/>
          <p:nvPr/>
        </p:nvSpPr>
        <p:spPr>
          <a:xfrm>
            <a:off x="6912832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6" name="Ellipse 215"/>
          <p:cNvSpPr/>
          <p:nvPr/>
        </p:nvSpPr>
        <p:spPr>
          <a:xfrm>
            <a:off x="7200864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7" name="Ellipse 216"/>
          <p:cNvSpPr/>
          <p:nvPr/>
        </p:nvSpPr>
        <p:spPr>
          <a:xfrm>
            <a:off x="7488896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8" name="Ellipse 217"/>
          <p:cNvSpPr/>
          <p:nvPr/>
        </p:nvSpPr>
        <p:spPr>
          <a:xfrm>
            <a:off x="7776928" y="2636912"/>
            <a:ext cx="288032" cy="288032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9" name="Ellipse 218"/>
          <p:cNvSpPr/>
          <p:nvPr/>
        </p:nvSpPr>
        <p:spPr>
          <a:xfrm>
            <a:off x="6768816" y="357301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0" name="Ellipse 219"/>
          <p:cNvSpPr/>
          <p:nvPr/>
        </p:nvSpPr>
        <p:spPr>
          <a:xfrm>
            <a:off x="6120744" y="213285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Bogen 77"/>
          <p:cNvSpPr/>
          <p:nvPr/>
        </p:nvSpPr>
        <p:spPr>
          <a:xfrm>
            <a:off x="1043608" y="1178464"/>
            <a:ext cx="5832648" cy="5832648"/>
          </a:xfrm>
          <a:prstGeom prst="arc">
            <a:avLst>
              <a:gd name="adj1" fmla="val 17846169"/>
              <a:gd name="adj2" fmla="val 289135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Textfeld 84"/>
          <p:cNvSpPr txBox="1"/>
          <p:nvPr/>
        </p:nvSpPr>
        <p:spPr>
          <a:xfrm>
            <a:off x="8100392" y="2041103"/>
            <a:ext cx="1080120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Pivot </a:t>
            </a:r>
            <a:r>
              <a:rPr lang="de-DE" sz="1300" dirty="0" err="1" smtClean="0">
                <a:solidFill>
                  <a:srgbClr val="FF0000"/>
                </a:solidFill>
              </a:rPr>
              <a:t>straws</a:t>
            </a:r>
            <a:endParaRPr lang="de-DE" sz="1300" dirty="0">
              <a:solidFill>
                <a:srgbClr val="FF0000"/>
              </a:solidFill>
            </a:endParaRPr>
          </a:p>
        </p:txBody>
      </p:sp>
      <p:cxnSp>
        <p:nvCxnSpPr>
          <p:cNvPr id="86" name="Gerade Verbindung mit Pfeil 85"/>
          <p:cNvCxnSpPr>
            <a:stCxn id="85" idx="1"/>
          </p:cNvCxnSpPr>
          <p:nvPr/>
        </p:nvCxnSpPr>
        <p:spPr>
          <a:xfrm flipH="1">
            <a:off x="7473664" y="2187297"/>
            <a:ext cx="6267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feld 86"/>
          <p:cNvSpPr txBox="1"/>
          <p:nvPr/>
        </p:nvSpPr>
        <p:spPr>
          <a:xfrm>
            <a:off x="8100392" y="3501008"/>
            <a:ext cx="1080120" cy="29238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de-DE" sz="1300" dirty="0" smtClean="0">
                <a:solidFill>
                  <a:srgbClr val="FF0000"/>
                </a:solidFill>
              </a:rPr>
              <a:t>Pivot </a:t>
            </a:r>
            <a:r>
              <a:rPr lang="de-DE" sz="1300" dirty="0" err="1" smtClean="0">
                <a:solidFill>
                  <a:srgbClr val="FF0000"/>
                </a:solidFill>
              </a:rPr>
              <a:t>straws</a:t>
            </a:r>
            <a:endParaRPr lang="de-DE" sz="1300" dirty="0">
              <a:solidFill>
                <a:srgbClr val="FF0000"/>
              </a:solidFill>
            </a:endParaRPr>
          </a:p>
        </p:txBody>
      </p:sp>
      <p:cxnSp>
        <p:nvCxnSpPr>
          <p:cNvPr id="88" name="Gerade Verbindung mit Pfeil 87"/>
          <p:cNvCxnSpPr>
            <a:stCxn id="87" idx="1"/>
          </p:cNvCxnSpPr>
          <p:nvPr/>
        </p:nvCxnSpPr>
        <p:spPr>
          <a:xfrm flipH="1">
            <a:off x="7473664" y="3647202"/>
            <a:ext cx="62672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Inhaltsplatzhalter 2"/>
          <p:cNvSpPr>
            <a:spLocks noGrp="1"/>
          </p:cNvSpPr>
          <p:nvPr>
            <p:ph idx="1"/>
          </p:nvPr>
        </p:nvSpPr>
        <p:spPr>
          <a:xfrm>
            <a:off x="179388" y="1416106"/>
            <a:ext cx="5187372" cy="50853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1"/>
            <a:r>
              <a:rPr lang="de-DE" dirty="0" err="1" smtClean="0"/>
              <a:t>Once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triplets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, </a:t>
            </a:r>
            <a:r>
              <a:rPr lang="de-DE" dirty="0" err="1" smtClean="0"/>
              <a:t>calculate</a:t>
            </a:r>
            <a:r>
              <a:rPr lang="de-DE" dirty="0" smtClean="0"/>
              <a:t> </a:t>
            </a:r>
            <a:r>
              <a:rPr lang="de-DE" dirty="0" err="1" smtClean="0"/>
              <a:t>circle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origin</a:t>
            </a:r>
            <a:endParaRPr lang="de-DE" dirty="0" smtClean="0"/>
          </a:p>
          <a:p>
            <a:pPr lvl="1"/>
            <a:r>
              <a:rPr lang="de-DE" dirty="0" err="1" smtClean="0"/>
              <a:t>Associate</a:t>
            </a:r>
            <a:r>
              <a:rPr lang="de-DE" dirty="0" smtClean="0"/>
              <a:t> </a:t>
            </a:r>
            <a:r>
              <a:rPr lang="de-DE" dirty="0" err="1" smtClean="0"/>
              <a:t>nearby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candidate</a:t>
            </a:r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Track </a:t>
            </a:r>
            <a:r>
              <a:rPr lang="de-DE" b="1" dirty="0" err="1" smtClean="0">
                <a:solidFill>
                  <a:schemeClr val="tx2"/>
                </a:solidFill>
              </a:rPr>
              <a:t>Verification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de-DE" dirty="0" err="1" smtClean="0"/>
              <a:t>Currently</a:t>
            </a:r>
            <a:r>
              <a:rPr lang="de-DE" dirty="0" smtClean="0"/>
              <a:t> mix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curvature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associated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endParaRPr lang="de-DE" dirty="0" smtClean="0"/>
          </a:p>
          <a:p>
            <a:pPr lvl="1"/>
            <a:r>
              <a:rPr lang="de-DE" dirty="0" smtClean="0"/>
              <a:t>Lots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improvement</a:t>
            </a:r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Further </a:t>
            </a:r>
            <a:r>
              <a:rPr lang="de-DE" b="1" dirty="0" err="1" smtClean="0">
                <a:solidFill>
                  <a:schemeClr val="tx2"/>
                </a:solidFill>
              </a:rPr>
              <a:t>possibilites</a:t>
            </a:r>
            <a:r>
              <a:rPr lang="de-DE" b="1" dirty="0" smtClean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sorting</a:t>
            </a:r>
            <a:r>
              <a:rPr lang="de-DE" dirty="0"/>
              <a:t>, </a:t>
            </a:r>
            <a:r>
              <a:rPr lang="de-DE" dirty="0" err="1"/>
              <a:t>Concurrent</a:t>
            </a:r>
            <a:r>
              <a:rPr lang="de-DE" dirty="0"/>
              <a:t> </a:t>
            </a:r>
            <a:r>
              <a:rPr lang="de-DE" dirty="0" err="1"/>
              <a:t>associations</a:t>
            </a:r>
            <a:r>
              <a:rPr lang="de-DE" dirty="0"/>
              <a:t>, </a:t>
            </a:r>
            <a:r>
              <a:rPr lang="de-DE" dirty="0" err="1"/>
              <a:t>Clutter</a:t>
            </a:r>
            <a:r>
              <a:rPr lang="de-DE" dirty="0"/>
              <a:t> </a:t>
            </a:r>
            <a:r>
              <a:rPr lang="de-DE" dirty="0" err="1"/>
              <a:t>veto</a:t>
            </a:r>
            <a:r>
              <a:rPr lang="de-DE" dirty="0"/>
              <a:t>, </a:t>
            </a:r>
            <a:r>
              <a:rPr lang="de-DE" dirty="0" smtClean="0"/>
              <a:t>…</a:t>
            </a:r>
          </a:p>
          <a:p>
            <a:pPr lvl="1"/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straw</a:t>
            </a:r>
            <a:r>
              <a:rPr lang="de-DE" dirty="0" smtClean="0"/>
              <a:t> </a:t>
            </a:r>
            <a:r>
              <a:rPr lang="de-DE" dirty="0" err="1" smtClean="0"/>
              <a:t>compensation</a:t>
            </a:r>
            <a:r>
              <a:rPr lang="de-DE" dirty="0" smtClean="0"/>
              <a:t>: Pivot </a:t>
            </a:r>
            <a:r>
              <a:rPr lang="de-DE" dirty="0" err="1"/>
              <a:t>s</a:t>
            </a:r>
            <a:r>
              <a:rPr lang="de-DE" dirty="0" err="1" smtClean="0"/>
              <a:t>traw</a:t>
            </a:r>
            <a:r>
              <a:rPr lang="de-DE" dirty="0" smtClean="0"/>
              <a:t> </a:t>
            </a:r>
            <a:r>
              <a:rPr lang="de-DE" dirty="0" err="1"/>
              <a:t>triggered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neighbor</a:t>
            </a:r>
            <a:r>
              <a:rPr lang="de-DE" dirty="0"/>
              <a:t> </a:t>
            </a:r>
            <a:r>
              <a:rPr lang="de-DE" dirty="0" err="1"/>
              <a:t>straws</a:t>
            </a:r>
            <a:endParaRPr lang="de-DE" dirty="0"/>
          </a:p>
          <a:p>
            <a:pPr lvl="1"/>
            <a:r>
              <a:rPr lang="de-DE" dirty="0" err="1" smtClean="0"/>
              <a:t>Weight</a:t>
            </a:r>
            <a:r>
              <a:rPr lang="de-DE" dirty="0" smtClean="0"/>
              <a:t> </a:t>
            </a:r>
            <a:r>
              <a:rPr lang="de-DE" dirty="0" err="1"/>
              <a:t>hits</a:t>
            </a:r>
            <a:r>
              <a:rPr lang="de-DE" dirty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triplet</a:t>
            </a:r>
            <a:r>
              <a:rPr lang="de-DE" dirty="0" smtClean="0"/>
              <a:t> </a:t>
            </a:r>
            <a:r>
              <a:rPr lang="de-DE" dirty="0" err="1" smtClean="0"/>
              <a:t>according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timestamp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99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llipse 83"/>
          <p:cNvSpPr/>
          <p:nvPr/>
        </p:nvSpPr>
        <p:spPr>
          <a:xfrm>
            <a:off x="7092280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6516216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3" name="Ellipse 92"/>
          <p:cNvSpPr/>
          <p:nvPr/>
        </p:nvSpPr>
        <p:spPr>
          <a:xfrm>
            <a:off x="5940152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5364088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4788024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4211960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3635896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3059832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483768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6804248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6228184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1907704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1" name="Ellipse 90"/>
          <p:cNvSpPr/>
          <p:nvPr/>
        </p:nvSpPr>
        <p:spPr>
          <a:xfrm>
            <a:off x="1331640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2" name="Ellipse 91"/>
          <p:cNvSpPr/>
          <p:nvPr/>
        </p:nvSpPr>
        <p:spPr>
          <a:xfrm>
            <a:off x="5652120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5076056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7" name="Ellipse 96"/>
          <p:cNvSpPr/>
          <p:nvPr/>
        </p:nvSpPr>
        <p:spPr>
          <a:xfrm>
            <a:off x="4499992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3923928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5" name="Ellipse 94"/>
          <p:cNvSpPr/>
          <p:nvPr/>
        </p:nvSpPr>
        <p:spPr>
          <a:xfrm>
            <a:off x="3347864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2771800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0" name="Ellipse 99"/>
          <p:cNvSpPr/>
          <p:nvPr/>
        </p:nvSpPr>
        <p:spPr>
          <a:xfrm>
            <a:off x="2195736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1619672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331640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1619672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1907704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2483768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2195736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3059832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2771800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3347864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9" name="Ellipse 58"/>
          <p:cNvSpPr/>
          <p:nvPr/>
        </p:nvSpPr>
        <p:spPr>
          <a:xfrm>
            <a:off x="3635896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0" name="Ellipse 59"/>
          <p:cNvSpPr/>
          <p:nvPr/>
        </p:nvSpPr>
        <p:spPr>
          <a:xfrm>
            <a:off x="4211960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3923928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</a:t>
            </a:r>
            <a:r>
              <a:rPr lang="de-DE" dirty="0" err="1" smtClean="0"/>
              <a:t>Skewed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: </a:t>
            </a:r>
            <a:r>
              <a:rPr lang="de-DE" dirty="0" err="1" smtClean="0"/>
              <a:t>Skewlets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23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7" y="4941168"/>
            <a:ext cx="8783637" cy="1560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/>
            <a:r>
              <a:rPr lang="de-DE" dirty="0" smtClean="0"/>
              <a:t>Triplet </a:t>
            </a:r>
            <a:r>
              <a:rPr lang="de-DE" dirty="0" err="1" smtClean="0"/>
              <a:t>search</a:t>
            </a:r>
            <a:r>
              <a:rPr lang="de-DE" dirty="0" smtClean="0"/>
              <a:t> in individual </a:t>
            </a:r>
            <a:r>
              <a:rPr lang="de-DE" dirty="0" err="1" smtClean="0"/>
              <a:t>skewed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endParaRPr lang="de-DE" dirty="0" smtClean="0"/>
          </a:p>
          <a:p>
            <a:pPr lvl="1"/>
            <a:r>
              <a:rPr lang="de-DE" dirty="0" err="1" smtClean="0"/>
              <a:t>Combination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adjacent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r>
              <a:rPr lang="de-DE" dirty="0" smtClean="0"/>
              <a:t>‘ Triplets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Skewlets</a:t>
            </a:r>
            <a:endParaRPr lang="de-DE" dirty="0" smtClean="0"/>
          </a:p>
          <a:p>
            <a:pPr lvl="1"/>
            <a:r>
              <a:rPr lang="de-DE" dirty="0" smtClean="0"/>
              <a:t>Track </a:t>
            </a:r>
            <a:r>
              <a:rPr lang="de-DE" dirty="0" err="1" smtClean="0"/>
              <a:t>matching</a:t>
            </a:r>
            <a:r>
              <a:rPr lang="de-DE" dirty="0" smtClean="0"/>
              <a:t> in </a:t>
            </a:r>
            <a:r>
              <a:rPr lang="de-DE" dirty="0" err="1" smtClean="0"/>
              <a:t>xy-projection</a:t>
            </a:r>
            <a:endParaRPr lang="de-DE" dirty="0" smtClean="0"/>
          </a:p>
          <a:p>
            <a:pPr lvl="1"/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z-information</a:t>
            </a:r>
            <a:endParaRPr lang="de-DE" dirty="0"/>
          </a:p>
        </p:txBody>
      </p:sp>
      <p:sp>
        <p:nvSpPr>
          <p:cNvPr id="24" name="Ellipse 23"/>
          <p:cNvSpPr/>
          <p:nvPr/>
        </p:nvSpPr>
        <p:spPr>
          <a:xfrm>
            <a:off x="4499992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788024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364088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076056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5652120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5940152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6516216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2" name="Ellipse 101"/>
          <p:cNvSpPr/>
          <p:nvPr/>
        </p:nvSpPr>
        <p:spPr>
          <a:xfrm>
            <a:off x="7092280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6228184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6804248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llipse 83"/>
          <p:cNvSpPr/>
          <p:nvPr/>
        </p:nvSpPr>
        <p:spPr>
          <a:xfrm>
            <a:off x="7092280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6516216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3" name="Ellipse 92"/>
          <p:cNvSpPr/>
          <p:nvPr/>
        </p:nvSpPr>
        <p:spPr>
          <a:xfrm>
            <a:off x="5940152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5364088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4788024" y="436510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4211960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3635896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3059832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483768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6804248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6228184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1907704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1" name="Ellipse 90"/>
          <p:cNvSpPr/>
          <p:nvPr/>
        </p:nvSpPr>
        <p:spPr>
          <a:xfrm>
            <a:off x="1331640" y="4365104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2" name="Ellipse 91"/>
          <p:cNvSpPr/>
          <p:nvPr/>
        </p:nvSpPr>
        <p:spPr>
          <a:xfrm>
            <a:off x="5652120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5076056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7" name="Ellipse 96"/>
          <p:cNvSpPr/>
          <p:nvPr/>
        </p:nvSpPr>
        <p:spPr>
          <a:xfrm>
            <a:off x="4499992" y="386104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3923928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5" name="Ellipse 94"/>
          <p:cNvSpPr/>
          <p:nvPr/>
        </p:nvSpPr>
        <p:spPr>
          <a:xfrm>
            <a:off x="3347864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2771800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0" name="Ellipse 99"/>
          <p:cNvSpPr/>
          <p:nvPr/>
        </p:nvSpPr>
        <p:spPr>
          <a:xfrm>
            <a:off x="2195736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1619672" y="3861048"/>
            <a:ext cx="576064" cy="576064"/>
          </a:xfrm>
          <a:prstGeom prst="ellipse">
            <a:avLst/>
          </a:prstGeom>
          <a:noFill/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331640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1619672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1907704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2483768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2195736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3059832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2771800" y="263691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3347864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9" name="Ellipse 58"/>
          <p:cNvSpPr/>
          <p:nvPr/>
        </p:nvSpPr>
        <p:spPr>
          <a:xfrm>
            <a:off x="3635896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0" name="Ellipse 59"/>
          <p:cNvSpPr/>
          <p:nvPr/>
        </p:nvSpPr>
        <p:spPr>
          <a:xfrm>
            <a:off x="4211960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3923928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</a:t>
            </a:r>
            <a:r>
              <a:rPr lang="de-DE" dirty="0" err="1" smtClean="0"/>
              <a:t>Skewed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: </a:t>
            </a:r>
            <a:r>
              <a:rPr lang="de-DE" dirty="0" err="1" smtClean="0"/>
              <a:t>Skewlets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24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7" y="4941168"/>
            <a:ext cx="8783637" cy="1560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/>
            <a:r>
              <a:rPr lang="de-DE" b="1" dirty="0" smtClean="0">
                <a:solidFill>
                  <a:schemeClr val="tx2"/>
                </a:solidFill>
              </a:rPr>
              <a:t>Triplet </a:t>
            </a:r>
            <a:r>
              <a:rPr lang="de-DE" b="1" dirty="0" err="1" smtClean="0">
                <a:solidFill>
                  <a:schemeClr val="tx2"/>
                </a:solidFill>
              </a:rPr>
              <a:t>search</a:t>
            </a:r>
            <a:r>
              <a:rPr lang="de-DE" b="1" dirty="0" smtClean="0">
                <a:solidFill>
                  <a:schemeClr val="tx2"/>
                </a:solidFill>
              </a:rPr>
              <a:t> in individual </a:t>
            </a:r>
            <a:r>
              <a:rPr lang="de-DE" b="1" dirty="0" err="1" smtClean="0">
                <a:solidFill>
                  <a:schemeClr val="tx2"/>
                </a:solidFill>
              </a:rPr>
              <a:t>skewed</a:t>
            </a:r>
            <a:r>
              <a:rPr lang="de-DE" b="1" dirty="0" smtClean="0">
                <a:solidFill>
                  <a:schemeClr val="tx2"/>
                </a:solidFill>
              </a:rPr>
              <a:t> double </a:t>
            </a:r>
            <a:r>
              <a:rPr lang="de-DE" b="1" dirty="0" err="1" smtClean="0">
                <a:solidFill>
                  <a:schemeClr val="tx2"/>
                </a:solidFill>
              </a:rPr>
              <a:t>layers</a:t>
            </a:r>
            <a:endParaRPr lang="de-DE" b="1" dirty="0" smtClean="0">
              <a:solidFill>
                <a:schemeClr val="tx2"/>
              </a:solidFill>
            </a:endParaRPr>
          </a:p>
          <a:p>
            <a:pPr lvl="1"/>
            <a:r>
              <a:rPr lang="de-DE" dirty="0" err="1" smtClean="0"/>
              <a:t>Combination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adjacent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r>
              <a:rPr lang="de-DE" dirty="0" smtClean="0"/>
              <a:t>‘ Triplets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Skewlets</a:t>
            </a:r>
            <a:endParaRPr lang="de-DE" dirty="0" smtClean="0"/>
          </a:p>
          <a:p>
            <a:pPr lvl="1"/>
            <a:r>
              <a:rPr lang="de-DE" dirty="0" smtClean="0"/>
              <a:t>Track </a:t>
            </a:r>
            <a:r>
              <a:rPr lang="de-DE" dirty="0" err="1" smtClean="0"/>
              <a:t>matching</a:t>
            </a:r>
            <a:r>
              <a:rPr lang="de-DE" dirty="0" smtClean="0"/>
              <a:t> in </a:t>
            </a:r>
            <a:r>
              <a:rPr lang="de-DE" dirty="0" err="1" smtClean="0"/>
              <a:t>xy-projection</a:t>
            </a:r>
            <a:endParaRPr lang="de-DE" dirty="0" smtClean="0"/>
          </a:p>
          <a:p>
            <a:pPr lvl="1"/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z-information</a:t>
            </a:r>
            <a:endParaRPr lang="de-DE" dirty="0"/>
          </a:p>
        </p:txBody>
      </p:sp>
      <p:sp>
        <p:nvSpPr>
          <p:cNvPr id="24" name="Ellipse 23"/>
          <p:cNvSpPr/>
          <p:nvPr/>
        </p:nvSpPr>
        <p:spPr>
          <a:xfrm>
            <a:off x="4499992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788024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364088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076056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5652120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5940152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6516216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6228184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7092280" y="3140968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6804248" y="2636912"/>
            <a:ext cx="576064" cy="576064"/>
          </a:xfrm>
          <a:prstGeom prst="ellipse">
            <a:avLst/>
          </a:prstGeom>
          <a:noFill/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5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llipse 83"/>
          <p:cNvSpPr/>
          <p:nvPr/>
        </p:nvSpPr>
        <p:spPr>
          <a:xfrm>
            <a:off x="7092280" y="4365104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6516216" y="4365104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3" name="Ellipse 92"/>
          <p:cNvSpPr/>
          <p:nvPr/>
        </p:nvSpPr>
        <p:spPr>
          <a:xfrm>
            <a:off x="5940152" y="4365104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5364088" y="4365104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4788024" y="436510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4211960" y="4365104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1" name="Ellipse 80"/>
          <p:cNvSpPr/>
          <p:nvPr/>
        </p:nvSpPr>
        <p:spPr>
          <a:xfrm>
            <a:off x="3635896" y="4365104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3059832" y="4365104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483768" y="4365104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6804248" y="386104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6228184" y="386104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1907704" y="4365104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1" name="Ellipse 90"/>
          <p:cNvSpPr/>
          <p:nvPr/>
        </p:nvSpPr>
        <p:spPr>
          <a:xfrm>
            <a:off x="1331640" y="4365104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2" name="Ellipse 91"/>
          <p:cNvSpPr/>
          <p:nvPr/>
        </p:nvSpPr>
        <p:spPr>
          <a:xfrm>
            <a:off x="5652120" y="386104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5076056" y="386104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7" name="Ellipse 96"/>
          <p:cNvSpPr/>
          <p:nvPr/>
        </p:nvSpPr>
        <p:spPr>
          <a:xfrm>
            <a:off x="4499992" y="386104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3923928" y="386104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5" name="Ellipse 94"/>
          <p:cNvSpPr/>
          <p:nvPr/>
        </p:nvSpPr>
        <p:spPr>
          <a:xfrm>
            <a:off x="3347864" y="386104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2771800" y="386104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00" name="Ellipse 99"/>
          <p:cNvSpPr/>
          <p:nvPr/>
        </p:nvSpPr>
        <p:spPr>
          <a:xfrm>
            <a:off x="2195736" y="386104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1619672" y="386104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331640" y="314096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9" name="Ellipse 68"/>
          <p:cNvSpPr/>
          <p:nvPr/>
        </p:nvSpPr>
        <p:spPr>
          <a:xfrm>
            <a:off x="1619672" y="2636912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0" name="Ellipse 69"/>
          <p:cNvSpPr/>
          <p:nvPr/>
        </p:nvSpPr>
        <p:spPr>
          <a:xfrm>
            <a:off x="1907704" y="314096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2483768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2195736" y="2636912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3" name="Ellipse 72"/>
          <p:cNvSpPr/>
          <p:nvPr/>
        </p:nvSpPr>
        <p:spPr>
          <a:xfrm>
            <a:off x="3059832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2771800" y="263691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3347864" y="2636912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9" name="Ellipse 58"/>
          <p:cNvSpPr/>
          <p:nvPr/>
        </p:nvSpPr>
        <p:spPr>
          <a:xfrm>
            <a:off x="3635896" y="314096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0" name="Ellipse 59"/>
          <p:cNvSpPr/>
          <p:nvPr/>
        </p:nvSpPr>
        <p:spPr>
          <a:xfrm>
            <a:off x="4211960" y="314096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3923928" y="2636912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</a:t>
            </a:r>
            <a:r>
              <a:rPr lang="de-DE" dirty="0" err="1" smtClean="0"/>
              <a:t>Skewed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: </a:t>
            </a:r>
            <a:r>
              <a:rPr lang="de-DE" dirty="0" err="1" smtClean="0"/>
              <a:t>Skewlets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25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7" y="4941168"/>
            <a:ext cx="8783637" cy="1560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/>
            <a:r>
              <a:rPr lang="de-DE" b="1" dirty="0" smtClean="0">
                <a:solidFill>
                  <a:schemeClr val="tx2"/>
                </a:solidFill>
              </a:rPr>
              <a:t>Triplet </a:t>
            </a:r>
            <a:r>
              <a:rPr lang="de-DE" b="1" dirty="0" err="1" smtClean="0">
                <a:solidFill>
                  <a:schemeClr val="tx2"/>
                </a:solidFill>
              </a:rPr>
              <a:t>search</a:t>
            </a:r>
            <a:r>
              <a:rPr lang="de-DE" b="1" dirty="0" smtClean="0">
                <a:solidFill>
                  <a:schemeClr val="tx2"/>
                </a:solidFill>
              </a:rPr>
              <a:t> in individual </a:t>
            </a:r>
            <a:r>
              <a:rPr lang="de-DE" b="1" dirty="0" err="1" smtClean="0">
                <a:solidFill>
                  <a:schemeClr val="tx2"/>
                </a:solidFill>
              </a:rPr>
              <a:t>skewed</a:t>
            </a:r>
            <a:r>
              <a:rPr lang="de-DE" b="1" dirty="0" smtClean="0">
                <a:solidFill>
                  <a:schemeClr val="tx2"/>
                </a:solidFill>
              </a:rPr>
              <a:t> double </a:t>
            </a:r>
            <a:r>
              <a:rPr lang="de-DE" b="1" dirty="0" err="1" smtClean="0">
                <a:solidFill>
                  <a:schemeClr val="tx2"/>
                </a:solidFill>
              </a:rPr>
              <a:t>layers</a:t>
            </a:r>
            <a:endParaRPr lang="de-DE" b="1" dirty="0" smtClean="0">
              <a:solidFill>
                <a:schemeClr val="tx2"/>
              </a:solidFill>
            </a:endParaRPr>
          </a:p>
          <a:p>
            <a:pPr lvl="1"/>
            <a:r>
              <a:rPr lang="de-DE" dirty="0" err="1" smtClean="0"/>
              <a:t>Combination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adjacent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r>
              <a:rPr lang="de-DE" dirty="0" smtClean="0"/>
              <a:t>‘ Triplets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Skewlets</a:t>
            </a:r>
            <a:endParaRPr lang="de-DE" dirty="0" smtClean="0"/>
          </a:p>
          <a:p>
            <a:pPr lvl="1"/>
            <a:r>
              <a:rPr lang="de-DE" dirty="0" smtClean="0"/>
              <a:t>Track </a:t>
            </a:r>
            <a:r>
              <a:rPr lang="de-DE" dirty="0" err="1" smtClean="0"/>
              <a:t>matching</a:t>
            </a:r>
            <a:r>
              <a:rPr lang="de-DE" dirty="0" smtClean="0"/>
              <a:t> in </a:t>
            </a:r>
            <a:r>
              <a:rPr lang="de-DE" dirty="0" err="1" smtClean="0"/>
              <a:t>xy-projection</a:t>
            </a:r>
            <a:endParaRPr lang="de-DE" dirty="0" smtClean="0"/>
          </a:p>
          <a:p>
            <a:pPr lvl="1"/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z-information</a:t>
            </a:r>
            <a:endParaRPr lang="de-DE" dirty="0"/>
          </a:p>
        </p:txBody>
      </p:sp>
      <p:sp>
        <p:nvSpPr>
          <p:cNvPr id="24" name="Ellipse 23"/>
          <p:cNvSpPr/>
          <p:nvPr/>
        </p:nvSpPr>
        <p:spPr>
          <a:xfrm>
            <a:off x="4499992" y="2636912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788024" y="314096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364088" y="314096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076056" y="2636912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5652120" y="2636912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5940152" y="314096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4" name="Ellipse 63"/>
          <p:cNvSpPr/>
          <p:nvPr/>
        </p:nvSpPr>
        <p:spPr>
          <a:xfrm>
            <a:off x="6516216" y="314096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6228184" y="2636912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7092280" y="3140968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6804248" y="2636912"/>
            <a:ext cx="576064" cy="576064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</a:t>
            </a:r>
            <a:r>
              <a:rPr lang="de-DE" dirty="0" err="1" smtClean="0"/>
              <a:t>Skewed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: </a:t>
            </a:r>
            <a:r>
              <a:rPr lang="de-DE" dirty="0" err="1" smtClean="0"/>
              <a:t>Skewlets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26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7" y="4941168"/>
            <a:ext cx="8783637" cy="1560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/>
            <a:r>
              <a:rPr lang="de-DE" b="1" dirty="0" smtClean="0">
                <a:solidFill>
                  <a:schemeClr val="tx2"/>
                </a:solidFill>
              </a:rPr>
              <a:t>Triplet </a:t>
            </a:r>
            <a:r>
              <a:rPr lang="de-DE" b="1" dirty="0" err="1" smtClean="0">
                <a:solidFill>
                  <a:schemeClr val="tx2"/>
                </a:solidFill>
              </a:rPr>
              <a:t>search</a:t>
            </a:r>
            <a:r>
              <a:rPr lang="de-DE" b="1" dirty="0" smtClean="0">
                <a:solidFill>
                  <a:schemeClr val="tx2"/>
                </a:solidFill>
              </a:rPr>
              <a:t> in individual </a:t>
            </a:r>
            <a:r>
              <a:rPr lang="de-DE" b="1" dirty="0" err="1" smtClean="0">
                <a:solidFill>
                  <a:schemeClr val="tx2"/>
                </a:solidFill>
              </a:rPr>
              <a:t>skewed</a:t>
            </a:r>
            <a:r>
              <a:rPr lang="de-DE" b="1" dirty="0" smtClean="0">
                <a:solidFill>
                  <a:schemeClr val="tx2"/>
                </a:solidFill>
              </a:rPr>
              <a:t> double </a:t>
            </a:r>
            <a:r>
              <a:rPr lang="de-DE" b="1" dirty="0" err="1" smtClean="0">
                <a:solidFill>
                  <a:schemeClr val="tx2"/>
                </a:solidFill>
              </a:rPr>
              <a:t>layers</a:t>
            </a:r>
            <a:endParaRPr lang="de-DE" b="1" dirty="0" smtClean="0">
              <a:solidFill>
                <a:schemeClr val="tx2"/>
              </a:solidFill>
            </a:endParaRPr>
          </a:p>
          <a:p>
            <a:pPr lvl="1"/>
            <a:r>
              <a:rPr lang="de-DE" dirty="0" err="1" smtClean="0"/>
              <a:t>Combination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adjacent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r>
              <a:rPr lang="de-DE" dirty="0" smtClean="0"/>
              <a:t>‘ Triplets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Skewlets</a:t>
            </a:r>
            <a:endParaRPr lang="de-DE" dirty="0" smtClean="0"/>
          </a:p>
          <a:p>
            <a:pPr lvl="1"/>
            <a:r>
              <a:rPr lang="de-DE" dirty="0" smtClean="0"/>
              <a:t>Track </a:t>
            </a:r>
            <a:r>
              <a:rPr lang="de-DE" dirty="0" err="1" smtClean="0"/>
              <a:t>matching</a:t>
            </a:r>
            <a:r>
              <a:rPr lang="de-DE" dirty="0" smtClean="0"/>
              <a:t> in </a:t>
            </a:r>
            <a:r>
              <a:rPr lang="de-DE" dirty="0" err="1" smtClean="0"/>
              <a:t>xy-projection</a:t>
            </a:r>
            <a:endParaRPr lang="de-DE" dirty="0" smtClean="0"/>
          </a:p>
          <a:p>
            <a:pPr lvl="1"/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z-information</a:t>
            </a:r>
            <a:endParaRPr lang="de-DE" dirty="0"/>
          </a:p>
        </p:txBody>
      </p:sp>
      <p:sp>
        <p:nvSpPr>
          <p:cNvPr id="30" name="Ellipse 29"/>
          <p:cNvSpPr/>
          <p:nvPr/>
        </p:nvSpPr>
        <p:spPr>
          <a:xfrm>
            <a:off x="305983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48376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63589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4788024" y="436510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421196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709228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36408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651621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680424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22818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33164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90770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483768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499992" y="386104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059832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21196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49999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78802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364088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363589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07605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652120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622818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5940152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651621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907704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33164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65212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594015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80424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09228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77180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4786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92392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507605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1619672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19573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1967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19573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771800" y="263691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34786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92392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</a:t>
            </a:r>
            <a:r>
              <a:rPr lang="de-DE" dirty="0" err="1" smtClean="0"/>
              <a:t>Skewed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: </a:t>
            </a:r>
            <a:r>
              <a:rPr lang="de-DE" dirty="0" err="1" smtClean="0"/>
              <a:t>Skewlets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27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7" y="4941168"/>
            <a:ext cx="8783637" cy="1560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/>
            <a:r>
              <a:rPr lang="de-DE" b="1" dirty="0" smtClean="0">
                <a:solidFill>
                  <a:schemeClr val="tx2"/>
                </a:solidFill>
              </a:rPr>
              <a:t>Triplet </a:t>
            </a:r>
            <a:r>
              <a:rPr lang="de-DE" b="1" dirty="0" err="1" smtClean="0">
                <a:solidFill>
                  <a:schemeClr val="tx2"/>
                </a:solidFill>
              </a:rPr>
              <a:t>search</a:t>
            </a:r>
            <a:r>
              <a:rPr lang="de-DE" b="1" dirty="0" smtClean="0">
                <a:solidFill>
                  <a:schemeClr val="tx2"/>
                </a:solidFill>
              </a:rPr>
              <a:t> in individual </a:t>
            </a:r>
            <a:r>
              <a:rPr lang="de-DE" b="1" dirty="0" err="1" smtClean="0">
                <a:solidFill>
                  <a:schemeClr val="tx2"/>
                </a:solidFill>
              </a:rPr>
              <a:t>skewed</a:t>
            </a:r>
            <a:r>
              <a:rPr lang="de-DE" b="1" dirty="0" smtClean="0">
                <a:solidFill>
                  <a:schemeClr val="tx2"/>
                </a:solidFill>
              </a:rPr>
              <a:t> double </a:t>
            </a:r>
            <a:r>
              <a:rPr lang="de-DE" b="1" dirty="0" err="1" smtClean="0">
                <a:solidFill>
                  <a:schemeClr val="tx2"/>
                </a:solidFill>
              </a:rPr>
              <a:t>layers</a:t>
            </a:r>
            <a:endParaRPr lang="de-DE" b="1" dirty="0" smtClean="0">
              <a:solidFill>
                <a:schemeClr val="tx2"/>
              </a:solidFill>
            </a:endParaRPr>
          </a:p>
          <a:p>
            <a:pPr lvl="1"/>
            <a:r>
              <a:rPr lang="de-DE" dirty="0" err="1" smtClean="0"/>
              <a:t>Combination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adjacent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r>
              <a:rPr lang="de-DE" dirty="0" smtClean="0"/>
              <a:t>‘ Triplets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Skewlets</a:t>
            </a:r>
            <a:endParaRPr lang="de-DE" dirty="0" smtClean="0"/>
          </a:p>
          <a:p>
            <a:pPr lvl="1"/>
            <a:r>
              <a:rPr lang="de-DE" dirty="0" smtClean="0"/>
              <a:t>Track </a:t>
            </a:r>
            <a:r>
              <a:rPr lang="de-DE" dirty="0" err="1" smtClean="0"/>
              <a:t>matching</a:t>
            </a:r>
            <a:r>
              <a:rPr lang="de-DE" dirty="0" smtClean="0"/>
              <a:t> in </a:t>
            </a:r>
            <a:r>
              <a:rPr lang="de-DE" dirty="0" err="1" smtClean="0"/>
              <a:t>xy-projection</a:t>
            </a:r>
            <a:endParaRPr lang="de-DE" dirty="0" smtClean="0"/>
          </a:p>
          <a:p>
            <a:pPr lvl="1"/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z-information</a:t>
            </a:r>
            <a:endParaRPr lang="de-DE" dirty="0"/>
          </a:p>
        </p:txBody>
      </p:sp>
      <p:sp>
        <p:nvSpPr>
          <p:cNvPr id="30" name="Ellipse 29"/>
          <p:cNvSpPr/>
          <p:nvPr/>
        </p:nvSpPr>
        <p:spPr>
          <a:xfrm>
            <a:off x="305983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48376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63589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4788024" y="436510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421196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709228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36408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651621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680424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22818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33164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90770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483768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499992" y="386104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059832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21196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49999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78802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364088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363589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07605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652120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622818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5940152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651621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907704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33164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65212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594015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80424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09228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77180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4786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92392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507605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1619672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19573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1967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19573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771800" y="263691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34786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92392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4860032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1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</a:t>
            </a:r>
            <a:r>
              <a:rPr lang="de-DE" dirty="0" err="1" smtClean="0"/>
              <a:t>Skewed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: </a:t>
            </a:r>
            <a:r>
              <a:rPr lang="de-DE" dirty="0" err="1" smtClean="0"/>
              <a:t>Skewlets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28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7" y="4941168"/>
            <a:ext cx="8783637" cy="1560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/>
            <a:r>
              <a:rPr lang="de-DE" b="1" dirty="0" smtClean="0">
                <a:solidFill>
                  <a:schemeClr val="tx2"/>
                </a:solidFill>
              </a:rPr>
              <a:t>Triplet </a:t>
            </a:r>
            <a:r>
              <a:rPr lang="de-DE" b="1" dirty="0" err="1" smtClean="0">
                <a:solidFill>
                  <a:schemeClr val="tx2"/>
                </a:solidFill>
              </a:rPr>
              <a:t>search</a:t>
            </a:r>
            <a:r>
              <a:rPr lang="de-DE" b="1" dirty="0" smtClean="0">
                <a:solidFill>
                  <a:schemeClr val="tx2"/>
                </a:solidFill>
              </a:rPr>
              <a:t> in individual </a:t>
            </a:r>
            <a:r>
              <a:rPr lang="de-DE" b="1" dirty="0" err="1" smtClean="0">
                <a:solidFill>
                  <a:schemeClr val="tx2"/>
                </a:solidFill>
              </a:rPr>
              <a:t>skewed</a:t>
            </a:r>
            <a:r>
              <a:rPr lang="de-DE" b="1" dirty="0" smtClean="0">
                <a:solidFill>
                  <a:schemeClr val="tx2"/>
                </a:solidFill>
              </a:rPr>
              <a:t> double </a:t>
            </a:r>
            <a:r>
              <a:rPr lang="de-DE" b="1" dirty="0" err="1" smtClean="0">
                <a:solidFill>
                  <a:schemeClr val="tx2"/>
                </a:solidFill>
              </a:rPr>
              <a:t>layers</a:t>
            </a:r>
            <a:endParaRPr lang="de-DE" b="1" dirty="0" smtClean="0">
              <a:solidFill>
                <a:schemeClr val="tx2"/>
              </a:solidFill>
            </a:endParaRPr>
          </a:p>
          <a:p>
            <a:pPr lvl="1"/>
            <a:r>
              <a:rPr lang="de-DE" dirty="0" err="1" smtClean="0"/>
              <a:t>Combination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adjacent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r>
              <a:rPr lang="de-DE" dirty="0" smtClean="0"/>
              <a:t>‘ Triplets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Skewlets</a:t>
            </a:r>
            <a:endParaRPr lang="de-DE" dirty="0" smtClean="0"/>
          </a:p>
          <a:p>
            <a:pPr lvl="1"/>
            <a:r>
              <a:rPr lang="de-DE" dirty="0" smtClean="0"/>
              <a:t>Track </a:t>
            </a:r>
            <a:r>
              <a:rPr lang="de-DE" dirty="0" err="1" smtClean="0"/>
              <a:t>matching</a:t>
            </a:r>
            <a:r>
              <a:rPr lang="de-DE" dirty="0" smtClean="0"/>
              <a:t> in </a:t>
            </a:r>
            <a:r>
              <a:rPr lang="de-DE" dirty="0" err="1" smtClean="0"/>
              <a:t>xy-projection</a:t>
            </a:r>
            <a:endParaRPr lang="de-DE" dirty="0" smtClean="0"/>
          </a:p>
          <a:p>
            <a:pPr lvl="1"/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z-information</a:t>
            </a:r>
            <a:endParaRPr lang="de-DE" dirty="0"/>
          </a:p>
        </p:txBody>
      </p:sp>
      <p:sp>
        <p:nvSpPr>
          <p:cNvPr id="30" name="Ellipse 29"/>
          <p:cNvSpPr/>
          <p:nvPr/>
        </p:nvSpPr>
        <p:spPr>
          <a:xfrm>
            <a:off x="305983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48376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63589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4788024" y="436510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421196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709228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36408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4860032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651621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680424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22818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33164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90770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483768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499992" y="386104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059832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21196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49999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78802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364088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363589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07605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652120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622818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5940152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651621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907704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33164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65212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594015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80424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09228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77180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4786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92392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507605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1619672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19573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1967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19573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771800" y="263691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34786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92392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4860032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</a:t>
            </a:r>
            <a:r>
              <a:rPr lang="de-DE" dirty="0" err="1" smtClean="0"/>
              <a:t>Skewed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: </a:t>
            </a:r>
            <a:r>
              <a:rPr lang="de-DE" dirty="0" err="1" smtClean="0"/>
              <a:t>Skewlets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29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7" y="4941168"/>
            <a:ext cx="8964613" cy="1560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/>
            <a:r>
              <a:rPr lang="de-DE" dirty="0" smtClean="0"/>
              <a:t>Triplet </a:t>
            </a:r>
            <a:r>
              <a:rPr lang="de-DE" dirty="0" err="1" smtClean="0"/>
              <a:t>search</a:t>
            </a:r>
            <a:r>
              <a:rPr lang="de-DE" dirty="0" smtClean="0"/>
              <a:t> in individual </a:t>
            </a:r>
            <a:r>
              <a:rPr lang="de-DE" dirty="0" err="1" smtClean="0"/>
              <a:t>skewed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endParaRPr lang="de-DE" dirty="0" smtClean="0"/>
          </a:p>
          <a:p>
            <a:pPr lvl="1"/>
            <a:r>
              <a:rPr lang="de-DE" b="1" dirty="0" err="1" smtClean="0">
                <a:solidFill>
                  <a:schemeClr val="tx2"/>
                </a:solidFill>
              </a:rPr>
              <a:t>Combination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of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adjacent</a:t>
            </a:r>
            <a:r>
              <a:rPr lang="de-DE" b="1" dirty="0" smtClean="0">
                <a:solidFill>
                  <a:schemeClr val="tx2"/>
                </a:solidFill>
              </a:rPr>
              <a:t> double </a:t>
            </a:r>
            <a:r>
              <a:rPr lang="de-DE" b="1" dirty="0" err="1" smtClean="0">
                <a:solidFill>
                  <a:schemeClr val="tx2"/>
                </a:solidFill>
              </a:rPr>
              <a:t>layers</a:t>
            </a:r>
            <a:r>
              <a:rPr lang="de-DE" b="1" dirty="0" smtClean="0">
                <a:solidFill>
                  <a:schemeClr val="tx2"/>
                </a:solidFill>
              </a:rPr>
              <a:t>‘ Triplets </a:t>
            </a:r>
            <a:r>
              <a:rPr lang="de-DE" b="1" dirty="0" err="1" smtClean="0">
                <a:solidFill>
                  <a:schemeClr val="tx2"/>
                </a:solidFill>
              </a:rPr>
              <a:t>to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Skewlets</a:t>
            </a:r>
            <a:endParaRPr lang="de-DE" b="1" dirty="0" smtClean="0">
              <a:solidFill>
                <a:schemeClr val="tx2"/>
              </a:solidFill>
            </a:endParaRPr>
          </a:p>
          <a:p>
            <a:pPr lvl="1"/>
            <a:r>
              <a:rPr lang="de-DE" dirty="0" smtClean="0"/>
              <a:t>Track </a:t>
            </a:r>
            <a:r>
              <a:rPr lang="de-DE" dirty="0" err="1" smtClean="0"/>
              <a:t>matching</a:t>
            </a:r>
            <a:r>
              <a:rPr lang="de-DE" dirty="0" smtClean="0"/>
              <a:t> in </a:t>
            </a:r>
            <a:r>
              <a:rPr lang="de-DE" dirty="0" err="1" smtClean="0"/>
              <a:t>xy-projection</a:t>
            </a:r>
            <a:endParaRPr lang="de-DE" dirty="0" smtClean="0"/>
          </a:p>
          <a:p>
            <a:pPr lvl="1"/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z-information</a:t>
            </a:r>
            <a:endParaRPr lang="de-DE" dirty="0"/>
          </a:p>
        </p:txBody>
      </p:sp>
      <p:sp>
        <p:nvSpPr>
          <p:cNvPr id="30" name="Ellipse 29"/>
          <p:cNvSpPr/>
          <p:nvPr/>
        </p:nvSpPr>
        <p:spPr>
          <a:xfrm>
            <a:off x="305983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48376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63589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4788024" y="436510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421196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709228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36408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4860032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651621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680424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22818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33164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90770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483768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499992" y="386104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059832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21196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49999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78802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364088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363589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07605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652120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622818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5940152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651621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907704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33164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65212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594015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80424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09228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77180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4786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92392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507605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1619672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19573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1967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19573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771800" y="263691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34786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92392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4860032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7" name="Gerade Verbindung 6"/>
          <p:cNvCxnSpPr>
            <a:stCxn id="54" idx="5"/>
            <a:endCxn id="58" idx="2"/>
          </p:cNvCxnSpPr>
          <p:nvPr/>
        </p:nvCxnSpPr>
        <p:spPr>
          <a:xfrm>
            <a:off x="3110749" y="3335901"/>
            <a:ext cx="1749283" cy="1101211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/>
          <p:cNvSpPr/>
          <p:nvPr/>
        </p:nvSpPr>
        <p:spPr>
          <a:xfrm>
            <a:off x="3816008" y="376516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rtens\daten\praesentationen\2012-03 DPG Mainz STT Group Report\material\GSI_FAIR_Gruendung_300dp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r="5748"/>
          <a:stretch/>
        </p:blipFill>
        <p:spPr bwMode="auto">
          <a:xfrm>
            <a:off x="300029" y="1579992"/>
            <a:ext cx="8772471" cy="45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Future FAIR </a:t>
            </a:r>
            <a:r>
              <a:rPr lang="de-DE" dirty="0" err="1" smtClean="0"/>
              <a:t>Facility</a:t>
            </a:r>
            <a:r>
              <a:rPr lang="de-DE" dirty="0" smtClean="0"/>
              <a:t> in Darmstadt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9FA00-3550-4785-B346-F1266C8E82EC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87524" y="5157192"/>
            <a:ext cx="3622662" cy="1015663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dirty="0">
                <a:latin typeface="Arial" charset="0"/>
                <a:cs typeface="Arial" charset="0"/>
              </a:rPr>
              <a:t>Antiproton – Proton</a:t>
            </a:r>
            <a:br>
              <a:rPr lang="de-DE" sz="2000" dirty="0">
                <a:latin typeface="Arial" charset="0"/>
                <a:cs typeface="Arial" charset="0"/>
              </a:rPr>
            </a:br>
            <a:r>
              <a:rPr lang="de-DE" sz="2000" dirty="0" err="1">
                <a:latin typeface="Arial" charset="0"/>
                <a:cs typeface="Arial" charset="0"/>
              </a:rPr>
              <a:t>fixed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latin typeface="Arial" charset="0"/>
                <a:cs typeface="Arial" charset="0"/>
              </a:rPr>
              <a:t>target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latin typeface="Arial" charset="0"/>
                <a:cs typeface="Arial" charset="0"/>
              </a:rPr>
              <a:t>experiment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  <a:r>
              <a:rPr lang="de-DE" sz="2000" dirty="0" smtClean="0">
                <a:latin typeface="Arial" charset="0"/>
                <a:cs typeface="Arial" charset="0"/>
              </a:rPr>
              <a:t>in </a:t>
            </a:r>
            <a:r>
              <a:rPr lang="de-DE" sz="2000" dirty="0" err="1" smtClean="0">
                <a:latin typeface="Arial" charset="0"/>
                <a:cs typeface="Arial" charset="0"/>
              </a:rPr>
              <a:t>the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19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charm</a:t>
            </a:r>
            <a:r>
              <a:rPr lang="de-DE" sz="19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de-DE" sz="19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mass</a:t>
            </a:r>
            <a:r>
              <a:rPr lang="de-DE" sz="20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latin typeface="Arial" charset="0"/>
                <a:cs typeface="Arial" charset="0"/>
              </a:rPr>
              <a:t>energy</a:t>
            </a:r>
            <a:r>
              <a:rPr lang="de-DE" sz="2000" dirty="0"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latin typeface="Arial" charset="0"/>
                <a:cs typeface="Arial" charset="0"/>
              </a:rPr>
              <a:t>region</a:t>
            </a:r>
            <a:endParaRPr lang="de-DE" sz="2000" dirty="0">
              <a:latin typeface="Arial" charset="0"/>
              <a:cs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843953" y="2204864"/>
            <a:ext cx="1052083" cy="400110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dirty="0" smtClean="0"/>
              <a:t>PANDA</a:t>
            </a:r>
            <a:endParaRPr lang="en-US" dirty="0"/>
          </a:p>
        </p:txBody>
      </p:sp>
      <p:cxnSp>
        <p:nvCxnSpPr>
          <p:cNvPr id="12" name="Gerade Verbindung mit Pfeil 11"/>
          <p:cNvCxnSpPr>
            <a:stCxn id="10" idx="2"/>
          </p:cNvCxnSpPr>
          <p:nvPr/>
        </p:nvCxnSpPr>
        <p:spPr>
          <a:xfrm>
            <a:off x="4369995" y="2604974"/>
            <a:ext cx="816225" cy="11840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bgerundetes Rechteck 14"/>
          <p:cNvSpPr/>
          <p:nvPr/>
        </p:nvSpPr>
        <p:spPr>
          <a:xfrm>
            <a:off x="4828332" y="3872648"/>
            <a:ext cx="715776" cy="5644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Gerade Verbindung 7"/>
          <p:cNvCxnSpPr/>
          <p:nvPr/>
        </p:nvCxnSpPr>
        <p:spPr>
          <a:xfrm>
            <a:off x="3964160" y="2288986"/>
            <a:ext cx="1118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2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</a:t>
            </a:r>
            <a:r>
              <a:rPr lang="de-DE" dirty="0" err="1" smtClean="0"/>
              <a:t>Skewed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: </a:t>
            </a:r>
            <a:r>
              <a:rPr lang="de-DE" dirty="0" err="1" smtClean="0"/>
              <a:t>Skewlets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30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7" y="4941168"/>
            <a:ext cx="8783637" cy="1560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/>
            <a:r>
              <a:rPr lang="de-DE" dirty="0" smtClean="0"/>
              <a:t>Triplet </a:t>
            </a:r>
            <a:r>
              <a:rPr lang="de-DE" dirty="0" err="1" smtClean="0"/>
              <a:t>search</a:t>
            </a:r>
            <a:r>
              <a:rPr lang="de-DE" dirty="0" smtClean="0"/>
              <a:t> in individual </a:t>
            </a:r>
            <a:r>
              <a:rPr lang="de-DE" dirty="0" err="1" smtClean="0"/>
              <a:t>skewed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endParaRPr lang="de-DE" dirty="0" smtClean="0"/>
          </a:p>
          <a:p>
            <a:pPr lvl="1"/>
            <a:r>
              <a:rPr lang="de-DE" dirty="0" err="1" smtClean="0"/>
              <a:t>Combination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adjacent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r>
              <a:rPr lang="de-DE" dirty="0" smtClean="0"/>
              <a:t>‘ Triplets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Skewlets</a:t>
            </a:r>
            <a:endParaRPr lang="de-DE" dirty="0" smtClean="0"/>
          </a:p>
          <a:p>
            <a:pPr lvl="1"/>
            <a:r>
              <a:rPr lang="de-DE" b="1" dirty="0" smtClean="0">
                <a:solidFill>
                  <a:schemeClr val="tx2"/>
                </a:solidFill>
              </a:rPr>
              <a:t>Track </a:t>
            </a:r>
            <a:r>
              <a:rPr lang="de-DE" b="1" dirty="0" err="1" smtClean="0">
                <a:solidFill>
                  <a:schemeClr val="tx2"/>
                </a:solidFill>
              </a:rPr>
              <a:t>matching</a:t>
            </a:r>
            <a:r>
              <a:rPr lang="de-DE" b="1" dirty="0" smtClean="0">
                <a:solidFill>
                  <a:schemeClr val="tx2"/>
                </a:solidFill>
              </a:rPr>
              <a:t> in </a:t>
            </a:r>
            <a:r>
              <a:rPr lang="de-DE" b="1" dirty="0" err="1" smtClean="0">
                <a:solidFill>
                  <a:schemeClr val="tx2"/>
                </a:solidFill>
              </a:rPr>
              <a:t>xy-projection</a:t>
            </a:r>
            <a:endParaRPr lang="de-DE" b="1" dirty="0" smtClean="0">
              <a:solidFill>
                <a:schemeClr val="tx2"/>
              </a:solidFill>
            </a:endParaRPr>
          </a:p>
          <a:p>
            <a:pPr lvl="1"/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z-information</a:t>
            </a:r>
            <a:endParaRPr lang="de-DE" dirty="0"/>
          </a:p>
        </p:txBody>
      </p:sp>
      <p:sp>
        <p:nvSpPr>
          <p:cNvPr id="30" name="Ellipse 29"/>
          <p:cNvSpPr/>
          <p:nvPr/>
        </p:nvSpPr>
        <p:spPr>
          <a:xfrm>
            <a:off x="305983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48376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63589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421196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4788024" y="436510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709228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36408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4860032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651621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680424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22818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33164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90770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483768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059832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21196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49999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78802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364088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363589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07605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652120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622818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5940152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651621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907704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33164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65212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594015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80424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09228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77180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4786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92392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499992" y="386104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507605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1619672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19573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1967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19573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771800" y="263691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34786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92392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3816008" y="376516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4860032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llipse 40"/>
          <p:cNvSpPr/>
          <p:nvPr/>
        </p:nvSpPr>
        <p:spPr>
          <a:xfrm>
            <a:off x="4860032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57" name="Gerade Verbindung 56"/>
          <p:cNvCxnSpPr/>
          <p:nvPr/>
        </p:nvCxnSpPr>
        <p:spPr>
          <a:xfrm>
            <a:off x="3899864" y="2541024"/>
            <a:ext cx="0" cy="8161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Ellipse 58"/>
          <p:cNvSpPr/>
          <p:nvPr/>
        </p:nvSpPr>
        <p:spPr>
          <a:xfrm>
            <a:off x="3781582" y="2891444"/>
            <a:ext cx="239470" cy="226077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</a:t>
            </a:r>
            <a:r>
              <a:rPr lang="de-DE" dirty="0" err="1" smtClean="0"/>
              <a:t>Skewed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: </a:t>
            </a:r>
            <a:r>
              <a:rPr lang="de-DE" dirty="0" err="1" smtClean="0"/>
              <a:t>Skewlets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31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7" y="4941168"/>
            <a:ext cx="8783637" cy="1560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/>
            <a:r>
              <a:rPr lang="de-DE" dirty="0" smtClean="0"/>
              <a:t>Triplet </a:t>
            </a:r>
            <a:r>
              <a:rPr lang="de-DE" dirty="0" err="1" smtClean="0"/>
              <a:t>search</a:t>
            </a:r>
            <a:r>
              <a:rPr lang="de-DE" dirty="0" smtClean="0"/>
              <a:t> in individual </a:t>
            </a:r>
            <a:r>
              <a:rPr lang="de-DE" dirty="0" err="1" smtClean="0"/>
              <a:t>skewed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endParaRPr lang="de-DE" dirty="0" smtClean="0"/>
          </a:p>
          <a:p>
            <a:pPr lvl="1"/>
            <a:r>
              <a:rPr lang="de-DE" dirty="0" err="1" smtClean="0"/>
              <a:t>Combination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adjacent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r>
              <a:rPr lang="de-DE" dirty="0" smtClean="0"/>
              <a:t>‘ Triplets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Skewlets</a:t>
            </a:r>
            <a:endParaRPr lang="de-DE" dirty="0" smtClean="0"/>
          </a:p>
          <a:p>
            <a:pPr lvl="1"/>
            <a:r>
              <a:rPr lang="de-DE" dirty="0" smtClean="0"/>
              <a:t>Track </a:t>
            </a:r>
            <a:r>
              <a:rPr lang="de-DE" dirty="0" err="1" smtClean="0"/>
              <a:t>matching</a:t>
            </a:r>
            <a:r>
              <a:rPr lang="de-DE" dirty="0" smtClean="0"/>
              <a:t> in </a:t>
            </a:r>
            <a:r>
              <a:rPr lang="de-DE" dirty="0" err="1" smtClean="0"/>
              <a:t>xy-projection</a:t>
            </a:r>
            <a:endParaRPr lang="de-DE" dirty="0" smtClean="0"/>
          </a:p>
          <a:p>
            <a:pPr lvl="1"/>
            <a:r>
              <a:rPr lang="de-DE" b="1" dirty="0" err="1" smtClean="0">
                <a:solidFill>
                  <a:schemeClr val="tx2"/>
                </a:solidFill>
              </a:rPr>
              <a:t>Extraction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of</a:t>
            </a:r>
            <a:r>
              <a:rPr lang="de-DE" b="1" dirty="0" smtClean="0">
                <a:solidFill>
                  <a:schemeClr val="tx2"/>
                </a:solidFill>
              </a:rPr>
              <a:t> z-information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05983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48376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63589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421196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4788024" y="436510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709228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36408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651621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680424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22818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33164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90770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483768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059832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21196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49999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78802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364088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363589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07605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652120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622818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5940152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651621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907704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33164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65212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594015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80424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09228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77180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4786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92392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499992" y="386104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507605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1619672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19573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1967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19573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771800" y="263691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34786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92392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3816008" y="376516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4860032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3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llipse 40"/>
          <p:cNvSpPr/>
          <p:nvPr/>
        </p:nvSpPr>
        <p:spPr>
          <a:xfrm>
            <a:off x="4860032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bliqueTopLef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cxnSp>
        <p:nvCxnSpPr>
          <p:cNvPr id="57" name="Gerade Verbindung 56"/>
          <p:cNvCxnSpPr/>
          <p:nvPr/>
        </p:nvCxnSpPr>
        <p:spPr>
          <a:xfrm>
            <a:off x="3899864" y="2541024"/>
            <a:ext cx="0" cy="8161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Ellipse 58"/>
          <p:cNvSpPr/>
          <p:nvPr/>
        </p:nvSpPr>
        <p:spPr>
          <a:xfrm>
            <a:off x="3781582" y="2891444"/>
            <a:ext cx="239470" cy="226077"/>
          </a:xfrm>
          <a:prstGeom prst="ellipse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Triplet </a:t>
            </a:r>
            <a:r>
              <a:rPr lang="de-DE" dirty="0" err="1" smtClean="0"/>
              <a:t>Finding</a:t>
            </a:r>
            <a:r>
              <a:rPr lang="de-DE" dirty="0" smtClean="0"/>
              <a:t> in </a:t>
            </a:r>
            <a:r>
              <a:rPr lang="de-DE" dirty="0" err="1" smtClean="0"/>
              <a:t>Skewed</a:t>
            </a:r>
            <a:r>
              <a:rPr lang="de-DE" dirty="0" smtClean="0"/>
              <a:t> </a:t>
            </a:r>
            <a:r>
              <a:rPr lang="de-DE" dirty="0" err="1" smtClean="0"/>
              <a:t>Straws</a:t>
            </a:r>
            <a:r>
              <a:rPr lang="de-DE" dirty="0" smtClean="0"/>
              <a:t>: </a:t>
            </a:r>
            <a:r>
              <a:rPr lang="de-DE" dirty="0" err="1" smtClean="0"/>
              <a:t>Skewlets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Berlin, 20.9.2013</a:t>
            </a:r>
            <a:endParaRPr lang="de-DE" dirty="0">
              <a:solidFill>
                <a:srgbClr val="004C93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4C93"/>
                </a:solidFill>
              </a:rPr>
              <a:t>Marius C. Mertens</a:t>
            </a:r>
            <a:endParaRPr lang="de-DE">
              <a:solidFill>
                <a:srgbClr val="004C93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>
                <a:solidFill>
                  <a:srgbClr val="004C93"/>
                </a:solidFill>
              </a:rPr>
              <a:pPr>
                <a:defRPr/>
              </a:pPr>
              <a:t>32</a:t>
            </a:fld>
            <a:endParaRPr lang="de-DE">
              <a:solidFill>
                <a:srgbClr val="004C9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387" y="4941168"/>
            <a:ext cx="8783637" cy="15603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/>
            <a:r>
              <a:rPr lang="de-DE" dirty="0" smtClean="0"/>
              <a:t>Triplet </a:t>
            </a:r>
            <a:r>
              <a:rPr lang="de-DE" dirty="0" err="1" smtClean="0"/>
              <a:t>search</a:t>
            </a:r>
            <a:r>
              <a:rPr lang="de-DE" dirty="0" smtClean="0"/>
              <a:t> in individual </a:t>
            </a:r>
            <a:r>
              <a:rPr lang="de-DE" dirty="0" err="1" smtClean="0"/>
              <a:t>skewed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endParaRPr lang="de-DE" dirty="0" smtClean="0"/>
          </a:p>
          <a:p>
            <a:pPr lvl="1"/>
            <a:r>
              <a:rPr lang="de-DE" dirty="0" err="1" smtClean="0"/>
              <a:t>Combination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adjacent</a:t>
            </a:r>
            <a:r>
              <a:rPr lang="de-DE" dirty="0" smtClean="0"/>
              <a:t> double </a:t>
            </a:r>
            <a:r>
              <a:rPr lang="de-DE" dirty="0" err="1" smtClean="0"/>
              <a:t>layers</a:t>
            </a:r>
            <a:r>
              <a:rPr lang="de-DE" dirty="0" smtClean="0"/>
              <a:t>‘ Triplets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Skewlets</a:t>
            </a:r>
            <a:endParaRPr lang="de-DE" dirty="0" smtClean="0"/>
          </a:p>
          <a:p>
            <a:pPr lvl="1"/>
            <a:r>
              <a:rPr lang="de-DE" dirty="0" smtClean="0"/>
              <a:t>Track </a:t>
            </a:r>
            <a:r>
              <a:rPr lang="de-DE" dirty="0" err="1" smtClean="0"/>
              <a:t>matching</a:t>
            </a:r>
            <a:r>
              <a:rPr lang="de-DE" dirty="0" smtClean="0"/>
              <a:t> in </a:t>
            </a:r>
            <a:r>
              <a:rPr lang="de-DE" dirty="0" err="1" smtClean="0"/>
              <a:t>xy-projection</a:t>
            </a:r>
            <a:endParaRPr lang="de-DE" dirty="0" smtClean="0"/>
          </a:p>
          <a:p>
            <a:pPr lvl="1"/>
            <a:r>
              <a:rPr lang="de-DE" b="1" dirty="0" err="1" smtClean="0">
                <a:solidFill>
                  <a:schemeClr val="tx2"/>
                </a:solidFill>
              </a:rPr>
              <a:t>Extraction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of</a:t>
            </a:r>
            <a:r>
              <a:rPr lang="de-DE" b="1" dirty="0" smtClean="0">
                <a:solidFill>
                  <a:schemeClr val="tx2"/>
                </a:solidFill>
              </a:rPr>
              <a:t> z-information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05983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48376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63589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421196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4788024" y="436510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709228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364088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6516216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680424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22818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33164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90770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2483768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059832" y="314096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21196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449999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788024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364088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07605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5652120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6228184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5940152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6516216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1907704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1331640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65212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5940152" y="4365104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6804248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092280" y="314096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2987824" y="3212976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bliqueTopRigh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771800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47864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923928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4499992" y="386104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507605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1619672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2195736" y="3861048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19672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195736" y="2636912"/>
            <a:ext cx="57606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771800" y="2636912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3816008" y="376516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4860032" y="436510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635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6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Monte Carlo Simulation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Marius C. Mertens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027-D653-47A6-8A4D-BA31AB4B3D03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1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Mertens\daten\praesentationen\2013-05 Tripletfinder JLU Seminar Giessen\material\plots_leap\hitdispl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6" y="1340768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 err="1"/>
              <a:t>Hitstream</a:t>
            </a:r>
            <a:r>
              <a:rPr lang="de-DE" sz="2600" dirty="0"/>
              <a:t> Display: 15 </a:t>
            </a:r>
            <a:r>
              <a:rPr lang="de-DE" sz="2600" dirty="0" err="1"/>
              <a:t>GeV</a:t>
            </a:r>
            <a:r>
              <a:rPr lang="de-DE" sz="2600" dirty="0"/>
              <a:t>/c DPM, 50 </a:t>
            </a:r>
            <a:r>
              <a:rPr lang="de-DE" sz="2600" dirty="0" err="1"/>
              <a:t>ns</a:t>
            </a:r>
            <a:r>
              <a:rPr lang="de-DE" sz="2600" dirty="0"/>
              <a:t> </a:t>
            </a:r>
            <a:r>
              <a:rPr lang="de-DE" sz="2600" dirty="0" err="1"/>
              <a:t>M</a:t>
            </a:r>
            <a:r>
              <a:rPr lang="de-DE" sz="2600" dirty="0" err="1" smtClean="0"/>
              <a:t>ean</a:t>
            </a:r>
            <a:r>
              <a:rPr lang="de-DE" sz="2600" dirty="0" smtClean="0"/>
              <a:t> </a:t>
            </a:r>
            <a:r>
              <a:rPr lang="de-DE" sz="2600" dirty="0"/>
              <a:t>T</a:t>
            </a:r>
            <a:r>
              <a:rPr lang="de-DE" sz="2600" dirty="0" smtClean="0"/>
              <a:t>ime</a:t>
            </a:r>
            <a:endParaRPr lang="de-DE" sz="2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932040" y="2457040"/>
            <a:ext cx="4211960" cy="255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Arial" charset="0"/>
              <a:buChar char="•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/>
              <a:t>Black</a:t>
            </a:r>
            <a:r>
              <a:rPr lang="de-DE" kern="0" dirty="0" smtClean="0"/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Early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00FF"/>
                </a:solidFill>
              </a:rPr>
              <a:t>Blue</a:t>
            </a:r>
            <a:r>
              <a:rPr lang="de-DE" kern="0" dirty="0" smtClean="0"/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Early </a:t>
            </a:r>
            <a:r>
              <a:rPr lang="de-DE" kern="0" dirty="0" err="1" smtClean="0"/>
              <a:t>skewed</a:t>
            </a:r>
            <a:r>
              <a:rPr lang="de-DE" kern="0" dirty="0" smtClean="0"/>
              <a:t>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B050"/>
                </a:solidFill>
              </a:rPr>
              <a:t>Green</a:t>
            </a:r>
            <a:r>
              <a:rPr lang="de-DE" kern="0" dirty="0" smtClean="0"/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Close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err="1" smtClean="0">
                <a:solidFill>
                  <a:srgbClr val="FF0000"/>
                </a:solidFill>
              </a:rPr>
              <a:t>Red</a:t>
            </a:r>
            <a:r>
              <a:rPr lang="de-DE" kern="0" dirty="0" smtClean="0">
                <a:solidFill>
                  <a:srgbClr val="FF0000"/>
                </a:solidFill>
              </a:rPr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</a:t>
            </a:r>
            <a:r>
              <a:rPr lang="de-DE" kern="0" dirty="0" err="1" smtClean="0"/>
              <a:t>Late</a:t>
            </a:r>
            <a:r>
              <a:rPr lang="de-DE" kern="0" dirty="0" smtClean="0"/>
              <a:t>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/>
              <a:t>Black</a:t>
            </a:r>
            <a:r>
              <a:rPr lang="de-DE" kern="0" dirty="0" smtClean="0"/>
              <a:t> </a:t>
            </a:r>
            <a:r>
              <a:rPr lang="de-DE" kern="0" dirty="0" err="1" smtClean="0"/>
              <a:t>dots</a:t>
            </a:r>
            <a:r>
              <a:rPr lang="de-DE" kern="0" dirty="0" smtClean="0"/>
              <a:t>: MVD </a:t>
            </a:r>
            <a:r>
              <a:rPr lang="de-DE" kern="0" dirty="0" err="1" smtClean="0"/>
              <a:t>hits</a:t>
            </a:r>
            <a:endParaRPr lang="de-DE" kern="0" dirty="0" smtClean="0"/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B050"/>
                </a:solidFill>
              </a:rPr>
              <a:t>Green</a:t>
            </a:r>
            <a:r>
              <a:rPr lang="de-DE" kern="0" dirty="0" smtClean="0"/>
              <a:t> </a:t>
            </a:r>
            <a:r>
              <a:rPr lang="de-DE" kern="0" dirty="0" err="1" smtClean="0"/>
              <a:t>dots</a:t>
            </a:r>
            <a:r>
              <a:rPr lang="de-DE" kern="0" dirty="0" smtClean="0"/>
              <a:t>: MVD </a:t>
            </a:r>
            <a:r>
              <a:rPr lang="de-DE" kern="0" dirty="0" err="1" smtClean="0"/>
              <a:t>hits</a:t>
            </a:r>
            <a:r>
              <a:rPr lang="de-DE" kern="0" dirty="0" smtClean="0"/>
              <a:t> r/z &gt; 0.3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err="1" smtClean="0"/>
              <a:t>Black+</a:t>
            </a:r>
            <a:r>
              <a:rPr lang="de-DE" b="1" kern="0" dirty="0" err="1" smtClean="0">
                <a:solidFill>
                  <a:srgbClr val="FF0000"/>
                </a:solidFill>
              </a:rPr>
              <a:t>Red</a:t>
            </a:r>
            <a:r>
              <a:rPr lang="de-DE" kern="0" dirty="0" smtClean="0"/>
              <a:t> </a:t>
            </a:r>
            <a:r>
              <a:rPr lang="de-DE" kern="0" dirty="0" err="1" smtClean="0"/>
              <a:t>dots</a:t>
            </a:r>
            <a:r>
              <a:rPr lang="de-DE" kern="0" dirty="0" smtClean="0"/>
              <a:t>: Triplets/</a:t>
            </a:r>
            <a:r>
              <a:rPr lang="de-DE" kern="0" dirty="0" err="1" smtClean="0"/>
              <a:t>Skewlets</a:t>
            </a:r>
            <a:endParaRPr lang="de-DE" kern="0" dirty="0" smtClean="0"/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FFFF00"/>
                </a:solidFill>
              </a:rPr>
              <a:t>Yellow</a:t>
            </a:r>
            <a:r>
              <a:rPr lang="de-DE" kern="0" dirty="0" smtClean="0"/>
              <a:t> </a:t>
            </a:r>
            <a:r>
              <a:rPr lang="de-DE" kern="0" dirty="0" err="1" smtClean="0"/>
              <a:t>tracks</a:t>
            </a:r>
            <a:r>
              <a:rPr lang="de-DE" kern="0" dirty="0" smtClean="0"/>
              <a:t>: </a:t>
            </a:r>
            <a:r>
              <a:rPr lang="de-DE" kern="0" dirty="0" err="1" smtClean="0"/>
              <a:t>Timed</a:t>
            </a:r>
            <a:r>
              <a:rPr lang="de-DE" kern="0" dirty="0" smtClean="0"/>
              <a:t> out </a:t>
            </a:r>
            <a:r>
              <a:rPr lang="de-DE" kern="0" dirty="0" err="1" smtClean="0"/>
              <a:t>track</a:t>
            </a:r>
            <a:endParaRPr lang="de-DE" kern="0" dirty="0" smtClean="0"/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00FF"/>
                </a:solidFill>
              </a:rPr>
              <a:t>Blue</a:t>
            </a:r>
            <a:r>
              <a:rPr lang="de-DE" kern="0" dirty="0" smtClean="0"/>
              <a:t> </a:t>
            </a:r>
            <a:r>
              <a:rPr lang="de-DE" kern="0" dirty="0" err="1" smtClean="0"/>
              <a:t>tracks</a:t>
            </a:r>
            <a:r>
              <a:rPr lang="de-DE" kern="0" dirty="0" smtClean="0"/>
              <a:t>: </a:t>
            </a:r>
            <a:r>
              <a:rPr lang="de-DE" kern="0" dirty="0" err="1" smtClean="0"/>
              <a:t>Current</a:t>
            </a:r>
            <a:r>
              <a:rPr lang="de-DE" kern="0" dirty="0" smtClean="0"/>
              <a:t> </a:t>
            </a:r>
            <a:r>
              <a:rPr lang="de-DE" kern="0" dirty="0" err="1" smtClean="0"/>
              <a:t>track</a:t>
            </a:r>
            <a:endParaRPr lang="de-DE" kern="0" dirty="0"/>
          </a:p>
        </p:txBody>
      </p:sp>
      <p:sp>
        <p:nvSpPr>
          <p:cNvPr id="9" name="Textfeld 8"/>
          <p:cNvSpPr txBox="1"/>
          <p:nvPr/>
        </p:nvSpPr>
        <p:spPr>
          <a:xfrm>
            <a:off x="467544" y="1412776"/>
            <a:ext cx="104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XY-View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580112" y="5108991"/>
            <a:ext cx="2952328" cy="12003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>
              <a:buClr>
                <a:schemeClr val="tx2"/>
              </a:buClr>
              <a:defRPr/>
            </a:pPr>
            <a:r>
              <a:rPr lang="de-DE" b="1" dirty="0" smtClean="0">
                <a:solidFill>
                  <a:schemeClr val="tx2"/>
                </a:solidFill>
              </a:rPr>
              <a:t>DPM Benchmark:</a:t>
            </a:r>
            <a:br>
              <a:rPr lang="de-DE" b="1" dirty="0" smtClean="0">
                <a:solidFill>
                  <a:schemeClr val="tx2"/>
                </a:solidFill>
              </a:rPr>
            </a:br>
            <a:r>
              <a:rPr lang="de-DE" b="1" dirty="0" err="1" smtClean="0">
                <a:solidFill>
                  <a:schemeClr val="tx2"/>
                </a:solidFill>
              </a:rPr>
              <a:t>Realistic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event</a:t>
            </a:r>
            <a:r>
              <a:rPr lang="de-DE" b="1" dirty="0" smtClean="0">
                <a:solidFill>
                  <a:schemeClr val="tx2"/>
                </a:solidFill>
              </a:rPr>
              <a:t> rate</a:t>
            </a:r>
            <a:br>
              <a:rPr lang="de-DE" b="1" dirty="0" smtClean="0">
                <a:solidFill>
                  <a:schemeClr val="tx2"/>
                </a:solidFill>
              </a:rPr>
            </a:br>
            <a:r>
              <a:rPr lang="de-DE" b="1" dirty="0" err="1" smtClean="0">
                <a:solidFill>
                  <a:schemeClr val="tx2"/>
                </a:solidFill>
              </a:rPr>
              <a:t>and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structure</a:t>
            </a:r>
            <a:r>
              <a:rPr lang="de-DE" b="1" dirty="0" smtClean="0">
                <a:solidFill>
                  <a:schemeClr val="tx2"/>
                </a:solidFill>
              </a:rPr>
              <a:t>,</a:t>
            </a:r>
            <a:br>
              <a:rPr lang="de-DE" b="1" dirty="0" smtClean="0">
                <a:solidFill>
                  <a:schemeClr val="tx2"/>
                </a:solidFill>
              </a:rPr>
            </a:br>
            <a:r>
              <a:rPr lang="de-DE" b="1" dirty="0" err="1" smtClean="0">
                <a:solidFill>
                  <a:schemeClr val="tx2"/>
                </a:solidFill>
              </a:rPr>
              <a:t>continuous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operation</a:t>
            </a:r>
            <a:endParaRPr lang="de-DE" sz="1600" b="1" dirty="0">
              <a:solidFill>
                <a:schemeClr val="tx2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76056" y="1486525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Dual Parton Model (DPM):</a:t>
            </a:r>
            <a:br>
              <a:rPr lang="de-DE" dirty="0" smtClean="0"/>
            </a:br>
            <a:r>
              <a:rPr lang="de-DE" dirty="0" smtClean="0"/>
              <a:t>Standard pp </a:t>
            </a:r>
            <a:r>
              <a:rPr lang="de-DE" dirty="0" err="1" smtClean="0"/>
              <a:t>background</a:t>
            </a:r>
            <a:r>
              <a:rPr lang="de-DE" dirty="0" smtClean="0"/>
              <a:t> </a:t>
            </a:r>
            <a:r>
              <a:rPr lang="de-DE" dirty="0" err="1" smtClean="0"/>
              <a:t>generator</a:t>
            </a:r>
            <a:endParaRPr lang="de-DE" dirty="0"/>
          </a:p>
        </p:txBody>
      </p:sp>
      <p:cxnSp>
        <p:nvCxnSpPr>
          <p:cNvPr id="12" name="Gerade Verbindung 11"/>
          <p:cNvCxnSpPr/>
          <p:nvPr/>
        </p:nvCxnSpPr>
        <p:spPr>
          <a:xfrm>
            <a:off x="6179929" y="1880451"/>
            <a:ext cx="720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5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Monte Carlo Benchmarking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574675" y="1412875"/>
            <a:ext cx="8569325" cy="504031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endParaRPr lang="de-DE" b="1" dirty="0" smtClean="0">
              <a:solidFill>
                <a:schemeClr val="tx2"/>
              </a:solidFill>
            </a:endParaRPr>
          </a:p>
          <a:p>
            <a:pPr lvl="1"/>
            <a:endParaRPr lang="de-DE" b="1" dirty="0">
              <a:solidFill>
                <a:schemeClr val="tx2"/>
              </a:solidFill>
            </a:endParaRPr>
          </a:p>
          <a:p>
            <a:pPr lvl="1"/>
            <a:r>
              <a:rPr lang="de-DE" b="1" dirty="0" smtClean="0">
                <a:solidFill>
                  <a:schemeClr val="tx2"/>
                </a:solidFill>
              </a:rPr>
              <a:t>Efficiency</a:t>
            </a:r>
            <a:r>
              <a:rPr lang="de-DE" dirty="0" smtClean="0"/>
              <a:t>: Ratio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correctly</a:t>
            </a:r>
            <a:r>
              <a:rPr lang="de-DE" dirty="0" smtClean="0"/>
              <a:t> </a:t>
            </a:r>
            <a:r>
              <a:rPr lang="de-DE" dirty="0" err="1" smtClean="0"/>
              <a:t>reconstructed</a:t>
            </a:r>
            <a:r>
              <a:rPr lang="de-DE" dirty="0" smtClean="0"/>
              <a:t> </a:t>
            </a:r>
            <a:r>
              <a:rPr lang="de-DE" dirty="0" err="1" smtClean="0"/>
              <a:t>tracks</a:t>
            </a:r>
            <a:r>
              <a:rPr lang="de-DE" dirty="0" smtClean="0"/>
              <a:t> vs. </a:t>
            </a:r>
            <a:r>
              <a:rPr lang="de-DE" dirty="0" err="1" smtClean="0"/>
              <a:t>simulated</a:t>
            </a:r>
            <a:r>
              <a:rPr lang="de-DE" dirty="0" smtClean="0"/>
              <a:t> </a:t>
            </a:r>
            <a:r>
              <a:rPr lang="de-DE" dirty="0" err="1" smtClean="0"/>
              <a:t>tracks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b="1" dirty="0" err="1" smtClean="0">
                <a:solidFill>
                  <a:schemeClr val="tx2"/>
                </a:solidFill>
              </a:rPr>
              <a:t>Purity</a:t>
            </a:r>
            <a:r>
              <a:rPr lang="de-DE" dirty="0" smtClean="0"/>
              <a:t>: Quality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finder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endParaRPr lang="de-DE" dirty="0" smtClean="0"/>
          </a:p>
          <a:p>
            <a:pPr lvl="1"/>
            <a:endParaRPr lang="de-DE" b="1" dirty="0" smtClean="0">
              <a:solidFill>
                <a:schemeClr val="tx2"/>
              </a:solidFill>
            </a:endParaRPr>
          </a:p>
          <a:p>
            <a:pPr lvl="1"/>
            <a:r>
              <a:rPr lang="de-DE" b="1" dirty="0" smtClean="0">
                <a:solidFill>
                  <a:schemeClr val="tx2"/>
                </a:solidFill>
              </a:rPr>
              <a:t>Resolution</a:t>
            </a:r>
            <a:r>
              <a:rPr lang="de-DE" dirty="0" smtClean="0"/>
              <a:t>: Deviation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reconstructed</a:t>
            </a:r>
            <a:r>
              <a:rPr lang="de-DE" dirty="0" smtClean="0"/>
              <a:t> observables </a:t>
            </a:r>
            <a:r>
              <a:rPr lang="de-DE" dirty="0" err="1" smtClean="0"/>
              <a:t>from</a:t>
            </a:r>
            <a:r>
              <a:rPr lang="de-DE" dirty="0" smtClean="0"/>
              <a:t> MC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selected</a:t>
            </a:r>
            <a:r>
              <a:rPr lang="de-DE" dirty="0" smtClean="0"/>
              <a:t> </a:t>
            </a:r>
            <a:r>
              <a:rPr lang="de-DE" dirty="0" err="1" smtClean="0"/>
              <a:t>tracks</a:t>
            </a:r>
            <a:r>
              <a:rPr lang="de-DE" dirty="0" smtClean="0"/>
              <a:t> (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finder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defer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track</a:t>
            </a:r>
            <a:r>
              <a:rPr lang="de-DE" dirty="0" smtClean="0">
                <a:sym typeface="Wingdings" panose="05000000000000000000" pitchFamily="2" charset="2"/>
              </a:rPr>
              <a:t> fitter)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304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Monte Carlo Benchmarking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574675" y="1412875"/>
            <a:ext cx="8569325" cy="504031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endParaRPr lang="de-DE" dirty="0" smtClean="0"/>
          </a:p>
          <a:p>
            <a:pPr lvl="1"/>
            <a:r>
              <a:rPr lang="de-DE" dirty="0" smtClean="0"/>
              <a:t>Time-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50 </a:t>
            </a:r>
            <a:r>
              <a:rPr lang="de-DE" dirty="0" err="1" smtClean="0"/>
              <a:t>ns</a:t>
            </a:r>
            <a:r>
              <a:rPr lang="de-DE" dirty="0" smtClean="0"/>
              <a:t> </a:t>
            </a:r>
            <a:r>
              <a:rPr lang="de-DE" dirty="0" err="1" smtClean="0"/>
              <a:t>mean</a:t>
            </a:r>
            <a:r>
              <a:rPr lang="de-DE" dirty="0" smtClean="0"/>
              <a:t> time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endParaRPr lang="de-DE" dirty="0"/>
          </a:p>
          <a:p>
            <a:pPr lvl="2"/>
            <a:r>
              <a:rPr lang="de-DE" dirty="0" err="1" smtClean="0"/>
              <a:t>Continuous</a:t>
            </a:r>
            <a:r>
              <a:rPr lang="de-DE" dirty="0" smtClean="0"/>
              <a:t> </a:t>
            </a:r>
            <a:r>
              <a:rPr lang="de-DE" dirty="0" err="1" smtClean="0"/>
              <a:t>stream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hits</a:t>
            </a:r>
            <a:endParaRPr lang="de-DE" dirty="0" smtClean="0"/>
          </a:p>
          <a:p>
            <a:pPr lvl="2"/>
            <a:r>
              <a:rPr lang="de-DE" dirty="0" err="1" smtClean="0"/>
              <a:t>Realistic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r>
              <a:rPr lang="de-DE" dirty="0" smtClean="0"/>
              <a:t> </a:t>
            </a:r>
            <a:r>
              <a:rPr lang="de-DE" dirty="0" err="1" smtClean="0"/>
              <a:t>overlaps</a:t>
            </a:r>
            <a:endParaRPr lang="de-DE" dirty="0" smtClean="0"/>
          </a:p>
          <a:p>
            <a:pPr lvl="2"/>
            <a:r>
              <a:rPr lang="de-DE" dirty="0" err="1" smtClean="0"/>
              <a:t>Realistic</a:t>
            </a:r>
            <a:r>
              <a:rPr lang="de-DE" dirty="0" smtClean="0"/>
              <a:t> </a:t>
            </a:r>
            <a:r>
              <a:rPr lang="de-DE" dirty="0" err="1" smtClean="0"/>
              <a:t>selection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time </a:t>
            </a:r>
            <a:r>
              <a:rPr lang="de-DE" dirty="0" err="1" smtClean="0"/>
              <a:t>windows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finding</a:t>
            </a:r>
            <a:endParaRPr lang="de-DE" dirty="0" smtClean="0"/>
          </a:p>
          <a:p>
            <a:pPr lvl="2"/>
            <a:r>
              <a:rPr lang="de-DE" dirty="0" smtClean="0"/>
              <a:t>BUT: Lots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trivial in </a:t>
            </a:r>
            <a:r>
              <a:rPr lang="de-DE" dirty="0" err="1" smtClean="0"/>
              <a:t>event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r>
              <a:rPr lang="de-DE" dirty="0" smtClean="0"/>
              <a:t>,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harder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obtain</a:t>
            </a:r>
            <a:r>
              <a:rPr lang="de-DE" dirty="0" smtClean="0"/>
              <a:t> in time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endParaRPr lang="de-DE" dirty="0" smtClean="0"/>
          </a:p>
          <a:p>
            <a:pPr lvl="1"/>
            <a:r>
              <a:rPr lang="de-DE" dirty="0" smtClean="0"/>
              <a:t>Benchmark </a:t>
            </a:r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careful</a:t>
            </a:r>
            <a:r>
              <a:rPr lang="de-DE" dirty="0" smtClean="0"/>
              <a:t> </a:t>
            </a:r>
            <a:r>
              <a:rPr lang="de-DE" dirty="0" err="1" smtClean="0"/>
              <a:t>selection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„</a:t>
            </a:r>
            <a:r>
              <a:rPr lang="de-DE" dirty="0" err="1" smtClean="0"/>
              <a:t>reconstructable</a:t>
            </a:r>
            <a:r>
              <a:rPr lang="de-DE" dirty="0" smtClean="0"/>
              <a:t>“ </a:t>
            </a:r>
            <a:r>
              <a:rPr lang="de-DE" dirty="0" err="1" smtClean="0"/>
              <a:t>events</a:t>
            </a:r>
            <a:endParaRPr lang="de-DE" dirty="0" smtClean="0"/>
          </a:p>
          <a:p>
            <a:pPr lvl="1"/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directions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:</a:t>
            </a:r>
          </a:p>
          <a:p>
            <a:pPr lvl="2"/>
            <a:r>
              <a:rPr lang="de-DE" dirty="0" err="1" smtClean="0"/>
              <a:t>Reconstructable</a:t>
            </a:r>
            <a:r>
              <a:rPr lang="de-DE" dirty="0" smtClean="0"/>
              <a:t> Monte Carlo </a:t>
            </a:r>
            <a:r>
              <a:rPr lang="de-DE" dirty="0" err="1" smtClean="0"/>
              <a:t>event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endParaRPr lang="de-DE" dirty="0"/>
          </a:p>
          <a:p>
            <a:pPr lvl="2"/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finder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796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Marius C. Mertens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027-D653-47A6-8A4D-BA31AB4B3D03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Z:\daten\praesentationen\2013-09 FAIRNESS Berlin\material\pionmaennch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28" y="1444238"/>
            <a:ext cx="6839233" cy="50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Reconstruction</a:t>
            </a:r>
            <a:r>
              <a:rPr lang="de-DE" dirty="0" smtClean="0"/>
              <a:t> Run </a:t>
            </a:r>
            <a:r>
              <a:rPr lang="de-DE" dirty="0" err="1" smtClean="0"/>
              <a:t>Statistics</a:t>
            </a:r>
            <a:r>
              <a:rPr lang="de-DE" dirty="0" smtClean="0"/>
              <a:t> (</a:t>
            </a:r>
            <a:r>
              <a:rPr lang="de-DE" smtClean="0"/>
              <a:t>200 µs of Data)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Total reconstructed track count: 38246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Reached MC ID: 3917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Grand Total: 1968001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PDG Code too large: 4987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Non Prime: 1910598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Low Momentum: 25341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   MC Track Low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Pt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Hit: 2738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Low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BetaGamma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: 5508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Secondary Tracks: 3582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missed STT: 8822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to be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recoed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: 9163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recoed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(all): 6778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recoed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(90): 4787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recoed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(80): 5581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recoed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(bad): 3295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 not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recoed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: 2385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Match Good 90: 15314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Match Good 80: 21008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Match Bad: 17177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Tracks with NULL pointers in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Reco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: 61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MC Tracks with NULL pointers: 0</a:t>
            </a:r>
            <a:endParaRPr lang="de-DE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95024" y="1679330"/>
            <a:ext cx="237757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solidFill>
                  <a:schemeClr val="dk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de-DE" dirty="0" err="1"/>
              <a:t>Crashes</a:t>
            </a:r>
            <a:r>
              <a:rPr lang="de-DE" dirty="0"/>
              <a:t> PDG Library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996334" y="2183386"/>
            <a:ext cx="248016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solidFill>
                  <a:schemeClr val="dk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de-DE" dirty="0"/>
              <a:t>Prime: MC ID -1 </a:t>
            </a:r>
            <a:r>
              <a:rPr lang="de-DE" dirty="0" err="1"/>
              <a:t>and</a:t>
            </a:r>
            <a:r>
              <a:rPr lang="de-DE" dirty="0"/>
              <a:t> 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996334" y="2687442"/>
            <a:ext cx="135806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solidFill>
                  <a:schemeClr val="dk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de-DE" dirty="0"/>
              <a:t>&lt; 60 </a:t>
            </a:r>
            <a:r>
              <a:rPr lang="de-DE" dirty="0" err="1"/>
              <a:t>MeV</a:t>
            </a:r>
            <a:r>
              <a:rPr lang="de-DE" dirty="0"/>
              <a:t>/c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996334" y="3191498"/>
            <a:ext cx="7040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solidFill>
                  <a:schemeClr val="dk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de-DE" dirty="0"/>
              <a:t>&lt; 0.4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976855" y="3695554"/>
            <a:ext cx="8835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&gt; 2 cm</a:t>
            </a:r>
            <a:endParaRPr lang="de-DE" dirty="0"/>
          </a:p>
        </p:txBody>
      </p:sp>
      <p:cxnSp>
        <p:nvCxnSpPr>
          <p:cNvPr id="13" name="Gerade Verbindung mit Pfeil 12"/>
          <p:cNvCxnSpPr>
            <a:stCxn id="7" idx="1"/>
          </p:cNvCxnSpPr>
          <p:nvPr/>
        </p:nvCxnSpPr>
        <p:spPr>
          <a:xfrm flipH="1">
            <a:off x="5096159" y="1863996"/>
            <a:ext cx="898865" cy="31939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8" idx="1"/>
          </p:cNvCxnSpPr>
          <p:nvPr/>
        </p:nvCxnSpPr>
        <p:spPr>
          <a:xfrm flipH="1">
            <a:off x="4195984" y="2368052"/>
            <a:ext cx="1800350" cy="79847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9" idx="1"/>
          </p:cNvCxnSpPr>
          <p:nvPr/>
        </p:nvCxnSpPr>
        <p:spPr>
          <a:xfrm flipH="1" flipV="1">
            <a:off x="4324171" y="2768742"/>
            <a:ext cx="1672163" cy="103366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10" idx="1"/>
          </p:cNvCxnSpPr>
          <p:nvPr/>
        </p:nvCxnSpPr>
        <p:spPr>
          <a:xfrm flipH="1" flipV="1">
            <a:off x="4324171" y="3191498"/>
            <a:ext cx="1672163" cy="184666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1" idx="1"/>
          </p:cNvCxnSpPr>
          <p:nvPr/>
        </p:nvCxnSpPr>
        <p:spPr>
          <a:xfrm flipH="1" flipV="1">
            <a:off x="3461046" y="3416814"/>
            <a:ext cx="2515809" cy="463406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6006816" y="4712958"/>
            <a:ext cx="200574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MC Tracks </a:t>
            </a:r>
            <a:r>
              <a:rPr lang="de-DE" dirty="0" err="1" smtClean="0"/>
              <a:t>Found</a:t>
            </a:r>
            <a:endParaRPr lang="de-DE" dirty="0"/>
          </a:p>
        </p:txBody>
      </p:sp>
      <p:cxnSp>
        <p:nvCxnSpPr>
          <p:cNvPr id="20" name="Gerade Verbindung mit Pfeil 19"/>
          <p:cNvCxnSpPr>
            <a:stCxn id="18" idx="1"/>
          </p:cNvCxnSpPr>
          <p:nvPr/>
        </p:nvCxnSpPr>
        <p:spPr>
          <a:xfrm flipH="1" flipV="1">
            <a:off x="4195984" y="4127602"/>
            <a:ext cx="1810832" cy="770022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5996334" y="4199610"/>
            <a:ext cx="301884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err="1" smtClean="0"/>
              <a:t>Reconstructable</a:t>
            </a:r>
            <a:r>
              <a:rPr lang="de-DE" dirty="0" smtClean="0"/>
              <a:t> MC Tracks</a:t>
            </a:r>
            <a:endParaRPr lang="de-DE" dirty="0"/>
          </a:p>
        </p:txBody>
      </p:sp>
      <p:cxnSp>
        <p:nvCxnSpPr>
          <p:cNvPr id="24" name="Gerade Verbindung mit Pfeil 23"/>
          <p:cNvCxnSpPr>
            <a:stCxn id="22" idx="1"/>
          </p:cNvCxnSpPr>
          <p:nvPr/>
        </p:nvCxnSpPr>
        <p:spPr>
          <a:xfrm flipH="1" flipV="1">
            <a:off x="4195984" y="3880220"/>
            <a:ext cx="1800350" cy="504056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5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332000"/>
            <a:ext cx="8538401" cy="511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Momentum</a:t>
            </a:r>
            <a:r>
              <a:rPr lang="de-DE" dirty="0" smtClean="0"/>
              <a:t> Distribution – MC „Primes“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49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panda_v91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4"/>
          <a:stretch>
            <a:fillRect/>
          </a:stretch>
        </p:blipFill>
        <p:spPr bwMode="auto">
          <a:xfrm>
            <a:off x="276225" y="1300820"/>
            <a:ext cx="8763000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5"/>
          <p:cNvSpPr txBox="1"/>
          <p:nvPr/>
        </p:nvSpPr>
        <p:spPr>
          <a:xfrm>
            <a:off x="2244725" y="3096282"/>
            <a:ext cx="2006600" cy="400050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FF0000"/>
                </a:solidFill>
                <a:cs typeface="Arial" pitchFamily="34" charset="0"/>
              </a:rPr>
              <a:t>Interaction </a:t>
            </a:r>
            <a:r>
              <a:rPr lang="de-DE" sz="2000" dirty="0" err="1">
                <a:solidFill>
                  <a:srgbClr val="FF0000"/>
                </a:solidFill>
                <a:cs typeface="Arial" pitchFamily="34" charset="0"/>
              </a:rPr>
              <a:t>point</a:t>
            </a:r>
            <a:endParaRPr lang="de-DE" sz="20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95275" y="3728107"/>
            <a:ext cx="2065338" cy="400050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FF0000"/>
                </a:solidFill>
                <a:cs typeface="Arial" pitchFamily="34" charset="0"/>
              </a:rPr>
              <a:t>Antiproton beam</a:t>
            </a:r>
          </a:p>
        </p:txBody>
      </p:sp>
      <p:sp>
        <p:nvSpPr>
          <p:cNvPr id="27657" name="Oval 9"/>
          <p:cNvSpPr>
            <a:spLocks noChangeArrowheads="1"/>
          </p:cNvSpPr>
          <p:nvPr/>
        </p:nvSpPr>
        <p:spPr bwMode="auto">
          <a:xfrm>
            <a:off x="2152650" y="3523320"/>
            <a:ext cx="95250" cy="889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>
            <a:off x="504825" y="3551895"/>
            <a:ext cx="1628775" cy="9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8"/>
          <p:cNvSpPr>
            <a:spLocks noChangeShapeType="1"/>
          </p:cNvSpPr>
          <p:nvPr/>
        </p:nvSpPr>
        <p:spPr bwMode="auto">
          <a:xfrm>
            <a:off x="1476375" y="5866470"/>
            <a:ext cx="0" cy="295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9"/>
          <p:cNvSpPr>
            <a:spLocks noChangeShapeType="1"/>
          </p:cNvSpPr>
          <p:nvPr/>
        </p:nvSpPr>
        <p:spPr bwMode="auto">
          <a:xfrm>
            <a:off x="8337550" y="5334657"/>
            <a:ext cx="0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Arial Bar" charset="0"/>
                <a:ea typeface="Arial Bar" charset="0"/>
                <a:cs typeface="Arial Bar" charset="0"/>
              </a:rPr>
              <a:t>P</a:t>
            </a:r>
            <a:r>
              <a:rPr lang="de-DE" dirty="0" smtClean="0"/>
              <a:t>ANDA </a:t>
            </a:r>
            <a:r>
              <a:rPr lang="de-DE" dirty="0" err="1" smtClean="0"/>
              <a:t>Detector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6311-FCD8-4413-9101-6C0056C03454}" type="slidenum">
              <a:rPr lang="en-US" smtClean="0"/>
              <a:t>4</a:t>
            </a:fld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rot="5400000">
            <a:off x="1376586" y="2661330"/>
            <a:ext cx="1628775" cy="9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2243381" y="1244950"/>
            <a:ext cx="2404826" cy="707886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smtClean="0">
                <a:solidFill>
                  <a:srgbClr val="FF0000"/>
                </a:solidFill>
                <a:cs typeface="Arial" pitchFamily="34" charset="0"/>
              </a:rPr>
              <a:t>Fixed </a:t>
            </a:r>
            <a:r>
              <a:rPr lang="de-DE" sz="2000" dirty="0" err="1" smtClean="0">
                <a:solidFill>
                  <a:srgbClr val="FF0000"/>
                </a:solidFill>
                <a:cs typeface="Arial" pitchFamily="34" charset="0"/>
              </a:rPr>
              <a:t>proton</a:t>
            </a:r>
            <a:r>
              <a:rPr lang="de-DE" sz="20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cs typeface="Arial" pitchFamily="34" charset="0"/>
              </a:rPr>
              <a:t>target</a:t>
            </a:r>
            <a:r>
              <a:rPr lang="de-DE" sz="2000" dirty="0" smtClean="0">
                <a:solidFill>
                  <a:srgbClr val="FF0000"/>
                </a:solidFill>
                <a:cs typeface="Arial" pitchFamily="34" charset="0"/>
              </a:rPr>
              <a:t>:</a:t>
            </a:r>
          </a:p>
          <a:p>
            <a:pPr>
              <a:defRPr/>
            </a:pPr>
            <a:r>
              <a:rPr lang="de-DE" sz="2000" dirty="0" smtClean="0">
                <a:solidFill>
                  <a:srgbClr val="FF0000"/>
                </a:solidFill>
              </a:rPr>
              <a:t>Pellet </a:t>
            </a:r>
            <a:r>
              <a:rPr lang="de-DE" sz="2000" dirty="0" err="1" smtClean="0">
                <a:solidFill>
                  <a:srgbClr val="FF0000"/>
                </a:solidFill>
              </a:rPr>
              <a:t>or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cluster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jet</a:t>
            </a:r>
            <a:endParaRPr lang="de-DE" sz="20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8" name="Textfeld 15"/>
          <p:cNvSpPr txBox="1"/>
          <p:nvPr/>
        </p:nvSpPr>
        <p:spPr>
          <a:xfrm>
            <a:off x="6254750" y="5591832"/>
            <a:ext cx="886781" cy="461665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charset="0"/>
              </a:rPr>
              <a:t>13 </a:t>
            </a:r>
            <a:r>
              <a:rPr lang="de-DE" sz="2400" dirty="0">
                <a:solidFill>
                  <a:srgbClr val="FF0000"/>
                </a:solidFill>
                <a:latin typeface="Arial" charset="0"/>
              </a:rPr>
              <a:t>m</a:t>
            </a:r>
          </a:p>
        </p:txBody>
      </p:sp>
      <p:sp>
        <p:nvSpPr>
          <p:cNvPr id="10249" name="Line 15"/>
          <p:cNvSpPr>
            <a:spLocks noChangeShapeType="1"/>
          </p:cNvSpPr>
          <p:nvPr/>
        </p:nvSpPr>
        <p:spPr bwMode="auto">
          <a:xfrm flipV="1">
            <a:off x="1457325" y="5406095"/>
            <a:ext cx="6873875" cy="612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27657" grpId="0" animBg="1"/>
      <p:bldP spid="82956" grpId="0" animBg="1"/>
      <p:bldP spid="15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332000"/>
            <a:ext cx="8538401" cy="511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Momentum</a:t>
            </a:r>
            <a:r>
              <a:rPr lang="de-DE" dirty="0" smtClean="0"/>
              <a:t> Distribution – </a:t>
            </a:r>
            <a:r>
              <a:rPr lang="de-DE" dirty="0" err="1" smtClean="0"/>
              <a:t>Reconstructable</a:t>
            </a:r>
            <a:r>
              <a:rPr lang="de-DE" dirty="0" smtClean="0"/>
              <a:t> Tracks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43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332000"/>
            <a:ext cx="8538401" cy="511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Momentum</a:t>
            </a:r>
            <a:r>
              <a:rPr lang="de-DE" dirty="0"/>
              <a:t> Distribution – </a:t>
            </a:r>
            <a:r>
              <a:rPr lang="de-DE" dirty="0" err="1" smtClean="0"/>
              <a:t>Reconstructed</a:t>
            </a:r>
            <a:r>
              <a:rPr lang="de-DE" dirty="0" smtClean="0"/>
              <a:t> Tracks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71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ertens\daten\praesentationen\2013-06 Tripletfinder LEAP Uppsala\material\plots_leap_final\hptresmcall_projection_positiv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5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: Positive </a:t>
            </a:r>
            <a:r>
              <a:rPr lang="de-DE" dirty="0" err="1" smtClean="0"/>
              <a:t>Particles</a:t>
            </a:r>
            <a:r>
              <a:rPr lang="de-DE" dirty="0" smtClean="0"/>
              <a:t>‘ </a:t>
            </a:r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 (</a:t>
            </a:r>
            <a:r>
              <a:rPr lang="de-DE" dirty="0" err="1" smtClean="0"/>
              <a:t>Full</a:t>
            </a:r>
            <a:r>
              <a:rPr lang="de-DE" dirty="0" smtClean="0"/>
              <a:t> Output)</a:t>
            </a:r>
            <a:endParaRPr lang="de-DE" baseline="-25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20548158">
            <a:off x="2495958" y="3197764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652120" y="3894147"/>
            <a:ext cx="324036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 </a:t>
            </a:r>
            <a:r>
              <a:rPr lang="de-DE" sz="2400" dirty="0" err="1" smtClean="0"/>
              <a:t>momentum</a:t>
            </a:r>
            <a:r>
              <a:rPr lang="de-DE" sz="2400" dirty="0" smtClean="0"/>
              <a:t> </a:t>
            </a:r>
            <a:r>
              <a:rPr lang="de-DE" sz="2400" dirty="0" err="1" smtClean="0"/>
              <a:t>recoil</a:t>
            </a:r>
            <a:r>
              <a:rPr lang="de-DE" sz="2400" dirty="0" smtClean="0"/>
              <a:t> </a:t>
            </a:r>
            <a:r>
              <a:rPr lang="de-DE" sz="2400" dirty="0" err="1" smtClean="0"/>
              <a:t>protons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9478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rtens\daten\praesentationen\2013-06 Tripletfinder LEAP Uppsala\material\plots_leap_final\hptresmc80_projection_positiv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5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: Positive </a:t>
            </a:r>
            <a:r>
              <a:rPr lang="de-DE" dirty="0" err="1" smtClean="0"/>
              <a:t>Particles</a:t>
            </a:r>
            <a:r>
              <a:rPr lang="de-DE" dirty="0" smtClean="0"/>
              <a:t>‘ </a:t>
            </a:r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 (80% </a:t>
            </a:r>
            <a:r>
              <a:rPr lang="de-DE" dirty="0" err="1"/>
              <a:t>C</a:t>
            </a:r>
            <a:r>
              <a:rPr lang="de-DE" dirty="0" err="1" smtClean="0"/>
              <a:t>orrect</a:t>
            </a:r>
            <a:r>
              <a:rPr lang="de-DE" dirty="0" smtClean="0"/>
              <a:t> </a:t>
            </a:r>
            <a:r>
              <a:rPr lang="de-DE" dirty="0"/>
              <a:t>H</a:t>
            </a:r>
            <a:r>
              <a:rPr lang="de-DE" dirty="0" smtClean="0"/>
              <a:t>its)</a:t>
            </a:r>
            <a:endParaRPr lang="de-DE" baseline="-25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20548158">
            <a:off x="2495958" y="3197764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5565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rtens\daten\praesentationen\2013-06 Tripletfinder LEAP Uppsala\material\plots_leap_final\hptresmc90_projection_positiv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5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: Positive </a:t>
            </a:r>
            <a:r>
              <a:rPr lang="de-DE" dirty="0" err="1" smtClean="0"/>
              <a:t>Particles</a:t>
            </a:r>
            <a:r>
              <a:rPr lang="de-DE" dirty="0" smtClean="0"/>
              <a:t>‘ </a:t>
            </a:r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 (90% </a:t>
            </a:r>
            <a:r>
              <a:rPr lang="de-DE" dirty="0" err="1" smtClean="0"/>
              <a:t>Correct</a:t>
            </a:r>
            <a:r>
              <a:rPr lang="de-DE" dirty="0" smtClean="0"/>
              <a:t> </a:t>
            </a:r>
            <a:r>
              <a:rPr lang="de-DE" dirty="0"/>
              <a:t>H</a:t>
            </a:r>
            <a:r>
              <a:rPr lang="de-DE" dirty="0" smtClean="0"/>
              <a:t>its)</a:t>
            </a:r>
            <a:endParaRPr lang="de-DE" baseline="-25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20548158">
            <a:off x="2495958" y="3197764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14394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rtens\daten\praesentationen\2013-06 Tripletfinder LEAP Uppsala\material\plots_leap_final\hptresmcall_projection_negativ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5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: Negative </a:t>
            </a:r>
            <a:r>
              <a:rPr lang="de-DE" dirty="0" err="1" smtClean="0"/>
              <a:t>Particles</a:t>
            </a:r>
            <a:r>
              <a:rPr lang="de-DE" dirty="0" smtClean="0"/>
              <a:t>‘ </a:t>
            </a:r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 (</a:t>
            </a:r>
            <a:r>
              <a:rPr lang="de-DE" dirty="0" err="1" smtClean="0"/>
              <a:t>Full</a:t>
            </a:r>
            <a:r>
              <a:rPr lang="de-DE" dirty="0" smtClean="0"/>
              <a:t> Output)</a:t>
            </a:r>
            <a:endParaRPr lang="de-DE" baseline="-25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20548158">
            <a:off x="2495958" y="3197764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32585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ertens\daten\praesentationen\2013-06 Tripletfinder LEAP Uppsala\material\plots_leap_final\hptresmc80_projection_negativ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5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: Negative </a:t>
            </a:r>
            <a:r>
              <a:rPr lang="de-DE" dirty="0" err="1" smtClean="0"/>
              <a:t>Particles</a:t>
            </a:r>
            <a:r>
              <a:rPr lang="de-DE" dirty="0" smtClean="0"/>
              <a:t>‘ </a:t>
            </a:r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 (80% </a:t>
            </a:r>
            <a:r>
              <a:rPr lang="de-DE" dirty="0" err="1" smtClean="0"/>
              <a:t>Correct</a:t>
            </a:r>
            <a:r>
              <a:rPr lang="de-DE" dirty="0" smtClean="0"/>
              <a:t> Hits)</a:t>
            </a:r>
            <a:endParaRPr lang="de-DE" baseline="-25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20548158">
            <a:off x="2495958" y="3197764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106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rtens\daten\praesentationen\2013-06 Tripletfinder LEAP Uppsala\material\plots_leap_final\hptresmc90_projection_negativ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5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: Negative </a:t>
            </a:r>
            <a:r>
              <a:rPr lang="de-DE" dirty="0" err="1" smtClean="0"/>
              <a:t>Particles</a:t>
            </a:r>
            <a:r>
              <a:rPr lang="de-DE" dirty="0" smtClean="0"/>
              <a:t>‘ </a:t>
            </a:r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 (90% </a:t>
            </a:r>
            <a:r>
              <a:rPr lang="de-DE" dirty="0" err="1" smtClean="0"/>
              <a:t>Correct</a:t>
            </a:r>
            <a:r>
              <a:rPr lang="de-DE" dirty="0" smtClean="0"/>
              <a:t> Hits)</a:t>
            </a:r>
            <a:endParaRPr lang="de-DE" baseline="-25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20548158">
            <a:off x="2495958" y="3197764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24900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: </a:t>
            </a:r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 </a:t>
            </a:r>
            <a:r>
              <a:rPr lang="de-DE" dirty="0"/>
              <a:t>R</a:t>
            </a:r>
            <a:r>
              <a:rPr lang="de-DE" dirty="0" smtClean="0"/>
              <a:t>esolution (</a:t>
            </a:r>
            <a:r>
              <a:rPr lang="de-DE" dirty="0" err="1" smtClean="0"/>
              <a:t>Full</a:t>
            </a:r>
            <a:r>
              <a:rPr lang="de-DE" dirty="0" smtClean="0"/>
              <a:t> Output)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pic>
        <p:nvPicPr>
          <p:cNvPr id="10242" name="Picture 2" descr="C:\Users\Mertens\daten\praesentationen\2013-06 Tripletfinder LEAP Uppsala\material\plots_leap_final\hptresmc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46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 rot="20548158">
            <a:off x="1426585" y="2344456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85174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: </a:t>
            </a:r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 </a:t>
            </a:r>
            <a:r>
              <a:rPr lang="de-DE" dirty="0"/>
              <a:t>R</a:t>
            </a:r>
            <a:r>
              <a:rPr lang="de-DE" dirty="0" smtClean="0"/>
              <a:t>esolution (80% </a:t>
            </a:r>
            <a:r>
              <a:rPr lang="de-DE" dirty="0" err="1" smtClean="0"/>
              <a:t>Correct</a:t>
            </a:r>
            <a:r>
              <a:rPr lang="de-DE" dirty="0" smtClean="0"/>
              <a:t> Hits)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pic>
        <p:nvPicPr>
          <p:cNvPr id="11266" name="Picture 2" descr="C:\Users\Mertens\daten\praesentationen\2013-06 Tripletfinder LEAP Uppsala\material\plots_leap_final\hptresmc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46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 rot="20548158">
            <a:off x="1426585" y="2344456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3622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panda_v91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4"/>
          <a:stretch>
            <a:fillRect/>
          </a:stretch>
        </p:blipFill>
        <p:spPr bwMode="auto">
          <a:xfrm>
            <a:off x="276225" y="1300820"/>
            <a:ext cx="8763000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15"/>
          <p:cNvSpPr txBox="1"/>
          <p:nvPr/>
        </p:nvSpPr>
        <p:spPr>
          <a:xfrm>
            <a:off x="6254750" y="5591832"/>
            <a:ext cx="886781" cy="461665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charset="0"/>
              </a:rPr>
              <a:t>13 </a:t>
            </a:r>
            <a:r>
              <a:rPr lang="de-DE" sz="2400" dirty="0">
                <a:solidFill>
                  <a:srgbClr val="FF0000"/>
                </a:solidFill>
                <a:latin typeface="Arial" charset="0"/>
              </a:rPr>
              <a:t>m</a:t>
            </a:r>
          </a:p>
        </p:txBody>
      </p:sp>
      <p:sp>
        <p:nvSpPr>
          <p:cNvPr id="10250" name="Line 18"/>
          <p:cNvSpPr>
            <a:spLocks noChangeShapeType="1"/>
          </p:cNvSpPr>
          <p:nvPr/>
        </p:nvSpPr>
        <p:spPr bwMode="auto">
          <a:xfrm>
            <a:off x="1476375" y="5863295"/>
            <a:ext cx="0" cy="295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9"/>
          <p:cNvSpPr>
            <a:spLocks noChangeShapeType="1"/>
          </p:cNvSpPr>
          <p:nvPr/>
        </p:nvSpPr>
        <p:spPr bwMode="auto">
          <a:xfrm>
            <a:off x="8337550" y="5331482"/>
            <a:ext cx="0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Arial Bar" charset="0"/>
                <a:ea typeface="Arial Bar" charset="0"/>
                <a:cs typeface="Arial Bar" charset="0"/>
              </a:rPr>
              <a:t>P</a:t>
            </a:r>
            <a:r>
              <a:rPr lang="de-DE" dirty="0" smtClean="0"/>
              <a:t>ANDA </a:t>
            </a:r>
            <a:r>
              <a:rPr lang="de-DE" smtClean="0"/>
              <a:t>Detector</a:t>
            </a:r>
            <a:endParaRPr lang="de-DE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E6311-FCD8-4413-9101-6C0056C03454}" type="slidenum">
              <a:rPr lang="en-US" smtClean="0"/>
              <a:t>5</a:t>
            </a:fld>
            <a:endParaRPr lang="en-US"/>
          </a:p>
        </p:txBody>
      </p:sp>
      <p:sp>
        <p:nvSpPr>
          <p:cNvPr id="2" name="Abgerundetes Rechteck 1"/>
          <p:cNvSpPr/>
          <p:nvPr/>
        </p:nvSpPr>
        <p:spPr>
          <a:xfrm>
            <a:off x="1834026" y="3216968"/>
            <a:ext cx="1128682" cy="689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3419872" y="1196752"/>
            <a:ext cx="3144451" cy="461665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FF0000"/>
                </a:solidFill>
              </a:defRPr>
            </a:lvl1pPr>
          </a:lstStyle>
          <a:p>
            <a:r>
              <a:rPr lang="en-US" sz="2400" dirty="0" smtClean="0"/>
              <a:t>Micro Vertex Detector</a:t>
            </a:r>
            <a:endParaRPr lang="en-US" sz="2400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2195736" y="1637511"/>
            <a:ext cx="1800200" cy="192395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>
            <a:off x="2699792" y="2234481"/>
            <a:ext cx="2664296" cy="112251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1457325" y="5406095"/>
            <a:ext cx="6873875" cy="612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feld 18"/>
          <p:cNvSpPr txBox="1"/>
          <p:nvPr/>
        </p:nvSpPr>
        <p:spPr>
          <a:xfrm>
            <a:off x="2962708" y="4365104"/>
            <a:ext cx="6073788" cy="2062103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square">
            <a:spAutoFit/>
          </a:bodyPr>
          <a:lstStyle/>
          <a:p>
            <a:pPr marL="0" lvl="1">
              <a:buClr>
                <a:schemeClr val="tx2"/>
              </a:buClr>
              <a:defRPr/>
            </a:pPr>
            <a:r>
              <a:rPr lang="de-DE" sz="2000" b="1" dirty="0" smtClean="0">
                <a:solidFill>
                  <a:srgbClr val="FF0000"/>
                </a:solidFill>
              </a:rPr>
              <a:t>PANDA: Rare </a:t>
            </a:r>
            <a:r>
              <a:rPr lang="de-DE" sz="2000" b="1" dirty="0" err="1" smtClean="0">
                <a:solidFill>
                  <a:srgbClr val="FF0000"/>
                </a:solidFill>
              </a:rPr>
              <a:t>channels</a:t>
            </a:r>
            <a:r>
              <a:rPr lang="de-DE" sz="2000" b="1" dirty="0" smtClean="0">
                <a:solidFill>
                  <a:srgbClr val="FF0000"/>
                </a:solidFill>
              </a:rPr>
              <a:t>, high </a:t>
            </a:r>
            <a:r>
              <a:rPr lang="de-DE" sz="2000" b="1" dirty="0" err="1" smtClean="0">
                <a:solidFill>
                  <a:srgbClr val="FF0000"/>
                </a:solidFill>
              </a:rPr>
              <a:t>rates</a:t>
            </a:r>
            <a:r>
              <a:rPr lang="de-DE" sz="2000" b="1" dirty="0" smtClean="0">
                <a:solidFill>
                  <a:srgbClr val="FF0000"/>
                </a:solidFill>
              </a:rPr>
              <a:t> (2·10</a:t>
            </a:r>
            <a:r>
              <a:rPr lang="de-DE" sz="2000" b="1" baseline="30000" dirty="0" smtClean="0">
                <a:solidFill>
                  <a:srgbClr val="FF0000"/>
                </a:solidFill>
              </a:rPr>
              <a:t>7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evts</a:t>
            </a:r>
            <a:r>
              <a:rPr lang="de-DE" sz="2000" b="1" dirty="0" smtClean="0">
                <a:solidFill>
                  <a:srgbClr val="FF0000"/>
                </a:solidFill>
              </a:rPr>
              <a:t>/s)</a:t>
            </a:r>
          </a:p>
          <a:p>
            <a:pPr marL="285750" lvl="1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/>
              <a:t>topology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background</a:t>
            </a:r>
            <a:endParaRPr lang="de-DE" dirty="0" smtClean="0"/>
          </a:p>
          <a:p>
            <a:pPr marL="285750" lvl="1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de-DE" dirty="0" err="1" smtClean="0">
                <a:sym typeface="Wingdings" pitchFamily="2" charset="2"/>
              </a:rPr>
              <a:t>No</a:t>
            </a:r>
            <a:r>
              <a:rPr lang="de-DE" dirty="0" smtClean="0">
                <a:sym typeface="Wingdings" pitchFamily="2" charset="2"/>
              </a:rPr>
              <a:t> simple </a:t>
            </a:r>
            <a:r>
              <a:rPr lang="de-DE" dirty="0" err="1" smtClean="0">
                <a:sym typeface="Wingdings" pitchFamily="2" charset="2"/>
              </a:rPr>
              <a:t>event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selection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criteria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with</a:t>
            </a:r>
            <a:r>
              <a:rPr lang="de-DE" dirty="0" smtClean="0">
                <a:sym typeface="Wingdings" pitchFamily="2" charset="2"/>
              </a:rPr>
              <a:t/>
            </a:r>
            <a:br>
              <a:rPr lang="de-DE" dirty="0" smtClean="0">
                <a:sym typeface="Wingdings" pitchFamily="2" charset="2"/>
              </a:rPr>
            </a:br>
            <a:r>
              <a:rPr lang="de-DE" dirty="0" smtClean="0">
                <a:sym typeface="Wingdings" pitchFamily="2" charset="2"/>
              </a:rPr>
              <a:t>high </a:t>
            </a:r>
            <a:r>
              <a:rPr lang="de-DE" dirty="0" err="1">
                <a:sym typeface="Wingdings" pitchFamily="2" charset="2"/>
              </a:rPr>
              <a:t>suppression</a:t>
            </a:r>
            <a:r>
              <a:rPr lang="de-DE" dirty="0">
                <a:sym typeface="Wingdings" pitchFamily="2" charset="2"/>
              </a:rPr>
              <a:t> potential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de-DE" b="1" dirty="0" smtClean="0">
                <a:solidFill>
                  <a:schemeClr val="tx2"/>
                </a:solidFill>
                <a:sym typeface="Wingdings" pitchFamily="2" charset="2"/>
              </a:rPr>
              <a:t>Online </a:t>
            </a:r>
            <a:r>
              <a:rPr lang="de-DE" b="1" dirty="0" err="1" smtClean="0">
                <a:solidFill>
                  <a:schemeClr val="tx2"/>
                </a:solidFill>
                <a:sym typeface="Wingdings" pitchFamily="2" charset="2"/>
              </a:rPr>
              <a:t>event</a:t>
            </a:r>
            <a:r>
              <a:rPr lang="de-DE" b="1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b="1" dirty="0" err="1" smtClean="0">
                <a:solidFill>
                  <a:schemeClr val="tx2"/>
                </a:solidFill>
                <a:sym typeface="Wingdings" pitchFamily="2" charset="2"/>
              </a:rPr>
              <a:t>filter</a:t>
            </a:r>
            <a:r>
              <a:rPr lang="de-DE" b="1" dirty="0" smtClean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instead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of</a:t>
            </a:r>
            <a:r>
              <a:rPr lang="de-DE" dirty="0" smtClean="0">
                <a:sym typeface="Wingdings" pitchFamily="2" charset="2"/>
              </a:rPr>
              <a:t> traditional </a:t>
            </a:r>
            <a:r>
              <a:rPr lang="de-DE" dirty="0" err="1" smtClean="0">
                <a:sym typeface="Wingdings" pitchFamily="2" charset="2"/>
              </a:rPr>
              <a:t>trigger</a:t>
            </a:r>
            <a:endParaRPr lang="de-DE" dirty="0" smtClean="0">
              <a:sym typeface="Wingdings" pitchFamily="2" charset="2"/>
            </a:endParaRPr>
          </a:p>
          <a:p>
            <a:pPr marL="285750" lvl="1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de-DE" dirty="0" smtClean="0"/>
              <a:t>Most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/>
              <a:t>channel</a:t>
            </a:r>
            <a:r>
              <a:rPr lang="de-DE" dirty="0"/>
              <a:t> </a:t>
            </a:r>
            <a:r>
              <a:rPr lang="de-DE" dirty="0" err="1"/>
              <a:t>selections</a:t>
            </a:r>
            <a:r>
              <a:rPr lang="de-DE" dirty="0"/>
              <a:t> </a:t>
            </a:r>
            <a:r>
              <a:rPr lang="de-DE" dirty="0" err="1" smtClean="0"/>
              <a:t>require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>
                <a:solidFill>
                  <a:schemeClr val="tx2"/>
                </a:solidFill>
              </a:rPr>
              <a:t>online </a:t>
            </a:r>
            <a:r>
              <a:rPr lang="de-DE" b="1" dirty="0" err="1" smtClean="0">
                <a:solidFill>
                  <a:schemeClr val="tx2"/>
                </a:solidFill>
              </a:rPr>
              <a:t>tracking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information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788024" y="1772816"/>
            <a:ext cx="2853345" cy="461665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none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FF0000"/>
                </a:solidFill>
              </a:defRPr>
            </a:lvl1pPr>
          </a:lstStyle>
          <a:p>
            <a:r>
              <a:rPr lang="en-US" sz="2400" dirty="0" smtClean="0"/>
              <a:t>Straw Tube Tracker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520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Results</a:t>
            </a:r>
            <a:r>
              <a:rPr lang="de-DE" dirty="0" smtClean="0"/>
              <a:t>: </a:t>
            </a:r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 </a:t>
            </a:r>
            <a:r>
              <a:rPr lang="de-DE" dirty="0"/>
              <a:t>R</a:t>
            </a:r>
            <a:r>
              <a:rPr lang="de-DE" dirty="0" smtClean="0"/>
              <a:t>esolution (90% </a:t>
            </a:r>
            <a:r>
              <a:rPr lang="de-DE" dirty="0" err="1" smtClean="0"/>
              <a:t>Correct</a:t>
            </a:r>
            <a:r>
              <a:rPr lang="de-DE" dirty="0" smtClean="0"/>
              <a:t> Hits)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pic>
        <p:nvPicPr>
          <p:cNvPr id="12290" name="Picture 2" descr="C:\Users\Mertens\daten\praesentationen\2013-06 Tripletfinder LEAP Uppsala\material\plots_leap_final\hptresmc9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46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 rot="20548158">
            <a:off x="1426585" y="2344456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8989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: </a:t>
            </a:r>
            <a:r>
              <a:rPr lang="el-GR" dirty="0" smtClean="0"/>
              <a:t>φ</a:t>
            </a:r>
            <a:r>
              <a:rPr lang="de-DE" dirty="0" smtClean="0"/>
              <a:t> </a:t>
            </a:r>
            <a:r>
              <a:rPr lang="de-DE" dirty="0"/>
              <a:t>Resolution </a:t>
            </a:r>
            <a:r>
              <a:rPr lang="de-DE" dirty="0" smtClean="0"/>
              <a:t>(</a:t>
            </a:r>
            <a:r>
              <a:rPr lang="de-DE" dirty="0" err="1" smtClean="0"/>
              <a:t>Full</a:t>
            </a:r>
            <a:r>
              <a:rPr lang="de-DE" dirty="0" smtClean="0"/>
              <a:t> Output)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pic>
        <p:nvPicPr>
          <p:cNvPr id="13314" name="Picture 2" descr="C:\Users\Mertens\daten\praesentationen\2013-06 Tripletfinder LEAP Uppsala\material\plots_leap_final\hphiresmc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46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 rot="20548158">
            <a:off x="2495958" y="3197764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3225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: </a:t>
            </a:r>
            <a:r>
              <a:rPr lang="el-GR" dirty="0" smtClean="0"/>
              <a:t>φ</a:t>
            </a:r>
            <a:r>
              <a:rPr lang="de-DE" dirty="0" smtClean="0"/>
              <a:t> </a:t>
            </a:r>
            <a:r>
              <a:rPr lang="de-DE" dirty="0"/>
              <a:t>Resolution </a:t>
            </a:r>
            <a:r>
              <a:rPr lang="de-DE" dirty="0" smtClean="0"/>
              <a:t>(80% </a:t>
            </a:r>
            <a:r>
              <a:rPr lang="de-DE" dirty="0" err="1" smtClean="0"/>
              <a:t>Correct</a:t>
            </a:r>
            <a:r>
              <a:rPr lang="de-DE" dirty="0" smtClean="0"/>
              <a:t> Hits)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pic>
        <p:nvPicPr>
          <p:cNvPr id="14338" name="Picture 2" descr="C:\Users\Mertens\daten\praesentationen\2013-06 Tripletfinder LEAP Uppsala\material\plots_leap_final\hphiresmc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46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 rot="20548158">
            <a:off x="2495958" y="3197764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8643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rtens\daten\praesentationen\2013-06 Tripletfinder LEAP Uppsala\material\plots_leap_final\hphiresmc9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440000"/>
            <a:ext cx="7922012" cy="46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: </a:t>
            </a:r>
            <a:r>
              <a:rPr lang="el-GR" dirty="0"/>
              <a:t>φ</a:t>
            </a:r>
            <a:r>
              <a:rPr lang="de-DE" dirty="0"/>
              <a:t> Resolution </a:t>
            </a:r>
            <a:r>
              <a:rPr lang="de-DE" dirty="0" smtClean="0"/>
              <a:t>(90% </a:t>
            </a:r>
            <a:r>
              <a:rPr lang="de-DE" dirty="0" err="1" smtClean="0"/>
              <a:t>Correct</a:t>
            </a:r>
            <a:r>
              <a:rPr lang="de-DE" dirty="0" smtClean="0"/>
              <a:t> Hits)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067944" y="5939988"/>
            <a:ext cx="14542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Little </a:t>
            </a:r>
            <a:r>
              <a:rPr lang="de-DE" dirty="0" err="1" smtClean="0"/>
              <a:t>Bumps</a:t>
            </a:r>
            <a:endParaRPr lang="de-DE" dirty="0"/>
          </a:p>
        </p:txBody>
      </p:sp>
      <p:cxnSp>
        <p:nvCxnSpPr>
          <p:cNvPr id="11" name="Gerade Verbindung mit Pfeil 10"/>
          <p:cNvCxnSpPr>
            <a:stCxn id="7" idx="3"/>
          </p:cNvCxnSpPr>
          <p:nvPr/>
        </p:nvCxnSpPr>
        <p:spPr>
          <a:xfrm flipV="1">
            <a:off x="5522188" y="5805264"/>
            <a:ext cx="1714108" cy="319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7" idx="1"/>
          </p:cNvCxnSpPr>
          <p:nvPr/>
        </p:nvCxnSpPr>
        <p:spPr>
          <a:xfrm flipH="1" flipV="1">
            <a:off x="2195736" y="5805264"/>
            <a:ext cx="1872208" cy="319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 rot="20548158">
            <a:off x="2495958" y="3197764"/>
            <a:ext cx="440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77100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Bumps</a:t>
            </a:r>
            <a:r>
              <a:rPr lang="de-DE" dirty="0" smtClean="0"/>
              <a:t>: </a:t>
            </a: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Directions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Recurring</a:t>
            </a:r>
            <a:r>
              <a:rPr lang="de-DE" dirty="0" smtClean="0"/>
              <a:t> Tracks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pic>
        <p:nvPicPr>
          <p:cNvPr id="9218" name="Picture 2" descr="C:\Users\Mertens\daten\praesentationen\2013-05 Tripletfinder JLU Seminar Giessen\material\180degreemismatchexplan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568952" cy="497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9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Bumps</a:t>
            </a:r>
            <a:r>
              <a:rPr lang="de-DE" dirty="0"/>
              <a:t>: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Directions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Recurring</a:t>
            </a:r>
            <a:r>
              <a:rPr lang="de-DE" dirty="0"/>
              <a:t> Tracks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Marius C. Mertens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027-D653-47A6-8A4D-BA31AB4B3D03}" type="slidenum">
              <a:rPr lang="de-DE" smtClean="0"/>
              <a:pPr/>
              <a:t>55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Z:\daten\praesentationen\2013-09 FAIRNESS Berlin\material\180degreemismatchexplanation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" y="1411200"/>
            <a:ext cx="8567887" cy="49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90" y="1257326"/>
            <a:ext cx="7145026" cy="498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GPU Implementation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Marius C. Mertens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027-D653-47A6-8A4D-BA31AB4B3D03}" type="slidenum">
              <a:rPr lang="de-DE" smtClean="0"/>
              <a:pPr/>
              <a:t>56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999868" y="6212798"/>
            <a:ext cx="703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smtClean="0"/>
              <a:t>Andrew V. Adinetz, NVIDIA </a:t>
            </a:r>
            <a:r>
              <a:rPr lang="de-DE" sz="1600" i="1" dirty="0" err="1"/>
              <a:t>Application</a:t>
            </a:r>
            <a:r>
              <a:rPr lang="de-DE" sz="1600" i="1" dirty="0"/>
              <a:t> Lab </a:t>
            </a:r>
            <a:r>
              <a:rPr lang="de-DE" sz="1600" i="1" dirty="0" smtClean="0"/>
              <a:t>(www.fz-juelich.de/ias/jsc/nvlab</a:t>
            </a:r>
            <a:r>
              <a:rPr lang="de-DE" sz="1600" i="1" dirty="0"/>
              <a:t>)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1870089" y="1762354"/>
            <a:ext cx="0" cy="35360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1119490" y="1367324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Max. Burst </a:t>
            </a:r>
            <a:r>
              <a:rPr lang="de-DE" sz="1400" dirty="0" smtClean="0">
                <a:solidFill>
                  <a:srgbClr val="FF0000"/>
                </a:solidFill>
              </a:rPr>
              <a:t>Size</a:t>
            </a:r>
            <a:endParaRPr lang="de-D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3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574675" y="1412875"/>
            <a:ext cx="8569325" cy="504031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de-DE" b="1" dirty="0" smtClean="0">
                <a:solidFill>
                  <a:schemeClr val="tx2"/>
                </a:solidFill>
              </a:rPr>
              <a:t>Triplet Finder</a:t>
            </a:r>
          </a:p>
          <a:p>
            <a:pPr lvl="1"/>
            <a:r>
              <a:rPr lang="de-DE" dirty="0" smtClean="0"/>
              <a:t>Further </a:t>
            </a:r>
            <a:r>
              <a:rPr lang="de-DE" dirty="0" err="1"/>
              <a:t>studies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background</a:t>
            </a:r>
            <a:r>
              <a:rPr lang="de-DE" dirty="0" smtClean="0"/>
              <a:t> </a:t>
            </a:r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 err="1" smtClean="0">
                <a:sym typeface="Wingdings" pitchFamily="2" charset="2"/>
              </a:rPr>
              <a:t>Efficiencies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and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purities</a:t>
            </a:r>
            <a:r>
              <a:rPr lang="de-DE" dirty="0">
                <a:sym typeface="Wingdings" pitchFamily="2" charset="2"/>
              </a:rPr>
              <a:t/>
            </a:r>
            <a:br>
              <a:rPr lang="de-DE" dirty="0">
                <a:sym typeface="Wingdings" pitchFamily="2" charset="2"/>
              </a:rPr>
            </a:br>
            <a:r>
              <a:rPr lang="de-DE" dirty="0" smtClean="0">
                <a:sym typeface="Wingdings" pitchFamily="2" charset="2"/>
              </a:rPr>
              <a:t>(</a:t>
            </a:r>
            <a:r>
              <a:rPr lang="de-DE" dirty="0" err="1" smtClean="0">
                <a:sym typeface="Wingdings" pitchFamily="2" charset="2"/>
              </a:rPr>
              <a:t>resolution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interesting</a:t>
            </a:r>
            <a:r>
              <a:rPr lang="de-DE" dirty="0" smtClean="0">
                <a:sym typeface="Wingdings" pitchFamily="2" charset="2"/>
              </a:rPr>
              <a:t>, but not </a:t>
            </a:r>
            <a:r>
              <a:rPr lang="de-DE" dirty="0" err="1" smtClean="0">
                <a:sym typeface="Wingdings" pitchFamily="2" charset="2"/>
              </a:rPr>
              <a:t>primary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figure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of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merit</a:t>
            </a:r>
            <a:r>
              <a:rPr lang="de-DE" dirty="0" smtClean="0">
                <a:sym typeface="Wingdings" pitchFamily="2" charset="2"/>
              </a:rPr>
              <a:t>  Track fitter)</a:t>
            </a:r>
          </a:p>
          <a:p>
            <a:endParaRPr lang="de-DE" dirty="0" smtClean="0"/>
          </a:p>
          <a:p>
            <a:r>
              <a:rPr lang="de-DE" b="1" dirty="0" smtClean="0">
                <a:solidFill>
                  <a:schemeClr val="tx2"/>
                </a:solidFill>
              </a:rPr>
              <a:t>Online Tracking System</a:t>
            </a:r>
            <a:endParaRPr lang="de-DE" b="1" dirty="0">
              <a:solidFill>
                <a:schemeClr val="tx2"/>
              </a:solidFill>
            </a:endParaRPr>
          </a:p>
          <a:p>
            <a:pPr lvl="1"/>
            <a:r>
              <a:rPr lang="de-DE" dirty="0" err="1" smtClean="0"/>
              <a:t>Investigate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 </a:t>
            </a:r>
            <a:r>
              <a:rPr lang="de-DE" dirty="0" err="1" smtClean="0"/>
              <a:t>interplay</a:t>
            </a:r>
            <a:endParaRPr lang="de-DE" dirty="0" smtClean="0"/>
          </a:p>
          <a:p>
            <a:pPr lvl="1"/>
            <a:r>
              <a:rPr lang="de-DE" dirty="0" err="1" smtClean="0"/>
              <a:t>Investigate</a:t>
            </a:r>
            <a:r>
              <a:rPr lang="de-DE" dirty="0" smtClean="0"/>
              <a:t> „</a:t>
            </a:r>
            <a:r>
              <a:rPr lang="de-DE" dirty="0" err="1" smtClean="0"/>
              <a:t>special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“ </a:t>
            </a:r>
            <a:r>
              <a:rPr lang="de-DE" dirty="0" smtClean="0">
                <a:sym typeface="Wingdings" pitchFamily="2" charset="2"/>
              </a:rPr>
              <a:t> Track </a:t>
            </a:r>
            <a:r>
              <a:rPr lang="de-DE" dirty="0" err="1" smtClean="0">
                <a:sym typeface="Wingdings" pitchFamily="2" charset="2"/>
              </a:rPr>
              <a:t>flags</a:t>
            </a:r>
            <a:r>
              <a:rPr lang="de-DE" dirty="0" smtClean="0">
                <a:sym typeface="Wingdings" pitchFamily="2" charset="2"/>
              </a:rPr>
              <a:t>, </a:t>
            </a:r>
            <a:r>
              <a:rPr lang="de-DE" i="1" dirty="0" smtClean="0">
                <a:sym typeface="Wingdings" pitchFamily="2" charset="2"/>
              </a:rPr>
              <a:t>i.e.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duplicate</a:t>
            </a:r>
            <a:r>
              <a:rPr lang="de-DE" dirty="0" smtClean="0">
                <a:sym typeface="Wingdings" pitchFamily="2" charset="2"/>
              </a:rPr>
              <a:t>, </a:t>
            </a:r>
            <a:r>
              <a:rPr lang="de-DE" dirty="0" err="1" smtClean="0">
                <a:sym typeface="Wingdings" pitchFamily="2" charset="2"/>
              </a:rPr>
              <a:t>curler</a:t>
            </a:r>
            <a:r>
              <a:rPr lang="de-DE" dirty="0" smtClean="0">
                <a:sym typeface="Wingdings" pitchFamily="2" charset="2"/>
              </a:rPr>
              <a:t>, …</a:t>
            </a:r>
            <a:endParaRPr lang="de-DE" dirty="0" smtClean="0"/>
          </a:p>
          <a:p>
            <a:pPr lvl="1"/>
            <a:r>
              <a:rPr lang="de-DE" dirty="0" err="1" smtClean="0"/>
              <a:t>Investigate</a:t>
            </a:r>
            <a:r>
              <a:rPr lang="de-DE" dirty="0" smtClean="0"/>
              <a:t> </a:t>
            </a:r>
            <a:r>
              <a:rPr lang="de-DE" dirty="0" err="1"/>
              <a:t>correlation</a:t>
            </a:r>
            <a:r>
              <a:rPr lang="de-DE" dirty="0"/>
              <a:t> </a:t>
            </a:r>
            <a:r>
              <a:rPr lang="de-DE" dirty="0" err="1" smtClean="0"/>
              <a:t>between</a:t>
            </a:r>
            <a:endParaRPr lang="de-DE" dirty="0" smtClean="0"/>
          </a:p>
          <a:p>
            <a:pPr lvl="2"/>
            <a:r>
              <a:rPr lang="de-DE" dirty="0" smtClean="0"/>
              <a:t>Efficiency </a:t>
            </a:r>
            <a:r>
              <a:rPr lang="de-DE" dirty="0"/>
              <a:t>/ </a:t>
            </a:r>
            <a:r>
              <a:rPr lang="de-DE" dirty="0" smtClean="0"/>
              <a:t>Resolution</a:t>
            </a:r>
          </a:p>
          <a:p>
            <a:pPr lvl="2"/>
            <a:r>
              <a:rPr lang="de-DE" dirty="0" smtClean="0"/>
              <a:t>Track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 lvl="2"/>
            <a:r>
              <a:rPr lang="de-DE" dirty="0" smtClean="0"/>
              <a:t>Observables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smtClean="0"/>
              <a:t>time</a:t>
            </a:r>
          </a:p>
          <a:p>
            <a:pPr marL="457200" lvl="1" indent="0">
              <a:buNone/>
            </a:pPr>
            <a:r>
              <a:rPr lang="de-DE" dirty="0" smtClean="0">
                <a:sym typeface="Wingdings" pitchFamily="2" charset="2"/>
              </a:rPr>
              <a:t> Online </a:t>
            </a:r>
            <a:r>
              <a:rPr lang="de-DE" dirty="0" err="1" smtClean="0">
                <a:sym typeface="Wingdings" pitchFamily="2" charset="2"/>
              </a:rPr>
              <a:t>reconstruction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quality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control</a:t>
            </a:r>
            <a:r>
              <a:rPr lang="de-DE" dirty="0">
                <a:sym typeface="Wingdings" pitchFamily="2" charset="2"/>
              </a:rPr>
              <a:t/>
            </a:r>
            <a:br>
              <a:rPr lang="de-DE" dirty="0">
                <a:sym typeface="Wingdings" pitchFamily="2" charset="2"/>
              </a:rPr>
            </a:br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 err="1" smtClean="0">
                <a:sym typeface="Wingdings" pitchFamily="2" charset="2"/>
              </a:rPr>
              <a:t>Selection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of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best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result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from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several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algorithms</a:t>
            </a:r>
            <a:endParaRPr lang="de-DE" dirty="0"/>
          </a:p>
          <a:p>
            <a:pPr lvl="1"/>
            <a:endParaRPr lang="de-DE" dirty="0" smtClean="0"/>
          </a:p>
          <a:p>
            <a:r>
              <a:rPr lang="de-DE" b="1" dirty="0" err="1" smtClean="0">
                <a:solidFill>
                  <a:schemeClr val="tx2"/>
                </a:solidFill>
              </a:rPr>
              <a:t>Requirements</a:t>
            </a:r>
            <a:r>
              <a:rPr lang="de-DE" b="1" dirty="0" smtClean="0">
                <a:solidFill>
                  <a:schemeClr val="tx2"/>
                </a:solidFill>
              </a:rPr>
              <a:t> in </a:t>
            </a:r>
            <a:r>
              <a:rPr lang="de-DE" b="1" dirty="0" err="1" smtClean="0">
                <a:solidFill>
                  <a:schemeClr val="tx2"/>
                </a:solidFill>
              </a:rPr>
              <a:t>PandaROOT</a:t>
            </a:r>
            <a:endParaRPr lang="de-DE" b="1" dirty="0">
              <a:solidFill>
                <a:schemeClr val="tx2"/>
              </a:solidFill>
            </a:endParaRPr>
          </a:p>
          <a:p>
            <a:pPr lvl="1"/>
            <a:r>
              <a:rPr lang="de-DE" dirty="0"/>
              <a:t>Burst </a:t>
            </a:r>
            <a:r>
              <a:rPr lang="de-DE" dirty="0" err="1"/>
              <a:t>simulation</a:t>
            </a:r>
            <a:r>
              <a:rPr lang="de-DE" dirty="0"/>
              <a:t> in </a:t>
            </a:r>
            <a:r>
              <a:rPr lang="de-DE" dirty="0" err="1" smtClean="0"/>
              <a:t>digitization</a:t>
            </a:r>
            <a:r>
              <a:rPr lang="de-DE" dirty="0" smtClean="0"/>
              <a:t> </a:t>
            </a:r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 err="1" smtClean="0">
                <a:sym typeface="Wingdings" pitchFamily="2" charset="2"/>
              </a:rPr>
              <a:t>Realistic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burst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structure</a:t>
            </a:r>
            <a:r>
              <a:rPr lang="de-DE" dirty="0" smtClean="0">
                <a:sym typeface="Wingdings" pitchFamily="2" charset="2"/>
              </a:rPr>
              <a:t> in online </a:t>
            </a:r>
            <a:r>
              <a:rPr lang="de-DE" dirty="0" err="1" smtClean="0">
                <a:sym typeface="Wingdings" pitchFamily="2" charset="2"/>
              </a:rPr>
              <a:t>reconstruction</a:t>
            </a:r>
            <a:endParaRPr lang="de-DE" dirty="0"/>
          </a:p>
          <a:p>
            <a:pPr lvl="1"/>
            <a:r>
              <a:rPr lang="de-DE" dirty="0"/>
              <a:t>Signal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embedded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 smtClean="0"/>
              <a:t>background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selectable</a:t>
            </a:r>
            <a:r>
              <a:rPr lang="de-DE" dirty="0" smtClean="0"/>
              <a:t> </a:t>
            </a:r>
            <a:r>
              <a:rPr lang="de-DE" dirty="0" err="1" smtClean="0"/>
              <a:t>rates</a:t>
            </a:r>
            <a:r>
              <a:rPr lang="de-DE" dirty="0" smtClean="0"/>
              <a:t> (e.g. </a:t>
            </a:r>
            <a:r>
              <a:rPr lang="de-DE" dirty="0" err="1" smtClean="0"/>
              <a:t>minimum</a:t>
            </a:r>
            <a:r>
              <a:rPr lang="de-DE" dirty="0" smtClean="0"/>
              <a:t> time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168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Summary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574675" y="1412875"/>
            <a:ext cx="8569325" cy="504031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1"/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b="1" dirty="0" smtClean="0">
                <a:solidFill>
                  <a:schemeClr val="tx2"/>
                </a:solidFill>
              </a:rPr>
              <a:t>online </a:t>
            </a:r>
            <a:r>
              <a:rPr lang="de-DE" b="1" dirty="0" err="1" smtClean="0">
                <a:solidFill>
                  <a:schemeClr val="tx2"/>
                </a:solidFill>
              </a:rPr>
              <a:t>tracking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system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dirty="0" smtClean="0"/>
              <a:t>design/</a:t>
            </a:r>
            <a:r>
              <a:rPr lang="de-DE" dirty="0" err="1" smtClean="0"/>
              <a:t>ideas</a:t>
            </a:r>
            <a:r>
              <a:rPr lang="de-DE" dirty="0" smtClean="0"/>
              <a:t>/</a:t>
            </a:r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advancing</a:t>
            </a:r>
            <a:endParaRPr lang="de-DE" dirty="0" smtClean="0"/>
          </a:p>
          <a:p>
            <a:pPr lvl="1"/>
            <a:r>
              <a:rPr lang="de-DE" dirty="0" err="1" smtClean="0"/>
              <a:t>Proof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r>
              <a:rPr lang="de-DE" dirty="0" smtClean="0"/>
              <a:t> </a:t>
            </a:r>
            <a:r>
              <a:rPr lang="de-DE" b="1" dirty="0" smtClean="0">
                <a:solidFill>
                  <a:schemeClr val="tx2"/>
                </a:solidFill>
              </a:rPr>
              <a:t>Triplet Finder </a:t>
            </a:r>
            <a:r>
              <a:rPr lang="de-DE" dirty="0" err="1" smtClean="0"/>
              <a:t>tested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DPM </a:t>
            </a:r>
            <a:r>
              <a:rPr lang="de-DE" dirty="0" err="1" smtClean="0"/>
              <a:t>input</a:t>
            </a:r>
            <a:r>
              <a:rPr lang="de-DE" dirty="0" smtClean="0"/>
              <a:t> in</a:t>
            </a:r>
            <a:br>
              <a:rPr lang="de-DE" dirty="0" smtClean="0"/>
            </a:br>
            <a:r>
              <a:rPr lang="de-DE" b="1" dirty="0" smtClean="0">
                <a:solidFill>
                  <a:schemeClr val="tx2"/>
                </a:solidFill>
              </a:rPr>
              <a:t>time </a:t>
            </a:r>
            <a:r>
              <a:rPr lang="de-DE" b="1" dirty="0" err="1" smtClean="0">
                <a:solidFill>
                  <a:schemeClr val="tx2"/>
                </a:solidFill>
              </a:rPr>
              <a:t>based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simulations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realistic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r>
              <a:rPr lang="de-DE" dirty="0" smtClean="0"/>
              <a:t> </a:t>
            </a:r>
            <a:r>
              <a:rPr lang="de-DE" dirty="0" err="1" smtClean="0"/>
              <a:t>rates</a:t>
            </a:r>
            <a:endParaRPr lang="de-DE" dirty="0" smtClean="0"/>
          </a:p>
          <a:p>
            <a:pPr lvl="1"/>
            <a:r>
              <a:rPr lang="de-DE" b="1" dirty="0" smtClean="0">
                <a:solidFill>
                  <a:schemeClr val="tx2"/>
                </a:solidFill>
              </a:rPr>
              <a:t>Robust first-</a:t>
            </a:r>
            <a:r>
              <a:rPr lang="de-DE" b="1" dirty="0" err="1" smtClean="0">
                <a:solidFill>
                  <a:schemeClr val="tx2"/>
                </a:solidFill>
              </a:rPr>
              <a:t>line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algorithm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/>
              <a:t>independent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isochrone (t</a:t>
            </a:r>
            <a:r>
              <a:rPr lang="de-DE" baseline="-25000" dirty="0" smtClean="0"/>
              <a:t>0</a:t>
            </a:r>
            <a:r>
              <a:rPr lang="de-DE" dirty="0" smtClean="0"/>
              <a:t>)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drifttime </a:t>
            </a:r>
            <a:r>
              <a:rPr lang="de-DE" dirty="0" err="1" smtClean="0"/>
              <a:t>calibration</a:t>
            </a:r>
            <a:endParaRPr lang="de-DE" dirty="0" smtClean="0"/>
          </a:p>
          <a:p>
            <a:pPr lvl="1"/>
            <a:r>
              <a:rPr lang="de-DE" dirty="0" smtClean="0"/>
              <a:t>First </a:t>
            </a:r>
            <a:r>
              <a:rPr lang="de-DE" b="1" dirty="0" smtClean="0">
                <a:solidFill>
                  <a:schemeClr val="tx2"/>
                </a:solidFill>
              </a:rPr>
              <a:t>quantitative </a:t>
            </a:r>
            <a:r>
              <a:rPr lang="de-DE" b="1" dirty="0" err="1" smtClean="0">
                <a:solidFill>
                  <a:schemeClr val="tx2"/>
                </a:solidFill>
              </a:rPr>
              <a:t>test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results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dirty="0" err="1" smtClean="0"/>
              <a:t>incoming</a:t>
            </a:r>
            <a:endParaRPr lang="de-DE" dirty="0" smtClean="0"/>
          </a:p>
          <a:p>
            <a:pPr lvl="1"/>
            <a:r>
              <a:rPr lang="de-DE" dirty="0" err="1" smtClean="0"/>
              <a:t>Many</a:t>
            </a:r>
            <a:r>
              <a:rPr lang="de-DE" dirty="0" smtClean="0"/>
              <a:t> (</a:t>
            </a:r>
            <a:r>
              <a:rPr lang="de-DE" dirty="0" err="1" smtClean="0"/>
              <a:t>straightforward</a:t>
            </a:r>
            <a:r>
              <a:rPr lang="de-DE" dirty="0" smtClean="0"/>
              <a:t>) </a:t>
            </a:r>
            <a:r>
              <a:rPr lang="de-DE" b="1" dirty="0" err="1" smtClean="0">
                <a:solidFill>
                  <a:schemeClr val="tx2"/>
                </a:solidFill>
              </a:rPr>
              <a:t>tuning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possibilites</a:t>
            </a: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dirty="0" err="1" smtClean="0"/>
              <a:t>affecting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r>
              <a:rPr lang="de-DE" dirty="0" smtClean="0"/>
              <a:t>, </a:t>
            </a:r>
            <a:r>
              <a:rPr lang="de-DE" dirty="0" err="1" smtClean="0"/>
              <a:t>purity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robustness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studied</a:t>
            </a:r>
            <a:endParaRPr lang="de-DE" dirty="0" smtClean="0"/>
          </a:p>
          <a:p>
            <a:r>
              <a:rPr lang="de-DE" dirty="0" smtClean="0"/>
              <a:t>Future</a:t>
            </a:r>
          </a:p>
          <a:p>
            <a:pPr lvl="1"/>
            <a:r>
              <a:rPr lang="de-DE" dirty="0" smtClean="0"/>
              <a:t>Triplet Finder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signal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events</a:t>
            </a:r>
            <a:endParaRPr lang="de-DE" b="1" dirty="0" smtClean="0">
              <a:solidFill>
                <a:schemeClr val="tx2"/>
              </a:solidFill>
            </a:endParaRPr>
          </a:p>
          <a:p>
            <a:pPr lvl="1"/>
            <a:r>
              <a:rPr lang="de-DE" dirty="0" smtClean="0"/>
              <a:t>Investigation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interplay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other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algorithms</a:t>
            </a:r>
            <a:endParaRPr lang="de-DE" b="1" dirty="0" smtClean="0">
              <a:solidFill>
                <a:schemeClr val="tx2"/>
              </a:solidFill>
            </a:endParaRPr>
          </a:p>
          <a:p>
            <a:pPr lvl="1"/>
            <a:r>
              <a:rPr lang="de-DE" dirty="0" smtClean="0"/>
              <a:t>Investigation </a:t>
            </a:r>
            <a:r>
              <a:rPr lang="de-DE" dirty="0" err="1" smtClean="0"/>
              <a:t>of</a:t>
            </a:r>
            <a:r>
              <a:rPr lang="de-DE" dirty="0" smtClean="0"/>
              <a:t> „</a:t>
            </a:r>
            <a:r>
              <a:rPr lang="de-DE" b="1" dirty="0" err="1" smtClean="0">
                <a:solidFill>
                  <a:schemeClr val="tx2"/>
                </a:solidFill>
              </a:rPr>
              <a:t>special</a:t>
            </a:r>
            <a:r>
              <a:rPr lang="de-DE" b="1" dirty="0" smtClean="0">
                <a:solidFill>
                  <a:schemeClr val="tx2"/>
                </a:solidFill>
              </a:rPr>
              <a:t> </a:t>
            </a:r>
            <a:r>
              <a:rPr lang="de-DE" b="1" dirty="0" err="1" smtClean="0">
                <a:solidFill>
                  <a:schemeClr val="tx2"/>
                </a:solidFill>
              </a:rPr>
              <a:t>cases</a:t>
            </a:r>
            <a:r>
              <a:rPr lang="de-DE" dirty="0" smtClean="0"/>
              <a:t>“ (e.g. </a:t>
            </a:r>
            <a:r>
              <a:rPr lang="de-DE" dirty="0" err="1" smtClean="0"/>
              <a:t>duplicate</a:t>
            </a:r>
            <a:r>
              <a:rPr lang="de-DE" dirty="0" smtClean="0"/>
              <a:t>, </a:t>
            </a:r>
            <a:r>
              <a:rPr lang="de-DE" dirty="0" err="1" smtClean="0"/>
              <a:t>curler</a:t>
            </a:r>
            <a:r>
              <a:rPr lang="de-DE" dirty="0" smtClean="0"/>
              <a:t>, </a:t>
            </a:r>
            <a:r>
              <a:rPr lang="de-DE" dirty="0" err="1" smtClean="0"/>
              <a:t>kink</a:t>
            </a:r>
            <a:r>
              <a:rPr lang="de-DE" dirty="0" smtClean="0"/>
              <a:t> </a:t>
            </a:r>
            <a:r>
              <a:rPr lang="de-DE" dirty="0" err="1" smtClean="0"/>
              <a:t>tracks</a:t>
            </a:r>
            <a:r>
              <a:rPr lang="de-DE" dirty="0" smtClean="0"/>
              <a:t>) </a:t>
            </a:r>
            <a:r>
              <a:rPr lang="de-DE" dirty="0" smtClean="0">
                <a:sym typeface="Wingdings" panose="05000000000000000000" pitchFamily="2" charset="2"/>
              </a:rPr>
              <a:t> Flags </a:t>
            </a:r>
            <a:r>
              <a:rPr lang="de-DE" dirty="0" err="1" smtClean="0">
                <a:sym typeface="Wingdings" panose="05000000000000000000" pitchFamily="2" charset="2"/>
              </a:rPr>
              <a:t>useful</a:t>
            </a:r>
            <a:r>
              <a:rPr lang="de-DE" dirty="0" smtClean="0">
                <a:sym typeface="Wingdings" panose="05000000000000000000" pitchFamily="2" charset="2"/>
              </a:rPr>
              <a:t>?</a:t>
            </a:r>
          </a:p>
          <a:p>
            <a:pPr lvl="1"/>
            <a:r>
              <a:rPr lang="de-DE" dirty="0" smtClean="0"/>
              <a:t>More </a:t>
            </a:r>
            <a:r>
              <a:rPr lang="de-DE" dirty="0" err="1" smtClean="0"/>
              <a:t>accurate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PANDA‘s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63037" y="2730500"/>
            <a:ext cx="8786812" cy="127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de-DE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47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xit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" name="Picture 8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r="3737"/>
          <a:stretch/>
        </p:blipFill>
        <p:spPr bwMode="auto">
          <a:xfrm>
            <a:off x="6084168" y="980728"/>
            <a:ext cx="2669140" cy="248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Straw</a:t>
            </a:r>
            <a:r>
              <a:rPr lang="de-DE" dirty="0" smtClean="0"/>
              <a:t> Tube </a:t>
            </a:r>
            <a:r>
              <a:rPr lang="de-DE" dirty="0" err="1" smtClean="0"/>
              <a:t>Tracker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E41C8-28D7-4DFB-97E6-4CDAA37976E3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de-DE" sz="1800" dirty="0" err="1" smtClean="0"/>
              <a:t>Straw</a:t>
            </a:r>
            <a:r>
              <a:rPr lang="de-DE" sz="1800" dirty="0" smtClean="0"/>
              <a:t> = </a:t>
            </a:r>
            <a:r>
              <a:rPr lang="de-DE" sz="1800" dirty="0" err="1" smtClean="0"/>
              <a:t>cylindrical</a:t>
            </a:r>
            <a:r>
              <a:rPr lang="de-DE" sz="1800" dirty="0" smtClean="0"/>
              <a:t> </a:t>
            </a:r>
            <a:r>
              <a:rPr lang="de-DE" sz="1800" dirty="0" err="1" smtClean="0"/>
              <a:t>drift</a:t>
            </a:r>
            <a:r>
              <a:rPr lang="de-DE" sz="1800" dirty="0" smtClean="0"/>
              <a:t> </a:t>
            </a:r>
            <a:r>
              <a:rPr lang="de-DE" sz="1800" dirty="0" err="1" smtClean="0"/>
              <a:t>chamber</a:t>
            </a:r>
            <a:endParaRPr lang="de-DE" sz="1800" dirty="0" smtClean="0"/>
          </a:p>
          <a:p>
            <a:pPr lvl="1"/>
            <a:r>
              <a:rPr lang="de-DE" sz="1800" dirty="0" smtClean="0"/>
              <a:t>4636 </a:t>
            </a:r>
            <a:r>
              <a:rPr lang="de-DE" sz="1800" dirty="0" err="1" smtClean="0"/>
              <a:t>straws</a:t>
            </a:r>
            <a:r>
              <a:rPr lang="de-DE" sz="1800" dirty="0" smtClean="0"/>
              <a:t> in 20 – 27 </a:t>
            </a:r>
            <a:r>
              <a:rPr lang="de-DE" sz="1800" dirty="0" err="1" smtClean="0"/>
              <a:t>layers</a:t>
            </a:r>
            <a:endParaRPr lang="de-DE" sz="1800" dirty="0" smtClean="0"/>
          </a:p>
          <a:p>
            <a:pPr lvl="1"/>
            <a:r>
              <a:rPr lang="de-DE" sz="1800" dirty="0" smtClean="0"/>
              <a:t>Close </a:t>
            </a:r>
            <a:r>
              <a:rPr lang="de-DE" sz="1800" dirty="0" err="1" smtClean="0"/>
              <a:t>packed</a:t>
            </a:r>
            <a:r>
              <a:rPr lang="de-DE" sz="1800" dirty="0" smtClean="0"/>
              <a:t> </a:t>
            </a:r>
            <a:r>
              <a:rPr lang="de-DE" sz="1800" b="1" dirty="0" smtClean="0">
                <a:solidFill>
                  <a:srgbClr val="00B050"/>
                </a:solidFill>
              </a:rPr>
              <a:t>axial</a:t>
            </a:r>
            <a:r>
              <a:rPr lang="de-DE" sz="1800" dirty="0" smtClean="0"/>
              <a:t> </a:t>
            </a:r>
            <a:r>
              <a:rPr lang="de-DE" sz="1800" b="1" dirty="0" err="1" smtClean="0">
                <a:solidFill>
                  <a:srgbClr val="00B050"/>
                </a:solidFill>
              </a:rPr>
              <a:t>layers</a:t>
            </a:r>
            <a:endParaRPr lang="de-DE" sz="1800" b="1" dirty="0" smtClean="0">
              <a:solidFill>
                <a:srgbClr val="00B050"/>
              </a:solidFill>
            </a:endParaRPr>
          </a:p>
          <a:p>
            <a:pPr lvl="1"/>
            <a:r>
              <a:rPr lang="de-DE" sz="1800" b="1" dirty="0" err="1" smtClean="0">
                <a:solidFill>
                  <a:srgbClr val="3333FF"/>
                </a:solidFill>
              </a:rPr>
              <a:t>Skewed</a:t>
            </a:r>
            <a:r>
              <a:rPr lang="de-DE" sz="1800" dirty="0" smtClean="0">
                <a:solidFill>
                  <a:srgbClr val="3333FF"/>
                </a:solidFill>
              </a:rPr>
              <a:t> </a:t>
            </a:r>
            <a:r>
              <a:rPr lang="de-DE" sz="1800" b="1" dirty="0" err="1" smtClean="0">
                <a:solidFill>
                  <a:srgbClr val="FF3333"/>
                </a:solidFill>
              </a:rPr>
              <a:t>layers</a:t>
            </a:r>
            <a:r>
              <a:rPr lang="de-DE" sz="1800" dirty="0" smtClean="0">
                <a:solidFill>
                  <a:srgbClr val="FF3333"/>
                </a:solidFill>
              </a:rPr>
              <a:t> </a:t>
            </a:r>
            <a:r>
              <a:rPr lang="de-DE" sz="1800" dirty="0" smtClean="0"/>
              <a:t>(±</a:t>
            </a:r>
            <a:r>
              <a:rPr lang="de-DE" sz="1800" dirty="0"/>
              <a:t>3</a:t>
            </a:r>
            <a:r>
              <a:rPr lang="de-DE" sz="1800" dirty="0" smtClean="0"/>
              <a:t>°)</a:t>
            </a:r>
            <a:br>
              <a:rPr lang="de-DE" sz="1800" dirty="0" smtClean="0"/>
            </a:br>
            <a:r>
              <a:rPr lang="de-DE" sz="1800" dirty="0" err="1" smtClean="0"/>
              <a:t>for</a:t>
            </a:r>
            <a:r>
              <a:rPr lang="de-DE" sz="1800" dirty="0" smtClean="0"/>
              <a:t> z </a:t>
            </a:r>
            <a:r>
              <a:rPr lang="de-DE" sz="1800" dirty="0" err="1" smtClean="0"/>
              <a:t>reconstruction</a:t>
            </a:r>
            <a:endParaRPr lang="de-DE" sz="1800" dirty="0" smtClean="0"/>
          </a:p>
          <a:p>
            <a:pPr lvl="1"/>
            <a:r>
              <a:rPr lang="de-DE" sz="1800" dirty="0"/>
              <a:t>Total </a:t>
            </a:r>
            <a:r>
              <a:rPr lang="de-DE" sz="1800" dirty="0" err="1"/>
              <a:t>weight</a:t>
            </a:r>
            <a:r>
              <a:rPr lang="de-DE" sz="1800" dirty="0"/>
              <a:t>: 15 kg</a:t>
            </a:r>
          </a:p>
          <a:p>
            <a:pPr lvl="1"/>
            <a:r>
              <a:rPr lang="de-DE" sz="1800" dirty="0" smtClean="0"/>
              <a:t>Total </a:t>
            </a:r>
            <a:r>
              <a:rPr lang="de-DE" sz="1800" dirty="0" err="1" smtClean="0"/>
              <a:t>radiation</a:t>
            </a:r>
            <a:r>
              <a:rPr lang="de-DE" sz="1800" dirty="0" smtClean="0"/>
              <a:t> </a:t>
            </a:r>
            <a:r>
              <a:rPr lang="de-DE" sz="1800" dirty="0" err="1" smtClean="0"/>
              <a:t>length</a:t>
            </a:r>
            <a:r>
              <a:rPr lang="de-DE" sz="1800" dirty="0" smtClean="0"/>
              <a:t>: 1.2 %</a:t>
            </a: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rot="5400000" flipV="1">
            <a:off x="4850810" y="2214087"/>
            <a:ext cx="246671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/>
            <a:tailEnd type="stealt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feld 15"/>
          <p:cNvSpPr txBox="1"/>
          <p:nvPr/>
        </p:nvSpPr>
        <p:spPr>
          <a:xfrm>
            <a:off x="5148064" y="1988840"/>
            <a:ext cx="88197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smtClean="0">
                <a:latin typeface="Arial" charset="0"/>
              </a:rPr>
              <a:t>84 cm</a:t>
            </a:r>
            <a:endParaRPr lang="de-DE" sz="2000" dirty="0">
              <a:latin typeface="Arial" charset="0"/>
            </a:endParaRPr>
          </a:p>
        </p:txBody>
      </p:sp>
      <p:pic>
        <p:nvPicPr>
          <p:cNvPr id="29" name="Picture 2" descr="C:\Users\m.mertens\Daten\misc\2013-02 STT Bilder\STT_April_2012\p5020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7"/>
            <a:ext cx="384042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3" b="8759"/>
          <a:stretch>
            <a:fillRect/>
          </a:stretch>
        </p:blipFill>
        <p:spPr bwMode="auto">
          <a:xfrm>
            <a:off x="1767880" y="3789040"/>
            <a:ext cx="26495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4"/>
          <p:cNvSpPr txBox="1">
            <a:spLocks noChangeArrowheads="1"/>
          </p:cNvSpPr>
          <p:nvPr/>
        </p:nvSpPr>
        <p:spPr bwMode="auto">
          <a:xfrm>
            <a:off x="467544" y="4068361"/>
            <a:ext cx="12698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isochrones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t</a:t>
            </a:r>
            <a:r>
              <a:rPr lang="en-US" baseline="-25000" dirty="0" err="1" smtClean="0">
                <a:solidFill>
                  <a:srgbClr val="000000"/>
                </a:solidFill>
              </a:rPr>
              <a:t>drift</a:t>
            </a:r>
            <a:r>
              <a:rPr lang="en-US" dirty="0" smtClean="0">
                <a:solidFill>
                  <a:srgbClr val="000000"/>
                </a:solidFill>
              </a:rPr>
              <a:t> = </a:t>
            </a:r>
            <a:r>
              <a:rPr lang="en-US" dirty="0" err="1" smtClean="0">
                <a:solidFill>
                  <a:srgbClr val="000000"/>
                </a:solidFill>
              </a:rPr>
              <a:t>t</a:t>
            </a:r>
            <a:r>
              <a:rPr lang="en-US" baseline="-25000" dirty="0" err="1" smtClean="0">
                <a:solidFill>
                  <a:srgbClr val="000000"/>
                </a:solidFill>
              </a:rPr>
              <a:t>hit</a:t>
            </a:r>
            <a:r>
              <a:rPr lang="en-US" dirty="0" smtClean="0">
                <a:solidFill>
                  <a:srgbClr val="000000"/>
                </a:solidFill>
              </a:rPr>
              <a:t> – t</a:t>
            </a:r>
            <a:r>
              <a:rPr lang="en-US" baseline="-25000" dirty="0" smtClean="0">
                <a:solidFill>
                  <a:srgbClr val="000000"/>
                </a:solidFill>
              </a:rPr>
              <a:t>0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cxnSp>
        <p:nvCxnSpPr>
          <p:cNvPr id="14" name="Gerade Verbindung mit Pfeil 13"/>
          <p:cNvCxnSpPr>
            <a:stCxn id="13" idx="3"/>
          </p:cNvCxnSpPr>
          <p:nvPr/>
        </p:nvCxnSpPr>
        <p:spPr>
          <a:xfrm flipV="1">
            <a:off x="1737443" y="4360748"/>
            <a:ext cx="59065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5796136" y="6301506"/>
            <a:ext cx="0" cy="1476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7543378" y="5920705"/>
            <a:ext cx="0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feld 15"/>
          <p:cNvSpPr txBox="1"/>
          <p:nvPr/>
        </p:nvSpPr>
        <p:spPr>
          <a:xfrm>
            <a:off x="6660232" y="6125234"/>
            <a:ext cx="1024639" cy="400110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smtClean="0">
                <a:solidFill>
                  <a:srgbClr val="FF0000"/>
                </a:solidFill>
                <a:latin typeface="Arial" charset="0"/>
              </a:rPr>
              <a:t>150 cm</a:t>
            </a:r>
            <a:endParaRPr 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5796136" y="6001667"/>
            <a:ext cx="1728192" cy="37965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rot="5400000">
            <a:off x="1277637" y="5139192"/>
            <a:ext cx="828091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/>
            <a:tailEnd type="stealt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feld 15"/>
          <p:cNvSpPr txBox="1"/>
          <p:nvPr/>
        </p:nvSpPr>
        <p:spPr>
          <a:xfrm>
            <a:off x="952375" y="4922722"/>
            <a:ext cx="73930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smtClean="0">
                <a:latin typeface="Arial" charset="0"/>
              </a:rPr>
              <a:t>1 cm</a:t>
            </a:r>
            <a:endParaRPr lang="de-DE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3"/>
          <a:stretch/>
        </p:blipFill>
        <p:spPr bwMode="auto">
          <a:xfrm rot="5400000">
            <a:off x="4172413" y="2226089"/>
            <a:ext cx="5842424" cy="316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PANDA Operating </a:t>
            </a:r>
            <a:r>
              <a:rPr lang="de-DE" dirty="0" err="1" smtClean="0"/>
              <a:t>Conditions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Gap </a:t>
            </a:r>
            <a:r>
              <a:rPr lang="de-DE" dirty="0" err="1" smtClean="0"/>
              <a:t>estimate</a:t>
            </a:r>
            <a:r>
              <a:rPr lang="de-DE" dirty="0" smtClean="0"/>
              <a:t>:</a:t>
            </a:r>
          </a:p>
          <a:p>
            <a:pPr lvl="2"/>
            <a:r>
              <a:rPr lang="de-DE" dirty="0" err="1" smtClean="0"/>
              <a:t>Barrier</a:t>
            </a:r>
            <a:r>
              <a:rPr lang="de-DE" dirty="0" smtClean="0"/>
              <a:t> </a:t>
            </a:r>
            <a:r>
              <a:rPr lang="de-DE" dirty="0" err="1" smtClean="0"/>
              <a:t>Bucket</a:t>
            </a:r>
            <a:r>
              <a:rPr lang="de-DE" dirty="0" smtClean="0"/>
              <a:t>: 80% </a:t>
            </a:r>
            <a:r>
              <a:rPr lang="de-DE" dirty="0" err="1" smtClean="0"/>
              <a:t>Filling</a:t>
            </a:r>
            <a:endParaRPr lang="de-DE" dirty="0" smtClean="0"/>
          </a:p>
          <a:p>
            <a:pPr lvl="2"/>
            <a:r>
              <a:rPr lang="de-DE" dirty="0" smtClean="0"/>
              <a:t>HESR </a:t>
            </a:r>
            <a:r>
              <a:rPr lang="de-DE" dirty="0" err="1" smtClean="0"/>
              <a:t>length</a:t>
            </a:r>
            <a:r>
              <a:rPr lang="de-DE" dirty="0" smtClean="0"/>
              <a:t>: 575 m</a:t>
            </a:r>
          </a:p>
          <a:p>
            <a:pPr lvl="2"/>
            <a:r>
              <a:rPr lang="de-DE" dirty="0" smtClean="0"/>
              <a:t>Antiproton </a:t>
            </a:r>
            <a:r>
              <a:rPr lang="de-DE" dirty="0" err="1" smtClean="0"/>
              <a:t>velocity</a:t>
            </a:r>
            <a:r>
              <a:rPr lang="de-DE" dirty="0" smtClean="0"/>
              <a:t>: ~c</a:t>
            </a:r>
          </a:p>
          <a:p>
            <a:pPr lvl="2"/>
            <a:r>
              <a:rPr lang="de-DE" dirty="0" smtClean="0"/>
              <a:t>Revolution time: 2000 </a:t>
            </a:r>
            <a:r>
              <a:rPr lang="de-DE" dirty="0" err="1" smtClean="0"/>
              <a:t>ns</a:t>
            </a:r>
            <a:endParaRPr lang="de-DE" dirty="0" smtClean="0"/>
          </a:p>
          <a:p>
            <a:pPr lvl="2"/>
            <a:r>
              <a:rPr lang="de-DE" dirty="0" smtClean="0"/>
              <a:t>Gap: 400 </a:t>
            </a:r>
            <a:r>
              <a:rPr lang="de-DE" dirty="0" err="1" smtClean="0"/>
              <a:t>ns</a:t>
            </a:r>
            <a:endParaRPr lang="de-DE" dirty="0" smtClean="0"/>
          </a:p>
          <a:p>
            <a:pPr lvl="2"/>
            <a:r>
              <a:rPr lang="de-DE" dirty="0" err="1" smtClean="0"/>
              <a:t>Fill</a:t>
            </a:r>
            <a:r>
              <a:rPr lang="de-DE" dirty="0" smtClean="0"/>
              <a:t>/Gap </a:t>
            </a:r>
            <a:r>
              <a:rPr lang="de-DE" dirty="0" err="1" smtClean="0"/>
              <a:t>ratio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vary</a:t>
            </a:r>
            <a:endParaRPr lang="de-DE" dirty="0" smtClean="0"/>
          </a:p>
          <a:p>
            <a:pPr lvl="1"/>
            <a:r>
              <a:rPr lang="de-DE" dirty="0" smtClean="0">
                <a:sym typeface="Wingdings" pitchFamily="2" charset="2"/>
              </a:rPr>
              <a:t>Events per </a:t>
            </a:r>
            <a:r>
              <a:rPr lang="de-DE" dirty="0" err="1" smtClean="0">
                <a:sym typeface="Wingdings" pitchFamily="2" charset="2"/>
              </a:rPr>
              <a:t>revolution</a:t>
            </a:r>
            <a:r>
              <a:rPr lang="de-DE" dirty="0" smtClean="0">
                <a:sym typeface="Wingdings" pitchFamily="2" charset="2"/>
              </a:rPr>
              <a:t>  Burst:</a:t>
            </a:r>
          </a:p>
          <a:p>
            <a:pPr lvl="2"/>
            <a:r>
              <a:rPr lang="de-DE" dirty="0"/>
              <a:t>2·10</a:t>
            </a:r>
            <a:r>
              <a:rPr lang="de-DE" baseline="30000" dirty="0"/>
              <a:t>7</a:t>
            </a:r>
            <a:r>
              <a:rPr lang="de-DE" dirty="0" smtClean="0"/>
              <a:t>/s·2 µs = 40</a:t>
            </a:r>
          </a:p>
        </p:txBody>
      </p:sp>
      <p:sp>
        <p:nvSpPr>
          <p:cNvPr id="7" name="Ellipse 6"/>
          <p:cNvSpPr/>
          <p:nvPr/>
        </p:nvSpPr>
        <p:spPr>
          <a:xfrm>
            <a:off x="6374574" y="154587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6590598" y="1401856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6806622" y="132984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7022646" y="132984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7238670" y="132984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7454694" y="1401856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7598710" y="154587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7886742" y="1833904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7886742" y="204992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7958750" y="226595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7958750" y="2481976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7958750" y="2698000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7958750" y="2914024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7958750" y="313004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7958750" y="334607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7742726" y="168988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6230558" y="168988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6158550" y="190591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6086542" y="2121936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6014534" y="2337960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6014534" y="2553984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6014534" y="4354184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6014534" y="457020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Ellipse 32"/>
          <p:cNvSpPr/>
          <p:nvPr/>
        </p:nvSpPr>
        <p:spPr>
          <a:xfrm>
            <a:off x="6014534" y="478623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Ellipse 33"/>
          <p:cNvSpPr/>
          <p:nvPr/>
        </p:nvSpPr>
        <p:spPr>
          <a:xfrm>
            <a:off x="6014534" y="5002256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Ellipse 34"/>
          <p:cNvSpPr/>
          <p:nvPr/>
        </p:nvSpPr>
        <p:spPr>
          <a:xfrm>
            <a:off x="6014534" y="277000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/>
          <p:cNvSpPr/>
          <p:nvPr/>
        </p:nvSpPr>
        <p:spPr>
          <a:xfrm>
            <a:off x="6014534" y="5218280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/>
          <p:cNvSpPr/>
          <p:nvPr/>
        </p:nvSpPr>
        <p:spPr>
          <a:xfrm>
            <a:off x="6014534" y="5434304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/>
          <p:cNvSpPr/>
          <p:nvPr/>
        </p:nvSpPr>
        <p:spPr>
          <a:xfrm>
            <a:off x="6086542" y="565032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/>
          <p:cNvSpPr/>
          <p:nvPr/>
        </p:nvSpPr>
        <p:spPr>
          <a:xfrm>
            <a:off x="6158550" y="586635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/>
          <p:cNvSpPr/>
          <p:nvPr/>
        </p:nvSpPr>
        <p:spPr>
          <a:xfrm>
            <a:off x="6374574" y="601036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/>
          <p:cNvSpPr/>
          <p:nvPr/>
        </p:nvSpPr>
        <p:spPr>
          <a:xfrm>
            <a:off x="6590598" y="6154384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/>
          <p:cNvSpPr/>
          <p:nvPr/>
        </p:nvSpPr>
        <p:spPr>
          <a:xfrm>
            <a:off x="7958750" y="3562096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/>
          <p:cNvSpPr/>
          <p:nvPr/>
        </p:nvSpPr>
        <p:spPr>
          <a:xfrm>
            <a:off x="7958750" y="3778120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/>
          <p:cNvSpPr/>
          <p:nvPr/>
        </p:nvSpPr>
        <p:spPr>
          <a:xfrm>
            <a:off x="7958750" y="3994144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/>
          <p:cNvSpPr/>
          <p:nvPr/>
        </p:nvSpPr>
        <p:spPr>
          <a:xfrm>
            <a:off x="7958750" y="421016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/>
          <p:cNvSpPr/>
          <p:nvPr/>
        </p:nvSpPr>
        <p:spPr>
          <a:xfrm>
            <a:off x="7958750" y="442619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46"/>
          <p:cNvSpPr/>
          <p:nvPr/>
        </p:nvSpPr>
        <p:spPr>
          <a:xfrm>
            <a:off x="7958750" y="4642216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/>
          <p:cNvSpPr/>
          <p:nvPr/>
        </p:nvSpPr>
        <p:spPr>
          <a:xfrm>
            <a:off x="7958750" y="4858240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Ellipse 48"/>
          <p:cNvSpPr/>
          <p:nvPr/>
        </p:nvSpPr>
        <p:spPr>
          <a:xfrm>
            <a:off x="7958750" y="5074264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Ellipse 49"/>
          <p:cNvSpPr/>
          <p:nvPr/>
        </p:nvSpPr>
        <p:spPr>
          <a:xfrm>
            <a:off x="6806622" y="622639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/>
          <p:cNvSpPr/>
          <p:nvPr/>
        </p:nvSpPr>
        <p:spPr>
          <a:xfrm>
            <a:off x="7022646" y="622639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/>
          <p:cNvSpPr/>
          <p:nvPr/>
        </p:nvSpPr>
        <p:spPr>
          <a:xfrm>
            <a:off x="7238670" y="622639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Ellipse 52"/>
          <p:cNvSpPr/>
          <p:nvPr/>
        </p:nvSpPr>
        <p:spPr>
          <a:xfrm>
            <a:off x="7382686" y="6154384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Ellipse 53"/>
          <p:cNvSpPr/>
          <p:nvPr/>
        </p:nvSpPr>
        <p:spPr>
          <a:xfrm>
            <a:off x="7958750" y="5290288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Ellipse 54"/>
          <p:cNvSpPr/>
          <p:nvPr/>
        </p:nvSpPr>
        <p:spPr>
          <a:xfrm>
            <a:off x="7958750" y="5506312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Ellipse 55"/>
          <p:cNvSpPr/>
          <p:nvPr/>
        </p:nvSpPr>
        <p:spPr>
          <a:xfrm>
            <a:off x="7886742" y="5722336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Ellipse 56"/>
          <p:cNvSpPr/>
          <p:nvPr/>
        </p:nvSpPr>
        <p:spPr>
          <a:xfrm>
            <a:off x="7598710" y="6082376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Ellipse 57"/>
          <p:cNvSpPr/>
          <p:nvPr/>
        </p:nvSpPr>
        <p:spPr>
          <a:xfrm>
            <a:off x="7742726" y="5938360"/>
            <a:ext cx="216024" cy="2160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2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346384"/>
              </p:ext>
            </p:extLst>
          </p:nvPr>
        </p:nvGraphicFramePr>
        <p:xfrm>
          <a:off x="719138" y="898525"/>
          <a:ext cx="8101012" cy="575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Acrobat Document" r:id="rId4" imgW="5400473" imgH="3838575" progId="AcroExch.Document.7">
                  <p:embed/>
                </p:oleObj>
              </mc:Choice>
              <mc:Fallback>
                <p:oleObj name="Acrobat Document" r:id="rId4" imgW="5400473" imgH="38385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898525"/>
                        <a:ext cx="8101012" cy="575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/>
        </p:nvSpPr>
        <p:spPr>
          <a:xfrm>
            <a:off x="323528" y="692696"/>
            <a:ext cx="75608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Event </a:t>
            </a:r>
            <a:r>
              <a:rPr lang="de-DE" dirty="0" err="1" smtClean="0"/>
              <a:t>Structure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Marius C. Mertens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C06D5-BC3D-458E-BB04-AC0FB83962B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16200000">
            <a:off x="6240138" y="3678464"/>
            <a:ext cx="3915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smtClean="0"/>
              <a:t>Time </a:t>
            </a:r>
            <a:r>
              <a:rPr lang="de-DE" sz="1600" i="1" dirty="0" err="1" smtClean="0"/>
              <a:t>based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simulation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by</a:t>
            </a:r>
            <a:r>
              <a:rPr lang="de-DE" sz="1600" i="1" dirty="0" smtClean="0"/>
              <a:t> T. Stockmanns</a:t>
            </a:r>
            <a:endParaRPr lang="de-DE" sz="1600" i="1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668156" y="4380931"/>
            <a:ext cx="6331092" cy="1688615"/>
            <a:chOff x="1668156" y="4380931"/>
            <a:chExt cx="6331092" cy="1688615"/>
          </a:xfrm>
          <a:solidFill>
            <a:srgbClr val="EFE4BF">
              <a:alpha val="58039"/>
            </a:srgbClr>
          </a:solidFill>
        </p:grpSpPr>
        <p:sp>
          <p:nvSpPr>
            <p:cNvPr id="7" name="Rechteck 6"/>
            <p:cNvSpPr/>
            <p:nvPr/>
          </p:nvSpPr>
          <p:spPr>
            <a:xfrm>
              <a:off x="1674980" y="4380931"/>
              <a:ext cx="6324268" cy="1688615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1668156" y="5941350"/>
              <a:ext cx="6324268" cy="128195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2304460" y="1736258"/>
            <a:ext cx="1787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· 10</a:t>
            </a:r>
            <a:r>
              <a:rPr lang="en-US" baseline="30000" dirty="0"/>
              <a:t>7</a:t>
            </a:r>
            <a:r>
              <a:rPr lang="en-US" dirty="0"/>
              <a:t> events/s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tx2"/>
                </a:solidFill>
              </a:rPr>
              <a:t>Blue</a:t>
            </a:r>
            <a:r>
              <a:rPr lang="en-US" dirty="0" smtClean="0"/>
              <a:t>: MVD Hits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: STT Hits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15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4.16667E-6 -0.2275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Tracking </a:t>
            </a:r>
            <a:r>
              <a:rPr lang="de-DE" dirty="0" err="1" smtClean="0"/>
              <a:t>Scheme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Berlin, 20.9.2013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Marius C. Mertens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027-D653-47A6-8A4D-BA31AB4B3D03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07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UDE">
      <a:dk1>
        <a:sysClr val="windowText" lastClr="000000"/>
      </a:dk1>
      <a:lt1>
        <a:sysClr val="window" lastClr="FFFFFF"/>
      </a:lt1>
      <a:dk2>
        <a:srgbClr val="004C93"/>
      </a:dk2>
      <a:lt2>
        <a:srgbClr val="EFE4BF"/>
      </a:lt2>
      <a:accent1>
        <a:srgbClr val="DFE4F2"/>
      </a:accent1>
      <a:accent2>
        <a:srgbClr val="3B5988"/>
      </a:accent2>
      <a:accent3>
        <a:srgbClr val="4F75B1"/>
      </a:accent3>
      <a:accent4>
        <a:srgbClr val="758FC3"/>
      </a:accent4>
      <a:accent5>
        <a:srgbClr val="A1B0D2"/>
      </a:accent5>
      <a:accent6>
        <a:srgbClr val="C1CAD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2282</Words>
  <Application>Microsoft Office PowerPoint</Application>
  <PresentationFormat>Bildschirmpräsentation (4:3)</PresentationFormat>
  <Paragraphs>586</Paragraphs>
  <Slides>58</Slides>
  <Notes>4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0" baseType="lpstr">
      <vt:lpstr>Office-Design</vt:lpstr>
      <vt:lpstr>Acrobat Document</vt:lpstr>
      <vt:lpstr>Triplet Based Online Track Finding in the PANDA-STT</vt:lpstr>
      <vt:lpstr>Outline</vt:lpstr>
      <vt:lpstr>Future FAIR Facility in Darmstadt</vt:lpstr>
      <vt:lpstr>PANDA Detector</vt:lpstr>
      <vt:lpstr>PANDA Detector</vt:lpstr>
      <vt:lpstr>Straw Tube Tracker</vt:lpstr>
      <vt:lpstr>PANDA Operating Conditions</vt:lpstr>
      <vt:lpstr>Event Structure</vt:lpstr>
      <vt:lpstr>Online Tracking Scheme</vt:lpstr>
      <vt:lpstr>Online Tracking</vt:lpstr>
      <vt:lpstr>More (Online) Tracking Algorithms</vt:lpstr>
      <vt:lpstr>Track Information Storage / Algorithm Interplay</vt:lpstr>
      <vt:lpstr>Triplet Finder</vt:lpstr>
      <vt:lpstr>Triplet Finder Concept</vt:lpstr>
      <vt:lpstr>STT Geometry in PandaRoot</vt:lpstr>
      <vt:lpstr>Triplet Finding in Axial Straws</vt:lpstr>
      <vt:lpstr>Event Time Constraining</vt:lpstr>
      <vt:lpstr>Triplet Finding in Axial Straws</vt:lpstr>
      <vt:lpstr>Triplet Finding in Axial Straws</vt:lpstr>
      <vt:lpstr>Triplet Finding in Axial Straws</vt:lpstr>
      <vt:lpstr>Triplet Finding in Axial Straws</vt:lpstr>
      <vt:lpstr>Triplet Finding in Axial Straws</vt:lpstr>
      <vt:lpstr>Triplet Finding in Skewed Straws: Skewlets</vt:lpstr>
      <vt:lpstr>Triplet Finding in Skewed Straws: Skewlets</vt:lpstr>
      <vt:lpstr>Triplet Finding in Skewed Straws: Skewlets</vt:lpstr>
      <vt:lpstr>Triplet Finding in Skewed Straws: Skewlets</vt:lpstr>
      <vt:lpstr>Triplet Finding in Skewed Straws: Skewlets</vt:lpstr>
      <vt:lpstr>Triplet Finding in Skewed Straws: Skewlets</vt:lpstr>
      <vt:lpstr>Triplet Finding in Skewed Straws: Skewlets</vt:lpstr>
      <vt:lpstr>Triplet Finding in Skewed Straws: Skewlets</vt:lpstr>
      <vt:lpstr>Triplet Finding in Skewed Straws: Skewlets</vt:lpstr>
      <vt:lpstr>Triplet Finding in Skewed Straws: Skewlets</vt:lpstr>
      <vt:lpstr>Monte Carlo Simulation</vt:lpstr>
      <vt:lpstr>Hitstream Display: 15 GeV/c DPM, 50 ns Mean Time</vt:lpstr>
      <vt:lpstr>Monte Carlo Benchmarking</vt:lpstr>
      <vt:lpstr>Monte Carlo Benchmarking</vt:lpstr>
      <vt:lpstr>PowerPoint-Präsentation</vt:lpstr>
      <vt:lpstr>Reconstruction Run Statistics (200 µs of Data)</vt:lpstr>
      <vt:lpstr>Momentum Distribution – MC „Primes“</vt:lpstr>
      <vt:lpstr>Momentum Distribution – Reconstructable Tracks</vt:lpstr>
      <vt:lpstr>Momentum Distribution – Reconstructed Tracks</vt:lpstr>
      <vt:lpstr>Results: Positive Particles‘ pt (Full Output)</vt:lpstr>
      <vt:lpstr>Results: Positive Particles‘ pt (80% Correct Hits)</vt:lpstr>
      <vt:lpstr>Results: Positive Particles‘ pt (90% Correct Hits)</vt:lpstr>
      <vt:lpstr>Results: Negative Particles‘ pt (Full Output)</vt:lpstr>
      <vt:lpstr>Results: Negative Particles‘ pt (80% Correct Hits)</vt:lpstr>
      <vt:lpstr>Results: Negative Particles‘ pt (90% Correct Hits)</vt:lpstr>
      <vt:lpstr>Results: pt Resolution (Full Output)</vt:lpstr>
      <vt:lpstr>Results: pt Resolution (80% Correct Hits)</vt:lpstr>
      <vt:lpstr>Results: pt Resolution (90% Correct Hits)</vt:lpstr>
      <vt:lpstr>Results: φ Resolution (Full Output)</vt:lpstr>
      <vt:lpstr>Results: φ Resolution (80% Correct Hits)</vt:lpstr>
      <vt:lpstr>Results: φ Resolution (90% Correct Hits)</vt:lpstr>
      <vt:lpstr>Bumps: Both Directions of Recurring Tracks</vt:lpstr>
      <vt:lpstr>Bumps: Both Directions of Recurring Tracks</vt:lpstr>
      <vt:lpstr>GPU Implementation</vt:lpstr>
      <vt:lpstr>Outlook</vt:lpstr>
      <vt:lpstr>Summary</vt:lpstr>
    </vt:vector>
  </TitlesOfParts>
  <Company>move:elevator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Marius</dc:creator>
  <cp:lastModifiedBy>mertens</cp:lastModifiedBy>
  <cp:revision>147</cp:revision>
  <dcterms:created xsi:type="dcterms:W3CDTF">2012-08-27T15:30:02Z</dcterms:created>
  <dcterms:modified xsi:type="dcterms:W3CDTF">2013-09-20T11:47:48Z</dcterms:modified>
</cp:coreProperties>
</file>