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2" r:id="rId2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B1BD00"/>
    <a:srgbClr val="FFFFCC"/>
    <a:srgbClr val="C9308E"/>
    <a:srgbClr val="F8BA3C"/>
    <a:srgbClr val="009D81"/>
    <a:srgbClr val="B90F22"/>
    <a:srgbClr val="C9D4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80" autoAdjust="0"/>
    <p:restoredTop sz="91098" autoAdjust="0"/>
  </p:normalViewPr>
  <p:slideViewPr>
    <p:cSldViewPr snapToObjects="1">
      <p:cViewPr varScale="1">
        <p:scale>
          <a:sx n="100" d="100"/>
          <a:sy n="100" d="100"/>
        </p:scale>
        <p:origin x="-2322" y="-102"/>
      </p:cViewPr>
      <p:guideLst>
        <p:guide orient="horz" pos="799"/>
        <p:guide orient="horz" pos="3974"/>
        <p:guide orient="horz" pos="3929"/>
        <p:guide orient="horz" pos="4020"/>
        <p:guide pos="2880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5" d="100"/>
          <a:sy n="65" d="100"/>
        </p:scale>
        <p:origin x="-2838" y="-114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7296" y="432751"/>
            <a:ext cx="5593890" cy="43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2288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52"/>
              </a:lnSpc>
              <a:defRPr sz="1000" b="1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7295" y="9589602"/>
            <a:ext cx="1377748" cy="291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fld id="{657ACE7E-E1FE-40E1-925D-42D5C73DDD44}" type="datetime4">
              <a:rPr lang="de-DE"/>
              <a:pPr>
                <a:defRPr/>
              </a:pPr>
              <a:t>2. Oktober 2012</a:t>
            </a:fld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75044" y="9589602"/>
            <a:ext cx="4620680" cy="291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10645" y="9589602"/>
            <a:ext cx="693019" cy="291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|  </a:t>
            </a:r>
            <a:fld id="{F4A8A5C4-AF5D-491B-85F9-8AA4D08749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6390" name="Picture 6" descr="tud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2058" y="403132"/>
            <a:ext cx="961605" cy="467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197296" y="200744"/>
            <a:ext cx="6706368" cy="161253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5070" tIns="47535" rIns="95070" bIns="47535" anchor="ctr"/>
          <a:lstStyle/>
          <a:p>
            <a:pPr>
              <a:defRPr/>
            </a:pPr>
            <a:endParaRPr lang="en-US" sz="1900" dirty="0">
              <a:cs typeface="+mn-cs"/>
            </a:endParaRP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197296" y="403132"/>
            <a:ext cx="670636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 lIns="95070" tIns="47535" rIns="95070" bIns="47535"/>
          <a:lstStyle/>
          <a:p>
            <a:pPr>
              <a:defRPr/>
            </a:pPr>
            <a:endParaRPr lang="en-US" sz="1900" dirty="0">
              <a:cs typeface="+mn-cs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197296" y="9508976"/>
            <a:ext cx="670636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 lIns="95070" tIns="47535" rIns="95070" bIns="47535"/>
          <a:lstStyle/>
          <a:p>
            <a:pPr>
              <a:defRPr/>
            </a:pPr>
            <a:endParaRPr lang="en-US" sz="1900" dirty="0">
              <a:cs typeface="+mn-cs"/>
            </a:endParaRPr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195637" y="870436"/>
            <a:ext cx="6706369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 lIns="95070" tIns="47535" rIns="95070" bIns="47535"/>
          <a:lstStyle/>
          <a:p>
            <a:pPr>
              <a:defRPr/>
            </a:pPr>
            <a:endParaRPr lang="en-US" sz="19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3" descr="tud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3769" y="403133"/>
            <a:ext cx="968237" cy="47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95638" y="9721238"/>
            <a:ext cx="1676178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52"/>
              </a:lnSpc>
              <a:defRPr sz="1000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fld id="{D437AFEC-3BBE-4078-B2DB-BB892ADBCAF7}" type="datetime4">
              <a:rPr lang="de-DE"/>
              <a:pPr>
                <a:defRPr/>
              </a:pPr>
              <a:t>2. Oktober 2012</a:t>
            </a:fld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47775" y="1033463"/>
            <a:ext cx="4584700" cy="3438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7296" y="4796448"/>
            <a:ext cx="6704710" cy="4793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71815" y="9721238"/>
            <a:ext cx="4249300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52"/>
              </a:lnSpc>
              <a:defRPr sz="1000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21115" y="9721238"/>
            <a:ext cx="9765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ts val="1352"/>
              </a:lnSpc>
              <a:defRPr sz="1000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|  </a:t>
            </a:r>
            <a:fld id="{F16FC6D8-390C-475B-99A1-B4932AFCDB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97296" y="432750"/>
            <a:ext cx="5593890" cy="44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2288" tIns="0" rIns="0" bIns="0" anchor="ctr"/>
          <a:lstStyle/>
          <a:p>
            <a:pPr>
              <a:lnSpc>
                <a:spcPts val="1352"/>
              </a:lnSpc>
              <a:defRPr/>
            </a:pPr>
            <a:endParaRPr lang="de-DE" sz="1000" b="1" dirty="0">
              <a:latin typeface="Stafford" pitchFamily="2" charset="0"/>
              <a:cs typeface="+mn-cs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97296" y="200744"/>
            <a:ext cx="6706368" cy="161253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5070" tIns="47535" rIns="95070" bIns="47535" anchor="ctr"/>
          <a:lstStyle/>
          <a:p>
            <a:pPr>
              <a:defRPr/>
            </a:pPr>
            <a:endParaRPr lang="en-US" sz="1900" dirty="0">
              <a:cs typeface="+mn-cs"/>
            </a:endParaRP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97296" y="403132"/>
            <a:ext cx="670636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 lIns="95070" tIns="47535" rIns="95070" bIns="47535"/>
          <a:lstStyle/>
          <a:p>
            <a:pPr>
              <a:defRPr/>
            </a:pPr>
            <a:endParaRPr lang="en-US" sz="1900" dirty="0">
              <a:cs typeface="+mn-cs"/>
            </a:endParaRP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97296" y="873727"/>
            <a:ext cx="670636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 lIns="95070" tIns="47535" rIns="95070" bIns="47535"/>
          <a:lstStyle/>
          <a:p>
            <a:pPr>
              <a:defRPr/>
            </a:pPr>
            <a:endParaRPr lang="en-US" sz="1900" dirty="0">
              <a:cs typeface="+mn-cs"/>
            </a:endParaRP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97296" y="9721237"/>
            <a:ext cx="670636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 lIns="95070" tIns="47535" rIns="95070" bIns="47535"/>
          <a:lstStyle/>
          <a:p>
            <a:pPr>
              <a:defRPr/>
            </a:pPr>
            <a:endParaRPr lang="en-US" sz="1900" dirty="0">
              <a:cs typeface="+mn-cs"/>
            </a:endParaRP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95637" y="4592413"/>
            <a:ext cx="6706369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 lIns="95070" tIns="47535" rIns="95070" bIns="47535"/>
          <a:lstStyle/>
          <a:p>
            <a:pPr>
              <a:defRPr/>
            </a:pPr>
            <a:endParaRPr lang="en-US" sz="19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2413" y="360363"/>
            <a:ext cx="8642350" cy="2089150"/>
          </a:xfrm>
          <a:prstGeom prst="rect">
            <a:avLst/>
          </a:prstGeom>
          <a:solidFill>
            <a:srgbClr val="B1BD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1800"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B1BD00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pic>
        <p:nvPicPr>
          <p:cNvPr id="6" name="Picture 9" descr="tud_logo"/>
          <p:cNvPicPr>
            <a:picLocks noChangeAspect="1" noChangeArrowheads="1"/>
          </p:cNvPicPr>
          <p:nvPr/>
        </p:nvPicPr>
        <p:blipFill>
          <a:blip r:embed="rId2" cstate="print"/>
          <a:srcRect r="5453"/>
          <a:stretch>
            <a:fillRect/>
          </a:stretch>
        </p:blipFill>
        <p:spPr bwMode="auto">
          <a:xfrm>
            <a:off x="7172325" y="657225"/>
            <a:ext cx="18732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5"/>
          <p:cNvSpPr>
            <a:spLocks noChangeShapeType="1"/>
          </p:cNvSpPr>
          <p:nvPr/>
        </p:nvSpPr>
        <p:spPr bwMode="auto">
          <a:xfrm>
            <a:off x="252413" y="623728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250825" y="36036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250825" y="2457450"/>
            <a:ext cx="86407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0" name="Line 20"/>
          <p:cNvSpPr>
            <a:spLocks noChangeShapeType="1"/>
          </p:cNvSpPr>
          <p:nvPr userDrawn="1"/>
        </p:nvSpPr>
        <p:spPr bwMode="auto">
          <a:xfrm>
            <a:off x="252413" y="2457450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8775" y="692150"/>
            <a:ext cx="6734175" cy="577850"/>
          </a:xfrm>
        </p:spPr>
        <p:txBody>
          <a:bodyPr anchor="t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8775" y="1449388"/>
            <a:ext cx="6734175" cy="944562"/>
          </a:xfrm>
        </p:spPr>
        <p:txBody>
          <a:bodyPr lIns="0" tIns="0" rIns="0" bIns="0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</a:t>
            </a:r>
          </a:p>
          <a:p>
            <a:r>
              <a:rPr lang="de-DE"/>
              <a:t>Untertitelmasters durch </a:t>
            </a:r>
          </a:p>
          <a:p>
            <a:r>
              <a:rPr lang="de-DE"/>
              <a:t>Klicken bearbeiten</a:t>
            </a:r>
          </a:p>
        </p:txBody>
      </p:sp>
      <p:pic>
        <p:nvPicPr>
          <p:cNvPr id="14" name="Grafik 13" descr="E5_logo_text_0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200329" y="6304986"/>
            <a:ext cx="1908175" cy="508390"/>
          </a:xfrm>
          <a:prstGeom prst="rect">
            <a:avLst/>
          </a:prstGeom>
        </p:spPr>
      </p:pic>
      <p:sp>
        <p:nvSpPr>
          <p:cNvPr id="15" name="Rectangle 17"/>
          <p:cNvSpPr>
            <a:spLocks noGrp="1" noChangeArrowheads="1"/>
          </p:cNvSpPr>
          <p:nvPr>
            <p:ph type="ftr" sz="quarter" idx="10"/>
          </p:nvPr>
        </p:nvSpPr>
        <p:spPr>
          <a:xfrm>
            <a:off x="250825" y="6437313"/>
            <a:ext cx="7200900" cy="231775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DE" dirty="0" smtClean="0"/>
              <a:t>Fachbereich 18 | Institut für elektrische Energiesysteme | Prof. Dr.-Ing. Jutta Hanson | Folie </a:t>
            </a:r>
            <a:fld id="{F9A94508-E3EB-435E-B218-A7659560096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xfrm>
            <a:off x="250825" y="6437313"/>
            <a:ext cx="7200900" cy="231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Fachbereich 18 | Institut für elektrische Energiesysteme | Hanson | Folie </a:t>
            </a:r>
            <a:fld id="{C1F4ADA0-38CF-45F7-9BB0-E83A2CF7F3D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488950"/>
            <a:ext cx="2159000" cy="5603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88950"/>
            <a:ext cx="6329363" cy="5603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xfrm>
            <a:off x="250825" y="6437313"/>
            <a:ext cx="7200900" cy="231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Fachbereich 18 | Institut für elektrische Energiesysteme | Hanson | Folie </a:t>
            </a:r>
            <a:fld id="{52AC3131-20DF-4B2D-9B46-C552704DB9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488950"/>
            <a:ext cx="687705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592263"/>
            <a:ext cx="4243388" cy="4500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592263"/>
            <a:ext cx="4244975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917950"/>
            <a:ext cx="4244975" cy="217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0"/>
          </p:nvPr>
        </p:nvSpPr>
        <p:spPr>
          <a:xfrm>
            <a:off x="250825" y="6437313"/>
            <a:ext cx="7200900" cy="231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Fachbereich 18 | Institut für elektrische Energiesysteme | Hanson | Folie </a:t>
            </a:r>
            <a:fld id="{9F3AB009-76D8-4D44-B7C5-411CD840E0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4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476375" y="1592263"/>
            <a:ext cx="3019425" cy="460851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592263"/>
            <a:ext cx="3019425" cy="460851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215900" y="6200775"/>
            <a:ext cx="2808288" cy="6572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Berufungsverhandlung TU Darmstadt</a:t>
            </a:r>
          </a:p>
          <a:p>
            <a:pPr>
              <a:defRPr/>
            </a:pPr>
            <a:r>
              <a:rPr lang="en-US" smtClean="0"/>
              <a:t>15. Juli 2011 | Folie </a:t>
            </a:r>
            <a:fld id="{D7BDFD73-2AE1-4199-AF03-D5F1BCD33D82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rgbClr val="B1BD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xfrm>
            <a:off x="250825" y="6437313"/>
            <a:ext cx="7200900" cy="231775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DE" dirty="0" smtClean="0"/>
              <a:t>Fachbereich 18 | Institut für elektrische Energiesysteme | Prof. Dr.-Ing. Jutta Hanson | Folie </a:t>
            </a:r>
            <a:fld id="{F9A94508-E3EB-435E-B218-A7659560096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xfrm>
            <a:off x="250825" y="6437313"/>
            <a:ext cx="7200900" cy="231775"/>
          </a:xfrm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DE" dirty="0" smtClean="0"/>
              <a:t>Fachbereich 18 | Institut für elektrische Energiesysteme | Prof. Dr.-Ing. Jutta Hanson | Folie </a:t>
            </a:r>
            <a:fld id="{F9A94508-E3EB-435E-B218-A7659560096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592263"/>
            <a:ext cx="4243388" cy="450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92263"/>
            <a:ext cx="4244975" cy="450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0"/>
          </p:nvPr>
        </p:nvSpPr>
        <p:spPr>
          <a:xfrm>
            <a:off x="250825" y="6437313"/>
            <a:ext cx="7200900" cy="231775"/>
          </a:xfrm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DE" dirty="0" smtClean="0"/>
              <a:t>Fachbereich 18 | Institut für elektrische Energiesysteme | Prof. Dr.-Ing. Jutta Hanson | Folie </a:t>
            </a:r>
            <a:fld id="{F9A94508-E3EB-435E-B218-A7659560096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xfrm>
            <a:off x="250825" y="6437313"/>
            <a:ext cx="7200900" cy="231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Fachbereich 18 | Institut für elektrische Energiesysteme | Hanson | Folie </a:t>
            </a:r>
            <a:fld id="{FAED6122-DCD7-4E4D-99B4-1CDE193F85F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xfrm>
            <a:off x="250825" y="6437313"/>
            <a:ext cx="7200900" cy="231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Fachbereich 18 | Institut für elektrische Energiesysteme | Hanson | Folie </a:t>
            </a:r>
            <a:fld id="{E4184564-F06E-4302-A700-A904C1909B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xfrm>
            <a:off x="250825" y="6437313"/>
            <a:ext cx="7200900" cy="231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Fachbereich 18 | Institut für elektrische Energiesysteme | Hanson | Folie </a:t>
            </a:r>
            <a:fld id="{E22FAD3A-477E-4945-96BE-B609A04B91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xfrm>
            <a:off x="250825" y="6437313"/>
            <a:ext cx="7200900" cy="231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Fachbereich 18 | Institut für elektrische Energiesysteme | Hanson | Folie </a:t>
            </a:r>
            <a:fld id="{B0A87921-3CF5-4F81-9088-687CBB1AD0C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xfrm>
            <a:off x="250825" y="6437313"/>
            <a:ext cx="7200900" cy="231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Fachbereich 18 | Institut für elektrische Energiesysteme | Hanson | Folie </a:t>
            </a:r>
            <a:fld id="{F58E8986-BAF3-46BD-BA42-77CE8A86638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488950"/>
            <a:ext cx="68770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92263"/>
            <a:ext cx="8640763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B1BD00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pic>
        <p:nvPicPr>
          <p:cNvPr id="35846" name="Picture 9" descr="tud_logo"/>
          <p:cNvPicPr>
            <a:picLocks noChangeAspect="1" noChangeArrowheads="1"/>
          </p:cNvPicPr>
          <p:nvPr/>
        </p:nvPicPr>
        <p:blipFill>
          <a:blip r:embed="rId15" cstate="print"/>
          <a:srcRect r="5453"/>
          <a:stretch>
            <a:fillRect/>
          </a:stretch>
        </p:blipFill>
        <p:spPr bwMode="auto">
          <a:xfrm>
            <a:off x="7167563" y="512763"/>
            <a:ext cx="18732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250825" y="1449388"/>
            <a:ext cx="8640763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252413" y="623728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pic>
        <p:nvPicPr>
          <p:cNvPr id="12" name="Grafik 11" descr="E5_logo_text_0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7200329" y="6304986"/>
            <a:ext cx="1908175" cy="508390"/>
          </a:xfrm>
          <a:prstGeom prst="rect">
            <a:avLst/>
          </a:prstGeom>
        </p:spPr>
      </p:pic>
      <p:sp>
        <p:nvSpPr>
          <p:cNvPr id="13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250825" y="6437313"/>
            <a:ext cx="7200900" cy="231775"/>
          </a:xfrm>
          <a:prstGeom prst="rect">
            <a:avLst/>
          </a:prstGeom>
          <a:ln/>
        </p:spPr>
        <p:txBody>
          <a:bodyPr/>
          <a:lstStyle>
            <a:lvl1pPr>
              <a:defRPr sz="10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Fachbereich 18 | Institut für elektrische Energiesysteme | Prof. Dr.-Ing. Jutta Hanson | Folie </a:t>
            </a:r>
            <a:fld id="{F9A94508-E3EB-435E-B218-A7659560096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63" r:id="rId13"/>
  </p:sldLayoutIdLst>
  <p:transition/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9pPr>
    </p:titleStyle>
    <p:bodyStyle>
      <a:lvl1pPr marL="179388" indent="-17938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349250" indent="-1682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000000"/>
          </a:solidFill>
          <a:latin typeface="+mn-lt"/>
        </a:defRPr>
      </a:lvl2pPr>
      <a:lvl3pPr marL="538163" indent="-18732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000000"/>
          </a:solidFill>
          <a:latin typeface="+mn-lt"/>
        </a:defRPr>
      </a:lvl3pPr>
      <a:lvl4pPr marL="717550" indent="-1730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4pPr>
      <a:lvl5pPr marL="908050" indent="-18891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5pPr>
      <a:lvl6pPr marL="13652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488950"/>
            <a:ext cx="7092950" cy="838200"/>
          </a:xfrm>
        </p:spPr>
        <p:txBody>
          <a:bodyPr/>
          <a:lstStyle/>
          <a:p>
            <a:r>
              <a:rPr lang="de-DE" sz="2000" dirty="0" smtClean="0">
                <a:solidFill>
                  <a:srgbClr val="000000"/>
                </a:solidFill>
              </a:rPr>
              <a:t>Kooperationsvertrag GSI / TU Darmstadt</a:t>
            </a:r>
            <a:br>
              <a:rPr lang="de-DE" sz="2000" dirty="0" smtClean="0">
                <a:solidFill>
                  <a:srgbClr val="000000"/>
                </a:solidFill>
              </a:rPr>
            </a:br>
            <a:r>
              <a:rPr lang="de-DE" sz="1800" dirty="0" smtClean="0">
                <a:solidFill>
                  <a:srgbClr val="B1BD00"/>
                </a:solidFill>
              </a:rPr>
              <a:t>Die Energieeffizienz von Beschleunigern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784"/>
            <a:ext cx="8420895" cy="4862870"/>
          </a:xfrm>
        </p:spPr>
        <p:txBody>
          <a:bodyPr wrap="none">
            <a:spAutoFit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de-DE" sz="1400" b="1" dirty="0" smtClean="0">
                <a:solidFill>
                  <a:srgbClr val="B1BD00"/>
                </a:solidFill>
              </a:rPr>
              <a:t>Ziel der Untersuchung: 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de-DE" sz="1400" dirty="0" smtClean="0">
                <a:solidFill>
                  <a:schemeClr val="tx1"/>
                </a:solidFill>
              </a:rPr>
              <a:t>Identifikation von Einsparpotenzialen bei der Energieversorgung von Beschleunigeranlagen</a:t>
            </a:r>
          </a:p>
          <a:p>
            <a:pPr>
              <a:spcBef>
                <a:spcPts val="300"/>
              </a:spcBef>
              <a:spcAft>
                <a:spcPts val="300"/>
              </a:spcAft>
              <a:buNone/>
              <a:tabLst>
                <a:tab pos="8074025" algn="r"/>
              </a:tabLst>
            </a:pPr>
            <a:r>
              <a:rPr lang="de-DE" sz="1400" b="1" dirty="0" smtClean="0">
                <a:solidFill>
                  <a:srgbClr val="B1BD00"/>
                </a:solidFill>
              </a:rPr>
              <a:t>Geplanter Bearbeiter: </a:t>
            </a:r>
            <a:r>
              <a:rPr lang="de-DE" sz="1400" dirty="0" smtClean="0">
                <a:solidFill>
                  <a:schemeClr val="tx1"/>
                </a:solidFill>
              </a:rPr>
              <a:t>N.N. (1 Stelle)  </a:t>
            </a:r>
            <a:r>
              <a:rPr lang="de-DE" sz="1400" b="1" dirty="0" smtClean="0">
                <a:solidFill>
                  <a:srgbClr val="B1BD00"/>
                </a:solidFill>
              </a:rPr>
              <a:t>Förderperiode:</a:t>
            </a:r>
            <a:r>
              <a:rPr lang="de-DE" sz="1400" b="1" dirty="0" smtClean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01.01.13 – 31.12.15	</a:t>
            </a:r>
          </a:p>
          <a:p>
            <a:pPr>
              <a:spcBef>
                <a:spcPts val="300"/>
              </a:spcBef>
              <a:spcAft>
                <a:spcPts val="300"/>
              </a:spcAft>
              <a:buNone/>
            </a:pPr>
            <a:endParaRPr lang="de-DE" sz="1400" b="1" dirty="0" smtClean="0">
              <a:solidFill>
                <a:srgbClr val="B1BD00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None/>
            </a:pPr>
            <a:r>
              <a:rPr lang="de-DE" sz="1400" b="1" dirty="0" smtClean="0">
                <a:solidFill>
                  <a:srgbClr val="B1BD00"/>
                </a:solidFill>
              </a:rPr>
              <a:t>Inhalte/Methodik</a:t>
            </a:r>
            <a:endParaRPr lang="de-DE" sz="1400" b="1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de-DE" sz="1400" dirty="0" smtClean="0">
                <a:solidFill>
                  <a:schemeClr val="tx1"/>
                </a:solidFill>
              </a:rPr>
              <a:t>Untersuchung des Energieverbrauchs der </a:t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smtClean="0">
                <a:solidFill>
                  <a:schemeClr val="tx1"/>
                </a:solidFill>
              </a:rPr>
              <a:t>bestehenden GSI-Anlage unter Berücksichtigung </a:t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smtClean="0">
                <a:solidFill>
                  <a:schemeClr val="tx1"/>
                </a:solidFill>
              </a:rPr>
              <a:t>der sehr unterschiedlichen Betriebszustände.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de-DE" sz="1400" dirty="0" smtClean="0">
                <a:solidFill>
                  <a:schemeClr val="tx1"/>
                </a:solidFill>
              </a:rPr>
              <a:t>Identifikation der Hauptverbraucher.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de-DE" sz="1400" dirty="0" smtClean="0">
                <a:solidFill>
                  <a:schemeClr val="tx1"/>
                </a:solidFill>
              </a:rPr>
              <a:t>Erarbeitung von Vorschlägen zur Effizienzsteigerung</a:t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smtClean="0">
                <a:solidFill>
                  <a:schemeClr val="tx1"/>
                </a:solidFill>
              </a:rPr>
              <a:t>und Abschätzung des Einsparpotenzials.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de-DE" sz="1400" dirty="0" smtClean="0">
                <a:solidFill>
                  <a:schemeClr val="tx1"/>
                </a:solidFill>
              </a:rPr>
              <a:t>Berücksichtigung der FAIR-Beschleuniger und </a:t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smtClean="0">
                <a:solidFill>
                  <a:schemeClr val="tx1"/>
                </a:solidFill>
              </a:rPr>
              <a:t>der geänderten Betriebsarten der bestehenden Anlage.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de-DE" sz="1400" dirty="0" smtClean="0">
                <a:solidFill>
                  <a:schemeClr val="tx1"/>
                </a:solidFill>
              </a:rPr>
              <a:t>Vergleiche zu anderen Beschleunigerinstituten weltweit.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de-DE" sz="1400" dirty="0" smtClean="0">
                <a:solidFill>
                  <a:schemeClr val="tx1"/>
                </a:solidFill>
              </a:rPr>
              <a:t>Identifikation von Einsparpotenzialen z.B. durch </a:t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smtClean="0">
                <a:solidFill>
                  <a:schemeClr val="tx1"/>
                </a:solidFill>
              </a:rPr>
              <a:t>Optimierung der Spannungsqualität, verbesserte Komponenten, </a:t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smtClean="0">
                <a:solidFill>
                  <a:schemeClr val="tx1"/>
                </a:solidFill>
              </a:rPr>
              <a:t>Schaffung von virtuellen Kraftwerken und Minimierung </a:t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smtClean="0">
                <a:solidFill>
                  <a:schemeClr val="tx1"/>
                </a:solidFill>
              </a:rPr>
              <a:t>der Netzlast durch optimierte Maschinenzyklen bei FAIR.</a:t>
            </a:r>
          </a:p>
        </p:txBody>
      </p:sp>
      <p:sp>
        <p:nvSpPr>
          <p:cNvPr id="30727" name="Rectangle 17"/>
          <p:cNvSpPr txBox="1">
            <a:spLocks noGrp="1" noChangeArrowheads="1"/>
          </p:cNvSpPr>
          <p:nvPr/>
        </p:nvSpPr>
        <p:spPr bwMode="auto">
          <a:xfrm>
            <a:off x="250825" y="6437313"/>
            <a:ext cx="72009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de-DE" sz="1000" dirty="0">
                <a:latin typeface="Verdana" pitchFamily="34" charset="0"/>
              </a:rPr>
              <a:t>Fachbereich 18 | Institut Elektrische Energiesysteme | </a:t>
            </a:r>
            <a:r>
              <a:rPr lang="de-DE" sz="1000" dirty="0" smtClean="0">
                <a:latin typeface="Verdana" pitchFamily="34" charset="0"/>
              </a:rPr>
              <a:t>Prof. Dr.-Ing. Jutta Hanson </a:t>
            </a:r>
            <a:r>
              <a:rPr lang="de-DE" sz="1000" dirty="0">
                <a:latin typeface="Verdana" pitchFamily="34" charset="0"/>
              </a:rPr>
              <a:t>| Folie </a:t>
            </a:r>
            <a:fld id="{95E7AC40-FFA9-40C7-8BCE-0892BE1E8447}" type="slidenum">
              <a:rPr lang="de-DE" sz="1000">
                <a:latin typeface="Verdana" pitchFamily="34" charset="0"/>
              </a:rPr>
              <a:pPr/>
              <a:t>1</a:t>
            </a:fld>
            <a:endParaRPr lang="de-DE" sz="1000" dirty="0">
              <a:latin typeface="Verdana" pitchFamily="34" charset="0"/>
            </a:endParaRPr>
          </a:p>
        </p:txBody>
      </p:sp>
      <p:pic>
        <p:nvPicPr>
          <p:cNvPr id="14" name="Picture 6" descr="http://www.fair-center.eu/uploads/pics/head_home_2010b_eng.jpg"/>
          <p:cNvPicPr>
            <a:picLocks noChangeAspect="1" noChangeArrowheads="1"/>
          </p:cNvPicPr>
          <p:nvPr/>
        </p:nvPicPr>
        <p:blipFill>
          <a:blip r:embed="rId2" cstate="print"/>
          <a:srcRect r="56433" b="9281"/>
          <a:stretch>
            <a:fillRect/>
          </a:stretch>
        </p:blipFill>
        <p:spPr bwMode="auto">
          <a:xfrm>
            <a:off x="6012160" y="2924944"/>
            <a:ext cx="2861026" cy="1224136"/>
          </a:xfrm>
          <a:prstGeom prst="rect">
            <a:avLst/>
          </a:prstGeom>
          <a:noFill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77072"/>
            <a:ext cx="2852270" cy="2016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vorlage">
  <a:themeElements>
    <a:clrScheme name="powerpointvorl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vorlag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powerpointvorlage</Template>
  <TotalTime>0</TotalTime>
  <Words>49</Words>
  <Application>Microsoft Office PowerPoint</Application>
  <PresentationFormat>Bildschirmpräsentation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powerpointvorlage</vt:lpstr>
      <vt:lpstr>Kooperationsvertrag GSI / TU Darmstadt Die Energieeffizienz von Beschleunigern</vt:lpstr>
    </vt:vector>
  </TitlesOfParts>
  <Company>TUD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feuck</dc:creator>
  <cp:lastModifiedBy>Jutta Hanson</cp:lastModifiedBy>
  <cp:revision>145</cp:revision>
  <dcterms:created xsi:type="dcterms:W3CDTF">2008-04-04T07:18:15Z</dcterms:created>
  <dcterms:modified xsi:type="dcterms:W3CDTF">2012-10-02T14:25:18Z</dcterms:modified>
</cp:coreProperties>
</file>