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61" r:id="rId3"/>
    <p:sldId id="263" r:id="rId4"/>
    <p:sldId id="262" r:id="rId5"/>
    <p:sldId id="260" r:id="rId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3" autoAdjust="0"/>
    <p:restoredTop sz="99519" autoAdjust="0"/>
  </p:normalViewPr>
  <p:slideViewPr>
    <p:cSldViewPr snapToObjects="1">
      <p:cViewPr varScale="1">
        <p:scale>
          <a:sx n="112" d="100"/>
          <a:sy n="112" d="100"/>
        </p:scale>
        <p:origin x="-16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October 7, 2012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October 7, 2012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edit Master subtitle style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Click to edit Master title style</a:t>
            </a:r>
            <a:endParaRPr lang="de-DE" dirty="0"/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7813675" y="6429396"/>
            <a:ext cx="10795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dirty="0" err="1"/>
              <a:t>Sublogo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07.10.12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BBBBB  |  Institut AAAA  |  Prof. TTTTTT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Drag picture to placeholder or click icon to add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07.10.12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18  |  Institut Theorie Elektromagnetischer Felder  |  Prof. Oliver Boine-Frankenheim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gi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emf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0" y="419100"/>
            <a:ext cx="6642117" cy="838200"/>
          </a:xfrm>
        </p:spPr>
        <p:txBody>
          <a:bodyPr/>
          <a:lstStyle/>
          <a:p>
            <a:r>
              <a:rPr lang="en-US" dirty="0" smtClean="0"/>
              <a:t>Impedance measurements and simulations of SIS-100 components </a:t>
            </a:r>
            <a:br>
              <a:rPr lang="en-US" dirty="0" smtClean="0"/>
            </a:br>
            <a:r>
              <a:rPr lang="en-US" sz="1600" dirty="0" smtClean="0"/>
              <a:t>PhD project (2011-2014): </a:t>
            </a:r>
            <a:r>
              <a:rPr lang="en-US" sz="1600" dirty="0" err="1" smtClean="0"/>
              <a:t>Uwe</a:t>
            </a:r>
            <a:r>
              <a:rPr lang="en-US" sz="1600" dirty="0" smtClean="0"/>
              <a:t> </a:t>
            </a:r>
            <a:r>
              <a:rPr lang="en-US" sz="1600" dirty="0" err="1" smtClean="0"/>
              <a:t>Niedermayer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38200"/>
            <a:ext cx="4669104" cy="505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</a:rPr>
              <a:t>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Thin (0.3 mm) resistive beam pipe: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Zapf Dingbats"/>
                <a:ea typeface="Zapf Dingbats"/>
                <a:cs typeface="Zapf Dingbats"/>
              </a:rPr>
              <a:t>✓ </a:t>
            </a:r>
            <a:r>
              <a:rPr lang="en-US" dirty="0" smtClean="0"/>
              <a:t>Ferrite loaded kicker modules (with PFN):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Zapf Dingbats"/>
              <a:ea typeface="Zapf Dingbats"/>
              <a:cs typeface="Zapf Dingbats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</a:p>
        </p:txBody>
      </p:sp>
      <p:pic>
        <p:nvPicPr>
          <p:cNvPr id="7" name="Picture 6" descr="C:\diplomarbeit\Vortrag11-08-2011\PICS\SIS100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0" y="1798283"/>
            <a:ext cx="1439998" cy="20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studienarbeit\vortragtagung\SIS100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-305" r="84328" b="93336"/>
          <a:stretch>
            <a:fillRect/>
          </a:stretch>
        </p:blipFill>
        <p:spPr bwMode="auto">
          <a:xfrm>
            <a:off x="1737528" y="2132856"/>
            <a:ext cx="2291209" cy="136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4375309" y="3041606"/>
            <a:ext cx="4673600" cy="2849581"/>
            <a:chOff x="4405970" y="3457496"/>
            <a:chExt cx="4673600" cy="2849581"/>
          </a:xfrm>
        </p:grpSpPr>
        <p:grpSp>
          <p:nvGrpSpPr>
            <p:cNvPr id="18" name="Group 17"/>
            <p:cNvGrpSpPr/>
            <p:nvPr/>
          </p:nvGrpSpPr>
          <p:grpSpPr>
            <a:xfrm>
              <a:off x="4405970" y="4286189"/>
              <a:ext cx="4673600" cy="2020888"/>
              <a:chOff x="4405970" y="4286189"/>
              <a:chExt cx="4673600" cy="2020888"/>
            </a:xfrm>
          </p:grpSpPr>
          <p:pic>
            <p:nvPicPr>
              <p:cNvPr id="22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1933" y="5078352"/>
                <a:ext cx="3276600" cy="855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hteck 1"/>
              <p:cNvSpPr/>
              <p:nvPr/>
            </p:nvSpPr>
            <p:spPr>
              <a:xfrm>
                <a:off x="7160283" y="4610039"/>
                <a:ext cx="819150" cy="323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Textfeld 6"/>
              <p:cNvSpPr txBox="1">
                <a:spLocks noChangeArrowheads="1"/>
              </p:cNvSpPr>
              <p:nvPr/>
            </p:nvSpPr>
            <p:spPr bwMode="auto">
              <a:xfrm>
                <a:off x="7160283" y="4565589"/>
                <a:ext cx="110648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/>
                  <a:t>Hybrid</a:t>
                </a:r>
                <a:endParaRPr lang="en-US"/>
              </a:p>
            </p:txBody>
          </p:sp>
          <p:cxnSp>
            <p:nvCxnSpPr>
              <p:cNvPr id="25" name="Gerade Verbindung 8"/>
              <p:cNvCxnSpPr/>
              <p:nvPr/>
            </p:nvCxnSpPr>
            <p:spPr>
              <a:xfrm>
                <a:off x="7979433" y="4862452"/>
                <a:ext cx="657225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17"/>
              <p:cNvCxnSpPr/>
              <p:nvPr/>
            </p:nvCxnSpPr>
            <p:spPr>
              <a:xfrm>
                <a:off x="7996895" y="4700527"/>
                <a:ext cx="892175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feld 14"/>
              <p:cNvSpPr txBox="1"/>
              <p:nvPr/>
            </p:nvSpPr>
            <p:spPr>
              <a:xfrm>
                <a:off x="8193745" y="4887852"/>
                <a:ext cx="88582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50" dirty="0">
                    <a:latin typeface="Arial" pitchFamily="34" charset="0"/>
                    <a:ea typeface="+mn-ea"/>
                    <a:cs typeface="Arial" pitchFamily="34" charset="0"/>
                  </a:rPr>
                  <a:t>0deg</a:t>
                </a:r>
                <a:endParaRPr lang="en-US" sz="1050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" name="Textfeld 19"/>
              <p:cNvSpPr txBox="1"/>
              <p:nvPr/>
            </p:nvSpPr>
            <p:spPr>
              <a:xfrm>
                <a:off x="8074683" y="4433827"/>
                <a:ext cx="88582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50" dirty="0">
                    <a:latin typeface="Arial" pitchFamily="34" charset="0"/>
                    <a:ea typeface="+mn-ea"/>
                    <a:cs typeface="Arial" pitchFamily="34" charset="0"/>
                  </a:rPr>
                  <a:t>180deg</a:t>
                </a:r>
                <a:endParaRPr lang="en-US" sz="1050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" name="Rechteck 27"/>
              <p:cNvSpPr/>
              <p:nvPr/>
            </p:nvSpPr>
            <p:spPr>
              <a:xfrm>
                <a:off x="5107645" y="4610039"/>
                <a:ext cx="819150" cy="323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Textfeld 28"/>
              <p:cNvSpPr txBox="1">
                <a:spLocks noChangeArrowheads="1"/>
              </p:cNvSpPr>
              <p:nvPr/>
            </p:nvSpPr>
            <p:spPr bwMode="auto">
              <a:xfrm>
                <a:off x="5107645" y="4565589"/>
                <a:ext cx="11080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/>
                  <a:t>Hybrid</a:t>
                </a:r>
                <a:endParaRPr lang="en-US"/>
              </a:p>
            </p:txBody>
          </p:sp>
          <p:cxnSp>
            <p:nvCxnSpPr>
              <p:cNvPr id="31" name="Gerade Verbindung 29"/>
              <p:cNvCxnSpPr/>
              <p:nvPr/>
            </p:nvCxnSpPr>
            <p:spPr>
              <a:xfrm>
                <a:off x="4783795" y="4862452"/>
                <a:ext cx="360363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0"/>
              <p:cNvCxnSpPr/>
              <p:nvPr/>
            </p:nvCxnSpPr>
            <p:spPr>
              <a:xfrm>
                <a:off x="4477408" y="4717989"/>
                <a:ext cx="657225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1"/>
              <p:cNvSpPr txBox="1"/>
              <p:nvPr/>
            </p:nvSpPr>
            <p:spPr>
              <a:xfrm>
                <a:off x="4725058" y="4946589"/>
                <a:ext cx="887412" cy="26193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50" dirty="0">
                    <a:latin typeface="Arial" pitchFamily="34" charset="0"/>
                    <a:ea typeface="+mn-ea"/>
                    <a:cs typeface="Arial" pitchFamily="34" charset="0"/>
                  </a:rPr>
                  <a:t>0deg</a:t>
                </a:r>
                <a:endParaRPr lang="en-US" sz="1050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4" name="Textfeld 32"/>
              <p:cNvSpPr txBox="1"/>
              <p:nvPr/>
            </p:nvSpPr>
            <p:spPr>
              <a:xfrm>
                <a:off x="4405970" y="4465577"/>
                <a:ext cx="885825" cy="2619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1050" dirty="0">
                    <a:latin typeface="Arial" pitchFamily="34" charset="0"/>
                    <a:ea typeface="+mn-ea"/>
                    <a:cs typeface="Arial" pitchFamily="34" charset="0"/>
                  </a:rPr>
                  <a:t>180deg</a:t>
                </a:r>
                <a:endParaRPr lang="en-US" sz="1050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cxnSp>
            <p:nvCxnSpPr>
              <p:cNvPr id="35" name="Gerade Verbindung 33"/>
              <p:cNvCxnSpPr/>
              <p:nvPr/>
            </p:nvCxnSpPr>
            <p:spPr>
              <a:xfrm>
                <a:off x="8398533" y="5438714"/>
                <a:ext cx="238125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4"/>
              <p:cNvCxnSpPr/>
              <p:nvPr/>
            </p:nvCxnSpPr>
            <p:spPr>
              <a:xfrm>
                <a:off x="8362020" y="5622864"/>
                <a:ext cx="52705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5"/>
              <p:cNvCxnSpPr/>
              <p:nvPr/>
            </p:nvCxnSpPr>
            <p:spPr>
              <a:xfrm>
                <a:off x="8636658" y="4862452"/>
                <a:ext cx="0" cy="58102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6"/>
              <p:cNvCxnSpPr/>
              <p:nvPr/>
            </p:nvCxnSpPr>
            <p:spPr>
              <a:xfrm flipV="1">
                <a:off x="8889070" y="4700527"/>
                <a:ext cx="0" cy="9223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ihandform 21503"/>
              <p:cNvSpPr/>
              <p:nvPr/>
            </p:nvSpPr>
            <p:spPr>
              <a:xfrm>
                <a:off x="5936320" y="4286189"/>
                <a:ext cx="557213" cy="485775"/>
              </a:xfrm>
              <a:custGeom>
                <a:avLst/>
                <a:gdLst>
                  <a:gd name="connsiteX0" fmla="*/ 51033 w 904675"/>
                  <a:gd name="connsiteY0" fmla="*/ 0 h 939800"/>
                  <a:gd name="connsiteX1" fmla="*/ 800333 w 904675"/>
                  <a:gd name="connsiteY1" fmla="*/ 330200 h 939800"/>
                  <a:gd name="connsiteX2" fmla="*/ 813033 w 904675"/>
                  <a:gd name="connsiteY2" fmla="*/ 749300 h 939800"/>
                  <a:gd name="connsiteX3" fmla="*/ 233 w 904675"/>
                  <a:gd name="connsiteY3" fmla="*/ 93980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675" h="939800">
                    <a:moveTo>
                      <a:pt x="51033" y="0"/>
                    </a:moveTo>
                    <a:cubicBezTo>
                      <a:pt x="362183" y="102658"/>
                      <a:pt x="673333" y="205317"/>
                      <a:pt x="800333" y="330200"/>
                    </a:cubicBezTo>
                    <a:cubicBezTo>
                      <a:pt x="927333" y="455083"/>
                      <a:pt x="946383" y="647700"/>
                      <a:pt x="813033" y="749300"/>
                    </a:cubicBezTo>
                    <a:cubicBezTo>
                      <a:pt x="679683" y="850900"/>
                      <a:pt x="-14584" y="933450"/>
                      <a:pt x="233" y="939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Freihandform 41"/>
              <p:cNvSpPr/>
              <p:nvPr/>
            </p:nvSpPr>
            <p:spPr>
              <a:xfrm rot="10800000">
                <a:off x="6620533" y="4286189"/>
                <a:ext cx="555625" cy="487363"/>
              </a:xfrm>
              <a:custGeom>
                <a:avLst/>
                <a:gdLst>
                  <a:gd name="connsiteX0" fmla="*/ 51033 w 904675"/>
                  <a:gd name="connsiteY0" fmla="*/ 0 h 939800"/>
                  <a:gd name="connsiteX1" fmla="*/ 800333 w 904675"/>
                  <a:gd name="connsiteY1" fmla="*/ 330200 h 939800"/>
                  <a:gd name="connsiteX2" fmla="*/ 813033 w 904675"/>
                  <a:gd name="connsiteY2" fmla="*/ 749300 h 939800"/>
                  <a:gd name="connsiteX3" fmla="*/ 233 w 904675"/>
                  <a:gd name="connsiteY3" fmla="*/ 939800 h 93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675" h="939800">
                    <a:moveTo>
                      <a:pt x="51033" y="0"/>
                    </a:moveTo>
                    <a:cubicBezTo>
                      <a:pt x="362183" y="102658"/>
                      <a:pt x="673333" y="205317"/>
                      <a:pt x="800333" y="330200"/>
                    </a:cubicBezTo>
                    <a:cubicBezTo>
                      <a:pt x="927333" y="455083"/>
                      <a:pt x="946383" y="647700"/>
                      <a:pt x="813033" y="749300"/>
                    </a:cubicBezTo>
                    <a:cubicBezTo>
                      <a:pt x="679683" y="850900"/>
                      <a:pt x="-14584" y="933450"/>
                      <a:pt x="233" y="939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" name="Gerade Verbindung 49"/>
              <p:cNvCxnSpPr/>
              <p:nvPr/>
            </p:nvCxnSpPr>
            <p:spPr>
              <a:xfrm>
                <a:off x="4783795" y="5438714"/>
                <a:ext cx="346075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50"/>
              <p:cNvCxnSpPr/>
              <p:nvPr/>
            </p:nvCxnSpPr>
            <p:spPr>
              <a:xfrm>
                <a:off x="4477408" y="5622864"/>
                <a:ext cx="69215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51"/>
              <p:cNvCxnSpPr/>
              <p:nvPr/>
            </p:nvCxnSpPr>
            <p:spPr>
              <a:xfrm>
                <a:off x="4783795" y="4857689"/>
                <a:ext cx="0" cy="58102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52"/>
              <p:cNvCxnSpPr/>
              <p:nvPr/>
            </p:nvCxnSpPr>
            <p:spPr>
              <a:xfrm flipV="1">
                <a:off x="4496458" y="4700527"/>
                <a:ext cx="0" cy="92233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feld 21521"/>
              <p:cNvSpPr txBox="1">
                <a:spLocks noChangeArrowheads="1"/>
              </p:cNvSpPr>
              <p:nvPr/>
            </p:nvSpPr>
            <p:spPr bwMode="auto">
              <a:xfrm>
                <a:off x="6015695" y="5937189"/>
                <a:ext cx="17780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/>
                  <a:t>DUT</a:t>
                </a:r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724684" y="3457496"/>
              <a:ext cx="3258788" cy="1078638"/>
              <a:chOff x="5724684" y="3457496"/>
              <a:chExt cx="3258788" cy="1078638"/>
            </a:xfrm>
          </p:grpSpPr>
          <p:pic>
            <p:nvPicPr>
              <p:cNvPr id="20" name="Picture 2" descr="C:\Doktorarbeit\Presentations\FAIR-Physics\ZNB8img4dcb93b7e4cfb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4684" y="3457496"/>
                <a:ext cx="1791695" cy="1078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550067" y="3464137"/>
                <a:ext cx="14334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Next step:</a:t>
                </a:r>
              </a:p>
              <a:p>
                <a:r>
                  <a:rPr lang="en-US" sz="1600" dirty="0" smtClean="0"/>
                  <a:t>bench </a:t>
                </a:r>
              </a:p>
              <a:p>
                <a:r>
                  <a:rPr lang="en-US" sz="1600" dirty="0" smtClean="0"/>
                  <a:t>measurements</a:t>
                </a:r>
                <a:endParaRPr lang="en-US" sz="1600" dirty="0"/>
              </a:p>
            </p:txBody>
          </p:sp>
        </p:grpSp>
      </p:grpSp>
      <p:pic>
        <p:nvPicPr>
          <p:cNvPr id="48" name="Picture 39" descr="C:\Users\boss\Dropbox\LaptopTransfer\forICAP\IMAG03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9" y="4367187"/>
            <a:ext cx="2065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28"/>
          <p:cNvSpPr txBox="1">
            <a:spLocks noChangeArrowheads="1"/>
          </p:cNvSpPr>
          <p:nvPr/>
        </p:nvSpPr>
        <p:spPr bwMode="auto">
          <a:xfrm>
            <a:off x="1216661" y="4133824"/>
            <a:ext cx="1446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 b="1" dirty="0" err="1" smtClean="0"/>
              <a:t>kicker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magnet</a:t>
            </a:r>
            <a:endParaRPr lang="de-DE" sz="1400" b="1" dirty="0"/>
          </a:p>
        </p:txBody>
      </p:sp>
      <p:cxnSp>
        <p:nvCxnSpPr>
          <p:cNvPr id="50" name="Gerade Verbindung mit Pfeil 10"/>
          <p:cNvCxnSpPr/>
          <p:nvPr/>
        </p:nvCxnSpPr>
        <p:spPr>
          <a:xfrm flipV="1">
            <a:off x="695961" y="4740249"/>
            <a:ext cx="820738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13"/>
          <p:cNvSpPr txBox="1">
            <a:spLocks noChangeArrowheads="1"/>
          </p:cNvSpPr>
          <p:nvPr/>
        </p:nvSpPr>
        <p:spPr bwMode="auto">
          <a:xfrm>
            <a:off x="-35876" y="4721199"/>
            <a:ext cx="123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FF0000"/>
                </a:solidFill>
              </a:rPr>
              <a:t>PFN – </a:t>
            </a:r>
          </a:p>
          <a:p>
            <a:pPr eaLnBrk="1" hangingPunct="1"/>
            <a:r>
              <a:rPr lang="de-DE" sz="1400">
                <a:solidFill>
                  <a:srgbClr val="FF0000"/>
                </a:solidFill>
              </a:rPr>
              <a:t>connection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039" y="5754005"/>
            <a:ext cx="733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- Detail comparison of bench measurement and EM simulations</a:t>
            </a:r>
          </a:p>
          <a:p>
            <a:r>
              <a:rPr lang="en-US" dirty="0"/>
              <a:t> </a:t>
            </a:r>
            <a:r>
              <a:rPr lang="en-US" dirty="0" smtClean="0"/>
              <a:t>         - SIS-18/100 impedance library (10 kHz - 1 GHz)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67746" y="1494475"/>
            <a:ext cx="7442369" cy="1540903"/>
            <a:chOff x="1767746" y="1494475"/>
            <a:chExt cx="7442369" cy="1540903"/>
          </a:xfrm>
        </p:grpSpPr>
        <p:sp>
          <p:nvSpPr>
            <p:cNvPr id="9" name="TextBox 8"/>
            <p:cNvSpPr txBox="1"/>
            <p:nvPr/>
          </p:nvSpPr>
          <p:spPr>
            <a:xfrm>
              <a:off x="1767746" y="1718884"/>
              <a:ext cx="257474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u="sng" dirty="0" smtClean="0"/>
                <a:t>U. </a:t>
              </a:r>
              <a:r>
                <a:rPr lang="en-US" sz="1600" u="sng" dirty="0" err="1" smtClean="0"/>
                <a:t>Niedermayer</a:t>
              </a:r>
              <a:r>
                <a:rPr lang="en-US" sz="1600" dirty="0" smtClean="0"/>
                <a:t>, O. </a:t>
              </a:r>
              <a:r>
                <a:rPr lang="en-US" sz="1600" dirty="0" err="1" smtClean="0"/>
                <a:t>Boine</a:t>
              </a:r>
              <a:r>
                <a:rPr lang="en-US" sz="1600" dirty="0" smtClean="0"/>
                <a:t>-F., </a:t>
              </a:r>
            </a:p>
            <a:p>
              <a:r>
                <a:rPr lang="en-US" sz="1600" dirty="0" smtClean="0"/>
                <a:t>NIM A (2012)</a:t>
              </a:r>
              <a:endParaRPr lang="en-US" sz="16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44336" y="1691199"/>
              <a:ext cx="3706769" cy="1224922"/>
              <a:chOff x="5144336" y="1629311"/>
              <a:chExt cx="3706769" cy="122492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144336" y="2484901"/>
                <a:ext cx="12304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f=100 kHz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32366" y="1629311"/>
                <a:ext cx="221873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CST simulation: </a:t>
                </a:r>
                <a:r>
                  <a:rPr lang="en-US" sz="1400" dirty="0" smtClean="0"/>
                  <a:t>EM fields </a:t>
                </a:r>
              </a:p>
              <a:p>
                <a:r>
                  <a:rPr lang="en-US" sz="1400" dirty="0" smtClean="0"/>
                  <a:t>and image currents induced </a:t>
                </a:r>
              </a:p>
              <a:p>
                <a:r>
                  <a:rPr lang="en-US" sz="1400" dirty="0" smtClean="0"/>
                  <a:t>by the beam in the pipe.</a:t>
                </a:r>
              </a:p>
            </p:txBody>
          </p:sp>
        </p:grpSp>
        <p:pic>
          <p:nvPicPr>
            <p:cNvPr id="47" name="Picture 74" descr="C:\Users\boss\Dropbox\Beampipe\pics\fig11\trans2\Ez10kHz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68" t="774" r="-12" b="47234"/>
            <a:stretch>
              <a:fillRect/>
            </a:stretch>
          </p:blipFill>
          <p:spPr bwMode="auto">
            <a:xfrm>
              <a:off x="4465797" y="1494475"/>
              <a:ext cx="2242935" cy="107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32366" y="2389047"/>
              <a:ext cx="25777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+ 3D frequency domain </a:t>
              </a:r>
            </a:p>
            <a:p>
              <a:r>
                <a:rPr lang="en-US" dirty="0" smtClean="0"/>
                <a:t>impedance solver 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51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ertical_tune_shift_N2_v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" y="1546128"/>
            <a:ext cx="4901787" cy="302398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851" y="2460554"/>
            <a:ext cx="4860000" cy="2474617"/>
            <a:chOff x="106749" y="3212976"/>
            <a:chExt cx="4860000" cy="2474617"/>
          </a:xfrm>
        </p:grpSpPr>
        <p:pic>
          <p:nvPicPr>
            <p:cNvPr id="12" name="Picture 11" descr="out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49" y="4067593"/>
              <a:ext cx="4860000" cy="1620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1600" y="4232992"/>
              <a:ext cx="1142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Simulation</a:t>
              </a:r>
              <a:r>
                <a:rPr lang="en-US" sz="1600" b="1" dirty="0" smtClean="0"/>
                <a:t>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7458" y="3212976"/>
              <a:ext cx="14391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Measurement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44943" y="1452442"/>
            <a:ext cx="4221159" cy="100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43" y="416783"/>
            <a:ext cx="7272808" cy="838200"/>
          </a:xfrm>
        </p:spPr>
        <p:txBody>
          <a:bodyPr/>
          <a:lstStyle/>
          <a:p>
            <a:r>
              <a:rPr lang="en-US" dirty="0" smtClean="0"/>
              <a:t>Tune spectra and BTFs for intense bunches</a:t>
            </a:r>
            <a:br>
              <a:rPr lang="en-US" dirty="0" smtClean="0"/>
            </a:br>
            <a:r>
              <a:rPr lang="en-US" sz="1600" dirty="0" smtClean="0"/>
              <a:t>PhD project (2011-2014): Paul </a:t>
            </a:r>
            <a:r>
              <a:rPr lang="en-US" sz="1600" dirty="0" err="1" smtClean="0"/>
              <a:t>Görgen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Collaboration with BNL (Wolfram Fischer)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72124" y="1546128"/>
            <a:ext cx="450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tune spectra in SIS-18@GSI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898" y="5221539"/>
            <a:ext cx="8879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Goals (using existing baseband tune and BTF equipment + simulation models): </a:t>
            </a:r>
          </a:p>
          <a:p>
            <a:r>
              <a:rPr lang="en-US" dirty="0" smtClean="0"/>
              <a:t>-(Fast) characterization of beam and intensity parameters (e.g. tune shifts/spreads)</a:t>
            </a:r>
          </a:p>
          <a:p>
            <a:r>
              <a:rPr lang="en-US" dirty="0" smtClean="0"/>
              <a:t>- Interplay of space charge, beam-beam, </a:t>
            </a:r>
            <a:r>
              <a:rPr lang="en-US" dirty="0" err="1" smtClean="0"/>
              <a:t>octupoles</a:t>
            </a:r>
            <a:r>
              <a:rPr lang="en-US" dirty="0" smtClean="0"/>
              <a:t> </a:t>
            </a:r>
            <a:r>
              <a:rPr lang="en-US" dirty="0" smtClean="0"/>
              <a:t>or other nonlinear elements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- BTF of transverse head-tail modes and their stability !   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13056"/>
              </p:ext>
            </p:extLst>
          </p:nvPr>
        </p:nvGraphicFramePr>
        <p:xfrm>
          <a:off x="441501" y="1915460"/>
          <a:ext cx="42672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3124200" imgH="393700" progId="Equation.DSMT4">
                  <p:embed/>
                </p:oleObj>
              </mc:Choice>
              <mc:Fallback>
                <p:oleObj name="Equation" r:id="rId5" imgW="3124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501" y="1915460"/>
                        <a:ext cx="426720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68" y="4935171"/>
            <a:ext cx="4626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R. Singh, O. </a:t>
            </a:r>
            <a:r>
              <a:rPr lang="en-US" sz="1200" dirty="0" err="1" smtClean="0"/>
              <a:t>Boine</a:t>
            </a:r>
            <a:r>
              <a:rPr lang="en-US" sz="1200" dirty="0" smtClean="0"/>
              <a:t>-F., P. </a:t>
            </a:r>
            <a:r>
              <a:rPr lang="en-US" sz="1200" dirty="0" err="1" smtClean="0"/>
              <a:t>Forck</a:t>
            </a:r>
            <a:r>
              <a:rPr lang="en-US" sz="1200" dirty="0" smtClean="0"/>
              <a:t>, P. </a:t>
            </a:r>
            <a:r>
              <a:rPr lang="en-US" sz="1200" dirty="0" err="1" smtClean="0"/>
              <a:t>Kowina</a:t>
            </a:r>
            <a:r>
              <a:rPr lang="en-US" sz="1200" dirty="0" smtClean="0"/>
              <a:t>, et al., to be submitted.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772479" y="1556711"/>
            <a:ext cx="4246769" cy="3655459"/>
            <a:chOff x="4772479" y="1556711"/>
            <a:chExt cx="4246769" cy="3655459"/>
          </a:xfrm>
        </p:grpSpPr>
        <p:sp>
          <p:nvSpPr>
            <p:cNvPr id="5" name="TextBox 4"/>
            <p:cNvSpPr txBox="1"/>
            <p:nvPr/>
          </p:nvSpPr>
          <p:spPr>
            <a:xfrm>
              <a:off x="5076056" y="1556711"/>
              <a:ext cx="3638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Transverse BTFs in RHIC@BNL</a:t>
              </a:r>
              <a:endParaRPr lang="en-US" b="1" dirty="0"/>
            </a:p>
          </p:txBody>
        </p:sp>
        <p:pic>
          <p:nvPicPr>
            <p:cNvPr id="7" name="Picture 6" descr="WEAAC2f3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3" t="8333" r="1389" b="2675"/>
            <a:stretch/>
          </p:blipFill>
          <p:spPr>
            <a:xfrm>
              <a:off x="4772479" y="1948623"/>
              <a:ext cx="4246769" cy="29865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64767" y="3712299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Simulation replicates measurement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0851" y="4935171"/>
              <a:ext cx="3754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P. </a:t>
              </a:r>
              <a:r>
                <a:rPr lang="en-US" sz="1200" dirty="0" err="1" smtClean="0"/>
                <a:t>Görgen</a:t>
              </a:r>
              <a:r>
                <a:rPr lang="en-US" sz="1200" dirty="0" smtClean="0"/>
                <a:t>, O. </a:t>
              </a:r>
              <a:r>
                <a:rPr lang="en-US" sz="1200" dirty="0" err="1" smtClean="0"/>
                <a:t>Boine</a:t>
              </a:r>
              <a:r>
                <a:rPr lang="en-US" sz="1200" dirty="0" smtClean="0"/>
                <a:t>-F., W. Fischer, Proc. ICAP 2012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454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project: Feedback simulation modules</a:t>
            </a:r>
            <a:br>
              <a:rPr lang="en-US" dirty="0" smtClean="0"/>
            </a:br>
            <a:r>
              <a:rPr lang="en-US" sz="1800" dirty="0" smtClean="0"/>
              <a:t>PhD project: NN (2012-2015)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869160"/>
            <a:ext cx="8353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Goal: </a:t>
            </a:r>
          </a:p>
          <a:p>
            <a:r>
              <a:rPr lang="en-US" dirty="0" smtClean="0"/>
              <a:t>- Implementation of a transverse feedback module in PATRIC.</a:t>
            </a:r>
          </a:p>
          <a:p>
            <a:r>
              <a:rPr lang="en-US" dirty="0"/>
              <a:t>- Validation with SIS-18 experiments using the existing transverse damper. </a:t>
            </a:r>
            <a:endParaRPr lang="en-US" dirty="0" smtClean="0"/>
          </a:p>
          <a:p>
            <a:r>
              <a:rPr lang="en-US" dirty="0" smtClean="0"/>
              <a:t>- Study of the (long-term) interplay of feedback and collective effects in SIS-100.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9512" y="1677772"/>
            <a:ext cx="4640927" cy="2432006"/>
            <a:chOff x="4655473" y="1124245"/>
            <a:chExt cx="4640927" cy="2124657"/>
          </a:xfrm>
        </p:grpSpPr>
        <p:sp>
          <p:nvSpPr>
            <p:cNvPr id="7" name="Rectangle 6"/>
            <p:cNvSpPr/>
            <p:nvPr/>
          </p:nvSpPr>
          <p:spPr>
            <a:xfrm>
              <a:off x="4724400" y="1124744"/>
              <a:ext cx="4572000" cy="21241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b="1" dirty="0"/>
                <a:t>PATRIC</a:t>
              </a:r>
              <a:r>
                <a:rPr lang="en-US" sz="1600" dirty="0"/>
                <a:t> (O. </a:t>
              </a:r>
              <a:r>
                <a:rPr lang="en-US" sz="1600" dirty="0" err="1"/>
                <a:t>Boine</a:t>
              </a:r>
              <a:r>
                <a:rPr lang="en-US" sz="1600" dirty="0"/>
                <a:t>-F., </a:t>
              </a:r>
              <a:r>
                <a:rPr lang="en-US" sz="1600" dirty="0" smtClean="0"/>
                <a:t>V. </a:t>
              </a:r>
              <a:r>
                <a:rPr lang="en-US" sz="1600" dirty="0" err="1" smtClean="0"/>
                <a:t>Kornilov</a:t>
              </a:r>
              <a:r>
                <a:rPr lang="en-US" sz="1600" dirty="0" smtClean="0"/>
                <a:t>, </a:t>
              </a:r>
              <a:r>
                <a:rPr lang="en-US" sz="1600" dirty="0"/>
                <a:t>et al.): 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/>
                <a:t>3D particle tracking with self-consistent </a:t>
              </a:r>
              <a:r>
                <a:rPr lang="en-US" sz="1600" dirty="0" smtClean="0"/>
                <a:t>2.5D </a:t>
              </a:r>
              <a:r>
                <a:rPr lang="en-US" sz="1600" dirty="0"/>
                <a:t>space charge </a:t>
              </a:r>
              <a:r>
                <a:rPr lang="en-US" sz="1600" dirty="0" smtClean="0"/>
                <a:t>solver, impedances, e-clouds.</a:t>
              </a:r>
              <a:endParaRPr lang="en-US" sz="1600" dirty="0" smtClean="0"/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/>
                <a:t>MADX maps, arbitrary </a:t>
              </a:r>
              <a:r>
                <a:rPr lang="en-US" sz="1600" dirty="0" err="1" smtClean="0"/>
                <a:t>rf</a:t>
              </a:r>
              <a:r>
                <a:rPr lang="en-US" sz="1600" dirty="0" smtClean="0"/>
                <a:t> bucket forms </a:t>
              </a:r>
              <a:endParaRPr lang="en-US" sz="1600" dirty="0"/>
            </a:p>
            <a:p>
              <a:pPr marL="285750" indent="-285750">
                <a:buFont typeface="Courier New"/>
                <a:buChar char="o"/>
              </a:pPr>
              <a:r>
                <a:rPr lang="en-US" sz="1600" dirty="0"/>
                <a:t>Implemented for multi-core CPUs using MPI</a:t>
              </a:r>
              <a:r>
                <a:rPr lang="en-US" sz="1600" dirty="0" smtClean="0"/>
                <a:t>.</a:t>
              </a:r>
            </a:p>
            <a:p>
              <a:pPr marL="285750" indent="-285750">
                <a:buFont typeface="Courier New"/>
                <a:buChar char="o"/>
              </a:pPr>
              <a:r>
                <a:rPr lang="en-US" sz="1600" dirty="0" smtClean="0"/>
                <a:t>Validated using SIS/CERN PSB </a:t>
              </a:r>
              <a:r>
                <a:rPr lang="en-US" sz="1600" dirty="0" smtClean="0"/>
                <a:t>experiments.</a:t>
              </a:r>
              <a:endParaRPr lang="en-US" sz="1600" dirty="0"/>
            </a:p>
            <a:p>
              <a:endParaRPr lang="en-US" sz="1400" dirty="0" smtClean="0"/>
            </a:p>
            <a:p>
              <a:r>
                <a:rPr lang="en-US" sz="1400" dirty="0" smtClean="0"/>
                <a:t>V</a:t>
              </a:r>
              <a:r>
                <a:rPr lang="en-US" sz="1400" dirty="0"/>
                <a:t>. </a:t>
              </a:r>
              <a:r>
                <a:rPr lang="en-US" sz="1400" dirty="0" err="1"/>
                <a:t>Kornilov</a:t>
              </a:r>
              <a:r>
                <a:rPr lang="en-US" sz="1400" dirty="0"/>
                <a:t>, O. </a:t>
              </a:r>
              <a:r>
                <a:rPr lang="en-US" sz="1400" dirty="0" err="1"/>
                <a:t>Boine</a:t>
              </a:r>
              <a:r>
                <a:rPr lang="en-US" sz="1400" dirty="0"/>
                <a:t>-F., </a:t>
              </a:r>
              <a:r>
                <a:rPr lang="en-US" sz="1400" i="1" dirty="0"/>
                <a:t>Head-tail instability and Landau damping in bunches with space charge</a:t>
              </a:r>
              <a:r>
                <a:rPr lang="en-US" sz="1400" dirty="0"/>
                <a:t>, PRST-AB 2010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55473" y="1124245"/>
              <a:ext cx="4640927" cy="2124657"/>
            </a:xfrm>
            <a:prstGeom prst="rect">
              <a:avLst/>
            </a:prstGeom>
            <a:noFill/>
            <a:ln w="19050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2152" y="1603285"/>
            <a:ext cx="42518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feedback in SIS-100:</a:t>
            </a:r>
          </a:p>
          <a:p>
            <a:r>
              <a:rPr lang="en-US" dirty="0" smtClean="0"/>
              <a:t>- required to stabilize the proton </a:t>
            </a:r>
          </a:p>
          <a:p>
            <a:r>
              <a:rPr lang="en-US" dirty="0"/>
              <a:t> </a:t>
            </a:r>
            <a:r>
              <a:rPr lang="en-US" dirty="0" smtClean="0"/>
              <a:t> and ion bunches !</a:t>
            </a:r>
          </a:p>
          <a:p>
            <a:r>
              <a:rPr lang="en-US" dirty="0" smtClean="0"/>
              <a:t>- frequency range (of the coherent </a:t>
            </a:r>
          </a:p>
          <a:p>
            <a:r>
              <a:rPr lang="en-US" dirty="0"/>
              <a:t> </a:t>
            </a:r>
            <a:r>
              <a:rPr lang="en-US" dirty="0" smtClean="0"/>
              <a:t> bunch oscillations): 50 kHz -200 MHz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Questions: </a:t>
            </a:r>
          </a:p>
          <a:p>
            <a:r>
              <a:rPr lang="en-US" dirty="0" smtClean="0"/>
              <a:t>- required minimum band width</a:t>
            </a:r>
          </a:p>
          <a:p>
            <a:r>
              <a:rPr lang="en-US" dirty="0" smtClean="0"/>
              <a:t>- required minimum gain</a:t>
            </a:r>
          </a:p>
          <a:p>
            <a:r>
              <a:rPr lang="en-US" dirty="0" smtClean="0"/>
              <a:t>- resulting beam </a:t>
            </a:r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r>
              <a:rPr lang="en-US" dirty="0" smtClean="0"/>
              <a:t>- interplay with other damping </a:t>
            </a:r>
          </a:p>
          <a:p>
            <a:r>
              <a:rPr lang="en-US" dirty="0" smtClean="0"/>
              <a:t>  mechanisms (e.g. </a:t>
            </a:r>
            <a:r>
              <a:rPr lang="en-US" dirty="0" err="1" smtClean="0"/>
              <a:t>octupoles</a:t>
            </a:r>
            <a:r>
              <a:rPr lang="en-US" dirty="0" smtClean="0"/>
              <a:t>, coupling)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0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project: Plasma stripper/stopper</a:t>
            </a:r>
            <a:br>
              <a:rPr lang="en-US" dirty="0" smtClean="0"/>
            </a:br>
            <a:r>
              <a:rPr lang="en-US" sz="1800" dirty="0" smtClean="0"/>
              <a:t>PhD project (2012-2015): Peter Schmidt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635564"/>
            <a:ext cx="622271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C</a:t>
            </a:r>
            <a:r>
              <a:rPr lang="en-US" sz="1200" dirty="0"/>
              <a:t>. </a:t>
            </a:r>
            <a:r>
              <a:rPr lang="en-US" sz="1200" dirty="0" err="1" smtClean="0"/>
              <a:t>Stöckl</a:t>
            </a:r>
            <a:r>
              <a:rPr lang="en-US" sz="1200" dirty="0"/>
              <a:t>, O. Boine-Frankenheim, et al.</a:t>
            </a:r>
          </a:p>
          <a:p>
            <a:r>
              <a:rPr lang="en-US" sz="1200" dirty="0"/>
              <a:t>Interaction of heavy ion beams with dense plasmas</a:t>
            </a:r>
          </a:p>
          <a:p>
            <a:r>
              <a:rPr lang="en-US" sz="1200" dirty="0"/>
              <a:t>Laser and Part. Beams 14, 561 (1996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[2] O</a:t>
            </a:r>
            <a:r>
              <a:rPr lang="en-US" sz="1200" dirty="0"/>
              <a:t>. Boine-Frankenheim, Ch. </a:t>
            </a:r>
            <a:r>
              <a:rPr lang="en-US" sz="1200" dirty="0" err="1" smtClean="0"/>
              <a:t>Stöckl</a:t>
            </a:r>
            <a:endParaRPr lang="en-US" sz="1200" dirty="0"/>
          </a:p>
          <a:p>
            <a:r>
              <a:rPr lang="en-US" sz="1200" dirty="0"/>
              <a:t>Charge state and nonlinear stopping power of heavy ions in fully ionized plasmas</a:t>
            </a:r>
          </a:p>
          <a:p>
            <a:r>
              <a:rPr lang="en-US" sz="1200" dirty="0"/>
              <a:t>Laser and Particle Beams 14, 781 (1996</a:t>
            </a:r>
            <a:r>
              <a:rPr lang="en-US" sz="1200" dirty="0" smtClean="0"/>
              <a:t>)</a:t>
            </a:r>
            <a:endParaRPr lang="en-US" sz="1200" dirty="0"/>
          </a:p>
          <a:p>
            <a:r>
              <a:rPr lang="en-US" sz="1200" dirty="0" smtClean="0"/>
              <a:t>[3] C</a:t>
            </a:r>
            <a:r>
              <a:rPr lang="en-US" sz="1200" dirty="0"/>
              <a:t>. </a:t>
            </a:r>
            <a:r>
              <a:rPr lang="en-US" sz="1200" dirty="0" err="1" smtClean="0"/>
              <a:t>Stöckl</a:t>
            </a:r>
            <a:r>
              <a:rPr lang="en-US" sz="1200" dirty="0"/>
              <a:t>, O. Boine-Frankenheim, et al.</a:t>
            </a:r>
          </a:p>
          <a:p>
            <a:r>
              <a:rPr lang="en-US" sz="1200" dirty="0"/>
              <a:t>Experiments on the Interaction of Heavy Ions with Dense Plasma at GSI</a:t>
            </a:r>
          </a:p>
          <a:p>
            <a:r>
              <a:rPr lang="en-US" sz="1200" dirty="0" err="1"/>
              <a:t>Nucl</a:t>
            </a:r>
            <a:r>
              <a:rPr lang="en-US" sz="1200" dirty="0"/>
              <a:t>. Instr. Meth. A 415, 558 (1998)</a:t>
            </a:r>
          </a:p>
        </p:txBody>
      </p:sp>
      <p:pic>
        <p:nvPicPr>
          <p:cNvPr id="7" name="Picture 6" descr="1-s2.0-S0168900298003702-gr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47" y="2709205"/>
            <a:ext cx="2476163" cy="2824120"/>
          </a:xfrm>
          <a:prstGeom prst="rect">
            <a:avLst/>
          </a:prstGeom>
        </p:spPr>
      </p:pic>
      <p:pic>
        <p:nvPicPr>
          <p:cNvPr id="9" name="Picture 8" descr="1-s2.0-S0168900298003702-gr3 (1)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82578"/>
            <a:ext cx="2749091" cy="216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59773" y="5533325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Plasma density on the Z-pinch axis versus </a:t>
            </a:r>
            <a:endParaRPr lang="en-US" sz="1200" dirty="0" smtClean="0"/>
          </a:p>
          <a:p>
            <a:r>
              <a:rPr lang="en-US" sz="1200" dirty="0" smtClean="0"/>
              <a:t>time </a:t>
            </a:r>
            <a:r>
              <a:rPr lang="en-US" sz="1200" dirty="0"/>
              <a:t>and charge state distribution of </a:t>
            </a:r>
            <a:r>
              <a:rPr lang="en-US" sz="1200" dirty="0" smtClean="0"/>
              <a:t>Au </a:t>
            </a:r>
            <a:r>
              <a:rPr lang="en-US" sz="1200" dirty="0"/>
              <a:t>ions </a:t>
            </a:r>
            <a:endParaRPr lang="en-US" sz="1200" dirty="0" smtClean="0"/>
          </a:p>
          <a:p>
            <a:r>
              <a:rPr lang="en-US" sz="1200" dirty="0" smtClean="0"/>
              <a:t>at </a:t>
            </a:r>
            <a:r>
              <a:rPr lang="en-US" sz="1200" dirty="0"/>
              <a:t>8.6 MeV/u energy with an initial charge state </a:t>
            </a:r>
            <a:endParaRPr lang="en-US" sz="1200" dirty="0" smtClean="0"/>
          </a:p>
          <a:p>
            <a:r>
              <a:rPr lang="en-US" sz="1200" dirty="0" smtClean="0"/>
              <a:t>of </a:t>
            </a:r>
            <a:r>
              <a:rPr lang="en-US" sz="1200" dirty="0"/>
              <a:t>24</a:t>
            </a:r>
            <a:r>
              <a:rPr lang="en-US" sz="1200" dirty="0" smtClean="0"/>
              <a:t>+ </a:t>
            </a:r>
            <a:r>
              <a:rPr lang="en-US" sz="1200" dirty="0"/>
              <a:t>passing a Z-pinch discharge.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3424" y="3742578"/>
            <a:ext cx="3878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Mean charge state of  </a:t>
            </a:r>
            <a:r>
              <a:rPr lang="en-US" sz="1200" dirty="0" smtClean="0"/>
              <a:t>Au</a:t>
            </a:r>
            <a:r>
              <a:rPr lang="en-US" sz="1200" baseline="30000" dirty="0" smtClean="0"/>
              <a:t>28+</a:t>
            </a:r>
            <a:r>
              <a:rPr lang="en-US" sz="1200" dirty="0" smtClean="0"/>
              <a:t> </a:t>
            </a:r>
            <a:r>
              <a:rPr lang="en-US" sz="1200" dirty="0"/>
              <a:t>projectiles </a:t>
            </a:r>
            <a:endParaRPr lang="en-US" sz="1200" dirty="0" smtClean="0"/>
          </a:p>
          <a:p>
            <a:r>
              <a:rPr lang="en-US" sz="1200" dirty="0" smtClean="0"/>
              <a:t>as </a:t>
            </a:r>
            <a:r>
              <a:rPr lang="en-US" sz="1200" dirty="0"/>
              <a:t>a function </a:t>
            </a:r>
            <a:r>
              <a:rPr lang="en-US" sz="1200" dirty="0" smtClean="0"/>
              <a:t>of </a:t>
            </a:r>
            <a:r>
              <a:rPr lang="en-US" sz="1200" dirty="0"/>
              <a:t>the electron density of </a:t>
            </a: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/>
              <a:t>fully-ionized hydrogen </a:t>
            </a:r>
            <a:r>
              <a:rPr lang="en-US" sz="1200" dirty="0" smtClean="0"/>
              <a:t>plasma </a:t>
            </a:r>
            <a:r>
              <a:rPr lang="en-US" sz="1200" dirty="0"/>
              <a:t>(l=20 cm) </a:t>
            </a:r>
            <a:endParaRPr lang="en-US" sz="1200" dirty="0" smtClean="0"/>
          </a:p>
          <a:p>
            <a:r>
              <a:rPr lang="en-US" sz="1200" dirty="0" smtClean="0"/>
              <a:t>compared </a:t>
            </a:r>
            <a:r>
              <a:rPr lang="en-US" sz="1200" dirty="0"/>
              <a:t>to the calculated effective </a:t>
            </a:r>
            <a:r>
              <a:rPr lang="en-US" sz="1200" dirty="0" smtClean="0"/>
              <a:t>charge </a:t>
            </a:r>
          </a:p>
          <a:p>
            <a:r>
              <a:rPr lang="en-US" sz="1200" dirty="0" smtClean="0"/>
              <a:t>states.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75" y="1831975"/>
            <a:ext cx="2613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(Pulsed) plasma discharge </a:t>
            </a:r>
          </a:p>
          <a:p>
            <a:r>
              <a:rPr lang="en-US" sz="1600" dirty="0" smtClean="0"/>
              <a:t>devices: </a:t>
            </a:r>
            <a:endParaRPr lang="en-US" sz="16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34369"/>
              </p:ext>
            </p:extLst>
          </p:nvPr>
        </p:nvGraphicFramePr>
        <p:xfrm>
          <a:off x="7366087" y="2108436"/>
          <a:ext cx="12065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5" imgW="850900" imgH="228600" progId="Equation.DSMT4">
                  <p:embed/>
                </p:oleObj>
              </mc:Choice>
              <mc:Fallback>
                <p:oleObj name="Equation" r:id="rId5" imgW="850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6087" y="2108436"/>
                        <a:ext cx="12065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2464" y="1412776"/>
            <a:ext cx="33780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With plasma strippers much </a:t>
            </a:r>
          </a:p>
          <a:p>
            <a:r>
              <a:rPr lang="en-US" sz="1600" dirty="0" smtClean="0"/>
              <a:t>     higher charge states can be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reached than with gas strippers.</a:t>
            </a:r>
          </a:p>
          <a:p>
            <a:pPr marL="285750" indent="-285750">
              <a:buFont typeface="Courier New"/>
              <a:buChar char="o"/>
            </a:pPr>
            <a:r>
              <a:rPr lang="en-US" sz="1600" dirty="0" smtClean="0"/>
              <a:t>A pinch device is presently </a:t>
            </a:r>
          </a:p>
          <a:p>
            <a:r>
              <a:rPr lang="en-US" sz="1600" dirty="0" smtClean="0"/>
              <a:t>     being installed at GSI </a:t>
            </a:r>
          </a:p>
          <a:p>
            <a:r>
              <a:rPr lang="en-US" sz="1600" dirty="0" smtClean="0"/>
              <a:t>    (with GU Frankfurt).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Goal: </a:t>
            </a:r>
          </a:p>
          <a:p>
            <a:r>
              <a:rPr lang="en-US" sz="1600" dirty="0" smtClean="0"/>
              <a:t>- </a:t>
            </a:r>
            <a:r>
              <a:rPr lang="en-US" sz="1600" dirty="0"/>
              <a:t>P</a:t>
            </a:r>
            <a:r>
              <a:rPr lang="en-US" sz="1600" dirty="0" smtClean="0"/>
              <a:t>lasma simulations and </a:t>
            </a:r>
            <a:endParaRPr lang="en-US" sz="1600" dirty="0"/>
          </a:p>
          <a:p>
            <a:r>
              <a:rPr lang="en-US" sz="1600" dirty="0" smtClean="0"/>
              <a:t>  beam interaction (VORPAL)</a:t>
            </a:r>
            <a:endParaRPr lang="en-US" sz="1600" dirty="0"/>
          </a:p>
          <a:p>
            <a:r>
              <a:rPr lang="en-US" sz="1600" dirty="0" smtClean="0"/>
              <a:t>- Prediction of the charge state </a:t>
            </a:r>
          </a:p>
          <a:p>
            <a:r>
              <a:rPr lang="en-US" sz="1600" dirty="0" smtClean="0"/>
              <a:t>  distribution and energy loss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1617070"/>
            <a:ext cx="173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rate equation including </a:t>
            </a:r>
          </a:p>
          <a:p>
            <a:r>
              <a:rPr lang="en-US" sz="1200" dirty="0" smtClean="0"/>
              <a:t>indirect projectile </a:t>
            </a:r>
          </a:p>
          <a:p>
            <a:r>
              <a:rPr lang="en-US" sz="1200" dirty="0" smtClean="0"/>
              <a:t>ionization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071144" y="2709205"/>
            <a:ext cx="903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binary </a:t>
            </a:r>
          </a:p>
          <a:p>
            <a:r>
              <a:rPr lang="en-US" sz="1200" dirty="0" smtClean="0"/>
              <a:t>encounter </a:t>
            </a:r>
          </a:p>
          <a:p>
            <a:r>
              <a:rPr lang="en-US" sz="1200" dirty="0" err="1" smtClean="0"/>
              <a:t>approxim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053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24" y="476672"/>
            <a:ext cx="7155062" cy="862406"/>
          </a:xfrm>
        </p:spPr>
        <p:txBody>
          <a:bodyPr/>
          <a:lstStyle/>
          <a:p>
            <a:r>
              <a:rPr lang="en-US" sz="2000" dirty="0"/>
              <a:t>LIGHT: Laser Ion Generation, Handling and Transport </a:t>
            </a:r>
            <a:br>
              <a:rPr lang="en-US" sz="2000" dirty="0"/>
            </a:br>
            <a:r>
              <a:rPr lang="en-US" sz="2000" dirty="0"/>
              <a:t>Demonstrator Project @ </a:t>
            </a:r>
            <a:r>
              <a:rPr lang="en-US" sz="2000" dirty="0" smtClean="0"/>
              <a:t>GSI (Coordinator: Markus Roth)</a:t>
            </a:r>
            <a:br>
              <a:rPr lang="en-US" sz="2000" dirty="0" smtClean="0"/>
            </a:br>
            <a:r>
              <a:rPr lang="en-US" sz="1600" dirty="0" smtClean="0"/>
              <a:t>PhD project (2010-15): </a:t>
            </a:r>
            <a:r>
              <a:rPr lang="en-US" sz="1600" dirty="0" err="1" smtClean="0"/>
              <a:t>Zsolt</a:t>
            </a:r>
            <a:r>
              <a:rPr lang="en-US" sz="1600" dirty="0" smtClean="0"/>
              <a:t> </a:t>
            </a:r>
            <a:r>
              <a:rPr lang="en-US" sz="1600" dirty="0" err="1" smtClean="0"/>
              <a:t>Lecz</a:t>
            </a:r>
            <a:r>
              <a:rPr lang="en-US" sz="1600" dirty="0" smtClean="0"/>
              <a:t>,</a:t>
            </a:r>
            <a:r>
              <a:rPr lang="en-US" sz="1600" dirty="0" smtClean="0"/>
              <a:t> NN -&gt; H4F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28" y="2409534"/>
            <a:ext cx="7559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03153" y="3387719"/>
            <a:ext cx="15922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target</a:t>
            </a:r>
          </a:p>
          <a:p>
            <a:r>
              <a:rPr lang="en-GB" sz="1400">
                <a:latin typeface="Verdana" charset="0"/>
              </a:rPr>
              <a:t>(thin metal foil)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14328" y="2230146"/>
            <a:ext cx="9207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solenoid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74915" y="3387719"/>
            <a:ext cx="9921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drift pipe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35390" y="2287296"/>
            <a:ext cx="12779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energy filter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55440" y="2230146"/>
            <a:ext cx="11985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Laser pulse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72053" y="3443282"/>
            <a:ext cx="14986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>
                <a:latin typeface="Verdana" charset="0"/>
              </a:rPr>
              <a:t>buncher cavity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555440" y="2122196"/>
            <a:ext cx="1116013" cy="1260475"/>
          </a:xfrm>
          <a:prstGeom prst="roundRect">
            <a:avLst>
              <a:gd name="adj" fmla="val 139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5" descr="C:\Users\Peter Schmidt\Documents\GSI\emissionsmodelle\Results\Final\Jahresbericht 2011\model-soleno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975" y="4527041"/>
            <a:ext cx="2502110" cy="1403998"/>
          </a:xfrm>
          <a:prstGeom prst="rect">
            <a:avLst/>
          </a:prstGeom>
          <a:noFill/>
        </p:spPr>
      </p:pic>
      <p:pic>
        <p:nvPicPr>
          <p:cNvPr id="13" name="Picture 12" descr="THPS012f5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5" y="4403713"/>
            <a:ext cx="2445116" cy="18359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124" y="1419129"/>
            <a:ext cx="8075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Simulation of the focusing and transport of laser-accelerated ion beam, </a:t>
            </a:r>
          </a:p>
          <a:p>
            <a:r>
              <a:rPr lang="en-US" dirty="0"/>
              <a:t> </a:t>
            </a:r>
            <a:r>
              <a:rPr lang="en-US" dirty="0" smtClean="0"/>
              <a:t>         generated by the TNSA or RPA (Radiation Pressure) mechanisms.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124" y="3863767"/>
            <a:ext cx="2983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2D/3D full EM PIC simulations </a:t>
            </a:r>
          </a:p>
          <a:p>
            <a:r>
              <a:rPr lang="en-US" dirty="0" smtClean="0"/>
              <a:t>of TNSA with VORPAL 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3880710"/>
            <a:ext cx="294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of the pulsed (9 T) </a:t>
            </a:r>
          </a:p>
          <a:p>
            <a:r>
              <a:rPr lang="en-US" dirty="0" smtClean="0"/>
              <a:t>solenoid with CST </a:t>
            </a:r>
            <a:endParaRPr lang="en-US" dirty="0"/>
          </a:p>
        </p:txBody>
      </p:sp>
      <p:pic>
        <p:nvPicPr>
          <p:cNvPr id="18" name="Picture 6" descr="C:\Users\Peter Schmidt\Desktop\Vortrag DPG Stuttgart\xKom mit und Ohne Z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8338" y="4437112"/>
            <a:ext cx="2879996" cy="18028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68831" y="3790781"/>
            <a:ext cx="2597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neutralization </a:t>
            </a:r>
          </a:p>
          <a:p>
            <a:r>
              <a:rPr lang="en-US" dirty="0" smtClean="0"/>
              <a:t>and transport simulations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3657" y="2250126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TNSA setup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46429" y="6085822"/>
            <a:ext cx="503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Z.Lecz</a:t>
            </a:r>
            <a:r>
              <a:rPr lang="en-US" sz="1400" dirty="0" smtClean="0"/>
              <a:t>, P. Schmidt, O. </a:t>
            </a:r>
            <a:r>
              <a:rPr lang="en-US" sz="1400" dirty="0" err="1" smtClean="0"/>
              <a:t>Boine</a:t>
            </a:r>
            <a:r>
              <a:rPr lang="en-US" sz="1400" dirty="0" smtClean="0"/>
              <a:t>-F., V. </a:t>
            </a:r>
            <a:r>
              <a:rPr lang="en-US" sz="1400" dirty="0" err="1" smtClean="0"/>
              <a:t>Kornilov</a:t>
            </a:r>
            <a:r>
              <a:rPr lang="en-US" sz="1400" dirty="0" smtClean="0"/>
              <a:t>, Proc. ICAP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514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U_Praesentation_2010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TU_Praesentation_2010.pptx</Template>
  <TotalTime>811</TotalTime>
  <Words>821</Words>
  <Application>Microsoft Macintosh PowerPoint</Application>
  <PresentationFormat>On-screen Show (4:3)</PresentationFormat>
  <Paragraphs>129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TU_Praesentation_2010</vt:lpstr>
      <vt:lpstr>Equation</vt:lpstr>
      <vt:lpstr>Impedance measurements and simulations of SIS-100 components  PhD project (2011-2014): Uwe Niedermayer</vt:lpstr>
      <vt:lpstr>Tune spectra and BTFs for intense bunches PhD project (2011-2014): Paul Görgen Collaboration with BNL (Wolfram Fischer)</vt:lpstr>
      <vt:lpstr>New project: Feedback simulation modules PhD project: NN (2012-2015) </vt:lpstr>
      <vt:lpstr>New project: Plasma stripper/stopper PhD project (2012-2015): Peter Schmidt</vt:lpstr>
      <vt:lpstr>LIGHT: Laser Ion Generation, Handling and Transport  Demonstrator Project @ GSI (Coordinator: Markus Roth) PhD project (2010-15): Zsolt Lecz, NN -&gt; H4F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Oliver Boine-Frankenheim</cp:lastModifiedBy>
  <cp:revision>94</cp:revision>
  <dcterms:created xsi:type="dcterms:W3CDTF">2009-12-23T09:42:49Z</dcterms:created>
  <dcterms:modified xsi:type="dcterms:W3CDTF">2012-10-07T14:08:47Z</dcterms:modified>
</cp:coreProperties>
</file>