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1" r:id="rId3"/>
    <p:sldId id="324" r:id="rId4"/>
    <p:sldId id="325" r:id="rId5"/>
    <p:sldId id="328" r:id="rId6"/>
    <p:sldId id="269" r:id="rId7"/>
    <p:sldId id="329" r:id="rId8"/>
    <p:sldId id="327" r:id="rId9"/>
    <p:sldId id="326" r:id="rId10"/>
    <p:sldId id="305" r:id="rId11"/>
    <p:sldId id="306" r:id="rId12"/>
    <p:sldId id="300" r:id="rId13"/>
    <p:sldId id="302" r:id="rId14"/>
    <p:sldId id="341" r:id="rId15"/>
    <p:sldId id="290" r:id="rId16"/>
    <p:sldId id="331" r:id="rId17"/>
    <p:sldId id="311" r:id="rId18"/>
    <p:sldId id="330" r:id="rId19"/>
    <p:sldId id="340" r:id="rId20"/>
    <p:sldId id="338" r:id="rId21"/>
    <p:sldId id="332" r:id="rId22"/>
    <p:sldId id="333" r:id="rId23"/>
    <p:sldId id="334" r:id="rId24"/>
    <p:sldId id="339" r:id="rId25"/>
    <p:sldId id="335" r:id="rId26"/>
    <p:sldId id="336" r:id="rId27"/>
    <p:sldId id="337" r:id="rId28"/>
    <p:sldId id="342" r:id="rId29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85" autoAdjust="0"/>
  </p:normalViewPr>
  <p:slideViewPr>
    <p:cSldViewPr snapToGrid="0" snapToObjects="1">
      <p:cViewPr varScale="1">
        <p:scale>
          <a:sx n="124" d="100"/>
          <a:sy n="124" d="100"/>
        </p:scale>
        <p:origin x="12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19.02.2024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5" y="271335"/>
            <a:ext cx="6242342" cy="78755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4" y="6552643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8998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9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07.09.2022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6" y="174172"/>
            <a:ext cx="6071291" cy="935045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1363866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9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07.09.2022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6" y="174172"/>
            <a:ext cx="6071291" cy="935045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54942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9" y="6552644"/>
            <a:ext cx="8252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07.09.2022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3" y="6560612"/>
            <a:ext cx="3136599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6" y="174172"/>
            <a:ext cx="6071291" cy="935045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09668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0368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7000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6" y="6552643"/>
            <a:ext cx="848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203399" y="6560611"/>
            <a:ext cx="28956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8" r:id="rId6"/>
    <p:sldLayoutId id="2147483665" r:id="rId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GSI</a:t>
            </a:r>
            <a:br>
              <a:rPr lang="de-DE" dirty="0" smtClean="0"/>
            </a:br>
            <a:r>
              <a:rPr lang="de-DE" dirty="0" smtClean="0"/>
              <a:t>Operating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Reliability</a:t>
            </a:r>
            <a:endParaRPr lang="de-DE" dirty="0"/>
          </a:p>
        </p:txBody>
      </p:sp>
      <p:sp>
        <p:nvSpPr>
          <p:cNvPr id="3" name="Foliennummernplatzhalter 2"/>
          <p:cNvSpPr txBox="1">
            <a:spLocks/>
          </p:cNvSpPr>
          <p:nvPr/>
        </p:nvSpPr>
        <p:spPr>
          <a:xfrm>
            <a:off x="7964992" y="6552643"/>
            <a:ext cx="744898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107" y="1024036"/>
            <a:ext cx="5914858" cy="59066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ESR: Experimental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torage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F2ED092-EC8F-454F-80C4-C347F5DE0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5" y="1782641"/>
            <a:ext cx="7672714" cy="371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76115" y="5661720"/>
            <a:ext cx="3634548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ultra high vacuum, e-cooler, stochastic cooling</a:t>
            </a:r>
            <a:endParaRPr lang="de-DE" dirty="0" smtClean="0"/>
          </a:p>
        </p:txBody>
      </p:sp>
      <p:sp>
        <p:nvSpPr>
          <p:cNvPr id="1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91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1108" y="703275"/>
            <a:ext cx="6700979" cy="590668"/>
          </a:xfrm>
        </p:spPr>
        <p:txBody>
          <a:bodyPr/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Cryring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(low energy storage ring)</a:t>
            </a:r>
          </a:p>
        </p:txBody>
      </p:sp>
      <p:pic>
        <p:nvPicPr>
          <p:cNvPr id="9" name="Inhaltsplatzhalter 8" descr="Ein Bild, das drinnen, Maschine, mehrere enthält.&#10;&#10;Automatisch generierte Beschreibung">
            <a:extLst>
              <a:ext uri="{FF2B5EF4-FFF2-40B4-BE49-F238E27FC236}">
                <a16:creationId xmlns:a16="http://schemas.microsoft.com/office/drawing/2014/main" id="{D7AC4CDE-63B7-6941-A6E8-2129508DF1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8" y="1402739"/>
            <a:ext cx="5958925" cy="3977736"/>
          </a:xfr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598" y="4667939"/>
            <a:ext cx="3678977" cy="175738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598" y="1571548"/>
            <a:ext cx="3430651" cy="3041993"/>
          </a:xfrm>
          <a:prstGeom prst="rect">
            <a:avLst/>
          </a:prstGeom>
        </p:spPr>
      </p:pic>
      <p:sp>
        <p:nvSpPr>
          <p:cNvPr id="12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34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846" y="698033"/>
            <a:ext cx="6700979" cy="590668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existing facility (GSI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48518" y="1886180"/>
            <a:ext cx="3941483" cy="37720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UNILAC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Ion sources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@ 2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Injectors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11.4 MeV/u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15%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speed of light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SIS18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18 Tm,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90% speed of light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4.5 GeV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(Protons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), 1GeV/u (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Uranium)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FRS (Fragment Separator)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Production and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eparation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rare Isotopes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ESR (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Storage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Ring)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Cryring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Storage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Ring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 low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Energys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2" y="1797801"/>
            <a:ext cx="4933950" cy="397990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131536A-6488-A44B-8626-381AAA7DF02A}"/>
              </a:ext>
            </a:extLst>
          </p:cNvPr>
          <p:cNvSpPr txBox="1"/>
          <p:nvPr/>
        </p:nvSpPr>
        <p:spPr>
          <a:xfrm>
            <a:off x="3962402" y="5588477"/>
            <a:ext cx="854721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800" dirty="0">
                <a:latin typeface="Calibri" panose="020F0502020204030204" pitchFamily="34" charset="0"/>
                <a:cs typeface="Calibri" panose="020F0502020204030204" pitchFamily="34" charset="0"/>
              </a:rPr>
              <a:t>Image: FAIR/GSI</a:t>
            </a: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359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297723" y="324906"/>
            <a:ext cx="6071291" cy="935045"/>
          </a:xfrm>
        </p:spPr>
        <p:txBody>
          <a:bodyPr/>
          <a:lstStyle/>
          <a:p>
            <a:r>
              <a:rPr lang="de-DE" dirty="0" err="1" smtClean="0"/>
              <a:t>Accelerated</a:t>
            </a:r>
            <a:r>
              <a:rPr lang="de-DE" dirty="0" smtClean="0"/>
              <a:t> </a:t>
            </a:r>
            <a:r>
              <a:rPr lang="de-DE" dirty="0" err="1"/>
              <a:t>elements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3" y="1832386"/>
            <a:ext cx="6215931" cy="3873486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5814449" y="2736851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5823764" y="1988679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Ellipse 9"/>
          <p:cNvSpPr/>
          <p:nvPr/>
        </p:nvSpPr>
        <p:spPr>
          <a:xfrm>
            <a:off x="1199488" y="3107650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Ellipse 10"/>
          <p:cNvSpPr/>
          <p:nvPr/>
        </p:nvSpPr>
        <p:spPr>
          <a:xfrm>
            <a:off x="3514517" y="3850481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5160026" y="2373994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1859888" y="5247986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4493649" y="2360167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539088" y="3117508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5814449" y="3473189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3506968" y="3473189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4496697" y="3850481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4493649" y="3473189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2522346" y="3117508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5809250" y="3105020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4823996" y="3850481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3" name="Ellipse 22"/>
          <p:cNvSpPr/>
          <p:nvPr/>
        </p:nvSpPr>
        <p:spPr>
          <a:xfrm>
            <a:off x="3185936" y="3117508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212516" y="2373994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212516" y="1988679"/>
            <a:ext cx="399724" cy="457886"/>
          </a:xfrm>
          <a:prstGeom prst="ellipse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Ellipse 26"/>
          <p:cNvSpPr/>
          <p:nvPr/>
        </p:nvSpPr>
        <p:spPr>
          <a:xfrm>
            <a:off x="4496697" y="4899451"/>
            <a:ext cx="399724" cy="457886"/>
          </a:xfrm>
          <a:prstGeom prst="ellipse">
            <a:avLst/>
          </a:prstGeom>
          <a:solidFill>
            <a:schemeClr val="accent6">
              <a:lumMod val="75000"/>
              <a:alpha val="48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Ellipse 27"/>
          <p:cNvSpPr/>
          <p:nvPr/>
        </p:nvSpPr>
        <p:spPr>
          <a:xfrm>
            <a:off x="1859888" y="3473189"/>
            <a:ext cx="399724" cy="457886"/>
          </a:xfrm>
          <a:prstGeom prst="ellipse">
            <a:avLst/>
          </a:prstGeom>
          <a:solidFill>
            <a:schemeClr val="accent6">
              <a:lumMod val="75000"/>
              <a:alpha val="48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9" name="Ellipse 28"/>
          <p:cNvSpPr/>
          <p:nvPr/>
        </p:nvSpPr>
        <p:spPr>
          <a:xfrm>
            <a:off x="1857288" y="3105020"/>
            <a:ext cx="399724" cy="457886"/>
          </a:xfrm>
          <a:prstGeom prst="ellipse">
            <a:avLst/>
          </a:prstGeom>
          <a:solidFill>
            <a:schemeClr val="accent6">
              <a:lumMod val="75000"/>
              <a:alpha val="48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6306458" y="3607706"/>
            <a:ext cx="2837543" cy="169277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200" dirty="0"/>
              <a:t>Accelerated ions: protons to uranium, also molecules such as </a:t>
            </a:r>
            <a:r>
              <a:rPr lang="en-US" sz="1200" dirty="0" smtClean="0"/>
              <a:t>CH3</a:t>
            </a:r>
          </a:p>
          <a:p>
            <a:endParaRPr lang="de-DE" sz="1200" dirty="0"/>
          </a:p>
          <a:p>
            <a:r>
              <a:rPr lang="en-US" sz="1200" dirty="0"/>
              <a:t>Beam current: a few </a:t>
            </a:r>
            <a:r>
              <a:rPr lang="en-US" sz="1200" dirty="0">
                <a:latin typeface="Symbol" panose="05050102010706020507" pitchFamily="18" charset="2"/>
              </a:rPr>
              <a:t>m</a:t>
            </a:r>
            <a:r>
              <a:rPr lang="en-US" sz="1200" dirty="0"/>
              <a:t>A up to </a:t>
            </a:r>
            <a:r>
              <a:rPr lang="en-US" sz="1200" dirty="0" smtClean="0"/>
              <a:t>2mA</a:t>
            </a:r>
          </a:p>
          <a:p>
            <a:endParaRPr lang="de-DE" sz="1200" dirty="0"/>
          </a:p>
          <a:p>
            <a:r>
              <a:rPr lang="en-US" sz="1200" dirty="0" smtClean="0"/>
              <a:t>Particles </a:t>
            </a:r>
            <a:r>
              <a:rPr lang="en-US" sz="1200" dirty="0"/>
              <a:t>per bunch: up to </a:t>
            </a:r>
            <a:r>
              <a:rPr lang="en-US" sz="1200" dirty="0" smtClean="0"/>
              <a:t>4x10</a:t>
            </a:r>
            <a:r>
              <a:rPr lang="en-US" sz="1200" baseline="30000" dirty="0" smtClean="0"/>
              <a:t>11</a:t>
            </a:r>
          </a:p>
          <a:p>
            <a:endParaRPr lang="de-DE" sz="1200" baseline="30000" dirty="0"/>
          </a:p>
          <a:p>
            <a:r>
              <a:rPr lang="en-US" sz="1200" dirty="0"/>
              <a:t>Energy: up to 11.4 MeV in </a:t>
            </a:r>
            <a:r>
              <a:rPr lang="en-US" sz="1200" dirty="0" err="1"/>
              <a:t>Unilac</a:t>
            </a:r>
            <a:r>
              <a:rPr lang="en-US" sz="1200" dirty="0"/>
              <a:t>, up to about 2 GeV in SIS18</a:t>
            </a:r>
            <a:endParaRPr lang="de-DE" sz="1200" dirty="0"/>
          </a:p>
        </p:txBody>
      </p:sp>
      <p:sp>
        <p:nvSpPr>
          <p:cNvPr id="31" name="Textfeld 30"/>
          <p:cNvSpPr txBox="1"/>
          <p:nvPr/>
        </p:nvSpPr>
        <p:spPr>
          <a:xfrm>
            <a:off x="6306458" y="2068654"/>
            <a:ext cx="246742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200" dirty="0"/>
              <a:t>Within the last 5 years</a:t>
            </a:r>
            <a:endParaRPr lang="de-DE" sz="1200" dirty="0"/>
          </a:p>
        </p:txBody>
      </p:sp>
      <p:sp>
        <p:nvSpPr>
          <p:cNvPr id="33" name="Textfeld 32"/>
          <p:cNvSpPr txBox="1"/>
          <p:nvPr/>
        </p:nvSpPr>
        <p:spPr>
          <a:xfrm>
            <a:off x="6306458" y="2446566"/>
            <a:ext cx="2467429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200" dirty="0"/>
              <a:t>in the current beam time</a:t>
            </a:r>
            <a:endParaRPr lang="de-DE" sz="1200" dirty="0"/>
          </a:p>
        </p:txBody>
      </p:sp>
      <p:sp>
        <p:nvSpPr>
          <p:cNvPr id="32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790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/>
      <p:bldP spid="31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25428" y="330074"/>
            <a:ext cx="6071291" cy="935045"/>
          </a:xfrm>
        </p:spPr>
        <p:txBody>
          <a:bodyPr/>
          <a:lstStyle/>
          <a:p>
            <a:r>
              <a:rPr lang="de-DE" dirty="0" smtClean="0"/>
              <a:t>Operating</a:t>
            </a:r>
            <a:endParaRPr lang="de-DE" dirty="0"/>
          </a:p>
        </p:txBody>
      </p:sp>
      <p:pic>
        <p:nvPicPr>
          <p:cNvPr id="6146" name="Picture 2" descr="9f72f52a-0eb1-4728-b60c-610ac707abee@w2k3M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6" y="1265119"/>
            <a:ext cx="6985401" cy="39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91887" y="5255879"/>
            <a:ext cx="3511602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 smtClean="0"/>
              <a:t>6 month (9 month</a:t>
            </a:r>
            <a:r>
              <a:rPr lang="de-DE" dirty="0" smtClean="0"/>
              <a:t>) per </a:t>
            </a:r>
            <a:r>
              <a:rPr lang="de-DE" dirty="0" err="1" smtClean="0"/>
              <a:t>year</a:t>
            </a:r>
            <a:endParaRPr lang="de-DE" dirty="0" smtClean="0"/>
          </a:p>
          <a:p>
            <a:r>
              <a:rPr lang="en-US" dirty="0"/>
              <a:t>24/7 </a:t>
            </a:r>
            <a:r>
              <a:rPr lang="en-US" dirty="0" smtClean="0"/>
              <a:t>operating</a:t>
            </a:r>
          </a:p>
          <a:p>
            <a:r>
              <a:rPr lang="en-US" dirty="0" smtClean="0"/>
              <a:t>old vs. new control system</a:t>
            </a:r>
            <a:endParaRPr lang="en-US" dirty="0"/>
          </a:p>
          <a:p>
            <a:pPr algn="l"/>
            <a:endParaRPr lang="de-DE" dirty="0" smtClean="0"/>
          </a:p>
          <a:p>
            <a:pPr algn="l"/>
            <a:endParaRPr lang="de-DE" dirty="0" smtClean="0"/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032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752" y="884143"/>
            <a:ext cx="8497887" cy="503237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>
            <a:normAutofit/>
          </a:bodyPr>
          <a:lstStyle/>
          <a:p>
            <a:pPr>
              <a:defRPr/>
            </a:pPr>
            <a:r>
              <a:rPr lang="de-DE" sz="2000" dirty="0"/>
              <a:t>GSI </a:t>
            </a:r>
            <a:r>
              <a:rPr lang="de-DE" sz="2000" dirty="0" err="1"/>
              <a:t>accelerator</a:t>
            </a:r>
            <a:r>
              <a:rPr lang="de-DE" sz="2000" dirty="0"/>
              <a:t> </a:t>
            </a:r>
            <a:r>
              <a:rPr lang="de-DE" sz="2000" dirty="0" err="1"/>
              <a:t>system</a:t>
            </a:r>
            <a:r>
              <a:rPr lang="de-DE" sz="2000" dirty="0"/>
              <a:t> </a:t>
            </a:r>
            <a:r>
              <a:rPr lang="de-DE" sz="2000" dirty="0" err="1"/>
              <a:t>operation</a:t>
            </a:r>
            <a:endParaRPr lang="en-US" altLang="de-DE" sz="2000" dirty="0"/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561975" y="1004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21508" name="Picture 4" descr="3beam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65238"/>
            <a:ext cx="903605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34925" y="1260475"/>
            <a:ext cx="1657350" cy="1008063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14288" y="4602163"/>
            <a:ext cx="1908175" cy="1008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2238375" y="1477963"/>
            <a:ext cx="1908175" cy="1008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51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C1E869-6C69-8A41-A5C1-CCA45566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GSI (and soon FAIR) Operation Planning/</a:t>
            </a:r>
            <a:r>
              <a:rPr lang="en-US" dirty="0" err="1"/>
              <a:t>Excution</a:t>
            </a:r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C4CCAA0-5883-E447-9139-3EF55007B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01"/>
          <a:stretch/>
        </p:blipFill>
        <p:spPr>
          <a:xfrm>
            <a:off x="4572001" y="2578220"/>
            <a:ext cx="4572000" cy="2894178"/>
          </a:xfrm>
          <a:prstGeom prst="flowChartDocumen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04B0A09-4915-7F4B-9D28-A6BC0643A2D8}"/>
              </a:ext>
            </a:extLst>
          </p:cNvPr>
          <p:cNvSpPr/>
          <p:nvPr/>
        </p:nvSpPr>
        <p:spPr>
          <a:xfrm>
            <a:off x="3610694" y="5406751"/>
            <a:ext cx="57696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gsi.de</a:t>
            </a:r>
            <a:r>
              <a:rPr lang="en-US" sz="14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/work/</a:t>
            </a:r>
            <a:r>
              <a:rPr lang="en-US" sz="14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organisation</a:t>
            </a:r>
            <a:r>
              <a:rPr lang="en-US" sz="14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en-US" sz="14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wissenschaftliche_gremien</a:t>
            </a:r>
            <a:r>
              <a:rPr lang="en-US" sz="14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/user/beamtime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C5C5BC4-01BC-2643-8A75-28128C537A6C}"/>
              </a:ext>
            </a:extLst>
          </p:cNvPr>
          <p:cNvSpPr/>
          <p:nvPr/>
        </p:nvSpPr>
        <p:spPr>
          <a:xfrm>
            <a:off x="218485" y="4363703"/>
            <a:ext cx="6784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gsi.de</a:t>
            </a:r>
            <a:r>
              <a:rPr lang="en-US" sz="14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/work/</a:t>
            </a:r>
            <a:r>
              <a:rPr lang="en-US" sz="14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beschleunigerbetrieb</a:t>
            </a:r>
            <a:r>
              <a:rPr lang="en-US" sz="14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en-US" sz="14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betrieb</a:t>
            </a:r>
            <a:r>
              <a:rPr lang="en-US" sz="1400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</a:t>
            </a:r>
            <a:r>
              <a:rPr lang="en-US" sz="1400" u="sng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strahlzeiten</a:t>
            </a:r>
            <a:endParaRPr lang="en-US" sz="14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5A28B9-A13F-D34E-B06E-C9B495B85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868"/>
          <a:stretch/>
        </p:blipFill>
        <p:spPr>
          <a:xfrm>
            <a:off x="1" y="1783755"/>
            <a:ext cx="6238959" cy="2429450"/>
          </a:xfrm>
          <a:prstGeom prst="flowChartDocumen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75DC7C3-2F72-A24F-B0E1-BA0AB2DB9035}"/>
              </a:ext>
            </a:extLst>
          </p:cNvPr>
          <p:cNvSpPr txBox="1"/>
          <p:nvPr/>
        </p:nvSpPr>
        <p:spPr>
          <a:xfrm>
            <a:off x="4025483" y="1842950"/>
            <a:ext cx="1994992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 err="1"/>
              <a:t>Beschleunigerrahmenplan</a:t>
            </a:r>
            <a:endParaRPr lang="en-US" sz="12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D2435DEE-44A6-644C-8D80-C82294209C66}"/>
              </a:ext>
            </a:extLst>
          </p:cNvPr>
          <p:cNvSpPr txBox="1"/>
          <p:nvPr/>
        </p:nvSpPr>
        <p:spPr>
          <a:xfrm>
            <a:off x="7948832" y="2439721"/>
            <a:ext cx="1145160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200" dirty="0" err="1"/>
              <a:t>Strahlzeitplan</a:t>
            </a:r>
            <a:endParaRPr lang="en-US" sz="1200" dirty="0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3962402" y="5777709"/>
            <a:ext cx="3136599" cy="267868"/>
          </a:xfrm>
        </p:spPr>
        <p:txBody>
          <a:bodyPr/>
          <a:lstStyle/>
          <a:p>
            <a:pPr algn="l"/>
            <a:r>
              <a:rPr lang="de-DE" smtClean="0"/>
              <a:t>GSI LINAC Department</a:t>
            </a:r>
            <a:endParaRPr lang="de-DE" dirty="0"/>
          </a:p>
        </p:txBody>
      </p:sp>
      <p:sp>
        <p:nvSpPr>
          <p:cNvPr id="14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631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317636" y="325247"/>
            <a:ext cx="6071291" cy="935045"/>
          </a:xfrm>
        </p:spPr>
        <p:txBody>
          <a:bodyPr/>
          <a:lstStyle/>
          <a:p>
            <a:r>
              <a:rPr lang="de-DE" dirty="0" smtClean="0"/>
              <a:t>Beam Time Schedule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85" y="1836615"/>
            <a:ext cx="6479620" cy="3880527"/>
          </a:xfrm>
          <a:prstGeom prst="rect">
            <a:avLst/>
          </a:prstGeom>
        </p:spPr>
      </p:pic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54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1200" y="477264"/>
            <a:ext cx="6242342" cy="787557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Availability</a:t>
            </a:r>
            <a:endParaRPr lang="de-DE" sz="2000" dirty="0"/>
          </a:p>
        </p:txBody>
      </p:sp>
      <p:pic>
        <p:nvPicPr>
          <p:cNvPr id="3" name="Grafi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00" y="1486472"/>
            <a:ext cx="8168185" cy="3354469"/>
          </a:xfrm>
          <a:prstGeom prst="rect">
            <a:avLst/>
          </a:prstGeom>
        </p:spPr>
      </p:pic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959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148" y="892408"/>
            <a:ext cx="5547929" cy="352406"/>
          </a:xfrm>
        </p:spPr>
        <p:txBody>
          <a:bodyPr>
            <a:normAutofit fontScale="90000"/>
          </a:bodyPr>
          <a:lstStyle/>
          <a:p>
            <a:r>
              <a:rPr lang="de-DE" sz="2000" dirty="0" err="1" smtClean="0"/>
              <a:t>failures</a:t>
            </a:r>
            <a:r>
              <a:rPr lang="de-DE" sz="2000" dirty="0" smtClean="0"/>
              <a:t> 2022</a:t>
            </a:r>
            <a:endParaRPr lang="de-DE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4" y="1454320"/>
            <a:ext cx="8725440" cy="4908060"/>
          </a:xfrm>
          <a:prstGeom prst="rect">
            <a:avLst/>
          </a:prstGeom>
        </p:spPr>
      </p:pic>
      <p:sp>
        <p:nvSpPr>
          <p:cNvPr id="4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46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570" y="683708"/>
            <a:ext cx="6700979" cy="59066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n-lt"/>
                <a:cs typeface="Calibri" panose="020F0502020204030204" pitchFamily="34" charset="0"/>
              </a:rPr>
              <a:t>GSI &amp; </a:t>
            </a:r>
            <a:r>
              <a:rPr lang="en-US" sz="2000" dirty="0" smtClean="0">
                <a:latin typeface="+mn-lt"/>
                <a:cs typeface="Calibri" panose="020F0502020204030204" pitchFamily="34" charset="0"/>
              </a:rPr>
              <a:t>FAIR Overview</a:t>
            </a:r>
            <a:endParaRPr lang="en-US" sz="2000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44AE36D7-6D7C-2244-AE54-0FD8F51C3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808165"/>
            <a:ext cx="5311471" cy="4237873"/>
          </a:xfr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4BD101C-7558-EA43-8E81-A05B238BF2CE}"/>
              </a:ext>
            </a:extLst>
          </p:cNvPr>
          <p:cNvSpPr txBox="1">
            <a:spLocks/>
          </p:cNvSpPr>
          <p:nvPr/>
        </p:nvSpPr>
        <p:spPr>
          <a:xfrm>
            <a:off x="4906538" y="1886180"/>
            <a:ext cx="4146023" cy="3772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SIS100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super conducting 100 Tm synchrotron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99% speed of light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  <a:sym typeface="Wingdings" pitchFamily="2" charset="2"/>
            </a:endParaRP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Super FRS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super conducting fragment separator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Collector Ring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anti proton collection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HESR (high energy storage ring)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p-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dedicated linear accelerator for protons</a:t>
            </a:r>
          </a:p>
          <a:p>
            <a:pPr marL="0" indent="0">
              <a:buNone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618175B-B97D-FD4D-BFC2-BE99482E3C34}"/>
              </a:ext>
            </a:extLst>
          </p:cNvPr>
          <p:cNvSpPr txBox="1"/>
          <p:nvPr/>
        </p:nvSpPr>
        <p:spPr>
          <a:xfrm>
            <a:off x="383311" y="5535113"/>
            <a:ext cx="854721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de-DE" sz="800" dirty="0">
                <a:latin typeface="Calibri" panose="020F0502020204030204" pitchFamily="34" charset="0"/>
                <a:cs typeface="Calibri" panose="020F0502020204030204" pitchFamily="34" charset="0"/>
              </a:rPr>
              <a:t>Image: FAIR/GSI</a:t>
            </a: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60327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31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877" y="466042"/>
            <a:ext cx="6242342" cy="787557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unexpected</a:t>
            </a:r>
            <a:r>
              <a:rPr lang="de-DE" sz="2000" dirty="0" smtClean="0"/>
              <a:t> </a:t>
            </a:r>
            <a:r>
              <a:rPr lang="de-DE" sz="2000" dirty="0" err="1" smtClean="0"/>
              <a:t>failures</a:t>
            </a:r>
            <a:endParaRPr lang="de-DE" sz="20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580151" y="1566008"/>
            <a:ext cx="5280514" cy="4314484"/>
            <a:chOff x="10427612" y="22777866"/>
            <a:chExt cx="9429292" cy="6692581"/>
          </a:xfrm>
        </p:grpSpPr>
        <p:sp>
          <p:nvSpPr>
            <p:cNvPr id="4" name="Textfeld 3"/>
            <p:cNvSpPr txBox="1"/>
            <p:nvPr/>
          </p:nvSpPr>
          <p:spPr>
            <a:xfrm>
              <a:off x="10838269" y="23120766"/>
              <a:ext cx="9018635" cy="634968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2000" dirty="0" smtClean="0"/>
                <a:t>aging of the machine</a:t>
              </a:r>
            </a:p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2000" dirty="0" smtClean="0"/>
                <a:t>jumping RF phase axis</a:t>
              </a:r>
            </a:p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2000" dirty="0" smtClean="0"/>
                <a:t>parallel </a:t>
              </a:r>
              <a:r>
                <a:rPr lang="en-US" sz="2000" dirty="0" smtClean="0"/>
                <a:t>operation </a:t>
              </a:r>
            </a:p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2000" dirty="0" smtClean="0"/>
                <a:t>detect protons</a:t>
              </a:r>
            </a:p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2000" dirty="0" smtClean="0"/>
                <a:t>uneven </a:t>
              </a:r>
              <a:r>
                <a:rPr lang="en-US" sz="2000" dirty="0"/>
                <a:t>burning of the ion source</a:t>
              </a:r>
              <a:endParaRPr lang="de-DE" sz="2000" dirty="0" smtClean="0"/>
            </a:p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2000" dirty="0" smtClean="0"/>
                <a:t>destroyed grids</a:t>
              </a:r>
            </a:p>
            <a:p>
              <a:pPr marL="571500" indent="-571500">
                <a:buFont typeface="Wingdings" panose="05000000000000000000" pitchFamily="2" charset="2"/>
                <a:buChar char="§"/>
              </a:pPr>
              <a:r>
                <a:rPr lang="en-US" sz="2000" dirty="0" smtClean="0"/>
                <a:t>weather events</a:t>
              </a:r>
            </a:p>
            <a:p>
              <a:pPr marL="571500" indent="-571500">
                <a:buFont typeface="Courier New" panose="02070309020205020404" pitchFamily="49" charset="0"/>
                <a:buChar char="o"/>
              </a:pPr>
              <a:r>
                <a:rPr lang="en-US" sz="2000" dirty="0" smtClean="0"/>
                <a:t>inexperienced on-call participants</a:t>
              </a:r>
            </a:p>
            <a:p>
              <a:pPr marL="571500" indent="-571500">
                <a:buFont typeface="Courier New" panose="02070309020205020404" pitchFamily="49" charset="0"/>
                <a:buChar char="o"/>
              </a:pPr>
              <a:r>
                <a:rPr lang="en-US" sz="2000" dirty="0" smtClean="0"/>
                <a:t>real time errors</a:t>
              </a:r>
            </a:p>
            <a:p>
              <a:pPr marL="571500" indent="-571500">
                <a:buFont typeface="Courier New" panose="02070309020205020404" pitchFamily="49" charset="0"/>
                <a:buChar char="o"/>
              </a:pPr>
              <a:r>
                <a:rPr lang="en-US" sz="2000" dirty="0" smtClean="0"/>
                <a:t>failure </a:t>
              </a:r>
              <a:r>
                <a:rPr lang="en-US" sz="2000" dirty="0"/>
                <a:t>of the </a:t>
              </a:r>
              <a:r>
                <a:rPr lang="en-US" sz="2000" dirty="0" smtClean="0"/>
                <a:t>single </a:t>
              </a:r>
              <a:r>
                <a:rPr lang="en-US" sz="2000" dirty="0" smtClean="0"/>
                <a:t>resonators</a:t>
              </a:r>
            </a:p>
            <a:p>
              <a:pPr marL="571500" indent="-571500">
                <a:buFont typeface="Courier New" panose="02070309020205020404" pitchFamily="49" charset="0"/>
                <a:buChar char="o"/>
              </a:pPr>
              <a:r>
                <a:rPr lang="en-US" sz="2000" dirty="0"/>
                <a:t>bad cathode quality</a:t>
              </a:r>
            </a:p>
            <a:p>
              <a:pPr marL="571500" indent="-571500">
                <a:buFont typeface="Courier New" panose="02070309020205020404" pitchFamily="49" charset="0"/>
                <a:buChar char="o"/>
              </a:pPr>
              <a:endParaRPr lang="en-US" sz="2000" dirty="0" smtClean="0"/>
            </a:p>
            <a:p>
              <a:pPr marL="571500" indent="-571500">
                <a:buFont typeface="Courier New" panose="02070309020205020404" pitchFamily="49" charset="0"/>
                <a:buChar char="o"/>
              </a:pPr>
              <a:endParaRPr lang="de-DE" sz="2000" dirty="0"/>
            </a:p>
          </p:txBody>
        </p:sp>
        <p:sp>
          <p:nvSpPr>
            <p:cNvPr id="5" name="Abgerundetes Rechteck 4"/>
            <p:cNvSpPr/>
            <p:nvPr/>
          </p:nvSpPr>
          <p:spPr>
            <a:xfrm>
              <a:off x="10427612" y="22777866"/>
              <a:ext cx="9200692" cy="6186309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</p:grpSp>
      <p:sp>
        <p:nvSpPr>
          <p:cNvPr id="6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48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0678" y="506417"/>
            <a:ext cx="6242342" cy="787557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aging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machine</a:t>
            </a:r>
            <a:endParaRPr lang="de-DE" sz="2000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056549" y="1419767"/>
            <a:ext cx="6124539" cy="2908393"/>
            <a:chOff x="838203" y="13018148"/>
            <a:chExt cx="8497589" cy="489789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6002" b="-635"/>
            <a:stretch/>
          </p:blipFill>
          <p:spPr>
            <a:xfrm rot="16200000">
              <a:off x="541906" y="13314445"/>
              <a:ext cx="4897893" cy="4305300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58" t="23393" r="39576" b="19888"/>
            <a:stretch/>
          </p:blipFill>
          <p:spPr>
            <a:xfrm rot="5400000">
              <a:off x="4772295" y="13352545"/>
              <a:ext cx="4897894" cy="4229100"/>
            </a:xfrm>
            <a:prstGeom prst="rect">
              <a:avLst/>
            </a:prstGeom>
          </p:spPr>
        </p:pic>
      </p:grpSp>
      <p:sp>
        <p:nvSpPr>
          <p:cNvPr id="9" name="Textfeld 8"/>
          <p:cNvSpPr txBox="1"/>
          <p:nvPr/>
        </p:nvSpPr>
        <p:spPr>
          <a:xfrm>
            <a:off x="682482" y="4648409"/>
            <a:ext cx="7609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bad and dirty surfaces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many electrical flashovers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short vacuum collapse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RF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system must be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reset (up to 40 times per shift)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the case of heavy ions, 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operator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must take care of it permanently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93974"/>
            <a:ext cx="4649102" cy="522874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013" y="1293974"/>
            <a:ext cx="4991658" cy="5228746"/>
          </a:xfrm>
          <a:prstGeom prst="rect">
            <a:avLst/>
          </a:prstGeom>
        </p:spPr>
      </p:pic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163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0645" y="513840"/>
            <a:ext cx="6242342" cy="787557"/>
          </a:xfrm>
        </p:spPr>
        <p:txBody>
          <a:bodyPr/>
          <a:lstStyle/>
          <a:p>
            <a:r>
              <a:rPr lang="de-DE" dirty="0" err="1" smtClean="0"/>
              <a:t>detect</a:t>
            </a:r>
            <a:r>
              <a:rPr lang="de-DE" dirty="0" smtClean="0"/>
              <a:t> </a:t>
            </a:r>
            <a:r>
              <a:rPr lang="de-DE" dirty="0" err="1" smtClean="0"/>
              <a:t>protons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0" t="38809" r="3547" b="29709"/>
          <a:stretch/>
        </p:blipFill>
        <p:spPr>
          <a:xfrm>
            <a:off x="1298499" y="1301397"/>
            <a:ext cx="6294021" cy="325463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5" t="43917" r="29213" b="8103"/>
          <a:stretch/>
        </p:blipFill>
        <p:spPr>
          <a:xfrm>
            <a:off x="1598938" y="1422691"/>
            <a:ext cx="2436112" cy="182038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298499" y="4677328"/>
            <a:ext cx="62940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Detect high energy protons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Beam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diagnostics is designed for heavy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beam intensities are necessary for fluorescence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screens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proton intensities often cause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bio rems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adjusting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careful and slow adjustment is absolutely necessary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bio rems can cause longer failures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452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453" y="670560"/>
            <a:ext cx="3710523" cy="606453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destroyed</a:t>
            </a:r>
            <a:r>
              <a:rPr lang="de-DE" sz="2000" dirty="0" smtClean="0"/>
              <a:t> </a:t>
            </a:r>
            <a:r>
              <a:rPr lang="de-DE" sz="2000" dirty="0" err="1" smtClean="0"/>
              <a:t>profile</a:t>
            </a:r>
            <a:r>
              <a:rPr lang="de-DE" sz="2000" dirty="0" smtClean="0"/>
              <a:t> </a:t>
            </a:r>
            <a:r>
              <a:rPr lang="de-DE" sz="2000" dirty="0" err="1" smtClean="0"/>
              <a:t>grids</a:t>
            </a:r>
            <a:endParaRPr lang="de-DE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" t="1663" r="18832" b="32552"/>
          <a:stretch/>
        </p:blipFill>
        <p:spPr>
          <a:xfrm>
            <a:off x="1410136" y="1377383"/>
            <a:ext cx="5663277" cy="3055605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410136" y="4627920"/>
            <a:ext cx="6072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grids were destroyed during a high-current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campaign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control system error for the profile grid protection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inaccurate beam position in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settings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 adjustment are more difficult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significantly longer adjustment times are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99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>
          <a:xfrm>
            <a:off x="1597801" y="1357209"/>
            <a:ext cx="5863703" cy="3157486"/>
            <a:chOff x="13059977" y="13018150"/>
            <a:chExt cx="6569664" cy="5201679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7276" y="13018150"/>
              <a:ext cx="6515066" cy="3091442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59977" y="15203220"/>
              <a:ext cx="6569664" cy="3016609"/>
            </a:xfrm>
            <a:prstGeom prst="rect">
              <a:avLst/>
            </a:prstGeom>
          </p:spPr>
        </p:pic>
      </p:grpSp>
      <p:sp>
        <p:nvSpPr>
          <p:cNvPr id="6" name="Textfeld 5"/>
          <p:cNvSpPr txBox="1"/>
          <p:nvPr/>
        </p:nvSpPr>
        <p:spPr>
          <a:xfrm>
            <a:off x="1597801" y="4859772"/>
            <a:ext cx="57707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RF phase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axis is not constantly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monitored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beam partially disappears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often the errors are not easy to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complex timing system but few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experts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6"/>
          <p:cNvSpPr txBox="1">
            <a:spLocks noGrp="1"/>
          </p:cNvSpPr>
          <p:nvPr>
            <p:ph type="title"/>
          </p:nvPr>
        </p:nvSpPr>
        <p:spPr>
          <a:xfrm>
            <a:off x="276261" y="865297"/>
            <a:ext cx="53442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jumping RF phase </a:t>
            </a:r>
            <a:r>
              <a:rPr lang="en-US" sz="2000" dirty="0" smtClean="0"/>
              <a:t>axis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9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317" y="697916"/>
            <a:ext cx="5283291" cy="569877"/>
          </a:xfrm>
        </p:spPr>
        <p:txBody>
          <a:bodyPr>
            <a:normAutofit/>
          </a:bodyPr>
          <a:lstStyle/>
          <a:p>
            <a:r>
              <a:rPr lang="de-DE" sz="2000" dirty="0" err="1" smtClean="0"/>
              <a:t>burning</a:t>
            </a:r>
            <a:r>
              <a:rPr lang="de-DE" sz="2000" dirty="0" smtClean="0"/>
              <a:t> </a:t>
            </a:r>
            <a:r>
              <a:rPr lang="de-DE" sz="2000" dirty="0" err="1" smtClean="0"/>
              <a:t>behavior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ion</a:t>
            </a:r>
            <a:r>
              <a:rPr lang="de-DE" sz="2000" dirty="0" smtClean="0"/>
              <a:t> </a:t>
            </a:r>
            <a:r>
              <a:rPr lang="de-DE" sz="2000" dirty="0" err="1" smtClean="0"/>
              <a:t>source</a:t>
            </a:r>
            <a:endParaRPr lang="de-DE" sz="20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62949" r="3234" b="7168"/>
          <a:stretch/>
        </p:blipFill>
        <p:spPr>
          <a:xfrm>
            <a:off x="134112" y="2385333"/>
            <a:ext cx="4572000" cy="238890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27" t="63659" r="2910" b="6419"/>
          <a:stretch/>
        </p:blipFill>
        <p:spPr>
          <a:xfrm>
            <a:off x="873688" y="1641256"/>
            <a:ext cx="4730496" cy="245019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2" t="62949" r="3234" b="31430"/>
          <a:stretch/>
        </p:blipFill>
        <p:spPr>
          <a:xfrm>
            <a:off x="891976" y="1648425"/>
            <a:ext cx="4572000" cy="44932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8007" y="5065130"/>
            <a:ext cx="5697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burning behavior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depends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 type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 current requirements are more difficult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stable beam for experiments not possible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constant monitoring and adjustment of the ion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93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453" y="452880"/>
            <a:ext cx="6242342" cy="787557"/>
          </a:xfrm>
        </p:spPr>
        <p:txBody>
          <a:bodyPr>
            <a:normAutofit/>
          </a:bodyPr>
          <a:lstStyle/>
          <a:p>
            <a:r>
              <a:rPr lang="de-DE" sz="2000" dirty="0" smtClean="0"/>
              <a:t>parallel </a:t>
            </a:r>
            <a:r>
              <a:rPr lang="de-DE" sz="2000" dirty="0" err="1" smtClean="0"/>
              <a:t>operation</a:t>
            </a:r>
            <a:endParaRPr lang="de-DE" sz="20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611753" y="1390440"/>
            <a:ext cx="6605911" cy="2571960"/>
            <a:chOff x="-12865151" y="36256427"/>
            <a:chExt cx="8937299" cy="4578014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2"/>
            <a:srcRect r="93167"/>
            <a:stretch/>
          </p:blipFill>
          <p:spPr>
            <a:xfrm>
              <a:off x="-12865151" y="36256427"/>
              <a:ext cx="1862854" cy="4578014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/>
            <a:srcRect l="6486"/>
            <a:stretch/>
          </p:blipFill>
          <p:spPr>
            <a:xfrm>
              <a:off x="-11002296" y="36256427"/>
              <a:ext cx="7074444" cy="4578014"/>
            </a:xfrm>
            <a:prstGeom prst="rect">
              <a:avLst/>
            </a:prstGeom>
          </p:spPr>
        </p:pic>
      </p:grpSp>
      <p:sp>
        <p:nvSpPr>
          <p:cNvPr id="7" name="Textfeld 6"/>
          <p:cNvSpPr txBox="1"/>
          <p:nvPr/>
        </p:nvSpPr>
        <p:spPr>
          <a:xfrm>
            <a:off x="0" y="4100211"/>
            <a:ext cx="91359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parallel setting disrupt ongoing </a:t>
            </a:r>
            <a:r>
              <a:rPr lang="en-US" sz="2000" dirty="0" smtClean="0"/>
              <a:t>experiments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/>
              <a:t>adding/removing </a:t>
            </a:r>
            <a:r>
              <a:rPr lang="en-US" sz="2000" dirty="0"/>
              <a:t>a pattern changes the position of the </a:t>
            </a:r>
            <a:r>
              <a:rPr lang="en-US" sz="2000" dirty="0" smtClean="0"/>
              <a:t>beam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many experiments require high rigidity and low energy. power supplies are not designed for </a:t>
            </a:r>
            <a:r>
              <a:rPr lang="en-US" sz="2000" dirty="0" smtClean="0"/>
              <a:t>this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/>
              <a:t>frequent</a:t>
            </a:r>
            <a:r>
              <a:rPr lang="de-DE" sz="2000" dirty="0" smtClean="0"/>
              <a:t> </a:t>
            </a:r>
            <a:r>
              <a:rPr lang="en-US" sz="2000" dirty="0" smtClean="0"/>
              <a:t>change</a:t>
            </a:r>
            <a:r>
              <a:rPr lang="de-DE" sz="2000" dirty="0" smtClean="0"/>
              <a:t> </a:t>
            </a:r>
            <a:r>
              <a:rPr lang="en-US" sz="2000" dirty="0" smtClean="0"/>
              <a:t>of experiments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/>
              <a:t>sometimes </a:t>
            </a:r>
            <a:r>
              <a:rPr lang="en-US" sz="2000" dirty="0"/>
              <a:t>up to 5 experiments start on the same </a:t>
            </a:r>
            <a:r>
              <a:rPr lang="en-US" sz="2000" dirty="0" smtClean="0"/>
              <a:t>day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94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4069" y="477264"/>
            <a:ext cx="6242342" cy="787557"/>
          </a:xfrm>
        </p:spPr>
        <p:txBody>
          <a:bodyPr>
            <a:normAutofit/>
          </a:bodyPr>
          <a:lstStyle/>
          <a:p>
            <a:pPr marL="571500" indent="-571500"/>
            <a:r>
              <a:rPr lang="en-US" sz="2000" dirty="0"/>
              <a:t>weather events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931209" y="1331076"/>
            <a:ext cx="6688791" cy="3061917"/>
            <a:chOff x="20962665" y="32787568"/>
            <a:chExt cx="8718972" cy="5308152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708"/>
            <a:stretch/>
          </p:blipFill>
          <p:spPr>
            <a:xfrm>
              <a:off x="25322151" y="32794283"/>
              <a:ext cx="4359486" cy="5301437"/>
            </a:xfrm>
            <a:prstGeom prst="rect">
              <a:avLst/>
            </a:prstGeom>
          </p:spPr>
        </p:pic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42" r="3501"/>
            <a:stretch/>
          </p:blipFill>
          <p:spPr>
            <a:xfrm>
              <a:off x="20962665" y="32787568"/>
              <a:ext cx="4359486" cy="5301437"/>
            </a:xfrm>
            <a:prstGeom prst="rect">
              <a:avLst/>
            </a:prstGeom>
          </p:spPr>
        </p:pic>
      </p:grpSp>
      <p:sp>
        <p:nvSpPr>
          <p:cNvPr id="6" name="Textfeld 5"/>
          <p:cNvSpPr txBox="1"/>
          <p:nvPr/>
        </p:nvSpPr>
        <p:spPr>
          <a:xfrm>
            <a:off x="0" y="4450180"/>
            <a:ext cx="94000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cooling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system 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sufficient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when it is hot, the cooling water is not sufficiently cooled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down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causes failures in power supplies and accelerator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additional fans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 opening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roof windows during the night are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Windows must be closed by operators when it rains.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power outages due to lightning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strikes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very critical for vacuum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5226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r="-244"/>
          <a:stretch/>
        </p:blipFill>
        <p:spPr>
          <a:xfrm>
            <a:off x="750" y="1267866"/>
            <a:ext cx="9166302" cy="5143500"/>
          </a:xfrm>
          <a:prstGeom prst="rect">
            <a:avLst/>
          </a:prstGeom>
        </p:spPr>
      </p:pic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 txBox="1">
            <a:spLocks/>
          </p:cNvSpPr>
          <p:nvPr/>
        </p:nvSpPr>
        <p:spPr>
          <a:xfrm>
            <a:off x="4799950" y="5467176"/>
            <a:ext cx="4128897" cy="7012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000" b="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 smtClean="0">
                <a:solidFill>
                  <a:schemeClr val="bg1"/>
                </a:solidFill>
              </a:rPr>
              <a:t>Thank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you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for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your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attention</a:t>
            </a:r>
            <a:r>
              <a:rPr lang="de-DE" dirty="0" smtClean="0">
                <a:solidFill>
                  <a:schemeClr val="bg1"/>
                </a:solidFill>
              </a:rPr>
              <a:t>!</a:t>
            </a:r>
            <a:endParaRPr lang="fr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0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59" y="1630740"/>
            <a:ext cx="3632914" cy="224988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41043"/>
          <a:stretch/>
        </p:blipFill>
        <p:spPr>
          <a:xfrm>
            <a:off x="355659" y="4264599"/>
            <a:ext cx="3632914" cy="224988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l="9858"/>
          <a:stretch/>
        </p:blipFill>
        <p:spPr>
          <a:xfrm>
            <a:off x="4973115" y="4264599"/>
            <a:ext cx="3632914" cy="224988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115" y="1622327"/>
            <a:ext cx="3646499" cy="225829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07855" y="1252995"/>
            <a:ext cx="323385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HSI Injektor (1999)</a:t>
            </a:r>
            <a:endParaRPr lang="de-DE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5047980" y="1252995"/>
            <a:ext cx="323385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HLI Injektor (1991)</a:t>
            </a: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307855" y="3869816"/>
            <a:ext cx="323385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Alvarez (1975)</a:t>
            </a:r>
            <a:endParaRPr lang="de-DE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5047980" y="3865645"/>
            <a:ext cx="3233854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Einzelresonatoren (1975)</a:t>
            </a:r>
            <a:endParaRPr lang="de-DE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218646" y="372988"/>
            <a:ext cx="565804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b="1" dirty="0" smtClean="0"/>
              <a:t>GSI </a:t>
            </a:r>
            <a:r>
              <a:rPr lang="de-DE" sz="2400" b="1" u="sng" dirty="0" err="1" smtClean="0">
                <a:solidFill>
                  <a:srgbClr val="FF0000"/>
                </a:solidFill>
              </a:rPr>
              <a:t>UNI</a:t>
            </a:r>
            <a:r>
              <a:rPr lang="de-DE" sz="2400" b="1" dirty="0" err="1" smtClean="0"/>
              <a:t>versal</a:t>
            </a:r>
            <a:r>
              <a:rPr lang="de-DE" sz="2400" b="1" dirty="0" smtClean="0"/>
              <a:t> </a:t>
            </a:r>
            <a:r>
              <a:rPr lang="de-DE" sz="2400" b="1" u="sng" dirty="0" smtClean="0">
                <a:solidFill>
                  <a:srgbClr val="FF0000"/>
                </a:solidFill>
              </a:rPr>
              <a:t>L</a:t>
            </a:r>
            <a:r>
              <a:rPr lang="de-DE" sz="2400" b="1" dirty="0" smtClean="0"/>
              <a:t>inear </a:t>
            </a:r>
            <a:r>
              <a:rPr lang="de-DE" sz="2400" b="1" u="sng" dirty="0" err="1" smtClean="0">
                <a:solidFill>
                  <a:srgbClr val="FF0000"/>
                </a:solidFill>
              </a:rPr>
              <a:t>AC</a:t>
            </a:r>
            <a:r>
              <a:rPr lang="de-DE" sz="2400" b="1" dirty="0" err="1" smtClean="0"/>
              <a:t>celerator</a:t>
            </a:r>
            <a:endParaRPr lang="de-DE" sz="2400" b="1" dirty="0" smtClean="0"/>
          </a:p>
        </p:txBody>
      </p:sp>
      <p:sp>
        <p:nvSpPr>
          <p:cNvPr id="15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312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3616" y="899032"/>
            <a:ext cx="6242342" cy="38892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HSI (High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3" name="Picture 5" descr="13_30030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6" b="12959"/>
          <a:stretch/>
        </p:blipFill>
        <p:spPr bwMode="auto">
          <a:xfrm>
            <a:off x="283616" y="4887044"/>
            <a:ext cx="3879433" cy="167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127" y="1501240"/>
            <a:ext cx="3412493" cy="2249886"/>
          </a:xfrm>
          <a:prstGeom prst="rect">
            <a:avLst/>
          </a:prstGeom>
          <a:scene3d>
            <a:camera prst="orthographicFront">
              <a:rot lat="0" lon="19499986" rev="0"/>
            </a:camera>
            <a:lightRig rig="threePt" dir="t"/>
          </a:scene3d>
        </p:spPr>
      </p:pic>
      <p:pic>
        <p:nvPicPr>
          <p:cNvPr id="5" name="Picture 6" descr="Rc2639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4" r="5759" b="6078"/>
          <a:stretch/>
        </p:blipFill>
        <p:spPr bwMode="auto">
          <a:xfrm>
            <a:off x="4248488" y="3911050"/>
            <a:ext cx="2797770" cy="2314859"/>
          </a:xfrm>
          <a:prstGeom prst="rect">
            <a:avLst/>
          </a:prstGeom>
          <a:noFill/>
          <a:ln/>
          <a:scene3d>
            <a:camera prst="orthographicFront">
              <a:rot lat="0" lon="2159998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16" y="1263845"/>
            <a:ext cx="3874823" cy="163870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616" y="2975795"/>
            <a:ext cx="3874823" cy="180785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069805" y="1341316"/>
            <a:ext cx="2143351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HSI </a:t>
            </a:r>
            <a:r>
              <a:rPr lang="de-DE" dirty="0" err="1" smtClean="0"/>
              <a:t>Injector</a:t>
            </a:r>
            <a:r>
              <a:rPr lang="de-DE" dirty="0" smtClean="0"/>
              <a:t> (1999)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36.136 MHz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1.4 </a:t>
            </a:r>
            <a:r>
              <a:rPr lang="de-DE" dirty="0" err="1" smtClean="0"/>
              <a:t>MeV</a:t>
            </a:r>
            <a:r>
              <a:rPr lang="de-DE" dirty="0" smtClean="0"/>
              <a:t>/u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50 Hz </a:t>
            </a:r>
            <a:r>
              <a:rPr lang="de-DE" dirty="0" err="1" smtClean="0"/>
              <a:t>operation</a:t>
            </a:r>
            <a:endParaRPr lang="de-DE" dirty="0" smtClean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516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283616" y="883664"/>
            <a:ext cx="6242342" cy="3889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HLI (Hoch Charge State </a:t>
            </a:r>
            <a:r>
              <a:rPr lang="de-DE" dirty="0" err="1" smtClean="0"/>
              <a:t>Injector</a:t>
            </a:r>
            <a:r>
              <a:rPr lang="de-DE" dirty="0" smtClean="0"/>
              <a:t>)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16" y="1437910"/>
            <a:ext cx="3646499" cy="225829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317" y="1437910"/>
            <a:ext cx="2443918" cy="3409374"/>
          </a:xfrm>
          <a:prstGeom prst="rect">
            <a:avLst/>
          </a:prstGeom>
        </p:spPr>
      </p:pic>
      <p:pic>
        <p:nvPicPr>
          <p:cNvPr id="6" name="Picture 9" descr="ih-hl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6" y="3783959"/>
            <a:ext cx="3646499" cy="274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670235" y="1363340"/>
            <a:ext cx="2143351" cy="120032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HLI </a:t>
            </a:r>
            <a:r>
              <a:rPr lang="de-DE" dirty="0" err="1" smtClean="0"/>
              <a:t>Injector</a:t>
            </a:r>
            <a:r>
              <a:rPr lang="de-DE" dirty="0" smtClean="0"/>
              <a:t> (1991)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108.408 MHz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1.4 </a:t>
            </a:r>
            <a:r>
              <a:rPr lang="de-DE" dirty="0" err="1" smtClean="0"/>
              <a:t>MeV</a:t>
            </a:r>
            <a:r>
              <a:rPr lang="de-DE" dirty="0" smtClean="0"/>
              <a:t>/u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50 Hz </a:t>
            </a:r>
            <a:r>
              <a:rPr lang="de-DE" dirty="0" err="1" smtClean="0"/>
              <a:t>operation</a:t>
            </a:r>
            <a:endParaRPr lang="de-DE" dirty="0" smtClean="0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176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Rectangle 4"/>
          <p:cNvSpPr>
            <a:spLocks noGrp="1" noChangeArrowheads="1"/>
          </p:cNvSpPr>
          <p:nvPr>
            <p:ph type="title"/>
          </p:nvPr>
        </p:nvSpPr>
        <p:spPr>
          <a:xfrm>
            <a:off x="-1797340" y="508539"/>
            <a:ext cx="6242342" cy="787557"/>
          </a:xfrm>
        </p:spPr>
        <p:txBody>
          <a:bodyPr/>
          <a:lstStyle/>
          <a:p>
            <a:pPr algn="ctr"/>
            <a:r>
              <a:rPr lang="de-DE" altLang="de-DE" dirty="0"/>
              <a:t>Alvarez</a:t>
            </a:r>
          </a:p>
        </p:txBody>
      </p:sp>
      <p:pic>
        <p:nvPicPr>
          <p:cNvPr id="139269" name="Picture 5" descr="alvarez-aus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9" y="1288582"/>
            <a:ext cx="3394384" cy="254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0" name="Picture 6" descr="alvarez-in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023" y="1288582"/>
            <a:ext cx="3434575" cy="255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9" y="3878829"/>
            <a:ext cx="6828959" cy="266878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920599" y="1572041"/>
            <a:ext cx="2046668" cy="147732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/>
              <a:t>Alvarez (1975)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108,408 MHz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smtClean="0"/>
              <a:t>11,4 </a:t>
            </a:r>
            <a:r>
              <a:rPr lang="de-DE" dirty="0" err="1" smtClean="0"/>
              <a:t>MeV</a:t>
            </a:r>
            <a:r>
              <a:rPr lang="de-DE" dirty="0" smtClean="0"/>
              <a:t>/u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 smtClean="0"/>
              <a:t>Avarez</a:t>
            </a:r>
            <a:r>
              <a:rPr lang="de-DE" dirty="0" smtClean="0"/>
              <a:t> 4 </a:t>
            </a:r>
            <a:r>
              <a:rPr lang="de-DE" dirty="0" err="1" smtClean="0"/>
              <a:t>only</a:t>
            </a:r>
            <a:r>
              <a:rPr lang="de-DE" dirty="0" smtClean="0"/>
              <a:t>  10Hz </a:t>
            </a:r>
            <a:r>
              <a:rPr lang="de-DE" dirty="0" err="1" smtClean="0"/>
              <a:t>operation</a:t>
            </a:r>
            <a:endParaRPr lang="de-DE" dirty="0" smtClean="0"/>
          </a:p>
        </p:txBody>
      </p:sp>
      <p:sp>
        <p:nvSpPr>
          <p:cNvPr id="9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3684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9858"/>
          <a:stretch/>
        </p:blipFill>
        <p:spPr>
          <a:xfrm>
            <a:off x="283616" y="1744236"/>
            <a:ext cx="5074728" cy="314281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283616" y="883664"/>
            <a:ext cx="6242342" cy="38892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dirty="0" smtClean="0"/>
              <a:t>Single Gap Resonators (1975)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524" y="1744236"/>
            <a:ext cx="3050781" cy="3142810"/>
          </a:xfrm>
          <a:prstGeom prst="rect">
            <a:avLst/>
          </a:prstGeom>
        </p:spPr>
      </p:pic>
      <p:sp>
        <p:nvSpPr>
          <p:cNvPr id="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779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>
          <a:xfrm>
            <a:off x="209068" y="924095"/>
            <a:ext cx="5567714" cy="382054"/>
          </a:xfrm>
        </p:spPr>
        <p:txBody>
          <a:bodyPr>
            <a:noAutofit/>
          </a:bodyPr>
          <a:lstStyle/>
          <a:p>
            <a:r>
              <a:rPr lang="de-DE" sz="2400" dirty="0" smtClean="0"/>
              <a:t>Unilac</a:t>
            </a:r>
            <a:endParaRPr lang="de-DE" sz="24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" y="1998662"/>
            <a:ext cx="8643486" cy="2935288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929214" y="1975335"/>
            <a:ext cx="1261536" cy="30777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dirty="0" err="1" smtClean="0"/>
              <a:t>Beamenergy</a:t>
            </a:r>
            <a:endParaRPr lang="de-DE" sz="1400" dirty="0"/>
          </a:p>
        </p:txBody>
      </p:sp>
      <p:grpSp>
        <p:nvGrpSpPr>
          <p:cNvPr id="43" name="Gruppieren 42"/>
          <p:cNvGrpSpPr/>
          <p:nvPr/>
        </p:nvGrpSpPr>
        <p:grpSpPr>
          <a:xfrm>
            <a:off x="952500" y="3606322"/>
            <a:ext cx="5619750" cy="986952"/>
            <a:chOff x="952500" y="2749072"/>
            <a:chExt cx="5619750" cy="986952"/>
          </a:xfrm>
        </p:grpSpPr>
        <p:sp>
          <p:nvSpPr>
            <p:cNvPr id="7" name="Textfeld 6"/>
            <p:cNvSpPr txBox="1"/>
            <p:nvPr/>
          </p:nvSpPr>
          <p:spPr>
            <a:xfrm>
              <a:off x="952500" y="3244215"/>
              <a:ext cx="838200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 dirty="0"/>
                <a:t>120 </a:t>
              </a:r>
              <a:r>
                <a:rPr lang="de-DE" sz="1000" dirty="0" err="1"/>
                <a:t>keV</a:t>
              </a:r>
              <a:r>
                <a:rPr lang="de-DE" sz="1000" dirty="0"/>
                <a:t>/u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866900" y="3244215"/>
              <a:ext cx="838200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 dirty="0"/>
                <a:t>1,4 MeV/u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2851457" y="3244214"/>
              <a:ext cx="772437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 dirty="0"/>
                <a:t>3,6 MeV/u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3524730" y="3244215"/>
              <a:ext cx="838200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 dirty="0"/>
                <a:t>4,8 MeV/u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706926" y="3489803"/>
              <a:ext cx="838200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 dirty="0"/>
                <a:t>5,9 MeV/u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297167" y="3244215"/>
              <a:ext cx="838200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 dirty="0"/>
                <a:t>8,6 MeV/u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989864" y="3244214"/>
              <a:ext cx="838200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 dirty="0"/>
                <a:t>11,4 MeV/u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3204794" y="2749072"/>
              <a:ext cx="838200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 dirty="0"/>
                <a:t>300 </a:t>
              </a:r>
              <a:r>
                <a:rPr lang="de-DE" sz="1000" dirty="0" err="1"/>
                <a:t>keV</a:t>
              </a:r>
              <a:r>
                <a:rPr lang="de-DE" sz="1000" dirty="0"/>
                <a:t>/u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2366594" y="2749072"/>
              <a:ext cx="838200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 dirty="0"/>
                <a:t>1.4 MeV/u</a:t>
              </a:r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5535964" y="2763469"/>
              <a:ext cx="1036286" cy="24622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de-DE" sz="1000" dirty="0"/>
                <a:t>+/- </a:t>
              </a:r>
              <a:r>
                <a:rPr lang="de-DE" sz="1000" dirty="0" err="1"/>
                <a:t>ca</a:t>
              </a:r>
              <a:r>
                <a:rPr lang="de-DE" sz="1000" dirty="0"/>
                <a:t> 1 MeV/u</a:t>
              </a:r>
            </a:p>
          </p:txBody>
        </p:sp>
      </p:grpSp>
      <p:sp>
        <p:nvSpPr>
          <p:cNvPr id="19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612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34256" y="86978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Synchrotron SIS18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6288325" y="4920648"/>
            <a:ext cx="2393576" cy="9233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216m circumference, 18 Tm, 10 T/s ramp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rate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 – 4 GeV/u</a:t>
            </a:r>
            <a:endParaRPr lang="de-DE" dirty="0" smtClean="0"/>
          </a:p>
        </p:txBody>
      </p:sp>
      <p:pic>
        <p:nvPicPr>
          <p:cNvPr id="5" name="Inhaltsplatzhalter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3" y="1580523"/>
            <a:ext cx="5822772" cy="388184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491" y="1572460"/>
            <a:ext cx="4937760" cy="329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7964992" y="6552643"/>
            <a:ext cx="74489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86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</Template>
  <TotalTime>0</TotalTime>
  <Words>716</Words>
  <Application>Microsoft Office PowerPoint</Application>
  <PresentationFormat>Bildschirmpräsentation (4:3)</PresentationFormat>
  <Paragraphs>174</Paragraphs>
  <Slides>28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Calibri</vt:lpstr>
      <vt:lpstr>Courier New</vt:lpstr>
      <vt:lpstr>Symbol</vt:lpstr>
      <vt:lpstr>Wingdings</vt:lpstr>
      <vt:lpstr>gsi-folienmaster</vt:lpstr>
      <vt:lpstr>GSI Operating and Reliability</vt:lpstr>
      <vt:lpstr>GSI &amp; FAIR Overview</vt:lpstr>
      <vt:lpstr>PowerPoint-Präsentation</vt:lpstr>
      <vt:lpstr>HSI (High Current Injector)</vt:lpstr>
      <vt:lpstr>PowerPoint-Präsentation</vt:lpstr>
      <vt:lpstr>Alvarez</vt:lpstr>
      <vt:lpstr>PowerPoint-Präsentation</vt:lpstr>
      <vt:lpstr>PowerPoint-Präsentation</vt:lpstr>
      <vt:lpstr>PowerPoint-Präsentation</vt:lpstr>
      <vt:lpstr>ESR: Experimental Storage Ring  </vt:lpstr>
      <vt:lpstr>Cryring (low energy storage ring)</vt:lpstr>
      <vt:lpstr>existing facility (GSI)</vt:lpstr>
      <vt:lpstr>PowerPoint-Präsentation</vt:lpstr>
      <vt:lpstr>PowerPoint-Präsentation</vt:lpstr>
      <vt:lpstr>GSI accelerator system operation</vt:lpstr>
      <vt:lpstr>GSI (and soon FAIR) Operation Planning/Excution</vt:lpstr>
      <vt:lpstr>PowerPoint-Präsentation</vt:lpstr>
      <vt:lpstr>Availability</vt:lpstr>
      <vt:lpstr>failures 2022</vt:lpstr>
      <vt:lpstr>unexpected failures</vt:lpstr>
      <vt:lpstr>aging of the machine</vt:lpstr>
      <vt:lpstr>detect protons</vt:lpstr>
      <vt:lpstr>destroyed profile grids</vt:lpstr>
      <vt:lpstr>jumping RF phase axis</vt:lpstr>
      <vt:lpstr>burning behavior of the ion source</vt:lpstr>
      <vt:lpstr>parallel operation</vt:lpstr>
      <vt:lpstr>weather events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GSI – Was ist das?</dc:title>
  <dc:creator>MS</dc:creator>
  <cp:lastModifiedBy>Vossberg, Markus Dr.</cp:lastModifiedBy>
  <cp:revision>82</cp:revision>
  <dcterms:created xsi:type="dcterms:W3CDTF">2016-02-05T12:20:12Z</dcterms:created>
  <dcterms:modified xsi:type="dcterms:W3CDTF">2024-02-23T10:11:12Z</dcterms:modified>
</cp:coreProperties>
</file>