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7"/>
  </p:notesMasterIdLst>
  <p:handoutMasterIdLst>
    <p:handoutMasterId r:id="rId48"/>
  </p:handoutMasterIdLst>
  <p:sldIdLst>
    <p:sldId id="256" r:id="rId3"/>
    <p:sldId id="620" r:id="rId4"/>
    <p:sldId id="618" r:id="rId5"/>
    <p:sldId id="622" r:id="rId6"/>
    <p:sldId id="627" r:id="rId7"/>
    <p:sldId id="623" r:id="rId8"/>
    <p:sldId id="629" r:id="rId9"/>
    <p:sldId id="592" r:id="rId10"/>
    <p:sldId id="593" r:id="rId11"/>
    <p:sldId id="594" r:id="rId12"/>
    <p:sldId id="595" r:id="rId13"/>
    <p:sldId id="614" r:id="rId14"/>
    <p:sldId id="605" r:id="rId15"/>
    <p:sldId id="615" r:id="rId16"/>
    <p:sldId id="616" r:id="rId17"/>
    <p:sldId id="313" r:id="rId18"/>
    <p:sldId id="272" r:id="rId19"/>
    <p:sldId id="270" r:id="rId20"/>
    <p:sldId id="315" r:id="rId21"/>
    <p:sldId id="591" r:id="rId22"/>
    <p:sldId id="425" r:id="rId23"/>
    <p:sldId id="566" r:id="rId24"/>
    <p:sldId id="553" r:id="rId25"/>
    <p:sldId id="587" r:id="rId26"/>
    <p:sldId id="563" r:id="rId27"/>
    <p:sldId id="565" r:id="rId28"/>
    <p:sldId id="259" r:id="rId29"/>
    <p:sldId id="589" r:id="rId30"/>
    <p:sldId id="559" r:id="rId31"/>
    <p:sldId id="632" r:id="rId32"/>
    <p:sldId id="631" r:id="rId33"/>
    <p:sldId id="635" r:id="rId34"/>
    <p:sldId id="307" r:id="rId35"/>
    <p:sldId id="546" r:id="rId36"/>
    <p:sldId id="576" r:id="rId37"/>
    <p:sldId id="581" r:id="rId38"/>
    <p:sldId id="577" r:id="rId39"/>
    <p:sldId id="314" r:id="rId40"/>
    <p:sldId id="633" r:id="rId41"/>
    <p:sldId id="619" r:id="rId42"/>
    <p:sldId id="579" r:id="rId43"/>
    <p:sldId id="277" r:id="rId44"/>
    <p:sldId id="285" r:id="rId45"/>
    <p:sldId id="426" r:id="rId46"/>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8DDE8"/>
    <a:srgbClr val="F89657"/>
    <a:srgbClr val="838787"/>
    <a:srgbClr val="FFFFFF"/>
    <a:srgbClr val="EAEAEA"/>
    <a:srgbClr val="FDBB63"/>
    <a:srgbClr val="666666"/>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8" autoAdjust="0"/>
    <p:restoredTop sz="94684" autoAdjust="0"/>
  </p:normalViewPr>
  <p:slideViewPr>
    <p:cSldViewPr snapToGrid="0" snapToObjects="1">
      <p:cViewPr>
        <p:scale>
          <a:sx n="151" d="100"/>
          <a:sy n="151" d="100"/>
        </p:scale>
        <p:origin x="432" y="88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24" d="100"/>
          <a:sy n="124" d="100"/>
        </p:scale>
        <p:origin x="50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851660-0934-124D-A4B3-496C7F320307}" type="datetimeFigureOut">
              <a:rPr lang="de-DE" smtClean="0"/>
              <a:t>25.02.24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828EF-C252-394A-93BF-1C478CFA0896}" type="datetimeFigureOut">
              <a:rPr lang="de-DE" smtClean="0"/>
              <a:t>25.02.24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3F302-BB21-C5E6-B2A2-F2ECF71F763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7052B3B-5870-647B-7AF5-E63233F3B6B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AA06C72-DD18-6B37-4380-9BD7BDCFB7E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84210A9-3A05-B63E-BA29-A73AEA6E07B7}"/>
              </a:ext>
            </a:extLst>
          </p:cNvPr>
          <p:cNvSpPr>
            <a:spLocks noGrp="1"/>
          </p:cNvSpPr>
          <p:nvPr>
            <p:ph type="sldNum" sz="quarter" idx="10"/>
          </p:nvPr>
        </p:nvSpPr>
        <p:spPr/>
        <p:txBody>
          <a:bodyPr/>
          <a:lstStyle/>
          <a:p>
            <a:fld id="{DAE02386-BEE7-5D4D-B4E7-4BB579C47884}" type="slidenum">
              <a:rPr lang="de-DE" smtClean="0"/>
              <a:t>15</a:t>
            </a:fld>
            <a:endParaRPr lang="de-DE"/>
          </a:p>
        </p:txBody>
      </p:sp>
    </p:spTree>
    <p:extLst>
      <p:ext uri="{BB962C8B-B14F-4D97-AF65-F5344CB8AC3E}">
        <p14:creationId xmlns:p14="http://schemas.microsoft.com/office/powerpoint/2010/main" val="3885120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AE02386-BEE7-5D4D-B4E7-4BB579C47884}" type="slidenum">
              <a:rPr lang="de-DE" smtClean="0"/>
              <a:t>18</a:t>
            </a:fld>
            <a:endParaRPr lang="de-DE"/>
          </a:p>
        </p:txBody>
      </p:sp>
    </p:spTree>
    <p:extLst>
      <p:ext uri="{BB962C8B-B14F-4D97-AF65-F5344CB8AC3E}">
        <p14:creationId xmlns:p14="http://schemas.microsoft.com/office/powerpoint/2010/main" val="1812758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D9987-8468-B65D-7486-D10E0FEA7B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B99EBB0-A483-49DA-193F-C1F7477A915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8120FD2-8C21-B267-72C0-1FCB7A1889DE}"/>
              </a:ext>
            </a:extLst>
          </p:cNvPr>
          <p:cNvSpPr>
            <a:spLocks noGrp="1"/>
          </p:cNvSpPr>
          <p:nvPr>
            <p:ph type="body" idx="1"/>
          </p:nvPr>
        </p:nvSpPr>
        <p:spPr/>
        <p:txBody>
          <a:bodyPr/>
          <a:lstStyle/>
          <a:p>
            <a:r>
              <a:rPr lang="de-DE" dirty="0"/>
              <a:t>2018</a:t>
            </a:r>
          </a:p>
          <a:p>
            <a:pPr marL="171450" indent="-171450">
              <a:buFontTx/>
              <a:buChar char="-"/>
            </a:pPr>
            <a:r>
              <a:rPr lang="de-DE" dirty="0" err="1"/>
              <a:t>Stopped</a:t>
            </a:r>
            <a:r>
              <a:rPr lang="de-DE" baseline="0" dirty="0"/>
              <a:t> </a:t>
            </a:r>
            <a:r>
              <a:rPr lang="de-DE" baseline="0" dirty="0" err="1"/>
              <a:t>Beamtime</a:t>
            </a:r>
            <a:r>
              <a:rPr lang="de-DE" baseline="0" dirty="0"/>
              <a:t> due </a:t>
            </a:r>
            <a:r>
              <a:rPr lang="de-DE" baseline="0" dirty="0" err="1"/>
              <a:t>to</a:t>
            </a:r>
            <a:r>
              <a:rPr lang="de-DE" baseline="0" dirty="0"/>
              <a:t> </a:t>
            </a:r>
            <a:r>
              <a:rPr lang="de-DE" baseline="0" dirty="0" err="1"/>
              <a:t>the</a:t>
            </a:r>
            <a:r>
              <a:rPr lang="de-DE" baseline="0" dirty="0"/>
              <a:t> </a:t>
            </a:r>
            <a:r>
              <a:rPr lang="de-DE" baseline="0" dirty="0" err="1"/>
              <a:t>LinacHF</a:t>
            </a:r>
            <a:r>
              <a:rPr lang="de-DE" baseline="0" dirty="0"/>
              <a:t> </a:t>
            </a:r>
            <a:r>
              <a:rPr lang="de-DE" baseline="0" dirty="0" err="1"/>
              <a:t>fire</a:t>
            </a:r>
            <a:r>
              <a:rPr lang="de-DE" baseline="0" dirty="0"/>
              <a:t> </a:t>
            </a:r>
            <a:r>
              <a:rPr lang="de-DE" baseline="0" dirty="0" err="1"/>
              <a:t>exident</a:t>
            </a:r>
            <a:r>
              <a:rPr lang="de-DE" baseline="0" dirty="0"/>
              <a:t>. </a:t>
            </a:r>
            <a:r>
              <a:rPr lang="de-DE" baseline="0" dirty="0" err="1"/>
              <a:t>Too</a:t>
            </a:r>
            <a:r>
              <a:rPr lang="de-DE" baseline="0" dirty="0"/>
              <a:t> </a:t>
            </a:r>
            <a:r>
              <a:rPr lang="de-DE" baseline="0" dirty="0" err="1"/>
              <a:t>low</a:t>
            </a:r>
            <a:r>
              <a:rPr lang="de-DE" baseline="0" dirty="0"/>
              <a:t> </a:t>
            </a:r>
            <a:r>
              <a:rPr lang="de-DE" baseline="0" dirty="0" err="1"/>
              <a:t>Failure</a:t>
            </a:r>
            <a:r>
              <a:rPr lang="de-DE" baseline="0" dirty="0"/>
              <a:t> ‚</a:t>
            </a:r>
            <a:r>
              <a:rPr lang="de-DE" baseline="0" dirty="0" err="1"/>
              <a:t>cause</a:t>
            </a:r>
            <a:r>
              <a:rPr lang="de-DE" baseline="0" dirty="0"/>
              <a:t> </a:t>
            </a:r>
            <a:r>
              <a:rPr lang="de-DE" baseline="0" dirty="0" err="1"/>
              <a:t>we</a:t>
            </a:r>
            <a:r>
              <a:rPr lang="de-DE" baseline="0" dirty="0"/>
              <a:t> </a:t>
            </a:r>
            <a:r>
              <a:rPr lang="de-DE" baseline="0" dirty="0" err="1"/>
              <a:t>stopped</a:t>
            </a:r>
            <a:r>
              <a:rPr lang="de-DE" baseline="0" dirty="0"/>
              <a:t> </a:t>
            </a:r>
            <a:r>
              <a:rPr lang="de-DE" baseline="0" dirty="0" err="1"/>
              <a:t>counting</a:t>
            </a:r>
            <a:endParaRPr lang="de-DE" baseline="0" dirty="0"/>
          </a:p>
          <a:p>
            <a:pPr marL="171450" indent="-171450">
              <a:buFontTx/>
              <a:buChar char="-"/>
            </a:pPr>
            <a:r>
              <a:rPr lang="de-DE" baseline="0" dirty="0"/>
              <a:t>…</a:t>
            </a:r>
          </a:p>
          <a:p>
            <a:pPr marL="0" indent="0">
              <a:buFontTx/>
              <a:buNone/>
            </a:pPr>
            <a:r>
              <a:rPr lang="de-DE" baseline="0" dirty="0"/>
              <a:t>2019 – Just </a:t>
            </a:r>
            <a:r>
              <a:rPr lang="de-DE" baseline="0" dirty="0" err="1"/>
              <a:t>short</a:t>
            </a:r>
            <a:r>
              <a:rPr lang="de-DE" baseline="0" dirty="0"/>
              <a:t> </a:t>
            </a:r>
            <a:r>
              <a:rPr lang="de-DE" baseline="0" dirty="0" err="1"/>
              <a:t>beamtime</a:t>
            </a:r>
            <a:r>
              <a:rPr lang="de-DE" baseline="0" dirty="0"/>
              <a:t> UNILAC + SIS18. ENG RUN </a:t>
            </a:r>
            <a:r>
              <a:rPr lang="de-DE" baseline="0" dirty="0" err="1"/>
              <a:t>for</a:t>
            </a:r>
            <a:r>
              <a:rPr lang="de-DE" baseline="0" dirty="0"/>
              <a:t> ESR+CRYRING. </a:t>
            </a:r>
          </a:p>
          <a:p>
            <a:pPr marL="171450" indent="-171450">
              <a:buFontTx/>
              <a:buChar char="-"/>
            </a:pPr>
            <a:r>
              <a:rPr lang="de-DE" baseline="0" dirty="0"/>
              <a:t>…</a:t>
            </a:r>
          </a:p>
          <a:p>
            <a:pPr marL="0" indent="0">
              <a:buFontTx/>
              <a:buNone/>
            </a:pPr>
            <a:r>
              <a:rPr lang="de-DE" baseline="0" dirty="0"/>
              <a:t>2020</a:t>
            </a:r>
          </a:p>
          <a:p>
            <a:pPr marL="171450" indent="-171450">
              <a:buFontTx/>
              <a:buChar char="-"/>
            </a:pPr>
            <a:r>
              <a:rPr lang="de-DE" baseline="0" dirty="0"/>
              <a:t>…COVID; </a:t>
            </a:r>
            <a:r>
              <a:rPr lang="de-DE" baseline="0" dirty="0" err="1"/>
              <a:t>start</a:t>
            </a:r>
            <a:r>
              <a:rPr lang="de-DE" baseline="0" dirty="0"/>
              <a:t> </a:t>
            </a:r>
            <a:r>
              <a:rPr lang="de-DE" baseline="0" dirty="0" err="1"/>
              <a:t>of</a:t>
            </a:r>
            <a:r>
              <a:rPr lang="de-DE" baseline="0" dirty="0"/>
              <a:t> AWG </a:t>
            </a:r>
            <a:r>
              <a:rPr lang="de-DE" baseline="0" dirty="0" err="1"/>
              <a:t>regular</a:t>
            </a:r>
            <a:r>
              <a:rPr lang="de-DE" baseline="0" dirty="0"/>
              <a:t> Meetings</a:t>
            </a:r>
          </a:p>
          <a:p>
            <a:pPr marL="0" indent="0">
              <a:buFontTx/>
              <a:buNone/>
            </a:pPr>
            <a:r>
              <a:rPr lang="de-DE" baseline="0" dirty="0"/>
              <a:t>2021</a:t>
            </a:r>
          </a:p>
          <a:p>
            <a:pPr marL="171450" indent="-171450">
              <a:buFontTx/>
              <a:buChar char="-"/>
            </a:pPr>
            <a:r>
              <a:rPr lang="de-DE" baseline="0" dirty="0" err="1"/>
              <a:t>Failure</a:t>
            </a:r>
            <a:r>
              <a:rPr lang="de-DE" baseline="0" dirty="0"/>
              <a:t> </a:t>
            </a:r>
            <a:r>
              <a:rPr lang="de-DE" baseline="0" dirty="0" err="1"/>
              <a:t>Glad</a:t>
            </a:r>
            <a:r>
              <a:rPr lang="de-DE" baseline="0" dirty="0"/>
              <a:t> </a:t>
            </a:r>
            <a:r>
              <a:rPr lang="de-DE" baseline="0" dirty="0" err="1"/>
              <a:t>magnet</a:t>
            </a:r>
            <a:r>
              <a:rPr lang="de-DE" baseline="0" dirty="0"/>
              <a:t> due </a:t>
            </a:r>
            <a:r>
              <a:rPr lang="de-DE" baseline="0" dirty="0" err="1"/>
              <a:t>to</a:t>
            </a:r>
            <a:r>
              <a:rPr lang="de-DE" baseline="0" dirty="0"/>
              <a:t> </a:t>
            </a:r>
            <a:r>
              <a:rPr lang="de-DE" baseline="0" dirty="0" err="1"/>
              <a:t>failed</a:t>
            </a:r>
            <a:r>
              <a:rPr lang="de-DE" baseline="0" dirty="0"/>
              <a:t> </a:t>
            </a:r>
            <a:r>
              <a:rPr lang="de-DE" baseline="0" dirty="0" err="1"/>
              <a:t>cryogenic</a:t>
            </a:r>
            <a:r>
              <a:rPr lang="de-DE" baseline="0" dirty="0"/>
              <a:t> </a:t>
            </a:r>
            <a:r>
              <a:rPr lang="de-DE" baseline="0" dirty="0" err="1"/>
              <a:t>compressor</a:t>
            </a:r>
            <a:r>
              <a:rPr lang="de-DE" baseline="0" dirty="0"/>
              <a:t> -&gt; KS02 </a:t>
            </a:r>
            <a:r>
              <a:rPr lang="de-DE" baseline="0" dirty="0" err="1"/>
              <a:t>involved</a:t>
            </a:r>
            <a:r>
              <a:rPr lang="de-DE" baseline="0" dirty="0"/>
              <a:t>; </a:t>
            </a:r>
            <a:r>
              <a:rPr lang="de-DE" baseline="0" dirty="0" err="1"/>
              <a:t>Cooling</a:t>
            </a:r>
            <a:r>
              <a:rPr lang="de-DE" baseline="0" dirty="0"/>
              <a:t> </a:t>
            </a:r>
            <a:r>
              <a:rPr lang="de-DE" baseline="0" dirty="0" err="1"/>
              <a:t>towers</a:t>
            </a:r>
            <a:r>
              <a:rPr lang="de-DE" baseline="0" dirty="0"/>
              <a:t> </a:t>
            </a:r>
            <a:r>
              <a:rPr lang="de-DE" baseline="0" dirty="0" err="1"/>
              <a:t>maintenance</a:t>
            </a:r>
            <a:r>
              <a:rPr lang="de-DE" baseline="0" dirty="0"/>
              <a:t> </a:t>
            </a:r>
            <a:r>
              <a:rPr lang="de-DE" baseline="0" dirty="0" err="1"/>
              <a:t>this</a:t>
            </a:r>
            <a:r>
              <a:rPr lang="de-DE" baseline="0" dirty="0"/>
              <a:t> </a:t>
            </a:r>
            <a:r>
              <a:rPr lang="de-DE" baseline="0" dirty="0" err="1"/>
              <a:t>shutdown</a:t>
            </a:r>
            <a:r>
              <a:rPr lang="de-DE" baseline="0" dirty="0"/>
              <a:t> </a:t>
            </a:r>
          </a:p>
          <a:p>
            <a:pPr marL="171450" indent="-171450">
              <a:buFontTx/>
              <a:buChar char="-"/>
            </a:pPr>
            <a:r>
              <a:rPr lang="de-DE" baseline="0" dirty="0"/>
              <a:t>High </a:t>
            </a:r>
            <a:r>
              <a:rPr lang="de-DE" baseline="0" dirty="0" err="1"/>
              <a:t>number</a:t>
            </a:r>
            <a:r>
              <a:rPr lang="de-DE" baseline="0" dirty="0"/>
              <a:t> </a:t>
            </a:r>
            <a:r>
              <a:rPr lang="de-DE" baseline="0" dirty="0" err="1"/>
              <a:t>of</a:t>
            </a:r>
            <a:r>
              <a:rPr lang="de-DE" baseline="0" dirty="0"/>
              <a:t> </a:t>
            </a:r>
            <a:r>
              <a:rPr lang="de-DE" baseline="0" dirty="0" err="1"/>
              <a:t>RealTimeErrors</a:t>
            </a:r>
            <a:r>
              <a:rPr lang="de-DE" baseline="0" dirty="0"/>
              <a:t> -&gt; Much </a:t>
            </a:r>
            <a:r>
              <a:rPr lang="de-DE" baseline="0" dirty="0" err="1"/>
              <a:t>better</a:t>
            </a:r>
            <a:r>
              <a:rPr lang="de-DE" baseline="0" dirty="0"/>
              <a:t> in 2022</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de-DE" baseline="0" dirty="0" err="1"/>
              <a:t>Failure</a:t>
            </a:r>
            <a:r>
              <a:rPr lang="de-DE" baseline="0" dirty="0"/>
              <a:t> due </a:t>
            </a:r>
            <a:r>
              <a:rPr lang="de-DE" baseline="0" dirty="0" err="1"/>
              <a:t>to</a:t>
            </a:r>
            <a:r>
              <a:rPr lang="de-DE" baseline="0" dirty="0"/>
              <a:t> </a:t>
            </a:r>
            <a:r>
              <a:rPr lang="de-DE" baseline="0" dirty="0" err="1"/>
              <a:t>missing</a:t>
            </a:r>
            <a:r>
              <a:rPr lang="de-DE" baseline="0" dirty="0"/>
              <a:t> </a:t>
            </a:r>
            <a:r>
              <a:rPr lang="de-DE" baseline="0" dirty="0" err="1"/>
              <a:t>set</a:t>
            </a:r>
            <a:r>
              <a:rPr lang="de-DE" baseline="0" dirty="0"/>
              <a:t>/</a:t>
            </a:r>
            <a:r>
              <a:rPr lang="de-DE" baseline="0" dirty="0" err="1"/>
              <a:t>actual</a:t>
            </a:r>
            <a:r>
              <a:rPr lang="de-DE" baseline="0" dirty="0"/>
              <a:t> </a:t>
            </a:r>
            <a:r>
              <a:rPr lang="de-DE" baseline="0" dirty="0" err="1"/>
              <a:t>value</a:t>
            </a:r>
            <a:r>
              <a:rPr lang="de-DE" baseline="0" dirty="0"/>
              <a:t> -&gt; still not </a:t>
            </a:r>
            <a:r>
              <a:rPr lang="de-DE" baseline="0" dirty="0" err="1"/>
              <a:t>available</a:t>
            </a:r>
            <a:r>
              <a:rPr lang="de-DE" baseline="0" dirty="0"/>
              <a:t>?</a:t>
            </a:r>
          </a:p>
          <a:p>
            <a:pPr marL="0" indent="0">
              <a:buFontTx/>
              <a:buNone/>
            </a:pPr>
            <a:endParaRPr lang="de-DE" baseline="0" dirty="0"/>
          </a:p>
          <a:p>
            <a:endParaRPr lang="de-DE" dirty="0"/>
          </a:p>
          <a:p>
            <a:endParaRPr lang="de-DE" dirty="0"/>
          </a:p>
        </p:txBody>
      </p:sp>
      <p:sp>
        <p:nvSpPr>
          <p:cNvPr id="4" name="Foliennummernplatzhalter 3">
            <a:extLst>
              <a:ext uri="{FF2B5EF4-FFF2-40B4-BE49-F238E27FC236}">
                <a16:creationId xmlns:a16="http://schemas.microsoft.com/office/drawing/2014/main" id="{391DC4F7-1CC9-DE51-ACF1-E7CA702A0F2D}"/>
              </a:ext>
            </a:extLst>
          </p:cNvPr>
          <p:cNvSpPr>
            <a:spLocks noGrp="1"/>
          </p:cNvSpPr>
          <p:nvPr>
            <p:ph type="sldNum" sz="quarter" idx="10"/>
          </p:nvPr>
        </p:nvSpPr>
        <p:spPr/>
        <p:txBody>
          <a:bodyPr/>
          <a:lstStyle/>
          <a:p>
            <a:fld id="{DAE02386-BEE7-5D4D-B4E7-4BB579C47884}" type="slidenum">
              <a:rPr lang="de-DE" smtClean="0"/>
              <a:t>27</a:t>
            </a:fld>
            <a:endParaRPr lang="de-DE"/>
          </a:p>
        </p:txBody>
      </p:sp>
    </p:spTree>
    <p:extLst>
      <p:ext uri="{BB962C8B-B14F-4D97-AF65-F5344CB8AC3E}">
        <p14:creationId xmlns:p14="http://schemas.microsoft.com/office/powerpoint/2010/main" val="12688433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1502578" y="976199"/>
            <a:ext cx="7426269" cy="3877686"/>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151529" y="2738074"/>
            <a:ext cx="4303059" cy="584900"/>
          </a:xfrm>
        </p:spPr>
        <p:txBody>
          <a:bodyPr anchor="b" anchorCtr="0">
            <a:noAutofit/>
          </a:bodyPr>
          <a:lstStyle>
            <a:lvl1pPr algn="ctr">
              <a:defRPr sz="24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404091"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409936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C0BBBF-C9FC-4DB7-9CC2-4EEBEC05536B}"/>
              </a:ext>
            </a:extLst>
          </p:cNvPr>
          <p:cNvSpPr>
            <a:spLocks noGrp="1"/>
          </p:cNvSpPr>
          <p:nvPr>
            <p:ph type="title"/>
          </p:nvPr>
        </p:nvSpPr>
        <p:spPr>
          <a:xfrm>
            <a:off x="623887" y="1282304"/>
            <a:ext cx="7886700" cy="2139553"/>
          </a:xfrm>
        </p:spPr>
        <p:txBody>
          <a:bodyPr anchor="b"/>
          <a:lstStyle>
            <a:lvl1pPr>
              <a:defRPr sz="4500"/>
            </a:lvl1pPr>
          </a:lstStyle>
          <a:p>
            <a:r>
              <a:rPr lang="de-DE"/>
              <a:t>Mastertitelformat bearbeiten</a:t>
            </a:r>
            <a:endParaRPr lang="en-US"/>
          </a:p>
        </p:txBody>
      </p:sp>
      <p:sp>
        <p:nvSpPr>
          <p:cNvPr id="3" name="Textplatzhalter 2">
            <a:extLst>
              <a:ext uri="{FF2B5EF4-FFF2-40B4-BE49-F238E27FC236}">
                <a16:creationId xmlns:a16="http://schemas.microsoft.com/office/drawing/2014/main" id="{E121B726-75C4-46F7-A5BD-CB9226FBFE3F}"/>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BF3954B-05EE-4DC6-81C8-FB0ED3914727}"/>
              </a:ext>
            </a:extLst>
          </p:cNvPr>
          <p:cNvSpPr>
            <a:spLocks noGrp="1"/>
          </p:cNvSpPr>
          <p:nvPr>
            <p:ph type="dt" sz="half" idx="10"/>
          </p:nvPr>
        </p:nvSpPr>
        <p:spPr/>
        <p:txBody>
          <a:bodyPr/>
          <a:lstStyle/>
          <a:p>
            <a:fld id="{006D7719-17BD-4481-A772-770243F71691}" type="datetimeFigureOut">
              <a:rPr lang="en-US" smtClean="0"/>
              <a:t>2/25/24</a:t>
            </a:fld>
            <a:endParaRPr lang="en-US"/>
          </a:p>
        </p:txBody>
      </p:sp>
      <p:sp>
        <p:nvSpPr>
          <p:cNvPr id="5" name="Fußzeilenplatzhalter 4">
            <a:extLst>
              <a:ext uri="{FF2B5EF4-FFF2-40B4-BE49-F238E27FC236}">
                <a16:creationId xmlns:a16="http://schemas.microsoft.com/office/drawing/2014/main" id="{6F7C9228-A692-4C4C-8849-88AFFD42EB1B}"/>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8B25E4A2-6FCC-4A2B-810D-65C4D2824D0C}"/>
              </a:ext>
            </a:extLst>
          </p:cNvPr>
          <p:cNvSpPr>
            <a:spLocks noGrp="1"/>
          </p:cNvSpPr>
          <p:nvPr>
            <p:ph type="sldNum" sz="quarter" idx="12"/>
          </p:nvPr>
        </p:nvSpPr>
        <p:spPr/>
        <p:txBody>
          <a:bodyPr/>
          <a:lstStyle/>
          <a:p>
            <a:fld id="{BC6A9234-D6EE-4EAC-A15B-1670FE737842}" type="slidenum">
              <a:rPr lang="en-US" smtClean="0"/>
              <a:t>‹Nr.›</a:t>
            </a:fld>
            <a:endParaRPr lang="en-US"/>
          </a:p>
        </p:txBody>
      </p:sp>
    </p:spTree>
    <p:extLst>
      <p:ext uri="{BB962C8B-B14F-4D97-AF65-F5344CB8AC3E}">
        <p14:creationId xmlns:p14="http://schemas.microsoft.com/office/powerpoint/2010/main" val="864845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9E081-E35E-4B7A-A58D-7F783FEA5377}"/>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E3DF8DCD-733B-49B7-88FB-A454432CF537}"/>
              </a:ext>
            </a:extLst>
          </p:cNvPr>
          <p:cNvSpPr>
            <a:spLocks noGrp="1"/>
          </p:cNvSpPr>
          <p:nvPr>
            <p:ph sz="half" idx="1"/>
          </p:nvPr>
        </p:nvSpPr>
        <p:spPr>
          <a:xfrm>
            <a:off x="628650" y="1369218"/>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a:extLst>
              <a:ext uri="{FF2B5EF4-FFF2-40B4-BE49-F238E27FC236}">
                <a16:creationId xmlns:a16="http://schemas.microsoft.com/office/drawing/2014/main" id="{F058E57F-06DA-4B4D-8B62-1E9867179ED9}"/>
              </a:ext>
            </a:extLst>
          </p:cNvPr>
          <p:cNvSpPr>
            <a:spLocks noGrp="1"/>
          </p:cNvSpPr>
          <p:nvPr>
            <p:ph sz="half" idx="2"/>
          </p:nvPr>
        </p:nvSpPr>
        <p:spPr>
          <a:xfrm>
            <a:off x="4629150" y="1369218"/>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a:extLst>
              <a:ext uri="{FF2B5EF4-FFF2-40B4-BE49-F238E27FC236}">
                <a16:creationId xmlns:a16="http://schemas.microsoft.com/office/drawing/2014/main" id="{9AF2E0BB-675E-4609-A73C-F59DCA185B8F}"/>
              </a:ext>
            </a:extLst>
          </p:cNvPr>
          <p:cNvSpPr>
            <a:spLocks noGrp="1"/>
          </p:cNvSpPr>
          <p:nvPr>
            <p:ph type="dt" sz="half" idx="10"/>
          </p:nvPr>
        </p:nvSpPr>
        <p:spPr/>
        <p:txBody>
          <a:bodyPr/>
          <a:lstStyle/>
          <a:p>
            <a:fld id="{006D7719-17BD-4481-A772-770243F71691}" type="datetimeFigureOut">
              <a:rPr lang="en-US" smtClean="0"/>
              <a:t>2/25/24</a:t>
            </a:fld>
            <a:endParaRPr lang="en-US"/>
          </a:p>
        </p:txBody>
      </p:sp>
      <p:sp>
        <p:nvSpPr>
          <p:cNvPr id="6" name="Fußzeilenplatzhalter 5">
            <a:extLst>
              <a:ext uri="{FF2B5EF4-FFF2-40B4-BE49-F238E27FC236}">
                <a16:creationId xmlns:a16="http://schemas.microsoft.com/office/drawing/2014/main" id="{93A897DF-D7C6-4003-99D7-B48D5FAF3CD3}"/>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ACB4DF0F-8D37-42C6-9894-F8CCC48DC25B}"/>
              </a:ext>
            </a:extLst>
          </p:cNvPr>
          <p:cNvSpPr>
            <a:spLocks noGrp="1"/>
          </p:cNvSpPr>
          <p:nvPr>
            <p:ph type="sldNum" sz="quarter" idx="12"/>
          </p:nvPr>
        </p:nvSpPr>
        <p:spPr/>
        <p:txBody>
          <a:bodyPr/>
          <a:lstStyle/>
          <a:p>
            <a:fld id="{BC6A9234-D6EE-4EAC-A15B-1670FE737842}" type="slidenum">
              <a:rPr lang="en-US" smtClean="0"/>
              <a:t>‹Nr.›</a:t>
            </a:fld>
            <a:endParaRPr lang="en-US"/>
          </a:p>
        </p:txBody>
      </p:sp>
    </p:spTree>
    <p:extLst>
      <p:ext uri="{BB962C8B-B14F-4D97-AF65-F5344CB8AC3E}">
        <p14:creationId xmlns:p14="http://schemas.microsoft.com/office/powerpoint/2010/main" val="3078881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9D41B-2FDB-4F61-9EE1-2C9D218C125A}"/>
              </a:ext>
            </a:extLst>
          </p:cNvPr>
          <p:cNvSpPr>
            <a:spLocks noGrp="1"/>
          </p:cNvSpPr>
          <p:nvPr>
            <p:ph type="title"/>
          </p:nvPr>
        </p:nvSpPr>
        <p:spPr>
          <a:xfrm>
            <a:off x="629841" y="273844"/>
            <a:ext cx="7886700" cy="994172"/>
          </a:xfrm>
        </p:spPr>
        <p:txBody>
          <a:bodyPr/>
          <a:lstStyle/>
          <a:p>
            <a:r>
              <a:rPr lang="de-DE"/>
              <a:t>Mastertitelformat bearbeiten</a:t>
            </a:r>
            <a:endParaRPr lang="en-US"/>
          </a:p>
        </p:txBody>
      </p:sp>
      <p:sp>
        <p:nvSpPr>
          <p:cNvPr id="3" name="Textplatzhalter 2">
            <a:extLst>
              <a:ext uri="{FF2B5EF4-FFF2-40B4-BE49-F238E27FC236}">
                <a16:creationId xmlns:a16="http://schemas.microsoft.com/office/drawing/2014/main" id="{7BC8D0F2-B10F-4DD8-92F9-91196783054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0EBAF026-81EC-45ED-9D0E-CF94792224C7}"/>
              </a:ext>
            </a:extLst>
          </p:cNvPr>
          <p:cNvSpPr>
            <a:spLocks noGrp="1"/>
          </p:cNvSpPr>
          <p:nvPr>
            <p:ph sz="half" idx="2"/>
          </p:nvPr>
        </p:nvSpPr>
        <p:spPr>
          <a:xfrm>
            <a:off x="629842" y="1878806"/>
            <a:ext cx="3868340"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a:extLst>
              <a:ext uri="{FF2B5EF4-FFF2-40B4-BE49-F238E27FC236}">
                <a16:creationId xmlns:a16="http://schemas.microsoft.com/office/drawing/2014/main" id="{4CD7E725-7953-473B-914C-40B05CFF1E8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82DB83E3-A8AE-4909-BFAB-742825872217}"/>
              </a:ext>
            </a:extLst>
          </p:cNvPr>
          <p:cNvSpPr>
            <a:spLocks noGrp="1"/>
          </p:cNvSpPr>
          <p:nvPr>
            <p:ph sz="quarter" idx="4"/>
          </p:nvPr>
        </p:nvSpPr>
        <p:spPr>
          <a:xfrm>
            <a:off x="4629150" y="1878806"/>
            <a:ext cx="3887391"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a:extLst>
              <a:ext uri="{FF2B5EF4-FFF2-40B4-BE49-F238E27FC236}">
                <a16:creationId xmlns:a16="http://schemas.microsoft.com/office/drawing/2014/main" id="{AB495140-8432-44CF-99BB-513E8969A4DE}"/>
              </a:ext>
            </a:extLst>
          </p:cNvPr>
          <p:cNvSpPr>
            <a:spLocks noGrp="1"/>
          </p:cNvSpPr>
          <p:nvPr>
            <p:ph type="dt" sz="half" idx="10"/>
          </p:nvPr>
        </p:nvSpPr>
        <p:spPr/>
        <p:txBody>
          <a:bodyPr/>
          <a:lstStyle/>
          <a:p>
            <a:fld id="{006D7719-17BD-4481-A772-770243F71691}" type="datetimeFigureOut">
              <a:rPr lang="en-US" smtClean="0"/>
              <a:t>2/25/24</a:t>
            </a:fld>
            <a:endParaRPr lang="en-US"/>
          </a:p>
        </p:txBody>
      </p:sp>
      <p:sp>
        <p:nvSpPr>
          <p:cNvPr id="8" name="Fußzeilenplatzhalter 7">
            <a:extLst>
              <a:ext uri="{FF2B5EF4-FFF2-40B4-BE49-F238E27FC236}">
                <a16:creationId xmlns:a16="http://schemas.microsoft.com/office/drawing/2014/main" id="{AF1417C8-C076-4AE9-A584-17C874BF5ACA}"/>
              </a:ext>
            </a:extLst>
          </p:cNvPr>
          <p:cNvSpPr>
            <a:spLocks noGrp="1"/>
          </p:cNvSpPr>
          <p:nvPr>
            <p:ph type="ftr" sz="quarter" idx="11"/>
          </p:nvPr>
        </p:nvSpPr>
        <p:spPr/>
        <p:txBody>
          <a:bodyPr/>
          <a:lstStyle/>
          <a:p>
            <a:endParaRPr lang="en-US"/>
          </a:p>
        </p:txBody>
      </p:sp>
      <p:sp>
        <p:nvSpPr>
          <p:cNvPr id="9" name="Foliennummernplatzhalter 8">
            <a:extLst>
              <a:ext uri="{FF2B5EF4-FFF2-40B4-BE49-F238E27FC236}">
                <a16:creationId xmlns:a16="http://schemas.microsoft.com/office/drawing/2014/main" id="{2ECD4EEC-3A45-441A-AFF2-AC2833CA09AC}"/>
              </a:ext>
            </a:extLst>
          </p:cNvPr>
          <p:cNvSpPr>
            <a:spLocks noGrp="1"/>
          </p:cNvSpPr>
          <p:nvPr>
            <p:ph type="sldNum" sz="quarter" idx="12"/>
          </p:nvPr>
        </p:nvSpPr>
        <p:spPr/>
        <p:txBody>
          <a:bodyPr/>
          <a:lstStyle/>
          <a:p>
            <a:fld id="{BC6A9234-D6EE-4EAC-A15B-1670FE737842}" type="slidenum">
              <a:rPr lang="en-US" smtClean="0"/>
              <a:t>‹Nr.›</a:t>
            </a:fld>
            <a:endParaRPr lang="en-US"/>
          </a:p>
        </p:txBody>
      </p:sp>
    </p:spTree>
    <p:extLst>
      <p:ext uri="{BB962C8B-B14F-4D97-AF65-F5344CB8AC3E}">
        <p14:creationId xmlns:p14="http://schemas.microsoft.com/office/powerpoint/2010/main" val="424367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A09951-A00C-481D-97A0-85BA0385EED6}"/>
              </a:ext>
            </a:extLst>
          </p:cNvPr>
          <p:cNvSpPr>
            <a:spLocks noGrp="1"/>
          </p:cNvSpPr>
          <p:nvPr>
            <p:ph type="title"/>
          </p:nvPr>
        </p:nvSpPr>
        <p:spPr/>
        <p:txBody>
          <a:bodyPr/>
          <a:lstStyle/>
          <a:p>
            <a:r>
              <a:rPr lang="de-DE"/>
              <a:t>Mastertitelformat bearbeiten</a:t>
            </a:r>
            <a:endParaRPr lang="en-US"/>
          </a:p>
        </p:txBody>
      </p:sp>
      <p:sp>
        <p:nvSpPr>
          <p:cNvPr id="3" name="Datumsplatzhalter 2">
            <a:extLst>
              <a:ext uri="{FF2B5EF4-FFF2-40B4-BE49-F238E27FC236}">
                <a16:creationId xmlns:a16="http://schemas.microsoft.com/office/drawing/2014/main" id="{C2B5207F-9BFB-40B8-9BC8-CACCDEFEF36A}"/>
              </a:ext>
            </a:extLst>
          </p:cNvPr>
          <p:cNvSpPr>
            <a:spLocks noGrp="1"/>
          </p:cNvSpPr>
          <p:nvPr>
            <p:ph type="dt" sz="half" idx="10"/>
          </p:nvPr>
        </p:nvSpPr>
        <p:spPr/>
        <p:txBody>
          <a:bodyPr/>
          <a:lstStyle/>
          <a:p>
            <a:fld id="{006D7719-17BD-4481-A772-770243F71691}" type="datetimeFigureOut">
              <a:rPr lang="en-US" smtClean="0"/>
              <a:t>2/25/24</a:t>
            </a:fld>
            <a:endParaRPr lang="en-US"/>
          </a:p>
        </p:txBody>
      </p:sp>
      <p:sp>
        <p:nvSpPr>
          <p:cNvPr id="4" name="Fußzeilenplatzhalter 3">
            <a:extLst>
              <a:ext uri="{FF2B5EF4-FFF2-40B4-BE49-F238E27FC236}">
                <a16:creationId xmlns:a16="http://schemas.microsoft.com/office/drawing/2014/main" id="{C98C1BA7-276F-499A-A289-80059CEF18EC}"/>
              </a:ext>
            </a:extLst>
          </p:cNvPr>
          <p:cNvSpPr>
            <a:spLocks noGrp="1"/>
          </p:cNvSpPr>
          <p:nvPr>
            <p:ph type="ftr" sz="quarter" idx="11"/>
          </p:nvPr>
        </p:nvSpPr>
        <p:spPr/>
        <p:txBody>
          <a:bodyPr/>
          <a:lstStyle/>
          <a:p>
            <a:endParaRPr lang="en-US"/>
          </a:p>
        </p:txBody>
      </p:sp>
      <p:sp>
        <p:nvSpPr>
          <p:cNvPr id="5" name="Foliennummernplatzhalter 4">
            <a:extLst>
              <a:ext uri="{FF2B5EF4-FFF2-40B4-BE49-F238E27FC236}">
                <a16:creationId xmlns:a16="http://schemas.microsoft.com/office/drawing/2014/main" id="{C070AD79-AC66-43CE-84EC-F53F4A6164B9}"/>
              </a:ext>
            </a:extLst>
          </p:cNvPr>
          <p:cNvSpPr>
            <a:spLocks noGrp="1"/>
          </p:cNvSpPr>
          <p:nvPr>
            <p:ph type="sldNum" sz="quarter" idx="12"/>
          </p:nvPr>
        </p:nvSpPr>
        <p:spPr/>
        <p:txBody>
          <a:bodyPr/>
          <a:lstStyle/>
          <a:p>
            <a:fld id="{BC6A9234-D6EE-4EAC-A15B-1670FE737842}" type="slidenum">
              <a:rPr lang="en-US" smtClean="0"/>
              <a:t>‹Nr.›</a:t>
            </a:fld>
            <a:endParaRPr lang="en-US"/>
          </a:p>
        </p:txBody>
      </p:sp>
    </p:spTree>
    <p:extLst>
      <p:ext uri="{BB962C8B-B14F-4D97-AF65-F5344CB8AC3E}">
        <p14:creationId xmlns:p14="http://schemas.microsoft.com/office/powerpoint/2010/main" val="117032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4F28C99-8E7D-45AD-9F7E-C50E1659CDDB}"/>
              </a:ext>
            </a:extLst>
          </p:cNvPr>
          <p:cNvSpPr>
            <a:spLocks noGrp="1"/>
          </p:cNvSpPr>
          <p:nvPr>
            <p:ph type="dt" sz="half" idx="10"/>
          </p:nvPr>
        </p:nvSpPr>
        <p:spPr/>
        <p:txBody>
          <a:bodyPr/>
          <a:lstStyle/>
          <a:p>
            <a:fld id="{006D7719-17BD-4481-A772-770243F71691}" type="datetimeFigureOut">
              <a:rPr lang="en-US" smtClean="0"/>
              <a:t>2/25/24</a:t>
            </a:fld>
            <a:endParaRPr lang="en-US"/>
          </a:p>
        </p:txBody>
      </p:sp>
      <p:sp>
        <p:nvSpPr>
          <p:cNvPr id="3" name="Fußzeilenplatzhalter 2">
            <a:extLst>
              <a:ext uri="{FF2B5EF4-FFF2-40B4-BE49-F238E27FC236}">
                <a16:creationId xmlns:a16="http://schemas.microsoft.com/office/drawing/2014/main" id="{E6CDE381-E70A-4E02-824F-9045AC376EEE}"/>
              </a:ext>
            </a:extLst>
          </p:cNvPr>
          <p:cNvSpPr>
            <a:spLocks noGrp="1"/>
          </p:cNvSpPr>
          <p:nvPr>
            <p:ph type="ftr" sz="quarter" idx="11"/>
          </p:nvPr>
        </p:nvSpPr>
        <p:spPr/>
        <p:txBody>
          <a:bodyPr/>
          <a:lstStyle/>
          <a:p>
            <a:endParaRPr lang="en-US"/>
          </a:p>
        </p:txBody>
      </p:sp>
      <p:sp>
        <p:nvSpPr>
          <p:cNvPr id="4" name="Foliennummernplatzhalter 3">
            <a:extLst>
              <a:ext uri="{FF2B5EF4-FFF2-40B4-BE49-F238E27FC236}">
                <a16:creationId xmlns:a16="http://schemas.microsoft.com/office/drawing/2014/main" id="{E68579BF-5288-4BF8-8F35-5E872ACC2EA1}"/>
              </a:ext>
            </a:extLst>
          </p:cNvPr>
          <p:cNvSpPr>
            <a:spLocks noGrp="1"/>
          </p:cNvSpPr>
          <p:nvPr>
            <p:ph type="sldNum" sz="quarter" idx="12"/>
          </p:nvPr>
        </p:nvSpPr>
        <p:spPr/>
        <p:txBody>
          <a:bodyPr/>
          <a:lstStyle/>
          <a:p>
            <a:fld id="{BC6A9234-D6EE-4EAC-A15B-1670FE737842}" type="slidenum">
              <a:rPr lang="en-US" smtClean="0"/>
              <a:t>‹Nr.›</a:t>
            </a:fld>
            <a:endParaRPr lang="en-US"/>
          </a:p>
        </p:txBody>
      </p:sp>
    </p:spTree>
    <p:extLst>
      <p:ext uri="{BB962C8B-B14F-4D97-AF65-F5344CB8AC3E}">
        <p14:creationId xmlns:p14="http://schemas.microsoft.com/office/powerpoint/2010/main" val="2701879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084C8-D7CB-4154-A733-196B412EA5A8}"/>
              </a:ext>
            </a:extLst>
          </p:cNvPr>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a:p>
        </p:txBody>
      </p:sp>
      <p:sp>
        <p:nvSpPr>
          <p:cNvPr id="3" name="Inhaltsplatzhalter 2">
            <a:extLst>
              <a:ext uri="{FF2B5EF4-FFF2-40B4-BE49-F238E27FC236}">
                <a16:creationId xmlns:a16="http://schemas.microsoft.com/office/drawing/2014/main" id="{51D90DF4-4518-4EED-9B87-E0FE6CE12F7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a:extLst>
              <a:ext uri="{FF2B5EF4-FFF2-40B4-BE49-F238E27FC236}">
                <a16:creationId xmlns:a16="http://schemas.microsoft.com/office/drawing/2014/main" id="{B89F0111-D101-4BFA-B540-7B9AF55C14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2D577E1F-4F33-44E7-B608-8FA3EB5DF5C8}"/>
              </a:ext>
            </a:extLst>
          </p:cNvPr>
          <p:cNvSpPr>
            <a:spLocks noGrp="1"/>
          </p:cNvSpPr>
          <p:nvPr>
            <p:ph type="dt" sz="half" idx="10"/>
          </p:nvPr>
        </p:nvSpPr>
        <p:spPr/>
        <p:txBody>
          <a:bodyPr/>
          <a:lstStyle/>
          <a:p>
            <a:fld id="{006D7719-17BD-4481-A772-770243F71691}" type="datetimeFigureOut">
              <a:rPr lang="en-US" smtClean="0"/>
              <a:t>2/25/24</a:t>
            </a:fld>
            <a:endParaRPr lang="en-US"/>
          </a:p>
        </p:txBody>
      </p:sp>
      <p:sp>
        <p:nvSpPr>
          <p:cNvPr id="6" name="Fußzeilenplatzhalter 5">
            <a:extLst>
              <a:ext uri="{FF2B5EF4-FFF2-40B4-BE49-F238E27FC236}">
                <a16:creationId xmlns:a16="http://schemas.microsoft.com/office/drawing/2014/main" id="{566AF1D4-1FC7-4A59-8FD2-8CCE2FDB2418}"/>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64B706CA-893D-45D9-A1B5-447C17394467}"/>
              </a:ext>
            </a:extLst>
          </p:cNvPr>
          <p:cNvSpPr>
            <a:spLocks noGrp="1"/>
          </p:cNvSpPr>
          <p:nvPr>
            <p:ph type="sldNum" sz="quarter" idx="12"/>
          </p:nvPr>
        </p:nvSpPr>
        <p:spPr/>
        <p:txBody>
          <a:bodyPr/>
          <a:lstStyle/>
          <a:p>
            <a:fld id="{BC6A9234-D6EE-4EAC-A15B-1670FE737842}" type="slidenum">
              <a:rPr lang="en-US" smtClean="0"/>
              <a:t>‹Nr.›</a:t>
            </a:fld>
            <a:endParaRPr lang="en-US"/>
          </a:p>
        </p:txBody>
      </p:sp>
    </p:spTree>
    <p:extLst>
      <p:ext uri="{BB962C8B-B14F-4D97-AF65-F5344CB8AC3E}">
        <p14:creationId xmlns:p14="http://schemas.microsoft.com/office/powerpoint/2010/main" val="1677290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5C0AC-9065-45B8-8CC8-8CA31FCAF0E5}"/>
              </a:ext>
            </a:extLst>
          </p:cNvPr>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a:p>
        </p:txBody>
      </p:sp>
      <p:sp>
        <p:nvSpPr>
          <p:cNvPr id="3" name="Bildplatzhalter 2">
            <a:extLst>
              <a:ext uri="{FF2B5EF4-FFF2-40B4-BE49-F238E27FC236}">
                <a16:creationId xmlns:a16="http://schemas.microsoft.com/office/drawing/2014/main" id="{C1A34504-06AA-4B12-84F6-28585FDB1E8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platzhalter 3">
            <a:extLst>
              <a:ext uri="{FF2B5EF4-FFF2-40B4-BE49-F238E27FC236}">
                <a16:creationId xmlns:a16="http://schemas.microsoft.com/office/drawing/2014/main" id="{8FC1EFB8-6917-4573-9DEB-8E9E78106B5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DC7BF5B7-323D-4912-8460-484672F11EAD}"/>
              </a:ext>
            </a:extLst>
          </p:cNvPr>
          <p:cNvSpPr>
            <a:spLocks noGrp="1"/>
          </p:cNvSpPr>
          <p:nvPr>
            <p:ph type="dt" sz="half" idx="10"/>
          </p:nvPr>
        </p:nvSpPr>
        <p:spPr/>
        <p:txBody>
          <a:bodyPr/>
          <a:lstStyle/>
          <a:p>
            <a:fld id="{006D7719-17BD-4481-A772-770243F71691}" type="datetimeFigureOut">
              <a:rPr lang="en-US" smtClean="0"/>
              <a:t>2/25/24</a:t>
            </a:fld>
            <a:endParaRPr lang="en-US"/>
          </a:p>
        </p:txBody>
      </p:sp>
      <p:sp>
        <p:nvSpPr>
          <p:cNvPr id="6" name="Fußzeilenplatzhalter 5">
            <a:extLst>
              <a:ext uri="{FF2B5EF4-FFF2-40B4-BE49-F238E27FC236}">
                <a16:creationId xmlns:a16="http://schemas.microsoft.com/office/drawing/2014/main" id="{DB3CB80C-A4DB-4B09-8B47-905976B35C8A}"/>
              </a:ext>
            </a:extLst>
          </p:cNvPr>
          <p:cNvSpPr>
            <a:spLocks noGrp="1"/>
          </p:cNvSpPr>
          <p:nvPr>
            <p:ph type="ftr" sz="quarter" idx="11"/>
          </p:nvPr>
        </p:nvSpPr>
        <p:spPr/>
        <p:txBody>
          <a:bodyPr/>
          <a:lstStyle/>
          <a:p>
            <a:endParaRPr lang="en-US"/>
          </a:p>
        </p:txBody>
      </p:sp>
      <p:sp>
        <p:nvSpPr>
          <p:cNvPr id="7" name="Foliennummernplatzhalter 6">
            <a:extLst>
              <a:ext uri="{FF2B5EF4-FFF2-40B4-BE49-F238E27FC236}">
                <a16:creationId xmlns:a16="http://schemas.microsoft.com/office/drawing/2014/main" id="{6D71F69B-461A-4163-A607-AE43D1C4C161}"/>
              </a:ext>
            </a:extLst>
          </p:cNvPr>
          <p:cNvSpPr>
            <a:spLocks noGrp="1"/>
          </p:cNvSpPr>
          <p:nvPr>
            <p:ph type="sldNum" sz="quarter" idx="12"/>
          </p:nvPr>
        </p:nvSpPr>
        <p:spPr/>
        <p:txBody>
          <a:bodyPr/>
          <a:lstStyle/>
          <a:p>
            <a:fld id="{BC6A9234-D6EE-4EAC-A15B-1670FE737842}" type="slidenum">
              <a:rPr lang="en-US" smtClean="0"/>
              <a:t>‹Nr.›</a:t>
            </a:fld>
            <a:endParaRPr lang="en-US"/>
          </a:p>
        </p:txBody>
      </p:sp>
    </p:spTree>
    <p:extLst>
      <p:ext uri="{BB962C8B-B14F-4D97-AF65-F5344CB8AC3E}">
        <p14:creationId xmlns:p14="http://schemas.microsoft.com/office/powerpoint/2010/main" val="2222370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043B3-4D76-483F-AA09-6DAF7A3AE270}"/>
              </a:ext>
            </a:extLst>
          </p:cNvPr>
          <p:cNvSpPr>
            <a:spLocks noGrp="1"/>
          </p:cNvSpPr>
          <p:nvPr>
            <p:ph type="title"/>
          </p:nvPr>
        </p:nvSpPr>
        <p:spPr/>
        <p:txBody>
          <a:bodyPr/>
          <a:lstStyle/>
          <a:p>
            <a:r>
              <a:rPr lang="de-DE"/>
              <a:t>Mastertitelformat bearbeiten</a:t>
            </a:r>
            <a:endParaRPr lang="en-US"/>
          </a:p>
        </p:txBody>
      </p:sp>
      <p:sp>
        <p:nvSpPr>
          <p:cNvPr id="3" name="Vertikaler Textplatzhalter 2">
            <a:extLst>
              <a:ext uri="{FF2B5EF4-FFF2-40B4-BE49-F238E27FC236}">
                <a16:creationId xmlns:a16="http://schemas.microsoft.com/office/drawing/2014/main" id="{8844E411-0580-46A8-82BB-43F435230F6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6D9D6213-7D44-46CC-8350-A814B3F13003}"/>
              </a:ext>
            </a:extLst>
          </p:cNvPr>
          <p:cNvSpPr>
            <a:spLocks noGrp="1"/>
          </p:cNvSpPr>
          <p:nvPr>
            <p:ph type="dt" sz="half" idx="10"/>
          </p:nvPr>
        </p:nvSpPr>
        <p:spPr/>
        <p:txBody>
          <a:bodyPr/>
          <a:lstStyle/>
          <a:p>
            <a:fld id="{006D7719-17BD-4481-A772-770243F71691}" type="datetimeFigureOut">
              <a:rPr lang="en-US" smtClean="0"/>
              <a:t>2/25/24</a:t>
            </a:fld>
            <a:endParaRPr lang="en-US"/>
          </a:p>
        </p:txBody>
      </p:sp>
      <p:sp>
        <p:nvSpPr>
          <p:cNvPr id="5" name="Fußzeilenplatzhalter 4">
            <a:extLst>
              <a:ext uri="{FF2B5EF4-FFF2-40B4-BE49-F238E27FC236}">
                <a16:creationId xmlns:a16="http://schemas.microsoft.com/office/drawing/2014/main" id="{054D2E48-CC76-4785-A06D-89F9170E2205}"/>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1BD7E00E-3334-4BC1-ABEB-916AF57C5457}"/>
              </a:ext>
            </a:extLst>
          </p:cNvPr>
          <p:cNvSpPr>
            <a:spLocks noGrp="1"/>
          </p:cNvSpPr>
          <p:nvPr>
            <p:ph type="sldNum" sz="quarter" idx="12"/>
          </p:nvPr>
        </p:nvSpPr>
        <p:spPr/>
        <p:txBody>
          <a:bodyPr/>
          <a:lstStyle/>
          <a:p>
            <a:fld id="{BC6A9234-D6EE-4EAC-A15B-1670FE737842}" type="slidenum">
              <a:rPr lang="en-US" smtClean="0"/>
              <a:t>‹Nr.›</a:t>
            </a:fld>
            <a:endParaRPr lang="en-US"/>
          </a:p>
        </p:txBody>
      </p:sp>
    </p:spTree>
    <p:extLst>
      <p:ext uri="{BB962C8B-B14F-4D97-AF65-F5344CB8AC3E}">
        <p14:creationId xmlns:p14="http://schemas.microsoft.com/office/powerpoint/2010/main" val="884430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8925984-C74E-4CA7-A166-E54A94300C88}"/>
              </a:ext>
            </a:extLst>
          </p:cNvPr>
          <p:cNvSpPr>
            <a:spLocks noGrp="1"/>
          </p:cNvSpPr>
          <p:nvPr>
            <p:ph type="title" orient="vert"/>
          </p:nvPr>
        </p:nvSpPr>
        <p:spPr>
          <a:xfrm>
            <a:off x="6543675" y="273843"/>
            <a:ext cx="1971675" cy="4358879"/>
          </a:xfrm>
        </p:spPr>
        <p:txBody>
          <a:bodyPr vert="eaVert"/>
          <a:lstStyle/>
          <a:p>
            <a:r>
              <a:rPr lang="de-DE"/>
              <a:t>Mastertitelformat bearbeiten</a:t>
            </a:r>
            <a:endParaRPr lang="en-US"/>
          </a:p>
        </p:txBody>
      </p:sp>
      <p:sp>
        <p:nvSpPr>
          <p:cNvPr id="3" name="Vertikaler Textplatzhalter 2">
            <a:extLst>
              <a:ext uri="{FF2B5EF4-FFF2-40B4-BE49-F238E27FC236}">
                <a16:creationId xmlns:a16="http://schemas.microsoft.com/office/drawing/2014/main" id="{65FA3FA9-6D94-4893-9123-52953D45B544}"/>
              </a:ext>
            </a:extLst>
          </p:cNvPr>
          <p:cNvSpPr>
            <a:spLocks noGrp="1"/>
          </p:cNvSpPr>
          <p:nvPr>
            <p:ph type="body" orient="vert" idx="1"/>
          </p:nvPr>
        </p:nvSpPr>
        <p:spPr>
          <a:xfrm>
            <a:off x="628650" y="273843"/>
            <a:ext cx="5800725" cy="435887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2F6EDE74-6677-4B19-869C-03C81E69DDFE}"/>
              </a:ext>
            </a:extLst>
          </p:cNvPr>
          <p:cNvSpPr>
            <a:spLocks noGrp="1"/>
          </p:cNvSpPr>
          <p:nvPr>
            <p:ph type="dt" sz="half" idx="10"/>
          </p:nvPr>
        </p:nvSpPr>
        <p:spPr/>
        <p:txBody>
          <a:bodyPr/>
          <a:lstStyle/>
          <a:p>
            <a:fld id="{006D7719-17BD-4481-A772-770243F71691}" type="datetimeFigureOut">
              <a:rPr lang="en-US" smtClean="0"/>
              <a:t>2/25/24</a:t>
            </a:fld>
            <a:endParaRPr lang="en-US"/>
          </a:p>
        </p:txBody>
      </p:sp>
      <p:sp>
        <p:nvSpPr>
          <p:cNvPr id="5" name="Fußzeilenplatzhalter 4">
            <a:extLst>
              <a:ext uri="{FF2B5EF4-FFF2-40B4-BE49-F238E27FC236}">
                <a16:creationId xmlns:a16="http://schemas.microsoft.com/office/drawing/2014/main" id="{D011FC8B-D829-4C46-9ECC-1C68A57EF2BF}"/>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BB673C69-BB89-42A0-B002-10A827D291E1}"/>
              </a:ext>
            </a:extLst>
          </p:cNvPr>
          <p:cNvSpPr>
            <a:spLocks noGrp="1"/>
          </p:cNvSpPr>
          <p:nvPr>
            <p:ph type="sldNum" sz="quarter" idx="12"/>
          </p:nvPr>
        </p:nvSpPr>
        <p:spPr/>
        <p:txBody>
          <a:bodyPr/>
          <a:lstStyle/>
          <a:p>
            <a:fld id="{BC6A9234-D6EE-4EAC-A15B-1670FE737842}" type="slidenum">
              <a:rPr lang="en-US" smtClean="0"/>
              <a:t>‹Nr.›</a:t>
            </a:fld>
            <a:endParaRPr lang="en-US"/>
          </a:p>
        </p:txBody>
      </p:sp>
    </p:spTree>
    <p:extLst>
      <p:ext uri="{BB962C8B-B14F-4D97-AF65-F5344CB8AC3E}">
        <p14:creationId xmlns:p14="http://schemas.microsoft.com/office/powerpoint/2010/main" val="119145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8" y="230397"/>
            <a:ext cx="6700979" cy="590668"/>
          </a:xfrm>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a:xfrm>
            <a:off x="8344746" y="4914482"/>
            <a:ext cx="415943" cy="273844"/>
          </a:xfrm>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1160240" cy="273844"/>
          </a:xfrm>
          <a:prstGeom prst="rect">
            <a:avLst/>
          </a:prstGeom>
        </p:spPr>
        <p:txBody>
          <a:bodyPr vert="horz" lIns="91440" tIns="45720" rIns="91440" bIns="45720" rtlCol="0" anchor="ctr"/>
          <a:lstStyle>
            <a:lvl1pPr algn="r">
              <a:defRPr sz="750">
                <a:solidFill>
                  <a:schemeClr val="tx1"/>
                </a:solidFill>
              </a:defRPr>
            </a:lvl1pPr>
          </a:lstStyle>
          <a:p>
            <a:r>
              <a:rPr lang="de-DE"/>
              <a:t>R. Aßmann - ACC</a:t>
            </a:r>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HFHF - IAP Seminar 25.02.2024</a:t>
            </a:r>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R. Aßmann - ACC</a:t>
            </a:r>
          </a:p>
        </p:txBody>
      </p:sp>
      <p:sp>
        <p:nvSpPr>
          <p:cNvPr id="9"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HFHF - IAP Seminar 25.02.2024</a:t>
            </a:r>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a:xfrm>
            <a:off x="8385386" y="4914482"/>
            <a:ext cx="375303" cy="273844"/>
          </a:xfrm>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9001" y="4914483"/>
            <a:ext cx="1198332" cy="273844"/>
          </a:xfrm>
          <a:prstGeom prst="rect">
            <a:avLst/>
          </a:prstGeom>
        </p:spPr>
        <p:txBody>
          <a:bodyPr vert="horz" lIns="91440" tIns="45720" rIns="91440" bIns="45720" rtlCol="0" anchor="ctr"/>
          <a:lstStyle>
            <a:lvl1pPr algn="r">
              <a:defRPr sz="750">
                <a:solidFill>
                  <a:schemeClr val="tx1"/>
                </a:solidFill>
              </a:defRPr>
            </a:lvl1pPr>
          </a:lstStyle>
          <a:p>
            <a:r>
              <a:rPr lang="de-DE"/>
              <a:t>R. Aßmann - ACC</a:t>
            </a:r>
          </a:p>
        </p:txBody>
      </p:sp>
      <p:sp>
        <p:nvSpPr>
          <p:cNvPr id="7"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HFHF - IAP Seminar 25.02.2024</a:t>
            </a:r>
          </a:p>
        </p:txBody>
      </p:sp>
    </p:spTree>
    <p:extLst>
      <p:ext uri="{BB962C8B-B14F-4D97-AF65-F5344CB8AC3E}">
        <p14:creationId xmlns:p14="http://schemas.microsoft.com/office/powerpoint/2010/main" val="3889792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fr-FR"/>
              <a:t>Cliquez pour modifier les styles du texte du masque</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8"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a:t>R. Aßmann - ACC</a:t>
            </a:r>
            <a:endParaRPr lang="de-DE" dirty="0"/>
          </a:p>
        </p:txBody>
      </p:sp>
      <p:sp>
        <p:nvSpPr>
          <p:cNvPr id="8" name="Fußzeilenplatzhalter 7"/>
          <p:cNvSpPr>
            <a:spLocks noGrp="1"/>
          </p:cNvSpPr>
          <p:nvPr>
            <p:ph type="ftr" sz="quarter" idx="3"/>
          </p:nvPr>
        </p:nvSpPr>
        <p:spPr>
          <a:xfrm>
            <a:off x="3962402"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a:t>HFHF - IAP Seminar 25.02.2024</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317635" y="130629"/>
            <a:ext cx="6071291" cy="701284"/>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356067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de-DE" sz="4400" b="0" strike="noStrike" spc="-1">
              <a:latin typeface="Arial"/>
            </a:endParaRPr>
          </a:p>
        </p:txBody>
      </p:sp>
      <p:sp>
        <p:nvSpPr>
          <p:cNvPr id="59" name="PlaceHolder 2"/>
          <p:cNvSpPr>
            <a:spLocks noGrp="1"/>
          </p:cNvSpPr>
          <p:nvPr>
            <p:ph type="subTitle"/>
          </p:nvPr>
        </p:nvSpPr>
        <p:spPr>
          <a:xfrm>
            <a:off x="457200" y="1203480"/>
            <a:ext cx="8229240" cy="2982960"/>
          </a:xfrm>
          <a:prstGeom prst="rect">
            <a:avLst/>
          </a:prstGeom>
        </p:spPr>
        <p:txBody>
          <a:bodyPr lIns="0" tIns="0" rIns="0" bIns="0" anchor="ctr"/>
          <a:lstStyle/>
          <a:p>
            <a:pPr algn="ctr"/>
            <a:endParaRPr lang="de-DE" sz="3200" b="0" strike="noStrike" spc="-1">
              <a:latin typeface="Arial"/>
            </a:endParaRPr>
          </a:p>
        </p:txBody>
      </p:sp>
    </p:spTree>
    <p:extLst>
      <p:ext uri="{BB962C8B-B14F-4D97-AF65-F5344CB8AC3E}">
        <p14:creationId xmlns:p14="http://schemas.microsoft.com/office/powerpoint/2010/main" val="122592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userDrawn="1">
  <p:cSld name="1_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422568" y="230397"/>
            <a:ext cx="6700979" cy="590668"/>
          </a:xfrm>
        </p:spPr>
        <p:txBody>
          <a:bodyPr/>
          <a:lstStyle/>
          <a:p>
            <a:pPr>
              <a:defRPr/>
            </a:pPr>
            <a:r>
              <a:rPr lang="de-DE"/>
              <a:t>Titelmasterformat durch Klicken bearbeiten</a:t>
            </a:r>
            <a:endParaRPr/>
          </a:p>
        </p:txBody>
      </p:sp>
      <p:sp>
        <p:nvSpPr>
          <p:cNvPr id="7" name="Foliennummernplatzhalter 5"/>
          <p:cNvSpPr>
            <a:spLocks noGrp="1"/>
          </p:cNvSpPr>
          <p:nvPr>
            <p:ph type="sldNum" sz="quarter" idx="4"/>
          </p:nvPr>
        </p:nvSpPr>
        <p:spPr bwMode="auto">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pPr>
              <a:defRPr/>
            </a:pPr>
            <a:fld id="{125CBDDA-5CCF-8748-8988-9DC6C8981774}" type="slidenum">
              <a:rPr lang="de-DE"/>
              <a:t>‹Nr.›</a:t>
            </a:fld>
            <a:endParaRPr lang="de-DE"/>
          </a:p>
        </p:txBody>
      </p:sp>
      <p:sp>
        <p:nvSpPr>
          <p:cNvPr id="9" name="Datumsplatzhalter 4"/>
          <p:cNvSpPr>
            <a:spLocks noGrp="1"/>
          </p:cNvSpPr>
          <p:nvPr>
            <p:ph type="dt" sz="half" idx="2"/>
          </p:nvPr>
        </p:nvSpPr>
        <p:spPr bwMode="auto">
          <a:xfrm>
            <a:off x="7151255" y="4914482"/>
            <a:ext cx="848374" cy="273844"/>
          </a:xfrm>
          <a:prstGeom prst="rect">
            <a:avLst/>
          </a:prstGeom>
        </p:spPr>
        <p:txBody>
          <a:bodyPr vert="horz" lIns="91440" tIns="45720" rIns="91440" bIns="45720" rtlCol="0" anchor="ctr"/>
          <a:lstStyle>
            <a:lvl1pPr algn="r">
              <a:defRPr sz="750">
                <a:solidFill>
                  <a:srgbClr val="333333"/>
                </a:solidFill>
              </a:defRPr>
            </a:lvl1pPr>
          </a:lstStyle>
          <a:p>
            <a:pPr>
              <a:defRPr/>
            </a:pPr>
            <a:r>
              <a:rPr lang="de-DE"/>
              <a:t>R. Aßmann - ACC</a:t>
            </a:r>
          </a:p>
        </p:txBody>
      </p:sp>
      <p:sp>
        <p:nvSpPr>
          <p:cNvPr id="10" name="Fußzeilenplatzhalter 7"/>
          <p:cNvSpPr>
            <a:spLocks noGrp="1"/>
          </p:cNvSpPr>
          <p:nvPr>
            <p:ph type="ftr" sz="quarter" idx="3"/>
          </p:nvPr>
        </p:nvSpPr>
        <p:spPr bwMode="auto">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defRPr/>
            </a:pPr>
            <a:r>
              <a:rPr lang="en-US"/>
              <a:t>HFHF - IAP Seminar 25.02.2024</a:t>
            </a:r>
            <a:endParaRPr lang="de-DE"/>
          </a:p>
        </p:txBody>
      </p:sp>
    </p:spTree>
    <p:extLst>
      <p:ext uri="{BB962C8B-B14F-4D97-AF65-F5344CB8AC3E}">
        <p14:creationId xmlns:p14="http://schemas.microsoft.com/office/powerpoint/2010/main" val="4205846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993437-D2AC-4C7A-8F05-C7FC662CAEF6}"/>
              </a:ext>
            </a:extLst>
          </p:cNvPr>
          <p:cNvSpPr>
            <a:spLocks noGrp="1"/>
          </p:cNvSpPr>
          <p:nvPr>
            <p:ph type="ctrTitle"/>
          </p:nvPr>
        </p:nvSpPr>
        <p:spPr>
          <a:xfrm>
            <a:off x="1143000" y="841772"/>
            <a:ext cx="6858000" cy="1790700"/>
          </a:xfrm>
        </p:spPr>
        <p:txBody>
          <a:bodyPr anchor="b"/>
          <a:lstStyle>
            <a:lvl1pPr algn="ctr">
              <a:defRPr sz="4500"/>
            </a:lvl1pPr>
          </a:lstStyle>
          <a:p>
            <a:r>
              <a:rPr lang="de-DE"/>
              <a:t>Mastertitelformat bearbeiten</a:t>
            </a:r>
            <a:endParaRPr lang="en-US"/>
          </a:p>
        </p:txBody>
      </p:sp>
      <p:sp>
        <p:nvSpPr>
          <p:cNvPr id="3" name="Untertitel 2">
            <a:extLst>
              <a:ext uri="{FF2B5EF4-FFF2-40B4-BE49-F238E27FC236}">
                <a16:creationId xmlns:a16="http://schemas.microsoft.com/office/drawing/2014/main" id="{5F1E80D7-ECC4-4FDF-9165-5E69B4C99FA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a:p>
        </p:txBody>
      </p:sp>
      <p:sp>
        <p:nvSpPr>
          <p:cNvPr id="4" name="Datumsplatzhalter 3">
            <a:extLst>
              <a:ext uri="{FF2B5EF4-FFF2-40B4-BE49-F238E27FC236}">
                <a16:creationId xmlns:a16="http://schemas.microsoft.com/office/drawing/2014/main" id="{D8E6239A-14DD-4D35-BFC8-3F93C563B9B9}"/>
              </a:ext>
            </a:extLst>
          </p:cNvPr>
          <p:cNvSpPr>
            <a:spLocks noGrp="1"/>
          </p:cNvSpPr>
          <p:nvPr>
            <p:ph type="dt" sz="half" idx="10"/>
          </p:nvPr>
        </p:nvSpPr>
        <p:spPr/>
        <p:txBody>
          <a:bodyPr/>
          <a:lstStyle/>
          <a:p>
            <a:fld id="{006D7719-17BD-4481-A772-770243F71691}" type="datetimeFigureOut">
              <a:rPr lang="en-US" smtClean="0"/>
              <a:t>2/25/24</a:t>
            </a:fld>
            <a:endParaRPr lang="en-US"/>
          </a:p>
        </p:txBody>
      </p:sp>
      <p:sp>
        <p:nvSpPr>
          <p:cNvPr id="5" name="Fußzeilenplatzhalter 4">
            <a:extLst>
              <a:ext uri="{FF2B5EF4-FFF2-40B4-BE49-F238E27FC236}">
                <a16:creationId xmlns:a16="http://schemas.microsoft.com/office/drawing/2014/main" id="{745629DD-30F6-4DC5-AE94-290547722291}"/>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6FF9BFC-787A-4F7A-9727-A80D79120D51}"/>
              </a:ext>
            </a:extLst>
          </p:cNvPr>
          <p:cNvSpPr>
            <a:spLocks noGrp="1"/>
          </p:cNvSpPr>
          <p:nvPr>
            <p:ph type="sldNum" sz="quarter" idx="12"/>
          </p:nvPr>
        </p:nvSpPr>
        <p:spPr/>
        <p:txBody>
          <a:bodyPr/>
          <a:lstStyle/>
          <a:p>
            <a:fld id="{BC6A9234-D6EE-4EAC-A15B-1670FE737842}" type="slidenum">
              <a:rPr lang="en-US" smtClean="0"/>
              <a:t>‹Nr.›</a:t>
            </a:fld>
            <a:endParaRPr lang="en-US"/>
          </a:p>
        </p:txBody>
      </p:sp>
    </p:spTree>
    <p:extLst>
      <p:ext uri="{BB962C8B-B14F-4D97-AF65-F5344CB8AC3E}">
        <p14:creationId xmlns:p14="http://schemas.microsoft.com/office/powerpoint/2010/main" val="1450025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C6FA7-DB3A-4526-956D-AFF547A32E9D}"/>
              </a:ext>
            </a:extLst>
          </p:cNvPr>
          <p:cNvSpPr>
            <a:spLocks noGrp="1"/>
          </p:cNvSpPr>
          <p:nvPr>
            <p:ph type="title"/>
          </p:nvPr>
        </p:nvSpPr>
        <p:spPr/>
        <p:txBody>
          <a:bodyPr/>
          <a:lstStyle/>
          <a:p>
            <a:r>
              <a:rPr lang="de-DE"/>
              <a:t>Mastertitelformat bearbeiten</a:t>
            </a:r>
            <a:endParaRPr lang="en-US"/>
          </a:p>
        </p:txBody>
      </p:sp>
      <p:sp>
        <p:nvSpPr>
          <p:cNvPr id="3" name="Inhaltsplatzhalter 2">
            <a:extLst>
              <a:ext uri="{FF2B5EF4-FFF2-40B4-BE49-F238E27FC236}">
                <a16:creationId xmlns:a16="http://schemas.microsoft.com/office/drawing/2014/main" id="{97AA0397-BA2C-4427-8CA0-62D00ADE67C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75C9A4B4-A656-41B6-99EA-CD8E1CD08F71}"/>
              </a:ext>
            </a:extLst>
          </p:cNvPr>
          <p:cNvSpPr>
            <a:spLocks noGrp="1"/>
          </p:cNvSpPr>
          <p:nvPr>
            <p:ph type="dt" sz="half" idx="10"/>
          </p:nvPr>
        </p:nvSpPr>
        <p:spPr/>
        <p:txBody>
          <a:bodyPr/>
          <a:lstStyle/>
          <a:p>
            <a:fld id="{006D7719-17BD-4481-A772-770243F71691}" type="datetimeFigureOut">
              <a:rPr lang="en-US" smtClean="0"/>
              <a:t>2/25/24</a:t>
            </a:fld>
            <a:endParaRPr lang="en-US"/>
          </a:p>
        </p:txBody>
      </p:sp>
      <p:sp>
        <p:nvSpPr>
          <p:cNvPr id="5" name="Fußzeilenplatzhalter 4">
            <a:extLst>
              <a:ext uri="{FF2B5EF4-FFF2-40B4-BE49-F238E27FC236}">
                <a16:creationId xmlns:a16="http://schemas.microsoft.com/office/drawing/2014/main" id="{96CED54B-0DCF-45CB-9D52-D5196865D6DD}"/>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8FE23308-F0FD-4FA5-9886-5AB581198A6D}"/>
              </a:ext>
            </a:extLst>
          </p:cNvPr>
          <p:cNvSpPr>
            <a:spLocks noGrp="1"/>
          </p:cNvSpPr>
          <p:nvPr>
            <p:ph type="sldNum" sz="quarter" idx="12"/>
          </p:nvPr>
        </p:nvSpPr>
        <p:spPr/>
        <p:txBody>
          <a:bodyPr/>
          <a:lstStyle/>
          <a:p>
            <a:fld id="{BC6A9234-D6EE-4EAC-A15B-1670FE737842}" type="slidenum">
              <a:rPr lang="en-US" smtClean="0"/>
              <a:t>‹Nr.›</a:t>
            </a:fld>
            <a:endParaRPr lang="en-US"/>
          </a:p>
        </p:txBody>
      </p:sp>
    </p:spTree>
    <p:extLst>
      <p:ext uri="{BB962C8B-B14F-4D97-AF65-F5344CB8AC3E}">
        <p14:creationId xmlns:p14="http://schemas.microsoft.com/office/powerpoint/2010/main" val="634438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609839" y="363875"/>
            <a:ext cx="1129081" cy="376361"/>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317635" y="1088015"/>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‹Nr.›</a:t>
            </a:fld>
            <a:endParaRPr lang="de-DE"/>
          </a:p>
        </p:txBody>
      </p:sp>
      <p:sp>
        <p:nvSpPr>
          <p:cNvPr id="11" name="Textfeld 10"/>
          <p:cNvSpPr txBox="1"/>
          <p:nvPr/>
        </p:nvSpPr>
        <p:spPr>
          <a:xfrm>
            <a:off x="435270" y="4950517"/>
            <a:ext cx="3527133"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317638" y="231075"/>
            <a:ext cx="6832162" cy="590668"/>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7151256" y="4914482"/>
            <a:ext cx="848374" cy="273844"/>
          </a:xfrm>
          <a:prstGeom prst="rect">
            <a:avLst/>
          </a:prstGeom>
        </p:spPr>
        <p:txBody>
          <a:bodyPr vert="horz" lIns="91440" tIns="45720" rIns="91440" bIns="45720" rtlCol="0" anchor="ctr"/>
          <a:lstStyle>
            <a:lvl1pPr algn="r">
              <a:defRPr sz="750">
                <a:solidFill>
                  <a:srgbClr val="333333"/>
                </a:solidFill>
              </a:defRPr>
            </a:lvl1pPr>
          </a:lstStyle>
          <a:p>
            <a:r>
              <a:rPr lang="de-DE"/>
              <a:t>R. Aßmann - ACC</a:t>
            </a:r>
          </a:p>
        </p:txBody>
      </p:sp>
      <p:sp>
        <p:nvSpPr>
          <p:cNvPr id="8" name="Fußzeilenplatzhalter 7"/>
          <p:cNvSpPr>
            <a:spLocks noGrp="1"/>
          </p:cNvSpPr>
          <p:nvPr>
            <p:ph type="ftr" sz="quarter" idx="3"/>
          </p:nvPr>
        </p:nvSpPr>
        <p:spPr>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HFHF - IAP Seminar 25.02.2024</a:t>
            </a:r>
          </a:p>
        </p:txBody>
      </p:sp>
      <p:pic>
        <p:nvPicPr>
          <p:cNvPr id="4" name="Bild 12" descr="FAIR_Logo_rgb.png">
            <a:extLst>
              <a:ext uri="{FF2B5EF4-FFF2-40B4-BE49-F238E27FC236}">
                <a16:creationId xmlns:a16="http://schemas.microsoft.com/office/drawing/2014/main" id="{118DAADD-420A-2945-A3FF-32CFB9A7CE1B}"/>
              </a:ext>
            </a:extLst>
          </p:cNvPr>
          <p:cNvPicPr>
            <a:picLocks noChangeAspect="1"/>
          </p:cNvPicPr>
          <p:nvPr userDrawn="1"/>
        </p:nvPicPr>
        <p:blipFill>
          <a:blip r:embed="rId10" cstate="print">
            <a:extLst>
              <a:ext uri="{28A0092B-C50C-407E-A947-70E740481C1C}">
                <a14:useLocalDpi xmlns:a14="http://schemas.microsoft.com/office/drawing/2010/main"/>
              </a:ext>
            </a:extLst>
          </a:blip>
          <a:stretch/>
        </p:blipFill>
        <p:spPr bwMode="auto">
          <a:xfrm>
            <a:off x="6641314" y="223126"/>
            <a:ext cx="775055" cy="645879"/>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6" r:id="rId5"/>
    <p:sldLayoutId id="2147483658" r:id="rId6"/>
    <p:sldLayoutId id="2147483672" r:id="rId7"/>
  </p:sldLayoutIdLst>
  <p:hf sldNum="0" hdr="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BE55ADE-89AC-4390-996F-DC3AB33AB5A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a:t>Mastertitelformat bearbeiten</a:t>
            </a:r>
            <a:endParaRPr lang="en-US"/>
          </a:p>
        </p:txBody>
      </p:sp>
      <p:sp>
        <p:nvSpPr>
          <p:cNvPr id="3" name="Textplatzhalter 2">
            <a:extLst>
              <a:ext uri="{FF2B5EF4-FFF2-40B4-BE49-F238E27FC236}">
                <a16:creationId xmlns:a16="http://schemas.microsoft.com/office/drawing/2014/main" id="{BACE4264-6C62-4F66-BB7A-C709F4E84CC9}"/>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a:extLst>
              <a:ext uri="{FF2B5EF4-FFF2-40B4-BE49-F238E27FC236}">
                <a16:creationId xmlns:a16="http://schemas.microsoft.com/office/drawing/2014/main" id="{1A4B2783-D69C-4A2F-BB3D-F86DBD5E0D5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06D7719-17BD-4481-A772-770243F71691}" type="datetimeFigureOut">
              <a:rPr lang="en-US" smtClean="0"/>
              <a:t>2/25/24</a:t>
            </a:fld>
            <a:endParaRPr lang="en-US"/>
          </a:p>
        </p:txBody>
      </p:sp>
      <p:sp>
        <p:nvSpPr>
          <p:cNvPr id="5" name="Fußzeilenplatzhalter 4">
            <a:extLst>
              <a:ext uri="{FF2B5EF4-FFF2-40B4-BE49-F238E27FC236}">
                <a16:creationId xmlns:a16="http://schemas.microsoft.com/office/drawing/2014/main" id="{5DFC444D-97D7-46CD-B43C-BF29C73875A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Foliennummernplatzhalter 5">
            <a:extLst>
              <a:ext uri="{FF2B5EF4-FFF2-40B4-BE49-F238E27FC236}">
                <a16:creationId xmlns:a16="http://schemas.microsoft.com/office/drawing/2014/main" id="{27C7D6ED-9490-45A1-8A3F-A03AC6A9A6A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C6A9234-D6EE-4EAC-A15B-1670FE737842}" type="slidenum">
              <a:rPr lang="en-US" smtClean="0"/>
              <a:t>‹Nr.›</a:t>
            </a:fld>
            <a:endParaRPr lang="en-US"/>
          </a:p>
        </p:txBody>
      </p:sp>
    </p:spTree>
    <p:extLst>
      <p:ext uri="{BB962C8B-B14F-4D97-AF65-F5344CB8AC3E}">
        <p14:creationId xmlns:p14="http://schemas.microsoft.com/office/powerpoint/2010/main" val="172393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jpe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emf"/><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51529" y="2689402"/>
            <a:ext cx="4303059" cy="584900"/>
          </a:xfrm>
        </p:spPr>
        <p:txBody>
          <a:bodyPr/>
          <a:lstStyle/>
          <a:p>
            <a:r>
              <a:rPr lang="en-US" sz="2000" dirty="0"/>
              <a:t>Challenges and Activities at the GSI Accelerator Facility</a:t>
            </a:r>
            <a:endParaRPr lang="en-US" b="0" i="1" dirty="0"/>
          </a:p>
        </p:txBody>
      </p:sp>
      <p:sp>
        <p:nvSpPr>
          <p:cNvPr id="3" name="Untertitel 2"/>
          <p:cNvSpPr>
            <a:spLocks noGrp="1"/>
          </p:cNvSpPr>
          <p:nvPr>
            <p:ph type="subTitle" idx="1"/>
          </p:nvPr>
        </p:nvSpPr>
        <p:spPr>
          <a:xfrm>
            <a:off x="2151529" y="3355414"/>
            <a:ext cx="4303060" cy="531851"/>
          </a:xfrm>
        </p:spPr>
        <p:txBody>
          <a:bodyPr>
            <a:noAutofit/>
          </a:bodyPr>
          <a:lstStyle/>
          <a:p>
            <a:r>
              <a:rPr lang="de-DE" sz="1200" dirty="0"/>
              <a:t>HFHF-IAP Seminar, Sankt Michael im Lungau, Österreich</a:t>
            </a:r>
          </a:p>
          <a:p>
            <a:r>
              <a:rPr lang="de-DE" sz="1200" dirty="0"/>
              <a:t>Ralph W. Aßmann</a:t>
            </a:r>
          </a:p>
          <a:p>
            <a:r>
              <a:rPr lang="de-DE" sz="1200" dirty="0"/>
              <a:t>25.02.2024</a:t>
            </a:r>
          </a:p>
        </p:txBody>
      </p:sp>
    </p:spTree>
    <p:extLst>
      <p:ext uri="{BB962C8B-B14F-4D97-AF65-F5344CB8AC3E}">
        <p14:creationId xmlns:p14="http://schemas.microsoft.com/office/powerpoint/2010/main" val="3910199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20B0E-F1BA-9DFF-7289-91FE7BEB53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335C57-AC09-FAC9-9B17-64F2DDF50042}"/>
              </a:ext>
            </a:extLst>
          </p:cNvPr>
          <p:cNvSpPr>
            <a:spLocks noGrp="1"/>
          </p:cNvSpPr>
          <p:nvPr>
            <p:ph type="title"/>
          </p:nvPr>
        </p:nvSpPr>
        <p:spPr/>
        <p:txBody>
          <a:bodyPr/>
          <a:lstStyle/>
          <a:p>
            <a:r>
              <a:rPr lang="en-US" dirty="0"/>
              <a:t>Wishes from the Experiments (CRYRING, ESR)</a:t>
            </a:r>
          </a:p>
        </p:txBody>
      </p:sp>
      <p:sp>
        <p:nvSpPr>
          <p:cNvPr id="3" name="Inhaltsplatzhalter 2">
            <a:extLst>
              <a:ext uri="{FF2B5EF4-FFF2-40B4-BE49-F238E27FC236}">
                <a16:creationId xmlns:a16="http://schemas.microsoft.com/office/drawing/2014/main" id="{B6F04FC8-3AA4-CABC-A424-77178430F173}"/>
              </a:ext>
            </a:extLst>
          </p:cNvPr>
          <p:cNvSpPr>
            <a:spLocks noGrp="1"/>
          </p:cNvSpPr>
          <p:nvPr>
            <p:ph idx="1"/>
          </p:nvPr>
        </p:nvSpPr>
        <p:spPr>
          <a:xfrm>
            <a:off x="214396" y="991834"/>
            <a:ext cx="8757217" cy="3677689"/>
          </a:xfrm>
        </p:spPr>
        <p:txBody>
          <a:bodyPr/>
          <a:lstStyle/>
          <a:p>
            <a:r>
              <a:rPr lang="en-US" sz="1600" dirty="0">
                <a:sym typeface="Wingdings" pitchFamily="2" charset="2"/>
              </a:rPr>
              <a:t>SPARC</a:t>
            </a:r>
          </a:p>
          <a:p>
            <a:pPr lvl="1"/>
            <a:r>
              <a:rPr lang="en-US" sz="1400" dirty="0">
                <a:sym typeface="Wingdings" pitchFamily="2" charset="2"/>
              </a:rPr>
              <a:t>Storage rings </a:t>
            </a:r>
            <a:r>
              <a:rPr lang="en-US" sz="1400" b="1" dirty="0">
                <a:solidFill>
                  <a:srgbClr val="FF0000"/>
                </a:solidFill>
                <a:sym typeface="Wingdings" pitchFamily="2" charset="2"/>
              </a:rPr>
              <a:t>overbooked</a:t>
            </a:r>
            <a:r>
              <a:rPr lang="en-US" sz="1400" dirty="0">
                <a:sym typeface="Wingdings" pitchFamily="2" charset="2"/>
              </a:rPr>
              <a:t> by factor 4.5</a:t>
            </a:r>
          </a:p>
          <a:p>
            <a:pPr lvl="1"/>
            <a:r>
              <a:rPr lang="en-US" sz="1400" b="1" dirty="0">
                <a:solidFill>
                  <a:srgbClr val="FF0000"/>
                </a:solidFill>
              </a:rPr>
              <a:t>Transmission</a:t>
            </a:r>
            <a:r>
              <a:rPr lang="en-US" sz="1400" dirty="0"/>
              <a:t>: FRS </a:t>
            </a:r>
            <a:r>
              <a:rPr lang="en-US" sz="1400" dirty="0">
                <a:sym typeface="Wingdings" pitchFamily="2" charset="2"/>
              </a:rPr>
              <a:t></a:t>
            </a:r>
            <a:r>
              <a:rPr lang="en-US" sz="1400" dirty="0"/>
              <a:t> ESR, ESR </a:t>
            </a:r>
            <a:r>
              <a:rPr lang="en-US" sz="1400" dirty="0">
                <a:sym typeface="Wingdings" pitchFamily="2" charset="2"/>
              </a:rPr>
              <a:t></a:t>
            </a:r>
            <a:r>
              <a:rPr lang="en-US" sz="1400" dirty="0"/>
              <a:t> CRYRING, ESR </a:t>
            </a:r>
            <a:r>
              <a:rPr lang="en-US" sz="1400" dirty="0">
                <a:sym typeface="Wingdings" pitchFamily="2" charset="2"/>
              </a:rPr>
              <a:t></a:t>
            </a:r>
            <a:r>
              <a:rPr lang="en-US" sz="1400" dirty="0"/>
              <a:t> Cave A (new control system)</a:t>
            </a:r>
          </a:p>
          <a:p>
            <a:pPr lvl="1"/>
            <a:r>
              <a:rPr lang="en-US" sz="1400" dirty="0"/>
              <a:t>Beryllium-like 197Au75+ ions (</a:t>
            </a:r>
            <a:r>
              <a:rPr lang="en-US" sz="1400" dirty="0">
                <a:sym typeface="Wingdings" pitchFamily="2" charset="2"/>
              </a:rPr>
              <a:t>&gt; 5 10</a:t>
            </a:r>
            <a:r>
              <a:rPr lang="en-US" sz="1400" baseline="30000" dirty="0">
                <a:sym typeface="Wingdings" pitchFamily="2" charset="2"/>
              </a:rPr>
              <a:t>6</a:t>
            </a:r>
            <a:r>
              <a:rPr lang="en-US" sz="1400" dirty="0"/>
              <a:t>) from SIS </a:t>
            </a:r>
            <a:r>
              <a:rPr lang="en-US" sz="1400" dirty="0">
                <a:sym typeface="Wingdings" pitchFamily="2" charset="2"/>
              </a:rPr>
              <a:t></a:t>
            </a:r>
            <a:r>
              <a:rPr lang="en-US" sz="1400" dirty="0"/>
              <a:t> ESR </a:t>
            </a:r>
            <a:r>
              <a:rPr lang="en-US" sz="1400" dirty="0">
                <a:sym typeface="Wingdings" pitchFamily="2" charset="2"/>
              </a:rPr>
              <a:t></a:t>
            </a:r>
            <a:r>
              <a:rPr lang="en-US" sz="1400" dirty="0"/>
              <a:t> CRYRING</a:t>
            </a:r>
            <a:endParaRPr lang="en-US" sz="1400" dirty="0">
              <a:sym typeface="Wingdings" pitchFamily="2" charset="2"/>
            </a:endParaRPr>
          </a:p>
          <a:p>
            <a:pPr lvl="1"/>
            <a:r>
              <a:rPr lang="en-US" sz="1400" dirty="0"/>
              <a:t>Accumulation, purification, electron and stochastic cooling, new target in TE, lasers, gas-jet operation, windows and detectors</a:t>
            </a:r>
          </a:p>
          <a:p>
            <a:pPr lvl="1"/>
            <a:r>
              <a:rPr lang="en-US" sz="1400" dirty="0"/>
              <a:t>ESR: </a:t>
            </a:r>
          </a:p>
          <a:p>
            <a:pPr lvl="2"/>
            <a:r>
              <a:rPr lang="en-US" sz="1200" b="1" dirty="0"/>
              <a:t>Optimize </a:t>
            </a:r>
            <a:r>
              <a:rPr lang="en-US" sz="1200" b="1" dirty="0">
                <a:solidFill>
                  <a:srgbClr val="FF0000"/>
                </a:solidFill>
              </a:rPr>
              <a:t>deceleration capability </a:t>
            </a:r>
            <a:r>
              <a:rPr lang="en-US" sz="1200" dirty="0"/>
              <a:t>(e.g. vacuum, power supply stabilization with drift tubes)</a:t>
            </a:r>
          </a:p>
          <a:p>
            <a:pPr lvl="2"/>
            <a:r>
              <a:rPr lang="en-US" sz="1200" dirty="0"/>
              <a:t>accumulation of Li-like RIBs (Bi80+) with different method (</a:t>
            </a:r>
            <a:r>
              <a:rPr lang="en-US" sz="1200" dirty="0" err="1"/>
              <a:t>ecool</a:t>
            </a:r>
            <a:r>
              <a:rPr lang="en-US" sz="1200" dirty="0"/>
              <a:t>-stacking)</a:t>
            </a:r>
          </a:p>
          <a:p>
            <a:pPr lvl="2"/>
            <a:r>
              <a:rPr lang="en-US" sz="1200" dirty="0"/>
              <a:t>Ultra-slow extraction</a:t>
            </a:r>
          </a:p>
          <a:p>
            <a:pPr lvl="1"/>
            <a:r>
              <a:rPr lang="en-US" sz="1400" dirty="0"/>
              <a:t>CRYRING: </a:t>
            </a:r>
          </a:p>
          <a:p>
            <a:pPr lvl="2"/>
            <a:r>
              <a:rPr lang="en-US" sz="1200" dirty="0"/>
              <a:t>optimize/increase the intensity of soft beams (e.g. Ne3+)</a:t>
            </a:r>
          </a:p>
          <a:p>
            <a:pPr lvl="2"/>
            <a:r>
              <a:rPr lang="en-US" sz="1200" dirty="0"/>
              <a:t>new ion species (e.g. W14+)</a:t>
            </a:r>
          </a:p>
          <a:p>
            <a:pPr lvl="1"/>
            <a:r>
              <a:rPr lang="en-US" sz="1400" dirty="0"/>
              <a:t>Most equipment is stored and maintained by university groups outside the campus of GSI/FAIR. For setup assembly and testing, a </a:t>
            </a:r>
            <a:r>
              <a:rPr lang="en-US" sz="1400" b="1" dirty="0">
                <a:solidFill>
                  <a:srgbClr val="FF0000"/>
                </a:solidFill>
              </a:rPr>
              <a:t>work area </a:t>
            </a:r>
            <a:r>
              <a:rPr lang="en-US" sz="1400" dirty="0"/>
              <a:t>outside CRYRING@ESR is an absolute necessity.</a:t>
            </a:r>
          </a:p>
        </p:txBody>
      </p:sp>
      <p:sp>
        <p:nvSpPr>
          <p:cNvPr id="4" name="Datumsplatzhalter 3">
            <a:extLst>
              <a:ext uri="{FF2B5EF4-FFF2-40B4-BE49-F238E27FC236}">
                <a16:creationId xmlns:a16="http://schemas.microsoft.com/office/drawing/2014/main" id="{32B25000-0415-2B57-69EE-656C5BC40559}"/>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95760ED1-441E-BEF7-9471-8686CF1206C8}"/>
              </a:ext>
            </a:extLst>
          </p:cNvPr>
          <p:cNvSpPr>
            <a:spLocks noGrp="1"/>
          </p:cNvSpPr>
          <p:nvPr>
            <p:ph type="ftr" sz="quarter" idx="3"/>
          </p:nvPr>
        </p:nvSpPr>
        <p:spPr/>
        <p:txBody>
          <a:bodyPr/>
          <a:lstStyle/>
          <a:p>
            <a:pPr algn="l"/>
            <a:r>
              <a:rPr lang="de-DE"/>
              <a:t>HFHF - IAP Seminar 25.02.2024</a:t>
            </a:r>
          </a:p>
        </p:txBody>
      </p:sp>
      <p:sp>
        <p:nvSpPr>
          <p:cNvPr id="6" name="Textfeld 5">
            <a:extLst>
              <a:ext uri="{FF2B5EF4-FFF2-40B4-BE49-F238E27FC236}">
                <a16:creationId xmlns:a16="http://schemas.microsoft.com/office/drawing/2014/main" id="{6CCAADEE-4175-30A7-9701-8ACDB0FC4FA7}"/>
              </a:ext>
            </a:extLst>
          </p:cNvPr>
          <p:cNvSpPr txBox="1"/>
          <p:nvPr/>
        </p:nvSpPr>
        <p:spPr>
          <a:xfrm>
            <a:off x="71207" y="4651779"/>
            <a:ext cx="2553904" cy="253916"/>
          </a:xfrm>
          <a:prstGeom prst="rect">
            <a:avLst/>
          </a:prstGeom>
        </p:spPr>
        <p:txBody>
          <a:bodyPr vert="horz" wrap="none" lIns="91440" tIns="45720" rIns="91440" bIns="45720" rtlCol="0" anchor="t">
            <a:spAutoFit/>
          </a:bodyPr>
          <a:lstStyle/>
          <a:p>
            <a:pPr algn="l"/>
            <a:r>
              <a:rPr lang="en-US" sz="1050" i="1" dirty="0"/>
              <a:t>Reference: Talks in Beam Retreat 2023</a:t>
            </a:r>
          </a:p>
        </p:txBody>
      </p:sp>
    </p:spTree>
    <p:extLst>
      <p:ext uri="{BB962C8B-B14F-4D97-AF65-F5344CB8AC3E}">
        <p14:creationId xmlns:p14="http://schemas.microsoft.com/office/powerpoint/2010/main" val="4289922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B952-A3AB-F626-2C4E-9B0CCDBC99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684AEE-A1DD-5F8C-B3B5-8FB1F2A4515D}"/>
              </a:ext>
            </a:extLst>
          </p:cNvPr>
          <p:cNvSpPr>
            <a:spLocks noGrp="1"/>
          </p:cNvSpPr>
          <p:nvPr>
            <p:ph type="title"/>
          </p:nvPr>
        </p:nvSpPr>
        <p:spPr/>
        <p:txBody>
          <a:bodyPr/>
          <a:lstStyle/>
          <a:p>
            <a:r>
              <a:rPr lang="en-US" dirty="0"/>
              <a:t>Wishes from the Experiments (SIS-18, HEST)</a:t>
            </a:r>
          </a:p>
        </p:txBody>
      </p:sp>
      <p:sp>
        <p:nvSpPr>
          <p:cNvPr id="3" name="Inhaltsplatzhalter 2">
            <a:extLst>
              <a:ext uri="{FF2B5EF4-FFF2-40B4-BE49-F238E27FC236}">
                <a16:creationId xmlns:a16="http://schemas.microsoft.com/office/drawing/2014/main" id="{138062A6-5D8B-21DC-BA1A-11B397139B5D}"/>
              </a:ext>
            </a:extLst>
          </p:cNvPr>
          <p:cNvSpPr>
            <a:spLocks noGrp="1"/>
          </p:cNvSpPr>
          <p:nvPr>
            <p:ph idx="1"/>
          </p:nvPr>
        </p:nvSpPr>
        <p:spPr>
          <a:xfrm>
            <a:off x="214397" y="991834"/>
            <a:ext cx="5581719" cy="3677689"/>
          </a:xfrm>
        </p:spPr>
        <p:txBody>
          <a:bodyPr/>
          <a:lstStyle/>
          <a:p>
            <a:r>
              <a:rPr lang="de-DE" dirty="0"/>
              <a:t>HADES </a:t>
            </a:r>
            <a:r>
              <a:rPr lang="de-DE" sz="1200" dirty="0"/>
              <a:t>(“High Acceptance Di-</a:t>
            </a:r>
            <a:r>
              <a:rPr lang="de-DE" sz="1200" dirty="0" err="1"/>
              <a:t>Electron</a:t>
            </a:r>
            <a:r>
              <a:rPr lang="de-DE" sz="1200" dirty="0"/>
              <a:t> Spektrometer“)</a:t>
            </a:r>
            <a:endParaRPr lang="de-DE" dirty="0"/>
          </a:p>
          <a:p>
            <a:pPr lvl="1"/>
            <a:r>
              <a:rPr lang="en-US" dirty="0"/>
              <a:t>G-22-00022 (C/Au beams)</a:t>
            </a:r>
            <a:endParaRPr lang="de-DE" dirty="0"/>
          </a:p>
          <a:p>
            <a:pPr lvl="2"/>
            <a:r>
              <a:rPr lang="en-US" dirty="0"/>
              <a:t>Stable, well focused beam on the HADES target, beam spot diameter &lt; 2mm (+-3sigma, 99,73%), slow extraction</a:t>
            </a:r>
          </a:p>
          <a:p>
            <a:pPr lvl="2"/>
            <a:r>
              <a:rPr lang="en-US" dirty="0"/>
              <a:t>Au ions: 0.8A – 0.2A GeV, 1.2*10</a:t>
            </a:r>
            <a:r>
              <a:rPr lang="en-US" baseline="30000" dirty="0"/>
              <a:t>6</a:t>
            </a:r>
            <a:r>
              <a:rPr lang="en-US" dirty="0"/>
              <a:t> ions/s (flat top)</a:t>
            </a:r>
            <a:br>
              <a:rPr lang="en-US" dirty="0"/>
            </a:br>
            <a:r>
              <a:rPr lang="en-US" dirty="0"/>
              <a:t>C ions: 0.8A–0.6A GeV, 3*10</a:t>
            </a:r>
            <a:r>
              <a:rPr lang="en-US" baseline="30000" dirty="0"/>
              <a:t>6</a:t>
            </a:r>
            <a:r>
              <a:rPr lang="en-US" dirty="0"/>
              <a:t> ions/s (flat top)</a:t>
            </a:r>
            <a:br>
              <a:rPr lang="en-US" dirty="0"/>
            </a:br>
            <a:r>
              <a:rPr lang="en-US" b="1" dirty="0">
                <a:solidFill>
                  <a:srgbClr val="FF0000"/>
                </a:solidFill>
              </a:rPr>
              <a:t>Spill duration </a:t>
            </a:r>
            <a:r>
              <a:rPr lang="en-US" dirty="0"/>
              <a:t>&gt; 13 s to improve the duty factor</a:t>
            </a:r>
            <a:br>
              <a:rPr lang="en-US" dirty="0"/>
            </a:br>
            <a:r>
              <a:rPr lang="en-US" dirty="0"/>
              <a:t>Desired </a:t>
            </a:r>
            <a:r>
              <a:rPr lang="en-US" b="1" dirty="0">
                <a:solidFill>
                  <a:srgbClr val="FF0000"/>
                </a:solidFill>
              </a:rPr>
              <a:t>micro and macro time structure </a:t>
            </a:r>
            <a:r>
              <a:rPr lang="en-US" dirty="0"/>
              <a:t>(Q&lt;5)</a:t>
            </a:r>
          </a:p>
          <a:p>
            <a:pPr lvl="2"/>
            <a:r>
              <a:rPr lang="en-US" b="1" dirty="0">
                <a:solidFill>
                  <a:srgbClr val="FF0000"/>
                </a:solidFill>
              </a:rPr>
              <a:t>Beam Abort System (MP) </a:t>
            </a:r>
            <a:r>
              <a:rPr lang="en-US" dirty="0"/>
              <a:t>installed &amp; operational, reaction time ~100 ms </a:t>
            </a:r>
          </a:p>
          <a:p>
            <a:pPr lvl="1"/>
            <a:r>
              <a:rPr lang="en-US" dirty="0"/>
              <a:t>G-22-00141 (Pion beam)</a:t>
            </a:r>
          </a:p>
          <a:p>
            <a:pPr lvl="2"/>
            <a:r>
              <a:rPr lang="en-US" dirty="0"/>
              <a:t>Fully stripped </a:t>
            </a:r>
            <a:r>
              <a:rPr lang="en-US" b="1" dirty="0">
                <a:solidFill>
                  <a:srgbClr val="FF0000"/>
                </a:solidFill>
              </a:rPr>
              <a:t>N ions, 10</a:t>
            </a:r>
            <a:r>
              <a:rPr lang="en-US" b="1" baseline="30000" dirty="0">
                <a:solidFill>
                  <a:srgbClr val="FF0000"/>
                </a:solidFill>
              </a:rPr>
              <a:t>11</a:t>
            </a:r>
            <a:r>
              <a:rPr lang="en-US" b="1" dirty="0">
                <a:solidFill>
                  <a:srgbClr val="FF0000"/>
                </a:solidFill>
              </a:rPr>
              <a:t> ions/s</a:t>
            </a:r>
            <a:r>
              <a:rPr lang="en-US" dirty="0"/>
              <a:t>, 1.7 GeV/u, slow extraction, 1 s flat top, 80% extraction efficiency</a:t>
            </a:r>
          </a:p>
          <a:p>
            <a:pPr lvl="2"/>
            <a:r>
              <a:rPr lang="en-US" b="1" dirty="0">
                <a:solidFill>
                  <a:srgbClr val="FF0000"/>
                </a:solidFill>
              </a:rPr>
              <a:t>Extraction efficiency</a:t>
            </a:r>
            <a:r>
              <a:rPr lang="en-US" b="1" dirty="0"/>
              <a:t> </a:t>
            </a:r>
            <a:r>
              <a:rPr lang="en-US" dirty="0"/>
              <a:t>SIS18, </a:t>
            </a:r>
            <a:r>
              <a:rPr lang="en-US" b="1" dirty="0">
                <a:solidFill>
                  <a:srgbClr val="FF0000"/>
                </a:solidFill>
              </a:rPr>
              <a:t>enlarged apertures</a:t>
            </a:r>
            <a:r>
              <a:rPr lang="en-US" dirty="0"/>
              <a:t>, improved radiation shielding</a:t>
            </a:r>
          </a:p>
          <a:p>
            <a:pPr lvl="1"/>
            <a:endParaRPr lang="en-US" dirty="0"/>
          </a:p>
          <a:p>
            <a:pPr marL="0" indent="0">
              <a:buNone/>
            </a:pPr>
            <a:endParaRPr lang="en-US" dirty="0"/>
          </a:p>
        </p:txBody>
      </p:sp>
      <p:sp>
        <p:nvSpPr>
          <p:cNvPr id="4" name="Datumsplatzhalter 3">
            <a:extLst>
              <a:ext uri="{FF2B5EF4-FFF2-40B4-BE49-F238E27FC236}">
                <a16:creationId xmlns:a16="http://schemas.microsoft.com/office/drawing/2014/main" id="{DE91455F-B5C1-405E-B94A-D6C6EF9CA3C9}"/>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18E58F14-B0D7-CCF8-A082-002B7EF7A58D}"/>
              </a:ext>
            </a:extLst>
          </p:cNvPr>
          <p:cNvSpPr>
            <a:spLocks noGrp="1"/>
          </p:cNvSpPr>
          <p:nvPr>
            <p:ph type="ftr" sz="quarter" idx="3"/>
          </p:nvPr>
        </p:nvSpPr>
        <p:spPr/>
        <p:txBody>
          <a:bodyPr/>
          <a:lstStyle/>
          <a:p>
            <a:pPr algn="l"/>
            <a:r>
              <a:rPr lang="de-DE"/>
              <a:t>HFHF - IAP Seminar 25.02.2024</a:t>
            </a:r>
          </a:p>
        </p:txBody>
      </p:sp>
      <p:pic>
        <p:nvPicPr>
          <p:cNvPr id="7" name="Grafik 6">
            <a:extLst>
              <a:ext uri="{FF2B5EF4-FFF2-40B4-BE49-F238E27FC236}">
                <a16:creationId xmlns:a16="http://schemas.microsoft.com/office/drawing/2014/main" id="{1491570D-FEB5-26D4-ADBD-F8B9954DA6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36804" y="1072001"/>
            <a:ext cx="3074461" cy="1665187"/>
          </a:xfrm>
          <a:prstGeom prst="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B29CD34F-BA7B-431A-FE15-FE184A7CCB75}"/>
              </a:ext>
            </a:extLst>
          </p:cNvPr>
          <p:cNvSpPr txBox="1"/>
          <p:nvPr/>
        </p:nvSpPr>
        <p:spPr>
          <a:xfrm>
            <a:off x="71207" y="4651779"/>
            <a:ext cx="2553904" cy="253916"/>
          </a:xfrm>
          <a:prstGeom prst="rect">
            <a:avLst/>
          </a:prstGeom>
        </p:spPr>
        <p:txBody>
          <a:bodyPr vert="horz" wrap="none" lIns="91440" tIns="45720" rIns="91440" bIns="45720" rtlCol="0" anchor="t">
            <a:spAutoFit/>
          </a:bodyPr>
          <a:lstStyle/>
          <a:p>
            <a:pPr algn="l"/>
            <a:r>
              <a:rPr lang="en-US" sz="1050" i="1" dirty="0"/>
              <a:t>Reference: Talks in Beam Retreat 2023</a:t>
            </a:r>
          </a:p>
        </p:txBody>
      </p:sp>
      <p:sp>
        <p:nvSpPr>
          <p:cNvPr id="6" name="Textfeld 5">
            <a:extLst>
              <a:ext uri="{FF2B5EF4-FFF2-40B4-BE49-F238E27FC236}">
                <a16:creationId xmlns:a16="http://schemas.microsoft.com/office/drawing/2014/main" id="{0189D9AF-6ADF-05D2-2552-CEB9B52605AC}"/>
              </a:ext>
            </a:extLst>
          </p:cNvPr>
          <p:cNvSpPr txBox="1"/>
          <p:nvPr/>
        </p:nvSpPr>
        <p:spPr>
          <a:xfrm rot="688840">
            <a:off x="5933161" y="3420256"/>
            <a:ext cx="2985553" cy="1200329"/>
          </a:xfrm>
          <a:prstGeom prst="rect">
            <a:avLst/>
          </a:prstGeom>
        </p:spPr>
        <p:txBody>
          <a:bodyPr vert="horz" wrap="square" lIns="91440" tIns="45720" rIns="91440" bIns="45720" rtlCol="0" anchor="t">
            <a:spAutoFit/>
          </a:bodyPr>
          <a:lstStyle/>
          <a:p>
            <a:pPr algn="l"/>
            <a:r>
              <a:rPr lang="en-US" dirty="0"/>
              <a:t>Plus </a:t>
            </a:r>
            <a:r>
              <a:rPr lang="en-US" b="1" dirty="0"/>
              <a:t>wishes and requests from accelerator experts </a:t>
            </a:r>
            <a:r>
              <a:rPr lang="en-US" dirty="0"/>
              <a:t>for improvements, reno-</a:t>
            </a:r>
            <a:r>
              <a:rPr lang="en-US" dirty="0" err="1"/>
              <a:t>vations</a:t>
            </a:r>
            <a:r>
              <a:rPr lang="en-US" dirty="0"/>
              <a:t> and upgrades!</a:t>
            </a:r>
          </a:p>
        </p:txBody>
      </p:sp>
    </p:spTree>
    <p:extLst>
      <p:ext uri="{BB962C8B-B14F-4D97-AF65-F5344CB8AC3E}">
        <p14:creationId xmlns:p14="http://schemas.microsoft.com/office/powerpoint/2010/main" val="2565697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AF3BD-BF82-0AA2-14EC-4B289583CF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009787-754F-E58E-DDF1-0F86835F9036}"/>
              </a:ext>
            </a:extLst>
          </p:cNvPr>
          <p:cNvSpPr>
            <a:spLocks noGrp="1"/>
          </p:cNvSpPr>
          <p:nvPr>
            <p:ph type="title"/>
          </p:nvPr>
        </p:nvSpPr>
        <p:spPr/>
        <p:txBody>
          <a:bodyPr/>
          <a:lstStyle/>
          <a:p>
            <a:r>
              <a:rPr lang="en-US" dirty="0"/>
              <a:t>Beam Retreat Presentations are Partly Addressed</a:t>
            </a:r>
          </a:p>
        </p:txBody>
      </p:sp>
      <p:sp>
        <p:nvSpPr>
          <p:cNvPr id="3" name="Inhaltsplatzhalter 2">
            <a:extLst>
              <a:ext uri="{FF2B5EF4-FFF2-40B4-BE49-F238E27FC236}">
                <a16:creationId xmlns:a16="http://schemas.microsoft.com/office/drawing/2014/main" id="{89E5D5D4-D4DD-E76E-DC95-C62E08045E25}"/>
              </a:ext>
            </a:extLst>
          </p:cNvPr>
          <p:cNvSpPr>
            <a:spLocks noGrp="1"/>
          </p:cNvSpPr>
          <p:nvPr>
            <p:ph idx="1"/>
          </p:nvPr>
        </p:nvSpPr>
        <p:spPr>
          <a:xfrm>
            <a:off x="317634" y="1055359"/>
            <a:ext cx="7683365" cy="3677689"/>
          </a:xfrm>
        </p:spPr>
        <p:txBody>
          <a:bodyPr/>
          <a:lstStyle/>
          <a:p>
            <a:r>
              <a:rPr lang="en-US" dirty="0"/>
              <a:t>Of course, there is already a </a:t>
            </a:r>
            <a:r>
              <a:rPr lang="en-US" b="1" dirty="0"/>
              <a:t>working improvement process in place</a:t>
            </a:r>
            <a:r>
              <a:rPr lang="en-US" dirty="0"/>
              <a:t>.</a:t>
            </a:r>
          </a:p>
          <a:p>
            <a:r>
              <a:rPr lang="en-US" dirty="0"/>
              <a:t>Presentations at beam time retreat and discussions. </a:t>
            </a:r>
          </a:p>
          <a:p>
            <a:r>
              <a:rPr lang="en-US" b="1" dirty="0">
                <a:solidFill>
                  <a:srgbClr val="FF0000"/>
                </a:solidFill>
              </a:rPr>
              <a:t>Actions by the responsible machine coordinators and facility divisions </a:t>
            </a:r>
            <a:r>
              <a:rPr lang="en-US" dirty="0">
                <a:sym typeface="Wingdings" pitchFamily="2" charset="2"/>
              </a:rPr>
              <a:t> improvements.</a:t>
            </a:r>
          </a:p>
          <a:p>
            <a:r>
              <a:rPr lang="en-US" dirty="0">
                <a:sym typeface="Wingdings" pitchFamily="2" charset="2"/>
              </a:rPr>
              <a:t>Works best for shorter term improvements.</a:t>
            </a:r>
          </a:p>
          <a:p>
            <a:r>
              <a:rPr lang="en-US" dirty="0">
                <a:sym typeface="Wingdings" pitchFamily="2" charset="2"/>
              </a:rPr>
              <a:t>Limited for long term actions and major investments, that require staged invests and major resource allocations  </a:t>
            </a:r>
            <a:r>
              <a:rPr lang="en-US" b="1" dirty="0">
                <a:solidFill>
                  <a:srgbClr val="FF0000"/>
                </a:solidFill>
                <a:sym typeface="Wingdings" pitchFamily="2" charset="2"/>
              </a:rPr>
              <a:t>resource-loaded technical roadmap with full coherency over the full accelerator complex</a:t>
            </a:r>
            <a:r>
              <a:rPr lang="en-US" dirty="0">
                <a:sym typeface="Wingdings" pitchFamily="2" charset="2"/>
              </a:rPr>
              <a:t>.</a:t>
            </a:r>
          </a:p>
          <a:p>
            <a:r>
              <a:rPr lang="en-US" dirty="0">
                <a:sym typeface="Wingdings" pitchFamily="2" charset="2"/>
              </a:rPr>
              <a:t>Also expected from us for Helmholtz POF5 review ( funding).</a:t>
            </a:r>
          </a:p>
          <a:p>
            <a:r>
              <a:rPr lang="en-US" dirty="0">
                <a:sym typeface="Wingdings" pitchFamily="2" charset="2"/>
              </a:rPr>
              <a:t>Must include smaller and larger actions, ordered in time and with a basic plan until completion.</a:t>
            </a:r>
            <a:endParaRPr lang="en-US" dirty="0"/>
          </a:p>
        </p:txBody>
      </p:sp>
      <p:sp>
        <p:nvSpPr>
          <p:cNvPr id="4" name="Datumsplatzhalter 3">
            <a:extLst>
              <a:ext uri="{FF2B5EF4-FFF2-40B4-BE49-F238E27FC236}">
                <a16:creationId xmlns:a16="http://schemas.microsoft.com/office/drawing/2014/main" id="{3B17BEC5-ACB2-AC42-F682-289B0C2B7348}"/>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7B9883B5-BD3C-FB8E-278F-BC5E7869940D}"/>
              </a:ext>
            </a:extLst>
          </p:cNvPr>
          <p:cNvSpPr>
            <a:spLocks noGrp="1"/>
          </p:cNvSpPr>
          <p:nvPr>
            <p:ph type="ftr" sz="quarter" idx="3"/>
          </p:nvPr>
        </p:nvSpPr>
        <p:spPr/>
        <p:txBody>
          <a:bodyPr/>
          <a:lstStyle/>
          <a:p>
            <a:pPr algn="l"/>
            <a:r>
              <a:rPr lang="de-DE"/>
              <a:t>HFHF - IAP Seminar 25.02.2024</a:t>
            </a:r>
          </a:p>
        </p:txBody>
      </p:sp>
    </p:spTree>
    <p:extLst>
      <p:ext uri="{BB962C8B-B14F-4D97-AF65-F5344CB8AC3E}">
        <p14:creationId xmlns:p14="http://schemas.microsoft.com/office/powerpoint/2010/main" val="3742203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9222D-3F91-26B4-48AF-F85C9ECA31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358691-5A64-EC3F-DCCB-A307AE9FFBD5}"/>
              </a:ext>
            </a:extLst>
          </p:cNvPr>
          <p:cNvSpPr>
            <a:spLocks noGrp="1"/>
          </p:cNvSpPr>
          <p:nvPr>
            <p:ph type="title"/>
          </p:nvPr>
        </p:nvSpPr>
        <p:spPr/>
        <p:txBody>
          <a:bodyPr/>
          <a:lstStyle/>
          <a:p>
            <a:r>
              <a:rPr lang="en-US" sz="2000" dirty="0"/>
              <a:t>Example: N Beam for HADES</a:t>
            </a:r>
          </a:p>
        </p:txBody>
      </p:sp>
      <p:sp>
        <p:nvSpPr>
          <p:cNvPr id="6" name="Inhaltsplatzhalter 5">
            <a:extLst>
              <a:ext uri="{FF2B5EF4-FFF2-40B4-BE49-F238E27FC236}">
                <a16:creationId xmlns:a16="http://schemas.microsoft.com/office/drawing/2014/main" id="{F55EB572-57E0-0CEF-06D8-CD10745D280F}"/>
              </a:ext>
            </a:extLst>
          </p:cNvPr>
          <p:cNvSpPr>
            <a:spLocks noGrp="1"/>
          </p:cNvSpPr>
          <p:nvPr>
            <p:ph idx="1"/>
          </p:nvPr>
        </p:nvSpPr>
        <p:spPr>
          <a:xfrm>
            <a:off x="337700" y="1000703"/>
            <a:ext cx="8420176" cy="863175"/>
          </a:xfrm>
        </p:spPr>
        <p:txBody>
          <a:bodyPr/>
          <a:lstStyle/>
          <a:p>
            <a:r>
              <a:rPr lang="en-US" dirty="0"/>
              <a:t>This particular delivery </a:t>
            </a:r>
            <a:br>
              <a:rPr lang="en-US" dirty="0"/>
            </a:br>
            <a:r>
              <a:rPr lang="en-US" dirty="0"/>
              <a:t>process “tests” big parts</a:t>
            </a:r>
            <a:br>
              <a:rPr lang="en-US" dirty="0"/>
            </a:br>
            <a:r>
              <a:rPr lang="en-US" dirty="0"/>
              <a:t>of the accelerator complex</a:t>
            </a:r>
            <a:br>
              <a:rPr lang="en-US" dirty="0"/>
            </a:br>
            <a:r>
              <a:rPr lang="en-US" dirty="0"/>
              <a:t>and delivers beam for users</a:t>
            </a:r>
          </a:p>
          <a:p>
            <a:endParaRPr lang="en-US" sz="2000" b="1" dirty="0"/>
          </a:p>
          <a:p>
            <a:pPr marL="0" indent="0">
              <a:buNone/>
            </a:pPr>
            <a:endParaRPr lang="en-US" sz="2000" b="1" dirty="0"/>
          </a:p>
          <a:p>
            <a:pPr marL="0" indent="0">
              <a:buNone/>
            </a:pPr>
            <a:endParaRPr lang="en-US" sz="2000" b="1" dirty="0"/>
          </a:p>
          <a:p>
            <a:endParaRPr lang="en-US" sz="2000" b="1" dirty="0"/>
          </a:p>
          <a:p>
            <a:endParaRPr lang="en-US" sz="1400" b="1" dirty="0"/>
          </a:p>
          <a:p>
            <a:r>
              <a:rPr lang="en-US" sz="2000" b="1" dirty="0"/>
              <a:t>UNILAC:</a:t>
            </a:r>
            <a:r>
              <a:rPr lang="en-US" dirty="0"/>
              <a:t> </a:t>
            </a:r>
            <a:r>
              <a:rPr lang="en-US" b="1" baseline="30000" dirty="0">
                <a:solidFill>
                  <a:srgbClr val="FF0000"/>
                </a:solidFill>
                <a:sym typeface="Symbol" panose="05050102010706020507" pitchFamily="18" charset="2"/>
              </a:rPr>
              <a:t>14</a:t>
            </a:r>
            <a:r>
              <a:rPr lang="en-US" b="1" dirty="0">
                <a:solidFill>
                  <a:srgbClr val="FF0000"/>
                </a:solidFill>
              </a:rPr>
              <a:t>N</a:t>
            </a:r>
            <a:r>
              <a:rPr lang="en-US" b="1" baseline="30000" dirty="0">
                <a:solidFill>
                  <a:srgbClr val="FF0000"/>
                </a:solidFill>
              </a:rPr>
              <a:t>7+</a:t>
            </a:r>
            <a:r>
              <a:rPr lang="en-US" b="1" dirty="0">
                <a:solidFill>
                  <a:srgbClr val="FF0000"/>
                </a:solidFill>
                <a:sym typeface="Symbol" panose="05050102010706020507" pitchFamily="18" charset="2"/>
              </a:rPr>
              <a:t> </a:t>
            </a:r>
            <a:r>
              <a:rPr lang="en-US" b="1" dirty="0">
                <a:solidFill>
                  <a:schemeClr val="tx1"/>
                </a:solidFill>
                <a:sym typeface="Symbol" panose="05050102010706020507" pitchFamily="18" charset="2"/>
              </a:rPr>
              <a:t>5.4 </a:t>
            </a:r>
            <a:r>
              <a:rPr lang="en-US" b="1" dirty="0" err="1">
                <a:solidFill>
                  <a:schemeClr val="tx1"/>
                </a:solidFill>
                <a:sym typeface="Symbol" panose="05050102010706020507" pitchFamily="18" charset="2"/>
              </a:rPr>
              <a:t>emA</a:t>
            </a:r>
            <a:r>
              <a:rPr lang="en-US" b="1" dirty="0">
                <a:solidFill>
                  <a:schemeClr val="tx1"/>
                </a:solidFill>
                <a:sym typeface="Symbol" panose="05050102010706020507" pitchFamily="18" charset="2"/>
              </a:rPr>
              <a:t> @11.4 MeV/u </a:t>
            </a:r>
            <a:r>
              <a:rPr lang="en-US" b="1" dirty="0">
                <a:solidFill>
                  <a:srgbClr val="FF0000"/>
                </a:solidFill>
                <a:sym typeface="Symbol" panose="05050102010706020507" pitchFamily="18" charset="2"/>
              </a:rPr>
              <a:t>(150% of UNILAC design limit)</a:t>
            </a:r>
            <a:endParaRPr lang="en-US" sz="1350" b="1" dirty="0">
              <a:solidFill>
                <a:srgbClr val="FF0000"/>
              </a:solidFill>
              <a:sym typeface="Symbol" panose="05050102010706020507" pitchFamily="18" charset="2"/>
            </a:endParaRPr>
          </a:p>
          <a:p>
            <a:pPr lvl="1">
              <a:buFont typeface="Symbol" panose="05050102010706020507" pitchFamily="18" charset="2"/>
              <a:buChar char="-"/>
            </a:pPr>
            <a:r>
              <a:rPr lang="en-US" sz="1400" dirty="0"/>
              <a:t>(N</a:t>
            </a:r>
            <a:r>
              <a:rPr lang="en-US" sz="1400" baseline="-25000" dirty="0"/>
              <a:t>2</a:t>
            </a:r>
            <a:r>
              <a:rPr lang="en-US" sz="1400" dirty="0"/>
              <a:t>)</a:t>
            </a:r>
            <a:r>
              <a:rPr lang="en-US" sz="1400" baseline="30000" dirty="0"/>
              <a:t>+</a:t>
            </a:r>
            <a:r>
              <a:rPr lang="en-US" sz="1400" dirty="0"/>
              <a:t>-acceleration at HSI to overcome space charge limitations</a:t>
            </a:r>
            <a:endParaRPr lang="en-US" sz="1400" dirty="0">
              <a:sym typeface="Symbol" panose="05050102010706020507" pitchFamily="18" charset="2"/>
            </a:endParaRPr>
          </a:p>
          <a:p>
            <a:pPr lvl="1">
              <a:buFont typeface="Symbol" panose="05050102010706020507" pitchFamily="18" charset="2"/>
              <a:buChar char="-"/>
            </a:pPr>
            <a:r>
              <a:rPr lang="en-US" sz="1400" dirty="0">
                <a:sym typeface="Symbol" panose="05050102010706020507" pitchFamily="18" charset="2"/>
              </a:rPr>
              <a:t>Two stripping process for max. intensity in charge state 7+</a:t>
            </a:r>
          </a:p>
          <a:p>
            <a:pPr lvl="0"/>
            <a:endParaRPr lang="en-US" dirty="0"/>
          </a:p>
        </p:txBody>
      </p:sp>
      <p:sp>
        <p:nvSpPr>
          <p:cNvPr id="4" name="Datumsplatzhalter 3">
            <a:extLst>
              <a:ext uri="{FF2B5EF4-FFF2-40B4-BE49-F238E27FC236}">
                <a16:creationId xmlns:a16="http://schemas.microsoft.com/office/drawing/2014/main" id="{AF794E81-B8E3-88E7-F768-B5A379A3F1E7}"/>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1B3AEB63-7393-D9FB-7AEA-C6B8BBC6D7CB}"/>
              </a:ext>
            </a:extLst>
          </p:cNvPr>
          <p:cNvSpPr>
            <a:spLocks noGrp="1"/>
          </p:cNvSpPr>
          <p:nvPr>
            <p:ph type="ftr" sz="quarter" idx="3"/>
          </p:nvPr>
        </p:nvSpPr>
        <p:spPr/>
        <p:txBody>
          <a:bodyPr/>
          <a:lstStyle/>
          <a:p>
            <a:pPr algn="l"/>
            <a:r>
              <a:rPr lang="de-DE"/>
              <a:t>HFHF - IAP Seminar 25.02.2024</a:t>
            </a:r>
          </a:p>
        </p:txBody>
      </p:sp>
      <p:pic>
        <p:nvPicPr>
          <p:cNvPr id="7" name="Grafik 6">
            <a:extLst>
              <a:ext uri="{FF2B5EF4-FFF2-40B4-BE49-F238E27FC236}">
                <a16:creationId xmlns:a16="http://schemas.microsoft.com/office/drawing/2014/main" id="{39261B9F-31AE-AD68-449A-239021FE90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7184"/>
          <a:stretch/>
        </p:blipFill>
        <p:spPr>
          <a:xfrm>
            <a:off x="4188277" y="1105530"/>
            <a:ext cx="4618023" cy="2708992"/>
          </a:xfrm>
          <a:prstGeom prst="rect">
            <a:avLst/>
          </a:prstGeom>
        </p:spPr>
      </p:pic>
    </p:spTree>
    <p:extLst>
      <p:ext uri="{BB962C8B-B14F-4D97-AF65-F5344CB8AC3E}">
        <p14:creationId xmlns:p14="http://schemas.microsoft.com/office/powerpoint/2010/main" val="2809802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93B73-12B7-6631-8703-F8A61F0C7F01}"/>
            </a:ext>
          </a:extLst>
        </p:cNvPr>
        <p:cNvGrpSpPr/>
        <p:nvPr/>
      </p:nvGrpSpPr>
      <p:grpSpPr>
        <a:xfrm>
          <a:off x="0" y="0"/>
          <a:ext cx="0" cy="0"/>
          <a:chOff x="0" y="0"/>
          <a:chExt cx="0" cy="0"/>
        </a:xfrm>
      </p:grpSpPr>
      <p:pic>
        <p:nvPicPr>
          <p:cNvPr id="11" name="Inhaltsplatzhalter 10">
            <a:extLst>
              <a:ext uri="{FF2B5EF4-FFF2-40B4-BE49-F238E27FC236}">
                <a16:creationId xmlns:a16="http://schemas.microsoft.com/office/drawing/2014/main" id="{C0573E5F-8D00-F354-44F6-B66042143039}"/>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955222"/>
            <a:ext cx="4451282" cy="1424866"/>
          </a:xfrm>
        </p:spPr>
      </p:pic>
      <p:sp>
        <p:nvSpPr>
          <p:cNvPr id="3" name="Datumsplatzhalter 2">
            <a:extLst>
              <a:ext uri="{FF2B5EF4-FFF2-40B4-BE49-F238E27FC236}">
                <a16:creationId xmlns:a16="http://schemas.microsoft.com/office/drawing/2014/main" id="{B2D77595-AA49-8164-490A-B542FF2A6DB3}"/>
              </a:ext>
            </a:extLst>
          </p:cNvPr>
          <p:cNvSpPr>
            <a:spLocks noGrp="1"/>
          </p:cNvSpPr>
          <p:nvPr>
            <p:ph type="dt" sz="half" idx="2"/>
          </p:nvPr>
        </p:nvSpPr>
        <p:spPr>
          <a:xfrm>
            <a:off x="7123548" y="4914483"/>
            <a:ext cx="1514266" cy="273844"/>
          </a:xfrm>
        </p:spPr>
        <p:txBody>
          <a:bodyPr/>
          <a:lstStyle/>
          <a:p>
            <a:r>
              <a:rPr lang="de-DE"/>
              <a:t>R. Aßmann - ACC</a:t>
            </a:r>
            <a:endParaRPr lang="de-DE" dirty="0"/>
          </a:p>
        </p:txBody>
      </p:sp>
      <p:sp>
        <p:nvSpPr>
          <p:cNvPr id="4" name="Fußzeilenplatzhalter 3">
            <a:extLst>
              <a:ext uri="{FF2B5EF4-FFF2-40B4-BE49-F238E27FC236}">
                <a16:creationId xmlns:a16="http://schemas.microsoft.com/office/drawing/2014/main" id="{9326E41A-AE8C-E161-D799-10FB3EB7B217}"/>
              </a:ext>
            </a:extLst>
          </p:cNvPr>
          <p:cNvSpPr>
            <a:spLocks noGrp="1"/>
          </p:cNvSpPr>
          <p:nvPr>
            <p:ph type="ftr" sz="quarter" idx="3"/>
          </p:nvPr>
        </p:nvSpPr>
        <p:spPr/>
        <p:txBody>
          <a:bodyPr/>
          <a:lstStyle/>
          <a:p>
            <a:pPr algn="l"/>
            <a:r>
              <a:rPr lang="en-US"/>
              <a:t>HFHF - IAP Seminar 25.02.2024</a:t>
            </a:r>
            <a:endParaRPr lang="de-DE" dirty="0"/>
          </a:p>
        </p:txBody>
      </p:sp>
      <p:sp>
        <p:nvSpPr>
          <p:cNvPr id="5" name="Textplatzhalter 4">
            <a:extLst>
              <a:ext uri="{FF2B5EF4-FFF2-40B4-BE49-F238E27FC236}">
                <a16:creationId xmlns:a16="http://schemas.microsoft.com/office/drawing/2014/main" id="{3787E75B-BC8B-8938-E620-E004AC764A12}"/>
              </a:ext>
            </a:extLst>
          </p:cNvPr>
          <p:cNvSpPr>
            <a:spLocks noGrp="1"/>
          </p:cNvSpPr>
          <p:nvPr>
            <p:ph type="body" sz="quarter" idx="13"/>
          </p:nvPr>
        </p:nvSpPr>
        <p:spPr>
          <a:xfrm>
            <a:off x="317634" y="130874"/>
            <a:ext cx="6071291" cy="701284"/>
          </a:xfrm>
        </p:spPr>
        <p:txBody>
          <a:bodyPr/>
          <a:lstStyle/>
          <a:p>
            <a:r>
              <a:rPr lang="en-US" dirty="0"/>
              <a:t>SIS18: Test N Beam Phase Regulation</a:t>
            </a:r>
          </a:p>
        </p:txBody>
      </p:sp>
      <p:sp>
        <p:nvSpPr>
          <p:cNvPr id="7" name="Textfeld 6">
            <a:extLst>
              <a:ext uri="{FF2B5EF4-FFF2-40B4-BE49-F238E27FC236}">
                <a16:creationId xmlns:a16="http://schemas.microsoft.com/office/drawing/2014/main" id="{CAA8ED40-2FA3-FA1D-49D1-F4FDDD44B48C}"/>
              </a:ext>
            </a:extLst>
          </p:cNvPr>
          <p:cNvSpPr txBox="1"/>
          <p:nvPr/>
        </p:nvSpPr>
        <p:spPr>
          <a:xfrm>
            <a:off x="4694466" y="164749"/>
            <a:ext cx="1637543" cy="261610"/>
          </a:xfrm>
          <a:prstGeom prst="rect">
            <a:avLst/>
          </a:prstGeom>
          <a:noFill/>
        </p:spPr>
        <p:txBody>
          <a:bodyPr wrap="square">
            <a:spAutoFit/>
          </a:bodyPr>
          <a:lstStyle/>
          <a:p>
            <a:r>
              <a:rPr lang="de-DE" sz="1100" i="1" dirty="0">
                <a:solidFill>
                  <a:srgbClr val="000000"/>
                </a:solidFill>
                <a:effectLst/>
                <a:latin typeface="Arial" panose="020B0604020202020204" pitchFamily="34" charset="0"/>
              </a:rPr>
              <a:t>D. Lens, B. Zipfel, et al</a:t>
            </a:r>
          </a:p>
        </p:txBody>
      </p:sp>
      <p:pic>
        <p:nvPicPr>
          <p:cNvPr id="12" name="Grafik 11">
            <a:extLst>
              <a:ext uri="{FF2B5EF4-FFF2-40B4-BE49-F238E27FC236}">
                <a16:creationId xmlns:a16="http://schemas.microsoft.com/office/drawing/2014/main" id="{7FBB34EC-EC50-0CF6-4277-5D9B2C38594B}"/>
              </a:ext>
            </a:extLst>
          </p:cNvPr>
          <p:cNvPicPr>
            <a:picLocks noChangeAspect="1"/>
          </p:cNvPicPr>
          <p:nvPr/>
        </p:nvPicPr>
        <p:blipFill>
          <a:blip r:embed="rId3"/>
          <a:stretch>
            <a:fillRect/>
          </a:stretch>
        </p:blipFill>
        <p:spPr>
          <a:xfrm>
            <a:off x="4937649" y="971059"/>
            <a:ext cx="4028512" cy="3444421"/>
          </a:xfrm>
          <a:prstGeom prst="rect">
            <a:avLst/>
          </a:prstGeom>
        </p:spPr>
      </p:pic>
      <p:pic>
        <p:nvPicPr>
          <p:cNvPr id="13" name="Grafik 12">
            <a:extLst>
              <a:ext uri="{FF2B5EF4-FFF2-40B4-BE49-F238E27FC236}">
                <a16:creationId xmlns:a16="http://schemas.microsoft.com/office/drawing/2014/main" id="{9288CB66-6ED9-0DAF-4FD2-E53498C61465}"/>
              </a:ext>
            </a:extLst>
          </p:cNvPr>
          <p:cNvPicPr>
            <a:picLocks noChangeAspect="1"/>
          </p:cNvPicPr>
          <p:nvPr/>
        </p:nvPicPr>
        <p:blipFill>
          <a:blip r:embed="rId4"/>
          <a:stretch>
            <a:fillRect/>
          </a:stretch>
        </p:blipFill>
        <p:spPr>
          <a:xfrm>
            <a:off x="104174" y="2503397"/>
            <a:ext cx="4590292" cy="1861456"/>
          </a:xfrm>
          <a:prstGeom prst="rect">
            <a:avLst/>
          </a:prstGeom>
        </p:spPr>
      </p:pic>
      <p:sp>
        <p:nvSpPr>
          <p:cNvPr id="14" name="Textfeld 13">
            <a:extLst>
              <a:ext uri="{FF2B5EF4-FFF2-40B4-BE49-F238E27FC236}">
                <a16:creationId xmlns:a16="http://schemas.microsoft.com/office/drawing/2014/main" id="{8B7F8CDA-4759-7E6F-5666-291D7C66E62B}"/>
              </a:ext>
            </a:extLst>
          </p:cNvPr>
          <p:cNvSpPr txBox="1"/>
          <p:nvPr/>
        </p:nvSpPr>
        <p:spPr>
          <a:xfrm>
            <a:off x="1028699" y="4364853"/>
            <a:ext cx="436979" cy="369332"/>
          </a:xfrm>
          <a:prstGeom prst="rect">
            <a:avLst/>
          </a:prstGeom>
        </p:spPr>
        <p:txBody>
          <a:bodyPr vert="horz" wrap="none" lIns="91440" tIns="45720" rIns="91440" bIns="45720" rtlCol="0" anchor="t">
            <a:spAutoFit/>
          </a:bodyPr>
          <a:lstStyle/>
          <a:p>
            <a:pPr algn="l"/>
            <a:r>
              <a:rPr lang="en-US" dirty="0"/>
              <a:t>off</a:t>
            </a:r>
          </a:p>
        </p:txBody>
      </p:sp>
      <p:sp>
        <p:nvSpPr>
          <p:cNvPr id="15" name="Textfeld 14">
            <a:extLst>
              <a:ext uri="{FF2B5EF4-FFF2-40B4-BE49-F238E27FC236}">
                <a16:creationId xmlns:a16="http://schemas.microsoft.com/office/drawing/2014/main" id="{438AD1E1-8994-E206-4136-30BCB12396DB}"/>
              </a:ext>
            </a:extLst>
          </p:cNvPr>
          <p:cNvSpPr txBox="1"/>
          <p:nvPr/>
        </p:nvSpPr>
        <p:spPr>
          <a:xfrm>
            <a:off x="5774983" y="4364853"/>
            <a:ext cx="436979" cy="369332"/>
          </a:xfrm>
          <a:prstGeom prst="rect">
            <a:avLst/>
          </a:prstGeom>
        </p:spPr>
        <p:txBody>
          <a:bodyPr vert="horz" wrap="none" lIns="91440" tIns="45720" rIns="91440" bIns="45720" rtlCol="0" anchor="t">
            <a:spAutoFit/>
          </a:bodyPr>
          <a:lstStyle/>
          <a:p>
            <a:pPr algn="l"/>
            <a:r>
              <a:rPr lang="en-US" dirty="0"/>
              <a:t>off</a:t>
            </a:r>
          </a:p>
        </p:txBody>
      </p:sp>
      <p:sp>
        <p:nvSpPr>
          <p:cNvPr id="16" name="Textfeld 15">
            <a:extLst>
              <a:ext uri="{FF2B5EF4-FFF2-40B4-BE49-F238E27FC236}">
                <a16:creationId xmlns:a16="http://schemas.microsoft.com/office/drawing/2014/main" id="{2CAE6D64-C385-4DB3-660B-78371802BD75}"/>
              </a:ext>
            </a:extLst>
          </p:cNvPr>
          <p:cNvSpPr txBox="1"/>
          <p:nvPr/>
        </p:nvSpPr>
        <p:spPr>
          <a:xfrm>
            <a:off x="3353280" y="4364853"/>
            <a:ext cx="441146" cy="369332"/>
          </a:xfrm>
          <a:prstGeom prst="rect">
            <a:avLst/>
          </a:prstGeom>
        </p:spPr>
        <p:txBody>
          <a:bodyPr vert="horz" wrap="none" lIns="91440" tIns="45720" rIns="91440" bIns="45720" rtlCol="0" anchor="t">
            <a:spAutoFit/>
          </a:bodyPr>
          <a:lstStyle/>
          <a:p>
            <a:pPr algn="l"/>
            <a:r>
              <a:rPr lang="en-US" dirty="0"/>
              <a:t>on</a:t>
            </a:r>
          </a:p>
        </p:txBody>
      </p:sp>
      <p:sp>
        <p:nvSpPr>
          <p:cNvPr id="17" name="Textfeld 16">
            <a:extLst>
              <a:ext uri="{FF2B5EF4-FFF2-40B4-BE49-F238E27FC236}">
                <a16:creationId xmlns:a16="http://schemas.microsoft.com/office/drawing/2014/main" id="{7E9B722E-1B5C-B324-3F4D-1AC5C7051203}"/>
              </a:ext>
            </a:extLst>
          </p:cNvPr>
          <p:cNvSpPr txBox="1"/>
          <p:nvPr/>
        </p:nvSpPr>
        <p:spPr>
          <a:xfrm>
            <a:off x="7788728" y="4364853"/>
            <a:ext cx="441146" cy="369332"/>
          </a:xfrm>
          <a:prstGeom prst="rect">
            <a:avLst/>
          </a:prstGeom>
        </p:spPr>
        <p:txBody>
          <a:bodyPr vert="horz" wrap="none" lIns="91440" tIns="45720" rIns="91440" bIns="45720" rtlCol="0" anchor="t">
            <a:spAutoFit/>
          </a:bodyPr>
          <a:lstStyle/>
          <a:p>
            <a:pPr algn="l"/>
            <a:r>
              <a:rPr lang="en-US" dirty="0"/>
              <a:t>on</a:t>
            </a:r>
          </a:p>
        </p:txBody>
      </p:sp>
    </p:spTree>
    <p:extLst>
      <p:ext uri="{BB962C8B-B14F-4D97-AF65-F5344CB8AC3E}">
        <p14:creationId xmlns:p14="http://schemas.microsoft.com/office/powerpoint/2010/main" val="1586138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61BD5-C575-885E-8582-1AE66E604AA3}"/>
            </a:ext>
          </a:extLst>
        </p:cNvPr>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0E9B6BA3-F1A0-8395-04D6-518EE43EBF37}"/>
              </a:ext>
            </a:extLst>
          </p:cNvPr>
          <p:cNvSpPr>
            <a:spLocks noGrp="1"/>
          </p:cNvSpPr>
          <p:nvPr>
            <p:ph idx="1"/>
          </p:nvPr>
        </p:nvSpPr>
        <p:spPr>
          <a:xfrm>
            <a:off x="72000" y="1001617"/>
            <a:ext cx="4406400" cy="1979183"/>
          </a:xfrm>
        </p:spPr>
        <p:txBody>
          <a:bodyPr/>
          <a:lstStyle/>
          <a:p>
            <a:r>
              <a:rPr lang="en-US" sz="1400" dirty="0"/>
              <a:t>During 2014 pion run the beam intensity had to be limited due to high radiation dose levels observed in the target hall, which were caused by beam losses in the extraction region and in HEST.</a:t>
            </a:r>
          </a:p>
          <a:p>
            <a:r>
              <a:rPr lang="en-US" sz="1400" dirty="0"/>
              <a:t>Improvements in HEST to overcome this issue:</a:t>
            </a:r>
          </a:p>
          <a:p>
            <a:pPr lvl="1"/>
            <a:r>
              <a:rPr lang="en-US" sz="1100" dirty="0"/>
              <a:t>Quadrupole vacuum chambers with increased apertures</a:t>
            </a:r>
          </a:p>
          <a:p>
            <a:pPr lvl="1"/>
            <a:r>
              <a:rPr lang="en-US" sz="1100" dirty="0"/>
              <a:t>Installation of BLMs</a:t>
            </a:r>
          </a:p>
          <a:p>
            <a:pPr lvl="1"/>
            <a:r>
              <a:rPr lang="en-US" sz="1100" dirty="0"/>
              <a:t>New transfer line optics for pion production</a:t>
            </a:r>
          </a:p>
          <a:p>
            <a:endParaRPr lang="en-US" sz="1400" dirty="0"/>
          </a:p>
          <a:p>
            <a:endParaRPr lang="en-US" sz="1400" dirty="0"/>
          </a:p>
        </p:txBody>
      </p:sp>
      <p:sp>
        <p:nvSpPr>
          <p:cNvPr id="3" name="Espace réservé du texte 2">
            <a:extLst>
              <a:ext uri="{FF2B5EF4-FFF2-40B4-BE49-F238E27FC236}">
                <a16:creationId xmlns:a16="http://schemas.microsoft.com/office/drawing/2014/main" id="{CC06F01E-2754-7DF0-8E47-21135E1466C8}"/>
              </a:ext>
            </a:extLst>
          </p:cNvPr>
          <p:cNvSpPr>
            <a:spLocks noGrp="1"/>
          </p:cNvSpPr>
          <p:nvPr>
            <p:ph type="body" sz="quarter" idx="13"/>
          </p:nvPr>
        </p:nvSpPr>
        <p:spPr>
          <a:xfrm>
            <a:off x="317635" y="130629"/>
            <a:ext cx="6297017" cy="701284"/>
          </a:xfrm>
        </p:spPr>
        <p:txBody>
          <a:bodyPr/>
          <a:lstStyle/>
          <a:p>
            <a:r>
              <a:rPr lang="en-US" dirty="0"/>
              <a:t>HEST: High-Current N Study for HADES Pion Run</a:t>
            </a:r>
          </a:p>
        </p:txBody>
      </p:sp>
      <p:pic>
        <p:nvPicPr>
          <p:cNvPr id="8" name="Grafik 7">
            <a:extLst>
              <a:ext uri="{FF2B5EF4-FFF2-40B4-BE49-F238E27FC236}">
                <a16:creationId xmlns:a16="http://schemas.microsoft.com/office/drawing/2014/main" id="{D0A51CF2-4313-368F-1967-065C9D9ACE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0435" y="3322616"/>
            <a:ext cx="8155526" cy="1476616"/>
          </a:xfrm>
          <a:prstGeom prst="rect">
            <a:avLst/>
          </a:prstGeom>
        </p:spPr>
      </p:pic>
      <p:sp>
        <p:nvSpPr>
          <p:cNvPr id="16" name="Textfeld 15">
            <a:extLst>
              <a:ext uri="{FF2B5EF4-FFF2-40B4-BE49-F238E27FC236}">
                <a16:creationId xmlns:a16="http://schemas.microsoft.com/office/drawing/2014/main" id="{62C409F1-DC60-0BA0-1BA9-D65877B7DF6E}"/>
              </a:ext>
            </a:extLst>
          </p:cNvPr>
          <p:cNvSpPr txBox="1"/>
          <p:nvPr/>
        </p:nvSpPr>
        <p:spPr>
          <a:xfrm>
            <a:off x="1332000" y="4402392"/>
            <a:ext cx="673582" cy="307777"/>
          </a:xfrm>
          <a:prstGeom prst="rect">
            <a:avLst/>
          </a:prstGeom>
        </p:spPr>
        <p:txBody>
          <a:bodyPr vert="horz" wrap="none" lIns="91440" tIns="45720" rIns="91440" bIns="45720" rtlCol="0" anchor="t">
            <a:spAutoFit/>
          </a:bodyPr>
          <a:lstStyle/>
          <a:p>
            <a:pPr algn="l"/>
            <a:r>
              <a:rPr lang="de-DE" sz="1400" dirty="0"/>
              <a:t>SIS18</a:t>
            </a:r>
          </a:p>
        </p:txBody>
      </p:sp>
      <p:sp>
        <p:nvSpPr>
          <p:cNvPr id="19" name="Textfeld 18">
            <a:extLst>
              <a:ext uri="{FF2B5EF4-FFF2-40B4-BE49-F238E27FC236}">
                <a16:creationId xmlns:a16="http://schemas.microsoft.com/office/drawing/2014/main" id="{C03C681B-37A2-3A06-D07B-AF186B5E1DD5}"/>
              </a:ext>
            </a:extLst>
          </p:cNvPr>
          <p:cNvSpPr txBox="1"/>
          <p:nvPr/>
        </p:nvSpPr>
        <p:spPr>
          <a:xfrm>
            <a:off x="6671901" y="3339722"/>
            <a:ext cx="758122" cy="523220"/>
          </a:xfrm>
          <a:prstGeom prst="rect">
            <a:avLst/>
          </a:prstGeom>
        </p:spPr>
        <p:txBody>
          <a:bodyPr vert="horz" wrap="square" lIns="91440" tIns="45720" rIns="91440" bIns="45720" rtlCol="0" anchor="t">
            <a:spAutoFit/>
          </a:bodyPr>
          <a:lstStyle/>
          <a:p>
            <a:pPr algn="l"/>
            <a:r>
              <a:rPr lang="de-DE" sz="1400" dirty="0" err="1"/>
              <a:t>pion</a:t>
            </a:r>
            <a:r>
              <a:rPr lang="de-DE" sz="1400" dirty="0"/>
              <a:t> </a:t>
            </a:r>
          </a:p>
          <a:p>
            <a:pPr algn="l"/>
            <a:r>
              <a:rPr lang="de-DE" sz="1400" dirty="0" err="1"/>
              <a:t>target</a:t>
            </a:r>
            <a:endParaRPr lang="de-DE" sz="1400" dirty="0"/>
          </a:p>
        </p:txBody>
      </p:sp>
      <p:sp>
        <p:nvSpPr>
          <p:cNvPr id="20" name="Textfeld 19">
            <a:extLst>
              <a:ext uri="{FF2B5EF4-FFF2-40B4-BE49-F238E27FC236}">
                <a16:creationId xmlns:a16="http://schemas.microsoft.com/office/drawing/2014/main" id="{AEB06A33-0983-6016-7E8D-CCBBF8FF4615}"/>
              </a:ext>
            </a:extLst>
          </p:cNvPr>
          <p:cNvSpPr txBox="1"/>
          <p:nvPr/>
        </p:nvSpPr>
        <p:spPr>
          <a:xfrm>
            <a:off x="7712400" y="3575592"/>
            <a:ext cx="805029" cy="307777"/>
          </a:xfrm>
          <a:prstGeom prst="rect">
            <a:avLst/>
          </a:prstGeom>
        </p:spPr>
        <p:txBody>
          <a:bodyPr vert="horz" wrap="none" lIns="91440" tIns="45720" rIns="91440" bIns="45720" rtlCol="0" anchor="t">
            <a:spAutoFit/>
          </a:bodyPr>
          <a:lstStyle/>
          <a:p>
            <a:pPr algn="l"/>
            <a:r>
              <a:rPr lang="de-DE" sz="1400" dirty="0"/>
              <a:t>HADES</a:t>
            </a:r>
          </a:p>
        </p:txBody>
      </p:sp>
      <p:pic>
        <p:nvPicPr>
          <p:cNvPr id="17" name="Grafik 16">
            <a:extLst>
              <a:ext uri="{FF2B5EF4-FFF2-40B4-BE49-F238E27FC236}">
                <a16:creationId xmlns:a16="http://schemas.microsoft.com/office/drawing/2014/main" id="{8F288833-7224-AC8E-E594-AA5A9E2953B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4688"/>
          <a:stretch/>
        </p:blipFill>
        <p:spPr>
          <a:xfrm>
            <a:off x="50400" y="2881422"/>
            <a:ext cx="3708000" cy="963377"/>
          </a:xfrm>
          <a:prstGeom prst="rect">
            <a:avLst/>
          </a:prstGeom>
        </p:spPr>
      </p:pic>
      <p:pic>
        <p:nvPicPr>
          <p:cNvPr id="18" name="Grafik 17">
            <a:extLst>
              <a:ext uri="{FF2B5EF4-FFF2-40B4-BE49-F238E27FC236}">
                <a16:creationId xmlns:a16="http://schemas.microsoft.com/office/drawing/2014/main" id="{221123C5-9D7B-1D10-587D-9BBBAC07898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55726" y="2226271"/>
            <a:ext cx="4416274" cy="1035731"/>
          </a:xfrm>
          <a:prstGeom prst="rect">
            <a:avLst/>
          </a:prstGeom>
        </p:spPr>
      </p:pic>
      <p:pic>
        <p:nvPicPr>
          <p:cNvPr id="21" name="Grafik 20">
            <a:extLst>
              <a:ext uri="{FF2B5EF4-FFF2-40B4-BE49-F238E27FC236}">
                <a16:creationId xmlns:a16="http://schemas.microsoft.com/office/drawing/2014/main" id="{95E91B94-AE42-790C-AAAC-395E64F0CEC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71533" y="4154017"/>
            <a:ext cx="1064526" cy="1034310"/>
          </a:xfrm>
          <a:prstGeom prst="rect">
            <a:avLst/>
          </a:prstGeom>
        </p:spPr>
      </p:pic>
      <p:sp>
        <p:nvSpPr>
          <p:cNvPr id="22" name="Textfeld 21">
            <a:extLst>
              <a:ext uri="{FF2B5EF4-FFF2-40B4-BE49-F238E27FC236}">
                <a16:creationId xmlns:a16="http://schemas.microsoft.com/office/drawing/2014/main" id="{9E3E0B0F-7951-AF8E-93A3-B038E62541FE}"/>
              </a:ext>
            </a:extLst>
          </p:cNvPr>
          <p:cNvSpPr txBox="1"/>
          <p:nvPr/>
        </p:nvSpPr>
        <p:spPr>
          <a:xfrm>
            <a:off x="434919" y="3422928"/>
            <a:ext cx="1858201" cy="307777"/>
          </a:xfrm>
          <a:prstGeom prst="rect">
            <a:avLst/>
          </a:prstGeom>
        </p:spPr>
        <p:txBody>
          <a:bodyPr vert="horz" wrap="none" lIns="91440" tIns="45720" rIns="91440" bIns="45720" rtlCol="0" anchor="t">
            <a:spAutoFit/>
          </a:bodyPr>
          <a:lstStyle/>
          <a:p>
            <a:pPr algn="l"/>
            <a:r>
              <a:rPr lang="de-DE" sz="1400" dirty="0"/>
              <a:t>8.5E10 </a:t>
            </a:r>
            <a:r>
              <a:rPr lang="de-DE" sz="1400" dirty="0" err="1"/>
              <a:t>ions</a:t>
            </a:r>
            <a:r>
              <a:rPr lang="de-DE" sz="1400" dirty="0"/>
              <a:t> in SIS18</a:t>
            </a:r>
          </a:p>
        </p:txBody>
      </p:sp>
      <p:sp>
        <p:nvSpPr>
          <p:cNvPr id="23" name="Rechteck 22">
            <a:extLst>
              <a:ext uri="{FF2B5EF4-FFF2-40B4-BE49-F238E27FC236}">
                <a16:creationId xmlns:a16="http://schemas.microsoft.com/office/drawing/2014/main" id="{22D5AF3C-6ADD-B732-794B-952B358BE03C}"/>
              </a:ext>
            </a:extLst>
          </p:cNvPr>
          <p:cNvSpPr/>
          <p:nvPr/>
        </p:nvSpPr>
        <p:spPr>
          <a:xfrm>
            <a:off x="50400" y="2881422"/>
            <a:ext cx="3708000" cy="96337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27" name="Gerade Verbindung mit Pfeil 26">
            <a:extLst>
              <a:ext uri="{FF2B5EF4-FFF2-40B4-BE49-F238E27FC236}">
                <a16:creationId xmlns:a16="http://schemas.microsoft.com/office/drawing/2014/main" id="{993F4C39-A64B-5CE6-956E-B724924A3579}"/>
              </a:ext>
            </a:extLst>
          </p:cNvPr>
          <p:cNvCxnSpPr/>
          <p:nvPr/>
        </p:nvCxnSpPr>
        <p:spPr>
          <a:xfrm>
            <a:off x="698810" y="3844799"/>
            <a:ext cx="425716" cy="441194"/>
          </a:xfrm>
          <a:prstGeom prst="straightConnector1">
            <a:avLst/>
          </a:prstGeom>
          <a:ln>
            <a:solidFill>
              <a:srgbClr val="FF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29" name="Rechteck 28">
            <a:extLst>
              <a:ext uri="{FF2B5EF4-FFF2-40B4-BE49-F238E27FC236}">
                <a16:creationId xmlns:a16="http://schemas.microsoft.com/office/drawing/2014/main" id="{FD65A62E-AE08-4F86-4DFC-30833B0E397D}"/>
              </a:ext>
            </a:extLst>
          </p:cNvPr>
          <p:cNvSpPr/>
          <p:nvPr/>
        </p:nvSpPr>
        <p:spPr>
          <a:xfrm>
            <a:off x="4655726" y="2226272"/>
            <a:ext cx="4416274" cy="103573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30" name="Gerade Verbindung mit Pfeil 29">
            <a:extLst>
              <a:ext uri="{FF2B5EF4-FFF2-40B4-BE49-F238E27FC236}">
                <a16:creationId xmlns:a16="http://schemas.microsoft.com/office/drawing/2014/main" id="{710A031D-88A9-915C-D3F7-9B2925A4E9A9}"/>
              </a:ext>
            </a:extLst>
          </p:cNvPr>
          <p:cNvCxnSpPr/>
          <p:nvPr/>
        </p:nvCxnSpPr>
        <p:spPr>
          <a:xfrm>
            <a:off x="6176068" y="3260968"/>
            <a:ext cx="507230" cy="735664"/>
          </a:xfrm>
          <a:prstGeom prst="straightConnector1">
            <a:avLst/>
          </a:prstGeom>
          <a:ln>
            <a:solidFill>
              <a:srgbClr val="FF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32" name="Textfeld 31">
            <a:extLst>
              <a:ext uri="{FF2B5EF4-FFF2-40B4-BE49-F238E27FC236}">
                <a16:creationId xmlns:a16="http://schemas.microsoft.com/office/drawing/2014/main" id="{9EF43CA3-A3AC-0725-BC82-29E2610E5D29}"/>
              </a:ext>
            </a:extLst>
          </p:cNvPr>
          <p:cNvSpPr txBox="1"/>
          <p:nvPr/>
        </p:nvSpPr>
        <p:spPr>
          <a:xfrm>
            <a:off x="4672433" y="2959903"/>
            <a:ext cx="1414929" cy="307777"/>
          </a:xfrm>
          <a:prstGeom prst="rect">
            <a:avLst/>
          </a:prstGeom>
        </p:spPr>
        <p:txBody>
          <a:bodyPr vert="horz" wrap="square" lIns="91440" tIns="45720" rIns="91440" bIns="45720" rtlCol="0" anchor="t">
            <a:spAutoFit/>
          </a:bodyPr>
          <a:lstStyle/>
          <a:p>
            <a:pPr algn="l"/>
            <a:r>
              <a:rPr lang="de-DE" sz="1400" dirty="0"/>
              <a:t>@ </a:t>
            </a:r>
            <a:r>
              <a:rPr lang="de-DE" sz="1400" dirty="0" err="1"/>
              <a:t>pion</a:t>
            </a:r>
            <a:r>
              <a:rPr lang="de-DE" sz="1400" dirty="0"/>
              <a:t> </a:t>
            </a:r>
            <a:r>
              <a:rPr lang="de-DE" sz="1400" dirty="0" err="1"/>
              <a:t>target</a:t>
            </a:r>
            <a:endParaRPr lang="de-DE" sz="1400" dirty="0"/>
          </a:p>
        </p:txBody>
      </p:sp>
      <p:sp>
        <p:nvSpPr>
          <p:cNvPr id="33" name="Rechteck 32">
            <a:extLst>
              <a:ext uri="{FF2B5EF4-FFF2-40B4-BE49-F238E27FC236}">
                <a16:creationId xmlns:a16="http://schemas.microsoft.com/office/drawing/2014/main" id="{C7C53A95-333C-2EB1-8587-C62705D4DEB7}"/>
              </a:ext>
            </a:extLst>
          </p:cNvPr>
          <p:cNvSpPr/>
          <p:nvPr/>
        </p:nvSpPr>
        <p:spPr>
          <a:xfrm>
            <a:off x="4871532" y="4154017"/>
            <a:ext cx="1064527" cy="103431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34" name="Gerade Verbindung mit Pfeil 33">
            <a:extLst>
              <a:ext uri="{FF2B5EF4-FFF2-40B4-BE49-F238E27FC236}">
                <a16:creationId xmlns:a16="http://schemas.microsoft.com/office/drawing/2014/main" id="{14831B2D-3AF1-DA04-DB01-DF8EFA4827AF}"/>
              </a:ext>
            </a:extLst>
          </p:cNvPr>
          <p:cNvCxnSpPr>
            <a:stCxn id="21" idx="3"/>
          </p:cNvCxnSpPr>
          <p:nvPr/>
        </p:nvCxnSpPr>
        <p:spPr>
          <a:xfrm flipV="1">
            <a:off x="5936059" y="4057246"/>
            <a:ext cx="747239" cy="613926"/>
          </a:xfrm>
          <a:prstGeom prst="straightConnector1">
            <a:avLst/>
          </a:prstGeom>
          <a:ln>
            <a:solidFill>
              <a:srgbClr val="FF000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39" name="Espace réservé du contenu 1">
            <a:extLst>
              <a:ext uri="{FF2B5EF4-FFF2-40B4-BE49-F238E27FC236}">
                <a16:creationId xmlns:a16="http://schemas.microsoft.com/office/drawing/2014/main" id="{80CD9609-5E0A-C178-618A-EA62476BFA27}"/>
              </a:ext>
            </a:extLst>
          </p:cNvPr>
          <p:cNvSpPr txBox="1">
            <a:spLocks/>
          </p:cNvSpPr>
          <p:nvPr/>
        </p:nvSpPr>
        <p:spPr>
          <a:xfrm>
            <a:off x="4606973" y="996951"/>
            <a:ext cx="4406400" cy="1223642"/>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400" dirty="0"/>
              <a:t>During the high-current study the </a:t>
            </a:r>
            <a:r>
              <a:rPr lang="en-US" sz="1400" b="1" dirty="0"/>
              <a:t>transmission</a:t>
            </a:r>
            <a:r>
              <a:rPr lang="en-US" sz="1400" dirty="0"/>
              <a:t> from SIS18 to the pion production target could be significantly </a:t>
            </a:r>
            <a:r>
              <a:rPr lang="en-US" sz="1400" b="1" dirty="0"/>
              <a:t>increased by a factor 3-4 to 80% </a:t>
            </a:r>
            <a:r>
              <a:rPr lang="en-US" sz="1400" dirty="0"/>
              <a:t>(incl. extraction efficiency).</a:t>
            </a:r>
          </a:p>
          <a:p>
            <a:r>
              <a:rPr lang="en-US" sz="1400" dirty="0"/>
              <a:t>Analysis of radiation dose data is on-going.</a:t>
            </a:r>
          </a:p>
        </p:txBody>
      </p:sp>
      <p:sp>
        <p:nvSpPr>
          <p:cNvPr id="6" name="Datumsplatzhalter 3">
            <a:extLst>
              <a:ext uri="{FF2B5EF4-FFF2-40B4-BE49-F238E27FC236}">
                <a16:creationId xmlns:a16="http://schemas.microsoft.com/office/drawing/2014/main" id="{25D81D6A-E440-9364-48B3-75DF913A2B46}"/>
              </a:ext>
            </a:extLst>
          </p:cNvPr>
          <p:cNvSpPr>
            <a:spLocks noGrp="1"/>
          </p:cNvSpPr>
          <p:nvPr>
            <p:ph type="dt" sz="half" idx="2"/>
          </p:nvPr>
        </p:nvSpPr>
        <p:spPr>
          <a:xfrm>
            <a:off x="7123547" y="4914483"/>
            <a:ext cx="1160240" cy="273844"/>
          </a:xfrm>
        </p:spPr>
        <p:txBody>
          <a:bodyPr/>
          <a:lstStyle/>
          <a:p>
            <a:r>
              <a:rPr lang="de-DE"/>
              <a:t>R. Aßmann - ACC</a:t>
            </a:r>
          </a:p>
        </p:txBody>
      </p:sp>
      <p:sp>
        <p:nvSpPr>
          <p:cNvPr id="9" name="Fußzeilenplatzhalter 4">
            <a:extLst>
              <a:ext uri="{FF2B5EF4-FFF2-40B4-BE49-F238E27FC236}">
                <a16:creationId xmlns:a16="http://schemas.microsoft.com/office/drawing/2014/main" id="{052FBBA5-0DFD-BA09-67E4-A8083D9BDD5A}"/>
              </a:ext>
            </a:extLst>
          </p:cNvPr>
          <p:cNvSpPr>
            <a:spLocks noGrp="1"/>
          </p:cNvSpPr>
          <p:nvPr>
            <p:ph type="ftr" sz="quarter" idx="3"/>
          </p:nvPr>
        </p:nvSpPr>
        <p:spPr>
          <a:xfrm>
            <a:off x="3962401" y="4920459"/>
            <a:ext cx="3136599" cy="267868"/>
          </a:xfrm>
        </p:spPr>
        <p:txBody>
          <a:bodyPr/>
          <a:lstStyle/>
          <a:p>
            <a:pPr algn="l"/>
            <a:r>
              <a:rPr lang="de-DE"/>
              <a:t>HFHF - IAP Seminar 25.02.2024</a:t>
            </a:r>
            <a:endParaRPr lang="de-DE" dirty="0"/>
          </a:p>
        </p:txBody>
      </p:sp>
      <p:sp>
        <p:nvSpPr>
          <p:cNvPr id="4" name="Textfeld 3">
            <a:extLst>
              <a:ext uri="{FF2B5EF4-FFF2-40B4-BE49-F238E27FC236}">
                <a16:creationId xmlns:a16="http://schemas.microsoft.com/office/drawing/2014/main" id="{3D2AEDEF-92A8-6F4F-3C05-00BDDC050EAC}"/>
              </a:ext>
            </a:extLst>
          </p:cNvPr>
          <p:cNvSpPr txBox="1"/>
          <p:nvPr/>
        </p:nvSpPr>
        <p:spPr>
          <a:xfrm>
            <a:off x="4606973" y="124950"/>
            <a:ext cx="1683474" cy="253916"/>
          </a:xfrm>
          <a:prstGeom prst="rect">
            <a:avLst/>
          </a:prstGeom>
        </p:spPr>
        <p:txBody>
          <a:bodyPr vert="horz" wrap="none" lIns="91440" tIns="45720" rIns="91440" bIns="45720" rtlCol="0" anchor="t">
            <a:spAutoFit/>
          </a:bodyPr>
          <a:lstStyle/>
          <a:p>
            <a:pPr algn="l"/>
            <a:r>
              <a:rPr lang="en-US" sz="1050" i="1" dirty="0"/>
              <a:t>Courtesy C. </a:t>
            </a:r>
            <a:r>
              <a:rPr lang="en-US" sz="1050" i="1" dirty="0" err="1"/>
              <a:t>Hessler</a:t>
            </a:r>
            <a:r>
              <a:rPr lang="en-US" sz="1050" i="1" dirty="0"/>
              <a:t> et al</a:t>
            </a:r>
          </a:p>
        </p:txBody>
      </p:sp>
    </p:spTree>
    <p:extLst>
      <p:ext uri="{BB962C8B-B14F-4D97-AF65-F5344CB8AC3E}">
        <p14:creationId xmlns:p14="http://schemas.microsoft.com/office/powerpoint/2010/main" val="1905566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uppieren 50">
            <a:extLst>
              <a:ext uri="{FF2B5EF4-FFF2-40B4-BE49-F238E27FC236}">
                <a16:creationId xmlns:a16="http://schemas.microsoft.com/office/drawing/2014/main" id="{78B581D7-EA8D-5719-5FBD-E1398E883842}"/>
              </a:ext>
            </a:extLst>
          </p:cNvPr>
          <p:cNvGrpSpPr/>
          <p:nvPr/>
        </p:nvGrpSpPr>
        <p:grpSpPr>
          <a:xfrm>
            <a:off x="-1" y="17203"/>
            <a:ext cx="7249907" cy="5143500"/>
            <a:chOff x="0" y="346985"/>
            <a:chExt cx="6380018" cy="4526351"/>
          </a:xfrm>
        </p:grpSpPr>
        <p:grpSp>
          <p:nvGrpSpPr>
            <p:cNvPr id="33" name="Gruppieren 32">
              <a:extLst>
                <a:ext uri="{FF2B5EF4-FFF2-40B4-BE49-F238E27FC236}">
                  <a16:creationId xmlns:a16="http://schemas.microsoft.com/office/drawing/2014/main" id="{70FC59FD-F957-57A5-C61D-96EE3EAB01C2}"/>
                </a:ext>
              </a:extLst>
            </p:cNvPr>
            <p:cNvGrpSpPr/>
            <p:nvPr/>
          </p:nvGrpSpPr>
          <p:grpSpPr>
            <a:xfrm>
              <a:off x="0" y="346985"/>
              <a:ext cx="6380018" cy="4526351"/>
              <a:chOff x="125415" y="1324368"/>
              <a:chExt cx="4534746" cy="3217209"/>
            </a:xfrm>
          </p:grpSpPr>
          <p:pic>
            <p:nvPicPr>
              <p:cNvPr id="1026" name="Picture 2">
                <a:extLst>
                  <a:ext uri="{FF2B5EF4-FFF2-40B4-BE49-F238E27FC236}">
                    <a16:creationId xmlns:a16="http://schemas.microsoft.com/office/drawing/2014/main" id="{898D0D12-7FF9-0029-EC8B-3B78069D375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25415" y="1324368"/>
                <a:ext cx="4534746" cy="3217209"/>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cxnSp>
            <p:nvCxnSpPr>
              <p:cNvPr id="7" name="Gerade Verbindung 6">
                <a:extLst>
                  <a:ext uri="{FF2B5EF4-FFF2-40B4-BE49-F238E27FC236}">
                    <a16:creationId xmlns:a16="http://schemas.microsoft.com/office/drawing/2014/main" id="{879C0ECA-1C6A-24F8-3C7D-28507B3A1DD9}"/>
                  </a:ext>
                </a:extLst>
              </p:cNvPr>
              <p:cNvCxnSpPr>
                <a:cxnSpLocks/>
              </p:cNvCxnSpPr>
              <p:nvPr/>
            </p:nvCxnSpPr>
            <p:spPr>
              <a:xfrm flipH="1" flipV="1">
                <a:off x="2898775" y="2540000"/>
                <a:ext cx="25704" cy="37017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feld 8">
                <a:extLst>
                  <a:ext uri="{FF2B5EF4-FFF2-40B4-BE49-F238E27FC236}">
                    <a16:creationId xmlns:a16="http://schemas.microsoft.com/office/drawing/2014/main" id="{A4966278-CC52-0F70-CBD5-D1EDE6986DFD}"/>
                  </a:ext>
                </a:extLst>
              </p:cNvPr>
              <p:cNvSpPr txBox="1"/>
              <p:nvPr/>
            </p:nvSpPr>
            <p:spPr>
              <a:xfrm>
                <a:off x="3721537" y="2256022"/>
                <a:ext cx="692038" cy="259890"/>
              </a:xfrm>
              <a:prstGeom prst="rect">
                <a:avLst/>
              </a:prstGeom>
            </p:spPr>
            <p:txBody>
              <a:bodyPr vert="horz" wrap="none" lIns="91440" tIns="45720" rIns="91440" bIns="45720" rtlCol="0" anchor="t">
                <a:spAutoFit/>
              </a:bodyPr>
              <a:lstStyle/>
              <a:p>
                <a:pPr algn="l"/>
                <a:r>
                  <a:rPr lang="en-US" sz="1050" dirty="0">
                    <a:solidFill>
                      <a:schemeClr val="tx1">
                        <a:lumMod val="75000"/>
                        <a:lumOff val="25000"/>
                      </a:schemeClr>
                    </a:solidFill>
                    <a:cs typeface="Times New Roman" panose="02020603050405020304" pitchFamily="18" charset="0"/>
                  </a:rPr>
                  <a:t>Heavy Ion Trap</a:t>
                </a:r>
              </a:p>
              <a:p>
                <a:pPr algn="l"/>
                <a:r>
                  <a:rPr lang="en-US" sz="1050" dirty="0">
                    <a:solidFill>
                      <a:schemeClr val="tx1">
                        <a:lumMod val="75000"/>
                        <a:lumOff val="25000"/>
                      </a:schemeClr>
                    </a:solidFill>
                    <a:cs typeface="Times New Roman" panose="02020603050405020304" pitchFamily="18" charset="0"/>
                  </a:rPr>
                  <a:t>HiTRAP</a:t>
                </a:r>
              </a:p>
            </p:txBody>
          </p:sp>
          <p:cxnSp>
            <p:nvCxnSpPr>
              <p:cNvPr id="11" name="Gerade Verbindung 10">
                <a:extLst>
                  <a:ext uri="{FF2B5EF4-FFF2-40B4-BE49-F238E27FC236}">
                    <a16:creationId xmlns:a16="http://schemas.microsoft.com/office/drawing/2014/main" id="{4859509A-40D9-B6AE-51B4-4D7C1041137E}"/>
                  </a:ext>
                </a:extLst>
              </p:cNvPr>
              <p:cNvCxnSpPr/>
              <p:nvPr/>
            </p:nvCxnSpPr>
            <p:spPr>
              <a:xfrm flipH="1">
                <a:off x="2918129" y="2409245"/>
                <a:ext cx="808514" cy="327743"/>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feld 28">
                <a:extLst>
                  <a:ext uri="{FF2B5EF4-FFF2-40B4-BE49-F238E27FC236}">
                    <a16:creationId xmlns:a16="http://schemas.microsoft.com/office/drawing/2014/main" id="{1003CA97-E694-8F55-48CB-1E79A0C5E31E}"/>
                  </a:ext>
                </a:extLst>
              </p:cNvPr>
              <p:cNvSpPr txBox="1"/>
              <p:nvPr/>
            </p:nvSpPr>
            <p:spPr>
              <a:xfrm>
                <a:off x="3300736" y="4196334"/>
                <a:ext cx="917637" cy="259890"/>
              </a:xfrm>
              <a:prstGeom prst="rect">
                <a:avLst/>
              </a:prstGeom>
            </p:spPr>
            <p:txBody>
              <a:bodyPr vert="horz" wrap="none" lIns="91440" tIns="45720" rIns="91440" bIns="45720" rtlCol="0" anchor="t">
                <a:spAutoFit/>
              </a:bodyPr>
              <a:lstStyle/>
              <a:p>
                <a:pPr algn="l"/>
                <a:r>
                  <a:rPr lang="en-US" sz="1050">
                    <a:solidFill>
                      <a:schemeClr val="tx1">
                        <a:lumMod val="75000"/>
                        <a:lumOff val="25000"/>
                      </a:schemeClr>
                    </a:solidFill>
                    <a:cs typeface="Times New Roman" panose="02020603050405020304" pitchFamily="18" charset="0"/>
                  </a:rPr>
                  <a:t>High Energy Transfer</a:t>
                </a:r>
                <a:br>
                  <a:rPr lang="en-US" sz="1050">
                    <a:solidFill>
                      <a:schemeClr val="tx1">
                        <a:lumMod val="75000"/>
                        <a:lumOff val="25000"/>
                      </a:schemeClr>
                    </a:solidFill>
                    <a:cs typeface="Times New Roman" panose="02020603050405020304" pitchFamily="18" charset="0"/>
                  </a:rPr>
                </a:br>
                <a:r>
                  <a:rPr lang="en-US" sz="1050">
                    <a:solidFill>
                      <a:schemeClr val="tx1">
                        <a:lumMod val="75000"/>
                        <a:lumOff val="25000"/>
                      </a:schemeClr>
                    </a:solidFill>
                    <a:cs typeface="Times New Roman" panose="02020603050405020304" pitchFamily="18" charset="0"/>
                  </a:rPr>
                  <a:t>Lines HEST</a:t>
                </a:r>
              </a:p>
            </p:txBody>
          </p:sp>
          <p:cxnSp>
            <p:nvCxnSpPr>
              <p:cNvPr id="30" name="Gerade Verbindung 29">
                <a:extLst>
                  <a:ext uri="{FF2B5EF4-FFF2-40B4-BE49-F238E27FC236}">
                    <a16:creationId xmlns:a16="http://schemas.microsoft.com/office/drawing/2014/main" id="{AAF6AF5C-EE16-FEAC-075F-E6017C6C66C0}"/>
                  </a:ext>
                </a:extLst>
              </p:cNvPr>
              <p:cNvCxnSpPr>
                <a:cxnSpLocks/>
              </p:cNvCxnSpPr>
              <p:nvPr/>
            </p:nvCxnSpPr>
            <p:spPr>
              <a:xfrm>
                <a:off x="3115353" y="3310283"/>
                <a:ext cx="383258" cy="835121"/>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50" name="Picture 2">
              <a:extLst>
                <a:ext uri="{FF2B5EF4-FFF2-40B4-BE49-F238E27FC236}">
                  <a16:creationId xmlns:a16="http://schemas.microsoft.com/office/drawing/2014/main" id="{F0FC64C7-3F6D-919D-FC5B-9E693B8B8D0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935"/>
            <a:stretch/>
          </p:blipFill>
          <p:spPr bwMode="auto">
            <a:xfrm>
              <a:off x="245919" y="4352335"/>
              <a:ext cx="1551709" cy="38227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grpSp>
      <p:sp>
        <p:nvSpPr>
          <p:cNvPr id="56" name="Titel 3">
            <a:extLst>
              <a:ext uri="{FF2B5EF4-FFF2-40B4-BE49-F238E27FC236}">
                <a16:creationId xmlns:a16="http://schemas.microsoft.com/office/drawing/2014/main" id="{2B17F8A2-C395-1D70-4578-2DB0C1C5F10A}"/>
              </a:ext>
            </a:extLst>
          </p:cNvPr>
          <p:cNvSpPr>
            <a:spLocks noGrp="1"/>
          </p:cNvSpPr>
          <p:nvPr>
            <p:ph type="title"/>
          </p:nvPr>
        </p:nvSpPr>
        <p:spPr>
          <a:xfrm>
            <a:off x="27325" y="67886"/>
            <a:ext cx="6700979" cy="590668"/>
          </a:xfrm>
        </p:spPr>
        <p:txBody>
          <a:bodyPr/>
          <a:lstStyle/>
          <a:p>
            <a:r>
              <a:rPr lang="en-US" dirty="0">
                <a:latin typeface="+mn-lt"/>
                <a:cs typeface="Calibri" panose="020F0502020204030204" pitchFamily="34" charset="0"/>
              </a:rPr>
              <a:t>Status Accelerators </a:t>
            </a:r>
            <a:br>
              <a:rPr lang="en-US" dirty="0">
                <a:latin typeface="+mn-lt"/>
                <a:cs typeface="Calibri" panose="020F0502020204030204" pitchFamily="34" charset="0"/>
              </a:rPr>
            </a:br>
            <a:r>
              <a:rPr lang="en-US" sz="1600" i="1" dirty="0">
                <a:latin typeface="+mn-lt"/>
                <a:cs typeface="Calibri" panose="020F0502020204030204" pitchFamily="34" charset="0"/>
              </a:rPr>
              <a:t>25 Feb 2024</a:t>
            </a:r>
            <a:endParaRPr lang="en-US" i="1" dirty="0">
              <a:latin typeface="+mn-lt"/>
              <a:cs typeface="Calibri" panose="020F0502020204030204" pitchFamily="34" charset="0"/>
            </a:endParaRPr>
          </a:p>
        </p:txBody>
      </p:sp>
      <p:grpSp>
        <p:nvGrpSpPr>
          <p:cNvPr id="2" name="Gruppieren 1">
            <a:extLst>
              <a:ext uri="{FF2B5EF4-FFF2-40B4-BE49-F238E27FC236}">
                <a16:creationId xmlns:a16="http://schemas.microsoft.com/office/drawing/2014/main" id="{6CC420F9-BC40-F46B-3FC5-6A5F51BEA691}"/>
              </a:ext>
            </a:extLst>
          </p:cNvPr>
          <p:cNvGrpSpPr/>
          <p:nvPr/>
        </p:nvGrpSpPr>
        <p:grpSpPr>
          <a:xfrm>
            <a:off x="1231126" y="1640853"/>
            <a:ext cx="216584" cy="537349"/>
            <a:chOff x="6018508" y="-51711"/>
            <a:chExt cx="284400" cy="705600"/>
          </a:xfrm>
        </p:grpSpPr>
        <p:sp>
          <p:nvSpPr>
            <p:cNvPr id="3" name="Rechteck 2">
              <a:extLst>
                <a:ext uri="{FF2B5EF4-FFF2-40B4-BE49-F238E27FC236}">
                  <a16:creationId xmlns:a16="http://schemas.microsoft.com/office/drawing/2014/main" id="{69E99B14-1AC5-3497-5A1C-3DE5ADEA8A05}"/>
                </a:ext>
              </a:extLst>
            </p:cNvPr>
            <p:cNvSpPr/>
            <p:nvPr/>
          </p:nvSpPr>
          <p:spPr>
            <a:xfrm>
              <a:off x="6018508" y="-51711"/>
              <a:ext cx="284400" cy="7056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Oval 3">
              <a:extLst>
                <a:ext uri="{FF2B5EF4-FFF2-40B4-BE49-F238E27FC236}">
                  <a16:creationId xmlns:a16="http://schemas.microsoft.com/office/drawing/2014/main" id="{C4B5BB4C-711D-6B6B-E5DE-F4D1A1D2C010}"/>
                </a:ext>
              </a:extLst>
            </p:cNvPr>
            <p:cNvSpPr/>
            <p:nvPr/>
          </p:nvSpPr>
          <p:spPr>
            <a:xfrm>
              <a:off x="6067586" y="-7712"/>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Oval 4">
              <a:extLst>
                <a:ext uri="{FF2B5EF4-FFF2-40B4-BE49-F238E27FC236}">
                  <a16:creationId xmlns:a16="http://schemas.microsoft.com/office/drawing/2014/main" id="{B0DE8096-63E5-A5DE-AEE1-5CD4BA84B840}"/>
                </a:ext>
              </a:extLst>
            </p:cNvPr>
            <p:cNvSpPr/>
            <p:nvPr/>
          </p:nvSpPr>
          <p:spPr>
            <a:xfrm>
              <a:off x="6067586" y="207187"/>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7B54E4DF-C3BB-6F82-605E-217C1CC489E0}"/>
                </a:ext>
              </a:extLst>
            </p:cNvPr>
            <p:cNvSpPr/>
            <p:nvPr/>
          </p:nvSpPr>
          <p:spPr>
            <a:xfrm>
              <a:off x="6065003" y="422086"/>
              <a:ext cx="185980" cy="18598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7" name="Gruppieren 16">
            <a:extLst>
              <a:ext uri="{FF2B5EF4-FFF2-40B4-BE49-F238E27FC236}">
                <a16:creationId xmlns:a16="http://schemas.microsoft.com/office/drawing/2014/main" id="{69156C6A-5B14-7044-70AA-F0D5AF3942AB}"/>
              </a:ext>
            </a:extLst>
          </p:cNvPr>
          <p:cNvGrpSpPr/>
          <p:nvPr/>
        </p:nvGrpSpPr>
        <p:grpSpPr>
          <a:xfrm>
            <a:off x="4893438" y="972623"/>
            <a:ext cx="216584" cy="537349"/>
            <a:chOff x="6018508" y="-51711"/>
            <a:chExt cx="284400" cy="705600"/>
          </a:xfrm>
        </p:grpSpPr>
        <p:sp>
          <p:nvSpPr>
            <p:cNvPr id="18" name="Rechteck 17">
              <a:extLst>
                <a:ext uri="{FF2B5EF4-FFF2-40B4-BE49-F238E27FC236}">
                  <a16:creationId xmlns:a16="http://schemas.microsoft.com/office/drawing/2014/main" id="{D4609A4A-F4B0-474B-836C-F27A1092C3E7}"/>
                </a:ext>
              </a:extLst>
            </p:cNvPr>
            <p:cNvSpPr/>
            <p:nvPr/>
          </p:nvSpPr>
          <p:spPr>
            <a:xfrm>
              <a:off x="6018508" y="-51711"/>
              <a:ext cx="284400" cy="7056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3EAC93AA-B323-3123-1EFD-DC9C6A73170D}"/>
                </a:ext>
              </a:extLst>
            </p:cNvPr>
            <p:cNvSpPr/>
            <p:nvPr/>
          </p:nvSpPr>
          <p:spPr>
            <a:xfrm>
              <a:off x="6067586" y="-7712"/>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0910E396-D935-CB12-6B4E-24A07175626A}"/>
                </a:ext>
              </a:extLst>
            </p:cNvPr>
            <p:cNvSpPr/>
            <p:nvPr/>
          </p:nvSpPr>
          <p:spPr>
            <a:xfrm>
              <a:off x="6067586" y="207187"/>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DBEE3A66-72EE-BCA5-8FBA-3DC1399EF45B}"/>
                </a:ext>
              </a:extLst>
            </p:cNvPr>
            <p:cNvSpPr/>
            <p:nvPr/>
          </p:nvSpPr>
          <p:spPr>
            <a:xfrm>
              <a:off x="6065003" y="422086"/>
              <a:ext cx="185980" cy="18598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uppieren 21">
            <a:extLst>
              <a:ext uri="{FF2B5EF4-FFF2-40B4-BE49-F238E27FC236}">
                <a16:creationId xmlns:a16="http://schemas.microsoft.com/office/drawing/2014/main" id="{F0DE1BA0-9C67-C8DE-80C5-9DAFA461B067}"/>
              </a:ext>
            </a:extLst>
          </p:cNvPr>
          <p:cNvGrpSpPr/>
          <p:nvPr/>
        </p:nvGrpSpPr>
        <p:grpSpPr>
          <a:xfrm>
            <a:off x="2457608" y="2014234"/>
            <a:ext cx="216584" cy="537349"/>
            <a:chOff x="6018508" y="-51711"/>
            <a:chExt cx="284400" cy="705600"/>
          </a:xfrm>
        </p:grpSpPr>
        <p:sp>
          <p:nvSpPr>
            <p:cNvPr id="23" name="Rechteck 22">
              <a:extLst>
                <a:ext uri="{FF2B5EF4-FFF2-40B4-BE49-F238E27FC236}">
                  <a16:creationId xmlns:a16="http://schemas.microsoft.com/office/drawing/2014/main" id="{8C6B2838-E1AB-5AD1-59FD-4AB0102896D6}"/>
                </a:ext>
              </a:extLst>
            </p:cNvPr>
            <p:cNvSpPr/>
            <p:nvPr/>
          </p:nvSpPr>
          <p:spPr>
            <a:xfrm>
              <a:off x="6018508" y="-51711"/>
              <a:ext cx="284400" cy="7056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8FCB9A17-B332-D89C-84CB-0FF0FC94A49A}"/>
                </a:ext>
              </a:extLst>
            </p:cNvPr>
            <p:cNvSpPr/>
            <p:nvPr/>
          </p:nvSpPr>
          <p:spPr>
            <a:xfrm>
              <a:off x="6067586" y="-7712"/>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FC7191EC-D3FC-74B9-360D-89514A3A7A2F}"/>
                </a:ext>
              </a:extLst>
            </p:cNvPr>
            <p:cNvSpPr/>
            <p:nvPr/>
          </p:nvSpPr>
          <p:spPr>
            <a:xfrm>
              <a:off x="6067586" y="207187"/>
              <a:ext cx="185980" cy="185980"/>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8DF095E8-F760-54FD-92EC-61813A67E2B8}"/>
                </a:ext>
              </a:extLst>
            </p:cNvPr>
            <p:cNvSpPr/>
            <p:nvPr/>
          </p:nvSpPr>
          <p:spPr>
            <a:xfrm>
              <a:off x="6065003" y="422086"/>
              <a:ext cx="185980" cy="18598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uppieren 7">
            <a:extLst>
              <a:ext uri="{FF2B5EF4-FFF2-40B4-BE49-F238E27FC236}">
                <a16:creationId xmlns:a16="http://schemas.microsoft.com/office/drawing/2014/main" id="{BE11BB4C-3375-79E3-D5CA-F784933391DF}"/>
              </a:ext>
            </a:extLst>
          </p:cNvPr>
          <p:cNvGrpSpPr/>
          <p:nvPr/>
        </p:nvGrpSpPr>
        <p:grpSpPr>
          <a:xfrm>
            <a:off x="4780150" y="2826141"/>
            <a:ext cx="216584" cy="537349"/>
            <a:chOff x="6018508" y="-51711"/>
            <a:chExt cx="284400" cy="705600"/>
          </a:xfrm>
        </p:grpSpPr>
        <p:sp>
          <p:nvSpPr>
            <p:cNvPr id="13" name="Rechteck 12">
              <a:extLst>
                <a:ext uri="{FF2B5EF4-FFF2-40B4-BE49-F238E27FC236}">
                  <a16:creationId xmlns:a16="http://schemas.microsoft.com/office/drawing/2014/main" id="{5BABA358-D90A-3A17-34E1-3C8845AD58CA}"/>
                </a:ext>
              </a:extLst>
            </p:cNvPr>
            <p:cNvSpPr/>
            <p:nvPr/>
          </p:nvSpPr>
          <p:spPr>
            <a:xfrm>
              <a:off x="6018508" y="-51711"/>
              <a:ext cx="284400" cy="7056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A33EA1BA-800C-6F26-6805-1848FF181E99}"/>
                </a:ext>
              </a:extLst>
            </p:cNvPr>
            <p:cNvSpPr/>
            <p:nvPr/>
          </p:nvSpPr>
          <p:spPr>
            <a:xfrm>
              <a:off x="6067586" y="-7712"/>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513B638-F158-C707-8865-C1322A066F3A}"/>
                </a:ext>
              </a:extLst>
            </p:cNvPr>
            <p:cNvSpPr/>
            <p:nvPr/>
          </p:nvSpPr>
          <p:spPr>
            <a:xfrm>
              <a:off x="6067586" y="207187"/>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69B5EE95-735A-ABDE-8368-AFB71C097987}"/>
                </a:ext>
              </a:extLst>
            </p:cNvPr>
            <p:cNvSpPr/>
            <p:nvPr/>
          </p:nvSpPr>
          <p:spPr>
            <a:xfrm>
              <a:off x="6065003" y="422086"/>
              <a:ext cx="185980" cy="18598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7" name="Gruppieren 26">
            <a:extLst>
              <a:ext uri="{FF2B5EF4-FFF2-40B4-BE49-F238E27FC236}">
                <a16:creationId xmlns:a16="http://schemas.microsoft.com/office/drawing/2014/main" id="{94FD7944-A856-9526-09E4-E9D09975A612}"/>
              </a:ext>
            </a:extLst>
          </p:cNvPr>
          <p:cNvGrpSpPr/>
          <p:nvPr/>
        </p:nvGrpSpPr>
        <p:grpSpPr>
          <a:xfrm>
            <a:off x="4527825" y="3578516"/>
            <a:ext cx="216584" cy="537349"/>
            <a:chOff x="6018508" y="-51711"/>
            <a:chExt cx="284400" cy="705600"/>
          </a:xfrm>
        </p:grpSpPr>
        <p:sp>
          <p:nvSpPr>
            <p:cNvPr id="28" name="Rechteck 27">
              <a:extLst>
                <a:ext uri="{FF2B5EF4-FFF2-40B4-BE49-F238E27FC236}">
                  <a16:creationId xmlns:a16="http://schemas.microsoft.com/office/drawing/2014/main" id="{316ACC5F-F37C-E9A9-2CC1-D955E5A085D0}"/>
                </a:ext>
              </a:extLst>
            </p:cNvPr>
            <p:cNvSpPr/>
            <p:nvPr/>
          </p:nvSpPr>
          <p:spPr>
            <a:xfrm>
              <a:off x="6018508" y="-51711"/>
              <a:ext cx="284400" cy="7056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60033180-33BE-A668-E79F-B7A3AC251A5B}"/>
                </a:ext>
              </a:extLst>
            </p:cNvPr>
            <p:cNvSpPr/>
            <p:nvPr/>
          </p:nvSpPr>
          <p:spPr>
            <a:xfrm>
              <a:off x="6067586" y="-7712"/>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AD80047A-FEED-AE17-5A98-0091B595AC65}"/>
                </a:ext>
              </a:extLst>
            </p:cNvPr>
            <p:cNvSpPr/>
            <p:nvPr/>
          </p:nvSpPr>
          <p:spPr>
            <a:xfrm>
              <a:off x="6067586" y="207187"/>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05D694B6-F360-C3FE-BD28-26A11498C77C}"/>
                </a:ext>
              </a:extLst>
            </p:cNvPr>
            <p:cNvSpPr/>
            <p:nvPr/>
          </p:nvSpPr>
          <p:spPr>
            <a:xfrm>
              <a:off x="6065003" y="422086"/>
              <a:ext cx="185980" cy="18598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5" name="Gruppieren 34">
            <a:extLst>
              <a:ext uri="{FF2B5EF4-FFF2-40B4-BE49-F238E27FC236}">
                <a16:creationId xmlns:a16="http://schemas.microsoft.com/office/drawing/2014/main" id="{448EEF3B-DFC6-DBF1-3C77-2C2CF09CF198}"/>
              </a:ext>
            </a:extLst>
          </p:cNvPr>
          <p:cNvGrpSpPr/>
          <p:nvPr/>
        </p:nvGrpSpPr>
        <p:grpSpPr>
          <a:xfrm>
            <a:off x="4515413" y="1909588"/>
            <a:ext cx="216584" cy="537349"/>
            <a:chOff x="6018508" y="-51711"/>
            <a:chExt cx="284400" cy="705600"/>
          </a:xfrm>
        </p:grpSpPr>
        <p:sp>
          <p:nvSpPr>
            <p:cNvPr id="36" name="Rechteck 35">
              <a:extLst>
                <a:ext uri="{FF2B5EF4-FFF2-40B4-BE49-F238E27FC236}">
                  <a16:creationId xmlns:a16="http://schemas.microsoft.com/office/drawing/2014/main" id="{EBD25917-EDCA-4CA8-3580-F7624648A42D}"/>
                </a:ext>
              </a:extLst>
            </p:cNvPr>
            <p:cNvSpPr/>
            <p:nvPr/>
          </p:nvSpPr>
          <p:spPr>
            <a:xfrm>
              <a:off x="6018508" y="-51711"/>
              <a:ext cx="284400" cy="7056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512C783A-8411-963A-B310-9A545A18D74E}"/>
                </a:ext>
              </a:extLst>
            </p:cNvPr>
            <p:cNvSpPr/>
            <p:nvPr/>
          </p:nvSpPr>
          <p:spPr>
            <a:xfrm>
              <a:off x="6067586" y="-7712"/>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A3E53BFC-07BF-D222-CC98-1B8904561C91}"/>
                </a:ext>
              </a:extLst>
            </p:cNvPr>
            <p:cNvSpPr/>
            <p:nvPr/>
          </p:nvSpPr>
          <p:spPr>
            <a:xfrm>
              <a:off x="6067586" y="207187"/>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a:extLst>
                <a:ext uri="{FF2B5EF4-FFF2-40B4-BE49-F238E27FC236}">
                  <a16:creationId xmlns:a16="http://schemas.microsoft.com/office/drawing/2014/main" id="{540FEE22-4E59-0D34-583C-5E03AEB1F5AD}"/>
                </a:ext>
              </a:extLst>
            </p:cNvPr>
            <p:cNvSpPr/>
            <p:nvPr/>
          </p:nvSpPr>
          <p:spPr>
            <a:xfrm>
              <a:off x="6065003" y="422086"/>
              <a:ext cx="185980" cy="18598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Datumsplatzhalter 45">
            <a:extLst>
              <a:ext uri="{FF2B5EF4-FFF2-40B4-BE49-F238E27FC236}">
                <a16:creationId xmlns:a16="http://schemas.microsoft.com/office/drawing/2014/main" id="{9981B2FD-E9A9-439B-D1D7-BF54FB856AE3}"/>
              </a:ext>
            </a:extLst>
          </p:cNvPr>
          <p:cNvSpPr>
            <a:spLocks noGrp="1"/>
          </p:cNvSpPr>
          <p:nvPr>
            <p:ph type="dt" sz="half" idx="2"/>
          </p:nvPr>
        </p:nvSpPr>
        <p:spPr/>
        <p:txBody>
          <a:bodyPr/>
          <a:lstStyle/>
          <a:p>
            <a:r>
              <a:rPr lang="de-DE"/>
              <a:t>R. Aßmann - ACC</a:t>
            </a:r>
          </a:p>
        </p:txBody>
      </p:sp>
      <p:sp>
        <p:nvSpPr>
          <p:cNvPr id="47" name="Rechteck 46">
            <a:extLst>
              <a:ext uri="{FF2B5EF4-FFF2-40B4-BE49-F238E27FC236}">
                <a16:creationId xmlns:a16="http://schemas.microsoft.com/office/drawing/2014/main" id="{CF1CE128-5DD6-D9A4-7C65-9E3888C7E7A2}"/>
              </a:ext>
            </a:extLst>
          </p:cNvPr>
          <p:cNvSpPr/>
          <p:nvPr/>
        </p:nvSpPr>
        <p:spPr>
          <a:xfrm>
            <a:off x="7266532" y="282633"/>
            <a:ext cx="223236" cy="448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Textfeld 44">
            <a:extLst>
              <a:ext uri="{FF2B5EF4-FFF2-40B4-BE49-F238E27FC236}">
                <a16:creationId xmlns:a16="http://schemas.microsoft.com/office/drawing/2014/main" id="{18831DEC-F760-191D-CFCA-B7494A7EA190}"/>
              </a:ext>
            </a:extLst>
          </p:cNvPr>
          <p:cNvSpPr txBox="1"/>
          <p:nvPr/>
        </p:nvSpPr>
        <p:spPr>
          <a:xfrm>
            <a:off x="7249906" y="966822"/>
            <a:ext cx="1906903" cy="4016484"/>
          </a:xfrm>
          <a:prstGeom prst="rect">
            <a:avLst/>
          </a:prstGeom>
        </p:spPr>
        <p:txBody>
          <a:bodyPr vert="horz" wrap="square" lIns="91440" tIns="45720" rIns="91440" bIns="45720" rtlCol="0" anchor="t">
            <a:spAutoFit/>
          </a:bodyPr>
          <a:lstStyle/>
          <a:p>
            <a:pPr algn="l"/>
            <a:r>
              <a:rPr lang="en-US" sz="1000" b="1" dirty="0"/>
              <a:t>Shutdown achievements</a:t>
            </a:r>
            <a:r>
              <a:rPr lang="en-US" sz="1000" dirty="0"/>
              <a:t>:</a:t>
            </a:r>
          </a:p>
          <a:p>
            <a:pPr algn="l"/>
            <a:r>
              <a:rPr lang="en-US" sz="500" dirty="0"/>
              <a:t> </a:t>
            </a:r>
          </a:p>
          <a:p>
            <a:pPr>
              <a:spcAft>
                <a:spcPts val="1200"/>
              </a:spcAft>
            </a:pPr>
            <a:r>
              <a:rPr lang="en-US" sz="1000" dirty="0"/>
              <a:t>Modernization, upgrades and repairs. Prepare for user run but also FAIR operation. Major works done, some the 1st time in decades (e.g. ESR).</a:t>
            </a:r>
            <a:br>
              <a:rPr lang="en-US" sz="1000" dirty="0"/>
            </a:br>
            <a:r>
              <a:rPr lang="en-US" sz="500" dirty="0"/>
              <a:t> </a:t>
            </a:r>
            <a:br>
              <a:rPr lang="en-US" sz="1000" dirty="0"/>
            </a:br>
            <a:r>
              <a:rPr lang="en-US" sz="1000" dirty="0"/>
              <a:t>Examples: </a:t>
            </a:r>
            <a:r>
              <a:rPr lang="en-US" sz="1000" b="1" dirty="0"/>
              <a:t>Sources</a:t>
            </a:r>
            <a:r>
              <a:rPr lang="en-US" sz="1000" dirty="0"/>
              <a:t> – new ion species prepared. </a:t>
            </a:r>
            <a:r>
              <a:rPr lang="en-US" sz="1000" b="1" dirty="0"/>
              <a:t>UNILAC</a:t>
            </a:r>
            <a:r>
              <a:rPr lang="en-US" sz="1000" dirty="0"/>
              <a:t> tunnel septum magnet improved </a:t>
            </a:r>
            <a:r>
              <a:rPr lang="en-US" sz="1000" dirty="0">
                <a:sym typeface="Wingdings" pitchFamily="2" charset="2"/>
              </a:rPr>
              <a:t> </a:t>
            </a:r>
            <a:r>
              <a:rPr lang="en-US" sz="1000" dirty="0"/>
              <a:t>Z line can be served again after several years. Exchange of </a:t>
            </a:r>
            <a:r>
              <a:rPr lang="en-US" sz="1000" dirty="0" err="1"/>
              <a:t>superlens</a:t>
            </a:r>
            <a:r>
              <a:rPr lang="en-US" sz="1000" dirty="0"/>
              <a:t> electrodes </a:t>
            </a:r>
            <a:r>
              <a:rPr lang="en-US" sz="1000" dirty="0">
                <a:sym typeface="Wingdings" pitchFamily="2" charset="2"/>
              </a:rPr>
              <a:t></a:t>
            </a:r>
            <a:r>
              <a:rPr lang="en-US" sz="1000" dirty="0"/>
              <a:t> operation back with high performance. </a:t>
            </a:r>
            <a:r>
              <a:rPr lang="en-US" sz="1000" b="1" dirty="0"/>
              <a:t>SIS18</a:t>
            </a:r>
            <a:r>
              <a:rPr lang="en-US" sz="1000" dirty="0"/>
              <a:t> new micro-spill cavity for smoother ion rate in slow extraction. </a:t>
            </a:r>
            <a:r>
              <a:rPr lang="en-US" sz="1000" b="1" dirty="0"/>
              <a:t>HEST</a:t>
            </a:r>
            <a:r>
              <a:rPr lang="en-US" sz="1000" dirty="0"/>
              <a:t> diagnostics modernized and digitized. </a:t>
            </a:r>
            <a:r>
              <a:rPr lang="en-US" sz="1000" b="1" dirty="0"/>
              <a:t>CRYRING</a:t>
            </a:r>
            <a:r>
              <a:rPr lang="en-US" sz="1000" dirty="0"/>
              <a:t> new experimental capabilities. </a:t>
            </a:r>
            <a:r>
              <a:rPr lang="en-US" sz="1000" b="1" dirty="0"/>
              <a:t>HiTRAP</a:t>
            </a:r>
            <a:r>
              <a:rPr lang="en-US" sz="1000" dirty="0"/>
              <a:t> RFQ tuned up to higher fields and software modernized to FAIR standard (ongoing). </a:t>
            </a:r>
            <a:r>
              <a:rPr lang="en-US" sz="1000" b="1" dirty="0"/>
              <a:t>ESR</a:t>
            </a:r>
            <a:r>
              <a:rPr lang="en-US" sz="1000" dirty="0"/>
              <a:t> cooling equipment repaired. </a:t>
            </a:r>
          </a:p>
        </p:txBody>
      </p:sp>
      <p:sp>
        <p:nvSpPr>
          <p:cNvPr id="49" name="Rechteck 48">
            <a:extLst>
              <a:ext uri="{FF2B5EF4-FFF2-40B4-BE49-F238E27FC236}">
                <a16:creationId xmlns:a16="http://schemas.microsoft.com/office/drawing/2014/main" id="{0F424AF2-A53C-12CD-E62B-38FCC5B11DEB}"/>
              </a:ext>
            </a:extLst>
          </p:cNvPr>
          <p:cNvSpPr/>
          <p:nvPr/>
        </p:nvSpPr>
        <p:spPr>
          <a:xfrm>
            <a:off x="5134559" y="715295"/>
            <a:ext cx="130382" cy="24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feld 9">
            <a:extLst>
              <a:ext uri="{FF2B5EF4-FFF2-40B4-BE49-F238E27FC236}">
                <a16:creationId xmlns:a16="http://schemas.microsoft.com/office/drawing/2014/main" id="{85E2C223-282C-1060-EAD0-E5E23D011CF2}"/>
              </a:ext>
            </a:extLst>
          </p:cNvPr>
          <p:cNvSpPr txBox="1"/>
          <p:nvPr/>
        </p:nvSpPr>
        <p:spPr>
          <a:xfrm>
            <a:off x="4282717" y="34074"/>
            <a:ext cx="2947883" cy="8233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wrap="square" lIns="91440" tIns="45720" rIns="91440" bIns="45720" rtlCol="0" anchor="t">
            <a:spAutoFit/>
          </a:bodyPr>
          <a:lstStyle/>
          <a:p>
            <a:pPr>
              <a:spcAft>
                <a:spcPts val="300"/>
              </a:spcAft>
              <a:tabLst>
                <a:tab pos="703263" algn="l"/>
                <a:tab pos="1503363" algn="l"/>
                <a:tab pos="2084388" algn="l"/>
              </a:tabLst>
            </a:pPr>
            <a:r>
              <a:rPr lang="en-US" sz="1000" dirty="0">
                <a:latin typeface="Arial Narrow" panose="020B0604020202020204" pitchFamily="34" charset="0"/>
                <a:cs typeface="Arial Narrow" panose="020B0604020202020204" pitchFamily="34" charset="0"/>
              </a:rPr>
              <a:t>Ionenquellen 	</a:t>
            </a:r>
            <a:r>
              <a:rPr lang="en-US" sz="1000" dirty="0">
                <a:solidFill>
                  <a:srgbClr val="00B050"/>
                </a:solidFill>
                <a:latin typeface="Arial Narrow" panose="020B0604020202020204" pitchFamily="34" charset="0"/>
                <a:cs typeface="Arial Narrow" panose="020B0604020202020204" pitchFamily="34" charset="0"/>
              </a:rPr>
              <a:t>OK	</a:t>
            </a:r>
            <a:r>
              <a:rPr lang="en-US" sz="1000" dirty="0">
                <a:latin typeface="Arial Narrow" panose="020B0604020202020204" pitchFamily="34" charset="0"/>
                <a:cs typeface="Arial Narrow" panose="020B0604020202020204" pitchFamily="34" charset="0"/>
              </a:rPr>
              <a:t>CRYRINK	</a:t>
            </a:r>
            <a:r>
              <a:rPr lang="en-US" sz="1000" dirty="0">
                <a:solidFill>
                  <a:srgbClr val="00B050"/>
                </a:solidFill>
                <a:latin typeface="Arial Narrow" panose="020B0604020202020204" pitchFamily="34" charset="0"/>
                <a:cs typeface="Arial Narrow" panose="020B0604020202020204" pitchFamily="34" charset="0"/>
              </a:rPr>
              <a:t>OK</a:t>
            </a:r>
          </a:p>
          <a:p>
            <a:pPr>
              <a:spcAft>
                <a:spcPts val="300"/>
              </a:spcAft>
              <a:tabLst>
                <a:tab pos="703263" algn="l"/>
                <a:tab pos="1503363" algn="l"/>
                <a:tab pos="2084388" algn="l"/>
              </a:tabLst>
            </a:pPr>
            <a:r>
              <a:rPr lang="en-US" sz="1000" dirty="0">
                <a:latin typeface="Arial Narrow" panose="020B0604020202020204" pitchFamily="34" charset="0"/>
                <a:cs typeface="Arial Narrow" panose="020B0604020202020204" pitchFamily="34" charset="0"/>
              </a:rPr>
              <a:t>UNILAC	</a:t>
            </a:r>
            <a:r>
              <a:rPr lang="en-US" sz="1000" dirty="0">
                <a:solidFill>
                  <a:srgbClr val="00B050"/>
                </a:solidFill>
                <a:latin typeface="Arial Narrow" panose="020B0604020202020204" pitchFamily="34" charset="0"/>
                <a:cs typeface="Arial Narrow" panose="020B0604020202020204" pitchFamily="34" charset="0"/>
              </a:rPr>
              <a:t>OK </a:t>
            </a:r>
            <a:r>
              <a:rPr lang="en-US" sz="1000" dirty="0">
                <a:solidFill>
                  <a:srgbClr val="FFFF00"/>
                </a:solidFill>
                <a:highlight>
                  <a:srgbClr val="808080"/>
                </a:highlight>
                <a:latin typeface="Arial Narrow" panose="020B0604020202020204" pitchFamily="34" charset="0"/>
                <a:cs typeface="Arial Narrow" panose="020B0604020202020204" pitchFamily="34" charset="0"/>
              </a:rPr>
              <a:t>with risks</a:t>
            </a:r>
            <a:r>
              <a:rPr lang="en-US" sz="1000" dirty="0">
                <a:latin typeface="Arial Narrow" panose="020B0604020202020204" pitchFamily="34" charset="0"/>
                <a:cs typeface="Arial Narrow" panose="020B0604020202020204" pitchFamily="34" charset="0"/>
              </a:rPr>
              <a:t>  	HiTRAP	</a:t>
            </a:r>
            <a:r>
              <a:rPr lang="en-US" sz="1000" dirty="0">
                <a:solidFill>
                  <a:srgbClr val="00B050"/>
                </a:solidFill>
                <a:latin typeface="Arial Narrow" panose="020B0604020202020204" pitchFamily="34" charset="0"/>
                <a:cs typeface="Arial Narrow" panose="020B0604020202020204" pitchFamily="34" charset="0"/>
              </a:rPr>
              <a:t>OK</a:t>
            </a:r>
            <a:endParaRPr lang="en-US" sz="1000" dirty="0">
              <a:solidFill>
                <a:srgbClr val="FFFF00"/>
              </a:solidFill>
              <a:highlight>
                <a:srgbClr val="808080"/>
              </a:highlight>
              <a:latin typeface="Arial Narrow" panose="020B0604020202020204" pitchFamily="34" charset="0"/>
              <a:cs typeface="Arial Narrow" panose="020B0604020202020204" pitchFamily="34" charset="0"/>
            </a:endParaRPr>
          </a:p>
          <a:p>
            <a:pPr>
              <a:spcAft>
                <a:spcPts val="300"/>
              </a:spcAft>
              <a:tabLst>
                <a:tab pos="703263" algn="l"/>
                <a:tab pos="1503363" algn="l"/>
                <a:tab pos="2084388" algn="l"/>
              </a:tabLst>
            </a:pPr>
            <a:r>
              <a:rPr lang="en-US" sz="1000" dirty="0">
                <a:latin typeface="Arial Narrow" panose="020B0604020202020204" pitchFamily="34" charset="0"/>
                <a:cs typeface="Arial Narrow" panose="020B0604020202020204" pitchFamily="34" charset="0"/>
              </a:rPr>
              <a:t>SIS18	</a:t>
            </a:r>
            <a:r>
              <a:rPr lang="en-US" sz="1000" dirty="0">
                <a:solidFill>
                  <a:srgbClr val="00B050"/>
                </a:solidFill>
                <a:latin typeface="Arial Narrow" panose="020B0604020202020204" pitchFamily="34" charset="0"/>
                <a:cs typeface="Arial Narrow" panose="020B0604020202020204" pitchFamily="34" charset="0"/>
              </a:rPr>
              <a:t>OK	</a:t>
            </a:r>
            <a:r>
              <a:rPr lang="en-US" sz="1000" dirty="0">
                <a:latin typeface="Arial Narrow" panose="020B0604020202020204" pitchFamily="34" charset="0"/>
                <a:cs typeface="Arial Narrow" panose="020B0604020202020204" pitchFamily="34" charset="0"/>
              </a:rPr>
              <a:t>ESR	</a:t>
            </a:r>
            <a:r>
              <a:rPr lang="en-US" sz="1000" dirty="0">
                <a:solidFill>
                  <a:srgbClr val="FF0000"/>
                </a:solidFill>
                <a:latin typeface="Arial Narrow" panose="020B0604020202020204" pitchFamily="34" charset="0"/>
                <a:cs typeface="Arial Narrow" panose="020B0604020202020204" pitchFamily="34" charset="0"/>
              </a:rPr>
              <a:t>Target</a:t>
            </a:r>
            <a:r>
              <a:rPr lang="en-US" sz="1000" dirty="0">
                <a:latin typeface="Arial Narrow" panose="020B0604020202020204" pitchFamily="34" charset="0"/>
                <a:cs typeface="Arial Narrow" panose="020B0604020202020204" pitchFamily="34" charset="0"/>
              </a:rPr>
              <a:t> </a:t>
            </a:r>
            <a:r>
              <a:rPr lang="en-US" sz="1000" dirty="0">
                <a:solidFill>
                  <a:srgbClr val="FFFF00"/>
                </a:solidFill>
                <a:highlight>
                  <a:srgbClr val="808080"/>
                </a:highlight>
                <a:latin typeface="Arial Narrow" panose="020B0604020202020204" pitchFamily="34" charset="0"/>
                <a:cs typeface="Arial Narrow" panose="020B0604020202020204" pitchFamily="34" charset="0"/>
              </a:rPr>
              <a:t>19 Dec</a:t>
            </a:r>
            <a:endParaRPr lang="en-US" sz="1000" dirty="0">
              <a:solidFill>
                <a:srgbClr val="00B050"/>
              </a:solidFill>
              <a:latin typeface="Arial Narrow" panose="020B0604020202020204" pitchFamily="34" charset="0"/>
              <a:cs typeface="Arial Narrow" panose="020B0604020202020204" pitchFamily="34" charset="0"/>
            </a:endParaRPr>
          </a:p>
          <a:p>
            <a:pPr algn="l">
              <a:spcAft>
                <a:spcPts val="300"/>
              </a:spcAft>
              <a:tabLst>
                <a:tab pos="703263" algn="l"/>
                <a:tab pos="1503363" algn="l"/>
                <a:tab pos="2084388" algn="l"/>
              </a:tabLst>
            </a:pPr>
            <a:r>
              <a:rPr lang="en-US" sz="1000" dirty="0">
                <a:latin typeface="Arial Narrow" panose="020B0604020202020204" pitchFamily="34" charset="0"/>
                <a:cs typeface="Arial Narrow" panose="020B0604020202020204" pitchFamily="34" charset="0"/>
              </a:rPr>
              <a:t>HEST	</a:t>
            </a:r>
            <a:r>
              <a:rPr lang="en-US" sz="1000" dirty="0">
                <a:solidFill>
                  <a:srgbClr val="00B050"/>
                </a:solidFill>
                <a:latin typeface="Arial Narrow" panose="020B0604020202020204" pitchFamily="34" charset="0"/>
                <a:cs typeface="Arial Narrow" panose="020B0604020202020204" pitchFamily="34" charset="0"/>
              </a:rPr>
              <a:t>OK	</a:t>
            </a:r>
          </a:p>
        </p:txBody>
      </p:sp>
      <p:sp>
        <p:nvSpPr>
          <p:cNvPr id="48" name="Textfeld 47">
            <a:extLst>
              <a:ext uri="{FF2B5EF4-FFF2-40B4-BE49-F238E27FC236}">
                <a16:creationId xmlns:a16="http://schemas.microsoft.com/office/drawing/2014/main" id="{2476AC0B-35FF-D38E-252F-85C333EECA52}"/>
              </a:ext>
            </a:extLst>
          </p:cNvPr>
          <p:cNvSpPr txBox="1"/>
          <p:nvPr/>
        </p:nvSpPr>
        <p:spPr>
          <a:xfrm>
            <a:off x="5149307" y="874864"/>
            <a:ext cx="1306768" cy="415498"/>
          </a:xfrm>
          <a:prstGeom prst="rect">
            <a:avLst/>
          </a:prstGeom>
        </p:spPr>
        <p:txBody>
          <a:bodyPr vert="horz" wrap="none" lIns="91440" tIns="45720" rIns="91440" bIns="45720" rtlCol="0" anchor="t">
            <a:spAutoFit/>
          </a:bodyPr>
          <a:lstStyle/>
          <a:p>
            <a:pPr algn="l"/>
            <a:r>
              <a:rPr lang="en-US" sz="1050" dirty="0">
                <a:solidFill>
                  <a:schemeClr val="tx1">
                    <a:lumMod val="75000"/>
                    <a:lumOff val="25000"/>
                  </a:schemeClr>
                </a:solidFill>
                <a:cs typeface="Times New Roman" panose="02020603050405020304" pitchFamily="18" charset="0"/>
              </a:rPr>
              <a:t>Ringbeschleuniger</a:t>
            </a:r>
          </a:p>
          <a:p>
            <a:pPr algn="l"/>
            <a:r>
              <a:rPr lang="en-US" sz="1050" dirty="0">
                <a:solidFill>
                  <a:schemeClr val="tx1">
                    <a:lumMod val="75000"/>
                    <a:lumOff val="25000"/>
                  </a:schemeClr>
                </a:solidFill>
                <a:cs typeface="Times New Roman" panose="02020603050405020304" pitchFamily="18" charset="0"/>
              </a:rPr>
              <a:t>SIS18</a:t>
            </a:r>
          </a:p>
        </p:txBody>
      </p:sp>
      <p:cxnSp>
        <p:nvCxnSpPr>
          <p:cNvPr id="53" name="Gerade Verbindung mit Pfeil 52">
            <a:extLst>
              <a:ext uri="{FF2B5EF4-FFF2-40B4-BE49-F238E27FC236}">
                <a16:creationId xmlns:a16="http://schemas.microsoft.com/office/drawing/2014/main" id="{4744D7E4-6C2E-B6FB-4694-63FE97C93AB3}"/>
              </a:ext>
            </a:extLst>
          </p:cNvPr>
          <p:cNvCxnSpPr/>
          <p:nvPr/>
        </p:nvCxnSpPr>
        <p:spPr>
          <a:xfrm>
            <a:off x="1718187" y="2189374"/>
            <a:ext cx="324539" cy="5901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Gerade Verbindung mit Pfeil 53">
            <a:extLst>
              <a:ext uri="{FF2B5EF4-FFF2-40B4-BE49-F238E27FC236}">
                <a16:creationId xmlns:a16="http://schemas.microsoft.com/office/drawing/2014/main" id="{F00A214C-35A7-B008-533A-699115B4CCF9}"/>
              </a:ext>
            </a:extLst>
          </p:cNvPr>
          <p:cNvCxnSpPr>
            <a:cxnSpLocks/>
          </p:cNvCxnSpPr>
          <p:nvPr/>
        </p:nvCxnSpPr>
        <p:spPr>
          <a:xfrm flipV="1">
            <a:off x="4101797" y="1568953"/>
            <a:ext cx="231714" cy="21081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Gerade Verbindung mit Pfeil 57">
            <a:extLst>
              <a:ext uri="{FF2B5EF4-FFF2-40B4-BE49-F238E27FC236}">
                <a16:creationId xmlns:a16="http://schemas.microsoft.com/office/drawing/2014/main" id="{E80885D8-6C1C-48A2-09E8-EDE6F38A618E}"/>
              </a:ext>
            </a:extLst>
          </p:cNvPr>
          <p:cNvCxnSpPr>
            <a:cxnSpLocks/>
          </p:cNvCxnSpPr>
          <p:nvPr/>
        </p:nvCxnSpPr>
        <p:spPr>
          <a:xfrm flipH="1">
            <a:off x="5345588" y="1915888"/>
            <a:ext cx="131885" cy="27938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Gerade Verbindung mit Pfeil 60">
            <a:extLst>
              <a:ext uri="{FF2B5EF4-FFF2-40B4-BE49-F238E27FC236}">
                <a16:creationId xmlns:a16="http://schemas.microsoft.com/office/drawing/2014/main" id="{298E5094-2FB7-8C39-72E0-81E2ABBA5DE0}"/>
              </a:ext>
            </a:extLst>
          </p:cNvPr>
          <p:cNvCxnSpPr>
            <a:cxnSpLocks/>
          </p:cNvCxnSpPr>
          <p:nvPr/>
        </p:nvCxnSpPr>
        <p:spPr>
          <a:xfrm flipH="1">
            <a:off x="5044079" y="3201501"/>
            <a:ext cx="131885" cy="27938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Gerade Verbindung mit Pfeil 61">
            <a:extLst>
              <a:ext uri="{FF2B5EF4-FFF2-40B4-BE49-F238E27FC236}">
                <a16:creationId xmlns:a16="http://schemas.microsoft.com/office/drawing/2014/main" id="{920EF466-A07C-193D-44EA-541C7BA61ABE}"/>
              </a:ext>
            </a:extLst>
          </p:cNvPr>
          <p:cNvCxnSpPr>
            <a:cxnSpLocks/>
          </p:cNvCxnSpPr>
          <p:nvPr/>
        </p:nvCxnSpPr>
        <p:spPr>
          <a:xfrm flipH="1" flipV="1">
            <a:off x="4396847" y="2271348"/>
            <a:ext cx="19137" cy="23235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2" name="Gruppieren 11">
            <a:extLst>
              <a:ext uri="{FF2B5EF4-FFF2-40B4-BE49-F238E27FC236}">
                <a16:creationId xmlns:a16="http://schemas.microsoft.com/office/drawing/2014/main" id="{920D6558-391D-8DE3-9001-5A0057771CD4}"/>
              </a:ext>
            </a:extLst>
          </p:cNvPr>
          <p:cNvGrpSpPr/>
          <p:nvPr/>
        </p:nvGrpSpPr>
        <p:grpSpPr>
          <a:xfrm>
            <a:off x="6691914" y="431869"/>
            <a:ext cx="495649" cy="215444"/>
            <a:chOff x="7607691" y="432169"/>
            <a:chExt cx="495649" cy="215444"/>
          </a:xfrm>
        </p:grpSpPr>
        <p:sp>
          <p:nvSpPr>
            <p:cNvPr id="52" name="Rechteck 51">
              <a:extLst>
                <a:ext uri="{FF2B5EF4-FFF2-40B4-BE49-F238E27FC236}">
                  <a16:creationId xmlns:a16="http://schemas.microsoft.com/office/drawing/2014/main" id="{B2A2ED95-DC38-5AAC-C166-1258FFFD2DE3}"/>
                </a:ext>
              </a:extLst>
            </p:cNvPr>
            <p:cNvSpPr/>
            <p:nvPr/>
          </p:nvSpPr>
          <p:spPr>
            <a:xfrm>
              <a:off x="7707779" y="466926"/>
              <a:ext cx="330740" cy="14591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Textfeld 56">
              <a:extLst>
                <a:ext uri="{FF2B5EF4-FFF2-40B4-BE49-F238E27FC236}">
                  <a16:creationId xmlns:a16="http://schemas.microsoft.com/office/drawing/2014/main" id="{58266225-3822-BC11-85C1-4CB8B166D92D}"/>
                </a:ext>
              </a:extLst>
            </p:cNvPr>
            <p:cNvSpPr txBox="1"/>
            <p:nvPr/>
          </p:nvSpPr>
          <p:spPr>
            <a:xfrm>
              <a:off x="7607691" y="432169"/>
              <a:ext cx="495649" cy="215444"/>
            </a:xfrm>
            <a:prstGeom prst="rect">
              <a:avLst/>
            </a:prstGeom>
          </p:spPr>
          <p:txBody>
            <a:bodyPr vert="horz" wrap="none" lIns="91440" tIns="45720" rIns="91440" bIns="45720" rtlCol="0" anchor="t">
              <a:spAutoFit/>
            </a:bodyPr>
            <a:lstStyle/>
            <a:p>
              <a:pPr algn="l"/>
              <a:r>
                <a:rPr lang="en-US" sz="800" dirty="0">
                  <a:solidFill>
                    <a:srgbClr val="FFFF00"/>
                  </a:solidFill>
                </a:rPr>
                <a:t>19 Jan</a:t>
              </a:r>
            </a:p>
          </p:txBody>
        </p:sp>
      </p:grpSp>
      <p:sp>
        <p:nvSpPr>
          <p:cNvPr id="59" name="Fußzeilenplatzhalter 58">
            <a:extLst>
              <a:ext uri="{FF2B5EF4-FFF2-40B4-BE49-F238E27FC236}">
                <a16:creationId xmlns:a16="http://schemas.microsoft.com/office/drawing/2014/main" id="{D2C4AA5E-31B8-884A-F60A-49985DD137EA}"/>
              </a:ext>
            </a:extLst>
          </p:cNvPr>
          <p:cNvSpPr>
            <a:spLocks noGrp="1"/>
          </p:cNvSpPr>
          <p:nvPr>
            <p:ph type="ftr" sz="quarter" idx="3"/>
          </p:nvPr>
        </p:nvSpPr>
        <p:spPr/>
        <p:txBody>
          <a:bodyPr/>
          <a:lstStyle/>
          <a:p>
            <a:pPr algn="l"/>
            <a:r>
              <a:rPr lang="de-DE"/>
              <a:t>HFHF - IAP Seminar 25.02.2024</a:t>
            </a:r>
          </a:p>
        </p:txBody>
      </p:sp>
      <p:grpSp>
        <p:nvGrpSpPr>
          <p:cNvPr id="60" name="Gruppieren 59">
            <a:extLst>
              <a:ext uri="{FF2B5EF4-FFF2-40B4-BE49-F238E27FC236}">
                <a16:creationId xmlns:a16="http://schemas.microsoft.com/office/drawing/2014/main" id="{100CDFAD-B6B9-4250-9200-95C0994BA4C2}"/>
              </a:ext>
            </a:extLst>
          </p:cNvPr>
          <p:cNvGrpSpPr/>
          <p:nvPr/>
        </p:nvGrpSpPr>
        <p:grpSpPr>
          <a:xfrm>
            <a:off x="4067095" y="2556772"/>
            <a:ext cx="216584" cy="537349"/>
            <a:chOff x="6018508" y="-51711"/>
            <a:chExt cx="284400" cy="705600"/>
          </a:xfrm>
        </p:grpSpPr>
        <p:sp>
          <p:nvSpPr>
            <p:cNvPr id="63" name="Rechteck 62">
              <a:extLst>
                <a:ext uri="{FF2B5EF4-FFF2-40B4-BE49-F238E27FC236}">
                  <a16:creationId xmlns:a16="http://schemas.microsoft.com/office/drawing/2014/main" id="{D8CF505D-1016-BA4E-2C5A-8EF0F261EC5E}"/>
                </a:ext>
              </a:extLst>
            </p:cNvPr>
            <p:cNvSpPr/>
            <p:nvPr/>
          </p:nvSpPr>
          <p:spPr>
            <a:xfrm>
              <a:off x="6018508" y="-51711"/>
              <a:ext cx="284400" cy="7056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4" name="Oval 1023">
              <a:extLst>
                <a:ext uri="{FF2B5EF4-FFF2-40B4-BE49-F238E27FC236}">
                  <a16:creationId xmlns:a16="http://schemas.microsoft.com/office/drawing/2014/main" id="{D501E2B2-EF86-5195-1C89-DD080B0F39F1}"/>
                </a:ext>
              </a:extLst>
            </p:cNvPr>
            <p:cNvSpPr/>
            <p:nvPr/>
          </p:nvSpPr>
          <p:spPr>
            <a:xfrm>
              <a:off x="6067586" y="-7712"/>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5" name="Oval 1024">
              <a:extLst>
                <a:ext uri="{FF2B5EF4-FFF2-40B4-BE49-F238E27FC236}">
                  <a16:creationId xmlns:a16="http://schemas.microsoft.com/office/drawing/2014/main" id="{D3DFDB9C-014A-A04D-7806-39BD08149598}"/>
                </a:ext>
              </a:extLst>
            </p:cNvPr>
            <p:cNvSpPr/>
            <p:nvPr/>
          </p:nvSpPr>
          <p:spPr>
            <a:xfrm>
              <a:off x="6067586" y="207187"/>
              <a:ext cx="185980" cy="185980"/>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7" name="Oval 1026">
              <a:extLst>
                <a:ext uri="{FF2B5EF4-FFF2-40B4-BE49-F238E27FC236}">
                  <a16:creationId xmlns:a16="http://schemas.microsoft.com/office/drawing/2014/main" id="{67103C40-56A8-804E-C21D-E3020FEE37C8}"/>
                </a:ext>
              </a:extLst>
            </p:cNvPr>
            <p:cNvSpPr/>
            <p:nvPr/>
          </p:nvSpPr>
          <p:spPr>
            <a:xfrm>
              <a:off x="6065003" y="422086"/>
              <a:ext cx="185980" cy="185980"/>
            </a:xfrm>
            <a:prstGeom prst="ellipse">
              <a:avLst/>
            </a:prstGeom>
            <a:solidFill>
              <a:srgbClr val="92D05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933324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68" y="336722"/>
            <a:ext cx="6700979" cy="590668"/>
          </a:xfrm>
        </p:spPr>
        <p:txBody>
          <a:bodyPr vert="horz" lIns="68580" tIns="34290" rIns="68580" bIns="34290" rtlCol="0" anchor="ctr" anchorCtr="0">
            <a:normAutofit/>
          </a:bodyPr>
          <a:lstStyle/>
          <a:p>
            <a:r>
              <a:rPr lang="en-US" b="1" dirty="0"/>
              <a:t>UNILAC – </a:t>
            </a:r>
            <a:r>
              <a:rPr lang="en-US" b="1" dirty="0" err="1"/>
              <a:t>Superlens</a:t>
            </a:r>
            <a:r>
              <a:rPr lang="en-US" b="1" dirty="0"/>
              <a:t> Repair </a:t>
            </a:r>
            <a:r>
              <a:rPr lang="en-US" dirty="0"/>
              <a:t>&amp; Upgrade</a:t>
            </a:r>
            <a:r>
              <a:rPr lang="en-US" b="1" dirty="0"/>
              <a:t> (2022/23)</a:t>
            </a:r>
          </a:p>
        </p:txBody>
      </p:sp>
      <p:sp>
        <p:nvSpPr>
          <p:cNvPr id="9" name="Textfeld 8"/>
          <p:cNvSpPr txBox="1"/>
          <p:nvPr/>
        </p:nvSpPr>
        <p:spPr>
          <a:xfrm>
            <a:off x="5252487" y="1033238"/>
            <a:ext cx="3714307" cy="3854901"/>
          </a:xfrm>
          <a:prstGeom prst="rect">
            <a:avLst/>
          </a:prstGeom>
          <a:noFill/>
        </p:spPr>
        <p:txBody>
          <a:bodyPr wrap="square" rtlCol="0">
            <a:spAutoFit/>
          </a:bodyPr>
          <a:lstStyle/>
          <a:p>
            <a:r>
              <a:rPr lang="en-US" sz="1400" b="1" dirty="0">
                <a:solidFill>
                  <a:srgbClr val="FF0000"/>
                </a:solidFill>
              </a:rPr>
              <a:t>Operating issues</a:t>
            </a:r>
          </a:p>
          <a:p>
            <a:endParaRPr lang="en-US" sz="800" b="1" dirty="0">
              <a:solidFill>
                <a:srgbClr val="FF0000"/>
              </a:solidFill>
            </a:endParaRPr>
          </a:p>
          <a:p>
            <a:pPr marL="285743" indent="-285743">
              <a:buFont typeface="Arial" panose="020B0604020202020204" pitchFamily="34" charset="0"/>
              <a:buChar char="•"/>
            </a:pPr>
            <a:r>
              <a:rPr lang="en-US" sz="1400" dirty="0"/>
              <a:t>Unacceptable beam losses</a:t>
            </a:r>
          </a:p>
          <a:p>
            <a:pPr marL="285743" indent="-285743">
              <a:buFont typeface="Arial" panose="020B0604020202020204" pitchFamily="34" charset="0"/>
              <a:buChar char="•"/>
            </a:pPr>
            <a:r>
              <a:rPr lang="en-US" sz="1400" dirty="0"/>
              <a:t>Performance degradation </a:t>
            </a:r>
          </a:p>
          <a:p>
            <a:pPr marL="285743" indent="-285743">
              <a:buFont typeface="Arial" panose="020B0604020202020204" pitchFamily="34" charset="0"/>
              <a:buChar char="•"/>
            </a:pPr>
            <a:r>
              <a:rPr lang="en-US" sz="1400" dirty="0"/>
              <a:t>Increased reflected power @high current operation</a:t>
            </a:r>
          </a:p>
          <a:p>
            <a:pPr>
              <a:lnSpc>
                <a:spcPct val="100000"/>
              </a:lnSpc>
            </a:pPr>
            <a:endParaRPr lang="en-US" sz="800" b="1" dirty="0">
              <a:solidFill>
                <a:srgbClr val="FF0000"/>
              </a:solidFill>
              <a:latin typeface="+mn-lt"/>
              <a:ea typeface="+mn-ea"/>
              <a:cs typeface="+mn-cs"/>
            </a:endParaRPr>
          </a:p>
          <a:p>
            <a:pPr>
              <a:lnSpc>
                <a:spcPct val="100000"/>
              </a:lnSpc>
            </a:pPr>
            <a:r>
              <a:rPr lang="en-US" sz="1400" b="1" dirty="0">
                <a:solidFill>
                  <a:srgbClr val="FF0000"/>
                </a:solidFill>
                <a:latin typeface="+mn-lt"/>
                <a:ea typeface="+mn-ea"/>
                <a:cs typeface="+mn-cs"/>
              </a:rPr>
              <a:t>Measures</a:t>
            </a:r>
          </a:p>
          <a:p>
            <a:pPr marL="285743" indent="-285743">
              <a:buFont typeface="Arial" panose="020B0604020202020204" pitchFamily="34" charset="0"/>
              <a:buChar char="•"/>
            </a:pPr>
            <a:r>
              <a:rPr lang="en-US" sz="1400" dirty="0">
                <a:latin typeface="+mn-lt"/>
                <a:ea typeface="+mn-ea"/>
                <a:cs typeface="+mn-cs"/>
              </a:rPr>
              <a:t>Replacing old rods </a:t>
            </a:r>
          </a:p>
          <a:p>
            <a:pPr marL="285743" indent="-285743">
              <a:buFont typeface="Arial" panose="020B0604020202020204" pitchFamily="34" charset="0"/>
              <a:buChar char="•"/>
            </a:pPr>
            <a:r>
              <a:rPr lang="en-US" sz="1400" dirty="0">
                <a:latin typeface="+mn-lt"/>
                <a:ea typeface="+mn-ea"/>
                <a:cs typeface="+mn-cs"/>
              </a:rPr>
              <a:t>New rods</a:t>
            </a:r>
          </a:p>
          <a:p>
            <a:pPr marL="449252" lvl="6" indent="-180971" defTabSz="457189">
              <a:buFont typeface="Symbol" panose="05050102010706020507" pitchFamily="18" charset="2"/>
              <a:buChar char="-"/>
            </a:pPr>
            <a:r>
              <a:rPr lang="en-US" sz="1200" b="0" dirty="0">
                <a:solidFill>
                  <a:schemeClr val="tx1"/>
                </a:solidFill>
                <a:latin typeface="+mn-lt"/>
                <a:ea typeface="+mn-ea"/>
                <a:cs typeface="+mn-cs"/>
              </a:rPr>
              <a:t>massive copper</a:t>
            </a:r>
            <a:endParaRPr lang="en-US" sz="1200" dirty="0">
              <a:solidFill>
                <a:schemeClr val="tx1"/>
              </a:solidFill>
              <a:latin typeface="+mn-lt"/>
              <a:ea typeface="+mn-ea"/>
              <a:cs typeface="+mn-cs"/>
            </a:endParaRPr>
          </a:p>
          <a:p>
            <a:pPr marL="449252" lvl="6" indent="-180971" defTabSz="457189">
              <a:buFont typeface="Symbol" panose="05050102010706020507" pitchFamily="18" charset="2"/>
              <a:buChar char="-"/>
            </a:pPr>
            <a:r>
              <a:rPr lang="en-US" sz="1200" b="0" dirty="0">
                <a:solidFill>
                  <a:schemeClr val="tx1"/>
                </a:solidFill>
                <a:latin typeface="+mn-lt"/>
                <a:ea typeface="+mn-ea"/>
                <a:cs typeface="+mn-cs"/>
              </a:rPr>
              <a:t>galvanic copper coated</a:t>
            </a:r>
          </a:p>
          <a:p>
            <a:pPr marL="285743" indent="-285743">
              <a:spcBef>
                <a:spcPts val="900"/>
              </a:spcBef>
              <a:buFont typeface="Arial" panose="020B0604020202020204" pitchFamily="34" charset="0"/>
              <a:buChar char="•"/>
            </a:pPr>
            <a:r>
              <a:rPr lang="en-US" sz="1400" dirty="0">
                <a:latin typeface="+mn-lt"/>
                <a:ea typeface="+mn-ea"/>
                <a:cs typeface="+mn-cs"/>
              </a:rPr>
              <a:t>Advanced plunger design </a:t>
            </a:r>
          </a:p>
          <a:p>
            <a:pPr marL="449252" lvl="6" indent="-180971" defTabSz="457189">
              <a:buFont typeface="Symbol" panose="05050102010706020507" pitchFamily="18" charset="2"/>
              <a:buChar char="-"/>
            </a:pPr>
            <a:r>
              <a:rPr lang="en-US" sz="1200" dirty="0">
                <a:solidFill>
                  <a:schemeClr val="tx1"/>
                </a:solidFill>
                <a:latin typeface="+mn-lt"/>
                <a:ea typeface="+mn-ea"/>
                <a:cs typeface="+mn-cs"/>
              </a:rPr>
              <a:t>enlarged size</a:t>
            </a:r>
          </a:p>
          <a:p>
            <a:pPr marL="449252" lvl="6" indent="-180971" defTabSz="457189">
              <a:buFont typeface="Symbol" panose="05050102010706020507" pitchFamily="18" charset="2"/>
              <a:buChar char="-"/>
            </a:pPr>
            <a:r>
              <a:rPr lang="en-US" sz="1200" dirty="0">
                <a:solidFill>
                  <a:schemeClr val="tx1"/>
                </a:solidFill>
                <a:latin typeface="+mn-lt"/>
                <a:ea typeface="+mn-ea"/>
                <a:cs typeface="+mn-cs"/>
              </a:rPr>
              <a:t>closer positioned to the girders</a:t>
            </a:r>
          </a:p>
          <a:p>
            <a:pPr marL="449252" lvl="6" indent="-180971" defTabSz="457189">
              <a:buFont typeface="Symbol" panose="05050102010706020507" pitchFamily="18" charset="2"/>
              <a:buChar char="-"/>
            </a:pPr>
            <a:r>
              <a:rPr lang="en-US" sz="1200" dirty="0">
                <a:solidFill>
                  <a:schemeClr val="tx1"/>
                </a:solidFill>
                <a:latin typeface="+mn-lt"/>
                <a:ea typeface="+mn-ea"/>
                <a:cs typeface="+mn-cs"/>
              </a:rPr>
              <a:t>w/o tuner extensions</a:t>
            </a:r>
          </a:p>
          <a:p>
            <a:endParaRPr lang="en-US" sz="700" dirty="0"/>
          </a:p>
          <a:p>
            <a:pPr marL="214313" indent="-214313">
              <a:buFont typeface="Symbol" panose="05050102010706020507" pitchFamily="18" charset="2"/>
              <a:buChar char="Þ"/>
            </a:pPr>
            <a:r>
              <a:rPr lang="en-US" sz="1400" dirty="0">
                <a:latin typeface="+mn-lt"/>
                <a:ea typeface="+mn-ea"/>
                <a:cs typeface="+mn-cs"/>
              </a:rPr>
              <a:t> 	compensate (unwanted) shift of rf-	frequency</a:t>
            </a:r>
          </a:p>
        </p:txBody>
      </p:sp>
      <p:pic>
        <p:nvPicPr>
          <p:cNvPr id="10" name="Grafik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0498" y="1090479"/>
            <a:ext cx="4814454" cy="3610840"/>
          </a:xfrm>
          <a:prstGeom prst="rect">
            <a:avLst/>
          </a:prstGeom>
        </p:spPr>
      </p:pic>
      <p:sp>
        <p:nvSpPr>
          <p:cNvPr id="11" name="Textfeld 10"/>
          <p:cNvSpPr txBox="1"/>
          <p:nvPr/>
        </p:nvSpPr>
        <p:spPr>
          <a:xfrm>
            <a:off x="512563" y="1357728"/>
            <a:ext cx="762001" cy="369332"/>
          </a:xfrm>
          <a:prstGeom prst="rect">
            <a:avLst/>
          </a:prstGeom>
          <a:noFill/>
          <a:ln>
            <a:noFill/>
          </a:ln>
        </p:spPr>
        <p:txBody>
          <a:bodyPr wrap="square" rtlCol="0">
            <a:spAutoFit/>
          </a:bodyPr>
          <a:lstStyle/>
          <a:p>
            <a:r>
              <a:rPr lang="en-US" dirty="0">
                <a:effectLst>
                  <a:glow rad="101600">
                    <a:schemeClr val="bg1">
                      <a:alpha val="60000"/>
                    </a:schemeClr>
                  </a:glow>
                </a:effectLst>
              </a:rPr>
              <a:t>RFQ</a:t>
            </a:r>
          </a:p>
        </p:txBody>
      </p:sp>
      <p:sp>
        <p:nvSpPr>
          <p:cNvPr id="12" name="Textfeld 11"/>
          <p:cNvSpPr txBox="1"/>
          <p:nvPr/>
        </p:nvSpPr>
        <p:spPr>
          <a:xfrm>
            <a:off x="1736007" y="1634727"/>
            <a:ext cx="1350818" cy="369332"/>
          </a:xfrm>
          <a:prstGeom prst="rect">
            <a:avLst/>
          </a:prstGeom>
          <a:noFill/>
          <a:ln>
            <a:noFill/>
          </a:ln>
        </p:spPr>
        <p:txBody>
          <a:bodyPr wrap="square" rtlCol="0">
            <a:spAutoFit/>
          </a:bodyPr>
          <a:lstStyle/>
          <a:p>
            <a:r>
              <a:rPr lang="en-US">
                <a:effectLst>
                  <a:glow rad="101600">
                    <a:schemeClr val="bg1">
                      <a:alpha val="60000"/>
                    </a:schemeClr>
                  </a:glow>
                </a:effectLst>
              </a:rPr>
              <a:t>Superlens</a:t>
            </a:r>
          </a:p>
        </p:txBody>
      </p:sp>
      <p:sp>
        <p:nvSpPr>
          <p:cNvPr id="13" name="Textfeld 12"/>
          <p:cNvSpPr txBox="1"/>
          <p:nvPr/>
        </p:nvSpPr>
        <p:spPr>
          <a:xfrm>
            <a:off x="3654863" y="1173062"/>
            <a:ext cx="1246909" cy="369332"/>
          </a:xfrm>
          <a:prstGeom prst="rect">
            <a:avLst/>
          </a:prstGeom>
          <a:noFill/>
          <a:ln>
            <a:noFill/>
          </a:ln>
        </p:spPr>
        <p:txBody>
          <a:bodyPr wrap="square" rtlCol="0">
            <a:spAutoFit/>
          </a:bodyPr>
          <a:lstStyle/>
          <a:p>
            <a:r>
              <a:rPr lang="en-US">
                <a:effectLst>
                  <a:glow rad="101600">
                    <a:schemeClr val="bg1">
                      <a:alpha val="60000"/>
                    </a:schemeClr>
                  </a:glow>
                </a:effectLst>
              </a:rPr>
              <a:t>IH-Tank 1</a:t>
            </a:r>
          </a:p>
        </p:txBody>
      </p:sp>
      <p:sp>
        <p:nvSpPr>
          <p:cNvPr id="5" name="Textfeld 4">
            <a:extLst>
              <a:ext uri="{FF2B5EF4-FFF2-40B4-BE49-F238E27FC236}">
                <a16:creationId xmlns:a16="http://schemas.microsoft.com/office/drawing/2014/main" id="{71B9D13B-1E23-2BC8-6940-CC4EAFD2F858}"/>
              </a:ext>
            </a:extLst>
          </p:cNvPr>
          <p:cNvSpPr txBox="1"/>
          <p:nvPr/>
        </p:nvSpPr>
        <p:spPr>
          <a:xfrm>
            <a:off x="7508101" y="963521"/>
            <a:ext cx="1576072" cy="253916"/>
          </a:xfrm>
          <a:prstGeom prst="rect">
            <a:avLst/>
          </a:prstGeom>
        </p:spPr>
        <p:txBody>
          <a:bodyPr vert="horz" wrap="none" lIns="91440" tIns="45720" rIns="91440" bIns="45720" rtlCol="0" anchor="t">
            <a:spAutoFit/>
          </a:bodyPr>
          <a:lstStyle/>
          <a:p>
            <a:pPr algn="l"/>
            <a:r>
              <a:rPr lang="en-US" sz="1050" i="1" dirty="0"/>
              <a:t>Courtesy W. Barth et al</a:t>
            </a:r>
          </a:p>
        </p:txBody>
      </p:sp>
      <p:sp>
        <p:nvSpPr>
          <p:cNvPr id="6" name="Datumsplatzhalter 5">
            <a:extLst>
              <a:ext uri="{FF2B5EF4-FFF2-40B4-BE49-F238E27FC236}">
                <a16:creationId xmlns:a16="http://schemas.microsoft.com/office/drawing/2014/main" id="{68D9C1E1-DB14-7F8E-7F70-97C579CC3B9A}"/>
              </a:ext>
            </a:extLst>
          </p:cNvPr>
          <p:cNvSpPr>
            <a:spLocks noGrp="1"/>
          </p:cNvSpPr>
          <p:nvPr>
            <p:ph type="dt" sz="half" idx="2"/>
          </p:nvPr>
        </p:nvSpPr>
        <p:spPr/>
        <p:txBody>
          <a:bodyPr/>
          <a:lstStyle/>
          <a:p>
            <a:r>
              <a:rPr lang="de-DE"/>
              <a:t>R. Aßmann - ACC</a:t>
            </a:r>
          </a:p>
        </p:txBody>
      </p:sp>
      <p:sp>
        <p:nvSpPr>
          <p:cNvPr id="7" name="Fußzeilenplatzhalter 6">
            <a:extLst>
              <a:ext uri="{FF2B5EF4-FFF2-40B4-BE49-F238E27FC236}">
                <a16:creationId xmlns:a16="http://schemas.microsoft.com/office/drawing/2014/main" id="{A083FFFA-B408-0F9F-7C73-514B3F10F74A}"/>
              </a:ext>
            </a:extLst>
          </p:cNvPr>
          <p:cNvSpPr>
            <a:spLocks noGrp="1"/>
          </p:cNvSpPr>
          <p:nvPr>
            <p:ph type="ftr" sz="quarter" idx="3"/>
          </p:nvPr>
        </p:nvSpPr>
        <p:spPr/>
        <p:txBody>
          <a:bodyPr/>
          <a:lstStyle/>
          <a:p>
            <a:pPr algn="l"/>
            <a:r>
              <a:rPr lang="de-DE"/>
              <a:t>HFHF - IAP Seminar 25.02.2024</a:t>
            </a:r>
          </a:p>
        </p:txBody>
      </p:sp>
    </p:spTree>
    <p:extLst>
      <p:ext uri="{BB962C8B-B14F-4D97-AF65-F5344CB8AC3E}">
        <p14:creationId xmlns:p14="http://schemas.microsoft.com/office/powerpoint/2010/main" val="2404527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68" y="322541"/>
            <a:ext cx="6700979" cy="590668"/>
          </a:xfrm>
        </p:spPr>
        <p:txBody>
          <a:bodyPr vert="horz" lIns="68580" tIns="34290" rIns="68580" bIns="34290" rtlCol="0" anchor="ctr" anchorCtr="0">
            <a:normAutofit/>
          </a:bodyPr>
          <a:lstStyle/>
          <a:p>
            <a:r>
              <a:rPr lang="en-US" b="1" dirty="0"/>
              <a:t>UNILAC – </a:t>
            </a:r>
            <a:r>
              <a:rPr lang="en-US" b="1" dirty="0" err="1"/>
              <a:t>Superlens</a:t>
            </a:r>
            <a:r>
              <a:rPr lang="en-US" b="1" dirty="0"/>
              <a:t> Repair </a:t>
            </a:r>
            <a:r>
              <a:rPr lang="en-US" dirty="0"/>
              <a:t>&amp; Upgrade</a:t>
            </a:r>
            <a:r>
              <a:rPr lang="en-US" b="1" dirty="0"/>
              <a:t> (2022/23)</a:t>
            </a:r>
          </a:p>
        </p:txBody>
      </p:sp>
      <p:sp>
        <p:nvSpPr>
          <p:cNvPr id="4" name="Textfeld 3"/>
          <p:cNvSpPr txBox="1"/>
          <p:nvPr/>
        </p:nvSpPr>
        <p:spPr>
          <a:xfrm>
            <a:off x="4049768" y="1044673"/>
            <a:ext cx="4956123" cy="1094980"/>
          </a:xfrm>
          <a:prstGeom prst="rect">
            <a:avLst/>
          </a:prstGeom>
          <a:solidFill>
            <a:schemeClr val="bg1">
              <a:lumMod val="75000"/>
              <a:alpha val="5000"/>
            </a:schemeClr>
          </a:solidFill>
          <a:ln w="6350">
            <a:noFill/>
          </a:ln>
        </p:spPr>
        <p:txBody>
          <a:bodyPr wrap="square" rtlCol="0">
            <a:spAutoFit/>
          </a:bodyPr>
          <a:lstStyle/>
          <a:p>
            <a:pPr marL="257168" indent="-257168" defTabSz="342892">
              <a:lnSpc>
                <a:spcPts val="2000"/>
              </a:lnSpc>
              <a:spcBef>
                <a:spcPct val="20000"/>
              </a:spcBef>
              <a:buClr>
                <a:srgbClr val="FDBB63"/>
              </a:buClr>
              <a:buFont typeface="Wingdings" charset="2"/>
              <a:buChar char="§"/>
            </a:pPr>
            <a:r>
              <a:rPr lang="en-US" sz="1600" dirty="0">
                <a:solidFill>
                  <a:srgbClr val="333333"/>
                </a:solidFill>
                <a:latin typeface="Arial"/>
                <a:cs typeface="Arial"/>
              </a:rPr>
              <a:t>Successful rf-commissioning of SL</a:t>
            </a:r>
          </a:p>
          <a:p>
            <a:pPr marL="539737" lvl="1" indent="-180971">
              <a:lnSpc>
                <a:spcPts val="2000"/>
              </a:lnSpc>
              <a:buFontTx/>
              <a:buChar char="-"/>
            </a:pPr>
            <a:r>
              <a:rPr lang="en-US" sz="1200" dirty="0"/>
              <a:t>Confirmed frequency compensation</a:t>
            </a:r>
          </a:p>
          <a:p>
            <a:pPr marL="539737" lvl="1" indent="-180971">
              <a:lnSpc>
                <a:spcPts val="2000"/>
              </a:lnSpc>
              <a:buFontTx/>
              <a:buChar char="-"/>
            </a:pPr>
            <a:r>
              <a:rPr lang="en-US" sz="1200" dirty="0"/>
              <a:t>High power operation with advanced plunger design</a:t>
            </a:r>
          </a:p>
          <a:p>
            <a:pPr marL="539737" lvl="1" indent="-180971">
              <a:lnSpc>
                <a:spcPts val="2000"/>
              </a:lnSpc>
              <a:buFontTx/>
              <a:buChar char="-"/>
            </a:pPr>
            <a:r>
              <a:rPr lang="en-US" sz="1400" b="1" dirty="0">
                <a:solidFill>
                  <a:srgbClr val="FF0000"/>
                </a:solidFill>
              </a:rPr>
              <a:t>110% of nominal rf-level reached</a:t>
            </a:r>
          </a:p>
        </p:txBody>
      </p:sp>
      <p:pic>
        <p:nvPicPr>
          <p:cNvPr id="22" name="Grafik 21"/>
          <p:cNvPicPr>
            <a:picLocks noChangeAspect="1"/>
          </p:cNvPicPr>
          <p:nvPr/>
        </p:nvPicPr>
        <p:blipFill rotWithShape="1">
          <a:blip r:embed="rId3" cstate="print">
            <a:extLst>
              <a:ext uri="{28A0092B-C50C-407E-A947-70E740481C1C}">
                <a14:useLocalDpi xmlns:a14="http://schemas.microsoft.com/office/drawing/2010/main"/>
              </a:ext>
            </a:extLst>
          </a:blip>
          <a:srcRect l="1900" t="933" r="2926" b="935"/>
          <a:stretch/>
        </p:blipFill>
        <p:spPr>
          <a:xfrm>
            <a:off x="4232335" y="2272601"/>
            <a:ext cx="4447260" cy="2624400"/>
          </a:xfrm>
          <a:prstGeom prst="rect">
            <a:avLst/>
          </a:prstGeom>
        </p:spPr>
      </p:pic>
      <p:sp>
        <p:nvSpPr>
          <p:cNvPr id="23" name="Rechteck 22"/>
          <p:cNvSpPr/>
          <p:nvPr/>
        </p:nvSpPr>
        <p:spPr>
          <a:xfrm>
            <a:off x="6213989" y="2305854"/>
            <a:ext cx="313841" cy="2176964"/>
          </a:xfrm>
          <a:prstGeom prst="rect">
            <a:avLst/>
          </a:prstGeom>
          <a:solidFill>
            <a:srgbClr val="FDBB63">
              <a:alpha val="26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4" name="Textfeld 23"/>
          <p:cNvSpPr txBox="1"/>
          <p:nvPr/>
        </p:nvSpPr>
        <p:spPr>
          <a:xfrm>
            <a:off x="5604638" y="2571750"/>
            <a:ext cx="610247" cy="346249"/>
          </a:xfrm>
          <a:prstGeom prst="rect">
            <a:avLst/>
          </a:prstGeom>
        </p:spPr>
        <p:txBody>
          <a:bodyPr vert="horz" wrap="square" lIns="68580" tIns="34290" rIns="68580" bIns="34290" rtlCol="0" anchor="t">
            <a:spAutoFit/>
          </a:bodyPr>
          <a:lstStyle/>
          <a:p>
            <a:pPr algn="r"/>
            <a:r>
              <a:rPr lang="en-US" sz="900" b="1"/>
              <a:t>working area</a:t>
            </a:r>
          </a:p>
        </p:txBody>
      </p:sp>
      <p:sp>
        <p:nvSpPr>
          <p:cNvPr id="27" name="Textfeld 26"/>
          <p:cNvSpPr txBox="1"/>
          <p:nvPr/>
        </p:nvSpPr>
        <p:spPr>
          <a:xfrm>
            <a:off x="7848754" y="3394336"/>
            <a:ext cx="1157137" cy="931024"/>
          </a:xfrm>
          <a:prstGeom prst="rect">
            <a:avLst/>
          </a:prstGeom>
          <a:solidFill>
            <a:schemeClr val="bg1"/>
          </a:solidFill>
        </p:spPr>
        <p:txBody>
          <a:bodyPr vert="horz" wrap="square" lIns="68580" tIns="34290" rIns="68580" bIns="34290" rtlCol="0" anchor="t">
            <a:spAutoFit/>
          </a:bodyPr>
          <a:lstStyle/>
          <a:p>
            <a:pPr algn="l"/>
            <a:r>
              <a:rPr lang="en-US" sz="1400" b="1" dirty="0">
                <a:solidFill>
                  <a:srgbClr val="FF0000"/>
                </a:solidFill>
              </a:rPr>
              <a:t>50% reduction of beam emittance!</a:t>
            </a:r>
          </a:p>
        </p:txBody>
      </p:sp>
      <p:sp>
        <p:nvSpPr>
          <p:cNvPr id="29" name="Rechteck 28"/>
          <p:cNvSpPr/>
          <p:nvPr/>
        </p:nvSpPr>
        <p:spPr>
          <a:xfrm>
            <a:off x="6676032" y="2318673"/>
            <a:ext cx="2062769" cy="323165"/>
          </a:xfrm>
          <a:prstGeom prst="rect">
            <a:avLst/>
          </a:prstGeom>
        </p:spPr>
        <p:txBody>
          <a:bodyPr wrap="square">
            <a:spAutoFit/>
          </a:bodyPr>
          <a:lstStyle/>
          <a:p>
            <a:r>
              <a:rPr lang="en-US" sz="1500" b="1" spc="-1" baseline="30000">
                <a:solidFill>
                  <a:srgbClr val="000000"/>
                </a:solidFill>
                <a:latin typeface="+mj-lt"/>
              </a:rPr>
              <a:t>40</a:t>
            </a:r>
            <a:r>
              <a:rPr lang="en-US" sz="1500" b="1" spc="-1">
                <a:solidFill>
                  <a:srgbClr val="000000"/>
                </a:solidFill>
                <a:latin typeface="+mj-lt"/>
              </a:rPr>
              <a:t>Ar</a:t>
            </a:r>
            <a:r>
              <a:rPr lang="en-US" sz="1500" b="1" spc="-1" baseline="30000">
                <a:solidFill>
                  <a:srgbClr val="000000"/>
                </a:solidFill>
                <a:latin typeface="+mj-lt"/>
              </a:rPr>
              <a:t>1+</a:t>
            </a:r>
            <a:r>
              <a:rPr lang="en-US" sz="1500" b="1" spc="-1">
                <a:solidFill>
                  <a:srgbClr val="000000"/>
                </a:solidFill>
                <a:latin typeface="+mj-lt"/>
              </a:rPr>
              <a:t>-beam (</a:t>
            </a:r>
            <a:r>
              <a:rPr lang="en-US" sz="1500" b="1" spc="-1">
                <a:solidFill>
                  <a:srgbClr val="000000"/>
                </a:solidFill>
              </a:rPr>
              <a:t>MUCIS</a:t>
            </a:r>
            <a:r>
              <a:rPr lang="en-US" sz="1500" b="1" spc="-1">
                <a:solidFill>
                  <a:srgbClr val="000000"/>
                </a:solidFill>
                <a:latin typeface="+mj-lt"/>
              </a:rPr>
              <a:t>)</a:t>
            </a:r>
            <a:endParaRPr lang="en-US" sz="1500" b="1">
              <a:latin typeface="+mj-lt"/>
            </a:endParaRPr>
          </a:p>
        </p:txBody>
      </p:sp>
      <p:sp>
        <p:nvSpPr>
          <p:cNvPr id="5" name="Rechteck 4"/>
          <p:cNvSpPr/>
          <p:nvPr/>
        </p:nvSpPr>
        <p:spPr>
          <a:xfrm>
            <a:off x="314135" y="3715575"/>
            <a:ext cx="3730119" cy="880241"/>
          </a:xfrm>
          <a:prstGeom prst="rect">
            <a:avLst/>
          </a:prstGeom>
        </p:spPr>
        <p:txBody>
          <a:bodyPr wrap="square">
            <a:spAutoFit/>
          </a:bodyPr>
          <a:lstStyle/>
          <a:p>
            <a:pPr marL="257168" lvl="1" indent="-257168" defTabSz="342892">
              <a:spcBef>
                <a:spcPct val="20000"/>
              </a:spcBef>
              <a:buClr>
                <a:srgbClr val="FDBB63"/>
              </a:buClr>
              <a:buFont typeface="Wingdings" charset="2"/>
              <a:buChar char="§"/>
            </a:pPr>
            <a:r>
              <a:rPr lang="en-US" sz="1600" dirty="0">
                <a:solidFill>
                  <a:srgbClr val="333333"/>
                </a:solidFill>
                <a:latin typeface="Arial"/>
                <a:cs typeface="Arial"/>
              </a:rPr>
              <a:t>Emittance measurement campaign behind RFQ</a:t>
            </a:r>
          </a:p>
          <a:p>
            <a:pPr marL="0" lvl="1" defTabSz="342892">
              <a:spcBef>
                <a:spcPct val="20000"/>
              </a:spcBef>
              <a:buClr>
                <a:srgbClr val="FDBB63"/>
              </a:buClr>
            </a:pPr>
            <a:r>
              <a:rPr lang="en-US" sz="1600" dirty="0">
                <a:solidFill>
                  <a:srgbClr val="333333"/>
                </a:solidFill>
                <a:latin typeface="Arial"/>
                <a:cs typeface="Arial"/>
                <a:sym typeface="Wingdings" pitchFamily="2" charset="2"/>
              </a:rPr>
              <a:t>	</a:t>
            </a:r>
            <a:r>
              <a:rPr lang="en-US" sz="1600" dirty="0">
                <a:solidFill>
                  <a:srgbClr val="333333"/>
                </a:solidFill>
                <a:latin typeface="Arial"/>
                <a:cs typeface="Arial"/>
              </a:rPr>
              <a:t> improved MEBT-emittance...</a:t>
            </a:r>
          </a:p>
        </p:txBody>
      </p:sp>
      <p:pic>
        <p:nvPicPr>
          <p:cNvPr id="33" name="Grafik 3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1957" y="1129493"/>
            <a:ext cx="2742331" cy="2456479"/>
          </a:xfrm>
          <a:prstGeom prst="rect">
            <a:avLst/>
          </a:prstGeom>
        </p:spPr>
      </p:pic>
      <p:sp>
        <p:nvSpPr>
          <p:cNvPr id="6" name="Textfeld 5">
            <a:extLst>
              <a:ext uri="{FF2B5EF4-FFF2-40B4-BE49-F238E27FC236}">
                <a16:creationId xmlns:a16="http://schemas.microsoft.com/office/drawing/2014/main" id="{C1A6D0D5-573D-F4AC-9C57-A81ED8529258}"/>
              </a:ext>
            </a:extLst>
          </p:cNvPr>
          <p:cNvSpPr txBox="1"/>
          <p:nvPr/>
        </p:nvSpPr>
        <p:spPr>
          <a:xfrm>
            <a:off x="2923624" y="4673411"/>
            <a:ext cx="1576072" cy="253916"/>
          </a:xfrm>
          <a:prstGeom prst="rect">
            <a:avLst/>
          </a:prstGeom>
        </p:spPr>
        <p:txBody>
          <a:bodyPr vert="horz" wrap="none" lIns="91440" tIns="45720" rIns="91440" bIns="45720" rtlCol="0" anchor="t">
            <a:spAutoFit/>
          </a:bodyPr>
          <a:lstStyle/>
          <a:p>
            <a:pPr algn="l"/>
            <a:r>
              <a:rPr lang="en-US" sz="1050" i="1" dirty="0"/>
              <a:t>Courtesy W. Barth et al</a:t>
            </a:r>
          </a:p>
        </p:txBody>
      </p:sp>
      <p:sp>
        <p:nvSpPr>
          <p:cNvPr id="7" name="Datumsplatzhalter 6">
            <a:extLst>
              <a:ext uri="{FF2B5EF4-FFF2-40B4-BE49-F238E27FC236}">
                <a16:creationId xmlns:a16="http://schemas.microsoft.com/office/drawing/2014/main" id="{23293D9A-195A-9EFE-7063-5E83695DFC26}"/>
              </a:ext>
            </a:extLst>
          </p:cNvPr>
          <p:cNvSpPr>
            <a:spLocks noGrp="1"/>
          </p:cNvSpPr>
          <p:nvPr>
            <p:ph type="dt" sz="half" idx="2"/>
          </p:nvPr>
        </p:nvSpPr>
        <p:spPr/>
        <p:txBody>
          <a:bodyPr/>
          <a:lstStyle/>
          <a:p>
            <a:r>
              <a:rPr lang="de-DE"/>
              <a:t>R. Aßmann - ACC</a:t>
            </a:r>
          </a:p>
        </p:txBody>
      </p:sp>
      <p:sp>
        <p:nvSpPr>
          <p:cNvPr id="8" name="Fußzeilenplatzhalter 7">
            <a:extLst>
              <a:ext uri="{FF2B5EF4-FFF2-40B4-BE49-F238E27FC236}">
                <a16:creationId xmlns:a16="http://schemas.microsoft.com/office/drawing/2014/main" id="{1E456197-52A7-B0C7-5A47-F27B52F0CD2D}"/>
              </a:ext>
            </a:extLst>
          </p:cNvPr>
          <p:cNvSpPr>
            <a:spLocks noGrp="1"/>
          </p:cNvSpPr>
          <p:nvPr>
            <p:ph type="ftr" sz="quarter" idx="3"/>
          </p:nvPr>
        </p:nvSpPr>
        <p:spPr/>
        <p:txBody>
          <a:bodyPr/>
          <a:lstStyle/>
          <a:p>
            <a:pPr algn="l"/>
            <a:r>
              <a:rPr lang="de-DE"/>
              <a:t>HFHF - IAP Seminar 25.02.2024</a:t>
            </a:r>
          </a:p>
        </p:txBody>
      </p:sp>
    </p:spTree>
    <p:extLst>
      <p:ext uri="{BB962C8B-B14F-4D97-AF65-F5344CB8AC3E}">
        <p14:creationId xmlns:p14="http://schemas.microsoft.com/office/powerpoint/2010/main" val="4126714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16017" y="1014044"/>
            <a:ext cx="6789161" cy="3677689"/>
          </a:xfrm>
        </p:spPr>
        <p:txBody>
          <a:bodyPr/>
          <a:lstStyle/>
          <a:p>
            <a:pPr>
              <a:spcBef>
                <a:spcPts val="900"/>
              </a:spcBef>
            </a:pPr>
            <a:r>
              <a:rPr lang="en-US" sz="1400" dirty="0">
                <a:sym typeface="Wingdings" pitchFamily="2" charset="2"/>
              </a:rPr>
              <a:t>Set-up operated in 2023 to collect more data on stripping </a:t>
            </a:r>
            <a:r>
              <a:rPr lang="en-US" sz="1400" b="1" dirty="0">
                <a:solidFill>
                  <a:srgbClr val="C00000"/>
                </a:solidFill>
                <a:sym typeface="Wingdings" pitchFamily="2" charset="2"/>
              </a:rPr>
              <a:t>of</a:t>
            </a:r>
            <a:r>
              <a:rPr lang="en-US" sz="1400" b="1" dirty="0">
                <a:sym typeface="Wingdings" pitchFamily="2" charset="2"/>
              </a:rPr>
              <a:t> → </a:t>
            </a:r>
            <a:r>
              <a:rPr lang="en-US" sz="1400" b="1" dirty="0">
                <a:solidFill>
                  <a:srgbClr val="0070C0"/>
                </a:solidFill>
                <a:sym typeface="Wingdings" pitchFamily="2" charset="2"/>
              </a:rPr>
              <a:t>by</a:t>
            </a:r>
          </a:p>
          <a:p>
            <a:pPr>
              <a:spcBef>
                <a:spcPts val="900"/>
              </a:spcBef>
            </a:pPr>
            <a:r>
              <a:rPr lang="en-US" sz="1400" dirty="0">
                <a:solidFill>
                  <a:schemeClr val="tx1"/>
                </a:solidFill>
                <a:sym typeface="Wingdings" pitchFamily="2" charset="2"/>
              </a:rPr>
              <a:t>[ </a:t>
            </a:r>
            <a:r>
              <a:rPr lang="en-US" sz="1400" b="1" dirty="0">
                <a:solidFill>
                  <a:srgbClr val="C00000"/>
                </a:solidFill>
                <a:sym typeface="Wingdings" pitchFamily="2" charset="2"/>
              </a:rPr>
              <a:t>CH</a:t>
            </a:r>
            <a:r>
              <a:rPr lang="en-US" sz="1400" b="1" baseline="-25000" dirty="0">
                <a:solidFill>
                  <a:srgbClr val="C00000"/>
                </a:solidFill>
                <a:sym typeface="Wingdings" pitchFamily="2" charset="2"/>
              </a:rPr>
              <a:t>3</a:t>
            </a:r>
            <a:r>
              <a:rPr lang="en-US" sz="1400" b="1" dirty="0">
                <a:solidFill>
                  <a:srgbClr val="C00000"/>
                </a:solidFill>
                <a:sym typeface="Wingdings" pitchFamily="2" charset="2"/>
              </a:rPr>
              <a:t>, </a:t>
            </a:r>
            <a:r>
              <a:rPr lang="en-US" sz="1400" b="1" dirty="0" err="1">
                <a:solidFill>
                  <a:srgbClr val="C00000"/>
                </a:solidFill>
                <a:sym typeface="Wingdings" pitchFamily="2" charset="2"/>
              </a:rPr>
              <a:t>Ar</a:t>
            </a:r>
            <a:r>
              <a:rPr lang="en-US" sz="1400" b="1" dirty="0">
                <a:solidFill>
                  <a:srgbClr val="C00000"/>
                </a:solidFill>
                <a:sym typeface="Wingdings" pitchFamily="2" charset="2"/>
              </a:rPr>
              <a:t>, Fe, Au </a:t>
            </a:r>
            <a:r>
              <a:rPr lang="en-US" sz="1400" dirty="0">
                <a:sym typeface="Wingdings" pitchFamily="2" charset="2"/>
              </a:rPr>
              <a:t>]</a:t>
            </a:r>
            <a:r>
              <a:rPr lang="en-US" sz="1400" dirty="0">
                <a:solidFill>
                  <a:srgbClr val="C00000"/>
                </a:solidFill>
                <a:sym typeface="Wingdings" pitchFamily="2" charset="2"/>
              </a:rPr>
              <a:t>  </a:t>
            </a:r>
            <a:r>
              <a:rPr lang="en-US" sz="1400" dirty="0">
                <a:sym typeface="Wingdings" pitchFamily="2" charset="2"/>
              </a:rPr>
              <a:t>→</a:t>
            </a:r>
            <a:r>
              <a:rPr lang="en-US" sz="1400" dirty="0">
                <a:solidFill>
                  <a:srgbClr val="C00000"/>
                </a:solidFill>
                <a:sym typeface="Wingdings" pitchFamily="2" charset="2"/>
              </a:rPr>
              <a:t>  </a:t>
            </a:r>
            <a:r>
              <a:rPr lang="en-US" sz="1400" dirty="0">
                <a:sym typeface="Wingdings" pitchFamily="2" charset="2"/>
              </a:rPr>
              <a:t>[</a:t>
            </a:r>
            <a:r>
              <a:rPr lang="en-US" sz="1400" dirty="0">
                <a:solidFill>
                  <a:srgbClr val="C00000"/>
                </a:solidFill>
                <a:sym typeface="Wingdings" pitchFamily="2" charset="2"/>
              </a:rPr>
              <a:t> </a:t>
            </a:r>
            <a:r>
              <a:rPr lang="en-US" sz="1400" b="1" dirty="0">
                <a:solidFill>
                  <a:srgbClr val="0070C0"/>
                </a:solidFill>
                <a:sym typeface="Wingdings" pitchFamily="2" charset="2"/>
              </a:rPr>
              <a:t>N</a:t>
            </a:r>
            <a:r>
              <a:rPr lang="en-US" sz="1400" b="1" baseline="-25000" dirty="0">
                <a:solidFill>
                  <a:srgbClr val="0070C0"/>
                </a:solidFill>
                <a:sym typeface="Wingdings" pitchFamily="2" charset="2"/>
              </a:rPr>
              <a:t>2</a:t>
            </a:r>
            <a:r>
              <a:rPr lang="en-US" sz="1400" b="1" dirty="0">
                <a:solidFill>
                  <a:srgbClr val="0070C0"/>
                </a:solidFill>
                <a:sym typeface="Wingdings" pitchFamily="2" charset="2"/>
              </a:rPr>
              <a:t>, H</a:t>
            </a:r>
            <a:r>
              <a:rPr lang="en-US" sz="1400" b="1" baseline="-25000" dirty="0">
                <a:solidFill>
                  <a:srgbClr val="0070C0"/>
                </a:solidFill>
                <a:sym typeface="Wingdings" pitchFamily="2" charset="2"/>
              </a:rPr>
              <a:t>2</a:t>
            </a:r>
            <a:r>
              <a:rPr lang="en-US" sz="1400" b="1" dirty="0">
                <a:solidFill>
                  <a:srgbClr val="0070C0"/>
                </a:solidFill>
                <a:sym typeface="Wingdings" pitchFamily="2" charset="2"/>
              </a:rPr>
              <a:t> </a:t>
            </a:r>
            <a:r>
              <a:rPr lang="en-US" sz="1400" dirty="0">
                <a:sym typeface="Wingdings" pitchFamily="2" charset="2"/>
              </a:rPr>
              <a:t>]</a:t>
            </a:r>
          </a:p>
          <a:p>
            <a:pPr>
              <a:spcBef>
                <a:spcPts val="900"/>
              </a:spcBef>
            </a:pPr>
            <a:r>
              <a:rPr lang="en-US" sz="1400" dirty="0">
                <a:solidFill>
                  <a:srgbClr val="C00000"/>
                </a:solidFill>
                <a:sym typeface="Wingdings" pitchFamily="2" charset="2"/>
              </a:rPr>
              <a:t>light, inter-mediate, heavy</a:t>
            </a:r>
          </a:p>
          <a:p>
            <a:pPr>
              <a:spcBef>
                <a:spcPts val="900"/>
              </a:spcBef>
            </a:pPr>
            <a:r>
              <a:rPr lang="en-US" sz="1400" dirty="0">
                <a:sym typeface="Wingdings" pitchFamily="2" charset="2"/>
              </a:rPr>
              <a:t>eight scenarios, at different gas-pressures, pulse lengths, and repetition rates</a:t>
            </a:r>
          </a:p>
          <a:p>
            <a:pPr>
              <a:spcBef>
                <a:spcPts val="900"/>
              </a:spcBef>
            </a:pPr>
            <a:r>
              <a:rPr lang="en-US" sz="1400" b="1" dirty="0">
                <a:solidFill>
                  <a:srgbClr val="C00000"/>
                </a:solidFill>
                <a:sym typeface="Wingdings" pitchFamily="2" charset="2"/>
              </a:rPr>
              <a:t>U</a:t>
            </a:r>
            <a:r>
              <a:rPr lang="en-US" sz="1400" b="1" baseline="30000" dirty="0">
                <a:solidFill>
                  <a:srgbClr val="C00000"/>
                </a:solidFill>
                <a:sym typeface="Wingdings" pitchFamily="2" charset="2"/>
              </a:rPr>
              <a:t>28+</a:t>
            </a:r>
            <a:r>
              <a:rPr lang="en-US" sz="1400" b="1" dirty="0">
                <a:sym typeface="Wingdings" pitchFamily="2" charset="2"/>
              </a:rPr>
              <a:t> → </a:t>
            </a:r>
            <a:r>
              <a:rPr lang="en-US" sz="1400" b="1" dirty="0">
                <a:solidFill>
                  <a:srgbClr val="0070C0"/>
                </a:solidFill>
                <a:sym typeface="Wingdings" pitchFamily="2" charset="2"/>
              </a:rPr>
              <a:t>H</a:t>
            </a:r>
            <a:r>
              <a:rPr lang="en-US" sz="1400" b="1" baseline="-25000" dirty="0">
                <a:solidFill>
                  <a:srgbClr val="0070C0"/>
                </a:solidFill>
                <a:sym typeface="Wingdings" pitchFamily="2" charset="2"/>
              </a:rPr>
              <a:t>2</a:t>
            </a:r>
            <a:r>
              <a:rPr lang="en-US" sz="1400" b="1" dirty="0">
                <a:sym typeface="Wingdings" pitchFamily="2" charset="2"/>
              </a:rPr>
              <a:t> </a:t>
            </a:r>
            <a:r>
              <a:rPr lang="en-US" sz="1400" dirty="0">
                <a:sym typeface="Wingdings" pitchFamily="2" charset="2"/>
              </a:rPr>
              <a:t>operation for further beam time in 2023 / 24</a:t>
            </a:r>
          </a:p>
        </p:txBody>
      </p:sp>
      <p:sp>
        <p:nvSpPr>
          <p:cNvPr id="21" name="Titel 1"/>
          <p:cNvSpPr>
            <a:spLocks noGrp="1"/>
          </p:cNvSpPr>
          <p:nvPr>
            <p:ph type="title"/>
          </p:nvPr>
        </p:nvSpPr>
        <p:spPr>
          <a:xfrm>
            <a:off x="204200" y="230397"/>
            <a:ext cx="6700979" cy="590668"/>
          </a:xfrm>
        </p:spPr>
        <p:txBody>
          <a:bodyPr/>
          <a:lstStyle/>
          <a:p>
            <a:r>
              <a:rPr lang="en-US" dirty="0"/>
              <a:t>Pulsed Gaseous Stripper Operation </a:t>
            </a:r>
            <a:r>
              <a:rPr lang="en-US" b="0" i="1" dirty="0"/>
              <a:t>(temporary)</a:t>
            </a:r>
            <a:br>
              <a:rPr lang="en-US" b="0" i="1" dirty="0"/>
            </a:br>
            <a:r>
              <a:rPr lang="en-US" sz="1400" b="0" i="1" dirty="0"/>
              <a:t>Tests in Engineering Run 2023</a:t>
            </a:r>
            <a:endParaRPr lang="en-US" b="0" i="1" dirty="0"/>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7007246" y="882037"/>
            <a:ext cx="1959700" cy="2163835"/>
          </a:xfrm>
          <a:prstGeom prst="rect">
            <a:avLst/>
          </a:prstGeom>
        </p:spPr>
      </p:pic>
      <p:pic>
        <p:nvPicPr>
          <p:cNvPr id="8" name="Grafik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7168728" y="2700726"/>
            <a:ext cx="1650383" cy="2163835"/>
          </a:xfrm>
          <a:prstGeom prst="rect">
            <a:avLst/>
          </a:prstGeom>
        </p:spPr>
      </p:pic>
      <p:pic>
        <p:nvPicPr>
          <p:cNvPr id="10" name="Grafik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4200" y="2803839"/>
            <a:ext cx="3391703" cy="1982648"/>
          </a:xfrm>
          <a:prstGeom prst="rect">
            <a:avLst/>
          </a:prstGeom>
          <a:ln w="3175">
            <a:solidFill>
              <a:schemeClr val="tx1"/>
            </a:solidFill>
          </a:ln>
        </p:spPr>
      </p:pic>
      <p:pic>
        <p:nvPicPr>
          <p:cNvPr id="11" name="Grafik 10"/>
          <p:cNvPicPr>
            <a:picLocks noChangeAspect="1"/>
          </p:cNvPicPr>
          <p:nvPr/>
        </p:nvPicPr>
        <p:blipFill rotWithShape="1">
          <a:blip r:embed="rId5" cstate="print">
            <a:extLst>
              <a:ext uri="{28A0092B-C50C-407E-A947-70E740481C1C}">
                <a14:useLocalDpi xmlns:a14="http://schemas.microsoft.com/office/drawing/2010/main"/>
              </a:ext>
            </a:extLst>
          </a:blip>
          <a:srcRect t="13717" r="25333" b="26513"/>
          <a:stretch/>
        </p:blipFill>
        <p:spPr>
          <a:xfrm>
            <a:off x="3794079" y="2803838"/>
            <a:ext cx="3019272" cy="1982648"/>
          </a:xfrm>
          <a:prstGeom prst="rect">
            <a:avLst/>
          </a:prstGeom>
          <a:ln w="3175">
            <a:solidFill>
              <a:schemeClr val="tx1"/>
            </a:solidFill>
          </a:ln>
        </p:spPr>
      </p:pic>
      <p:sp>
        <p:nvSpPr>
          <p:cNvPr id="4" name="Textfeld 3"/>
          <p:cNvSpPr txBox="1"/>
          <p:nvPr/>
        </p:nvSpPr>
        <p:spPr>
          <a:xfrm>
            <a:off x="1581416" y="3239147"/>
            <a:ext cx="1694443" cy="276999"/>
          </a:xfrm>
          <a:prstGeom prst="rect">
            <a:avLst/>
          </a:prstGeom>
          <a:solidFill>
            <a:schemeClr val="bg1"/>
          </a:solidFill>
          <a:ln>
            <a:noFill/>
          </a:ln>
        </p:spPr>
        <p:txBody>
          <a:bodyPr vert="horz" wrap="square" lIns="91440" tIns="45720" rIns="91440" bIns="45720" rtlCol="0" anchor="t">
            <a:spAutoFit/>
          </a:bodyPr>
          <a:lstStyle/>
          <a:p>
            <a:pPr algn="ctr"/>
            <a:r>
              <a:rPr lang="en-US" sz="1200"/>
              <a:t>C</a:t>
            </a:r>
            <a:r>
              <a:rPr lang="en-US" sz="1200" baseline="30000"/>
              <a:t>n+</a:t>
            </a:r>
            <a:r>
              <a:rPr lang="en-US" sz="1200"/>
              <a:t> after N</a:t>
            </a:r>
            <a:r>
              <a:rPr lang="en-US" sz="1200" baseline="-25000"/>
              <a:t>2</a:t>
            </a:r>
            <a:r>
              <a:rPr lang="en-US" sz="1200"/>
              <a:t> stripping</a:t>
            </a:r>
          </a:p>
        </p:txBody>
      </p:sp>
      <p:sp>
        <p:nvSpPr>
          <p:cNvPr id="9" name="Textfeld 8"/>
          <p:cNvSpPr txBox="1"/>
          <p:nvPr/>
        </p:nvSpPr>
        <p:spPr>
          <a:xfrm>
            <a:off x="5581672" y="3146813"/>
            <a:ext cx="1139850" cy="461665"/>
          </a:xfrm>
          <a:prstGeom prst="rect">
            <a:avLst/>
          </a:prstGeom>
          <a:solidFill>
            <a:schemeClr val="bg1"/>
          </a:solidFill>
          <a:ln>
            <a:noFill/>
          </a:ln>
        </p:spPr>
        <p:txBody>
          <a:bodyPr vert="horz" wrap="square" lIns="91440" tIns="45720" rIns="91440" bIns="45720" rtlCol="0" anchor="t">
            <a:spAutoFit/>
          </a:bodyPr>
          <a:lstStyle/>
          <a:p>
            <a:pPr algn="ctr"/>
            <a:r>
              <a:rPr lang="en-US" sz="1200"/>
              <a:t>Au</a:t>
            </a:r>
            <a:r>
              <a:rPr lang="en-US" sz="1200" baseline="30000"/>
              <a:t>n+</a:t>
            </a:r>
            <a:r>
              <a:rPr lang="en-US" sz="1200"/>
              <a:t> after</a:t>
            </a:r>
          </a:p>
          <a:p>
            <a:pPr algn="ctr"/>
            <a:r>
              <a:rPr lang="en-US" sz="1200"/>
              <a:t>H</a:t>
            </a:r>
            <a:r>
              <a:rPr lang="en-US" sz="1200" baseline="-25000"/>
              <a:t>2</a:t>
            </a:r>
            <a:r>
              <a:rPr lang="en-US" sz="1200"/>
              <a:t> stripping</a:t>
            </a:r>
          </a:p>
        </p:txBody>
      </p:sp>
      <p:sp>
        <p:nvSpPr>
          <p:cNvPr id="5" name="Textfeld 4">
            <a:extLst>
              <a:ext uri="{FF2B5EF4-FFF2-40B4-BE49-F238E27FC236}">
                <a16:creationId xmlns:a16="http://schemas.microsoft.com/office/drawing/2014/main" id="{42A1E10F-06C2-B446-6E1B-756D80469563}"/>
              </a:ext>
            </a:extLst>
          </p:cNvPr>
          <p:cNvSpPr txBox="1"/>
          <p:nvPr/>
        </p:nvSpPr>
        <p:spPr>
          <a:xfrm>
            <a:off x="7103354" y="4636284"/>
            <a:ext cx="1683474" cy="253916"/>
          </a:xfrm>
          <a:prstGeom prst="rect">
            <a:avLst/>
          </a:prstGeom>
        </p:spPr>
        <p:txBody>
          <a:bodyPr vert="horz" wrap="none" lIns="91440" tIns="45720" rIns="91440" bIns="45720" rtlCol="0" anchor="t">
            <a:spAutoFit/>
          </a:bodyPr>
          <a:lstStyle/>
          <a:p>
            <a:pPr algn="l"/>
            <a:r>
              <a:rPr lang="en-US" sz="1050" i="1" dirty="0"/>
              <a:t>Courtesy L. </a:t>
            </a:r>
            <a:r>
              <a:rPr lang="en-US" sz="1050" i="1" dirty="0" err="1"/>
              <a:t>Gröning</a:t>
            </a:r>
            <a:r>
              <a:rPr lang="en-US" sz="1050" i="1" dirty="0"/>
              <a:t> et al</a:t>
            </a:r>
          </a:p>
        </p:txBody>
      </p:sp>
      <p:sp>
        <p:nvSpPr>
          <p:cNvPr id="6" name="Datumsplatzhalter 5">
            <a:extLst>
              <a:ext uri="{FF2B5EF4-FFF2-40B4-BE49-F238E27FC236}">
                <a16:creationId xmlns:a16="http://schemas.microsoft.com/office/drawing/2014/main" id="{64B17157-F582-DC42-A128-3393B00AE1EF}"/>
              </a:ext>
            </a:extLst>
          </p:cNvPr>
          <p:cNvSpPr>
            <a:spLocks noGrp="1"/>
          </p:cNvSpPr>
          <p:nvPr>
            <p:ph type="dt" sz="half" idx="2"/>
          </p:nvPr>
        </p:nvSpPr>
        <p:spPr/>
        <p:txBody>
          <a:bodyPr/>
          <a:lstStyle/>
          <a:p>
            <a:r>
              <a:rPr lang="de-DE"/>
              <a:t>R. Aßmann - ACC</a:t>
            </a:r>
          </a:p>
        </p:txBody>
      </p:sp>
      <p:sp>
        <p:nvSpPr>
          <p:cNvPr id="7" name="Fußzeilenplatzhalter 6">
            <a:extLst>
              <a:ext uri="{FF2B5EF4-FFF2-40B4-BE49-F238E27FC236}">
                <a16:creationId xmlns:a16="http://schemas.microsoft.com/office/drawing/2014/main" id="{AFE9F3CC-EA63-7959-B748-C85414467009}"/>
              </a:ext>
            </a:extLst>
          </p:cNvPr>
          <p:cNvSpPr>
            <a:spLocks noGrp="1"/>
          </p:cNvSpPr>
          <p:nvPr>
            <p:ph type="ftr" sz="quarter" idx="3"/>
          </p:nvPr>
        </p:nvSpPr>
        <p:spPr/>
        <p:txBody>
          <a:bodyPr/>
          <a:lstStyle/>
          <a:p>
            <a:pPr algn="l"/>
            <a:r>
              <a:rPr lang="de-DE"/>
              <a:t>HFHF - IAP Seminar 25.02.2024</a:t>
            </a:r>
          </a:p>
        </p:txBody>
      </p:sp>
    </p:spTree>
    <p:extLst>
      <p:ext uri="{BB962C8B-B14F-4D97-AF65-F5344CB8AC3E}">
        <p14:creationId xmlns:p14="http://schemas.microsoft.com/office/powerpoint/2010/main" val="488090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F421-79B6-55D5-80E4-979C581DF5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49C5DC-7CED-91AB-19CA-E4149994DD8E}"/>
              </a:ext>
            </a:extLst>
          </p:cNvPr>
          <p:cNvSpPr>
            <a:spLocks noGrp="1"/>
          </p:cNvSpPr>
          <p:nvPr>
            <p:ph type="title"/>
          </p:nvPr>
        </p:nvSpPr>
        <p:spPr>
          <a:xfrm>
            <a:off x="422568" y="230397"/>
            <a:ext cx="6919276" cy="590668"/>
          </a:xfrm>
        </p:spPr>
        <p:txBody>
          <a:bodyPr/>
          <a:lstStyle/>
          <a:p>
            <a:r>
              <a:rPr lang="en-US" sz="1800" b="1" dirty="0">
                <a:sym typeface="Wingdings" pitchFamily="2" charset="2"/>
              </a:rPr>
              <a:t>Mission “Accelerator Operations and Development”</a:t>
            </a:r>
            <a:endParaRPr lang="en-US" dirty="0"/>
          </a:p>
        </p:txBody>
      </p:sp>
      <p:sp>
        <p:nvSpPr>
          <p:cNvPr id="3" name="Inhaltsplatzhalter 2">
            <a:extLst>
              <a:ext uri="{FF2B5EF4-FFF2-40B4-BE49-F238E27FC236}">
                <a16:creationId xmlns:a16="http://schemas.microsoft.com/office/drawing/2014/main" id="{B4F4F10C-FE42-51FC-5787-E67E88657D16}"/>
              </a:ext>
            </a:extLst>
          </p:cNvPr>
          <p:cNvSpPr>
            <a:spLocks noGrp="1"/>
          </p:cNvSpPr>
          <p:nvPr>
            <p:ph idx="1"/>
          </p:nvPr>
        </p:nvSpPr>
        <p:spPr>
          <a:xfrm>
            <a:off x="68250" y="1051841"/>
            <a:ext cx="5470102" cy="3677689"/>
          </a:xfrm>
        </p:spPr>
        <p:txBody>
          <a:bodyPr/>
          <a:lstStyle/>
          <a:p>
            <a:pPr>
              <a:spcBef>
                <a:spcPts val="900"/>
              </a:spcBef>
            </a:pPr>
            <a:r>
              <a:rPr lang="en-US" sz="1500" b="1" dirty="0">
                <a:sym typeface="Wingdings" pitchFamily="2" charset="2"/>
              </a:rPr>
              <a:t>Operation of GSI accelerators </a:t>
            </a:r>
            <a:r>
              <a:rPr lang="en-US" sz="1500" dirty="0">
                <a:sym typeface="Wingdings" pitchFamily="2" charset="2"/>
              </a:rPr>
              <a:t>and delivering beams for world-class heavy ion research </a:t>
            </a:r>
          </a:p>
          <a:p>
            <a:pPr>
              <a:spcBef>
                <a:spcPts val="900"/>
              </a:spcBef>
            </a:pPr>
            <a:r>
              <a:rPr lang="en-US" sz="1500" dirty="0">
                <a:sym typeface="Wingdings" pitchFamily="2" charset="2"/>
              </a:rPr>
              <a:t>Development of GSI accelerators and </a:t>
            </a:r>
            <a:r>
              <a:rPr lang="en-US" sz="1500" b="1" dirty="0">
                <a:sym typeface="Wingdings" pitchFamily="2" charset="2"/>
              </a:rPr>
              <a:t>preparing them step-wise for the future</a:t>
            </a:r>
          </a:p>
          <a:p>
            <a:pPr>
              <a:spcBef>
                <a:spcPts val="900"/>
              </a:spcBef>
            </a:pPr>
            <a:r>
              <a:rPr lang="en-US" sz="1500" b="1" dirty="0">
                <a:sym typeface="Wingdings" pitchFamily="2" charset="2"/>
              </a:rPr>
              <a:t>Supporting the FAIR project </a:t>
            </a:r>
            <a:r>
              <a:rPr lang="en-US" sz="1500" dirty="0">
                <a:sym typeface="Wingdings" pitchFamily="2" charset="2"/>
              </a:rPr>
              <a:t>and its completion </a:t>
            </a:r>
          </a:p>
          <a:p>
            <a:pPr>
              <a:spcBef>
                <a:spcPts val="900"/>
              </a:spcBef>
            </a:pPr>
            <a:r>
              <a:rPr lang="en-US" sz="1500" dirty="0">
                <a:sym typeface="Wingdings" pitchFamily="2" charset="2"/>
              </a:rPr>
              <a:t>Preparation and organization of </a:t>
            </a:r>
            <a:r>
              <a:rPr lang="en-US" sz="1500" b="1" dirty="0">
                <a:sym typeface="Wingdings" pitchFamily="2" charset="2"/>
              </a:rPr>
              <a:t>FAIR accelerator commissioning</a:t>
            </a:r>
            <a:r>
              <a:rPr lang="en-US" sz="1500" dirty="0">
                <a:sym typeface="Wingdings" pitchFamily="2" charset="2"/>
              </a:rPr>
              <a:t> </a:t>
            </a:r>
          </a:p>
          <a:p>
            <a:pPr>
              <a:spcBef>
                <a:spcPts val="900"/>
              </a:spcBef>
            </a:pPr>
            <a:r>
              <a:rPr lang="en-US" sz="1500" b="1" dirty="0">
                <a:sym typeface="Wingdings" pitchFamily="2" charset="2"/>
              </a:rPr>
              <a:t>Operating</a:t>
            </a:r>
            <a:r>
              <a:rPr lang="en-US" sz="1500" dirty="0">
                <a:sym typeface="Wingdings" pitchFamily="2" charset="2"/>
              </a:rPr>
              <a:t> costs working group lead </a:t>
            </a:r>
          </a:p>
          <a:p>
            <a:pPr>
              <a:spcBef>
                <a:spcPts val="900"/>
              </a:spcBef>
            </a:pPr>
            <a:r>
              <a:rPr lang="en-US" sz="1500" b="1" dirty="0">
                <a:sym typeface="Wingdings" pitchFamily="2" charset="2"/>
              </a:rPr>
              <a:t>Merging</a:t>
            </a:r>
            <a:r>
              <a:rPr lang="en-US" sz="1500" dirty="0">
                <a:sym typeface="Wingdings" pitchFamily="2" charset="2"/>
              </a:rPr>
              <a:t> of certain GSI/FAIR accelerator-related activities –  work with </a:t>
            </a:r>
            <a:r>
              <a:rPr lang="en-US" sz="1500" b="1" dirty="0">
                <a:sym typeface="Wingdings" pitchFamily="2" charset="2"/>
              </a:rPr>
              <a:t>regional</a:t>
            </a:r>
            <a:r>
              <a:rPr lang="en-US" sz="1500" dirty="0">
                <a:sym typeface="Wingdings" pitchFamily="2" charset="2"/>
              </a:rPr>
              <a:t> </a:t>
            </a:r>
            <a:r>
              <a:rPr lang="en-US" sz="1500" b="1" dirty="0">
                <a:sym typeface="Wingdings" pitchFamily="2" charset="2"/>
              </a:rPr>
              <a:t>universities</a:t>
            </a:r>
            <a:r>
              <a:rPr lang="en-US" sz="1500" dirty="0">
                <a:sym typeface="Wingdings" pitchFamily="2" charset="2"/>
              </a:rPr>
              <a:t> and </a:t>
            </a:r>
            <a:r>
              <a:rPr lang="en-US" sz="1500" b="1" dirty="0">
                <a:sym typeface="Wingdings" pitchFamily="2" charset="2"/>
              </a:rPr>
              <a:t>international</a:t>
            </a:r>
            <a:r>
              <a:rPr lang="en-US" sz="1500" dirty="0">
                <a:sym typeface="Wingdings" pitchFamily="2" charset="2"/>
              </a:rPr>
              <a:t> labs</a:t>
            </a:r>
          </a:p>
          <a:p>
            <a:pPr>
              <a:spcBef>
                <a:spcPts val="900"/>
              </a:spcBef>
            </a:pPr>
            <a:r>
              <a:rPr lang="en-US" sz="1500" dirty="0">
                <a:sym typeface="Wingdings" pitchFamily="2" charset="2"/>
              </a:rPr>
              <a:t>Leadership team (see photos) and young talents in depts  excellent options for future </a:t>
            </a:r>
            <a:r>
              <a:rPr lang="en-US" sz="1500" b="1" dirty="0">
                <a:sym typeface="Wingdings" pitchFamily="2" charset="2"/>
              </a:rPr>
              <a:t>shaping of world-class GSI/FAIR accelerator area</a:t>
            </a:r>
          </a:p>
        </p:txBody>
      </p:sp>
      <p:sp>
        <p:nvSpPr>
          <p:cNvPr id="4" name="Fußzeilenplatzhalter 3">
            <a:extLst>
              <a:ext uri="{FF2B5EF4-FFF2-40B4-BE49-F238E27FC236}">
                <a16:creationId xmlns:a16="http://schemas.microsoft.com/office/drawing/2014/main" id="{F7FCC231-45D2-5A07-89D4-D07956D3850A}"/>
              </a:ext>
            </a:extLst>
          </p:cNvPr>
          <p:cNvSpPr>
            <a:spLocks noGrp="1"/>
          </p:cNvSpPr>
          <p:nvPr>
            <p:ph type="ftr" sz="quarter" idx="3"/>
          </p:nvPr>
        </p:nvSpPr>
        <p:spPr/>
        <p:txBody>
          <a:bodyPr/>
          <a:lstStyle/>
          <a:p>
            <a:pPr algn="l"/>
            <a:r>
              <a:rPr lang="de-DE"/>
              <a:t>HFHF - IAP Seminar 25.02.2024</a:t>
            </a:r>
          </a:p>
        </p:txBody>
      </p:sp>
      <p:sp>
        <p:nvSpPr>
          <p:cNvPr id="5" name="Datumsplatzhalter 4">
            <a:extLst>
              <a:ext uri="{FF2B5EF4-FFF2-40B4-BE49-F238E27FC236}">
                <a16:creationId xmlns:a16="http://schemas.microsoft.com/office/drawing/2014/main" id="{3BD393DA-9032-E2CF-E67B-756CBB7485E8}"/>
              </a:ext>
            </a:extLst>
          </p:cNvPr>
          <p:cNvSpPr>
            <a:spLocks noGrp="1"/>
          </p:cNvSpPr>
          <p:nvPr>
            <p:ph type="dt" sz="half" idx="2"/>
          </p:nvPr>
        </p:nvSpPr>
        <p:spPr/>
        <p:txBody>
          <a:bodyPr/>
          <a:lstStyle/>
          <a:p>
            <a:r>
              <a:rPr lang="de-DE"/>
              <a:t>R. Aßmann - ACC</a:t>
            </a:r>
          </a:p>
        </p:txBody>
      </p:sp>
      <p:pic>
        <p:nvPicPr>
          <p:cNvPr id="24" name="Grafik 23">
            <a:extLst>
              <a:ext uri="{FF2B5EF4-FFF2-40B4-BE49-F238E27FC236}">
                <a16:creationId xmlns:a16="http://schemas.microsoft.com/office/drawing/2014/main" id="{A7510190-FD15-941A-89ED-9793604692B2}"/>
              </a:ext>
            </a:extLst>
          </p:cNvPr>
          <p:cNvPicPr>
            <a:picLocks noChangeAspect="1"/>
          </p:cNvPicPr>
          <p:nvPr/>
        </p:nvPicPr>
        <p:blipFill rotWithShape="1">
          <a:blip r:embed="rId2"/>
          <a:srcRect t="21615"/>
          <a:stretch/>
        </p:blipFill>
        <p:spPr>
          <a:xfrm>
            <a:off x="5411353" y="1105131"/>
            <a:ext cx="3601866" cy="1372595"/>
          </a:xfrm>
          <a:prstGeom prst="rect">
            <a:avLst/>
          </a:prstGeom>
        </p:spPr>
      </p:pic>
      <p:pic>
        <p:nvPicPr>
          <p:cNvPr id="25" name="Grafik 24">
            <a:extLst>
              <a:ext uri="{FF2B5EF4-FFF2-40B4-BE49-F238E27FC236}">
                <a16:creationId xmlns:a16="http://schemas.microsoft.com/office/drawing/2014/main" id="{BD580704-A98E-74E5-F76E-79FE9CF2CA23}"/>
              </a:ext>
            </a:extLst>
          </p:cNvPr>
          <p:cNvPicPr>
            <a:picLocks noChangeAspect="1"/>
          </p:cNvPicPr>
          <p:nvPr/>
        </p:nvPicPr>
        <p:blipFill rotWithShape="1">
          <a:blip r:embed="rId3"/>
          <a:srcRect l="29727" t="48638" r="29728" b="20954"/>
          <a:stretch/>
        </p:blipFill>
        <p:spPr>
          <a:xfrm>
            <a:off x="5409462" y="2554836"/>
            <a:ext cx="3601867" cy="2026050"/>
          </a:xfrm>
          <a:prstGeom prst="rect">
            <a:avLst/>
          </a:prstGeom>
        </p:spPr>
      </p:pic>
    </p:spTree>
    <p:extLst>
      <p:ext uri="{BB962C8B-B14F-4D97-AF65-F5344CB8AC3E}">
        <p14:creationId xmlns:p14="http://schemas.microsoft.com/office/powerpoint/2010/main" val="169595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E9F50-0A03-6784-68CC-9E5CD64CE659}"/>
              </a:ext>
            </a:extLst>
          </p:cNvPr>
          <p:cNvSpPr>
            <a:spLocks noGrp="1"/>
          </p:cNvSpPr>
          <p:nvPr>
            <p:ph type="title"/>
          </p:nvPr>
        </p:nvSpPr>
        <p:spPr>
          <a:xfrm>
            <a:off x="422569" y="230397"/>
            <a:ext cx="5897116" cy="590668"/>
          </a:xfrm>
        </p:spPr>
        <p:txBody>
          <a:bodyPr/>
          <a:lstStyle/>
          <a:p>
            <a:r>
              <a:rPr lang="en-US" dirty="0"/>
              <a:t>New U</a:t>
            </a:r>
            <a:r>
              <a:rPr lang="en-US" baseline="30000" dirty="0"/>
              <a:t>28+ </a:t>
            </a:r>
            <a:r>
              <a:rPr lang="en-US" dirty="0"/>
              <a:t>Record at End of UNILAC</a:t>
            </a:r>
          </a:p>
        </p:txBody>
      </p:sp>
      <p:sp>
        <p:nvSpPr>
          <p:cNvPr id="4" name="Datumsplatzhalter 3">
            <a:extLst>
              <a:ext uri="{FF2B5EF4-FFF2-40B4-BE49-F238E27FC236}">
                <a16:creationId xmlns:a16="http://schemas.microsoft.com/office/drawing/2014/main" id="{4B6AB244-3D9C-D740-EC36-78C4320FAEC8}"/>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B76579AB-2792-C8D3-3563-0387ACDC83F8}"/>
              </a:ext>
            </a:extLst>
          </p:cNvPr>
          <p:cNvSpPr>
            <a:spLocks noGrp="1"/>
          </p:cNvSpPr>
          <p:nvPr>
            <p:ph type="ftr" sz="quarter" idx="3"/>
          </p:nvPr>
        </p:nvSpPr>
        <p:spPr/>
        <p:txBody>
          <a:bodyPr/>
          <a:lstStyle/>
          <a:p>
            <a:pPr algn="l"/>
            <a:r>
              <a:rPr lang="de-DE"/>
              <a:t>HFHF - IAP Seminar 25.02.2024</a:t>
            </a:r>
          </a:p>
        </p:txBody>
      </p:sp>
      <p:pic>
        <p:nvPicPr>
          <p:cNvPr id="6" name="Grafik 5">
            <a:extLst>
              <a:ext uri="{FF2B5EF4-FFF2-40B4-BE49-F238E27FC236}">
                <a16:creationId xmlns:a16="http://schemas.microsoft.com/office/drawing/2014/main" id="{0F9DF498-D694-8DE8-0F8F-5B494A4FE837}"/>
              </a:ext>
            </a:extLst>
          </p:cNvPr>
          <p:cNvPicPr>
            <a:picLocks noChangeAspect="1"/>
          </p:cNvPicPr>
          <p:nvPr/>
        </p:nvPicPr>
        <p:blipFill>
          <a:blip r:embed="rId2"/>
          <a:stretch>
            <a:fillRect/>
          </a:stretch>
        </p:blipFill>
        <p:spPr>
          <a:xfrm>
            <a:off x="420076" y="1035458"/>
            <a:ext cx="7024738" cy="3645269"/>
          </a:xfrm>
          <a:prstGeom prst="rect">
            <a:avLst/>
          </a:prstGeom>
        </p:spPr>
      </p:pic>
      <p:sp>
        <p:nvSpPr>
          <p:cNvPr id="7" name="Textfeld 6">
            <a:extLst>
              <a:ext uri="{FF2B5EF4-FFF2-40B4-BE49-F238E27FC236}">
                <a16:creationId xmlns:a16="http://schemas.microsoft.com/office/drawing/2014/main" id="{E1CFF5F8-BD62-2D6E-ED1A-F1D7BD30FB38}"/>
              </a:ext>
            </a:extLst>
          </p:cNvPr>
          <p:cNvSpPr txBox="1"/>
          <p:nvPr/>
        </p:nvSpPr>
        <p:spPr>
          <a:xfrm>
            <a:off x="7333391" y="4426811"/>
            <a:ext cx="1576072" cy="253916"/>
          </a:xfrm>
          <a:prstGeom prst="rect">
            <a:avLst/>
          </a:prstGeom>
        </p:spPr>
        <p:txBody>
          <a:bodyPr vert="horz" wrap="none" lIns="91440" tIns="45720" rIns="91440" bIns="45720" rtlCol="0" anchor="t">
            <a:spAutoFit/>
          </a:bodyPr>
          <a:lstStyle/>
          <a:p>
            <a:pPr algn="l"/>
            <a:r>
              <a:rPr lang="en-US" sz="1050" i="1" dirty="0"/>
              <a:t>Courtesy W. Barth et al</a:t>
            </a:r>
          </a:p>
        </p:txBody>
      </p:sp>
      <p:sp>
        <p:nvSpPr>
          <p:cNvPr id="9" name="Textfeld 8">
            <a:extLst>
              <a:ext uri="{FF2B5EF4-FFF2-40B4-BE49-F238E27FC236}">
                <a16:creationId xmlns:a16="http://schemas.microsoft.com/office/drawing/2014/main" id="{E29255CF-3E33-ABD8-EC65-C4911CE59249}"/>
              </a:ext>
            </a:extLst>
          </p:cNvPr>
          <p:cNvSpPr txBox="1"/>
          <p:nvPr/>
        </p:nvSpPr>
        <p:spPr>
          <a:xfrm>
            <a:off x="7567927" y="1106075"/>
            <a:ext cx="1576073" cy="2031325"/>
          </a:xfrm>
          <a:prstGeom prst="rect">
            <a:avLst/>
          </a:prstGeom>
          <a:noFill/>
        </p:spPr>
        <p:txBody>
          <a:bodyPr wrap="square">
            <a:spAutoFit/>
          </a:bodyPr>
          <a:lstStyle/>
          <a:p>
            <a:r>
              <a:rPr lang="de-DE" sz="1400" b="0" i="0" u="none" strike="noStrike" dirty="0">
                <a:solidFill>
                  <a:srgbClr val="1F497D"/>
                </a:solidFill>
                <a:effectLst/>
                <a:latin typeface="Calibri" panose="020F0502020204030204" pitchFamily="34" charset="0"/>
              </a:rPr>
              <a:t>W. Barth: „40% Stromerhöhung (TK-Ende) gegenüber 2022 dank Superlinsen-upgrade – das ist die bis dato höchste erzielte U28+-Intensität“</a:t>
            </a:r>
            <a:endParaRPr lang="en-US" sz="1400" dirty="0"/>
          </a:p>
        </p:txBody>
      </p:sp>
    </p:spTree>
    <p:extLst>
      <p:ext uri="{BB962C8B-B14F-4D97-AF65-F5344CB8AC3E}">
        <p14:creationId xmlns:p14="http://schemas.microsoft.com/office/powerpoint/2010/main" val="3880198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7">
            <a:extLst>
              <a:ext uri="{FF2B5EF4-FFF2-40B4-BE49-F238E27FC236}">
                <a16:creationId xmlns:a16="http://schemas.microsoft.com/office/drawing/2014/main" id="{C97F4EFF-9F09-0CC5-4637-5E99454EF992}"/>
              </a:ext>
            </a:extLst>
          </p:cNvPr>
          <p:cNvSpPr>
            <a:spLocks noGrp="1"/>
          </p:cNvSpPr>
          <p:nvPr>
            <p:ph type="title"/>
          </p:nvPr>
        </p:nvSpPr>
        <p:spPr/>
        <p:txBody>
          <a:bodyPr/>
          <a:lstStyle/>
          <a:p>
            <a:r>
              <a:rPr kumimoji="0" lang="en-US" b="1" i="0" u="none" strike="noStrike" kern="1200" cap="none" spc="0" normalizeH="0" baseline="0">
                <a:ln>
                  <a:noFill/>
                </a:ln>
                <a:solidFill>
                  <a:srgbClr val="333333"/>
                </a:solidFill>
                <a:effectLst/>
                <a:uLnTx/>
                <a:uFillTx/>
                <a:latin typeface="Arial" panose="020B0604020202020204" pitchFamily="34" charset="0"/>
                <a:ea typeface="+mj-ea"/>
                <a:cs typeface="Arial" panose="020B0604020202020204" pitchFamily="34" charset="0"/>
              </a:rPr>
              <a:t>SIS18: Overall Status and Strategy</a:t>
            </a:r>
            <a:endParaRPr lang="en-US" sz="1600"/>
          </a:p>
        </p:txBody>
      </p:sp>
      <p:sp>
        <p:nvSpPr>
          <p:cNvPr id="2" name="Datumsplatzhalter 1"/>
          <p:cNvSpPr>
            <a:spLocks noGrp="1"/>
          </p:cNvSpPr>
          <p:nvPr>
            <p:ph type="dt" sz="half" idx="2"/>
          </p:nvPr>
        </p:nvSpPr>
        <p:spPr/>
        <p:txBody>
          <a:bodyPr/>
          <a:lstStyle/>
          <a:p>
            <a:r>
              <a:rPr lang="de-DE"/>
              <a:t>R. Aßmann - ACC</a:t>
            </a:r>
            <a:endParaRPr lang="en-US"/>
          </a:p>
        </p:txBody>
      </p:sp>
      <p:sp>
        <p:nvSpPr>
          <p:cNvPr id="3" name="Fußzeilenplatzhalter 2"/>
          <p:cNvSpPr>
            <a:spLocks noGrp="1"/>
          </p:cNvSpPr>
          <p:nvPr>
            <p:ph type="ftr" sz="quarter" idx="3"/>
          </p:nvPr>
        </p:nvSpPr>
        <p:spPr/>
        <p:txBody>
          <a:bodyPr/>
          <a:lstStyle/>
          <a:p>
            <a:r>
              <a:rPr lang="en-US"/>
              <a:t>HFHF - IAP Seminar 25.02.2024</a:t>
            </a:r>
          </a:p>
        </p:txBody>
      </p:sp>
      <p:sp>
        <p:nvSpPr>
          <p:cNvPr id="8" name="Rechteck 7"/>
          <p:cNvSpPr/>
          <p:nvPr/>
        </p:nvSpPr>
        <p:spPr>
          <a:xfrm>
            <a:off x="118928" y="1023956"/>
            <a:ext cx="8906144" cy="3734356"/>
          </a:xfrm>
          <a:prstGeom prst="rect">
            <a:avLst/>
          </a:prstGeom>
        </p:spPr>
        <p:txBody>
          <a:bodyPr wrap="square">
            <a:spAutoFit/>
          </a:bodyPr>
          <a:lstStyle/>
          <a:p>
            <a:pPr>
              <a:spcAft>
                <a:spcPts val="800"/>
              </a:spcAft>
              <a:tabLst>
                <a:tab pos="2843213" algn="l"/>
              </a:tabLst>
            </a:pPr>
            <a:r>
              <a:rPr lang="en-US" sz="1600" b="0" i="0" u="none" strike="noStrike">
                <a:solidFill>
                  <a:srgbClr val="000000"/>
                </a:solidFill>
                <a:effectLst/>
                <a:latin typeface="Helvetica" pitchFamily="2" charset="0"/>
              </a:rPr>
              <a:t>FAIR Phase 0 (</a:t>
            </a:r>
            <a:r>
              <a:rPr lang="en-US" sz="1100" b="0" i="0" u="none" strike="noStrike">
                <a:solidFill>
                  <a:srgbClr val="000000"/>
                </a:solidFill>
                <a:effectLst/>
                <a:latin typeface="Helvetica" pitchFamily="2" charset="0"/>
              </a:rPr>
              <a:t>present operation</a:t>
            </a:r>
            <a:r>
              <a:rPr lang="en-US" sz="1600" b="0" i="0" u="none" strike="noStrike">
                <a:solidFill>
                  <a:srgbClr val="000000"/>
                </a:solidFill>
                <a:effectLst/>
                <a:latin typeface="Helvetica" pitchFamily="2" charset="0"/>
              </a:rPr>
              <a:t>):	</a:t>
            </a:r>
            <a:r>
              <a:rPr lang="en-US" sz="1400" b="0" i="0" u="none" strike="noStrike">
                <a:solidFill>
                  <a:srgbClr val="000000"/>
                </a:solidFill>
                <a:effectLst/>
                <a:latin typeface="Helvetica" pitchFamily="2" charset="0"/>
              </a:rPr>
              <a:t>Improvement of </a:t>
            </a:r>
            <a:r>
              <a:rPr lang="en-US" sz="1400" b="1" i="0" u="none" strike="noStrike">
                <a:solidFill>
                  <a:srgbClr val="000000"/>
                </a:solidFill>
                <a:effectLst/>
                <a:latin typeface="Helvetica" pitchFamily="2" charset="0"/>
              </a:rPr>
              <a:t>spill micro-structure </a:t>
            </a:r>
            <a:r>
              <a:rPr lang="en-US" sz="1400" b="0" i="0" u="none" strike="noStrike">
                <a:solidFill>
                  <a:srgbClr val="000000"/>
                </a:solidFill>
                <a:effectLst/>
                <a:latin typeface="Helvetica" pitchFamily="2" charset="0"/>
              </a:rPr>
              <a:t>with new RF structure </a:t>
            </a:r>
          </a:p>
          <a:p>
            <a:pPr>
              <a:spcAft>
                <a:spcPts val="800"/>
              </a:spcAft>
              <a:tabLst>
                <a:tab pos="2843213" algn="l"/>
              </a:tabLst>
            </a:pPr>
            <a:r>
              <a:rPr lang="en-US" sz="1400" b="0" i="0" u="none" strike="noStrike">
                <a:solidFill>
                  <a:srgbClr val="000000"/>
                </a:solidFill>
                <a:effectLst/>
                <a:latin typeface="Helvetica" pitchFamily="2" charset="0"/>
              </a:rPr>
              <a:t>	Improvement of </a:t>
            </a:r>
            <a:r>
              <a:rPr lang="en-US" sz="1400" b="1" i="0" u="none" strike="noStrike">
                <a:solidFill>
                  <a:srgbClr val="000000"/>
                </a:solidFill>
                <a:effectLst/>
                <a:latin typeface="Helvetica" pitchFamily="2" charset="0"/>
              </a:rPr>
              <a:t>shielding</a:t>
            </a:r>
            <a:r>
              <a:rPr lang="en-US" sz="1400" b="0" i="0" u="none" strike="noStrike">
                <a:solidFill>
                  <a:srgbClr val="000000"/>
                </a:solidFill>
                <a:effectLst/>
                <a:latin typeface="Helvetica" pitchFamily="2" charset="0"/>
              </a:rPr>
              <a:t> (esp. p and light ions), kicker area done </a:t>
            </a:r>
            <a:br>
              <a:rPr lang="en-US" sz="1400" b="0" i="0" u="none" strike="noStrike">
                <a:solidFill>
                  <a:srgbClr val="000000"/>
                </a:solidFill>
                <a:effectLst/>
                <a:latin typeface="Helvetica" pitchFamily="2" charset="0"/>
              </a:rPr>
            </a:br>
            <a:r>
              <a:rPr lang="en-US" sz="1400" b="0" i="0" u="none" strike="noStrike">
                <a:solidFill>
                  <a:srgbClr val="000000"/>
                </a:solidFill>
                <a:effectLst/>
                <a:latin typeface="Helvetica" pitchFamily="2" charset="0"/>
              </a:rPr>
              <a:t>	recently, compatibility with construction work</a:t>
            </a:r>
          </a:p>
          <a:p>
            <a:pPr>
              <a:spcAft>
                <a:spcPts val="800"/>
              </a:spcAft>
              <a:tabLst>
                <a:tab pos="2843213" algn="l"/>
              </a:tabLst>
            </a:pPr>
            <a:r>
              <a:rPr lang="en-US" sz="1600" b="0" i="0" u="none" strike="noStrike">
                <a:solidFill>
                  <a:srgbClr val="000000"/>
                </a:solidFill>
                <a:effectLst/>
                <a:latin typeface="Helvetica" pitchFamily="2" charset="0"/>
              </a:rPr>
              <a:t>FAIR </a:t>
            </a:r>
            <a:r>
              <a:rPr lang="en-US" sz="1600">
                <a:solidFill>
                  <a:srgbClr val="000000"/>
                </a:solidFill>
                <a:latin typeface="Helvetica" pitchFamily="2" charset="0"/>
              </a:rPr>
              <a:t>Phase 1 (</a:t>
            </a:r>
            <a:r>
              <a:rPr lang="en-US" sz="1200">
                <a:solidFill>
                  <a:srgbClr val="000000"/>
                </a:solidFill>
                <a:latin typeface="Helvetica" pitchFamily="2" charset="0"/>
              </a:rPr>
              <a:t>booster operation</a:t>
            </a:r>
            <a:r>
              <a:rPr lang="en-US" sz="1600">
                <a:solidFill>
                  <a:srgbClr val="000000"/>
                </a:solidFill>
                <a:latin typeface="Helvetica" pitchFamily="2" charset="0"/>
              </a:rPr>
              <a:t>): 	</a:t>
            </a:r>
            <a:r>
              <a:rPr lang="en-US" sz="1400">
                <a:solidFill>
                  <a:srgbClr val="000000"/>
                </a:solidFill>
                <a:latin typeface="Helvetica" pitchFamily="2" charset="0"/>
              </a:rPr>
              <a:t>Development of further technologies to </a:t>
            </a:r>
            <a:r>
              <a:rPr lang="en-US" sz="1400" b="1">
                <a:solidFill>
                  <a:srgbClr val="000000"/>
                </a:solidFill>
                <a:latin typeface="Helvetica" pitchFamily="2" charset="0"/>
              </a:rPr>
              <a:t>stabilize the dynamic vacuum</a:t>
            </a:r>
            <a:r>
              <a:rPr lang="en-US" sz="1400">
                <a:solidFill>
                  <a:srgbClr val="000000"/>
                </a:solidFill>
                <a:latin typeface="Helvetica" pitchFamily="2" charset="0"/>
              </a:rPr>
              <a:t>, </a:t>
            </a:r>
            <a:br>
              <a:rPr lang="en-US" sz="1400">
                <a:solidFill>
                  <a:srgbClr val="000000"/>
                </a:solidFill>
                <a:latin typeface="Helvetica" pitchFamily="2" charset="0"/>
              </a:rPr>
            </a:br>
            <a:r>
              <a:rPr lang="en-US" sz="1400">
                <a:solidFill>
                  <a:srgbClr val="000000"/>
                </a:solidFill>
                <a:latin typeface="Helvetica" pitchFamily="2" charset="0"/>
              </a:rPr>
              <a:t>	esp. for U</a:t>
            </a:r>
            <a:r>
              <a:rPr lang="en-US" sz="1400" baseline="30000">
                <a:solidFill>
                  <a:srgbClr val="000000"/>
                </a:solidFill>
                <a:latin typeface="Helvetica" pitchFamily="2" charset="0"/>
              </a:rPr>
              <a:t>28+ </a:t>
            </a:r>
            <a:r>
              <a:rPr lang="en-US" sz="1400">
                <a:solidFill>
                  <a:srgbClr val="000000"/>
                </a:solidFill>
                <a:latin typeface="Helvetica" pitchFamily="2" charset="0"/>
              </a:rPr>
              <a:t>operation</a:t>
            </a:r>
            <a:endParaRPr lang="en-US" sz="1600">
              <a:solidFill>
                <a:srgbClr val="000000"/>
              </a:solidFill>
              <a:latin typeface="Helvetica" pitchFamily="2" charset="0"/>
            </a:endParaRPr>
          </a:p>
          <a:p>
            <a:pPr>
              <a:spcAft>
                <a:spcPts val="800"/>
              </a:spcAft>
              <a:tabLst>
                <a:tab pos="2843213" algn="l"/>
              </a:tabLst>
            </a:pPr>
            <a:r>
              <a:rPr lang="en-US" sz="1600" b="0" i="0" u="none" strike="noStrike">
                <a:solidFill>
                  <a:srgbClr val="000000"/>
                </a:solidFill>
                <a:effectLst/>
                <a:latin typeface="Helvetica" pitchFamily="2" charset="0"/>
              </a:rPr>
              <a:t>Robustness of septum wires:	</a:t>
            </a:r>
            <a:r>
              <a:rPr lang="en-US" sz="1400" b="0" i="0" u="none" strike="noStrike">
                <a:solidFill>
                  <a:srgbClr val="000000"/>
                </a:solidFill>
                <a:effectLst/>
                <a:latin typeface="Helvetica" pitchFamily="2" charset="0"/>
              </a:rPr>
              <a:t>Improve </a:t>
            </a:r>
            <a:r>
              <a:rPr lang="en-US" sz="1400" b="1" i="0" u="none" strike="noStrike">
                <a:solidFill>
                  <a:srgbClr val="000000"/>
                </a:solidFill>
                <a:effectLst/>
                <a:latin typeface="Helvetica" pitchFamily="2" charset="0"/>
              </a:rPr>
              <a:t>robustness</a:t>
            </a:r>
            <a:r>
              <a:rPr lang="en-US" sz="1400" b="0" i="0" u="none" strike="noStrike">
                <a:solidFill>
                  <a:srgbClr val="000000"/>
                </a:solidFill>
                <a:effectLst/>
                <a:latin typeface="Helvetica" pitchFamily="2" charset="0"/>
              </a:rPr>
              <a:t> by adding collimators. Worry of sparking</a:t>
            </a:r>
            <a:r>
              <a:rPr lang="en-US" sz="1400">
                <a:solidFill>
                  <a:srgbClr val="000000"/>
                </a:solidFill>
                <a:latin typeface="Helvetica" pitchFamily="2" charset="0"/>
              </a:rPr>
              <a:t> at wires. </a:t>
            </a:r>
            <a:r>
              <a:rPr lang="en-US" sz="1400" b="1">
                <a:solidFill>
                  <a:srgbClr val="000000"/>
                </a:solidFill>
                <a:latin typeface="Helvetica" pitchFamily="2" charset="0"/>
              </a:rPr>
              <a:t>MP</a:t>
            </a:r>
            <a:r>
              <a:rPr lang="en-US" sz="1400">
                <a:solidFill>
                  <a:srgbClr val="000000"/>
                </a:solidFill>
                <a:latin typeface="Helvetica" pitchFamily="2" charset="0"/>
              </a:rPr>
              <a:t> </a:t>
            </a:r>
            <a:br>
              <a:rPr lang="en-US" sz="1400">
                <a:solidFill>
                  <a:srgbClr val="000000"/>
                </a:solidFill>
                <a:latin typeface="Helvetica" pitchFamily="2" charset="0"/>
              </a:rPr>
            </a:br>
            <a:r>
              <a:rPr lang="en-US" sz="1400">
                <a:solidFill>
                  <a:srgbClr val="000000"/>
                </a:solidFill>
                <a:latin typeface="Helvetica" pitchFamily="2" charset="0"/>
              </a:rPr>
              <a:t>	issues.</a:t>
            </a:r>
          </a:p>
          <a:p>
            <a:pPr>
              <a:spcAft>
                <a:spcPts val="800"/>
              </a:spcAft>
              <a:tabLst>
                <a:tab pos="2843213" algn="l"/>
              </a:tabLst>
            </a:pPr>
            <a:r>
              <a:rPr lang="en-US" sz="1600" b="0" i="0" u="none" strike="noStrike">
                <a:solidFill>
                  <a:srgbClr val="000000"/>
                </a:solidFill>
                <a:effectLst/>
                <a:latin typeface="Helvetica" pitchFamily="2" charset="0"/>
              </a:rPr>
              <a:t>Making SIS18 fit for the future:	</a:t>
            </a:r>
            <a:r>
              <a:rPr lang="en-US" sz="1400" b="0" i="0" u="none" strike="noStrike">
                <a:solidFill>
                  <a:srgbClr val="000000"/>
                </a:solidFill>
                <a:effectLst/>
                <a:latin typeface="Helvetica" pitchFamily="2" charset="0"/>
              </a:rPr>
              <a:t>Replacement of old </a:t>
            </a:r>
            <a:r>
              <a:rPr lang="en-US" sz="1400" b="1" i="0" u="none" strike="noStrike">
                <a:solidFill>
                  <a:srgbClr val="000000"/>
                </a:solidFill>
                <a:effectLst/>
                <a:latin typeface="Helvetica" pitchFamily="2" charset="0"/>
              </a:rPr>
              <a:t>UHV pumps </a:t>
            </a:r>
            <a:r>
              <a:rPr lang="en-US" sz="1400" b="0" i="0" u="none" strike="noStrike">
                <a:solidFill>
                  <a:srgbClr val="000000"/>
                </a:solidFill>
                <a:effectLst/>
                <a:latin typeface="Helvetica" pitchFamily="2" charset="0"/>
              </a:rPr>
              <a:t>(</a:t>
            </a:r>
            <a:r>
              <a:rPr lang="en-US" sz="1400" b="0" i="0" u="none" strike="noStrike">
                <a:solidFill>
                  <a:srgbClr val="000000"/>
                </a:solidFill>
                <a:effectLst/>
                <a:latin typeface="Helvetica" pitchFamily="2" charset="0"/>
                <a:sym typeface="Wingdings" pitchFamily="2" charset="2"/>
              </a:rPr>
              <a:t> better vacuum)</a:t>
            </a:r>
            <a:r>
              <a:rPr lang="en-US" sz="1400" b="0" i="0" u="none" strike="noStrike">
                <a:solidFill>
                  <a:srgbClr val="000000"/>
                </a:solidFill>
                <a:effectLst/>
                <a:latin typeface="Helvetica" pitchFamily="2" charset="0"/>
              </a:rPr>
              <a:t>.</a:t>
            </a:r>
          </a:p>
          <a:p>
            <a:pPr>
              <a:spcAft>
                <a:spcPts val="800"/>
              </a:spcAft>
              <a:tabLst>
                <a:tab pos="2843213" algn="l"/>
              </a:tabLst>
            </a:pPr>
            <a:r>
              <a:rPr lang="en-US" sz="1400">
                <a:solidFill>
                  <a:srgbClr val="000000"/>
                </a:solidFill>
                <a:latin typeface="Helvetica" pitchFamily="2" charset="0"/>
              </a:rPr>
              <a:t>	</a:t>
            </a:r>
            <a:r>
              <a:rPr lang="en-US" sz="1400" b="0" i="0" u="none" strike="noStrike">
                <a:solidFill>
                  <a:srgbClr val="000000"/>
                </a:solidFill>
                <a:effectLst/>
                <a:latin typeface="Helvetica" pitchFamily="2" charset="0"/>
              </a:rPr>
              <a:t>Replacement of </a:t>
            </a:r>
            <a:r>
              <a:rPr lang="en-US" sz="1400" b="1" i="0" u="none" strike="noStrike">
                <a:solidFill>
                  <a:srgbClr val="000000"/>
                </a:solidFill>
                <a:effectLst/>
                <a:latin typeface="Helvetica" pitchFamily="2" charset="0"/>
              </a:rPr>
              <a:t>power supplies</a:t>
            </a:r>
            <a:r>
              <a:rPr lang="en-US" sz="1400" b="0" i="0" u="none" strike="noStrike">
                <a:solidFill>
                  <a:srgbClr val="000000"/>
                </a:solidFill>
                <a:effectLst/>
                <a:latin typeface="Helvetica" pitchFamily="2" charset="0"/>
              </a:rPr>
              <a:t>. </a:t>
            </a:r>
          </a:p>
          <a:p>
            <a:pPr>
              <a:spcAft>
                <a:spcPts val="800"/>
              </a:spcAft>
              <a:tabLst>
                <a:tab pos="2843213" algn="l"/>
              </a:tabLst>
            </a:pPr>
            <a:r>
              <a:rPr lang="en-US" sz="1400">
                <a:solidFill>
                  <a:srgbClr val="000000"/>
                </a:solidFill>
                <a:latin typeface="Helvetica" pitchFamily="2" charset="0"/>
              </a:rPr>
              <a:t>	New </a:t>
            </a:r>
            <a:r>
              <a:rPr lang="en-US" sz="1400" b="1">
                <a:solidFill>
                  <a:srgbClr val="000000"/>
                </a:solidFill>
                <a:latin typeface="Helvetica" pitchFamily="2" charset="0"/>
              </a:rPr>
              <a:t>beam-based feedbacks </a:t>
            </a:r>
            <a:r>
              <a:rPr lang="en-US" sz="1400">
                <a:solidFill>
                  <a:srgbClr val="000000"/>
                </a:solidFill>
                <a:latin typeface="Helvetica" pitchFamily="2" charset="0"/>
              </a:rPr>
              <a:t>(profiting from completed</a:t>
            </a:r>
            <a:br>
              <a:rPr lang="en-US" sz="1400">
                <a:solidFill>
                  <a:srgbClr val="000000"/>
                </a:solidFill>
                <a:latin typeface="Helvetica" pitchFamily="2" charset="0"/>
              </a:rPr>
            </a:br>
            <a:r>
              <a:rPr lang="en-US" sz="1400">
                <a:solidFill>
                  <a:srgbClr val="000000"/>
                </a:solidFill>
                <a:latin typeface="Helvetica" pitchFamily="2" charset="0"/>
              </a:rPr>
              <a:t>	digitilization work).</a:t>
            </a:r>
            <a:endParaRPr lang="en-US" sz="1400" b="0" i="0" u="none" strike="noStrike">
              <a:solidFill>
                <a:srgbClr val="000000"/>
              </a:solidFill>
              <a:effectLst/>
              <a:latin typeface="Helvetica" pitchFamily="2" charset="0"/>
            </a:endParaRPr>
          </a:p>
          <a:p>
            <a:pPr>
              <a:spcAft>
                <a:spcPts val="800"/>
              </a:spcAft>
              <a:tabLst>
                <a:tab pos="2843213" algn="l"/>
              </a:tabLst>
            </a:pPr>
            <a:r>
              <a:rPr lang="en-US" sz="1400"/>
              <a:t>	Digital Schottky system enables </a:t>
            </a:r>
            <a:r>
              <a:rPr lang="en-US" sz="1400" b="1"/>
              <a:t>active, automatic regulation </a:t>
            </a:r>
            <a:r>
              <a:rPr lang="en-US" sz="1400"/>
              <a:t>of SIS18 </a:t>
            </a:r>
            <a:br>
              <a:rPr lang="en-US" sz="1400"/>
            </a:br>
            <a:r>
              <a:rPr lang="en-US" sz="1400"/>
              <a:t>	RF frequency to measured UNILAC beam energy</a:t>
            </a:r>
          </a:p>
        </p:txBody>
      </p:sp>
      <p:pic>
        <p:nvPicPr>
          <p:cNvPr id="5" name="Grafik 4">
            <a:extLst>
              <a:ext uri="{FF2B5EF4-FFF2-40B4-BE49-F238E27FC236}">
                <a16:creationId xmlns:a16="http://schemas.microsoft.com/office/drawing/2014/main" id="{2E884CD8-9DFC-8AB4-7DAC-978E2B0EC1F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3781" y="3460810"/>
            <a:ext cx="1834116" cy="1375587"/>
          </a:xfrm>
          <a:prstGeom prst="rect">
            <a:avLst/>
          </a:prstGeom>
        </p:spPr>
      </p:pic>
      <p:sp>
        <p:nvSpPr>
          <p:cNvPr id="6" name="Textfeld 5">
            <a:extLst>
              <a:ext uri="{FF2B5EF4-FFF2-40B4-BE49-F238E27FC236}">
                <a16:creationId xmlns:a16="http://schemas.microsoft.com/office/drawing/2014/main" id="{D45E3919-DD40-6440-C308-685BEDC53C8E}"/>
              </a:ext>
            </a:extLst>
          </p:cNvPr>
          <p:cNvSpPr txBox="1"/>
          <p:nvPr/>
        </p:nvSpPr>
        <p:spPr>
          <a:xfrm>
            <a:off x="7313216" y="4631354"/>
            <a:ext cx="1593706" cy="253916"/>
          </a:xfrm>
          <a:prstGeom prst="rect">
            <a:avLst/>
          </a:prstGeom>
        </p:spPr>
        <p:txBody>
          <a:bodyPr vert="horz" wrap="none" lIns="91440" tIns="45720" rIns="91440" bIns="45720" rtlCol="0" anchor="t">
            <a:spAutoFit/>
          </a:bodyPr>
          <a:lstStyle/>
          <a:p>
            <a:pPr algn="l"/>
            <a:r>
              <a:rPr lang="en-US" sz="1050" i="1"/>
              <a:t>Courtesy P. Spiller et al</a:t>
            </a:r>
          </a:p>
        </p:txBody>
      </p:sp>
    </p:spTree>
    <p:extLst>
      <p:ext uri="{BB962C8B-B14F-4D97-AF65-F5344CB8AC3E}">
        <p14:creationId xmlns:p14="http://schemas.microsoft.com/office/powerpoint/2010/main" val="2962219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7">
            <a:extLst>
              <a:ext uri="{FF2B5EF4-FFF2-40B4-BE49-F238E27FC236}">
                <a16:creationId xmlns:a16="http://schemas.microsoft.com/office/drawing/2014/main" id="{C97F4EFF-9F09-0CC5-4637-5E99454EF992}"/>
              </a:ext>
            </a:extLst>
          </p:cNvPr>
          <p:cNvSpPr>
            <a:spLocks noGrp="1"/>
          </p:cNvSpPr>
          <p:nvPr>
            <p:ph type="title"/>
          </p:nvPr>
        </p:nvSpPr>
        <p:spPr/>
        <p:txBody>
          <a:bodyPr/>
          <a:lstStyle/>
          <a:p>
            <a:r>
              <a:rPr kumimoji="0" lang="en-US" b="1" i="0" u="none" strike="noStrike" kern="1200" cap="none" spc="0" normalizeH="0" baseline="0">
                <a:ln>
                  <a:noFill/>
                </a:ln>
                <a:solidFill>
                  <a:srgbClr val="333333"/>
                </a:solidFill>
                <a:effectLst/>
                <a:uLnTx/>
                <a:uFillTx/>
                <a:latin typeface="Arial" panose="020B0604020202020204" pitchFamily="34" charset="0"/>
                <a:ea typeface="+mj-ea"/>
                <a:cs typeface="Arial" panose="020B0604020202020204" pitchFamily="34" charset="0"/>
              </a:rPr>
              <a:t>SIS18: </a:t>
            </a:r>
            <a:r>
              <a:rPr kumimoji="0" lang="en-US" b="1" i="0" u="none" strike="noStrike" kern="1200" cap="none" spc="0" normalizeH="0" baseline="0">
                <a:ln>
                  <a:noFill/>
                </a:ln>
                <a:solidFill>
                  <a:srgbClr val="333333"/>
                </a:solidFill>
                <a:effectLst/>
                <a:uLnTx/>
                <a:uFillTx/>
                <a:latin typeface="Symbol" panose="05050102010706020507" pitchFamily="18" charset="2"/>
                <a:ea typeface="+mj-ea"/>
                <a:cs typeface="Calibri" panose="020F0502020204030204" pitchFamily="34" charset="0"/>
              </a:rPr>
              <a:t>m</a:t>
            </a:r>
            <a:r>
              <a:rPr kumimoji="0" lang="en-US" b="1" i="0" u="none" strike="noStrike" kern="1200" cap="none" spc="0" normalizeH="0" baseline="0">
                <a:ln>
                  <a:noFill/>
                </a:ln>
                <a:solidFill>
                  <a:srgbClr val="333333"/>
                </a:solidFill>
                <a:effectLst/>
                <a:uLnTx/>
                <a:uFillTx/>
                <a:latin typeface="Arial"/>
                <a:ea typeface="+mj-ea"/>
                <a:cs typeface="Calibri" panose="020F0502020204030204" pitchFamily="34" charset="0"/>
              </a:rPr>
              <a:t>-Spill Cavity for Spill Structure</a:t>
            </a:r>
            <a:endParaRPr lang="en-US" sz="1600"/>
          </a:p>
        </p:txBody>
      </p:sp>
      <p:sp>
        <p:nvSpPr>
          <p:cNvPr id="2" name="Datumsplatzhalter 1"/>
          <p:cNvSpPr>
            <a:spLocks noGrp="1"/>
          </p:cNvSpPr>
          <p:nvPr>
            <p:ph type="dt" sz="half" idx="2"/>
          </p:nvPr>
        </p:nvSpPr>
        <p:spPr/>
        <p:txBody>
          <a:bodyPr/>
          <a:lstStyle/>
          <a:p>
            <a:r>
              <a:rPr lang="de-DE"/>
              <a:t>R. Aßmann - ACC</a:t>
            </a:r>
            <a:endParaRPr lang="en-US"/>
          </a:p>
        </p:txBody>
      </p:sp>
      <p:sp>
        <p:nvSpPr>
          <p:cNvPr id="3" name="Fußzeilenplatzhalter 2"/>
          <p:cNvSpPr>
            <a:spLocks noGrp="1"/>
          </p:cNvSpPr>
          <p:nvPr>
            <p:ph type="ftr" sz="quarter" idx="3"/>
          </p:nvPr>
        </p:nvSpPr>
        <p:spPr/>
        <p:txBody>
          <a:bodyPr/>
          <a:lstStyle/>
          <a:p>
            <a:r>
              <a:rPr lang="en-US"/>
              <a:t>HFHF - IAP Seminar 25.02.2024</a:t>
            </a:r>
          </a:p>
        </p:txBody>
      </p:sp>
      <p:sp>
        <p:nvSpPr>
          <p:cNvPr id="8" name="Rechteck 7"/>
          <p:cNvSpPr/>
          <p:nvPr/>
        </p:nvSpPr>
        <p:spPr>
          <a:xfrm>
            <a:off x="89000" y="1042709"/>
            <a:ext cx="5115493" cy="3693319"/>
          </a:xfrm>
          <a:prstGeom prst="rect">
            <a:avLst/>
          </a:prstGeom>
        </p:spPr>
        <p:txBody>
          <a:bodyPr wrap="square">
            <a:spAutoFit/>
          </a:bodyPr>
          <a:lstStyle/>
          <a:p>
            <a:r>
              <a:rPr lang="en-US" sz="1600" b="1" dirty="0">
                <a:cs typeface="Calibri" panose="020F0502020204030204" pitchFamily="34" charset="0"/>
              </a:rPr>
              <a:t>Goal: Spill structure smoothing by VHF bunching</a:t>
            </a:r>
          </a:p>
          <a:p>
            <a:endParaRPr lang="en-US" sz="400" b="1" dirty="0">
              <a:cs typeface="Calibri" panose="020F0502020204030204" pitchFamily="34" charset="0"/>
            </a:endParaRPr>
          </a:p>
          <a:p>
            <a:endParaRPr lang="en-US" sz="400" b="1" dirty="0">
              <a:cs typeface="Calibri" panose="020F0502020204030204" pitchFamily="34" charset="0"/>
            </a:endParaRPr>
          </a:p>
          <a:p>
            <a:pPr marL="214313" indent="-214313">
              <a:buFont typeface="Arial" panose="020B0604020202020204" pitchFamily="34" charset="0"/>
              <a:buChar char="•"/>
            </a:pPr>
            <a:r>
              <a:rPr lang="en-US" sz="1400" dirty="0">
                <a:cs typeface="Calibri" panose="020F0502020204030204" pitchFamily="34" charset="0"/>
              </a:rPr>
              <a:t>Proof of principle experiment:</a:t>
            </a:r>
          </a:p>
          <a:p>
            <a:pPr marL="671513" lvl="1" indent="-214313">
              <a:buFont typeface="Arial" panose="020B0604020202020204" pitchFamily="34" charset="0"/>
              <a:buChar char="•"/>
            </a:pPr>
            <a:r>
              <a:rPr lang="en-US" sz="1200" dirty="0">
                <a:cs typeface="Calibri" panose="020F0502020204030204" pitchFamily="34" charset="0"/>
              </a:rPr>
              <a:t>cavity most probably removed, depending on results </a:t>
            </a:r>
          </a:p>
          <a:p>
            <a:pPr marL="671513" lvl="1" indent="-214313">
              <a:buFont typeface="Arial" panose="020B0604020202020204" pitchFamily="34" charset="0"/>
              <a:buChar char="•"/>
            </a:pPr>
            <a:r>
              <a:rPr lang="en-US" sz="1200" dirty="0">
                <a:cs typeface="Calibri" panose="020F0502020204030204" pitchFamily="34" charset="0"/>
              </a:rPr>
              <a:t>If positive: low impedance cavity to be developed</a:t>
            </a:r>
          </a:p>
          <a:p>
            <a:pPr lvl="1"/>
            <a:endParaRPr lang="en-US" sz="400" dirty="0">
              <a:cs typeface="Calibri" panose="020F0502020204030204" pitchFamily="34" charset="0"/>
            </a:endParaRPr>
          </a:p>
          <a:p>
            <a:pPr lvl="1"/>
            <a:endParaRPr lang="en-US" sz="400" dirty="0">
              <a:cs typeface="Calibri" panose="020F0502020204030204" pitchFamily="34" charset="0"/>
            </a:endParaRPr>
          </a:p>
          <a:p>
            <a:pPr lvl="1"/>
            <a:endParaRPr lang="en-US" sz="400" dirty="0">
              <a:cs typeface="Calibri" panose="020F0502020204030204" pitchFamily="34" charset="0"/>
            </a:endParaRPr>
          </a:p>
          <a:p>
            <a:pPr marL="214313" indent="-214313">
              <a:buFont typeface="Arial" panose="020B0604020202020204" pitchFamily="34" charset="0"/>
              <a:buChar char="•"/>
            </a:pPr>
            <a:r>
              <a:rPr lang="en-US" sz="1400" dirty="0">
                <a:cs typeface="Calibri" panose="020F0502020204030204" pitchFamily="34" charset="0"/>
              </a:rPr>
              <a:t>Caveats:</a:t>
            </a:r>
          </a:p>
          <a:p>
            <a:pPr marL="671513" lvl="1" indent="-214313">
              <a:buFont typeface="Arial" panose="020B0604020202020204" pitchFamily="34" charset="0"/>
              <a:buChar char="•"/>
            </a:pPr>
            <a:r>
              <a:rPr lang="en-US" sz="1200" dirty="0">
                <a:cs typeface="Calibri" panose="020F0502020204030204" pitchFamily="34" charset="0"/>
              </a:rPr>
              <a:t>The cavity may have an impact on the U</a:t>
            </a:r>
            <a:r>
              <a:rPr lang="en-US" sz="1200" baseline="30000" dirty="0">
                <a:cs typeface="Calibri" panose="020F0502020204030204" pitchFamily="34" charset="0"/>
              </a:rPr>
              <a:t>28+ </a:t>
            </a:r>
            <a:r>
              <a:rPr lang="en-US" sz="1200" dirty="0">
                <a:cs typeface="Calibri" panose="020F0502020204030204" pitchFamily="34" charset="0"/>
              </a:rPr>
              <a:t>live time (will be measured).</a:t>
            </a:r>
          </a:p>
          <a:p>
            <a:pPr marL="671513" lvl="1" indent="-214313">
              <a:buFont typeface="Arial" panose="020B0604020202020204" pitchFamily="34" charset="0"/>
              <a:buChar char="•"/>
            </a:pPr>
            <a:r>
              <a:rPr lang="en-US" sz="1200" dirty="0">
                <a:cs typeface="Calibri" panose="020F0502020204030204" pitchFamily="34" charset="0"/>
              </a:rPr>
              <a:t>High shunt impedance: cavity op. may be limited to lower beam currents. Short cut during no-use.</a:t>
            </a:r>
          </a:p>
          <a:p>
            <a:pPr marL="671513" lvl="1" indent="-214313">
              <a:buFont typeface="Arial" panose="020B0604020202020204" pitchFamily="34" charset="0"/>
              <a:buChar char="•"/>
            </a:pPr>
            <a:r>
              <a:rPr lang="en-US" sz="1200" dirty="0">
                <a:cs typeface="Calibri" panose="020F0502020204030204" pitchFamily="34" charset="0"/>
              </a:rPr>
              <a:t>Cavity op. generates pressure bump around the Rf gap: cavity commissioned ½ day before beam time.</a:t>
            </a:r>
          </a:p>
          <a:p>
            <a:pPr lvl="1"/>
            <a:endParaRPr lang="en-US" sz="400" dirty="0">
              <a:cs typeface="Calibri" panose="020F0502020204030204" pitchFamily="34" charset="0"/>
            </a:endParaRPr>
          </a:p>
          <a:p>
            <a:pPr lvl="1"/>
            <a:endParaRPr lang="en-US" sz="400" dirty="0">
              <a:cs typeface="Calibri" panose="020F0502020204030204" pitchFamily="34" charset="0"/>
            </a:endParaRPr>
          </a:p>
          <a:p>
            <a:pPr lvl="1"/>
            <a:endParaRPr lang="en-US" sz="400" dirty="0">
              <a:cs typeface="Calibri" panose="020F0502020204030204" pitchFamily="34" charset="0"/>
            </a:endParaRPr>
          </a:p>
          <a:p>
            <a:pPr marL="214313" indent="-214313">
              <a:buFont typeface="Arial" panose="020B0604020202020204" pitchFamily="34" charset="0"/>
              <a:buChar char="•"/>
            </a:pPr>
            <a:r>
              <a:rPr lang="en-US" sz="1400" dirty="0">
                <a:cs typeface="Calibri" panose="020F0502020204030204" pitchFamily="34" charset="0"/>
              </a:rPr>
              <a:t>Beam time 2023:</a:t>
            </a:r>
          </a:p>
          <a:p>
            <a:pPr marL="671513" lvl="1" indent="-214313">
              <a:buFont typeface="Arial" panose="020B0604020202020204" pitchFamily="34" charset="0"/>
              <a:buChar char="•"/>
            </a:pPr>
            <a:r>
              <a:rPr lang="en-US" sz="1200" dirty="0">
                <a:cs typeface="Calibri" panose="020F0502020204030204" pitchFamily="34" charset="0"/>
              </a:rPr>
              <a:t>1</a:t>
            </a:r>
            <a:r>
              <a:rPr lang="en-US" sz="1200" baseline="30000" dirty="0">
                <a:cs typeface="Calibri" panose="020F0502020204030204" pitchFamily="34" charset="0"/>
              </a:rPr>
              <a:t>st</a:t>
            </a:r>
            <a:r>
              <a:rPr lang="en-US" sz="1200" dirty="0">
                <a:cs typeface="Calibri" panose="020F0502020204030204" pitchFamily="34" charset="0"/>
              </a:rPr>
              <a:t> block: Commissioning by Rf dpt. and local control of Rf parameters (no integration into control system)</a:t>
            </a:r>
          </a:p>
          <a:p>
            <a:pPr marL="671513" lvl="1" indent="-214313">
              <a:buFont typeface="Arial" panose="020B0604020202020204" pitchFamily="34" charset="0"/>
              <a:buChar char="•"/>
            </a:pPr>
            <a:r>
              <a:rPr lang="en-US" sz="1200" dirty="0">
                <a:cs typeface="Calibri" panose="020F0502020204030204" pitchFamily="34" charset="0"/>
              </a:rPr>
              <a:t>2</a:t>
            </a:r>
            <a:r>
              <a:rPr lang="en-US" sz="1200" baseline="30000" dirty="0">
                <a:cs typeface="Calibri" panose="020F0502020204030204" pitchFamily="34" charset="0"/>
              </a:rPr>
              <a:t>nd</a:t>
            </a:r>
            <a:r>
              <a:rPr lang="en-US" sz="1200" dirty="0">
                <a:cs typeface="Calibri" panose="020F0502020204030204" pitchFamily="34" charset="0"/>
              </a:rPr>
              <a:t> block: </a:t>
            </a:r>
            <a:r>
              <a:rPr lang="en-US" sz="1200" b="1" dirty="0">
                <a:solidFill>
                  <a:srgbClr val="FF0000"/>
                </a:solidFill>
                <a:cs typeface="Calibri" panose="020F0502020204030204" pitchFamily="34" charset="0"/>
              </a:rPr>
              <a:t>Measurement of beam micro structure (BI) with „pilot beam“ </a:t>
            </a:r>
            <a:r>
              <a:rPr lang="en-US" sz="1200" b="1" dirty="0">
                <a:cs typeface="Calibri" panose="020F0502020204030204" pitchFamily="34" charset="0"/>
                <a:sym typeface="Wingdings" pitchFamily="2" charset="2"/>
              </a:rPr>
              <a:t> promising results, more work needed</a:t>
            </a:r>
            <a:endParaRPr lang="en-US" sz="1200" b="1" dirty="0">
              <a:cs typeface="Calibri" panose="020F0502020204030204" pitchFamily="34" charset="0"/>
            </a:endParaRPr>
          </a:p>
        </p:txBody>
      </p:sp>
      <p:grpSp>
        <p:nvGrpSpPr>
          <p:cNvPr id="17" name="Gruppieren 16">
            <a:extLst>
              <a:ext uri="{FF2B5EF4-FFF2-40B4-BE49-F238E27FC236}">
                <a16:creationId xmlns:a16="http://schemas.microsoft.com/office/drawing/2014/main" id="{EEE05CFE-51F6-17F3-8654-C756F202C7C4}"/>
              </a:ext>
            </a:extLst>
          </p:cNvPr>
          <p:cNvGrpSpPr/>
          <p:nvPr/>
        </p:nvGrpSpPr>
        <p:grpSpPr>
          <a:xfrm>
            <a:off x="5335364" y="1070399"/>
            <a:ext cx="3675966" cy="2048485"/>
            <a:chOff x="4394791" y="1070399"/>
            <a:chExt cx="4616539" cy="2500406"/>
          </a:xfrm>
        </p:grpSpPr>
        <p:pic>
          <p:nvPicPr>
            <p:cNvPr id="9" name="Grafik 8">
              <a:extLst>
                <a:ext uri="{FF2B5EF4-FFF2-40B4-BE49-F238E27FC236}">
                  <a16:creationId xmlns:a16="http://schemas.microsoft.com/office/drawing/2014/main" id="{0D87B327-3308-70C2-6F39-F22C5CE589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94791" y="1070399"/>
              <a:ext cx="4616539" cy="2500406"/>
            </a:xfrm>
            <a:prstGeom prst="rect">
              <a:avLst/>
            </a:prstGeom>
            <a:ln>
              <a:noFill/>
            </a:ln>
            <a:effectLst>
              <a:outerShdw blurRad="292100" dist="139700" dir="2700000" algn="tl" rotWithShape="0">
                <a:srgbClr val="333333">
                  <a:alpha val="65000"/>
                </a:srgbClr>
              </a:outerShdw>
            </a:effectLst>
          </p:spPr>
        </p:pic>
        <p:cxnSp>
          <p:nvCxnSpPr>
            <p:cNvPr id="12" name="Gerade Verbindung 11">
              <a:extLst>
                <a:ext uri="{FF2B5EF4-FFF2-40B4-BE49-F238E27FC236}">
                  <a16:creationId xmlns:a16="http://schemas.microsoft.com/office/drawing/2014/main" id="{AEEA6175-6E7D-C500-F57B-71B14E24E295}"/>
                </a:ext>
              </a:extLst>
            </p:cNvPr>
            <p:cNvCxnSpPr/>
            <p:nvPr/>
          </p:nvCxnSpPr>
          <p:spPr>
            <a:xfrm>
              <a:off x="4940595" y="2892056"/>
              <a:ext cx="4070735" cy="0"/>
            </a:xfrm>
            <a:prstGeom prst="line">
              <a:avLst/>
            </a:prstGeom>
            <a:ln>
              <a:solidFill>
                <a:srgbClr val="00B050"/>
              </a:solidFill>
              <a:prstDash val="dash"/>
            </a:ln>
            <a:effectLst/>
          </p:spPr>
          <p:style>
            <a:lnRef idx="2">
              <a:schemeClr val="accent1"/>
            </a:lnRef>
            <a:fillRef idx="0">
              <a:schemeClr val="accent1"/>
            </a:fillRef>
            <a:effectRef idx="1">
              <a:schemeClr val="accent1"/>
            </a:effectRef>
            <a:fontRef idx="minor">
              <a:schemeClr val="tx1"/>
            </a:fontRef>
          </p:style>
        </p:cxnSp>
      </p:grpSp>
      <p:pic>
        <p:nvPicPr>
          <p:cNvPr id="13" name="Grafik 12">
            <a:extLst>
              <a:ext uri="{FF2B5EF4-FFF2-40B4-BE49-F238E27FC236}">
                <a16:creationId xmlns:a16="http://schemas.microsoft.com/office/drawing/2014/main" id="{FD65FB12-3361-FC39-99AB-5449E442CF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5364" y="3369514"/>
            <a:ext cx="1521878" cy="965742"/>
          </a:xfrm>
          <a:prstGeom prst="rect">
            <a:avLst/>
          </a:prstGeom>
        </p:spPr>
      </p:pic>
      <p:sp>
        <p:nvSpPr>
          <p:cNvPr id="14" name="Textfeld 13">
            <a:extLst>
              <a:ext uri="{FF2B5EF4-FFF2-40B4-BE49-F238E27FC236}">
                <a16:creationId xmlns:a16="http://schemas.microsoft.com/office/drawing/2014/main" id="{255DE8E9-5447-DC80-F754-6030A84D7B68}"/>
              </a:ext>
            </a:extLst>
          </p:cNvPr>
          <p:cNvSpPr txBox="1"/>
          <p:nvPr/>
        </p:nvSpPr>
        <p:spPr>
          <a:xfrm>
            <a:off x="5280836" y="4321799"/>
            <a:ext cx="1848069" cy="484748"/>
          </a:xfrm>
          <a:prstGeom prst="rect">
            <a:avLst/>
          </a:prstGeom>
        </p:spPr>
        <p:txBody>
          <a:bodyPr vert="horz" wrap="square" lIns="68580" tIns="34290" rIns="68580" bIns="34290" rtlCol="0" anchor="t">
            <a:spAutoFit/>
          </a:bodyPr>
          <a:lstStyle/>
          <a:p>
            <a:pPr algn="l"/>
            <a:r>
              <a:rPr lang="en-US" sz="900">
                <a:latin typeface="Calibri" panose="020F0502020204030204" pitchFamily="34" charset="0"/>
                <a:cs typeface="Calibri" panose="020F0502020204030204" pitchFamily="34" charset="0"/>
              </a:rPr>
              <a:t>Rf gap produced twice because of insufficient properties of gap ceramics (Rf energy dissipation)</a:t>
            </a:r>
          </a:p>
        </p:txBody>
      </p:sp>
      <p:pic>
        <p:nvPicPr>
          <p:cNvPr id="15" name="Grafik 14">
            <a:extLst>
              <a:ext uri="{FF2B5EF4-FFF2-40B4-BE49-F238E27FC236}">
                <a16:creationId xmlns:a16="http://schemas.microsoft.com/office/drawing/2014/main" id="{F0BE75A9-C29F-053E-9ED4-2DA0E154979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1287" y="3368621"/>
            <a:ext cx="2094219" cy="967529"/>
          </a:xfrm>
          <a:prstGeom prst="rect">
            <a:avLst/>
          </a:prstGeom>
        </p:spPr>
      </p:pic>
      <p:sp>
        <p:nvSpPr>
          <p:cNvPr id="16" name="Textfeld 15">
            <a:extLst>
              <a:ext uri="{FF2B5EF4-FFF2-40B4-BE49-F238E27FC236}">
                <a16:creationId xmlns:a16="http://schemas.microsoft.com/office/drawing/2014/main" id="{7087D3F0-D397-C1E7-E005-3BE04BB005B0}"/>
              </a:ext>
            </a:extLst>
          </p:cNvPr>
          <p:cNvSpPr txBox="1"/>
          <p:nvPr/>
        </p:nvSpPr>
        <p:spPr>
          <a:xfrm>
            <a:off x="7295550" y="4339034"/>
            <a:ext cx="1580282" cy="207749"/>
          </a:xfrm>
          <a:prstGeom prst="rect">
            <a:avLst/>
          </a:prstGeom>
        </p:spPr>
        <p:txBody>
          <a:bodyPr vert="horz" wrap="square" lIns="68580" tIns="34290" rIns="68580" bIns="34290" rtlCol="0" anchor="t">
            <a:spAutoFit/>
          </a:bodyPr>
          <a:lstStyle/>
          <a:p>
            <a:pPr algn="l"/>
            <a:r>
              <a:rPr lang="en-US" sz="900">
                <a:latin typeface="Calibri" panose="020F0502020204030204" pitchFamily="34" charset="0"/>
                <a:cs typeface="Calibri" panose="020F0502020204030204" pitchFamily="34" charset="0"/>
              </a:rPr>
              <a:t>Cavity at installation in SIS18</a:t>
            </a:r>
          </a:p>
        </p:txBody>
      </p:sp>
      <p:sp>
        <p:nvSpPr>
          <p:cNvPr id="10" name="Textfeld 9">
            <a:extLst>
              <a:ext uri="{FF2B5EF4-FFF2-40B4-BE49-F238E27FC236}">
                <a16:creationId xmlns:a16="http://schemas.microsoft.com/office/drawing/2014/main" id="{3C4A9DC3-F2B3-DCE7-7CF2-3855DCB91091}"/>
              </a:ext>
            </a:extLst>
          </p:cNvPr>
          <p:cNvSpPr txBox="1"/>
          <p:nvPr/>
        </p:nvSpPr>
        <p:spPr>
          <a:xfrm>
            <a:off x="5314100" y="2830269"/>
            <a:ext cx="2575088" cy="338554"/>
          </a:xfrm>
          <a:prstGeom prst="rect">
            <a:avLst/>
          </a:prstGeom>
        </p:spPr>
        <p:txBody>
          <a:bodyPr vert="horz" wrap="square" lIns="91440" tIns="45720" rIns="91440" bIns="45720" rtlCol="0" anchor="t">
            <a:spAutoFit/>
          </a:bodyPr>
          <a:lstStyle/>
          <a:p>
            <a:pPr algn="l"/>
            <a:r>
              <a:rPr lang="en-US" sz="800" i="1"/>
              <a:t>HADES collaboration </a:t>
            </a:r>
          </a:p>
          <a:p>
            <a:pPr algn="l"/>
            <a:r>
              <a:rPr lang="en-US" sz="800" i="1"/>
              <a:t>measurement, courtesy C. Sturm et al</a:t>
            </a:r>
          </a:p>
        </p:txBody>
      </p:sp>
      <p:sp>
        <p:nvSpPr>
          <p:cNvPr id="5" name="Textfeld 4">
            <a:extLst>
              <a:ext uri="{FF2B5EF4-FFF2-40B4-BE49-F238E27FC236}">
                <a16:creationId xmlns:a16="http://schemas.microsoft.com/office/drawing/2014/main" id="{75F01039-8664-E90F-1200-A435D5831E82}"/>
              </a:ext>
            </a:extLst>
          </p:cNvPr>
          <p:cNvSpPr txBox="1"/>
          <p:nvPr/>
        </p:nvSpPr>
        <p:spPr>
          <a:xfrm>
            <a:off x="7313216" y="4631354"/>
            <a:ext cx="1593706" cy="253916"/>
          </a:xfrm>
          <a:prstGeom prst="rect">
            <a:avLst/>
          </a:prstGeom>
        </p:spPr>
        <p:txBody>
          <a:bodyPr vert="horz" wrap="none" lIns="91440" tIns="45720" rIns="91440" bIns="45720" rtlCol="0" anchor="t">
            <a:spAutoFit/>
          </a:bodyPr>
          <a:lstStyle/>
          <a:p>
            <a:pPr algn="l"/>
            <a:r>
              <a:rPr lang="en-US" sz="1050" i="1"/>
              <a:t>Courtesy P. Spiller et al</a:t>
            </a:r>
          </a:p>
        </p:txBody>
      </p:sp>
    </p:spTree>
    <p:extLst>
      <p:ext uri="{BB962C8B-B14F-4D97-AF65-F5344CB8AC3E}">
        <p14:creationId xmlns:p14="http://schemas.microsoft.com/office/powerpoint/2010/main" val="1195035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7275BD-D9C9-2D41-879D-2BE96A4F78A4}"/>
              </a:ext>
            </a:extLst>
          </p:cNvPr>
          <p:cNvSpPr>
            <a:spLocks noGrp="1"/>
          </p:cNvSpPr>
          <p:nvPr>
            <p:ph type="title"/>
          </p:nvPr>
        </p:nvSpPr>
        <p:spPr/>
        <p:txBody>
          <a:bodyPr/>
          <a:lstStyle/>
          <a:p>
            <a:r>
              <a:rPr lang="en-US" dirty="0"/>
              <a:t>SIS18: Intensity C Beam for Users </a:t>
            </a:r>
            <a:r>
              <a:rPr lang="en-US" dirty="0">
                <a:sym typeface="Wingdings" pitchFamily="2" charset="2"/>
              </a:rPr>
              <a:t></a:t>
            </a:r>
            <a:r>
              <a:rPr lang="en-US" dirty="0"/>
              <a:t> Factor 10 Better</a:t>
            </a:r>
            <a:br>
              <a:rPr lang="en-US" dirty="0"/>
            </a:br>
            <a:r>
              <a:rPr lang="en-US" sz="1400" b="0" i="1" dirty="0"/>
              <a:t>Vacuum Upgrade Program</a:t>
            </a:r>
            <a:endParaRPr lang="en-US" b="0" i="1" dirty="0"/>
          </a:p>
        </p:txBody>
      </p:sp>
      <p:sp>
        <p:nvSpPr>
          <p:cNvPr id="17" name="Inhaltsplatzhalter 16">
            <a:extLst>
              <a:ext uri="{FF2B5EF4-FFF2-40B4-BE49-F238E27FC236}">
                <a16:creationId xmlns:a16="http://schemas.microsoft.com/office/drawing/2014/main" id="{9804506B-A9F7-4936-1941-D6F7FD6ADE75}"/>
              </a:ext>
            </a:extLst>
          </p:cNvPr>
          <p:cNvSpPr>
            <a:spLocks noGrp="1"/>
          </p:cNvSpPr>
          <p:nvPr>
            <p:ph idx="1"/>
          </p:nvPr>
        </p:nvSpPr>
        <p:spPr/>
        <p:txBody>
          <a:bodyPr/>
          <a:lstStyle/>
          <a:p>
            <a:endParaRPr lang="en-US"/>
          </a:p>
        </p:txBody>
      </p:sp>
      <p:sp>
        <p:nvSpPr>
          <p:cNvPr id="4" name="Datumsplatzhalter 3">
            <a:extLst>
              <a:ext uri="{FF2B5EF4-FFF2-40B4-BE49-F238E27FC236}">
                <a16:creationId xmlns:a16="http://schemas.microsoft.com/office/drawing/2014/main" id="{FE7D0836-8BA9-2309-BDA9-85FC2A5FC0B8}"/>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6E1E3975-3F11-5C16-2559-7B37C542C8DA}"/>
              </a:ext>
            </a:extLst>
          </p:cNvPr>
          <p:cNvSpPr>
            <a:spLocks noGrp="1"/>
          </p:cNvSpPr>
          <p:nvPr>
            <p:ph type="ftr" sz="quarter" idx="3"/>
          </p:nvPr>
        </p:nvSpPr>
        <p:spPr/>
        <p:txBody>
          <a:bodyPr/>
          <a:lstStyle/>
          <a:p>
            <a:pPr algn="l"/>
            <a:r>
              <a:rPr lang="de-DE"/>
              <a:t>HFHF - IAP Seminar 25.02.2024</a:t>
            </a:r>
            <a:endParaRPr lang="de-DE" dirty="0"/>
          </a:p>
        </p:txBody>
      </p:sp>
      <p:pic>
        <p:nvPicPr>
          <p:cNvPr id="6" name="Grafik 5">
            <a:extLst>
              <a:ext uri="{FF2B5EF4-FFF2-40B4-BE49-F238E27FC236}">
                <a16:creationId xmlns:a16="http://schemas.microsoft.com/office/drawing/2014/main" id="{C360365E-B15F-6414-D1B0-2F2E38D84FB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872" y="1189814"/>
            <a:ext cx="6483096" cy="3646742"/>
          </a:xfrm>
          <a:prstGeom prst="rect">
            <a:avLst/>
          </a:prstGeom>
          <a:effectLst>
            <a:outerShdw blurRad="63500" sx="102000" sy="102000" algn="ctr" rotWithShape="0">
              <a:prstClr val="black">
                <a:alpha val="40000"/>
              </a:prstClr>
            </a:outerShdw>
          </a:effectLst>
        </p:spPr>
      </p:pic>
      <p:pic>
        <p:nvPicPr>
          <p:cNvPr id="7" name="Grafik 6">
            <a:extLst>
              <a:ext uri="{FF2B5EF4-FFF2-40B4-BE49-F238E27FC236}">
                <a16:creationId xmlns:a16="http://schemas.microsoft.com/office/drawing/2014/main" id="{AFD5A9E6-BFDC-517F-64CC-852C53395F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8879" y="1002908"/>
            <a:ext cx="4236249" cy="2592377"/>
          </a:xfrm>
          <a:prstGeom prst="rect">
            <a:avLst/>
          </a:prstGeom>
          <a:effectLst>
            <a:outerShdw blurRad="63500" sx="102000" sy="102000" algn="ctr" rotWithShape="0">
              <a:prstClr val="black">
                <a:alpha val="40000"/>
              </a:prstClr>
            </a:outerShdw>
          </a:effectLst>
        </p:spPr>
      </p:pic>
      <p:cxnSp>
        <p:nvCxnSpPr>
          <p:cNvPr id="8" name="Gerade Verbindung mit Pfeil 7">
            <a:extLst>
              <a:ext uri="{FF2B5EF4-FFF2-40B4-BE49-F238E27FC236}">
                <a16:creationId xmlns:a16="http://schemas.microsoft.com/office/drawing/2014/main" id="{026A364C-1B0C-BBBC-A7C1-F2D9FA1ADC38}"/>
              </a:ext>
            </a:extLst>
          </p:cNvPr>
          <p:cNvCxnSpPr>
            <a:cxnSpLocks/>
            <a:stCxn id="9" idx="2"/>
            <a:endCxn id="11" idx="6"/>
          </p:cNvCxnSpPr>
          <p:nvPr/>
        </p:nvCxnSpPr>
        <p:spPr>
          <a:xfrm flipH="1" flipV="1">
            <a:off x="2009103" y="2247479"/>
            <a:ext cx="5244831" cy="58952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Ellipse 7">
            <a:extLst>
              <a:ext uri="{FF2B5EF4-FFF2-40B4-BE49-F238E27FC236}">
                <a16:creationId xmlns:a16="http://schemas.microsoft.com/office/drawing/2014/main" id="{B27E4C47-98CA-4B18-7E39-DD15FDBE5AFA}"/>
              </a:ext>
            </a:extLst>
          </p:cNvPr>
          <p:cNvSpPr/>
          <p:nvPr/>
        </p:nvSpPr>
        <p:spPr>
          <a:xfrm>
            <a:off x="7253934" y="2691616"/>
            <a:ext cx="373076" cy="29078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Ellipse 7">
            <a:extLst>
              <a:ext uri="{FF2B5EF4-FFF2-40B4-BE49-F238E27FC236}">
                <a16:creationId xmlns:a16="http://schemas.microsoft.com/office/drawing/2014/main" id="{E44A5586-F8F6-7832-DB34-FBDB9CEF459D}"/>
              </a:ext>
            </a:extLst>
          </p:cNvPr>
          <p:cNvSpPr/>
          <p:nvPr/>
        </p:nvSpPr>
        <p:spPr>
          <a:xfrm>
            <a:off x="1139046" y="2102089"/>
            <a:ext cx="870057" cy="29078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Grafik 14">
            <a:extLst>
              <a:ext uri="{FF2B5EF4-FFF2-40B4-BE49-F238E27FC236}">
                <a16:creationId xmlns:a16="http://schemas.microsoft.com/office/drawing/2014/main" id="{D5EE95BF-4BD9-BE9D-2D54-3E2A0499384B}"/>
              </a:ext>
            </a:extLst>
          </p:cNvPr>
          <p:cNvPicPr>
            <a:picLocks noChangeAspect="1"/>
          </p:cNvPicPr>
          <p:nvPr/>
        </p:nvPicPr>
        <p:blipFill>
          <a:blip r:embed="rId4"/>
          <a:stretch>
            <a:fillRect/>
          </a:stretch>
        </p:blipFill>
        <p:spPr>
          <a:xfrm>
            <a:off x="7256944" y="1088015"/>
            <a:ext cx="1620444" cy="1403067"/>
          </a:xfrm>
          <a:prstGeom prst="rect">
            <a:avLst/>
          </a:prstGeom>
          <a:ln>
            <a:noFill/>
          </a:ln>
          <a:effectLst>
            <a:outerShdw blurRad="292100" dist="139700" dir="2700000" algn="tl" rotWithShape="0">
              <a:srgbClr val="333333">
                <a:alpha val="65000"/>
              </a:srgbClr>
            </a:outerShdw>
          </a:effectLst>
        </p:spPr>
      </p:pic>
      <p:sp>
        <p:nvSpPr>
          <p:cNvPr id="16" name="Textfeld 15">
            <a:extLst>
              <a:ext uri="{FF2B5EF4-FFF2-40B4-BE49-F238E27FC236}">
                <a16:creationId xmlns:a16="http://schemas.microsoft.com/office/drawing/2014/main" id="{BE08AB8F-5B75-8D56-5879-2C5D77FF805B}"/>
              </a:ext>
            </a:extLst>
          </p:cNvPr>
          <p:cNvSpPr txBox="1"/>
          <p:nvPr/>
        </p:nvSpPr>
        <p:spPr>
          <a:xfrm>
            <a:off x="6816088" y="3798641"/>
            <a:ext cx="2118125" cy="646331"/>
          </a:xfrm>
          <a:prstGeom prst="rect">
            <a:avLst/>
          </a:prstGeom>
        </p:spPr>
        <p:txBody>
          <a:bodyPr vert="horz" wrap="square" lIns="91440" tIns="45720" rIns="91440" bIns="45720" rtlCol="0" anchor="t">
            <a:spAutoFit/>
          </a:bodyPr>
          <a:lstStyle/>
          <a:p>
            <a:pPr algn="l"/>
            <a:r>
              <a:rPr lang="en-US" dirty="0"/>
              <a:t>Using the methane CH</a:t>
            </a:r>
            <a:r>
              <a:rPr lang="en-US" baseline="-25000" dirty="0"/>
              <a:t>4</a:t>
            </a:r>
            <a:r>
              <a:rPr lang="en-US" dirty="0"/>
              <a:t> source</a:t>
            </a:r>
          </a:p>
        </p:txBody>
      </p:sp>
      <p:sp>
        <p:nvSpPr>
          <p:cNvPr id="18" name="Textfeld 17">
            <a:extLst>
              <a:ext uri="{FF2B5EF4-FFF2-40B4-BE49-F238E27FC236}">
                <a16:creationId xmlns:a16="http://schemas.microsoft.com/office/drawing/2014/main" id="{901B1B77-3445-39F3-D0B9-711B9B9C0286}"/>
              </a:ext>
            </a:extLst>
          </p:cNvPr>
          <p:cNvSpPr txBox="1"/>
          <p:nvPr/>
        </p:nvSpPr>
        <p:spPr>
          <a:xfrm>
            <a:off x="7187759" y="4582640"/>
            <a:ext cx="1758815" cy="253916"/>
          </a:xfrm>
          <a:prstGeom prst="rect">
            <a:avLst/>
          </a:prstGeom>
        </p:spPr>
        <p:txBody>
          <a:bodyPr vert="horz" wrap="none" lIns="91440" tIns="45720" rIns="91440" bIns="45720" rtlCol="0" anchor="t">
            <a:spAutoFit/>
          </a:bodyPr>
          <a:lstStyle/>
          <a:p>
            <a:pPr algn="l"/>
            <a:r>
              <a:rPr lang="en-US" sz="1050" i="1" dirty="0"/>
              <a:t>Courtesy S. Reimann et al</a:t>
            </a:r>
          </a:p>
        </p:txBody>
      </p:sp>
    </p:spTree>
    <p:extLst>
      <p:ext uri="{BB962C8B-B14F-4D97-AF65-F5344CB8AC3E}">
        <p14:creationId xmlns:p14="http://schemas.microsoft.com/office/powerpoint/2010/main" val="2694921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869EB1C-8706-5C78-EFF1-065DA6388F4E}"/>
              </a:ext>
            </a:extLst>
          </p:cNvPr>
          <p:cNvSpPr>
            <a:spLocks noGrp="1"/>
          </p:cNvSpPr>
          <p:nvPr>
            <p:ph type="dt" sz="half" idx="2"/>
          </p:nvPr>
        </p:nvSpPr>
        <p:spPr>
          <a:xfrm>
            <a:off x="7123548" y="4914483"/>
            <a:ext cx="1301995" cy="273844"/>
          </a:xfrm>
        </p:spPr>
        <p:txBody>
          <a:bodyPr/>
          <a:lstStyle/>
          <a:p>
            <a:r>
              <a:rPr lang="de-DE"/>
              <a:t>R. Aßmann - ACC</a:t>
            </a:r>
            <a:endParaRPr lang="de-DE" dirty="0"/>
          </a:p>
        </p:txBody>
      </p:sp>
      <p:sp>
        <p:nvSpPr>
          <p:cNvPr id="4" name="Fußzeilenplatzhalter 3">
            <a:extLst>
              <a:ext uri="{FF2B5EF4-FFF2-40B4-BE49-F238E27FC236}">
                <a16:creationId xmlns:a16="http://schemas.microsoft.com/office/drawing/2014/main" id="{74DDBDE8-D072-3047-B5EC-74546AE7B633}"/>
              </a:ext>
            </a:extLst>
          </p:cNvPr>
          <p:cNvSpPr>
            <a:spLocks noGrp="1"/>
          </p:cNvSpPr>
          <p:nvPr>
            <p:ph type="ftr" sz="quarter" idx="3"/>
          </p:nvPr>
        </p:nvSpPr>
        <p:spPr/>
        <p:txBody>
          <a:bodyPr/>
          <a:lstStyle/>
          <a:p>
            <a:pPr algn="l"/>
            <a:r>
              <a:rPr lang="en-US"/>
              <a:t>HFHF - IAP Seminar 25.02.2024</a:t>
            </a:r>
            <a:endParaRPr lang="de-DE" dirty="0"/>
          </a:p>
        </p:txBody>
      </p:sp>
      <p:sp>
        <p:nvSpPr>
          <p:cNvPr id="5" name="Textplatzhalter 4">
            <a:extLst>
              <a:ext uri="{FF2B5EF4-FFF2-40B4-BE49-F238E27FC236}">
                <a16:creationId xmlns:a16="http://schemas.microsoft.com/office/drawing/2014/main" id="{660CA6F8-1246-AA4E-9055-54B1D3164DC4}"/>
              </a:ext>
            </a:extLst>
          </p:cNvPr>
          <p:cNvSpPr>
            <a:spLocks noGrp="1"/>
          </p:cNvSpPr>
          <p:nvPr>
            <p:ph type="body" sz="quarter" idx="13"/>
          </p:nvPr>
        </p:nvSpPr>
        <p:spPr/>
        <p:txBody>
          <a:bodyPr/>
          <a:lstStyle/>
          <a:p>
            <a:r>
              <a:rPr lang="en-GB" dirty="0"/>
              <a:t>First automated SIS18 injection optimization</a:t>
            </a:r>
            <a:endParaRPr lang="en-US" dirty="0"/>
          </a:p>
        </p:txBody>
      </p:sp>
      <p:sp>
        <p:nvSpPr>
          <p:cNvPr id="9" name="Google Shape;55;p13">
            <a:extLst>
              <a:ext uri="{FF2B5EF4-FFF2-40B4-BE49-F238E27FC236}">
                <a16:creationId xmlns:a16="http://schemas.microsoft.com/office/drawing/2014/main" id="{F174F26C-46E5-2E20-2BA8-D56BF5B3DD93}"/>
              </a:ext>
            </a:extLst>
          </p:cNvPr>
          <p:cNvSpPr txBox="1">
            <a:spLocks/>
          </p:cNvSpPr>
          <p:nvPr/>
        </p:nvSpPr>
        <p:spPr>
          <a:xfrm>
            <a:off x="204835" y="879051"/>
            <a:ext cx="8734329" cy="1125616"/>
          </a:xfrm>
          <a:prstGeom prst="rect">
            <a:avLst/>
          </a:prstGeom>
        </p:spPr>
        <p:txBody>
          <a:bodyPr spcFirstLastPara="1" vert="horz" wrap="square" lIns="91425" tIns="91425" rIns="91425" bIns="91425" rtlCol="0" anchor="t" anchorCtr="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435610" indent="-285750">
              <a:spcBef>
                <a:spcPts val="0"/>
              </a:spcBef>
              <a:spcAft>
                <a:spcPts val="600"/>
              </a:spcAft>
              <a:buClr>
                <a:schemeClr val="dk2"/>
              </a:buClr>
              <a:buSzPct val="100000"/>
            </a:pPr>
            <a:r>
              <a:rPr lang="en-GB" sz="1400" dirty="0"/>
              <a:t>With the </a:t>
            </a:r>
            <a:r>
              <a:rPr lang="en-GB" sz="1400" b="1" dirty="0"/>
              <a:t>python bridge fully automated multi-turn injection optimization </a:t>
            </a:r>
            <a:r>
              <a:rPr lang="en-GB" sz="1400" dirty="0"/>
              <a:t>can be performed in about 15-20 min</a:t>
            </a:r>
          </a:p>
          <a:p>
            <a:pPr marL="435610" indent="-285750">
              <a:spcBef>
                <a:spcPts val="0"/>
              </a:spcBef>
              <a:spcAft>
                <a:spcPts val="600"/>
              </a:spcAft>
              <a:buClr>
                <a:schemeClr val="dk1"/>
              </a:buClr>
              <a:buSzPct val="100000"/>
            </a:pPr>
            <a:r>
              <a:rPr lang="en-GB" sz="1400" dirty="0"/>
              <a:t>The loss could be reduced from 40% to 10% using five optimization parameter </a:t>
            </a:r>
          </a:p>
          <a:p>
            <a:pPr marL="435610" indent="-285750">
              <a:spcBef>
                <a:spcPts val="0"/>
              </a:spcBef>
              <a:spcAft>
                <a:spcPts val="600"/>
              </a:spcAft>
              <a:buClr>
                <a:schemeClr val="dk1"/>
              </a:buClr>
              <a:buSzPct val="100000"/>
            </a:pPr>
            <a:r>
              <a:rPr lang="en-GB" sz="1400" dirty="0"/>
              <a:t>Potentially further improvements using more optimization parameters and other optimization algorithms </a:t>
            </a:r>
          </a:p>
        </p:txBody>
      </p:sp>
      <p:pic>
        <p:nvPicPr>
          <p:cNvPr id="10" name="Google Shape;56;p13">
            <a:extLst>
              <a:ext uri="{FF2B5EF4-FFF2-40B4-BE49-F238E27FC236}">
                <a16:creationId xmlns:a16="http://schemas.microsoft.com/office/drawing/2014/main" id="{E99AC02C-566C-8C51-7910-855A33F030EB}"/>
              </a:ext>
            </a:extLst>
          </p:cNvPr>
          <p:cNvPicPr preferRelativeResize="0"/>
          <p:nvPr/>
        </p:nvPicPr>
        <p:blipFill>
          <a:blip r:embed="rId2">
            <a:alphaModFix/>
          </a:blip>
          <a:stretch>
            <a:fillRect/>
          </a:stretch>
        </p:blipFill>
        <p:spPr>
          <a:xfrm>
            <a:off x="4487500" y="2004716"/>
            <a:ext cx="3830701" cy="2873026"/>
          </a:xfrm>
          <a:prstGeom prst="rect">
            <a:avLst/>
          </a:prstGeom>
          <a:noFill/>
          <a:ln>
            <a:noFill/>
          </a:ln>
        </p:spPr>
      </p:pic>
      <p:pic>
        <p:nvPicPr>
          <p:cNvPr id="11" name="Google Shape;57;p13">
            <a:extLst>
              <a:ext uri="{FF2B5EF4-FFF2-40B4-BE49-F238E27FC236}">
                <a16:creationId xmlns:a16="http://schemas.microsoft.com/office/drawing/2014/main" id="{1A6EDE7B-9C20-0039-69E3-FDAACAE655B7}"/>
              </a:ext>
            </a:extLst>
          </p:cNvPr>
          <p:cNvPicPr preferRelativeResize="0"/>
          <p:nvPr/>
        </p:nvPicPr>
        <p:blipFill>
          <a:blip r:embed="rId3">
            <a:alphaModFix/>
          </a:blip>
          <a:stretch>
            <a:fillRect/>
          </a:stretch>
        </p:blipFill>
        <p:spPr>
          <a:xfrm>
            <a:off x="359175" y="1972891"/>
            <a:ext cx="3873150" cy="2904850"/>
          </a:xfrm>
          <a:prstGeom prst="rect">
            <a:avLst/>
          </a:prstGeom>
          <a:noFill/>
          <a:ln>
            <a:noFill/>
          </a:ln>
        </p:spPr>
      </p:pic>
      <p:sp>
        <p:nvSpPr>
          <p:cNvPr id="12" name="Textfeld 11">
            <a:extLst>
              <a:ext uri="{FF2B5EF4-FFF2-40B4-BE49-F238E27FC236}">
                <a16:creationId xmlns:a16="http://schemas.microsoft.com/office/drawing/2014/main" id="{329284AB-368D-E0CD-DFAB-511E1A40DAFB}"/>
              </a:ext>
            </a:extLst>
          </p:cNvPr>
          <p:cNvSpPr txBox="1"/>
          <p:nvPr/>
        </p:nvSpPr>
        <p:spPr>
          <a:xfrm>
            <a:off x="3624943" y="87911"/>
            <a:ext cx="2612573" cy="261610"/>
          </a:xfrm>
          <a:prstGeom prst="rect">
            <a:avLst/>
          </a:prstGeom>
          <a:noFill/>
        </p:spPr>
        <p:txBody>
          <a:bodyPr wrap="square">
            <a:spAutoFit/>
          </a:bodyPr>
          <a:lstStyle/>
          <a:p>
            <a:r>
              <a:rPr lang="de-DE" sz="1100" i="1" dirty="0">
                <a:solidFill>
                  <a:srgbClr val="000000"/>
                </a:solidFill>
                <a:effectLst/>
                <a:latin typeface="Arial" panose="020B0604020202020204" pitchFamily="34" charset="0"/>
              </a:rPr>
              <a:t>S. Appel, O. </a:t>
            </a:r>
            <a:r>
              <a:rPr lang="de-DE" sz="1100" i="1" dirty="0" err="1">
                <a:solidFill>
                  <a:srgbClr val="000000"/>
                </a:solidFill>
                <a:effectLst/>
                <a:latin typeface="Arial" panose="020B0604020202020204" pitchFamily="34" charset="0"/>
              </a:rPr>
              <a:t>Boine</a:t>
            </a:r>
            <a:r>
              <a:rPr lang="de-DE" sz="1100" i="1" dirty="0">
                <a:solidFill>
                  <a:srgbClr val="000000"/>
                </a:solidFill>
                <a:effectLst/>
                <a:latin typeface="Arial" panose="020B0604020202020204" pitchFamily="34" charset="0"/>
              </a:rPr>
              <a:t>-Frankenheim et al</a:t>
            </a:r>
          </a:p>
        </p:txBody>
      </p:sp>
    </p:spTree>
    <p:extLst>
      <p:ext uri="{BB962C8B-B14F-4D97-AF65-F5344CB8AC3E}">
        <p14:creationId xmlns:p14="http://schemas.microsoft.com/office/powerpoint/2010/main" val="1102567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1571AF92-52AD-F4F3-FDC5-05BA5EC14926}"/>
              </a:ext>
            </a:extLst>
          </p:cNvPr>
          <p:cNvSpPr/>
          <p:nvPr/>
        </p:nvSpPr>
        <p:spPr>
          <a:xfrm>
            <a:off x="-1" y="6941"/>
            <a:ext cx="9144000" cy="51435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Fußzeilenplatzhalter 3">
            <a:extLst>
              <a:ext uri="{FF2B5EF4-FFF2-40B4-BE49-F238E27FC236}">
                <a16:creationId xmlns:a16="http://schemas.microsoft.com/office/drawing/2014/main" id="{985C5EA0-E05E-B5B1-7BF9-5FB78DB0F862}"/>
              </a:ext>
            </a:extLst>
          </p:cNvPr>
          <p:cNvSpPr>
            <a:spLocks noGrp="1"/>
          </p:cNvSpPr>
          <p:nvPr>
            <p:ph type="ftr" sz="quarter" idx="3"/>
          </p:nvPr>
        </p:nvSpPr>
        <p:spPr/>
        <p:txBody>
          <a:bodyPr/>
          <a:lstStyle/>
          <a:p>
            <a:pPr algn="l"/>
            <a:r>
              <a:rPr lang="en-US"/>
              <a:t>HFHF - IAP Seminar 25.02.2024</a:t>
            </a:r>
            <a:endParaRPr lang="de-DE" dirty="0"/>
          </a:p>
        </p:txBody>
      </p:sp>
      <p:pic>
        <p:nvPicPr>
          <p:cNvPr id="6" name="Grafik 5">
            <a:extLst>
              <a:ext uri="{FF2B5EF4-FFF2-40B4-BE49-F238E27FC236}">
                <a16:creationId xmlns:a16="http://schemas.microsoft.com/office/drawing/2014/main" id="{1F737F1E-1046-A138-704E-40A8C9B20C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21488" y="-6942"/>
            <a:ext cx="7301023" cy="5171559"/>
          </a:xfrm>
          <a:prstGeom prst="rect">
            <a:avLst/>
          </a:prstGeom>
        </p:spPr>
      </p:pic>
      <p:sp>
        <p:nvSpPr>
          <p:cNvPr id="9" name="Richtungspfeil 8">
            <a:extLst>
              <a:ext uri="{FF2B5EF4-FFF2-40B4-BE49-F238E27FC236}">
                <a16:creationId xmlns:a16="http://schemas.microsoft.com/office/drawing/2014/main" id="{269FBD63-C4AB-5521-337F-7E14F15F481B}"/>
              </a:ext>
            </a:extLst>
          </p:cNvPr>
          <p:cNvSpPr/>
          <p:nvPr/>
        </p:nvSpPr>
        <p:spPr>
          <a:xfrm rot="610566">
            <a:off x="2639778" y="1976775"/>
            <a:ext cx="606483" cy="104066"/>
          </a:xfrm>
          <a:prstGeom prst="homePlate">
            <a:avLst/>
          </a:prstGeom>
          <a:pattFill prst="dkVert">
            <a:fgClr>
              <a:srgbClr val="FF0000"/>
            </a:fgClr>
            <a:bgClr>
              <a:srgbClr val="FFFF00"/>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Stern mit 5 Zacken 13">
            <a:extLst>
              <a:ext uri="{FF2B5EF4-FFF2-40B4-BE49-F238E27FC236}">
                <a16:creationId xmlns:a16="http://schemas.microsoft.com/office/drawing/2014/main" id="{0950AE78-F427-D468-73E3-5C55E496438B}"/>
              </a:ext>
            </a:extLst>
          </p:cNvPr>
          <p:cNvSpPr/>
          <p:nvPr/>
        </p:nvSpPr>
        <p:spPr>
          <a:xfrm>
            <a:off x="5245395" y="3004262"/>
            <a:ext cx="347330" cy="347330"/>
          </a:xfrm>
          <a:prstGeom prst="star5">
            <a:avLst/>
          </a:prstGeom>
          <a:solidFill>
            <a:srgbClr val="FDBB6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ichtungspfeil 14">
            <a:extLst>
              <a:ext uri="{FF2B5EF4-FFF2-40B4-BE49-F238E27FC236}">
                <a16:creationId xmlns:a16="http://schemas.microsoft.com/office/drawing/2014/main" id="{ADF185DC-E890-4C67-AC11-57D70D3C93FC}"/>
              </a:ext>
            </a:extLst>
          </p:cNvPr>
          <p:cNvSpPr/>
          <p:nvPr/>
        </p:nvSpPr>
        <p:spPr>
          <a:xfrm rot="610566">
            <a:off x="3408186" y="2115178"/>
            <a:ext cx="606483" cy="104066"/>
          </a:xfrm>
          <a:prstGeom prst="homePlate">
            <a:avLst/>
          </a:prstGeom>
          <a:pattFill prst="dkVert">
            <a:fgClr>
              <a:srgbClr val="FF0000"/>
            </a:fgClr>
            <a:bgClr>
              <a:srgbClr val="FFFF00"/>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ichtungspfeil 15">
            <a:extLst>
              <a:ext uri="{FF2B5EF4-FFF2-40B4-BE49-F238E27FC236}">
                <a16:creationId xmlns:a16="http://schemas.microsoft.com/office/drawing/2014/main" id="{19C67537-4EB2-AB70-83C7-AE60477FA8AA}"/>
              </a:ext>
            </a:extLst>
          </p:cNvPr>
          <p:cNvSpPr/>
          <p:nvPr/>
        </p:nvSpPr>
        <p:spPr>
          <a:xfrm rot="19979779">
            <a:off x="4162737" y="2056032"/>
            <a:ext cx="606483" cy="104066"/>
          </a:xfrm>
          <a:prstGeom prst="homePlate">
            <a:avLst/>
          </a:prstGeom>
          <a:pattFill prst="dkVert">
            <a:fgClr>
              <a:srgbClr val="FF0000"/>
            </a:fgClr>
            <a:bgClr>
              <a:srgbClr val="FFFF00"/>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ichtungspfeil 16">
            <a:extLst>
              <a:ext uri="{FF2B5EF4-FFF2-40B4-BE49-F238E27FC236}">
                <a16:creationId xmlns:a16="http://schemas.microsoft.com/office/drawing/2014/main" id="{6F32EC8F-89C8-490B-20F9-3158B8B876F4}"/>
              </a:ext>
            </a:extLst>
          </p:cNvPr>
          <p:cNvSpPr/>
          <p:nvPr/>
        </p:nvSpPr>
        <p:spPr>
          <a:xfrm rot="19163292">
            <a:off x="4785792" y="1620250"/>
            <a:ext cx="606483" cy="104066"/>
          </a:xfrm>
          <a:prstGeom prst="homePlate">
            <a:avLst/>
          </a:prstGeom>
          <a:pattFill prst="dkVert">
            <a:fgClr>
              <a:srgbClr val="FF0000"/>
            </a:fgClr>
            <a:bgClr>
              <a:srgbClr val="FFFF00"/>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ichtungspfeil 17">
            <a:extLst>
              <a:ext uri="{FF2B5EF4-FFF2-40B4-BE49-F238E27FC236}">
                <a16:creationId xmlns:a16="http://schemas.microsoft.com/office/drawing/2014/main" id="{92AD770A-B906-6758-671B-7F111E17BF79}"/>
              </a:ext>
            </a:extLst>
          </p:cNvPr>
          <p:cNvSpPr/>
          <p:nvPr/>
        </p:nvSpPr>
        <p:spPr>
          <a:xfrm rot="20116892">
            <a:off x="5353579" y="1158311"/>
            <a:ext cx="606483" cy="104066"/>
          </a:xfrm>
          <a:prstGeom prst="homePlate">
            <a:avLst/>
          </a:prstGeom>
          <a:pattFill prst="dkVert">
            <a:fgClr>
              <a:srgbClr val="FF0000"/>
            </a:fgClr>
            <a:bgClr>
              <a:srgbClr val="FFFF00"/>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ichtungspfeil 18">
            <a:extLst>
              <a:ext uri="{FF2B5EF4-FFF2-40B4-BE49-F238E27FC236}">
                <a16:creationId xmlns:a16="http://schemas.microsoft.com/office/drawing/2014/main" id="{9386C8BF-AF7E-00A1-7142-BA07FD06875F}"/>
              </a:ext>
            </a:extLst>
          </p:cNvPr>
          <p:cNvSpPr/>
          <p:nvPr/>
        </p:nvSpPr>
        <p:spPr>
          <a:xfrm rot="1961976">
            <a:off x="6009154" y="1179575"/>
            <a:ext cx="606483" cy="104066"/>
          </a:xfrm>
          <a:prstGeom prst="homePlate">
            <a:avLst/>
          </a:prstGeom>
          <a:pattFill prst="dkVert">
            <a:fgClr>
              <a:srgbClr val="FF0000"/>
            </a:fgClr>
            <a:bgClr>
              <a:srgbClr val="FFFF00"/>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ichtungspfeil 19">
            <a:extLst>
              <a:ext uri="{FF2B5EF4-FFF2-40B4-BE49-F238E27FC236}">
                <a16:creationId xmlns:a16="http://schemas.microsoft.com/office/drawing/2014/main" id="{D1BF0ADD-4685-1387-2D8F-6FD8968F1F11}"/>
              </a:ext>
            </a:extLst>
          </p:cNvPr>
          <p:cNvSpPr/>
          <p:nvPr/>
        </p:nvSpPr>
        <p:spPr>
          <a:xfrm rot="6586386">
            <a:off x="6142554" y="1728282"/>
            <a:ext cx="606483" cy="104066"/>
          </a:xfrm>
          <a:prstGeom prst="homePlate">
            <a:avLst/>
          </a:prstGeom>
          <a:pattFill prst="dkVert">
            <a:fgClr>
              <a:srgbClr val="FF0000"/>
            </a:fgClr>
            <a:bgClr>
              <a:srgbClr val="FFFF00"/>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ichtungspfeil 20">
            <a:extLst>
              <a:ext uri="{FF2B5EF4-FFF2-40B4-BE49-F238E27FC236}">
                <a16:creationId xmlns:a16="http://schemas.microsoft.com/office/drawing/2014/main" id="{35D6FD3F-76A9-7214-B5E5-090945D3E680}"/>
              </a:ext>
            </a:extLst>
          </p:cNvPr>
          <p:cNvSpPr/>
          <p:nvPr/>
        </p:nvSpPr>
        <p:spPr>
          <a:xfrm rot="7061633">
            <a:off x="5837797" y="2351286"/>
            <a:ext cx="606483" cy="104066"/>
          </a:xfrm>
          <a:prstGeom prst="homePlate">
            <a:avLst/>
          </a:prstGeom>
          <a:pattFill prst="dkVert">
            <a:fgClr>
              <a:srgbClr val="FF0000"/>
            </a:fgClr>
            <a:bgClr>
              <a:srgbClr val="FFFF00"/>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ichtungspfeil 21">
            <a:extLst>
              <a:ext uri="{FF2B5EF4-FFF2-40B4-BE49-F238E27FC236}">
                <a16:creationId xmlns:a16="http://schemas.microsoft.com/office/drawing/2014/main" id="{AFAE0860-9D5F-305E-C62F-2E342D616446}"/>
              </a:ext>
            </a:extLst>
          </p:cNvPr>
          <p:cNvSpPr/>
          <p:nvPr/>
        </p:nvSpPr>
        <p:spPr>
          <a:xfrm rot="8006927">
            <a:off x="5475062" y="2887071"/>
            <a:ext cx="606483" cy="104066"/>
          </a:xfrm>
          <a:prstGeom prst="homePlate">
            <a:avLst/>
          </a:prstGeom>
          <a:pattFill prst="dkVert">
            <a:fgClr>
              <a:srgbClr val="FF0000"/>
            </a:fgClr>
            <a:bgClr>
              <a:srgbClr val="FFFF00"/>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ichtungspfeil 22">
            <a:extLst>
              <a:ext uri="{FF2B5EF4-FFF2-40B4-BE49-F238E27FC236}">
                <a16:creationId xmlns:a16="http://schemas.microsoft.com/office/drawing/2014/main" id="{F908847D-9841-1E64-DDE3-9D855B637BDC}"/>
              </a:ext>
            </a:extLst>
          </p:cNvPr>
          <p:cNvSpPr/>
          <p:nvPr/>
        </p:nvSpPr>
        <p:spPr>
          <a:xfrm rot="10095619">
            <a:off x="5721379" y="1909202"/>
            <a:ext cx="606483" cy="104066"/>
          </a:xfrm>
          <a:prstGeom prst="homePlate">
            <a:avLst/>
          </a:prstGeom>
          <a:pattFill prst="dkVert">
            <a:fgClr>
              <a:srgbClr val="FF0000"/>
            </a:fgClr>
            <a:bgClr>
              <a:srgbClr val="FFFF00"/>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ichtungspfeil 23">
            <a:extLst>
              <a:ext uri="{FF2B5EF4-FFF2-40B4-BE49-F238E27FC236}">
                <a16:creationId xmlns:a16="http://schemas.microsoft.com/office/drawing/2014/main" id="{078E062A-B299-9E97-4904-BA85ACBFDB3F}"/>
              </a:ext>
            </a:extLst>
          </p:cNvPr>
          <p:cNvSpPr/>
          <p:nvPr/>
        </p:nvSpPr>
        <p:spPr>
          <a:xfrm rot="14518516">
            <a:off x="5218455" y="1694510"/>
            <a:ext cx="606483" cy="104066"/>
          </a:xfrm>
          <a:prstGeom prst="homePlate">
            <a:avLst/>
          </a:prstGeom>
          <a:pattFill prst="dkVert">
            <a:fgClr>
              <a:srgbClr val="FF0000"/>
            </a:fgClr>
            <a:bgClr>
              <a:srgbClr val="FFFF00"/>
            </a:bgClr>
          </a:pattFill>
          <a:ln w="28575">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Stern mit 5 Zacken 1">
            <a:extLst>
              <a:ext uri="{FF2B5EF4-FFF2-40B4-BE49-F238E27FC236}">
                <a16:creationId xmlns:a16="http://schemas.microsoft.com/office/drawing/2014/main" id="{C7073256-5628-BAEE-CFCD-8514D809B794}"/>
              </a:ext>
            </a:extLst>
          </p:cNvPr>
          <p:cNvSpPr/>
          <p:nvPr/>
        </p:nvSpPr>
        <p:spPr>
          <a:xfrm>
            <a:off x="2308610" y="2167211"/>
            <a:ext cx="347330" cy="347330"/>
          </a:xfrm>
          <a:prstGeom prst="star5">
            <a:avLst/>
          </a:prstGeom>
          <a:solidFill>
            <a:srgbClr val="FDBB6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tern mit 5 Zacken 2">
            <a:extLst>
              <a:ext uri="{FF2B5EF4-FFF2-40B4-BE49-F238E27FC236}">
                <a16:creationId xmlns:a16="http://schemas.microsoft.com/office/drawing/2014/main" id="{192AD418-3467-A68F-2A8B-D43E1D3B4064}"/>
              </a:ext>
            </a:extLst>
          </p:cNvPr>
          <p:cNvSpPr/>
          <p:nvPr/>
        </p:nvSpPr>
        <p:spPr>
          <a:xfrm>
            <a:off x="5606705" y="2509505"/>
            <a:ext cx="347330" cy="347330"/>
          </a:xfrm>
          <a:prstGeom prst="star5">
            <a:avLst/>
          </a:prstGeom>
          <a:solidFill>
            <a:srgbClr val="FDBB63"/>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 name="Gruppieren 4">
            <a:extLst>
              <a:ext uri="{FF2B5EF4-FFF2-40B4-BE49-F238E27FC236}">
                <a16:creationId xmlns:a16="http://schemas.microsoft.com/office/drawing/2014/main" id="{1DBD957D-2BBC-1960-CDFF-07978232E3C4}"/>
              </a:ext>
            </a:extLst>
          </p:cNvPr>
          <p:cNvGrpSpPr/>
          <p:nvPr/>
        </p:nvGrpSpPr>
        <p:grpSpPr>
          <a:xfrm>
            <a:off x="7607691" y="432169"/>
            <a:ext cx="495649" cy="215444"/>
            <a:chOff x="7607691" y="432169"/>
            <a:chExt cx="495649" cy="215444"/>
          </a:xfrm>
        </p:grpSpPr>
        <p:sp>
          <p:nvSpPr>
            <p:cNvPr id="8" name="Rechteck 7">
              <a:extLst>
                <a:ext uri="{FF2B5EF4-FFF2-40B4-BE49-F238E27FC236}">
                  <a16:creationId xmlns:a16="http://schemas.microsoft.com/office/drawing/2014/main" id="{C23528FD-3FB3-9A8B-4E13-1451BFEA6F67}"/>
                </a:ext>
              </a:extLst>
            </p:cNvPr>
            <p:cNvSpPr/>
            <p:nvPr/>
          </p:nvSpPr>
          <p:spPr>
            <a:xfrm>
              <a:off x="7707779" y="466926"/>
              <a:ext cx="330740" cy="14591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feld 9">
              <a:extLst>
                <a:ext uri="{FF2B5EF4-FFF2-40B4-BE49-F238E27FC236}">
                  <a16:creationId xmlns:a16="http://schemas.microsoft.com/office/drawing/2014/main" id="{2DD8E6DA-D829-FBB7-73F7-FC761F1D6BBF}"/>
                </a:ext>
              </a:extLst>
            </p:cNvPr>
            <p:cNvSpPr txBox="1"/>
            <p:nvPr/>
          </p:nvSpPr>
          <p:spPr>
            <a:xfrm>
              <a:off x="7607691" y="432169"/>
              <a:ext cx="495649" cy="215444"/>
            </a:xfrm>
            <a:prstGeom prst="rect">
              <a:avLst/>
            </a:prstGeom>
          </p:spPr>
          <p:txBody>
            <a:bodyPr vert="horz" wrap="none" lIns="91440" tIns="45720" rIns="91440" bIns="45720" rtlCol="0" anchor="t">
              <a:spAutoFit/>
            </a:bodyPr>
            <a:lstStyle/>
            <a:p>
              <a:pPr algn="l"/>
              <a:r>
                <a:rPr lang="en-US" sz="800" dirty="0">
                  <a:solidFill>
                    <a:srgbClr val="FFFF00"/>
                  </a:solidFill>
                </a:rPr>
                <a:t>19 Jan</a:t>
              </a:r>
            </a:p>
          </p:txBody>
        </p:sp>
      </p:grpSp>
      <p:sp>
        <p:nvSpPr>
          <p:cNvPr id="11" name="Datumsplatzhalter 10">
            <a:extLst>
              <a:ext uri="{FF2B5EF4-FFF2-40B4-BE49-F238E27FC236}">
                <a16:creationId xmlns:a16="http://schemas.microsoft.com/office/drawing/2014/main" id="{C0649B51-E0E9-9F86-FA10-3D06D4B3B67D}"/>
              </a:ext>
            </a:extLst>
          </p:cNvPr>
          <p:cNvSpPr>
            <a:spLocks noGrp="1"/>
          </p:cNvSpPr>
          <p:nvPr>
            <p:ph type="dt" sz="half" idx="2"/>
          </p:nvPr>
        </p:nvSpPr>
        <p:spPr/>
        <p:txBody>
          <a:bodyPr/>
          <a:lstStyle/>
          <a:p>
            <a:r>
              <a:rPr lang="de-DE"/>
              <a:t>R. Aßmann - ACC</a:t>
            </a:r>
            <a:endParaRPr lang="de-DE" dirty="0"/>
          </a:p>
        </p:txBody>
      </p:sp>
    </p:spTree>
    <p:extLst>
      <p:ext uri="{BB962C8B-B14F-4D97-AF65-F5344CB8AC3E}">
        <p14:creationId xmlns:p14="http://schemas.microsoft.com/office/powerpoint/2010/main" val="2379577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82CFF54C-69DA-5157-98A9-1240A3E2E612}"/>
              </a:ext>
            </a:extLst>
          </p:cNvPr>
          <p:cNvSpPr/>
          <p:nvPr/>
        </p:nvSpPr>
        <p:spPr>
          <a:xfrm>
            <a:off x="5046922" y="1060801"/>
            <a:ext cx="3869759" cy="369549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hteck 6">
            <a:extLst>
              <a:ext uri="{FF2B5EF4-FFF2-40B4-BE49-F238E27FC236}">
                <a16:creationId xmlns:a16="http://schemas.microsoft.com/office/drawing/2014/main" id="{26FA6700-50C1-F226-6C3A-F2E1D63B9D8A}"/>
              </a:ext>
            </a:extLst>
          </p:cNvPr>
          <p:cNvSpPr/>
          <p:nvPr/>
        </p:nvSpPr>
        <p:spPr>
          <a:xfrm>
            <a:off x="247909" y="1509820"/>
            <a:ext cx="4302824" cy="1417674"/>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Datumsplatzhalter 2">
            <a:extLst>
              <a:ext uri="{FF2B5EF4-FFF2-40B4-BE49-F238E27FC236}">
                <a16:creationId xmlns:a16="http://schemas.microsoft.com/office/drawing/2014/main" id="{E5DC3F1D-454A-04B8-A13E-C72BB35B69DC}"/>
              </a:ext>
            </a:extLst>
          </p:cNvPr>
          <p:cNvSpPr>
            <a:spLocks noGrp="1"/>
          </p:cNvSpPr>
          <p:nvPr>
            <p:ph type="dt" sz="half" idx="2"/>
          </p:nvPr>
        </p:nvSpPr>
        <p:spPr>
          <a:xfrm>
            <a:off x="7123548" y="4914483"/>
            <a:ext cx="1218478" cy="273844"/>
          </a:xfrm>
        </p:spPr>
        <p:txBody>
          <a:bodyPr/>
          <a:lstStyle/>
          <a:p>
            <a:r>
              <a:rPr lang="de-DE"/>
              <a:t>R. Aßmann - ACC</a:t>
            </a:r>
            <a:endParaRPr lang="en-US" dirty="0"/>
          </a:p>
        </p:txBody>
      </p:sp>
      <p:sp>
        <p:nvSpPr>
          <p:cNvPr id="4" name="Fußzeilenplatzhalter 3">
            <a:extLst>
              <a:ext uri="{FF2B5EF4-FFF2-40B4-BE49-F238E27FC236}">
                <a16:creationId xmlns:a16="http://schemas.microsoft.com/office/drawing/2014/main" id="{0C7C242D-F5DD-4409-4DD4-EA35A870A63F}"/>
              </a:ext>
            </a:extLst>
          </p:cNvPr>
          <p:cNvSpPr>
            <a:spLocks noGrp="1"/>
          </p:cNvSpPr>
          <p:nvPr>
            <p:ph type="ftr" sz="quarter" idx="3"/>
          </p:nvPr>
        </p:nvSpPr>
        <p:spPr/>
        <p:txBody>
          <a:bodyPr/>
          <a:lstStyle/>
          <a:p>
            <a:pPr algn="l"/>
            <a:r>
              <a:rPr lang="en-US"/>
              <a:t>HFHF - IAP Seminar 25.02.2024</a:t>
            </a:r>
          </a:p>
        </p:txBody>
      </p:sp>
      <p:sp>
        <p:nvSpPr>
          <p:cNvPr id="5" name="Textplatzhalter 4">
            <a:extLst>
              <a:ext uri="{FF2B5EF4-FFF2-40B4-BE49-F238E27FC236}">
                <a16:creationId xmlns:a16="http://schemas.microsoft.com/office/drawing/2014/main" id="{FFB39706-B7D6-BA29-C0D3-1E908F15AE73}"/>
              </a:ext>
            </a:extLst>
          </p:cNvPr>
          <p:cNvSpPr>
            <a:spLocks noGrp="1"/>
          </p:cNvSpPr>
          <p:nvPr>
            <p:ph type="body" sz="quarter" idx="13"/>
          </p:nvPr>
        </p:nvSpPr>
        <p:spPr/>
        <p:txBody>
          <a:bodyPr/>
          <a:lstStyle/>
          <a:p>
            <a:r>
              <a:rPr lang="en-US" dirty="0"/>
              <a:t>Dual Ion Beam for Tumor Therapy    </a:t>
            </a:r>
            <a:r>
              <a:rPr lang="en-US" sz="1400" b="0" i="1" dirty="0"/>
              <a:t>(world-wide first)</a:t>
            </a:r>
          </a:p>
        </p:txBody>
      </p:sp>
      <p:sp>
        <p:nvSpPr>
          <p:cNvPr id="6" name="Inhaltsplatzhalter 2">
            <a:extLst>
              <a:ext uri="{FF2B5EF4-FFF2-40B4-BE49-F238E27FC236}">
                <a16:creationId xmlns:a16="http://schemas.microsoft.com/office/drawing/2014/main" id="{62A46407-3513-6F00-4945-089F5D54A891}"/>
              </a:ext>
            </a:extLst>
          </p:cNvPr>
          <p:cNvSpPr>
            <a:spLocks noGrp="1"/>
          </p:cNvSpPr>
          <p:nvPr>
            <p:ph idx="1"/>
          </p:nvPr>
        </p:nvSpPr>
        <p:spPr>
          <a:xfrm>
            <a:off x="262085" y="1259592"/>
            <a:ext cx="4430414" cy="2178478"/>
          </a:xfrm>
        </p:spPr>
        <p:txBody>
          <a:bodyPr>
            <a:noAutofit/>
          </a:bodyPr>
          <a:lstStyle/>
          <a:p>
            <a:pPr marL="0" indent="0">
              <a:buNone/>
            </a:pPr>
            <a:endParaRPr lang="en-US" sz="1500">
              <a:latin typeface="Calibri" panose="020F0502020204030204" pitchFamily="34" charset="0"/>
            </a:endParaRPr>
          </a:p>
          <a:p>
            <a:r>
              <a:rPr lang="en-US" sz="1200" b="1">
                <a:solidFill>
                  <a:schemeClr val="accent6"/>
                </a:solidFill>
                <a:latin typeface="+mj-lt"/>
              </a:rPr>
              <a:t>Ion mass				   </a:t>
            </a:r>
            <a:r>
              <a:rPr lang="en-US" sz="1200">
                <a:latin typeface="+mj-lt"/>
              </a:rPr>
              <a:t>He + C ( 5-20% He)</a:t>
            </a:r>
          </a:p>
          <a:p>
            <a:r>
              <a:rPr lang="en-US" sz="1200" b="1">
                <a:solidFill>
                  <a:schemeClr val="accent6"/>
                </a:solidFill>
                <a:latin typeface="+mj-lt"/>
              </a:rPr>
              <a:t>Ion charges</a:t>
            </a:r>
            <a:r>
              <a:rPr lang="en-US" sz="1200">
                <a:solidFill>
                  <a:schemeClr val="accent6"/>
                </a:solidFill>
                <a:latin typeface="+mj-lt"/>
              </a:rPr>
              <a:t>	</a:t>
            </a:r>
            <a:r>
              <a:rPr lang="en-US" sz="1200">
                <a:latin typeface="+mj-lt"/>
              </a:rPr>
              <a:t>		   </a:t>
            </a:r>
            <a:r>
              <a:rPr lang="en-US" sz="1200" baseline="30000">
                <a:latin typeface="+mj-lt"/>
              </a:rPr>
              <a:t>4</a:t>
            </a:r>
            <a:r>
              <a:rPr lang="en-US" sz="1200">
                <a:latin typeface="+mj-lt"/>
              </a:rPr>
              <a:t>He</a:t>
            </a:r>
            <a:r>
              <a:rPr lang="en-US" sz="1200" baseline="30000">
                <a:latin typeface="+mj-lt"/>
              </a:rPr>
              <a:t>+</a:t>
            </a:r>
            <a:r>
              <a:rPr lang="en-US" sz="1200">
                <a:latin typeface="+mj-lt"/>
              </a:rPr>
              <a:t> und </a:t>
            </a:r>
            <a:r>
              <a:rPr lang="en-US" sz="1200" baseline="30000">
                <a:latin typeface="+mj-lt"/>
              </a:rPr>
              <a:t>12</a:t>
            </a:r>
            <a:r>
              <a:rPr lang="en-US" sz="1200">
                <a:latin typeface="+mj-lt"/>
              </a:rPr>
              <a:t>C</a:t>
            </a:r>
            <a:r>
              <a:rPr lang="en-US" sz="1200" baseline="30000">
                <a:latin typeface="+mj-lt"/>
              </a:rPr>
              <a:t>3+ </a:t>
            </a:r>
            <a:r>
              <a:rPr lang="en-US" sz="1200">
                <a:latin typeface="+mj-lt"/>
              </a:rPr>
              <a:t>from CH</a:t>
            </a:r>
            <a:r>
              <a:rPr lang="en-US" sz="1200" baseline="-25000">
                <a:latin typeface="+mj-lt"/>
              </a:rPr>
              <a:t>4</a:t>
            </a:r>
            <a:endParaRPr lang="en-US" sz="1200">
              <a:latin typeface="+mj-lt"/>
            </a:endParaRPr>
          </a:p>
          <a:p>
            <a:r>
              <a:rPr lang="en-US" sz="1200" b="1">
                <a:solidFill>
                  <a:schemeClr val="accent6"/>
                </a:solidFill>
                <a:latin typeface="+mj-lt"/>
              </a:rPr>
              <a:t>Energy</a:t>
            </a:r>
            <a:r>
              <a:rPr lang="en-US" sz="1200">
                <a:latin typeface="+mj-lt"/>
              </a:rPr>
              <a:t> 				   225 MeV/u </a:t>
            </a:r>
          </a:p>
          <a:p>
            <a:r>
              <a:rPr lang="en-US" sz="1200" b="1">
                <a:solidFill>
                  <a:schemeClr val="accent6"/>
                </a:solidFill>
                <a:latin typeface="+mj-lt"/>
              </a:rPr>
              <a:t>Beam intensity</a:t>
            </a:r>
            <a:r>
              <a:rPr lang="en-US" sz="1200">
                <a:latin typeface="+mj-lt"/>
              </a:rPr>
              <a:t> 		   10</a:t>
            </a:r>
            <a:r>
              <a:rPr lang="en-US" sz="1200" baseline="30000">
                <a:latin typeface="+mj-lt"/>
              </a:rPr>
              <a:t>8</a:t>
            </a:r>
            <a:r>
              <a:rPr lang="en-US" sz="1200">
                <a:latin typeface="+mj-lt"/>
              </a:rPr>
              <a:t>, Slow extraction</a:t>
            </a:r>
          </a:p>
          <a:p>
            <a:r>
              <a:rPr lang="en-US" sz="1200" b="1">
                <a:solidFill>
                  <a:schemeClr val="accent6"/>
                </a:solidFill>
                <a:latin typeface="+mj-lt"/>
              </a:rPr>
              <a:t>Stability</a:t>
            </a:r>
            <a:r>
              <a:rPr lang="en-US" sz="1200">
                <a:latin typeface="+mj-lt"/>
              </a:rPr>
              <a:t> 				   No variation of He, C and O </a:t>
            </a:r>
          </a:p>
          <a:p>
            <a:r>
              <a:rPr lang="en-US" sz="1200" b="1">
                <a:solidFill>
                  <a:schemeClr val="accent6"/>
                </a:solidFill>
                <a:latin typeface="+mj-lt"/>
              </a:rPr>
              <a:t>Contamination of </a:t>
            </a:r>
            <a:r>
              <a:rPr lang="en-US" sz="1200" b="1" baseline="30000">
                <a:solidFill>
                  <a:schemeClr val="accent6"/>
                </a:solidFill>
                <a:latin typeface="+mj-lt"/>
              </a:rPr>
              <a:t>16</a:t>
            </a:r>
            <a:r>
              <a:rPr lang="en-US" sz="1200" b="1">
                <a:solidFill>
                  <a:schemeClr val="accent6"/>
                </a:solidFill>
                <a:latin typeface="+mj-lt"/>
              </a:rPr>
              <a:t>O</a:t>
            </a:r>
            <a:r>
              <a:rPr lang="en-US" sz="1200" b="1" baseline="30000">
                <a:solidFill>
                  <a:schemeClr val="accent6"/>
                </a:solidFill>
                <a:latin typeface="+mj-lt"/>
              </a:rPr>
              <a:t>4+          </a:t>
            </a:r>
            <a:r>
              <a:rPr lang="en-US" sz="1200">
                <a:latin typeface="+mj-lt"/>
              </a:rPr>
              <a:t>As low as possible</a:t>
            </a:r>
          </a:p>
        </p:txBody>
      </p:sp>
      <p:pic>
        <p:nvPicPr>
          <p:cNvPr id="8" name="Immagine 7">
            <a:extLst>
              <a:ext uri="{FF2B5EF4-FFF2-40B4-BE49-F238E27FC236}">
                <a16:creationId xmlns:a16="http://schemas.microsoft.com/office/drawing/2014/main" id="{CB6FCBE4-6399-FA9E-C1A2-7D4A9150C1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80120" y="1357173"/>
            <a:ext cx="3780000" cy="2701467"/>
          </a:xfrm>
          <a:prstGeom prst="rect">
            <a:avLst/>
          </a:prstGeom>
        </p:spPr>
      </p:pic>
      <p:sp>
        <p:nvSpPr>
          <p:cNvPr id="9" name="CasellaDiTesto 9">
            <a:extLst>
              <a:ext uri="{FF2B5EF4-FFF2-40B4-BE49-F238E27FC236}">
                <a16:creationId xmlns:a16="http://schemas.microsoft.com/office/drawing/2014/main" id="{D7AD26AC-B52D-6DB4-95FA-CABC860EF224}"/>
              </a:ext>
            </a:extLst>
          </p:cNvPr>
          <p:cNvSpPr txBox="1"/>
          <p:nvPr/>
        </p:nvSpPr>
        <p:spPr>
          <a:xfrm>
            <a:off x="5087065" y="1060801"/>
            <a:ext cx="3780000" cy="300082"/>
          </a:xfrm>
          <a:prstGeom prst="rect">
            <a:avLst/>
          </a:prstGeom>
          <a:noFill/>
          <a:ln>
            <a:noFill/>
          </a:ln>
        </p:spPr>
        <p:txBody>
          <a:bodyPr wrap="square">
            <a:spAutoFit/>
          </a:bodyPr>
          <a:lstStyle/>
          <a:p>
            <a:pPr algn="ctr" rtl="0"/>
            <a:r>
              <a:rPr lang="en-US" sz="1350" b="1">
                <a:solidFill>
                  <a:schemeClr val="bg1"/>
                </a:solidFill>
                <a:latin typeface="Calibri" panose="020F0502020204030204" pitchFamily="34" charset="0"/>
              </a:rPr>
              <a:t>Integrals over one spill for the depth dose</a:t>
            </a:r>
          </a:p>
        </p:txBody>
      </p:sp>
      <p:sp>
        <p:nvSpPr>
          <p:cNvPr id="10" name="CasellaDiTesto 11">
            <a:extLst>
              <a:ext uri="{FF2B5EF4-FFF2-40B4-BE49-F238E27FC236}">
                <a16:creationId xmlns:a16="http://schemas.microsoft.com/office/drawing/2014/main" id="{1ACA07DC-D921-FA24-CA51-390BB2DEF059}"/>
              </a:ext>
            </a:extLst>
          </p:cNvPr>
          <p:cNvSpPr txBox="1"/>
          <p:nvPr/>
        </p:nvSpPr>
        <p:spPr>
          <a:xfrm>
            <a:off x="5647913" y="4130264"/>
            <a:ext cx="2838393" cy="577081"/>
          </a:xfrm>
          <a:prstGeom prst="rect">
            <a:avLst/>
          </a:prstGeom>
          <a:solidFill>
            <a:schemeClr val="bg1"/>
          </a:solidFill>
          <a:ln>
            <a:solidFill>
              <a:schemeClr val="tx1"/>
            </a:solidFill>
          </a:ln>
        </p:spPr>
        <p:txBody>
          <a:bodyPr wrap="square">
            <a:spAutoFit/>
          </a:bodyPr>
          <a:lstStyle/>
          <a:p>
            <a:pPr rtl="0"/>
            <a:r>
              <a:rPr lang="en-US" sz="1050">
                <a:solidFill>
                  <a:schemeClr val="tx2"/>
                </a:solidFill>
                <a:latin typeface="Calibri" panose="020F0502020204030204" pitchFamily="34" charset="0"/>
              </a:rPr>
              <a:t>- IC2: front chamber with O and C peak </a:t>
            </a:r>
          </a:p>
          <a:p>
            <a:pPr rtl="0"/>
            <a:r>
              <a:rPr lang="en-US" sz="1050">
                <a:solidFill>
                  <a:schemeClr val="accent6"/>
                </a:solidFill>
                <a:latin typeface="Calibri" panose="020F0502020204030204" pitchFamily="34" charset="0"/>
              </a:rPr>
              <a:t>- IC3 : back chamber with 5% He concentration   </a:t>
            </a:r>
          </a:p>
          <a:p>
            <a:pPr rtl="0"/>
            <a:r>
              <a:rPr lang="en-US" sz="1050">
                <a:solidFill>
                  <a:schemeClr val="tx1">
                    <a:lumMod val="50000"/>
                    <a:lumOff val="50000"/>
                  </a:schemeClr>
                </a:solidFill>
                <a:latin typeface="Calibri" panose="020F0502020204030204" pitchFamily="34" charset="0"/>
              </a:rPr>
              <a:t>- IC3 : back chamber with 20% He concentration </a:t>
            </a:r>
          </a:p>
        </p:txBody>
      </p:sp>
      <p:sp>
        <p:nvSpPr>
          <p:cNvPr id="12" name="Textfeld 11">
            <a:extLst>
              <a:ext uri="{FF2B5EF4-FFF2-40B4-BE49-F238E27FC236}">
                <a16:creationId xmlns:a16="http://schemas.microsoft.com/office/drawing/2014/main" id="{546AA20E-BC5B-4E22-79DC-50D491459DD5}"/>
              </a:ext>
            </a:extLst>
          </p:cNvPr>
          <p:cNvSpPr txBox="1"/>
          <p:nvPr/>
        </p:nvSpPr>
        <p:spPr>
          <a:xfrm>
            <a:off x="5524212" y="1490649"/>
            <a:ext cx="659155" cy="369332"/>
          </a:xfrm>
          <a:prstGeom prst="rect">
            <a:avLst/>
          </a:prstGeom>
        </p:spPr>
        <p:txBody>
          <a:bodyPr vert="horz" wrap="none" lIns="91440" tIns="45720" rIns="91440" bIns="45720" rtlCol="0" anchor="t">
            <a:spAutoFit/>
          </a:bodyPr>
          <a:lstStyle/>
          <a:p>
            <a:pPr algn="l"/>
            <a:r>
              <a:rPr lang="en-US"/>
              <a:t>O, C</a:t>
            </a:r>
          </a:p>
        </p:txBody>
      </p:sp>
      <p:sp>
        <p:nvSpPr>
          <p:cNvPr id="13" name="Textfeld 12">
            <a:extLst>
              <a:ext uri="{FF2B5EF4-FFF2-40B4-BE49-F238E27FC236}">
                <a16:creationId xmlns:a16="http://schemas.microsoft.com/office/drawing/2014/main" id="{0E57870F-F4F3-E016-C981-D26E5812928D}"/>
              </a:ext>
            </a:extLst>
          </p:cNvPr>
          <p:cNvSpPr txBox="1"/>
          <p:nvPr/>
        </p:nvSpPr>
        <p:spPr>
          <a:xfrm>
            <a:off x="6757553" y="3019857"/>
            <a:ext cx="877163" cy="369332"/>
          </a:xfrm>
          <a:prstGeom prst="rect">
            <a:avLst/>
          </a:prstGeom>
        </p:spPr>
        <p:txBody>
          <a:bodyPr vert="horz" wrap="none" lIns="91440" tIns="45720" rIns="91440" bIns="45720" rtlCol="0" anchor="t">
            <a:spAutoFit/>
          </a:bodyPr>
          <a:lstStyle/>
          <a:p>
            <a:pPr algn="l"/>
            <a:r>
              <a:rPr lang="en-US"/>
              <a:t>5% He</a:t>
            </a:r>
          </a:p>
        </p:txBody>
      </p:sp>
      <p:sp>
        <p:nvSpPr>
          <p:cNvPr id="14" name="Textfeld 13">
            <a:extLst>
              <a:ext uri="{FF2B5EF4-FFF2-40B4-BE49-F238E27FC236}">
                <a16:creationId xmlns:a16="http://schemas.microsoft.com/office/drawing/2014/main" id="{FD5D75AE-484E-B84F-167E-9176ABE5180C}"/>
              </a:ext>
            </a:extLst>
          </p:cNvPr>
          <p:cNvSpPr txBox="1"/>
          <p:nvPr/>
        </p:nvSpPr>
        <p:spPr>
          <a:xfrm>
            <a:off x="6737871" y="1867719"/>
            <a:ext cx="1005403" cy="369332"/>
          </a:xfrm>
          <a:prstGeom prst="rect">
            <a:avLst/>
          </a:prstGeom>
        </p:spPr>
        <p:txBody>
          <a:bodyPr vert="horz" wrap="none" lIns="91440" tIns="45720" rIns="91440" bIns="45720" rtlCol="0" anchor="t">
            <a:spAutoFit/>
          </a:bodyPr>
          <a:lstStyle/>
          <a:p>
            <a:pPr algn="l"/>
            <a:r>
              <a:rPr lang="en-US"/>
              <a:t>20% He</a:t>
            </a:r>
          </a:p>
        </p:txBody>
      </p:sp>
      <p:sp>
        <p:nvSpPr>
          <p:cNvPr id="15" name="Textfeld 14">
            <a:extLst>
              <a:ext uri="{FF2B5EF4-FFF2-40B4-BE49-F238E27FC236}">
                <a16:creationId xmlns:a16="http://schemas.microsoft.com/office/drawing/2014/main" id="{3DCD41C3-5B87-5397-F038-1074CF8B1A4C}"/>
              </a:ext>
            </a:extLst>
          </p:cNvPr>
          <p:cNvSpPr txBox="1"/>
          <p:nvPr/>
        </p:nvSpPr>
        <p:spPr>
          <a:xfrm>
            <a:off x="177556" y="948722"/>
            <a:ext cx="4665491" cy="523220"/>
          </a:xfrm>
          <a:prstGeom prst="rect">
            <a:avLst/>
          </a:prstGeom>
        </p:spPr>
        <p:txBody>
          <a:bodyPr vert="horz" wrap="square" lIns="91440" tIns="45720" rIns="91440" bIns="45720" rtlCol="0" anchor="t">
            <a:spAutoFit/>
          </a:bodyPr>
          <a:lstStyle/>
          <a:p>
            <a:pPr algn="l"/>
            <a:r>
              <a:rPr lang="en-US" sz="1400"/>
              <a:t>Carbon used for tumor irradiation. Helium penetrates through body and is used for real time imaging.</a:t>
            </a:r>
          </a:p>
        </p:txBody>
      </p:sp>
      <p:sp>
        <p:nvSpPr>
          <p:cNvPr id="16" name="Rettangolo 14">
            <a:extLst>
              <a:ext uri="{FF2B5EF4-FFF2-40B4-BE49-F238E27FC236}">
                <a16:creationId xmlns:a16="http://schemas.microsoft.com/office/drawing/2014/main" id="{9A4E2144-824E-941C-077E-1344F9958978}"/>
              </a:ext>
            </a:extLst>
          </p:cNvPr>
          <p:cNvSpPr/>
          <p:nvPr/>
        </p:nvSpPr>
        <p:spPr>
          <a:xfrm>
            <a:off x="253310" y="3025099"/>
            <a:ext cx="3611393" cy="1800291"/>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pic>
        <p:nvPicPr>
          <p:cNvPr id="17" name="Immagine 17">
            <a:extLst>
              <a:ext uri="{FF2B5EF4-FFF2-40B4-BE49-F238E27FC236}">
                <a16:creationId xmlns:a16="http://schemas.microsoft.com/office/drawing/2014/main" id="{D70D7E0C-1BD0-E810-9529-B390DB8FFF5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196" y="3098620"/>
            <a:ext cx="1061832" cy="1665617"/>
          </a:xfrm>
          <a:prstGeom prst="rect">
            <a:avLst/>
          </a:prstGeom>
        </p:spPr>
      </p:pic>
      <p:sp>
        <p:nvSpPr>
          <p:cNvPr id="18" name="CasellaDiTesto 20">
            <a:extLst>
              <a:ext uri="{FF2B5EF4-FFF2-40B4-BE49-F238E27FC236}">
                <a16:creationId xmlns:a16="http://schemas.microsoft.com/office/drawing/2014/main" id="{3B156648-0570-CCB0-B06A-A555CE716EB6}"/>
              </a:ext>
            </a:extLst>
          </p:cNvPr>
          <p:cNvSpPr txBox="1"/>
          <p:nvPr/>
        </p:nvSpPr>
        <p:spPr>
          <a:xfrm>
            <a:off x="1500469" y="2995291"/>
            <a:ext cx="2377225" cy="1384995"/>
          </a:xfrm>
          <a:prstGeom prst="rect">
            <a:avLst/>
          </a:prstGeom>
          <a:noFill/>
        </p:spPr>
        <p:txBody>
          <a:bodyPr wrap="square">
            <a:spAutoFit/>
          </a:bodyPr>
          <a:lstStyle/>
          <a:p>
            <a:pPr algn="ctr"/>
            <a:r>
              <a:rPr lang="en-US" sz="1200" b="1" dirty="0"/>
              <a:t>Possible contrast at low-density differences</a:t>
            </a:r>
          </a:p>
          <a:p>
            <a:endParaRPr lang="en-US" sz="500" dirty="0"/>
          </a:p>
          <a:p>
            <a:r>
              <a:rPr lang="en-US" sz="1050" dirty="0"/>
              <a:t>A gummy bear in addition to other density calibration targets in a gelatin block (edge length 6 cm), can be imaged exclusively with the helium portion of the beam.</a:t>
            </a:r>
          </a:p>
        </p:txBody>
      </p:sp>
      <p:sp>
        <p:nvSpPr>
          <p:cNvPr id="20" name="Textfeld 19">
            <a:extLst>
              <a:ext uri="{FF2B5EF4-FFF2-40B4-BE49-F238E27FC236}">
                <a16:creationId xmlns:a16="http://schemas.microsoft.com/office/drawing/2014/main" id="{03802D35-1DA4-A19B-3C80-1BE3C77B106C}"/>
              </a:ext>
            </a:extLst>
          </p:cNvPr>
          <p:cNvSpPr txBox="1"/>
          <p:nvPr/>
        </p:nvSpPr>
        <p:spPr>
          <a:xfrm>
            <a:off x="4583931" y="2914188"/>
            <a:ext cx="1495686" cy="738664"/>
          </a:xfrm>
          <a:prstGeom prst="rect">
            <a:avLst/>
          </a:prstGeom>
          <a:solidFill>
            <a:srgbClr val="FFFFFF">
              <a:alpha val="76863"/>
            </a:srgbClr>
          </a:solidFill>
        </p:spPr>
        <p:txBody>
          <a:bodyPr wrap="square">
            <a:spAutoFit/>
          </a:bodyPr>
          <a:lstStyle/>
          <a:p>
            <a:r>
              <a:rPr lang="en-US" sz="1050" b="1">
                <a:sym typeface="Wingdings" panose="05000000000000000000" pitchFamily="2" charset="2"/>
              </a:rPr>
              <a:t>Two ‘working points‘: 5% He and 20% He (relation to C), 7% O throughout </a:t>
            </a:r>
          </a:p>
        </p:txBody>
      </p:sp>
      <p:sp>
        <p:nvSpPr>
          <p:cNvPr id="22" name="Textfeld 21">
            <a:extLst>
              <a:ext uri="{FF2B5EF4-FFF2-40B4-BE49-F238E27FC236}">
                <a16:creationId xmlns:a16="http://schemas.microsoft.com/office/drawing/2014/main" id="{95612B2E-F956-FBAB-BBCB-943964671E90}"/>
              </a:ext>
            </a:extLst>
          </p:cNvPr>
          <p:cNvSpPr txBox="1"/>
          <p:nvPr/>
        </p:nvSpPr>
        <p:spPr>
          <a:xfrm>
            <a:off x="3915623" y="3895438"/>
            <a:ext cx="1137976" cy="923330"/>
          </a:xfrm>
          <a:prstGeom prst="rect">
            <a:avLst/>
          </a:prstGeom>
          <a:noFill/>
        </p:spPr>
        <p:txBody>
          <a:bodyPr wrap="square">
            <a:spAutoFit/>
          </a:bodyPr>
          <a:lstStyle/>
          <a:p>
            <a:r>
              <a:rPr lang="en-US" sz="900" i="1">
                <a:latin typeface="Calibri" panose="020F0502020204030204" pitchFamily="34" charset="0"/>
              </a:rPr>
              <a:t>Measurements with a matrix IC detector (also time-resolved) and films providing location information collected as well.</a:t>
            </a:r>
            <a:endParaRPr lang="en-US" sz="900" i="1"/>
          </a:p>
        </p:txBody>
      </p:sp>
      <p:sp>
        <p:nvSpPr>
          <p:cNvPr id="23" name="Textfeld 22">
            <a:extLst>
              <a:ext uri="{FF2B5EF4-FFF2-40B4-BE49-F238E27FC236}">
                <a16:creationId xmlns:a16="http://schemas.microsoft.com/office/drawing/2014/main" id="{736B1D00-58A3-1A86-759F-7ADCC989771F}"/>
              </a:ext>
            </a:extLst>
          </p:cNvPr>
          <p:cNvSpPr txBox="1"/>
          <p:nvPr/>
        </p:nvSpPr>
        <p:spPr>
          <a:xfrm>
            <a:off x="97587" y="56658"/>
            <a:ext cx="1765227" cy="253916"/>
          </a:xfrm>
          <a:prstGeom prst="rect">
            <a:avLst/>
          </a:prstGeom>
        </p:spPr>
        <p:txBody>
          <a:bodyPr vert="horz" wrap="none" lIns="91440" tIns="45720" rIns="91440" bIns="45720" rtlCol="0" anchor="t">
            <a:spAutoFit/>
          </a:bodyPr>
          <a:lstStyle/>
          <a:p>
            <a:pPr algn="l"/>
            <a:r>
              <a:rPr lang="en-US" sz="1050" i="1" dirty="0"/>
              <a:t>Courtesy F. </a:t>
            </a:r>
            <a:r>
              <a:rPr lang="en-US" sz="1050" i="1" dirty="0" err="1"/>
              <a:t>Maimone</a:t>
            </a:r>
            <a:r>
              <a:rPr lang="en-US" sz="1050" i="1" dirty="0"/>
              <a:t> et al</a:t>
            </a:r>
          </a:p>
        </p:txBody>
      </p:sp>
      <p:sp>
        <p:nvSpPr>
          <p:cNvPr id="19" name="Textfeld 18">
            <a:extLst>
              <a:ext uri="{FF2B5EF4-FFF2-40B4-BE49-F238E27FC236}">
                <a16:creationId xmlns:a16="http://schemas.microsoft.com/office/drawing/2014/main" id="{E2644FAE-1A46-10B1-41DA-1B86E304EC3F}"/>
              </a:ext>
            </a:extLst>
          </p:cNvPr>
          <p:cNvSpPr txBox="1"/>
          <p:nvPr/>
        </p:nvSpPr>
        <p:spPr>
          <a:xfrm>
            <a:off x="1500469" y="4297203"/>
            <a:ext cx="4625068" cy="577081"/>
          </a:xfrm>
          <a:prstGeom prst="rect">
            <a:avLst/>
          </a:prstGeom>
          <a:noFill/>
        </p:spPr>
        <p:txBody>
          <a:bodyPr wrap="square">
            <a:spAutoFit/>
          </a:bodyPr>
          <a:lstStyle/>
          <a:p>
            <a:r>
              <a:rPr lang="en-US" sz="1000" b="1" dirty="0">
                <a:latin typeface="Arial" panose="020B0604020202020204" pitchFamily="34" charset="0"/>
                <a:cs typeface="Arial" panose="020B0604020202020204" pitchFamily="34" charset="0"/>
              </a:rPr>
              <a:t>Measured ion contributions to image:</a:t>
            </a:r>
          </a:p>
          <a:p>
            <a:r>
              <a:rPr lang="en-US" sz="1050" dirty="0">
                <a:latin typeface="Arial" panose="020B0604020202020204" pitchFamily="34" charset="0"/>
                <a:cs typeface="Arial" panose="020B0604020202020204" pitchFamily="34" charset="0"/>
              </a:rPr>
              <a:t>12C</a:t>
            </a:r>
            <a:r>
              <a:rPr lang="en-US" sz="1050" baseline="30000" dirty="0">
                <a:latin typeface="Arial" panose="020B0604020202020204" pitchFamily="34" charset="0"/>
                <a:cs typeface="Arial" panose="020B0604020202020204" pitchFamily="34" charset="0"/>
              </a:rPr>
              <a:t>6+</a:t>
            </a:r>
            <a:r>
              <a:rPr lang="en-US" sz="1050" dirty="0">
                <a:latin typeface="Arial" panose="020B0604020202020204" pitchFamily="34" charset="0"/>
                <a:cs typeface="Arial" panose="020B0604020202020204" pitchFamily="34" charset="0"/>
              </a:rPr>
              <a:t>: 0.167%</a:t>
            </a:r>
          </a:p>
          <a:p>
            <a:r>
              <a:rPr lang="en-US" sz="1050" dirty="0">
                <a:latin typeface="Arial" panose="020B0604020202020204" pitchFamily="34" charset="0"/>
                <a:cs typeface="Arial" panose="020B0604020202020204" pitchFamily="34" charset="0"/>
              </a:rPr>
              <a:t>4He</a:t>
            </a:r>
            <a:r>
              <a:rPr lang="en-US" sz="1050" baseline="30000" dirty="0">
                <a:latin typeface="Arial" panose="020B0604020202020204" pitchFamily="34" charset="0"/>
                <a:cs typeface="Arial" panose="020B0604020202020204" pitchFamily="34" charset="0"/>
              </a:rPr>
              <a:t>2+</a:t>
            </a:r>
            <a:r>
              <a:rPr lang="en-US" sz="1050" dirty="0">
                <a:latin typeface="Arial" panose="020B0604020202020204" pitchFamily="34" charset="0"/>
                <a:cs typeface="Arial" panose="020B0604020202020204" pitchFamily="34" charset="0"/>
              </a:rPr>
              <a:t>: 99.833%</a:t>
            </a:r>
          </a:p>
        </p:txBody>
      </p:sp>
    </p:spTree>
    <p:extLst>
      <p:ext uri="{BB962C8B-B14F-4D97-AF65-F5344CB8AC3E}">
        <p14:creationId xmlns:p14="http://schemas.microsoft.com/office/powerpoint/2010/main" val="140156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C5BFD-E4BF-13D9-2863-D412A54E0C00}"/>
            </a:ext>
          </a:extLst>
        </p:cNvPr>
        <p:cNvGrpSpPr/>
        <p:nvPr/>
      </p:nvGrpSpPr>
      <p:grpSpPr>
        <a:xfrm>
          <a:off x="0" y="0"/>
          <a:ext cx="0" cy="0"/>
          <a:chOff x="0" y="0"/>
          <a:chExt cx="0" cy="0"/>
        </a:xfrm>
      </p:grpSpPr>
      <p:sp>
        <p:nvSpPr>
          <p:cNvPr id="4" name="Fußzeilenplatzhalter 7">
            <a:extLst>
              <a:ext uri="{FF2B5EF4-FFF2-40B4-BE49-F238E27FC236}">
                <a16:creationId xmlns:a16="http://schemas.microsoft.com/office/drawing/2014/main" id="{6A3A44B5-43BD-1297-D34B-6217936CB090}"/>
              </a:ext>
            </a:extLst>
          </p:cNvPr>
          <p:cNvSpPr>
            <a:spLocks noGrp="1"/>
          </p:cNvSpPr>
          <p:nvPr>
            <p:ph type="ftr" sz="quarter" idx="3"/>
          </p:nvPr>
        </p:nvSpPr>
        <p:spPr>
          <a:xfrm>
            <a:off x="3962403"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a:t>HFHF - IAP Seminar 25.02.2024</a:t>
            </a:r>
            <a:endParaRPr lang="de-DE" dirty="0"/>
          </a:p>
        </p:txBody>
      </p:sp>
      <p:sp>
        <p:nvSpPr>
          <p:cNvPr id="5" name="Datumsplatzhalter 4">
            <a:extLst>
              <a:ext uri="{FF2B5EF4-FFF2-40B4-BE49-F238E27FC236}">
                <a16:creationId xmlns:a16="http://schemas.microsoft.com/office/drawing/2014/main" id="{85D0F6DA-3D2A-7F42-00CD-14C6FF23E7BD}"/>
              </a:ext>
            </a:extLst>
          </p:cNvPr>
          <p:cNvSpPr>
            <a:spLocks noGrp="1"/>
          </p:cNvSpPr>
          <p:nvPr>
            <p:ph type="dt" sz="half" idx="2"/>
          </p:nvPr>
        </p:nvSpPr>
        <p:spPr>
          <a:xfrm>
            <a:off x="7123549" y="4914483"/>
            <a:ext cx="1345894" cy="273844"/>
          </a:xfrm>
          <a:prstGeom prst="rect">
            <a:avLst/>
          </a:prstGeom>
        </p:spPr>
        <p:txBody>
          <a:bodyPr vert="horz" lIns="91440" tIns="45720" rIns="91440" bIns="45720" rtlCol="0" anchor="ctr"/>
          <a:lstStyle>
            <a:lvl1pPr algn="r">
              <a:defRPr sz="750">
                <a:solidFill>
                  <a:schemeClr val="tx1"/>
                </a:solidFill>
              </a:defRPr>
            </a:lvl1pPr>
          </a:lstStyle>
          <a:p>
            <a:r>
              <a:rPr lang="de-DE"/>
              <a:t>R. Aßmann - ACC</a:t>
            </a:r>
            <a:endParaRPr lang="de-DE" dirty="0"/>
          </a:p>
        </p:txBody>
      </p:sp>
      <p:pic>
        <p:nvPicPr>
          <p:cNvPr id="6" name="Grafik 5">
            <a:extLst>
              <a:ext uri="{FF2B5EF4-FFF2-40B4-BE49-F238E27FC236}">
                <a16:creationId xmlns:a16="http://schemas.microsoft.com/office/drawing/2014/main" id="{07D1F73F-FCA3-DD92-1F1B-04B3323386D4}"/>
              </a:ext>
            </a:extLst>
          </p:cNvPr>
          <p:cNvPicPr>
            <a:picLocks noChangeAspect="1"/>
          </p:cNvPicPr>
          <p:nvPr/>
        </p:nvPicPr>
        <p:blipFill>
          <a:blip r:embed="rId3"/>
          <a:stretch>
            <a:fillRect/>
          </a:stretch>
        </p:blipFill>
        <p:spPr>
          <a:xfrm>
            <a:off x="7010402" y="734984"/>
            <a:ext cx="2002971" cy="212179"/>
          </a:xfrm>
          <a:prstGeom prst="rect">
            <a:avLst/>
          </a:prstGeom>
        </p:spPr>
      </p:pic>
      <p:sp>
        <p:nvSpPr>
          <p:cNvPr id="11" name="Titel 1">
            <a:extLst>
              <a:ext uri="{FF2B5EF4-FFF2-40B4-BE49-F238E27FC236}">
                <a16:creationId xmlns:a16="http://schemas.microsoft.com/office/drawing/2014/main" id="{F9446D25-D866-9C8B-851E-74AF28F572B3}"/>
              </a:ext>
            </a:extLst>
          </p:cNvPr>
          <p:cNvSpPr txBox="1">
            <a:spLocks/>
          </p:cNvSpPr>
          <p:nvPr/>
        </p:nvSpPr>
        <p:spPr>
          <a:xfrm>
            <a:off x="345785" y="449846"/>
            <a:ext cx="6242342" cy="787557"/>
          </a:xfrm>
          <a:prstGeom prst="rect">
            <a:avLst/>
          </a:prstGeom>
        </p:spPr>
        <p:txBody>
          <a:bodyPr/>
          <a:lstStyle>
            <a:lvl1pPr algn="l" defTabSz="342900" rtl="0" eaLnBrk="1" latinLnBrk="0" hangingPunct="1">
              <a:spcBef>
                <a:spcPct val="0"/>
              </a:spcBef>
              <a:buNone/>
              <a:defRPr sz="1800" b="1" kern="1200">
                <a:solidFill>
                  <a:srgbClr val="333333"/>
                </a:solidFill>
                <a:latin typeface="Arial"/>
                <a:ea typeface="+mj-ea"/>
                <a:cs typeface="Arial"/>
              </a:defRPr>
            </a:lvl1pPr>
          </a:lstStyle>
          <a:p>
            <a:r>
              <a:rPr lang="en-GB" dirty="0"/>
              <a:t>Availability 2018-2022 </a:t>
            </a:r>
            <a:r>
              <a:rPr lang="en-GB" dirty="0">
                <a:sym typeface="Wingdings" pitchFamily="2" charset="2"/>
              </a:rPr>
              <a:t> 2023?</a:t>
            </a:r>
            <a:endParaRPr lang="en-GB" dirty="0"/>
          </a:p>
        </p:txBody>
      </p:sp>
      <p:pic>
        <p:nvPicPr>
          <p:cNvPr id="2" name="Grafik 1">
            <a:extLst>
              <a:ext uri="{FF2B5EF4-FFF2-40B4-BE49-F238E27FC236}">
                <a16:creationId xmlns:a16="http://schemas.microsoft.com/office/drawing/2014/main" id="{5D3F22D9-A510-BE86-C40D-8816D5C60DB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80" y="1078121"/>
            <a:ext cx="5104470" cy="2722384"/>
          </a:xfrm>
          <a:prstGeom prst="rect">
            <a:avLst/>
          </a:prstGeom>
        </p:spPr>
      </p:pic>
      <p:sp>
        <p:nvSpPr>
          <p:cNvPr id="3" name="Textfeld 2">
            <a:extLst>
              <a:ext uri="{FF2B5EF4-FFF2-40B4-BE49-F238E27FC236}">
                <a16:creationId xmlns:a16="http://schemas.microsoft.com/office/drawing/2014/main" id="{BF453911-3D32-9B42-9433-92E23A6C0E12}"/>
              </a:ext>
            </a:extLst>
          </p:cNvPr>
          <p:cNvSpPr txBox="1"/>
          <p:nvPr/>
        </p:nvSpPr>
        <p:spPr>
          <a:xfrm>
            <a:off x="4240452" y="287998"/>
            <a:ext cx="1749197" cy="253916"/>
          </a:xfrm>
          <a:prstGeom prst="rect">
            <a:avLst/>
          </a:prstGeom>
        </p:spPr>
        <p:txBody>
          <a:bodyPr vert="horz" wrap="none" lIns="91440" tIns="45720" rIns="91440" bIns="45720" rtlCol="0" anchor="t">
            <a:spAutoFit/>
          </a:bodyPr>
          <a:lstStyle/>
          <a:p>
            <a:pPr algn="l"/>
            <a:r>
              <a:rPr lang="en-US" sz="1050" i="1" dirty="0"/>
              <a:t>Courtesy O. Geithner et al</a:t>
            </a:r>
          </a:p>
        </p:txBody>
      </p:sp>
      <p:sp>
        <p:nvSpPr>
          <p:cNvPr id="8" name="Textfeld 7">
            <a:extLst>
              <a:ext uri="{FF2B5EF4-FFF2-40B4-BE49-F238E27FC236}">
                <a16:creationId xmlns:a16="http://schemas.microsoft.com/office/drawing/2014/main" id="{4F3353D5-9B3A-483C-3742-8DA395AF594D}"/>
              </a:ext>
            </a:extLst>
          </p:cNvPr>
          <p:cNvSpPr txBox="1"/>
          <p:nvPr/>
        </p:nvSpPr>
        <p:spPr>
          <a:xfrm>
            <a:off x="207044" y="3931462"/>
            <a:ext cx="8775462" cy="954107"/>
          </a:xfrm>
          <a:prstGeom prst="rect">
            <a:avLst/>
          </a:prstGeom>
        </p:spPr>
        <p:txBody>
          <a:bodyPr vert="horz" wrap="square" lIns="91440" tIns="45720" rIns="91440" bIns="45720" rtlCol="0" anchor="t">
            <a:spAutoFit/>
          </a:bodyPr>
          <a:lstStyle/>
          <a:p>
            <a:pPr algn="l"/>
            <a:r>
              <a:rPr lang="en-US" sz="1400" b="1" dirty="0"/>
              <a:t>Performance committee </a:t>
            </a:r>
            <a:r>
              <a:rPr lang="en-US" sz="1400" dirty="0"/>
              <a:t>will track accelerator performance and work out a coordinated technical roadmap / action plan across the accelerator complex</a:t>
            </a:r>
          </a:p>
          <a:p>
            <a:pPr algn="l"/>
            <a:endParaRPr lang="en-US" sz="1400" dirty="0"/>
          </a:p>
          <a:p>
            <a:pPr marL="312738" indent="-312738" algn="l"/>
            <a:r>
              <a:rPr lang="en-US" sz="1400" dirty="0">
                <a:sym typeface="Wingdings" pitchFamily="2" charset="2"/>
              </a:rPr>
              <a:t> 	Oksana Geithner will act as committee manager</a:t>
            </a:r>
            <a:endParaRPr lang="en-US" sz="1400" dirty="0"/>
          </a:p>
        </p:txBody>
      </p:sp>
      <p:pic>
        <p:nvPicPr>
          <p:cNvPr id="7" name="Grafik 6">
            <a:extLst>
              <a:ext uri="{FF2B5EF4-FFF2-40B4-BE49-F238E27FC236}">
                <a16:creationId xmlns:a16="http://schemas.microsoft.com/office/drawing/2014/main" id="{A6BD8475-1313-8E69-7D32-8E98F054DE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12022" y="1200422"/>
            <a:ext cx="4513460" cy="2538821"/>
          </a:xfrm>
          <a:prstGeom prst="rect">
            <a:avLst/>
          </a:prstGeom>
        </p:spPr>
      </p:pic>
      <p:sp>
        <p:nvSpPr>
          <p:cNvPr id="9" name="Textfeld 8">
            <a:extLst>
              <a:ext uri="{FF2B5EF4-FFF2-40B4-BE49-F238E27FC236}">
                <a16:creationId xmlns:a16="http://schemas.microsoft.com/office/drawing/2014/main" id="{794D969B-D99F-5AB5-CD0D-CD57EA8C02C5}"/>
              </a:ext>
            </a:extLst>
          </p:cNvPr>
          <p:cNvSpPr txBox="1"/>
          <p:nvPr/>
        </p:nvSpPr>
        <p:spPr>
          <a:xfrm>
            <a:off x="7072994" y="1364233"/>
            <a:ext cx="1670956" cy="1169551"/>
          </a:xfrm>
          <a:prstGeom prst="rect">
            <a:avLst/>
          </a:prstGeom>
        </p:spPr>
        <p:txBody>
          <a:bodyPr vert="horz" wrap="square" lIns="91440" tIns="45720" rIns="91440" bIns="45720" rtlCol="0" anchor="t">
            <a:spAutoFit/>
          </a:bodyPr>
          <a:lstStyle/>
          <a:p>
            <a:pPr algn="l"/>
            <a:r>
              <a:rPr lang="en-US" sz="1000" b="1" dirty="0"/>
              <a:t>Numbers and statistics will guide our conclusions</a:t>
            </a:r>
            <a:r>
              <a:rPr lang="en-US" sz="1000" dirty="0"/>
              <a:t>. We need to watch breakdown rates in ageing equipment closely to implement proactive counter-measures.</a:t>
            </a:r>
          </a:p>
        </p:txBody>
      </p:sp>
    </p:spTree>
    <p:extLst>
      <p:ext uri="{BB962C8B-B14F-4D97-AF65-F5344CB8AC3E}">
        <p14:creationId xmlns:p14="http://schemas.microsoft.com/office/powerpoint/2010/main" val="3119464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70147-C72D-374A-0739-E21AE20C5BA3}"/>
            </a:ext>
          </a:extLst>
        </p:cNvPr>
        <p:cNvGrpSpPr/>
        <p:nvPr/>
      </p:nvGrpSpPr>
      <p:grpSpPr>
        <a:xfrm>
          <a:off x="0" y="0"/>
          <a:ext cx="0" cy="0"/>
          <a:chOff x="0" y="0"/>
          <a:chExt cx="0" cy="0"/>
        </a:xfrm>
      </p:grpSpPr>
      <p:sp>
        <p:nvSpPr>
          <p:cNvPr id="3" name="Datumsplatzhalter 2">
            <a:extLst>
              <a:ext uri="{FF2B5EF4-FFF2-40B4-BE49-F238E27FC236}">
                <a16:creationId xmlns:a16="http://schemas.microsoft.com/office/drawing/2014/main" id="{6027FD58-C585-0775-DCEF-93A2B4A4912F}"/>
              </a:ext>
            </a:extLst>
          </p:cNvPr>
          <p:cNvSpPr>
            <a:spLocks noGrp="1"/>
          </p:cNvSpPr>
          <p:nvPr>
            <p:ph type="dt" sz="half" idx="2"/>
          </p:nvPr>
        </p:nvSpPr>
        <p:spPr>
          <a:xfrm>
            <a:off x="7123548" y="4914483"/>
            <a:ext cx="1518282" cy="273844"/>
          </a:xfrm>
        </p:spPr>
        <p:txBody>
          <a:bodyPr/>
          <a:lstStyle/>
          <a:p>
            <a:r>
              <a:rPr lang="de-DE"/>
              <a:t>R. Aßmann - ACC</a:t>
            </a:r>
            <a:endParaRPr lang="de-DE" dirty="0"/>
          </a:p>
        </p:txBody>
      </p:sp>
      <p:sp>
        <p:nvSpPr>
          <p:cNvPr id="4" name="Fußzeilenplatzhalter 3">
            <a:extLst>
              <a:ext uri="{FF2B5EF4-FFF2-40B4-BE49-F238E27FC236}">
                <a16:creationId xmlns:a16="http://schemas.microsoft.com/office/drawing/2014/main" id="{F115A4DF-1A60-CDAB-136F-93C83A216D58}"/>
              </a:ext>
            </a:extLst>
          </p:cNvPr>
          <p:cNvSpPr>
            <a:spLocks noGrp="1"/>
          </p:cNvSpPr>
          <p:nvPr>
            <p:ph type="ftr" sz="quarter" idx="3"/>
          </p:nvPr>
        </p:nvSpPr>
        <p:spPr/>
        <p:txBody>
          <a:bodyPr/>
          <a:lstStyle/>
          <a:p>
            <a:pPr algn="l"/>
            <a:r>
              <a:rPr lang="en-US"/>
              <a:t>HFHF - IAP Seminar 25.02.2024</a:t>
            </a:r>
            <a:endParaRPr lang="de-DE" dirty="0"/>
          </a:p>
        </p:txBody>
      </p:sp>
      <p:sp>
        <p:nvSpPr>
          <p:cNvPr id="5" name="Textplatzhalter 4">
            <a:extLst>
              <a:ext uri="{FF2B5EF4-FFF2-40B4-BE49-F238E27FC236}">
                <a16:creationId xmlns:a16="http://schemas.microsoft.com/office/drawing/2014/main" id="{0BA388BD-3A16-75BD-1284-F8B46BF93F62}"/>
              </a:ext>
            </a:extLst>
          </p:cNvPr>
          <p:cNvSpPr>
            <a:spLocks noGrp="1"/>
          </p:cNvSpPr>
          <p:nvPr>
            <p:ph type="body" sz="quarter" idx="13"/>
          </p:nvPr>
        </p:nvSpPr>
        <p:spPr/>
        <p:txBody>
          <a:bodyPr/>
          <a:lstStyle/>
          <a:p>
            <a:r>
              <a:rPr lang="en-US" sz="2000" dirty="0"/>
              <a:t>Overall Accelerator Chain Availability During Engineering-Run 2023 </a:t>
            </a:r>
            <a:r>
              <a:rPr lang="en-US" sz="1800" b="0" dirty="0"/>
              <a:t>(first 4 weeks)</a:t>
            </a:r>
            <a:endParaRPr lang="en-US" sz="2000" b="0" dirty="0"/>
          </a:p>
        </p:txBody>
      </p:sp>
      <p:sp>
        <p:nvSpPr>
          <p:cNvPr id="9" name="Textfeld 8">
            <a:extLst>
              <a:ext uri="{FF2B5EF4-FFF2-40B4-BE49-F238E27FC236}">
                <a16:creationId xmlns:a16="http://schemas.microsoft.com/office/drawing/2014/main" id="{61F015C6-F031-BBE5-E46A-7523E7236646}"/>
              </a:ext>
            </a:extLst>
          </p:cNvPr>
          <p:cNvSpPr txBox="1"/>
          <p:nvPr/>
        </p:nvSpPr>
        <p:spPr>
          <a:xfrm>
            <a:off x="6776639" y="1113556"/>
            <a:ext cx="1749197" cy="253916"/>
          </a:xfrm>
          <a:prstGeom prst="rect">
            <a:avLst/>
          </a:prstGeom>
        </p:spPr>
        <p:txBody>
          <a:bodyPr vert="horz" wrap="none" lIns="91440" tIns="45720" rIns="91440" bIns="45720" rtlCol="0" anchor="t">
            <a:spAutoFit/>
          </a:bodyPr>
          <a:lstStyle/>
          <a:p>
            <a:pPr algn="l"/>
            <a:r>
              <a:rPr lang="en-US" sz="1050" i="1" dirty="0"/>
              <a:t>Courtesy O. Geithner et al</a:t>
            </a:r>
          </a:p>
        </p:txBody>
      </p:sp>
      <p:sp>
        <p:nvSpPr>
          <p:cNvPr id="10" name="Textfeld 9">
            <a:extLst>
              <a:ext uri="{FF2B5EF4-FFF2-40B4-BE49-F238E27FC236}">
                <a16:creationId xmlns:a16="http://schemas.microsoft.com/office/drawing/2014/main" id="{3FB0706A-044B-6AA4-05C5-E9EE8E047DB7}"/>
              </a:ext>
            </a:extLst>
          </p:cNvPr>
          <p:cNvSpPr txBox="1"/>
          <p:nvPr/>
        </p:nvSpPr>
        <p:spPr>
          <a:xfrm>
            <a:off x="464587" y="4635162"/>
            <a:ext cx="8526693" cy="261610"/>
          </a:xfrm>
          <a:prstGeom prst="rect">
            <a:avLst/>
          </a:prstGeom>
          <a:noFill/>
        </p:spPr>
        <p:txBody>
          <a:bodyPr wrap="none" rtlCol="0">
            <a:spAutoFit/>
          </a:bodyPr>
          <a:lstStyle/>
          <a:p>
            <a:r>
              <a:rPr lang="en-US" sz="1100" dirty="0"/>
              <a:t>* The distinction between setup and beam on target is rather arbitrary during an engineering run. The decisive factor is the failure rate.</a:t>
            </a:r>
          </a:p>
        </p:txBody>
      </p:sp>
      <p:sp>
        <p:nvSpPr>
          <p:cNvPr id="11" name="Textfeld 10">
            <a:extLst>
              <a:ext uri="{FF2B5EF4-FFF2-40B4-BE49-F238E27FC236}">
                <a16:creationId xmlns:a16="http://schemas.microsoft.com/office/drawing/2014/main" id="{C499EFA8-ECF9-B77E-56EA-17B0F0DF3B4C}"/>
              </a:ext>
            </a:extLst>
          </p:cNvPr>
          <p:cNvSpPr txBox="1"/>
          <p:nvPr/>
        </p:nvSpPr>
        <p:spPr>
          <a:xfrm>
            <a:off x="6776639" y="1541695"/>
            <a:ext cx="2214641" cy="1815882"/>
          </a:xfrm>
          <a:prstGeom prst="rect">
            <a:avLst/>
          </a:prstGeom>
          <a:noFill/>
        </p:spPr>
        <p:txBody>
          <a:bodyPr wrap="square" rtlCol="0">
            <a:spAutoFit/>
          </a:bodyPr>
          <a:lstStyle/>
          <a:p>
            <a:r>
              <a:rPr lang="en-US" sz="1600" dirty="0"/>
              <a:t>Availability Goal </a:t>
            </a:r>
            <a:br>
              <a:rPr lang="en-US" sz="1600" dirty="0"/>
            </a:br>
            <a:r>
              <a:rPr lang="en-US" sz="1600" dirty="0"/>
              <a:t>(Setup + </a:t>
            </a:r>
            <a:r>
              <a:rPr lang="en-US" sz="1600" dirty="0" err="1"/>
              <a:t>BoT</a:t>
            </a:r>
            <a:r>
              <a:rPr lang="en-US" sz="1600" dirty="0"/>
              <a:t>) is</a:t>
            </a:r>
          </a:p>
          <a:p>
            <a:r>
              <a:rPr lang="en-US" sz="1600" dirty="0"/>
              <a:t>&gt; 90% during half the run (so far)</a:t>
            </a:r>
          </a:p>
          <a:p>
            <a:endParaRPr lang="en-US" sz="1600" dirty="0"/>
          </a:p>
          <a:p>
            <a:r>
              <a:rPr lang="en-US" sz="1600" dirty="0"/>
              <a:t>So far very (exceptionally) good</a:t>
            </a:r>
          </a:p>
        </p:txBody>
      </p:sp>
      <p:pic>
        <p:nvPicPr>
          <p:cNvPr id="6" name="Grafik 5">
            <a:extLst>
              <a:ext uri="{FF2B5EF4-FFF2-40B4-BE49-F238E27FC236}">
                <a16:creationId xmlns:a16="http://schemas.microsoft.com/office/drawing/2014/main" id="{F96D8D0B-A8C7-E54E-2A8D-85D5D29B312B}"/>
              </a:ext>
            </a:extLst>
          </p:cNvPr>
          <p:cNvPicPr>
            <a:picLocks noChangeAspect="1"/>
          </p:cNvPicPr>
          <p:nvPr/>
        </p:nvPicPr>
        <p:blipFill>
          <a:blip r:embed="rId2"/>
          <a:stretch>
            <a:fillRect/>
          </a:stretch>
        </p:blipFill>
        <p:spPr>
          <a:xfrm>
            <a:off x="81116" y="1006136"/>
            <a:ext cx="6760010" cy="3605339"/>
          </a:xfrm>
          <a:prstGeom prst="rect">
            <a:avLst/>
          </a:prstGeom>
        </p:spPr>
      </p:pic>
    </p:spTree>
    <p:extLst>
      <p:ext uri="{BB962C8B-B14F-4D97-AF65-F5344CB8AC3E}">
        <p14:creationId xmlns:p14="http://schemas.microsoft.com/office/powerpoint/2010/main" val="1250978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8846677-623B-4B76-8859-DA6FBAE750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8679" y="1038202"/>
            <a:ext cx="4298840" cy="1609036"/>
          </a:xfrm>
          <a:prstGeom prst="rect">
            <a:avLst/>
          </a:prstGeom>
          <a:ln>
            <a:noFill/>
          </a:ln>
          <a:effectLst>
            <a:outerShdw blurRad="292100" dist="139700" dir="2700000" algn="tl" rotWithShape="0">
              <a:srgbClr val="333333">
                <a:alpha val="65000"/>
              </a:srgbClr>
            </a:outerShdw>
          </a:effectLst>
        </p:spPr>
      </p:pic>
      <p:sp>
        <p:nvSpPr>
          <p:cNvPr id="2" name="Titel 1"/>
          <p:cNvSpPr>
            <a:spLocks noGrp="1"/>
          </p:cNvSpPr>
          <p:nvPr>
            <p:ph type="title"/>
          </p:nvPr>
        </p:nvSpPr>
        <p:spPr/>
        <p:txBody>
          <a:bodyPr/>
          <a:lstStyle/>
          <a:p>
            <a:r>
              <a:rPr lang="en-US" sz="2000" dirty="0"/>
              <a:t>Ongoing: User Beam Time 2024</a:t>
            </a:r>
          </a:p>
        </p:txBody>
      </p:sp>
      <p:sp>
        <p:nvSpPr>
          <p:cNvPr id="8" name="Inhaltsplatzhalter 2">
            <a:extLst>
              <a:ext uri="{FF2B5EF4-FFF2-40B4-BE49-F238E27FC236}">
                <a16:creationId xmlns:a16="http://schemas.microsoft.com/office/drawing/2014/main" id="{92229630-8819-B796-D525-8221FAF065FE}"/>
              </a:ext>
            </a:extLst>
          </p:cNvPr>
          <p:cNvSpPr>
            <a:spLocks noGrp="1"/>
          </p:cNvSpPr>
          <p:nvPr>
            <p:ph idx="1"/>
          </p:nvPr>
        </p:nvSpPr>
        <p:spPr>
          <a:xfrm>
            <a:off x="4968154" y="976113"/>
            <a:ext cx="4184938" cy="3677689"/>
          </a:xfrm>
        </p:spPr>
        <p:txBody>
          <a:bodyPr/>
          <a:lstStyle/>
          <a:p>
            <a:pPr>
              <a:spcBef>
                <a:spcPts val="1200"/>
              </a:spcBef>
            </a:pPr>
            <a:r>
              <a:rPr lang="en-US" sz="1600" b="1" dirty="0">
                <a:solidFill>
                  <a:schemeClr val="bg1">
                    <a:lumMod val="65000"/>
                  </a:schemeClr>
                </a:solidFill>
                <a:sym typeface="Wingdings" pitchFamily="2" charset="2"/>
              </a:rPr>
              <a:t>Engineering run </a:t>
            </a:r>
            <a:r>
              <a:rPr lang="en-US" sz="1600" dirty="0">
                <a:solidFill>
                  <a:schemeClr val="bg1">
                    <a:lumMod val="65000"/>
                  </a:schemeClr>
                </a:solidFill>
                <a:sym typeface="Wingdings" pitchFamily="2" charset="2"/>
              </a:rPr>
              <a:t>(6 Nov – 19 Dec 2023):</a:t>
            </a:r>
          </a:p>
          <a:p>
            <a:pPr lvl="1">
              <a:spcBef>
                <a:spcPts val="1200"/>
              </a:spcBef>
            </a:pPr>
            <a:r>
              <a:rPr lang="en-US" sz="1400" dirty="0">
                <a:solidFill>
                  <a:schemeClr val="bg1">
                    <a:lumMod val="65000"/>
                  </a:schemeClr>
                </a:solidFill>
                <a:sym typeface="Wingdings" pitchFamily="2" charset="2"/>
              </a:rPr>
              <a:t>Recommissioning and performance testing to </a:t>
            </a:r>
            <a:r>
              <a:rPr lang="en-US" sz="1400" b="1" dirty="0">
                <a:solidFill>
                  <a:schemeClr val="bg1">
                    <a:lumMod val="65000"/>
                  </a:schemeClr>
                </a:solidFill>
                <a:sym typeface="Wingdings" pitchFamily="2" charset="2"/>
              </a:rPr>
              <a:t>ensure operational capability</a:t>
            </a:r>
          </a:p>
          <a:p>
            <a:pPr lvl="1">
              <a:spcBef>
                <a:spcPts val="1200"/>
              </a:spcBef>
            </a:pPr>
            <a:r>
              <a:rPr lang="en-US" sz="1400" dirty="0">
                <a:solidFill>
                  <a:schemeClr val="bg1">
                    <a:lumMod val="65000"/>
                  </a:schemeClr>
                </a:solidFill>
                <a:sym typeface="Wingdings" pitchFamily="2" charset="2"/>
              </a:rPr>
              <a:t>5 campaigns for further development of </a:t>
            </a:r>
            <a:r>
              <a:rPr lang="en-US" sz="1400" b="1" dirty="0">
                <a:solidFill>
                  <a:schemeClr val="bg1">
                    <a:lumMod val="65000"/>
                  </a:schemeClr>
                </a:solidFill>
                <a:sym typeface="Wingdings" pitchFamily="2" charset="2"/>
              </a:rPr>
              <a:t>operating modes for GSI/FAIR users</a:t>
            </a:r>
          </a:p>
          <a:p>
            <a:pPr lvl="1">
              <a:spcBef>
                <a:spcPts val="1200"/>
              </a:spcBef>
            </a:pPr>
            <a:r>
              <a:rPr lang="en-US" sz="1400" b="1" dirty="0">
                <a:solidFill>
                  <a:schemeClr val="bg1">
                    <a:lumMod val="65000"/>
                  </a:schemeClr>
                </a:solidFill>
                <a:sym typeface="Wingdings" pitchFamily="2" charset="2"/>
              </a:rPr>
              <a:t>78 registered proposals </a:t>
            </a:r>
            <a:r>
              <a:rPr lang="en-US" sz="1400" dirty="0">
                <a:solidFill>
                  <a:schemeClr val="bg1">
                    <a:lumMod val="65000"/>
                  </a:schemeClr>
                </a:solidFill>
                <a:sym typeface="Wingdings" pitchFamily="2" charset="2"/>
              </a:rPr>
              <a:t>for machine studies &amp; detector tests for FAIR and GSI</a:t>
            </a:r>
          </a:p>
        </p:txBody>
      </p:sp>
      <p:pic>
        <p:nvPicPr>
          <p:cNvPr id="9" name="Grafik 8">
            <a:extLst>
              <a:ext uri="{FF2B5EF4-FFF2-40B4-BE49-F238E27FC236}">
                <a16:creationId xmlns:a16="http://schemas.microsoft.com/office/drawing/2014/main" id="{988BFAD7-27A9-CDB5-03B9-23D125E467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679" y="3144933"/>
            <a:ext cx="4298840" cy="1123081"/>
          </a:xfrm>
          <a:prstGeom prst="rect">
            <a:avLst/>
          </a:prstGeom>
          <a:ln>
            <a:noFill/>
          </a:ln>
          <a:effectLst>
            <a:outerShdw blurRad="292100" dist="139700" dir="2700000" algn="tl" rotWithShape="0">
              <a:srgbClr val="333333">
                <a:alpha val="65000"/>
              </a:srgbClr>
            </a:outerShdw>
          </a:effectLst>
        </p:spPr>
      </p:pic>
      <p:sp>
        <p:nvSpPr>
          <p:cNvPr id="4" name="Textfeld 3">
            <a:extLst>
              <a:ext uri="{FF2B5EF4-FFF2-40B4-BE49-F238E27FC236}">
                <a16:creationId xmlns:a16="http://schemas.microsoft.com/office/drawing/2014/main" id="{58FD3480-7793-49FE-2057-FDABB65AA733}"/>
              </a:ext>
            </a:extLst>
          </p:cNvPr>
          <p:cNvSpPr txBox="1"/>
          <p:nvPr/>
        </p:nvSpPr>
        <p:spPr>
          <a:xfrm>
            <a:off x="2816724" y="4624200"/>
            <a:ext cx="1452642" cy="215444"/>
          </a:xfrm>
          <a:prstGeom prst="rect">
            <a:avLst/>
          </a:prstGeom>
        </p:spPr>
        <p:txBody>
          <a:bodyPr vert="horz" wrap="none" lIns="91440" tIns="45720" rIns="91440" bIns="45720" rtlCol="0" anchor="t">
            <a:spAutoFit/>
          </a:bodyPr>
          <a:lstStyle/>
          <a:p>
            <a:pPr algn="l"/>
            <a:r>
              <a:rPr lang="en-US" sz="800" i="1"/>
              <a:t>Coordinated by S. Reimann</a:t>
            </a:r>
          </a:p>
        </p:txBody>
      </p:sp>
      <p:cxnSp>
        <p:nvCxnSpPr>
          <p:cNvPr id="15" name="Gerade Verbindung 14">
            <a:extLst>
              <a:ext uri="{FF2B5EF4-FFF2-40B4-BE49-F238E27FC236}">
                <a16:creationId xmlns:a16="http://schemas.microsoft.com/office/drawing/2014/main" id="{774223CE-3B7B-27C9-6B84-419C28D8A12F}"/>
              </a:ext>
            </a:extLst>
          </p:cNvPr>
          <p:cNvCxnSpPr>
            <a:cxnSpLocks/>
          </p:cNvCxnSpPr>
          <p:nvPr/>
        </p:nvCxnSpPr>
        <p:spPr>
          <a:xfrm>
            <a:off x="5049982" y="3117273"/>
            <a:ext cx="39485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a:extLst>
              <a:ext uri="{FF2B5EF4-FFF2-40B4-BE49-F238E27FC236}">
                <a16:creationId xmlns:a16="http://schemas.microsoft.com/office/drawing/2014/main" id="{0D766760-D5FC-2A74-4205-AED7CED7CE3A}"/>
              </a:ext>
            </a:extLst>
          </p:cNvPr>
          <p:cNvCxnSpPr>
            <a:cxnSpLocks/>
          </p:cNvCxnSpPr>
          <p:nvPr/>
        </p:nvCxnSpPr>
        <p:spPr>
          <a:xfrm>
            <a:off x="5049982" y="960122"/>
            <a:ext cx="39485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Gerade Verbindung 16">
            <a:extLst>
              <a:ext uri="{FF2B5EF4-FFF2-40B4-BE49-F238E27FC236}">
                <a16:creationId xmlns:a16="http://schemas.microsoft.com/office/drawing/2014/main" id="{EA7825C0-FF25-D865-5F15-31887961D6DD}"/>
              </a:ext>
            </a:extLst>
          </p:cNvPr>
          <p:cNvCxnSpPr/>
          <p:nvPr/>
        </p:nvCxnSpPr>
        <p:spPr>
          <a:xfrm>
            <a:off x="5049982" y="4861751"/>
            <a:ext cx="394854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Inhaltsplatzhalter 2">
            <a:extLst>
              <a:ext uri="{FF2B5EF4-FFF2-40B4-BE49-F238E27FC236}">
                <a16:creationId xmlns:a16="http://schemas.microsoft.com/office/drawing/2014/main" id="{27AD7D7F-7F74-4C06-F373-FB8BE30E3F9F}"/>
              </a:ext>
            </a:extLst>
          </p:cNvPr>
          <p:cNvSpPr txBox="1">
            <a:spLocks/>
          </p:cNvSpPr>
          <p:nvPr/>
        </p:nvSpPr>
        <p:spPr>
          <a:xfrm>
            <a:off x="4968154" y="3168597"/>
            <a:ext cx="4184938" cy="1744506"/>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1600"/>
              </a:spcBef>
            </a:pPr>
            <a:r>
              <a:rPr lang="en-US" sz="1600" b="1" dirty="0">
                <a:sym typeface="Wingdings" pitchFamily="2" charset="2"/>
              </a:rPr>
              <a:t>User beam time </a:t>
            </a:r>
            <a:r>
              <a:rPr lang="en-US" sz="1600" dirty="0">
                <a:sym typeface="Wingdings" pitchFamily="2" charset="2"/>
              </a:rPr>
              <a:t>(9 Feb – 27 Jun 2024):</a:t>
            </a:r>
          </a:p>
          <a:p>
            <a:pPr lvl="1">
              <a:spcBef>
                <a:spcPts val="1200"/>
              </a:spcBef>
            </a:pPr>
            <a:r>
              <a:rPr lang="en-US" sz="1400" b="1" dirty="0">
                <a:solidFill>
                  <a:srgbClr val="00B050"/>
                </a:solidFill>
                <a:sym typeface="Wingdings" pitchFamily="2" charset="2"/>
              </a:rPr>
              <a:t>102 days of physics beam time </a:t>
            </a:r>
            <a:r>
              <a:rPr lang="en-US" sz="1400" b="1" dirty="0">
                <a:sym typeface="Wingdings" pitchFamily="2" charset="2"/>
              </a:rPr>
              <a:t>for GSI/FAIR users</a:t>
            </a:r>
          </a:p>
          <a:p>
            <a:pPr lvl="1">
              <a:spcBef>
                <a:spcPts val="1200"/>
              </a:spcBef>
            </a:pPr>
            <a:r>
              <a:rPr lang="en-US" sz="1400" dirty="0">
                <a:sym typeface="Wingdings" pitchFamily="2" charset="2"/>
              </a:rPr>
              <a:t>15 days for machine development</a:t>
            </a:r>
          </a:p>
          <a:p>
            <a:pPr lvl="1">
              <a:spcBef>
                <a:spcPts val="1200"/>
              </a:spcBef>
            </a:pPr>
            <a:r>
              <a:rPr lang="en-US" sz="1400" dirty="0">
                <a:sym typeface="Wingdings" pitchFamily="2" charset="2"/>
              </a:rPr>
              <a:t>22 days for HITRAP commissioning</a:t>
            </a:r>
          </a:p>
        </p:txBody>
      </p:sp>
      <p:sp>
        <p:nvSpPr>
          <p:cNvPr id="3" name="Fußzeilenplatzhalter 2">
            <a:extLst>
              <a:ext uri="{FF2B5EF4-FFF2-40B4-BE49-F238E27FC236}">
                <a16:creationId xmlns:a16="http://schemas.microsoft.com/office/drawing/2014/main" id="{CB7A8471-5AAF-DC51-303F-F840A7DECEA5}"/>
              </a:ext>
            </a:extLst>
          </p:cNvPr>
          <p:cNvSpPr>
            <a:spLocks noGrp="1"/>
          </p:cNvSpPr>
          <p:nvPr>
            <p:ph type="ftr" sz="quarter" idx="3"/>
          </p:nvPr>
        </p:nvSpPr>
        <p:spPr/>
        <p:txBody>
          <a:bodyPr/>
          <a:lstStyle/>
          <a:p>
            <a:pPr algn="l"/>
            <a:r>
              <a:rPr lang="de-DE"/>
              <a:t>HFHF - IAP Seminar 25.02.2024</a:t>
            </a:r>
          </a:p>
        </p:txBody>
      </p:sp>
      <p:sp>
        <p:nvSpPr>
          <p:cNvPr id="5" name="Datumsplatzhalter 4">
            <a:extLst>
              <a:ext uri="{FF2B5EF4-FFF2-40B4-BE49-F238E27FC236}">
                <a16:creationId xmlns:a16="http://schemas.microsoft.com/office/drawing/2014/main" id="{F90C0A6E-EA9F-819B-50BF-06A059BD17EA}"/>
              </a:ext>
            </a:extLst>
          </p:cNvPr>
          <p:cNvSpPr>
            <a:spLocks noGrp="1"/>
          </p:cNvSpPr>
          <p:nvPr>
            <p:ph type="dt" sz="half" idx="2"/>
          </p:nvPr>
        </p:nvSpPr>
        <p:spPr/>
        <p:txBody>
          <a:bodyPr/>
          <a:lstStyle/>
          <a:p>
            <a:r>
              <a:rPr lang="de-DE"/>
              <a:t>R. Aßmann - ACC</a:t>
            </a:r>
          </a:p>
        </p:txBody>
      </p:sp>
    </p:spTree>
    <p:extLst>
      <p:ext uri="{BB962C8B-B14F-4D97-AF65-F5344CB8AC3E}">
        <p14:creationId xmlns:p14="http://schemas.microsoft.com/office/powerpoint/2010/main" val="362164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78A98-31A1-A236-3009-76621D08E01F}"/>
              </a:ext>
            </a:extLst>
          </p:cNvPr>
          <p:cNvSpPr>
            <a:spLocks noGrp="1"/>
          </p:cNvSpPr>
          <p:nvPr>
            <p:ph type="title"/>
          </p:nvPr>
        </p:nvSpPr>
        <p:spPr/>
        <p:txBody>
          <a:bodyPr/>
          <a:lstStyle/>
          <a:p>
            <a:r>
              <a:rPr lang="en-US" dirty="0"/>
              <a:t>Accelerator Operations &amp; Development</a:t>
            </a:r>
          </a:p>
        </p:txBody>
      </p:sp>
      <p:sp>
        <p:nvSpPr>
          <p:cNvPr id="4" name="Datumsplatzhalter 3">
            <a:extLst>
              <a:ext uri="{FF2B5EF4-FFF2-40B4-BE49-F238E27FC236}">
                <a16:creationId xmlns:a16="http://schemas.microsoft.com/office/drawing/2014/main" id="{4276A957-884E-1319-7AF6-E9BC5846EB86}"/>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18A5F9F3-5BEE-8BEE-9D41-FFC48690C67B}"/>
              </a:ext>
            </a:extLst>
          </p:cNvPr>
          <p:cNvSpPr>
            <a:spLocks noGrp="1"/>
          </p:cNvSpPr>
          <p:nvPr>
            <p:ph type="ftr" sz="quarter" idx="3"/>
          </p:nvPr>
        </p:nvSpPr>
        <p:spPr/>
        <p:txBody>
          <a:bodyPr/>
          <a:lstStyle/>
          <a:p>
            <a:pPr algn="l"/>
            <a:r>
              <a:rPr lang="de-DE"/>
              <a:t>HFHF - IAP Seminar 25.02.2024</a:t>
            </a:r>
          </a:p>
        </p:txBody>
      </p:sp>
      <p:pic>
        <p:nvPicPr>
          <p:cNvPr id="6" name="Grafik 5">
            <a:extLst>
              <a:ext uri="{FF2B5EF4-FFF2-40B4-BE49-F238E27FC236}">
                <a16:creationId xmlns:a16="http://schemas.microsoft.com/office/drawing/2014/main" id="{D4312966-28BF-82AE-742A-C77E0D294F7C}"/>
              </a:ext>
            </a:extLst>
          </p:cNvPr>
          <p:cNvPicPr>
            <a:picLocks noChangeAspect="1"/>
          </p:cNvPicPr>
          <p:nvPr/>
        </p:nvPicPr>
        <p:blipFill rotWithShape="1">
          <a:blip r:embed="rId2"/>
          <a:srcRect t="21615"/>
          <a:stretch/>
        </p:blipFill>
        <p:spPr>
          <a:xfrm>
            <a:off x="0" y="1058779"/>
            <a:ext cx="9140218" cy="3483142"/>
          </a:xfrm>
          <a:prstGeom prst="rect">
            <a:avLst/>
          </a:prstGeom>
        </p:spPr>
      </p:pic>
      <p:sp>
        <p:nvSpPr>
          <p:cNvPr id="7" name="Textfeld 6">
            <a:extLst>
              <a:ext uri="{FF2B5EF4-FFF2-40B4-BE49-F238E27FC236}">
                <a16:creationId xmlns:a16="http://schemas.microsoft.com/office/drawing/2014/main" id="{74702C06-9721-DA0A-479E-B2E7FB97F804}"/>
              </a:ext>
            </a:extLst>
          </p:cNvPr>
          <p:cNvSpPr txBox="1"/>
          <p:nvPr/>
        </p:nvSpPr>
        <p:spPr>
          <a:xfrm>
            <a:off x="189957" y="4510763"/>
            <a:ext cx="6447534" cy="307777"/>
          </a:xfrm>
          <a:prstGeom prst="rect">
            <a:avLst/>
          </a:prstGeom>
        </p:spPr>
        <p:txBody>
          <a:bodyPr vert="horz" wrap="none" lIns="91440" tIns="45720" rIns="91440" bIns="45720" rtlCol="0" anchor="t">
            <a:spAutoFit/>
          </a:bodyPr>
          <a:lstStyle/>
          <a:p>
            <a:pPr algn="l"/>
            <a:r>
              <a:rPr lang="en-US" sz="1400" dirty="0"/>
              <a:t>At the moment: 153 Staff        </a:t>
            </a:r>
            <a:r>
              <a:rPr lang="en-US" sz="1200" i="1" dirty="0"/>
              <a:t>(front row and two right 2</a:t>
            </a:r>
            <a:r>
              <a:rPr lang="en-US" sz="1200" i="1" baseline="30000" dirty="0"/>
              <a:t>nd</a:t>
            </a:r>
            <a:r>
              <a:rPr lang="en-US" sz="1200" i="1" dirty="0"/>
              <a:t> row: Leaders of Departments)</a:t>
            </a:r>
          </a:p>
        </p:txBody>
      </p:sp>
      <p:sp>
        <p:nvSpPr>
          <p:cNvPr id="8" name="Textfeld 7">
            <a:extLst>
              <a:ext uri="{FF2B5EF4-FFF2-40B4-BE49-F238E27FC236}">
                <a16:creationId xmlns:a16="http://schemas.microsoft.com/office/drawing/2014/main" id="{35BED222-2F26-1EFF-2B46-D3A12EBC3696}"/>
              </a:ext>
            </a:extLst>
          </p:cNvPr>
          <p:cNvSpPr txBox="1"/>
          <p:nvPr/>
        </p:nvSpPr>
        <p:spPr>
          <a:xfrm>
            <a:off x="8211281" y="4487779"/>
            <a:ext cx="811441" cy="261610"/>
          </a:xfrm>
          <a:prstGeom prst="rect">
            <a:avLst/>
          </a:prstGeom>
        </p:spPr>
        <p:txBody>
          <a:bodyPr vert="horz" wrap="none" lIns="91440" tIns="45720" rIns="91440" bIns="45720" rtlCol="0" anchor="t">
            <a:spAutoFit/>
          </a:bodyPr>
          <a:lstStyle/>
          <a:p>
            <a:pPr algn="r"/>
            <a:r>
              <a:rPr lang="en-US" sz="1100" i="1" dirty="0"/>
              <a:t>29.1.2024</a:t>
            </a:r>
          </a:p>
        </p:txBody>
      </p:sp>
    </p:spTree>
    <p:extLst>
      <p:ext uri="{BB962C8B-B14F-4D97-AF65-F5344CB8AC3E}">
        <p14:creationId xmlns:p14="http://schemas.microsoft.com/office/powerpoint/2010/main" val="877229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AFDD9-C5C5-42CF-B874-C6AD62F82CD3}"/>
              </a:ext>
            </a:extLst>
          </p:cNvPr>
          <p:cNvSpPr>
            <a:spLocks noGrp="1"/>
          </p:cNvSpPr>
          <p:nvPr>
            <p:ph type="ctrTitle"/>
          </p:nvPr>
        </p:nvSpPr>
        <p:spPr>
          <a:xfrm>
            <a:off x="1143000" y="1325867"/>
            <a:ext cx="6858000" cy="1790700"/>
          </a:xfrm>
        </p:spPr>
        <p:txBody>
          <a:bodyPr/>
          <a:lstStyle/>
          <a:p>
            <a:endParaRPr lang="en-US"/>
          </a:p>
        </p:txBody>
      </p:sp>
      <p:sp>
        <p:nvSpPr>
          <p:cNvPr id="3" name="Untertitel 2">
            <a:extLst>
              <a:ext uri="{FF2B5EF4-FFF2-40B4-BE49-F238E27FC236}">
                <a16:creationId xmlns:a16="http://schemas.microsoft.com/office/drawing/2014/main" id="{989C1D95-848B-49D2-9E81-53A02522E6E7}"/>
              </a:ext>
            </a:extLst>
          </p:cNvPr>
          <p:cNvSpPr>
            <a:spLocks noGrp="1"/>
          </p:cNvSpPr>
          <p:nvPr>
            <p:ph type="subTitle" idx="1"/>
          </p:nvPr>
        </p:nvSpPr>
        <p:spPr>
          <a:xfrm>
            <a:off x="1143000" y="3185623"/>
            <a:ext cx="6858000" cy="1241822"/>
          </a:xfrm>
        </p:spPr>
        <p:txBody>
          <a:bodyPr/>
          <a:lstStyle/>
          <a:p>
            <a:endParaRPr lang="en-US"/>
          </a:p>
        </p:txBody>
      </p:sp>
      <p:pic>
        <p:nvPicPr>
          <p:cNvPr id="5" name="Grafik 4">
            <a:extLst>
              <a:ext uri="{FF2B5EF4-FFF2-40B4-BE49-F238E27FC236}">
                <a16:creationId xmlns:a16="http://schemas.microsoft.com/office/drawing/2014/main" id="{79E0BFF5-AFDD-4E5D-A9E1-101106B2B82C}"/>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1050011"/>
            <a:ext cx="9144000" cy="4011666"/>
          </a:xfrm>
          <a:prstGeom prst="rect">
            <a:avLst/>
          </a:prstGeom>
        </p:spPr>
      </p:pic>
      <p:sp>
        <p:nvSpPr>
          <p:cNvPr id="12" name="Ellipse 11">
            <a:extLst>
              <a:ext uri="{FF2B5EF4-FFF2-40B4-BE49-F238E27FC236}">
                <a16:creationId xmlns:a16="http://schemas.microsoft.com/office/drawing/2014/main" id="{3F2B25EB-D0A8-433F-907E-CCC2EDB7E523}"/>
              </a:ext>
            </a:extLst>
          </p:cNvPr>
          <p:cNvSpPr/>
          <p:nvPr/>
        </p:nvSpPr>
        <p:spPr>
          <a:xfrm>
            <a:off x="3596652" y="2392255"/>
            <a:ext cx="191188" cy="19635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16" name="Ellipse 15">
            <a:extLst>
              <a:ext uri="{FF2B5EF4-FFF2-40B4-BE49-F238E27FC236}">
                <a16:creationId xmlns:a16="http://schemas.microsoft.com/office/drawing/2014/main" id="{A437B6FD-6EEE-4DAC-9C18-770F8CF6296F}"/>
              </a:ext>
            </a:extLst>
          </p:cNvPr>
          <p:cNvSpPr/>
          <p:nvPr/>
        </p:nvSpPr>
        <p:spPr>
          <a:xfrm>
            <a:off x="192100" y="81823"/>
            <a:ext cx="317096" cy="32566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17" name="Ellipse 16">
            <a:extLst>
              <a:ext uri="{FF2B5EF4-FFF2-40B4-BE49-F238E27FC236}">
                <a16:creationId xmlns:a16="http://schemas.microsoft.com/office/drawing/2014/main" id="{7899D5AB-D167-419B-BF48-F3115066C8A9}"/>
              </a:ext>
            </a:extLst>
          </p:cNvPr>
          <p:cNvSpPr/>
          <p:nvPr/>
        </p:nvSpPr>
        <p:spPr>
          <a:xfrm>
            <a:off x="192100" y="423547"/>
            <a:ext cx="317096" cy="325667"/>
          </a:xfrm>
          <a:prstGeom prst="ellipse">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18" name="Ellipse 17">
            <a:extLst>
              <a:ext uri="{FF2B5EF4-FFF2-40B4-BE49-F238E27FC236}">
                <a16:creationId xmlns:a16="http://schemas.microsoft.com/office/drawing/2014/main" id="{C8F285F3-0EC4-45E0-B2E1-8AA81050CF88}"/>
              </a:ext>
            </a:extLst>
          </p:cNvPr>
          <p:cNvSpPr/>
          <p:nvPr/>
        </p:nvSpPr>
        <p:spPr>
          <a:xfrm>
            <a:off x="192100" y="765272"/>
            <a:ext cx="317096" cy="325667"/>
          </a:xfrm>
          <a:prstGeom prst="ellipse">
            <a:avLst/>
          </a:prstGeom>
          <a:solidFill>
            <a:srgbClr val="C00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x</a:t>
            </a:r>
            <a:endParaRPr lang="en-US" sz="450" dirty="0">
              <a:solidFill>
                <a:prstClr val="white"/>
              </a:solidFill>
              <a:latin typeface="Wingdings" panose="05000000000000000000" pitchFamily="2" charset="2"/>
            </a:endParaRPr>
          </a:p>
        </p:txBody>
      </p:sp>
      <p:sp>
        <p:nvSpPr>
          <p:cNvPr id="19" name="Textfeld 18">
            <a:extLst>
              <a:ext uri="{FF2B5EF4-FFF2-40B4-BE49-F238E27FC236}">
                <a16:creationId xmlns:a16="http://schemas.microsoft.com/office/drawing/2014/main" id="{BA94BC05-7C0A-47DA-BF6B-7623816217A4}"/>
              </a:ext>
            </a:extLst>
          </p:cNvPr>
          <p:cNvSpPr txBox="1"/>
          <p:nvPr/>
        </p:nvSpPr>
        <p:spPr>
          <a:xfrm>
            <a:off x="585055" y="81823"/>
            <a:ext cx="6505307" cy="992579"/>
          </a:xfrm>
          <a:prstGeom prst="rect">
            <a:avLst/>
          </a:prstGeom>
          <a:noFill/>
        </p:spPr>
        <p:txBody>
          <a:bodyPr wrap="none" rtlCol="0">
            <a:spAutoFit/>
          </a:bodyPr>
          <a:lstStyle/>
          <a:p>
            <a:pPr defTabSz="685800"/>
            <a:r>
              <a:rPr lang="en-US" sz="1350" dirty="0">
                <a:solidFill>
                  <a:prstClr val="black"/>
                </a:solidFill>
                <a:latin typeface="Calibri" panose="020F0502020204030204"/>
              </a:rPr>
              <a:t>experiment finished (&gt;80% machine availability/performance = nominal)		8</a:t>
            </a:r>
          </a:p>
          <a:p>
            <a:pPr defTabSz="685800"/>
            <a:endParaRPr lang="en-US" sz="900" dirty="0">
              <a:solidFill>
                <a:prstClr val="black"/>
              </a:solidFill>
              <a:latin typeface="Calibri" panose="020F0502020204030204"/>
            </a:endParaRPr>
          </a:p>
          <a:p>
            <a:pPr defTabSz="685800"/>
            <a:r>
              <a:rPr lang="en-US" sz="1350" dirty="0">
                <a:solidFill>
                  <a:prstClr val="black"/>
                </a:solidFill>
                <a:latin typeface="Calibri" panose="020F0502020204030204"/>
              </a:rPr>
              <a:t>experiment finished (&gt;60% machine availability/performance = sufficient)		4</a:t>
            </a:r>
          </a:p>
          <a:p>
            <a:pPr defTabSz="685800"/>
            <a:endParaRPr lang="en-US" sz="900" dirty="0">
              <a:solidFill>
                <a:prstClr val="black"/>
              </a:solidFill>
              <a:latin typeface="Calibri" panose="020F0502020204030204"/>
            </a:endParaRPr>
          </a:p>
          <a:p>
            <a:pPr defTabSz="685800"/>
            <a:r>
              <a:rPr lang="en-US" sz="1350" dirty="0">
                <a:solidFill>
                  <a:prstClr val="black"/>
                </a:solidFill>
                <a:latin typeface="Calibri" panose="020F0502020204030204"/>
              </a:rPr>
              <a:t>experiment failed or &lt; 60% machine availability/performance = insufficient		0</a:t>
            </a:r>
          </a:p>
        </p:txBody>
      </p:sp>
      <p:sp>
        <p:nvSpPr>
          <p:cNvPr id="25" name="Ellipse 24">
            <a:extLst>
              <a:ext uri="{FF2B5EF4-FFF2-40B4-BE49-F238E27FC236}">
                <a16:creationId xmlns:a16="http://schemas.microsoft.com/office/drawing/2014/main" id="{D3D6456D-BFD0-4874-86F6-B8FC824D4F54}"/>
              </a:ext>
            </a:extLst>
          </p:cNvPr>
          <p:cNvSpPr/>
          <p:nvPr/>
        </p:nvSpPr>
        <p:spPr>
          <a:xfrm>
            <a:off x="5267479" y="4784514"/>
            <a:ext cx="178892" cy="183727"/>
          </a:xfrm>
          <a:prstGeom prst="ellipse">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26" name="Ellipse 17">
            <a:extLst>
              <a:ext uri="{FF2B5EF4-FFF2-40B4-BE49-F238E27FC236}">
                <a16:creationId xmlns:a16="http://schemas.microsoft.com/office/drawing/2014/main" id="{E10CC593-16C9-0492-972D-36D89FD4DBDB}"/>
              </a:ext>
            </a:extLst>
          </p:cNvPr>
          <p:cNvSpPr/>
          <p:nvPr/>
        </p:nvSpPr>
        <p:spPr>
          <a:xfrm>
            <a:off x="5625377" y="2597500"/>
            <a:ext cx="191187" cy="196355"/>
          </a:xfrm>
          <a:prstGeom prst="ellipse">
            <a:avLst/>
          </a:prstGeom>
          <a:solidFill>
            <a:srgbClr val="C00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sz="1050" dirty="0">
                <a:solidFill>
                  <a:prstClr val="white"/>
                </a:solidFill>
                <a:latin typeface="Wingdings" panose="05000000000000000000" pitchFamily="2" charset="2"/>
              </a:rPr>
              <a:t>x</a:t>
            </a:r>
            <a:endParaRPr lang="en-US" sz="150" dirty="0">
              <a:solidFill>
                <a:prstClr val="white"/>
              </a:solidFill>
              <a:latin typeface="Wingdings" panose="05000000000000000000" pitchFamily="2" charset="2"/>
            </a:endParaRPr>
          </a:p>
        </p:txBody>
      </p:sp>
      <p:cxnSp>
        <p:nvCxnSpPr>
          <p:cNvPr id="28" name="Gerade Verbindung 27">
            <a:extLst>
              <a:ext uri="{FF2B5EF4-FFF2-40B4-BE49-F238E27FC236}">
                <a16:creationId xmlns:a16="http://schemas.microsoft.com/office/drawing/2014/main" id="{E8D70705-E356-D17B-AFB3-7814EE489531}"/>
              </a:ext>
            </a:extLst>
          </p:cNvPr>
          <p:cNvCxnSpPr/>
          <p:nvPr/>
        </p:nvCxnSpPr>
        <p:spPr>
          <a:xfrm>
            <a:off x="7143750" y="928106"/>
            <a:ext cx="0" cy="4133572"/>
          </a:xfrm>
          <a:prstGeom prst="line">
            <a:avLst/>
          </a:prstGeom>
          <a:ln w="38100">
            <a:solidFill>
              <a:srgbClr val="FE00FF"/>
            </a:solidFill>
          </a:ln>
        </p:spPr>
        <p:style>
          <a:lnRef idx="1">
            <a:schemeClr val="accent1"/>
          </a:lnRef>
          <a:fillRef idx="0">
            <a:schemeClr val="accent1"/>
          </a:fillRef>
          <a:effectRef idx="0">
            <a:schemeClr val="accent1"/>
          </a:effectRef>
          <a:fontRef idx="minor">
            <a:schemeClr val="tx1"/>
          </a:fontRef>
        </p:style>
      </p:cxnSp>
      <p:sp>
        <p:nvSpPr>
          <p:cNvPr id="29" name="Ellipse 16">
            <a:extLst>
              <a:ext uri="{FF2B5EF4-FFF2-40B4-BE49-F238E27FC236}">
                <a16:creationId xmlns:a16="http://schemas.microsoft.com/office/drawing/2014/main" id="{7A2F62DF-9516-1518-E0B1-E13374E0CAD6}"/>
              </a:ext>
            </a:extLst>
          </p:cNvPr>
          <p:cNvSpPr/>
          <p:nvPr/>
        </p:nvSpPr>
        <p:spPr>
          <a:xfrm>
            <a:off x="4624559" y="2386854"/>
            <a:ext cx="191187" cy="196355"/>
          </a:xfrm>
          <a:prstGeom prst="ellipse">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30" name="Ellipse 11">
            <a:extLst>
              <a:ext uri="{FF2B5EF4-FFF2-40B4-BE49-F238E27FC236}">
                <a16:creationId xmlns:a16="http://schemas.microsoft.com/office/drawing/2014/main" id="{A398E32A-E589-35DF-E452-D9892F2CF71D}"/>
              </a:ext>
            </a:extLst>
          </p:cNvPr>
          <p:cNvSpPr/>
          <p:nvPr/>
        </p:nvSpPr>
        <p:spPr>
          <a:xfrm>
            <a:off x="2780958" y="3569362"/>
            <a:ext cx="191188" cy="19635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31" name="Ellipse 16">
            <a:extLst>
              <a:ext uri="{FF2B5EF4-FFF2-40B4-BE49-F238E27FC236}">
                <a16:creationId xmlns:a16="http://schemas.microsoft.com/office/drawing/2014/main" id="{D6ED0AC1-C507-5C7A-C861-370A30DF5722}"/>
              </a:ext>
            </a:extLst>
          </p:cNvPr>
          <p:cNvSpPr/>
          <p:nvPr/>
        </p:nvSpPr>
        <p:spPr>
          <a:xfrm>
            <a:off x="3864317" y="3571048"/>
            <a:ext cx="191187" cy="196355"/>
          </a:xfrm>
          <a:prstGeom prst="ellipse">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32" name="Ellipse 11">
            <a:extLst>
              <a:ext uri="{FF2B5EF4-FFF2-40B4-BE49-F238E27FC236}">
                <a16:creationId xmlns:a16="http://schemas.microsoft.com/office/drawing/2014/main" id="{9926DD71-A4F8-D62F-F989-9F3C30C44F41}"/>
              </a:ext>
            </a:extLst>
          </p:cNvPr>
          <p:cNvSpPr/>
          <p:nvPr/>
        </p:nvSpPr>
        <p:spPr>
          <a:xfrm>
            <a:off x="4478338" y="3568756"/>
            <a:ext cx="191188" cy="19635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33" name="Ellipse 11">
            <a:extLst>
              <a:ext uri="{FF2B5EF4-FFF2-40B4-BE49-F238E27FC236}">
                <a16:creationId xmlns:a16="http://schemas.microsoft.com/office/drawing/2014/main" id="{43F5C2E5-A9A4-16E5-70C6-42C503D2A0D0}"/>
              </a:ext>
            </a:extLst>
          </p:cNvPr>
          <p:cNvSpPr/>
          <p:nvPr/>
        </p:nvSpPr>
        <p:spPr>
          <a:xfrm>
            <a:off x="5016915" y="3573489"/>
            <a:ext cx="191188" cy="19635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34" name="Ellipse 16">
            <a:extLst>
              <a:ext uri="{FF2B5EF4-FFF2-40B4-BE49-F238E27FC236}">
                <a16:creationId xmlns:a16="http://schemas.microsoft.com/office/drawing/2014/main" id="{72BC6E7C-B0AE-F351-44D6-C27D63E07685}"/>
              </a:ext>
            </a:extLst>
          </p:cNvPr>
          <p:cNvSpPr/>
          <p:nvPr/>
        </p:nvSpPr>
        <p:spPr>
          <a:xfrm>
            <a:off x="5842329" y="3574167"/>
            <a:ext cx="191187" cy="196355"/>
          </a:xfrm>
          <a:prstGeom prst="ellipse">
            <a:avLst/>
          </a:prstGeom>
          <a:solidFill>
            <a:srgbClr val="FFC0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35" name="Ellipse 11">
            <a:extLst>
              <a:ext uri="{FF2B5EF4-FFF2-40B4-BE49-F238E27FC236}">
                <a16:creationId xmlns:a16="http://schemas.microsoft.com/office/drawing/2014/main" id="{D2445614-386A-C977-4C17-95605AA02DCB}"/>
              </a:ext>
            </a:extLst>
          </p:cNvPr>
          <p:cNvSpPr/>
          <p:nvPr/>
        </p:nvSpPr>
        <p:spPr>
          <a:xfrm>
            <a:off x="6439695" y="3574167"/>
            <a:ext cx="191188" cy="19635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36" name="Ellipse 11">
            <a:extLst>
              <a:ext uri="{FF2B5EF4-FFF2-40B4-BE49-F238E27FC236}">
                <a16:creationId xmlns:a16="http://schemas.microsoft.com/office/drawing/2014/main" id="{46CE0C69-F241-BB13-ECF2-235ED5B6072E}"/>
              </a:ext>
            </a:extLst>
          </p:cNvPr>
          <p:cNvSpPr/>
          <p:nvPr/>
        </p:nvSpPr>
        <p:spPr>
          <a:xfrm>
            <a:off x="2900227" y="4131582"/>
            <a:ext cx="191188" cy="19635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37" name="Ellipse 11">
            <a:extLst>
              <a:ext uri="{FF2B5EF4-FFF2-40B4-BE49-F238E27FC236}">
                <a16:creationId xmlns:a16="http://schemas.microsoft.com/office/drawing/2014/main" id="{381265C0-B61E-726C-C0E2-870B4D16B2EC}"/>
              </a:ext>
            </a:extLst>
          </p:cNvPr>
          <p:cNvSpPr/>
          <p:nvPr/>
        </p:nvSpPr>
        <p:spPr>
          <a:xfrm>
            <a:off x="3874434" y="4144783"/>
            <a:ext cx="191188" cy="19635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38" name="Ellipse 11">
            <a:extLst>
              <a:ext uri="{FF2B5EF4-FFF2-40B4-BE49-F238E27FC236}">
                <a16:creationId xmlns:a16="http://schemas.microsoft.com/office/drawing/2014/main" id="{92DB88C4-DADF-8A15-73D5-2B022305A803}"/>
              </a:ext>
            </a:extLst>
          </p:cNvPr>
          <p:cNvSpPr/>
          <p:nvPr/>
        </p:nvSpPr>
        <p:spPr>
          <a:xfrm>
            <a:off x="5019095" y="4142564"/>
            <a:ext cx="191188" cy="19635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r>
              <a:rPr lang="en-US" dirty="0">
                <a:solidFill>
                  <a:prstClr val="white"/>
                </a:solidFill>
                <a:latin typeface="Wingdings" panose="05000000000000000000" pitchFamily="2" charset="2"/>
              </a:rPr>
              <a:t>ü</a:t>
            </a:r>
            <a:endParaRPr lang="en-US" sz="450" dirty="0">
              <a:solidFill>
                <a:prstClr val="white"/>
              </a:solidFill>
              <a:latin typeface="Wingdings" panose="05000000000000000000" pitchFamily="2" charset="2"/>
            </a:endParaRPr>
          </a:p>
        </p:txBody>
      </p:sp>
      <p:sp>
        <p:nvSpPr>
          <p:cNvPr id="40" name="Textfeld 39">
            <a:extLst>
              <a:ext uri="{FF2B5EF4-FFF2-40B4-BE49-F238E27FC236}">
                <a16:creationId xmlns:a16="http://schemas.microsoft.com/office/drawing/2014/main" id="{DA8E904A-5B1A-26F0-ED93-7FD0605F15B7}"/>
              </a:ext>
            </a:extLst>
          </p:cNvPr>
          <p:cNvSpPr txBox="1"/>
          <p:nvPr/>
        </p:nvSpPr>
        <p:spPr>
          <a:xfrm>
            <a:off x="7224665" y="821602"/>
            <a:ext cx="1096262" cy="300082"/>
          </a:xfrm>
          <a:prstGeom prst="rect">
            <a:avLst/>
          </a:prstGeom>
          <a:noFill/>
        </p:spPr>
        <p:txBody>
          <a:bodyPr wrap="none" rtlCol="0">
            <a:spAutoFit/>
          </a:bodyPr>
          <a:lstStyle/>
          <a:p>
            <a:pPr defTabSz="685800"/>
            <a:r>
              <a:rPr lang="en-GB" sz="1350" dirty="0">
                <a:solidFill>
                  <a:srgbClr val="FE00FF"/>
                </a:solidFill>
                <a:latin typeface="Calibri" panose="020F0502020204030204"/>
              </a:rPr>
              <a:t>Status 23.02.</a:t>
            </a:r>
          </a:p>
        </p:txBody>
      </p:sp>
      <p:sp>
        <p:nvSpPr>
          <p:cNvPr id="4" name="Textfeld 3">
            <a:extLst>
              <a:ext uri="{FF2B5EF4-FFF2-40B4-BE49-F238E27FC236}">
                <a16:creationId xmlns:a16="http://schemas.microsoft.com/office/drawing/2014/main" id="{6870DDE5-2C55-C616-2DBB-A0FCB061EF33}"/>
              </a:ext>
            </a:extLst>
          </p:cNvPr>
          <p:cNvSpPr txBox="1"/>
          <p:nvPr/>
        </p:nvSpPr>
        <p:spPr>
          <a:xfrm>
            <a:off x="8082179" y="66537"/>
            <a:ext cx="953531" cy="461665"/>
          </a:xfrm>
          <a:prstGeom prst="rect">
            <a:avLst/>
          </a:prstGeom>
          <a:noFill/>
        </p:spPr>
        <p:txBody>
          <a:bodyPr wrap="none" rtlCol="0">
            <a:spAutoFit/>
          </a:bodyPr>
          <a:lstStyle/>
          <a:p>
            <a:r>
              <a:rPr lang="en-US" sz="1200" i="1" dirty="0"/>
              <a:t>S. Reimann</a:t>
            </a:r>
          </a:p>
          <a:p>
            <a:r>
              <a:rPr lang="en-US" sz="1200" i="1" dirty="0"/>
              <a:t>M. </a:t>
            </a:r>
            <a:r>
              <a:rPr lang="en-US" sz="1200" i="1" dirty="0" err="1"/>
              <a:t>Vossberg</a:t>
            </a:r>
            <a:endParaRPr lang="en-US" sz="1200" i="1" dirty="0"/>
          </a:p>
        </p:txBody>
      </p:sp>
    </p:spTree>
    <p:extLst>
      <p:ext uri="{BB962C8B-B14F-4D97-AF65-F5344CB8AC3E}">
        <p14:creationId xmlns:p14="http://schemas.microsoft.com/office/powerpoint/2010/main" val="826073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D8AB-223E-DFB2-7500-2A48E9BE2F5D}"/>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AF7B23BF-C305-AC50-0FA4-7E2750CD5FD1}"/>
              </a:ext>
            </a:extLst>
          </p:cNvPr>
          <p:cNvPicPr>
            <a:picLocks noChangeAspect="1"/>
          </p:cNvPicPr>
          <p:nvPr/>
        </p:nvPicPr>
        <p:blipFill rotWithShape="1">
          <a:blip r:embed="rId2"/>
          <a:srcRect l="29727" t="48638" r="29728" b="20954"/>
          <a:stretch/>
        </p:blipFill>
        <p:spPr>
          <a:xfrm>
            <a:off x="0" y="0"/>
            <a:ext cx="9144001" cy="5143500"/>
          </a:xfrm>
          <a:prstGeom prst="rect">
            <a:avLst/>
          </a:prstGeom>
        </p:spPr>
      </p:pic>
      <p:sp>
        <p:nvSpPr>
          <p:cNvPr id="13" name="Rechteck 12">
            <a:extLst>
              <a:ext uri="{FF2B5EF4-FFF2-40B4-BE49-F238E27FC236}">
                <a16:creationId xmlns:a16="http://schemas.microsoft.com/office/drawing/2014/main" id="{18D124C2-6D30-C143-710D-A2712E7C3C4F}"/>
              </a:ext>
            </a:extLst>
          </p:cNvPr>
          <p:cNvSpPr/>
          <p:nvPr/>
        </p:nvSpPr>
        <p:spPr>
          <a:xfrm>
            <a:off x="1549399" y="3960527"/>
            <a:ext cx="1286934" cy="526805"/>
          </a:xfrm>
          <a:prstGeom prst="rect">
            <a:avLst/>
          </a:prstGeom>
          <a:solidFill>
            <a:schemeClr val="bg1">
              <a:alpha val="38712"/>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hteck 13">
            <a:extLst>
              <a:ext uri="{FF2B5EF4-FFF2-40B4-BE49-F238E27FC236}">
                <a16:creationId xmlns:a16="http://schemas.microsoft.com/office/drawing/2014/main" id="{E7EA1019-C389-A1FC-DA93-51F7BDFF01DE}"/>
              </a:ext>
            </a:extLst>
          </p:cNvPr>
          <p:cNvSpPr/>
          <p:nvPr/>
        </p:nvSpPr>
        <p:spPr>
          <a:xfrm>
            <a:off x="3345788" y="163704"/>
            <a:ext cx="1019705" cy="708047"/>
          </a:xfrm>
          <a:prstGeom prst="rect">
            <a:avLst/>
          </a:prstGeom>
          <a:solidFill>
            <a:schemeClr val="bg1">
              <a:alpha val="38712"/>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Datumsplatzhalter 3">
            <a:extLst>
              <a:ext uri="{FF2B5EF4-FFF2-40B4-BE49-F238E27FC236}">
                <a16:creationId xmlns:a16="http://schemas.microsoft.com/office/drawing/2014/main" id="{3B7A0593-E872-1BF0-D65E-D0A7296FA505}"/>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67BAD7EE-E324-5ACA-D2C0-1D82B8288550}"/>
              </a:ext>
            </a:extLst>
          </p:cNvPr>
          <p:cNvSpPr>
            <a:spLocks noGrp="1"/>
          </p:cNvSpPr>
          <p:nvPr>
            <p:ph type="ftr" sz="quarter" idx="3"/>
          </p:nvPr>
        </p:nvSpPr>
        <p:spPr/>
        <p:txBody>
          <a:bodyPr/>
          <a:lstStyle/>
          <a:p>
            <a:pPr algn="l"/>
            <a:r>
              <a:rPr lang="de-DE"/>
              <a:t>HFHF - IAP Seminar 25.02.2024</a:t>
            </a:r>
          </a:p>
        </p:txBody>
      </p:sp>
      <p:pic>
        <p:nvPicPr>
          <p:cNvPr id="3" name="Bild 6" descr="GSI_Logo_rgb.png">
            <a:extLst>
              <a:ext uri="{FF2B5EF4-FFF2-40B4-BE49-F238E27FC236}">
                <a16:creationId xmlns:a16="http://schemas.microsoft.com/office/drawing/2014/main" id="{8B567DC7-7DBF-25B3-9320-D64D166C77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27998" y="3994395"/>
            <a:ext cx="1129081" cy="376361"/>
          </a:xfrm>
          <a:prstGeom prst="rect">
            <a:avLst/>
          </a:prstGeom>
        </p:spPr>
      </p:pic>
      <p:pic>
        <p:nvPicPr>
          <p:cNvPr id="7" name="Bild 12" descr="FAIR_Logo_rgb.png">
            <a:extLst>
              <a:ext uri="{FF2B5EF4-FFF2-40B4-BE49-F238E27FC236}">
                <a16:creationId xmlns:a16="http://schemas.microsoft.com/office/drawing/2014/main" id="{66C7F21B-3782-C997-F178-E29BFC6AAB70}"/>
              </a:ext>
            </a:extLst>
          </p:cNvPr>
          <p:cNvPicPr>
            <a:picLocks noChangeAspect="1"/>
          </p:cNvPicPr>
          <p:nvPr/>
        </p:nvPicPr>
        <p:blipFill>
          <a:blip r:embed="rId4" cstate="print">
            <a:extLst>
              <a:ext uri="{28A0092B-C50C-407E-A947-70E740481C1C}">
                <a14:useLocalDpi xmlns:a14="http://schemas.microsoft.com/office/drawing/2010/main"/>
              </a:ext>
            </a:extLst>
          </a:blip>
          <a:stretch/>
        </p:blipFill>
        <p:spPr bwMode="auto">
          <a:xfrm>
            <a:off x="3447873" y="200471"/>
            <a:ext cx="775055" cy="645879"/>
          </a:xfrm>
          <a:prstGeom prst="rect">
            <a:avLst/>
          </a:prstGeom>
        </p:spPr>
      </p:pic>
      <p:sp>
        <p:nvSpPr>
          <p:cNvPr id="8" name="Textfeld 7">
            <a:extLst>
              <a:ext uri="{FF2B5EF4-FFF2-40B4-BE49-F238E27FC236}">
                <a16:creationId xmlns:a16="http://schemas.microsoft.com/office/drawing/2014/main" id="{61BF207E-39CA-914D-C24B-CFEA1090D5B5}"/>
              </a:ext>
            </a:extLst>
          </p:cNvPr>
          <p:cNvSpPr txBox="1"/>
          <p:nvPr/>
        </p:nvSpPr>
        <p:spPr>
          <a:xfrm>
            <a:off x="6377480" y="54198"/>
            <a:ext cx="2697662" cy="338554"/>
          </a:xfrm>
          <a:prstGeom prst="rect">
            <a:avLst/>
          </a:prstGeom>
        </p:spPr>
        <p:txBody>
          <a:bodyPr vert="horz" wrap="none" lIns="91440" tIns="45720" rIns="91440" bIns="45720" rtlCol="0" anchor="t">
            <a:spAutoFit/>
          </a:bodyPr>
          <a:lstStyle/>
          <a:p>
            <a:pPr algn="l"/>
            <a:r>
              <a:rPr lang="en-US" sz="1600" i="1" dirty="0">
                <a:solidFill>
                  <a:schemeClr val="bg1"/>
                </a:solidFill>
              </a:rPr>
              <a:t>Aerial View on 25 Feb 2024</a:t>
            </a:r>
          </a:p>
        </p:txBody>
      </p:sp>
      <p:sp>
        <p:nvSpPr>
          <p:cNvPr id="11" name="Oval 10">
            <a:extLst>
              <a:ext uri="{FF2B5EF4-FFF2-40B4-BE49-F238E27FC236}">
                <a16:creationId xmlns:a16="http://schemas.microsoft.com/office/drawing/2014/main" id="{44E60406-D390-5129-B3B2-931523CB6842}"/>
              </a:ext>
            </a:extLst>
          </p:cNvPr>
          <p:cNvSpPr/>
          <p:nvPr/>
        </p:nvSpPr>
        <p:spPr>
          <a:xfrm rot="2843944">
            <a:off x="2909057" y="2047526"/>
            <a:ext cx="2331127" cy="2559413"/>
          </a:xfrm>
          <a:prstGeom prst="ellipse">
            <a:avLst/>
          </a:prstGeom>
          <a:noFill/>
          <a:ln w="57150">
            <a:solidFill>
              <a:srgbClr val="FF0000"/>
            </a:solidFill>
            <a:prstDash val="dash"/>
          </a:ln>
          <a:effectLst>
            <a:glow rad="38100">
              <a:schemeClr val="bg1">
                <a:alpha val="44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CE31B664-02B9-FA7C-3C95-B03DF07DBCF3}"/>
              </a:ext>
            </a:extLst>
          </p:cNvPr>
          <p:cNvSpPr/>
          <p:nvPr/>
        </p:nvSpPr>
        <p:spPr>
          <a:xfrm rot="1243896">
            <a:off x="2461752" y="1238137"/>
            <a:ext cx="4325006" cy="1458144"/>
          </a:xfrm>
          <a:prstGeom prst="ellipse">
            <a:avLst/>
          </a:prstGeom>
          <a:noFill/>
          <a:ln w="57150">
            <a:solidFill>
              <a:srgbClr val="0070C0"/>
            </a:solidFill>
            <a:prstDash val="sysDot"/>
          </a:ln>
          <a:effectLst>
            <a:glow rad="38100">
              <a:schemeClr val="bg1">
                <a:alpha val="54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feld 1">
            <a:extLst>
              <a:ext uri="{FF2B5EF4-FFF2-40B4-BE49-F238E27FC236}">
                <a16:creationId xmlns:a16="http://schemas.microsoft.com/office/drawing/2014/main" id="{1D118E6E-1153-3450-EFB9-5D8200DB0653}"/>
              </a:ext>
            </a:extLst>
          </p:cNvPr>
          <p:cNvSpPr txBox="1"/>
          <p:nvPr/>
        </p:nvSpPr>
        <p:spPr>
          <a:xfrm>
            <a:off x="5793894" y="501985"/>
            <a:ext cx="2489893" cy="1015663"/>
          </a:xfrm>
          <a:prstGeom prst="rect">
            <a:avLst/>
          </a:prstGeom>
          <a:solidFill>
            <a:srgbClr val="000000">
              <a:alpha val="25098"/>
            </a:srgbClr>
          </a:solidFill>
        </p:spPr>
        <p:txBody>
          <a:bodyPr vert="horz" wrap="square" lIns="91440" tIns="45720" rIns="91440" bIns="45720" rtlCol="0" anchor="t">
            <a:spAutoFit/>
          </a:bodyPr>
          <a:lstStyle/>
          <a:p>
            <a:pPr algn="l"/>
            <a:r>
              <a:rPr lang="en-US" sz="2000" i="1" dirty="0">
                <a:solidFill>
                  <a:schemeClr val="bg1"/>
                </a:solidFill>
              </a:rPr>
              <a:t>Challenge: </a:t>
            </a:r>
            <a:r>
              <a:rPr lang="en-US" sz="2000" b="1" dirty="0">
                <a:solidFill>
                  <a:schemeClr val="bg1"/>
                </a:solidFill>
              </a:rPr>
              <a:t>Beam Commissioning &amp; Operation of FAIR</a:t>
            </a:r>
          </a:p>
        </p:txBody>
      </p:sp>
    </p:spTree>
    <p:extLst>
      <p:ext uri="{BB962C8B-B14F-4D97-AF65-F5344CB8AC3E}">
        <p14:creationId xmlns:p14="http://schemas.microsoft.com/office/powerpoint/2010/main" val="4072470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6117C-2893-8EC5-AFAA-F93F05CA25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E3F5D9-A685-9058-A0DD-682612A2982D}"/>
              </a:ext>
            </a:extLst>
          </p:cNvPr>
          <p:cNvSpPr>
            <a:spLocks noGrp="1"/>
          </p:cNvSpPr>
          <p:nvPr>
            <p:ph type="title"/>
          </p:nvPr>
        </p:nvSpPr>
        <p:spPr/>
        <p:txBody>
          <a:bodyPr/>
          <a:lstStyle/>
          <a:p>
            <a:r>
              <a:rPr lang="en-US" sz="2000" dirty="0"/>
              <a:t>Timeline</a:t>
            </a:r>
            <a:endParaRPr lang="en-US" sz="1600" dirty="0"/>
          </a:p>
        </p:txBody>
      </p:sp>
      <p:graphicFrame>
        <p:nvGraphicFramePr>
          <p:cNvPr id="7" name="Inhaltsplatzhalter 6">
            <a:extLst>
              <a:ext uri="{FF2B5EF4-FFF2-40B4-BE49-F238E27FC236}">
                <a16:creationId xmlns:a16="http://schemas.microsoft.com/office/drawing/2014/main" id="{4E36CF15-DC9C-4BCC-3ACE-B5E53CCE9502}"/>
              </a:ext>
            </a:extLst>
          </p:cNvPr>
          <p:cNvGraphicFramePr>
            <a:graphicFrameLocks noGrp="1"/>
          </p:cNvGraphicFramePr>
          <p:nvPr>
            <p:ph idx="1"/>
          </p:nvPr>
        </p:nvGraphicFramePr>
        <p:xfrm>
          <a:off x="317500" y="1087436"/>
          <a:ext cx="8420096" cy="3168875"/>
        </p:xfrm>
        <a:graphic>
          <a:graphicData uri="http://schemas.openxmlformats.org/drawingml/2006/table">
            <a:tbl>
              <a:tblPr firstRow="1" bandRow="1">
                <a:tableStyleId>{5C22544A-7EE6-4342-B048-85BDC9FD1C3A}</a:tableStyleId>
              </a:tblPr>
              <a:tblGrid>
                <a:gridCol w="1052512">
                  <a:extLst>
                    <a:ext uri="{9D8B030D-6E8A-4147-A177-3AD203B41FA5}">
                      <a16:colId xmlns:a16="http://schemas.microsoft.com/office/drawing/2014/main" val="3373416581"/>
                    </a:ext>
                  </a:extLst>
                </a:gridCol>
                <a:gridCol w="1052512">
                  <a:extLst>
                    <a:ext uri="{9D8B030D-6E8A-4147-A177-3AD203B41FA5}">
                      <a16:colId xmlns:a16="http://schemas.microsoft.com/office/drawing/2014/main" val="2105432057"/>
                    </a:ext>
                  </a:extLst>
                </a:gridCol>
                <a:gridCol w="1052512">
                  <a:extLst>
                    <a:ext uri="{9D8B030D-6E8A-4147-A177-3AD203B41FA5}">
                      <a16:colId xmlns:a16="http://schemas.microsoft.com/office/drawing/2014/main" val="1798247204"/>
                    </a:ext>
                  </a:extLst>
                </a:gridCol>
                <a:gridCol w="1052512">
                  <a:extLst>
                    <a:ext uri="{9D8B030D-6E8A-4147-A177-3AD203B41FA5}">
                      <a16:colId xmlns:a16="http://schemas.microsoft.com/office/drawing/2014/main" val="1295336088"/>
                    </a:ext>
                  </a:extLst>
                </a:gridCol>
                <a:gridCol w="1052512">
                  <a:extLst>
                    <a:ext uri="{9D8B030D-6E8A-4147-A177-3AD203B41FA5}">
                      <a16:colId xmlns:a16="http://schemas.microsoft.com/office/drawing/2014/main" val="1582964580"/>
                    </a:ext>
                  </a:extLst>
                </a:gridCol>
                <a:gridCol w="1052512">
                  <a:extLst>
                    <a:ext uri="{9D8B030D-6E8A-4147-A177-3AD203B41FA5}">
                      <a16:colId xmlns:a16="http://schemas.microsoft.com/office/drawing/2014/main" val="3416712660"/>
                    </a:ext>
                  </a:extLst>
                </a:gridCol>
                <a:gridCol w="1052512">
                  <a:extLst>
                    <a:ext uri="{9D8B030D-6E8A-4147-A177-3AD203B41FA5}">
                      <a16:colId xmlns:a16="http://schemas.microsoft.com/office/drawing/2014/main" val="1860013464"/>
                    </a:ext>
                  </a:extLst>
                </a:gridCol>
                <a:gridCol w="1052512">
                  <a:extLst>
                    <a:ext uri="{9D8B030D-6E8A-4147-A177-3AD203B41FA5}">
                      <a16:colId xmlns:a16="http://schemas.microsoft.com/office/drawing/2014/main" val="3560758229"/>
                    </a:ext>
                  </a:extLst>
                </a:gridCol>
              </a:tblGrid>
              <a:tr h="633775">
                <a:tc>
                  <a:txBody>
                    <a:bodyPr/>
                    <a:lstStyle/>
                    <a:p>
                      <a:pPr algn="ctr"/>
                      <a:r>
                        <a:rPr lang="en-US" sz="1800" dirty="0"/>
                        <a:t>2024</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2025</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2026</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2027</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2028</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2029</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2030</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2031</a:t>
                      </a:r>
                    </a:p>
                  </a:txBody>
                  <a:tcPr anchor="ctr">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618991"/>
                  </a:ext>
                </a:extLst>
              </a:tr>
              <a:tr h="633775">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54987292"/>
                  </a:ext>
                </a:extLst>
              </a:tr>
              <a:tr h="633775">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2551933048"/>
                  </a:ext>
                </a:extLst>
              </a:tr>
              <a:tr h="633775">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89657"/>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89657"/>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17833422"/>
                  </a:ext>
                </a:extLst>
              </a:tr>
              <a:tr h="633775">
                <a:tc>
                  <a:txBody>
                    <a:bodyPr/>
                    <a:lstStyle/>
                    <a:p>
                      <a:endParaRPr lang="en-US"/>
                    </a:p>
                  </a:txBody>
                  <a:tcPr>
                    <a:lnT w="762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endParaRPr lang="en-US"/>
                    </a:p>
                  </a:txBody>
                  <a:tcPr>
                    <a:lnT w="762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endParaRPr lang="en-US"/>
                    </a:p>
                  </a:txBody>
                  <a:tcPr>
                    <a:lnT w="762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solidFill>
                      <a:srgbClr val="F89657"/>
                    </a:solidFill>
                  </a:tcPr>
                </a:tc>
                <a:tc>
                  <a:txBody>
                    <a:bodyPr/>
                    <a:lstStyle/>
                    <a:p>
                      <a:endParaRPr lang="en-US" dirty="0"/>
                    </a:p>
                  </a:txBody>
                  <a:tcPr>
                    <a:lnT w="76200" cap="flat" cmpd="sng" algn="ctr">
                      <a:solidFill>
                        <a:schemeClr val="bg1"/>
                      </a:solidFill>
                      <a:prstDash val="solid"/>
                      <a:round/>
                      <a:headEnd type="none" w="med" len="med"/>
                      <a:tailEnd type="none" w="med" len="med"/>
                    </a:lnT>
                    <a:solidFill>
                      <a:srgbClr val="F89657"/>
                    </a:solidFill>
                  </a:tcPr>
                </a:tc>
                <a:tc>
                  <a:txBody>
                    <a:bodyPr/>
                    <a:lstStyle/>
                    <a:p>
                      <a:endParaRPr lang="en-US" dirty="0"/>
                    </a:p>
                  </a:txBody>
                  <a:tcPr>
                    <a:lnT w="76200" cap="flat" cmpd="sng" algn="ctr">
                      <a:solidFill>
                        <a:schemeClr val="bg1"/>
                      </a:solidFill>
                      <a:prstDash val="solid"/>
                      <a:round/>
                      <a:headEnd type="none" w="med" len="med"/>
                      <a:tailEnd type="none" w="med" len="med"/>
                    </a:lnT>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solidFill>
                      <a:srgbClr val="FF0000"/>
                    </a:solidFill>
                  </a:tcPr>
                </a:tc>
                <a:extLst>
                  <a:ext uri="{0D108BD9-81ED-4DB2-BD59-A6C34878D82A}">
                    <a16:rowId xmlns:a16="http://schemas.microsoft.com/office/drawing/2014/main" val="3220520373"/>
                  </a:ext>
                </a:extLst>
              </a:tr>
            </a:tbl>
          </a:graphicData>
        </a:graphic>
      </p:graphicFrame>
      <p:sp>
        <p:nvSpPr>
          <p:cNvPr id="4" name="Datumsplatzhalter 3">
            <a:extLst>
              <a:ext uri="{FF2B5EF4-FFF2-40B4-BE49-F238E27FC236}">
                <a16:creationId xmlns:a16="http://schemas.microsoft.com/office/drawing/2014/main" id="{D91FE44E-7843-92C4-51F5-1A552668375B}"/>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2A46C1C9-8E39-EDC5-4C61-95546BF20287}"/>
              </a:ext>
            </a:extLst>
          </p:cNvPr>
          <p:cNvSpPr>
            <a:spLocks noGrp="1"/>
          </p:cNvSpPr>
          <p:nvPr>
            <p:ph type="ftr" sz="quarter" idx="3"/>
          </p:nvPr>
        </p:nvSpPr>
        <p:spPr/>
        <p:txBody>
          <a:bodyPr/>
          <a:lstStyle/>
          <a:p>
            <a:pPr algn="l"/>
            <a:r>
              <a:rPr lang="de-DE"/>
              <a:t>HFHF - IAP Seminar 25.02.2024</a:t>
            </a:r>
          </a:p>
        </p:txBody>
      </p:sp>
      <p:sp>
        <p:nvSpPr>
          <p:cNvPr id="9" name="Textfeld 8">
            <a:extLst>
              <a:ext uri="{FF2B5EF4-FFF2-40B4-BE49-F238E27FC236}">
                <a16:creationId xmlns:a16="http://schemas.microsoft.com/office/drawing/2014/main" id="{8271FAD6-4551-839A-C43C-0DA56C03DE4C}"/>
              </a:ext>
            </a:extLst>
          </p:cNvPr>
          <p:cNvSpPr txBox="1"/>
          <p:nvPr/>
        </p:nvSpPr>
        <p:spPr>
          <a:xfrm>
            <a:off x="632128" y="1875972"/>
            <a:ext cx="4811486" cy="369332"/>
          </a:xfrm>
          <a:prstGeom prst="rect">
            <a:avLst/>
          </a:prstGeom>
        </p:spPr>
        <p:txBody>
          <a:bodyPr vert="horz" wrap="square" lIns="91440" tIns="45720" rIns="91440" bIns="45720" rtlCol="0" anchor="t">
            <a:spAutoFit/>
          </a:bodyPr>
          <a:lstStyle/>
          <a:p>
            <a:pPr algn="l"/>
            <a:r>
              <a:rPr lang="en-US" b="1" dirty="0">
                <a:solidFill>
                  <a:schemeClr val="bg1"/>
                </a:solidFill>
                <a:effectLst>
                  <a:glow rad="63500">
                    <a:schemeClr val="tx1"/>
                  </a:glow>
                </a:effectLst>
              </a:rPr>
              <a:t>Operation of existing GSI accelerators</a:t>
            </a:r>
          </a:p>
        </p:txBody>
      </p:sp>
      <p:sp>
        <p:nvSpPr>
          <p:cNvPr id="10" name="Textfeld 9">
            <a:extLst>
              <a:ext uri="{FF2B5EF4-FFF2-40B4-BE49-F238E27FC236}">
                <a16:creationId xmlns:a16="http://schemas.microsoft.com/office/drawing/2014/main" id="{6396E027-28BF-A463-1864-83F71553C3BC}"/>
              </a:ext>
            </a:extLst>
          </p:cNvPr>
          <p:cNvSpPr txBox="1"/>
          <p:nvPr/>
        </p:nvSpPr>
        <p:spPr>
          <a:xfrm>
            <a:off x="2580671" y="2481194"/>
            <a:ext cx="5594500" cy="369332"/>
          </a:xfrm>
          <a:prstGeom prst="rect">
            <a:avLst/>
          </a:prstGeom>
          <a:effectLst>
            <a:glow rad="63500">
              <a:schemeClr val="tx1"/>
            </a:glow>
          </a:effectLst>
        </p:spPr>
        <p:txBody>
          <a:bodyPr vert="horz" wrap="square" lIns="91440" tIns="45720" rIns="91440" bIns="45720" rtlCol="0" anchor="t">
            <a:spAutoFit/>
          </a:bodyPr>
          <a:lstStyle/>
          <a:p>
            <a:pPr algn="l"/>
            <a:r>
              <a:rPr lang="en-US" b="1" dirty="0">
                <a:solidFill>
                  <a:schemeClr val="bg1"/>
                </a:solidFill>
                <a:effectLst>
                  <a:glow rad="63500">
                    <a:schemeClr val="tx1"/>
                  </a:glow>
                </a:effectLst>
              </a:rPr>
              <a:t>Operation from Future Control Center FCC</a:t>
            </a:r>
          </a:p>
        </p:txBody>
      </p:sp>
      <p:sp>
        <p:nvSpPr>
          <p:cNvPr id="11" name="Textfeld 10">
            <a:extLst>
              <a:ext uri="{FF2B5EF4-FFF2-40B4-BE49-F238E27FC236}">
                <a16:creationId xmlns:a16="http://schemas.microsoft.com/office/drawing/2014/main" id="{09CD48A4-0D78-C8DA-6CFC-4DDD135FBE6E}"/>
              </a:ext>
            </a:extLst>
          </p:cNvPr>
          <p:cNvSpPr txBox="1"/>
          <p:nvPr/>
        </p:nvSpPr>
        <p:spPr>
          <a:xfrm>
            <a:off x="3647471" y="3122920"/>
            <a:ext cx="4941358" cy="369332"/>
          </a:xfrm>
          <a:prstGeom prst="rect">
            <a:avLst/>
          </a:prstGeom>
        </p:spPr>
        <p:txBody>
          <a:bodyPr vert="horz" wrap="square" lIns="91440" tIns="45720" rIns="91440" bIns="45720" rtlCol="0" anchor="t">
            <a:spAutoFit/>
          </a:bodyPr>
          <a:lstStyle/>
          <a:p>
            <a:pPr algn="l"/>
            <a:r>
              <a:rPr lang="en-US" b="1" dirty="0">
                <a:solidFill>
                  <a:schemeClr val="bg1"/>
                </a:solidFill>
                <a:effectLst>
                  <a:glow rad="63500">
                    <a:schemeClr val="tx1"/>
                  </a:glow>
                </a:effectLst>
              </a:rPr>
              <a:t>Beam Comm./Op. SFRS </a:t>
            </a:r>
            <a:r>
              <a:rPr lang="en-US" sz="1200" b="1" dirty="0">
                <a:solidFill>
                  <a:schemeClr val="bg1"/>
                </a:solidFill>
                <a:effectLst>
                  <a:glow rad="63500">
                    <a:schemeClr val="tx1"/>
                  </a:glow>
                </a:effectLst>
              </a:rPr>
              <a:t>(early science)</a:t>
            </a:r>
            <a:endParaRPr lang="en-US" b="1" dirty="0">
              <a:solidFill>
                <a:schemeClr val="bg1"/>
              </a:solidFill>
              <a:effectLst>
                <a:glow rad="63500">
                  <a:schemeClr val="tx1"/>
                </a:glow>
              </a:effectLst>
            </a:endParaRPr>
          </a:p>
        </p:txBody>
      </p:sp>
      <p:sp>
        <p:nvSpPr>
          <p:cNvPr id="12" name="Textfeld 11">
            <a:extLst>
              <a:ext uri="{FF2B5EF4-FFF2-40B4-BE49-F238E27FC236}">
                <a16:creationId xmlns:a16="http://schemas.microsoft.com/office/drawing/2014/main" id="{B78DE5F0-B76B-BEA3-2770-EA78BD96D6A0}"/>
              </a:ext>
            </a:extLst>
          </p:cNvPr>
          <p:cNvSpPr txBox="1"/>
          <p:nvPr/>
        </p:nvSpPr>
        <p:spPr>
          <a:xfrm>
            <a:off x="4779585" y="3679976"/>
            <a:ext cx="3689501" cy="553998"/>
          </a:xfrm>
          <a:prstGeom prst="rect">
            <a:avLst/>
          </a:prstGeom>
        </p:spPr>
        <p:txBody>
          <a:bodyPr vert="horz" wrap="square" lIns="91440" tIns="45720" rIns="91440" bIns="45720" rtlCol="0" anchor="t">
            <a:spAutoFit/>
          </a:bodyPr>
          <a:lstStyle/>
          <a:p>
            <a:r>
              <a:rPr lang="en-US" b="1" dirty="0">
                <a:solidFill>
                  <a:schemeClr val="bg1"/>
                </a:solidFill>
                <a:effectLst>
                  <a:glow rad="63500">
                    <a:schemeClr val="tx1"/>
                  </a:glow>
                </a:effectLst>
              </a:rPr>
              <a:t>Beam Comm./Op. SIS-100 </a:t>
            </a:r>
            <a:r>
              <a:rPr kumimoji="0" lang="en-US" sz="1200" b="1" i="0" u="none" strike="noStrike" kern="1200" cap="none" spc="0" normalizeH="0" baseline="0" noProof="0" dirty="0">
                <a:ln>
                  <a:noFill/>
                </a:ln>
                <a:solidFill>
                  <a:prstClr val="white"/>
                </a:solidFill>
                <a:effectLst>
                  <a:glow rad="63500">
                    <a:prstClr val="black"/>
                  </a:glow>
                </a:effectLst>
                <a:uLnTx/>
                <a:uFillTx/>
                <a:latin typeface="Arial"/>
                <a:ea typeface="+mn-ea"/>
                <a:cs typeface="+mn-cs"/>
              </a:rPr>
              <a:t>(first science)</a:t>
            </a:r>
            <a:endParaRPr lang="en-US" b="1" dirty="0">
              <a:solidFill>
                <a:schemeClr val="bg1"/>
              </a:solidFill>
              <a:effectLst>
                <a:glow rad="63500">
                  <a:schemeClr val="tx1"/>
                </a:glow>
              </a:effectLst>
            </a:endParaRPr>
          </a:p>
        </p:txBody>
      </p:sp>
      <p:sp>
        <p:nvSpPr>
          <p:cNvPr id="13" name="Textfeld 12">
            <a:extLst>
              <a:ext uri="{FF2B5EF4-FFF2-40B4-BE49-F238E27FC236}">
                <a16:creationId xmlns:a16="http://schemas.microsoft.com/office/drawing/2014/main" id="{59304F74-58C6-5F17-7BF8-C88A52624256}"/>
              </a:ext>
            </a:extLst>
          </p:cNvPr>
          <p:cNvSpPr txBox="1"/>
          <p:nvPr/>
        </p:nvSpPr>
        <p:spPr>
          <a:xfrm>
            <a:off x="6354680" y="4450986"/>
            <a:ext cx="2638351" cy="307777"/>
          </a:xfrm>
          <a:prstGeom prst="rect">
            <a:avLst/>
          </a:prstGeom>
        </p:spPr>
        <p:txBody>
          <a:bodyPr vert="horz" wrap="none" lIns="91440" tIns="45720" rIns="91440" bIns="45720" rtlCol="0" anchor="t">
            <a:spAutoFit/>
          </a:bodyPr>
          <a:lstStyle/>
          <a:p>
            <a:pPr algn="r"/>
            <a:r>
              <a:rPr lang="en-US" sz="1400" i="1" dirty="0"/>
              <a:t>FAIR planning status Feb 2024</a:t>
            </a:r>
          </a:p>
        </p:txBody>
      </p:sp>
    </p:spTree>
    <p:extLst>
      <p:ext uri="{BB962C8B-B14F-4D97-AF65-F5344CB8AC3E}">
        <p14:creationId xmlns:p14="http://schemas.microsoft.com/office/powerpoint/2010/main" val="2041226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F075F-0159-6983-D474-2F42952F26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81438BD-7449-2602-6FE7-E869DBA828D9}"/>
              </a:ext>
            </a:extLst>
          </p:cNvPr>
          <p:cNvSpPr>
            <a:spLocks noGrp="1"/>
          </p:cNvSpPr>
          <p:nvPr>
            <p:ph type="title"/>
          </p:nvPr>
        </p:nvSpPr>
        <p:spPr/>
        <p:txBody>
          <a:bodyPr/>
          <a:lstStyle/>
          <a:p>
            <a:r>
              <a:rPr lang="en-US" dirty="0"/>
              <a:t>Early Science, First Science, First Science +</a:t>
            </a:r>
          </a:p>
        </p:txBody>
      </p:sp>
      <p:sp>
        <p:nvSpPr>
          <p:cNvPr id="4" name="Datumsplatzhalter 3">
            <a:extLst>
              <a:ext uri="{FF2B5EF4-FFF2-40B4-BE49-F238E27FC236}">
                <a16:creationId xmlns:a16="http://schemas.microsoft.com/office/drawing/2014/main" id="{0C506BBA-6512-4904-84BA-CB85E0977FEF}"/>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AC2CE280-B5E2-6EF1-0C7F-C3F925C237C0}"/>
              </a:ext>
            </a:extLst>
          </p:cNvPr>
          <p:cNvSpPr>
            <a:spLocks noGrp="1"/>
          </p:cNvSpPr>
          <p:nvPr>
            <p:ph type="ftr" sz="quarter" idx="3"/>
          </p:nvPr>
        </p:nvSpPr>
        <p:spPr/>
        <p:txBody>
          <a:bodyPr/>
          <a:lstStyle/>
          <a:p>
            <a:pPr algn="l"/>
            <a:r>
              <a:rPr lang="de-DE"/>
              <a:t>HFHF - IAP Seminar 25.02.2024</a:t>
            </a:r>
          </a:p>
        </p:txBody>
      </p:sp>
      <p:graphicFrame>
        <p:nvGraphicFramePr>
          <p:cNvPr id="10" name="Tabelle 9">
            <a:extLst>
              <a:ext uri="{FF2B5EF4-FFF2-40B4-BE49-F238E27FC236}">
                <a16:creationId xmlns:a16="http://schemas.microsoft.com/office/drawing/2014/main" id="{C1B5D570-0983-92E7-44A0-A3E0D1E00A03}"/>
              </a:ext>
            </a:extLst>
          </p:cNvPr>
          <p:cNvGraphicFramePr>
            <a:graphicFrameLocks noGrp="1"/>
          </p:cNvGraphicFramePr>
          <p:nvPr/>
        </p:nvGraphicFramePr>
        <p:xfrm>
          <a:off x="109487" y="1126641"/>
          <a:ext cx="8887029" cy="1604565"/>
        </p:xfrm>
        <a:graphic>
          <a:graphicData uri="http://schemas.openxmlformats.org/drawingml/2006/table">
            <a:tbl>
              <a:tblPr firstRow="1" firstCol="1" bandRow="1">
                <a:tableStyleId>{5C22544A-7EE6-4342-B048-85BDC9FD1C3A}</a:tableStyleId>
              </a:tblPr>
              <a:tblGrid>
                <a:gridCol w="893403">
                  <a:extLst>
                    <a:ext uri="{9D8B030D-6E8A-4147-A177-3AD203B41FA5}">
                      <a16:colId xmlns:a16="http://schemas.microsoft.com/office/drawing/2014/main" val="726675998"/>
                    </a:ext>
                  </a:extLst>
                </a:gridCol>
                <a:gridCol w="803787">
                  <a:extLst>
                    <a:ext uri="{9D8B030D-6E8A-4147-A177-3AD203B41FA5}">
                      <a16:colId xmlns:a16="http://schemas.microsoft.com/office/drawing/2014/main" val="4233548266"/>
                    </a:ext>
                  </a:extLst>
                </a:gridCol>
                <a:gridCol w="1187246">
                  <a:extLst>
                    <a:ext uri="{9D8B030D-6E8A-4147-A177-3AD203B41FA5}">
                      <a16:colId xmlns:a16="http://schemas.microsoft.com/office/drawing/2014/main" val="3374007889"/>
                    </a:ext>
                  </a:extLst>
                </a:gridCol>
                <a:gridCol w="1288788">
                  <a:extLst>
                    <a:ext uri="{9D8B030D-6E8A-4147-A177-3AD203B41FA5}">
                      <a16:colId xmlns:a16="http://schemas.microsoft.com/office/drawing/2014/main" val="3480602411"/>
                    </a:ext>
                  </a:extLst>
                </a:gridCol>
                <a:gridCol w="1122573">
                  <a:extLst>
                    <a:ext uri="{9D8B030D-6E8A-4147-A177-3AD203B41FA5}">
                      <a16:colId xmlns:a16="http://schemas.microsoft.com/office/drawing/2014/main" val="3766056316"/>
                    </a:ext>
                  </a:extLst>
                </a:gridCol>
                <a:gridCol w="1238865">
                  <a:extLst>
                    <a:ext uri="{9D8B030D-6E8A-4147-A177-3AD203B41FA5}">
                      <a16:colId xmlns:a16="http://schemas.microsoft.com/office/drawing/2014/main" val="1746553859"/>
                    </a:ext>
                  </a:extLst>
                </a:gridCol>
                <a:gridCol w="1142249">
                  <a:extLst>
                    <a:ext uri="{9D8B030D-6E8A-4147-A177-3AD203B41FA5}">
                      <a16:colId xmlns:a16="http://schemas.microsoft.com/office/drawing/2014/main" val="4031076904"/>
                    </a:ext>
                  </a:extLst>
                </a:gridCol>
                <a:gridCol w="1210118">
                  <a:extLst>
                    <a:ext uri="{9D8B030D-6E8A-4147-A177-3AD203B41FA5}">
                      <a16:colId xmlns:a16="http://schemas.microsoft.com/office/drawing/2014/main" val="3205511889"/>
                    </a:ext>
                  </a:extLst>
                </a:gridCol>
              </a:tblGrid>
              <a:tr h="568245">
                <a:tc>
                  <a:txBody>
                    <a:bodyPr/>
                    <a:lstStyle/>
                    <a:p>
                      <a:pPr algn="ctr"/>
                      <a:r>
                        <a:rPr lang="en-US" sz="1200">
                          <a:effectLst/>
                        </a:rPr>
                        <a:t> </a:t>
                      </a:r>
                      <a:endParaRPr lang="de-DE" sz="2000">
                        <a:effectLst/>
                      </a:endParaRPr>
                    </a:p>
                    <a:p>
                      <a:pPr algn="ctr"/>
                      <a:r>
                        <a:rPr lang="en-US" sz="1200">
                          <a:effectLst/>
                        </a:rPr>
                        <a:t>#</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 </a:t>
                      </a:r>
                      <a:endParaRPr lang="de-DE" sz="2000">
                        <a:effectLst/>
                      </a:endParaRPr>
                    </a:p>
                    <a:p>
                      <a:pPr algn="ctr"/>
                      <a:r>
                        <a:rPr lang="en-US" sz="1200">
                          <a:effectLst/>
                        </a:rPr>
                        <a:t>From</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 </a:t>
                      </a:r>
                      <a:endParaRPr lang="de-DE" sz="2000">
                        <a:effectLst/>
                      </a:endParaRPr>
                    </a:p>
                    <a:p>
                      <a:pPr algn="ctr"/>
                      <a:r>
                        <a:rPr lang="en-US" sz="1200">
                          <a:effectLst/>
                        </a:rPr>
                        <a:t>To</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Particles species</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Rigidity</a:t>
                      </a:r>
                      <a:endParaRPr lang="de-DE" sz="2000">
                        <a:effectLst/>
                      </a:endParaRPr>
                    </a:p>
                    <a:p>
                      <a:pPr algn="ctr"/>
                      <a:r>
                        <a:rPr lang="en-US" sz="1200">
                          <a:effectLst/>
                        </a:rPr>
                        <a:t>range [Tm]</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max. hor. acceptance</a:t>
                      </a:r>
                      <a:endParaRPr lang="de-DE" sz="2000">
                        <a:effectLst/>
                      </a:endParaRPr>
                    </a:p>
                    <a:p>
                      <a:pPr algn="ctr"/>
                      <a:r>
                        <a:rPr lang="en-US" sz="1200">
                          <a:effectLst/>
                        </a:rPr>
                        <a:t>[mm mrad]</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max. vert. acceptance</a:t>
                      </a:r>
                      <a:endParaRPr lang="de-DE" sz="2000">
                        <a:effectLst/>
                      </a:endParaRPr>
                    </a:p>
                    <a:p>
                      <a:pPr algn="ctr"/>
                      <a:r>
                        <a:rPr lang="en-US" sz="1200">
                          <a:effectLst/>
                        </a:rPr>
                        <a:t>[mm mrad]</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at momentum offset:</a:t>
                      </a:r>
                      <a:endParaRPr lang="de-DE" sz="2000">
                        <a:effectLst/>
                      </a:endParaRPr>
                    </a:p>
                    <a:p>
                      <a:pPr algn="ctr"/>
                      <a:r>
                        <a:rPr lang="en-US" sz="1200">
                          <a:effectLst/>
                        </a:rPr>
                        <a:t>[± ‰]</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7017302"/>
                  </a:ext>
                </a:extLst>
              </a:tr>
              <a:tr h="221970">
                <a:tc>
                  <a:txBody>
                    <a:bodyPr/>
                    <a:lstStyle/>
                    <a:p>
                      <a:pPr algn="ctr"/>
                      <a:r>
                        <a:rPr lang="en-US" sz="1200" dirty="0">
                          <a:effectLst/>
                        </a:rPr>
                        <a:t>Early Science</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SIS18</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SFRS Target</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Ions</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9-18</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45</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23</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3</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9838097"/>
                  </a:ext>
                </a:extLst>
              </a:tr>
              <a:tr h="221970">
                <a:tc>
                  <a:txBody>
                    <a:bodyPr/>
                    <a:lstStyle/>
                    <a:p>
                      <a:pPr algn="ctr"/>
                      <a:r>
                        <a:rPr lang="en-US" sz="1200" dirty="0">
                          <a:effectLst/>
                        </a:rPr>
                        <a:t>First Science</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SIS18</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SIS100</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Ions, protons</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9-18</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90</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42</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3</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912496"/>
                  </a:ext>
                </a:extLst>
              </a:tr>
              <a:tr h="221970">
                <a:tc>
                  <a:txBody>
                    <a:bodyPr/>
                    <a:lstStyle/>
                    <a:p>
                      <a:pPr algn="ct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SIS100</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SFRS Target</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Ions</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a:effectLst/>
                        </a:rPr>
                        <a:t>27-100</a:t>
                      </a:r>
                      <a:endParaRPr lang="de-D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43</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30</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1200" dirty="0">
                          <a:effectLst/>
                        </a:rPr>
                        <a:t>10</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2803013"/>
                  </a:ext>
                </a:extLst>
              </a:tr>
            </a:tbl>
          </a:graphicData>
        </a:graphic>
      </p:graphicFrame>
      <p:sp>
        <p:nvSpPr>
          <p:cNvPr id="11" name="Inhaltsplatzhalter 2">
            <a:extLst>
              <a:ext uri="{FF2B5EF4-FFF2-40B4-BE49-F238E27FC236}">
                <a16:creationId xmlns:a16="http://schemas.microsoft.com/office/drawing/2014/main" id="{DF7AFF29-8AAB-728E-65EB-AA76C3791928}"/>
              </a:ext>
            </a:extLst>
          </p:cNvPr>
          <p:cNvSpPr>
            <a:spLocks noGrp="1"/>
          </p:cNvSpPr>
          <p:nvPr>
            <p:ph idx="1"/>
          </p:nvPr>
        </p:nvSpPr>
        <p:spPr>
          <a:xfrm>
            <a:off x="177525" y="2845476"/>
            <a:ext cx="8106262" cy="1948762"/>
          </a:xfrm>
        </p:spPr>
        <p:txBody>
          <a:bodyPr/>
          <a:lstStyle/>
          <a:p>
            <a:r>
              <a:rPr lang="en-US" sz="1400" dirty="0"/>
              <a:t>UNILAC		</a:t>
            </a:r>
            <a:r>
              <a:rPr lang="en-US" sz="1200" dirty="0"/>
              <a:t>U4+ is produced in the VARIS source</a:t>
            </a:r>
          </a:p>
          <a:p>
            <a:pPr marL="342900" lvl="1" indent="0">
              <a:buNone/>
            </a:pPr>
            <a:r>
              <a:rPr lang="en-US" sz="1200" dirty="0"/>
              <a:t>			U28+ is produced in the UNILAC gas stripper at 1.4 MeV/u</a:t>
            </a:r>
          </a:p>
          <a:p>
            <a:pPr marL="342900" lvl="1" indent="0">
              <a:buNone/>
            </a:pPr>
            <a:r>
              <a:rPr lang="en-US" sz="1200" dirty="0"/>
              <a:t>			Accelerated in UNILAC to 11.4 MeV/u</a:t>
            </a:r>
          </a:p>
          <a:p>
            <a:pPr marL="342900" lvl="1" indent="0">
              <a:buNone/>
            </a:pPr>
            <a:r>
              <a:rPr lang="en-US" sz="1200" dirty="0"/>
              <a:t>			4 pulses  of uranium beam are produced in 1.11 s (2.7 Hz)</a:t>
            </a:r>
          </a:p>
          <a:p>
            <a:r>
              <a:rPr lang="en-US" sz="1400" dirty="0"/>
              <a:t>SIS18		</a:t>
            </a:r>
            <a:r>
              <a:rPr lang="en-US" sz="1200" dirty="0"/>
              <a:t>Each pulse is accelerated at harmonic number h=2 to 200 MeV/u</a:t>
            </a:r>
          </a:p>
          <a:p>
            <a:pPr marL="342900" lvl="1" indent="0">
              <a:buNone/>
            </a:pPr>
            <a:r>
              <a:rPr lang="en-US" sz="1200" dirty="0"/>
              <a:t>			Acc. of 4x2 bunches requires 1.6 s in total including pre- and post-processing</a:t>
            </a:r>
          </a:p>
          <a:p>
            <a:r>
              <a:rPr lang="en-US" sz="1400" dirty="0"/>
              <a:t>SIS100		</a:t>
            </a:r>
            <a:r>
              <a:rPr lang="en-US" sz="1200" dirty="0"/>
              <a:t>Duration of injection into SIS100 is 1.11 s</a:t>
            </a:r>
          </a:p>
          <a:p>
            <a:pPr marL="342900" lvl="1" indent="0">
              <a:buNone/>
            </a:pPr>
            <a:r>
              <a:rPr lang="en-US" sz="1200" dirty="0"/>
              <a:t>			Acceleration to 1.5 GeV/u</a:t>
            </a:r>
          </a:p>
        </p:txBody>
      </p:sp>
      <p:sp>
        <p:nvSpPr>
          <p:cNvPr id="13" name="Textfeld 12">
            <a:extLst>
              <a:ext uri="{FF2B5EF4-FFF2-40B4-BE49-F238E27FC236}">
                <a16:creationId xmlns:a16="http://schemas.microsoft.com/office/drawing/2014/main" id="{691D5285-A65D-E3C3-E0A3-1569348D6105}"/>
              </a:ext>
            </a:extLst>
          </p:cNvPr>
          <p:cNvSpPr txBox="1"/>
          <p:nvPr/>
        </p:nvSpPr>
        <p:spPr>
          <a:xfrm>
            <a:off x="7017488" y="2805949"/>
            <a:ext cx="1979028" cy="461665"/>
          </a:xfrm>
          <a:prstGeom prst="rect">
            <a:avLst/>
          </a:prstGeom>
          <a:noFill/>
        </p:spPr>
        <p:txBody>
          <a:bodyPr wrap="square">
            <a:spAutoFit/>
          </a:bodyPr>
          <a:lstStyle/>
          <a:p>
            <a:r>
              <a:rPr lang="de-DE" sz="1200" i="1" dirty="0">
                <a:solidFill>
                  <a:srgbClr val="13284B"/>
                </a:solidFill>
                <a:effectLst/>
                <a:latin typeface="Helvetica" pitchFamily="2" charset="0"/>
              </a:rPr>
              <a:t>Reference: "FAIR Operation Modes“, EDMS.</a:t>
            </a:r>
          </a:p>
        </p:txBody>
      </p:sp>
    </p:spTree>
    <p:extLst>
      <p:ext uri="{BB962C8B-B14F-4D97-AF65-F5344CB8AC3E}">
        <p14:creationId xmlns:p14="http://schemas.microsoft.com/office/powerpoint/2010/main" val="1997571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C2CE7-2A12-C99C-1B22-4824265C3C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10FB46-3713-34F8-E854-D98D6B975F40}"/>
              </a:ext>
            </a:extLst>
          </p:cNvPr>
          <p:cNvSpPr>
            <a:spLocks noGrp="1"/>
          </p:cNvSpPr>
          <p:nvPr>
            <p:ph type="title"/>
          </p:nvPr>
        </p:nvSpPr>
        <p:spPr>
          <a:xfrm>
            <a:off x="422569" y="230397"/>
            <a:ext cx="6118746" cy="590668"/>
          </a:xfrm>
        </p:spPr>
        <p:txBody>
          <a:bodyPr/>
          <a:lstStyle/>
          <a:p>
            <a:r>
              <a:rPr lang="en-US" dirty="0"/>
              <a:t>NUSTAR Requirements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 LEB and HEB will receive the primary beam from </a:t>
            </a:r>
            <a:b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SIS100 with slow extraction</a:t>
            </a:r>
            <a:endParaRPr lang="en-US" dirty="0"/>
          </a:p>
        </p:txBody>
      </p:sp>
      <p:sp>
        <p:nvSpPr>
          <p:cNvPr id="4" name="Datumsplatzhalter 3">
            <a:extLst>
              <a:ext uri="{FF2B5EF4-FFF2-40B4-BE49-F238E27FC236}">
                <a16:creationId xmlns:a16="http://schemas.microsoft.com/office/drawing/2014/main" id="{EE5C8899-C3D7-89D4-44B5-D90599570EA3}"/>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5D29F158-54B8-59DC-B8DF-D26C565E812B}"/>
              </a:ext>
            </a:extLst>
          </p:cNvPr>
          <p:cNvSpPr>
            <a:spLocks noGrp="1"/>
          </p:cNvSpPr>
          <p:nvPr>
            <p:ph type="ftr" sz="quarter" idx="3"/>
          </p:nvPr>
        </p:nvSpPr>
        <p:spPr/>
        <p:txBody>
          <a:bodyPr/>
          <a:lstStyle/>
          <a:p>
            <a:pPr algn="l"/>
            <a:r>
              <a:rPr lang="de-DE"/>
              <a:t>HFHF - IAP Seminar 25.02.2024</a:t>
            </a:r>
          </a:p>
        </p:txBody>
      </p:sp>
      <p:graphicFrame>
        <p:nvGraphicFramePr>
          <p:cNvPr id="6" name="Tabelle 5">
            <a:extLst>
              <a:ext uri="{FF2B5EF4-FFF2-40B4-BE49-F238E27FC236}">
                <a16:creationId xmlns:a16="http://schemas.microsoft.com/office/drawing/2014/main" id="{E58AEF4F-BBCB-A4D8-2CB3-D5BE5F31154D}"/>
              </a:ext>
            </a:extLst>
          </p:cNvPr>
          <p:cNvGraphicFramePr>
            <a:graphicFrameLocks noGrp="1"/>
          </p:cNvGraphicFramePr>
          <p:nvPr/>
        </p:nvGraphicFramePr>
        <p:xfrm>
          <a:off x="66989" y="1289220"/>
          <a:ext cx="8885283" cy="3195320"/>
        </p:xfrm>
        <a:graphic>
          <a:graphicData uri="http://schemas.openxmlformats.org/drawingml/2006/table">
            <a:tbl>
              <a:tblPr firstRow="1" firstCol="1" bandRow="1">
                <a:tableStyleId>{5C22544A-7EE6-4342-B048-85BDC9FD1C3A}</a:tableStyleId>
              </a:tblPr>
              <a:tblGrid>
                <a:gridCol w="1176852">
                  <a:extLst>
                    <a:ext uri="{9D8B030D-6E8A-4147-A177-3AD203B41FA5}">
                      <a16:colId xmlns:a16="http://schemas.microsoft.com/office/drawing/2014/main" val="22760303"/>
                    </a:ext>
                  </a:extLst>
                </a:gridCol>
                <a:gridCol w="1056988">
                  <a:extLst>
                    <a:ext uri="{9D8B030D-6E8A-4147-A177-3AD203B41FA5}">
                      <a16:colId xmlns:a16="http://schemas.microsoft.com/office/drawing/2014/main" val="2044023520"/>
                    </a:ext>
                  </a:extLst>
                </a:gridCol>
                <a:gridCol w="1056988">
                  <a:extLst>
                    <a:ext uri="{9D8B030D-6E8A-4147-A177-3AD203B41FA5}">
                      <a16:colId xmlns:a16="http://schemas.microsoft.com/office/drawing/2014/main" val="4265581882"/>
                    </a:ext>
                  </a:extLst>
                </a:gridCol>
                <a:gridCol w="616164">
                  <a:extLst>
                    <a:ext uri="{9D8B030D-6E8A-4147-A177-3AD203B41FA5}">
                      <a16:colId xmlns:a16="http://schemas.microsoft.com/office/drawing/2014/main" val="1620022233"/>
                    </a:ext>
                  </a:extLst>
                </a:gridCol>
                <a:gridCol w="616164">
                  <a:extLst>
                    <a:ext uri="{9D8B030D-6E8A-4147-A177-3AD203B41FA5}">
                      <a16:colId xmlns:a16="http://schemas.microsoft.com/office/drawing/2014/main" val="2939184980"/>
                    </a:ext>
                  </a:extLst>
                </a:gridCol>
                <a:gridCol w="186982">
                  <a:extLst>
                    <a:ext uri="{9D8B030D-6E8A-4147-A177-3AD203B41FA5}">
                      <a16:colId xmlns:a16="http://schemas.microsoft.com/office/drawing/2014/main" val="187239353"/>
                    </a:ext>
                  </a:extLst>
                </a:gridCol>
                <a:gridCol w="1065903">
                  <a:extLst>
                    <a:ext uri="{9D8B030D-6E8A-4147-A177-3AD203B41FA5}">
                      <a16:colId xmlns:a16="http://schemas.microsoft.com/office/drawing/2014/main" val="2313446294"/>
                    </a:ext>
                  </a:extLst>
                </a:gridCol>
                <a:gridCol w="114266">
                  <a:extLst>
                    <a:ext uri="{9D8B030D-6E8A-4147-A177-3AD203B41FA5}">
                      <a16:colId xmlns:a16="http://schemas.microsoft.com/office/drawing/2014/main" val="3600066633"/>
                    </a:ext>
                  </a:extLst>
                </a:gridCol>
                <a:gridCol w="652816">
                  <a:extLst>
                    <a:ext uri="{9D8B030D-6E8A-4147-A177-3AD203B41FA5}">
                      <a16:colId xmlns:a16="http://schemas.microsoft.com/office/drawing/2014/main" val="4279625698"/>
                    </a:ext>
                  </a:extLst>
                </a:gridCol>
                <a:gridCol w="654796">
                  <a:extLst>
                    <a:ext uri="{9D8B030D-6E8A-4147-A177-3AD203B41FA5}">
                      <a16:colId xmlns:a16="http://schemas.microsoft.com/office/drawing/2014/main" val="1106935763"/>
                    </a:ext>
                  </a:extLst>
                </a:gridCol>
                <a:gridCol w="786549">
                  <a:extLst>
                    <a:ext uri="{9D8B030D-6E8A-4147-A177-3AD203B41FA5}">
                      <a16:colId xmlns:a16="http://schemas.microsoft.com/office/drawing/2014/main" val="4102968459"/>
                    </a:ext>
                  </a:extLst>
                </a:gridCol>
                <a:gridCol w="786549">
                  <a:extLst>
                    <a:ext uri="{9D8B030D-6E8A-4147-A177-3AD203B41FA5}">
                      <a16:colId xmlns:a16="http://schemas.microsoft.com/office/drawing/2014/main" val="3412471942"/>
                    </a:ext>
                  </a:extLst>
                </a:gridCol>
                <a:gridCol w="114266">
                  <a:extLst>
                    <a:ext uri="{9D8B030D-6E8A-4147-A177-3AD203B41FA5}">
                      <a16:colId xmlns:a16="http://schemas.microsoft.com/office/drawing/2014/main" val="1488366602"/>
                    </a:ext>
                  </a:extLst>
                </a:gridCol>
              </a:tblGrid>
              <a:tr h="183515">
                <a:tc gridSpan="13">
                  <a:txBody>
                    <a:bodyPr/>
                    <a:lstStyle/>
                    <a:p>
                      <a:pPr algn="ctr"/>
                      <a:r>
                        <a:rPr lang="en-US" sz="1000">
                          <a:effectLst/>
                        </a:rPr>
                        <a:t>Requirement of NUSTAR Experiments in HEB and LEB</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6860370"/>
                  </a:ext>
                </a:extLst>
              </a:tr>
              <a:tr h="183515">
                <a:tc rowSpan="3">
                  <a:txBody>
                    <a:bodyPr/>
                    <a:lstStyle/>
                    <a:p>
                      <a:pPr algn="ctr"/>
                      <a:r>
                        <a:rPr lang="en-US" sz="1000" dirty="0">
                          <a:effectLst/>
                        </a:rPr>
                        <a:t>Beam</a:t>
                      </a:r>
                      <a:endParaRPr lang="de-DE" sz="1400" dirty="0">
                        <a:effectLst/>
                      </a:endParaRPr>
                    </a:p>
                    <a:p>
                      <a:pPr algn="ctr"/>
                      <a:r>
                        <a:rPr lang="en-US" sz="1000" dirty="0">
                          <a:effectLst/>
                        </a:rPr>
                        <a:t>Parameters</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12">
                  <a:txBody>
                    <a:bodyPr/>
                    <a:lstStyle/>
                    <a:p>
                      <a:pPr algn="ctr"/>
                      <a:r>
                        <a:rPr lang="en-US" sz="1050" b="1" dirty="0">
                          <a:effectLst/>
                        </a:rPr>
                        <a:t>Ion type</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9952130"/>
                  </a:ext>
                </a:extLst>
              </a:tr>
              <a:tr h="183515">
                <a:tc vMerge="1">
                  <a:txBody>
                    <a:bodyPr/>
                    <a:lstStyle/>
                    <a:p>
                      <a:endParaRPr lang="en-US"/>
                    </a:p>
                  </a:txBody>
                  <a:tcPr/>
                </a:tc>
                <a:tc>
                  <a:txBody>
                    <a:bodyPr/>
                    <a:lstStyle/>
                    <a:p>
                      <a:pPr algn="ctr"/>
                      <a:r>
                        <a:rPr lang="en-US" sz="1200" b="1" dirty="0">
                          <a:effectLst/>
                        </a:rPr>
                        <a:t>Ref. Ion: </a:t>
                      </a:r>
                      <a:r>
                        <a:rPr lang="en-US" sz="1200" b="1" dirty="0">
                          <a:solidFill>
                            <a:srgbClr val="FF0000"/>
                          </a:solidFill>
                          <a:effectLst/>
                        </a:rPr>
                        <a:t>U</a:t>
                      </a:r>
                      <a:r>
                        <a:rPr lang="en-US" sz="1200" b="1" baseline="30000" dirty="0">
                          <a:solidFill>
                            <a:srgbClr val="FF0000"/>
                          </a:solidFill>
                          <a:effectLst/>
                        </a:rPr>
                        <a:t>28+</a:t>
                      </a:r>
                      <a:endParaRPr lang="de-DE"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n-US" sz="1050" b="1">
                          <a:effectLst/>
                        </a:rPr>
                        <a:t>Bi</a:t>
                      </a:r>
                      <a:r>
                        <a:rPr lang="en-US" sz="1050" b="1" baseline="30000">
                          <a:effectLst/>
                        </a:rPr>
                        <a:t>26+ </a:t>
                      </a:r>
                      <a:r>
                        <a:rPr lang="en-US" sz="1050" b="1">
                          <a:effectLst/>
                        </a:rPr>
                        <a:t>, Pb</a:t>
                      </a:r>
                      <a:r>
                        <a:rPr lang="en-US" sz="1050" b="1" baseline="30000">
                          <a:effectLst/>
                        </a:rPr>
                        <a:t>26+</a:t>
                      </a:r>
                      <a:r>
                        <a:rPr lang="en-US" sz="1050" b="1">
                          <a:effectLst/>
                        </a:rPr>
                        <a:t>,</a:t>
                      </a:r>
                      <a:endParaRPr lang="de-DE" sz="1600" b="1">
                        <a:effectLst/>
                      </a:endParaRPr>
                    </a:p>
                    <a:p>
                      <a:pPr algn="ctr"/>
                      <a:r>
                        <a:rPr lang="en-US" sz="1050" b="1">
                          <a:effectLst/>
                        </a:rPr>
                        <a:t>Au</a:t>
                      </a:r>
                      <a:r>
                        <a:rPr lang="en-US" sz="1050" b="1" baseline="30000">
                          <a:effectLst/>
                        </a:rPr>
                        <a:t>25+</a:t>
                      </a:r>
                      <a:endParaRPr lang="de-DE" sz="16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n-US" sz="1050" b="1">
                          <a:effectLst/>
                        </a:rPr>
                        <a:t>Xe</a:t>
                      </a:r>
                      <a:r>
                        <a:rPr lang="en-US" sz="1050" b="1" baseline="30000">
                          <a:effectLst/>
                        </a:rPr>
                        <a:t>21+</a:t>
                      </a:r>
                      <a:r>
                        <a:rPr lang="en-US" sz="1050" b="1">
                          <a:effectLst/>
                        </a:rPr>
                        <a:t>,</a:t>
                      </a:r>
                      <a:endParaRPr lang="de-DE" sz="1600" b="1">
                        <a:effectLst/>
                      </a:endParaRPr>
                    </a:p>
                    <a:p>
                      <a:pPr algn="ctr"/>
                      <a:r>
                        <a:rPr lang="en-US" sz="1050" b="1">
                          <a:effectLst/>
                        </a:rPr>
                        <a:t>Kr</a:t>
                      </a:r>
                      <a:r>
                        <a:rPr lang="en-US" sz="1050" b="1" baseline="30000">
                          <a:effectLst/>
                        </a:rPr>
                        <a:t>16+</a:t>
                      </a:r>
                      <a:endParaRPr lang="de-DE" sz="16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n-US" sz="1050" b="1">
                          <a:effectLst/>
                        </a:rPr>
                        <a:t>Ar</a:t>
                      </a:r>
                      <a:r>
                        <a:rPr lang="en-US" sz="1050" b="1" baseline="30000">
                          <a:effectLst/>
                        </a:rPr>
                        <a:t>10+</a:t>
                      </a:r>
                      <a:endParaRPr lang="de-DE" sz="16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n-US" sz="1050" b="1">
                          <a:effectLst/>
                        </a:rPr>
                        <a:t>p</a:t>
                      </a:r>
                      <a:endParaRPr lang="de-DE" sz="16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r>
                        <a:rPr lang="en-US" sz="1200" b="1" dirty="0">
                          <a:effectLst/>
                        </a:rPr>
                        <a:t>Ref. Ion: </a:t>
                      </a:r>
                      <a:r>
                        <a:rPr lang="en-US" sz="1200" b="1" dirty="0">
                          <a:solidFill>
                            <a:srgbClr val="FF0000"/>
                          </a:solidFill>
                          <a:effectLst/>
                        </a:rPr>
                        <a:t>U</a:t>
                      </a:r>
                      <a:r>
                        <a:rPr lang="en-US" sz="1200" b="1" baseline="30000" dirty="0">
                          <a:solidFill>
                            <a:srgbClr val="FF0000"/>
                          </a:solidFill>
                          <a:effectLst/>
                        </a:rPr>
                        <a:t>28+</a:t>
                      </a:r>
                      <a:endParaRPr lang="de-DE"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a:txBody>
                    <a:bodyPr/>
                    <a:lstStyle/>
                    <a:p>
                      <a:pPr algn="ctr"/>
                      <a:r>
                        <a:rPr lang="en-US" sz="1050" b="1">
                          <a:effectLst/>
                        </a:rPr>
                        <a:t>Bi</a:t>
                      </a:r>
                      <a:r>
                        <a:rPr lang="en-US" sz="1050" b="1" baseline="30000">
                          <a:effectLst/>
                        </a:rPr>
                        <a:t>26+, </a:t>
                      </a:r>
                      <a:r>
                        <a:rPr lang="en-US" sz="1050" b="1">
                          <a:effectLst/>
                        </a:rPr>
                        <a:t>Pb</a:t>
                      </a:r>
                      <a:r>
                        <a:rPr lang="en-US" sz="1050" b="1" baseline="30000">
                          <a:effectLst/>
                        </a:rPr>
                        <a:t>26+</a:t>
                      </a:r>
                      <a:r>
                        <a:rPr lang="en-US" sz="1050" b="1">
                          <a:effectLst/>
                        </a:rPr>
                        <a:t>,</a:t>
                      </a:r>
                      <a:endParaRPr lang="de-DE" sz="1600" b="1">
                        <a:effectLst/>
                      </a:endParaRPr>
                    </a:p>
                    <a:p>
                      <a:pPr algn="ctr"/>
                      <a:r>
                        <a:rPr lang="en-US" sz="1050" b="1">
                          <a:effectLst/>
                        </a:rPr>
                        <a:t>Au</a:t>
                      </a:r>
                      <a:r>
                        <a:rPr lang="en-US" sz="1050" b="1" baseline="30000">
                          <a:effectLst/>
                        </a:rPr>
                        <a:t>25+</a:t>
                      </a:r>
                      <a:endParaRPr lang="de-DE" sz="16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n-US" sz="1000" b="1">
                          <a:effectLst/>
                        </a:rPr>
                        <a:t>Xe</a:t>
                      </a:r>
                      <a:r>
                        <a:rPr lang="en-US" sz="1000" b="1" baseline="30000">
                          <a:effectLst/>
                        </a:rPr>
                        <a:t>21+</a:t>
                      </a:r>
                      <a:r>
                        <a:rPr lang="en-US" sz="1000" b="1">
                          <a:effectLst/>
                        </a:rPr>
                        <a:t>,</a:t>
                      </a:r>
                      <a:endParaRPr lang="de-DE" sz="1400" b="1">
                        <a:effectLst/>
                      </a:endParaRPr>
                    </a:p>
                    <a:p>
                      <a:pPr algn="ctr"/>
                      <a:r>
                        <a:rPr lang="en-US" sz="1000" b="1">
                          <a:effectLst/>
                        </a:rPr>
                        <a:t>Kr</a:t>
                      </a:r>
                      <a:r>
                        <a:rPr lang="en-US" sz="1000" b="1" baseline="30000">
                          <a:effectLst/>
                        </a:rPr>
                        <a:t>16+</a:t>
                      </a:r>
                      <a:endParaRPr lang="de-DE" sz="14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n-US" sz="1000" b="1">
                          <a:effectLst/>
                        </a:rPr>
                        <a:t>Ar</a:t>
                      </a:r>
                      <a:r>
                        <a:rPr lang="en-US" sz="1000" b="1" baseline="30000">
                          <a:effectLst/>
                        </a:rPr>
                        <a:t>10+</a:t>
                      </a:r>
                      <a:endParaRPr lang="de-DE" sz="14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n-US" sz="1000" b="1" dirty="0">
                          <a:effectLst/>
                        </a:rPr>
                        <a:t>p</a:t>
                      </a:r>
                      <a:endParaRPr lang="de-D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r>
                        <a:rPr lang="de-DE" sz="1400" dirty="0">
                          <a:effectLst/>
                        </a:rPr>
                        <a:t>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00570896"/>
                  </a:ext>
                </a:extLst>
              </a:tr>
              <a:tr h="183515">
                <a:tc vMerge="1">
                  <a:txBody>
                    <a:bodyPr/>
                    <a:lstStyle/>
                    <a:p>
                      <a:endParaRPr lang="en-US"/>
                    </a:p>
                  </a:txBody>
                  <a:tcPr/>
                </a:tc>
                <a:tc gridSpan="5">
                  <a:txBody>
                    <a:bodyPr/>
                    <a:lstStyle/>
                    <a:p>
                      <a:pPr algn="ctr"/>
                      <a:r>
                        <a:rPr lang="en-US" sz="1050" b="1" dirty="0">
                          <a:effectLst/>
                        </a:rPr>
                        <a:t>Commissioning </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050" b="1">
                          <a:effectLst/>
                        </a:rPr>
                        <a:t>Operation in MSV</a:t>
                      </a:r>
                      <a:endParaRPr lang="de-DE" sz="16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92466297"/>
                  </a:ext>
                </a:extLst>
              </a:tr>
              <a:tr h="183515">
                <a:tc>
                  <a:txBody>
                    <a:bodyPr/>
                    <a:lstStyle/>
                    <a:p>
                      <a:pPr algn="ctr"/>
                      <a:r>
                        <a:rPr lang="en-US" sz="1000">
                          <a:effectLst/>
                        </a:rPr>
                        <a:t>Spill length [s]</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12">
                  <a:txBody>
                    <a:bodyPr/>
                    <a:lstStyle/>
                    <a:p>
                      <a:pPr algn="ctr"/>
                      <a:r>
                        <a:rPr lang="en-US" sz="1050" b="1" dirty="0">
                          <a:effectLst/>
                        </a:rPr>
                        <a:t>1-10</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79460810"/>
                  </a:ext>
                </a:extLst>
              </a:tr>
              <a:tr h="183515">
                <a:tc>
                  <a:txBody>
                    <a:bodyPr/>
                    <a:lstStyle/>
                    <a:p>
                      <a:pPr algn="ctr"/>
                      <a:r>
                        <a:rPr lang="en-US" sz="1000">
                          <a:effectLst/>
                        </a:rPr>
                        <a:t>Number of ions per cycle</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n-US" sz="1200" b="1" dirty="0">
                          <a:solidFill>
                            <a:srgbClr val="FF0000"/>
                          </a:solidFill>
                          <a:effectLst/>
                        </a:rPr>
                        <a:t>2 x 10</a:t>
                      </a:r>
                      <a:r>
                        <a:rPr lang="en-US" sz="1200" b="1" baseline="30000" dirty="0">
                          <a:solidFill>
                            <a:srgbClr val="FF0000"/>
                          </a:solidFill>
                          <a:effectLst/>
                        </a:rPr>
                        <a:t>10</a:t>
                      </a:r>
                      <a:endParaRPr lang="de-DE"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n-US" sz="1050" b="1">
                          <a:effectLst/>
                        </a:rPr>
                        <a:t>3x10</a:t>
                      </a:r>
                      <a:r>
                        <a:rPr lang="en-US" sz="1050" b="1" baseline="30000">
                          <a:effectLst/>
                        </a:rPr>
                        <a:t>9</a:t>
                      </a:r>
                      <a:endParaRPr lang="de-DE" sz="16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n-US" sz="1050" b="1" dirty="0">
                          <a:effectLst/>
                        </a:rPr>
                        <a:t>7x10</a:t>
                      </a:r>
                      <a:r>
                        <a:rPr lang="en-US" sz="1050" b="1" baseline="30000" dirty="0">
                          <a:effectLst/>
                        </a:rPr>
                        <a:t>9</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r>
                        <a:rPr lang="en-US" sz="1050" b="1" dirty="0">
                          <a:effectLst/>
                        </a:rPr>
                        <a:t>8x10</a:t>
                      </a:r>
                      <a:r>
                        <a:rPr lang="en-US" sz="1050" b="1" baseline="30000" dirty="0">
                          <a:effectLst/>
                        </a:rPr>
                        <a:t>10</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r>
                        <a:rPr lang="en-US" sz="1200" b="1" dirty="0">
                          <a:solidFill>
                            <a:srgbClr val="FF0000"/>
                          </a:solidFill>
                          <a:effectLst/>
                        </a:rPr>
                        <a:t>10</a:t>
                      </a:r>
                      <a:r>
                        <a:rPr lang="en-US" sz="1200" b="1" baseline="30000" dirty="0">
                          <a:solidFill>
                            <a:srgbClr val="FF0000"/>
                          </a:solidFill>
                          <a:effectLst/>
                        </a:rPr>
                        <a:t>11</a:t>
                      </a:r>
                      <a:endParaRPr lang="de-DE"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gridSpan="2">
                  <a:txBody>
                    <a:bodyPr/>
                    <a:lstStyle/>
                    <a:p>
                      <a:pPr algn="ctr"/>
                      <a:r>
                        <a:rPr lang="en-US" sz="1050" b="1">
                          <a:effectLst/>
                        </a:rPr>
                        <a:t>5x10</a:t>
                      </a:r>
                      <a:r>
                        <a:rPr lang="en-US" sz="1050" b="1" baseline="30000">
                          <a:effectLst/>
                        </a:rPr>
                        <a:t>11</a:t>
                      </a:r>
                      <a:endParaRPr lang="de-DE" sz="16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gridSpan="2">
                  <a:txBody>
                    <a:bodyPr/>
                    <a:lstStyle/>
                    <a:p>
                      <a:pPr algn="ctr"/>
                      <a:r>
                        <a:rPr lang="en-US" sz="1000" b="1">
                          <a:effectLst/>
                        </a:rPr>
                        <a:t>7x10</a:t>
                      </a:r>
                      <a:r>
                        <a:rPr lang="en-US" sz="1000" b="1" baseline="30000">
                          <a:effectLst/>
                        </a:rPr>
                        <a:t>11</a:t>
                      </a:r>
                      <a:endParaRPr lang="de-DE" sz="14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a:txBody>
                    <a:bodyPr/>
                    <a:lstStyle/>
                    <a:p>
                      <a:pPr algn="ctr"/>
                      <a:r>
                        <a:rPr lang="en-US" sz="1000" b="1">
                          <a:effectLst/>
                        </a:rPr>
                        <a:t>5x10</a:t>
                      </a:r>
                      <a:r>
                        <a:rPr lang="en-US" sz="1000" b="1" baseline="30000">
                          <a:effectLst/>
                        </a:rPr>
                        <a:t>12</a:t>
                      </a:r>
                      <a:endParaRPr lang="de-DE" sz="14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r>
                        <a:rPr lang="de-DE" sz="1400">
                          <a:effectLst/>
                        </a:rPr>
                        <a:t> </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58681883"/>
                  </a:ext>
                </a:extLst>
              </a:tr>
              <a:tr h="183515">
                <a:tc>
                  <a:txBody>
                    <a:bodyPr/>
                    <a:lstStyle/>
                    <a:p>
                      <a:pPr algn="ctr"/>
                      <a:r>
                        <a:rPr lang="en-US" sz="1000">
                          <a:effectLst/>
                        </a:rPr>
                        <a:t>Energy Range [GeV/u]</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12">
                  <a:txBody>
                    <a:bodyPr/>
                    <a:lstStyle/>
                    <a:p>
                      <a:pPr algn="ctr"/>
                      <a:r>
                        <a:rPr lang="en-US" sz="1050" b="1" dirty="0">
                          <a:effectLst/>
                        </a:rPr>
                        <a:t>0.4-2.7</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49777335"/>
                  </a:ext>
                </a:extLst>
              </a:tr>
              <a:tr h="183515">
                <a:tc>
                  <a:txBody>
                    <a:bodyPr/>
                    <a:lstStyle/>
                    <a:p>
                      <a:pPr algn="ctr"/>
                      <a:r>
                        <a:rPr lang="en-US" sz="1000">
                          <a:effectLst/>
                        </a:rPr>
                        <a:t>Ref. energy [GeV/u]</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4">
                  <a:txBody>
                    <a:bodyPr/>
                    <a:lstStyle/>
                    <a:p>
                      <a:pPr algn="ctr"/>
                      <a:r>
                        <a:rPr lang="en-US" sz="1050" b="1">
                          <a:effectLst/>
                        </a:rPr>
                        <a:t>1.5</a:t>
                      </a:r>
                      <a:endParaRPr lang="de-DE" sz="16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1050" b="1" dirty="0">
                          <a:effectLst/>
                        </a:rPr>
                        <a:t>2.5</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gridSpan="4">
                  <a:txBody>
                    <a:bodyPr/>
                    <a:lstStyle/>
                    <a:p>
                      <a:pPr algn="ctr"/>
                      <a:r>
                        <a:rPr lang="en-US" sz="1050" b="1">
                          <a:effectLst/>
                        </a:rPr>
                        <a:t>1.5</a:t>
                      </a:r>
                      <a:endParaRPr lang="de-DE" sz="1600" b="1">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1000" b="1" dirty="0">
                          <a:effectLst/>
                        </a:rPr>
                        <a:t>2.5</a:t>
                      </a:r>
                      <a:endParaRPr lang="de-DE"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extLst>
                  <a:ext uri="{0D108BD9-81ED-4DB2-BD59-A6C34878D82A}">
                    <a16:rowId xmlns:a16="http://schemas.microsoft.com/office/drawing/2014/main" val="1087462512"/>
                  </a:ext>
                </a:extLst>
              </a:tr>
              <a:tr h="183515">
                <a:tc>
                  <a:txBody>
                    <a:bodyPr/>
                    <a:lstStyle/>
                    <a:p>
                      <a:pPr algn="ctr"/>
                      <a:r>
                        <a:rPr lang="en-US" sz="1000">
                          <a:effectLst/>
                        </a:rPr>
                        <a:t>Momentum spread (</a:t>
                      </a:r>
                      <a:r>
                        <a:rPr lang="de-DE" sz="1000">
                          <a:effectLst/>
                        </a:rPr>
                        <a:t>2</a:t>
                      </a:r>
                      <a:r>
                        <a:rPr lang="en-US" sz="1000">
                          <a:effectLst/>
                        </a:rPr>
                        <a:t>σ)</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12">
                  <a:txBody>
                    <a:bodyPr/>
                    <a:lstStyle/>
                    <a:p>
                      <a:pPr algn="ctr"/>
                      <a:r>
                        <a:rPr lang="en-US" sz="1050" b="1" dirty="0">
                          <a:effectLst/>
                          <a:sym typeface="Symbol" pitchFamily="2" charset="2"/>
                        </a:rPr>
                        <a:t></a:t>
                      </a:r>
                      <a:r>
                        <a:rPr lang="en-US" sz="1050" b="1" dirty="0">
                          <a:effectLst/>
                        </a:rPr>
                        <a:t>10</a:t>
                      </a:r>
                      <a:r>
                        <a:rPr lang="en-US" sz="1050" b="1" baseline="30000" dirty="0">
                          <a:effectLst/>
                        </a:rPr>
                        <a:t>3</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64753"/>
                  </a:ext>
                </a:extLst>
              </a:tr>
              <a:tr h="183515">
                <a:tc>
                  <a:txBody>
                    <a:bodyPr/>
                    <a:lstStyle/>
                    <a:p>
                      <a:pPr algn="ctr"/>
                      <a:r>
                        <a:rPr lang="de-DE" sz="1000">
                          <a:effectLst/>
                        </a:rPr>
                        <a:t>Transverse emittance (2</a:t>
                      </a:r>
                      <a:r>
                        <a:rPr lang="en-US" sz="1000">
                          <a:effectLst/>
                        </a:rPr>
                        <a:t>σ</a:t>
                      </a:r>
                      <a:r>
                        <a:rPr lang="de-DE" sz="1000">
                          <a:effectLst/>
                        </a:rPr>
                        <a:t>)</a:t>
                      </a:r>
                      <a:endParaRPr lang="de-DE" sz="1400">
                        <a:effectLst/>
                      </a:endParaRPr>
                    </a:p>
                    <a:p>
                      <a:pPr algn="ctr"/>
                      <a:r>
                        <a:rPr lang="de-DE" sz="1000">
                          <a:effectLst/>
                        </a:rPr>
                        <a:t>[mm mrad]</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12">
                  <a:txBody>
                    <a:bodyPr/>
                    <a:lstStyle/>
                    <a:p>
                      <a:pPr algn="ctr"/>
                      <a:r>
                        <a:rPr lang="en-US" sz="1050" b="1" dirty="0">
                          <a:effectLst/>
                        </a:rPr>
                        <a:t>2(h) x 5(v)</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46936119"/>
                  </a:ext>
                </a:extLst>
              </a:tr>
              <a:tr h="183515">
                <a:tc>
                  <a:txBody>
                    <a:bodyPr/>
                    <a:lstStyle/>
                    <a:p>
                      <a:pPr algn="ctr"/>
                      <a:r>
                        <a:rPr lang="en-US" sz="1000">
                          <a:effectLst/>
                        </a:rPr>
                        <a:t>Beam spot radius on target [mm]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12">
                  <a:txBody>
                    <a:bodyPr/>
                    <a:lstStyle/>
                    <a:p>
                      <a:pPr algn="ctr"/>
                      <a:r>
                        <a:rPr lang="en-US" sz="1050" b="1" dirty="0">
                          <a:effectLst/>
                        </a:rPr>
                        <a:t>1(h) x 2(v)</a:t>
                      </a:r>
                      <a:endParaRPr lang="de-D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5499527"/>
                  </a:ext>
                </a:extLst>
              </a:tr>
            </a:tbl>
          </a:graphicData>
        </a:graphic>
      </p:graphicFrame>
      <p:sp>
        <p:nvSpPr>
          <p:cNvPr id="7" name="Rectangle 1">
            <a:extLst>
              <a:ext uri="{FF2B5EF4-FFF2-40B4-BE49-F238E27FC236}">
                <a16:creationId xmlns:a16="http://schemas.microsoft.com/office/drawing/2014/main" id="{78F70B9A-C7A8-8888-FFF4-00C102251C98}"/>
              </a:ext>
            </a:extLst>
          </p:cNvPr>
          <p:cNvSpPr>
            <a:spLocks noChangeArrowheads="1"/>
          </p:cNvSpPr>
          <p:nvPr/>
        </p:nvSpPr>
        <p:spPr bwMode="auto">
          <a:xfrm>
            <a:off x="1811338" y="1401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1" name="Textfeld 10">
            <a:extLst>
              <a:ext uri="{FF2B5EF4-FFF2-40B4-BE49-F238E27FC236}">
                <a16:creationId xmlns:a16="http://schemas.microsoft.com/office/drawing/2014/main" id="{B249010E-316B-AD88-0CF0-F525522254AE}"/>
              </a:ext>
            </a:extLst>
          </p:cNvPr>
          <p:cNvSpPr txBox="1"/>
          <p:nvPr/>
        </p:nvSpPr>
        <p:spPr>
          <a:xfrm>
            <a:off x="3962401" y="988572"/>
            <a:ext cx="5125065" cy="261610"/>
          </a:xfrm>
          <a:prstGeom prst="rect">
            <a:avLst/>
          </a:prstGeom>
          <a:noFill/>
        </p:spPr>
        <p:txBody>
          <a:bodyPr wrap="square">
            <a:spAutoFit/>
          </a:bodyPr>
          <a:lstStyle/>
          <a:p>
            <a:pPr algn="r"/>
            <a:r>
              <a:rPr lang="en-US" sz="1100" i="1" dirty="0"/>
              <a:t>Requirements for the primary beam in front of the Super-FRS target</a:t>
            </a:r>
          </a:p>
        </p:txBody>
      </p:sp>
      <p:sp>
        <p:nvSpPr>
          <p:cNvPr id="14" name="Textfeld 13">
            <a:extLst>
              <a:ext uri="{FF2B5EF4-FFF2-40B4-BE49-F238E27FC236}">
                <a16:creationId xmlns:a16="http://schemas.microsoft.com/office/drawing/2014/main" id="{39971CAD-9A98-A8CA-EB85-8391AD53417C}"/>
              </a:ext>
            </a:extLst>
          </p:cNvPr>
          <p:cNvSpPr txBox="1"/>
          <p:nvPr/>
        </p:nvSpPr>
        <p:spPr>
          <a:xfrm>
            <a:off x="6973244" y="4465691"/>
            <a:ext cx="1979028" cy="461665"/>
          </a:xfrm>
          <a:prstGeom prst="rect">
            <a:avLst/>
          </a:prstGeom>
          <a:noFill/>
        </p:spPr>
        <p:txBody>
          <a:bodyPr wrap="square">
            <a:spAutoFit/>
          </a:bodyPr>
          <a:lstStyle/>
          <a:p>
            <a:r>
              <a:rPr lang="de-DE" sz="1200" i="1" dirty="0">
                <a:solidFill>
                  <a:srgbClr val="13284B"/>
                </a:solidFill>
                <a:effectLst/>
                <a:latin typeface="Helvetica" pitchFamily="2" charset="0"/>
              </a:rPr>
              <a:t>Reference: "FAIR Operation Modes“, EDMS.</a:t>
            </a:r>
          </a:p>
        </p:txBody>
      </p:sp>
    </p:spTree>
    <p:extLst>
      <p:ext uri="{BB962C8B-B14F-4D97-AF65-F5344CB8AC3E}">
        <p14:creationId xmlns:p14="http://schemas.microsoft.com/office/powerpoint/2010/main" val="3474812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B534B-0848-B3F1-1846-72A58A9F4A0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232F96-5B73-DDFE-B119-B79460B29A52}"/>
              </a:ext>
            </a:extLst>
          </p:cNvPr>
          <p:cNvSpPr>
            <a:spLocks noGrp="1"/>
          </p:cNvSpPr>
          <p:nvPr>
            <p:ph type="title"/>
          </p:nvPr>
        </p:nvSpPr>
        <p:spPr/>
        <p:txBody>
          <a:bodyPr/>
          <a:lstStyle/>
          <a:p>
            <a:r>
              <a:rPr lang="en-US" dirty="0"/>
              <a:t>Performance Committee: Concept</a:t>
            </a:r>
          </a:p>
        </p:txBody>
      </p:sp>
      <p:sp>
        <p:nvSpPr>
          <p:cNvPr id="4" name="Datumsplatzhalter 3">
            <a:extLst>
              <a:ext uri="{FF2B5EF4-FFF2-40B4-BE49-F238E27FC236}">
                <a16:creationId xmlns:a16="http://schemas.microsoft.com/office/drawing/2014/main" id="{BCC9D06C-256E-BE1A-24F9-19BF9D2A8B66}"/>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D8B0D293-77EA-2C71-C643-10C2DD5E8990}"/>
              </a:ext>
            </a:extLst>
          </p:cNvPr>
          <p:cNvSpPr>
            <a:spLocks noGrp="1"/>
          </p:cNvSpPr>
          <p:nvPr>
            <p:ph type="ftr" sz="quarter" idx="3"/>
          </p:nvPr>
        </p:nvSpPr>
        <p:spPr/>
        <p:txBody>
          <a:bodyPr/>
          <a:lstStyle/>
          <a:p>
            <a:pPr algn="l"/>
            <a:r>
              <a:rPr lang="de-DE"/>
              <a:t>HFHF - IAP Seminar 25.02.2024</a:t>
            </a:r>
          </a:p>
        </p:txBody>
      </p:sp>
      <p:sp>
        <p:nvSpPr>
          <p:cNvPr id="7" name="Inhaltsplatzhalter 6">
            <a:extLst>
              <a:ext uri="{FF2B5EF4-FFF2-40B4-BE49-F238E27FC236}">
                <a16:creationId xmlns:a16="http://schemas.microsoft.com/office/drawing/2014/main" id="{69F75797-5B47-0DFE-7485-94D251842399}"/>
              </a:ext>
            </a:extLst>
          </p:cNvPr>
          <p:cNvSpPr>
            <a:spLocks noGrp="1"/>
          </p:cNvSpPr>
          <p:nvPr>
            <p:ph idx="1"/>
          </p:nvPr>
        </p:nvSpPr>
        <p:spPr>
          <a:xfrm>
            <a:off x="205207" y="1061090"/>
            <a:ext cx="5393618" cy="3677689"/>
          </a:xfrm>
        </p:spPr>
        <p:txBody>
          <a:bodyPr/>
          <a:lstStyle/>
          <a:p>
            <a:pPr>
              <a:spcAft>
                <a:spcPts val="600"/>
              </a:spcAft>
            </a:pPr>
            <a:r>
              <a:rPr lang="en-US" sz="1400" dirty="0"/>
              <a:t>Concept paper (3 pages) finalized and internally presented</a:t>
            </a:r>
          </a:p>
          <a:p>
            <a:pPr>
              <a:spcAft>
                <a:spcPts val="600"/>
              </a:spcAft>
            </a:pPr>
            <a:r>
              <a:rPr lang="en-US" sz="1400" dirty="0"/>
              <a:t>Committee will bring together the leaders in accelerator science and technology across GSI and FAIR every 2 weeks</a:t>
            </a:r>
          </a:p>
          <a:p>
            <a:pPr>
              <a:spcAft>
                <a:spcPts val="600"/>
              </a:spcAft>
            </a:pPr>
            <a:r>
              <a:rPr lang="en-US" sz="1400" dirty="0"/>
              <a:t>It will include representatives from collaborating universities and experiments</a:t>
            </a:r>
          </a:p>
          <a:p>
            <a:pPr>
              <a:spcAft>
                <a:spcPts val="600"/>
              </a:spcAft>
            </a:pPr>
            <a:r>
              <a:rPr lang="en-US" sz="1400" dirty="0"/>
              <a:t>We will discuss and define together the </a:t>
            </a:r>
            <a:r>
              <a:rPr lang="en-US" sz="1400" b="1" dirty="0">
                <a:solidFill>
                  <a:srgbClr val="FF0000"/>
                </a:solidFill>
                <a:sym typeface="Wingdings" pitchFamily="2" charset="2"/>
              </a:rPr>
              <a:t>GSI/FAIR technical roadmap </a:t>
            </a:r>
            <a:r>
              <a:rPr lang="en-US" sz="1400" dirty="0">
                <a:sym typeface="Wingdings" pitchFamily="2" charset="2"/>
              </a:rPr>
              <a:t>with prioritization (taking into account performance, resources, budget):</a:t>
            </a:r>
          </a:p>
          <a:p>
            <a:pPr lvl="1">
              <a:spcAft>
                <a:spcPts val="600"/>
              </a:spcAft>
            </a:pPr>
            <a:r>
              <a:rPr lang="en-US" sz="1200" dirty="0">
                <a:sym typeface="Wingdings" pitchFamily="2" charset="2"/>
              </a:rPr>
              <a:t>What performance when  </a:t>
            </a:r>
            <a:r>
              <a:rPr lang="en-US" sz="1200" b="1" dirty="0">
                <a:sym typeface="Wingdings" pitchFamily="2" charset="2"/>
              </a:rPr>
              <a:t>expectation management </a:t>
            </a:r>
            <a:r>
              <a:rPr lang="en-US" sz="1200" dirty="0">
                <a:sym typeface="Wingdings" pitchFamily="2" charset="2"/>
              </a:rPr>
              <a:t>of GSI/FAIR performance</a:t>
            </a:r>
          </a:p>
          <a:p>
            <a:pPr lvl="1">
              <a:spcAft>
                <a:spcPts val="600"/>
              </a:spcAft>
            </a:pPr>
            <a:r>
              <a:rPr lang="en-US" sz="1200" b="1" dirty="0">
                <a:sym typeface="Wingdings" pitchFamily="2" charset="2"/>
              </a:rPr>
              <a:t>Common strategy and plan </a:t>
            </a:r>
            <a:r>
              <a:rPr lang="en-US" sz="1200" dirty="0">
                <a:sym typeface="Wingdings" pitchFamily="2" charset="2"/>
              </a:rPr>
              <a:t>on improvements, upgrade and new facility projects in the accelerator domain</a:t>
            </a:r>
          </a:p>
          <a:p>
            <a:pPr>
              <a:spcAft>
                <a:spcPts val="600"/>
              </a:spcAft>
            </a:pPr>
            <a:r>
              <a:rPr lang="en-US" sz="1400" dirty="0">
                <a:sym typeface="Wingdings" pitchFamily="2" charset="2"/>
              </a:rPr>
              <a:t>The committee complements line management that remains responsible for final decision, resources and implementation.</a:t>
            </a:r>
            <a:endParaRPr lang="en-US" sz="1400" dirty="0"/>
          </a:p>
        </p:txBody>
      </p:sp>
      <p:pic>
        <p:nvPicPr>
          <p:cNvPr id="9" name="Grafik 8">
            <a:extLst>
              <a:ext uri="{FF2B5EF4-FFF2-40B4-BE49-F238E27FC236}">
                <a16:creationId xmlns:a16="http://schemas.microsoft.com/office/drawing/2014/main" id="{362775EC-7384-B9FC-F25A-B7A98E807B5E}"/>
              </a:ext>
            </a:extLst>
          </p:cNvPr>
          <p:cNvPicPr>
            <a:picLocks noChangeAspect="1"/>
          </p:cNvPicPr>
          <p:nvPr/>
        </p:nvPicPr>
        <p:blipFill>
          <a:blip r:embed="rId2"/>
          <a:stretch>
            <a:fillRect/>
          </a:stretch>
        </p:blipFill>
        <p:spPr>
          <a:xfrm rot="233290">
            <a:off x="6093967" y="1140796"/>
            <a:ext cx="2469249" cy="34868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5222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27FBE-BB5F-74FB-A193-0170588F1D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3F387D-505B-D311-6EF9-48D1AB06164E}"/>
              </a:ext>
            </a:extLst>
          </p:cNvPr>
          <p:cNvSpPr>
            <a:spLocks noGrp="1"/>
          </p:cNvSpPr>
          <p:nvPr>
            <p:ph type="title"/>
          </p:nvPr>
        </p:nvSpPr>
        <p:spPr/>
        <p:txBody>
          <a:bodyPr/>
          <a:lstStyle/>
          <a:p>
            <a:r>
              <a:rPr lang="en-US" dirty="0"/>
              <a:t>Performance Committee: Mandate</a:t>
            </a:r>
          </a:p>
        </p:txBody>
      </p:sp>
      <p:sp>
        <p:nvSpPr>
          <p:cNvPr id="3" name="Inhaltsplatzhalter 2">
            <a:extLst>
              <a:ext uri="{FF2B5EF4-FFF2-40B4-BE49-F238E27FC236}">
                <a16:creationId xmlns:a16="http://schemas.microsoft.com/office/drawing/2014/main" id="{EF00C9B5-F4F6-B699-2F90-650E675D2A5D}"/>
              </a:ext>
            </a:extLst>
          </p:cNvPr>
          <p:cNvSpPr>
            <a:spLocks noGrp="1"/>
          </p:cNvSpPr>
          <p:nvPr>
            <p:ph idx="1"/>
          </p:nvPr>
        </p:nvSpPr>
        <p:spPr>
          <a:xfrm>
            <a:off x="317635" y="1039031"/>
            <a:ext cx="8420176" cy="3677689"/>
          </a:xfrm>
        </p:spPr>
        <p:txBody>
          <a:bodyPr/>
          <a:lstStyle/>
          <a:p>
            <a:pPr marL="342900" lvl="0" indent="-342900" algn="just">
              <a:buFont typeface="+mj-lt"/>
              <a:buAutoNum type="arabicPeriod"/>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Definition OF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Key Performance Indicators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(KPI´s) for the existing and future accelerators at GSI/FAIR.</a:t>
            </a:r>
          </a:p>
          <a:p>
            <a:pPr marL="742950" lvl="1" indent="-285750" algn="just">
              <a:buFont typeface="+mj-lt"/>
              <a:buAutoNum type="alphaLcPeriod"/>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Performance is defined in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aborad</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sense and covers the full performance capability and issues of the accelerators</a:t>
            </a:r>
          </a:p>
          <a:p>
            <a:pPr marL="742950" lvl="1" indent="-285750" algn="just">
              <a:buFont typeface="+mj-lt"/>
              <a:buAutoNum type="alphaLcPeriod"/>
            </a:pPr>
            <a:r>
              <a:rPr lang="en-US" sz="1050" kern="100" dirty="0">
                <a:latin typeface="Calibri" panose="020F0502020204030204" pitchFamily="34" charset="0"/>
                <a:ea typeface="Calibri" panose="020F0502020204030204" pitchFamily="34" charset="0"/>
                <a:cs typeface="Times New Roman" panose="02020603050405020304" pitchFamily="18" charset="0"/>
              </a:rPr>
              <a:t>This includes technical failure rates, readiness for beam commissioning, diversity of ion beams, integrated and peak ion delivery rates, density of ion beams (emittance), transmission rates, number ions delivered at various experiments, …</a:t>
            </a:r>
          </a:p>
          <a:p>
            <a:pPr marL="342900" lvl="0" indent="-342900" algn="just">
              <a:buFont typeface="+mj-lt"/>
              <a:buAutoNum type="arabicPeriod"/>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Continuous and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quantitative surveillance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of delivered KPI‘s</a:t>
            </a:r>
          </a:p>
          <a:p>
            <a:pPr marL="342900" lvl="0" indent="-342900" algn="just">
              <a:buFont typeface="+mj-lt"/>
              <a:buAutoNum type="arabicPeriod"/>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Definition and follow-up of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studies</a:t>
            </a:r>
            <a:r>
              <a:rPr lang="en-US" sz="1400" b="1" kern="100" dirty="0">
                <a:latin typeface="Calibri" panose="020F0502020204030204" pitchFamily="34" charset="0"/>
                <a:ea typeface="Calibri" panose="020F0502020204030204" pitchFamily="34" charset="0"/>
                <a:cs typeface="Times New Roman" panose="02020603050405020304" pitchFamily="18" charset="0"/>
              </a:rPr>
              <a:t>,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measurement campaigns and R&amp;D efforts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that are required for an improved understanding of the obtained performance and for the definition of possible improvement measures</a:t>
            </a:r>
          </a:p>
          <a:p>
            <a:pPr marL="342900" lvl="0" indent="-342900" algn="just">
              <a:buFont typeface="+mj-lt"/>
              <a:buAutoNum type="arabicPeriod"/>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Description of possible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technical measures,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including impact (performance reliability), required resources and budget.</a:t>
            </a:r>
          </a:p>
          <a:p>
            <a:pPr marL="342900" lvl="0" indent="-342900" algn="just">
              <a:buFont typeface="+mj-lt"/>
              <a:buAutoNum type="arabicPeriod"/>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Development of a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combined and prioritized technical roadmap for the GSI/FAIR accelerator complex</a:t>
            </a:r>
            <a:r>
              <a:rPr lang="en-US" sz="1400" b="1"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a:latin typeface="Calibri" panose="020F0502020204030204" pitchFamily="34" charset="0"/>
                <a:ea typeface="Calibri" panose="020F0502020204030204" pitchFamily="34" charset="0"/>
                <a:cs typeface="Times New Roman" panose="02020603050405020304" pitchFamily="18" charset="0"/>
              </a:rPr>
              <a:t>and the realistically reachable performance indicators. The realistic prioritization shall include impact, available resources and budget.</a:t>
            </a:r>
          </a:p>
          <a:p>
            <a:pPr marL="342900" lvl="0" indent="-342900" algn="just">
              <a:buFont typeface="+mj-lt"/>
              <a:buAutoNum type="arabicPeriod"/>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Recommendations on necessary and favored actions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on the GSI/FAIR accelerators.</a:t>
            </a:r>
          </a:p>
          <a:p>
            <a:pPr marL="342900" lvl="0" indent="-342900" algn="just">
              <a:buFont typeface="+mj-lt"/>
              <a:buAutoNum type="arabicPeriod"/>
            </a:pPr>
            <a:r>
              <a:rPr lang="en-US" sz="1400" kern="100" dirty="0">
                <a:latin typeface="Calibri" panose="020F0502020204030204" pitchFamily="34" charset="0"/>
                <a:ea typeface="Calibri" panose="020F0502020204030204" pitchFamily="34" charset="0"/>
                <a:cs typeface="Times New Roman" panose="02020603050405020304" pitchFamily="18" charset="0"/>
              </a:rPr>
              <a:t>Collection and description of additional </a:t>
            </a:r>
            <a:r>
              <a:rPr lang="en-US" sz="1400" b="1" kern="100" dirty="0">
                <a:latin typeface="Calibri" panose="020F0502020204030204" pitchFamily="34" charset="0"/>
                <a:ea typeface="Calibri" panose="020F0502020204030204" pitchFamily="34" charset="0"/>
                <a:cs typeface="Times New Roman" panose="02020603050405020304" pitchFamily="18" charset="0"/>
              </a:rPr>
              <a:t>financial needs at GSI for technical work during the next POF period</a:t>
            </a:r>
            <a:r>
              <a:rPr lang="en-US" sz="1400" kern="100" dirty="0">
                <a:latin typeface="Calibri" panose="020F0502020204030204" pitchFamily="34" charset="0"/>
                <a:ea typeface="Calibri" panose="020F0502020204030204" pitchFamily="34" charset="0"/>
                <a:cs typeface="Times New Roman" panose="02020603050405020304" pitchFamily="18" charset="0"/>
              </a:rPr>
              <a:t>, beyond the institutional funding from 1.1.2026 onwards.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umsplatzhalter 3">
            <a:extLst>
              <a:ext uri="{FF2B5EF4-FFF2-40B4-BE49-F238E27FC236}">
                <a16:creationId xmlns:a16="http://schemas.microsoft.com/office/drawing/2014/main" id="{2976CDBC-9F5D-99B1-B2A0-2AB8C2AD62D4}"/>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4E5AC750-8409-DE43-54DA-4B9B59554E33}"/>
              </a:ext>
            </a:extLst>
          </p:cNvPr>
          <p:cNvSpPr>
            <a:spLocks noGrp="1"/>
          </p:cNvSpPr>
          <p:nvPr>
            <p:ph type="ftr" sz="quarter" idx="3"/>
          </p:nvPr>
        </p:nvSpPr>
        <p:spPr/>
        <p:txBody>
          <a:bodyPr/>
          <a:lstStyle/>
          <a:p>
            <a:pPr algn="l"/>
            <a:r>
              <a:rPr lang="de-DE"/>
              <a:t>HFHF - IAP Seminar 25.02.2024</a:t>
            </a:r>
          </a:p>
        </p:txBody>
      </p:sp>
    </p:spTree>
    <p:extLst>
      <p:ext uri="{BB962C8B-B14F-4D97-AF65-F5344CB8AC3E}">
        <p14:creationId xmlns:p14="http://schemas.microsoft.com/office/powerpoint/2010/main" val="39273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40E12-AB22-7718-709B-9BB93D0772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A6A90D-D419-FE4B-0DFF-578AF585EF88}"/>
              </a:ext>
            </a:extLst>
          </p:cNvPr>
          <p:cNvSpPr>
            <a:spLocks noGrp="1"/>
          </p:cNvSpPr>
          <p:nvPr>
            <p:ph type="title"/>
          </p:nvPr>
        </p:nvSpPr>
        <p:spPr/>
        <p:txBody>
          <a:bodyPr/>
          <a:lstStyle/>
          <a:p>
            <a:r>
              <a:rPr lang="en-US" dirty="0"/>
              <a:t>Performance Committee: Milestones</a:t>
            </a:r>
          </a:p>
        </p:txBody>
      </p:sp>
      <p:sp>
        <p:nvSpPr>
          <p:cNvPr id="4" name="Datumsplatzhalter 3">
            <a:extLst>
              <a:ext uri="{FF2B5EF4-FFF2-40B4-BE49-F238E27FC236}">
                <a16:creationId xmlns:a16="http://schemas.microsoft.com/office/drawing/2014/main" id="{235F182C-5863-5BB1-0DEB-593D6BC3493D}"/>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BA9E9B21-9993-21D0-4543-3404F0FF7793}"/>
              </a:ext>
            </a:extLst>
          </p:cNvPr>
          <p:cNvSpPr>
            <a:spLocks noGrp="1"/>
          </p:cNvSpPr>
          <p:nvPr>
            <p:ph type="ftr" sz="quarter" idx="3"/>
          </p:nvPr>
        </p:nvSpPr>
        <p:spPr/>
        <p:txBody>
          <a:bodyPr/>
          <a:lstStyle/>
          <a:p>
            <a:pPr algn="l"/>
            <a:r>
              <a:rPr lang="de-DE"/>
              <a:t>HFHF - IAP Seminar 25.02.2024</a:t>
            </a:r>
          </a:p>
        </p:txBody>
      </p:sp>
      <p:sp>
        <p:nvSpPr>
          <p:cNvPr id="9" name="Textfeld 8">
            <a:extLst>
              <a:ext uri="{FF2B5EF4-FFF2-40B4-BE49-F238E27FC236}">
                <a16:creationId xmlns:a16="http://schemas.microsoft.com/office/drawing/2014/main" id="{E47E2306-EBDA-8F7A-2DA2-3B44E463A88A}"/>
              </a:ext>
            </a:extLst>
          </p:cNvPr>
          <p:cNvSpPr txBox="1"/>
          <p:nvPr/>
        </p:nvSpPr>
        <p:spPr>
          <a:xfrm>
            <a:off x="283535" y="1129348"/>
            <a:ext cx="8619460" cy="2769989"/>
          </a:xfrm>
          <a:prstGeom prst="rect">
            <a:avLst/>
          </a:prstGeom>
          <a:solidFill>
            <a:schemeClr val="bg1">
              <a:lumMod val="95000"/>
            </a:schemeClr>
          </a:solidFill>
          <a:ln>
            <a:solidFill>
              <a:schemeClr val="tx1"/>
            </a:solidFill>
          </a:ln>
        </p:spPr>
        <p:txBody>
          <a:bodyPr wrap="square">
            <a:spAutoFit/>
          </a:bodyPr>
          <a:lstStyle/>
          <a:p>
            <a:pPr lvl="0" algn="just">
              <a:spcAft>
                <a:spcPts val="1200"/>
              </a:spcAft>
              <a:tabLst>
                <a:tab pos="1550988" algn="l"/>
                <a:tab pos="1727200" algn="l"/>
              </a:tabLst>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01/2024 	Kickoff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meeting</a:t>
            </a:r>
            <a:endParaRPr lang="de-DE" sz="16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spcAft>
                <a:spcPts val="1200"/>
              </a:spcAft>
              <a:tabLst>
                <a:tab pos="1550988" algn="l"/>
                <a:tab pos="1727200" algn="l"/>
              </a:tabLst>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03/2024	Definition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KPI´s</a:t>
            </a:r>
            <a:endParaRPr lang="de-DE" sz="16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spcAft>
                <a:spcPts val="1200"/>
              </a:spcAft>
              <a:tabLst>
                <a:tab pos="1550988" algn="l"/>
                <a:tab pos="1727200" algn="l"/>
              </a:tabLst>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09/2024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Overview</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table</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on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present</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status</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future</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expectations</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goals</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a:t>
            </a:r>
          </a:p>
          <a:p>
            <a:pPr lvl="0" algn="just">
              <a:spcAft>
                <a:spcPts val="1200"/>
              </a:spcAft>
              <a:tabLst>
                <a:tab pos="1550988" algn="l"/>
                <a:tab pos="1727200" algn="l"/>
              </a:tabLst>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10/2024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Preliminary</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list</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of</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a:latin typeface="Calibri" panose="020F0502020204030204" pitchFamily="34" charset="0"/>
                <a:ea typeface="Calibri" panose="020F0502020204030204" pitchFamily="34" charset="0"/>
                <a:cs typeface="Times New Roman" panose="02020603050405020304" pitchFamily="18" charset="0"/>
              </a:rPr>
              <a:t>additional </a:t>
            </a:r>
            <a:r>
              <a:rPr lang="de-DE" sz="1600" kern="100" dirty="0" err="1">
                <a:latin typeface="Calibri" panose="020F0502020204030204" pitchFamily="34" charset="0"/>
                <a:ea typeface="Calibri" panose="020F0502020204030204" pitchFamily="34" charset="0"/>
                <a:cs typeface="Times New Roman" panose="02020603050405020304" pitchFamily="18" charset="0"/>
              </a:rPr>
              <a:t>financial</a:t>
            </a:r>
            <a:r>
              <a:rPr lang="de-DE" sz="1600" kern="100" dirty="0">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latin typeface="Calibri" panose="020F0502020204030204" pitchFamily="34" charset="0"/>
                <a:ea typeface="Calibri" panose="020F0502020204030204" pitchFamily="34" charset="0"/>
                <a:cs typeface="Times New Roman" panose="02020603050405020304" pitchFamily="18" charset="0"/>
              </a:rPr>
              <a:t>needs</a:t>
            </a:r>
            <a:r>
              <a:rPr lang="de-DE" sz="1600" kern="100" dirty="0">
                <a:latin typeface="Calibri" panose="020F0502020204030204" pitchFamily="34" charset="0"/>
                <a:ea typeface="Calibri" panose="020F0502020204030204" pitchFamily="34" charset="0"/>
                <a:cs typeface="Times New Roman" panose="02020603050405020304" pitchFamily="18" charset="0"/>
              </a:rPr>
              <a:t> at GSI </a:t>
            </a:r>
            <a:r>
              <a:rPr lang="de-DE" sz="1600" kern="100" dirty="0" err="1">
                <a:latin typeface="Calibri" panose="020F0502020204030204" pitchFamily="34" charset="0"/>
                <a:ea typeface="Calibri" panose="020F0502020204030204" pitchFamily="34" charset="0"/>
                <a:cs typeface="Times New Roman" panose="02020603050405020304" pitchFamily="18" charset="0"/>
              </a:rPr>
              <a:t>for</a:t>
            </a:r>
            <a:r>
              <a:rPr lang="de-DE" sz="1600" kern="100" dirty="0">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latin typeface="Calibri" panose="020F0502020204030204" pitchFamily="34" charset="0"/>
                <a:ea typeface="Calibri" panose="020F0502020204030204" pitchFamily="34" charset="0"/>
                <a:cs typeface="Times New Roman" panose="02020603050405020304" pitchFamily="18" charset="0"/>
              </a:rPr>
              <a:t>technical</a:t>
            </a:r>
            <a:r>
              <a:rPr lang="de-DE" sz="1600" kern="100" dirty="0">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latin typeface="Calibri" panose="020F0502020204030204" pitchFamily="34" charset="0"/>
                <a:ea typeface="Calibri" panose="020F0502020204030204" pitchFamily="34" charset="0"/>
                <a:cs typeface="Times New Roman" panose="02020603050405020304" pitchFamily="18" charset="0"/>
              </a:rPr>
              <a:t>work</a:t>
            </a:r>
            <a:r>
              <a:rPr lang="de-DE" sz="1600" kern="100" dirty="0">
                <a:latin typeface="Calibri" panose="020F0502020204030204" pitchFamily="34" charset="0"/>
                <a:ea typeface="Calibri" panose="020F0502020204030204" pitchFamily="34" charset="0"/>
                <a:cs typeface="Times New Roman" panose="02020603050405020304" pitchFamily="18" charset="0"/>
              </a:rPr>
              <a:t> </a:t>
            </a:r>
            <a:br>
              <a:rPr lang="de-DE" sz="1600" kern="100" dirty="0">
                <a:latin typeface="Calibri" panose="020F0502020204030204" pitchFamily="34" charset="0"/>
                <a:ea typeface="Calibri" panose="020F0502020204030204" pitchFamily="34" charset="0"/>
                <a:cs typeface="Times New Roman" panose="02020603050405020304" pitchFamily="18" charset="0"/>
              </a:rPr>
            </a:br>
            <a:r>
              <a:rPr lang="de-DE" sz="1600" kern="100" dirty="0">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latin typeface="Calibri" panose="020F0502020204030204" pitchFamily="34" charset="0"/>
                <a:ea typeface="Calibri" panose="020F0502020204030204" pitchFamily="34" charset="0"/>
                <a:cs typeface="Times New Roman" panose="02020603050405020304" pitchFamily="18" charset="0"/>
              </a:rPr>
              <a:t>during</a:t>
            </a:r>
            <a:r>
              <a:rPr lang="de-DE" sz="1600" kern="100" dirty="0">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latin typeface="Calibri" panose="020F0502020204030204" pitchFamily="34" charset="0"/>
                <a:ea typeface="Calibri" panose="020F0502020204030204" pitchFamily="34" charset="0"/>
                <a:cs typeface="Times New Roman" panose="02020603050405020304" pitchFamily="18" charset="0"/>
              </a:rPr>
              <a:t>the</a:t>
            </a:r>
            <a:r>
              <a:rPr lang="de-DE" sz="1600" kern="100" dirty="0">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latin typeface="Calibri" panose="020F0502020204030204" pitchFamily="34" charset="0"/>
                <a:ea typeface="Calibri" panose="020F0502020204030204" pitchFamily="34" charset="0"/>
                <a:cs typeface="Times New Roman" panose="02020603050405020304" pitchFamily="18" charset="0"/>
              </a:rPr>
              <a:t>next</a:t>
            </a:r>
            <a:r>
              <a:rPr lang="de-DE" sz="1600" kern="100" dirty="0">
                <a:latin typeface="Calibri" panose="020F0502020204030204" pitchFamily="34" charset="0"/>
                <a:ea typeface="Calibri" panose="020F0502020204030204" pitchFamily="34" charset="0"/>
                <a:cs typeface="Times New Roman" panose="02020603050405020304" pitchFamily="18" charset="0"/>
              </a:rPr>
              <a:t> POF </a:t>
            </a:r>
            <a:r>
              <a:rPr lang="de-DE" sz="1600" kern="100" dirty="0" err="1">
                <a:latin typeface="Calibri" panose="020F0502020204030204" pitchFamily="34" charset="0"/>
                <a:ea typeface="Calibri" panose="020F0502020204030204" pitchFamily="34" charset="0"/>
                <a:cs typeface="Times New Roman" panose="02020603050405020304" pitchFamily="18" charset="0"/>
              </a:rPr>
              <a:t>period</a:t>
            </a:r>
            <a:endParaRPr lang="de-DE"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1200"/>
              </a:spcAft>
              <a:tabLst>
                <a:tab pos="1550988" algn="l"/>
                <a:tab pos="1727200" algn="l"/>
              </a:tabLst>
            </a:pP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12/2024 	</a:t>
            </a:r>
            <a:r>
              <a:rPr lang="de-DE" sz="1600" kern="100" dirty="0" err="1">
                <a:latin typeface="Calibri" panose="020F0502020204030204" pitchFamily="34" charset="0"/>
                <a:ea typeface="Calibri" panose="020F0502020204030204" pitchFamily="34" charset="0"/>
                <a:cs typeface="Times New Roman" panose="02020603050405020304" pitchFamily="18" charset="0"/>
              </a:rPr>
              <a:t>C</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ombined</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prioritized</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technical</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roadmap</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GSI/FAIR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accelerator</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br>
              <a:rPr lang="de-DE" sz="1600" kern="100" dirty="0">
                <a:effectLst/>
                <a:latin typeface="Calibri" panose="020F0502020204030204" pitchFamily="34" charset="0"/>
                <a:ea typeface="Calibri" panose="020F0502020204030204" pitchFamily="34" charset="0"/>
                <a:cs typeface="Times New Roman" panose="02020603050405020304" pitchFamily="18" charset="0"/>
              </a:rPr>
            </a:b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complex</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the</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realistically</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reachable</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performance</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indicators</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including</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br>
              <a:rPr lang="de-DE" sz="1600" kern="100" dirty="0">
                <a:effectLst/>
                <a:latin typeface="Calibri" panose="020F0502020204030204" pitchFamily="34" charset="0"/>
                <a:ea typeface="Calibri" panose="020F0502020204030204" pitchFamily="34" charset="0"/>
                <a:cs typeface="Times New Roman" panose="02020603050405020304" pitchFamily="18" charset="0"/>
              </a:rPr>
            </a:b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first</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estimate</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on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resources</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cost</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eventual </a:t>
            </a:r>
            <a:r>
              <a:rPr lang="de-DE" sz="1600" kern="100" dirty="0" err="1">
                <a:effectLst/>
                <a:latin typeface="Calibri" panose="020F0502020204030204" pitchFamily="34" charset="0"/>
                <a:ea typeface="Calibri" panose="020F0502020204030204" pitchFamily="34" charset="0"/>
                <a:cs typeface="Times New Roman" panose="02020603050405020304" pitchFamily="18" charset="0"/>
              </a:rPr>
              <a:t>actions</a:t>
            </a:r>
            <a:r>
              <a:rPr lang="de-DE" sz="16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83640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6DDCC-A62D-4175-D152-71220B391B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174D52D-D813-E075-C9D1-C091B8974C32}"/>
              </a:ext>
            </a:extLst>
          </p:cNvPr>
          <p:cNvSpPr>
            <a:spLocks noGrp="1"/>
          </p:cNvSpPr>
          <p:nvPr>
            <p:ph type="title"/>
          </p:nvPr>
        </p:nvSpPr>
        <p:spPr>
          <a:xfrm>
            <a:off x="204200" y="230397"/>
            <a:ext cx="6700979" cy="590668"/>
          </a:xfrm>
        </p:spPr>
        <p:txBody>
          <a:bodyPr/>
          <a:lstStyle/>
          <a:p>
            <a:r>
              <a:rPr lang="de-DE" dirty="0"/>
              <a:t>Future Upgrade: UNILAC Post-Stripper Upgrade</a:t>
            </a:r>
            <a:endParaRPr lang="en-US" dirty="0"/>
          </a:p>
        </p:txBody>
      </p:sp>
      <p:sp>
        <p:nvSpPr>
          <p:cNvPr id="3" name="Inhaltsplatzhalter 2">
            <a:extLst>
              <a:ext uri="{FF2B5EF4-FFF2-40B4-BE49-F238E27FC236}">
                <a16:creationId xmlns:a16="http://schemas.microsoft.com/office/drawing/2014/main" id="{9687B2C8-C26E-26AC-F385-BBA912778DFB}"/>
              </a:ext>
            </a:extLst>
          </p:cNvPr>
          <p:cNvSpPr>
            <a:spLocks noGrp="1"/>
          </p:cNvSpPr>
          <p:nvPr>
            <p:ph idx="1"/>
          </p:nvPr>
        </p:nvSpPr>
        <p:spPr>
          <a:xfrm>
            <a:off x="120785" y="1010661"/>
            <a:ext cx="4080724" cy="3090285"/>
          </a:xfrm>
        </p:spPr>
        <p:txBody>
          <a:bodyPr/>
          <a:lstStyle/>
          <a:p>
            <a:r>
              <a:rPr lang="en-US" sz="1600" b="1">
                <a:sym typeface="Wingdings" pitchFamily="2" charset="2"/>
              </a:rPr>
              <a:t>Cavity</a:t>
            </a:r>
            <a:r>
              <a:rPr lang="en-US" sz="1600">
                <a:sym typeface="Wingdings" pitchFamily="2" charset="2"/>
              </a:rPr>
              <a:t> series production</a:t>
            </a:r>
          </a:p>
          <a:p>
            <a:endParaRPr lang="en-US" sz="1600">
              <a:sym typeface="Wingdings" pitchFamily="2" charset="2"/>
            </a:endParaRPr>
          </a:p>
          <a:p>
            <a:endParaRPr lang="en-US" sz="1600">
              <a:sym typeface="Wingdings" pitchFamily="2" charset="2"/>
            </a:endParaRPr>
          </a:p>
          <a:p>
            <a:endParaRPr lang="en-US" sz="1600">
              <a:sym typeface="Wingdings" pitchFamily="2" charset="2"/>
            </a:endParaRPr>
          </a:p>
          <a:p>
            <a:pPr marL="0" indent="0">
              <a:buNone/>
            </a:pPr>
            <a:endParaRPr lang="en-US" sz="1600">
              <a:sym typeface="Wingdings" pitchFamily="2" charset="2"/>
            </a:endParaRPr>
          </a:p>
          <a:p>
            <a:pPr marL="0" indent="0">
              <a:buNone/>
            </a:pPr>
            <a:endParaRPr lang="en-US" sz="1200">
              <a:sym typeface="Wingdings" pitchFamily="2" charset="2"/>
            </a:endParaRPr>
          </a:p>
          <a:p>
            <a:pPr marL="0" indent="0">
              <a:buNone/>
            </a:pPr>
            <a:endParaRPr lang="en-US" sz="400">
              <a:sym typeface="Wingdings" pitchFamily="2" charset="2"/>
            </a:endParaRPr>
          </a:p>
          <a:p>
            <a:r>
              <a:rPr lang="en-US" sz="1600" b="1">
                <a:sym typeface="Wingdings" pitchFamily="2" charset="2"/>
              </a:rPr>
              <a:t>Small parts </a:t>
            </a:r>
            <a:r>
              <a:rPr lang="en-US" sz="1600">
                <a:sym typeface="Wingdings" pitchFamily="2" charset="2"/>
              </a:rPr>
              <a:t>series production</a:t>
            </a:r>
          </a:p>
        </p:txBody>
      </p:sp>
      <p:sp>
        <p:nvSpPr>
          <p:cNvPr id="4" name="Inhaltsplatzhalter 2">
            <a:extLst>
              <a:ext uri="{FF2B5EF4-FFF2-40B4-BE49-F238E27FC236}">
                <a16:creationId xmlns:a16="http://schemas.microsoft.com/office/drawing/2014/main" id="{9B95CE1D-0AAA-11F8-BB94-A9D21CAB1D83}"/>
              </a:ext>
            </a:extLst>
          </p:cNvPr>
          <p:cNvSpPr txBox="1">
            <a:spLocks/>
          </p:cNvSpPr>
          <p:nvPr/>
        </p:nvSpPr>
        <p:spPr>
          <a:xfrm>
            <a:off x="4315738" y="1041833"/>
            <a:ext cx="4707477" cy="3871270"/>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600" dirty="0"/>
              <a:t>Drift tube </a:t>
            </a:r>
            <a:r>
              <a:rPr lang="en-US" sz="1600" b="1" dirty="0"/>
              <a:t>production</a:t>
            </a:r>
          </a:p>
          <a:p>
            <a:pPr lvl="1"/>
            <a:r>
              <a:rPr lang="en-US" sz="1400" dirty="0"/>
              <a:t>first prototype successfully tested</a:t>
            </a:r>
          </a:p>
          <a:p>
            <a:pPr lvl="1"/>
            <a:r>
              <a:rPr lang="en-US" sz="1400" dirty="0">
                <a:solidFill>
                  <a:schemeClr val="tx1"/>
                </a:solidFill>
              </a:rPr>
              <a:t>tubes for first cavity ordered</a:t>
            </a:r>
          </a:p>
          <a:p>
            <a:pPr lvl="1"/>
            <a:r>
              <a:rPr lang="en-US" sz="1400" dirty="0">
                <a:solidFill>
                  <a:schemeClr val="tx1"/>
                </a:solidFill>
              </a:rPr>
              <a:t>tubes for second cavity to be ordered in Dec.</a:t>
            </a:r>
          </a:p>
          <a:p>
            <a:pPr lvl="1"/>
            <a:r>
              <a:rPr lang="en-US" sz="1400" dirty="0">
                <a:solidFill>
                  <a:schemeClr val="tx1"/>
                </a:solidFill>
              </a:rPr>
              <a:t>council recently approved the funding application for all tubes to be considered in 2024 council</a:t>
            </a:r>
          </a:p>
          <a:p>
            <a:r>
              <a:rPr lang="en-US" sz="1600" dirty="0"/>
              <a:t>Plating of </a:t>
            </a:r>
            <a:r>
              <a:rPr lang="en-US" sz="1600" b="1" dirty="0"/>
              <a:t>177 drift tubes</a:t>
            </a:r>
            <a:r>
              <a:rPr lang="en-US" sz="1600" dirty="0"/>
              <a:t> </a:t>
            </a:r>
            <a:r>
              <a:rPr lang="en-US" sz="1600" dirty="0">
                <a:sym typeface="Wingdings" pitchFamily="2" charset="2"/>
              </a:rPr>
              <a:t></a:t>
            </a:r>
            <a:r>
              <a:rPr lang="en-US" sz="1600" dirty="0"/>
              <a:t> CERN</a:t>
            </a:r>
          </a:p>
          <a:p>
            <a:pPr lvl="1"/>
            <a:r>
              <a:rPr lang="en-US" sz="1400" dirty="0"/>
              <a:t>CERN‘s new plating shop will be equipped with dedicated set-up for GSI</a:t>
            </a:r>
          </a:p>
          <a:p>
            <a:pPr lvl="1"/>
            <a:endParaRPr lang="en-US" sz="2000" dirty="0"/>
          </a:p>
          <a:p>
            <a:pPr marL="342900" lvl="1" indent="0">
              <a:buNone/>
            </a:pPr>
            <a:endParaRPr lang="en-US" sz="1400" dirty="0"/>
          </a:p>
          <a:p>
            <a:pPr marL="342900" lvl="1" indent="0">
              <a:buNone/>
            </a:pPr>
            <a:endParaRPr lang="en-US" sz="1400" dirty="0"/>
          </a:p>
          <a:p>
            <a:pPr marL="342900" lvl="1" indent="0">
              <a:buNone/>
            </a:pPr>
            <a:endParaRPr lang="en-US" sz="300" dirty="0"/>
          </a:p>
          <a:p>
            <a:pPr lvl="1"/>
            <a:r>
              <a:rPr lang="en-US" sz="1400" dirty="0"/>
              <a:t>Contract with CERN signed and in place (11 Dec).</a:t>
            </a:r>
          </a:p>
          <a:p>
            <a:pPr marL="342900" lvl="1" indent="0">
              <a:buNone/>
            </a:pPr>
            <a:endParaRPr lang="en-US" sz="600" dirty="0"/>
          </a:p>
        </p:txBody>
      </p:sp>
      <p:pic>
        <p:nvPicPr>
          <p:cNvPr id="5" name="Grafik 4">
            <a:extLst>
              <a:ext uri="{FF2B5EF4-FFF2-40B4-BE49-F238E27FC236}">
                <a16:creationId xmlns:a16="http://schemas.microsoft.com/office/drawing/2014/main" id="{ECCBEEDD-C127-2755-981C-CB870DDDC6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3073" y="1366507"/>
            <a:ext cx="3695732" cy="1388237"/>
          </a:xfrm>
          <a:prstGeom prst="rect">
            <a:avLst/>
          </a:prstGeom>
        </p:spPr>
      </p:pic>
      <p:pic>
        <p:nvPicPr>
          <p:cNvPr id="6" name="Grafik 5">
            <a:extLst>
              <a:ext uri="{FF2B5EF4-FFF2-40B4-BE49-F238E27FC236}">
                <a16:creationId xmlns:a16="http://schemas.microsoft.com/office/drawing/2014/main" id="{D8ABB582-9545-DF89-6BB6-7344CC51B7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3073" y="3141192"/>
            <a:ext cx="3732270" cy="1087004"/>
          </a:xfrm>
          <a:prstGeom prst="rect">
            <a:avLst/>
          </a:prstGeom>
        </p:spPr>
      </p:pic>
      <p:sp>
        <p:nvSpPr>
          <p:cNvPr id="7" name="Textfeld 6">
            <a:extLst>
              <a:ext uri="{FF2B5EF4-FFF2-40B4-BE49-F238E27FC236}">
                <a16:creationId xmlns:a16="http://schemas.microsoft.com/office/drawing/2014/main" id="{B96AD545-0D5A-3E72-7058-9273BF6805D0}"/>
              </a:ext>
            </a:extLst>
          </p:cNvPr>
          <p:cNvSpPr txBox="1"/>
          <p:nvPr/>
        </p:nvSpPr>
        <p:spPr>
          <a:xfrm>
            <a:off x="422568" y="4445367"/>
            <a:ext cx="3892492" cy="338554"/>
          </a:xfrm>
          <a:prstGeom prst="rect">
            <a:avLst/>
          </a:prstGeom>
        </p:spPr>
        <p:txBody>
          <a:bodyPr vert="horz" wrap="square" lIns="91440" tIns="45720" rIns="91440" bIns="45720" rtlCol="0" anchor="t">
            <a:spAutoFit/>
          </a:bodyPr>
          <a:lstStyle/>
          <a:p>
            <a:pPr algn="ctr"/>
            <a:r>
              <a:rPr lang="en-US" sz="1600"/>
              <a:t>Project</a:t>
            </a:r>
            <a:r>
              <a:rPr lang="en-US" sz="1600" b="1"/>
              <a:t> </a:t>
            </a:r>
            <a:r>
              <a:rPr lang="en-US" sz="1600" b="1">
                <a:solidFill>
                  <a:srgbClr val="00B050"/>
                </a:solidFill>
              </a:rPr>
              <a:t>on schedule and on budget</a:t>
            </a:r>
          </a:p>
        </p:txBody>
      </p:sp>
      <p:pic>
        <p:nvPicPr>
          <p:cNvPr id="12" name="Grafik 11">
            <a:extLst>
              <a:ext uri="{FF2B5EF4-FFF2-40B4-BE49-F238E27FC236}">
                <a16:creationId xmlns:a16="http://schemas.microsoft.com/office/drawing/2014/main" id="{1CACA459-171B-409C-D995-5BCD205C46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71598" y="3440440"/>
            <a:ext cx="1282438" cy="803917"/>
          </a:xfrm>
          <a:prstGeom prst="rect">
            <a:avLst/>
          </a:prstGeom>
          <a:ln>
            <a:solidFill>
              <a:schemeClr val="tx1">
                <a:lumMod val="65000"/>
                <a:lumOff val="35000"/>
              </a:schemeClr>
            </a:solidFill>
          </a:ln>
        </p:spPr>
      </p:pic>
      <p:pic>
        <p:nvPicPr>
          <p:cNvPr id="13" name="Grafik 12">
            <a:extLst>
              <a:ext uri="{FF2B5EF4-FFF2-40B4-BE49-F238E27FC236}">
                <a16:creationId xmlns:a16="http://schemas.microsoft.com/office/drawing/2014/main" id="{51495DB6-9DB5-298C-2651-DBC1EF9156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57896" y="3441470"/>
            <a:ext cx="1041385" cy="781039"/>
          </a:xfrm>
          <a:prstGeom prst="rect">
            <a:avLst/>
          </a:prstGeom>
        </p:spPr>
      </p:pic>
      <p:pic>
        <p:nvPicPr>
          <p:cNvPr id="14" name="Grafik 13">
            <a:extLst>
              <a:ext uri="{FF2B5EF4-FFF2-40B4-BE49-F238E27FC236}">
                <a16:creationId xmlns:a16="http://schemas.microsoft.com/office/drawing/2014/main" id="{3DCD1D2C-30EF-CADF-983F-26DA66BB4B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39676" y="3440440"/>
            <a:ext cx="1391526" cy="783893"/>
          </a:xfrm>
          <a:prstGeom prst="rect">
            <a:avLst/>
          </a:prstGeom>
          <a:ln>
            <a:solidFill>
              <a:schemeClr val="tx1">
                <a:lumMod val="65000"/>
                <a:lumOff val="35000"/>
              </a:schemeClr>
            </a:solidFill>
          </a:ln>
        </p:spPr>
      </p:pic>
      <p:pic>
        <p:nvPicPr>
          <p:cNvPr id="10" name="Grafik 9">
            <a:extLst>
              <a:ext uri="{FF2B5EF4-FFF2-40B4-BE49-F238E27FC236}">
                <a16:creationId xmlns:a16="http://schemas.microsoft.com/office/drawing/2014/main" id="{8E4F59E5-9DDD-002B-8B2D-39BE7988D7D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04412" y="1010661"/>
            <a:ext cx="1084998" cy="818782"/>
          </a:xfrm>
          <a:prstGeom prst="rect">
            <a:avLst/>
          </a:prstGeom>
        </p:spPr>
      </p:pic>
      <p:sp>
        <p:nvSpPr>
          <p:cNvPr id="8" name="Textfeld 7">
            <a:extLst>
              <a:ext uri="{FF2B5EF4-FFF2-40B4-BE49-F238E27FC236}">
                <a16:creationId xmlns:a16="http://schemas.microsoft.com/office/drawing/2014/main" id="{81E9A27F-D1E1-5483-1406-642D67D4753A}"/>
              </a:ext>
            </a:extLst>
          </p:cNvPr>
          <p:cNvSpPr txBox="1"/>
          <p:nvPr/>
        </p:nvSpPr>
        <p:spPr>
          <a:xfrm>
            <a:off x="7103354" y="4636284"/>
            <a:ext cx="1683474" cy="253916"/>
          </a:xfrm>
          <a:prstGeom prst="rect">
            <a:avLst/>
          </a:prstGeom>
        </p:spPr>
        <p:txBody>
          <a:bodyPr vert="horz" wrap="none" lIns="91440" tIns="45720" rIns="91440" bIns="45720" rtlCol="0" anchor="t">
            <a:spAutoFit/>
          </a:bodyPr>
          <a:lstStyle/>
          <a:p>
            <a:pPr algn="l"/>
            <a:r>
              <a:rPr lang="en-US" sz="1050" i="1" dirty="0"/>
              <a:t>Courtesy L. </a:t>
            </a:r>
            <a:r>
              <a:rPr lang="en-US" sz="1050" i="1" dirty="0" err="1"/>
              <a:t>Gröning</a:t>
            </a:r>
            <a:r>
              <a:rPr lang="en-US" sz="1050" i="1" dirty="0"/>
              <a:t> et al</a:t>
            </a:r>
          </a:p>
        </p:txBody>
      </p:sp>
      <p:sp>
        <p:nvSpPr>
          <p:cNvPr id="9" name="Datumsplatzhalter 8">
            <a:extLst>
              <a:ext uri="{FF2B5EF4-FFF2-40B4-BE49-F238E27FC236}">
                <a16:creationId xmlns:a16="http://schemas.microsoft.com/office/drawing/2014/main" id="{F7411580-CEFD-FC69-7825-E1DAB8C6EAF4}"/>
              </a:ext>
            </a:extLst>
          </p:cNvPr>
          <p:cNvSpPr>
            <a:spLocks noGrp="1"/>
          </p:cNvSpPr>
          <p:nvPr>
            <p:ph type="dt" sz="half" idx="2"/>
          </p:nvPr>
        </p:nvSpPr>
        <p:spPr/>
        <p:txBody>
          <a:bodyPr/>
          <a:lstStyle/>
          <a:p>
            <a:r>
              <a:rPr lang="de-DE"/>
              <a:t>R. Aßmann - ACC</a:t>
            </a:r>
          </a:p>
        </p:txBody>
      </p:sp>
      <p:sp>
        <p:nvSpPr>
          <p:cNvPr id="11" name="Fußzeilenplatzhalter 10">
            <a:extLst>
              <a:ext uri="{FF2B5EF4-FFF2-40B4-BE49-F238E27FC236}">
                <a16:creationId xmlns:a16="http://schemas.microsoft.com/office/drawing/2014/main" id="{BEBECD39-4191-2256-9FFF-801884FB5E42}"/>
              </a:ext>
            </a:extLst>
          </p:cNvPr>
          <p:cNvSpPr>
            <a:spLocks noGrp="1"/>
          </p:cNvSpPr>
          <p:nvPr>
            <p:ph type="ftr" sz="quarter" idx="3"/>
          </p:nvPr>
        </p:nvSpPr>
        <p:spPr/>
        <p:txBody>
          <a:bodyPr/>
          <a:lstStyle/>
          <a:p>
            <a:pPr algn="l"/>
            <a:r>
              <a:rPr lang="de-DE"/>
              <a:t>HFHF - IAP Seminar 25.02.2024</a:t>
            </a:r>
          </a:p>
        </p:txBody>
      </p:sp>
    </p:spTree>
    <p:extLst>
      <p:ext uri="{BB962C8B-B14F-4D97-AF65-F5344CB8AC3E}">
        <p14:creationId xmlns:p14="http://schemas.microsoft.com/office/powerpoint/2010/main" val="1542811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7D92E-5E59-1B50-964A-3D855A3AA393}"/>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50F467C1-A11C-7747-E921-FB47BF8A40F0}"/>
              </a:ext>
            </a:extLst>
          </p:cNvPr>
          <p:cNvSpPr/>
          <p:nvPr/>
        </p:nvSpPr>
        <p:spPr>
          <a:xfrm>
            <a:off x="107950" y="1083733"/>
            <a:ext cx="8925983" cy="2836334"/>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el 1">
            <a:extLst>
              <a:ext uri="{FF2B5EF4-FFF2-40B4-BE49-F238E27FC236}">
                <a16:creationId xmlns:a16="http://schemas.microsoft.com/office/drawing/2014/main" id="{E2570CC8-DB73-37E4-8472-E4E9D3B2DCB9}"/>
              </a:ext>
            </a:extLst>
          </p:cNvPr>
          <p:cNvSpPr>
            <a:spLocks noGrp="1"/>
          </p:cNvSpPr>
          <p:nvPr>
            <p:ph type="title"/>
          </p:nvPr>
        </p:nvSpPr>
        <p:spPr/>
        <p:txBody>
          <a:bodyPr/>
          <a:lstStyle/>
          <a:p>
            <a:r>
              <a:rPr lang="en-US" dirty="0"/>
              <a:t>Collaboration &amp; Scientific Exchange are Crucial</a:t>
            </a:r>
          </a:p>
        </p:txBody>
      </p:sp>
      <p:sp>
        <p:nvSpPr>
          <p:cNvPr id="4" name="Datumsplatzhalter 3">
            <a:extLst>
              <a:ext uri="{FF2B5EF4-FFF2-40B4-BE49-F238E27FC236}">
                <a16:creationId xmlns:a16="http://schemas.microsoft.com/office/drawing/2014/main" id="{C12B6512-3BF0-E535-1411-A53F1FA614E4}"/>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8F6860FC-4EA6-6A65-47F9-10518FC24866}"/>
              </a:ext>
            </a:extLst>
          </p:cNvPr>
          <p:cNvSpPr>
            <a:spLocks noGrp="1"/>
          </p:cNvSpPr>
          <p:nvPr>
            <p:ph type="ftr" sz="quarter" idx="3"/>
          </p:nvPr>
        </p:nvSpPr>
        <p:spPr/>
        <p:txBody>
          <a:bodyPr/>
          <a:lstStyle/>
          <a:p>
            <a:pPr algn="l"/>
            <a:r>
              <a:rPr lang="de-DE"/>
              <a:t>HFHF - IAP Seminar 25.02.2024</a:t>
            </a:r>
          </a:p>
        </p:txBody>
      </p:sp>
      <p:pic>
        <p:nvPicPr>
          <p:cNvPr id="3" name="Grafik 2">
            <a:extLst>
              <a:ext uri="{FF2B5EF4-FFF2-40B4-BE49-F238E27FC236}">
                <a16:creationId xmlns:a16="http://schemas.microsoft.com/office/drawing/2014/main" id="{7BA3FE19-72D3-C05E-17B6-3E86D19309F1}"/>
              </a:ext>
            </a:extLst>
          </p:cNvPr>
          <p:cNvPicPr>
            <a:picLocks noChangeAspect="1"/>
          </p:cNvPicPr>
          <p:nvPr/>
        </p:nvPicPr>
        <p:blipFill>
          <a:blip r:embed="rId2"/>
          <a:stretch>
            <a:fillRect/>
          </a:stretch>
        </p:blipFill>
        <p:spPr>
          <a:xfrm>
            <a:off x="107950" y="1164166"/>
            <a:ext cx="5067300" cy="2679700"/>
          </a:xfrm>
          <a:prstGeom prst="rect">
            <a:avLst/>
          </a:prstGeom>
        </p:spPr>
      </p:pic>
      <p:pic>
        <p:nvPicPr>
          <p:cNvPr id="9" name="Grafik 8">
            <a:extLst>
              <a:ext uri="{FF2B5EF4-FFF2-40B4-BE49-F238E27FC236}">
                <a16:creationId xmlns:a16="http://schemas.microsoft.com/office/drawing/2014/main" id="{391868D7-7E79-EEAB-8CE1-77B51B11F0CC}"/>
              </a:ext>
            </a:extLst>
          </p:cNvPr>
          <p:cNvPicPr>
            <a:picLocks noChangeAspect="1"/>
          </p:cNvPicPr>
          <p:nvPr/>
        </p:nvPicPr>
        <p:blipFill>
          <a:blip r:embed="rId3"/>
          <a:stretch>
            <a:fillRect/>
          </a:stretch>
        </p:blipFill>
        <p:spPr>
          <a:xfrm>
            <a:off x="4778722" y="1164166"/>
            <a:ext cx="4130066" cy="2529418"/>
          </a:xfrm>
          <a:prstGeom prst="rect">
            <a:avLst/>
          </a:prstGeom>
        </p:spPr>
      </p:pic>
      <p:sp>
        <p:nvSpPr>
          <p:cNvPr id="11" name="Textfeld 10">
            <a:extLst>
              <a:ext uri="{FF2B5EF4-FFF2-40B4-BE49-F238E27FC236}">
                <a16:creationId xmlns:a16="http://schemas.microsoft.com/office/drawing/2014/main" id="{0995AF52-EBDD-93A1-717E-5902534570DC}"/>
              </a:ext>
            </a:extLst>
          </p:cNvPr>
          <p:cNvSpPr txBox="1"/>
          <p:nvPr/>
        </p:nvSpPr>
        <p:spPr>
          <a:xfrm>
            <a:off x="107950" y="4020503"/>
            <a:ext cx="8925982" cy="646331"/>
          </a:xfrm>
          <a:prstGeom prst="rect">
            <a:avLst/>
          </a:prstGeom>
        </p:spPr>
        <p:txBody>
          <a:bodyPr vert="horz" wrap="square" lIns="91440" tIns="45720" rIns="91440" bIns="45720" rtlCol="0" anchor="t">
            <a:spAutoFit/>
          </a:bodyPr>
          <a:lstStyle/>
          <a:p>
            <a:pPr algn="l"/>
            <a:r>
              <a:rPr lang="en-US" dirty="0"/>
              <a:t>Thanks for organizing this – looking very much forward to our discussions on our fascinating accelerator science!</a:t>
            </a:r>
          </a:p>
        </p:txBody>
      </p:sp>
    </p:spTree>
    <p:extLst>
      <p:ext uri="{BB962C8B-B14F-4D97-AF65-F5344CB8AC3E}">
        <p14:creationId xmlns:p14="http://schemas.microsoft.com/office/powerpoint/2010/main" val="2849301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8D524-BBB2-5F52-FCE5-63C5480EEA1C}"/>
            </a:ext>
          </a:extLst>
        </p:cNvPr>
        <p:cNvGrpSpPr/>
        <p:nvPr/>
      </p:nvGrpSpPr>
      <p:grpSpPr>
        <a:xfrm>
          <a:off x="0" y="0"/>
          <a:ext cx="0" cy="0"/>
          <a:chOff x="0" y="0"/>
          <a:chExt cx="0" cy="0"/>
        </a:xfrm>
      </p:grpSpPr>
      <p:grpSp>
        <p:nvGrpSpPr>
          <p:cNvPr id="10" name="Gruppieren 9">
            <a:extLst>
              <a:ext uri="{FF2B5EF4-FFF2-40B4-BE49-F238E27FC236}">
                <a16:creationId xmlns:a16="http://schemas.microsoft.com/office/drawing/2014/main" id="{4DB2D83E-2364-6A98-ACF2-9128F2A8F072}"/>
              </a:ext>
            </a:extLst>
          </p:cNvPr>
          <p:cNvGrpSpPr/>
          <p:nvPr/>
        </p:nvGrpSpPr>
        <p:grpSpPr>
          <a:xfrm>
            <a:off x="201599" y="-108346"/>
            <a:ext cx="8983580" cy="4901715"/>
            <a:chOff x="325518" y="910837"/>
            <a:chExt cx="7314373" cy="3990945"/>
          </a:xfrm>
        </p:grpSpPr>
        <p:pic>
          <p:nvPicPr>
            <p:cNvPr id="6" name="Grafik 5">
              <a:extLst>
                <a:ext uri="{FF2B5EF4-FFF2-40B4-BE49-F238E27FC236}">
                  <a16:creationId xmlns:a16="http://schemas.microsoft.com/office/drawing/2014/main" id="{956C9D82-2B5F-EC02-05DB-CFB1F902F620}"/>
                </a:ext>
              </a:extLst>
            </p:cNvPr>
            <p:cNvPicPr>
              <a:picLocks noChangeAspect="1"/>
            </p:cNvPicPr>
            <p:nvPr/>
          </p:nvPicPr>
          <p:blipFill rotWithShape="1">
            <a:blip r:embed="rId2"/>
            <a:srcRect l="15629" t="17732" r="47645" b="38676"/>
            <a:stretch/>
          </p:blipFill>
          <p:spPr>
            <a:xfrm rot="5400000">
              <a:off x="2293726" y="-443934"/>
              <a:ext cx="3990945" cy="6700487"/>
            </a:xfrm>
            <a:prstGeom prst="rect">
              <a:avLst/>
            </a:prstGeom>
          </p:spPr>
        </p:pic>
        <p:sp>
          <p:nvSpPr>
            <p:cNvPr id="3" name="Rechteck 2">
              <a:extLst>
                <a:ext uri="{FF2B5EF4-FFF2-40B4-BE49-F238E27FC236}">
                  <a16:creationId xmlns:a16="http://schemas.microsoft.com/office/drawing/2014/main" id="{55EB490D-1116-83E0-07A6-5927E16054D4}"/>
                </a:ext>
              </a:extLst>
            </p:cNvPr>
            <p:cNvSpPr/>
            <p:nvPr/>
          </p:nvSpPr>
          <p:spPr>
            <a:xfrm>
              <a:off x="325518" y="910837"/>
              <a:ext cx="1813124" cy="2249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hteck 6">
              <a:extLst>
                <a:ext uri="{FF2B5EF4-FFF2-40B4-BE49-F238E27FC236}">
                  <a16:creationId xmlns:a16="http://schemas.microsoft.com/office/drawing/2014/main" id="{BCFAE975-E99E-494A-AEAC-FD02DCEF15FC}"/>
                </a:ext>
              </a:extLst>
            </p:cNvPr>
            <p:cNvSpPr/>
            <p:nvPr/>
          </p:nvSpPr>
          <p:spPr>
            <a:xfrm>
              <a:off x="6047876" y="1261288"/>
              <a:ext cx="1592015" cy="988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hteck 7">
              <a:extLst>
                <a:ext uri="{FF2B5EF4-FFF2-40B4-BE49-F238E27FC236}">
                  <a16:creationId xmlns:a16="http://schemas.microsoft.com/office/drawing/2014/main" id="{847B8D8A-2510-8A99-F2BD-88F3F4CF090F}"/>
                </a:ext>
              </a:extLst>
            </p:cNvPr>
            <p:cNvSpPr/>
            <p:nvPr/>
          </p:nvSpPr>
          <p:spPr>
            <a:xfrm>
              <a:off x="645925" y="2133600"/>
              <a:ext cx="2473470" cy="8341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hteck 8">
              <a:extLst>
                <a:ext uri="{FF2B5EF4-FFF2-40B4-BE49-F238E27FC236}">
                  <a16:creationId xmlns:a16="http://schemas.microsoft.com/office/drawing/2014/main" id="{2F56C46D-49A0-8058-4BA3-B1822314D1D2}"/>
                </a:ext>
              </a:extLst>
            </p:cNvPr>
            <p:cNvSpPr/>
            <p:nvPr/>
          </p:nvSpPr>
          <p:spPr>
            <a:xfrm>
              <a:off x="3304675" y="910837"/>
              <a:ext cx="4334767" cy="14393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 name="Datumsplatzhalter 3">
            <a:extLst>
              <a:ext uri="{FF2B5EF4-FFF2-40B4-BE49-F238E27FC236}">
                <a16:creationId xmlns:a16="http://schemas.microsoft.com/office/drawing/2014/main" id="{6773C9F3-2460-6777-D7D7-FE99568A63B1}"/>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5D151FA4-5D0F-273B-3E48-E795DE6AF889}"/>
              </a:ext>
            </a:extLst>
          </p:cNvPr>
          <p:cNvSpPr>
            <a:spLocks noGrp="1"/>
          </p:cNvSpPr>
          <p:nvPr>
            <p:ph type="ftr" sz="quarter" idx="3"/>
          </p:nvPr>
        </p:nvSpPr>
        <p:spPr/>
        <p:txBody>
          <a:bodyPr/>
          <a:lstStyle/>
          <a:p>
            <a:pPr algn="l"/>
            <a:r>
              <a:rPr lang="de-DE"/>
              <a:t>HFHF - IAP Seminar 25.02.2024</a:t>
            </a:r>
          </a:p>
        </p:txBody>
      </p:sp>
      <p:pic>
        <p:nvPicPr>
          <p:cNvPr id="11" name="Bild 6" descr="GSI_Logo_rgb.png">
            <a:extLst>
              <a:ext uri="{FF2B5EF4-FFF2-40B4-BE49-F238E27FC236}">
                <a16:creationId xmlns:a16="http://schemas.microsoft.com/office/drawing/2014/main" id="{199944E1-0164-1F40-DDD4-D3272452B4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9839" y="363875"/>
            <a:ext cx="1129081" cy="376361"/>
          </a:xfrm>
          <a:prstGeom prst="rect">
            <a:avLst/>
          </a:prstGeom>
        </p:spPr>
      </p:pic>
      <p:pic>
        <p:nvPicPr>
          <p:cNvPr id="13" name="Bild 12" descr="FAIR_Logo_rgb.png">
            <a:extLst>
              <a:ext uri="{FF2B5EF4-FFF2-40B4-BE49-F238E27FC236}">
                <a16:creationId xmlns:a16="http://schemas.microsoft.com/office/drawing/2014/main" id="{2F55966F-83F4-7CF1-4343-70006D31DF2B}"/>
              </a:ext>
            </a:extLst>
          </p:cNvPr>
          <p:cNvPicPr>
            <a:picLocks noChangeAspect="1"/>
          </p:cNvPicPr>
          <p:nvPr/>
        </p:nvPicPr>
        <p:blipFill>
          <a:blip r:embed="rId4" cstate="print">
            <a:extLst>
              <a:ext uri="{28A0092B-C50C-407E-A947-70E740481C1C}">
                <a14:useLocalDpi xmlns:a14="http://schemas.microsoft.com/office/drawing/2010/main"/>
              </a:ext>
            </a:extLst>
          </a:blip>
          <a:stretch/>
        </p:blipFill>
        <p:spPr bwMode="auto">
          <a:xfrm>
            <a:off x="6641314" y="223126"/>
            <a:ext cx="775055" cy="645879"/>
          </a:xfrm>
          <a:prstGeom prst="rect">
            <a:avLst/>
          </a:prstGeom>
        </p:spPr>
      </p:pic>
      <p:sp>
        <p:nvSpPr>
          <p:cNvPr id="15" name="Rechteck 14">
            <a:extLst>
              <a:ext uri="{FF2B5EF4-FFF2-40B4-BE49-F238E27FC236}">
                <a16:creationId xmlns:a16="http://schemas.microsoft.com/office/drawing/2014/main" id="{DC132106-F0A6-B939-3BDE-B58C126FE681}"/>
              </a:ext>
            </a:extLst>
          </p:cNvPr>
          <p:cNvSpPr/>
          <p:nvPr/>
        </p:nvSpPr>
        <p:spPr>
          <a:xfrm>
            <a:off x="1001345" y="-152406"/>
            <a:ext cx="3037939" cy="18738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Gerade Verbindung 11">
            <a:extLst>
              <a:ext uri="{FF2B5EF4-FFF2-40B4-BE49-F238E27FC236}">
                <a16:creationId xmlns:a16="http://schemas.microsoft.com/office/drawing/2014/main" id="{F65783F7-C8A5-AACA-C211-3E4EAC0E4C70}"/>
              </a:ext>
            </a:extLst>
          </p:cNvPr>
          <p:cNvCxnSpPr/>
          <p:nvPr/>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14" name="Grafik 13">
            <a:extLst>
              <a:ext uri="{FF2B5EF4-FFF2-40B4-BE49-F238E27FC236}">
                <a16:creationId xmlns:a16="http://schemas.microsoft.com/office/drawing/2014/main" id="{C3296A86-4F0E-17D8-A543-7428CD189AEC}"/>
              </a:ext>
            </a:extLst>
          </p:cNvPr>
          <p:cNvPicPr>
            <a:picLocks noChangeAspect="1"/>
          </p:cNvPicPr>
          <p:nvPr/>
        </p:nvPicPr>
        <p:blipFill rotWithShape="1">
          <a:blip r:embed="rId5"/>
          <a:srcRect l="16158" t="46185" r="76619" b="46591"/>
          <a:stretch/>
        </p:blipFill>
        <p:spPr>
          <a:xfrm rot="5400000">
            <a:off x="4419029" y="533759"/>
            <a:ext cx="963990" cy="1363577"/>
          </a:xfrm>
          <a:prstGeom prst="rect">
            <a:avLst/>
          </a:prstGeom>
        </p:spPr>
      </p:pic>
      <p:sp>
        <p:nvSpPr>
          <p:cNvPr id="18" name="Titel 17">
            <a:extLst>
              <a:ext uri="{FF2B5EF4-FFF2-40B4-BE49-F238E27FC236}">
                <a16:creationId xmlns:a16="http://schemas.microsoft.com/office/drawing/2014/main" id="{471D1EE3-C4C6-7DF5-451D-474F6FAB4563}"/>
              </a:ext>
            </a:extLst>
          </p:cNvPr>
          <p:cNvSpPr>
            <a:spLocks noGrp="1"/>
          </p:cNvSpPr>
          <p:nvPr>
            <p:ph type="title"/>
          </p:nvPr>
        </p:nvSpPr>
        <p:spPr/>
        <p:txBody>
          <a:bodyPr/>
          <a:lstStyle/>
          <a:p>
            <a:r>
              <a:rPr lang="en-US" dirty="0"/>
              <a:t>GSI/FAIR </a:t>
            </a:r>
            <a:r>
              <a:rPr lang="en-US" dirty="0" err="1"/>
              <a:t>Organisation</a:t>
            </a:r>
            <a:r>
              <a:rPr lang="en-US" dirty="0"/>
              <a:t> – Technical</a:t>
            </a:r>
            <a:br>
              <a:rPr lang="en-US" dirty="0"/>
            </a:br>
            <a:r>
              <a:rPr lang="en-US" dirty="0"/>
              <a:t>Sector</a:t>
            </a:r>
          </a:p>
        </p:txBody>
      </p:sp>
      <p:cxnSp>
        <p:nvCxnSpPr>
          <p:cNvPr id="20" name="Gerade Verbindung 19">
            <a:extLst>
              <a:ext uri="{FF2B5EF4-FFF2-40B4-BE49-F238E27FC236}">
                <a16:creationId xmlns:a16="http://schemas.microsoft.com/office/drawing/2014/main" id="{9A41EA67-D315-5E93-A3CF-0A9144301653}"/>
              </a:ext>
            </a:extLst>
          </p:cNvPr>
          <p:cNvCxnSpPr>
            <a:cxnSpLocks/>
          </p:cNvCxnSpPr>
          <p:nvPr/>
        </p:nvCxnSpPr>
        <p:spPr>
          <a:xfrm>
            <a:off x="4887686" y="1666094"/>
            <a:ext cx="0" cy="90718"/>
          </a:xfrm>
          <a:prstGeom prst="line">
            <a:avLst/>
          </a:prstGeom>
          <a:ln w="222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feld 20">
            <a:extLst>
              <a:ext uri="{FF2B5EF4-FFF2-40B4-BE49-F238E27FC236}">
                <a16:creationId xmlns:a16="http://schemas.microsoft.com/office/drawing/2014/main" id="{3B28F909-69B3-4168-64EB-B958D5CE0B8E}"/>
              </a:ext>
            </a:extLst>
          </p:cNvPr>
          <p:cNvSpPr txBox="1"/>
          <p:nvPr/>
        </p:nvSpPr>
        <p:spPr>
          <a:xfrm>
            <a:off x="7956983" y="1005272"/>
            <a:ext cx="1101584" cy="261610"/>
          </a:xfrm>
          <a:prstGeom prst="rect">
            <a:avLst/>
          </a:prstGeom>
        </p:spPr>
        <p:txBody>
          <a:bodyPr vert="horz" wrap="none" lIns="91440" tIns="45720" rIns="91440" bIns="45720" rtlCol="0" anchor="t">
            <a:spAutoFit/>
          </a:bodyPr>
          <a:lstStyle/>
          <a:p>
            <a:pPr algn="r"/>
            <a:r>
              <a:rPr lang="en-US" sz="1100" i="1" dirty="0"/>
              <a:t>February 2024</a:t>
            </a:r>
          </a:p>
        </p:txBody>
      </p:sp>
      <p:sp>
        <p:nvSpPr>
          <p:cNvPr id="22" name="Rechteck 21">
            <a:extLst>
              <a:ext uri="{FF2B5EF4-FFF2-40B4-BE49-F238E27FC236}">
                <a16:creationId xmlns:a16="http://schemas.microsoft.com/office/drawing/2014/main" id="{CC915F96-ABE8-6E55-DD25-D35A4ACD49FE}"/>
              </a:ext>
            </a:extLst>
          </p:cNvPr>
          <p:cNvSpPr>
            <a:spLocks/>
          </p:cNvSpPr>
          <p:nvPr/>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6986265E-7991-3F85-D8A9-830B083E78AC}"/>
              </a:ext>
            </a:extLst>
          </p:cNvPr>
          <p:cNvPicPr>
            <a:picLocks noChangeAspect="1"/>
          </p:cNvPicPr>
          <p:nvPr/>
        </p:nvPicPr>
        <p:blipFill rotWithShape="1">
          <a:blip r:embed="rId6"/>
          <a:srcRect t="21615"/>
          <a:stretch/>
        </p:blipFill>
        <p:spPr>
          <a:xfrm>
            <a:off x="201598" y="1014663"/>
            <a:ext cx="3246181" cy="1237050"/>
          </a:xfrm>
          <a:prstGeom prst="rect">
            <a:avLst/>
          </a:prstGeom>
        </p:spPr>
      </p:pic>
      <p:cxnSp>
        <p:nvCxnSpPr>
          <p:cNvPr id="17" name="Gerade Verbindung mit Pfeil 16">
            <a:extLst>
              <a:ext uri="{FF2B5EF4-FFF2-40B4-BE49-F238E27FC236}">
                <a16:creationId xmlns:a16="http://schemas.microsoft.com/office/drawing/2014/main" id="{808D0827-73D6-4EAF-15EC-5CFA18D772F4}"/>
              </a:ext>
            </a:extLst>
          </p:cNvPr>
          <p:cNvCxnSpPr>
            <a:cxnSpLocks/>
          </p:cNvCxnSpPr>
          <p:nvPr/>
        </p:nvCxnSpPr>
        <p:spPr>
          <a:xfrm>
            <a:off x="3447779" y="1990925"/>
            <a:ext cx="3193535" cy="42709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Abgerundetes Rechteck 26">
            <a:extLst>
              <a:ext uri="{FF2B5EF4-FFF2-40B4-BE49-F238E27FC236}">
                <a16:creationId xmlns:a16="http://schemas.microsoft.com/office/drawing/2014/main" id="{2820CA93-321C-642E-359E-FD85D674C101}"/>
              </a:ext>
            </a:extLst>
          </p:cNvPr>
          <p:cNvSpPr/>
          <p:nvPr/>
        </p:nvSpPr>
        <p:spPr>
          <a:xfrm>
            <a:off x="7160660" y="3968343"/>
            <a:ext cx="898357" cy="859557"/>
          </a:xfrm>
          <a:prstGeom prst="roundRect">
            <a:avLst>
              <a:gd name="adj" fmla="val 16667"/>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b="1" dirty="0">
                <a:solidFill>
                  <a:schemeClr val="tx1"/>
                </a:solidFill>
              </a:rPr>
              <a:t>8 </a:t>
            </a:r>
            <a:r>
              <a:rPr lang="en-US" sz="800" b="1" dirty="0" err="1">
                <a:solidFill>
                  <a:schemeClr val="tx1"/>
                </a:solidFill>
              </a:rPr>
              <a:t>Departm</a:t>
            </a:r>
            <a:r>
              <a:rPr lang="en-US" sz="800" b="1" dirty="0">
                <a:solidFill>
                  <a:schemeClr val="tx1"/>
                </a:solidFill>
              </a:rPr>
              <a:t>. </a:t>
            </a:r>
          </a:p>
          <a:p>
            <a:pPr algn="ctr"/>
            <a:endParaRPr lang="en-US" sz="300" b="1" dirty="0">
              <a:solidFill>
                <a:schemeClr val="tx1"/>
              </a:solidFill>
            </a:endParaRPr>
          </a:p>
          <a:p>
            <a:pPr algn="ctr"/>
            <a:r>
              <a:rPr lang="en-US" sz="600" dirty="0">
                <a:solidFill>
                  <a:schemeClr val="tx1"/>
                </a:solidFill>
              </a:rPr>
              <a:t>Operations – De-</a:t>
            </a:r>
            <a:r>
              <a:rPr lang="en-US" sz="600" dirty="0" err="1">
                <a:solidFill>
                  <a:schemeClr val="tx1"/>
                </a:solidFill>
              </a:rPr>
              <a:t>celerators</a:t>
            </a:r>
            <a:r>
              <a:rPr lang="en-US" sz="600" dirty="0">
                <a:solidFill>
                  <a:schemeClr val="tx1"/>
                </a:solidFill>
              </a:rPr>
              <a:t> – Ion Sources – LINAC – LI-NAC RF – Storage Rings –  Beam Cooling –  UNILAC PSU</a:t>
            </a:r>
            <a:endParaRPr lang="en-US" sz="800" b="1" dirty="0">
              <a:solidFill>
                <a:schemeClr val="tx1"/>
              </a:solidFill>
            </a:endParaRPr>
          </a:p>
        </p:txBody>
      </p:sp>
      <p:sp>
        <p:nvSpPr>
          <p:cNvPr id="28" name="Abgerundetes Rechteck 27">
            <a:extLst>
              <a:ext uri="{FF2B5EF4-FFF2-40B4-BE49-F238E27FC236}">
                <a16:creationId xmlns:a16="http://schemas.microsoft.com/office/drawing/2014/main" id="{7FC85E85-F7AA-1DF4-7C6A-E2D1E18D9237}"/>
              </a:ext>
            </a:extLst>
          </p:cNvPr>
          <p:cNvSpPr/>
          <p:nvPr/>
        </p:nvSpPr>
        <p:spPr>
          <a:xfrm>
            <a:off x="8133498" y="4411131"/>
            <a:ext cx="898357" cy="450634"/>
          </a:xfrm>
          <a:prstGeom prst="roundRect">
            <a:avLst>
              <a:gd name="adj" fmla="val 16667"/>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b="1" dirty="0">
                <a:solidFill>
                  <a:schemeClr val="tx1"/>
                </a:solidFill>
              </a:rPr>
              <a:t>2 </a:t>
            </a:r>
            <a:r>
              <a:rPr lang="en-US" sz="800" b="1" dirty="0" err="1">
                <a:solidFill>
                  <a:schemeClr val="tx1"/>
                </a:solidFill>
              </a:rPr>
              <a:t>Departm</a:t>
            </a:r>
            <a:r>
              <a:rPr lang="en-US" sz="800" b="1" dirty="0">
                <a:solidFill>
                  <a:schemeClr val="tx1"/>
                </a:solidFill>
              </a:rPr>
              <a:t>.</a:t>
            </a:r>
          </a:p>
          <a:p>
            <a:pPr algn="ctr"/>
            <a:endParaRPr lang="en-US" sz="200" b="1" dirty="0">
              <a:solidFill>
                <a:schemeClr val="tx1"/>
              </a:solidFill>
            </a:endParaRPr>
          </a:p>
          <a:p>
            <a:pPr algn="ctr"/>
            <a:r>
              <a:rPr lang="en-US" sz="600" dirty="0">
                <a:solidFill>
                  <a:schemeClr val="tx1"/>
                </a:solidFill>
              </a:rPr>
              <a:t>Mechanics, Metal Working – Technology Lab.</a:t>
            </a:r>
          </a:p>
        </p:txBody>
      </p:sp>
      <p:sp>
        <p:nvSpPr>
          <p:cNvPr id="31" name="Freihandform 30">
            <a:extLst>
              <a:ext uri="{FF2B5EF4-FFF2-40B4-BE49-F238E27FC236}">
                <a16:creationId xmlns:a16="http://schemas.microsoft.com/office/drawing/2014/main" id="{7D78A3F8-E3A1-FA56-5CAB-49E0B9903489}"/>
              </a:ext>
            </a:extLst>
          </p:cNvPr>
          <p:cNvSpPr/>
          <p:nvPr/>
        </p:nvSpPr>
        <p:spPr>
          <a:xfrm>
            <a:off x="6172199" y="2426489"/>
            <a:ext cx="2937933" cy="2526509"/>
          </a:xfrm>
          <a:custGeom>
            <a:avLst/>
            <a:gdLst>
              <a:gd name="connsiteX0" fmla="*/ 0 w 2937933"/>
              <a:gd name="connsiteY0" fmla="*/ 0 h 2641600"/>
              <a:gd name="connsiteX1" fmla="*/ 2929467 w 2937933"/>
              <a:gd name="connsiteY1" fmla="*/ 8467 h 2641600"/>
              <a:gd name="connsiteX2" fmla="*/ 2937933 w 2937933"/>
              <a:gd name="connsiteY2" fmla="*/ 2641600 h 2641600"/>
              <a:gd name="connsiteX3" fmla="*/ 897467 w 2937933"/>
              <a:gd name="connsiteY3" fmla="*/ 2616200 h 2641600"/>
              <a:gd name="connsiteX4" fmla="*/ 897467 w 2937933"/>
              <a:gd name="connsiteY4" fmla="*/ 1312333 h 2641600"/>
              <a:gd name="connsiteX5" fmla="*/ 8467 w 2937933"/>
              <a:gd name="connsiteY5" fmla="*/ 1295400 h 2641600"/>
              <a:gd name="connsiteX6" fmla="*/ 0 w 2937933"/>
              <a:gd name="connsiteY6" fmla="*/ 0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37933" h="2641600">
                <a:moveTo>
                  <a:pt x="0" y="0"/>
                </a:moveTo>
                <a:lnTo>
                  <a:pt x="2929467" y="8467"/>
                </a:lnTo>
                <a:lnTo>
                  <a:pt x="2937933" y="2641600"/>
                </a:lnTo>
                <a:lnTo>
                  <a:pt x="897467" y="2616200"/>
                </a:lnTo>
                <a:lnTo>
                  <a:pt x="897467" y="1312333"/>
                </a:lnTo>
                <a:lnTo>
                  <a:pt x="8467" y="1295400"/>
                </a:lnTo>
                <a:cubicBezTo>
                  <a:pt x="5645" y="872067"/>
                  <a:pt x="2822" y="448733"/>
                  <a:pt x="0" y="0"/>
                </a:cubicBezTo>
                <a:close/>
              </a:path>
            </a:pathLst>
          </a:custGeom>
          <a:noFill/>
          <a:ln w="571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hteck 35">
            <a:extLst>
              <a:ext uri="{FF2B5EF4-FFF2-40B4-BE49-F238E27FC236}">
                <a16:creationId xmlns:a16="http://schemas.microsoft.com/office/drawing/2014/main" id="{6B817B0A-B415-BDD2-C6CC-CD1D7430A5E2}"/>
              </a:ext>
            </a:extLst>
          </p:cNvPr>
          <p:cNvSpPr/>
          <p:nvPr/>
        </p:nvSpPr>
        <p:spPr>
          <a:xfrm>
            <a:off x="1001345" y="2424663"/>
            <a:ext cx="5026922" cy="2528335"/>
          </a:xfrm>
          <a:prstGeom prst="rect">
            <a:avLst/>
          </a:prstGeom>
          <a:noFill/>
          <a:ln w="57150">
            <a:solidFill>
              <a:srgbClr val="0070C0"/>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Textfeld 38">
            <a:extLst>
              <a:ext uri="{FF2B5EF4-FFF2-40B4-BE49-F238E27FC236}">
                <a16:creationId xmlns:a16="http://schemas.microsoft.com/office/drawing/2014/main" id="{FC3AC520-E87E-0342-1CB7-44C19C82AFD5}"/>
              </a:ext>
            </a:extLst>
          </p:cNvPr>
          <p:cNvSpPr txBox="1"/>
          <p:nvPr/>
        </p:nvSpPr>
        <p:spPr>
          <a:xfrm>
            <a:off x="94864" y="2426490"/>
            <a:ext cx="828002" cy="2123658"/>
          </a:xfrm>
          <a:prstGeom prst="rect">
            <a:avLst/>
          </a:prstGeom>
        </p:spPr>
        <p:txBody>
          <a:bodyPr vert="horz" wrap="square" lIns="91440" tIns="45720" rIns="91440" bIns="45720" rtlCol="0" anchor="t">
            <a:spAutoFit/>
          </a:bodyPr>
          <a:lstStyle/>
          <a:p>
            <a:pPr algn="r"/>
            <a:r>
              <a:rPr lang="en-US" sz="1400" b="1" i="1" dirty="0">
                <a:solidFill>
                  <a:srgbClr val="0070C0"/>
                </a:solidFill>
              </a:rPr>
              <a:t>FAIR</a:t>
            </a:r>
          </a:p>
          <a:p>
            <a:pPr algn="r"/>
            <a:r>
              <a:rPr lang="en-US" sz="1400" b="1" i="1" dirty="0">
                <a:solidFill>
                  <a:srgbClr val="0070C0"/>
                </a:solidFill>
              </a:rPr>
              <a:t>Project</a:t>
            </a:r>
          </a:p>
          <a:p>
            <a:pPr algn="r"/>
            <a:endParaRPr lang="en-US" sz="1100" i="1" dirty="0">
              <a:solidFill>
                <a:srgbClr val="0070C0"/>
              </a:solidFill>
            </a:endParaRPr>
          </a:p>
          <a:p>
            <a:pPr algn="r"/>
            <a:r>
              <a:rPr lang="en-US" sz="1100" b="1" i="1" dirty="0">
                <a:solidFill>
                  <a:srgbClr val="0070C0"/>
                </a:solidFill>
              </a:rPr>
              <a:t>2027</a:t>
            </a:r>
            <a:r>
              <a:rPr lang="en-US" sz="1100" i="1" dirty="0">
                <a:solidFill>
                  <a:srgbClr val="0070C0"/>
                </a:solidFill>
              </a:rPr>
              <a:t> </a:t>
            </a:r>
            <a:br>
              <a:rPr lang="en-US" sz="1100" i="1" dirty="0">
                <a:solidFill>
                  <a:srgbClr val="0070C0"/>
                </a:solidFill>
              </a:rPr>
            </a:br>
            <a:r>
              <a:rPr lang="en-US" sz="1000" i="1" dirty="0">
                <a:solidFill>
                  <a:srgbClr val="0070C0"/>
                </a:solidFill>
              </a:rPr>
              <a:t>FAIR Early Science Completion</a:t>
            </a:r>
          </a:p>
          <a:p>
            <a:pPr algn="r"/>
            <a:endParaRPr lang="en-US" sz="1100" i="1" dirty="0">
              <a:solidFill>
                <a:srgbClr val="0070C0"/>
              </a:solidFill>
            </a:endParaRPr>
          </a:p>
          <a:p>
            <a:pPr algn="r"/>
            <a:r>
              <a:rPr lang="en-US" sz="1100" b="1" i="1" dirty="0">
                <a:solidFill>
                  <a:srgbClr val="0070C0"/>
                </a:solidFill>
              </a:rPr>
              <a:t>2028</a:t>
            </a:r>
          </a:p>
          <a:p>
            <a:pPr algn="r"/>
            <a:r>
              <a:rPr lang="en-US" sz="1000" i="1" dirty="0">
                <a:solidFill>
                  <a:srgbClr val="0070C0"/>
                </a:solidFill>
              </a:rPr>
              <a:t>FAIR First Science Completion</a:t>
            </a:r>
          </a:p>
        </p:txBody>
      </p:sp>
      <p:sp>
        <p:nvSpPr>
          <p:cNvPr id="40" name="Textfeld 39">
            <a:extLst>
              <a:ext uri="{FF2B5EF4-FFF2-40B4-BE49-F238E27FC236}">
                <a16:creationId xmlns:a16="http://schemas.microsoft.com/office/drawing/2014/main" id="{157356BC-1C9E-9115-FF65-A4A3DDA2D9DD}"/>
              </a:ext>
            </a:extLst>
          </p:cNvPr>
          <p:cNvSpPr txBox="1"/>
          <p:nvPr/>
        </p:nvSpPr>
        <p:spPr>
          <a:xfrm>
            <a:off x="8031884" y="1666194"/>
            <a:ext cx="1101584" cy="677108"/>
          </a:xfrm>
          <a:prstGeom prst="rect">
            <a:avLst/>
          </a:prstGeom>
        </p:spPr>
        <p:txBody>
          <a:bodyPr vert="horz" wrap="square" lIns="91440" tIns="45720" rIns="91440" bIns="45720" rtlCol="0" anchor="t">
            <a:spAutoFit/>
          </a:bodyPr>
          <a:lstStyle/>
          <a:p>
            <a:r>
              <a:rPr lang="en-US" sz="1400" b="1" i="1" dirty="0">
                <a:solidFill>
                  <a:srgbClr val="FF0000"/>
                </a:solidFill>
              </a:rPr>
              <a:t>ACC </a:t>
            </a:r>
            <a:r>
              <a:rPr lang="en-US" sz="1200" i="1" dirty="0">
                <a:solidFill>
                  <a:srgbClr val="FF0000"/>
                </a:solidFill>
              </a:rPr>
              <a:t>Operations &amp; Development</a:t>
            </a:r>
            <a:endParaRPr lang="en-US" sz="1400" i="1" dirty="0">
              <a:solidFill>
                <a:srgbClr val="FF0000"/>
              </a:solidFill>
            </a:endParaRPr>
          </a:p>
        </p:txBody>
      </p:sp>
    </p:spTree>
    <p:extLst>
      <p:ext uri="{BB962C8B-B14F-4D97-AF65-F5344CB8AC3E}">
        <p14:creationId xmlns:p14="http://schemas.microsoft.com/office/powerpoint/2010/main" val="847700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15100-26E7-C9EF-017D-153140B7E563}"/>
              </a:ext>
            </a:extLst>
          </p:cNvPr>
          <p:cNvSpPr>
            <a:spLocks noGrp="1"/>
          </p:cNvSpPr>
          <p:nvPr>
            <p:ph type="title"/>
          </p:nvPr>
        </p:nvSpPr>
        <p:spPr/>
        <p:txBody>
          <a:bodyPr/>
          <a:lstStyle/>
          <a:p>
            <a:r>
              <a:rPr lang="en-US" dirty="0"/>
              <a:t>Collaboration &amp; Scientific Exchange are Crucial</a:t>
            </a:r>
          </a:p>
        </p:txBody>
      </p:sp>
      <p:sp>
        <p:nvSpPr>
          <p:cNvPr id="4" name="Datumsplatzhalter 3">
            <a:extLst>
              <a:ext uri="{FF2B5EF4-FFF2-40B4-BE49-F238E27FC236}">
                <a16:creationId xmlns:a16="http://schemas.microsoft.com/office/drawing/2014/main" id="{4FE04DF0-5C74-AC2D-C572-4791B4049107}"/>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20F58F9E-E36A-6DF0-079E-CE45483B771E}"/>
              </a:ext>
            </a:extLst>
          </p:cNvPr>
          <p:cNvSpPr>
            <a:spLocks noGrp="1"/>
          </p:cNvSpPr>
          <p:nvPr>
            <p:ph type="ftr" sz="quarter" idx="3"/>
          </p:nvPr>
        </p:nvSpPr>
        <p:spPr/>
        <p:txBody>
          <a:bodyPr/>
          <a:lstStyle/>
          <a:p>
            <a:pPr algn="l"/>
            <a:r>
              <a:rPr lang="de-DE"/>
              <a:t>HFHF - IAP Seminar 25.02.2024</a:t>
            </a:r>
          </a:p>
        </p:txBody>
      </p:sp>
      <p:pic>
        <p:nvPicPr>
          <p:cNvPr id="6" name="Grafik 5">
            <a:extLst>
              <a:ext uri="{FF2B5EF4-FFF2-40B4-BE49-F238E27FC236}">
                <a16:creationId xmlns:a16="http://schemas.microsoft.com/office/drawing/2014/main" id="{CB10CB42-9482-1EFB-E1C3-8AEF11AA8453}"/>
              </a:ext>
            </a:extLst>
          </p:cNvPr>
          <p:cNvPicPr>
            <a:picLocks noChangeAspect="1"/>
          </p:cNvPicPr>
          <p:nvPr/>
        </p:nvPicPr>
        <p:blipFill>
          <a:blip r:embed="rId2"/>
          <a:stretch>
            <a:fillRect/>
          </a:stretch>
        </p:blipFill>
        <p:spPr>
          <a:xfrm>
            <a:off x="3857625" y="912283"/>
            <a:ext cx="5279416" cy="2969671"/>
          </a:xfrm>
          <a:prstGeom prst="rect">
            <a:avLst/>
          </a:prstGeom>
        </p:spPr>
      </p:pic>
      <p:pic>
        <p:nvPicPr>
          <p:cNvPr id="7" name="Grafik 6">
            <a:extLst>
              <a:ext uri="{FF2B5EF4-FFF2-40B4-BE49-F238E27FC236}">
                <a16:creationId xmlns:a16="http://schemas.microsoft.com/office/drawing/2014/main" id="{230B5B92-3D4D-014D-41A2-13427084B04A}"/>
              </a:ext>
            </a:extLst>
          </p:cNvPr>
          <p:cNvPicPr>
            <a:picLocks noChangeAspect="1"/>
          </p:cNvPicPr>
          <p:nvPr/>
        </p:nvPicPr>
        <p:blipFill rotWithShape="1">
          <a:blip r:embed="rId3"/>
          <a:srcRect t="22073"/>
          <a:stretch/>
        </p:blipFill>
        <p:spPr>
          <a:xfrm>
            <a:off x="0" y="912283"/>
            <a:ext cx="3857625" cy="4008176"/>
          </a:xfrm>
          <a:prstGeom prst="rect">
            <a:avLst/>
          </a:prstGeom>
        </p:spPr>
      </p:pic>
      <p:sp>
        <p:nvSpPr>
          <p:cNvPr id="8" name="Textfeld 7">
            <a:extLst>
              <a:ext uri="{FF2B5EF4-FFF2-40B4-BE49-F238E27FC236}">
                <a16:creationId xmlns:a16="http://schemas.microsoft.com/office/drawing/2014/main" id="{846C7C46-A1E4-2B56-C036-29315EB03B4A}"/>
              </a:ext>
            </a:extLst>
          </p:cNvPr>
          <p:cNvSpPr txBox="1"/>
          <p:nvPr/>
        </p:nvSpPr>
        <p:spPr>
          <a:xfrm>
            <a:off x="3962401" y="3973172"/>
            <a:ext cx="4057521" cy="892552"/>
          </a:xfrm>
          <a:prstGeom prst="rect">
            <a:avLst/>
          </a:prstGeom>
        </p:spPr>
        <p:txBody>
          <a:bodyPr vert="horz" wrap="none" lIns="91440" tIns="45720" rIns="91440" bIns="45720" rtlCol="0" anchor="t">
            <a:spAutoFit/>
          </a:bodyPr>
          <a:lstStyle/>
          <a:p>
            <a:pPr algn="l"/>
            <a:r>
              <a:rPr lang="en-US" b="1" dirty="0"/>
              <a:t>GSI Accelerator Seminar Series</a:t>
            </a:r>
          </a:p>
          <a:p>
            <a:pPr algn="l"/>
            <a:r>
              <a:rPr lang="en-US" sz="1600" dirty="0"/>
              <a:t>Last week in person </a:t>
            </a:r>
            <a:r>
              <a:rPr lang="en-US" sz="1600" dirty="0">
                <a:sym typeface="Wingdings" pitchFamily="2" charset="2"/>
              </a:rPr>
              <a:t> 40– 50 participants</a:t>
            </a:r>
          </a:p>
          <a:p>
            <a:pPr algn="l"/>
            <a:r>
              <a:rPr lang="en-US" sz="1600" dirty="0"/>
              <a:t>Budget reserved for this</a:t>
            </a:r>
          </a:p>
        </p:txBody>
      </p:sp>
    </p:spTree>
    <p:extLst>
      <p:ext uri="{BB962C8B-B14F-4D97-AF65-F5344CB8AC3E}">
        <p14:creationId xmlns:p14="http://schemas.microsoft.com/office/powerpoint/2010/main" val="1647296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Conclusion and Outlook</a:t>
            </a:r>
          </a:p>
        </p:txBody>
      </p:sp>
      <p:sp>
        <p:nvSpPr>
          <p:cNvPr id="3" name="Inhaltsplatzhalter 2"/>
          <p:cNvSpPr>
            <a:spLocks noGrp="1"/>
          </p:cNvSpPr>
          <p:nvPr>
            <p:ph idx="1"/>
          </p:nvPr>
        </p:nvSpPr>
        <p:spPr>
          <a:xfrm>
            <a:off x="143823" y="989774"/>
            <a:ext cx="5467623" cy="3923329"/>
          </a:xfrm>
        </p:spPr>
        <p:txBody>
          <a:bodyPr/>
          <a:lstStyle/>
          <a:p>
            <a:pPr>
              <a:spcBef>
                <a:spcPts val="600"/>
              </a:spcBef>
            </a:pPr>
            <a:r>
              <a:rPr lang="en-US" sz="1600" dirty="0"/>
              <a:t>Long shutdown 2022 </a:t>
            </a:r>
            <a:r>
              <a:rPr lang="en-US" sz="1600" dirty="0">
                <a:sym typeface="Wingdings" pitchFamily="2" charset="2"/>
              </a:rPr>
              <a:t> 2023: </a:t>
            </a:r>
            <a:r>
              <a:rPr lang="en-US" sz="1600" b="1" dirty="0">
                <a:solidFill>
                  <a:srgbClr val="00B050"/>
                </a:solidFill>
              </a:rPr>
              <a:t>completed</a:t>
            </a:r>
          </a:p>
          <a:p>
            <a:pPr>
              <a:spcBef>
                <a:spcPts val="600"/>
              </a:spcBef>
            </a:pPr>
            <a:r>
              <a:rPr lang="en-US" sz="1600" dirty="0">
                <a:sym typeface="Wingdings" pitchFamily="2" charset="2"/>
              </a:rPr>
              <a:t>Engineering run </a:t>
            </a:r>
            <a:r>
              <a:rPr lang="en-US" sz="1600" b="1" dirty="0">
                <a:solidFill>
                  <a:srgbClr val="00B050"/>
                </a:solidFill>
                <a:sym typeface="Wingdings" pitchFamily="2" charset="2"/>
              </a:rPr>
              <a:t>successful, </a:t>
            </a:r>
            <a:r>
              <a:rPr lang="en-US" sz="1600" dirty="0">
                <a:solidFill>
                  <a:schemeClr val="tx1"/>
                </a:solidFill>
                <a:sym typeface="Wingdings" pitchFamily="2" charset="2"/>
              </a:rPr>
              <a:t>now in </a:t>
            </a:r>
            <a:r>
              <a:rPr lang="en-US" sz="1600" b="1" dirty="0">
                <a:solidFill>
                  <a:srgbClr val="00B050"/>
                </a:solidFill>
                <a:sym typeface="Wingdings" pitchFamily="2" charset="2"/>
              </a:rPr>
              <a:t>physics run</a:t>
            </a:r>
          </a:p>
          <a:p>
            <a:pPr>
              <a:spcBef>
                <a:spcPts val="600"/>
              </a:spcBef>
            </a:pPr>
            <a:r>
              <a:rPr lang="en-US" sz="1600" dirty="0">
                <a:sym typeface="Wingdings" pitchFamily="2" charset="2"/>
              </a:rPr>
              <a:t>Next years: about 6 months </a:t>
            </a:r>
            <a:r>
              <a:rPr lang="en-US" sz="1600" b="1" dirty="0">
                <a:sym typeface="Wingdings" pitchFamily="2" charset="2"/>
              </a:rPr>
              <a:t>user runs</a:t>
            </a:r>
            <a:r>
              <a:rPr lang="en-US" sz="1600" dirty="0">
                <a:sym typeface="Wingdings" pitchFamily="2" charset="2"/>
              </a:rPr>
              <a:t> and shorter yearly shutdowns (</a:t>
            </a:r>
            <a:r>
              <a:rPr lang="en-US" sz="1400" dirty="0">
                <a:sym typeface="Wingdings" pitchFamily="2" charset="2"/>
              </a:rPr>
              <a:t>repairs, smaller upgrades</a:t>
            </a:r>
            <a:r>
              <a:rPr lang="en-US" sz="1600" dirty="0">
                <a:sym typeface="Wingdings" pitchFamily="2" charset="2"/>
              </a:rPr>
              <a:t>) foreseen </a:t>
            </a:r>
          </a:p>
          <a:p>
            <a:pPr>
              <a:spcBef>
                <a:spcPts val="600"/>
              </a:spcBef>
            </a:pPr>
            <a:r>
              <a:rPr lang="en-US" sz="1600" dirty="0">
                <a:sym typeface="Wingdings" pitchFamily="2" charset="2"/>
              </a:rPr>
              <a:t>FAIR installation and </a:t>
            </a:r>
            <a:r>
              <a:rPr lang="en-US" sz="1600" b="1" dirty="0">
                <a:sym typeface="Wingdings" pitchFamily="2" charset="2"/>
              </a:rPr>
              <a:t>preparing FAIR operation:</a:t>
            </a:r>
          </a:p>
          <a:p>
            <a:pPr lvl="1">
              <a:spcBef>
                <a:spcPts val="600"/>
              </a:spcBef>
            </a:pPr>
            <a:r>
              <a:rPr lang="en-US" sz="1300" dirty="0">
                <a:sym typeface="Wingdings" pitchFamily="2" charset="2"/>
              </a:rPr>
              <a:t>Hiring personnel with mixed GSI/FAIR duties in ACC</a:t>
            </a:r>
          </a:p>
          <a:p>
            <a:pPr lvl="1">
              <a:spcBef>
                <a:spcPts val="600"/>
              </a:spcBef>
            </a:pPr>
            <a:r>
              <a:rPr lang="en-US" sz="1300" dirty="0">
                <a:sym typeface="Wingdings" pitchFamily="2" charset="2"/>
              </a:rPr>
              <a:t>Merging of some accelerator-related activities to be considered</a:t>
            </a:r>
          </a:p>
          <a:p>
            <a:pPr>
              <a:spcBef>
                <a:spcPts val="600"/>
              </a:spcBef>
            </a:pPr>
            <a:r>
              <a:rPr lang="en-US" sz="1600" dirty="0">
                <a:sym typeface="Wingdings" pitchFamily="2" charset="2"/>
              </a:rPr>
              <a:t>Stronger links to </a:t>
            </a:r>
            <a:r>
              <a:rPr lang="en-US" sz="1600" b="1" dirty="0">
                <a:sym typeface="Wingdings" pitchFamily="2" charset="2"/>
              </a:rPr>
              <a:t>universities</a:t>
            </a:r>
            <a:r>
              <a:rPr lang="en-US" sz="1600" dirty="0">
                <a:sym typeface="Wingdings" pitchFamily="2" charset="2"/>
              </a:rPr>
              <a:t> &amp; international </a:t>
            </a:r>
            <a:r>
              <a:rPr lang="en-US" sz="1600" b="1" dirty="0">
                <a:sym typeface="Wingdings" pitchFamily="2" charset="2"/>
              </a:rPr>
              <a:t>labs</a:t>
            </a:r>
          </a:p>
          <a:p>
            <a:pPr>
              <a:spcBef>
                <a:spcPts val="600"/>
              </a:spcBef>
            </a:pPr>
            <a:r>
              <a:rPr lang="en-US" sz="1600" dirty="0">
                <a:sym typeface="Wingdings" pitchFamily="2" charset="2"/>
              </a:rPr>
              <a:t>New </a:t>
            </a:r>
            <a:r>
              <a:rPr lang="en-US" sz="1600" b="1" dirty="0">
                <a:sym typeface="Wingdings" pitchFamily="2" charset="2"/>
              </a:rPr>
              <a:t>committee will define performance indicators</a:t>
            </a:r>
            <a:r>
              <a:rPr lang="en-US" sz="1600" dirty="0">
                <a:sym typeface="Wingdings" pitchFamily="2" charset="2"/>
              </a:rPr>
              <a:t>: prepare optimized accelerator actions across GSI/FAIR</a:t>
            </a:r>
          </a:p>
          <a:p>
            <a:pPr>
              <a:spcBef>
                <a:spcPts val="600"/>
              </a:spcBef>
            </a:pPr>
            <a:r>
              <a:rPr lang="en-US" sz="1600" b="1" dirty="0">
                <a:sym typeface="Wingdings" pitchFamily="2" charset="2"/>
              </a:rPr>
              <a:t>GSI/FAIR technical roadmap </a:t>
            </a:r>
            <a:r>
              <a:rPr lang="en-US" sz="1600" dirty="0">
                <a:sym typeface="Wingdings" pitchFamily="2" charset="2"/>
              </a:rPr>
              <a:t>with prioritization (taking into account performance, resources, budget) to be prepared together until 12/2024. </a:t>
            </a:r>
          </a:p>
        </p:txBody>
      </p:sp>
      <p:pic>
        <p:nvPicPr>
          <p:cNvPr id="5" name="Grafik 4">
            <a:extLst>
              <a:ext uri="{FF2B5EF4-FFF2-40B4-BE49-F238E27FC236}">
                <a16:creationId xmlns:a16="http://schemas.microsoft.com/office/drawing/2014/main" id="{9AF0D63A-B780-E2D7-62B8-36534A8B120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0000"/>
                    </a14:imgEffect>
                    <a14:imgEffect>
                      <a14:brightnessContrast bright="33000"/>
                    </a14:imgEffect>
                  </a14:imgLayer>
                </a14:imgProps>
              </a:ext>
              <a:ext uri="{28A0092B-C50C-407E-A947-70E740481C1C}">
                <a14:useLocalDpi xmlns:a14="http://schemas.microsoft.com/office/drawing/2010/main"/>
              </a:ext>
            </a:extLst>
          </a:blip>
          <a:srcRect/>
          <a:stretch/>
        </p:blipFill>
        <p:spPr>
          <a:xfrm>
            <a:off x="5689600" y="1169526"/>
            <a:ext cx="3310577" cy="1206194"/>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82177E2D-FBF8-C302-2F55-7ABBC8D833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46"/>
          <a:stretch/>
        </p:blipFill>
        <p:spPr>
          <a:xfrm>
            <a:off x="5689600" y="2687962"/>
            <a:ext cx="3315778" cy="1860588"/>
          </a:xfrm>
          <a:prstGeom prst="rect">
            <a:avLst/>
          </a:prstGeom>
          <a:ln>
            <a:noFill/>
          </a:ln>
          <a:effectLst>
            <a:outerShdw blurRad="292100" dist="139700" dir="2700000" algn="tl" rotWithShape="0">
              <a:srgbClr val="333333">
                <a:alpha val="65000"/>
              </a:srgbClr>
            </a:outerShdw>
          </a:effectLst>
        </p:spPr>
      </p:pic>
      <p:sp>
        <p:nvSpPr>
          <p:cNvPr id="4" name="Fußzeilenplatzhalter 3">
            <a:extLst>
              <a:ext uri="{FF2B5EF4-FFF2-40B4-BE49-F238E27FC236}">
                <a16:creationId xmlns:a16="http://schemas.microsoft.com/office/drawing/2014/main" id="{21DFEFC3-8B28-47CB-9ED6-B98BDBA04667}"/>
              </a:ext>
            </a:extLst>
          </p:cNvPr>
          <p:cNvSpPr>
            <a:spLocks noGrp="1"/>
          </p:cNvSpPr>
          <p:nvPr>
            <p:ph type="ftr" sz="quarter" idx="3"/>
          </p:nvPr>
        </p:nvSpPr>
        <p:spPr/>
        <p:txBody>
          <a:bodyPr/>
          <a:lstStyle/>
          <a:p>
            <a:pPr algn="l"/>
            <a:r>
              <a:rPr lang="de-DE"/>
              <a:t>HFHF - IAP Seminar 25.02.2024</a:t>
            </a:r>
          </a:p>
        </p:txBody>
      </p:sp>
      <p:sp>
        <p:nvSpPr>
          <p:cNvPr id="7" name="Datumsplatzhalter 6">
            <a:extLst>
              <a:ext uri="{FF2B5EF4-FFF2-40B4-BE49-F238E27FC236}">
                <a16:creationId xmlns:a16="http://schemas.microsoft.com/office/drawing/2014/main" id="{36F55716-C10C-6658-9FEC-408A813C922C}"/>
              </a:ext>
            </a:extLst>
          </p:cNvPr>
          <p:cNvSpPr>
            <a:spLocks noGrp="1"/>
          </p:cNvSpPr>
          <p:nvPr>
            <p:ph type="dt" sz="half" idx="2"/>
          </p:nvPr>
        </p:nvSpPr>
        <p:spPr/>
        <p:txBody>
          <a:bodyPr/>
          <a:lstStyle/>
          <a:p>
            <a:r>
              <a:rPr lang="de-DE"/>
              <a:t>R. Aßmann - ACC</a:t>
            </a:r>
          </a:p>
        </p:txBody>
      </p:sp>
    </p:spTree>
    <p:extLst>
      <p:ext uri="{BB962C8B-B14F-4D97-AF65-F5344CB8AC3E}">
        <p14:creationId xmlns:p14="http://schemas.microsoft.com/office/powerpoint/2010/main" val="196855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hlink"/>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hlink"/>
                                      </p:to>
                                    </p:animClr>
                                  </p:sub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hlink"/>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hlink"/>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hlink"/>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8" end="8"/>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68" y="230397"/>
            <a:ext cx="3664877" cy="590668"/>
          </a:xfrm>
        </p:spPr>
        <p:txBody>
          <a:bodyPr/>
          <a:lstStyle/>
          <a:p>
            <a:r>
              <a:rPr lang="en-US" dirty="0"/>
              <a:t>Thank You for Your Attention</a:t>
            </a:r>
          </a:p>
        </p:txBody>
      </p:sp>
      <p:pic>
        <p:nvPicPr>
          <p:cNvPr id="3" name="Grafik 2">
            <a:extLst>
              <a:ext uri="{FF2B5EF4-FFF2-40B4-BE49-F238E27FC236}">
                <a16:creationId xmlns:a16="http://schemas.microsoft.com/office/drawing/2014/main" id="{6CD900FB-F046-0E28-EE0A-D04EFF3454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028701"/>
            <a:ext cx="9144000" cy="3814760"/>
          </a:xfrm>
          <a:prstGeom prst="rect">
            <a:avLst/>
          </a:prstGeom>
        </p:spPr>
      </p:pic>
      <p:sp>
        <p:nvSpPr>
          <p:cNvPr id="4" name="Fußzeilenplatzhalter 3">
            <a:extLst>
              <a:ext uri="{FF2B5EF4-FFF2-40B4-BE49-F238E27FC236}">
                <a16:creationId xmlns:a16="http://schemas.microsoft.com/office/drawing/2014/main" id="{EC5F1D6E-3E57-6FCE-AD7C-123FB7EFF817}"/>
              </a:ext>
            </a:extLst>
          </p:cNvPr>
          <p:cNvSpPr>
            <a:spLocks noGrp="1"/>
          </p:cNvSpPr>
          <p:nvPr>
            <p:ph type="ftr" sz="quarter" idx="3"/>
          </p:nvPr>
        </p:nvSpPr>
        <p:spPr/>
        <p:txBody>
          <a:bodyPr/>
          <a:lstStyle/>
          <a:p>
            <a:pPr algn="l"/>
            <a:r>
              <a:rPr lang="de-DE"/>
              <a:t>HFHF - IAP Seminar 25.02.2024</a:t>
            </a:r>
          </a:p>
        </p:txBody>
      </p:sp>
      <p:sp>
        <p:nvSpPr>
          <p:cNvPr id="5" name="Datumsplatzhalter 4">
            <a:extLst>
              <a:ext uri="{FF2B5EF4-FFF2-40B4-BE49-F238E27FC236}">
                <a16:creationId xmlns:a16="http://schemas.microsoft.com/office/drawing/2014/main" id="{73E18299-703B-1523-0413-E5F0A5C5A319}"/>
              </a:ext>
            </a:extLst>
          </p:cNvPr>
          <p:cNvSpPr>
            <a:spLocks noGrp="1"/>
          </p:cNvSpPr>
          <p:nvPr>
            <p:ph type="dt" sz="half" idx="2"/>
          </p:nvPr>
        </p:nvSpPr>
        <p:spPr/>
        <p:txBody>
          <a:bodyPr/>
          <a:lstStyle/>
          <a:p>
            <a:r>
              <a:rPr lang="de-DE"/>
              <a:t>R. Aßmann - ACC</a:t>
            </a:r>
          </a:p>
        </p:txBody>
      </p:sp>
    </p:spTree>
    <p:extLst>
      <p:ext uri="{BB962C8B-B14F-4D97-AF65-F5344CB8AC3E}">
        <p14:creationId xmlns:p14="http://schemas.microsoft.com/office/powerpoint/2010/main" val="799308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95725-B253-0926-8720-96315938F1D9}"/>
            </a:ext>
          </a:extLst>
        </p:cNvPr>
        <p:cNvGrpSpPr/>
        <p:nvPr/>
      </p:nvGrpSpPr>
      <p:grpSpPr>
        <a:xfrm>
          <a:off x="0" y="0"/>
          <a:ext cx="0" cy="0"/>
          <a:chOff x="0" y="0"/>
          <a:chExt cx="0" cy="0"/>
        </a:xfrm>
      </p:grpSpPr>
      <p:sp>
        <p:nvSpPr>
          <p:cNvPr id="120" name="Rechteck 119">
            <a:extLst>
              <a:ext uri="{FF2B5EF4-FFF2-40B4-BE49-F238E27FC236}">
                <a16:creationId xmlns:a16="http://schemas.microsoft.com/office/drawing/2014/main" id="{463E02EB-FC69-7636-F3A2-D4134F154D84}"/>
              </a:ext>
            </a:extLst>
          </p:cNvPr>
          <p:cNvSpPr/>
          <p:nvPr/>
        </p:nvSpPr>
        <p:spPr>
          <a:xfrm>
            <a:off x="7149800" y="3599699"/>
            <a:ext cx="296749" cy="145178"/>
          </a:xfrm>
          <a:prstGeom prst="rect">
            <a:avLst/>
          </a:prstGeom>
          <a:pattFill prst="dkVert">
            <a:fgClr>
              <a:schemeClr val="accent1">
                <a:lumMod val="60000"/>
                <a:lumOff val="40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000" dirty="0"/>
          </a:p>
        </p:txBody>
      </p:sp>
      <p:cxnSp>
        <p:nvCxnSpPr>
          <p:cNvPr id="81" name="Gerader Verbinder 4">
            <a:extLst>
              <a:ext uri="{FF2B5EF4-FFF2-40B4-BE49-F238E27FC236}">
                <a16:creationId xmlns:a16="http://schemas.microsoft.com/office/drawing/2014/main" id="{1E922E67-66FE-AA81-ED7C-CC70FDFD27D6}"/>
              </a:ext>
            </a:extLst>
          </p:cNvPr>
          <p:cNvCxnSpPr>
            <a:cxnSpLocks/>
          </p:cNvCxnSpPr>
          <p:nvPr/>
        </p:nvCxnSpPr>
        <p:spPr>
          <a:xfrm>
            <a:off x="4716016"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Gerader Verbinder 4">
            <a:extLst>
              <a:ext uri="{FF2B5EF4-FFF2-40B4-BE49-F238E27FC236}">
                <a16:creationId xmlns:a16="http://schemas.microsoft.com/office/drawing/2014/main" id="{EDD4DAB1-D7D4-9585-261E-6F432E0EE54F}"/>
              </a:ext>
            </a:extLst>
          </p:cNvPr>
          <p:cNvCxnSpPr>
            <a:cxnSpLocks/>
          </p:cNvCxnSpPr>
          <p:nvPr/>
        </p:nvCxnSpPr>
        <p:spPr>
          <a:xfrm>
            <a:off x="5656535"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Gerader Verbinder 4">
            <a:extLst>
              <a:ext uri="{FF2B5EF4-FFF2-40B4-BE49-F238E27FC236}">
                <a16:creationId xmlns:a16="http://schemas.microsoft.com/office/drawing/2014/main" id="{61AB074C-CC6A-CE9E-586B-52360A94F6F1}"/>
              </a:ext>
            </a:extLst>
          </p:cNvPr>
          <p:cNvCxnSpPr>
            <a:cxnSpLocks/>
          </p:cNvCxnSpPr>
          <p:nvPr/>
        </p:nvCxnSpPr>
        <p:spPr>
          <a:xfrm>
            <a:off x="6583809"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Gerader Verbinder 4">
            <a:extLst>
              <a:ext uri="{FF2B5EF4-FFF2-40B4-BE49-F238E27FC236}">
                <a16:creationId xmlns:a16="http://schemas.microsoft.com/office/drawing/2014/main" id="{74ABE537-BA86-89F5-5AFD-B3F4DCAF729C}"/>
              </a:ext>
            </a:extLst>
          </p:cNvPr>
          <p:cNvCxnSpPr>
            <a:cxnSpLocks/>
          </p:cNvCxnSpPr>
          <p:nvPr/>
        </p:nvCxnSpPr>
        <p:spPr>
          <a:xfrm>
            <a:off x="7524328"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0" name="Rechteck 79">
            <a:extLst>
              <a:ext uri="{FF2B5EF4-FFF2-40B4-BE49-F238E27FC236}">
                <a16:creationId xmlns:a16="http://schemas.microsoft.com/office/drawing/2014/main" id="{73F927EF-5FE5-4905-50A4-C3E3533856C3}"/>
              </a:ext>
            </a:extLst>
          </p:cNvPr>
          <p:cNvSpPr/>
          <p:nvPr/>
        </p:nvSpPr>
        <p:spPr>
          <a:xfrm>
            <a:off x="-9" y="1058389"/>
            <a:ext cx="9160552" cy="325087"/>
          </a:xfrm>
          <a:prstGeom prst="rect">
            <a:avLst/>
          </a:prstGeom>
          <a:noFill/>
          <a:ln w="2857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600" dirty="0">
                <a:solidFill>
                  <a:schemeClr val="bg1"/>
                </a:solidFill>
                <a:latin typeface="Calibri" panose="020F0502020204030204" pitchFamily="34" charset="0"/>
                <a:cs typeface="Calibri" panose="020F0502020204030204" pitchFamily="34" charset="0"/>
              </a:rPr>
              <a:t>beam time</a:t>
            </a:r>
            <a:endParaRPr lang="en-US" sz="600" dirty="0"/>
          </a:p>
        </p:txBody>
      </p:sp>
      <p:sp>
        <p:nvSpPr>
          <p:cNvPr id="2" name="Titel 1">
            <a:extLst>
              <a:ext uri="{FF2B5EF4-FFF2-40B4-BE49-F238E27FC236}">
                <a16:creationId xmlns:a16="http://schemas.microsoft.com/office/drawing/2014/main" id="{446CEF6B-D0FC-147C-191F-E9AA85BF0A52}"/>
              </a:ext>
            </a:extLst>
          </p:cNvPr>
          <p:cNvSpPr>
            <a:spLocks noGrp="1"/>
          </p:cNvSpPr>
          <p:nvPr>
            <p:ph type="title"/>
          </p:nvPr>
        </p:nvSpPr>
        <p:spPr/>
        <p:txBody>
          <a:bodyPr/>
          <a:lstStyle/>
          <a:p>
            <a:r>
              <a:rPr lang="en-GB" sz="2000" dirty="0">
                <a:latin typeface="Calibri" panose="020F0502020204030204" pitchFamily="34" charset="0"/>
                <a:cs typeface="Calibri" panose="020F0502020204030204" pitchFamily="34" charset="0"/>
              </a:rPr>
              <a:t>FAIR/GSI Strategic Operation Scenario towards FS+</a:t>
            </a:r>
          </a:p>
        </p:txBody>
      </p:sp>
      <p:cxnSp>
        <p:nvCxnSpPr>
          <p:cNvPr id="29" name="Gerader Verbinder 4">
            <a:extLst>
              <a:ext uri="{FF2B5EF4-FFF2-40B4-BE49-F238E27FC236}">
                <a16:creationId xmlns:a16="http://schemas.microsoft.com/office/drawing/2014/main" id="{8BA801D4-9525-3276-1B7F-C78959E3F66D}"/>
              </a:ext>
            </a:extLst>
          </p:cNvPr>
          <p:cNvCxnSpPr>
            <a:cxnSpLocks/>
          </p:cNvCxnSpPr>
          <p:nvPr/>
        </p:nvCxnSpPr>
        <p:spPr>
          <a:xfrm>
            <a:off x="2843808"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feld 38">
            <a:extLst>
              <a:ext uri="{FF2B5EF4-FFF2-40B4-BE49-F238E27FC236}">
                <a16:creationId xmlns:a16="http://schemas.microsoft.com/office/drawing/2014/main" id="{F4474EE6-F063-F451-CFD6-09D47D8F29A7}"/>
              </a:ext>
            </a:extLst>
          </p:cNvPr>
          <p:cNvSpPr txBox="1"/>
          <p:nvPr/>
        </p:nvSpPr>
        <p:spPr>
          <a:xfrm>
            <a:off x="1209159" y="4299487"/>
            <a:ext cx="638288" cy="276999"/>
          </a:xfrm>
          <a:prstGeom prst="rect">
            <a:avLst/>
          </a:prstGeom>
        </p:spPr>
        <p:txBody>
          <a:bodyPr vert="horz" wrap="square" lIns="91440" tIns="45720" rIns="91440" bIns="45720" rtlCol="0" anchor="t">
            <a:spAutoFit/>
          </a:bodyPr>
          <a:lstStyle/>
          <a:p>
            <a:pPr algn="l"/>
            <a:r>
              <a:rPr lang="en-US" sz="1200" dirty="0">
                <a:solidFill>
                  <a:schemeClr val="bg1">
                    <a:lumMod val="75000"/>
                  </a:schemeClr>
                </a:solidFill>
              </a:rPr>
              <a:t>2022</a:t>
            </a:r>
          </a:p>
        </p:txBody>
      </p:sp>
      <p:sp>
        <p:nvSpPr>
          <p:cNvPr id="40" name="Textfeld 39">
            <a:extLst>
              <a:ext uri="{FF2B5EF4-FFF2-40B4-BE49-F238E27FC236}">
                <a16:creationId xmlns:a16="http://schemas.microsoft.com/office/drawing/2014/main" id="{98132690-DD2D-B2A0-BCFD-D47761E54CBF}"/>
              </a:ext>
            </a:extLst>
          </p:cNvPr>
          <p:cNvSpPr txBox="1"/>
          <p:nvPr/>
        </p:nvSpPr>
        <p:spPr>
          <a:xfrm>
            <a:off x="2129030" y="4299487"/>
            <a:ext cx="519671" cy="276999"/>
          </a:xfrm>
          <a:prstGeom prst="rect">
            <a:avLst/>
          </a:prstGeom>
        </p:spPr>
        <p:txBody>
          <a:bodyPr vert="horz" wrap="square" lIns="91440" tIns="45720" rIns="91440" bIns="45720" rtlCol="0" anchor="t">
            <a:spAutoFit/>
          </a:bodyPr>
          <a:lstStyle/>
          <a:p>
            <a:pPr algn="l"/>
            <a:r>
              <a:rPr lang="en-US" sz="1200" dirty="0"/>
              <a:t>2023</a:t>
            </a:r>
          </a:p>
        </p:txBody>
      </p:sp>
      <p:sp>
        <p:nvSpPr>
          <p:cNvPr id="46" name="Geschweifte Klammer rechts 45">
            <a:extLst>
              <a:ext uri="{FF2B5EF4-FFF2-40B4-BE49-F238E27FC236}">
                <a16:creationId xmlns:a16="http://schemas.microsoft.com/office/drawing/2014/main" id="{C0914E81-649B-366D-BEB8-D3A40B59B9D8}"/>
              </a:ext>
            </a:extLst>
          </p:cNvPr>
          <p:cNvSpPr/>
          <p:nvPr/>
        </p:nvSpPr>
        <p:spPr>
          <a:xfrm rot="5400000">
            <a:off x="3292967" y="2289343"/>
            <a:ext cx="136944" cy="4590189"/>
          </a:xfrm>
          <a:prstGeom prst="rightBrace">
            <a:avLst/>
          </a:prstGeom>
          <a:ln w="9525">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7" name="Textfeld 46">
            <a:extLst>
              <a:ext uri="{FF2B5EF4-FFF2-40B4-BE49-F238E27FC236}">
                <a16:creationId xmlns:a16="http://schemas.microsoft.com/office/drawing/2014/main" id="{0905C100-A26D-1984-CC61-99BD24AFCC23}"/>
              </a:ext>
            </a:extLst>
          </p:cNvPr>
          <p:cNvSpPr txBox="1"/>
          <p:nvPr/>
        </p:nvSpPr>
        <p:spPr>
          <a:xfrm>
            <a:off x="2828168" y="4699936"/>
            <a:ext cx="1078317" cy="253916"/>
          </a:xfrm>
          <a:prstGeom prst="rect">
            <a:avLst/>
          </a:prstGeom>
        </p:spPr>
        <p:txBody>
          <a:bodyPr vert="horz" wrap="square" lIns="91440" tIns="45720" rIns="91440" bIns="45720" rtlCol="0" anchor="t">
            <a:spAutoFit/>
          </a:bodyPr>
          <a:lstStyle/>
          <a:p>
            <a:pPr algn="ctr"/>
            <a:r>
              <a:rPr lang="en-US" sz="1050" b="1" dirty="0"/>
              <a:t>FAIR Phase 0</a:t>
            </a:r>
          </a:p>
        </p:txBody>
      </p:sp>
      <p:sp>
        <p:nvSpPr>
          <p:cNvPr id="48" name="Geschweifte Klammer rechts 47">
            <a:extLst>
              <a:ext uri="{FF2B5EF4-FFF2-40B4-BE49-F238E27FC236}">
                <a16:creationId xmlns:a16="http://schemas.microsoft.com/office/drawing/2014/main" id="{D2CC76F9-94C7-6902-D4BF-A5FA0E9A3047}"/>
              </a:ext>
            </a:extLst>
          </p:cNvPr>
          <p:cNvSpPr/>
          <p:nvPr/>
        </p:nvSpPr>
        <p:spPr>
          <a:xfrm rot="5400000">
            <a:off x="6067464" y="4137746"/>
            <a:ext cx="138126" cy="894565"/>
          </a:xfrm>
          <a:prstGeom prst="rightBrace">
            <a:avLst/>
          </a:prstGeom>
          <a:ln w="9525">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9" name="Textfeld 48">
            <a:extLst>
              <a:ext uri="{FF2B5EF4-FFF2-40B4-BE49-F238E27FC236}">
                <a16:creationId xmlns:a16="http://schemas.microsoft.com/office/drawing/2014/main" id="{C8E12CF8-B063-B607-04FE-29A6932DDC9B}"/>
              </a:ext>
            </a:extLst>
          </p:cNvPr>
          <p:cNvSpPr txBox="1"/>
          <p:nvPr/>
        </p:nvSpPr>
        <p:spPr>
          <a:xfrm>
            <a:off x="5554613" y="4684326"/>
            <a:ext cx="1187747" cy="253916"/>
          </a:xfrm>
          <a:prstGeom prst="rect">
            <a:avLst/>
          </a:prstGeom>
        </p:spPr>
        <p:txBody>
          <a:bodyPr vert="horz" wrap="square" lIns="91440" tIns="45720" rIns="91440" bIns="45720" rtlCol="0" anchor="t">
            <a:spAutoFit/>
          </a:bodyPr>
          <a:lstStyle/>
          <a:p>
            <a:pPr algn="ctr"/>
            <a:r>
              <a:rPr lang="en-US" sz="1050" b="1" dirty="0"/>
              <a:t>Early Science</a:t>
            </a:r>
          </a:p>
        </p:txBody>
      </p:sp>
      <p:sp>
        <p:nvSpPr>
          <p:cNvPr id="50" name="Rechteck 49">
            <a:extLst>
              <a:ext uri="{FF2B5EF4-FFF2-40B4-BE49-F238E27FC236}">
                <a16:creationId xmlns:a16="http://schemas.microsoft.com/office/drawing/2014/main" id="{75C22AEA-5434-EECD-4A7C-0C4D06F9D23B}"/>
              </a:ext>
            </a:extLst>
          </p:cNvPr>
          <p:cNvSpPr/>
          <p:nvPr/>
        </p:nvSpPr>
        <p:spPr>
          <a:xfrm>
            <a:off x="1118462" y="1122360"/>
            <a:ext cx="360000" cy="20416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134 </a:t>
            </a:r>
            <a:endParaRPr lang="en-US" sz="800" dirty="0"/>
          </a:p>
        </p:txBody>
      </p:sp>
      <p:sp>
        <p:nvSpPr>
          <p:cNvPr id="51" name="Rechteck 50">
            <a:extLst>
              <a:ext uri="{FF2B5EF4-FFF2-40B4-BE49-F238E27FC236}">
                <a16:creationId xmlns:a16="http://schemas.microsoft.com/office/drawing/2014/main" id="{F4737ED0-D78E-7C4D-43DF-DD748B214717}"/>
              </a:ext>
            </a:extLst>
          </p:cNvPr>
          <p:cNvSpPr/>
          <p:nvPr/>
        </p:nvSpPr>
        <p:spPr>
          <a:xfrm>
            <a:off x="2498868" y="1117632"/>
            <a:ext cx="295191" cy="198561"/>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44</a:t>
            </a:r>
            <a:endParaRPr lang="en-US" sz="800" dirty="0">
              <a:solidFill>
                <a:schemeClr val="bg1"/>
              </a:solidFill>
              <a:latin typeface="Calibri" panose="020F0502020204030204" pitchFamily="34" charset="0"/>
              <a:cs typeface="Calibri" panose="020F0502020204030204" pitchFamily="34" charset="0"/>
            </a:endParaRPr>
          </a:p>
        </p:txBody>
      </p:sp>
      <p:sp>
        <p:nvSpPr>
          <p:cNvPr id="52" name="Rechteck 51">
            <a:extLst>
              <a:ext uri="{FF2B5EF4-FFF2-40B4-BE49-F238E27FC236}">
                <a16:creationId xmlns:a16="http://schemas.microsoft.com/office/drawing/2014/main" id="{96CFBABE-E807-7EB1-7277-7217BCBD6618}"/>
              </a:ext>
            </a:extLst>
          </p:cNvPr>
          <p:cNvSpPr/>
          <p:nvPr/>
        </p:nvSpPr>
        <p:spPr>
          <a:xfrm>
            <a:off x="2903999" y="1112051"/>
            <a:ext cx="360000"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140</a:t>
            </a:r>
            <a:endParaRPr lang="en-US" sz="800" dirty="0">
              <a:solidFill>
                <a:schemeClr val="bg1"/>
              </a:solidFill>
              <a:latin typeface="Calibri" panose="020F0502020204030204" pitchFamily="34" charset="0"/>
              <a:cs typeface="Calibri" panose="020F0502020204030204" pitchFamily="34" charset="0"/>
            </a:endParaRPr>
          </a:p>
        </p:txBody>
      </p:sp>
      <p:sp>
        <p:nvSpPr>
          <p:cNvPr id="53" name="Rechteck 52">
            <a:extLst>
              <a:ext uri="{FF2B5EF4-FFF2-40B4-BE49-F238E27FC236}">
                <a16:creationId xmlns:a16="http://schemas.microsoft.com/office/drawing/2014/main" id="{F6DDD9DE-17A7-9B80-FC2D-93BA1AFC35E0}"/>
              </a:ext>
            </a:extLst>
          </p:cNvPr>
          <p:cNvSpPr/>
          <p:nvPr/>
        </p:nvSpPr>
        <p:spPr>
          <a:xfrm>
            <a:off x="3812197" y="1116601"/>
            <a:ext cx="491886"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140+30</a:t>
            </a:r>
            <a:endParaRPr lang="en-US" sz="800" dirty="0"/>
          </a:p>
        </p:txBody>
      </p:sp>
      <p:sp>
        <p:nvSpPr>
          <p:cNvPr id="54" name="Rechteck 53">
            <a:extLst>
              <a:ext uri="{FF2B5EF4-FFF2-40B4-BE49-F238E27FC236}">
                <a16:creationId xmlns:a16="http://schemas.microsoft.com/office/drawing/2014/main" id="{F06E708F-0649-BD38-EE3C-6D91F7D88487}"/>
              </a:ext>
            </a:extLst>
          </p:cNvPr>
          <p:cNvSpPr/>
          <p:nvPr/>
        </p:nvSpPr>
        <p:spPr>
          <a:xfrm>
            <a:off x="4925912" y="1117089"/>
            <a:ext cx="326246" cy="2215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700" dirty="0">
                <a:solidFill>
                  <a:schemeClr val="bg1"/>
                </a:solidFill>
                <a:latin typeface="Calibri" panose="020F0502020204030204" pitchFamily="34" charset="0"/>
                <a:cs typeface="Calibri" panose="020F0502020204030204" pitchFamily="34" charset="0"/>
              </a:rPr>
              <a:t>140</a:t>
            </a:r>
            <a:endParaRPr lang="en-US" sz="800" dirty="0"/>
          </a:p>
        </p:txBody>
      </p:sp>
      <p:sp>
        <p:nvSpPr>
          <p:cNvPr id="64" name="Foliennummernplatzhalter 2">
            <a:extLst>
              <a:ext uri="{FF2B5EF4-FFF2-40B4-BE49-F238E27FC236}">
                <a16:creationId xmlns:a16="http://schemas.microsoft.com/office/drawing/2014/main" id="{75BAE4B7-BB0B-D9FE-613A-9C1B799C0C38}"/>
              </a:ext>
            </a:extLst>
          </p:cNvPr>
          <p:cNvSpPr txBox="1">
            <a:spLocks/>
          </p:cNvSpPr>
          <p:nvPr/>
        </p:nvSpPr>
        <p:spPr>
          <a:xfrm>
            <a:off x="8015792" y="4914482"/>
            <a:ext cx="744898" cy="273844"/>
          </a:xfrm>
          <a:prstGeom prst="rect">
            <a:avLst/>
          </a:prstGeom>
        </p:spPr>
        <p:txBody>
          <a:bodyPr vert="horz" lIns="91440" tIns="45720" rIns="91440" bIns="45720" rtlCol="0" anchor="ctr"/>
          <a:lstStyle>
            <a:defPPr>
              <a:defRPr lang="de-DE"/>
            </a:defPPr>
            <a:lvl1pPr marL="0" algn="r" defTabSz="457200" rtl="0" eaLnBrk="1" latinLnBrk="0" hangingPunct="1">
              <a:defRPr sz="750" kern="1200">
                <a:solidFill>
                  <a:srgbClr val="333333"/>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25CBDDA-5CCF-8748-8988-9DC6C8981774}" type="slidenum">
              <a:rPr lang="de-DE" smtClean="0"/>
              <a:pPr/>
              <a:t>43</a:t>
            </a:fld>
            <a:endParaRPr lang="de-DE" dirty="0"/>
          </a:p>
        </p:txBody>
      </p:sp>
      <p:sp>
        <p:nvSpPr>
          <p:cNvPr id="71" name="Rahmen 70">
            <a:extLst>
              <a:ext uri="{FF2B5EF4-FFF2-40B4-BE49-F238E27FC236}">
                <a16:creationId xmlns:a16="http://schemas.microsoft.com/office/drawing/2014/main" id="{3C387535-BE74-0D6A-5819-CAB7E738DD37}"/>
              </a:ext>
            </a:extLst>
          </p:cNvPr>
          <p:cNvSpPr/>
          <p:nvPr/>
        </p:nvSpPr>
        <p:spPr>
          <a:xfrm>
            <a:off x="0" y="2243757"/>
            <a:ext cx="9160552" cy="1041376"/>
          </a:xfrm>
          <a:prstGeom prst="frame">
            <a:avLst>
              <a:gd name="adj1" fmla="val 2976"/>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tx1"/>
              </a:solidFill>
            </a:endParaRPr>
          </a:p>
        </p:txBody>
      </p:sp>
      <p:sp>
        <p:nvSpPr>
          <p:cNvPr id="77" name="Rechteck 76">
            <a:extLst>
              <a:ext uri="{FF2B5EF4-FFF2-40B4-BE49-F238E27FC236}">
                <a16:creationId xmlns:a16="http://schemas.microsoft.com/office/drawing/2014/main" id="{45E2CB12-23D8-75F6-D488-5CC08F5B2CB1}"/>
              </a:ext>
            </a:extLst>
          </p:cNvPr>
          <p:cNvSpPr/>
          <p:nvPr/>
        </p:nvSpPr>
        <p:spPr>
          <a:xfrm>
            <a:off x="1" y="2243757"/>
            <a:ext cx="1026918" cy="1024514"/>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effectLst>
                  <a:glow rad="101600">
                    <a:schemeClr val="tx1">
                      <a:alpha val="60000"/>
                    </a:schemeClr>
                  </a:glow>
                </a:effectLst>
              </a:rPr>
              <a:t>Project phases (ES, FS, FS+)</a:t>
            </a:r>
          </a:p>
        </p:txBody>
      </p:sp>
      <p:sp>
        <p:nvSpPr>
          <p:cNvPr id="60" name="Rechteck 59">
            <a:extLst>
              <a:ext uri="{FF2B5EF4-FFF2-40B4-BE49-F238E27FC236}">
                <a16:creationId xmlns:a16="http://schemas.microsoft.com/office/drawing/2014/main" id="{937DEF8B-2EB2-5DB0-B32A-BCBE2BC193FB}"/>
              </a:ext>
            </a:extLst>
          </p:cNvPr>
          <p:cNvSpPr/>
          <p:nvPr/>
        </p:nvSpPr>
        <p:spPr>
          <a:xfrm>
            <a:off x="2883518" y="2328093"/>
            <a:ext cx="3679812" cy="1800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dirty="0">
                <a:solidFill>
                  <a:schemeClr val="tx1"/>
                </a:solidFill>
                <a:latin typeface="Calibri" panose="020F0502020204030204" pitchFamily="34" charset="0"/>
                <a:cs typeface="Calibri" panose="020F0502020204030204" pitchFamily="34" charset="0"/>
              </a:rPr>
              <a:t>FAIR Installation of Accelerator Components</a:t>
            </a:r>
            <a:endParaRPr lang="en-GB" sz="1200" dirty="0"/>
          </a:p>
        </p:txBody>
      </p:sp>
      <p:sp>
        <p:nvSpPr>
          <p:cNvPr id="61" name="Rechteck 60">
            <a:extLst>
              <a:ext uri="{FF2B5EF4-FFF2-40B4-BE49-F238E27FC236}">
                <a16:creationId xmlns:a16="http://schemas.microsoft.com/office/drawing/2014/main" id="{85040C4E-F357-4BEF-78D6-35DD900721DF}"/>
              </a:ext>
            </a:extLst>
          </p:cNvPr>
          <p:cNvSpPr/>
          <p:nvPr/>
        </p:nvSpPr>
        <p:spPr>
          <a:xfrm>
            <a:off x="4206120" y="2581180"/>
            <a:ext cx="2875760" cy="1800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200" dirty="0">
                <a:solidFill>
                  <a:schemeClr val="tx1"/>
                </a:solidFill>
                <a:latin typeface="Calibri" panose="020F0502020204030204" pitchFamily="34" charset="0"/>
                <a:cs typeface="Calibri" panose="020F0502020204030204" pitchFamily="34" charset="0"/>
              </a:rPr>
              <a:t>                   FAIR Hardware Commissioning</a:t>
            </a:r>
            <a:endParaRPr lang="en-GB" sz="1200" dirty="0"/>
          </a:p>
        </p:txBody>
      </p:sp>
      <p:sp>
        <p:nvSpPr>
          <p:cNvPr id="62" name="Rechteck 61">
            <a:extLst>
              <a:ext uri="{FF2B5EF4-FFF2-40B4-BE49-F238E27FC236}">
                <a16:creationId xmlns:a16="http://schemas.microsoft.com/office/drawing/2014/main" id="{ECAF151A-0A52-BC7B-C639-26A7154315FB}"/>
              </a:ext>
            </a:extLst>
          </p:cNvPr>
          <p:cNvSpPr/>
          <p:nvPr/>
        </p:nvSpPr>
        <p:spPr>
          <a:xfrm>
            <a:off x="6032418" y="2841159"/>
            <a:ext cx="3102577" cy="1800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200" dirty="0">
                <a:solidFill>
                  <a:schemeClr val="tx1"/>
                </a:solidFill>
                <a:latin typeface="Calibri" panose="020F0502020204030204" pitchFamily="34" charset="0"/>
                <a:cs typeface="Calibri" panose="020F0502020204030204" pitchFamily="34" charset="0"/>
              </a:rPr>
              <a:t>FAIR Beam Commissioning</a:t>
            </a:r>
            <a:r>
              <a:rPr lang="en-GB" sz="1200" dirty="0"/>
              <a:t>       </a:t>
            </a:r>
            <a:endParaRPr lang="en-GB" sz="1200" dirty="0">
              <a:solidFill>
                <a:schemeClr val="tx1"/>
              </a:solidFill>
              <a:latin typeface="Calibri" panose="020F0502020204030204" pitchFamily="34" charset="0"/>
              <a:cs typeface="Calibri" panose="020F0502020204030204" pitchFamily="34" charset="0"/>
            </a:endParaRPr>
          </a:p>
        </p:txBody>
      </p:sp>
      <p:sp>
        <p:nvSpPr>
          <p:cNvPr id="15" name="Rechteck 14">
            <a:extLst>
              <a:ext uri="{FF2B5EF4-FFF2-40B4-BE49-F238E27FC236}">
                <a16:creationId xmlns:a16="http://schemas.microsoft.com/office/drawing/2014/main" id="{7D020ED4-F9FD-A39D-B061-D91538A82233}"/>
              </a:ext>
            </a:extLst>
          </p:cNvPr>
          <p:cNvSpPr/>
          <p:nvPr/>
        </p:nvSpPr>
        <p:spPr>
          <a:xfrm>
            <a:off x="9098281" y="4499072"/>
            <a:ext cx="45719" cy="4154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75" name="Gerader Verbinder 4">
            <a:extLst>
              <a:ext uri="{FF2B5EF4-FFF2-40B4-BE49-F238E27FC236}">
                <a16:creationId xmlns:a16="http://schemas.microsoft.com/office/drawing/2014/main" id="{4827BD17-A13F-1E7B-84FF-2EAD0AF442E9}"/>
              </a:ext>
            </a:extLst>
          </p:cNvPr>
          <p:cNvCxnSpPr>
            <a:cxnSpLocks/>
          </p:cNvCxnSpPr>
          <p:nvPr/>
        </p:nvCxnSpPr>
        <p:spPr>
          <a:xfrm>
            <a:off x="1907704" y="1058863"/>
            <a:ext cx="0" cy="3256053"/>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Gerader Verbinder 4">
            <a:extLst>
              <a:ext uri="{FF2B5EF4-FFF2-40B4-BE49-F238E27FC236}">
                <a16:creationId xmlns:a16="http://schemas.microsoft.com/office/drawing/2014/main" id="{9988C97E-F47A-8316-670E-4F38535FFBB6}"/>
              </a:ext>
            </a:extLst>
          </p:cNvPr>
          <p:cNvCxnSpPr>
            <a:cxnSpLocks/>
          </p:cNvCxnSpPr>
          <p:nvPr/>
        </p:nvCxnSpPr>
        <p:spPr>
          <a:xfrm>
            <a:off x="3784327"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Gerader Verbinder 4">
            <a:extLst>
              <a:ext uri="{FF2B5EF4-FFF2-40B4-BE49-F238E27FC236}">
                <a16:creationId xmlns:a16="http://schemas.microsoft.com/office/drawing/2014/main" id="{71F5AAA5-2F72-7388-F3C8-13CCCB601CFA}"/>
              </a:ext>
            </a:extLst>
          </p:cNvPr>
          <p:cNvCxnSpPr>
            <a:cxnSpLocks/>
          </p:cNvCxnSpPr>
          <p:nvPr/>
        </p:nvCxnSpPr>
        <p:spPr>
          <a:xfrm>
            <a:off x="8460432" y="1058863"/>
            <a:ext cx="0" cy="3256277"/>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Textfeld 88">
            <a:extLst>
              <a:ext uri="{FF2B5EF4-FFF2-40B4-BE49-F238E27FC236}">
                <a16:creationId xmlns:a16="http://schemas.microsoft.com/office/drawing/2014/main" id="{A7CE4853-46B1-0530-0333-8FE7FE632DE1}"/>
              </a:ext>
            </a:extLst>
          </p:cNvPr>
          <p:cNvSpPr txBox="1"/>
          <p:nvPr/>
        </p:nvSpPr>
        <p:spPr>
          <a:xfrm>
            <a:off x="3066952" y="4290167"/>
            <a:ext cx="519671" cy="276999"/>
          </a:xfrm>
          <a:prstGeom prst="rect">
            <a:avLst/>
          </a:prstGeom>
        </p:spPr>
        <p:txBody>
          <a:bodyPr vert="horz" wrap="square" lIns="91440" tIns="45720" rIns="91440" bIns="45720" rtlCol="0" anchor="t">
            <a:spAutoFit/>
          </a:bodyPr>
          <a:lstStyle/>
          <a:p>
            <a:pPr algn="l"/>
            <a:r>
              <a:rPr lang="en-US" sz="1200" dirty="0"/>
              <a:t>2024</a:t>
            </a:r>
          </a:p>
        </p:txBody>
      </p:sp>
      <p:sp>
        <p:nvSpPr>
          <p:cNvPr id="90" name="Textfeld 89">
            <a:extLst>
              <a:ext uri="{FF2B5EF4-FFF2-40B4-BE49-F238E27FC236}">
                <a16:creationId xmlns:a16="http://schemas.microsoft.com/office/drawing/2014/main" id="{0F51447E-37CC-17A5-68DE-EA05E87A9166}"/>
              </a:ext>
            </a:extLst>
          </p:cNvPr>
          <p:cNvSpPr txBox="1"/>
          <p:nvPr/>
        </p:nvSpPr>
        <p:spPr>
          <a:xfrm>
            <a:off x="4004874" y="4293809"/>
            <a:ext cx="519671" cy="276999"/>
          </a:xfrm>
          <a:prstGeom prst="rect">
            <a:avLst/>
          </a:prstGeom>
        </p:spPr>
        <p:txBody>
          <a:bodyPr vert="horz" wrap="square" lIns="91440" tIns="45720" rIns="91440" bIns="45720" rtlCol="0" anchor="t">
            <a:spAutoFit/>
          </a:bodyPr>
          <a:lstStyle/>
          <a:p>
            <a:pPr algn="l"/>
            <a:r>
              <a:rPr lang="en-US" sz="1200" dirty="0"/>
              <a:t>2025</a:t>
            </a:r>
          </a:p>
        </p:txBody>
      </p:sp>
      <p:sp>
        <p:nvSpPr>
          <p:cNvPr id="91" name="Textfeld 90">
            <a:extLst>
              <a:ext uri="{FF2B5EF4-FFF2-40B4-BE49-F238E27FC236}">
                <a16:creationId xmlns:a16="http://schemas.microsoft.com/office/drawing/2014/main" id="{820D3432-BF6E-5D58-0C21-5770B1763ECC}"/>
              </a:ext>
            </a:extLst>
          </p:cNvPr>
          <p:cNvSpPr txBox="1"/>
          <p:nvPr/>
        </p:nvSpPr>
        <p:spPr>
          <a:xfrm>
            <a:off x="4942796" y="4299486"/>
            <a:ext cx="519671" cy="276999"/>
          </a:xfrm>
          <a:prstGeom prst="rect">
            <a:avLst/>
          </a:prstGeom>
        </p:spPr>
        <p:txBody>
          <a:bodyPr vert="horz" wrap="square" lIns="91440" tIns="45720" rIns="91440" bIns="45720" rtlCol="0" anchor="t">
            <a:spAutoFit/>
          </a:bodyPr>
          <a:lstStyle/>
          <a:p>
            <a:pPr algn="l"/>
            <a:r>
              <a:rPr lang="en-US" sz="1200" dirty="0"/>
              <a:t>2026</a:t>
            </a:r>
          </a:p>
        </p:txBody>
      </p:sp>
      <p:sp>
        <p:nvSpPr>
          <p:cNvPr id="92" name="Textfeld 91">
            <a:extLst>
              <a:ext uri="{FF2B5EF4-FFF2-40B4-BE49-F238E27FC236}">
                <a16:creationId xmlns:a16="http://schemas.microsoft.com/office/drawing/2014/main" id="{459D6505-C32F-F0E7-D052-85441385ED6A}"/>
              </a:ext>
            </a:extLst>
          </p:cNvPr>
          <p:cNvSpPr txBox="1"/>
          <p:nvPr/>
        </p:nvSpPr>
        <p:spPr>
          <a:xfrm>
            <a:off x="5860237" y="4299485"/>
            <a:ext cx="519671" cy="276999"/>
          </a:xfrm>
          <a:prstGeom prst="rect">
            <a:avLst/>
          </a:prstGeom>
        </p:spPr>
        <p:txBody>
          <a:bodyPr vert="horz" wrap="square" lIns="91440" tIns="45720" rIns="91440" bIns="45720" rtlCol="0" anchor="t">
            <a:spAutoFit/>
          </a:bodyPr>
          <a:lstStyle/>
          <a:p>
            <a:pPr algn="l"/>
            <a:r>
              <a:rPr lang="en-US" sz="1200" dirty="0"/>
              <a:t>2027</a:t>
            </a:r>
          </a:p>
        </p:txBody>
      </p:sp>
      <p:sp>
        <p:nvSpPr>
          <p:cNvPr id="93" name="Textfeld 92">
            <a:extLst>
              <a:ext uri="{FF2B5EF4-FFF2-40B4-BE49-F238E27FC236}">
                <a16:creationId xmlns:a16="http://schemas.microsoft.com/office/drawing/2014/main" id="{032A842C-DB75-3E43-4B21-343C0A6D6856}"/>
              </a:ext>
            </a:extLst>
          </p:cNvPr>
          <p:cNvSpPr txBox="1"/>
          <p:nvPr/>
        </p:nvSpPr>
        <p:spPr>
          <a:xfrm>
            <a:off x="6778076" y="4299485"/>
            <a:ext cx="519671" cy="276999"/>
          </a:xfrm>
          <a:prstGeom prst="rect">
            <a:avLst/>
          </a:prstGeom>
        </p:spPr>
        <p:txBody>
          <a:bodyPr vert="horz" wrap="square" lIns="91440" tIns="45720" rIns="91440" bIns="45720" rtlCol="0" anchor="t">
            <a:spAutoFit/>
          </a:bodyPr>
          <a:lstStyle/>
          <a:p>
            <a:pPr algn="l"/>
            <a:r>
              <a:rPr lang="en-US" sz="1200" dirty="0"/>
              <a:t>2028</a:t>
            </a:r>
          </a:p>
        </p:txBody>
      </p:sp>
      <p:sp>
        <p:nvSpPr>
          <p:cNvPr id="94" name="Textfeld 93">
            <a:extLst>
              <a:ext uri="{FF2B5EF4-FFF2-40B4-BE49-F238E27FC236}">
                <a16:creationId xmlns:a16="http://schemas.microsoft.com/office/drawing/2014/main" id="{B83CA640-B769-4AA4-1BBF-E5451C443EAC}"/>
              </a:ext>
            </a:extLst>
          </p:cNvPr>
          <p:cNvSpPr txBox="1"/>
          <p:nvPr/>
        </p:nvSpPr>
        <p:spPr>
          <a:xfrm>
            <a:off x="7723518" y="4299485"/>
            <a:ext cx="519671" cy="276999"/>
          </a:xfrm>
          <a:prstGeom prst="rect">
            <a:avLst/>
          </a:prstGeom>
        </p:spPr>
        <p:txBody>
          <a:bodyPr vert="horz" wrap="square" lIns="91440" tIns="45720" rIns="91440" bIns="45720" rtlCol="0" anchor="t">
            <a:spAutoFit/>
          </a:bodyPr>
          <a:lstStyle/>
          <a:p>
            <a:pPr algn="l"/>
            <a:r>
              <a:rPr lang="en-US" sz="1200" dirty="0"/>
              <a:t>2029</a:t>
            </a:r>
          </a:p>
        </p:txBody>
      </p:sp>
      <p:sp>
        <p:nvSpPr>
          <p:cNvPr id="95" name="Textfeld 94">
            <a:extLst>
              <a:ext uri="{FF2B5EF4-FFF2-40B4-BE49-F238E27FC236}">
                <a16:creationId xmlns:a16="http://schemas.microsoft.com/office/drawing/2014/main" id="{881A68AF-EC83-6EC1-8D14-B983383E6BD6}"/>
              </a:ext>
            </a:extLst>
          </p:cNvPr>
          <p:cNvSpPr txBox="1"/>
          <p:nvPr/>
        </p:nvSpPr>
        <p:spPr>
          <a:xfrm>
            <a:off x="8580780" y="4314916"/>
            <a:ext cx="519671" cy="276999"/>
          </a:xfrm>
          <a:prstGeom prst="rect">
            <a:avLst/>
          </a:prstGeom>
        </p:spPr>
        <p:txBody>
          <a:bodyPr vert="horz" wrap="square" lIns="91440" tIns="45720" rIns="91440" bIns="45720" rtlCol="0" anchor="t">
            <a:spAutoFit/>
          </a:bodyPr>
          <a:lstStyle/>
          <a:p>
            <a:pPr algn="l"/>
            <a:r>
              <a:rPr lang="en-US" sz="1200" dirty="0"/>
              <a:t>2030</a:t>
            </a:r>
          </a:p>
        </p:txBody>
      </p:sp>
      <p:sp>
        <p:nvSpPr>
          <p:cNvPr id="63" name="Rechteck 62">
            <a:extLst>
              <a:ext uri="{FF2B5EF4-FFF2-40B4-BE49-F238E27FC236}">
                <a16:creationId xmlns:a16="http://schemas.microsoft.com/office/drawing/2014/main" id="{CF8E25EF-87B7-0ED3-19E0-08319A480FDC}"/>
              </a:ext>
            </a:extLst>
          </p:cNvPr>
          <p:cNvSpPr/>
          <p:nvPr/>
        </p:nvSpPr>
        <p:spPr>
          <a:xfrm>
            <a:off x="1918943" y="4127325"/>
            <a:ext cx="7179324" cy="134434"/>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rPr>
              <a:t>UNILAC </a:t>
            </a: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sym typeface="Wingdings" pitchFamily="2" charset="2"/>
              </a:rPr>
              <a:t> EH,</a:t>
            </a: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rPr>
              <a:t> SIS18</a:t>
            </a: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sym typeface="Wingdings" pitchFamily="2" charset="2"/>
              </a:rPr>
              <a:t>  TH, EX,</a:t>
            </a: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rPr>
              <a:t> FRS, ESR </a:t>
            </a: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sym typeface="Wingdings" pitchFamily="2" charset="2"/>
              </a:rPr>
              <a:t> </a:t>
            </a: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rPr>
              <a:t>HITRAP, </a:t>
            </a:r>
            <a:r>
              <a:rPr lang="en-GB" sz="1000" dirty="0" err="1">
                <a:solidFill>
                  <a:schemeClr val="tx1"/>
                </a:solidFill>
                <a:effectLst>
                  <a:glow rad="101600">
                    <a:schemeClr val="bg1">
                      <a:alpha val="60000"/>
                    </a:schemeClr>
                  </a:glow>
                </a:effectLst>
                <a:latin typeface="Calibri" panose="020F0502020204030204" pitchFamily="34" charset="0"/>
                <a:cs typeface="Calibri" panose="020F0502020204030204" pitchFamily="34" charset="0"/>
              </a:rPr>
              <a:t>Cryring</a:t>
            </a: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rPr>
              <a:t> </a:t>
            </a:r>
            <a:endParaRPr lang="en-GB" sz="1000" dirty="0">
              <a:effectLst>
                <a:glow rad="101600">
                  <a:schemeClr val="bg1">
                    <a:alpha val="60000"/>
                  </a:schemeClr>
                </a:glow>
              </a:effectLst>
            </a:endParaRPr>
          </a:p>
        </p:txBody>
      </p:sp>
      <p:sp>
        <p:nvSpPr>
          <p:cNvPr id="24" name="Rahmen 23">
            <a:extLst>
              <a:ext uri="{FF2B5EF4-FFF2-40B4-BE49-F238E27FC236}">
                <a16:creationId xmlns:a16="http://schemas.microsoft.com/office/drawing/2014/main" id="{24BE02D1-4C0C-C663-9B88-7772D64B34D6}"/>
              </a:ext>
            </a:extLst>
          </p:cNvPr>
          <p:cNvSpPr/>
          <p:nvPr/>
        </p:nvSpPr>
        <p:spPr>
          <a:xfrm>
            <a:off x="0" y="3316550"/>
            <a:ext cx="9160552" cy="1006287"/>
          </a:xfrm>
          <a:prstGeom prst="frame">
            <a:avLst>
              <a:gd name="adj1" fmla="val 2976"/>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solidFill>
                <a:schemeClr val="tx1"/>
              </a:solidFill>
            </a:endParaRPr>
          </a:p>
        </p:txBody>
      </p:sp>
      <p:sp>
        <p:nvSpPr>
          <p:cNvPr id="76" name="Rechteck 75">
            <a:extLst>
              <a:ext uri="{FF2B5EF4-FFF2-40B4-BE49-F238E27FC236}">
                <a16:creationId xmlns:a16="http://schemas.microsoft.com/office/drawing/2014/main" id="{8BA6D322-E30E-AE7F-B196-DF9028FD2E18}"/>
              </a:ext>
            </a:extLst>
          </p:cNvPr>
          <p:cNvSpPr/>
          <p:nvPr/>
        </p:nvSpPr>
        <p:spPr>
          <a:xfrm>
            <a:off x="1" y="3316549"/>
            <a:ext cx="1026918" cy="1008343"/>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effectLst>
                  <a:glow rad="101600">
                    <a:schemeClr val="tx1">
                      <a:alpha val="60000"/>
                    </a:schemeClr>
                  </a:glow>
                </a:effectLst>
              </a:rPr>
              <a:t>Facility availability</a:t>
            </a:r>
          </a:p>
        </p:txBody>
      </p:sp>
      <p:sp>
        <p:nvSpPr>
          <p:cNvPr id="68" name="Rechteck 67">
            <a:extLst>
              <a:ext uri="{FF2B5EF4-FFF2-40B4-BE49-F238E27FC236}">
                <a16:creationId xmlns:a16="http://schemas.microsoft.com/office/drawing/2014/main" id="{9CB2FEA5-C857-3E07-E5FA-DC94E085C7DC}"/>
              </a:ext>
            </a:extLst>
          </p:cNvPr>
          <p:cNvSpPr/>
          <p:nvPr/>
        </p:nvSpPr>
        <p:spPr>
          <a:xfrm>
            <a:off x="6465501" y="3399054"/>
            <a:ext cx="2627025" cy="14508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rPr>
              <a:t>SIS18 </a:t>
            </a: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sym typeface="Wingdings" pitchFamily="2" charset="2"/>
              </a:rPr>
              <a:t> SFRS  NUSTAR</a:t>
            </a:r>
            <a:endParaRPr lang="en-GB" sz="1000" dirty="0">
              <a:effectLst>
                <a:glow rad="101600">
                  <a:schemeClr val="bg1">
                    <a:alpha val="60000"/>
                  </a:schemeClr>
                </a:glow>
              </a:effectLst>
            </a:endParaRPr>
          </a:p>
        </p:txBody>
      </p:sp>
      <p:sp>
        <p:nvSpPr>
          <p:cNvPr id="70" name="Rechteck 69">
            <a:extLst>
              <a:ext uri="{FF2B5EF4-FFF2-40B4-BE49-F238E27FC236}">
                <a16:creationId xmlns:a16="http://schemas.microsoft.com/office/drawing/2014/main" id="{7FC926E5-06DD-E57F-38D5-01D2F1A478C4}"/>
              </a:ext>
            </a:extLst>
          </p:cNvPr>
          <p:cNvSpPr/>
          <p:nvPr/>
        </p:nvSpPr>
        <p:spPr>
          <a:xfrm>
            <a:off x="6032419" y="3396087"/>
            <a:ext cx="433082" cy="145178"/>
          </a:xfrm>
          <a:prstGeom prst="rect">
            <a:avLst/>
          </a:prstGeom>
          <a:pattFill prst="dkVert">
            <a:fgClr>
              <a:schemeClr val="accent1">
                <a:lumMod val="60000"/>
                <a:lumOff val="40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000" dirty="0"/>
          </a:p>
        </p:txBody>
      </p:sp>
      <p:sp>
        <p:nvSpPr>
          <p:cNvPr id="67" name="Rechteck 66">
            <a:extLst>
              <a:ext uri="{FF2B5EF4-FFF2-40B4-BE49-F238E27FC236}">
                <a16:creationId xmlns:a16="http://schemas.microsoft.com/office/drawing/2014/main" id="{B53C1BEC-04AD-321B-0B18-3E40BD5ED2C2}"/>
              </a:ext>
            </a:extLst>
          </p:cNvPr>
          <p:cNvSpPr/>
          <p:nvPr/>
        </p:nvSpPr>
        <p:spPr>
          <a:xfrm>
            <a:off x="7473768" y="3788488"/>
            <a:ext cx="1618757" cy="155294"/>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rPr>
              <a:t>SIS100 –&gt; CBM</a:t>
            </a:r>
            <a:endParaRPr lang="en-GB" sz="1000" dirty="0">
              <a:effectLst>
                <a:glow rad="101600">
                  <a:schemeClr val="bg1">
                    <a:alpha val="60000"/>
                  </a:schemeClr>
                </a:glow>
              </a:effectLst>
            </a:endParaRPr>
          </a:p>
        </p:txBody>
      </p:sp>
      <p:sp>
        <p:nvSpPr>
          <p:cNvPr id="72" name="Rechteck 71">
            <a:extLst>
              <a:ext uri="{FF2B5EF4-FFF2-40B4-BE49-F238E27FC236}">
                <a16:creationId xmlns:a16="http://schemas.microsoft.com/office/drawing/2014/main" id="{09DD1356-E800-5ABF-FCC0-10ABF2E57290}"/>
              </a:ext>
            </a:extLst>
          </p:cNvPr>
          <p:cNvSpPr/>
          <p:nvPr/>
        </p:nvSpPr>
        <p:spPr>
          <a:xfrm>
            <a:off x="7248742" y="3790308"/>
            <a:ext cx="225026" cy="153474"/>
          </a:xfrm>
          <a:prstGeom prst="rect">
            <a:avLst/>
          </a:prstGeom>
          <a:pattFill prst="dkVert">
            <a:fgClr>
              <a:schemeClr val="accent1">
                <a:lumMod val="60000"/>
                <a:lumOff val="40000"/>
              </a:schemeClr>
            </a:fgClr>
            <a:bgClr>
              <a:schemeClr val="bg1"/>
            </a:bgClr>
          </a:patt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000" dirty="0"/>
          </a:p>
        </p:txBody>
      </p:sp>
      <p:sp>
        <p:nvSpPr>
          <p:cNvPr id="69" name="Rechteck 68">
            <a:extLst>
              <a:ext uri="{FF2B5EF4-FFF2-40B4-BE49-F238E27FC236}">
                <a16:creationId xmlns:a16="http://schemas.microsoft.com/office/drawing/2014/main" id="{AABEECA1-4000-06CE-CECF-F9EFB37E8098}"/>
              </a:ext>
            </a:extLst>
          </p:cNvPr>
          <p:cNvSpPr/>
          <p:nvPr/>
        </p:nvSpPr>
        <p:spPr>
          <a:xfrm>
            <a:off x="7376532" y="3598020"/>
            <a:ext cx="1716158" cy="146857"/>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rPr>
              <a:t>SIS100 </a:t>
            </a:r>
            <a:r>
              <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sym typeface="Wingdings" pitchFamily="2" charset="2"/>
              </a:rPr>
              <a:t> SFRS  NUSTAR</a:t>
            </a:r>
            <a:endParaRPr lang="en-GB" sz="1000" dirty="0">
              <a:solidFill>
                <a:schemeClr val="tx1"/>
              </a:solidFill>
              <a:effectLst>
                <a:glow rad="101600">
                  <a:schemeClr val="bg1">
                    <a:alpha val="60000"/>
                  </a:schemeClr>
                </a:glow>
              </a:effectLst>
              <a:latin typeface="Calibri" panose="020F0502020204030204" pitchFamily="34" charset="0"/>
              <a:cs typeface="Calibri" panose="020F0502020204030204" pitchFamily="34" charset="0"/>
            </a:endParaRPr>
          </a:p>
        </p:txBody>
      </p:sp>
      <p:sp>
        <p:nvSpPr>
          <p:cNvPr id="101" name="Rechteck 100">
            <a:extLst>
              <a:ext uri="{FF2B5EF4-FFF2-40B4-BE49-F238E27FC236}">
                <a16:creationId xmlns:a16="http://schemas.microsoft.com/office/drawing/2014/main" id="{84CDFCDD-1222-6314-711A-DF58C73DC972}"/>
              </a:ext>
            </a:extLst>
          </p:cNvPr>
          <p:cNvSpPr/>
          <p:nvPr/>
        </p:nvSpPr>
        <p:spPr>
          <a:xfrm>
            <a:off x="6695959" y="1117633"/>
            <a:ext cx="777808"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200</a:t>
            </a:r>
            <a:endParaRPr lang="en-US" sz="800" dirty="0"/>
          </a:p>
        </p:txBody>
      </p:sp>
      <p:sp>
        <p:nvSpPr>
          <p:cNvPr id="103" name="Rechteck 102">
            <a:extLst>
              <a:ext uri="{FF2B5EF4-FFF2-40B4-BE49-F238E27FC236}">
                <a16:creationId xmlns:a16="http://schemas.microsoft.com/office/drawing/2014/main" id="{32410425-6246-094F-03E6-0B4DDB2F9B5A}"/>
              </a:ext>
            </a:extLst>
          </p:cNvPr>
          <p:cNvSpPr/>
          <p:nvPr/>
        </p:nvSpPr>
        <p:spPr>
          <a:xfrm>
            <a:off x="7610726" y="1117633"/>
            <a:ext cx="777808"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240</a:t>
            </a:r>
            <a:endParaRPr lang="en-US" sz="800" dirty="0"/>
          </a:p>
        </p:txBody>
      </p:sp>
      <p:sp>
        <p:nvSpPr>
          <p:cNvPr id="104" name="Rechteck 103">
            <a:extLst>
              <a:ext uri="{FF2B5EF4-FFF2-40B4-BE49-F238E27FC236}">
                <a16:creationId xmlns:a16="http://schemas.microsoft.com/office/drawing/2014/main" id="{4B0B8441-12C9-EE58-EF1F-68AB2CE2FE91}"/>
              </a:ext>
            </a:extLst>
          </p:cNvPr>
          <p:cNvSpPr/>
          <p:nvPr/>
        </p:nvSpPr>
        <p:spPr>
          <a:xfrm>
            <a:off x="8605777" y="1117633"/>
            <a:ext cx="519670"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t>240</a:t>
            </a:r>
          </a:p>
        </p:txBody>
      </p:sp>
      <p:sp>
        <p:nvSpPr>
          <p:cNvPr id="74" name="Rechteck 73">
            <a:extLst>
              <a:ext uri="{FF2B5EF4-FFF2-40B4-BE49-F238E27FC236}">
                <a16:creationId xmlns:a16="http://schemas.microsoft.com/office/drawing/2014/main" id="{C2C754EE-3DD3-8BA1-4B65-2E57FAC875A3}"/>
              </a:ext>
            </a:extLst>
          </p:cNvPr>
          <p:cNvSpPr/>
          <p:nvPr/>
        </p:nvSpPr>
        <p:spPr>
          <a:xfrm>
            <a:off x="0" y="1058390"/>
            <a:ext cx="1026910" cy="33551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000" dirty="0" err="1">
                <a:effectLst>
                  <a:glow rad="101600">
                    <a:schemeClr val="tx1">
                      <a:alpha val="60000"/>
                    </a:schemeClr>
                  </a:glow>
                </a:effectLst>
              </a:rPr>
              <a:t>Acc</a:t>
            </a:r>
            <a:r>
              <a:rPr lang="de-DE" sz="1000" dirty="0">
                <a:effectLst>
                  <a:glow rad="101600">
                    <a:schemeClr val="tx1">
                      <a:alpha val="60000"/>
                    </a:schemeClr>
                  </a:glow>
                </a:effectLst>
              </a:rPr>
              <a:t>. </a:t>
            </a:r>
            <a:r>
              <a:rPr lang="en-GB" sz="1000" dirty="0">
                <a:effectLst>
                  <a:glow rad="101600">
                    <a:schemeClr val="tx1">
                      <a:alpha val="60000"/>
                    </a:schemeClr>
                  </a:glow>
                </a:effectLst>
              </a:rPr>
              <a:t>Operation total / days</a:t>
            </a:r>
          </a:p>
        </p:txBody>
      </p:sp>
      <p:sp>
        <p:nvSpPr>
          <p:cNvPr id="82" name="Rechteck 81">
            <a:extLst>
              <a:ext uri="{FF2B5EF4-FFF2-40B4-BE49-F238E27FC236}">
                <a16:creationId xmlns:a16="http://schemas.microsoft.com/office/drawing/2014/main" id="{4F633ED3-8D6F-5D85-082E-E6F310D767C4}"/>
              </a:ext>
            </a:extLst>
          </p:cNvPr>
          <p:cNvSpPr/>
          <p:nvPr/>
        </p:nvSpPr>
        <p:spPr>
          <a:xfrm>
            <a:off x="-11239" y="1547673"/>
            <a:ext cx="9160552" cy="325087"/>
          </a:xfrm>
          <a:prstGeom prst="rect">
            <a:avLst/>
          </a:prstGeom>
          <a:noFill/>
          <a:ln w="28575">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600" dirty="0">
                <a:solidFill>
                  <a:schemeClr val="bg1"/>
                </a:solidFill>
                <a:latin typeface="Calibri" panose="020F0502020204030204" pitchFamily="34" charset="0"/>
                <a:cs typeface="Calibri" panose="020F0502020204030204" pitchFamily="34" charset="0"/>
              </a:rPr>
              <a:t>beam time</a:t>
            </a:r>
            <a:endParaRPr lang="en-US" sz="600" dirty="0"/>
          </a:p>
        </p:txBody>
      </p:sp>
      <p:sp>
        <p:nvSpPr>
          <p:cNvPr id="84" name="Rechteck 83">
            <a:extLst>
              <a:ext uri="{FF2B5EF4-FFF2-40B4-BE49-F238E27FC236}">
                <a16:creationId xmlns:a16="http://schemas.microsoft.com/office/drawing/2014/main" id="{A781B05F-FEC1-C71F-293B-2BD0ECE83D2F}"/>
              </a:ext>
            </a:extLst>
          </p:cNvPr>
          <p:cNvSpPr/>
          <p:nvPr/>
        </p:nvSpPr>
        <p:spPr>
          <a:xfrm>
            <a:off x="1107232" y="1611644"/>
            <a:ext cx="360000" cy="20416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107 </a:t>
            </a:r>
            <a:endParaRPr lang="en-US" sz="800" dirty="0"/>
          </a:p>
        </p:txBody>
      </p:sp>
      <p:sp>
        <p:nvSpPr>
          <p:cNvPr id="87" name="Rechteck 86">
            <a:extLst>
              <a:ext uri="{FF2B5EF4-FFF2-40B4-BE49-F238E27FC236}">
                <a16:creationId xmlns:a16="http://schemas.microsoft.com/office/drawing/2014/main" id="{EA87A7EE-BA9B-94A9-BA31-1C49DC1F4082}"/>
              </a:ext>
            </a:extLst>
          </p:cNvPr>
          <p:cNvSpPr/>
          <p:nvPr/>
        </p:nvSpPr>
        <p:spPr>
          <a:xfrm>
            <a:off x="2500229" y="1611643"/>
            <a:ext cx="287212" cy="198561"/>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0</a:t>
            </a:r>
            <a:endParaRPr lang="en-US" sz="800" dirty="0">
              <a:solidFill>
                <a:schemeClr val="bg1"/>
              </a:solidFill>
              <a:latin typeface="Calibri" panose="020F0502020204030204" pitchFamily="34" charset="0"/>
              <a:cs typeface="Calibri" panose="020F0502020204030204" pitchFamily="34" charset="0"/>
            </a:endParaRPr>
          </a:p>
        </p:txBody>
      </p:sp>
      <p:sp>
        <p:nvSpPr>
          <p:cNvPr id="105" name="Rechteck 104">
            <a:extLst>
              <a:ext uri="{FF2B5EF4-FFF2-40B4-BE49-F238E27FC236}">
                <a16:creationId xmlns:a16="http://schemas.microsoft.com/office/drawing/2014/main" id="{53FFCEFC-1633-617D-96B7-E73ED78620CE}"/>
              </a:ext>
            </a:extLst>
          </p:cNvPr>
          <p:cNvSpPr/>
          <p:nvPr/>
        </p:nvSpPr>
        <p:spPr>
          <a:xfrm>
            <a:off x="2903999" y="1611643"/>
            <a:ext cx="360000"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100</a:t>
            </a:r>
            <a:endParaRPr lang="en-US" sz="800" dirty="0">
              <a:solidFill>
                <a:schemeClr val="bg1"/>
              </a:solidFill>
              <a:latin typeface="Calibri" panose="020F0502020204030204" pitchFamily="34" charset="0"/>
              <a:cs typeface="Calibri" panose="020F0502020204030204" pitchFamily="34" charset="0"/>
            </a:endParaRPr>
          </a:p>
        </p:txBody>
      </p:sp>
      <p:sp>
        <p:nvSpPr>
          <p:cNvPr id="109" name="Rechteck 108">
            <a:extLst>
              <a:ext uri="{FF2B5EF4-FFF2-40B4-BE49-F238E27FC236}">
                <a16:creationId xmlns:a16="http://schemas.microsoft.com/office/drawing/2014/main" id="{02D9C68B-CE99-C85C-E88D-E2ED1BF8BD82}"/>
              </a:ext>
            </a:extLst>
          </p:cNvPr>
          <p:cNvSpPr/>
          <p:nvPr/>
        </p:nvSpPr>
        <p:spPr>
          <a:xfrm>
            <a:off x="6684729" y="1606917"/>
            <a:ext cx="777808" cy="198561"/>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tx1"/>
                </a:solidFill>
                <a:latin typeface="Calibri" panose="020F0502020204030204" pitchFamily="34" charset="0"/>
                <a:cs typeface="Calibri" panose="020F0502020204030204" pitchFamily="34" charset="0"/>
              </a:rPr>
              <a:t>min. 120*</a:t>
            </a:r>
            <a:endParaRPr lang="en-US" sz="800" dirty="0">
              <a:solidFill>
                <a:schemeClr val="tx1"/>
              </a:solidFill>
              <a:latin typeface="Calibri" panose="020F0502020204030204" pitchFamily="34" charset="0"/>
              <a:cs typeface="Calibri" panose="020F0502020204030204" pitchFamily="34" charset="0"/>
            </a:endParaRPr>
          </a:p>
        </p:txBody>
      </p:sp>
      <p:sp>
        <p:nvSpPr>
          <p:cNvPr id="110" name="Rechteck 109">
            <a:extLst>
              <a:ext uri="{FF2B5EF4-FFF2-40B4-BE49-F238E27FC236}">
                <a16:creationId xmlns:a16="http://schemas.microsoft.com/office/drawing/2014/main" id="{30F8963A-D5C5-DD87-D53D-A657EDEE3B17}"/>
              </a:ext>
            </a:extLst>
          </p:cNvPr>
          <p:cNvSpPr/>
          <p:nvPr/>
        </p:nvSpPr>
        <p:spPr>
          <a:xfrm>
            <a:off x="7599496" y="1606917"/>
            <a:ext cx="777808"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180</a:t>
            </a:r>
            <a:endParaRPr lang="en-US" sz="800" dirty="0"/>
          </a:p>
        </p:txBody>
      </p:sp>
      <p:sp>
        <p:nvSpPr>
          <p:cNvPr id="111" name="Rechteck 110">
            <a:extLst>
              <a:ext uri="{FF2B5EF4-FFF2-40B4-BE49-F238E27FC236}">
                <a16:creationId xmlns:a16="http://schemas.microsoft.com/office/drawing/2014/main" id="{590C3A04-13FF-BE30-205A-1CA0FF6AC6B2}"/>
              </a:ext>
            </a:extLst>
          </p:cNvPr>
          <p:cNvSpPr/>
          <p:nvPr/>
        </p:nvSpPr>
        <p:spPr>
          <a:xfrm>
            <a:off x="-11230" y="1547674"/>
            <a:ext cx="1026910" cy="33551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900" dirty="0" err="1">
                <a:effectLst>
                  <a:glow rad="101600">
                    <a:schemeClr val="tx1">
                      <a:alpha val="60000"/>
                    </a:schemeClr>
                  </a:glow>
                </a:effectLst>
              </a:rPr>
              <a:t>Physics</a:t>
            </a:r>
            <a:r>
              <a:rPr lang="de-DE" sz="900" dirty="0">
                <a:effectLst>
                  <a:glow rad="101600">
                    <a:schemeClr val="tx1">
                      <a:alpha val="60000"/>
                    </a:schemeClr>
                  </a:glow>
                </a:effectLst>
              </a:rPr>
              <a:t> beam time/</a:t>
            </a:r>
            <a:r>
              <a:rPr lang="en-GB" sz="900" dirty="0">
                <a:effectLst>
                  <a:glow rad="101600">
                    <a:schemeClr val="tx1">
                      <a:alpha val="60000"/>
                    </a:schemeClr>
                  </a:glow>
                </a:effectLst>
              </a:rPr>
              <a:t> days</a:t>
            </a:r>
          </a:p>
        </p:txBody>
      </p:sp>
      <p:sp>
        <p:nvSpPr>
          <p:cNvPr id="112" name="Rechteck 111">
            <a:extLst>
              <a:ext uri="{FF2B5EF4-FFF2-40B4-BE49-F238E27FC236}">
                <a16:creationId xmlns:a16="http://schemas.microsoft.com/office/drawing/2014/main" id="{A0C1308F-E196-B33D-6579-AFF480FC8EBC}"/>
              </a:ext>
            </a:extLst>
          </p:cNvPr>
          <p:cNvSpPr/>
          <p:nvPr/>
        </p:nvSpPr>
        <p:spPr>
          <a:xfrm>
            <a:off x="8605777" y="1606917"/>
            <a:ext cx="519670"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dirty="0"/>
              <a:t>180</a:t>
            </a:r>
          </a:p>
        </p:txBody>
      </p:sp>
      <p:sp>
        <p:nvSpPr>
          <p:cNvPr id="114" name="Rechteck 113">
            <a:extLst>
              <a:ext uri="{FF2B5EF4-FFF2-40B4-BE49-F238E27FC236}">
                <a16:creationId xmlns:a16="http://schemas.microsoft.com/office/drawing/2014/main" id="{8B8E7E98-99AA-F77A-3AB4-A1BCADFECE2B}"/>
              </a:ext>
            </a:extLst>
          </p:cNvPr>
          <p:cNvSpPr/>
          <p:nvPr/>
        </p:nvSpPr>
        <p:spPr>
          <a:xfrm>
            <a:off x="3812197" y="1611643"/>
            <a:ext cx="491885"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100+30</a:t>
            </a:r>
            <a:endParaRPr lang="en-US" sz="800" dirty="0">
              <a:solidFill>
                <a:schemeClr val="bg1"/>
              </a:solidFill>
              <a:latin typeface="Calibri" panose="020F0502020204030204" pitchFamily="34" charset="0"/>
              <a:cs typeface="Calibri" panose="020F0502020204030204" pitchFamily="34" charset="0"/>
            </a:endParaRPr>
          </a:p>
        </p:txBody>
      </p:sp>
      <p:sp>
        <p:nvSpPr>
          <p:cNvPr id="7" name="Rechteck 6">
            <a:extLst>
              <a:ext uri="{FF2B5EF4-FFF2-40B4-BE49-F238E27FC236}">
                <a16:creationId xmlns:a16="http://schemas.microsoft.com/office/drawing/2014/main" id="{D62B4E77-DDAA-F593-640B-BAE5B6C69740}"/>
              </a:ext>
            </a:extLst>
          </p:cNvPr>
          <p:cNvSpPr/>
          <p:nvPr/>
        </p:nvSpPr>
        <p:spPr>
          <a:xfrm rot="18900000">
            <a:off x="4710842" y="2586278"/>
            <a:ext cx="187712" cy="18771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00" dirty="0"/>
          </a:p>
        </p:txBody>
      </p:sp>
      <p:sp>
        <p:nvSpPr>
          <p:cNvPr id="8" name="Textfeld 7">
            <a:extLst>
              <a:ext uri="{FF2B5EF4-FFF2-40B4-BE49-F238E27FC236}">
                <a16:creationId xmlns:a16="http://schemas.microsoft.com/office/drawing/2014/main" id="{BDE46033-923F-B32A-2A4A-908841EC6DD7}"/>
              </a:ext>
            </a:extLst>
          </p:cNvPr>
          <p:cNvSpPr txBox="1"/>
          <p:nvPr/>
        </p:nvSpPr>
        <p:spPr>
          <a:xfrm>
            <a:off x="4679610" y="2771812"/>
            <a:ext cx="1019831" cy="338554"/>
          </a:xfrm>
          <a:prstGeom prst="rect">
            <a:avLst/>
          </a:prstGeom>
        </p:spPr>
        <p:txBody>
          <a:bodyPr vert="horz" wrap="none" lIns="91440" tIns="45720" rIns="91440" bIns="45720" rtlCol="0" anchor="t">
            <a:spAutoFit/>
          </a:bodyPr>
          <a:lstStyle/>
          <a:p>
            <a:r>
              <a:rPr lang="en-US" sz="800" dirty="0"/>
              <a:t>FCC OP ready</a:t>
            </a:r>
          </a:p>
          <a:p>
            <a:r>
              <a:rPr lang="en-US" sz="800" dirty="0"/>
              <a:t>UNILAC CS ready</a:t>
            </a:r>
          </a:p>
        </p:txBody>
      </p:sp>
      <p:sp>
        <p:nvSpPr>
          <p:cNvPr id="116" name="Rechteck 115">
            <a:extLst>
              <a:ext uri="{FF2B5EF4-FFF2-40B4-BE49-F238E27FC236}">
                <a16:creationId xmlns:a16="http://schemas.microsoft.com/office/drawing/2014/main" id="{7C08C960-916E-1F4E-81D5-61958474393C}"/>
              </a:ext>
            </a:extLst>
          </p:cNvPr>
          <p:cNvSpPr/>
          <p:nvPr/>
        </p:nvSpPr>
        <p:spPr>
          <a:xfrm>
            <a:off x="6185547" y="1114056"/>
            <a:ext cx="357304" cy="19856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bg1"/>
                </a:solidFill>
                <a:latin typeface="Calibri" panose="020F0502020204030204" pitchFamily="34" charset="0"/>
                <a:cs typeface="Calibri" panose="020F0502020204030204" pitchFamily="34" charset="0"/>
              </a:rPr>
              <a:t>140</a:t>
            </a:r>
            <a:endParaRPr lang="en-US" sz="800" dirty="0"/>
          </a:p>
        </p:txBody>
      </p:sp>
      <p:sp>
        <p:nvSpPr>
          <p:cNvPr id="118" name="Geschweifte Klammer rechts 117">
            <a:extLst>
              <a:ext uri="{FF2B5EF4-FFF2-40B4-BE49-F238E27FC236}">
                <a16:creationId xmlns:a16="http://schemas.microsoft.com/office/drawing/2014/main" id="{4951A8B6-838E-2DFC-DBAB-1797B2DF4E81}"/>
              </a:ext>
            </a:extLst>
          </p:cNvPr>
          <p:cNvSpPr/>
          <p:nvPr/>
        </p:nvSpPr>
        <p:spPr>
          <a:xfrm rot="5400000">
            <a:off x="7792521" y="3348349"/>
            <a:ext cx="138126" cy="2473362"/>
          </a:xfrm>
          <a:prstGeom prst="rightBrace">
            <a:avLst/>
          </a:prstGeom>
          <a:ln w="9525">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19" name="Textfeld 118">
            <a:extLst>
              <a:ext uri="{FF2B5EF4-FFF2-40B4-BE49-F238E27FC236}">
                <a16:creationId xmlns:a16="http://schemas.microsoft.com/office/drawing/2014/main" id="{E91ECA03-C0F3-7E92-7796-E6EB5B306EF5}"/>
              </a:ext>
            </a:extLst>
          </p:cNvPr>
          <p:cNvSpPr txBox="1"/>
          <p:nvPr/>
        </p:nvSpPr>
        <p:spPr>
          <a:xfrm>
            <a:off x="6921401" y="4658592"/>
            <a:ext cx="2176864" cy="253916"/>
          </a:xfrm>
          <a:prstGeom prst="rect">
            <a:avLst/>
          </a:prstGeom>
        </p:spPr>
        <p:txBody>
          <a:bodyPr vert="horz" wrap="square" lIns="91440" tIns="45720" rIns="91440" bIns="45720" rtlCol="0" anchor="t">
            <a:spAutoFit/>
          </a:bodyPr>
          <a:lstStyle/>
          <a:p>
            <a:pPr algn="l"/>
            <a:r>
              <a:rPr lang="en-US" sz="1050" b="1" dirty="0"/>
              <a:t>Early Science &amp; First Science+</a:t>
            </a:r>
          </a:p>
        </p:txBody>
      </p:sp>
      <p:sp>
        <p:nvSpPr>
          <p:cNvPr id="124" name="Rechteck 123">
            <a:extLst>
              <a:ext uri="{FF2B5EF4-FFF2-40B4-BE49-F238E27FC236}">
                <a16:creationId xmlns:a16="http://schemas.microsoft.com/office/drawing/2014/main" id="{5B4BCB8A-8D2D-4FA5-87DA-4D656090AC5A}"/>
              </a:ext>
            </a:extLst>
          </p:cNvPr>
          <p:cNvSpPr/>
          <p:nvPr/>
        </p:nvSpPr>
        <p:spPr>
          <a:xfrm rot="18900000">
            <a:off x="7535336" y="3061842"/>
            <a:ext cx="187712" cy="18771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00" dirty="0"/>
          </a:p>
        </p:txBody>
      </p:sp>
      <p:sp>
        <p:nvSpPr>
          <p:cNvPr id="125" name="Textfeld 124">
            <a:extLst>
              <a:ext uri="{FF2B5EF4-FFF2-40B4-BE49-F238E27FC236}">
                <a16:creationId xmlns:a16="http://schemas.microsoft.com/office/drawing/2014/main" id="{86A10FF7-4BB6-D439-A29A-B5809C835071}"/>
              </a:ext>
            </a:extLst>
          </p:cNvPr>
          <p:cNvSpPr txBox="1"/>
          <p:nvPr/>
        </p:nvSpPr>
        <p:spPr>
          <a:xfrm>
            <a:off x="7714573" y="3005956"/>
            <a:ext cx="798617" cy="215444"/>
          </a:xfrm>
          <a:prstGeom prst="rect">
            <a:avLst/>
          </a:prstGeom>
        </p:spPr>
        <p:txBody>
          <a:bodyPr vert="horz" wrap="none" lIns="91440" tIns="45720" rIns="91440" bIns="45720" rtlCol="0" anchor="t">
            <a:spAutoFit/>
          </a:bodyPr>
          <a:lstStyle/>
          <a:p>
            <a:pPr algn="l"/>
            <a:r>
              <a:rPr lang="en-US" sz="800" dirty="0"/>
              <a:t>PCP reached</a:t>
            </a:r>
          </a:p>
        </p:txBody>
      </p:sp>
      <p:sp>
        <p:nvSpPr>
          <p:cNvPr id="12" name="Textfeld 11">
            <a:extLst>
              <a:ext uri="{FF2B5EF4-FFF2-40B4-BE49-F238E27FC236}">
                <a16:creationId xmlns:a16="http://schemas.microsoft.com/office/drawing/2014/main" id="{F378EF5F-5753-5373-A385-B48CDCF2D65F}"/>
              </a:ext>
            </a:extLst>
          </p:cNvPr>
          <p:cNvSpPr txBox="1"/>
          <p:nvPr/>
        </p:nvSpPr>
        <p:spPr>
          <a:xfrm>
            <a:off x="4457263" y="3355809"/>
            <a:ext cx="1289134" cy="253916"/>
          </a:xfrm>
          <a:prstGeom prst="rect">
            <a:avLst/>
          </a:prstGeom>
        </p:spPr>
        <p:txBody>
          <a:bodyPr vert="horz" wrap="none" lIns="91440" tIns="45720" rIns="91440" bIns="45720" rtlCol="0" anchor="t">
            <a:spAutoFit/>
          </a:bodyPr>
          <a:lstStyle/>
          <a:p>
            <a:pPr algn="r"/>
            <a:r>
              <a:rPr lang="en-GB" sz="1050" dirty="0">
                <a:latin typeface="Calibri" panose="020F0502020204030204" pitchFamily="34" charset="0"/>
                <a:cs typeface="Calibri" panose="020F0502020204030204" pitchFamily="34" charset="0"/>
              </a:rPr>
              <a:t>early science (ES) </a:t>
            </a:r>
            <a:r>
              <a:rPr lang="en-GB" sz="1050" dirty="0">
                <a:latin typeface="Calibri" panose="020F0502020204030204" pitchFamily="34" charset="0"/>
                <a:cs typeface="Calibri" panose="020F0502020204030204" pitchFamily="34" charset="0"/>
                <a:sym typeface="Wingdings" pitchFamily="2" charset="2"/>
              </a:rPr>
              <a:t></a:t>
            </a:r>
          </a:p>
        </p:txBody>
      </p:sp>
      <p:sp>
        <p:nvSpPr>
          <p:cNvPr id="13" name="Textfeld 12">
            <a:extLst>
              <a:ext uri="{FF2B5EF4-FFF2-40B4-BE49-F238E27FC236}">
                <a16:creationId xmlns:a16="http://schemas.microsoft.com/office/drawing/2014/main" id="{D64082F2-0F16-42ED-828D-F95C182D9B3A}"/>
              </a:ext>
            </a:extLst>
          </p:cNvPr>
          <p:cNvSpPr txBox="1"/>
          <p:nvPr/>
        </p:nvSpPr>
        <p:spPr>
          <a:xfrm>
            <a:off x="5316687" y="3549750"/>
            <a:ext cx="1233030" cy="253916"/>
          </a:xfrm>
          <a:prstGeom prst="rect">
            <a:avLst/>
          </a:prstGeom>
        </p:spPr>
        <p:txBody>
          <a:bodyPr vert="horz" wrap="none" lIns="91440" tIns="45720" rIns="91440" bIns="45720" rtlCol="0" anchor="t">
            <a:spAutoFit/>
          </a:bodyPr>
          <a:lstStyle/>
          <a:p>
            <a:pPr algn="r"/>
            <a:r>
              <a:rPr lang="en-GB" sz="1050" dirty="0">
                <a:latin typeface="Calibri" panose="020F0502020204030204" pitchFamily="34" charset="0"/>
                <a:cs typeface="Calibri" panose="020F0502020204030204" pitchFamily="34" charset="0"/>
                <a:sym typeface="Wingdings" pitchFamily="2" charset="2"/>
              </a:rPr>
              <a:t>first science (FS) </a:t>
            </a:r>
          </a:p>
        </p:txBody>
      </p:sp>
      <p:sp>
        <p:nvSpPr>
          <p:cNvPr id="14" name="Textfeld 13">
            <a:extLst>
              <a:ext uri="{FF2B5EF4-FFF2-40B4-BE49-F238E27FC236}">
                <a16:creationId xmlns:a16="http://schemas.microsoft.com/office/drawing/2014/main" id="{9BDFCD3B-94EF-7741-2627-E13C54F7B80C}"/>
              </a:ext>
            </a:extLst>
          </p:cNvPr>
          <p:cNvSpPr txBox="1"/>
          <p:nvPr/>
        </p:nvSpPr>
        <p:spPr>
          <a:xfrm>
            <a:off x="5656534" y="3751693"/>
            <a:ext cx="1398140" cy="253916"/>
          </a:xfrm>
          <a:prstGeom prst="rect">
            <a:avLst/>
          </a:prstGeom>
        </p:spPr>
        <p:txBody>
          <a:bodyPr vert="horz" wrap="none" lIns="91440" tIns="45720" rIns="91440" bIns="45720" rtlCol="0" anchor="t">
            <a:spAutoFit/>
          </a:bodyPr>
          <a:lstStyle/>
          <a:p>
            <a:pPr algn="r"/>
            <a:r>
              <a:rPr lang="en-GB" sz="1050" dirty="0">
                <a:latin typeface="Calibri" panose="020F0502020204030204" pitchFamily="34" charset="0"/>
                <a:cs typeface="Calibri" panose="020F0502020204030204" pitchFamily="34" charset="0"/>
                <a:sym typeface="Wingdings" pitchFamily="2" charset="2"/>
              </a:rPr>
              <a:t>first science + (FS+) </a:t>
            </a:r>
            <a:endParaRPr lang="en-GB" sz="1050" dirty="0">
              <a:latin typeface="Calibri" panose="020F0502020204030204" pitchFamily="34" charset="0"/>
              <a:cs typeface="Calibri" panose="020F0502020204030204" pitchFamily="34" charset="0"/>
            </a:endParaRPr>
          </a:p>
        </p:txBody>
      </p:sp>
      <p:sp>
        <p:nvSpPr>
          <p:cNvPr id="97" name="Rechteck 96">
            <a:extLst>
              <a:ext uri="{FF2B5EF4-FFF2-40B4-BE49-F238E27FC236}">
                <a16:creationId xmlns:a16="http://schemas.microsoft.com/office/drawing/2014/main" id="{E0748688-8D8D-9717-3EAE-B48A93D79566}"/>
              </a:ext>
            </a:extLst>
          </p:cNvPr>
          <p:cNvSpPr/>
          <p:nvPr/>
        </p:nvSpPr>
        <p:spPr>
          <a:xfrm>
            <a:off x="2466425" y="1083830"/>
            <a:ext cx="344940" cy="760709"/>
          </a:xfrm>
          <a:prstGeom prst="rect">
            <a:avLst/>
          </a:prstGeom>
          <a:no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8" name="Rechteck 97">
            <a:extLst>
              <a:ext uri="{FF2B5EF4-FFF2-40B4-BE49-F238E27FC236}">
                <a16:creationId xmlns:a16="http://schemas.microsoft.com/office/drawing/2014/main" id="{418B38F0-EC99-3685-C296-93109FF26002}"/>
              </a:ext>
            </a:extLst>
          </p:cNvPr>
          <p:cNvSpPr/>
          <p:nvPr/>
        </p:nvSpPr>
        <p:spPr>
          <a:xfrm>
            <a:off x="4867804" y="1080030"/>
            <a:ext cx="421966" cy="759240"/>
          </a:xfrm>
          <a:prstGeom prst="rect">
            <a:avLst/>
          </a:prstGeom>
          <a:noFill/>
          <a:ln w="19050">
            <a:solidFill>
              <a:srgbClr val="7030A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9" name="Textfeld 98">
            <a:extLst>
              <a:ext uri="{FF2B5EF4-FFF2-40B4-BE49-F238E27FC236}">
                <a16:creationId xmlns:a16="http://schemas.microsoft.com/office/drawing/2014/main" id="{B39206B5-F783-04D7-4E1A-AFC0276D535F}"/>
              </a:ext>
            </a:extLst>
          </p:cNvPr>
          <p:cNvSpPr txBox="1"/>
          <p:nvPr/>
        </p:nvSpPr>
        <p:spPr>
          <a:xfrm>
            <a:off x="3185526" y="1929211"/>
            <a:ext cx="1332416" cy="276999"/>
          </a:xfrm>
          <a:prstGeom prst="rect">
            <a:avLst/>
          </a:prstGeom>
        </p:spPr>
        <p:txBody>
          <a:bodyPr vert="horz" wrap="none" lIns="91440" tIns="45720" rIns="91440" bIns="45720" rtlCol="0" anchor="t">
            <a:spAutoFit/>
          </a:bodyPr>
          <a:lstStyle/>
          <a:p>
            <a:pPr algn="l"/>
            <a:r>
              <a:rPr lang="en-GB" sz="1200" dirty="0">
                <a:solidFill>
                  <a:srgbClr val="7030A0"/>
                </a:solidFill>
              </a:rPr>
              <a:t>engineering-runs</a:t>
            </a:r>
          </a:p>
        </p:txBody>
      </p:sp>
      <p:cxnSp>
        <p:nvCxnSpPr>
          <p:cNvPr id="100" name="Gewinkelte Verbindung 22">
            <a:extLst>
              <a:ext uri="{FF2B5EF4-FFF2-40B4-BE49-F238E27FC236}">
                <a16:creationId xmlns:a16="http://schemas.microsoft.com/office/drawing/2014/main" id="{9A561B18-AE01-EA72-3FC3-E0EEDC02FE28}"/>
              </a:ext>
            </a:extLst>
          </p:cNvPr>
          <p:cNvCxnSpPr>
            <a:cxnSpLocks/>
            <a:stCxn id="99" idx="3"/>
            <a:endCxn id="98" idx="2"/>
          </p:cNvCxnSpPr>
          <p:nvPr/>
        </p:nvCxnSpPr>
        <p:spPr>
          <a:xfrm flipV="1">
            <a:off x="4517942" y="1839270"/>
            <a:ext cx="560845" cy="228441"/>
          </a:xfrm>
          <a:prstGeom prst="bentConnector2">
            <a:avLst/>
          </a:prstGeom>
          <a:ln>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Gewinkelte Verbindung 25">
            <a:extLst>
              <a:ext uri="{FF2B5EF4-FFF2-40B4-BE49-F238E27FC236}">
                <a16:creationId xmlns:a16="http://schemas.microsoft.com/office/drawing/2014/main" id="{32FCAB29-B9EC-00B4-7AF1-52ADB6D8EA2D}"/>
              </a:ext>
            </a:extLst>
          </p:cNvPr>
          <p:cNvCxnSpPr>
            <a:stCxn id="99" idx="1"/>
            <a:endCxn id="97" idx="2"/>
          </p:cNvCxnSpPr>
          <p:nvPr/>
        </p:nvCxnSpPr>
        <p:spPr>
          <a:xfrm rot="10800000">
            <a:off x="2638896" y="1844539"/>
            <a:ext cx="546631" cy="223172"/>
          </a:xfrm>
          <a:prstGeom prst="bentConnector2">
            <a:avLst/>
          </a:prstGeom>
          <a:ln>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6" name="Rechteck 105">
            <a:extLst>
              <a:ext uri="{FF2B5EF4-FFF2-40B4-BE49-F238E27FC236}">
                <a16:creationId xmlns:a16="http://schemas.microsoft.com/office/drawing/2014/main" id="{DE5872DC-679F-C6CC-A2E2-35440F054D68}"/>
              </a:ext>
            </a:extLst>
          </p:cNvPr>
          <p:cNvSpPr/>
          <p:nvPr/>
        </p:nvSpPr>
        <p:spPr>
          <a:xfrm>
            <a:off x="1118462" y="4123898"/>
            <a:ext cx="1254482" cy="13443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000" dirty="0"/>
          </a:p>
        </p:txBody>
      </p:sp>
      <p:sp>
        <p:nvSpPr>
          <p:cNvPr id="113" name="Rechteck 112">
            <a:extLst>
              <a:ext uri="{FF2B5EF4-FFF2-40B4-BE49-F238E27FC236}">
                <a16:creationId xmlns:a16="http://schemas.microsoft.com/office/drawing/2014/main" id="{AFCF61DA-E44B-03FB-33B9-F1E5210AEA7C}"/>
              </a:ext>
            </a:extLst>
          </p:cNvPr>
          <p:cNvSpPr/>
          <p:nvPr/>
        </p:nvSpPr>
        <p:spPr>
          <a:xfrm>
            <a:off x="5671159" y="2842965"/>
            <a:ext cx="331241" cy="178194"/>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dirty="0">
                <a:solidFill>
                  <a:schemeClr val="tx1"/>
                </a:solidFill>
                <a:latin typeface="Calibri" panose="020F0502020204030204" pitchFamily="34" charset="0"/>
                <a:cs typeface="Calibri" panose="020F0502020204030204" pitchFamily="34" charset="0"/>
              </a:rPr>
              <a:t>DR</a:t>
            </a:r>
            <a:endParaRPr lang="en-GB" sz="1000" dirty="0"/>
          </a:p>
        </p:txBody>
      </p:sp>
      <p:sp>
        <p:nvSpPr>
          <p:cNvPr id="126" name="Rechteck 125">
            <a:extLst>
              <a:ext uri="{FF2B5EF4-FFF2-40B4-BE49-F238E27FC236}">
                <a16:creationId xmlns:a16="http://schemas.microsoft.com/office/drawing/2014/main" id="{EB2CCA8F-320B-0ABD-B8D1-4CF5EED368F7}"/>
              </a:ext>
            </a:extLst>
          </p:cNvPr>
          <p:cNvSpPr/>
          <p:nvPr/>
        </p:nvSpPr>
        <p:spPr>
          <a:xfrm>
            <a:off x="4974771" y="1614648"/>
            <a:ext cx="292638" cy="189492"/>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700" dirty="0">
                <a:solidFill>
                  <a:schemeClr val="bg1"/>
                </a:solidFill>
                <a:latin typeface="Calibri" panose="020F0502020204030204" pitchFamily="34" charset="0"/>
                <a:cs typeface="Calibri" panose="020F0502020204030204" pitchFamily="34" charset="0"/>
              </a:rPr>
              <a:t>50</a:t>
            </a:r>
            <a:endParaRPr lang="en-US" sz="700" dirty="0"/>
          </a:p>
        </p:txBody>
      </p:sp>
      <p:sp>
        <p:nvSpPr>
          <p:cNvPr id="127" name="Rechteck 126">
            <a:extLst>
              <a:ext uri="{FF2B5EF4-FFF2-40B4-BE49-F238E27FC236}">
                <a16:creationId xmlns:a16="http://schemas.microsoft.com/office/drawing/2014/main" id="{52591297-2CCD-07EA-B030-C0BD54930B25}"/>
              </a:ext>
            </a:extLst>
          </p:cNvPr>
          <p:cNvSpPr/>
          <p:nvPr/>
        </p:nvSpPr>
        <p:spPr>
          <a:xfrm>
            <a:off x="4317872" y="1119847"/>
            <a:ext cx="536142" cy="699083"/>
          </a:xfrm>
          <a:prstGeom prst="rect">
            <a:avLst/>
          </a:prstGeom>
          <a:solidFill>
            <a:srgbClr val="D6009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600" dirty="0">
                <a:solidFill>
                  <a:schemeClr val="bg1"/>
                </a:solidFill>
                <a:latin typeface="Calibri" panose="020F0502020204030204" pitchFamily="34" charset="0"/>
                <a:cs typeface="Calibri" panose="020F0502020204030204" pitchFamily="34" charset="0"/>
              </a:rPr>
              <a:t>8 </a:t>
            </a:r>
            <a:r>
              <a:rPr lang="de-DE" sz="600" dirty="0" err="1">
                <a:solidFill>
                  <a:schemeClr val="bg1"/>
                </a:solidFill>
                <a:latin typeface="Calibri" panose="020F0502020204030204" pitchFamily="34" charset="0"/>
                <a:cs typeface="Calibri" panose="020F0502020204030204" pitchFamily="34" charset="0"/>
              </a:rPr>
              <a:t>months</a:t>
            </a:r>
            <a:endParaRPr lang="de-DE" sz="600" dirty="0">
              <a:solidFill>
                <a:schemeClr val="bg1"/>
              </a:solidFill>
              <a:latin typeface="Calibri" panose="020F0502020204030204" pitchFamily="34" charset="0"/>
              <a:cs typeface="Calibri" panose="020F0502020204030204" pitchFamily="34" charset="0"/>
            </a:endParaRPr>
          </a:p>
          <a:p>
            <a:pPr algn="ctr"/>
            <a:r>
              <a:rPr lang="de-DE" sz="600" dirty="0" err="1">
                <a:solidFill>
                  <a:schemeClr val="bg1"/>
                </a:solidFill>
                <a:latin typeface="Calibri" panose="020F0502020204030204" pitchFamily="34" charset="0"/>
                <a:cs typeface="Calibri" panose="020F0502020204030204" pitchFamily="34" charset="0"/>
              </a:rPr>
              <a:t>fire</a:t>
            </a:r>
            <a:r>
              <a:rPr lang="de-DE" sz="600" dirty="0">
                <a:solidFill>
                  <a:schemeClr val="bg1"/>
                </a:solidFill>
                <a:latin typeface="Calibri" panose="020F0502020204030204" pitchFamily="34" charset="0"/>
                <a:cs typeface="Calibri" panose="020F0502020204030204" pitchFamily="34" charset="0"/>
              </a:rPr>
              <a:t> </a:t>
            </a:r>
            <a:r>
              <a:rPr lang="de-DE" sz="600" dirty="0" err="1">
                <a:solidFill>
                  <a:schemeClr val="bg1"/>
                </a:solidFill>
                <a:latin typeface="Calibri" panose="020F0502020204030204" pitchFamily="34" charset="0"/>
                <a:cs typeface="Calibri" panose="020F0502020204030204" pitchFamily="34" charset="0"/>
              </a:rPr>
              <a:t>protection</a:t>
            </a:r>
            <a:r>
              <a:rPr lang="de-DE" sz="600" dirty="0">
                <a:solidFill>
                  <a:schemeClr val="bg1"/>
                </a:solidFill>
                <a:latin typeface="Calibri" panose="020F0502020204030204" pitchFamily="34" charset="0"/>
                <a:cs typeface="Calibri" panose="020F0502020204030204" pitchFamily="34" charset="0"/>
              </a:rPr>
              <a:t> </a:t>
            </a:r>
            <a:r>
              <a:rPr lang="de-DE" sz="600" dirty="0" err="1">
                <a:solidFill>
                  <a:schemeClr val="bg1"/>
                </a:solidFill>
                <a:latin typeface="Calibri" panose="020F0502020204030204" pitchFamily="34" charset="0"/>
                <a:cs typeface="Calibri" panose="020F0502020204030204" pitchFamily="34" charset="0"/>
              </a:rPr>
              <a:t>renovation</a:t>
            </a:r>
            <a:endParaRPr lang="de-DE" sz="600" dirty="0">
              <a:solidFill>
                <a:schemeClr val="bg1"/>
              </a:solidFill>
              <a:latin typeface="Calibri" panose="020F0502020204030204" pitchFamily="34" charset="0"/>
              <a:cs typeface="Calibri" panose="020F0502020204030204" pitchFamily="34" charset="0"/>
            </a:endParaRPr>
          </a:p>
          <a:p>
            <a:pPr algn="ctr"/>
            <a:r>
              <a:rPr lang="de-DE" sz="600" dirty="0">
                <a:solidFill>
                  <a:schemeClr val="bg1"/>
                </a:solidFill>
                <a:latin typeface="Calibri" panose="020F0502020204030204" pitchFamily="34" charset="0"/>
                <a:cs typeface="Calibri" panose="020F0502020204030204" pitchFamily="34" charset="0"/>
              </a:rPr>
              <a:t>EH</a:t>
            </a:r>
            <a:endParaRPr lang="en-US" sz="600" dirty="0">
              <a:solidFill>
                <a:schemeClr val="bg1"/>
              </a:solidFill>
            </a:endParaRPr>
          </a:p>
        </p:txBody>
      </p:sp>
      <p:sp>
        <p:nvSpPr>
          <p:cNvPr id="108" name="Textfeld 107">
            <a:extLst>
              <a:ext uri="{FF2B5EF4-FFF2-40B4-BE49-F238E27FC236}">
                <a16:creationId xmlns:a16="http://schemas.microsoft.com/office/drawing/2014/main" id="{B8E3B2AB-5F36-FD73-878F-786225C92A31}"/>
              </a:ext>
            </a:extLst>
          </p:cNvPr>
          <p:cNvSpPr txBox="1"/>
          <p:nvPr/>
        </p:nvSpPr>
        <p:spPr>
          <a:xfrm rot="3012809">
            <a:off x="1764618" y="3605452"/>
            <a:ext cx="762763" cy="338554"/>
          </a:xfrm>
          <a:prstGeom prst="rect">
            <a:avLst/>
          </a:prstGeom>
        </p:spPr>
        <p:txBody>
          <a:bodyPr vert="horz" wrap="square" lIns="91440" tIns="45720" rIns="91440" bIns="45720" rtlCol="0" anchor="t">
            <a:spAutoFit/>
          </a:bodyPr>
          <a:lstStyle/>
          <a:p>
            <a:pPr algn="l"/>
            <a:r>
              <a:rPr lang="en-US" sz="800" dirty="0">
                <a:solidFill>
                  <a:schemeClr val="bg1"/>
                </a:solidFill>
              </a:rPr>
              <a:t>still </a:t>
            </a:r>
          </a:p>
          <a:p>
            <a:pPr algn="l"/>
            <a:r>
              <a:rPr lang="en-US" sz="800" dirty="0">
                <a:solidFill>
                  <a:schemeClr val="bg1"/>
                </a:solidFill>
              </a:rPr>
              <a:t>missing</a:t>
            </a:r>
          </a:p>
        </p:txBody>
      </p:sp>
      <p:sp>
        <p:nvSpPr>
          <p:cNvPr id="19" name="Rechteck 18">
            <a:extLst>
              <a:ext uri="{FF2B5EF4-FFF2-40B4-BE49-F238E27FC236}">
                <a16:creationId xmlns:a16="http://schemas.microsoft.com/office/drawing/2014/main" id="{0098F9DF-1E41-9027-FBCE-69D0B48D0902}"/>
              </a:ext>
            </a:extLst>
          </p:cNvPr>
          <p:cNvSpPr/>
          <p:nvPr/>
        </p:nvSpPr>
        <p:spPr>
          <a:xfrm>
            <a:off x="3262700" y="1104591"/>
            <a:ext cx="493758" cy="699083"/>
          </a:xfrm>
          <a:prstGeom prst="rect">
            <a:avLst/>
          </a:prstGeom>
          <a:solidFill>
            <a:srgbClr val="D6009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600" dirty="0">
                <a:solidFill>
                  <a:schemeClr val="bg1"/>
                </a:solidFill>
                <a:latin typeface="Calibri" panose="020F0502020204030204" pitchFamily="34" charset="0"/>
                <a:cs typeface="Calibri" panose="020F0502020204030204" pitchFamily="34" charset="0"/>
              </a:rPr>
              <a:t>Pre-</a:t>
            </a:r>
            <a:r>
              <a:rPr lang="en-GB" sz="600" dirty="0" err="1">
                <a:solidFill>
                  <a:schemeClr val="bg1"/>
                </a:solidFill>
                <a:latin typeface="Calibri" panose="020F0502020204030204" pitchFamily="34" charset="0"/>
                <a:cs typeface="Calibri" panose="020F0502020204030204" pitchFamily="34" charset="0"/>
              </a:rPr>
              <a:t>paration</a:t>
            </a:r>
            <a:r>
              <a:rPr lang="en-GB" sz="600" dirty="0">
                <a:solidFill>
                  <a:schemeClr val="bg1"/>
                </a:solidFill>
                <a:latin typeface="Calibri" panose="020F0502020204030204" pitchFamily="34" charset="0"/>
                <a:cs typeface="Calibri" panose="020F0502020204030204" pitchFamily="34" charset="0"/>
              </a:rPr>
              <a:t> works</a:t>
            </a:r>
          </a:p>
          <a:p>
            <a:pPr algn="ctr"/>
            <a:r>
              <a:rPr lang="de-DE" sz="600" dirty="0">
                <a:solidFill>
                  <a:schemeClr val="bg1"/>
                </a:solidFill>
                <a:latin typeface="Calibri" panose="020F0502020204030204" pitchFamily="34" charset="0"/>
                <a:cs typeface="Calibri" panose="020F0502020204030204" pitchFamily="34" charset="0"/>
              </a:rPr>
              <a:t>EH</a:t>
            </a:r>
            <a:endParaRPr lang="en-US" sz="600" dirty="0">
              <a:solidFill>
                <a:schemeClr val="bg1"/>
              </a:solidFill>
            </a:endParaRPr>
          </a:p>
        </p:txBody>
      </p:sp>
      <p:sp>
        <p:nvSpPr>
          <p:cNvPr id="22" name="Rechteck 21">
            <a:extLst>
              <a:ext uri="{FF2B5EF4-FFF2-40B4-BE49-F238E27FC236}">
                <a16:creationId xmlns:a16="http://schemas.microsoft.com/office/drawing/2014/main" id="{D9D9291E-D125-D772-7D4F-B3CE13D6FC58}"/>
              </a:ext>
            </a:extLst>
          </p:cNvPr>
          <p:cNvSpPr/>
          <p:nvPr/>
        </p:nvSpPr>
        <p:spPr>
          <a:xfrm>
            <a:off x="5323668" y="1121269"/>
            <a:ext cx="815850" cy="699083"/>
          </a:xfrm>
          <a:prstGeom prst="rect">
            <a:avLst/>
          </a:prstGeom>
          <a:solidFill>
            <a:srgbClr val="D6009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600" dirty="0">
                <a:solidFill>
                  <a:schemeClr val="bg1"/>
                </a:solidFill>
                <a:latin typeface="Calibri" panose="020F0502020204030204" pitchFamily="34" charset="0"/>
                <a:cs typeface="Calibri" panose="020F0502020204030204" pitchFamily="34" charset="0"/>
              </a:rPr>
              <a:t>10 </a:t>
            </a:r>
            <a:r>
              <a:rPr lang="de-DE" sz="600" dirty="0" err="1">
                <a:solidFill>
                  <a:schemeClr val="bg1"/>
                </a:solidFill>
                <a:latin typeface="Calibri" panose="020F0502020204030204" pitchFamily="34" charset="0"/>
                <a:cs typeface="Calibri" panose="020F0502020204030204" pitchFamily="34" charset="0"/>
              </a:rPr>
              <a:t>months</a:t>
            </a:r>
            <a:endParaRPr lang="de-DE" sz="600" dirty="0">
              <a:solidFill>
                <a:schemeClr val="bg1"/>
              </a:solidFill>
              <a:latin typeface="Calibri" panose="020F0502020204030204" pitchFamily="34" charset="0"/>
              <a:cs typeface="Calibri" panose="020F0502020204030204" pitchFamily="34" charset="0"/>
            </a:endParaRPr>
          </a:p>
          <a:p>
            <a:pPr algn="ctr"/>
            <a:r>
              <a:rPr lang="de-DE" sz="600" dirty="0" err="1">
                <a:solidFill>
                  <a:schemeClr val="bg1"/>
                </a:solidFill>
                <a:latin typeface="Calibri" panose="020F0502020204030204" pitchFamily="34" charset="0"/>
                <a:cs typeface="Calibri" panose="020F0502020204030204" pitchFamily="34" charset="0"/>
              </a:rPr>
              <a:t>fire</a:t>
            </a:r>
            <a:r>
              <a:rPr lang="de-DE" sz="600" dirty="0">
                <a:solidFill>
                  <a:schemeClr val="bg1"/>
                </a:solidFill>
                <a:latin typeface="Calibri" panose="020F0502020204030204" pitchFamily="34" charset="0"/>
                <a:cs typeface="Calibri" panose="020F0502020204030204" pitchFamily="34" charset="0"/>
              </a:rPr>
              <a:t> </a:t>
            </a:r>
            <a:r>
              <a:rPr lang="de-DE" sz="600" dirty="0" err="1">
                <a:solidFill>
                  <a:schemeClr val="bg1"/>
                </a:solidFill>
                <a:latin typeface="Calibri" panose="020F0502020204030204" pitchFamily="34" charset="0"/>
                <a:cs typeface="Calibri" panose="020F0502020204030204" pitchFamily="34" charset="0"/>
              </a:rPr>
              <a:t>protection</a:t>
            </a:r>
            <a:r>
              <a:rPr lang="de-DE" sz="600" dirty="0">
                <a:solidFill>
                  <a:schemeClr val="bg1"/>
                </a:solidFill>
                <a:latin typeface="Calibri" panose="020F0502020204030204" pitchFamily="34" charset="0"/>
                <a:cs typeface="Calibri" panose="020F0502020204030204" pitchFamily="34" charset="0"/>
              </a:rPr>
              <a:t> </a:t>
            </a:r>
            <a:r>
              <a:rPr lang="de-DE" sz="600" dirty="0" err="1">
                <a:solidFill>
                  <a:schemeClr val="bg1"/>
                </a:solidFill>
                <a:latin typeface="Calibri" panose="020F0502020204030204" pitchFamily="34" charset="0"/>
                <a:cs typeface="Calibri" panose="020F0502020204030204" pitchFamily="34" charset="0"/>
              </a:rPr>
              <a:t>renovation</a:t>
            </a:r>
            <a:endParaRPr lang="de-DE" sz="600" dirty="0">
              <a:solidFill>
                <a:schemeClr val="bg1"/>
              </a:solidFill>
              <a:latin typeface="Calibri" panose="020F0502020204030204" pitchFamily="34" charset="0"/>
              <a:cs typeface="Calibri" panose="020F0502020204030204" pitchFamily="34" charset="0"/>
            </a:endParaRPr>
          </a:p>
          <a:p>
            <a:pPr algn="ctr"/>
            <a:r>
              <a:rPr lang="de-DE" sz="600" dirty="0">
                <a:solidFill>
                  <a:schemeClr val="bg1"/>
                </a:solidFill>
                <a:latin typeface="Calibri" panose="020F0502020204030204" pitchFamily="34" charset="0"/>
                <a:cs typeface="Calibri" panose="020F0502020204030204" pitchFamily="34" charset="0"/>
              </a:rPr>
              <a:t>EH</a:t>
            </a:r>
            <a:endParaRPr lang="en-US" sz="600" dirty="0">
              <a:solidFill>
                <a:schemeClr val="bg1"/>
              </a:solidFill>
            </a:endParaRPr>
          </a:p>
        </p:txBody>
      </p:sp>
      <p:sp>
        <p:nvSpPr>
          <p:cNvPr id="23" name="Rechteck 22">
            <a:extLst>
              <a:ext uri="{FF2B5EF4-FFF2-40B4-BE49-F238E27FC236}">
                <a16:creationId xmlns:a16="http://schemas.microsoft.com/office/drawing/2014/main" id="{88B5B425-B27B-B67B-C901-92B9FEB8A8F9}"/>
              </a:ext>
            </a:extLst>
          </p:cNvPr>
          <p:cNvSpPr/>
          <p:nvPr/>
        </p:nvSpPr>
        <p:spPr>
          <a:xfrm>
            <a:off x="6202209" y="1614446"/>
            <a:ext cx="340036" cy="198561"/>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800" dirty="0">
                <a:solidFill>
                  <a:schemeClr val="tx1"/>
                </a:solidFill>
                <a:latin typeface="Calibri" panose="020F0502020204030204" pitchFamily="34" charset="0"/>
                <a:cs typeface="Calibri" panose="020F0502020204030204" pitchFamily="34" charset="0"/>
              </a:rPr>
              <a:t>70</a:t>
            </a:r>
            <a:endParaRPr lang="en-US" sz="800" dirty="0">
              <a:solidFill>
                <a:schemeClr val="tx1"/>
              </a:solidFill>
            </a:endParaRPr>
          </a:p>
        </p:txBody>
      </p:sp>
      <p:sp>
        <p:nvSpPr>
          <p:cNvPr id="96" name="Fußzeilenplatzhalter 7">
            <a:extLst>
              <a:ext uri="{FF2B5EF4-FFF2-40B4-BE49-F238E27FC236}">
                <a16:creationId xmlns:a16="http://schemas.microsoft.com/office/drawing/2014/main" id="{08FDDC19-04B7-D4F3-7F28-DAAB4A111E70}"/>
              </a:ext>
            </a:extLst>
          </p:cNvPr>
          <p:cNvSpPr>
            <a:spLocks noGrp="1"/>
          </p:cNvSpPr>
          <p:nvPr>
            <p:ph type="ftr" sz="quarter" idx="3"/>
          </p:nvPr>
        </p:nvSpPr>
        <p:spPr>
          <a:xfrm>
            <a:off x="3962403"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en-US"/>
              <a:t>HFHF - IAP Seminar 25.02.2024</a:t>
            </a:r>
            <a:endParaRPr lang="de-DE" dirty="0"/>
          </a:p>
        </p:txBody>
      </p:sp>
      <p:sp>
        <p:nvSpPr>
          <p:cNvPr id="9" name="Datumsplatzhalter 8">
            <a:extLst>
              <a:ext uri="{FF2B5EF4-FFF2-40B4-BE49-F238E27FC236}">
                <a16:creationId xmlns:a16="http://schemas.microsoft.com/office/drawing/2014/main" id="{562BD755-5600-EB03-88ED-F856390956AA}"/>
              </a:ext>
            </a:extLst>
          </p:cNvPr>
          <p:cNvSpPr>
            <a:spLocks noGrp="1"/>
          </p:cNvSpPr>
          <p:nvPr>
            <p:ph type="dt" sz="half" idx="2"/>
          </p:nvPr>
        </p:nvSpPr>
        <p:spPr>
          <a:xfrm>
            <a:off x="7151254" y="4914482"/>
            <a:ext cx="1183315" cy="273844"/>
          </a:xfrm>
        </p:spPr>
        <p:txBody>
          <a:bodyPr/>
          <a:lstStyle/>
          <a:p>
            <a:pPr>
              <a:defRPr/>
            </a:pPr>
            <a:r>
              <a:rPr lang="de-DE"/>
              <a:t>R. Aßmann - ACC</a:t>
            </a:r>
            <a:endParaRPr lang="de-DE" dirty="0"/>
          </a:p>
        </p:txBody>
      </p:sp>
      <p:sp>
        <p:nvSpPr>
          <p:cNvPr id="10" name="Rechteck 9">
            <a:extLst>
              <a:ext uri="{FF2B5EF4-FFF2-40B4-BE49-F238E27FC236}">
                <a16:creationId xmlns:a16="http://schemas.microsoft.com/office/drawing/2014/main" id="{540EF035-D8F2-C422-1AD6-956B16B932D0}"/>
              </a:ext>
            </a:extLst>
          </p:cNvPr>
          <p:cNvSpPr/>
          <p:nvPr/>
        </p:nvSpPr>
        <p:spPr>
          <a:xfrm>
            <a:off x="0" y="3316549"/>
            <a:ext cx="9125447" cy="982936"/>
          </a:xfrm>
          <a:prstGeom prst="rect">
            <a:avLst/>
          </a:prstGeom>
          <a:noFill/>
          <a:ln w="5715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feld 10">
            <a:extLst>
              <a:ext uri="{FF2B5EF4-FFF2-40B4-BE49-F238E27FC236}">
                <a16:creationId xmlns:a16="http://schemas.microsoft.com/office/drawing/2014/main" id="{BA122FE1-2621-DA28-FA23-05CC15750F04}"/>
              </a:ext>
            </a:extLst>
          </p:cNvPr>
          <p:cNvSpPr txBox="1"/>
          <p:nvPr/>
        </p:nvSpPr>
        <p:spPr>
          <a:xfrm>
            <a:off x="-11239" y="4658849"/>
            <a:ext cx="2710999" cy="253916"/>
          </a:xfrm>
          <a:prstGeom prst="rect">
            <a:avLst/>
          </a:prstGeom>
        </p:spPr>
        <p:txBody>
          <a:bodyPr vert="horz" wrap="none" lIns="91440" tIns="45720" rIns="91440" bIns="45720" rtlCol="0" anchor="t">
            <a:spAutoFit/>
          </a:bodyPr>
          <a:lstStyle/>
          <a:p>
            <a:pPr algn="l"/>
            <a:r>
              <a:rPr lang="en-US" sz="1050" i="1" dirty="0"/>
              <a:t>Courtesy S. Reimann, Beam Retreat 2023</a:t>
            </a:r>
          </a:p>
        </p:txBody>
      </p:sp>
    </p:spTree>
    <p:extLst>
      <p:ext uri="{BB962C8B-B14F-4D97-AF65-F5344CB8AC3E}">
        <p14:creationId xmlns:p14="http://schemas.microsoft.com/office/powerpoint/2010/main" val="823979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5F2EC-BAAA-6DC7-42AF-415F88FE9850}"/>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505EAE38-22D8-AD2A-2E92-7509FB5F1FA8}"/>
              </a:ext>
            </a:extLst>
          </p:cNvPr>
          <p:cNvSpPr>
            <a:spLocks noGrp="1"/>
          </p:cNvSpPr>
          <p:nvPr>
            <p:ph type="title"/>
          </p:nvPr>
        </p:nvSpPr>
        <p:spPr/>
        <p:txBody>
          <a:bodyPr/>
          <a:lstStyle/>
          <a:p>
            <a:r>
              <a:rPr lang="en-US" dirty="0">
                <a:latin typeface="+mn-lt"/>
                <a:cs typeface="Calibri" panose="020F0502020204030204" pitchFamily="34" charset="0"/>
              </a:rPr>
              <a:t>SIS18: UHV System Refurbishment</a:t>
            </a:r>
            <a:endParaRPr lang="en-US" dirty="0">
              <a:latin typeface="+mn-lt"/>
            </a:endParaRPr>
          </a:p>
        </p:txBody>
      </p:sp>
      <p:sp>
        <p:nvSpPr>
          <p:cNvPr id="8" name="Inhaltsplatzhalter 7">
            <a:extLst>
              <a:ext uri="{FF2B5EF4-FFF2-40B4-BE49-F238E27FC236}">
                <a16:creationId xmlns:a16="http://schemas.microsoft.com/office/drawing/2014/main" id="{3CE26185-653F-1D3D-14BA-321CCC565FCF}"/>
              </a:ext>
            </a:extLst>
          </p:cNvPr>
          <p:cNvSpPr>
            <a:spLocks noGrp="1"/>
          </p:cNvSpPr>
          <p:nvPr>
            <p:ph idx="1"/>
          </p:nvPr>
        </p:nvSpPr>
        <p:spPr>
          <a:xfrm>
            <a:off x="154607" y="1038399"/>
            <a:ext cx="8826362" cy="3817136"/>
          </a:xfrm>
        </p:spPr>
        <p:txBody>
          <a:bodyPr/>
          <a:lstStyle/>
          <a:p>
            <a:pPr marL="214313" indent="-214313">
              <a:buFont typeface="Arial" panose="020B0604020202020204" pitchFamily="34" charset="0"/>
              <a:buChar char="•"/>
            </a:pPr>
            <a:r>
              <a:rPr lang="en-US" sz="1600">
                <a:latin typeface="Arial" panose="020B0604020202020204" pitchFamily="34" charset="0"/>
                <a:cs typeface="Arial" panose="020B0604020202020204" pitchFamily="34" charset="0"/>
              </a:rPr>
              <a:t>Baseline UHV puming system has an age of about 35 years! </a:t>
            </a:r>
          </a:p>
          <a:p>
            <a:pPr marL="514351" lvl="1">
              <a:buFont typeface="Arial" panose="020B0604020202020204" pitchFamily="34" charset="0"/>
              <a:buChar char="•"/>
            </a:pPr>
            <a:r>
              <a:rPr lang="en-US" sz="1400">
                <a:latin typeface="Arial" panose="020B0604020202020204" pitchFamily="34" charset="0"/>
                <a:cs typeface="Arial" panose="020B0604020202020204" pitchFamily="34" charset="0"/>
              </a:rPr>
              <a:t>(Initial) static residual gas pressure especially important for U</a:t>
            </a:r>
            <a:r>
              <a:rPr lang="en-US" sz="1400" baseline="30000">
                <a:latin typeface="Arial" panose="020B0604020202020204" pitchFamily="34" charset="0"/>
                <a:cs typeface="Arial" panose="020B0604020202020204" pitchFamily="34" charset="0"/>
              </a:rPr>
              <a:t>28+</a:t>
            </a:r>
            <a:r>
              <a:rPr lang="en-US" sz="1400">
                <a:latin typeface="Arial" panose="020B0604020202020204" pitchFamily="34" charset="0"/>
                <a:cs typeface="Arial" panose="020B0604020202020204" pitchFamily="34" charset="0"/>
              </a:rPr>
              <a:t> (booster) operation.</a:t>
            </a:r>
          </a:p>
          <a:p>
            <a:pPr marL="514351" lvl="1">
              <a:buFont typeface="Arial" panose="020B0604020202020204" pitchFamily="34" charset="0"/>
              <a:buChar char="•"/>
            </a:pPr>
            <a:r>
              <a:rPr lang="en-US" sz="1400">
                <a:latin typeface="Arial" panose="020B0604020202020204" pitchFamily="34" charset="0"/>
                <a:cs typeface="Arial" panose="020B0604020202020204" pitchFamily="34" charset="0"/>
              </a:rPr>
              <a:t>High pumping power </a:t>
            </a:r>
            <a:r>
              <a:rPr lang="en-US" sz="1400">
                <a:latin typeface="Arial" panose="020B0604020202020204" pitchFamily="34" charset="0"/>
                <a:cs typeface="Arial" panose="020B0604020202020204" pitchFamily="34" charset="0"/>
                <a:sym typeface="Wingdings" pitchFamily="2" charset="2"/>
              </a:rPr>
              <a:t> </a:t>
            </a:r>
            <a:r>
              <a:rPr lang="en-US" sz="1400">
                <a:latin typeface="Arial" panose="020B0604020202020204" pitchFamily="34" charset="0"/>
                <a:cs typeface="Arial" panose="020B0604020202020204" pitchFamily="34" charset="0"/>
              </a:rPr>
              <a:t>stabilize dynamic vacuum under influence of ion induced gas desorption.</a:t>
            </a:r>
          </a:p>
          <a:p>
            <a:pPr marL="0" indent="0">
              <a:buNone/>
            </a:pPr>
            <a:endParaRPr lang="en-US" sz="50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a:latin typeface="Arial" panose="020B0604020202020204" pitchFamily="34" charset="0"/>
                <a:cs typeface="Arial" panose="020B0604020202020204" pitchFamily="34" charset="0"/>
              </a:rPr>
              <a:t>Actions 2022 - 2023:</a:t>
            </a:r>
          </a:p>
          <a:p>
            <a:pPr marL="514351" lvl="1">
              <a:buFont typeface="Arial" panose="020B0604020202020204" pitchFamily="34" charset="0"/>
              <a:buChar char="•"/>
            </a:pPr>
            <a:r>
              <a:rPr lang="en-US" sz="1400">
                <a:latin typeface="Arial" panose="020B0604020202020204" pitchFamily="34" charset="0"/>
                <a:cs typeface="Arial" panose="020B0604020202020204" pitchFamily="34" charset="0"/>
              </a:rPr>
              <a:t>IZ pumps and NEG pumps procured for replacing part of the old pumps.</a:t>
            </a:r>
          </a:p>
          <a:p>
            <a:pPr marL="514351" lvl="1">
              <a:buFont typeface="Arial" panose="020B0604020202020204" pitchFamily="34" charset="0"/>
              <a:buChar char="•"/>
            </a:pPr>
            <a:r>
              <a:rPr lang="en-US" sz="1400">
                <a:latin typeface="Arial" panose="020B0604020202020204" pitchFamily="34" charset="0"/>
                <a:cs typeface="Arial" panose="020B0604020202020204" pitchFamily="34" charset="0"/>
              </a:rPr>
              <a:t>Shut down, sector S03-S05: all IZ pumps renewed, all Ti-pumps exchanged by CapaciTorr-NEG pumps</a:t>
            </a:r>
          </a:p>
          <a:p>
            <a:pPr marL="0" indent="0">
              <a:buNone/>
            </a:pPr>
            <a:endParaRPr lang="en-US" sz="500">
              <a:latin typeface="Arial" panose="020B0604020202020204" pitchFamily="34" charset="0"/>
              <a:cs typeface="Arial" panose="020B0604020202020204" pitchFamily="34" charset="0"/>
            </a:endParaRPr>
          </a:p>
          <a:p>
            <a:pPr marL="214313">
              <a:buFont typeface="Arial" panose="020B0604020202020204" pitchFamily="34" charset="0"/>
              <a:buChar char="•"/>
            </a:pPr>
            <a:r>
              <a:rPr lang="en-US" sz="1600">
                <a:latin typeface="Arial" panose="020B0604020202020204" pitchFamily="34" charset="0"/>
                <a:cs typeface="Arial" panose="020B0604020202020204" pitchFamily="34" charset="0"/>
              </a:rPr>
              <a:t>Static UHV pressure has been improved in upgraded sections </a:t>
            </a:r>
            <a:r>
              <a:rPr lang="en-US" sz="1600" b="1">
                <a:solidFill>
                  <a:srgbClr val="FF0000"/>
                </a:solidFill>
                <a:latin typeface="Arial" panose="020B0604020202020204" pitchFamily="34" charset="0"/>
                <a:cs typeface="Arial" panose="020B0604020202020204" pitchFamily="34" charset="0"/>
              </a:rPr>
              <a:t>from</a:t>
            </a:r>
            <a:r>
              <a:rPr lang="en-US" sz="1600">
                <a:latin typeface="Arial" panose="020B0604020202020204" pitchFamily="34" charset="0"/>
                <a:cs typeface="Arial" panose="020B0604020202020204" pitchFamily="34" charset="0"/>
              </a:rPr>
              <a:t> </a:t>
            </a:r>
            <a:r>
              <a:rPr lang="en-US" sz="1600" b="1">
                <a:solidFill>
                  <a:srgbClr val="FF0000"/>
                </a:solidFill>
                <a:latin typeface="Arial" panose="020B0604020202020204" pitchFamily="34" charset="0"/>
                <a:cs typeface="Arial" panose="020B0604020202020204" pitchFamily="34" charset="0"/>
              </a:rPr>
              <a:t>5 x 10</a:t>
            </a:r>
            <a:r>
              <a:rPr lang="en-US" sz="1600" b="1" baseline="30000">
                <a:solidFill>
                  <a:srgbClr val="FF0000"/>
                </a:solidFill>
                <a:latin typeface="Arial" panose="020B0604020202020204" pitchFamily="34" charset="0"/>
                <a:cs typeface="Arial" panose="020B0604020202020204" pitchFamily="34" charset="0"/>
              </a:rPr>
              <a:t>11</a:t>
            </a:r>
            <a:r>
              <a:rPr lang="en-US" sz="1600" b="1">
                <a:solidFill>
                  <a:srgbClr val="FF0000"/>
                </a:solidFill>
                <a:latin typeface="Arial" panose="020B0604020202020204" pitchFamily="34" charset="0"/>
                <a:cs typeface="Arial" panose="020B0604020202020204" pitchFamily="34" charset="0"/>
              </a:rPr>
              <a:t> to 1 x 10</a:t>
            </a:r>
            <a:r>
              <a:rPr lang="en-US" sz="1600" b="1" baseline="30000">
                <a:solidFill>
                  <a:srgbClr val="FF0000"/>
                </a:solidFill>
                <a:latin typeface="Arial" panose="020B0604020202020204" pitchFamily="34" charset="0"/>
                <a:cs typeface="Arial" panose="020B0604020202020204" pitchFamily="34" charset="0"/>
              </a:rPr>
              <a:t>11</a:t>
            </a:r>
            <a:r>
              <a:rPr lang="en-US" sz="1600">
                <a:latin typeface="Arial" panose="020B0604020202020204" pitchFamily="34" charset="0"/>
                <a:cs typeface="Arial" panose="020B0604020202020204" pitchFamily="34" charset="0"/>
              </a:rPr>
              <a:t>.</a:t>
            </a:r>
          </a:p>
          <a:p>
            <a:pPr marL="214313">
              <a:buFont typeface="Arial" panose="020B0604020202020204" pitchFamily="34" charset="0"/>
              <a:buChar char="•"/>
            </a:pPr>
            <a:endParaRPr lang="en-US" sz="500">
              <a:latin typeface="Arial" panose="020B0604020202020204" pitchFamily="34" charset="0"/>
              <a:cs typeface="Arial" panose="020B0604020202020204" pitchFamily="34" charset="0"/>
            </a:endParaRPr>
          </a:p>
          <a:p>
            <a:pPr marL="214313">
              <a:buFont typeface="Arial" panose="020B0604020202020204" pitchFamily="34" charset="0"/>
              <a:buChar char="•"/>
            </a:pPr>
            <a:r>
              <a:rPr lang="en-US" sz="1600">
                <a:latin typeface="Arial" panose="020B0604020202020204" pitchFamily="34" charset="0"/>
                <a:cs typeface="Arial" panose="020B0604020202020204" pitchFamily="34" charset="0"/>
              </a:rPr>
              <a:t>U</a:t>
            </a:r>
            <a:r>
              <a:rPr lang="en-US" sz="1600" baseline="30000">
                <a:latin typeface="Arial" panose="020B0604020202020204" pitchFamily="34" charset="0"/>
                <a:cs typeface="Arial" panose="020B0604020202020204" pitchFamily="34" charset="0"/>
              </a:rPr>
              <a:t>28+</a:t>
            </a:r>
            <a:r>
              <a:rPr lang="en-US" sz="1600">
                <a:latin typeface="Arial" panose="020B0604020202020204" pitchFamily="34" charset="0"/>
                <a:cs typeface="Arial" panose="020B0604020202020204" pitchFamily="34" charset="0"/>
              </a:rPr>
              <a:t> -operation: </a:t>
            </a:r>
          </a:p>
          <a:p>
            <a:pPr marL="514351" lvl="1">
              <a:buFont typeface="Arial" panose="020B0604020202020204" pitchFamily="34" charset="0"/>
              <a:buChar char="•"/>
            </a:pPr>
            <a:r>
              <a:rPr lang="en-US" sz="1400">
                <a:latin typeface="Arial" panose="020B0604020202020204" pitchFamily="34" charset="0"/>
                <a:cs typeface="Arial" panose="020B0604020202020204" pitchFamily="34" charset="0"/>
              </a:rPr>
              <a:t>beam lifetime may be affected by each short section with poor pressure. </a:t>
            </a:r>
          </a:p>
          <a:p>
            <a:pPr marL="514351" lvl="1">
              <a:buFont typeface="Arial" panose="020B0604020202020204" pitchFamily="34" charset="0"/>
              <a:buChar char="•"/>
            </a:pPr>
            <a:r>
              <a:rPr lang="en-US" sz="1400" b="1">
                <a:solidFill>
                  <a:srgbClr val="FF0000"/>
                </a:solidFill>
                <a:latin typeface="Arial" panose="020B0604020202020204" pitchFamily="34" charset="0"/>
                <a:cs typeface="Arial" panose="020B0604020202020204" pitchFamily="34" charset="0"/>
              </a:rPr>
              <a:t>Lifetime improvements with standard ions and U</a:t>
            </a:r>
            <a:r>
              <a:rPr lang="en-US" sz="1400" b="1" baseline="30000">
                <a:solidFill>
                  <a:srgbClr val="FF0000"/>
                </a:solidFill>
                <a:latin typeface="Arial" panose="020B0604020202020204" pitchFamily="34" charset="0"/>
                <a:cs typeface="Arial" panose="020B0604020202020204" pitchFamily="34" charset="0"/>
              </a:rPr>
              <a:t>28+ </a:t>
            </a:r>
            <a:r>
              <a:rPr lang="en-US" sz="1400" b="1">
                <a:solidFill>
                  <a:srgbClr val="FF0000"/>
                </a:solidFill>
                <a:latin typeface="Arial" panose="020B0604020202020204" pitchFamily="34" charset="0"/>
                <a:cs typeface="Arial" panose="020B0604020202020204" pitchFamily="34" charset="0"/>
              </a:rPr>
              <a:t>ions will be measured in 2023 beam time.</a:t>
            </a:r>
          </a:p>
          <a:p>
            <a:pPr marL="214313" indent="-214313">
              <a:buFont typeface="Arial" panose="020B0604020202020204" pitchFamily="34" charset="0"/>
              <a:buChar char="•"/>
            </a:pPr>
            <a:r>
              <a:rPr lang="en-US" sz="1600">
                <a:latin typeface="Arial" panose="020B0604020202020204" pitchFamily="34" charset="0"/>
                <a:cs typeface="Arial" panose="020B0604020202020204" pitchFamily="34" charset="0"/>
              </a:rPr>
              <a:t>Outlook: </a:t>
            </a:r>
          </a:p>
          <a:p>
            <a:pPr marL="514351" lvl="1">
              <a:buFont typeface="Arial" panose="020B0604020202020204" pitchFamily="34" charset="0"/>
              <a:buChar char="•"/>
            </a:pPr>
            <a:r>
              <a:rPr lang="en-US" sz="1400">
                <a:latin typeface="Arial" panose="020B0604020202020204" pitchFamily="34" charset="0"/>
                <a:cs typeface="Arial" panose="020B0604020202020204" pitchFamily="34" charset="0"/>
              </a:rPr>
              <a:t>In 2024, + vacuum sector S01 (S11-S02) will be opened for installation of first cryognic insert. Used for replacing all pumps in this sector. Urgent improvements needed in sector 5 and 6 incl. NEG activation. </a:t>
            </a:r>
          </a:p>
          <a:p>
            <a:endParaRPr lang="en-US" sz="1600">
              <a:latin typeface="Arial" panose="020B0604020202020204" pitchFamily="34" charset="0"/>
              <a:cs typeface="Arial" panose="020B0604020202020204" pitchFamily="34" charset="0"/>
            </a:endParaRPr>
          </a:p>
        </p:txBody>
      </p:sp>
      <p:sp>
        <p:nvSpPr>
          <p:cNvPr id="2" name="Datumsplatzhalter 1">
            <a:extLst>
              <a:ext uri="{FF2B5EF4-FFF2-40B4-BE49-F238E27FC236}">
                <a16:creationId xmlns:a16="http://schemas.microsoft.com/office/drawing/2014/main" id="{4282DA83-EA95-36F6-56F2-16EF851A25BF}"/>
              </a:ext>
            </a:extLst>
          </p:cNvPr>
          <p:cNvSpPr>
            <a:spLocks noGrp="1"/>
          </p:cNvSpPr>
          <p:nvPr>
            <p:ph type="dt" sz="half" idx="2"/>
          </p:nvPr>
        </p:nvSpPr>
        <p:spPr/>
        <p:txBody>
          <a:bodyPr/>
          <a:lstStyle/>
          <a:p>
            <a:r>
              <a:rPr lang="de-DE"/>
              <a:t>R. Aßmann - ACC</a:t>
            </a:r>
            <a:endParaRPr lang="en-US"/>
          </a:p>
        </p:txBody>
      </p:sp>
      <p:sp>
        <p:nvSpPr>
          <p:cNvPr id="3" name="Fußzeilenplatzhalter 2">
            <a:extLst>
              <a:ext uri="{FF2B5EF4-FFF2-40B4-BE49-F238E27FC236}">
                <a16:creationId xmlns:a16="http://schemas.microsoft.com/office/drawing/2014/main" id="{EBCB7BD0-2283-1460-335E-7BD9B7E832EC}"/>
              </a:ext>
            </a:extLst>
          </p:cNvPr>
          <p:cNvSpPr>
            <a:spLocks noGrp="1"/>
          </p:cNvSpPr>
          <p:nvPr>
            <p:ph type="ftr" sz="quarter" idx="3"/>
          </p:nvPr>
        </p:nvSpPr>
        <p:spPr/>
        <p:txBody>
          <a:bodyPr/>
          <a:lstStyle/>
          <a:p>
            <a:r>
              <a:rPr lang="en-US"/>
              <a:t>HFHF - IAP Seminar 25.02.2024</a:t>
            </a:r>
          </a:p>
        </p:txBody>
      </p:sp>
      <p:sp>
        <p:nvSpPr>
          <p:cNvPr id="6" name="Textfeld 5">
            <a:extLst>
              <a:ext uri="{FF2B5EF4-FFF2-40B4-BE49-F238E27FC236}">
                <a16:creationId xmlns:a16="http://schemas.microsoft.com/office/drawing/2014/main" id="{D649F655-FD57-E92C-05E4-1195E19E32CD}"/>
              </a:ext>
            </a:extLst>
          </p:cNvPr>
          <p:cNvSpPr txBox="1"/>
          <p:nvPr/>
        </p:nvSpPr>
        <p:spPr>
          <a:xfrm>
            <a:off x="7433162" y="992151"/>
            <a:ext cx="1593706" cy="253916"/>
          </a:xfrm>
          <a:prstGeom prst="rect">
            <a:avLst/>
          </a:prstGeom>
        </p:spPr>
        <p:txBody>
          <a:bodyPr vert="horz" wrap="none" lIns="91440" tIns="45720" rIns="91440" bIns="45720" rtlCol="0" anchor="t">
            <a:spAutoFit/>
          </a:bodyPr>
          <a:lstStyle/>
          <a:p>
            <a:pPr algn="l"/>
            <a:r>
              <a:rPr lang="en-US" sz="1050" i="1" dirty="0"/>
              <a:t>Courtesy P. Spiller et al</a:t>
            </a:r>
          </a:p>
        </p:txBody>
      </p:sp>
    </p:spTree>
    <p:extLst>
      <p:ext uri="{BB962C8B-B14F-4D97-AF65-F5344CB8AC3E}">
        <p14:creationId xmlns:p14="http://schemas.microsoft.com/office/powerpoint/2010/main" val="1135622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646DD-B130-D7E9-5ECA-7DCBA228CD1C}"/>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DD6303FF-FD6E-2653-003C-89070B40D04A}"/>
              </a:ext>
            </a:extLst>
          </p:cNvPr>
          <p:cNvPicPr>
            <a:picLocks noChangeAspect="1"/>
          </p:cNvPicPr>
          <p:nvPr/>
        </p:nvPicPr>
        <p:blipFill rotWithShape="1">
          <a:blip r:embed="rId2"/>
          <a:srcRect l="29727" t="48638" r="29728" b="20954"/>
          <a:stretch/>
        </p:blipFill>
        <p:spPr>
          <a:xfrm>
            <a:off x="0" y="0"/>
            <a:ext cx="9144001" cy="5143500"/>
          </a:xfrm>
          <a:prstGeom prst="rect">
            <a:avLst/>
          </a:prstGeom>
        </p:spPr>
      </p:pic>
      <p:sp>
        <p:nvSpPr>
          <p:cNvPr id="13" name="Rechteck 12">
            <a:extLst>
              <a:ext uri="{FF2B5EF4-FFF2-40B4-BE49-F238E27FC236}">
                <a16:creationId xmlns:a16="http://schemas.microsoft.com/office/drawing/2014/main" id="{B06703CF-1DAF-C2E0-A7E2-056A3EEE4E4D}"/>
              </a:ext>
            </a:extLst>
          </p:cNvPr>
          <p:cNvSpPr/>
          <p:nvPr/>
        </p:nvSpPr>
        <p:spPr>
          <a:xfrm>
            <a:off x="1549399" y="3960527"/>
            <a:ext cx="1286934" cy="526805"/>
          </a:xfrm>
          <a:prstGeom prst="rect">
            <a:avLst/>
          </a:prstGeom>
          <a:solidFill>
            <a:schemeClr val="bg1">
              <a:alpha val="38712"/>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hteck 13">
            <a:extLst>
              <a:ext uri="{FF2B5EF4-FFF2-40B4-BE49-F238E27FC236}">
                <a16:creationId xmlns:a16="http://schemas.microsoft.com/office/drawing/2014/main" id="{9DA223CC-8ED0-606B-AC0F-EC2D9B324936}"/>
              </a:ext>
            </a:extLst>
          </p:cNvPr>
          <p:cNvSpPr/>
          <p:nvPr/>
        </p:nvSpPr>
        <p:spPr>
          <a:xfrm>
            <a:off x="3345788" y="163704"/>
            <a:ext cx="1019705" cy="708047"/>
          </a:xfrm>
          <a:prstGeom prst="rect">
            <a:avLst/>
          </a:prstGeom>
          <a:solidFill>
            <a:schemeClr val="bg1">
              <a:alpha val="38712"/>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Datumsplatzhalter 3">
            <a:extLst>
              <a:ext uri="{FF2B5EF4-FFF2-40B4-BE49-F238E27FC236}">
                <a16:creationId xmlns:a16="http://schemas.microsoft.com/office/drawing/2014/main" id="{75300BA5-0DE0-442C-2AB3-22278FFCC0E9}"/>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EBC14315-1D0E-8E92-3DF8-FC389497DBAE}"/>
              </a:ext>
            </a:extLst>
          </p:cNvPr>
          <p:cNvSpPr>
            <a:spLocks noGrp="1"/>
          </p:cNvSpPr>
          <p:nvPr>
            <p:ph type="ftr" sz="quarter" idx="3"/>
          </p:nvPr>
        </p:nvSpPr>
        <p:spPr/>
        <p:txBody>
          <a:bodyPr/>
          <a:lstStyle/>
          <a:p>
            <a:pPr algn="l"/>
            <a:r>
              <a:rPr lang="de-DE"/>
              <a:t>HFHF - IAP Seminar 25.02.2024</a:t>
            </a:r>
          </a:p>
        </p:txBody>
      </p:sp>
      <p:pic>
        <p:nvPicPr>
          <p:cNvPr id="3" name="Bild 6" descr="GSI_Logo_rgb.png">
            <a:extLst>
              <a:ext uri="{FF2B5EF4-FFF2-40B4-BE49-F238E27FC236}">
                <a16:creationId xmlns:a16="http://schemas.microsoft.com/office/drawing/2014/main" id="{1E90907B-40A4-C8B0-E9BD-A3FB4CF1B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27998" y="3994395"/>
            <a:ext cx="1129081" cy="376361"/>
          </a:xfrm>
          <a:prstGeom prst="rect">
            <a:avLst/>
          </a:prstGeom>
        </p:spPr>
      </p:pic>
      <p:pic>
        <p:nvPicPr>
          <p:cNvPr id="7" name="Bild 12" descr="FAIR_Logo_rgb.png">
            <a:extLst>
              <a:ext uri="{FF2B5EF4-FFF2-40B4-BE49-F238E27FC236}">
                <a16:creationId xmlns:a16="http://schemas.microsoft.com/office/drawing/2014/main" id="{928B3D16-E312-B60D-B448-9EADFF86F072}"/>
              </a:ext>
            </a:extLst>
          </p:cNvPr>
          <p:cNvPicPr>
            <a:picLocks noChangeAspect="1"/>
          </p:cNvPicPr>
          <p:nvPr/>
        </p:nvPicPr>
        <p:blipFill>
          <a:blip r:embed="rId4" cstate="print">
            <a:extLst>
              <a:ext uri="{28A0092B-C50C-407E-A947-70E740481C1C}">
                <a14:useLocalDpi xmlns:a14="http://schemas.microsoft.com/office/drawing/2010/main"/>
              </a:ext>
            </a:extLst>
          </a:blip>
          <a:stretch/>
        </p:blipFill>
        <p:spPr bwMode="auto">
          <a:xfrm>
            <a:off x="3447873" y="200471"/>
            <a:ext cx="775055" cy="645879"/>
          </a:xfrm>
          <a:prstGeom prst="rect">
            <a:avLst/>
          </a:prstGeom>
        </p:spPr>
      </p:pic>
      <p:sp>
        <p:nvSpPr>
          <p:cNvPr id="8" name="Textfeld 7">
            <a:extLst>
              <a:ext uri="{FF2B5EF4-FFF2-40B4-BE49-F238E27FC236}">
                <a16:creationId xmlns:a16="http://schemas.microsoft.com/office/drawing/2014/main" id="{FE952860-8A71-D4B6-0042-A980A8EF18CF}"/>
              </a:ext>
            </a:extLst>
          </p:cNvPr>
          <p:cNvSpPr txBox="1"/>
          <p:nvPr/>
        </p:nvSpPr>
        <p:spPr>
          <a:xfrm>
            <a:off x="6377480" y="54198"/>
            <a:ext cx="2697662" cy="338554"/>
          </a:xfrm>
          <a:prstGeom prst="rect">
            <a:avLst/>
          </a:prstGeom>
        </p:spPr>
        <p:txBody>
          <a:bodyPr vert="horz" wrap="none" lIns="91440" tIns="45720" rIns="91440" bIns="45720" rtlCol="0" anchor="t">
            <a:spAutoFit/>
          </a:bodyPr>
          <a:lstStyle/>
          <a:p>
            <a:pPr algn="l"/>
            <a:r>
              <a:rPr lang="en-US" sz="1600" i="1" dirty="0">
                <a:solidFill>
                  <a:schemeClr val="bg1"/>
                </a:solidFill>
              </a:rPr>
              <a:t>Aerial View on 25 Feb 2024</a:t>
            </a:r>
          </a:p>
        </p:txBody>
      </p:sp>
      <p:sp>
        <p:nvSpPr>
          <p:cNvPr id="11" name="Oval 10">
            <a:extLst>
              <a:ext uri="{FF2B5EF4-FFF2-40B4-BE49-F238E27FC236}">
                <a16:creationId xmlns:a16="http://schemas.microsoft.com/office/drawing/2014/main" id="{FAF0296F-3D54-D48E-B6E7-7BA7112DAC5D}"/>
              </a:ext>
            </a:extLst>
          </p:cNvPr>
          <p:cNvSpPr/>
          <p:nvPr/>
        </p:nvSpPr>
        <p:spPr>
          <a:xfrm rot="2843944">
            <a:off x="2909057" y="2047526"/>
            <a:ext cx="2331127" cy="2559413"/>
          </a:xfrm>
          <a:prstGeom prst="ellipse">
            <a:avLst/>
          </a:prstGeom>
          <a:noFill/>
          <a:ln w="57150">
            <a:solidFill>
              <a:srgbClr val="FF0000"/>
            </a:solidFill>
            <a:prstDash val="dash"/>
          </a:ln>
          <a:effectLst>
            <a:glow rad="38100">
              <a:schemeClr val="bg1">
                <a:alpha val="44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7370555A-30E4-DED4-F49B-D0EB0AB19CFC}"/>
              </a:ext>
            </a:extLst>
          </p:cNvPr>
          <p:cNvSpPr/>
          <p:nvPr/>
        </p:nvSpPr>
        <p:spPr>
          <a:xfrm rot="1243896">
            <a:off x="2461752" y="1238137"/>
            <a:ext cx="4325006" cy="1458144"/>
          </a:xfrm>
          <a:prstGeom prst="ellipse">
            <a:avLst/>
          </a:prstGeom>
          <a:noFill/>
          <a:ln w="57150">
            <a:solidFill>
              <a:srgbClr val="0070C0"/>
            </a:solidFill>
            <a:prstDash val="sysDot"/>
          </a:ln>
          <a:effectLst>
            <a:glow rad="38100">
              <a:schemeClr val="bg1">
                <a:alpha val="54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7041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4B99F-443F-0778-FBB9-6DC56B8F35ED}"/>
              </a:ext>
            </a:extLst>
          </p:cNvPr>
          <p:cNvSpPr>
            <a:spLocks noGrp="1"/>
          </p:cNvSpPr>
          <p:nvPr>
            <p:ph type="title"/>
          </p:nvPr>
        </p:nvSpPr>
        <p:spPr/>
        <p:txBody>
          <a:bodyPr/>
          <a:lstStyle/>
          <a:p>
            <a:r>
              <a:rPr lang="en-US" sz="2000" dirty="0"/>
              <a:t>Challenges for Acceleration Operations </a:t>
            </a:r>
            <a:br>
              <a:rPr lang="en-US" sz="2000" dirty="0"/>
            </a:br>
            <a:r>
              <a:rPr lang="en-US" sz="2000" dirty="0"/>
              <a:t>and Developments</a:t>
            </a:r>
            <a:endParaRPr lang="en-US" sz="1600" dirty="0"/>
          </a:p>
        </p:txBody>
      </p:sp>
      <p:graphicFrame>
        <p:nvGraphicFramePr>
          <p:cNvPr id="7" name="Inhaltsplatzhalter 6">
            <a:extLst>
              <a:ext uri="{FF2B5EF4-FFF2-40B4-BE49-F238E27FC236}">
                <a16:creationId xmlns:a16="http://schemas.microsoft.com/office/drawing/2014/main" id="{06281EF7-45EA-E816-E695-E8F9A3B40D64}"/>
              </a:ext>
            </a:extLst>
          </p:cNvPr>
          <p:cNvGraphicFramePr>
            <a:graphicFrameLocks noGrp="1"/>
          </p:cNvGraphicFramePr>
          <p:nvPr>
            <p:ph idx="1"/>
            <p:extLst>
              <p:ext uri="{D42A27DB-BD31-4B8C-83A1-F6EECF244321}">
                <p14:modId xmlns:p14="http://schemas.microsoft.com/office/powerpoint/2010/main" val="2728902868"/>
              </p:ext>
            </p:extLst>
          </p:nvPr>
        </p:nvGraphicFramePr>
        <p:xfrm>
          <a:off x="317500" y="1087436"/>
          <a:ext cx="8420096" cy="3168875"/>
        </p:xfrm>
        <a:graphic>
          <a:graphicData uri="http://schemas.openxmlformats.org/drawingml/2006/table">
            <a:tbl>
              <a:tblPr firstRow="1" bandRow="1">
                <a:tableStyleId>{5C22544A-7EE6-4342-B048-85BDC9FD1C3A}</a:tableStyleId>
              </a:tblPr>
              <a:tblGrid>
                <a:gridCol w="1052512">
                  <a:extLst>
                    <a:ext uri="{9D8B030D-6E8A-4147-A177-3AD203B41FA5}">
                      <a16:colId xmlns:a16="http://schemas.microsoft.com/office/drawing/2014/main" val="3373416581"/>
                    </a:ext>
                  </a:extLst>
                </a:gridCol>
                <a:gridCol w="1052512">
                  <a:extLst>
                    <a:ext uri="{9D8B030D-6E8A-4147-A177-3AD203B41FA5}">
                      <a16:colId xmlns:a16="http://schemas.microsoft.com/office/drawing/2014/main" val="2105432057"/>
                    </a:ext>
                  </a:extLst>
                </a:gridCol>
                <a:gridCol w="1052512">
                  <a:extLst>
                    <a:ext uri="{9D8B030D-6E8A-4147-A177-3AD203B41FA5}">
                      <a16:colId xmlns:a16="http://schemas.microsoft.com/office/drawing/2014/main" val="1798247204"/>
                    </a:ext>
                  </a:extLst>
                </a:gridCol>
                <a:gridCol w="1052512">
                  <a:extLst>
                    <a:ext uri="{9D8B030D-6E8A-4147-A177-3AD203B41FA5}">
                      <a16:colId xmlns:a16="http://schemas.microsoft.com/office/drawing/2014/main" val="1295336088"/>
                    </a:ext>
                  </a:extLst>
                </a:gridCol>
                <a:gridCol w="1052512">
                  <a:extLst>
                    <a:ext uri="{9D8B030D-6E8A-4147-A177-3AD203B41FA5}">
                      <a16:colId xmlns:a16="http://schemas.microsoft.com/office/drawing/2014/main" val="1582964580"/>
                    </a:ext>
                  </a:extLst>
                </a:gridCol>
                <a:gridCol w="1052512">
                  <a:extLst>
                    <a:ext uri="{9D8B030D-6E8A-4147-A177-3AD203B41FA5}">
                      <a16:colId xmlns:a16="http://schemas.microsoft.com/office/drawing/2014/main" val="3416712660"/>
                    </a:ext>
                  </a:extLst>
                </a:gridCol>
                <a:gridCol w="1052512">
                  <a:extLst>
                    <a:ext uri="{9D8B030D-6E8A-4147-A177-3AD203B41FA5}">
                      <a16:colId xmlns:a16="http://schemas.microsoft.com/office/drawing/2014/main" val="1860013464"/>
                    </a:ext>
                  </a:extLst>
                </a:gridCol>
                <a:gridCol w="1052512">
                  <a:extLst>
                    <a:ext uri="{9D8B030D-6E8A-4147-A177-3AD203B41FA5}">
                      <a16:colId xmlns:a16="http://schemas.microsoft.com/office/drawing/2014/main" val="3560758229"/>
                    </a:ext>
                  </a:extLst>
                </a:gridCol>
              </a:tblGrid>
              <a:tr h="633775">
                <a:tc>
                  <a:txBody>
                    <a:bodyPr/>
                    <a:lstStyle/>
                    <a:p>
                      <a:pPr algn="ctr"/>
                      <a:r>
                        <a:rPr lang="en-US" sz="1800" dirty="0"/>
                        <a:t>2024</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2025</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2026</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2027</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2028</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2029</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2030</a:t>
                      </a:r>
                    </a:p>
                  </a:txBody>
                  <a:tcPr anchor="ctr">
                    <a:lnB w="76200" cap="flat" cmpd="sng" algn="ctr">
                      <a:solidFill>
                        <a:schemeClr val="bg1"/>
                      </a:solidFill>
                      <a:prstDash val="solid"/>
                      <a:round/>
                      <a:headEnd type="none" w="med" len="med"/>
                      <a:tailEnd type="none" w="med" len="med"/>
                    </a:lnB>
                  </a:tcPr>
                </a:tc>
                <a:tc>
                  <a:txBody>
                    <a:bodyPr/>
                    <a:lstStyle/>
                    <a:p>
                      <a:pPr algn="ctr"/>
                      <a:r>
                        <a:rPr lang="en-US" sz="1800" dirty="0"/>
                        <a:t>2031</a:t>
                      </a:r>
                    </a:p>
                  </a:txBody>
                  <a:tcPr anchor="ctr">
                    <a:lnB w="762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618991"/>
                  </a:ext>
                </a:extLst>
              </a:tr>
              <a:tr h="633775">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54987292"/>
                  </a:ext>
                </a:extLst>
              </a:tr>
              <a:tr h="633775">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2551933048"/>
                  </a:ext>
                </a:extLst>
              </a:tr>
              <a:tr h="633775">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89657"/>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89657"/>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17833422"/>
                  </a:ext>
                </a:extLst>
              </a:tr>
              <a:tr h="633775">
                <a:tc>
                  <a:txBody>
                    <a:bodyPr/>
                    <a:lstStyle/>
                    <a:p>
                      <a:endParaRPr lang="en-US"/>
                    </a:p>
                  </a:txBody>
                  <a:tcPr>
                    <a:lnT w="762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endParaRPr lang="en-US"/>
                    </a:p>
                  </a:txBody>
                  <a:tcPr>
                    <a:lnT w="762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endParaRPr lang="en-US"/>
                    </a:p>
                  </a:txBody>
                  <a:tcPr>
                    <a:lnT w="762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endParaRPr lang="en-US" dirty="0"/>
                    </a:p>
                  </a:txBody>
                  <a:tcPr>
                    <a:lnT w="76200" cap="flat" cmpd="sng" algn="ctr">
                      <a:solidFill>
                        <a:schemeClr val="bg1"/>
                      </a:solidFill>
                      <a:prstDash val="solid"/>
                      <a:round/>
                      <a:headEnd type="none" w="med" len="med"/>
                      <a:tailEnd type="none" w="med" len="med"/>
                    </a:lnT>
                    <a:solidFill>
                      <a:srgbClr val="F89657"/>
                    </a:solidFill>
                  </a:tcPr>
                </a:tc>
                <a:tc>
                  <a:txBody>
                    <a:bodyPr/>
                    <a:lstStyle/>
                    <a:p>
                      <a:endParaRPr lang="en-US" dirty="0"/>
                    </a:p>
                  </a:txBody>
                  <a:tcPr>
                    <a:lnT w="76200" cap="flat" cmpd="sng" algn="ctr">
                      <a:solidFill>
                        <a:schemeClr val="bg1"/>
                      </a:solidFill>
                      <a:prstDash val="solid"/>
                      <a:round/>
                      <a:headEnd type="none" w="med" len="med"/>
                      <a:tailEnd type="none" w="med" len="med"/>
                    </a:lnT>
                    <a:solidFill>
                      <a:srgbClr val="F89657"/>
                    </a:solidFill>
                  </a:tcPr>
                </a:tc>
                <a:tc>
                  <a:txBody>
                    <a:bodyPr/>
                    <a:lstStyle/>
                    <a:p>
                      <a:endParaRPr lang="en-US" dirty="0"/>
                    </a:p>
                  </a:txBody>
                  <a:tcPr>
                    <a:lnT w="76200" cap="flat" cmpd="sng" algn="ctr">
                      <a:solidFill>
                        <a:schemeClr val="bg1"/>
                      </a:solidFill>
                      <a:prstDash val="solid"/>
                      <a:round/>
                      <a:headEnd type="none" w="med" len="med"/>
                      <a:tailEnd type="none" w="med" len="med"/>
                    </a:lnT>
                    <a:solidFill>
                      <a:srgbClr val="FF0000"/>
                    </a:solidFill>
                  </a:tcPr>
                </a:tc>
                <a:tc>
                  <a:txBody>
                    <a:bodyPr/>
                    <a:lstStyle/>
                    <a:p>
                      <a:endParaRPr lang="en-US" dirty="0"/>
                    </a:p>
                  </a:txBody>
                  <a:tcPr>
                    <a:lnT w="76200" cap="flat" cmpd="sng" algn="ctr">
                      <a:solidFill>
                        <a:schemeClr val="bg1"/>
                      </a:solidFill>
                      <a:prstDash val="solid"/>
                      <a:round/>
                      <a:headEnd type="none" w="med" len="med"/>
                      <a:tailEnd type="none" w="med" len="med"/>
                    </a:lnT>
                    <a:solidFill>
                      <a:srgbClr val="FF0000"/>
                    </a:solidFill>
                  </a:tcPr>
                </a:tc>
                <a:extLst>
                  <a:ext uri="{0D108BD9-81ED-4DB2-BD59-A6C34878D82A}">
                    <a16:rowId xmlns:a16="http://schemas.microsoft.com/office/drawing/2014/main" val="3220520373"/>
                  </a:ext>
                </a:extLst>
              </a:tr>
            </a:tbl>
          </a:graphicData>
        </a:graphic>
      </p:graphicFrame>
      <p:sp>
        <p:nvSpPr>
          <p:cNvPr id="4" name="Datumsplatzhalter 3">
            <a:extLst>
              <a:ext uri="{FF2B5EF4-FFF2-40B4-BE49-F238E27FC236}">
                <a16:creationId xmlns:a16="http://schemas.microsoft.com/office/drawing/2014/main" id="{FEC33A83-384D-FBF2-DF55-97907FE5BC0D}"/>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5D9BBD3A-DE0A-61CD-5D64-9C606D002056}"/>
              </a:ext>
            </a:extLst>
          </p:cNvPr>
          <p:cNvSpPr>
            <a:spLocks noGrp="1"/>
          </p:cNvSpPr>
          <p:nvPr>
            <p:ph type="ftr" sz="quarter" idx="3"/>
          </p:nvPr>
        </p:nvSpPr>
        <p:spPr/>
        <p:txBody>
          <a:bodyPr/>
          <a:lstStyle/>
          <a:p>
            <a:pPr algn="l"/>
            <a:r>
              <a:rPr lang="de-DE"/>
              <a:t>HFHF - IAP Seminar 25.02.2024</a:t>
            </a:r>
          </a:p>
        </p:txBody>
      </p:sp>
      <p:sp>
        <p:nvSpPr>
          <p:cNvPr id="9" name="Textfeld 8">
            <a:extLst>
              <a:ext uri="{FF2B5EF4-FFF2-40B4-BE49-F238E27FC236}">
                <a16:creationId xmlns:a16="http://schemas.microsoft.com/office/drawing/2014/main" id="{67678F09-120B-C30C-D940-8696B5D92752}"/>
              </a:ext>
            </a:extLst>
          </p:cNvPr>
          <p:cNvSpPr txBox="1"/>
          <p:nvPr/>
        </p:nvSpPr>
        <p:spPr>
          <a:xfrm>
            <a:off x="632128" y="1875972"/>
            <a:ext cx="4811486" cy="369332"/>
          </a:xfrm>
          <a:prstGeom prst="rect">
            <a:avLst/>
          </a:prstGeom>
        </p:spPr>
        <p:txBody>
          <a:bodyPr vert="horz" wrap="square" lIns="91440" tIns="45720" rIns="91440" bIns="45720" rtlCol="0" anchor="t">
            <a:spAutoFit/>
          </a:bodyPr>
          <a:lstStyle/>
          <a:p>
            <a:pPr algn="l"/>
            <a:r>
              <a:rPr lang="en-US" b="1" dirty="0">
                <a:solidFill>
                  <a:schemeClr val="bg1"/>
                </a:solidFill>
                <a:effectLst>
                  <a:glow rad="63500">
                    <a:schemeClr val="tx1"/>
                  </a:glow>
                </a:effectLst>
              </a:rPr>
              <a:t>Operation of existing GSI accelerators</a:t>
            </a:r>
          </a:p>
        </p:txBody>
      </p:sp>
      <p:sp>
        <p:nvSpPr>
          <p:cNvPr id="10" name="Textfeld 9">
            <a:extLst>
              <a:ext uri="{FF2B5EF4-FFF2-40B4-BE49-F238E27FC236}">
                <a16:creationId xmlns:a16="http://schemas.microsoft.com/office/drawing/2014/main" id="{D7E881B0-F085-EE40-8261-88896D2E354A}"/>
              </a:ext>
            </a:extLst>
          </p:cNvPr>
          <p:cNvSpPr txBox="1"/>
          <p:nvPr/>
        </p:nvSpPr>
        <p:spPr>
          <a:xfrm>
            <a:off x="2580671" y="2481194"/>
            <a:ext cx="5594500" cy="369332"/>
          </a:xfrm>
          <a:prstGeom prst="rect">
            <a:avLst/>
          </a:prstGeom>
          <a:effectLst>
            <a:glow rad="63500">
              <a:schemeClr val="tx1"/>
            </a:glow>
          </a:effectLst>
        </p:spPr>
        <p:txBody>
          <a:bodyPr vert="horz" wrap="square" lIns="91440" tIns="45720" rIns="91440" bIns="45720" rtlCol="0" anchor="t">
            <a:spAutoFit/>
          </a:bodyPr>
          <a:lstStyle/>
          <a:p>
            <a:pPr algn="l"/>
            <a:r>
              <a:rPr lang="en-US" b="1" dirty="0">
                <a:solidFill>
                  <a:schemeClr val="bg1"/>
                </a:solidFill>
                <a:effectLst>
                  <a:glow rad="63500">
                    <a:schemeClr val="tx1"/>
                  </a:glow>
                </a:effectLst>
              </a:rPr>
              <a:t>Operation from Future Control Center FCC</a:t>
            </a:r>
          </a:p>
        </p:txBody>
      </p:sp>
      <p:sp>
        <p:nvSpPr>
          <p:cNvPr id="11" name="Textfeld 10">
            <a:extLst>
              <a:ext uri="{FF2B5EF4-FFF2-40B4-BE49-F238E27FC236}">
                <a16:creationId xmlns:a16="http://schemas.microsoft.com/office/drawing/2014/main" id="{7201C561-A452-C427-6A68-4890E9447720}"/>
              </a:ext>
            </a:extLst>
          </p:cNvPr>
          <p:cNvSpPr txBox="1"/>
          <p:nvPr/>
        </p:nvSpPr>
        <p:spPr>
          <a:xfrm>
            <a:off x="3647471" y="3122920"/>
            <a:ext cx="4941358" cy="369332"/>
          </a:xfrm>
          <a:prstGeom prst="rect">
            <a:avLst/>
          </a:prstGeom>
        </p:spPr>
        <p:txBody>
          <a:bodyPr vert="horz" wrap="square" lIns="91440" tIns="45720" rIns="91440" bIns="45720" rtlCol="0" anchor="t">
            <a:spAutoFit/>
          </a:bodyPr>
          <a:lstStyle/>
          <a:p>
            <a:pPr algn="l"/>
            <a:r>
              <a:rPr lang="en-US" b="1" dirty="0">
                <a:solidFill>
                  <a:schemeClr val="bg1"/>
                </a:solidFill>
                <a:effectLst>
                  <a:glow rad="63500">
                    <a:schemeClr val="tx1"/>
                  </a:glow>
                </a:effectLst>
              </a:rPr>
              <a:t>Beam Comm./Op. SFRS </a:t>
            </a:r>
            <a:r>
              <a:rPr lang="en-US" sz="1200" b="1" dirty="0">
                <a:solidFill>
                  <a:schemeClr val="bg1"/>
                </a:solidFill>
                <a:effectLst>
                  <a:glow rad="63500">
                    <a:schemeClr val="tx1"/>
                  </a:glow>
                </a:effectLst>
              </a:rPr>
              <a:t>(early science)</a:t>
            </a:r>
            <a:endParaRPr lang="en-US" b="1" dirty="0">
              <a:solidFill>
                <a:schemeClr val="bg1"/>
              </a:solidFill>
              <a:effectLst>
                <a:glow rad="63500">
                  <a:schemeClr val="tx1"/>
                </a:glow>
              </a:effectLst>
            </a:endParaRPr>
          </a:p>
        </p:txBody>
      </p:sp>
      <p:sp>
        <p:nvSpPr>
          <p:cNvPr id="12" name="Textfeld 11">
            <a:extLst>
              <a:ext uri="{FF2B5EF4-FFF2-40B4-BE49-F238E27FC236}">
                <a16:creationId xmlns:a16="http://schemas.microsoft.com/office/drawing/2014/main" id="{21EE9950-80E2-F633-09B2-FCAB216E1A46}"/>
              </a:ext>
            </a:extLst>
          </p:cNvPr>
          <p:cNvSpPr txBox="1"/>
          <p:nvPr/>
        </p:nvSpPr>
        <p:spPr>
          <a:xfrm>
            <a:off x="4779585" y="3679976"/>
            <a:ext cx="3689501" cy="553998"/>
          </a:xfrm>
          <a:prstGeom prst="rect">
            <a:avLst/>
          </a:prstGeom>
        </p:spPr>
        <p:txBody>
          <a:bodyPr vert="horz" wrap="square" lIns="91440" tIns="45720" rIns="91440" bIns="45720" rtlCol="0" anchor="t">
            <a:spAutoFit/>
          </a:bodyPr>
          <a:lstStyle/>
          <a:p>
            <a:r>
              <a:rPr lang="en-US" b="1" dirty="0">
                <a:solidFill>
                  <a:schemeClr val="bg1"/>
                </a:solidFill>
                <a:effectLst>
                  <a:glow rad="63500">
                    <a:schemeClr val="tx1"/>
                  </a:glow>
                </a:effectLst>
              </a:rPr>
              <a:t>Beam Comm./Op. SIS-100 </a:t>
            </a:r>
            <a:r>
              <a:rPr kumimoji="0" lang="en-US" sz="1200" b="1" i="0" u="none" strike="noStrike" kern="1200" cap="none" spc="0" normalizeH="0" baseline="0" noProof="0" dirty="0">
                <a:ln>
                  <a:noFill/>
                </a:ln>
                <a:solidFill>
                  <a:prstClr val="white"/>
                </a:solidFill>
                <a:effectLst>
                  <a:glow rad="63500">
                    <a:prstClr val="black"/>
                  </a:glow>
                </a:effectLst>
                <a:uLnTx/>
                <a:uFillTx/>
                <a:latin typeface="Arial"/>
                <a:ea typeface="+mn-ea"/>
                <a:cs typeface="+mn-cs"/>
              </a:rPr>
              <a:t>(first science)</a:t>
            </a:r>
            <a:endParaRPr lang="en-US" b="1" dirty="0">
              <a:solidFill>
                <a:schemeClr val="bg1"/>
              </a:solidFill>
              <a:effectLst>
                <a:glow rad="63500">
                  <a:schemeClr val="tx1"/>
                </a:glow>
              </a:effectLst>
            </a:endParaRPr>
          </a:p>
        </p:txBody>
      </p:sp>
      <p:sp>
        <p:nvSpPr>
          <p:cNvPr id="13" name="Textfeld 12">
            <a:extLst>
              <a:ext uri="{FF2B5EF4-FFF2-40B4-BE49-F238E27FC236}">
                <a16:creationId xmlns:a16="http://schemas.microsoft.com/office/drawing/2014/main" id="{8899F888-6A97-A860-7989-FCF8BE731AB6}"/>
              </a:ext>
            </a:extLst>
          </p:cNvPr>
          <p:cNvSpPr txBox="1"/>
          <p:nvPr/>
        </p:nvSpPr>
        <p:spPr>
          <a:xfrm>
            <a:off x="6354680" y="4450986"/>
            <a:ext cx="2638351" cy="307777"/>
          </a:xfrm>
          <a:prstGeom prst="rect">
            <a:avLst/>
          </a:prstGeom>
        </p:spPr>
        <p:txBody>
          <a:bodyPr vert="horz" wrap="none" lIns="91440" tIns="45720" rIns="91440" bIns="45720" rtlCol="0" anchor="t">
            <a:spAutoFit/>
          </a:bodyPr>
          <a:lstStyle/>
          <a:p>
            <a:pPr algn="r"/>
            <a:r>
              <a:rPr lang="en-US" sz="1400" i="1" dirty="0"/>
              <a:t>FAIR planning status Feb 2024</a:t>
            </a:r>
          </a:p>
        </p:txBody>
      </p:sp>
    </p:spTree>
    <p:extLst>
      <p:ext uri="{BB962C8B-B14F-4D97-AF65-F5344CB8AC3E}">
        <p14:creationId xmlns:p14="http://schemas.microsoft.com/office/powerpoint/2010/main" val="3250268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E22A9-B661-25FD-FDE3-DCB9691EE792}"/>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38CA3088-9D34-454A-158D-610666712139}"/>
              </a:ext>
            </a:extLst>
          </p:cNvPr>
          <p:cNvPicPr>
            <a:picLocks noChangeAspect="1"/>
          </p:cNvPicPr>
          <p:nvPr/>
        </p:nvPicPr>
        <p:blipFill rotWithShape="1">
          <a:blip r:embed="rId2"/>
          <a:srcRect l="29727" t="48638" r="29728" b="20954"/>
          <a:stretch/>
        </p:blipFill>
        <p:spPr>
          <a:xfrm>
            <a:off x="0" y="0"/>
            <a:ext cx="9144001" cy="5143500"/>
          </a:xfrm>
          <a:prstGeom prst="rect">
            <a:avLst/>
          </a:prstGeom>
        </p:spPr>
      </p:pic>
      <p:sp>
        <p:nvSpPr>
          <p:cNvPr id="13" name="Rechteck 12">
            <a:extLst>
              <a:ext uri="{FF2B5EF4-FFF2-40B4-BE49-F238E27FC236}">
                <a16:creationId xmlns:a16="http://schemas.microsoft.com/office/drawing/2014/main" id="{1DE51E13-651E-8C9C-0262-ED43EC78CDFC}"/>
              </a:ext>
            </a:extLst>
          </p:cNvPr>
          <p:cNvSpPr/>
          <p:nvPr/>
        </p:nvSpPr>
        <p:spPr>
          <a:xfrm>
            <a:off x="1549399" y="3960527"/>
            <a:ext cx="1286934" cy="526805"/>
          </a:xfrm>
          <a:prstGeom prst="rect">
            <a:avLst/>
          </a:prstGeom>
          <a:solidFill>
            <a:schemeClr val="bg1">
              <a:alpha val="38712"/>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Datumsplatzhalter 3">
            <a:extLst>
              <a:ext uri="{FF2B5EF4-FFF2-40B4-BE49-F238E27FC236}">
                <a16:creationId xmlns:a16="http://schemas.microsoft.com/office/drawing/2014/main" id="{DF977987-E683-7859-1A0E-35917BE6F202}"/>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6AA8D3F1-97F2-41D8-6679-8338DE80F729}"/>
              </a:ext>
            </a:extLst>
          </p:cNvPr>
          <p:cNvSpPr>
            <a:spLocks noGrp="1"/>
          </p:cNvSpPr>
          <p:nvPr>
            <p:ph type="ftr" sz="quarter" idx="3"/>
          </p:nvPr>
        </p:nvSpPr>
        <p:spPr/>
        <p:txBody>
          <a:bodyPr/>
          <a:lstStyle/>
          <a:p>
            <a:pPr algn="l"/>
            <a:r>
              <a:rPr lang="de-DE"/>
              <a:t>HFHF - IAP Seminar 25.02.2024</a:t>
            </a:r>
          </a:p>
        </p:txBody>
      </p:sp>
      <p:pic>
        <p:nvPicPr>
          <p:cNvPr id="3" name="Bild 6" descr="GSI_Logo_rgb.png">
            <a:extLst>
              <a:ext uri="{FF2B5EF4-FFF2-40B4-BE49-F238E27FC236}">
                <a16:creationId xmlns:a16="http://schemas.microsoft.com/office/drawing/2014/main" id="{5954F263-F209-DDA0-3FAC-0513011CEB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27998" y="3994395"/>
            <a:ext cx="1129081" cy="376361"/>
          </a:xfrm>
          <a:prstGeom prst="rect">
            <a:avLst/>
          </a:prstGeom>
        </p:spPr>
      </p:pic>
      <p:sp>
        <p:nvSpPr>
          <p:cNvPr id="8" name="Textfeld 7">
            <a:extLst>
              <a:ext uri="{FF2B5EF4-FFF2-40B4-BE49-F238E27FC236}">
                <a16:creationId xmlns:a16="http://schemas.microsoft.com/office/drawing/2014/main" id="{09399242-6BDF-70F9-4050-8A9219C8A577}"/>
              </a:ext>
            </a:extLst>
          </p:cNvPr>
          <p:cNvSpPr txBox="1"/>
          <p:nvPr/>
        </p:nvSpPr>
        <p:spPr>
          <a:xfrm>
            <a:off x="6377480" y="54198"/>
            <a:ext cx="2697662" cy="338554"/>
          </a:xfrm>
          <a:prstGeom prst="rect">
            <a:avLst/>
          </a:prstGeom>
        </p:spPr>
        <p:txBody>
          <a:bodyPr vert="horz" wrap="none" lIns="91440" tIns="45720" rIns="91440" bIns="45720" rtlCol="0" anchor="t">
            <a:spAutoFit/>
          </a:bodyPr>
          <a:lstStyle/>
          <a:p>
            <a:pPr algn="l"/>
            <a:r>
              <a:rPr lang="en-US" sz="1600" i="1" dirty="0">
                <a:solidFill>
                  <a:schemeClr val="bg1"/>
                </a:solidFill>
              </a:rPr>
              <a:t>Aerial View on 25 Feb 2024</a:t>
            </a:r>
          </a:p>
        </p:txBody>
      </p:sp>
      <p:sp>
        <p:nvSpPr>
          <p:cNvPr id="11" name="Oval 10">
            <a:extLst>
              <a:ext uri="{FF2B5EF4-FFF2-40B4-BE49-F238E27FC236}">
                <a16:creationId xmlns:a16="http://schemas.microsoft.com/office/drawing/2014/main" id="{3C426ACA-6FFF-8ADB-C5AA-2A64871BEE6D}"/>
              </a:ext>
            </a:extLst>
          </p:cNvPr>
          <p:cNvSpPr/>
          <p:nvPr/>
        </p:nvSpPr>
        <p:spPr>
          <a:xfrm rot="2843944">
            <a:off x="2909057" y="2047526"/>
            <a:ext cx="2331127" cy="2559413"/>
          </a:xfrm>
          <a:prstGeom prst="ellipse">
            <a:avLst/>
          </a:prstGeom>
          <a:noFill/>
          <a:ln w="57150">
            <a:solidFill>
              <a:srgbClr val="FF0000"/>
            </a:solidFill>
            <a:prstDash val="dash"/>
          </a:ln>
          <a:effectLst>
            <a:glow rad="38100">
              <a:schemeClr val="bg1">
                <a:alpha val="44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feld 8">
            <a:extLst>
              <a:ext uri="{FF2B5EF4-FFF2-40B4-BE49-F238E27FC236}">
                <a16:creationId xmlns:a16="http://schemas.microsoft.com/office/drawing/2014/main" id="{0D616FD2-35C3-BB31-8476-2EA590EA5020}"/>
              </a:ext>
            </a:extLst>
          </p:cNvPr>
          <p:cNvSpPr txBox="1"/>
          <p:nvPr/>
        </p:nvSpPr>
        <p:spPr>
          <a:xfrm>
            <a:off x="1025694" y="1980920"/>
            <a:ext cx="1727678" cy="1323439"/>
          </a:xfrm>
          <a:prstGeom prst="rect">
            <a:avLst/>
          </a:prstGeom>
          <a:solidFill>
            <a:srgbClr val="000000">
              <a:alpha val="25098"/>
            </a:srgbClr>
          </a:solidFill>
        </p:spPr>
        <p:txBody>
          <a:bodyPr vert="horz" wrap="square" lIns="91440" tIns="45720" rIns="91440" bIns="45720" rtlCol="0" anchor="t">
            <a:spAutoFit/>
          </a:bodyPr>
          <a:lstStyle/>
          <a:p>
            <a:pPr algn="l"/>
            <a:r>
              <a:rPr lang="en-US" sz="2000" i="1" dirty="0">
                <a:solidFill>
                  <a:schemeClr val="bg1"/>
                </a:solidFill>
              </a:rPr>
              <a:t>Challenge: </a:t>
            </a:r>
            <a:r>
              <a:rPr lang="en-US" sz="2000" b="1" dirty="0">
                <a:solidFill>
                  <a:schemeClr val="bg1"/>
                </a:solidFill>
              </a:rPr>
              <a:t>Operation of existing GSI accelerators</a:t>
            </a:r>
          </a:p>
        </p:txBody>
      </p:sp>
    </p:spTree>
    <p:extLst>
      <p:ext uri="{BB962C8B-B14F-4D97-AF65-F5344CB8AC3E}">
        <p14:creationId xmlns:p14="http://schemas.microsoft.com/office/powerpoint/2010/main" val="1673083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11CD3-0359-6CFF-7005-9B472980D0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4F0A917-3229-2631-FAAE-9EA56EF33623}"/>
              </a:ext>
            </a:extLst>
          </p:cNvPr>
          <p:cNvSpPr>
            <a:spLocks noGrp="1"/>
          </p:cNvSpPr>
          <p:nvPr>
            <p:ph type="title"/>
          </p:nvPr>
        </p:nvSpPr>
        <p:spPr/>
        <p:txBody>
          <a:bodyPr/>
          <a:lstStyle/>
          <a:p>
            <a:r>
              <a:rPr lang="en-US" dirty="0"/>
              <a:t>Wishes from the Experiments (SIS-18, UNILAC)</a:t>
            </a:r>
          </a:p>
        </p:txBody>
      </p:sp>
      <p:sp>
        <p:nvSpPr>
          <p:cNvPr id="3" name="Inhaltsplatzhalter 2">
            <a:extLst>
              <a:ext uri="{FF2B5EF4-FFF2-40B4-BE49-F238E27FC236}">
                <a16:creationId xmlns:a16="http://schemas.microsoft.com/office/drawing/2014/main" id="{A501A2E0-9CEB-31EC-81A3-12CF57B1974F}"/>
              </a:ext>
            </a:extLst>
          </p:cNvPr>
          <p:cNvSpPr>
            <a:spLocks noGrp="1"/>
          </p:cNvSpPr>
          <p:nvPr>
            <p:ph idx="1"/>
          </p:nvPr>
        </p:nvSpPr>
        <p:spPr>
          <a:xfrm>
            <a:off x="214397" y="991834"/>
            <a:ext cx="6149532" cy="3677689"/>
          </a:xfrm>
        </p:spPr>
        <p:txBody>
          <a:bodyPr/>
          <a:lstStyle/>
          <a:p>
            <a:r>
              <a:rPr lang="en-US" sz="1600" dirty="0"/>
              <a:t>NUSTAR </a:t>
            </a:r>
            <a:r>
              <a:rPr lang="en-US" sz="1100" dirty="0"/>
              <a:t>(</a:t>
            </a:r>
            <a:r>
              <a:rPr lang="de-DE" sz="1100" dirty="0"/>
              <a:t>"</a:t>
            </a:r>
            <a:r>
              <a:rPr lang="de-DE" sz="1100" dirty="0" err="1"/>
              <a:t>Nuclear</a:t>
            </a:r>
            <a:r>
              <a:rPr lang="de-DE" sz="1100" dirty="0"/>
              <a:t> </a:t>
            </a:r>
            <a:r>
              <a:rPr lang="de-DE" sz="1100" dirty="0" err="1"/>
              <a:t>Structure</a:t>
            </a:r>
            <a:r>
              <a:rPr lang="de-DE" sz="1100" dirty="0"/>
              <a:t>, </a:t>
            </a:r>
            <a:r>
              <a:rPr lang="de-DE" sz="1100" dirty="0" err="1"/>
              <a:t>Astrophysics</a:t>
            </a:r>
            <a:r>
              <a:rPr lang="de-DE" sz="1100" dirty="0"/>
              <a:t> and </a:t>
            </a:r>
            <a:r>
              <a:rPr lang="de-DE" sz="1100" dirty="0" err="1"/>
              <a:t>Reaction</a:t>
            </a:r>
            <a:r>
              <a:rPr lang="de-DE" sz="1100" dirty="0"/>
              <a:t>"</a:t>
            </a:r>
            <a:r>
              <a:rPr lang="en-US" sz="1100" dirty="0"/>
              <a:t>)</a:t>
            </a:r>
            <a:endParaRPr lang="en-US" sz="1600" dirty="0"/>
          </a:p>
          <a:p>
            <a:pPr lvl="1"/>
            <a:r>
              <a:rPr lang="en-US" sz="1400" dirty="0"/>
              <a:t>Efficient use of beam-on-target time:</a:t>
            </a:r>
          </a:p>
          <a:p>
            <a:pPr lvl="2"/>
            <a:r>
              <a:rPr lang="en-US" sz="1200" dirty="0"/>
              <a:t>Improved </a:t>
            </a:r>
            <a:r>
              <a:rPr lang="en-US" sz="1200" b="1" dirty="0">
                <a:solidFill>
                  <a:srgbClr val="FF0000"/>
                </a:solidFill>
              </a:rPr>
              <a:t>micro-spill and macro-spill structure</a:t>
            </a:r>
          </a:p>
          <a:p>
            <a:pPr lvl="1"/>
            <a:r>
              <a:rPr lang="en-US" sz="1400" dirty="0"/>
              <a:t>Stay competitive on the world-wide scale:</a:t>
            </a:r>
          </a:p>
          <a:p>
            <a:pPr lvl="2"/>
            <a:r>
              <a:rPr lang="en-US" sz="1200" b="1" dirty="0">
                <a:solidFill>
                  <a:srgbClr val="FF0000"/>
                </a:solidFill>
              </a:rPr>
              <a:t>Higher beam intensity </a:t>
            </a:r>
            <a:r>
              <a:rPr lang="en-US" sz="1200" dirty="0"/>
              <a:t>at 1GeV/u</a:t>
            </a:r>
          </a:p>
          <a:p>
            <a:pPr lvl="1"/>
            <a:r>
              <a:rPr lang="en-US" sz="1400" dirty="0"/>
              <a:t>Increase duty cycle of slow-extracted SIS-18 beams:</a:t>
            </a:r>
          </a:p>
          <a:p>
            <a:pPr lvl="2"/>
            <a:r>
              <a:rPr lang="en-US" sz="1200" dirty="0"/>
              <a:t>Many NUSTAR exp. run with 1…2 sec. extraction time: </a:t>
            </a:r>
            <a:r>
              <a:rPr lang="en-US" sz="1200" b="1" dirty="0">
                <a:solidFill>
                  <a:srgbClr val="FF0000"/>
                </a:solidFill>
              </a:rPr>
              <a:t>fast ramping up and down of SIS-18 </a:t>
            </a:r>
            <a:r>
              <a:rPr lang="en-US" sz="1200" dirty="0"/>
              <a:t>will increase the duty factor</a:t>
            </a:r>
          </a:p>
          <a:p>
            <a:pPr lvl="2"/>
            <a:r>
              <a:rPr lang="en-US" sz="1200" dirty="0"/>
              <a:t>factor 2(?) higher average beam intensity on target</a:t>
            </a:r>
          </a:p>
          <a:p>
            <a:r>
              <a:rPr lang="en-US" sz="1600" dirty="0"/>
              <a:t>SHE </a:t>
            </a:r>
            <a:r>
              <a:rPr lang="en-US" sz="1100" dirty="0"/>
              <a:t>(”Super Heavy Elements”)</a:t>
            </a:r>
            <a:endParaRPr lang="en-US" sz="1600" dirty="0"/>
          </a:p>
          <a:p>
            <a:pPr lvl="1"/>
            <a:r>
              <a:rPr lang="en-US" sz="1400" dirty="0"/>
              <a:t>Optimization </a:t>
            </a:r>
            <a:r>
              <a:rPr lang="en-US" sz="1400" b="1" dirty="0">
                <a:solidFill>
                  <a:srgbClr val="FF0000"/>
                </a:solidFill>
              </a:rPr>
              <a:t>beam transmission </a:t>
            </a:r>
            <a:r>
              <a:rPr lang="en-US" sz="1400" dirty="0"/>
              <a:t>&amp; material consumption: </a:t>
            </a:r>
            <a:br>
              <a:rPr lang="en-US" sz="1400" dirty="0"/>
            </a:br>
            <a:r>
              <a:rPr lang="de-DE" sz="1100" i="1" dirty="0">
                <a:solidFill>
                  <a:schemeClr val="tx1"/>
                </a:solidFill>
                <a:sym typeface="Wingdings" panose="05000000000000000000" pitchFamily="2" charset="2"/>
              </a:rPr>
              <a:t>e.g. </a:t>
            </a:r>
            <a:r>
              <a:rPr lang="de-DE" sz="1100" i="1" dirty="0" err="1">
                <a:solidFill>
                  <a:schemeClr val="tx1"/>
                </a:solidFill>
                <a:sym typeface="Wingdings" panose="05000000000000000000" pitchFamily="2" charset="2"/>
              </a:rPr>
              <a:t>crucible</a:t>
            </a:r>
            <a:r>
              <a:rPr lang="de-DE" sz="1100" i="1" dirty="0">
                <a:solidFill>
                  <a:schemeClr val="tx1"/>
                </a:solidFill>
                <a:sym typeface="Wingdings" panose="05000000000000000000" pitchFamily="2" charset="2"/>
              </a:rPr>
              <a:t> </a:t>
            </a:r>
            <a:r>
              <a:rPr lang="de-DE" sz="1100" i="1" dirty="0" err="1">
                <a:solidFill>
                  <a:schemeClr val="tx1"/>
                </a:solidFill>
                <a:sym typeface="Wingdings" panose="05000000000000000000" pitchFamily="2" charset="2"/>
              </a:rPr>
              <a:t>lasts</a:t>
            </a:r>
            <a:r>
              <a:rPr lang="de-DE" sz="1100" i="1" dirty="0">
                <a:solidFill>
                  <a:schemeClr val="tx1"/>
                </a:solidFill>
                <a:sym typeface="Wingdings" panose="05000000000000000000" pitchFamily="2" charset="2"/>
              </a:rPr>
              <a:t> 4-5 </a:t>
            </a:r>
            <a:r>
              <a:rPr lang="de-DE" sz="1100" i="1" dirty="0" err="1">
                <a:solidFill>
                  <a:schemeClr val="tx1"/>
                </a:solidFill>
                <a:sym typeface="Wingdings" panose="05000000000000000000" pitchFamily="2" charset="2"/>
              </a:rPr>
              <a:t>days</a:t>
            </a:r>
            <a:r>
              <a:rPr lang="de-DE" sz="1100" i="1" dirty="0">
                <a:solidFill>
                  <a:schemeClr val="tx1"/>
                </a:solidFill>
                <a:sym typeface="Wingdings" panose="05000000000000000000" pitchFamily="2" charset="2"/>
              </a:rPr>
              <a:t>, </a:t>
            </a:r>
            <a:r>
              <a:rPr lang="de-DE" sz="1100" i="1" dirty="0" err="1">
                <a:solidFill>
                  <a:schemeClr val="tx1"/>
                </a:solidFill>
                <a:sym typeface="Wingdings" panose="05000000000000000000" pitchFamily="2" charset="2"/>
              </a:rPr>
              <a:t>service</a:t>
            </a:r>
            <a:r>
              <a:rPr lang="de-DE" sz="1100" i="1" dirty="0">
                <a:solidFill>
                  <a:schemeClr val="tx1"/>
                </a:solidFill>
                <a:sym typeface="Wingdings" panose="05000000000000000000" pitchFamily="2" charset="2"/>
              </a:rPr>
              <a:t> </a:t>
            </a:r>
            <a:r>
              <a:rPr lang="de-DE" sz="1100" i="1" dirty="0" err="1">
                <a:solidFill>
                  <a:schemeClr val="tx1"/>
                </a:solidFill>
                <a:sym typeface="Wingdings" panose="05000000000000000000" pitchFamily="2" charset="2"/>
              </a:rPr>
              <a:t>takes</a:t>
            </a:r>
            <a:r>
              <a:rPr lang="de-DE" sz="1100" i="1" dirty="0">
                <a:solidFill>
                  <a:schemeClr val="tx1"/>
                </a:solidFill>
                <a:sym typeface="Wingdings" panose="05000000000000000000" pitchFamily="2" charset="2"/>
              </a:rPr>
              <a:t> 2 </a:t>
            </a:r>
            <a:r>
              <a:rPr lang="de-DE" sz="1100" i="1" dirty="0" err="1">
                <a:solidFill>
                  <a:schemeClr val="tx1"/>
                </a:solidFill>
                <a:sym typeface="Wingdings" panose="05000000000000000000" pitchFamily="2" charset="2"/>
              </a:rPr>
              <a:t>days</a:t>
            </a:r>
            <a:r>
              <a:rPr lang="de-DE" sz="1100" i="1" dirty="0">
                <a:solidFill>
                  <a:schemeClr val="tx1"/>
                </a:solidFill>
                <a:sym typeface="Wingdings" panose="05000000000000000000" pitchFamily="2" charset="2"/>
              </a:rPr>
              <a:t> </a:t>
            </a:r>
            <a:r>
              <a:rPr lang="de-DE" sz="1100" i="1" dirty="0">
                <a:solidFill>
                  <a:schemeClr val="tx1"/>
                </a:solidFill>
                <a:sym typeface="Symbol" panose="05050102010706020507" pitchFamily="18" charset="2"/>
              </a:rPr>
              <a:t> </a:t>
            </a:r>
            <a:r>
              <a:rPr lang="de-DE" sz="1100" i="1" dirty="0">
                <a:solidFill>
                  <a:schemeClr val="tx1"/>
                </a:solidFill>
                <a:sym typeface="Wingdings" panose="05000000000000000000" pitchFamily="2" charset="2"/>
              </a:rPr>
              <a:t>30% </a:t>
            </a:r>
            <a:r>
              <a:rPr lang="de-DE" sz="1100" i="1" dirty="0" err="1">
                <a:solidFill>
                  <a:schemeClr val="tx1"/>
                </a:solidFill>
                <a:sym typeface="Wingdings" panose="05000000000000000000" pitchFamily="2" charset="2"/>
              </a:rPr>
              <a:t>of</a:t>
            </a:r>
            <a:r>
              <a:rPr lang="de-DE" sz="1100" i="1" dirty="0">
                <a:solidFill>
                  <a:schemeClr val="tx1"/>
                </a:solidFill>
                <a:sym typeface="Wingdings" panose="05000000000000000000" pitchFamily="2" charset="2"/>
              </a:rPr>
              <a:t> </a:t>
            </a:r>
            <a:r>
              <a:rPr lang="de-DE" sz="1100" i="1" dirty="0" err="1">
                <a:solidFill>
                  <a:schemeClr val="tx1"/>
                </a:solidFill>
                <a:sym typeface="Wingdings" panose="05000000000000000000" pitchFamily="2" charset="2"/>
              </a:rPr>
              <a:t>beamtime</a:t>
            </a:r>
            <a:r>
              <a:rPr lang="de-DE" sz="1100" i="1" dirty="0">
                <a:solidFill>
                  <a:schemeClr val="tx1"/>
                </a:solidFill>
                <a:sym typeface="Wingdings" panose="05000000000000000000" pitchFamily="2" charset="2"/>
              </a:rPr>
              <a:t> lost</a:t>
            </a:r>
          </a:p>
          <a:p>
            <a:pPr lvl="1"/>
            <a:r>
              <a:rPr lang="en-US" sz="1400" dirty="0"/>
              <a:t>Timely exchange of </a:t>
            </a:r>
            <a:r>
              <a:rPr lang="en-US" sz="1400" b="1" dirty="0">
                <a:solidFill>
                  <a:srgbClr val="FF0000"/>
                </a:solidFill>
              </a:rPr>
              <a:t>damaged triplet at (HLI) injector </a:t>
            </a:r>
            <a:r>
              <a:rPr lang="en-US" sz="1400" dirty="0"/>
              <a:t>crucial!</a:t>
            </a:r>
          </a:p>
          <a:p>
            <a:pPr lvl="1"/>
            <a:r>
              <a:rPr lang="en-US" sz="1400" b="1" dirty="0"/>
              <a:t>HELIAC</a:t>
            </a:r>
            <a:r>
              <a:rPr lang="en-US" sz="1400" dirty="0"/>
              <a:t>: will deliver beams for </a:t>
            </a:r>
            <a:r>
              <a:rPr lang="en-US" sz="1400" b="1" dirty="0">
                <a:solidFill>
                  <a:srgbClr val="FF0000"/>
                </a:solidFill>
              </a:rPr>
              <a:t>SHE during </a:t>
            </a:r>
            <a:r>
              <a:rPr lang="en-US" sz="1400" b="1" dirty="0" err="1">
                <a:solidFill>
                  <a:srgbClr val="FF0000"/>
                </a:solidFill>
              </a:rPr>
              <a:t>PoF</a:t>
            </a:r>
            <a:r>
              <a:rPr lang="en-US" sz="1400" b="1" dirty="0">
                <a:solidFill>
                  <a:srgbClr val="FF0000"/>
                </a:solidFill>
              </a:rPr>
              <a:t> V </a:t>
            </a:r>
            <a:r>
              <a:rPr lang="en-US" sz="1400" dirty="0">
                <a:sym typeface="Wingdings" pitchFamily="2" charset="2"/>
              </a:rPr>
              <a:t> i</a:t>
            </a:r>
            <a:r>
              <a:rPr lang="en-US" sz="1400" dirty="0"/>
              <a:t>ntegration in planning for civil construction crucial!</a:t>
            </a:r>
          </a:p>
          <a:p>
            <a:pPr lvl="1"/>
            <a:endParaRPr lang="en-US" sz="1400" dirty="0"/>
          </a:p>
        </p:txBody>
      </p:sp>
      <p:sp>
        <p:nvSpPr>
          <p:cNvPr id="4" name="Datumsplatzhalter 3">
            <a:extLst>
              <a:ext uri="{FF2B5EF4-FFF2-40B4-BE49-F238E27FC236}">
                <a16:creationId xmlns:a16="http://schemas.microsoft.com/office/drawing/2014/main" id="{2C006147-624B-13B1-ADDC-E95B07C7A9DB}"/>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E0D26860-E376-C98C-7538-6FAB07A27438}"/>
              </a:ext>
            </a:extLst>
          </p:cNvPr>
          <p:cNvSpPr>
            <a:spLocks noGrp="1"/>
          </p:cNvSpPr>
          <p:nvPr>
            <p:ph type="ftr" sz="quarter" idx="3"/>
          </p:nvPr>
        </p:nvSpPr>
        <p:spPr/>
        <p:txBody>
          <a:bodyPr/>
          <a:lstStyle/>
          <a:p>
            <a:pPr algn="l"/>
            <a:r>
              <a:rPr lang="de-DE"/>
              <a:t>HFHF - IAP Seminar 25.02.2024</a:t>
            </a:r>
          </a:p>
        </p:txBody>
      </p:sp>
      <p:pic>
        <p:nvPicPr>
          <p:cNvPr id="7" name="Grafik 6">
            <a:extLst>
              <a:ext uri="{FF2B5EF4-FFF2-40B4-BE49-F238E27FC236}">
                <a16:creationId xmlns:a16="http://schemas.microsoft.com/office/drawing/2014/main" id="{ABDCFAAB-9072-A715-AD51-0CBC875130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63929" y="993675"/>
            <a:ext cx="2677786" cy="2007781"/>
          </a:xfrm>
          <a:prstGeom prst="rect">
            <a:avLst/>
          </a:prstGeom>
          <a:ln>
            <a:noFill/>
          </a:ln>
          <a:effectLst>
            <a:outerShdw blurRad="292100" dist="139700" dir="2700000" algn="tl" rotWithShape="0">
              <a:srgbClr val="333333">
                <a:alpha val="65000"/>
              </a:srgbClr>
            </a:outerShdw>
          </a:effectLst>
        </p:spPr>
      </p:pic>
      <p:pic>
        <p:nvPicPr>
          <p:cNvPr id="11" name="Grafik 10">
            <a:extLst>
              <a:ext uri="{FF2B5EF4-FFF2-40B4-BE49-F238E27FC236}">
                <a16:creationId xmlns:a16="http://schemas.microsoft.com/office/drawing/2014/main" id="{28FC58A5-80A4-E543-F4CA-C8CCF700BE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3929" y="3100813"/>
            <a:ext cx="2042665" cy="1708337"/>
          </a:xfrm>
          <a:prstGeom prst="rect">
            <a:avLst/>
          </a:prstGeom>
          <a:ln>
            <a:noFill/>
          </a:ln>
          <a:effectLst>
            <a:outerShdw blurRad="292100" dist="139700" dir="2700000" algn="tl" rotWithShape="0">
              <a:srgbClr val="333333">
                <a:alpha val="65000"/>
              </a:srgbClr>
            </a:outerShdw>
          </a:effectLst>
        </p:spPr>
      </p:pic>
      <p:sp>
        <p:nvSpPr>
          <p:cNvPr id="12" name="Textfeld 11">
            <a:extLst>
              <a:ext uri="{FF2B5EF4-FFF2-40B4-BE49-F238E27FC236}">
                <a16:creationId xmlns:a16="http://schemas.microsoft.com/office/drawing/2014/main" id="{75E3E448-6275-AE27-7D71-D24844D879C0}"/>
              </a:ext>
            </a:extLst>
          </p:cNvPr>
          <p:cNvSpPr txBox="1"/>
          <p:nvPr/>
        </p:nvSpPr>
        <p:spPr>
          <a:xfrm>
            <a:off x="71207" y="4651779"/>
            <a:ext cx="2553904" cy="253916"/>
          </a:xfrm>
          <a:prstGeom prst="rect">
            <a:avLst/>
          </a:prstGeom>
        </p:spPr>
        <p:txBody>
          <a:bodyPr vert="horz" wrap="none" lIns="91440" tIns="45720" rIns="91440" bIns="45720" rtlCol="0" anchor="t">
            <a:spAutoFit/>
          </a:bodyPr>
          <a:lstStyle/>
          <a:p>
            <a:pPr algn="l"/>
            <a:r>
              <a:rPr lang="en-US" sz="1050" i="1" dirty="0"/>
              <a:t>Reference: Talks in Beam Retreat 2023</a:t>
            </a:r>
          </a:p>
        </p:txBody>
      </p:sp>
    </p:spTree>
    <p:extLst>
      <p:ext uri="{BB962C8B-B14F-4D97-AF65-F5344CB8AC3E}">
        <p14:creationId xmlns:p14="http://schemas.microsoft.com/office/powerpoint/2010/main" val="563138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06D0A-C75E-4D91-BA20-49AFA7BE4C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F0D6BD-749F-A772-E0F2-99D5CC6F69E6}"/>
              </a:ext>
            </a:extLst>
          </p:cNvPr>
          <p:cNvSpPr>
            <a:spLocks noGrp="1"/>
          </p:cNvSpPr>
          <p:nvPr>
            <p:ph type="title"/>
          </p:nvPr>
        </p:nvSpPr>
        <p:spPr/>
        <p:txBody>
          <a:bodyPr/>
          <a:lstStyle/>
          <a:p>
            <a:r>
              <a:rPr lang="en-US" dirty="0"/>
              <a:t>Wishes from the Experiments (UNILAC)</a:t>
            </a:r>
          </a:p>
        </p:txBody>
      </p:sp>
      <p:sp>
        <p:nvSpPr>
          <p:cNvPr id="3" name="Inhaltsplatzhalter 2">
            <a:extLst>
              <a:ext uri="{FF2B5EF4-FFF2-40B4-BE49-F238E27FC236}">
                <a16:creationId xmlns:a16="http://schemas.microsoft.com/office/drawing/2014/main" id="{3E339A17-401A-022B-8491-97E08B74BE71}"/>
              </a:ext>
            </a:extLst>
          </p:cNvPr>
          <p:cNvSpPr>
            <a:spLocks noGrp="1"/>
          </p:cNvSpPr>
          <p:nvPr>
            <p:ph idx="1"/>
          </p:nvPr>
        </p:nvSpPr>
        <p:spPr>
          <a:xfrm>
            <a:off x="214397" y="991834"/>
            <a:ext cx="6149532" cy="3677689"/>
          </a:xfrm>
        </p:spPr>
        <p:txBody>
          <a:bodyPr/>
          <a:lstStyle/>
          <a:p>
            <a:r>
              <a:rPr lang="de-DE" sz="1600" dirty="0"/>
              <a:t>BIOPHYSICS</a:t>
            </a:r>
          </a:p>
          <a:p>
            <a:pPr lvl="1"/>
            <a:r>
              <a:rPr lang="de-DE" sz="1400" b="1" dirty="0">
                <a:solidFill>
                  <a:srgbClr val="FF0000"/>
                </a:solidFill>
              </a:rPr>
              <a:t>Mixed He-C beam</a:t>
            </a:r>
          </a:p>
          <a:p>
            <a:pPr lvl="1"/>
            <a:r>
              <a:rPr lang="en-US" sz="1400" b="1" dirty="0">
                <a:solidFill>
                  <a:srgbClr val="FF0000"/>
                </a:solidFill>
              </a:rPr>
              <a:t>∼10</a:t>
            </a:r>
            <a:r>
              <a:rPr lang="en-US" sz="1400" b="1" baseline="30000" dirty="0">
                <a:solidFill>
                  <a:srgbClr val="FF0000"/>
                </a:solidFill>
              </a:rPr>
              <a:t>10</a:t>
            </a:r>
            <a:r>
              <a:rPr lang="en-US" sz="1400" b="1" dirty="0">
                <a:solidFill>
                  <a:srgbClr val="FF0000"/>
                </a:solidFill>
              </a:rPr>
              <a:t> </a:t>
            </a:r>
            <a:r>
              <a:rPr lang="en-US" sz="1400" b="1" dirty="0" err="1">
                <a:solidFill>
                  <a:srgbClr val="FF0000"/>
                </a:solidFill>
              </a:rPr>
              <a:t>pps</a:t>
            </a:r>
            <a:r>
              <a:rPr lang="en-US" sz="1400" b="1" dirty="0">
                <a:solidFill>
                  <a:srgbClr val="FF0000"/>
                </a:solidFill>
              </a:rPr>
              <a:t> of </a:t>
            </a:r>
            <a:r>
              <a:rPr lang="en-US" sz="1400" b="1" baseline="30000" dirty="0">
                <a:solidFill>
                  <a:srgbClr val="FF0000"/>
                </a:solidFill>
              </a:rPr>
              <a:t>12</a:t>
            </a:r>
            <a:r>
              <a:rPr lang="en-US" sz="1400" b="1" dirty="0">
                <a:solidFill>
                  <a:srgbClr val="FF0000"/>
                </a:solidFill>
              </a:rPr>
              <a:t>C</a:t>
            </a:r>
          </a:p>
          <a:p>
            <a:pPr lvl="1"/>
            <a:r>
              <a:rPr lang="en-US" sz="1400" dirty="0"/>
              <a:t>Midterm needed to produce competitive therapy research: </a:t>
            </a:r>
            <a:r>
              <a:rPr lang="en-US" sz="1400" b="1" dirty="0">
                <a:solidFill>
                  <a:srgbClr val="FF0000"/>
                </a:solidFill>
              </a:rPr>
              <a:t>active energy change</a:t>
            </a:r>
            <a:r>
              <a:rPr lang="en-US" sz="1400" dirty="0"/>
              <a:t> (GSI invented)</a:t>
            </a:r>
          </a:p>
          <a:p>
            <a:pPr lvl="2"/>
            <a:r>
              <a:rPr lang="en-US" sz="1200" dirty="0"/>
              <a:t>beam properties (energy, focus, intensity) requested from library</a:t>
            </a:r>
          </a:p>
          <a:p>
            <a:pPr lvl="2"/>
            <a:r>
              <a:rPr lang="en-US" sz="1200" dirty="0"/>
              <a:t>changing possible from spill to spill</a:t>
            </a:r>
          </a:p>
          <a:p>
            <a:r>
              <a:rPr lang="en-US" sz="1600" dirty="0"/>
              <a:t>HiTRAP</a:t>
            </a:r>
          </a:p>
          <a:p>
            <a:pPr lvl="1"/>
            <a:r>
              <a:rPr lang="en-US" sz="1400" b="1" dirty="0">
                <a:solidFill>
                  <a:srgbClr val="FF0000"/>
                </a:solidFill>
              </a:rPr>
              <a:t>Decelerating</a:t>
            </a:r>
            <a:r>
              <a:rPr lang="en-US" sz="1400" b="1" dirty="0"/>
              <a:t> </a:t>
            </a:r>
            <a:r>
              <a:rPr lang="en-US" sz="1400" dirty="0"/>
              <a:t>from 4 MeV/u to 6 keV/u (goal 10</a:t>
            </a:r>
            <a:r>
              <a:rPr lang="en-US" sz="1400" baseline="30000" dirty="0"/>
              <a:t>5</a:t>
            </a:r>
            <a:r>
              <a:rPr lang="en-US" sz="1400" dirty="0"/>
              <a:t> ions). </a:t>
            </a:r>
          </a:p>
          <a:p>
            <a:pPr lvl="1"/>
            <a:r>
              <a:rPr lang="en-US" sz="1400" dirty="0"/>
              <a:t>Solve </a:t>
            </a:r>
            <a:r>
              <a:rPr lang="en-US" sz="1400" b="1" dirty="0">
                <a:solidFill>
                  <a:srgbClr val="FF0000"/>
                </a:solidFill>
              </a:rPr>
              <a:t>transmission</a:t>
            </a:r>
            <a:r>
              <a:rPr lang="en-US" sz="1400" dirty="0"/>
              <a:t> to experiment with 20% energy spread and 180 </a:t>
            </a:r>
            <a:r>
              <a:rPr lang="en-US" sz="1400" dirty="0">
                <a:latin typeface="Symbol" pitchFamily="2" charset="2"/>
              </a:rPr>
              <a:t>p</a:t>
            </a:r>
            <a:r>
              <a:rPr lang="en-US" sz="1400" dirty="0"/>
              <a:t> mm </a:t>
            </a:r>
            <a:r>
              <a:rPr lang="en-US" sz="1400" dirty="0" err="1"/>
              <a:t>mrad</a:t>
            </a:r>
            <a:r>
              <a:rPr lang="en-US" sz="1400" dirty="0"/>
              <a:t> </a:t>
            </a:r>
          </a:p>
          <a:p>
            <a:pPr lvl="1"/>
            <a:r>
              <a:rPr lang="en-US" sz="1400" dirty="0"/>
              <a:t>Around 7 days of further commissioning </a:t>
            </a:r>
            <a:r>
              <a:rPr lang="en-US" sz="1400" b="1" dirty="0">
                <a:solidFill>
                  <a:srgbClr val="FF0000"/>
                </a:solidFill>
              </a:rPr>
              <a:t>time</a:t>
            </a:r>
            <a:r>
              <a:rPr lang="en-US" sz="1400" dirty="0"/>
              <a:t> with beams from ESR (commissioning blocks beginning of 2024&amp;2025)</a:t>
            </a:r>
          </a:p>
        </p:txBody>
      </p:sp>
      <p:sp>
        <p:nvSpPr>
          <p:cNvPr id="4" name="Datumsplatzhalter 3">
            <a:extLst>
              <a:ext uri="{FF2B5EF4-FFF2-40B4-BE49-F238E27FC236}">
                <a16:creationId xmlns:a16="http://schemas.microsoft.com/office/drawing/2014/main" id="{012D4E87-C72E-CE85-4D1D-334C5EB86E34}"/>
              </a:ext>
            </a:extLst>
          </p:cNvPr>
          <p:cNvSpPr>
            <a:spLocks noGrp="1"/>
          </p:cNvSpPr>
          <p:nvPr>
            <p:ph type="dt" sz="half" idx="2"/>
          </p:nvPr>
        </p:nvSpPr>
        <p:spPr/>
        <p:txBody>
          <a:bodyPr/>
          <a:lstStyle/>
          <a:p>
            <a:r>
              <a:rPr lang="de-DE"/>
              <a:t>R. Aßmann - ACC</a:t>
            </a:r>
          </a:p>
        </p:txBody>
      </p:sp>
      <p:sp>
        <p:nvSpPr>
          <p:cNvPr id="5" name="Fußzeilenplatzhalter 4">
            <a:extLst>
              <a:ext uri="{FF2B5EF4-FFF2-40B4-BE49-F238E27FC236}">
                <a16:creationId xmlns:a16="http://schemas.microsoft.com/office/drawing/2014/main" id="{C68E7600-762C-052D-B9AA-E90FFCD108B7}"/>
              </a:ext>
            </a:extLst>
          </p:cNvPr>
          <p:cNvSpPr>
            <a:spLocks noGrp="1"/>
          </p:cNvSpPr>
          <p:nvPr>
            <p:ph type="ftr" sz="quarter" idx="3"/>
          </p:nvPr>
        </p:nvSpPr>
        <p:spPr/>
        <p:txBody>
          <a:bodyPr/>
          <a:lstStyle/>
          <a:p>
            <a:pPr algn="l"/>
            <a:r>
              <a:rPr lang="de-DE"/>
              <a:t>HFHF - IAP Seminar 25.02.2024</a:t>
            </a:r>
          </a:p>
        </p:txBody>
      </p:sp>
      <p:pic>
        <p:nvPicPr>
          <p:cNvPr id="6" name="Immagine 17">
            <a:extLst>
              <a:ext uri="{FF2B5EF4-FFF2-40B4-BE49-F238E27FC236}">
                <a16:creationId xmlns:a16="http://schemas.microsoft.com/office/drawing/2014/main" id="{9FD6DE38-686A-5EDF-CE43-8F959A58DA92}"/>
              </a:ext>
            </a:extLst>
          </p:cNvPr>
          <p:cNvPicPr>
            <a:picLocks noChangeAspect="1"/>
          </p:cNvPicPr>
          <p:nvPr/>
        </p:nvPicPr>
        <p:blipFill>
          <a:blip r:embed="rId2"/>
          <a:stretch>
            <a:fillRect/>
          </a:stretch>
        </p:blipFill>
        <p:spPr>
          <a:xfrm>
            <a:off x="6590754" y="1072001"/>
            <a:ext cx="2305150" cy="3615918"/>
          </a:xfrm>
          <a:prstGeom prst="rect">
            <a:avLst/>
          </a:prstGeom>
        </p:spPr>
      </p:pic>
      <p:sp>
        <p:nvSpPr>
          <p:cNvPr id="8" name="Textfeld 7">
            <a:extLst>
              <a:ext uri="{FF2B5EF4-FFF2-40B4-BE49-F238E27FC236}">
                <a16:creationId xmlns:a16="http://schemas.microsoft.com/office/drawing/2014/main" id="{3472649F-4508-42A8-6531-7CA5DB3A3E30}"/>
              </a:ext>
            </a:extLst>
          </p:cNvPr>
          <p:cNvSpPr txBox="1"/>
          <p:nvPr/>
        </p:nvSpPr>
        <p:spPr>
          <a:xfrm>
            <a:off x="71207" y="4651779"/>
            <a:ext cx="2553904" cy="253916"/>
          </a:xfrm>
          <a:prstGeom prst="rect">
            <a:avLst/>
          </a:prstGeom>
        </p:spPr>
        <p:txBody>
          <a:bodyPr vert="horz" wrap="none" lIns="91440" tIns="45720" rIns="91440" bIns="45720" rtlCol="0" anchor="t">
            <a:spAutoFit/>
          </a:bodyPr>
          <a:lstStyle/>
          <a:p>
            <a:pPr algn="l"/>
            <a:r>
              <a:rPr lang="en-US" sz="1050" i="1" dirty="0"/>
              <a:t>Reference: Talks in Beam Retreat 2023</a:t>
            </a:r>
          </a:p>
        </p:txBody>
      </p:sp>
    </p:spTree>
    <p:extLst>
      <p:ext uri="{BB962C8B-B14F-4D97-AF65-F5344CB8AC3E}">
        <p14:creationId xmlns:p14="http://schemas.microsoft.com/office/powerpoint/2010/main" val="1412174003"/>
      </p:ext>
    </p:extLst>
  </p:cSld>
  <p:clrMapOvr>
    <a:masterClrMapping/>
  </p:clrMapOvr>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gsi-folienmaster_2019_50Jahre_16zu9" id="{80228A31-CB38-8C45-BA44-B2C6B2F0FBFF}" vid="{EEE01115-FCFC-4442-9D97-3CF7E176002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fair-gsi-folienmaster_2017_onering</Template>
  <TotalTime>0</TotalTime>
  <Words>4556</Words>
  <Application>Microsoft Macintosh PowerPoint</Application>
  <PresentationFormat>Bildschirmpräsentation (16:9)</PresentationFormat>
  <Paragraphs>674</Paragraphs>
  <Slides>44</Slides>
  <Notes>3</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44</vt:i4>
      </vt:variant>
    </vt:vector>
  </HeadingPairs>
  <TitlesOfParts>
    <vt:vector size="54" baseType="lpstr">
      <vt:lpstr>Arial</vt:lpstr>
      <vt:lpstr>Arial Narrow</vt:lpstr>
      <vt:lpstr>Calibri</vt:lpstr>
      <vt:lpstr>Calibri Light</vt:lpstr>
      <vt:lpstr>Helvetica</vt:lpstr>
      <vt:lpstr>Symbol</vt:lpstr>
      <vt:lpstr>Times New Roman</vt:lpstr>
      <vt:lpstr>Wingdings</vt:lpstr>
      <vt:lpstr>fair-gsi-folienmaster_2017_onering</vt:lpstr>
      <vt:lpstr>Office</vt:lpstr>
      <vt:lpstr>Challenges and Activities at the GSI Accelerator Facility</vt:lpstr>
      <vt:lpstr>Mission “Accelerator Operations and Development”</vt:lpstr>
      <vt:lpstr>Accelerator Operations &amp; Development</vt:lpstr>
      <vt:lpstr>GSI/FAIR Organisation – Technical Sector</vt:lpstr>
      <vt:lpstr>PowerPoint-Präsentation</vt:lpstr>
      <vt:lpstr>Challenges for Acceleration Operations  and Developments</vt:lpstr>
      <vt:lpstr>PowerPoint-Präsentation</vt:lpstr>
      <vt:lpstr>Wishes from the Experiments (SIS-18, UNILAC)</vt:lpstr>
      <vt:lpstr>Wishes from the Experiments (UNILAC)</vt:lpstr>
      <vt:lpstr>Wishes from the Experiments (CRYRING, ESR)</vt:lpstr>
      <vt:lpstr>Wishes from the Experiments (SIS-18, HEST)</vt:lpstr>
      <vt:lpstr>Beam Retreat Presentations are Partly Addressed</vt:lpstr>
      <vt:lpstr>Example: N Beam for HADES</vt:lpstr>
      <vt:lpstr>PowerPoint-Präsentation</vt:lpstr>
      <vt:lpstr>PowerPoint-Präsentation</vt:lpstr>
      <vt:lpstr>Status Accelerators  25 Feb 2024</vt:lpstr>
      <vt:lpstr>UNILAC – Superlens Repair &amp; Upgrade (2022/23)</vt:lpstr>
      <vt:lpstr>UNILAC – Superlens Repair &amp; Upgrade (2022/23)</vt:lpstr>
      <vt:lpstr>Pulsed Gaseous Stripper Operation (temporary) Tests in Engineering Run 2023</vt:lpstr>
      <vt:lpstr>New U28+ Record at End of UNILAC</vt:lpstr>
      <vt:lpstr>SIS18: Overall Status and Strategy</vt:lpstr>
      <vt:lpstr>SIS18: m-Spill Cavity for Spill Structure</vt:lpstr>
      <vt:lpstr>SIS18: Intensity C Beam for Users  Factor 10 Better Vacuum Upgrade Program</vt:lpstr>
      <vt:lpstr>PowerPoint-Präsentation</vt:lpstr>
      <vt:lpstr>PowerPoint-Präsentation</vt:lpstr>
      <vt:lpstr>PowerPoint-Präsentation</vt:lpstr>
      <vt:lpstr>PowerPoint-Präsentation</vt:lpstr>
      <vt:lpstr>PowerPoint-Präsentation</vt:lpstr>
      <vt:lpstr>Ongoing: User Beam Time 2024</vt:lpstr>
      <vt:lpstr>PowerPoint-Präsentation</vt:lpstr>
      <vt:lpstr>PowerPoint-Präsentation</vt:lpstr>
      <vt:lpstr>Timeline</vt:lpstr>
      <vt:lpstr>Early Science, First Science, First Science +</vt:lpstr>
      <vt:lpstr>NUSTAR Requirements  in LEB and HEB will receive the primary beam from          SIS100 with slow extraction</vt:lpstr>
      <vt:lpstr>Performance Committee: Concept</vt:lpstr>
      <vt:lpstr>Performance Committee: Mandate</vt:lpstr>
      <vt:lpstr>Performance Committee: Milestones</vt:lpstr>
      <vt:lpstr>Future Upgrade: UNILAC Post-Stripper Upgrade</vt:lpstr>
      <vt:lpstr>Collaboration &amp; Scientific Exchange are Crucial</vt:lpstr>
      <vt:lpstr>Collaboration &amp; Scientific Exchange are Crucial</vt:lpstr>
      <vt:lpstr>Conclusion and Outlook</vt:lpstr>
      <vt:lpstr>Thank You for Your Attention</vt:lpstr>
      <vt:lpstr>FAIR/GSI Strategic Operation Scenario towards FS+</vt:lpstr>
      <vt:lpstr>SIS18: UHV System Refurbishment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Abteilungssitzung BCO</dc:title>
  <dc:creator>Microsoft Office User</dc:creator>
  <cp:lastModifiedBy>Ralph Assmann</cp:lastModifiedBy>
  <cp:revision>425</cp:revision>
  <dcterms:created xsi:type="dcterms:W3CDTF">2022-12-05T11:40:13Z</dcterms:created>
  <dcterms:modified xsi:type="dcterms:W3CDTF">2024-02-25T16:57:15Z</dcterms:modified>
</cp:coreProperties>
</file>