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3" r:id="rId2"/>
  </p:sldMasterIdLst>
  <p:notesMasterIdLst>
    <p:notesMasterId r:id="rId44"/>
  </p:notesMasterIdLst>
  <p:handoutMasterIdLst>
    <p:handoutMasterId r:id="rId45"/>
  </p:handoutMasterIdLst>
  <p:sldIdLst>
    <p:sldId id="1494" r:id="rId3"/>
    <p:sldId id="1495" r:id="rId4"/>
    <p:sldId id="1496" r:id="rId5"/>
    <p:sldId id="1367" r:id="rId6"/>
    <p:sldId id="1345" r:id="rId7"/>
    <p:sldId id="1346" r:id="rId8"/>
    <p:sldId id="1347" r:id="rId9"/>
    <p:sldId id="1501" r:id="rId10"/>
    <p:sldId id="1507" r:id="rId11"/>
    <p:sldId id="1502" r:id="rId12"/>
    <p:sldId id="1503" r:id="rId13"/>
    <p:sldId id="1504" r:id="rId14"/>
    <p:sldId id="1505" r:id="rId15"/>
    <p:sldId id="1506" r:id="rId16"/>
    <p:sldId id="1372" r:id="rId17"/>
    <p:sldId id="1356" r:id="rId18"/>
    <p:sldId id="1357" r:id="rId19"/>
    <p:sldId id="1364" r:id="rId20"/>
    <p:sldId id="1482" r:id="rId21"/>
    <p:sldId id="1343" r:id="rId22"/>
    <p:sldId id="1379" r:id="rId23"/>
    <p:sldId id="1380" r:id="rId24"/>
    <p:sldId id="1429" r:id="rId25"/>
    <p:sldId id="1430" r:id="rId26"/>
    <p:sldId id="1378" r:id="rId27"/>
    <p:sldId id="1431" r:id="rId28"/>
    <p:sldId id="1432" r:id="rId29"/>
    <p:sldId id="1498" r:id="rId30"/>
    <p:sldId id="1388" r:id="rId31"/>
    <p:sldId id="1389" r:id="rId32"/>
    <p:sldId id="1390" r:id="rId33"/>
    <p:sldId id="1391" r:id="rId34"/>
    <p:sldId id="1392" r:id="rId35"/>
    <p:sldId id="1436" r:id="rId36"/>
    <p:sldId id="1396" r:id="rId37"/>
    <p:sldId id="1397" r:id="rId38"/>
    <p:sldId id="1483" r:id="rId39"/>
    <p:sldId id="1419" r:id="rId40"/>
    <p:sldId id="1500" r:id="rId41"/>
    <p:sldId id="1497" r:id="rId42"/>
    <p:sldId id="1499" r:id="rId43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D60093"/>
    <a:srgbClr val="FFFFFF"/>
    <a:srgbClr val="FF3300"/>
    <a:srgbClr val="FFFF00"/>
    <a:srgbClr val="99CCFF"/>
    <a:srgbClr val="DDDDDD"/>
    <a:srgbClr val="FF99CC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56" autoAdjust="0"/>
    <p:restoredTop sz="94613" autoAdjust="0"/>
  </p:normalViewPr>
  <p:slideViewPr>
    <p:cSldViewPr snapToGrid="0">
      <p:cViewPr>
        <p:scale>
          <a:sx n="75" d="100"/>
          <a:sy n="75" d="100"/>
        </p:scale>
        <p:origin x="-792" y="18"/>
      </p:cViewPr>
      <p:guideLst>
        <p:guide orient="horz" pos="4253"/>
        <p:guide pos="237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96"/>
    </p:cViewPr>
  </p:sorterViewPr>
  <p:notesViewPr>
    <p:cSldViewPr snapToGrid="0">
      <p:cViewPr varScale="1">
        <p:scale>
          <a:sx n="79" d="100"/>
          <a:sy n="79" d="100"/>
        </p:scale>
        <p:origin x="-2088" y="-84"/>
      </p:cViewPr>
      <p:guideLst>
        <p:guide orient="horz" pos="3223"/>
        <p:guide pos="2236"/>
      </p:guideLst>
    </p:cSldViewPr>
  </p:notes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1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2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6063" y="0"/>
            <a:ext cx="3081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42488"/>
            <a:ext cx="30829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6063" y="9742488"/>
            <a:ext cx="30813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solidFill>
                  <a:schemeClr val="tx1"/>
                </a:solidFill>
              </a:defRPr>
            </a:lvl1pPr>
          </a:lstStyle>
          <a:p>
            <a:fld id="{51230D74-89F0-499D-8632-FD40DD7A90FB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 b="1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1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96925"/>
            <a:ext cx="5106988" cy="383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7275"/>
            <a:ext cx="52070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34550"/>
            <a:ext cx="30749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 b="1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34550"/>
            <a:ext cx="3074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1">
                <a:solidFill>
                  <a:schemeClr val="tx1"/>
                </a:solidFill>
              </a:defRPr>
            </a:lvl1pPr>
          </a:lstStyle>
          <a:p>
            <a:fld id="{C26A27AA-121A-4660-A54E-00969899E182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DDB3C-9A13-4C95-865B-E5A3DD9D08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96925"/>
            <a:ext cx="5106988" cy="38306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16" y="4866717"/>
            <a:ext cx="5207270" cy="4627668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60EBF-83F2-451C-AC07-B56EFFC6020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98513"/>
            <a:ext cx="5106988" cy="38290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16" y="4866717"/>
            <a:ext cx="5207270" cy="4627668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Put in subgroups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424BD-FBD1-4B53-A36C-9FF2A94C42C3}" type="slidenum">
              <a:rPr lang="de-DE"/>
              <a:pPr/>
              <a:t>5</a:t>
            </a:fld>
            <a:endParaRPr lang="de-DE"/>
          </a:p>
        </p:txBody>
      </p:sp>
      <p:sp>
        <p:nvSpPr>
          <p:cNvPr id="152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AFFF-62C7-49DD-95E9-1A92A8E2D528}" type="slidenum">
              <a:rPr lang="de-DE"/>
              <a:pPr/>
              <a:t>8</a:t>
            </a:fld>
            <a:endParaRPr lang="de-DE"/>
          </a:p>
        </p:txBody>
      </p:sp>
      <p:sp>
        <p:nvSpPr>
          <p:cNvPr id="150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95A02-2EC4-4CC9-9486-17B9B495E6B2}" type="slidenum">
              <a:rPr lang="de-DE"/>
              <a:pPr/>
              <a:t>16</a:t>
            </a:fld>
            <a:endParaRPr lang="de-DE"/>
          </a:p>
        </p:txBody>
      </p:sp>
      <p:sp>
        <p:nvSpPr>
          <p:cNvPr id="153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BA992-499A-4ED4-B2CF-300DF36AF267}" type="slidenum">
              <a:rPr lang="de-DE"/>
              <a:pPr/>
              <a:t>17</a:t>
            </a:fld>
            <a:endParaRPr lang="de-DE"/>
          </a:p>
        </p:txBody>
      </p:sp>
      <p:sp>
        <p:nvSpPr>
          <p:cNvPr id="153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9160F-4FA1-4F5F-B959-9328C376F9A3}" type="slidenum">
              <a:rPr lang="de-DE"/>
              <a:pPr/>
              <a:t>19</a:t>
            </a:fld>
            <a:endParaRPr lang="de-DE"/>
          </a:p>
        </p:txBody>
      </p:sp>
      <p:sp>
        <p:nvSpPr>
          <p:cNvPr id="172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40162"/>
          </a:xfrm>
          <a:ln/>
        </p:spPr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9160F-4FA1-4F5F-B959-9328C376F9A3}" type="slidenum">
              <a:rPr lang="de-DE"/>
              <a:pPr/>
              <a:t>28</a:t>
            </a:fld>
            <a:endParaRPr lang="de-DE"/>
          </a:p>
        </p:txBody>
      </p:sp>
      <p:sp>
        <p:nvSpPr>
          <p:cNvPr id="172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40162"/>
          </a:xfrm>
          <a:ln/>
        </p:spPr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42147-CAC3-4D58-958D-7349AB9D591A}" type="slidenum">
              <a:rPr lang="de-DE"/>
              <a:pPr/>
              <a:t>29</a:t>
            </a:fld>
            <a:endParaRPr lang="de-DE"/>
          </a:p>
        </p:txBody>
      </p:sp>
      <p:sp>
        <p:nvSpPr>
          <p:cNvPr id="157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7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6F800-91DD-494C-AC8A-5BBEECB702A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3570B-0FA2-419E-9FF1-D235FCCD3E1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81750" y="119063"/>
            <a:ext cx="2076450" cy="59769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" y="119063"/>
            <a:ext cx="6076950" cy="59769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B6A-5CA0-4E58-A40F-732F06B68B5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119063"/>
            <a:ext cx="6705600" cy="5191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F70B67-6A4A-4FEB-A5F7-B49C06BF3DB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119063"/>
            <a:ext cx="6705600" cy="5191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22E951-7C9B-44A4-89D8-587E160D7C1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745E8D-8FF6-467D-BB52-A47BE21D97D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E927F8-407C-4AA2-8FE2-1DB5342FDBF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ILS meeting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7B5A42DA-E5C9-4299-9788-8681428858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2E731-A5C2-412C-80DC-2AA80CBCCC1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6BBD2-FBBF-4BEA-A93B-5CFFC082904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3BED4-3F49-405C-BB43-712C147B5CE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B8095-2BCB-48DF-974B-959CC5985D9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FD939-EE87-4AF6-BF69-AD246021B03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8545A-3F28-48D5-955A-AB9AB0C0CCC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C7495-1099-4F78-A2A5-9554D05E01B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FCF2B-3F03-43EE-9E38-A4BB4826054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9063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a new presentation blah blah blah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ILS meeting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99F405A7-B8AC-483C-A6E7-24E03966F753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1031" name="Picture 7" descr="neulogo_blackfram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73900" y="3175"/>
            <a:ext cx="2070100" cy="7588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28600" y="7620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165456"/>
            <a:ext cx="9144000" cy="516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866737" y="64886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ultracold.at</a:t>
            </a: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/>
              <a:t> </a:t>
            </a:r>
          </a:p>
        </p:txBody>
      </p:sp>
      <p:pic>
        <p:nvPicPr>
          <p:cNvPr id="9219" name="Picture 3" descr="inst_sued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5800" y="-4763"/>
            <a:ext cx="101346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9140" name="Text Box 4"/>
          <p:cNvSpPr txBox="1">
            <a:spLocks noChangeArrowheads="1"/>
          </p:cNvSpPr>
          <p:nvPr/>
        </p:nvSpPr>
        <p:spPr bwMode="auto">
          <a:xfrm>
            <a:off x="714375" y="4013200"/>
            <a:ext cx="48815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360000" tIns="108000" rIns="360000" bIns="108000">
            <a:spAutoFit/>
          </a:bodyPr>
          <a:lstStyle/>
          <a:p>
            <a:pPr algn="ctr" eaLnBrk="0" hangingPunct="0">
              <a:defRPr/>
            </a:pPr>
            <a:r>
              <a:rPr lang="de-DE" sz="2400" b="1" dirty="0">
                <a:solidFill>
                  <a:srgbClr val="FF3300"/>
                </a:solidFill>
                <a:latin typeface="Arial" charset="0"/>
              </a:rPr>
              <a:t>Center </a:t>
            </a:r>
            <a:r>
              <a:rPr lang="de-DE" sz="2400" b="1" dirty="0" err="1">
                <a:solidFill>
                  <a:srgbClr val="FF3300"/>
                </a:solidFill>
                <a:latin typeface="Arial" charset="0"/>
              </a:rPr>
              <a:t>for</a:t>
            </a:r>
            <a:r>
              <a:rPr lang="de-DE" sz="2400" b="1" dirty="0">
                <a:solidFill>
                  <a:srgbClr val="FF3300"/>
                </a:solidFill>
                <a:latin typeface="Arial" charset="0"/>
              </a:rPr>
              <a:t> Quantum </a:t>
            </a:r>
            <a:r>
              <a:rPr lang="de-DE" sz="2400" b="1" dirty="0" err="1">
                <a:solidFill>
                  <a:srgbClr val="FF3300"/>
                </a:solidFill>
                <a:latin typeface="Arial" charset="0"/>
              </a:rPr>
              <a:t>Physics</a:t>
            </a:r>
            <a:endParaRPr lang="de-DE" sz="2400" b="1" dirty="0">
              <a:solidFill>
                <a:srgbClr val="FF33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de-AT" sz="2400" b="1" dirty="0">
                <a:solidFill>
                  <a:srgbClr val="FF3300"/>
                </a:solidFill>
                <a:latin typeface="Arial" charset="0"/>
              </a:rPr>
              <a:t>Innsbruck</a:t>
            </a:r>
            <a:endParaRPr lang="de-DE" sz="2400" b="1" dirty="0">
              <a:latin typeface="Arial" charset="0"/>
            </a:endParaRPr>
          </a:p>
        </p:txBody>
      </p:sp>
      <p:sp>
        <p:nvSpPr>
          <p:cNvPr id="859141" name="Line 5"/>
          <p:cNvSpPr>
            <a:spLocks noChangeShapeType="1"/>
          </p:cNvSpPr>
          <p:nvPr/>
        </p:nvSpPr>
        <p:spPr bwMode="auto">
          <a:xfrm flipH="1">
            <a:off x="1300163" y="5097463"/>
            <a:ext cx="1330325" cy="10096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59142" name="Line 6"/>
          <p:cNvSpPr>
            <a:spLocks noChangeShapeType="1"/>
          </p:cNvSpPr>
          <p:nvPr/>
        </p:nvSpPr>
        <p:spPr bwMode="auto">
          <a:xfrm flipH="1">
            <a:off x="2182813" y="5141913"/>
            <a:ext cx="730250" cy="10096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9223" name="Picture 7" descr="IQOQI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5324475"/>
            <a:ext cx="8429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uni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3975" y="4584700"/>
            <a:ext cx="54133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9145" name="Text Box 9"/>
          <p:cNvSpPr txBox="1">
            <a:spLocks noChangeArrowheads="1"/>
          </p:cNvSpPr>
          <p:nvPr/>
        </p:nvSpPr>
        <p:spPr bwMode="auto">
          <a:xfrm>
            <a:off x="3432175" y="5183188"/>
            <a:ext cx="33321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360000" tIns="108000" rIns="360000" bIns="108000">
            <a:spAutoFit/>
          </a:bodyPr>
          <a:lstStyle/>
          <a:p>
            <a:pPr algn="l" eaLnBrk="0" hangingPunct="0">
              <a:defRPr/>
            </a:pPr>
            <a:r>
              <a:rPr lang="de-DE" sz="2000" b="1">
                <a:solidFill>
                  <a:srgbClr val="D60093"/>
                </a:solidFill>
                <a:latin typeface="Arial" charset="0"/>
              </a:rPr>
              <a:t>Austrian</a:t>
            </a:r>
          </a:p>
          <a:p>
            <a:pPr algn="l" eaLnBrk="0" hangingPunct="0">
              <a:defRPr/>
            </a:pPr>
            <a:r>
              <a:rPr lang="de-DE" sz="2000" b="1">
                <a:solidFill>
                  <a:srgbClr val="D60093"/>
                </a:solidFill>
                <a:latin typeface="Arial" charset="0"/>
              </a:rPr>
              <a:t>Academy of Sciences</a:t>
            </a:r>
            <a:endParaRPr lang="de-DE" sz="2400" b="1">
              <a:latin typeface="Arial" charset="0"/>
            </a:endParaRPr>
          </a:p>
        </p:txBody>
      </p:sp>
      <p:sp>
        <p:nvSpPr>
          <p:cNvPr id="859146" name="Text Box 10"/>
          <p:cNvSpPr txBox="1">
            <a:spLocks noChangeArrowheads="1"/>
          </p:cNvSpPr>
          <p:nvPr/>
        </p:nvSpPr>
        <p:spPr bwMode="auto">
          <a:xfrm>
            <a:off x="-190500" y="5503863"/>
            <a:ext cx="19478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360000" tIns="108000" rIns="360000" bIns="108000">
            <a:spAutoFit/>
          </a:bodyPr>
          <a:lstStyle/>
          <a:p>
            <a:pPr eaLnBrk="0" hangingPunct="0">
              <a:defRPr/>
            </a:pPr>
            <a:r>
              <a:rPr lang="de-DE" sz="2000" b="1">
                <a:solidFill>
                  <a:srgbClr val="D60093"/>
                </a:solidFill>
                <a:latin typeface="Arial" charset="0"/>
              </a:rPr>
              <a:t>University</a:t>
            </a:r>
            <a:endParaRPr lang="de-DE" sz="2400" b="1">
              <a:latin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9585" y="349935"/>
            <a:ext cx="7831540" cy="12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360000" tIns="108000" rIns="360000" bIns="108000">
            <a:spAutoFit/>
          </a:bodyPr>
          <a:lstStyle/>
          <a:p>
            <a:pPr algn="ctr" eaLnBrk="0" hangingPunct="0">
              <a:defRPr/>
            </a:pPr>
            <a:r>
              <a:rPr lang="de-DE" sz="3200" b="1" i="1" dirty="0" err="1">
                <a:solidFill>
                  <a:srgbClr val="FF3300"/>
                </a:solidFill>
                <a:latin typeface="Arial" charset="0"/>
              </a:rPr>
              <a:t>s</a:t>
            </a:r>
            <a:r>
              <a:rPr lang="de-DE" sz="3200" b="1" i="1" dirty="0" err="1" smtClean="0">
                <a:solidFill>
                  <a:srgbClr val="FF3300"/>
                </a:solidFill>
                <a:latin typeface="Arial" charset="0"/>
              </a:rPr>
              <a:t>trongly</a:t>
            </a:r>
            <a:r>
              <a:rPr lang="de-DE" sz="3200" b="1" i="1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de-DE" sz="3200" b="1" i="1" dirty="0" err="1" smtClean="0">
                <a:solidFill>
                  <a:srgbClr val="FF3300"/>
                </a:solidFill>
                <a:latin typeface="Arial" charset="0"/>
              </a:rPr>
              <a:t>interacting</a:t>
            </a:r>
            <a:r>
              <a:rPr lang="de-DE" sz="3200" b="1" i="1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de-DE" sz="3200" b="1" i="1" dirty="0" err="1" smtClean="0">
                <a:solidFill>
                  <a:srgbClr val="FF3300"/>
                </a:solidFill>
                <a:latin typeface="Arial" charset="0"/>
              </a:rPr>
              <a:t>fermions</a:t>
            </a:r>
            <a:r>
              <a:rPr lang="de-DE" sz="3200" b="1" i="1" dirty="0" smtClean="0">
                <a:solidFill>
                  <a:srgbClr val="FF3300"/>
                </a:solidFill>
                <a:latin typeface="Arial" charset="0"/>
              </a:rPr>
              <a:t>:</a:t>
            </a:r>
            <a:endParaRPr lang="de-DE" sz="3200" b="1" i="1" dirty="0">
              <a:solidFill>
                <a:srgbClr val="FF33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de-DE" sz="3200" b="1" i="1" dirty="0" err="1" smtClean="0">
                <a:solidFill>
                  <a:srgbClr val="FF3300"/>
                </a:solidFill>
                <a:latin typeface="Arial" charset="0"/>
              </a:rPr>
              <a:t>from</a:t>
            </a:r>
            <a:r>
              <a:rPr lang="de-DE" sz="3200" b="1" i="1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de-DE" sz="3200" b="1" i="1" dirty="0" err="1" smtClean="0">
                <a:solidFill>
                  <a:srgbClr val="FF3300"/>
                </a:solidFill>
                <a:latin typeface="Arial" charset="0"/>
              </a:rPr>
              <a:t>spin</a:t>
            </a:r>
            <a:r>
              <a:rPr lang="de-DE" sz="3200" b="1" i="1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de-DE" sz="3200" b="1" i="1" dirty="0" err="1" smtClean="0">
                <a:solidFill>
                  <a:srgbClr val="FF3300"/>
                </a:solidFill>
                <a:latin typeface="Arial" charset="0"/>
              </a:rPr>
              <a:t>mixtures</a:t>
            </a:r>
            <a:r>
              <a:rPr lang="de-DE" sz="3200" b="1" i="1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de-DE" sz="3200" b="1" i="1" dirty="0" err="1" smtClean="0">
                <a:solidFill>
                  <a:srgbClr val="FF3300"/>
                </a:solidFill>
                <a:latin typeface="Arial" charset="0"/>
              </a:rPr>
              <a:t>to</a:t>
            </a:r>
            <a:r>
              <a:rPr lang="de-DE" sz="3200" b="1" i="1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de-DE" sz="3200" b="1" i="1" dirty="0" err="1" smtClean="0">
                <a:solidFill>
                  <a:srgbClr val="FF3300"/>
                </a:solidFill>
                <a:latin typeface="Arial" charset="0"/>
              </a:rPr>
              <a:t>mixed</a:t>
            </a:r>
            <a:r>
              <a:rPr lang="de-DE" sz="3200" b="1" i="1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de-DE" sz="3200" b="1" i="1" dirty="0" err="1" smtClean="0">
                <a:solidFill>
                  <a:srgbClr val="FF3300"/>
                </a:solidFill>
                <a:latin typeface="Arial" charset="0"/>
              </a:rPr>
              <a:t>species</a:t>
            </a:r>
            <a:endParaRPr lang="de-DE" sz="3200" b="1" i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017838" y="2811463"/>
            <a:ext cx="30908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360000" tIns="108000" rIns="360000" bIns="108000">
            <a:spAutoFit/>
          </a:bodyPr>
          <a:lstStyle/>
          <a:p>
            <a:pPr algn="ctr" eaLnBrk="0" hangingPunct="0">
              <a:defRPr/>
            </a:pPr>
            <a:r>
              <a:rPr lang="de-DE" sz="2800" b="1" i="1" dirty="0">
                <a:solidFill>
                  <a:srgbClr val="FF3300"/>
                </a:solidFill>
                <a:latin typeface="Arial" charset="0"/>
              </a:rPr>
              <a:t>Rudolf Grimm</a:t>
            </a:r>
            <a:endParaRPr lang="de-DE" sz="24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Tm="9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Line 2"/>
          <p:cNvSpPr>
            <a:spLocks noChangeShapeType="1"/>
          </p:cNvSpPr>
          <p:nvPr/>
        </p:nvSpPr>
        <p:spPr bwMode="auto">
          <a:xfrm>
            <a:off x="4519613" y="925513"/>
            <a:ext cx="0" cy="579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09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two classes</a:t>
            </a:r>
          </a:p>
        </p:txBody>
      </p:sp>
      <p:sp>
        <p:nvSpPr>
          <p:cNvPr id="1509380" name="Text Box 4"/>
          <p:cNvSpPr txBox="1">
            <a:spLocks noChangeArrowheads="1"/>
          </p:cNvSpPr>
          <p:nvPr/>
        </p:nvSpPr>
        <p:spPr bwMode="auto">
          <a:xfrm>
            <a:off x="1231900" y="1033463"/>
            <a:ext cx="1862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3600" b="1">
                <a:solidFill>
                  <a:srgbClr val="FF3300"/>
                </a:solidFill>
                <a:latin typeface="Comic Sans MS" pitchFamily="66" charset="0"/>
              </a:rPr>
              <a:t>Bosons</a:t>
            </a:r>
          </a:p>
          <a:p>
            <a:pPr algn="ctr"/>
            <a:r>
              <a:rPr lang="de-DE" sz="2400">
                <a:solidFill>
                  <a:srgbClr val="FF3300"/>
                </a:solidFill>
                <a:latin typeface="Comic Sans MS" pitchFamily="66" charset="0"/>
              </a:rPr>
              <a:t>integer spin</a:t>
            </a:r>
          </a:p>
        </p:txBody>
      </p:sp>
      <p:sp>
        <p:nvSpPr>
          <p:cNvPr id="1509381" name="Text Box 5"/>
          <p:cNvSpPr txBox="1">
            <a:spLocks noChangeArrowheads="1"/>
          </p:cNvSpPr>
          <p:nvPr/>
        </p:nvSpPr>
        <p:spPr bwMode="auto">
          <a:xfrm>
            <a:off x="5576888" y="1030288"/>
            <a:ext cx="2560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3600" b="1">
                <a:solidFill>
                  <a:srgbClr val="FF3300"/>
                </a:solidFill>
                <a:latin typeface="Comic Sans MS" pitchFamily="66" charset="0"/>
              </a:rPr>
              <a:t>Fermions</a:t>
            </a:r>
          </a:p>
          <a:p>
            <a:pPr algn="ctr"/>
            <a:r>
              <a:rPr lang="de-DE" sz="2400">
                <a:solidFill>
                  <a:srgbClr val="FF3300"/>
                </a:solidFill>
                <a:latin typeface="Comic Sans MS" pitchFamily="66" charset="0"/>
              </a:rPr>
              <a:t>half-integer spin</a:t>
            </a:r>
          </a:p>
        </p:txBody>
      </p:sp>
      <p:sp>
        <p:nvSpPr>
          <p:cNvPr id="1509382" name="Freeform 6"/>
          <p:cNvSpPr>
            <a:spLocks/>
          </p:cNvSpPr>
          <p:nvPr/>
        </p:nvSpPr>
        <p:spPr bwMode="auto">
          <a:xfrm>
            <a:off x="1320800" y="2609850"/>
            <a:ext cx="1741488" cy="280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7" y="2746"/>
              </a:cxn>
              <a:cxn ang="0">
                <a:pos x="2296" y="0"/>
              </a:cxn>
            </a:cxnLst>
            <a:rect l="0" t="0" r="r" b="b"/>
            <a:pathLst>
              <a:path w="2296" h="2746">
                <a:moveTo>
                  <a:pt x="0" y="0"/>
                </a:moveTo>
                <a:cubicBezTo>
                  <a:pt x="387" y="1373"/>
                  <a:pt x="774" y="2746"/>
                  <a:pt x="1157" y="2746"/>
                </a:cubicBezTo>
                <a:cubicBezTo>
                  <a:pt x="1540" y="2746"/>
                  <a:pt x="1918" y="1373"/>
                  <a:pt x="2296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383" name="Oval 7"/>
          <p:cNvSpPr>
            <a:spLocks noChangeAspect="1" noChangeArrowheads="1"/>
          </p:cNvSpPr>
          <p:nvPr/>
        </p:nvSpPr>
        <p:spPr bwMode="auto">
          <a:xfrm>
            <a:off x="2033588" y="49847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384" name="Oval 8"/>
          <p:cNvSpPr>
            <a:spLocks noChangeAspect="1" noChangeArrowheads="1"/>
          </p:cNvSpPr>
          <p:nvPr/>
        </p:nvSpPr>
        <p:spPr bwMode="auto">
          <a:xfrm>
            <a:off x="2217738" y="498316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385" name="Oval 9"/>
          <p:cNvSpPr>
            <a:spLocks noChangeAspect="1" noChangeArrowheads="1"/>
          </p:cNvSpPr>
          <p:nvPr/>
        </p:nvSpPr>
        <p:spPr bwMode="auto">
          <a:xfrm>
            <a:off x="2343150" y="4975225"/>
            <a:ext cx="115888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386" name="Oval 10"/>
          <p:cNvSpPr>
            <a:spLocks noChangeAspect="1" noChangeArrowheads="1"/>
          </p:cNvSpPr>
          <p:nvPr/>
        </p:nvSpPr>
        <p:spPr bwMode="auto">
          <a:xfrm>
            <a:off x="2125663" y="498633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387" name="Oval 11"/>
          <p:cNvSpPr>
            <a:spLocks noChangeAspect="1" noChangeArrowheads="1"/>
          </p:cNvSpPr>
          <p:nvPr/>
        </p:nvSpPr>
        <p:spPr bwMode="auto">
          <a:xfrm>
            <a:off x="2290763" y="498316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388" name="Oval 12"/>
          <p:cNvSpPr>
            <a:spLocks noChangeAspect="1" noChangeArrowheads="1"/>
          </p:cNvSpPr>
          <p:nvPr/>
        </p:nvSpPr>
        <p:spPr bwMode="auto">
          <a:xfrm>
            <a:off x="1957388" y="49847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389" name="Line 13"/>
          <p:cNvSpPr>
            <a:spLocks noChangeShapeType="1"/>
          </p:cNvSpPr>
          <p:nvPr/>
        </p:nvSpPr>
        <p:spPr bwMode="auto">
          <a:xfrm>
            <a:off x="1952625" y="5048250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09390" name="Line 14"/>
          <p:cNvSpPr>
            <a:spLocks noChangeShapeType="1"/>
          </p:cNvSpPr>
          <p:nvPr/>
        </p:nvSpPr>
        <p:spPr bwMode="auto">
          <a:xfrm>
            <a:off x="1778000" y="4416425"/>
            <a:ext cx="84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391" name="Line 15"/>
          <p:cNvSpPr>
            <a:spLocks noChangeShapeType="1"/>
          </p:cNvSpPr>
          <p:nvPr/>
        </p:nvSpPr>
        <p:spPr bwMode="auto">
          <a:xfrm>
            <a:off x="1860550" y="47275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392" name="Line 16"/>
          <p:cNvSpPr>
            <a:spLocks noChangeShapeType="1"/>
          </p:cNvSpPr>
          <p:nvPr/>
        </p:nvSpPr>
        <p:spPr bwMode="auto">
          <a:xfrm flipV="1">
            <a:off x="1685925" y="4067175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393" name="Line 17"/>
          <p:cNvSpPr>
            <a:spLocks noChangeShapeType="1"/>
          </p:cNvSpPr>
          <p:nvPr/>
        </p:nvSpPr>
        <p:spPr bwMode="auto">
          <a:xfrm>
            <a:off x="1606550" y="3730625"/>
            <a:ext cx="1171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394" name="Line 18"/>
          <p:cNvSpPr>
            <a:spLocks noChangeShapeType="1"/>
          </p:cNvSpPr>
          <p:nvPr/>
        </p:nvSpPr>
        <p:spPr bwMode="auto">
          <a:xfrm>
            <a:off x="1527175" y="3394075"/>
            <a:ext cx="135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395" name="Line 19"/>
          <p:cNvSpPr>
            <a:spLocks noChangeShapeType="1"/>
          </p:cNvSpPr>
          <p:nvPr/>
        </p:nvSpPr>
        <p:spPr bwMode="auto">
          <a:xfrm>
            <a:off x="1463675" y="3054350"/>
            <a:ext cx="146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396" name="Line 20"/>
          <p:cNvSpPr>
            <a:spLocks noChangeShapeType="1"/>
          </p:cNvSpPr>
          <p:nvPr/>
        </p:nvSpPr>
        <p:spPr bwMode="auto">
          <a:xfrm>
            <a:off x="1393825" y="2708275"/>
            <a:ext cx="1619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397" name="Text Box 21"/>
          <p:cNvSpPr txBox="1">
            <a:spLocks noChangeArrowheads="1"/>
          </p:cNvSpPr>
          <p:nvPr/>
        </p:nvSpPr>
        <p:spPr bwMode="auto">
          <a:xfrm>
            <a:off x="258763" y="5773738"/>
            <a:ext cx="399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all in ground state:</a:t>
            </a:r>
          </a:p>
          <a:p>
            <a:pPr algn="ctr"/>
            <a:r>
              <a:rPr lang="de-DE" sz="2400" b="1"/>
              <a:t>Bose-Einstein condensate</a:t>
            </a:r>
          </a:p>
        </p:txBody>
      </p:sp>
      <p:sp>
        <p:nvSpPr>
          <p:cNvPr id="1509398" name="Rectangle 22"/>
          <p:cNvSpPr>
            <a:spLocks noChangeArrowheads="1"/>
          </p:cNvSpPr>
          <p:nvPr/>
        </p:nvSpPr>
        <p:spPr bwMode="auto">
          <a:xfrm>
            <a:off x="3387725" y="2657475"/>
            <a:ext cx="2284413" cy="8223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trapped atoms</a:t>
            </a:r>
          </a:p>
          <a:p>
            <a:pPr algn="ctr"/>
            <a:r>
              <a:rPr lang="de-DE" sz="2400" b="1"/>
              <a:t>at </a:t>
            </a:r>
            <a:r>
              <a:rPr lang="de-DE" sz="2400" b="1" i="1"/>
              <a:t>T</a:t>
            </a:r>
            <a:r>
              <a:rPr lang="de-DE" sz="2400" b="1"/>
              <a:t>=0</a:t>
            </a:r>
          </a:p>
        </p:txBody>
      </p:sp>
      <p:sp>
        <p:nvSpPr>
          <p:cNvPr id="1509399" name="Freeform 23"/>
          <p:cNvSpPr>
            <a:spLocks/>
          </p:cNvSpPr>
          <p:nvPr/>
        </p:nvSpPr>
        <p:spPr bwMode="auto">
          <a:xfrm>
            <a:off x="5937250" y="2635250"/>
            <a:ext cx="1741488" cy="280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7" y="2746"/>
              </a:cxn>
              <a:cxn ang="0">
                <a:pos x="2296" y="0"/>
              </a:cxn>
            </a:cxnLst>
            <a:rect l="0" t="0" r="r" b="b"/>
            <a:pathLst>
              <a:path w="2296" h="2746">
                <a:moveTo>
                  <a:pt x="0" y="0"/>
                </a:moveTo>
                <a:cubicBezTo>
                  <a:pt x="387" y="1373"/>
                  <a:pt x="774" y="2746"/>
                  <a:pt x="1157" y="2746"/>
                </a:cubicBezTo>
                <a:cubicBezTo>
                  <a:pt x="1540" y="2746"/>
                  <a:pt x="1918" y="1373"/>
                  <a:pt x="2296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400" name="Oval 24"/>
          <p:cNvSpPr>
            <a:spLocks noChangeAspect="1" noChangeArrowheads="1"/>
          </p:cNvSpPr>
          <p:nvPr/>
        </p:nvSpPr>
        <p:spPr bwMode="auto">
          <a:xfrm>
            <a:off x="6764338" y="50101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401" name="Oval 25"/>
          <p:cNvSpPr>
            <a:spLocks noChangeAspect="1" noChangeArrowheads="1"/>
          </p:cNvSpPr>
          <p:nvPr/>
        </p:nvSpPr>
        <p:spPr bwMode="auto">
          <a:xfrm>
            <a:off x="6767513" y="336073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402" name="Oval 26"/>
          <p:cNvSpPr>
            <a:spLocks noChangeAspect="1" noChangeArrowheads="1"/>
          </p:cNvSpPr>
          <p:nvPr/>
        </p:nvSpPr>
        <p:spPr bwMode="auto">
          <a:xfrm>
            <a:off x="6759575" y="3695700"/>
            <a:ext cx="115888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403" name="Oval 27"/>
          <p:cNvSpPr>
            <a:spLocks noChangeAspect="1" noChangeArrowheads="1"/>
          </p:cNvSpPr>
          <p:nvPr/>
        </p:nvSpPr>
        <p:spPr bwMode="auto">
          <a:xfrm>
            <a:off x="6761163" y="438308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404" name="Oval 28"/>
          <p:cNvSpPr>
            <a:spLocks noChangeAspect="1" noChangeArrowheads="1"/>
          </p:cNvSpPr>
          <p:nvPr/>
        </p:nvSpPr>
        <p:spPr bwMode="auto">
          <a:xfrm>
            <a:off x="6764338" y="403701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405" name="Oval 29"/>
          <p:cNvSpPr>
            <a:spLocks noChangeAspect="1" noChangeArrowheads="1"/>
          </p:cNvSpPr>
          <p:nvPr/>
        </p:nvSpPr>
        <p:spPr bwMode="auto">
          <a:xfrm>
            <a:off x="6764338" y="4695825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09406" name="Line 30"/>
          <p:cNvSpPr>
            <a:spLocks noChangeShapeType="1"/>
          </p:cNvSpPr>
          <p:nvPr/>
        </p:nvSpPr>
        <p:spPr bwMode="auto">
          <a:xfrm>
            <a:off x="6569075" y="5073650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09407" name="Line 31"/>
          <p:cNvSpPr>
            <a:spLocks noChangeShapeType="1"/>
          </p:cNvSpPr>
          <p:nvPr/>
        </p:nvSpPr>
        <p:spPr bwMode="auto">
          <a:xfrm>
            <a:off x="6394450" y="4441825"/>
            <a:ext cx="84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408" name="Line 32"/>
          <p:cNvSpPr>
            <a:spLocks noChangeShapeType="1"/>
          </p:cNvSpPr>
          <p:nvPr/>
        </p:nvSpPr>
        <p:spPr bwMode="auto">
          <a:xfrm>
            <a:off x="6477000" y="47529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409" name="Line 33"/>
          <p:cNvSpPr>
            <a:spLocks noChangeShapeType="1"/>
          </p:cNvSpPr>
          <p:nvPr/>
        </p:nvSpPr>
        <p:spPr bwMode="auto">
          <a:xfrm flipV="1">
            <a:off x="6302375" y="4092575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410" name="Line 34"/>
          <p:cNvSpPr>
            <a:spLocks noChangeShapeType="1"/>
          </p:cNvSpPr>
          <p:nvPr/>
        </p:nvSpPr>
        <p:spPr bwMode="auto">
          <a:xfrm>
            <a:off x="6223000" y="3756025"/>
            <a:ext cx="1171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411" name="Line 35"/>
          <p:cNvSpPr>
            <a:spLocks noChangeShapeType="1"/>
          </p:cNvSpPr>
          <p:nvPr/>
        </p:nvSpPr>
        <p:spPr bwMode="auto">
          <a:xfrm>
            <a:off x="6143625" y="3419475"/>
            <a:ext cx="135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412" name="Line 36"/>
          <p:cNvSpPr>
            <a:spLocks noChangeShapeType="1"/>
          </p:cNvSpPr>
          <p:nvPr/>
        </p:nvSpPr>
        <p:spPr bwMode="auto">
          <a:xfrm>
            <a:off x="6080125" y="3079750"/>
            <a:ext cx="146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413" name="Line 37"/>
          <p:cNvSpPr>
            <a:spLocks noChangeShapeType="1"/>
          </p:cNvSpPr>
          <p:nvPr/>
        </p:nvSpPr>
        <p:spPr bwMode="auto">
          <a:xfrm>
            <a:off x="6010275" y="2733675"/>
            <a:ext cx="1619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09414" name="Text Box 38"/>
          <p:cNvSpPr txBox="1">
            <a:spLocks noChangeArrowheads="1"/>
          </p:cNvSpPr>
          <p:nvPr/>
        </p:nvSpPr>
        <p:spPr bwMode="auto">
          <a:xfrm>
            <a:off x="4752975" y="5780088"/>
            <a:ext cx="4060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only one particle per state:</a:t>
            </a:r>
          </a:p>
          <a:p>
            <a:pPr algn="ctr"/>
            <a:r>
              <a:rPr lang="de-DE" sz="2400" b="1"/>
              <a:t>degenerate Fermi gas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28925" y="4181475"/>
            <a:ext cx="3409950" cy="1209675"/>
            <a:chOff x="1782" y="2634"/>
            <a:chExt cx="2148" cy="762"/>
          </a:xfrm>
        </p:grpSpPr>
        <p:sp>
          <p:nvSpPr>
            <p:cNvPr id="1509416" name="Line 40"/>
            <p:cNvSpPr>
              <a:spLocks noChangeShapeType="1"/>
            </p:cNvSpPr>
            <p:nvPr/>
          </p:nvSpPr>
          <p:spPr bwMode="auto">
            <a:xfrm>
              <a:off x="1782" y="3030"/>
              <a:ext cx="2148" cy="6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509417" name="Rectangle 41"/>
            <p:cNvSpPr>
              <a:spLocks noChangeArrowheads="1"/>
            </p:cNvSpPr>
            <p:nvPr/>
          </p:nvSpPr>
          <p:spPr bwMode="auto">
            <a:xfrm>
              <a:off x="2094" y="2634"/>
              <a:ext cx="1548" cy="7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509418" name="Text Box 42"/>
            <p:cNvSpPr txBox="1">
              <a:spLocks noChangeArrowheads="1"/>
            </p:cNvSpPr>
            <p:nvPr/>
          </p:nvSpPr>
          <p:spPr bwMode="auto">
            <a:xfrm>
              <a:off x="2105" y="2641"/>
              <a:ext cx="1535" cy="74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AT" sz="2400" b="1" i="1">
                  <a:solidFill>
                    <a:srgbClr val="D60093"/>
                  </a:solidFill>
                </a:rPr>
                <a:t>these two</a:t>
              </a:r>
            </a:p>
            <a:p>
              <a:pPr algn="ctr"/>
              <a:r>
                <a:rPr lang="de-AT" sz="2400" b="1" i="1">
                  <a:solidFill>
                    <a:srgbClr val="D60093"/>
                  </a:solidFill>
                </a:rPr>
                <a:t>worlds</a:t>
              </a:r>
            </a:p>
            <a:p>
              <a:pPr algn="ctr"/>
              <a:r>
                <a:rPr lang="de-AT" sz="2400" b="1" i="1">
                  <a:solidFill>
                    <a:srgbClr val="D60093"/>
                  </a:solidFill>
                </a:rPr>
                <a:t>are connected !</a:t>
              </a:r>
              <a:endParaRPr lang="de-DE" sz="2400" b="1" i="1">
                <a:solidFill>
                  <a:srgbClr val="D60093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509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93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two classes</a:t>
            </a:r>
          </a:p>
        </p:txBody>
      </p:sp>
      <p:sp>
        <p:nvSpPr>
          <p:cNvPr id="1510403" name="Text Box 3"/>
          <p:cNvSpPr txBox="1">
            <a:spLocks noChangeArrowheads="1"/>
          </p:cNvSpPr>
          <p:nvPr/>
        </p:nvSpPr>
        <p:spPr bwMode="auto">
          <a:xfrm>
            <a:off x="1231900" y="1033463"/>
            <a:ext cx="1862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3600" b="1">
                <a:solidFill>
                  <a:srgbClr val="FF3300"/>
                </a:solidFill>
                <a:latin typeface="Comic Sans MS" pitchFamily="66" charset="0"/>
              </a:rPr>
              <a:t>Bosons</a:t>
            </a:r>
          </a:p>
          <a:p>
            <a:pPr algn="ctr"/>
            <a:r>
              <a:rPr lang="de-DE" sz="2400">
                <a:solidFill>
                  <a:srgbClr val="FF3300"/>
                </a:solidFill>
                <a:latin typeface="Comic Sans MS" pitchFamily="66" charset="0"/>
              </a:rPr>
              <a:t>integer spin</a:t>
            </a:r>
          </a:p>
        </p:txBody>
      </p:sp>
      <p:sp>
        <p:nvSpPr>
          <p:cNvPr id="1510404" name="Text Box 4"/>
          <p:cNvSpPr txBox="1">
            <a:spLocks noChangeArrowheads="1"/>
          </p:cNvSpPr>
          <p:nvPr/>
        </p:nvSpPr>
        <p:spPr bwMode="auto">
          <a:xfrm>
            <a:off x="5576888" y="1030288"/>
            <a:ext cx="2560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3600" b="1">
                <a:solidFill>
                  <a:srgbClr val="FF3300"/>
                </a:solidFill>
                <a:latin typeface="Comic Sans MS" pitchFamily="66" charset="0"/>
              </a:rPr>
              <a:t>Fermions</a:t>
            </a:r>
          </a:p>
          <a:p>
            <a:pPr algn="ctr"/>
            <a:r>
              <a:rPr lang="de-DE" sz="2400">
                <a:solidFill>
                  <a:srgbClr val="FF3300"/>
                </a:solidFill>
                <a:latin typeface="Comic Sans MS" pitchFamily="66" charset="0"/>
              </a:rPr>
              <a:t>half-integer spin</a:t>
            </a:r>
          </a:p>
        </p:txBody>
      </p:sp>
      <p:sp>
        <p:nvSpPr>
          <p:cNvPr id="1510405" name="Freeform 5"/>
          <p:cNvSpPr>
            <a:spLocks/>
          </p:cNvSpPr>
          <p:nvPr/>
        </p:nvSpPr>
        <p:spPr bwMode="auto">
          <a:xfrm>
            <a:off x="1320800" y="2609850"/>
            <a:ext cx="1741488" cy="280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7" y="2746"/>
              </a:cxn>
              <a:cxn ang="0">
                <a:pos x="2296" y="0"/>
              </a:cxn>
            </a:cxnLst>
            <a:rect l="0" t="0" r="r" b="b"/>
            <a:pathLst>
              <a:path w="2296" h="2746">
                <a:moveTo>
                  <a:pt x="0" y="0"/>
                </a:moveTo>
                <a:cubicBezTo>
                  <a:pt x="387" y="1373"/>
                  <a:pt x="774" y="2746"/>
                  <a:pt x="1157" y="2746"/>
                </a:cubicBezTo>
                <a:cubicBezTo>
                  <a:pt x="1540" y="2746"/>
                  <a:pt x="1918" y="1373"/>
                  <a:pt x="2296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06" name="Oval 6"/>
          <p:cNvSpPr>
            <a:spLocks noChangeAspect="1" noChangeArrowheads="1"/>
          </p:cNvSpPr>
          <p:nvPr/>
        </p:nvSpPr>
        <p:spPr bwMode="auto">
          <a:xfrm>
            <a:off x="2033588" y="49847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07" name="Oval 7"/>
          <p:cNvSpPr>
            <a:spLocks noChangeAspect="1" noChangeArrowheads="1"/>
          </p:cNvSpPr>
          <p:nvPr/>
        </p:nvSpPr>
        <p:spPr bwMode="auto">
          <a:xfrm>
            <a:off x="2217738" y="498316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08" name="Oval 8"/>
          <p:cNvSpPr>
            <a:spLocks noChangeAspect="1" noChangeArrowheads="1"/>
          </p:cNvSpPr>
          <p:nvPr/>
        </p:nvSpPr>
        <p:spPr bwMode="auto">
          <a:xfrm>
            <a:off x="2343150" y="4975225"/>
            <a:ext cx="115888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09" name="Oval 9"/>
          <p:cNvSpPr>
            <a:spLocks noChangeAspect="1" noChangeArrowheads="1"/>
          </p:cNvSpPr>
          <p:nvPr/>
        </p:nvSpPr>
        <p:spPr bwMode="auto">
          <a:xfrm>
            <a:off x="2125663" y="498633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10" name="Oval 10"/>
          <p:cNvSpPr>
            <a:spLocks noChangeAspect="1" noChangeArrowheads="1"/>
          </p:cNvSpPr>
          <p:nvPr/>
        </p:nvSpPr>
        <p:spPr bwMode="auto">
          <a:xfrm>
            <a:off x="2290763" y="498316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11" name="Oval 11"/>
          <p:cNvSpPr>
            <a:spLocks noChangeAspect="1" noChangeArrowheads="1"/>
          </p:cNvSpPr>
          <p:nvPr/>
        </p:nvSpPr>
        <p:spPr bwMode="auto">
          <a:xfrm>
            <a:off x="1957388" y="49847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12" name="Line 12"/>
          <p:cNvSpPr>
            <a:spLocks noChangeShapeType="1"/>
          </p:cNvSpPr>
          <p:nvPr/>
        </p:nvSpPr>
        <p:spPr bwMode="auto">
          <a:xfrm>
            <a:off x="1952625" y="5048250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10413" name="Line 13"/>
          <p:cNvSpPr>
            <a:spLocks noChangeShapeType="1"/>
          </p:cNvSpPr>
          <p:nvPr/>
        </p:nvSpPr>
        <p:spPr bwMode="auto">
          <a:xfrm>
            <a:off x="1778000" y="4416425"/>
            <a:ext cx="84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14" name="Line 14"/>
          <p:cNvSpPr>
            <a:spLocks noChangeShapeType="1"/>
          </p:cNvSpPr>
          <p:nvPr/>
        </p:nvSpPr>
        <p:spPr bwMode="auto">
          <a:xfrm>
            <a:off x="1860550" y="47275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15" name="Line 15"/>
          <p:cNvSpPr>
            <a:spLocks noChangeShapeType="1"/>
          </p:cNvSpPr>
          <p:nvPr/>
        </p:nvSpPr>
        <p:spPr bwMode="auto">
          <a:xfrm flipV="1">
            <a:off x="1685925" y="4067175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16" name="Line 16"/>
          <p:cNvSpPr>
            <a:spLocks noChangeShapeType="1"/>
          </p:cNvSpPr>
          <p:nvPr/>
        </p:nvSpPr>
        <p:spPr bwMode="auto">
          <a:xfrm>
            <a:off x="1606550" y="3730625"/>
            <a:ext cx="1171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17" name="Line 17"/>
          <p:cNvSpPr>
            <a:spLocks noChangeShapeType="1"/>
          </p:cNvSpPr>
          <p:nvPr/>
        </p:nvSpPr>
        <p:spPr bwMode="auto">
          <a:xfrm>
            <a:off x="1527175" y="3394075"/>
            <a:ext cx="135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18" name="Line 18"/>
          <p:cNvSpPr>
            <a:spLocks noChangeShapeType="1"/>
          </p:cNvSpPr>
          <p:nvPr/>
        </p:nvSpPr>
        <p:spPr bwMode="auto">
          <a:xfrm>
            <a:off x="1463675" y="3054350"/>
            <a:ext cx="146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19" name="Line 19"/>
          <p:cNvSpPr>
            <a:spLocks noChangeShapeType="1"/>
          </p:cNvSpPr>
          <p:nvPr/>
        </p:nvSpPr>
        <p:spPr bwMode="auto">
          <a:xfrm>
            <a:off x="1393825" y="2708275"/>
            <a:ext cx="1619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20" name="Text Box 20"/>
          <p:cNvSpPr txBox="1">
            <a:spLocks noChangeArrowheads="1"/>
          </p:cNvSpPr>
          <p:nvPr/>
        </p:nvSpPr>
        <p:spPr bwMode="auto">
          <a:xfrm>
            <a:off x="258763" y="5773738"/>
            <a:ext cx="399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all in ground state:</a:t>
            </a:r>
          </a:p>
          <a:p>
            <a:pPr algn="ctr"/>
            <a:r>
              <a:rPr lang="de-DE" sz="2400" b="1"/>
              <a:t>Bose-Einstein condensate</a:t>
            </a:r>
          </a:p>
        </p:txBody>
      </p:sp>
      <p:sp>
        <p:nvSpPr>
          <p:cNvPr id="1510421" name="Rectangle 21"/>
          <p:cNvSpPr>
            <a:spLocks noChangeArrowheads="1"/>
          </p:cNvSpPr>
          <p:nvPr/>
        </p:nvSpPr>
        <p:spPr bwMode="auto">
          <a:xfrm>
            <a:off x="3387725" y="2657475"/>
            <a:ext cx="2284413" cy="8223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trapped atoms</a:t>
            </a:r>
          </a:p>
          <a:p>
            <a:pPr algn="ctr"/>
            <a:r>
              <a:rPr lang="de-DE" sz="2400" b="1"/>
              <a:t>at </a:t>
            </a:r>
            <a:r>
              <a:rPr lang="de-DE" sz="2400" b="1" i="1"/>
              <a:t>T</a:t>
            </a:r>
            <a:r>
              <a:rPr lang="de-DE" sz="2400" b="1"/>
              <a:t>=0</a:t>
            </a:r>
          </a:p>
        </p:txBody>
      </p:sp>
      <p:sp>
        <p:nvSpPr>
          <p:cNvPr id="1510422" name="Freeform 22"/>
          <p:cNvSpPr>
            <a:spLocks/>
          </p:cNvSpPr>
          <p:nvPr/>
        </p:nvSpPr>
        <p:spPr bwMode="auto">
          <a:xfrm>
            <a:off x="5937250" y="2635250"/>
            <a:ext cx="1741488" cy="280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7" y="2746"/>
              </a:cxn>
              <a:cxn ang="0">
                <a:pos x="2296" y="0"/>
              </a:cxn>
            </a:cxnLst>
            <a:rect l="0" t="0" r="r" b="b"/>
            <a:pathLst>
              <a:path w="2296" h="2746">
                <a:moveTo>
                  <a:pt x="0" y="0"/>
                </a:moveTo>
                <a:cubicBezTo>
                  <a:pt x="387" y="1373"/>
                  <a:pt x="774" y="2746"/>
                  <a:pt x="1157" y="2746"/>
                </a:cubicBezTo>
                <a:cubicBezTo>
                  <a:pt x="1540" y="2746"/>
                  <a:pt x="1918" y="1373"/>
                  <a:pt x="2296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23" name="Oval 23"/>
          <p:cNvSpPr>
            <a:spLocks noChangeAspect="1" noChangeArrowheads="1"/>
          </p:cNvSpPr>
          <p:nvPr/>
        </p:nvSpPr>
        <p:spPr bwMode="auto">
          <a:xfrm>
            <a:off x="6764338" y="50101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24" name="Oval 24"/>
          <p:cNvSpPr>
            <a:spLocks noChangeAspect="1" noChangeArrowheads="1"/>
          </p:cNvSpPr>
          <p:nvPr/>
        </p:nvSpPr>
        <p:spPr bwMode="auto">
          <a:xfrm>
            <a:off x="6767513" y="336073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25" name="Oval 25"/>
          <p:cNvSpPr>
            <a:spLocks noChangeAspect="1" noChangeArrowheads="1"/>
          </p:cNvSpPr>
          <p:nvPr/>
        </p:nvSpPr>
        <p:spPr bwMode="auto">
          <a:xfrm>
            <a:off x="6759575" y="3695700"/>
            <a:ext cx="115888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26" name="Oval 26"/>
          <p:cNvSpPr>
            <a:spLocks noChangeAspect="1" noChangeArrowheads="1"/>
          </p:cNvSpPr>
          <p:nvPr/>
        </p:nvSpPr>
        <p:spPr bwMode="auto">
          <a:xfrm>
            <a:off x="6761163" y="438308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27" name="Oval 27"/>
          <p:cNvSpPr>
            <a:spLocks noChangeAspect="1" noChangeArrowheads="1"/>
          </p:cNvSpPr>
          <p:nvPr/>
        </p:nvSpPr>
        <p:spPr bwMode="auto">
          <a:xfrm>
            <a:off x="6764338" y="403701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28" name="Oval 28"/>
          <p:cNvSpPr>
            <a:spLocks noChangeAspect="1" noChangeArrowheads="1"/>
          </p:cNvSpPr>
          <p:nvPr/>
        </p:nvSpPr>
        <p:spPr bwMode="auto">
          <a:xfrm>
            <a:off x="6764338" y="4695825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0429" name="Line 29"/>
          <p:cNvSpPr>
            <a:spLocks noChangeShapeType="1"/>
          </p:cNvSpPr>
          <p:nvPr/>
        </p:nvSpPr>
        <p:spPr bwMode="auto">
          <a:xfrm>
            <a:off x="6569075" y="5073650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10430" name="Line 30"/>
          <p:cNvSpPr>
            <a:spLocks noChangeShapeType="1"/>
          </p:cNvSpPr>
          <p:nvPr/>
        </p:nvSpPr>
        <p:spPr bwMode="auto">
          <a:xfrm>
            <a:off x="6394450" y="4441825"/>
            <a:ext cx="84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31" name="Line 31"/>
          <p:cNvSpPr>
            <a:spLocks noChangeShapeType="1"/>
          </p:cNvSpPr>
          <p:nvPr/>
        </p:nvSpPr>
        <p:spPr bwMode="auto">
          <a:xfrm>
            <a:off x="6477000" y="47529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32" name="Line 32"/>
          <p:cNvSpPr>
            <a:spLocks noChangeShapeType="1"/>
          </p:cNvSpPr>
          <p:nvPr/>
        </p:nvSpPr>
        <p:spPr bwMode="auto">
          <a:xfrm flipV="1">
            <a:off x="6302375" y="4092575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33" name="Line 33"/>
          <p:cNvSpPr>
            <a:spLocks noChangeShapeType="1"/>
          </p:cNvSpPr>
          <p:nvPr/>
        </p:nvSpPr>
        <p:spPr bwMode="auto">
          <a:xfrm>
            <a:off x="6223000" y="3756025"/>
            <a:ext cx="1171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34" name="Line 34"/>
          <p:cNvSpPr>
            <a:spLocks noChangeShapeType="1"/>
          </p:cNvSpPr>
          <p:nvPr/>
        </p:nvSpPr>
        <p:spPr bwMode="auto">
          <a:xfrm>
            <a:off x="6143625" y="3419475"/>
            <a:ext cx="135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35" name="Line 35"/>
          <p:cNvSpPr>
            <a:spLocks noChangeShapeType="1"/>
          </p:cNvSpPr>
          <p:nvPr/>
        </p:nvSpPr>
        <p:spPr bwMode="auto">
          <a:xfrm>
            <a:off x="6080125" y="3079750"/>
            <a:ext cx="146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36" name="Line 36"/>
          <p:cNvSpPr>
            <a:spLocks noChangeShapeType="1"/>
          </p:cNvSpPr>
          <p:nvPr/>
        </p:nvSpPr>
        <p:spPr bwMode="auto">
          <a:xfrm>
            <a:off x="6010275" y="2733675"/>
            <a:ext cx="1619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37" name="Text Box 37"/>
          <p:cNvSpPr txBox="1">
            <a:spLocks noChangeArrowheads="1"/>
          </p:cNvSpPr>
          <p:nvPr/>
        </p:nvSpPr>
        <p:spPr bwMode="auto">
          <a:xfrm>
            <a:off x="4752975" y="5780088"/>
            <a:ext cx="4060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only one particle per state:</a:t>
            </a:r>
          </a:p>
          <a:p>
            <a:pPr algn="ctr"/>
            <a:r>
              <a:rPr lang="de-DE" sz="2400" b="1"/>
              <a:t>degenerate Fermi gas</a:t>
            </a:r>
          </a:p>
        </p:txBody>
      </p:sp>
      <p:sp>
        <p:nvSpPr>
          <p:cNvPr id="1510438" name="Line 38"/>
          <p:cNvSpPr>
            <a:spLocks noChangeShapeType="1"/>
          </p:cNvSpPr>
          <p:nvPr/>
        </p:nvSpPr>
        <p:spPr bwMode="auto">
          <a:xfrm>
            <a:off x="2828925" y="4810125"/>
            <a:ext cx="3409950" cy="9525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0439" name="Rectangle 39"/>
          <p:cNvSpPr>
            <a:spLocks noChangeArrowheads="1"/>
          </p:cNvSpPr>
          <p:nvPr/>
        </p:nvSpPr>
        <p:spPr bwMode="auto">
          <a:xfrm>
            <a:off x="3324225" y="4181475"/>
            <a:ext cx="2457450" cy="1209675"/>
          </a:xfrm>
          <a:prstGeom prst="rect">
            <a:avLst/>
          </a:prstGeom>
          <a:solidFill>
            <a:schemeClr val="bg1"/>
          </a:solidFill>
          <a:ln w="3810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10440" name="Text Box 40"/>
          <p:cNvSpPr txBox="1">
            <a:spLocks noChangeArrowheads="1"/>
          </p:cNvSpPr>
          <p:nvPr/>
        </p:nvSpPr>
        <p:spPr bwMode="auto">
          <a:xfrm>
            <a:off x="3744913" y="4354513"/>
            <a:ext cx="1573212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2400" b="1" i="1">
                <a:solidFill>
                  <a:srgbClr val="D60093"/>
                </a:solidFill>
              </a:rPr>
              <a:t>„pairing“</a:t>
            </a:r>
          </a:p>
          <a:p>
            <a:pPr algn="ctr"/>
            <a:r>
              <a:rPr lang="de-AT" sz="2400" b="1" i="1">
                <a:solidFill>
                  <a:srgbClr val="D60093"/>
                </a:solidFill>
              </a:rPr>
              <a:t>is the key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two classes</a:t>
            </a:r>
          </a:p>
        </p:txBody>
      </p:sp>
      <p:sp>
        <p:nvSpPr>
          <p:cNvPr id="1511427" name="Text Box 3"/>
          <p:cNvSpPr txBox="1">
            <a:spLocks noChangeArrowheads="1"/>
          </p:cNvSpPr>
          <p:nvPr/>
        </p:nvSpPr>
        <p:spPr bwMode="auto">
          <a:xfrm>
            <a:off x="1231900" y="1033463"/>
            <a:ext cx="1862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3600" b="1">
                <a:solidFill>
                  <a:srgbClr val="FF3300"/>
                </a:solidFill>
                <a:latin typeface="Comic Sans MS" pitchFamily="66" charset="0"/>
              </a:rPr>
              <a:t>Bosons</a:t>
            </a:r>
          </a:p>
          <a:p>
            <a:pPr algn="ctr"/>
            <a:r>
              <a:rPr lang="de-DE" sz="2400">
                <a:solidFill>
                  <a:srgbClr val="FF3300"/>
                </a:solidFill>
                <a:latin typeface="Comic Sans MS" pitchFamily="66" charset="0"/>
              </a:rPr>
              <a:t>integer spin</a:t>
            </a:r>
          </a:p>
        </p:txBody>
      </p:sp>
      <p:sp>
        <p:nvSpPr>
          <p:cNvPr id="1511428" name="Text Box 4"/>
          <p:cNvSpPr txBox="1">
            <a:spLocks noChangeArrowheads="1"/>
          </p:cNvSpPr>
          <p:nvPr/>
        </p:nvSpPr>
        <p:spPr bwMode="auto">
          <a:xfrm>
            <a:off x="5576888" y="1030288"/>
            <a:ext cx="2560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3600" b="1">
                <a:solidFill>
                  <a:srgbClr val="FF3300"/>
                </a:solidFill>
                <a:latin typeface="Comic Sans MS" pitchFamily="66" charset="0"/>
              </a:rPr>
              <a:t>Fermions</a:t>
            </a:r>
          </a:p>
          <a:p>
            <a:pPr algn="ctr"/>
            <a:r>
              <a:rPr lang="de-DE" sz="2400">
                <a:solidFill>
                  <a:srgbClr val="FF3300"/>
                </a:solidFill>
                <a:latin typeface="Comic Sans MS" pitchFamily="66" charset="0"/>
              </a:rPr>
              <a:t>half-integer spin</a:t>
            </a:r>
          </a:p>
        </p:txBody>
      </p:sp>
      <p:sp>
        <p:nvSpPr>
          <p:cNvPr id="1511429" name="Freeform 5"/>
          <p:cNvSpPr>
            <a:spLocks/>
          </p:cNvSpPr>
          <p:nvPr/>
        </p:nvSpPr>
        <p:spPr bwMode="auto">
          <a:xfrm>
            <a:off x="1320800" y="2609850"/>
            <a:ext cx="1741488" cy="280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7" y="2746"/>
              </a:cxn>
              <a:cxn ang="0">
                <a:pos x="2296" y="0"/>
              </a:cxn>
            </a:cxnLst>
            <a:rect l="0" t="0" r="r" b="b"/>
            <a:pathLst>
              <a:path w="2296" h="2746">
                <a:moveTo>
                  <a:pt x="0" y="0"/>
                </a:moveTo>
                <a:cubicBezTo>
                  <a:pt x="387" y="1373"/>
                  <a:pt x="774" y="2746"/>
                  <a:pt x="1157" y="2746"/>
                </a:cubicBezTo>
                <a:cubicBezTo>
                  <a:pt x="1540" y="2746"/>
                  <a:pt x="1918" y="1373"/>
                  <a:pt x="2296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30" name="Oval 6"/>
          <p:cNvSpPr>
            <a:spLocks noChangeAspect="1" noChangeArrowheads="1"/>
          </p:cNvSpPr>
          <p:nvPr/>
        </p:nvSpPr>
        <p:spPr bwMode="auto">
          <a:xfrm>
            <a:off x="2033588" y="49847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31" name="Oval 7"/>
          <p:cNvSpPr>
            <a:spLocks noChangeAspect="1" noChangeArrowheads="1"/>
          </p:cNvSpPr>
          <p:nvPr/>
        </p:nvSpPr>
        <p:spPr bwMode="auto">
          <a:xfrm>
            <a:off x="2217738" y="498316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32" name="Oval 8"/>
          <p:cNvSpPr>
            <a:spLocks noChangeAspect="1" noChangeArrowheads="1"/>
          </p:cNvSpPr>
          <p:nvPr/>
        </p:nvSpPr>
        <p:spPr bwMode="auto">
          <a:xfrm>
            <a:off x="2343150" y="4975225"/>
            <a:ext cx="115888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33" name="Oval 9"/>
          <p:cNvSpPr>
            <a:spLocks noChangeAspect="1" noChangeArrowheads="1"/>
          </p:cNvSpPr>
          <p:nvPr/>
        </p:nvSpPr>
        <p:spPr bwMode="auto">
          <a:xfrm>
            <a:off x="2125663" y="498633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34" name="Oval 10"/>
          <p:cNvSpPr>
            <a:spLocks noChangeAspect="1" noChangeArrowheads="1"/>
          </p:cNvSpPr>
          <p:nvPr/>
        </p:nvSpPr>
        <p:spPr bwMode="auto">
          <a:xfrm>
            <a:off x="2290763" y="498316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35" name="Oval 11"/>
          <p:cNvSpPr>
            <a:spLocks noChangeAspect="1" noChangeArrowheads="1"/>
          </p:cNvSpPr>
          <p:nvPr/>
        </p:nvSpPr>
        <p:spPr bwMode="auto">
          <a:xfrm>
            <a:off x="1957388" y="49847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36" name="Line 12"/>
          <p:cNvSpPr>
            <a:spLocks noChangeShapeType="1"/>
          </p:cNvSpPr>
          <p:nvPr/>
        </p:nvSpPr>
        <p:spPr bwMode="auto">
          <a:xfrm>
            <a:off x="1952625" y="5048250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11437" name="Line 13"/>
          <p:cNvSpPr>
            <a:spLocks noChangeShapeType="1"/>
          </p:cNvSpPr>
          <p:nvPr/>
        </p:nvSpPr>
        <p:spPr bwMode="auto">
          <a:xfrm>
            <a:off x="1778000" y="4416425"/>
            <a:ext cx="84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38" name="Line 14"/>
          <p:cNvSpPr>
            <a:spLocks noChangeShapeType="1"/>
          </p:cNvSpPr>
          <p:nvPr/>
        </p:nvSpPr>
        <p:spPr bwMode="auto">
          <a:xfrm>
            <a:off x="1860550" y="47275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39" name="Line 15"/>
          <p:cNvSpPr>
            <a:spLocks noChangeShapeType="1"/>
          </p:cNvSpPr>
          <p:nvPr/>
        </p:nvSpPr>
        <p:spPr bwMode="auto">
          <a:xfrm flipV="1">
            <a:off x="1685925" y="4067175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40" name="Line 16"/>
          <p:cNvSpPr>
            <a:spLocks noChangeShapeType="1"/>
          </p:cNvSpPr>
          <p:nvPr/>
        </p:nvSpPr>
        <p:spPr bwMode="auto">
          <a:xfrm>
            <a:off x="1606550" y="3730625"/>
            <a:ext cx="1171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41" name="Line 17"/>
          <p:cNvSpPr>
            <a:spLocks noChangeShapeType="1"/>
          </p:cNvSpPr>
          <p:nvPr/>
        </p:nvSpPr>
        <p:spPr bwMode="auto">
          <a:xfrm>
            <a:off x="1527175" y="3394075"/>
            <a:ext cx="135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42" name="Line 18"/>
          <p:cNvSpPr>
            <a:spLocks noChangeShapeType="1"/>
          </p:cNvSpPr>
          <p:nvPr/>
        </p:nvSpPr>
        <p:spPr bwMode="auto">
          <a:xfrm>
            <a:off x="1463675" y="3054350"/>
            <a:ext cx="146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43" name="Line 19"/>
          <p:cNvSpPr>
            <a:spLocks noChangeShapeType="1"/>
          </p:cNvSpPr>
          <p:nvPr/>
        </p:nvSpPr>
        <p:spPr bwMode="auto">
          <a:xfrm>
            <a:off x="1393825" y="2708275"/>
            <a:ext cx="1619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44" name="Text Box 20"/>
          <p:cNvSpPr txBox="1">
            <a:spLocks noChangeArrowheads="1"/>
          </p:cNvSpPr>
          <p:nvPr/>
        </p:nvSpPr>
        <p:spPr bwMode="auto">
          <a:xfrm>
            <a:off x="258763" y="5773738"/>
            <a:ext cx="399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all in ground state:</a:t>
            </a:r>
          </a:p>
          <a:p>
            <a:pPr algn="ctr"/>
            <a:r>
              <a:rPr lang="de-DE" sz="2400" b="1"/>
              <a:t>Bose-Einstein condensate</a:t>
            </a:r>
          </a:p>
        </p:txBody>
      </p:sp>
      <p:sp>
        <p:nvSpPr>
          <p:cNvPr id="1511445" name="Rectangle 21"/>
          <p:cNvSpPr>
            <a:spLocks noChangeArrowheads="1"/>
          </p:cNvSpPr>
          <p:nvPr/>
        </p:nvSpPr>
        <p:spPr bwMode="auto">
          <a:xfrm>
            <a:off x="3387725" y="2657475"/>
            <a:ext cx="2284413" cy="8223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trapped atoms</a:t>
            </a:r>
          </a:p>
          <a:p>
            <a:pPr algn="ctr"/>
            <a:r>
              <a:rPr lang="de-DE" sz="2400" b="1"/>
              <a:t>at </a:t>
            </a:r>
            <a:r>
              <a:rPr lang="de-DE" sz="2400" b="1" i="1"/>
              <a:t>T</a:t>
            </a:r>
            <a:r>
              <a:rPr lang="de-DE" sz="2400" b="1"/>
              <a:t>=0</a:t>
            </a:r>
          </a:p>
        </p:txBody>
      </p:sp>
      <p:sp>
        <p:nvSpPr>
          <p:cNvPr id="1511446" name="Freeform 22"/>
          <p:cNvSpPr>
            <a:spLocks/>
          </p:cNvSpPr>
          <p:nvPr/>
        </p:nvSpPr>
        <p:spPr bwMode="auto">
          <a:xfrm>
            <a:off x="5937250" y="2635250"/>
            <a:ext cx="1741488" cy="280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7" y="2746"/>
              </a:cxn>
              <a:cxn ang="0">
                <a:pos x="2296" y="0"/>
              </a:cxn>
            </a:cxnLst>
            <a:rect l="0" t="0" r="r" b="b"/>
            <a:pathLst>
              <a:path w="2296" h="2746">
                <a:moveTo>
                  <a:pt x="0" y="0"/>
                </a:moveTo>
                <a:cubicBezTo>
                  <a:pt x="387" y="1373"/>
                  <a:pt x="774" y="2746"/>
                  <a:pt x="1157" y="2746"/>
                </a:cubicBezTo>
                <a:cubicBezTo>
                  <a:pt x="1540" y="2746"/>
                  <a:pt x="1918" y="1373"/>
                  <a:pt x="2296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47" name="Oval 23"/>
          <p:cNvSpPr>
            <a:spLocks noChangeAspect="1" noChangeArrowheads="1"/>
          </p:cNvSpPr>
          <p:nvPr/>
        </p:nvSpPr>
        <p:spPr bwMode="auto">
          <a:xfrm>
            <a:off x="6764338" y="50101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48" name="Oval 24"/>
          <p:cNvSpPr>
            <a:spLocks noChangeAspect="1" noChangeArrowheads="1"/>
          </p:cNvSpPr>
          <p:nvPr/>
        </p:nvSpPr>
        <p:spPr bwMode="auto">
          <a:xfrm>
            <a:off x="6767513" y="336073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49" name="Oval 25"/>
          <p:cNvSpPr>
            <a:spLocks noChangeAspect="1" noChangeArrowheads="1"/>
          </p:cNvSpPr>
          <p:nvPr/>
        </p:nvSpPr>
        <p:spPr bwMode="auto">
          <a:xfrm>
            <a:off x="6759575" y="3695700"/>
            <a:ext cx="115888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50" name="Oval 26"/>
          <p:cNvSpPr>
            <a:spLocks noChangeAspect="1" noChangeArrowheads="1"/>
          </p:cNvSpPr>
          <p:nvPr/>
        </p:nvSpPr>
        <p:spPr bwMode="auto">
          <a:xfrm>
            <a:off x="6761163" y="438308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51" name="Oval 27"/>
          <p:cNvSpPr>
            <a:spLocks noChangeAspect="1" noChangeArrowheads="1"/>
          </p:cNvSpPr>
          <p:nvPr/>
        </p:nvSpPr>
        <p:spPr bwMode="auto">
          <a:xfrm>
            <a:off x="6764338" y="403701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52" name="Oval 28"/>
          <p:cNvSpPr>
            <a:spLocks noChangeAspect="1" noChangeArrowheads="1"/>
          </p:cNvSpPr>
          <p:nvPr/>
        </p:nvSpPr>
        <p:spPr bwMode="auto">
          <a:xfrm>
            <a:off x="6764338" y="4695825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1453" name="Line 29"/>
          <p:cNvSpPr>
            <a:spLocks noChangeShapeType="1"/>
          </p:cNvSpPr>
          <p:nvPr/>
        </p:nvSpPr>
        <p:spPr bwMode="auto">
          <a:xfrm>
            <a:off x="6569075" y="5073650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11454" name="Line 30"/>
          <p:cNvSpPr>
            <a:spLocks noChangeShapeType="1"/>
          </p:cNvSpPr>
          <p:nvPr/>
        </p:nvSpPr>
        <p:spPr bwMode="auto">
          <a:xfrm>
            <a:off x="6394450" y="4441825"/>
            <a:ext cx="84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55" name="Line 31"/>
          <p:cNvSpPr>
            <a:spLocks noChangeShapeType="1"/>
          </p:cNvSpPr>
          <p:nvPr/>
        </p:nvSpPr>
        <p:spPr bwMode="auto">
          <a:xfrm>
            <a:off x="6477000" y="47529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56" name="Line 32"/>
          <p:cNvSpPr>
            <a:spLocks noChangeShapeType="1"/>
          </p:cNvSpPr>
          <p:nvPr/>
        </p:nvSpPr>
        <p:spPr bwMode="auto">
          <a:xfrm flipV="1">
            <a:off x="6302375" y="4092575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57" name="Line 33"/>
          <p:cNvSpPr>
            <a:spLocks noChangeShapeType="1"/>
          </p:cNvSpPr>
          <p:nvPr/>
        </p:nvSpPr>
        <p:spPr bwMode="auto">
          <a:xfrm>
            <a:off x="6223000" y="3756025"/>
            <a:ext cx="1171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58" name="Line 34"/>
          <p:cNvSpPr>
            <a:spLocks noChangeShapeType="1"/>
          </p:cNvSpPr>
          <p:nvPr/>
        </p:nvSpPr>
        <p:spPr bwMode="auto">
          <a:xfrm>
            <a:off x="6143625" y="3419475"/>
            <a:ext cx="135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59" name="Line 35"/>
          <p:cNvSpPr>
            <a:spLocks noChangeShapeType="1"/>
          </p:cNvSpPr>
          <p:nvPr/>
        </p:nvSpPr>
        <p:spPr bwMode="auto">
          <a:xfrm>
            <a:off x="6080125" y="3079750"/>
            <a:ext cx="146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60" name="Line 36"/>
          <p:cNvSpPr>
            <a:spLocks noChangeShapeType="1"/>
          </p:cNvSpPr>
          <p:nvPr/>
        </p:nvSpPr>
        <p:spPr bwMode="auto">
          <a:xfrm>
            <a:off x="6010275" y="2733675"/>
            <a:ext cx="1619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61" name="Text Box 37"/>
          <p:cNvSpPr txBox="1">
            <a:spLocks noChangeArrowheads="1"/>
          </p:cNvSpPr>
          <p:nvPr/>
        </p:nvSpPr>
        <p:spPr bwMode="auto">
          <a:xfrm>
            <a:off x="4752975" y="5780088"/>
            <a:ext cx="4060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only one particle per state:</a:t>
            </a:r>
          </a:p>
          <a:p>
            <a:pPr algn="ctr"/>
            <a:r>
              <a:rPr lang="de-DE" sz="2400" b="1"/>
              <a:t>degenerate Fermi gas</a:t>
            </a:r>
          </a:p>
        </p:txBody>
      </p:sp>
      <p:sp>
        <p:nvSpPr>
          <p:cNvPr id="1511462" name="Line 38"/>
          <p:cNvSpPr>
            <a:spLocks noChangeShapeType="1"/>
          </p:cNvSpPr>
          <p:nvPr/>
        </p:nvSpPr>
        <p:spPr bwMode="auto">
          <a:xfrm>
            <a:off x="2828925" y="4810125"/>
            <a:ext cx="3409950" cy="9525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1463" name="Rectangle 39"/>
          <p:cNvSpPr>
            <a:spLocks noChangeArrowheads="1"/>
          </p:cNvSpPr>
          <p:nvPr/>
        </p:nvSpPr>
        <p:spPr bwMode="auto">
          <a:xfrm>
            <a:off x="3324225" y="4181475"/>
            <a:ext cx="2457450" cy="1209675"/>
          </a:xfrm>
          <a:prstGeom prst="rect">
            <a:avLst/>
          </a:prstGeom>
          <a:solidFill>
            <a:schemeClr val="bg1"/>
          </a:solidFill>
          <a:ln w="3810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11464" name="Text Box 40"/>
          <p:cNvSpPr txBox="1">
            <a:spLocks noChangeArrowheads="1"/>
          </p:cNvSpPr>
          <p:nvPr/>
        </p:nvSpPr>
        <p:spPr bwMode="auto">
          <a:xfrm>
            <a:off x="3665538" y="4354513"/>
            <a:ext cx="1741487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2400" b="1" i="1">
                <a:solidFill>
                  <a:srgbClr val="D60093"/>
                </a:solidFill>
              </a:rPr>
              <a:t>interaction</a:t>
            </a:r>
          </a:p>
          <a:p>
            <a:pPr algn="ctr"/>
            <a:r>
              <a:rPr lang="de-AT" sz="2400" b="1" i="1">
                <a:solidFill>
                  <a:srgbClr val="D60093"/>
                </a:solidFill>
              </a:rPr>
              <a:t>control !!!</a:t>
            </a:r>
          </a:p>
        </p:txBody>
      </p:sp>
      <p:pic>
        <p:nvPicPr>
          <p:cNvPr id="1511465" name="Picture 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5338" y="2216150"/>
            <a:ext cx="2416175" cy="1752600"/>
          </a:xfrm>
          <a:solidFill>
            <a:schemeClr val="bg1"/>
          </a:solidFill>
          <a:ln/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511466" name="Text Box 42"/>
          <p:cNvSpPr txBox="1">
            <a:spLocks noChangeArrowheads="1"/>
          </p:cNvSpPr>
          <p:nvPr/>
        </p:nvSpPr>
        <p:spPr bwMode="auto">
          <a:xfrm>
            <a:off x="3775075" y="1382713"/>
            <a:ext cx="160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2400" i="1">
                <a:solidFill>
                  <a:srgbClr val="D60093"/>
                </a:solidFill>
              </a:rPr>
              <a:t>Feshbach</a:t>
            </a:r>
          </a:p>
          <a:p>
            <a:pPr algn="ctr"/>
            <a:r>
              <a:rPr lang="de-AT" sz="2400" i="1">
                <a:solidFill>
                  <a:srgbClr val="D60093"/>
                </a:solidFill>
              </a:rPr>
              <a:t>resonance</a:t>
            </a:r>
            <a:endParaRPr lang="de-DE" sz="2400" i="1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two classes</a:t>
            </a:r>
          </a:p>
        </p:txBody>
      </p:sp>
      <p:sp>
        <p:nvSpPr>
          <p:cNvPr id="1512451" name="Text Box 3"/>
          <p:cNvSpPr txBox="1">
            <a:spLocks noChangeArrowheads="1"/>
          </p:cNvSpPr>
          <p:nvPr/>
        </p:nvSpPr>
        <p:spPr bwMode="auto">
          <a:xfrm>
            <a:off x="1231900" y="1033463"/>
            <a:ext cx="1862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3600" b="1">
                <a:solidFill>
                  <a:srgbClr val="FF3300"/>
                </a:solidFill>
                <a:latin typeface="Comic Sans MS" pitchFamily="66" charset="0"/>
              </a:rPr>
              <a:t>Bosons</a:t>
            </a:r>
          </a:p>
          <a:p>
            <a:pPr algn="ctr"/>
            <a:r>
              <a:rPr lang="de-DE" sz="2400">
                <a:solidFill>
                  <a:srgbClr val="FF3300"/>
                </a:solidFill>
                <a:latin typeface="Comic Sans MS" pitchFamily="66" charset="0"/>
              </a:rPr>
              <a:t>integer spin</a:t>
            </a:r>
          </a:p>
        </p:txBody>
      </p:sp>
      <p:sp>
        <p:nvSpPr>
          <p:cNvPr id="1512452" name="Text Box 4"/>
          <p:cNvSpPr txBox="1">
            <a:spLocks noChangeArrowheads="1"/>
          </p:cNvSpPr>
          <p:nvPr/>
        </p:nvSpPr>
        <p:spPr bwMode="auto">
          <a:xfrm>
            <a:off x="5576888" y="1030288"/>
            <a:ext cx="2560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3600" b="1">
                <a:solidFill>
                  <a:srgbClr val="FF3300"/>
                </a:solidFill>
                <a:latin typeface="Comic Sans MS" pitchFamily="66" charset="0"/>
              </a:rPr>
              <a:t>Fermions</a:t>
            </a:r>
          </a:p>
          <a:p>
            <a:pPr algn="ctr"/>
            <a:r>
              <a:rPr lang="de-DE" sz="2400">
                <a:solidFill>
                  <a:srgbClr val="FF3300"/>
                </a:solidFill>
                <a:latin typeface="Comic Sans MS" pitchFamily="66" charset="0"/>
              </a:rPr>
              <a:t>half-integer spin</a:t>
            </a:r>
          </a:p>
        </p:txBody>
      </p:sp>
      <p:sp>
        <p:nvSpPr>
          <p:cNvPr id="1512453" name="Freeform 5"/>
          <p:cNvSpPr>
            <a:spLocks/>
          </p:cNvSpPr>
          <p:nvPr/>
        </p:nvSpPr>
        <p:spPr bwMode="auto">
          <a:xfrm>
            <a:off x="1320800" y="2609850"/>
            <a:ext cx="1741488" cy="280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7" y="2746"/>
              </a:cxn>
              <a:cxn ang="0">
                <a:pos x="2296" y="0"/>
              </a:cxn>
            </a:cxnLst>
            <a:rect l="0" t="0" r="r" b="b"/>
            <a:pathLst>
              <a:path w="2296" h="2746">
                <a:moveTo>
                  <a:pt x="0" y="0"/>
                </a:moveTo>
                <a:cubicBezTo>
                  <a:pt x="387" y="1373"/>
                  <a:pt x="774" y="2746"/>
                  <a:pt x="1157" y="2746"/>
                </a:cubicBezTo>
                <a:cubicBezTo>
                  <a:pt x="1540" y="2746"/>
                  <a:pt x="1918" y="1373"/>
                  <a:pt x="2296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54" name="Oval 6"/>
          <p:cNvSpPr>
            <a:spLocks noChangeAspect="1" noChangeArrowheads="1"/>
          </p:cNvSpPr>
          <p:nvPr/>
        </p:nvSpPr>
        <p:spPr bwMode="auto">
          <a:xfrm>
            <a:off x="2033588" y="49847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55" name="Oval 7"/>
          <p:cNvSpPr>
            <a:spLocks noChangeAspect="1" noChangeArrowheads="1"/>
          </p:cNvSpPr>
          <p:nvPr/>
        </p:nvSpPr>
        <p:spPr bwMode="auto">
          <a:xfrm>
            <a:off x="2217738" y="498316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56" name="Oval 8"/>
          <p:cNvSpPr>
            <a:spLocks noChangeAspect="1" noChangeArrowheads="1"/>
          </p:cNvSpPr>
          <p:nvPr/>
        </p:nvSpPr>
        <p:spPr bwMode="auto">
          <a:xfrm>
            <a:off x="2343150" y="4975225"/>
            <a:ext cx="115888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57" name="Oval 9"/>
          <p:cNvSpPr>
            <a:spLocks noChangeAspect="1" noChangeArrowheads="1"/>
          </p:cNvSpPr>
          <p:nvPr/>
        </p:nvSpPr>
        <p:spPr bwMode="auto">
          <a:xfrm>
            <a:off x="2125663" y="498633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58" name="Oval 10"/>
          <p:cNvSpPr>
            <a:spLocks noChangeAspect="1" noChangeArrowheads="1"/>
          </p:cNvSpPr>
          <p:nvPr/>
        </p:nvSpPr>
        <p:spPr bwMode="auto">
          <a:xfrm>
            <a:off x="2290763" y="498316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59" name="Oval 11"/>
          <p:cNvSpPr>
            <a:spLocks noChangeAspect="1" noChangeArrowheads="1"/>
          </p:cNvSpPr>
          <p:nvPr/>
        </p:nvSpPr>
        <p:spPr bwMode="auto">
          <a:xfrm>
            <a:off x="1957388" y="49847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60" name="Line 12"/>
          <p:cNvSpPr>
            <a:spLocks noChangeShapeType="1"/>
          </p:cNvSpPr>
          <p:nvPr/>
        </p:nvSpPr>
        <p:spPr bwMode="auto">
          <a:xfrm>
            <a:off x="1952625" y="5048250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12461" name="Line 13"/>
          <p:cNvSpPr>
            <a:spLocks noChangeShapeType="1"/>
          </p:cNvSpPr>
          <p:nvPr/>
        </p:nvSpPr>
        <p:spPr bwMode="auto">
          <a:xfrm>
            <a:off x="1778000" y="4416425"/>
            <a:ext cx="84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62" name="Line 14"/>
          <p:cNvSpPr>
            <a:spLocks noChangeShapeType="1"/>
          </p:cNvSpPr>
          <p:nvPr/>
        </p:nvSpPr>
        <p:spPr bwMode="auto">
          <a:xfrm>
            <a:off x="1860550" y="47275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63" name="Line 15"/>
          <p:cNvSpPr>
            <a:spLocks noChangeShapeType="1"/>
          </p:cNvSpPr>
          <p:nvPr/>
        </p:nvSpPr>
        <p:spPr bwMode="auto">
          <a:xfrm flipV="1">
            <a:off x="1685925" y="4067175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64" name="Line 16"/>
          <p:cNvSpPr>
            <a:spLocks noChangeShapeType="1"/>
          </p:cNvSpPr>
          <p:nvPr/>
        </p:nvSpPr>
        <p:spPr bwMode="auto">
          <a:xfrm>
            <a:off x="1606550" y="3730625"/>
            <a:ext cx="1171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65" name="Line 17"/>
          <p:cNvSpPr>
            <a:spLocks noChangeShapeType="1"/>
          </p:cNvSpPr>
          <p:nvPr/>
        </p:nvSpPr>
        <p:spPr bwMode="auto">
          <a:xfrm>
            <a:off x="1527175" y="3394075"/>
            <a:ext cx="135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66" name="Line 18"/>
          <p:cNvSpPr>
            <a:spLocks noChangeShapeType="1"/>
          </p:cNvSpPr>
          <p:nvPr/>
        </p:nvSpPr>
        <p:spPr bwMode="auto">
          <a:xfrm>
            <a:off x="1463675" y="3054350"/>
            <a:ext cx="146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67" name="Line 19"/>
          <p:cNvSpPr>
            <a:spLocks noChangeShapeType="1"/>
          </p:cNvSpPr>
          <p:nvPr/>
        </p:nvSpPr>
        <p:spPr bwMode="auto">
          <a:xfrm>
            <a:off x="1393825" y="2708275"/>
            <a:ext cx="1619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68" name="Text Box 20"/>
          <p:cNvSpPr txBox="1">
            <a:spLocks noChangeArrowheads="1"/>
          </p:cNvSpPr>
          <p:nvPr/>
        </p:nvSpPr>
        <p:spPr bwMode="auto">
          <a:xfrm>
            <a:off x="258763" y="5773738"/>
            <a:ext cx="399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all in ground state:</a:t>
            </a:r>
          </a:p>
          <a:p>
            <a:pPr algn="ctr"/>
            <a:r>
              <a:rPr lang="de-DE" sz="2400" b="1"/>
              <a:t>Bose-Einstein condensate</a:t>
            </a:r>
          </a:p>
        </p:txBody>
      </p:sp>
      <p:sp>
        <p:nvSpPr>
          <p:cNvPr id="1512469" name="Rectangle 21"/>
          <p:cNvSpPr>
            <a:spLocks noChangeArrowheads="1"/>
          </p:cNvSpPr>
          <p:nvPr/>
        </p:nvSpPr>
        <p:spPr bwMode="auto">
          <a:xfrm>
            <a:off x="3387725" y="2657475"/>
            <a:ext cx="2284413" cy="8223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trapped atoms</a:t>
            </a:r>
          </a:p>
          <a:p>
            <a:pPr algn="ctr"/>
            <a:r>
              <a:rPr lang="de-DE" sz="2400" b="1"/>
              <a:t>at </a:t>
            </a:r>
            <a:r>
              <a:rPr lang="de-DE" sz="2400" b="1" i="1"/>
              <a:t>T</a:t>
            </a:r>
            <a:r>
              <a:rPr lang="de-DE" sz="2400" b="1"/>
              <a:t>=0</a:t>
            </a:r>
          </a:p>
        </p:txBody>
      </p:sp>
      <p:sp>
        <p:nvSpPr>
          <p:cNvPr id="1512470" name="Freeform 22"/>
          <p:cNvSpPr>
            <a:spLocks/>
          </p:cNvSpPr>
          <p:nvPr/>
        </p:nvSpPr>
        <p:spPr bwMode="auto">
          <a:xfrm>
            <a:off x="5937250" y="2635250"/>
            <a:ext cx="1741488" cy="280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7" y="2746"/>
              </a:cxn>
              <a:cxn ang="0">
                <a:pos x="2296" y="0"/>
              </a:cxn>
            </a:cxnLst>
            <a:rect l="0" t="0" r="r" b="b"/>
            <a:pathLst>
              <a:path w="2296" h="2746">
                <a:moveTo>
                  <a:pt x="0" y="0"/>
                </a:moveTo>
                <a:cubicBezTo>
                  <a:pt x="387" y="1373"/>
                  <a:pt x="774" y="2746"/>
                  <a:pt x="1157" y="2746"/>
                </a:cubicBezTo>
                <a:cubicBezTo>
                  <a:pt x="1540" y="2746"/>
                  <a:pt x="1918" y="1373"/>
                  <a:pt x="2296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71" name="Oval 23"/>
          <p:cNvSpPr>
            <a:spLocks noChangeAspect="1" noChangeArrowheads="1"/>
          </p:cNvSpPr>
          <p:nvPr/>
        </p:nvSpPr>
        <p:spPr bwMode="auto">
          <a:xfrm>
            <a:off x="6764338" y="50101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72" name="Oval 24"/>
          <p:cNvSpPr>
            <a:spLocks noChangeAspect="1" noChangeArrowheads="1"/>
          </p:cNvSpPr>
          <p:nvPr/>
        </p:nvSpPr>
        <p:spPr bwMode="auto">
          <a:xfrm>
            <a:off x="6767513" y="336073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73" name="Oval 25"/>
          <p:cNvSpPr>
            <a:spLocks noChangeAspect="1" noChangeArrowheads="1"/>
          </p:cNvSpPr>
          <p:nvPr/>
        </p:nvSpPr>
        <p:spPr bwMode="auto">
          <a:xfrm>
            <a:off x="6759575" y="3695700"/>
            <a:ext cx="115888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74" name="Oval 26"/>
          <p:cNvSpPr>
            <a:spLocks noChangeAspect="1" noChangeArrowheads="1"/>
          </p:cNvSpPr>
          <p:nvPr/>
        </p:nvSpPr>
        <p:spPr bwMode="auto">
          <a:xfrm>
            <a:off x="6761163" y="438308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75" name="Oval 27"/>
          <p:cNvSpPr>
            <a:spLocks noChangeAspect="1" noChangeArrowheads="1"/>
          </p:cNvSpPr>
          <p:nvPr/>
        </p:nvSpPr>
        <p:spPr bwMode="auto">
          <a:xfrm>
            <a:off x="6764338" y="403701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76" name="Oval 28"/>
          <p:cNvSpPr>
            <a:spLocks noChangeAspect="1" noChangeArrowheads="1"/>
          </p:cNvSpPr>
          <p:nvPr/>
        </p:nvSpPr>
        <p:spPr bwMode="auto">
          <a:xfrm>
            <a:off x="6764338" y="4695825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2477" name="Line 29"/>
          <p:cNvSpPr>
            <a:spLocks noChangeShapeType="1"/>
          </p:cNvSpPr>
          <p:nvPr/>
        </p:nvSpPr>
        <p:spPr bwMode="auto">
          <a:xfrm>
            <a:off x="6569075" y="5073650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12478" name="Line 30"/>
          <p:cNvSpPr>
            <a:spLocks noChangeShapeType="1"/>
          </p:cNvSpPr>
          <p:nvPr/>
        </p:nvSpPr>
        <p:spPr bwMode="auto">
          <a:xfrm>
            <a:off x="6394450" y="4441825"/>
            <a:ext cx="84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79" name="Line 31"/>
          <p:cNvSpPr>
            <a:spLocks noChangeShapeType="1"/>
          </p:cNvSpPr>
          <p:nvPr/>
        </p:nvSpPr>
        <p:spPr bwMode="auto">
          <a:xfrm>
            <a:off x="6477000" y="47529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80" name="Line 32"/>
          <p:cNvSpPr>
            <a:spLocks noChangeShapeType="1"/>
          </p:cNvSpPr>
          <p:nvPr/>
        </p:nvSpPr>
        <p:spPr bwMode="auto">
          <a:xfrm flipV="1">
            <a:off x="6302375" y="4092575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81" name="Line 33"/>
          <p:cNvSpPr>
            <a:spLocks noChangeShapeType="1"/>
          </p:cNvSpPr>
          <p:nvPr/>
        </p:nvSpPr>
        <p:spPr bwMode="auto">
          <a:xfrm>
            <a:off x="6223000" y="3756025"/>
            <a:ext cx="1171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82" name="Line 34"/>
          <p:cNvSpPr>
            <a:spLocks noChangeShapeType="1"/>
          </p:cNvSpPr>
          <p:nvPr/>
        </p:nvSpPr>
        <p:spPr bwMode="auto">
          <a:xfrm>
            <a:off x="6143625" y="3419475"/>
            <a:ext cx="135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83" name="Line 35"/>
          <p:cNvSpPr>
            <a:spLocks noChangeShapeType="1"/>
          </p:cNvSpPr>
          <p:nvPr/>
        </p:nvSpPr>
        <p:spPr bwMode="auto">
          <a:xfrm>
            <a:off x="6080125" y="3079750"/>
            <a:ext cx="146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84" name="Line 36"/>
          <p:cNvSpPr>
            <a:spLocks noChangeShapeType="1"/>
          </p:cNvSpPr>
          <p:nvPr/>
        </p:nvSpPr>
        <p:spPr bwMode="auto">
          <a:xfrm>
            <a:off x="6010275" y="2733675"/>
            <a:ext cx="1619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85" name="Text Box 37"/>
          <p:cNvSpPr txBox="1">
            <a:spLocks noChangeArrowheads="1"/>
          </p:cNvSpPr>
          <p:nvPr/>
        </p:nvSpPr>
        <p:spPr bwMode="auto">
          <a:xfrm>
            <a:off x="4752975" y="5780088"/>
            <a:ext cx="4060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only one particle per state:</a:t>
            </a:r>
          </a:p>
          <a:p>
            <a:pPr algn="ctr"/>
            <a:r>
              <a:rPr lang="de-DE" sz="2400" b="1"/>
              <a:t>degenerate Fermi gas</a:t>
            </a:r>
          </a:p>
        </p:txBody>
      </p:sp>
      <p:sp>
        <p:nvSpPr>
          <p:cNvPr id="1512486" name="Line 38"/>
          <p:cNvSpPr>
            <a:spLocks noChangeShapeType="1"/>
          </p:cNvSpPr>
          <p:nvPr/>
        </p:nvSpPr>
        <p:spPr bwMode="auto">
          <a:xfrm>
            <a:off x="2828925" y="4810125"/>
            <a:ext cx="3409950" cy="9525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2487" name="Rectangle 39"/>
          <p:cNvSpPr>
            <a:spLocks noChangeArrowheads="1"/>
          </p:cNvSpPr>
          <p:nvPr/>
        </p:nvSpPr>
        <p:spPr bwMode="auto">
          <a:xfrm>
            <a:off x="3324225" y="4181475"/>
            <a:ext cx="2457450" cy="1209675"/>
          </a:xfrm>
          <a:prstGeom prst="rect">
            <a:avLst/>
          </a:prstGeom>
          <a:solidFill>
            <a:schemeClr val="bg1"/>
          </a:solidFill>
          <a:ln w="3810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12488" name="Text Box 40"/>
          <p:cNvSpPr txBox="1">
            <a:spLocks noChangeArrowheads="1"/>
          </p:cNvSpPr>
          <p:nvPr/>
        </p:nvSpPr>
        <p:spPr bwMode="auto">
          <a:xfrm>
            <a:off x="3665538" y="4354513"/>
            <a:ext cx="1741487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2400" b="1" i="1">
                <a:solidFill>
                  <a:srgbClr val="D60093"/>
                </a:solidFill>
              </a:rPr>
              <a:t>interaction</a:t>
            </a:r>
          </a:p>
          <a:p>
            <a:pPr algn="ctr"/>
            <a:r>
              <a:rPr lang="de-AT" sz="2400" b="1" i="1">
                <a:solidFill>
                  <a:srgbClr val="D60093"/>
                </a:solidFill>
              </a:rPr>
              <a:t>control !!!</a:t>
            </a:r>
          </a:p>
        </p:txBody>
      </p:sp>
      <p:pic>
        <p:nvPicPr>
          <p:cNvPr id="1512489" name="Picture 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5338" y="2216150"/>
            <a:ext cx="2416175" cy="1752600"/>
          </a:xfrm>
          <a:solidFill>
            <a:schemeClr val="bg1"/>
          </a:solidFill>
          <a:ln/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512490" name="Text Box 42"/>
          <p:cNvSpPr txBox="1">
            <a:spLocks noChangeArrowheads="1"/>
          </p:cNvSpPr>
          <p:nvPr/>
        </p:nvSpPr>
        <p:spPr bwMode="auto">
          <a:xfrm>
            <a:off x="3732213" y="1722438"/>
            <a:ext cx="180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universal !!!</a:t>
            </a:r>
            <a:endParaRPr lang="de-AT" sz="2400" b="1" noProof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12491" name="Line 43"/>
          <p:cNvSpPr>
            <a:spLocks noChangeShapeType="1"/>
          </p:cNvSpPr>
          <p:nvPr/>
        </p:nvSpPr>
        <p:spPr bwMode="auto">
          <a:xfrm>
            <a:off x="4676775" y="2286000"/>
            <a:ext cx="0" cy="1390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two classes</a:t>
            </a:r>
          </a:p>
        </p:txBody>
      </p:sp>
      <p:sp>
        <p:nvSpPr>
          <p:cNvPr id="1513475" name="Text Box 3"/>
          <p:cNvSpPr txBox="1">
            <a:spLocks noChangeArrowheads="1"/>
          </p:cNvSpPr>
          <p:nvPr/>
        </p:nvSpPr>
        <p:spPr bwMode="auto">
          <a:xfrm>
            <a:off x="1231900" y="1033463"/>
            <a:ext cx="1862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3600" b="1">
                <a:solidFill>
                  <a:srgbClr val="FF3300"/>
                </a:solidFill>
                <a:latin typeface="Comic Sans MS" pitchFamily="66" charset="0"/>
              </a:rPr>
              <a:t>Bosons</a:t>
            </a:r>
          </a:p>
          <a:p>
            <a:pPr algn="ctr"/>
            <a:r>
              <a:rPr lang="de-DE" sz="2400">
                <a:solidFill>
                  <a:srgbClr val="FF3300"/>
                </a:solidFill>
                <a:latin typeface="Comic Sans MS" pitchFamily="66" charset="0"/>
              </a:rPr>
              <a:t>integer spin</a:t>
            </a:r>
          </a:p>
        </p:txBody>
      </p:sp>
      <p:sp>
        <p:nvSpPr>
          <p:cNvPr id="1513476" name="Text Box 4"/>
          <p:cNvSpPr txBox="1">
            <a:spLocks noChangeArrowheads="1"/>
          </p:cNvSpPr>
          <p:nvPr/>
        </p:nvSpPr>
        <p:spPr bwMode="auto">
          <a:xfrm>
            <a:off x="5576888" y="1030288"/>
            <a:ext cx="2560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3600" b="1">
                <a:solidFill>
                  <a:srgbClr val="FF3300"/>
                </a:solidFill>
                <a:latin typeface="Comic Sans MS" pitchFamily="66" charset="0"/>
              </a:rPr>
              <a:t>Fermions</a:t>
            </a:r>
          </a:p>
          <a:p>
            <a:pPr algn="ctr"/>
            <a:r>
              <a:rPr lang="de-DE" sz="2400">
                <a:solidFill>
                  <a:srgbClr val="FF3300"/>
                </a:solidFill>
                <a:latin typeface="Comic Sans MS" pitchFamily="66" charset="0"/>
              </a:rPr>
              <a:t>half-integer spin</a:t>
            </a:r>
          </a:p>
        </p:txBody>
      </p:sp>
      <p:sp>
        <p:nvSpPr>
          <p:cNvPr id="1513477" name="Freeform 5"/>
          <p:cNvSpPr>
            <a:spLocks/>
          </p:cNvSpPr>
          <p:nvPr/>
        </p:nvSpPr>
        <p:spPr bwMode="auto">
          <a:xfrm>
            <a:off x="1320800" y="2609850"/>
            <a:ext cx="1741488" cy="280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7" y="2746"/>
              </a:cxn>
              <a:cxn ang="0">
                <a:pos x="2296" y="0"/>
              </a:cxn>
            </a:cxnLst>
            <a:rect l="0" t="0" r="r" b="b"/>
            <a:pathLst>
              <a:path w="2296" h="2746">
                <a:moveTo>
                  <a:pt x="0" y="0"/>
                </a:moveTo>
                <a:cubicBezTo>
                  <a:pt x="387" y="1373"/>
                  <a:pt x="774" y="2746"/>
                  <a:pt x="1157" y="2746"/>
                </a:cubicBezTo>
                <a:cubicBezTo>
                  <a:pt x="1540" y="2746"/>
                  <a:pt x="1918" y="1373"/>
                  <a:pt x="2296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78" name="Oval 6"/>
          <p:cNvSpPr>
            <a:spLocks noChangeAspect="1" noChangeArrowheads="1"/>
          </p:cNvSpPr>
          <p:nvPr/>
        </p:nvSpPr>
        <p:spPr bwMode="auto">
          <a:xfrm>
            <a:off x="2033588" y="49847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79" name="Oval 7"/>
          <p:cNvSpPr>
            <a:spLocks noChangeAspect="1" noChangeArrowheads="1"/>
          </p:cNvSpPr>
          <p:nvPr/>
        </p:nvSpPr>
        <p:spPr bwMode="auto">
          <a:xfrm>
            <a:off x="2217738" y="498316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80" name="Oval 8"/>
          <p:cNvSpPr>
            <a:spLocks noChangeAspect="1" noChangeArrowheads="1"/>
          </p:cNvSpPr>
          <p:nvPr/>
        </p:nvSpPr>
        <p:spPr bwMode="auto">
          <a:xfrm>
            <a:off x="2343150" y="4975225"/>
            <a:ext cx="115888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81" name="Oval 9"/>
          <p:cNvSpPr>
            <a:spLocks noChangeAspect="1" noChangeArrowheads="1"/>
          </p:cNvSpPr>
          <p:nvPr/>
        </p:nvSpPr>
        <p:spPr bwMode="auto">
          <a:xfrm>
            <a:off x="2125663" y="498633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82" name="Oval 10"/>
          <p:cNvSpPr>
            <a:spLocks noChangeAspect="1" noChangeArrowheads="1"/>
          </p:cNvSpPr>
          <p:nvPr/>
        </p:nvSpPr>
        <p:spPr bwMode="auto">
          <a:xfrm>
            <a:off x="2290763" y="498316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83" name="Oval 11"/>
          <p:cNvSpPr>
            <a:spLocks noChangeAspect="1" noChangeArrowheads="1"/>
          </p:cNvSpPr>
          <p:nvPr/>
        </p:nvSpPr>
        <p:spPr bwMode="auto">
          <a:xfrm>
            <a:off x="1957388" y="49847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84" name="Line 12"/>
          <p:cNvSpPr>
            <a:spLocks noChangeShapeType="1"/>
          </p:cNvSpPr>
          <p:nvPr/>
        </p:nvSpPr>
        <p:spPr bwMode="auto">
          <a:xfrm>
            <a:off x="1952625" y="5048250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13485" name="Line 13"/>
          <p:cNvSpPr>
            <a:spLocks noChangeShapeType="1"/>
          </p:cNvSpPr>
          <p:nvPr/>
        </p:nvSpPr>
        <p:spPr bwMode="auto">
          <a:xfrm>
            <a:off x="1778000" y="4416425"/>
            <a:ext cx="84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486" name="Line 14"/>
          <p:cNvSpPr>
            <a:spLocks noChangeShapeType="1"/>
          </p:cNvSpPr>
          <p:nvPr/>
        </p:nvSpPr>
        <p:spPr bwMode="auto">
          <a:xfrm>
            <a:off x="1860550" y="47275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487" name="Line 15"/>
          <p:cNvSpPr>
            <a:spLocks noChangeShapeType="1"/>
          </p:cNvSpPr>
          <p:nvPr/>
        </p:nvSpPr>
        <p:spPr bwMode="auto">
          <a:xfrm flipV="1">
            <a:off x="1685925" y="4067175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488" name="Line 16"/>
          <p:cNvSpPr>
            <a:spLocks noChangeShapeType="1"/>
          </p:cNvSpPr>
          <p:nvPr/>
        </p:nvSpPr>
        <p:spPr bwMode="auto">
          <a:xfrm>
            <a:off x="1606550" y="3730625"/>
            <a:ext cx="1171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489" name="Line 17"/>
          <p:cNvSpPr>
            <a:spLocks noChangeShapeType="1"/>
          </p:cNvSpPr>
          <p:nvPr/>
        </p:nvSpPr>
        <p:spPr bwMode="auto">
          <a:xfrm>
            <a:off x="1527175" y="3394075"/>
            <a:ext cx="135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490" name="Line 18"/>
          <p:cNvSpPr>
            <a:spLocks noChangeShapeType="1"/>
          </p:cNvSpPr>
          <p:nvPr/>
        </p:nvSpPr>
        <p:spPr bwMode="auto">
          <a:xfrm>
            <a:off x="1463675" y="3054350"/>
            <a:ext cx="146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491" name="Line 19"/>
          <p:cNvSpPr>
            <a:spLocks noChangeShapeType="1"/>
          </p:cNvSpPr>
          <p:nvPr/>
        </p:nvSpPr>
        <p:spPr bwMode="auto">
          <a:xfrm>
            <a:off x="1393825" y="2708275"/>
            <a:ext cx="1619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492" name="Text Box 20"/>
          <p:cNvSpPr txBox="1">
            <a:spLocks noChangeArrowheads="1"/>
          </p:cNvSpPr>
          <p:nvPr/>
        </p:nvSpPr>
        <p:spPr bwMode="auto">
          <a:xfrm>
            <a:off x="258763" y="5773738"/>
            <a:ext cx="399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all in ground state:</a:t>
            </a:r>
          </a:p>
          <a:p>
            <a:pPr algn="ctr"/>
            <a:r>
              <a:rPr lang="de-DE" sz="2400" b="1"/>
              <a:t>Bose-Einstein condensate</a:t>
            </a:r>
          </a:p>
        </p:txBody>
      </p:sp>
      <p:sp>
        <p:nvSpPr>
          <p:cNvPr id="1513493" name="Freeform 21"/>
          <p:cNvSpPr>
            <a:spLocks/>
          </p:cNvSpPr>
          <p:nvPr/>
        </p:nvSpPr>
        <p:spPr bwMode="auto">
          <a:xfrm>
            <a:off x="5937250" y="2635250"/>
            <a:ext cx="1741488" cy="280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7" y="2746"/>
              </a:cxn>
              <a:cxn ang="0">
                <a:pos x="2296" y="0"/>
              </a:cxn>
            </a:cxnLst>
            <a:rect l="0" t="0" r="r" b="b"/>
            <a:pathLst>
              <a:path w="2296" h="2746">
                <a:moveTo>
                  <a:pt x="0" y="0"/>
                </a:moveTo>
                <a:cubicBezTo>
                  <a:pt x="387" y="1373"/>
                  <a:pt x="774" y="2746"/>
                  <a:pt x="1157" y="2746"/>
                </a:cubicBezTo>
                <a:cubicBezTo>
                  <a:pt x="1540" y="2746"/>
                  <a:pt x="1918" y="1373"/>
                  <a:pt x="2296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94" name="Oval 22"/>
          <p:cNvSpPr>
            <a:spLocks noChangeAspect="1" noChangeArrowheads="1"/>
          </p:cNvSpPr>
          <p:nvPr/>
        </p:nvSpPr>
        <p:spPr bwMode="auto">
          <a:xfrm>
            <a:off x="6764338" y="5010150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95" name="Oval 23"/>
          <p:cNvSpPr>
            <a:spLocks noChangeAspect="1" noChangeArrowheads="1"/>
          </p:cNvSpPr>
          <p:nvPr/>
        </p:nvSpPr>
        <p:spPr bwMode="auto">
          <a:xfrm>
            <a:off x="6767513" y="336073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96" name="Oval 24"/>
          <p:cNvSpPr>
            <a:spLocks noChangeAspect="1" noChangeArrowheads="1"/>
          </p:cNvSpPr>
          <p:nvPr/>
        </p:nvSpPr>
        <p:spPr bwMode="auto">
          <a:xfrm>
            <a:off x="6759575" y="3695700"/>
            <a:ext cx="115888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97" name="Oval 25"/>
          <p:cNvSpPr>
            <a:spLocks noChangeAspect="1" noChangeArrowheads="1"/>
          </p:cNvSpPr>
          <p:nvPr/>
        </p:nvSpPr>
        <p:spPr bwMode="auto">
          <a:xfrm>
            <a:off x="6761163" y="4383088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98" name="Oval 26"/>
          <p:cNvSpPr>
            <a:spLocks noChangeAspect="1" noChangeArrowheads="1"/>
          </p:cNvSpPr>
          <p:nvPr/>
        </p:nvSpPr>
        <p:spPr bwMode="auto">
          <a:xfrm>
            <a:off x="6764338" y="4037013"/>
            <a:ext cx="115887" cy="11588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499" name="Oval 27"/>
          <p:cNvSpPr>
            <a:spLocks noChangeAspect="1" noChangeArrowheads="1"/>
          </p:cNvSpPr>
          <p:nvPr/>
        </p:nvSpPr>
        <p:spPr bwMode="auto">
          <a:xfrm>
            <a:off x="6764338" y="4695825"/>
            <a:ext cx="115887" cy="11588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13500" name="Line 28"/>
          <p:cNvSpPr>
            <a:spLocks noChangeShapeType="1"/>
          </p:cNvSpPr>
          <p:nvPr/>
        </p:nvSpPr>
        <p:spPr bwMode="auto">
          <a:xfrm>
            <a:off x="6569075" y="5073650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13501" name="Line 29"/>
          <p:cNvSpPr>
            <a:spLocks noChangeShapeType="1"/>
          </p:cNvSpPr>
          <p:nvPr/>
        </p:nvSpPr>
        <p:spPr bwMode="auto">
          <a:xfrm>
            <a:off x="6394450" y="4441825"/>
            <a:ext cx="84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502" name="Line 30"/>
          <p:cNvSpPr>
            <a:spLocks noChangeShapeType="1"/>
          </p:cNvSpPr>
          <p:nvPr/>
        </p:nvSpPr>
        <p:spPr bwMode="auto">
          <a:xfrm>
            <a:off x="6477000" y="47529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503" name="Line 31"/>
          <p:cNvSpPr>
            <a:spLocks noChangeShapeType="1"/>
          </p:cNvSpPr>
          <p:nvPr/>
        </p:nvSpPr>
        <p:spPr bwMode="auto">
          <a:xfrm flipV="1">
            <a:off x="6302375" y="4092575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504" name="Line 32"/>
          <p:cNvSpPr>
            <a:spLocks noChangeShapeType="1"/>
          </p:cNvSpPr>
          <p:nvPr/>
        </p:nvSpPr>
        <p:spPr bwMode="auto">
          <a:xfrm>
            <a:off x="6223000" y="3756025"/>
            <a:ext cx="1171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505" name="Line 33"/>
          <p:cNvSpPr>
            <a:spLocks noChangeShapeType="1"/>
          </p:cNvSpPr>
          <p:nvPr/>
        </p:nvSpPr>
        <p:spPr bwMode="auto">
          <a:xfrm>
            <a:off x="6143625" y="3419475"/>
            <a:ext cx="135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506" name="Line 34"/>
          <p:cNvSpPr>
            <a:spLocks noChangeShapeType="1"/>
          </p:cNvSpPr>
          <p:nvPr/>
        </p:nvSpPr>
        <p:spPr bwMode="auto">
          <a:xfrm>
            <a:off x="6080125" y="3079750"/>
            <a:ext cx="146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507" name="Line 35"/>
          <p:cNvSpPr>
            <a:spLocks noChangeShapeType="1"/>
          </p:cNvSpPr>
          <p:nvPr/>
        </p:nvSpPr>
        <p:spPr bwMode="auto">
          <a:xfrm>
            <a:off x="6010275" y="2733675"/>
            <a:ext cx="1619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508" name="Text Box 36"/>
          <p:cNvSpPr txBox="1">
            <a:spLocks noChangeArrowheads="1"/>
          </p:cNvSpPr>
          <p:nvPr/>
        </p:nvSpPr>
        <p:spPr bwMode="auto">
          <a:xfrm>
            <a:off x="4752975" y="5780088"/>
            <a:ext cx="4060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only one particle per state:</a:t>
            </a:r>
          </a:p>
          <a:p>
            <a:pPr algn="ctr"/>
            <a:r>
              <a:rPr lang="de-DE" sz="2400" b="1"/>
              <a:t>degenerate Fermi gas</a:t>
            </a:r>
          </a:p>
        </p:txBody>
      </p:sp>
      <p:sp>
        <p:nvSpPr>
          <p:cNvPr id="1513509" name="Line 37"/>
          <p:cNvSpPr>
            <a:spLocks noChangeShapeType="1"/>
          </p:cNvSpPr>
          <p:nvPr/>
        </p:nvSpPr>
        <p:spPr bwMode="auto">
          <a:xfrm>
            <a:off x="2828925" y="4810125"/>
            <a:ext cx="3409950" cy="9525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3510" name="Rectangle 38"/>
          <p:cNvSpPr>
            <a:spLocks noChangeArrowheads="1"/>
          </p:cNvSpPr>
          <p:nvPr/>
        </p:nvSpPr>
        <p:spPr bwMode="auto">
          <a:xfrm>
            <a:off x="3324225" y="4181475"/>
            <a:ext cx="2457450" cy="1209675"/>
          </a:xfrm>
          <a:prstGeom prst="rect">
            <a:avLst/>
          </a:prstGeom>
          <a:solidFill>
            <a:srgbClr val="FFD5FF"/>
          </a:solidFill>
          <a:ln w="3810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13511" name="Text Box 39"/>
          <p:cNvSpPr txBox="1">
            <a:spLocks noChangeArrowheads="1"/>
          </p:cNvSpPr>
          <p:nvPr/>
        </p:nvSpPr>
        <p:spPr bwMode="auto">
          <a:xfrm>
            <a:off x="3416300" y="4164013"/>
            <a:ext cx="2252663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crossover gas</a:t>
            </a:r>
          </a:p>
          <a:p>
            <a:pPr algn="ctr"/>
            <a:r>
              <a:rPr lang="de-AT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</a:t>
            </a:r>
            <a:r>
              <a:rPr lang="de-AT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AT" sz="2400" b="1" i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high-Tc</a:t>
            </a:r>
          </a:p>
          <a:p>
            <a:pPr algn="ctr"/>
            <a:r>
              <a:rPr lang="de-AT" sz="2400" b="1" i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superfluid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Cs</a:t>
            </a:r>
          </a:p>
        </p:txBody>
      </p:sp>
      <p:pic>
        <p:nvPicPr>
          <p:cNvPr id="1554435" name="Picture 3" descr="P1010139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t="5786" r="2177" b="38977"/>
          <a:stretch>
            <a:fillRect/>
          </a:stretch>
        </p:blipFill>
        <p:spPr bwMode="auto">
          <a:xfrm>
            <a:off x="0" y="-25400"/>
            <a:ext cx="914241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4436" name="Text Box 4"/>
          <p:cNvSpPr txBox="1">
            <a:spLocks noChangeArrowheads="1"/>
          </p:cNvSpPr>
          <p:nvPr/>
        </p:nvSpPr>
        <p:spPr bwMode="auto">
          <a:xfrm>
            <a:off x="261938" y="265113"/>
            <a:ext cx="60896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360000" tIns="108000" rIns="360000" bIns="108000">
            <a:spAutoFit/>
          </a:bodyPr>
          <a:lstStyle/>
          <a:p>
            <a:r>
              <a:rPr lang="de-DE" sz="5400" b="1">
                <a:solidFill>
                  <a:schemeClr val="bg1"/>
                </a:solidFill>
                <a:latin typeface="Comic Sans MS" pitchFamily="66" charset="0"/>
              </a:rPr>
              <a:t>collective modes</a:t>
            </a:r>
          </a:p>
        </p:txBody>
      </p:sp>
      <p:grpSp>
        <p:nvGrpSpPr>
          <p:cNvPr id="1554448" name="Group 16"/>
          <p:cNvGrpSpPr>
            <a:grpSpLocks/>
          </p:cNvGrpSpPr>
          <p:nvPr/>
        </p:nvGrpSpPr>
        <p:grpSpPr bwMode="auto">
          <a:xfrm>
            <a:off x="360363" y="1493838"/>
            <a:ext cx="8353425" cy="3935412"/>
            <a:chOff x="227" y="941"/>
            <a:chExt cx="5262" cy="2479"/>
          </a:xfrm>
        </p:grpSpPr>
        <p:grpSp>
          <p:nvGrpSpPr>
            <p:cNvPr id="1554447" name="Group 15"/>
            <p:cNvGrpSpPr>
              <a:grpSpLocks/>
            </p:cNvGrpSpPr>
            <p:nvPr/>
          </p:nvGrpSpPr>
          <p:grpSpPr bwMode="auto">
            <a:xfrm>
              <a:off x="227" y="941"/>
              <a:ext cx="5262" cy="2479"/>
              <a:chOff x="227" y="941"/>
              <a:chExt cx="5262" cy="2479"/>
            </a:xfrm>
          </p:grpSpPr>
          <p:sp>
            <p:nvSpPr>
              <p:cNvPr id="1554438" name="Text Box 6"/>
              <p:cNvSpPr txBox="1">
                <a:spLocks noChangeArrowheads="1"/>
              </p:cNvSpPr>
              <p:nvPr/>
            </p:nvSpPr>
            <p:spPr bwMode="auto">
              <a:xfrm>
                <a:off x="227" y="941"/>
                <a:ext cx="5262" cy="24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40000"/>
                  </a:lnSpc>
                  <a:buFontTx/>
                  <a:buChar char="•"/>
                </a:pPr>
                <a:r>
                  <a:rPr lang="de-AT" sz="2000">
                    <a:solidFill>
                      <a:schemeClr val="tx1"/>
                    </a:solidFill>
                  </a:rPr>
                  <a:t> Stringari, Europhys. Lett.  </a:t>
                </a:r>
                <a:r>
                  <a:rPr lang="de-AT" sz="2000" b="1">
                    <a:solidFill>
                      <a:schemeClr val="tx1"/>
                    </a:solidFill>
                  </a:rPr>
                  <a:t>65</a:t>
                </a:r>
                <a:r>
                  <a:rPr lang="de-AT" sz="2000">
                    <a:solidFill>
                      <a:schemeClr val="tx1"/>
                    </a:solidFill>
                  </a:rPr>
                  <a:t>, 749 (2004)</a:t>
                </a:r>
              </a:p>
              <a:p>
                <a:pPr algn="l">
                  <a:lnSpc>
                    <a:spcPct val="140000"/>
                  </a:lnSpc>
                  <a:buFontTx/>
                  <a:buChar char="•"/>
                </a:pPr>
                <a:r>
                  <a:rPr lang="de-AT" sz="2000">
                    <a:solidFill>
                      <a:schemeClr val="tx1"/>
                    </a:solidFill>
                  </a:rPr>
                  <a:t> Hu, Minguzzi, Liu, Tosi, PRL </a:t>
                </a:r>
                <a:r>
                  <a:rPr lang="de-AT" sz="2000" b="1">
                    <a:solidFill>
                      <a:schemeClr val="tx1"/>
                    </a:solidFill>
                  </a:rPr>
                  <a:t>93</a:t>
                </a:r>
                <a:r>
                  <a:rPr lang="de-AT" sz="2000">
                    <a:solidFill>
                      <a:schemeClr val="tx1"/>
                    </a:solidFill>
                  </a:rPr>
                  <a:t>, 190403 (2004)</a:t>
                </a:r>
              </a:p>
              <a:p>
                <a:pPr algn="l">
                  <a:lnSpc>
                    <a:spcPct val="140000"/>
                  </a:lnSpc>
                  <a:buFontTx/>
                  <a:buChar char="•"/>
                </a:pPr>
                <a:r>
                  <a:rPr lang="de-AT" sz="2000">
                    <a:solidFill>
                      <a:schemeClr val="tx1"/>
                    </a:solidFill>
                  </a:rPr>
                  <a:t> Heiselberg, PRL </a:t>
                </a:r>
                <a:r>
                  <a:rPr lang="de-AT" sz="2000" b="1">
                    <a:solidFill>
                      <a:schemeClr val="tx1"/>
                    </a:solidFill>
                  </a:rPr>
                  <a:t>93</a:t>
                </a:r>
                <a:r>
                  <a:rPr lang="de-AT" sz="2000">
                    <a:solidFill>
                      <a:schemeClr val="tx1"/>
                    </a:solidFill>
                  </a:rPr>
                  <a:t>, 040402 (2004)</a:t>
                </a:r>
              </a:p>
              <a:p>
                <a:pPr algn="l">
                  <a:lnSpc>
                    <a:spcPct val="140000"/>
                  </a:lnSpc>
                  <a:buFontTx/>
                  <a:buChar char="•"/>
                </a:pPr>
                <a:r>
                  <a:rPr lang="de-AT" sz="2000">
                    <a:solidFill>
                      <a:schemeClr val="tx1"/>
                    </a:solidFill>
                  </a:rPr>
                  <a:t> Combescot, Leyronas, Europhys. Lett. </a:t>
                </a:r>
                <a:r>
                  <a:rPr lang="de-AT" sz="2000" b="1">
                    <a:solidFill>
                      <a:schemeClr val="tx1"/>
                    </a:solidFill>
                  </a:rPr>
                  <a:t>68</a:t>
                </a:r>
                <a:r>
                  <a:rPr lang="de-AT" sz="2000">
                    <a:solidFill>
                      <a:schemeClr val="tx1"/>
                    </a:solidFill>
                  </a:rPr>
                  <a:t>, 762 (2005)</a:t>
                </a:r>
              </a:p>
              <a:p>
                <a:pPr algn="l">
                  <a:lnSpc>
                    <a:spcPct val="140000"/>
                  </a:lnSpc>
                  <a:buFontTx/>
                  <a:buChar char="•"/>
                </a:pPr>
                <a:r>
                  <a:rPr lang="de-AT" sz="2000">
                    <a:solidFill>
                      <a:schemeClr val="tx1"/>
                    </a:solidFill>
                  </a:rPr>
                  <a:t> Manini, Salasnich, PRA </a:t>
                </a:r>
                <a:r>
                  <a:rPr lang="de-AT" sz="2000" b="1">
                    <a:solidFill>
                      <a:schemeClr val="tx1"/>
                    </a:solidFill>
                  </a:rPr>
                  <a:t>71</a:t>
                </a:r>
                <a:r>
                  <a:rPr lang="de-AT" sz="2000">
                    <a:solidFill>
                      <a:schemeClr val="tx1"/>
                    </a:solidFill>
                  </a:rPr>
                  <a:t>, 033625 (2005)</a:t>
                </a:r>
              </a:p>
              <a:p>
                <a:pPr algn="l">
                  <a:lnSpc>
                    <a:spcPct val="140000"/>
                  </a:lnSpc>
                  <a:buFontTx/>
                  <a:buChar char="•"/>
                </a:pPr>
                <a:r>
                  <a:rPr lang="de-AT" sz="2000">
                    <a:solidFill>
                      <a:schemeClr val="tx1"/>
                    </a:solidFill>
                  </a:rPr>
                  <a:t> Bulgac, Bertsch, PRL </a:t>
                </a:r>
                <a:r>
                  <a:rPr lang="de-AT" sz="2000" b="1">
                    <a:solidFill>
                      <a:schemeClr val="tx1"/>
                    </a:solidFill>
                  </a:rPr>
                  <a:t>94</a:t>
                </a:r>
                <a:r>
                  <a:rPr lang="de-AT" sz="2000">
                    <a:solidFill>
                      <a:schemeClr val="tx1"/>
                    </a:solidFill>
                  </a:rPr>
                  <a:t>, 070401 (2005)</a:t>
                </a:r>
              </a:p>
              <a:p>
                <a:pPr algn="l">
                  <a:lnSpc>
                    <a:spcPct val="140000"/>
                  </a:lnSpc>
                  <a:buFontTx/>
                  <a:buChar char="•"/>
                </a:pPr>
                <a:r>
                  <a:rPr lang="de-AT" sz="2000">
                    <a:solidFill>
                      <a:schemeClr val="tx1"/>
                    </a:solidFill>
                  </a:rPr>
                  <a:t> Kim, Zubarev, PRA </a:t>
                </a:r>
                <a:r>
                  <a:rPr lang="de-AT" sz="2000" b="1">
                    <a:solidFill>
                      <a:schemeClr val="tx1"/>
                    </a:solidFill>
                  </a:rPr>
                  <a:t>72</a:t>
                </a:r>
                <a:r>
                  <a:rPr lang="de-AT" sz="2000">
                    <a:solidFill>
                      <a:schemeClr val="tx1"/>
                    </a:solidFill>
                  </a:rPr>
                  <a:t>, 011603(R) (2005)</a:t>
                </a:r>
              </a:p>
              <a:p>
                <a:pPr algn="l">
                  <a:lnSpc>
                    <a:spcPct val="140000"/>
                  </a:lnSpc>
                  <a:buFontTx/>
                  <a:buChar char="•"/>
                </a:pPr>
                <a:r>
                  <a:rPr lang="de-AT" sz="2000">
                    <a:solidFill>
                      <a:schemeClr val="tx1"/>
                    </a:solidFill>
                  </a:rPr>
                  <a:t> Astrakharchik, Combescot, Leyronas, Stringari, PRL </a:t>
                </a:r>
                <a:r>
                  <a:rPr lang="de-AT" sz="2000" b="1">
                    <a:solidFill>
                      <a:schemeClr val="tx1"/>
                    </a:solidFill>
                  </a:rPr>
                  <a:t>95</a:t>
                </a:r>
                <a:r>
                  <a:rPr lang="de-AT" sz="2000">
                    <a:solidFill>
                      <a:schemeClr val="tx1"/>
                    </a:solidFill>
                  </a:rPr>
                  <a:t>, 030404 (2005)</a:t>
                </a:r>
              </a:p>
              <a:p>
                <a:pPr algn="l">
                  <a:lnSpc>
                    <a:spcPct val="140000"/>
                  </a:lnSpc>
                  <a:buFontTx/>
                  <a:buChar char="•"/>
                </a:pPr>
                <a:r>
                  <a:rPr lang="de-AT" sz="2000">
                    <a:solidFill>
                      <a:schemeClr val="tx1"/>
                    </a:solidFill>
                  </a:rPr>
                  <a:t> …</a:t>
                </a:r>
                <a:endParaRPr lang="de-AT" sz="2000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54439" name="Text Box 7"/>
              <p:cNvSpPr txBox="1">
                <a:spLocks noChangeArrowheads="1"/>
              </p:cNvSpPr>
              <p:nvPr/>
            </p:nvSpPr>
            <p:spPr bwMode="auto">
              <a:xfrm>
                <a:off x="4254" y="1157"/>
                <a:ext cx="11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de-DE" sz="36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theory</a:t>
                </a:r>
              </a:p>
            </p:txBody>
          </p:sp>
        </p:grpSp>
        <p:sp>
          <p:nvSpPr>
            <p:cNvPr id="1554440" name="Text Box 8"/>
            <p:cNvSpPr txBox="1">
              <a:spLocks noChangeArrowheads="1"/>
            </p:cNvSpPr>
            <p:nvPr/>
          </p:nvSpPr>
          <p:spPr bwMode="auto">
            <a:xfrm>
              <a:off x="1318" y="3159"/>
              <a:ext cx="2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i="1">
                  <a:solidFill>
                    <a:schemeClr val="tx1"/>
                  </a:solidFill>
                </a:rPr>
                <a:t>and many more recent papers…</a:t>
              </a:r>
            </a:p>
          </p:txBody>
        </p:sp>
      </p:grpSp>
      <p:grpSp>
        <p:nvGrpSpPr>
          <p:cNvPr id="1554445" name="Group 13"/>
          <p:cNvGrpSpPr>
            <a:grpSpLocks/>
          </p:cNvGrpSpPr>
          <p:nvPr/>
        </p:nvGrpSpPr>
        <p:grpSpPr bwMode="auto">
          <a:xfrm>
            <a:off x="368300" y="5676900"/>
            <a:ext cx="8343900" cy="977900"/>
            <a:chOff x="232" y="3576"/>
            <a:chExt cx="5256" cy="616"/>
          </a:xfrm>
        </p:grpSpPr>
        <p:sp>
          <p:nvSpPr>
            <p:cNvPr id="1554441" name="Rectangle 9"/>
            <p:cNvSpPr>
              <a:spLocks noChangeArrowheads="1"/>
            </p:cNvSpPr>
            <p:nvPr/>
          </p:nvSpPr>
          <p:spPr bwMode="auto">
            <a:xfrm>
              <a:off x="232" y="3576"/>
              <a:ext cx="5256" cy="6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554442" name="Text Box 10"/>
            <p:cNvSpPr txBox="1">
              <a:spLocks noChangeArrowheads="1"/>
            </p:cNvSpPr>
            <p:nvPr/>
          </p:nvSpPr>
          <p:spPr bwMode="auto">
            <a:xfrm>
              <a:off x="4310" y="3661"/>
              <a:ext cx="115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36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expt.</a:t>
              </a:r>
            </a:p>
          </p:txBody>
        </p:sp>
        <p:sp>
          <p:nvSpPr>
            <p:cNvPr id="1554444" name="Text Box 12"/>
            <p:cNvSpPr txBox="1">
              <a:spLocks noChangeArrowheads="1"/>
            </p:cNvSpPr>
            <p:nvPr/>
          </p:nvSpPr>
          <p:spPr bwMode="auto">
            <a:xfrm>
              <a:off x="342" y="3759"/>
              <a:ext cx="3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2000">
                  <a:solidFill>
                    <a:schemeClr val="tx1"/>
                  </a:solidFill>
                </a:rPr>
                <a:t>Duke Univ., J. Thomas group     /     Innsbruck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9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radial compression mode</a:t>
            </a:r>
            <a:endParaRPr lang="en-US"/>
          </a:p>
        </p:txBody>
      </p:sp>
      <p:grpSp>
        <p:nvGrpSpPr>
          <p:cNvPr id="1534009" name="Group 57"/>
          <p:cNvGrpSpPr>
            <a:grpSpLocks/>
          </p:cNvGrpSpPr>
          <p:nvPr/>
        </p:nvGrpSpPr>
        <p:grpSpPr bwMode="auto">
          <a:xfrm>
            <a:off x="228600" y="3225800"/>
            <a:ext cx="8705850" cy="1692275"/>
            <a:chOff x="144" y="1432"/>
            <a:chExt cx="5484" cy="1066"/>
          </a:xfrm>
        </p:grpSpPr>
        <p:sp>
          <p:nvSpPr>
            <p:cNvPr id="1533988" name="Rectangle 36"/>
            <p:cNvSpPr>
              <a:spLocks noChangeArrowheads="1"/>
            </p:cNvSpPr>
            <p:nvPr/>
          </p:nvSpPr>
          <p:spPr bwMode="auto">
            <a:xfrm>
              <a:off x="144" y="1432"/>
              <a:ext cx="5484" cy="106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533989" name="Line 37"/>
            <p:cNvSpPr>
              <a:spLocks noChangeShapeType="1"/>
            </p:cNvSpPr>
            <p:nvPr/>
          </p:nvSpPr>
          <p:spPr bwMode="auto">
            <a:xfrm flipV="1">
              <a:off x="2895" y="1806"/>
              <a:ext cx="211" cy="1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533990" name="Oval 38"/>
            <p:cNvSpPr>
              <a:spLocks noChangeArrowheads="1"/>
            </p:cNvSpPr>
            <p:nvPr/>
          </p:nvSpPr>
          <p:spPr bwMode="auto">
            <a:xfrm>
              <a:off x="1179" y="1938"/>
              <a:ext cx="3373" cy="96"/>
            </a:xfrm>
            <a:prstGeom prst="ellipse">
              <a:avLst/>
            </a:prstGeom>
            <a:solidFill>
              <a:srgbClr val="5F5F5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533991" name="Text Box 39"/>
            <p:cNvSpPr txBox="1">
              <a:spLocks noChangeArrowheads="1"/>
            </p:cNvSpPr>
            <p:nvPr/>
          </p:nvSpPr>
          <p:spPr bwMode="auto">
            <a:xfrm>
              <a:off x="262" y="1540"/>
              <a:ext cx="19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2400"/>
                <a:t>radial breathing mode</a:t>
              </a:r>
              <a:endParaRPr lang="en-US" sz="2400"/>
            </a:p>
          </p:txBody>
        </p:sp>
        <p:sp>
          <p:nvSpPr>
            <p:cNvPr id="1533992" name="Line 40"/>
            <p:cNvSpPr>
              <a:spLocks noChangeShapeType="1"/>
            </p:cNvSpPr>
            <p:nvPr/>
          </p:nvSpPr>
          <p:spPr bwMode="auto">
            <a:xfrm flipV="1">
              <a:off x="2868" y="1646"/>
              <a:ext cx="0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1533993" name="Line 41"/>
            <p:cNvSpPr>
              <a:spLocks noChangeShapeType="1"/>
            </p:cNvSpPr>
            <p:nvPr/>
          </p:nvSpPr>
          <p:spPr bwMode="auto">
            <a:xfrm flipV="1">
              <a:off x="2868" y="2031"/>
              <a:ext cx="0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1533994" name="Line 42"/>
            <p:cNvSpPr>
              <a:spLocks noChangeShapeType="1"/>
            </p:cNvSpPr>
            <p:nvPr/>
          </p:nvSpPr>
          <p:spPr bwMode="auto">
            <a:xfrm flipV="1">
              <a:off x="2626" y="1998"/>
              <a:ext cx="211" cy="1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534002" name="Text Box 50"/>
            <p:cNvSpPr txBox="1">
              <a:spLocks noChangeArrowheads="1"/>
            </p:cNvSpPr>
            <p:nvPr/>
          </p:nvSpPr>
          <p:spPr bwMode="auto">
            <a:xfrm>
              <a:off x="4168" y="2159"/>
              <a:ext cx="13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AT"/>
                <a:t> compression mode</a:t>
              </a:r>
              <a:endParaRPr lang="de-AT" noProof="1"/>
            </a:p>
          </p:txBody>
        </p:sp>
        <p:sp>
          <p:nvSpPr>
            <p:cNvPr id="1534004" name="Text Box 52"/>
            <p:cNvSpPr txBox="1">
              <a:spLocks noChangeArrowheads="1"/>
            </p:cNvSpPr>
            <p:nvPr/>
          </p:nvSpPr>
          <p:spPr bwMode="auto">
            <a:xfrm>
              <a:off x="304" y="2169"/>
              <a:ext cx="1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de-DE" noProof="1">
                <a:solidFill>
                  <a:schemeClr val="tx1"/>
                </a:solidFill>
              </a:endParaRPr>
            </a:p>
          </p:txBody>
        </p:sp>
      </p:grpSp>
      <p:grpSp>
        <p:nvGrpSpPr>
          <p:cNvPr id="1534010" name="Group 58"/>
          <p:cNvGrpSpPr>
            <a:grpSpLocks/>
          </p:cNvGrpSpPr>
          <p:nvPr/>
        </p:nvGrpSpPr>
        <p:grpSpPr bwMode="auto">
          <a:xfrm>
            <a:off x="746125" y="1501775"/>
            <a:ext cx="7629525" cy="1389063"/>
            <a:chOff x="486" y="2762"/>
            <a:chExt cx="4806" cy="875"/>
          </a:xfrm>
        </p:grpSpPr>
        <p:sp>
          <p:nvSpPr>
            <p:cNvPr id="1534005" name="Text Box 53"/>
            <p:cNvSpPr txBox="1">
              <a:spLocks noChangeArrowheads="1"/>
            </p:cNvSpPr>
            <p:nvPr/>
          </p:nvSpPr>
          <p:spPr bwMode="auto">
            <a:xfrm>
              <a:off x="494" y="3043"/>
              <a:ext cx="236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AT" sz="1400">
                  <a:solidFill>
                    <a:schemeClr val="tx1"/>
                  </a:solidFill>
                </a:rPr>
                <a:t>Bartenstein et al., PRL </a:t>
              </a:r>
              <a:r>
                <a:rPr lang="de-AT" sz="1400" b="1">
                  <a:solidFill>
                    <a:schemeClr val="tx1"/>
                  </a:solidFill>
                </a:rPr>
                <a:t>92</a:t>
              </a:r>
              <a:r>
                <a:rPr lang="de-AT" sz="1400">
                  <a:solidFill>
                    <a:schemeClr val="tx1"/>
                  </a:solidFill>
                </a:rPr>
                <a:t>, 203201 (2004)</a:t>
              </a:r>
            </a:p>
            <a:p>
              <a:pPr algn="l"/>
              <a:r>
                <a:rPr lang="de-AT" sz="1400">
                  <a:solidFill>
                    <a:schemeClr val="tx1"/>
                  </a:solidFill>
                </a:rPr>
                <a:t>   see also Altmeyer et al., cond-mat/0611285</a:t>
              </a:r>
            </a:p>
            <a:p>
              <a:pPr algn="l"/>
              <a:endParaRPr lang="de-AT" sz="1400">
                <a:solidFill>
                  <a:schemeClr val="tx1"/>
                </a:solidFill>
              </a:endParaRPr>
            </a:p>
            <a:p>
              <a:pPr algn="l"/>
              <a:r>
                <a:rPr lang="de-AT" sz="1400">
                  <a:solidFill>
                    <a:schemeClr val="tx1"/>
                  </a:solidFill>
                </a:rPr>
                <a:t>Altmeyer et al., PRL </a:t>
              </a:r>
              <a:r>
                <a:rPr lang="de-AT" sz="1400" b="1">
                  <a:solidFill>
                    <a:schemeClr val="tx1"/>
                  </a:solidFill>
                </a:rPr>
                <a:t>98</a:t>
              </a:r>
              <a:r>
                <a:rPr lang="de-AT" sz="1400">
                  <a:solidFill>
                    <a:schemeClr val="tx1"/>
                  </a:solidFill>
                </a:rPr>
                <a:t>, 0404401 (2007)</a:t>
              </a:r>
            </a:p>
          </p:txBody>
        </p:sp>
        <p:sp>
          <p:nvSpPr>
            <p:cNvPr id="1534006" name="Text Box 54"/>
            <p:cNvSpPr txBox="1">
              <a:spLocks noChangeArrowheads="1"/>
            </p:cNvSpPr>
            <p:nvPr/>
          </p:nvSpPr>
          <p:spPr bwMode="auto">
            <a:xfrm>
              <a:off x="486" y="2783"/>
              <a:ext cx="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>
                  <a:solidFill>
                    <a:schemeClr val="tx1"/>
                  </a:solidFill>
                </a:rPr>
                <a:t>Innsbruck</a:t>
              </a:r>
            </a:p>
          </p:txBody>
        </p:sp>
        <p:sp>
          <p:nvSpPr>
            <p:cNvPr id="1534007" name="Text Box 55"/>
            <p:cNvSpPr txBox="1">
              <a:spLocks noChangeArrowheads="1"/>
            </p:cNvSpPr>
            <p:nvPr/>
          </p:nvSpPr>
          <p:spPr bwMode="auto">
            <a:xfrm>
              <a:off x="3233" y="3011"/>
              <a:ext cx="2059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de-AT" sz="1400">
                  <a:solidFill>
                    <a:schemeClr val="tx1"/>
                  </a:solidFill>
                </a:rPr>
                <a:t>Kinast et al., PRL </a:t>
              </a:r>
              <a:r>
                <a:rPr lang="de-AT" sz="1400" b="1">
                  <a:solidFill>
                    <a:schemeClr val="tx1"/>
                  </a:solidFill>
                </a:rPr>
                <a:t>92</a:t>
              </a:r>
              <a:r>
                <a:rPr lang="de-AT" sz="1400">
                  <a:solidFill>
                    <a:schemeClr val="tx1"/>
                  </a:solidFill>
                </a:rPr>
                <a:t>, 150402 (2004)</a:t>
              </a:r>
            </a:p>
            <a:p>
              <a:pPr algn="l">
                <a:lnSpc>
                  <a:spcPct val="140000"/>
                </a:lnSpc>
              </a:pPr>
              <a:r>
                <a:rPr lang="de-AT" sz="1400">
                  <a:solidFill>
                    <a:schemeClr val="tx1"/>
                  </a:solidFill>
                </a:rPr>
                <a:t>Kinast et al. PRA </a:t>
              </a:r>
              <a:r>
                <a:rPr lang="de-AT" sz="1400" b="1">
                  <a:solidFill>
                    <a:schemeClr val="tx1"/>
                  </a:solidFill>
                </a:rPr>
                <a:t>70</a:t>
              </a:r>
              <a:r>
                <a:rPr lang="de-AT" sz="1400">
                  <a:solidFill>
                    <a:schemeClr val="tx1"/>
                  </a:solidFill>
                </a:rPr>
                <a:t>, 051401(R) (2004)</a:t>
              </a:r>
            </a:p>
            <a:p>
              <a:pPr algn="l">
                <a:lnSpc>
                  <a:spcPct val="140000"/>
                </a:lnSpc>
              </a:pPr>
              <a:r>
                <a:rPr lang="de-AT" sz="1400">
                  <a:solidFill>
                    <a:schemeClr val="tx1"/>
                  </a:solidFill>
                </a:rPr>
                <a:t>Kinast et al., PRL </a:t>
              </a:r>
              <a:r>
                <a:rPr lang="de-AT" sz="1400" b="1">
                  <a:solidFill>
                    <a:schemeClr val="tx1"/>
                  </a:solidFill>
                </a:rPr>
                <a:t>94</a:t>
              </a:r>
              <a:r>
                <a:rPr lang="de-AT" sz="1400">
                  <a:solidFill>
                    <a:schemeClr val="tx1"/>
                  </a:solidFill>
                </a:rPr>
                <a:t>, 170404 (2005)</a:t>
              </a:r>
            </a:p>
          </p:txBody>
        </p:sp>
        <p:sp>
          <p:nvSpPr>
            <p:cNvPr id="1534008" name="Text Box 56"/>
            <p:cNvSpPr txBox="1">
              <a:spLocks noChangeArrowheads="1"/>
            </p:cNvSpPr>
            <p:nvPr/>
          </p:nvSpPr>
          <p:spPr bwMode="auto">
            <a:xfrm>
              <a:off x="3225" y="2762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>
                  <a:solidFill>
                    <a:schemeClr val="tx1"/>
                  </a:solidFill>
                </a:rPr>
                <a:t>Duke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ChangeArrowheads="1"/>
          </p:cNvSpPr>
          <p:nvPr/>
        </p:nvSpPr>
        <p:spPr bwMode="auto">
          <a:xfrm>
            <a:off x="1666875" y="847725"/>
            <a:ext cx="6105525" cy="569595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radial compression mode</a:t>
            </a:r>
          </a:p>
        </p:txBody>
      </p:sp>
      <p:graphicFrame>
        <p:nvGraphicFramePr>
          <p:cNvPr id="1536004" name="Object 4"/>
          <p:cNvGraphicFramePr>
            <a:graphicFrameLocks noChangeAspect="1"/>
          </p:cNvGraphicFramePr>
          <p:nvPr>
            <p:ph idx="1"/>
          </p:nvPr>
        </p:nvGraphicFramePr>
        <p:xfrm>
          <a:off x="1201738" y="393700"/>
          <a:ext cx="7104062" cy="6519863"/>
        </p:xfrm>
        <a:graphic>
          <a:graphicData uri="http://schemas.openxmlformats.org/presentationml/2006/ole">
            <p:oleObj spid="_x0000_s1536004" name="Graph" r:id="rId4" imgW="3476160" imgH="3191040" progId="">
              <p:embed/>
            </p:oleObj>
          </a:graphicData>
        </a:graphic>
      </p:graphicFrame>
      <p:sp>
        <p:nvSpPr>
          <p:cNvPr id="1536005" name="Text Box 5"/>
          <p:cNvSpPr txBox="1">
            <a:spLocks noChangeArrowheads="1"/>
          </p:cNvSpPr>
          <p:nvPr/>
        </p:nvSpPr>
        <p:spPr bwMode="auto">
          <a:xfrm>
            <a:off x="182563" y="1060450"/>
            <a:ext cx="15240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400"/>
              <a:t>frequency</a:t>
            </a:r>
          </a:p>
          <a:p>
            <a:pPr algn="l"/>
            <a:r>
              <a:rPr lang="de-DE"/>
              <a:t>(normalized</a:t>
            </a:r>
          </a:p>
          <a:p>
            <a:pPr algn="l"/>
            <a:r>
              <a:rPr lang="de-DE"/>
              <a:t>to sloshing</a:t>
            </a:r>
          </a:p>
          <a:p>
            <a:pPr algn="l"/>
            <a:r>
              <a:rPr lang="de-DE"/>
              <a:t>mode)</a:t>
            </a:r>
            <a:endParaRPr lang="en-US"/>
          </a:p>
        </p:txBody>
      </p:sp>
      <p:sp>
        <p:nvSpPr>
          <p:cNvPr id="1536006" name="Text Box 6"/>
          <p:cNvSpPr txBox="1">
            <a:spLocks noChangeArrowheads="1"/>
          </p:cNvSpPr>
          <p:nvPr/>
        </p:nvSpPr>
        <p:spPr bwMode="auto">
          <a:xfrm>
            <a:off x="234950" y="3722688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400"/>
              <a:t>damping</a:t>
            </a:r>
            <a:endParaRPr lang="en-US"/>
          </a:p>
        </p:txBody>
      </p:sp>
      <p:grpSp>
        <p:nvGrpSpPr>
          <p:cNvPr id="1536007" name="Group 7"/>
          <p:cNvGrpSpPr>
            <a:grpSpLocks/>
          </p:cNvGrpSpPr>
          <p:nvPr/>
        </p:nvGrpSpPr>
        <p:grpSpPr bwMode="auto">
          <a:xfrm>
            <a:off x="2593975" y="3221038"/>
            <a:ext cx="5073650" cy="412750"/>
            <a:chOff x="1634" y="2029"/>
            <a:chExt cx="3196" cy="260"/>
          </a:xfrm>
        </p:grpSpPr>
        <p:sp>
          <p:nvSpPr>
            <p:cNvPr id="1536008" name="Text Box 8"/>
            <p:cNvSpPr txBox="1">
              <a:spLocks noChangeArrowheads="1"/>
            </p:cNvSpPr>
            <p:nvPr/>
          </p:nvSpPr>
          <p:spPr bwMode="auto">
            <a:xfrm>
              <a:off x="1634" y="2029"/>
              <a:ext cx="1350" cy="25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r>
                <a:rPr lang="de-AT" sz="2000" b="1" i="1">
                  <a:solidFill>
                    <a:srgbClr val="FF3300"/>
                  </a:solidFill>
                </a:rPr>
                <a:t>hydrodynamic</a:t>
              </a:r>
              <a:endParaRPr lang="de-DE" sz="2000" b="1" i="1">
                <a:solidFill>
                  <a:srgbClr val="FF3300"/>
                </a:solidFill>
              </a:endParaRPr>
            </a:p>
          </p:txBody>
        </p:sp>
        <p:sp>
          <p:nvSpPr>
            <p:cNvPr id="1536009" name="Text Box 9"/>
            <p:cNvSpPr txBox="1">
              <a:spLocks noChangeArrowheads="1"/>
            </p:cNvSpPr>
            <p:nvPr/>
          </p:nvSpPr>
          <p:spPr bwMode="auto">
            <a:xfrm>
              <a:off x="3096" y="2033"/>
              <a:ext cx="1734" cy="256"/>
            </a:xfrm>
            <a:prstGeom prst="rect">
              <a:avLst/>
            </a:prstGeom>
            <a:solidFill>
              <a:srgbClr val="FFD5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r>
                <a:rPr lang="de-AT" sz="2000" b="1" i="1">
                  <a:solidFill>
                    <a:srgbClr val="D60093"/>
                  </a:solidFill>
                </a:rPr>
                <a:t>collisionless</a:t>
              </a:r>
              <a:endParaRPr lang="de-DE" sz="2000" b="1" i="1">
                <a:solidFill>
                  <a:srgbClr val="D60093"/>
                </a:solidFill>
              </a:endParaRPr>
            </a:p>
          </p:txBody>
        </p:sp>
      </p:grpSp>
      <p:sp>
        <p:nvSpPr>
          <p:cNvPr id="1536010" name="Rectangle 10"/>
          <p:cNvSpPr>
            <a:spLocks noChangeArrowheads="1"/>
          </p:cNvSpPr>
          <p:nvPr/>
        </p:nvSpPr>
        <p:spPr bwMode="auto">
          <a:xfrm>
            <a:off x="5237163" y="2497138"/>
            <a:ext cx="2295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AT" sz="1600">
                <a:solidFill>
                  <a:schemeClr val="tx1"/>
                </a:solidFill>
              </a:rPr>
              <a:t>Bartenstein et al.,</a:t>
            </a:r>
          </a:p>
          <a:p>
            <a:pPr algn="l"/>
            <a:r>
              <a:rPr lang="de-AT" sz="1600">
                <a:solidFill>
                  <a:schemeClr val="tx1"/>
                </a:solidFill>
              </a:rPr>
              <a:t>PRL </a:t>
            </a:r>
            <a:r>
              <a:rPr lang="de-AT" sz="1600" b="1">
                <a:solidFill>
                  <a:schemeClr val="tx1"/>
                </a:solidFill>
              </a:rPr>
              <a:t>92</a:t>
            </a:r>
            <a:r>
              <a:rPr lang="de-AT" sz="1600">
                <a:solidFill>
                  <a:schemeClr val="tx1"/>
                </a:solidFill>
              </a:rPr>
              <a:t>, 203201 (2004)</a:t>
            </a:r>
          </a:p>
        </p:txBody>
      </p:sp>
      <p:grpSp>
        <p:nvGrpSpPr>
          <p:cNvPr id="1536014" name="Group 14"/>
          <p:cNvGrpSpPr>
            <a:grpSpLocks/>
          </p:cNvGrpSpPr>
          <p:nvPr/>
        </p:nvGrpSpPr>
        <p:grpSpPr bwMode="auto">
          <a:xfrm>
            <a:off x="3527425" y="2984500"/>
            <a:ext cx="2419350" cy="2457450"/>
            <a:chOff x="2222" y="1880"/>
            <a:chExt cx="1524" cy="1548"/>
          </a:xfrm>
        </p:grpSpPr>
        <p:sp>
          <p:nvSpPr>
            <p:cNvPr id="1536012" name="Text Box 12"/>
            <p:cNvSpPr txBox="1">
              <a:spLocks noChangeArrowheads="1"/>
            </p:cNvSpPr>
            <p:nvPr/>
          </p:nvSpPr>
          <p:spPr bwMode="auto">
            <a:xfrm>
              <a:off x="2222" y="2559"/>
              <a:ext cx="1524" cy="869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/>
                <a:t>plausible explanation:</a:t>
              </a:r>
            </a:p>
            <a:p>
              <a:r>
                <a:rPr lang="de-DE"/>
                <a:t>coupling of coll. osc.</a:t>
              </a:r>
            </a:p>
            <a:p>
              <a:r>
                <a:rPr lang="de-DE"/>
                <a:t>to pairing gap</a:t>
              </a:r>
            </a:p>
            <a:p>
              <a:r>
                <a:rPr lang="de-DE" sz="1400">
                  <a:solidFill>
                    <a:schemeClr val="tx1"/>
                  </a:solidFill>
                </a:rPr>
                <a:t>C. Chin et al.,</a:t>
              </a:r>
            </a:p>
            <a:p>
              <a:r>
                <a:rPr lang="de-DE" sz="1400">
                  <a:solidFill>
                    <a:schemeClr val="tx1"/>
                  </a:solidFill>
                </a:rPr>
                <a:t>Science </a:t>
              </a:r>
              <a:r>
                <a:rPr lang="de-DE" sz="1400" b="1">
                  <a:solidFill>
                    <a:schemeClr val="tx1"/>
                  </a:solidFill>
                </a:rPr>
                <a:t>305</a:t>
              </a:r>
              <a:r>
                <a:rPr lang="de-DE" sz="1400">
                  <a:solidFill>
                    <a:schemeClr val="tx1"/>
                  </a:solidFill>
                </a:rPr>
                <a:t>, 1128 (2004)</a:t>
              </a:r>
            </a:p>
          </p:txBody>
        </p:sp>
        <p:sp>
          <p:nvSpPr>
            <p:cNvPr id="1536013" name="Line 13"/>
            <p:cNvSpPr>
              <a:spLocks noChangeShapeType="1"/>
            </p:cNvSpPr>
            <p:nvPr/>
          </p:nvSpPr>
          <p:spPr bwMode="auto">
            <a:xfrm flipV="1">
              <a:off x="3048" y="1880"/>
              <a:ext cx="0" cy="68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  <p:sp>
        <p:nvSpPr>
          <p:cNvPr id="1536015" name="Text Box 15"/>
          <p:cNvSpPr txBox="1">
            <a:spLocks noChangeArrowheads="1"/>
          </p:cNvSpPr>
          <p:nvPr/>
        </p:nvSpPr>
        <p:spPr bwMode="auto">
          <a:xfrm>
            <a:off x="4968875" y="177800"/>
            <a:ext cx="157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3300"/>
                </a:solidFill>
              </a:rPr>
              <a:t>2004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ChangeArrowheads="1"/>
          </p:cNvSpPr>
          <p:nvPr/>
        </p:nvSpPr>
        <p:spPr bwMode="auto">
          <a:xfrm>
            <a:off x="1028700" y="1028700"/>
            <a:ext cx="6972300" cy="4810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1545219" name="Picture 3" descr="mod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913" y="1084263"/>
            <a:ext cx="6743700" cy="4697412"/>
          </a:xfrm>
          <a:prstGeom prst="rect">
            <a:avLst/>
          </a:prstGeom>
          <a:noFill/>
        </p:spPr>
      </p:pic>
      <p:sp>
        <p:nvSpPr>
          <p:cNvPr id="1545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precision measurements</a:t>
            </a:r>
            <a:endParaRPr lang="de-AT" noProof="1"/>
          </a:p>
        </p:txBody>
      </p:sp>
      <p:pic>
        <p:nvPicPr>
          <p:cNvPr id="1545222" name="Picture 6" descr="mod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725" y="1112838"/>
            <a:ext cx="6186488" cy="4173537"/>
          </a:xfrm>
          <a:prstGeom prst="rect">
            <a:avLst/>
          </a:prstGeom>
          <a:noFill/>
        </p:spPr>
      </p:pic>
      <p:grpSp>
        <p:nvGrpSpPr>
          <p:cNvPr id="1545223" name="Group 7"/>
          <p:cNvGrpSpPr>
            <a:grpSpLocks/>
          </p:cNvGrpSpPr>
          <p:nvPr/>
        </p:nvGrpSpPr>
        <p:grpSpPr bwMode="auto">
          <a:xfrm>
            <a:off x="2225675" y="4503738"/>
            <a:ext cx="5426075" cy="404812"/>
            <a:chOff x="1402" y="3077"/>
            <a:chExt cx="3418" cy="255"/>
          </a:xfrm>
        </p:grpSpPr>
        <p:sp>
          <p:nvSpPr>
            <p:cNvPr id="1545224" name="Text Box 8"/>
            <p:cNvSpPr txBox="1">
              <a:spLocks noChangeArrowheads="1"/>
            </p:cNvSpPr>
            <p:nvPr/>
          </p:nvSpPr>
          <p:spPr bwMode="auto">
            <a:xfrm>
              <a:off x="1430" y="3077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AT" b="1"/>
                <a:t>BEC</a:t>
              </a:r>
              <a:endParaRPr lang="de-AT" b="1" noProof="1"/>
            </a:p>
          </p:txBody>
        </p:sp>
        <p:sp>
          <p:nvSpPr>
            <p:cNvPr id="1545225" name="Text Box 9"/>
            <p:cNvSpPr txBox="1">
              <a:spLocks noChangeArrowheads="1"/>
            </p:cNvSpPr>
            <p:nvPr/>
          </p:nvSpPr>
          <p:spPr bwMode="auto">
            <a:xfrm>
              <a:off x="4400" y="3101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AT" b="1"/>
                <a:t>BCS</a:t>
              </a:r>
              <a:endParaRPr lang="de-AT" b="1" noProof="1"/>
            </a:p>
          </p:txBody>
        </p:sp>
        <p:sp>
          <p:nvSpPr>
            <p:cNvPr id="1545226" name="Line 10"/>
            <p:cNvSpPr>
              <a:spLocks noChangeShapeType="1"/>
            </p:cNvSpPr>
            <p:nvPr/>
          </p:nvSpPr>
          <p:spPr bwMode="auto">
            <a:xfrm>
              <a:off x="4374" y="3318"/>
              <a:ext cx="44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1545227" name="Line 11"/>
            <p:cNvSpPr>
              <a:spLocks noChangeShapeType="1"/>
            </p:cNvSpPr>
            <p:nvPr/>
          </p:nvSpPr>
          <p:spPr bwMode="auto">
            <a:xfrm>
              <a:off x="1402" y="3310"/>
              <a:ext cx="44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  <p:sp>
        <p:nvSpPr>
          <p:cNvPr id="1545228" name="Rectangle 12"/>
          <p:cNvSpPr>
            <a:spLocks noChangeArrowheads="1"/>
          </p:cNvSpPr>
          <p:nvPr/>
        </p:nvSpPr>
        <p:spPr bwMode="auto">
          <a:xfrm>
            <a:off x="3489325" y="1252538"/>
            <a:ext cx="427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AT"/>
              <a:t>Altmeyer et al., PRL 98, 0404401 (2007)</a:t>
            </a:r>
          </a:p>
        </p:txBody>
      </p:sp>
      <p:sp>
        <p:nvSpPr>
          <p:cNvPr id="1545231" name="Text Box 15"/>
          <p:cNvSpPr txBox="1">
            <a:spLocks noChangeArrowheads="1"/>
          </p:cNvSpPr>
          <p:nvPr/>
        </p:nvSpPr>
        <p:spPr bwMode="auto">
          <a:xfrm>
            <a:off x="5087938" y="2041525"/>
            <a:ext cx="2295525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600" b="1">
                <a:solidFill>
                  <a:srgbClr val="FF3300"/>
                </a:solidFill>
              </a:rPr>
              <a:t>quantum Monte carlo</a:t>
            </a:r>
          </a:p>
          <a:p>
            <a:pPr algn="l"/>
            <a:r>
              <a:rPr lang="de-AT" sz="1600">
                <a:solidFill>
                  <a:srgbClr val="FF3300"/>
                </a:solidFill>
              </a:rPr>
              <a:t>Astrakharchik et al., </a:t>
            </a:r>
          </a:p>
          <a:p>
            <a:pPr algn="l"/>
            <a:r>
              <a:rPr lang="de-AT" sz="1600">
                <a:solidFill>
                  <a:srgbClr val="FF3300"/>
                </a:solidFill>
              </a:rPr>
              <a:t>PRL 95, 030404 (2005)</a:t>
            </a:r>
          </a:p>
          <a:p>
            <a:pPr algn="l"/>
            <a:endParaRPr lang="de-DE" sz="1600">
              <a:solidFill>
                <a:srgbClr val="FF3300"/>
              </a:solidFill>
            </a:endParaRPr>
          </a:p>
        </p:txBody>
      </p:sp>
      <p:sp>
        <p:nvSpPr>
          <p:cNvPr id="1545232" name="Text Box 16"/>
          <p:cNvSpPr txBox="1">
            <a:spLocks noChangeArrowheads="1"/>
          </p:cNvSpPr>
          <p:nvPr/>
        </p:nvSpPr>
        <p:spPr bwMode="auto">
          <a:xfrm>
            <a:off x="5080000" y="2922588"/>
            <a:ext cx="1685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chemeClr val="tx1"/>
                </a:solidFill>
              </a:rPr>
              <a:t>mean-field BCS</a:t>
            </a:r>
          </a:p>
        </p:txBody>
      </p:sp>
      <p:sp>
        <p:nvSpPr>
          <p:cNvPr id="1545233" name="Text Box 17"/>
          <p:cNvSpPr txBox="1">
            <a:spLocks noChangeArrowheads="1"/>
          </p:cNvSpPr>
          <p:nvPr/>
        </p:nvSpPr>
        <p:spPr bwMode="auto">
          <a:xfrm>
            <a:off x="676275" y="5973763"/>
            <a:ext cx="7845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AT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precision test of many-body theories !</a:t>
            </a:r>
            <a:endParaRPr lang="de-AT" sz="3200" b="1" noProof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28" grpId="0"/>
      <p:bldP spid="15452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de-DE"/>
              <a:t>Cs</a:t>
            </a:r>
          </a:p>
        </p:txBody>
      </p:sp>
      <p:pic>
        <p:nvPicPr>
          <p:cNvPr id="1728515" name="Picture 3" descr="P1010139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t="5786" r="2177" b="38977"/>
          <a:stretch>
            <a:fillRect/>
          </a:stretch>
        </p:blipFill>
        <p:spPr bwMode="auto">
          <a:xfrm>
            <a:off x="0" y="-25400"/>
            <a:ext cx="914241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8516" name="Text Box 4"/>
          <p:cNvSpPr txBox="1">
            <a:spLocks noChangeArrowheads="1"/>
          </p:cNvSpPr>
          <p:nvPr/>
        </p:nvSpPr>
        <p:spPr bwMode="auto">
          <a:xfrm>
            <a:off x="2601913" y="2038350"/>
            <a:ext cx="4275137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360000" tIns="108000" rIns="360000" bIns="108000">
            <a:spAutoFit/>
          </a:bodyPr>
          <a:lstStyle/>
          <a:p>
            <a:r>
              <a:rPr lang="de-AT" sz="4000" b="1">
                <a:solidFill>
                  <a:schemeClr val="bg1"/>
                </a:solidFill>
                <a:latin typeface="Comic Sans MS" pitchFamily="66" charset="0"/>
              </a:rPr>
              <a:t>surface modes</a:t>
            </a:r>
            <a:endParaRPr lang="de-DE" sz="40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3" descr="crop_group-on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0"/>
            <a:ext cx="299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AT" sz="3200" b="1">
                <a:solidFill>
                  <a:srgbClr val="FF3300"/>
                </a:solidFill>
                <a:latin typeface="Arial" charset="0"/>
              </a:rPr>
              <a:t>ultracold.at</a:t>
            </a:r>
            <a:r>
              <a:rPr lang="de-AT" sz="2400" b="1">
                <a:latin typeface="Arial" charset="0"/>
              </a:rPr>
              <a:t>oms</a:t>
            </a:r>
            <a:endParaRPr lang="de-DE" sz="2400" b="1">
              <a:latin typeface="Arial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021513" y="0"/>
            <a:ext cx="2122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AT" sz="3200" b="1">
                <a:solidFill>
                  <a:srgbClr val="FF3300"/>
                </a:solidFill>
                <a:latin typeface="Arial" charset="0"/>
              </a:rPr>
              <a:t>Innsbruck</a:t>
            </a:r>
            <a:endParaRPr lang="de-DE" sz="2400" b="1">
              <a:latin typeface="Arial" charset="0"/>
            </a:endParaRPr>
          </a:p>
        </p:txBody>
      </p:sp>
      <p:grpSp>
        <p:nvGrpSpPr>
          <p:cNvPr id="2" name="Gruppieren 23"/>
          <p:cNvGrpSpPr>
            <a:grpSpLocks/>
          </p:cNvGrpSpPr>
          <p:nvPr/>
        </p:nvGrpSpPr>
        <p:grpSpPr bwMode="auto">
          <a:xfrm>
            <a:off x="274638" y="952500"/>
            <a:ext cx="4883150" cy="1697038"/>
            <a:chOff x="274638" y="952500"/>
            <a:chExt cx="4883150" cy="1697038"/>
          </a:xfrm>
        </p:grpSpPr>
        <p:sp>
          <p:nvSpPr>
            <p:cNvPr id="10247" name="Rectangle 87"/>
            <p:cNvSpPr>
              <a:spLocks noChangeArrowheads="1"/>
            </p:cNvSpPr>
            <p:nvPr/>
          </p:nvSpPr>
          <p:spPr bwMode="auto">
            <a:xfrm>
              <a:off x="4535488" y="2224088"/>
              <a:ext cx="6223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dirty="0">
                  <a:solidFill>
                    <a:srgbClr val="FFFF00"/>
                  </a:solidFill>
                  <a:latin typeface="Arial" charset="0"/>
                </a:rPr>
                <a:t>HCN</a:t>
              </a:r>
            </a:p>
          </p:txBody>
        </p:sp>
        <p:sp>
          <p:nvSpPr>
            <p:cNvPr id="10248" name="Rectangle 88"/>
            <p:cNvSpPr>
              <a:spLocks noChangeArrowheads="1"/>
            </p:cNvSpPr>
            <p:nvPr/>
          </p:nvSpPr>
          <p:spPr bwMode="auto">
            <a:xfrm>
              <a:off x="2544763" y="2312988"/>
              <a:ext cx="4429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FFFF00"/>
                  </a:solidFill>
                  <a:latin typeface="Arial" charset="0"/>
                </a:rPr>
                <a:t>FS</a:t>
              </a:r>
            </a:p>
          </p:txBody>
        </p:sp>
        <p:sp>
          <p:nvSpPr>
            <p:cNvPr id="10249" name="Rectangle 89"/>
            <p:cNvSpPr>
              <a:spLocks noChangeArrowheads="1"/>
            </p:cNvSpPr>
            <p:nvPr/>
          </p:nvSpPr>
          <p:spPr bwMode="auto">
            <a:xfrm>
              <a:off x="4283075" y="952500"/>
              <a:ext cx="488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FFFF00"/>
                  </a:solidFill>
                  <a:latin typeface="Arial" charset="0"/>
                </a:rPr>
                <a:t>RG</a:t>
              </a:r>
            </a:p>
          </p:txBody>
        </p:sp>
        <p:sp>
          <p:nvSpPr>
            <p:cNvPr id="10250" name="Rectangle 90"/>
            <p:cNvSpPr>
              <a:spLocks noChangeArrowheads="1"/>
            </p:cNvSpPr>
            <p:nvPr/>
          </p:nvSpPr>
          <p:spPr bwMode="auto">
            <a:xfrm>
              <a:off x="274638" y="2079625"/>
              <a:ext cx="5934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FFFF00"/>
                  </a:solidFill>
                  <a:latin typeface="Arial" charset="0"/>
                </a:rPr>
                <a:t>JHD</a:t>
              </a:r>
            </a:p>
          </p:txBody>
        </p:sp>
      </p:grpSp>
      <p:grpSp>
        <p:nvGrpSpPr>
          <p:cNvPr id="3" name="Gruppieren 31"/>
          <p:cNvGrpSpPr/>
          <p:nvPr/>
        </p:nvGrpSpPr>
        <p:grpSpPr>
          <a:xfrm>
            <a:off x="473075" y="4525963"/>
            <a:ext cx="8147050" cy="2229257"/>
            <a:chOff x="473075" y="4525963"/>
            <a:chExt cx="8147050" cy="2229257"/>
          </a:xfrm>
        </p:grpSpPr>
        <p:sp>
          <p:nvSpPr>
            <p:cNvPr id="10251" name="Rectangle 74"/>
            <p:cNvSpPr>
              <a:spLocks noChangeArrowheads="1"/>
            </p:cNvSpPr>
            <p:nvPr/>
          </p:nvSpPr>
          <p:spPr bwMode="auto">
            <a:xfrm>
              <a:off x="495300" y="6319838"/>
              <a:ext cx="3724275" cy="41910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79999"/>
                  </a:schemeClr>
                </a:gs>
              </a:gsLst>
              <a:lin ang="54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chemeClr val="bg1"/>
                </a:solidFill>
              </a:endParaRPr>
            </a:p>
          </p:txBody>
        </p:sp>
        <p:sp>
          <p:nvSpPr>
            <p:cNvPr id="10252" name="Rectangle 39"/>
            <p:cNvSpPr>
              <a:spLocks noChangeArrowheads="1"/>
            </p:cNvSpPr>
            <p:nvPr/>
          </p:nvSpPr>
          <p:spPr bwMode="auto">
            <a:xfrm>
              <a:off x="4830763" y="5119688"/>
              <a:ext cx="3687762" cy="41910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79999"/>
                  </a:schemeClr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chemeClr val="bg1"/>
                </a:solidFill>
              </a:endParaRPr>
            </a:p>
          </p:txBody>
        </p:sp>
        <p:sp>
          <p:nvSpPr>
            <p:cNvPr id="10253" name="Text Box 40"/>
            <p:cNvSpPr txBox="1">
              <a:spLocks noChangeArrowheads="1"/>
            </p:cNvSpPr>
            <p:nvPr/>
          </p:nvSpPr>
          <p:spPr bwMode="auto">
            <a:xfrm>
              <a:off x="4840288" y="5095875"/>
              <a:ext cx="3762375" cy="409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30000"/>
                </a:lnSpc>
              </a:pPr>
              <a:r>
                <a:rPr lang="de-DE" sz="1600" baseline="30000">
                  <a:latin typeface="Arial" charset="0"/>
                </a:rPr>
                <a:t>6</a:t>
              </a:r>
              <a:r>
                <a:rPr lang="de-DE" sz="1600">
                  <a:latin typeface="Arial" charset="0"/>
                </a:rPr>
                <a:t>Li</a:t>
              </a:r>
              <a:r>
                <a:rPr lang="de-DE" sz="1600" baseline="-25000">
                  <a:latin typeface="Arial" charset="0"/>
                </a:rPr>
                <a:t>2</a:t>
              </a:r>
              <a:r>
                <a:rPr lang="de-DE" sz="1600">
                  <a:latin typeface="Arial" charset="0"/>
                </a:rPr>
                <a:t>                                  (RG &amp; JHD)</a:t>
              </a:r>
            </a:p>
          </p:txBody>
        </p:sp>
        <p:sp>
          <p:nvSpPr>
            <p:cNvPr id="10254" name="Text Box 73"/>
            <p:cNvSpPr txBox="1">
              <a:spLocks noChangeArrowheads="1"/>
            </p:cNvSpPr>
            <p:nvPr/>
          </p:nvSpPr>
          <p:spPr bwMode="auto">
            <a:xfrm>
              <a:off x="503238" y="6296025"/>
              <a:ext cx="3763962" cy="412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30000"/>
                </a:lnSpc>
              </a:pPr>
              <a:r>
                <a:rPr lang="de-DE" sz="1600" dirty="0" err="1">
                  <a:latin typeface="Arial" charset="0"/>
                </a:rPr>
                <a:t>Rb</a:t>
              </a:r>
              <a:r>
                <a:rPr lang="de-DE" sz="1600" dirty="0">
                  <a:latin typeface="Arial" charset="0"/>
                </a:rPr>
                <a:t> </a:t>
              </a:r>
              <a:r>
                <a:rPr lang="de-DE" sz="1600" dirty="0" err="1">
                  <a:latin typeface="Arial" charset="0"/>
                </a:rPr>
                <a:t>lattice</a:t>
              </a:r>
              <a:r>
                <a:rPr lang="de-DE" sz="1600" dirty="0">
                  <a:latin typeface="Arial" charset="0"/>
                </a:rPr>
                <a:t>                         </a:t>
              </a:r>
              <a:r>
                <a:rPr lang="de-DE" sz="1600" dirty="0" smtClean="0">
                  <a:latin typeface="Arial" charset="0"/>
                </a:rPr>
                <a:t> (JHD &amp; RG)</a:t>
              </a:r>
              <a:endParaRPr lang="de-DE" sz="1600" dirty="0">
                <a:latin typeface="Arial" charset="0"/>
              </a:endParaRPr>
            </a:p>
          </p:txBody>
        </p:sp>
        <p:sp>
          <p:nvSpPr>
            <p:cNvPr id="10255" name="Rectangle 75"/>
            <p:cNvSpPr>
              <a:spLocks noChangeArrowheads="1"/>
            </p:cNvSpPr>
            <p:nvPr/>
          </p:nvSpPr>
          <p:spPr bwMode="auto">
            <a:xfrm>
              <a:off x="479425" y="4532313"/>
              <a:ext cx="3703638" cy="41910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79999"/>
                  </a:schemeClr>
                </a:gs>
              </a:gsLst>
              <a:lin ang="5400000" scaled="1"/>
            </a:gradFill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chemeClr val="bg1"/>
                </a:solidFill>
              </a:endParaRPr>
            </a:p>
          </p:txBody>
        </p:sp>
        <p:sp>
          <p:nvSpPr>
            <p:cNvPr id="10256" name="Text Box 76"/>
            <p:cNvSpPr txBox="1">
              <a:spLocks noChangeArrowheads="1"/>
            </p:cNvSpPr>
            <p:nvPr/>
          </p:nvSpPr>
          <p:spPr bwMode="auto">
            <a:xfrm>
              <a:off x="498475" y="4525963"/>
              <a:ext cx="3732112" cy="412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30000"/>
                </a:lnSpc>
              </a:pPr>
              <a:r>
                <a:rPr lang="de-DE" sz="1600" dirty="0">
                  <a:latin typeface="Arial" charset="0"/>
                </a:rPr>
                <a:t>Cs-</a:t>
              </a:r>
              <a:r>
                <a:rPr lang="de-DE" sz="1600" dirty="0" err="1">
                  <a:latin typeface="Arial" charset="0"/>
                </a:rPr>
                <a:t>Rb</a:t>
              </a:r>
              <a:r>
                <a:rPr lang="de-DE" sz="1600" dirty="0">
                  <a:latin typeface="Arial" charset="0"/>
                </a:rPr>
                <a:t> </a:t>
              </a:r>
              <a:r>
                <a:rPr lang="de-DE" sz="1600" dirty="0" err="1" smtClean="0"/>
                <a:t>mixture</a:t>
              </a:r>
              <a:r>
                <a:rPr lang="de-DE" sz="1600" dirty="0" smtClean="0">
                  <a:latin typeface="Arial" charset="0"/>
                </a:rPr>
                <a:t>                  (</a:t>
              </a:r>
              <a:r>
                <a:rPr lang="de-DE" sz="1600" dirty="0">
                  <a:latin typeface="Arial" charset="0"/>
                </a:rPr>
                <a:t>RG &amp; HCN)</a:t>
              </a:r>
            </a:p>
          </p:txBody>
        </p:sp>
        <p:sp>
          <p:nvSpPr>
            <p:cNvPr id="10257" name="Rectangle 77"/>
            <p:cNvSpPr>
              <a:spLocks noChangeArrowheads="1"/>
            </p:cNvSpPr>
            <p:nvPr/>
          </p:nvSpPr>
          <p:spPr bwMode="auto">
            <a:xfrm>
              <a:off x="473075" y="5132388"/>
              <a:ext cx="3733800" cy="41910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79999"/>
                  </a:schemeClr>
                </a:gs>
              </a:gsLst>
              <a:lin ang="5400000" scaled="1"/>
            </a:gra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chemeClr val="bg1"/>
                </a:solidFill>
              </a:endParaRPr>
            </a:p>
          </p:txBody>
        </p:sp>
        <p:sp>
          <p:nvSpPr>
            <p:cNvPr id="10258" name="Text Box 78"/>
            <p:cNvSpPr txBox="1">
              <a:spLocks noChangeArrowheads="1"/>
            </p:cNvSpPr>
            <p:nvPr/>
          </p:nvSpPr>
          <p:spPr bwMode="auto">
            <a:xfrm>
              <a:off x="500063" y="5126038"/>
              <a:ext cx="3668712" cy="412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30000"/>
                </a:lnSpc>
              </a:pPr>
              <a:r>
                <a:rPr lang="de-DE" sz="1600" dirty="0">
                  <a:latin typeface="Arial" charset="0"/>
                </a:rPr>
                <a:t>Cs 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few-body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physics</a:t>
              </a:r>
              <a:r>
                <a:rPr lang="de-DE" sz="1600" dirty="0" smtClean="0">
                  <a:latin typeface="Arial" charset="0"/>
                </a:rPr>
                <a:t>       (</a:t>
              </a:r>
              <a:r>
                <a:rPr lang="de-DE" sz="1600" dirty="0">
                  <a:latin typeface="Arial" charset="0"/>
                </a:rPr>
                <a:t>RG &amp; HCN)</a:t>
              </a:r>
            </a:p>
          </p:txBody>
        </p:sp>
        <p:sp>
          <p:nvSpPr>
            <p:cNvPr id="10259" name="Rectangle 79"/>
            <p:cNvSpPr>
              <a:spLocks noChangeArrowheads="1"/>
            </p:cNvSpPr>
            <p:nvPr/>
          </p:nvSpPr>
          <p:spPr bwMode="auto">
            <a:xfrm>
              <a:off x="490538" y="5724525"/>
              <a:ext cx="3733800" cy="41910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79999"/>
                  </a:schemeClr>
                </a:gs>
              </a:gsLst>
              <a:lin ang="5400000" scaled="1"/>
            </a:gradFill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chemeClr val="bg1"/>
                </a:solidFill>
              </a:endParaRPr>
            </a:p>
          </p:txBody>
        </p:sp>
        <p:sp>
          <p:nvSpPr>
            <p:cNvPr id="10260" name="Text Box 80"/>
            <p:cNvSpPr txBox="1">
              <a:spLocks noChangeArrowheads="1"/>
            </p:cNvSpPr>
            <p:nvPr/>
          </p:nvSpPr>
          <p:spPr bwMode="auto">
            <a:xfrm>
              <a:off x="509588" y="5718175"/>
              <a:ext cx="3063875" cy="409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30000"/>
                </a:lnSpc>
              </a:pPr>
              <a:r>
                <a:rPr lang="de-DE" sz="1600">
                  <a:latin typeface="Arial" charset="0"/>
                </a:rPr>
                <a:t>Cs III                                (HCN)</a:t>
              </a:r>
            </a:p>
          </p:txBody>
        </p:sp>
        <p:sp>
          <p:nvSpPr>
            <p:cNvPr id="10261" name="Rectangle 81"/>
            <p:cNvSpPr>
              <a:spLocks noChangeArrowheads="1"/>
            </p:cNvSpPr>
            <p:nvPr/>
          </p:nvSpPr>
          <p:spPr bwMode="auto">
            <a:xfrm>
              <a:off x="4830763" y="5703888"/>
              <a:ext cx="3709987" cy="4629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79999"/>
                  </a:schemeClr>
                </a:gs>
              </a:gsLst>
              <a:lin ang="5400000" scaled="1"/>
            </a:gra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chemeClr val="bg1"/>
                </a:solidFill>
              </a:endParaRPr>
            </a:p>
          </p:txBody>
        </p:sp>
        <p:sp>
          <p:nvSpPr>
            <p:cNvPr id="10262" name="Text Box 82"/>
            <p:cNvSpPr txBox="1">
              <a:spLocks noChangeArrowheads="1"/>
            </p:cNvSpPr>
            <p:nvPr/>
          </p:nvSpPr>
          <p:spPr bwMode="auto">
            <a:xfrm>
              <a:off x="4899025" y="5739260"/>
              <a:ext cx="3721100" cy="409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30000"/>
                </a:lnSpc>
              </a:pPr>
              <a:r>
                <a:rPr lang="de-DE" sz="1600" dirty="0">
                  <a:latin typeface="Arial" charset="0"/>
                </a:rPr>
                <a:t>Li-K-</a:t>
              </a:r>
              <a:r>
                <a:rPr lang="de-DE" sz="1600" dirty="0" err="1">
                  <a:latin typeface="Arial" charset="0"/>
                </a:rPr>
                <a:t>Sr</a:t>
              </a:r>
              <a:r>
                <a:rPr lang="de-DE" sz="1600" dirty="0">
                  <a:latin typeface="Arial" charset="0"/>
                </a:rPr>
                <a:t> </a:t>
              </a:r>
              <a:r>
                <a:rPr lang="de-DE" sz="1600" dirty="0" err="1">
                  <a:latin typeface="Arial" charset="0"/>
                </a:rPr>
                <a:t>mixture</a:t>
              </a:r>
              <a:r>
                <a:rPr lang="de-DE" sz="1600" dirty="0">
                  <a:latin typeface="Arial" charset="0"/>
                </a:rPr>
                <a:t>               (RG &amp; FS)</a:t>
              </a:r>
            </a:p>
          </p:txBody>
        </p:sp>
        <p:sp>
          <p:nvSpPr>
            <p:cNvPr id="10263" name="Rectangle 83"/>
            <p:cNvSpPr>
              <a:spLocks noChangeArrowheads="1"/>
            </p:cNvSpPr>
            <p:nvPr/>
          </p:nvSpPr>
          <p:spPr bwMode="auto">
            <a:xfrm>
              <a:off x="4824413" y="4541838"/>
              <a:ext cx="3681412" cy="41910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79999"/>
                  </a:schemeClr>
                </a:gs>
              </a:gsLst>
              <a:lin ang="5400000" scaled="1"/>
            </a:gradFill>
            <a:ln w="381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chemeClr val="bg1"/>
                </a:solidFill>
              </a:endParaRPr>
            </a:p>
          </p:txBody>
        </p:sp>
        <p:sp>
          <p:nvSpPr>
            <p:cNvPr id="10264" name="Text Box 84"/>
            <p:cNvSpPr txBox="1">
              <a:spLocks noChangeArrowheads="1"/>
            </p:cNvSpPr>
            <p:nvPr/>
          </p:nvSpPr>
          <p:spPr bwMode="auto">
            <a:xfrm>
              <a:off x="4837113" y="4527550"/>
              <a:ext cx="2970212" cy="409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30000"/>
                </a:lnSpc>
              </a:pPr>
              <a:r>
                <a:rPr lang="de-DE" sz="1600">
                  <a:latin typeface="Arial" charset="0"/>
                </a:rPr>
                <a:t>Ca</a:t>
              </a:r>
              <a:r>
                <a:rPr lang="de-DE" sz="1600" baseline="30000">
                  <a:latin typeface="Arial" charset="0"/>
                </a:rPr>
                <a:t>+</a:t>
              </a:r>
              <a:r>
                <a:rPr lang="de-DE" sz="1600">
                  <a:latin typeface="Arial" charset="0"/>
                </a:rPr>
                <a:t> Rb                            (JHD)</a:t>
              </a:r>
            </a:p>
          </p:txBody>
        </p:sp>
        <p:sp>
          <p:nvSpPr>
            <p:cNvPr id="27" name="Rectangle 81"/>
            <p:cNvSpPr>
              <a:spLocks noChangeArrowheads="1"/>
            </p:cNvSpPr>
            <p:nvPr/>
          </p:nvSpPr>
          <p:spPr bwMode="auto">
            <a:xfrm>
              <a:off x="4823674" y="6292224"/>
              <a:ext cx="3709987" cy="4629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79999"/>
                  </a:schemeClr>
                </a:gs>
              </a:gsLst>
              <a:lin ang="5400000" scaled="1"/>
            </a:gra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chemeClr val="bg1"/>
                </a:solidFill>
              </a:endParaRPr>
            </a:p>
          </p:txBody>
        </p:sp>
        <p:sp>
          <p:nvSpPr>
            <p:cNvPr id="28" name="Text Box 82"/>
            <p:cNvSpPr txBox="1">
              <a:spLocks noChangeArrowheads="1"/>
            </p:cNvSpPr>
            <p:nvPr/>
          </p:nvSpPr>
          <p:spPr bwMode="auto">
            <a:xfrm>
              <a:off x="4891936" y="6327596"/>
              <a:ext cx="3721100" cy="412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30000"/>
                </a:lnSpc>
              </a:pPr>
              <a:r>
                <a:rPr lang="de-DE" sz="1600" dirty="0" err="1" smtClean="0"/>
                <a:t>Sr</a:t>
              </a:r>
              <a:r>
                <a:rPr lang="de-DE" sz="1600" dirty="0" smtClean="0"/>
                <a:t> BEC            </a:t>
              </a:r>
              <a:r>
                <a:rPr lang="de-DE" sz="1600" dirty="0" smtClean="0">
                  <a:latin typeface="Arial" charset="0"/>
                </a:rPr>
                <a:t>               (FS</a:t>
              </a:r>
              <a:r>
                <a:rPr lang="de-DE" sz="1600" dirty="0">
                  <a:latin typeface="Arial" charset="0"/>
                </a:rPr>
                <a:t>)</a:t>
              </a:r>
            </a:p>
          </p:txBody>
        </p:sp>
      </p:grpSp>
      <p:grpSp>
        <p:nvGrpSpPr>
          <p:cNvPr id="4" name="Gruppieren 32"/>
          <p:cNvGrpSpPr/>
          <p:nvPr/>
        </p:nvGrpSpPr>
        <p:grpSpPr>
          <a:xfrm>
            <a:off x="0" y="4640239"/>
            <a:ext cx="9144000" cy="1836530"/>
            <a:chOff x="0" y="4640239"/>
            <a:chExt cx="9144000" cy="1836530"/>
          </a:xfrm>
        </p:grpSpPr>
        <p:pic>
          <p:nvPicPr>
            <p:cNvPr id="10265" name="Picture 85" descr="IQOQI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51508" y="5902037"/>
              <a:ext cx="892492" cy="57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 descr="uni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5118262"/>
              <a:ext cx="506330" cy="101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 descr="uni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32954" y="4640239"/>
              <a:ext cx="392306" cy="789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hteck 30"/>
          <p:cNvSpPr/>
          <p:nvPr/>
        </p:nvSpPr>
        <p:spPr>
          <a:xfrm>
            <a:off x="8509873" y="2283487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solidFill>
                  <a:srgbClr val="FFFF00"/>
                </a:solidFill>
              </a:rPr>
              <a:t>FF</a:t>
            </a:r>
            <a:endParaRPr lang="de-DE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4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radial quadrupole mode</a:t>
            </a:r>
          </a:p>
        </p:txBody>
      </p:sp>
      <p:sp>
        <p:nvSpPr>
          <p:cNvPr id="1518596" name="Rectangle 4"/>
          <p:cNvSpPr>
            <a:spLocks noChangeArrowheads="1"/>
          </p:cNvSpPr>
          <p:nvPr/>
        </p:nvSpPr>
        <p:spPr bwMode="auto">
          <a:xfrm>
            <a:off x="228600" y="2400300"/>
            <a:ext cx="8705850" cy="1539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518603" name="Line 11"/>
          <p:cNvSpPr>
            <a:spLocks noChangeShapeType="1"/>
          </p:cNvSpPr>
          <p:nvPr/>
        </p:nvSpPr>
        <p:spPr bwMode="auto">
          <a:xfrm flipV="1">
            <a:off x="4578350" y="2914650"/>
            <a:ext cx="334963" cy="25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8604" name="Oval 12"/>
          <p:cNvSpPr>
            <a:spLocks noChangeArrowheads="1"/>
          </p:cNvSpPr>
          <p:nvPr/>
        </p:nvSpPr>
        <p:spPr bwMode="auto">
          <a:xfrm>
            <a:off x="1854200" y="3124200"/>
            <a:ext cx="5354638" cy="152400"/>
          </a:xfrm>
          <a:prstGeom prst="ellipse">
            <a:avLst/>
          </a:pr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18605" name="Line 13"/>
          <p:cNvSpPr>
            <a:spLocks noChangeShapeType="1"/>
          </p:cNvSpPr>
          <p:nvPr/>
        </p:nvSpPr>
        <p:spPr bwMode="auto">
          <a:xfrm flipV="1">
            <a:off x="4535488" y="266065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18606" name="Line 14"/>
          <p:cNvSpPr>
            <a:spLocks noChangeShapeType="1"/>
          </p:cNvSpPr>
          <p:nvPr/>
        </p:nvSpPr>
        <p:spPr bwMode="auto">
          <a:xfrm flipV="1">
            <a:off x="4535488" y="3271838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518607" name="Line 15"/>
          <p:cNvSpPr>
            <a:spLocks noChangeShapeType="1"/>
          </p:cNvSpPr>
          <p:nvPr/>
        </p:nvSpPr>
        <p:spPr bwMode="auto">
          <a:xfrm flipV="1">
            <a:off x="4151313" y="3219450"/>
            <a:ext cx="334962" cy="25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18608" name="Text Box 16"/>
          <p:cNvSpPr txBox="1">
            <a:spLocks noChangeArrowheads="1"/>
          </p:cNvSpPr>
          <p:nvPr/>
        </p:nvSpPr>
        <p:spPr bwMode="auto">
          <a:xfrm>
            <a:off x="406400" y="2524125"/>
            <a:ext cx="339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400"/>
              <a:t>radial quadrupole mode</a:t>
            </a:r>
            <a:endParaRPr lang="en-US" sz="2400"/>
          </a:p>
        </p:txBody>
      </p:sp>
      <p:sp>
        <p:nvSpPr>
          <p:cNvPr id="1518611" name="Text Box 19"/>
          <p:cNvSpPr txBox="1">
            <a:spLocks noChangeArrowheads="1"/>
          </p:cNvSpPr>
          <p:nvPr/>
        </p:nvSpPr>
        <p:spPr bwMode="auto">
          <a:xfrm>
            <a:off x="6591300" y="3481388"/>
            <a:ext cx="2152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AT"/>
              <a:t> pure surface mode</a:t>
            </a:r>
            <a:endParaRPr lang="de-AT" noProof="1"/>
          </a:p>
        </p:txBody>
      </p:sp>
      <p:sp>
        <p:nvSpPr>
          <p:cNvPr id="1518614" name="Rectangle 22"/>
          <p:cNvSpPr>
            <a:spLocks noChangeArrowheads="1"/>
          </p:cNvSpPr>
          <p:nvPr/>
        </p:nvSpPr>
        <p:spPr bwMode="auto">
          <a:xfrm>
            <a:off x="5599113" y="1849438"/>
            <a:ext cx="32990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AT" sz="1400" dirty="0">
                <a:solidFill>
                  <a:schemeClr val="tx1"/>
                </a:solidFill>
              </a:rPr>
              <a:t>Altmeyer et al., </a:t>
            </a:r>
            <a:r>
              <a:rPr lang="de-AT" sz="1400" dirty="0" smtClean="0">
                <a:solidFill>
                  <a:schemeClr val="tx1"/>
                </a:solidFill>
              </a:rPr>
              <a:t>PRA </a:t>
            </a:r>
            <a:r>
              <a:rPr lang="de-AT" sz="1400" b="1" dirty="0" smtClean="0">
                <a:solidFill>
                  <a:schemeClr val="tx1"/>
                </a:solidFill>
              </a:rPr>
              <a:t>76</a:t>
            </a:r>
            <a:r>
              <a:rPr lang="de-AT" sz="1400" dirty="0" smtClean="0">
                <a:solidFill>
                  <a:schemeClr val="tx1"/>
                </a:solidFill>
              </a:rPr>
              <a:t>, 033610 (2007)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1518615" name="Text Box 23"/>
          <p:cNvSpPr txBox="1">
            <a:spLocks noChangeArrowheads="1"/>
          </p:cNvSpPr>
          <p:nvPr/>
        </p:nvSpPr>
        <p:spPr bwMode="auto">
          <a:xfrm>
            <a:off x="504825" y="4230688"/>
            <a:ext cx="5538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pure test of hydrodynamics !</a:t>
            </a:r>
          </a:p>
          <a:p>
            <a:pPr algn="l"/>
            <a:r>
              <a:rPr lang="de-DE" sz="2400"/>
              <a:t>(mode freq. independent of eq. of state)</a:t>
            </a:r>
          </a:p>
        </p:txBody>
      </p:sp>
      <p:grpSp>
        <p:nvGrpSpPr>
          <p:cNvPr id="1518620" name="Group 28"/>
          <p:cNvGrpSpPr>
            <a:grpSpLocks/>
          </p:cNvGrpSpPr>
          <p:nvPr/>
        </p:nvGrpSpPr>
        <p:grpSpPr bwMode="auto">
          <a:xfrm>
            <a:off x="1003300" y="5157788"/>
            <a:ext cx="7216775" cy="690562"/>
            <a:chOff x="632" y="3249"/>
            <a:chExt cx="4546" cy="435"/>
          </a:xfrm>
        </p:grpSpPr>
        <p:sp>
          <p:nvSpPr>
            <p:cNvPr id="1518617" name="Rectangle 25"/>
            <p:cNvSpPr>
              <a:spLocks noChangeArrowheads="1"/>
            </p:cNvSpPr>
            <p:nvPr/>
          </p:nvSpPr>
          <p:spPr bwMode="auto">
            <a:xfrm>
              <a:off x="632" y="3349"/>
              <a:ext cx="4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400"/>
                <a:t>hydrodynamic freq.                collisionless freq.</a:t>
              </a:r>
            </a:p>
          </p:txBody>
        </p:sp>
        <p:graphicFrame>
          <p:nvGraphicFramePr>
            <p:cNvPr id="1518618" name="Object 26"/>
            <p:cNvGraphicFramePr>
              <a:graphicFrameLocks noChangeAspect="1"/>
            </p:cNvGraphicFramePr>
            <p:nvPr/>
          </p:nvGraphicFramePr>
          <p:xfrm>
            <a:off x="2309" y="3249"/>
            <a:ext cx="645" cy="425"/>
          </p:xfrm>
          <a:graphic>
            <a:graphicData uri="http://schemas.openxmlformats.org/presentationml/2006/ole">
              <p:oleObj spid="_x0000_s1518618" name="Formel" r:id="rId3" imgW="368280" imgH="241200" progId="Equation.3">
                <p:embed/>
              </p:oleObj>
            </a:graphicData>
          </a:graphic>
        </p:graphicFrame>
        <p:graphicFrame>
          <p:nvGraphicFramePr>
            <p:cNvPr id="1518619" name="Object 27"/>
            <p:cNvGraphicFramePr>
              <a:graphicFrameLocks noChangeAspect="1"/>
            </p:cNvGraphicFramePr>
            <p:nvPr/>
          </p:nvGraphicFramePr>
          <p:xfrm>
            <a:off x="4683" y="3285"/>
            <a:ext cx="495" cy="399"/>
          </p:xfrm>
          <a:graphic>
            <a:graphicData uri="http://schemas.openxmlformats.org/presentationml/2006/ole">
              <p:oleObj spid="_x0000_s1518619" name="Formel" r:id="rId4" imgW="266400" imgH="21564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6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3651" name="Picture 3" descr="Experiment_lay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4375"/>
            <a:ext cx="7772400" cy="2889250"/>
          </a:xfrm>
          <a:prstGeom prst="rect">
            <a:avLst/>
          </a:prstGeom>
          <a:noFill/>
        </p:spPr>
      </p:pic>
      <p:sp>
        <p:nvSpPr>
          <p:cNvPr id="1563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scanning the trap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4675" name="Picture 3" descr="Experiment_scan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4375"/>
            <a:ext cx="7772400" cy="2889250"/>
          </a:xfrm>
          <a:prstGeom prst="rect">
            <a:avLst/>
          </a:prstGeom>
          <a:noFill/>
        </p:spPr>
      </p:pic>
      <p:sp>
        <p:nvSpPr>
          <p:cNvPr id="1564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scanning the trap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02" name="Picture 2" descr="Experiment_scan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4375"/>
            <a:ext cx="7772400" cy="2889250"/>
          </a:xfrm>
          <a:prstGeom prst="rect">
            <a:avLst/>
          </a:prstGeom>
          <a:noFill/>
        </p:spPr>
      </p:pic>
      <p:sp>
        <p:nvSpPr>
          <p:cNvPr id="1638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scanning the trap beam</a:t>
            </a:r>
          </a:p>
        </p:txBody>
      </p:sp>
      <p:sp>
        <p:nvSpPr>
          <p:cNvPr id="1638404" name="Text Box 4"/>
          <p:cNvSpPr txBox="1">
            <a:spLocks noChangeArrowheads="1"/>
          </p:cNvSpPr>
          <p:nvPr/>
        </p:nvSpPr>
        <p:spPr bwMode="auto">
          <a:xfrm>
            <a:off x="885825" y="5432425"/>
            <a:ext cx="7394575" cy="896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de-DE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time-averaged potentials:</a:t>
            </a:r>
          </a:p>
          <a:p>
            <a:pPr algn="l"/>
            <a:r>
              <a:rPr lang="de-DE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powerful tool for controlled trap deformations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55" name="Rectangle 31"/>
          <p:cNvSpPr>
            <a:spLocks noChangeArrowheads="1"/>
          </p:cNvSpPr>
          <p:nvPr/>
        </p:nvSpPr>
        <p:spPr bwMode="auto">
          <a:xfrm>
            <a:off x="2006600" y="1181100"/>
            <a:ext cx="5080000" cy="35433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39444" name="Rectangle 20"/>
          <p:cNvSpPr>
            <a:spLocks noChangeArrowheads="1"/>
          </p:cNvSpPr>
          <p:nvPr/>
        </p:nvSpPr>
        <p:spPr bwMode="auto">
          <a:xfrm>
            <a:off x="2832100" y="1174750"/>
            <a:ext cx="4216400" cy="3190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39450" name="Rectangle 26"/>
          <p:cNvSpPr>
            <a:spLocks noChangeArrowheads="1"/>
          </p:cNvSpPr>
          <p:nvPr/>
        </p:nvSpPr>
        <p:spPr bwMode="auto">
          <a:xfrm>
            <a:off x="5791200" y="1857375"/>
            <a:ext cx="190500" cy="135255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radial quadrupole mode: expectations</a:t>
            </a:r>
          </a:p>
        </p:txBody>
      </p:sp>
      <p:sp>
        <p:nvSpPr>
          <p:cNvPr id="1639430" name="Line 6"/>
          <p:cNvSpPr>
            <a:spLocks noChangeShapeType="1"/>
          </p:cNvSpPr>
          <p:nvPr/>
        </p:nvSpPr>
        <p:spPr bwMode="auto">
          <a:xfrm>
            <a:off x="2819400" y="3213100"/>
            <a:ext cx="3060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639431" name="Line 7"/>
          <p:cNvSpPr>
            <a:spLocks noChangeShapeType="1"/>
          </p:cNvSpPr>
          <p:nvPr/>
        </p:nvSpPr>
        <p:spPr bwMode="auto">
          <a:xfrm>
            <a:off x="5884863" y="1858963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1639433" name="Object 9"/>
          <p:cNvGraphicFramePr>
            <a:graphicFrameLocks noChangeAspect="1"/>
          </p:cNvGraphicFramePr>
          <p:nvPr/>
        </p:nvGraphicFramePr>
        <p:xfrm>
          <a:off x="2055813" y="2919413"/>
          <a:ext cx="671512" cy="603250"/>
        </p:xfrm>
        <a:graphic>
          <a:graphicData uri="http://schemas.openxmlformats.org/presentationml/2006/ole">
            <p:oleObj spid="_x0000_s1639433" name="Formel" r:id="rId3" imgW="241200" imgH="215640" progId="Equation.3">
              <p:embed/>
            </p:oleObj>
          </a:graphicData>
        </a:graphic>
      </p:graphicFrame>
      <p:graphicFrame>
        <p:nvGraphicFramePr>
          <p:cNvPr id="1639434" name="Object 10"/>
          <p:cNvGraphicFramePr>
            <a:graphicFrameLocks noChangeAspect="1"/>
          </p:cNvGraphicFramePr>
          <p:nvPr/>
        </p:nvGraphicFramePr>
        <p:xfrm>
          <a:off x="7169150" y="1606550"/>
          <a:ext cx="374650" cy="484188"/>
        </p:xfrm>
        <a:graphic>
          <a:graphicData uri="http://schemas.openxmlformats.org/presentationml/2006/ole">
            <p:oleObj spid="_x0000_s1639434" name="Formel" r:id="rId4" imgW="126720" imgH="164880" progId="Equation.3">
              <p:embed/>
            </p:oleObj>
          </a:graphicData>
        </a:graphic>
      </p:graphicFrame>
      <p:sp>
        <p:nvSpPr>
          <p:cNvPr id="1639435" name="Text Box 11"/>
          <p:cNvSpPr txBox="1">
            <a:spLocks noChangeArrowheads="1"/>
          </p:cNvSpPr>
          <p:nvPr/>
        </p:nvSpPr>
        <p:spPr bwMode="auto">
          <a:xfrm>
            <a:off x="3009900" y="2563813"/>
            <a:ext cx="1616075" cy="376237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hydrodynamic</a:t>
            </a:r>
          </a:p>
        </p:txBody>
      </p:sp>
      <p:sp>
        <p:nvSpPr>
          <p:cNvPr id="1639436" name="Text Box 12"/>
          <p:cNvSpPr txBox="1">
            <a:spLocks noChangeArrowheads="1"/>
          </p:cNvSpPr>
          <p:nvPr/>
        </p:nvSpPr>
        <p:spPr bwMode="auto">
          <a:xfrm>
            <a:off x="6070600" y="2065338"/>
            <a:ext cx="1416050" cy="3794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collisionless</a:t>
            </a:r>
          </a:p>
        </p:txBody>
      </p:sp>
      <p:sp>
        <p:nvSpPr>
          <p:cNvPr id="1639438" name="Line 14"/>
          <p:cNvSpPr>
            <a:spLocks noChangeShapeType="1"/>
          </p:cNvSpPr>
          <p:nvPr/>
        </p:nvSpPr>
        <p:spPr bwMode="auto">
          <a:xfrm>
            <a:off x="4813300" y="1155700"/>
            <a:ext cx="0" cy="3194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1639456" name="Group 32"/>
          <p:cNvGrpSpPr>
            <a:grpSpLocks/>
          </p:cNvGrpSpPr>
          <p:nvPr/>
        </p:nvGrpSpPr>
        <p:grpSpPr bwMode="auto">
          <a:xfrm>
            <a:off x="2851150" y="4735513"/>
            <a:ext cx="4060825" cy="395287"/>
            <a:chOff x="1812" y="2831"/>
            <a:chExt cx="2558" cy="249"/>
          </a:xfrm>
        </p:grpSpPr>
        <p:sp>
          <p:nvSpPr>
            <p:cNvPr id="1639440" name="Text Box 16"/>
            <p:cNvSpPr txBox="1">
              <a:spLocks noChangeArrowheads="1"/>
            </p:cNvSpPr>
            <p:nvPr/>
          </p:nvSpPr>
          <p:spPr bwMode="auto">
            <a:xfrm>
              <a:off x="1840" y="2831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AT" b="1"/>
                <a:t>BEC</a:t>
              </a:r>
              <a:endParaRPr lang="de-AT" b="1" noProof="1"/>
            </a:p>
          </p:txBody>
        </p:sp>
        <p:sp>
          <p:nvSpPr>
            <p:cNvPr id="1639441" name="Text Box 17"/>
            <p:cNvSpPr txBox="1">
              <a:spLocks noChangeArrowheads="1"/>
            </p:cNvSpPr>
            <p:nvPr/>
          </p:nvSpPr>
          <p:spPr bwMode="auto">
            <a:xfrm>
              <a:off x="3940" y="2849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AT" b="1"/>
                <a:t>BCS</a:t>
              </a:r>
              <a:endParaRPr lang="de-AT" b="1" noProof="1"/>
            </a:p>
          </p:txBody>
        </p:sp>
        <p:sp>
          <p:nvSpPr>
            <p:cNvPr id="1639442" name="Line 18"/>
            <p:cNvSpPr>
              <a:spLocks noChangeShapeType="1"/>
            </p:cNvSpPr>
            <p:nvPr/>
          </p:nvSpPr>
          <p:spPr bwMode="auto">
            <a:xfrm>
              <a:off x="3926" y="3078"/>
              <a:ext cx="44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1639443" name="Line 19"/>
            <p:cNvSpPr>
              <a:spLocks noChangeShapeType="1"/>
            </p:cNvSpPr>
            <p:nvPr/>
          </p:nvSpPr>
          <p:spPr bwMode="auto">
            <a:xfrm>
              <a:off x="1812" y="3064"/>
              <a:ext cx="44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  <p:sp>
        <p:nvSpPr>
          <p:cNvPr id="1639445" name="Text Box 21"/>
          <p:cNvSpPr txBox="1">
            <a:spLocks noChangeArrowheads="1"/>
          </p:cNvSpPr>
          <p:nvPr/>
        </p:nvSpPr>
        <p:spPr bwMode="auto">
          <a:xfrm>
            <a:off x="4406900" y="4751388"/>
            <a:ext cx="785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</a:rPr>
              <a:t>-1/k</a:t>
            </a:r>
            <a:r>
              <a:rPr lang="de-DE" baseline="-25000">
                <a:solidFill>
                  <a:schemeClr val="tx1"/>
                </a:solidFill>
              </a:rPr>
              <a:t>F</a:t>
            </a:r>
            <a:r>
              <a:rPr lang="de-DE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39446" name="Text Box 22"/>
          <p:cNvSpPr txBox="1">
            <a:spLocks noChangeArrowheads="1"/>
          </p:cNvSpPr>
          <p:nvPr/>
        </p:nvSpPr>
        <p:spPr bwMode="auto">
          <a:xfrm>
            <a:off x="608013" y="2684463"/>
            <a:ext cx="857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2400" baseline="-25000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de-DE" sz="2400">
                <a:solidFill>
                  <a:schemeClr val="tx1"/>
                </a:solidFill>
                <a:latin typeface="Times New Roman" pitchFamily="18" charset="0"/>
              </a:rPr>
              <a:t>/</a:t>
            </a:r>
            <a:r>
              <a:rPr lang="de-DE" sz="2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2400" baseline="-25000">
                <a:solidFill>
                  <a:schemeClr val="tx1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639447" name="Line 23"/>
          <p:cNvSpPr>
            <a:spLocks noChangeShapeType="1"/>
          </p:cNvSpPr>
          <p:nvPr/>
        </p:nvSpPr>
        <p:spPr bwMode="auto">
          <a:xfrm flipH="1" flipV="1">
            <a:off x="2849563" y="1852613"/>
            <a:ext cx="3562350" cy="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639448" name="Line 24"/>
          <p:cNvSpPr>
            <a:spLocks noChangeShapeType="1"/>
          </p:cNvSpPr>
          <p:nvPr/>
        </p:nvSpPr>
        <p:spPr bwMode="auto">
          <a:xfrm flipH="1" flipV="1">
            <a:off x="3476625" y="3203575"/>
            <a:ext cx="3562350" cy="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639449" name="Text Box 25"/>
          <p:cNvSpPr txBox="1">
            <a:spLocks noChangeArrowheads="1"/>
          </p:cNvSpPr>
          <p:nvPr/>
        </p:nvSpPr>
        <p:spPr bwMode="auto">
          <a:xfrm>
            <a:off x="4673600" y="4332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9451" name="Text Box 27"/>
          <p:cNvSpPr txBox="1">
            <a:spLocks noChangeArrowheads="1"/>
          </p:cNvSpPr>
          <p:nvPr/>
        </p:nvSpPr>
        <p:spPr bwMode="auto">
          <a:xfrm>
            <a:off x="1889125" y="5370513"/>
            <a:ext cx="55895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sz="2000">
                <a:solidFill>
                  <a:srgbClr val="FF3300"/>
                </a:solidFill>
              </a:rPr>
              <a:t> how sharp is the transition ?</a:t>
            </a:r>
          </a:p>
          <a:p>
            <a:pPr algn="l">
              <a:buFontTx/>
              <a:buChar char="•"/>
            </a:pPr>
            <a:r>
              <a:rPr lang="de-DE" sz="2000">
                <a:solidFill>
                  <a:srgbClr val="FF3300"/>
                </a:solidFill>
              </a:rPr>
              <a:t> does it show any structure ?</a:t>
            </a:r>
          </a:p>
          <a:p>
            <a:pPr algn="l">
              <a:buFontTx/>
              <a:buChar char="•"/>
            </a:pPr>
            <a:r>
              <a:rPr lang="de-DE" sz="2000">
                <a:solidFill>
                  <a:srgbClr val="FF3300"/>
                </a:solidFill>
              </a:rPr>
              <a:t> smooth change between the two frequencies ?</a:t>
            </a:r>
          </a:p>
        </p:txBody>
      </p:sp>
      <p:grpSp>
        <p:nvGrpSpPr>
          <p:cNvPr id="1639454" name="Group 30"/>
          <p:cNvGrpSpPr>
            <a:grpSpLocks/>
          </p:cNvGrpSpPr>
          <p:nvPr/>
        </p:nvGrpSpPr>
        <p:grpSpPr bwMode="auto">
          <a:xfrm>
            <a:off x="5373688" y="1860550"/>
            <a:ext cx="893762" cy="1346200"/>
            <a:chOff x="3385" y="1172"/>
            <a:chExt cx="563" cy="848"/>
          </a:xfrm>
        </p:grpSpPr>
        <p:sp>
          <p:nvSpPr>
            <p:cNvPr id="1639452" name="Freeform 28"/>
            <p:cNvSpPr>
              <a:spLocks/>
            </p:cNvSpPr>
            <p:nvPr/>
          </p:nvSpPr>
          <p:spPr bwMode="auto">
            <a:xfrm>
              <a:off x="3404" y="1172"/>
              <a:ext cx="544" cy="848"/>
            </a:xfrm>
            <a:custGeom>
              <a:avLst/>
              <a:gdLst/>
              <a:ahLst/>
              <a:cxnLst>
                <a:cxn ang="0">
                  <a:pos x="0" y="848"/>
                </a:cxn>
                <a:cxn ang="0">
                  <a:pos x="144" y="816"/>
                </a:cxn>
                <a:cxn ang="0">
                  <a:pos x="236" y="692"/>
                </a:cxn>
                <a:cxn ang="0">
                  <a:pos x="292" y="440"/>
                </a:cxn>
                <a:cxn ang="0">
                  <a:pos x="312" y="196"/>
                </a:cxn>
                <a:cxn ang="0">
                  <a:pos x="380" y="36"/>
                </a:cxn>
                <a:cxn ang="0">
                  <a:pos x="544" y="0"/>
                </a:cxn>
              </a:cxnLst>
              <a:rect l="0" t="0" r="r" b="b"/>
              <a:pathLst>
                <a:path w="544" h="848">
                  <a:moveTo>
                    <a:pt x="0" y="848"/>
                  </a:moveTo>
                  <a:cubicBezTo>
                    <a:pt x="52" y="845"/>
                    <a:pt x="105" y="842"/>
                    <a:pt x="144" y="816"/>
                  </a:cubicBezTo>
                  <a:cubicBezTo>
                    <a:pt x="183" y="790"/>
                    <a:pt x="211" y="755"/>
                    <a:pt x="236" y="692"/>
                  </a:cubicBezTo>
                  <a:cubicBezTo>
                    <a:pt x="261" y="629"/>
                    <a:pt x="279" y="523"/>
                    <a:pt x="292" y="440"/>
                  </a:cubicBezTo>
                  <a:cubicBezTo>
                    <a:pt x="305" y="357"/>
                    <a:pt x="297" y="263"/>
                    <a:pt x="312" y="196"/>
                  </a:cubicBezTo>
                  <a:cubicBezTo>
                    <a:pt x="327" y="129"/>
                    <a:pt x="341" y="69"/>
                    <a:pt x="380" y="36"/>
                  </a:cubicBezTo>
                  <a:cubicBezTo>
                    <a:pt x="419" y="3"/>
                    <a:pt x="481" y="1"/>
                    <a:pt x="544" y="0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1639453" name="Text Box 29"/>
            <p:cNvSpPr txBox="1">
              <a:spLocks noChangeArrowheads="1"/>
            </p:cNvSpPr>
            <p:nvPr/>
          </p:nvSpPr>
          <p:spPr bwMode="auto">
            <a:xfrm>
              <a:off x="3385" y="1434"/>
              <a:ext cx="27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3200" b="1">
                  <a:solidFill>
                    <a:srgbClr val="FF3300"/>
                  </a:solidFill>
                </a:rPr>
                <a:t>?</a:t>
              </a:r>
            </a:p>
          </p:txBody>
        </p:sp>
      </p:grpSp>
      <p:sp>
        <p:nvSpPr>
          <p:cNvPr id="1639457" name="Text Box 33"/>
          <p:cNvSpPr txBox="1">
            <a:spLocks noChangeArrowheads="1"/>
          </p:cNvSpPr>
          <p:nvPr/>
        </p:nvSpPr>
        <p:spPr bwMode="auto">
          <a:xfrm>
            <a:off x="447675" y="2436813"/>
            <a:ext cx="1187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</a:rPr>
              <a:t>frequency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26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1109663"/>
            <a:ext cx="5081588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62663" name="Rectangle 39"/>
          <p:cNvSpPr>
            <a:spLocks noChangeArrowheads="1"/>
          </p:cNvSpPr>
          <p:nvPr/>
        </p:nvSpPr>
        <p:spPr bwMode="auto">
          <a:xfrm>
            <a:off x="1600200" y="4241800"/>
            <a:ext cx="5626100" cy="23876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62664" name="Rectangle 40"/>
          <p:cNvSpPr>
            <a:spLocks noChangeArrowheads="1"/>
          </p:cNvSpPr>
          <p:nvPr/>
        </p:nvSpPr>
        <p:spPr bwMode="auto">
          <a:xfrm>
            <a:off x="2006600" y="4241800"/>
            <a:ext cx="5080000" cy="482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results on radial quadrupole mode</a:t>
            </a:r>
          </a:p>
        </p:txBody>
      </p:sp>
      <p:sp>
        <p:nvSpPr>
          <p:cNvPr id="1562640" name="Text Box 16"/>
          <p:cNvSpPr txBox="1">
            <a:spLocks noChangeArrowheads="1"/>
          </p:cNvSpPr>
          <p:nvPr/>
        </p:nvSpPr>
        <p:spPr bwMode="auto">
          <a:xfrm>
            <a:off x="5305425" y="76041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solidFill>
                  <a:schemeClr val="tx1"/>
                </a:solidFill>
              </a:rPr>
              <a:t>930-960G</a:t>
            </a:r>
          </a:p>
        </p:txBody>
      </p:sp>
      <p:grpSp>
        <p:nvGrpSpPr>
          <p:cNvPr id="1562644" name="Group 20"/>
          <p:cNvGrpSpPr>
            <a:grpSpLocks/>
          </p:cNvGrpSpPr>
          <p:nvPr/>
        </p:nvGrpSpPr>
        <p:grpSpPr bwMode="auto">
          <a:xfrm>
            <a:off x="5727700" y="3271838"/>
            <a:ext cx="3355975" cy="822325"/>
            <a:chOff x="3608" y="2101"/>
            <a:chExt cx="2114" cy="518"/>
          </a:xfrm>
        </p:grpSpPr>
        <p:sp>
          <p:nvSpPr>
            <p:cNvPr id="1562641" name="Text Box 17"/>
            <p:cNvSpPr txBox="1">
              <a:spLocks noChangeArrowheads="1"/>
            </p:cNvSpPr>
            <p:nvPr/>
          </p:nvSpPr>
          <p:spPr bwMode="auto">
            <a:xfrm>
              <a:off x="4585" y="2101"/>
              <a:ext cx="113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huge</a:t>
              </a:r>
            </a:p>
            <a:p>
              <a:r>
                <a:rPr lang="de-DE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downshift !</a:t>
              </a:r>
            </a:p>
          </p:txBody>
        </p:sp>
        <p:sp>
          <p:nvSpPr>
            <p:cNvPr id="1562642" name="Line 18"/>
            <p:cNvSpPr>
              <a:spLocks noChangeShapeType="1"/>
            </p:cNvSpPr>
            <p:nvPr/>
          </p:nvSpPr>
          <p:spPr bwMode="auto">
            <a:xfrm flipH="1" flipV="1">
              <a:off x="3608" y="2152"/>
              <a:ext cx="1104" cy="1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lg" len="lg"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1562649" name="Rectangle 25"/>
          <p:cNvSpPr>
            <a:spLocks noChangeArrowheads="1"/>
          </p:cNvSpPr>
          <p:nvPr/>
        </p:nvSpPr>
        <p:spPr bwMode="auto">
          <a:xfrm>
            <a:off x="8394700" y="68580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62658" name="Text Box 34"/>
          <p:cNvSpPr txBox="1">
            <a:spLocks noChangeArrowheads="1"/>
          </p:cNvSpPr>
          <p:nvPr/>
        </p:nvSpPr>
        <p:spPr bwMode="auto">
          <a:xfrm>
            <a:off x="3009900" y="2563813"/>
            <a:ext cx="1616075" cy="376237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hydrodynamic</a:t>
            </a:r>
          </a:p>
        </p:txBody>
      </p:sp>
      <p:sp>
        <p:nvSpPr>
          <p:cNvPr id="1562659" name="Text Box 35"/>
          <p:cNvSpPr txBox="1">
            <a:spLocks noChangeArrowheads="1"/>
          </p:cNvSpPr>
          <p:nvPr/>
        </p:nvSpPr>
        <p:spPr bwMode="auto">
          <a:xfrm>
            <a:off x="6070600" y="2065338"/>
            <a:ext cx="1416050" cy="3794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collisionless</a:t>
            </a:r>
          </a:p>
        </p:txBody>
      </p:sp>
      <p:sp>
        <p:nvSpPr>
          <p:cNvPr id="1562661" name="Freeform 37"/>
          <p:cNvSpPr>
            <a:spLocks/>
          </p:cNvSpPr>
          <p:nvPr/>
        </p:nvSpPr>
        <p:spPr bwMode="auto">
          <a:xfrm>
            <a:off x="5403850" y="1860550"/>
            <a:ext cx="863600" cy="1346200"/>
          </a:xfrm>
          <a:custGeom>
            <a:avLst/>
            <a:gdLst/>
            <a:ahLst/>
            <a:cxnLst>
              <a:cxn ang="0">
                <a:pos x="0" y="848"/>
              </a:cxn>
              <a:cxn ang="0">
                <a:pos x="144" y="816"/>
              </a:cxn>
              <a:cxn ang="0">
                <a:pos x="236" y="692"/>
              </a:cxn>
              <a:cxn ang="0">
                <a:pos x="292" y="440"/>
              </a:cxn>
              <a:cxn ang="0">
                <a:pos x="312" y="196"/>
              </a:cxn>
              <a:cxn ang="0">
                <a:pos x="380" y="36"/>
              </a:cxn>
              <a:cxn ang="0">
                <a:pos x="544" y="0"/>
              </a:cxn>
            </a:cxnLst>
            <a:rect l="0" t="0" r="r" b="b"/>
            <a:pathLst>
              <a:path w="544" h="848">
                <a:moveTo>
                  <a:pt x="0" y="848"/>
                </a:moveTo>
                <a:cubicBezTo>
                  <a:pt x="52" y="845"/>
                  <a:pt x="105" y="842"/>
                  <a:pt x="144" y="816"/>
                </a:cubicBezTo>
                <a:cubicBezTo>
                  <a:pt x="183" y="790"/>
                  <a:pt x="211" y="755"/>
                  <a:pt x="236" y="692"/>
                </a:cubicBezTo>
                <a:cubicBezTo>
                  <a:pt x="261" y="629"/>
                  <a:pt x="279" y="523"/>
                  <a:pt x="292" y="440"/>
                </a:cubicBezTo>
                <a:cubicBezTo>
                  <a:pt x="305" y="357"/>
                  <a:pt x="297" y="263"/>
                  <a:pt x="312" y="196"/>
                </a:cubicBezTo>
                <a:cubicBezTo>
                  <a:pt x="327" y="129"/>
                  <a:pt x="341" y="69"/>
                  <a:pt x="380" y="36"/>
                </a:cubicBezTo>
                <a:cubicBezTo>
                  <a:pt x="419" y="3"/>
                  <a:pt x="481" y="1"/>
                  <a:pt x="544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1562666" name="Picture 42" descr="Bil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1438" y="4305300"/>
            <a:ext cx="4411662" cy="171450"/>
          </a:xfrm>
          <a:prstGeom prst="rect">
            <a:avLst/>
          </a:prstGeom>
          <a:noFill/>
        </p:spPr>
      </p:pic>
      <p:sp>
        <p:nvSpPr>
          <p:cNvPr id="1562667" name="Text Box 43"/>
          <p:cNvSpPr txBox="1">
            <a:spLocks noChangeArrowheads="1"/>
          </p:cNvSpPr>
          <p:nvPr/>
        </p:nvSpPr>
        <p:spPr bwMode="auto">
          <a:xfrm>
            <a:off x="4521200" y="4383088"/>
            <a:ext cx="7096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</a:rPr>
              <a:t>1/k</a:t>
            </a:r>
            <a:r>
              <a:rPr lang="de-DE" baseline="-25000">
                <a:solidFill>
                  <a:schemeClr val="tx1"/>
                </a:solidFill>
              </a:rPr>
              <a:t>F</a:t>
            </a:r>
            <a:r>
              <a:rPr lang="de-DE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62668" name="Text Box 44"/>
          <p:cNvSpPr txBox="1">
            <a:spLocks noChangeArrowheads="1"/>
          </p:cNvSpPr>
          <p:nvPr/>
        </p:nvSpPr>
        <p:spPr bwMode="auto">
          <a:xfrm>
            <a:off x="447675" y="2436813"/>
            <a:ext cx="1187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</a:rPr>
              <a:t>frequency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562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6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26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results on radial quadrupole mode</a:t>
            </a:r>
          </a:p>
        </p:txBody>
      </p:sp>
      <p:pic>
        <p:nvPicPr>
          <p:cNvPr id="1640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1109663"/>
            <a:ext cx="5081588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640452" name="Text Box 4"/>
          <p:cNvSpPr txBox="1">
            <a:spLocks noChangeArrowheads="1"/>
          </p:cNvSpPr>
          <p:nvPr/>
        </p:nvSpPr>
        <p:spPr bwMode="auto">
          <a:xfrm>
            <a:off x="5305425" y="76041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solidFill>
                  <a:schemeClr val="tx1"/>
                </a:solidFill>
              </a:rPr>
              <a:t>930-960G</a:t>
            </a:r>
          </a:p>
        </p:txBody>
      </p:sp>
      <p:sp>
        <p:nvSpPr>
          <p:cNvPr id="1640456" name="Rectangle 8"/>
          <p:cNvSpPr>
            <a:spLocks noChangeArrowheads="1"/>
          </p:cNvSpPr>
          <p:nvPr/>
        </p:nvSpPr>
        <p:spPr bwMode="auto">
          <a:xfrm>
            <a:off x="8394700" y="68580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40461" name="Text Box 13"/>
          <p:cNvSpPr txBox="1">
            <a:spLocks noChangeArrowheads="1"/>
          </p:cNvSpPr>
          <p:nvPr/>
        </p:nvSpPr>
        <p:spPr bwMode="auto">
          <a:xfrm>
            <a:off x="3009900" y="2563813"/>
            <a:ext cx="1616075" cy="376237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hydrodynamic</a:t>
            </a:r>
          </a:p>
        </p:txBody>
      </p:sp>
      <p:sp>
        <p:nvSpPr>
          <p:cNvPr id="1640462" name="Text Box 14"/>
          <p:cNvSpPr txBox="1">
            <a:spLocks noChangeArrowheads="1"/>
          </p:cNvSpPr>
          <p:nvPr/>
        </p:nvSpPr>
        <p:spPr bwMode="auto">
          <a:xfrm>
            <a:off x="6070600" y="2065338"/>
            <a:ext cx="1416050" cy="3794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collisionless</a:t>
            </a:r>
          </a:p>
        </p:txBody>
      </p:sp>
      <p:grpSp>
        <p:nvGrpSpPr>
          <p:cNvPr id="1640465" name="Group 17"/>
          <p:cNvGrpSpPr>
            <a:grpSpLocks/>
          </p:cNvGrpSpPr>
          <p:nvPr/>
        </p:nvGrpSpPr>
        <p:grpSpPr bwMode="auto">
          <a:xfrm>
            <a:off x="5727700" y="3271838"/>
            <a:ext cx="3355975" cy="822325"/>
            <a:chOff x="3608" y="2101"/>
            <a:chExt cx="2114" cy="518"/>
          </a:xfrm>
        </p:grpSpPr>
        <p:sp>
          <p:nvSpPr>
            <p:cNvPr id="1640466" name="Text Box 18"/>
            <p:cNvSpPr txBox="1">
              <a:spLocks noChangeArrowheads="1"/>
            </p:cNvSpPr>
            <p:nvPr/>
          </p:nvSpPr>
          <p:spPr bwMode="auto">
            <a:xfrm>
              <a:off x="4585" y="2101"/>
              <a:ext cx="113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huge</a:t>
              </a:r>
            </a:p>
            <a:p>
              <a:r>
                <a:rPr lang="de-DE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downshift !</a:t>
              </a:r>
            </a:p>
          </p:txBody>
        </p:sp>
        <p:sp>
          <p:nvSpPr>
            <p:cNvPr id="1640467" name="Line 19"/>
            <p:cNvSpPr>
              <a:spLocks noChangeShapeType="1"/>
            </p:cNvSpPr>
            <p:nvPr/>
          </p:nvSpPr>
          <p:spPr bwMode="auto">
            <a:xfrm flipH="1" flipV="1">
              <a:off x="3608" y="2152"/>
              <a:ext cx="1104" cy="1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lg" len="lg"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1640468" name="Text Box 20"/>
          <p:cNvSpPr txBox="1">
            <a:spLocks noChangeArrowheads="1"/>
          </p:cNvSpPr>
          <p:nvPr/>
        </p:nvSpPr>
        <p:spPr bwMode="auto">
          <a:xfrm>
            <a:off x="447675" y="2436813"/>
            <a:ext cx="1187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</a:rPr>
              <a:t>frequency</a:t>
            </a:r>
          </a:p>
        </p:txBody>
      </p:sp>
      <p:sp>
        <p:nvSpPr>
          <p:cNvPr id="1640469" name="Text Box 21"/>
          <p:cNvSpPr txBox="1">
            <a:spLocks noChangeArrowheads="1"/>
          </p:cNvSpPr>
          <p:nvPr/>
        </p:nvSpPr>
        <p:spPr bwMode="auto">
          <a:xfrm>
            <a:off x="566738" y="4702175"/>
            <a:ext cx="10604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</a:rPr>
              <a:t>damping</a:t>
            </a:r>
          </a:p>
          <a:p>
            <a:r>
              <a:rPr lang="de-DE">
                <a:solidFill>
                  <a:schemeClr val="tx1"/>
                </a:solidFill>
              </a:rPr>
              <a:t>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results on radial quadrupole mode</a:t>
            </a:r>
          </a:p>
        </p:txBody>
      </p:sp>
      <p:pic>
        <p:nvPicPr>
          <p:cNvPr id="16414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1109663"/>
            <a:ext cx="5081588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5305425" y="76041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solidFill>
                  <a:schemeClr val="tx1"/>
                </a:solidFill>
              </a:rPr>
              <a:t>930-960G</a:t>
            </a:r>
          </a:p>
        </p:txBody>
      </p:sp>
      <p:sp>
        <p:nvSpPr>
          <p:cNvPr id="1641477" name="Rectangle 5"/>
          <p:cNvSpPr>
            <a:spLocks noChangeArrowheads="1"/>
          </p:cNvSpPr>
          <p:nvPr/>
        </p:nvSpPr>
        <p:spPr bwMode="auto">
          <a:xfrm>
            <a:off x="8394700" y="68580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41479" name="Rectangle 7"/>
          <p:cNvSpPr>
            <a:spLocks noChangeArrowheads="1"/>
          </p:cNvSpPr>
          <p:nvPr/>
        </p:nvSpPr>
        <p:spPr bwMode="auto">
          <a:xfrm>
            <a:off x="901700" y="4330700"/>
            <a:ext cx="7315200" cy="2298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endParaRPr lang="de-DE" dirty="0"/>
          </a:p>
        </p:txBody>
      </p:sp>
      <p:sp>
        <p:nvSpPr>
          <p:cNvPr id="1641480" name="Text Box 8"/>
          <p:cNvSpPr txBox="1">
            <a:spLocks noChangeArrowheads="1"/>
          </p:cNvSpPr>
          <p:nvPr/>
        </p:nvSpPr>
        <p:spPr bwMode="auto">
          <a:xfrm>
            <a:off x="1173163" y="4364038"/>
            <a:ext cx="6850062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de-DE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</a:t>
            </a:r>
            <a:r>
              <a:rPr lang="de-DE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hydrodynamic</a:t>
            </a:r>
            <a:r>
              <a:rPr lang="de-DE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theory</a:t>
            </a:r>
            <a:r>
              <a:rPr lang="de-DE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breaks</a:t>
            </a:r>
            <a:r>
              <a:rPr lang="de-DE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down !</a:t>
            </a:r>
          </a:p>
          <a:p>
            <a:endParaRPr lang="de-DE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de-DE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coupling</a:t>
            </a:r>
            <a:r>
              <a:rPr lang="de-DE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of</a:t>
            </a:r>
            <a:r>
              <a:rPr lang="de-DE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oscillations</a:t>
            </a:r>
            <a:r>
              <a:rPr lang="de-DE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</a:t>
            </a:r>
            <a:r>
              <a:rPr lang="de-DE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pairing</a:t>
            </a:r>
            <a:r>
              <a:rPr lang="de-DE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gap</a:t>
            </a:r>
            <a:r>
              <a:rPr lang="de-DE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?</a:t>
            </a:r>
          </a:p>
        </p:txBody>
      </p:sp>
      <p:sp>
        <p:nvSpPr>
          <p:cNvPr id="1641481" name="Text Box 9"/>
          <p:cNvSpPr txBox="1">
            <a:spLocks noChangeArrowheads="1"/>
          </p:cNvSpPr>
          <p:nvPr/>
        </p:nvSpPr>
        <p:spPr bwMode="auto">
          <a:xfrm>
            <a:off x="2339975" y="5510213"/>
            <a:ext cx="4587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de-DE" sz="1400" dirty="0">
                <a:solidFill>
                  <a:schemeClr val="tx1"/>
                </a:solidFill>
              </a:rPr>
              <a:t>R. </a:t>
            </a:r>
            <a:r>
              <a:rPr lang="de-DE" sz="1400" dirty="0" err="1">
                <a:solidFill>
                  <a:schemeClr val="tx1"/>
                </a:solidFill>
              </a:rPr>
              <a:t>Combescot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r>
              <a:rPr lang="de-DE" sz="1400" dirty="0">
                <a:solidFill>
                  <a:schemeClr val="tx1"/>
                </a:solidFill>
              </a:rPr>
              <a:t> X. </a:t>
            </a:r>
            <a:r>
              <a:rPr lang="de-DE" sz="1400" dirty="0" err="1">
                <a:solidFill>
                  <a:schemeClr val="tx1"/>
                </a:solidFill>
              </a:rPr>
              <a:t>Leyronas</a:t>
            </a:r>
            <a:r>
              <a:rPr lang="de-DE" sz="1400" dirty="0">
                <a:solidFill>
                  <a:schemeClr val="tx1"/>
                </a:solidFill>
              </a:rPr>
              <a:t>, PRL </a:t>
            </a:r>
            <a:r>
              <a:rPr lang="de-DE" sz="1400" b="1" dirty="0">
                <a:solidFill>
                  <a:schemeClr val="tx1"/>
                </a:solidFill>
              </a:rPr>
              <a:t>93</a:t>
            </a:r>
            <a:r>
              <a:rPr lang="de-DE" sz="1400" dirty="0">
                <a:solidFill>
                  <a:schemeClr val="tx1"/>
                </a:solidFill>
              </a:rPr>
              <a:t>, 138901 (2005)</a:t>
            </a:r>
          </a:p>
        </p:txBody>
      </p:sp>
      <p:sp>
        <p:nvSpPr>
          <p:cNvPr id="1641482" name="Text Box 10"/>
          <p:cNvSpPr txBox="1">
            <a:spLocks noChangeArrowheads="1"/>
          </p:cNvSpPr>
          <p:nvPr/>
        </p:nvSpPr>
        <p:spPr bwMode="auto">
          <a:xfrm>
            <a:off x="3009900" y="2563813"/>
            <a:ext cx="1616075" cy="376237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hydrodynamic</a:t>
            </a:r>
          </a:p>
        </p:txBody>
      </p:sp>
      <p:sp>
        <p:nvSpPr>
          <p:cNvPr id="1641483" name="Text Box 11"/>
          <p:cNvSpPr txBox="1">
            <a:spLocks noChangeArrowheads="1"/>
          </p:cNvSpPr>
          <p:nvPr/>
        </p:nvSpPr>
        <p:spPr bwMode="auto">
          <a:xfrm>
            <a:off x="6070600" y="2065338"/>
            <a:ext cx="1416050" cy="3794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collisionless</a:t>
            </a:r>
          </a:p>
        </p:txBody>
      </p:sp>
      <p:grpSp>
        <p:nvGrpSpPr>
          <p:cNvPr id="1641484" name="Group 12"/>
          <p:cNvGrpSpPr>
            <a:grpSpLocks/>
          </p:cNvGrpSpPr>
          <p:nvPr/>
        </p:nvGrpSpPr>
        <p:grpSpPr bwMode="auto">
          <a:xfrm>
            <a:off x="5727700" y="3271838"/>
            <a:ext cx="3355975" cy="822325"/>
            <a:chOff x="3608" y="2101"/>
            <a:chExt cx="2114" cy="518"/>
          </a:xfrm>
        </p:grpSpPr>
        <p:sp>
          <p:nvSpPr>
            <p:cNvPr id="1641485" name="Text Box 13"/>
            <p:cNvSpPr txBox="1">
              <a:spLocks noChangeArrowheads="1"/>
            </p:cNvSpPr>
            <p:nvPr/>
          </p:nvSpPr>
          <p:spPr bwMode="auto">
            <a:xfrm>
              <a:off x="4585" y="2101"/>
              <a:ext cx="113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huge</a:t>
              </a:r>
            </a:p>
            <a:p>
              <a:r>
                <a:rPr lang="de-DE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downshift !</a:t>
              </a:r>
            </a:p>
          </p:txBody>
        </p:sp>
        <p:sp>
          <p:nvSpPr>
            <p:cNvPr id="1641486" name="Line 14"/>
            <p:cNvSpPr>
              <a:spLocks noChangeShapeType="1"/>
            </p:cNvSpPr>
            <p:nvPr/>
          </p:nvSpPr>
          <p:spPr bwMode="auto">
            <a:xfrm flipH="1" flipV="1">
              <a:off x="3608" y="2152"/>
              <a:ext cx="1104" cy="1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lg" len="lg"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1641487" name="Text Box 15"/>
          <p:cNvSpPr txBox="1">
            <a:spLocks noChangeArrowheads="1"/>
          </p:cNvSpPr>
          <p:nvPr/>
        </p:nvSpPr>
        <p:spPr bwMode="auto">
          <a:xfrm>
            <a:off x="447675" y="2436813"/>
            <a:ext cx="1187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</a:rPr>
              <a:t>frequency</a:t>
            </a:r>
          </a:p>
        </p:txBody>
      </p:sp>
      <p:sp>
        <p:nvSpPr>
          <p:cNvPr id="1641488" name="Text Box 16"/>
          <p:cNvSpPr txBox="1">
            <a:spLocks noChangeArrowheads="1"/>
          </p:cNvSpPr>
          <p:nvPr/>
        </p:nvSpPr>
        <p:spPr bwMode="auto">
          <a:xfrm>
            <a:off x="2535238" y="5816600"/>
            <a:ext cx="39805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quasi-</a:t>
            </a:r>
            <a:r>
              <a:rPr lang="de-DE" sz="24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particle</a:t>
            </a:r>
            <a:r>
              <a:rPr lang="de-DE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excitations</a:t>
            </a:r>
            <a:endParaRPr lang="de-DE" sz="24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365375" y="6221413"/>
            <a:ext cx="4587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de-DE" sz="1400" dirty="0" smtClean="0">
                <a:solidFill>
                  <a:schemeClr val="tx1"/>
                </a:solidFill>
              </a:rPr>
              <a:t>M. Urban, arXiv:0808:3719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de-DE"/>
              <a:t>Cs</a:t>
            </a:r>
          </a:p>
        </p:txBody>
      </p:sp>
      <p:pic>
        <p:nvPicPr>
          <p:cNvPr id="1728515" name="Picture 3" descr="P1010139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t="5786" r="2177" b="38977"/>
          <a:stretch>
            <a:fillRect/>
          </a:stretch>
        </p:blipFill>
        <p:spPr bwMode="auto">
          <a:xfrm>
            <a:off x="0" y="-25400"/>
            <a:ext cx="914241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8516" name="Text Box 4"/>
          <p:cNvSpPr txBox="1">
            <a:spLocks noChangeArrowheads="1"/>
          </p:cNvSpPr>
          <p:nvPr/>
        </p:nvSpPr>
        <p:spPr bwMode="auto">
          <a:xfrm>
            <a:off x="1928813" y="1809750"/>
            <a:ext cx="5710767" cy="1449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360000" tIns="108000" rIns="360000" bIns="108000">
            <a:spAutoFit/>
          </a:bodyPr>
          <a:lstStyle/>
          <a:p>
            <a:r>
              <a:rPr lang="de-AT" sz="4000" b="1" dirty="0" err="1" smtClean="0">
                <a:solidFill>
                  <a:schemeClr val="bg1"/>
                </a:solidFill>
                <a:latin typeface="Comic Sans MS" pitchFamily="66" charset="0"/>
              </a:rPr>
              <a:t>role</a:t>
            </a:r>
            <a:r>
              <a:rPr lang="de-AT" sz="4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AT" sz="4000" b="1" dirty="0" err="1" smtClean="0">
                <a:solidFill>
                  <a:schemeClr val="bg1"/>
                </a:solidFill>
                <a:latin typeface="Comic Sans MS" pitchFamily="66" charset="0"/>
              </a:rPr>
              <a:t>of</a:t>
            </a:r>
            <a:r>
              <a:rPr lang="de-AT" sz="4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AT" sz="4000" b="1" dirty="0" err="1" smtClean="0">
                <a:solidFill>
                  <a:schemeClr val="bg1"/>
                </a:solidFill>
                <a:latin typeface="Comic Sans MS" pitchFamily="66" charset="0"/>
              </a:rPr>
              <a:t>temperature</a:t>
            </a:r>
            <a:endParaRPr lang="de-AT" sz="4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de-AT" sz="4000" b="1" dirty="0" smtClean="0">
                <a:solidFill>
                  <a:schemeClr val="bg1"/>
                </a:solidFill>
                <a:latin typeface="Comic Sans MS" pitchFamily="66" charset="0"/>
              </a:rPr>
              <a:t>in </a:t>
            </a:r>
            <a:r>
              <a:rPr lang="de-AT" sz="4000" b="1" dirty="0" err="1" smtClean="0">
                <a:solidFill>
                  <a:schemeClr val="bg1"/>
                </a:solidFill>
                <a:latin typeface="Comic Sans MS" pitchFamily="66" charset="0"/>
              </a:rPr>
              <a:t>the</a:t>
            </a:r>
            <a:r>
              <a:rPr lang="de-AT" sz="4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AT" sz="4000" b="1" dirty="0" err="1" smtClean="0">
                <a:solidFill>
                  <a:schemeClr val="bg1"/>
                </a:solidFill>
                <a:latin typeface="Comic Sans MS" pitchFamily="66" charset="0"/>
              </a:rPr>
              <a:t>crossover</a:t>
            </a:r>
            <a:endParaRPr lang="de-DE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Oval 2"/>
          <p:cNvSpPr>
            <a:spLocks noChangeArrowheads="1"/>
          </p:cNvSpPr>
          <p:nvPr/>
        </p:nvSpPr>
        <p:spPr bwMode="auto">
          <a:xfrm rot="20100000">
            <a:off x="1693863" y="2263775"/>
            <a:ext cx="1081087" cy="2663825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72867" name="Oval 3"/>
          <p:cNvSpPr>
            <a:spLocks noChangeArrowheads="1"/>
          </p:cNvSpPr>
          <p:nvPr/>
        </p:nvSpPr>
        <p:spPr bwMode="auto">
          <a:xfrm rot="21600000">
            <a:off x="1698625" y="2278063"/>
            <a:ext cx="1081088" cy="26638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72869" name="Oval 5"/>
          <p:cNvSpPr>
            <a:spLocks noChangeArrowheads="1"/>
          </p:cNvSpPr>
          <p:nvPr/>
        </p:nvSpPr>
        <p:spPr bwMode="auto">
          <a:xfrm rot="20100000">
            <a:off x="1692275" y="2266950"/>
            <a:ext cx="1081088" cy="26638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72870" name="Text Box 6"/>
          <p:cNvSpPr txBox="1">
            <a:spLocks noChangeAspect="1" noChangeArrowheads="1"/>
          </p:cNvSpPr>
          <p:nvPr/>
        </p:nvSpPr>
        <p:spPr bwMode="auto">
          <a:xfrm>
            <a:off x="6227763" y="1412875"/>
            <a:ext cx="2682875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AT">
                <a:solidFill>
                  <a:schemeClr val="tx1"/>
                </a:solidFill>
              </a:rPr>
              <a:t>atoms in elliptic potential</a:t>
            </a:r>
          </a:p>
          <a:p>
            <a:pPr eaLnBrk="1" hangingPunct="1"/>
            <a:r>
              <a:rPr lang="de-AT" sz="1400">
                <a:solidFill>
                  <a:schemeClr val="tx1"/>
                </a:solidFill>
              </a:rPr>
              <a:t>aspect ratio ~ 2</a:t>
            </a:r>
          </a:p>
        </p:txBody>
      </p:sp>
      <p:grpSp>
        <p:nvGrpSpPr>
          <p:cNvPr id="1572871" name="Group 7"/>
          <p:cNvGrpSpPr>
            <a:grpSpLocks/>
          </p:cNvGrpSpPr>
          <p:nvPr/>
        </p:nvGrpSpPr>
        <p:grpSpPr bwMode="auto">
          <a:xfrm>
            <a:off x="5292725" y="1196975"/>
            <a:ext cx="3567113" cy="2522538"/>
            <a:chOff x="3334" y="754"/>
            <a:chExt cx="2247" cy="1589"/>
          </a:xfrm>
        </p:grpSpPr>
        <p:sp>
          <p:nvSpPr>
            <p:cNvPr id="1572872" name="Oval 8"/>
            <p:cNvSpPr>
              <a:spLocks noChangeAspect="1" noChangeArrowheads="1"/>
            </p:cNvSpPr>
            <p:nvPr/>
          </p:nvSpPr>
          <p:spPr bwMode="auto">
            <a:xfrm rot="20100000">
              <a:off x="3334" y="754"/>
              <a:ext cx="281" cy="693"/>
            </a:xfrm>
            <a:prstGeom prst="ellipse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2873" name="Text Box 9"/>
            <p:cNvSpPr txBox="1">
              <a:spLocks noChangeAspect="1" noChangeArrowheads="1"/>
            </p:cNvSpPr>
            <p:nvPr/>
          </p:nvSpPr>
          <p:spPr bwMode="auto">
            <a:xfrm>
              <a:off x="3923" y="1933"/>
              <a:ext cx="1658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AT">
                  <a:solidFill>
                    <a:schemeClr val="tx1"/>
                  </a:solidFill>
                </a:rPr>
                <a:t>sudden change of angle</a:t>
              </a:r>
            </a:p>
            <a:p>
              <a:pPr eaLnBrk="1" hangingPunct="1"/>
              <a:r>
                <a:rPr lang="de-AT">
                  <a:solidFill>
                    <a:schemeClr val="tx1"/>
                  </a:solidFill>
                </a:rPr>
                <a:t>of the elliptic potential</a:t>
              </a:r>
            </a:p>
          </p:txBody>
        </p:sp>
      </p:grpSp>
      <p:grpSp>
        <p:nvGrpSpPr>
          <p:cNvPr id="1572874" name="Group 10"/>
          <p:cNvGrpSpPr>
            <a:grpSpLocks/>
          </p:cNvGrpSpPr>
          <p:nvPr/>
        </p:nvGrpSpPr>
        <p:grpSpPr bwMode="auto">
          <a:xfrm>
            <a:off x="5292725" y="4654550"/>
            <a:ext cx="446088" cy="1366838"/>
            <a:chOff x="3379" y="2945"/>
            <a:chExt cx="281" cy="861"/>
          </a:xfrm>
        </p:grpSpPr>
        <p:sp>
          <p:nvSpPr>
            <p:cNvPr id="1572875" name="Oval 11"/>
            <p:cNvSpPr>
              <a:spLocks noChangeAspect="1" noChangeArrowheads="1"/>
            </p:cNvSpPr>
            <p:nvPr/>
          </p:nvSpPr>
          <p:spPr bwMode="auto">
            <a:xfrm rot="21000000">
              <a:off x="3379" y="3113"/>
              <a:ext cx="281" cy="693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2876" name="Oval 12"/>
            <p:cNvSpPr>
              <a:spLocks noChangeAspect="1" noChangeArrowheads="1"/>
            </p:cNvSpPr>
            <p:nvPr/>
          </p:nvSpPr>
          <p:spPr bwMode="auto">
            <a:xfrm rot="21600000">
              <a:off x="3379" y="3113"/>
              <a:ext cx="281" cy="69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2877" name="AutoShape 13"/>
            <p:cNvSpPr>
              <a:spLocks noChangeAspect="1" noChangeArrowheads="1"/>
            </p:cNvSpPr>
            <p:nvPr/>
          </p:nvSpPr>
          <p:spPr bwMode="auto">
            <a:xfrm rot="-2604319">
              <a:off x="3398" y="2945"/>
              <a:ext cx="262" cy="281"/>
            </a:xfrm>
            <a:custGeom>
              <a:avLst/>
              <a:gdLst>
                <a:gd name="G0" fmla="+- 195710 0 0"/>
                <a:gd name="G1" fmla="+- -7823829 0 0"/>
                <a:gd name="G2" fmla="+- 195710 0 -7823829"/>
                <a:gd name="G3" fmla="+- 10800 0 0"/>
                <a:gd name="G4" fmla="+- 0 0 19571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68 0 0"/>
                <a:gd name="G9" fmla="+- 0 0 -7823829"/>
                <a:gd name="G10" fmla="+- 8868 0 2700"/>
                <a:gd name="G11" fmla="cos G10 195710"/>
                <a:gd name="G12" fmla="sin G10 195710"/>
                <a:gd name="G13" fmla="cos 13500 195710"/>
                <a:gd name="G14" fmla="sin 13500 195710"/>
                <a:gd name="G15" fmla="+- G11 10800 0"/>
                <a:gd name="G16" fmla="+- G12 10800 0"/>
                <a:gd name="G17" fmla="+- G13 10800 0"/>
                <a:gd name="G18" fmla="+- G14 10800 0"/>
                <a:gd name="G19" fmla="*/ 8868 1 2"/>
                <a:gd name="G20" fmla="+- G19 5400 0"/>
                <a:gd name="G21" fmla="cos G20 195710"/>
                <a:gd name="G22" fmla="sin G20 195710"/>
                <a:gd name="G23" fmla="+- G21 10800 0"/>
                <a:gd name="G24" fmla="+- G12 G23 G22"/>
                <a:gd name="G25" fmla="+- G22 G23 G11"/>
                <a:gd name="G26" fmla="cos 10800 195710"/>
                <a:gd name="G27" fmla="sin 10800 195710"/>
                <a:gd name="G28" fmla="cos 8868 195710"/>
                <a:gd name="G29" fmla="sin 8868 19571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23829"/>
                <a:gd name="G36" fmla="sin G34 -7823829"/>
                <a:gd name="G37" fmla="+/ -7823829 19571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68 G39"/>
                <a:gd name="G43" fmla="sin 886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491 w 21600"/>
                <a:gd name="T5" fmla="*/ 1621 h 21600"/>
                <a:gd name="T6" fmla="*/ 5975 w 21600"/>
                <a:gd name="T7" fmla="*/ 2230 h 21600"/>
                <a:gd name="T8" fmla="*/ 15473 w 21600"/>
                <a:gd name="T9" fmla="*/ 3263 h 21600"/>
                <a:gd name="T10" fmla="*/ 24281 w 21600"/>
                <a:gd name="T11" fmla="*/ 11503 h 21600"/>
                <a:gd name="T12" fmla="*/ 20429 w 21600"/>
                <a:gd name="T13" fmla="*/ 14973 h 21600"/>
                <a:gd name="T14" fmla="*/ 16959 w 21600"/>
                <a:gd name="T15" fmla="*/ 1112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55" y="11261"/>
                  </a:moveTo>
                  <a:cubicBezTo>
                    <a:pt x="19663" y="11108"/>
                    <a:pt x="19668" y="10954"/>
                    <a:pt x="19668" y="10800"/>
                  </a:cubicBezTo>
                  <a:cubicBezTo>
                    <a:pt x="19668" y="5902"/>
                    <a:pt x="15697" y="1932"/>
                    <a:pt x="10800" y="1932"/>
                  </a:cubicBezTo>
                  <a:cubicBezTo>
                    <a:pt x="9275" y="1931"/>
                    <a:pt x="7777" y="2324"/>
                    <a:pt x="6449" y="3072"/>
                  </a:cubicBezTo>
                  <a:lnTo>
                    <a:pt x="5501" y="1389"/>
                  </a:lnTo>
                  <a:cubicBezTo>
                    <a:pt x="7118" y="478"/>
                    <a:pt x="8943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87"/>
                    <a:pt x="21595" y="11175"/>
                    <a:pt x="21585" y="11362"/>
                  </a:cubicBezTo>
                  <a:lnTo>
                    <a:pt x="24281" y="11503"/>
                  </a:lnTo>
                  <a:lnTo>
                    <a:pt x="20429" y="14973"/>
                  </a:lnTo>
                  <a:lnTo>
                    <a:pt x="16959" y="11121"/>
                  </a:lnTo>
                  <a:lnTo>
                    <a:pt x="19655" y="1126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72878" name="Group 14"/>
          <p:cNvGrpSpPr>
            <a:grpSpLocks/>
          </p:cNvGrpSpPr>
          <p:nvPr/>
        </p:nvGrpSpPr>
        <p:grpSpPr bwMode="auto">
          <a:xfrm>
            <a:off x="5292725" y="2924175"/>
            <a:ext cx="3386138" cy="2884488"/>
            <a:chOff x="3334" y="1842"/>
            <a:chExt cx="2133" cy="1817"/>
          </a:xfrm>
        </p:grpSpPr>
        <p:grpSp>
          <p:nvGrpSpPr>
            <p:cNvPr id="1572879" name="Group 15"/>
            <p:cNvGrpSpPr>
              <a:grpSpLocks/>
            </p:cNvGrpSpPr>
            <p:nvPr/>
          </p:nvGrpSpPr>
          <p:grpSpPr bwMode="auto">
            <a:xfrm>
              <a:off x="3334" y="1842"/>
              <a:ext cx="289" cy="697"/>
              <a:chOff x="3334" y="1933"/>
              <a:chExt cx="289" cy="697"/>
            </a:xfrm>
          </p:grpSpPr>
          <p:sp>
            <p:nvSpPr>
              <p:cNvPr id="1572880" name="Oval 16"/>
              <p:cNvSpPr>
                <a:spLocks noChangeAspect="1" noChangeArrowheads="1"/>
              </p:cNvSpPr>
              <p:nvPr/>
            </p:nvSpPr>
            <p:spPr bwMode="auto">
              <a:xfrm rot="20100000">
                <a:off x="3334" y="1933"/>
                <a:ext cx="281" cy="693"/>
              </a:xfrm>
              <a:prstGeom prst="ellipse">
                <a:avLst/>
              </a:prstGeom>
              <a:solidFill>
                <a:srgbClr val="3399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72881" name="Oval 17"/>
              <p:cNvSpPr>
                <a:spLocks noChangeAspect="1" noChangeArrowheads="1"/>
              </p:cNvSpPr>
              <p:nvPr/>
            </p:nvSpPr>
            <p:spPr bwMode="auto">
              <a:xfrm rot="21600000">
                <a:off x="3342" y="1937"/>
                <a:ext cx="281" cy="69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72882" name="Text Box 18"/>
            <p:cNvSpPr txBox="1">
              <a:spLocks noChangeAspect="1" noChangeArrowheads="1"/>
            </p:cNvSpPr>
            <p:nvPr/>
          </p:nvSpPr>
          <p:spPr bwMode="auto">
            <a:xfrm>
              <a:off x="3969" y="3249"/>
              <a:ext cx="1498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AT">
                  <a:solidFill>
                    <a:schemeClr val="tx1"/>
                  </a:solidFill>
                </a:rPr>
                <a:t>angle of elliptic cloud </a:t>
              </a:r>
            </a:p>
            <a:p>
              <a:pPr eaLnBrk="1" hangingPunct="1"/>
              <a:r>
                <a:rPr lang="de-AT">
                  <a:solidFill>
                    <a:schemeClr val="tx1"/>
                  </a:solidFill>
                </a:rPr>
                <a:t>oscillates</a:t>
              </a:r>
            </a:p>
          </p:txBody>
        </p:sp>
      </p:grpSp>
      <p:sp>
        <p:nvSpPr>
          <p:cNvPr id="1572883" name="Text Box 19"/>
          <p:cNvSpPr txBox="1">
            <a:spLocks noChangeArrowheads="1"/>
          </p:cNvSpPr>
          <p:nvPr/>
        </p:nvSpPr>
        <p:spPr bwMode="auto">
          <a:xfrm>
            <a:off x="271463" y="5710238"/>
            <a:ext cx="4572000" cy="10318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de-AT">
                <a:solidFill>
                  <a:schemeClr val="tx1"/>
                </a:solidFill>
              </a:rPr>
              <a:t> cloud shape doesn‘t change</a:t>
            </a:r>
          </a:p>
          <a:p>
            <a:pPr algn="l" eaLnBrk="1" hangingPunct="1">
              <a:spcBef>
                <a:spcPct val="35000"/>
              </a:spcBef>
              <a:buFontTx/>
              <a:buChar char="•"/>
            </a:pPr>
            <a:r>
              <a:rPr lang="de-AT">
                <a:solidFill>
                  <a:schemeClr val="tx1"/>
                </a:solidFill>
              </a:rPr>
              <a:t> qualitative difference in the oscillation </a:t>
            </a:r>
          </a:p>
          <a:p>
            <a:pPr algn="l" eaLnBrk="1" hangingPunct="1"/>
            <a:r>
              <a:rPr lang="de-AT">
                <a:solidFill>
                  <a:schemeClr val="tx1"/>
                </a:solidFill>
              </a:rPr>
              <a:t>  for hydrodynamic and collisionless regime</a:t>
            </a:r>
          </a:p>
        </p:txBody>
      </p:sp>
      <p:sp>
        <p:nvSpPr>
          <p:cNvPr id="1572884" name="AutoShape 20" descr="spacer"/>
          <p:cNvSpPr>
            <a:spLocks noChangeAspect="1" noChangeArrowheads="1"/>
          </p:cNvSpPr>
          <p:nvPr/>
        </p:nvSpPr>
        <p:spPr bwMode="auto">
          <a:xfrm>
            <a:off x="155575" y="3292475"/>
            <a:ext cx="95250" cy="9525"/>
          </a:xfrm>
          <a:prstGeom prst="rect">
            <a:avLst/>
          </a:prstGeom>
          <a:noFill/>
        </p:spPr>
        <p:txBody>
          <a:bodyPr/>
          <a:lstStyle/>
          <a:p>
            <a:endParaRPr lang="de-DE"/>
          </a:p>
        </p:txBody>
      </p:sp>
      <p:sp>
        <p:nvSpPr>
          <p:cNvPr id="1572885" name="AutoShape 21" descr="spacer"/>
          <p:cNvSpPr>
            <a:spLocks noChangeAspect="1" noChangeArrowheads="1"/>
          </p:cNvSpPr>
          <p:nvPr/>
        </p:nvSpPr>
        <p:spPr bwMode="auto">
          <a:xfrm>
            <a:off x="155575" y="3292475"/>
            <a:ext cx="95250" cy="9525"/>
          </a:xfrm>
          <a:prstGeom prst="rect">
            <a:avLst/>
          </a:prstGeom>
          <a:noFill/>
        </p:spPr>
        <p:txBody>
          <a:bodyPr/>
          <a:lstStyle/>
          <a:p>
            <a:endParaRPr lang="de-DE"/>
          </a:p>
        </p:txBody>
      </p:sp>
      <p:sp>
        <p:nvSpPr>
          <p:cNvPr id="157288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scissors mode</a:t>
            </a:r>
          </a:p>
        </p:txBody>
      </p:sp>
      <p:sp>
        <p:nvSpPr>
          <p:cNvPr id="1572887" name="Text Box 23"/>
          <p:cNvSpPr txBox="1">
            <a:spLocks noChangeArrowheads="1"/>
          </p:cNvSpPr>
          <p:nvPr/>
        </p:nvSpPr>
        <p:spPr bwMode="auto">
          <a:xfrm>
            <a:off x="3568700" y="33338"/>
            <a:ext cx="2209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>
                <a:solidFill>
                  <a:srgbClr val="FF3300"/>
                </a:solidFill>
              </a:rPr>
              <a:t>break cylindrical</a:t>
            </a:r>
          </a:p>
          <a:p>
            <a:pPr algn="l"/>
            <a:r>
              <a:rPr lang="de-DE" sz="2000">
                <a:solidFill>
                  <a:srgbClr val="FF3300"/>
                </a:solidFill>
              </a:rPr>
              <a:t>symmetry of trap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4" dur="1000" fill="hold"/>
                                        <p:tgtEl>
                                          <p:spTgt spid="1572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19" dur="1000" fill="hold"/>
                                        <p:tgtEl>
                                          <p:spTgt spid="1572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2" dur="1000" fill="hold"/>
                                        <p:tgtEl>
                                          <p:spTgt spid="1572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25" dur="1000" fill="hold"/>
                                        <p:tgtEl>
                                          <p:spTgt spid="1572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8" dur="1000" fill="hold"/>
                                        <p:tgtEl>
                                          <p:spTgt spid="1572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1" dur="1000" fill="hold"/>
                                        <p:tgtEl>
                                          <p:spTgt spid="1572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2866" grpId="0" animBg="1"/>
      <p:bldP spid="1572866" grpId="1" animBg="1"/>
      <p:bldP spid="1572866" grpId="2" animBg="1"/>
      <p:bldP spid="1572866" grpId="3" animBg="1"/>
      <p:bldP spid="1572866" grpId="4" animBg="1"/>
      <p:bldP spid="1572866" grpId="5" animBg="1"/>
      <p:bldP spid="1572867" grpId="0" animBg="1"/>
      <p:bldP spid="1572869" grpId="0" animBg="1"/>
      <p:bldP spid="15728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1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1"/>
            <a:ext cx="38458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3"/>
                </a:solidFill>
              </a:rPr>
              <a:t>ultracold </a:t>
            </a:r>
            <a:r>
              <a:rPr lang="de-DE" dirty="0" err="1" smtClean="0">
                <a:solidFill>
                  <a:schemeClr val="accent3"/>
                </a:solidFill>
              </a:rPr>
              <a:t>atoms</a:t>
            </a:r>
            <a:r>
              <a:rPr lang="de-DE" dirty="0" smtClean="0">
                <a:solidFill>
                  <a:schemeClr val="accent3"/>
                </a:solidFill>
              </a:rPr>
              <a:t>: </a:t>
            </a:r>
            <a:r>
              <a:rPr lang="de-DE" dirty="0" err="1" smtClean="0">
                <a:solidFill>
                  <a:schemeClr val="accent3"/>
                </a:solidFill>
              </a:rPr>
              <a:t>general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research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theme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1600" y="901700"/>
            <a:ext cx="38202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800" b="1" dirty="0" smtClean="0"/>
              <a:t>model </a:t>
            </a:r>
            <a:r>
              <a:rPr lang="de-DE" sz="2800" b="1" dirty="0" err="1" smtClean="0"/>
              <a:t>systems</a:t>
            </a:r>
            <a:endParaRPr lang="de-DE" sz="2800" b="1" dirty="0" smtClean="0"/>
          </a:p>
          <a:p>
            <a:pPr algn="l"/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study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complex</a:t>
            </a:r>
            <a:endParaRPr lang="de-DE" sz="2800" b="1" dirty="0" smtClean="0"/>
          </a:p>
          <a:p>
            <a:pPr algn="l"/>
            <a:r>
              <a:rPr lang="de-DE" sz="2800" b="1" dirty="0" err="1" smtClean="0"/>
              <a:t>quantum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phenomena</a:t>
            </a:r>
            <a:endParaRPr lang="de-DE" sz="2800" b="1" dirty="0" smtClean="0"/>
          </a:p>
        </p:txBody>
      </p:sp>
      <p:pic>
        <p:nvPicPr>
          <p:cNvPr id="1651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8988" y="975394"/>
            <a:ext cx="4303712" cy="197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17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2901" y="4088005"/>
            <a:ext cx="2062354" cy="15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3958979"/>
            <a:ext cx="4279900" cy="239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5118100" y="2895600"/>
            <a:ext cx="3903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accent3"/>
                </a:solidFill>
              </a:rPr>
              <a:t>condensed</a:t>
            </a:r>
            <a:r>
              <a:rPr lang="de-DE" sz="2400" dirty="0" smtClean="0">
                <a:solidFill>
                  <a:schemeClr val="accent3"/>
                </a:solidFill>
              </a:rPr>
              <a:t>-matter </a:t>
            </a:r>
            <a:r>
              <a:rPr lang="de-DE" sz="2400" dirty="0" err="1" smtClean="0">
                <a:solidFill>
                  <a:schemeClr val="accent3"/>
                </a:solidFill>
              </a:rPr>
              <a:t>physics</a:t>
            </a:r>
            <a:r>
              <a:rPr lang="de-DE" sz="2400" dirty="0" smtClean="0">
                <a:solidFill>
                  <a:schemeClr val="accent3"/>
                </a:solidFill>
              </a:rPr>
              <a:t>:</a:t>
            </a:r>
          </a:p>
          <a:p>
            <a:r>
              <a:rPr lang="de-DE" sz="2400" dirty="0" smtClean="0">
                <a:solidFill>
                  <a:schemeClr val="accent3"/>
                </a:solidFill>
              </a:rPr>
              <a:t>                     </a:t>
            </a:r>
            <a:r>
              <a:rPr lang="de-DE" sz="2400" dirty="0" err="1" smtClean="0">
                <a:solidFill>
                  <a:schemeClr val="accent3"/>
                </a:solidFill>
              </a:rPr>
              <a:t>optical</a:t>
            </a:r>
            <a:r>
              <a:rPr lang="de-DE" sz="2400" dirty="0" smtClean="0">
                <a:solidFill>
                  <a:schemeClr val="accent3"/>
                </a:solidFill>
              </a:rPr>
              <a:t> </a:t>
            </a:r>
            <a:r>
              <a:rPr lang="de-DE" sz="2400" dirty="0" err="1" smtClean="0">
                <a:solidFill>
                  <a:schemeClr val="accent3"/>
                </a:solidFill>
              </a:rPr>
              <a:t>lattices</a:t>
            </a:r>
            <a:endParaRPr lang="de-DE" sz="2400" dirty="0" smtClean="0">
              <a:solidFill>
                <a:schemeClr val="accent3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200" y="3403600"/>
            <a:ext cx="4564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accent3"/>
                </a:solidFill>
              </a:rPr>
              <a:t>few-body</a:t>
            </a:r>
            <a:r>
              <a:rPr lang="de-DE" sz="2400" dirty="0" smtClean="0">
                <a:solidFill>
                  <a:schemeClr val="accent3"/>
                </a:solidFill>
              </a:rPr>
              <a:t> </a:t>
            </a:r>
            <a:r>
              <a:rPr lang="de-DE" sz="2400" dirty="0" err="1" smtClean="0">
                <a:solidFill>
                  <a:schemeClr val="accent3"/>
                </a:solidFill>
              </a:rPr>
              <a:t>physics</a:t>
            </a:r>
            <a:r>
              <a:rPr lang="de-DE" sz="2400" dirty="0" smtClean="0">
                <a:solidFill>
                  <a:schemeClr val="accent3"/>
                </a:solidFill>
              </a:rPr>
              <a:t>: Efimov </a:t>
            </a:r>
            <a:r>
              <a:rPr lang="de-DE" sz="2400" dirty="0" err="1" smtClean="0">
                <a:solidFill>
                  <a:schemeClr val="accent3"/>
                </a:solidFill>
              </a:rPr>
              <a:t>states</a:t>
            </a:r>
            <a:endParaRPr lang="de-DE" sz="2400" dirty="0" smtClean="0">
              <a:solidFill>
                <a:schemeClr val="accent3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33900" y="6045200"/>
            <a:ext cx="4610100" cy="444500"/>
          </a:xfrm>
          <a:prstGeom prst="rect">
            <a:avLst/>
          </a:prstGeom>
          <a:solidFill>
            <a:schemeClr val="tx1"/>
          </a:solidFill>
          <a:ln w="76200" cmpd="sng">
            <a:noFill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025476" y="6014303"/>
            <a:ext cx="2991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err="1" smtClean="0">
                <a:solidFill>
                  <a:schemeClr val="accent3"/>
                </a:solidFill>
              </a:rPr>
              <a:t>many-body</a:t>
            </a:r>
            <a:r>
              <a:rPr lang="de-DE" sz="2400" dirty="0" smtClean="0">
                <a:solidFill>
                  <a:schemeClr val="accent3"/>
                </a:solidFill>
              </a:rPr>
              <a:t> </a:t>
            </a:r>
            <a:r>
              <a:rPr lang="de-DE" sz="2400" dirty="0" err="1" smtClean="0">
                <a:solidFill>
                  <a:schemeClr val="accent3"/>
                </a:solidFill>
              </a:rPr>
              <a:t>physics</a:t>
            </a:r>
            <a:r>
              <a:rPr lang="de-DE" sz="2400" dirty="0" smtClean="0">
                <a:solidFill>
                  <a:schemeClr val="accent3"/>
                </a:solidFill>
              </a:rPr>
              <a:t>:</a:t>
            </a:r>
          </a:p>
          <a:p>
            <a:pPr algn="r"/>
            <a:r>
              <a:rPr lang="de-DE" sz="2400" dirty="0" smtClean="0">
                <a:solidFill>
                  <a:schemeClr val="accent3"/>
                </a:solidFill>
              </a:rPr>
              <a:t>BEC-BCS </a:t>
            </a:r>
            <a:r>
              <a:rPr lang="de-DE" sz="2400" dirty="0" err="1" smtClean="0">
                <a:solidFill>
                  <a:schemeClr val="accent3"/>
                </a:solidFill>
              </a:rPr>
              <a:t>crossover</a:t>
            </a:r>
            <a:endParaRPr lang="de-DE" sz="2400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4915" name="Picture 3" descr="scissors_crossover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3457575" cy="3527425"/>
          </a:xfrm>
          <a:prstGeom prst="rect">
            <a:avLst/>
          </a:prstGeom>
          <a:noFill/>
        </p:spPr>
      </p:pic>
      <p:sp>
        <p:nvSpPr>
          <p:cNvPr id="1574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scissors oscillation at low T</a:t>
            </a:r>
          </a:p>
        </p:txBody>
      </p:sp>
      <p:graphicFrame>
        <p:nvGraphicFramePr>
          <p:cNvPr id="1574919" name="Object 7"/>
          <p:cNvGraphicFramePr>
            <a:graphicFrameLocks noChangeAspect="1"/>
          </p:cNvGraphicFramePr>
          <p:nvPr/>
        </p:nvGraphicFramePr>
        <p:xfrm>
          <a:off x="5513388" y="3008313"/>
          <a:ext cx="1490662" cy="696912"/>
        </p:xfrm>
        <a:graphic>
          <a:graphicData uri="http://schemas.openxmlformats.org/presentationml/2006/ole">
            <p:oleObj spid="_x0000_s1574919" name="Formel" r:id="rId4" imgW="647640" imgH="304560" progId="Equation.3">
              <p:embed/>
            </p:oleObj>
          </a:graphicData>
        </a:graphic>
      </p:graphicFrame>
      <p:sp>
        <p:nvSpPr>
          <p:cNvPr id="1574920" name="Text Box 8"/>
          <p:cNvSpPr txBox="1">
            <a:spLocks noChangeArrowheads="1"/>
          </p:cNvSpPr>
          <p:nvPr/>
        </p:nvSpPr>
        <p:spPr bwMode="auto">
          <a:xfrm>
            <a:off x="5330825" y="1903413"/>
            <a:ext cx="2047875" cy="376237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hydrodynamic gas</a:t>
            </a:r>
          </a:p>
        </p:txBody>
      </p:sp>
      <p:sp>
        <p:nvSpPr>
          <p:cNvPr id="1574921" name="Text Box 9"/>
          <p:cNvSpPr txBox="1">
            <a:spLocks noChangeArrowheads="1"/>
          </p:cNvSpPr>
          <p:nvPr/>
        </p:nvSpPr>
        <p:spPr bwMode="auto">
          <a:xfrm>
            <a:off x="4079875" y="1962150"/>
            <a:ext cx="46085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i="1">
                <a:solidFill>
                  <a:schemeClr val="tx1"/>
                </a:solidFill>
              </a:rPr>
              <a:t>single </a:t>
            </a:r>
            <a:r>
              <a:rPr lang="en-US" sz="2000">
                <a:solidFill>
                  <a:schemeClr val="tx1"/>
                </a:solidFill>
              </a:rPr>
              <a:t>frequency oscillation</a:t>
            </a:r>
            <a:endParaRPr lang="de-AT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938" name="Picture 2" descr="scissors_crossover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6050"/>
            <a:ext cx="3457575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5939" name="Rectangle 3"/>
          <p:cNvSpPr>
            <a:spLocks noChangeArrowheads="1"/>
          </p:cNvSpPr>
          <p:nvPr/>
        </p:nvSpPr>
        <p:spPr bwMode="auto">
          <a:xfrm>
            <a:off x="176213" y="138113"/>
            <a:ext cx="5980112" cy="10810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75959" name="Rectangle 23"/>
          <p:cNvSpPr>
            <a:spLocks noChangeArrowheads="1"/>
          </p:cNvSpPr>
          <p:nvPr/>
        </p:nvSpPr>
        <p:spPr bwMode="auto">
          <a:xfrm>
            <a:off x="247650" y="1123950"/>
            <a:ext cx="3460750" cy="952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575941" name="Text Box 5"/>
          <p:cNvSpPr txBox="1">
            <a:spLocks noChangeArrowheads="1"/>
          </p:cNvSpPr>
          <p:nvPr/>
        </p:nvSpPr>
        <p:spPr bwMode="auto">
          <a:xfrm>
            <a:off x="4079875" y="1962150"/>
            <a:ext cx="46085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i="1">
                <a:solidFill>
                  <a:schemeClr val="tx1"/>
                </a:solidFill>
              </a:rPr>
              <a:t>single </a:t>
            </a:r>
            <a:r>
              <a:rPr lang="en-US" sz="2000">
                <a:solidFill>
                  <a:schemeClr val="tx1"/>
                </a:solidFill>
              </a:rPr>
              <a:t>frequency oscillation</a:t>
            </a:r>
            <a:endParaRPr lang="de-AT" sz="2000">
              <a:solidFill>
                <a:schemeClr val="tx1"/>
              </a:solidFill>
            </a:endParaRPr>
          </a:p>
        </p:txBody>
      </p:sp>
      <p:sp>
        <p:nvSpPr>
          <p:cNvPr id="1575942" name="Text Box 6"/>
          <p:cNvSpPr txBox="1">
            <a:spLocks noChangeArrowheads="1"/>
          </p:cNvSpPr>
          <p:nvPr/>
        </p:nvSpPr>
        <p:spPr bwMode="auto">
          <a:xfrm>
            <a:off x="3995738" y="4835525"/>
            <a:ext cx="46085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oscillation with </a:t>
            </a:r>
            <a:r>
              <a:rPr lang="en-US" sz="2000" i="1">
                <a:solidFill>
                  <a:schemeClr val="tx1"/>
                </a:solidFill>
              </a:rPr>
              <a:t>two </a:t>
            </a:r>
            <a:r>
              <a:rPr lang="en-US" sz="2000">
                <a:solidFill>
                  <a:schemeClr val="tx1"/>
                </a:solidFill>
              </a:rPr>
              <a:t>frequencies</a:t>
            </a:r>
            <a:endParaRPr lang="de-AT" sz="2000">
              <a:solidFill>
                <a:schemeClr val="tx1"/>
              </a:solidFill>
            </a:endParaRPr>
          </a:p>
        </p:txBody>
      </p:sp>
      <p:sp>
        <p:nvSpPr>
          <p:cNvPr id="1575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scissors oscillation at low T</a:t>
            </a:r>
          </a:p>
        </p:txBody>
      </p:sp>
      <p:graphicFrame>
        <p:nvGraphicFramePr>
          <p:cNvPr id="1575955" name="Object 19"/>
          <p:cNvGraphicFramePr>
            <a:graphicFrameLocks noChangeAspect="1"/>
          </p:cNvGraphicFramePr>
          <p:nvPr>
            <p:ph sz="quarter" idx="2"/>
          </p:nvPr>
        </p:nvGraphicFramePr>
        <p:xfrm>
          <a:off x="5099050" y="5862638"/>
          <a:ext cx="1066800" cy="519112"/>
        </p:xfrm>
        <a:graphic>
          <a:graphicData uri="http://schemas.openxmlformats.org/presentationml/2006/ole">
            <p:oleObj spid="_x0000_s1575955" name="Formel" r:id="rId4" imgW="495000" imgH="241200" progId="Equation.3">
              <p:embed/>
            </p:oleObj>
          </a:graphicData>
        </a:graphic>
      </p:graphicFrame>
      <p:sp>
        <p:nvSpPr>
          <p:cNvPr id="1575945" name="Line 9"/>
          <p:cNvSpPr>
            <a:spLocks noChangeShapeType="1"/>
          </p:cNvSpPr>
          <p:nvPr/>
        </p:nvSpPr>
        <p:spPr bwMode="auto">
          <a:xfrm flipH="1">
            <a:off x="292100" y="76200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1575948" name="Object 12"/>
          <p:cNvGraphicFramePr>
            <a:graphicFrameLocks noChangeAspect="1"/>
          </p:cNvGraphicFramePr>
          <p:nvPr/>
        </p:nvGraphicFramePr>
        <p:xfrm>
          <a:off x="5513388" y="3008313"/>
          <a:ext cx="1490662" cy="696912"/>
        </p:xfrm>
        <a:graphic>
          <a:graphicData uri="http://schemas.openxmlformats.org/presentationml/2006/ole">
            <p:oleObj spid="_x0000_s1575948" name="Formel" r:id="rId5" imgW="647640" imgH="304560" progId="Equation.3">
              <p:embed/>
            </p:oleObj>
          </a:graphicData>
        </a:graphic>
      </p:graphicFrame>
      <p:sp>
        <p:nvSpPr>
          <p:cNvPr id="1575949" name="Text Box 13"/>
          <p:cNvSpPr txBox="1">
            <a:spLocks noChangeArrowheads="1"/>
          </p:cNvSpPr>
          <p:nvPr/>
        </p:nvSpPr>
        <p:spPr bwMode="auto">
          <a:xfrm>
            <a:off x="5330825" y="1903413"/>
            <a:ext cx="2047875" cy="376237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hydrodynamic gas</a:t>
            </a:r>
          </a:p>
        </p:txBody>
      </p:sp>
      <p:sp>
        <p:nvSpPr>
          <p:cNvPr id="1575950" name="Text Box 14"/>
          <p:cNvSpPr txBox="1">
            <a:spLocks noChangeArrowheads="1"/>
          </p:cNvSpPr>
          <p:nvPr/>
        </p:nvSpPr>
        <p:spPr bwMode="auto">
          <a:xfrm>
            <a:off x="5419725" y="4710113"/>
            <a:ext cx="1847850" cy="3794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collisionless gas</a:t>
            </a:r>
          </a:p>
        </p:txBody>
      </p:sp>
      <p:graphicFrame>
        <p:nvGraphicFramePr>
          <p:cNvPr id="1575957" name="Object 21"/>
          <p:cNvGraphicFramePr>
            <a:graphicFrameLocks noChangeAspect="1"/>
          </p:cNvGraphicFramePr>
          <p:nvPr>
            <p:ph sz="quarter" idx="3"/>
          </p:nvPr>
        </p:nvGraphicFramePr>
        <p:xfrm>
          <a:off x="6534150" y="5868988"/>
          <a:ext cx="1054100" cy="512762"/>
        </p:xfrm>
        <a:graphic>
          <a:graphicData uri="http://schemas.openxmlformats.org/presentationml/2006/ole">
            <p:oleObj spid="_x0000_s1575957" name="Formel" r:id="rId6" imgW="4950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62" name="Picture 2" descr="scissors_te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55675"/>
            <a:ext cx="3019425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63" name="AutoShape 3"/>
          <p:cNvSpPr>
            <a:spLocks noChangeArrowheads="1"/>
          </p:cNvSpPr>
          <p:nvPr/>
        </p:nvSpPr>
        <p:spPr bwMode="auto">
          <a:xfrm>
            <a:off x="468313" y="579438"/>
            <a:ext cx="215900" cy="5903912"/>
          </a:xfrm>
          <a:prstGeom prst="upArrow">
            <a:avLst>
              <a:gd name="adj1" fmla="val 25000"/>
              <a:gd name="adj2" fmla="val 211042"/>
            </a:avLst>
          </a:prstGeom>
          <a:gradFill rotWithShape="1">
            <a:gsLst>
              <a:gs pos="0">
                <a:srgbClr val="FF3300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76964" name="Text Box 4"/>
          <p:cNvSpPr txBox="1">
            <a:spLocks noChangeArrowheads="1"/>
          </p:cNvSpPr>
          <p:nvPr/>
        </p:nvSpPr>
        <p:spPr bwMode="auto">
          <a:xfrm rot="16200000">
            <a:off x="-389731" y="3105944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de-AT">
                <a:solidFill>
                  <a:schemeClr val="tx1"/>
                </a:solidFill>
              </a:rPr>
              <a:t>Temperature</a:t>
            </a:r>
          </a:p>
        </p:txBody>
      </p:sp>
      <p:sp>
        <p:nvSpPr>
          <p:cNvPr id="1576966" name="Text Box 6"/>
          <p:cNvSpPr txBox="1">
            <a:spLocks noChangeArrowheads="1"/>
          </p:cNvSpPr>
          <p:nvPr/>
        </p:nvSpPr>
        <p:spPr bwMode="auto">
          <a:xfrm>
            <a:off x="2271713" y="215106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T/T</a:t>
            </a:r>
            <a:r>
              <a:rPr lang="en-US" sz="200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1.0</a:t>
            </a:r>
            <a:endParaRPr lang="de-AT" sz="2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76967" name="Text Box 7"/>
          <p:cNvSpPr txBox="1">
            <a:spLocks noChangeArrowheads="1"/>
          </p:cNvSpPr>
          <p:nvPr/>
        </p:nvSpPr>
        <p:spPr bwMode="auto">
          <a:xfrm>
            <a:off x="2246313" y="3862388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T/T</a:t>
            </a:r>
            <a:r>
              <a:rPr lang="en-US" sz="200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0.6</a:t>
            </a:r>
            <a:endParaRPr lang="de-AT" sz="2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76968" name="Text Box 8"/>
          <p:cNvSpPr txBox="1">
            <a:spLocks noChangeArrowheads="1"/>
          </p:cNvSpPr>
          <p:nvPr/>
        </p:nvSpPr>
        <p:spPr bwMode="auto">
          <a:xfrm>
            <a:off x="2246313" y="5607050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T/T</a:t>
            </a:r>
            <a:r>
              <a:rPr lang="en-US" sz="200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0.1</a:t>
            </a:r>
            <a:endParaRPr lang="de-AT" sz="2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76969" name="Text Box 9"/>
          <p:cNvSpPr txBox="1">
            <a:spLocks noChangeArrowheads="1"/>
          </p:cNvSpPr>
          <p:nvPr/>
        </p:nvSpPr>
        <p:spPr bwMode="auto">
          <a:xfrm>
            <a:off x="4030663" y="3792538"/>
            <a:ext cx="49212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does the transition temperature depend on the interaction strength 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scissors mode excellent tool to probe this!</a:t>
            </a:r>
            <a:endParaRPr lang="de-AT" sz="2000">
              <a:solidFill>
                <a:schemeClr val="tx1"/>
              </a:solidFill>
            </a:endParaRPr>
          </a:p>
        </p:txBody>
      </p:sp>
      <p:sp>
        <p:nvSpPr>
          <p:cNvPr id="1576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finite temperature</a:t>
            </a:r>
          </a:p>
        </p:txBody>
      </p:sp>
      <p:grpSp>
        <p:nvGrpSpPr>
          <p:cNvPr id="1576974" name="Group 14"/>
          <p:cNvGrpSpPr>
            <a:grpSpLocks/>
          </p:cNvGrpSpPr>
          <p:nvPr/>
        </p:nvGrpSpPr>
        <p:grpSpPr bwMode="auto">
          <a:xfrm>
            <a:off x="3413125" y="925513"/>
            <a:ext cx="2124075" cy="5176837"/>
            <a:chOff x="2150" y="583"/>
            <a:chExt cx="1338" cy="3261"/>
          </a:xfrm>
        </p:grpSpPr>
        <p:sp>
          <p:nvSpPr>
            <p:cNvPr id="1576971" name="Text Box 11"/>
            <p:cNvSpPr txBox="1">
              <a:spLocks noChangeArrowheads="1"/>
            </p:cNvSpPr>
            <p:nvPr/>
          </p:nvSpPr>
          <p:spPr bwMode="auto">
            <a:xfrm>
              <a:off x="2198" y="3607"/>
              <a:ext cx="1290" cy="237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/>
                <a:t>hydrodynamic gas</a:t>
              </a:r>
            </a:p>
          </p:txBody>
        </p:sp>
        <p:sp>
          <p:nvSpPr>
            <p:cNvPr id="1576972" name="Text Box 12"/>
            <p:cNvSpPr txBox="1">
              <a:spLocks noChangeArrowheads="1"/>
            </p:cNvSpPr>
            <p:nvPr/>
          </p:nvSpPr>
          <p:spPr bwMode="auto">
            <a:xfrm>
              <a:off x="2182" y="583"/>
              <a:ext cx="1164" cy="239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/>
                <a:t>collisionless gas</a:t>
              </a:r>
            </a:p>
          </p:txBody>
        </p:sp>
        <p:sp>
          <p:nvSpPr>
            <p:cNvPr id="1576973" name="Text Box 13"/>
            <p:cNvSpPr txBox="1">
              <a:spLocks noChangeArrowheads="1"/>
            </p:cNvSpPr>
            <p:nvPr/>
          </p:nvSpPr>
          <p:spPr bwMode="auto">
            <a:xfrm>
              <a:off x="2150" y="1687"/>
              <a:ext cx="1210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/>
                <a:t>transition regime</a:t>
              </a:r>
            </a:p>
            <a:p>
              <a:pPr algn="l"/>
              <a:r>
                <a:rPr lang="de-DE"/>
                <a:t>(strong damping)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damping vs temperature</a:t>
            </a:r>
          </a:p>
        </p:txBody>
      </p:sp>
      <p:pic>
        <p:nvPicPr>
          <p:cNvPr id="1582084" name="Picture 4" descr="typical_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0" y="1079500"/>
            <a:ext cx="6430963" cy="53848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582086" name="Rectangle 6"/>
          <p:cNvSpPr>
            <a:spLocks noChangeArrowheads="1"/>
          </p:cNvSpPr>
          <p:nvPr/>
        </p:nvSpPr>
        <p:spPr bwMode="auto">
          <a:xfrm>
            <a:off x="2870200" y="3759200"/>
            <a:ext cx="495300" cy="120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1582094" name="Group 14"/>
          <p:cNvGrpSpPr>
            <a:grpSpLocks/>
          </p:cNvGrpSpPr>
          <p:nvPr/>
        </p:nvGrpSpPr>
        <p:grpSpPr bwMode="auto">
          <a:xfrm>
            <a:off x="2486025" y="1776413"/>
            <a:ext cx="6118225" cy="1712912"/>
            <a:chOff x="1566" y="1119"/>
            <a:chExt cx="3854" cy="1079"/>
          </a:xfrm>
        </p:grpSpPr>
        <p:graphicFrame>
          <p:nvGraphicFramePr>
            <p:cNvPr id="1582087" name="Object 7"/>
            <p:cNvGraphicFramePr>
              <a:graphicFrameLocks noChangeAspect="1"/>
            </p:cNvGraphicFramePr>
            <p:nvPr/>
          </p:nvGraphicFramePr>
          <p:xfrm>
            <a:off x="4692" y="1261"/>
            <a:ext cx="672" cy="327"/>
          </p:xfrm>
          <a:graphic>
            <a:graphicData uri="http://schemas.openxmlformats.org/presentationml/2006/ole">
              <p:oleObj spid="_x0000_s1582087" name="Formel" r:id="rId4" imgW="495000" imgH="241200" progId="Equation.3">
                <p:embed/>
              </p:oleObj>
            </a:graphicData>
          </a:graphic>
        </p:graphicFrame>
        <p:graphicFrame>
          <p:nvGraphicFramePr>
            <p:cNvPr id="1582088" name="Object 8"/>
            <p:cNvGraphicFramePr>
              <a:graphicFrameLocks noChangeAspect="1"/>
            </p:cNvGraphicFramePr>
            <p:nvPr/>
          </p:nvGraphicFramePr>
          <p:xfrm>
            <a:off x="4577" y="1804"/>
            <a:ext cx="843" cy="394"/>
          </p:xfrm>
          <a:graphic>
            <a:graphicData uri="http://schemas.openxmlformats.org/presentationml/2006/ole">
              <p:oleObj spid="_x0000_s1582088" name="Formel" r:id="rId5" imgW="647640" imgH="304560" progId="Equation.3">
                <p:embed/>
              </p:oleObj>
            </a:graphicData>
          </a:graphic>
        </p:graphicFrame>
        <p:sp>
          <p:nvSpPr>
            <p:cNvPr id="1582089" name="Text Box 9"/>
            <p:cNvSpPr txBox="1">
              <a:spLocks noChangeArrowheads="1"/>
            </p:cNvSpPr>
            <p:nvPr/>
          </p:nvSpPr>
          <p:spPr bwMode="auto">
            <a:xfrm>
              <a:off x="1566" y="1639"/>
              <a:ext cx="1018" cy="237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/>
                <a:t>hydrodynamic</a:t>
              </a:r>
            </a:p>
          </p:txBody>
        </p:sp>
        <p:sp>
          <p:nvSpPr>
            <p:cNvPr id="1582090" name="Text Box 10"/>
            <p:cNvSpPr txBox="1">
              <a:spLocks noChangeArrowheads="1"/>
            </p:cNvSpPr>
            <p:nvPr/>
          </p:nvSpPr>
          <p:spPr bwMode="auto">
            <a:xfrm>
              <a:off x="3430" y="1119"/>
              <a:ext cx="892" cy="239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/>
                <a:t>collisionless</a:t>
              </a:r>
            </a:p>
          </p:txBody>
        </p:sp>
      </p:grpSp>
      <p:sp>
        <p:nvSpPr>
          <p:cNvPr id="1582091" name="Text Box 11"/>
          <p:cNvSpPr txBox="1">
            <a:spLocks noChangeArrowheads="1"/>
          </p:cNvSpPr>
          <p:nvPr/>
        </p:nvSpPr>
        <p:spPr bwMode="auto">
          <a:xfrm>
            <a:off x="3514725" y="3859213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maximum damping</a:t>
            </a:r>
          </a:p>
          <a:p>
            <a:r>
              <a:rPr lang="de-DE"/>
              <a:t>in transition region</a:t>
            </a:r>
          </a:p>
        </p:txBody>
      </p:sp>
      <p:sp>
        <p:nvSpPr>
          <p:cNvPr id="1582092" name="Text Box 12"/>
          <p:cNvSpPr txBox="1">
            <a:spLocks noChangeArrowheads="1"/>
          </p:cNvSpPr>
          <p:nvPr/>
        </p:nvSpPr>
        <p:spPr bwMode="auto">
          <a:xfrm>
            <a:off x="1228725" y="6097588"/>
            <a:ext cx="661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solidFill>
                  <a:schemeClr val="tx1"/>
                </a:solidFill>
              </a:rPr>
              <a:t>temperature parameter à la J. Thomas measured on resonance</a:t>
            </a:r>
          </a:p>
        </p:txBody>
      </p:sp>
      <p:sp>
        <p:nvSpPr>
          <p:cNvPr id="1582093" name="Text Box 13"/>
          <p:cNvSpPr txBox="1">
            <a:spLocks noChangeArrowheads="1"/>
          </p:cNvSpPr>
          <p:nvPr/>
        </p:nvSpPr>
        <p:spPr bwMode="auto">
          <a:xfrm>
            <a:off x="4086225" y="116681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i="1">
                <a:solidFill>
                  <a:schemeClr val="tx1"/>
                </a:solidFill>
              </a:rPr>
              <a:t>B</a:t>
            </a:r>
            <a:r>
              <a:rPr lang="de-DE">
                <a:solidFill>
                  <a:schemeClr val="tx1"/>
                </a:solidFill>
              </a:rPr>
              <a:t> = 905 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09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32" name="Rectangle 16"/>
          <p:cNvSpPr>
            <a:spLocks noChangeArrowheads="1"/>
          </p:cNvSpPr>
          <p:nvPr/>
        </p:nvSpPr>
        <p:spPr bwMode="auto">
          <a:xfrm>
            <a:off x="1244600" y="1562100"/>
            <a:ext cx="6591300" cy="4597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4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phase diagram</a:t>
            </a:r>
          </a:p>
        </p:txBody>
      </p:sp>
      <p:pic>
        <p:nvPicPr>
          <p:cNvPr id="1647631" name="Picture 15" descr="x phase_diagram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663" y="1685925"/>
            <a:ext cx="6405562" cy="4405313"/>
          </a:xfrm>
          <a:prstGeom prst="rect">
            <a:avLst/>
          </a:prstGeom>
          <a:noFill/>
        </p:spPr>
      </p:pic>
      <p:sp>
        <p:nvSpPr>
          <p:cNvPr id="1647633" name="Text Box 17"/>
          <p:cNvSpPr txBox="1">
            <a:spLocks noChangeArrowheads="1"/>
          </p:cNvSpPr>
          <p:nvPr/>
        </p:nvSpPr>
        <p:spPr bwMode="auto">
          <a:xfrm>
            <a:off x="2968625" y="6326188"/>
            <a:ext cx="59832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</a:rPr>
              <a:t>T</a:t>
            </a:r>
            <a:r>
              <a:rPr lang="de-DE" baseline="-25000">
                <a:solidFill>
                  <a:schemeClr val="tx1"/>
                </a:solidFill>
              </a:rPr>
              <a:t>C</a:t>
            </a:r>
            <a:r>
              <a:rPr lang="de-DE">
                <a:solidFill>
                  <a:schemeClr val="tx1"/>
                </a:solidFill>
              </a:rPr>
              <a:t> theory curve from Perali et al., PRL 92, 220404 (2004)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227013" y="985838"/>
            <a:ext cx="30889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AT" sz="1400" dirty="0" smtClean="0">
                <a:solidFill>
                  <a:schemeClr val="tx1"/>
                </a:solidFill>
              </a:rPr>
              <a:t>Wright</a:t>
            </a:r>
            <a:r>
              <a:rPr lang="de-AT" sz="1400" dirty="0" smtClean="0">
                <a:solidFill>
                  <a:schemeClr val="tx1"/>
                </a:solidFill>
              </a:rPr>
              <a:t> </a:t>
            </a:r>
            <a:r>
              <a:rPr lang="de-AT" sz="1400" dirty="0">
                <a:solidFill>
                  <a:schemeClr val="tx1"/>
                </a:solidFill>
              </a:rPr>
              <a:t>et al., </a:t>
            </a:r>
            <a:r>
              <a:rPr lang="de-AT" sz="1400" dirty="0" smtClean="0">
                <a:solidFill>
                  <a:schemeClr val="tx1"/>
                </a:solidFill>
              </a:rPr>
              <a:t>PRL </a:t>
            </a:r>
            <a:r>
              <a:rPr lang="de-AT" sz="1400" b="1" dirty="0" smtClean="0">
                <a:solidFill>
                  <a:schemeClr val="tx1"/>
                </a:solidFill>
              </a:rPr>
              <a:t>9</a:t>
            </a:r>
            <a:r>
              <a:rPr lang="de-AT" sz="1400" b="1" dirty="0" smtClean="0">
                <a:solidFill>
                  <a:schemeClr val="tx1"/>
                </a:solidFill>
              </a:rPr>
              <a:t>9</a:t>
            </a:r>
            <a:r>
              <a:rPr lang="de-AT" sz="1400" dirty="0" smtClean="0">
                <a:solidFill>
                  <a:schemeClr val="tx1"/>
                </a:solidFill>
              </a:rPr>
              <a:t>, 150403 (2007)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FF3300"/>
                </a:solidFill>
              </a:rPr>
              <a:t>surprise</a:t>
            </a:r>
          </a:p>
        </p:txBody>
      </p:sp>
      <p:pic>
        <p:nvPicPr>
          <p:cNvPr id="1586179" name="Picture 3" descr="typical_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1079500"/>
            <a:ext cx="6430963" cy="53848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586180" name="Rectangle 4"/>
          <p:cNvSpPr>
            <a:spLocks noChangeArrowheads="1"/>
          </p:cNvSpPr>
          <p:nvPr/>
        </p:nvSpPr>
        <p:spPr bwMode="auto">
          <a:xfrm>
            <a:off x="2870200" y="3759200"/>
            <a:ext cx="495300" cy="120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586186" name="Text Box 10"/>
          <p:cNvSpPr txBox="1">
            <a:spLocks noChangeArrowheads="1"/>
          </p:cNvSpPr>
          <p:nvPr/>
        </p:nvSpPr>
        <p:spPr bwMode="auto">
          <a:xfrm>
            <a:off x="3514725" y="3859213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maximum damping</a:t>
            </a:r>
          </a:p>
          <a:p>
            <a:r>
              <a:rPr lang="de-DE"/>
              <a:t>hydrodyn. – c´less</a:t>
            </a:r>
          </a:p>
        </p:txBody>
      </p:sp>
      <p:sp>
        <p:nvSpPr>
          <p:cNvPr id="1586187" name="Text Box 11"/>
          <p:cNvSpPr txBox="1">
            <a:spLocks noChangeArrowheads="1"/>
          </p:cNvSpPr>
          <p:nvPr/>
        </p:nvSpPr>
        <p:spPr bwMode="auto">
          <a:xfrm>
            <a:off x="1228725" y="6097588"/>
            <a:ext cx="661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solidFill>
                  <a:schemeClr val="tx1"/>
                </a:solidFill>
              </a:rPr>
              <a:t>temperature parameter à la J. Thomas measured on resonance</a:t>
            </a:r>
          </a:p>
        </p:txBody>
      </p:sp>
      <p:sp>
        <p:nvSpPr>
          <p:cNvPr id="1586188" name="Text Box 12"/>
          <p:cNvSpPr txBox="1">
            <a:spLocks noChangeArrowheads="1"/>
          </p:cNvSpPr>
          <p:nvPr/>
        </p:nvSpPr>
        <p:spPr bwMode="auto">
          <a:xfrm>
            <a:off x="4086225" y="116681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i="1">
                <a:solidFill>
                  <a:schemeClr val="tx1"/>
                </a:solidFill>
              </a:rPr>
              <a:t>B</a:t>
            </a:r>
            <a:r>
              <a:rPr lang="de-DE">
                <a:solidFill>
                  <a:schemeClr val="tx1"/>
                </a:solidFill>
              </a:rPr>
              <a:t> = 895 G</a:t>
            </a:r>
          </a:p>
        </p:txBody>
      </p:sp>
      <p:sp>
        <p:nvSpPr>
          <p:cNvPr id="1586189" name="AutoShape 13"/>
          <p:cNvSpPr>
            <a:spLocks noChangeArrowheads="1"/>
          </p:cNvSpPr>
          <p:nvPr/>
        </p:nvSpPr>
        <p:spPr bwMode="auto">
          <a:xfrm>
            <a:off x="1905000" y="0"/>
            <a:ext cx="876300" cy="889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FF3300"/>
                </a:solidFill>
              </a:rPr>
              <a:t>surprise</a:t>
            </a:r>
          </a:p>
        </p:txBody>
      </p:sp>
      <p:pic>
        <p:nvPicPr>
          <p:cNvPr id="1587203" name="Picture 3" descr="typical_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1079500"/>
            <a:ext cx="6430963" cy="53848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587205" name="Text Box 5"/>
          <p:cNvSpPr txBox="1">
            <a:spLocks noChangeArrowheads="1"/>
          </p:cNvSpPr>
          <p:nvPr/>
        </p:nvSpPr>
        <p:spPr bwMode="auto">
          <a:xfrm>
            <a:off x="3514725" y="3859213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maximum damping</a:t>
            </a:r>
          </a:p>
          <a:p>
            <a:r>
              <a:rPr lang="de-DE"/>
              <a:t>hydrodyn. – c´less</a:t>
            </a:r>
          </a:p>
        </p:txBody>
      </p:sp>
      <p:sp>
        <p:nvSpPr>
          <p:cNvPr id="1587206" name="Text Box 6"/>
          <p:cNvSpPr txBox="1">
            <a:spLocks noChangeArrowheads="1"/>
          </p:cNvSpPr>
          <p:nvPr/>
        </p:nvSpPr>
        <p:spPr bwMode="auto">
          <a:xfrm>
            <a:off x="1228725" y="6097588"/>
            <a:ext cx="661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>
                <a:solidFill>
                  <a:schemeClr val="tx1"/>
                </a:solidFill>
              </a:rPr>
              <a:t>temperature parameter à la J. Thomas measured on resonance</a:t>
            </a:r>
          </a:p>
        </p:txBody>
      </p:sp>
      <p:sp>
        <p:nvSpPr>
          <p:cNvPr id="1587207" name="Text Box 7"/>
          <p:cNvSpPr txBox="1">
            <a:spLocks noChangeArrowheads="1"/>
          </p:cNvSpPr>
          <p:nvPr/>
        </p:nvSpPr>
        <p:spPr bwMode="auto">
          <a:xfrm>
            <a:off x="4086225" y="116681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i="1">
                <a:solidFill>
                  <a:schemeClr val="tx1"/>
                </a:solidFill>
              </a:rPr>
              <a:t>B</a:t>
            </a:r>
            <a:r>
              <a:rPr lang="de-DE">
                <a:solidFill>
                  <a:schemeClr val="tx1"/>
                </a:solidFill>
              </a:rPr>
              <a:t> = 895 G</a:t>
            </a:r>
          </a:p>
        </p:txBody>
      </p:sp>
      <p:grpSp>
        <p:nvGrpSpPr>
          <p:cNvPr id="1587210" name="Group 10"/>
          <p:cNvGrpSpPr>
            <a:grpSpLocks/>
          </p:cNvGrpSpPr>
          <p:nvPr/>
        </p:nvGrpSpPr>
        <p:grpSpPr bwMode="auto">
          <a:xfrm>
            <a:off x="158750" y="2243138"/>
            <a:ext cx="2724150" cy="1998662"/>
            <a:chOff x="100" y="1413"/>
            <a:chExt cx="1716" cy="1259"/>
          </a:xfrm>
        </p:grpSpPr>
        <p:sp>
          <p:nvSpPr>
            <p:cNvPr id="1587208" name="Line 8"/>
            <p:cNvSpPr>
              <a:spLocks noChangeShapeType="1"/>
            </p:cNvSpPr>
            <p:nvPr/>
          </p:nvSpPr>
          <p:spPr bwMode="auto">
            <a:xfrm>
              <a:off x="528" y="1760"/>
              <a:ext cx="1288" cy="91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lg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1587209" name="Text Box 9"/>
            <p:cNvSpPr txBox="1">
              <a:spLocks noChangeArrowheads="1"/>
            </p:cNvSpPr>
            <p:nvPr/>
          </p:nvSpPr>
          <p:spPr bwMode="auto">
            <a:xfrm>
              <a:off x="100" y="1413"/>
              <a:ext cx="479" cy="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!?</a:t>
              </a:r>
            </a:p>
          </p:txBody>
        </p:sp>
      </p:grpSp>
      <p:sp>
        <p:nvSpPr>
          <p:cNvPr id="1587211" name="AutoShape 11"/>
          <p:cNvSpPr>
            <a:spLocks noChangeArrowheads="1"/>
          </p:cNvSpPr>
          <p:nvPr/>
        </p:nvSpPr>
        <p:spPr bwMode="auto">
          <a:xfrm>
            <a:off x="1905000" y="0"/>
            <a:ext cx="876300" cy="889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587212" name="Text Box 12"/>
          <p:cNvSpPr txBox="1">
            <a:spLocks noChangeArrowheads="1"/>
          </p:cNvSpPr>
          <p:nvPr/>
        </p:nvSpPr>
        <p:spPr bwMode="auto">
          <a:xfrm>
            <a:off x="0" y="2251075"/>
            <a:ext cx="2428875" cy="803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3300"/>
                </a:solidFill>
              </a:rPr>
              <a:t>superfluid-to-normal</a:t>
            </a:r>
          </a:p>
          <a:p>
            <a:r>
              <a:rPr lang="de-DE" b="1">
                <a:solidFill>
                  <a:srgbClr val="FF3300"/>
                </a:solidFill>
              </a:rPr>
              <a:t>phase-transition </a:t>
            </a:r>
            <a:r>
              <a:rPr lang="de-DE" sz="2800" b="1">
                <a:solidFill>
                  <a:srgbClr val="FF33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ChangeArrowheads="1"/>
          </p:cNvSpPr>
          <p:nvPr/>
        </p:nvSpPr>
        <p:spPr bwMode="auto">
          <a:xfrm>
            <a:off x="1244600" y="1447800"/>
            <a:ext cx="6591300" cy="4597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30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phase diagram</a:t>
            </a:r>
          </a:p>
        </p:txBody>
      </p:sp>
      <p:sp>
        <p:nvSpPr>
          <p:cNvPr id="1730566" name="Text Box 6"/>
          <p:cNvSpPr txBox="1">
            <a:spLocks noChangeArrowheads="1"/>
          </p:cNvSpPr>
          <p:nvPr/>
        </p:nvSpPr>
        <p:spPr bwMode="auto">
          <a:xfrm>
            <a:off x="2968625" y="6453188"/>
            <a:ext cx="59832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</a:rPr>
              <a:t>T</a:t>
            </a:r>
            <a:r>
              <a:rPr lang="de-DE" baseline="-25000">
                <a:solidFill>
                  <a:schemeClr val="tx1"/>
                </a:solidFill>
              </a:rPr>
              <a:t>C</a:t>
            </a:r>
            <a:r>
              <a:rPr lang="de-DE">
                <a:solidFill>
                  <a:schemeClr val="tx1"/>
                </a:solidFill>
              </a:rPr>
              <a:t> theory curve from Perali et al., PRL 92, 220404 (2004)</a:t>
            </a:r>
          </a:p>
        </p:txBody>
      </p:sp>
      <p:pic>
        <p:nvPicPr>
          <p:cNvPr id="1730568" name="Picture 8" descr="phase_diagram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1520825"/>
            <a:ext cx="6440487" cy="4387850"/>
          </a:xfrm>
          <a:prstGeom prst="rect">
            <a:avLst/>
          </a:prstGeom>
          <a:noFill/>
        </p:spPr>
      </p:pic>
      <p:sp>
        <p:nvSpPr>
          <p:cNvPr id="1730569" name="Oval 9"/>
          <p:cNvSpPr>
            <a:spLocks noChangeArrowheads="1"/>
          </p:cNvSpPr>
          <p:nvPr/>
        </p:nvSpPr>
        <p:spPr bwMode="auto">
          <a:xfrm>
            <a:off x="5562600" y="4013200"/>
            <a:ext cx="508000" cy="9525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conclusion on surface modes</a:t>
            </a:r>
          </a:p>
        </p:txBody>
      </p:sp>
      <p:sp>
        <p:nvSpPr>
          <p:cNvPr id="1626121" name="Rectangle 9"/>
          <p:cNvSpPr>
            <a:spLocks noChangeArrowheads="1"/>
          </p:cNvSpPr>
          <p:nvPr/>
        </p:nvSpPr>
        <p:spPr bwMode="auto">
          <a:xfrm>
            <a:off x="571500" y="1181100"/>
            <a:ext cx="8280400" cy="2527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626118" name="Picture 6" descr="Quad_mode_simpl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8" y="1298575"/>
            <a:ext cx="2257425" cy="2257425"/>
          </a:xfrm>
          <a:prstGeom prst="rect">
            <a:avLst/>
          </a:prstGeom>
          <a:noFill/>
        </p:spPr>
      </p:pic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3535363" y="2649538"/>
            <a:ext cx="48942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3300"/>
                </a:solidFill>
                <a:latin typeface="Comic Sans MS" pitchFamily="66" charset="0"/>
              </a:rPr>
              <a:t>striking frequency down-shift ?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3898900" y="1743075"/>
            <a:ext cx="4159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hydrodynamic-to-collisionless transition</a:t>
            </a:r>
          </a:p>
          <a:p>
            <a:r>
              <a:rPr lang="de-DE"/>
              <a:t>with large change of frequency</a:t>
            </a:r>
          </a:p>
        </p:txBody>
      </p:sp>
      <p:sp>
        <p:nvSpPr>
          <p:cNvPr id="1626125" name="Rectangle 13"/>
          <p:cNvSpPr>
            <a:spLocks noChangeArrowheads="1"/>
          </p:cNvSpPr>
          <p:nvPr/>
        </p:nvSpPr>
        <p:spPr bwMode="auto">
          <a:xfrm>
            <a:off x="588963" y="4030663"/>
            <a:ext cx="8280400" cy="2527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626117" name="Picture 5" descr="Scissors_mode_simp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713" y="4160838"/>
            <a:ext cx="2290762" cy="2290762"/>
          </a:xfrm>
          <a:prstGeom prst="rect">
            <a:avLst/>
          </a:prstGeom>
          <a:noFill/>
        </p:spPr>
      </p:pic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3013075" y="4597400"/>
            <a:ext cx="574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temperature-induced transition:</a:t>
            </a:r>
          </a:p>
          <a:p>
            <a:r>
              <a:rPr lang="de-DE"/>
              <a:t>phase diagram for hydrodynamic behavior in crossover</a:t>
            </a:r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3649663" y="5384800"/>
            <a:ext cx="45005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3300"/>
                </a:solidFill>
                <a:latin typeface="Comic Sans MS" pitchFamily="66" charset="0"/>
              </a:rPr>
              <a:t>damping peak near superfluid</a:t>
            </a:r>
          </a:p>
          <a:p>
            <a:r>
              <a:rPr lang="de-DE" sz="2400" b="1">
                <a:solidFill>
                  <a:srgbClr val="FF3300"/>
                </a:solidFill>
                <a:latin typeface="Comic Sans MS" pitchFamily="66" charset="0"/>
              </a:rPr>
              <a:t>phase transition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6122" grpId="0"/>
      <p:bldP spid="16261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119063"/>
            <a:ext cx="6997700" cy="954107"/>
          </a:xfrm>
        </p:spPr>
        <p:txBody>
          <a:bodyPr/>
          <a:lstStyle/>
          <a:p>
            <a:r>
              <a:rPr lang="de-DE" dirty="0" err="1" smtClean="0"/>
              <a:t>comparative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collective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endParaRPr lang="de-DE" dirty="0"/>
          </a:p>
        </p:txBody>
      </p:sp>
      <p:pic>
        <p:nvPicPr>
          <p:cNvPr id="1652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5188"/>
            <a:ext cx="4841875" cy="32785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525" y="2723260"/>
            <a:ext cx="4206875" cy="40331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181600" y="1079500"/>
            <a:ext cx="2428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>
                <a:solidFill>
                  <a:schemeClr val="tx1"/>
                </a:solidFill>
              </a:rPr>
              <a:t>theory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T&gt;</a:t>
            </a:r>
            <a:r>
              <a:rPr lang="de-DE" dirty="0" err="1" smtClean="0">
                <a:solidFill>
                  <a:schemeClr val="tx1"/>
                </a:solidFill>
              </a:rPr>
              <a:t>Tc</a:t>
            </a:r>
            <a:endParaRPr lang="de-DE" dirty="0" smtClean="0">
              <a:solidFill>
                <a:schemeClr val="tx1"/>
              </a:solidFill>
            </a:endParaRP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(G. Bruun &amp; H. Smith)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6700" y="4978400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Riedl et al.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arXiv:0809.1814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1548292" name="Picture 4" descr="Lithiumt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5650"/>
            <a:ext cx="9144000" cy="4122738"/>
          </a:xfrm>
          <a:prstGeom prst="rect">
            <a:avLst/>
          </a:prstGeom>
          <a:noFill/>
        </p:spPr>
      </p:pic>
      <p:sp>
        <p:nvSpPr>
          <p:cNvPr id="1548293" name="Text Box 5"/>
          <p:cNvSpPr txBox="1">
            <a:spLocks noChangeArrowheads="1"/>
          </p:cNvSpPr>
          <p:nvPr/>
        </p:nvSpPr>
        <p:spPr bwMode="auto">
          <a:xfrm>
            <a:off x="107950" y="429577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de-AT">
                <a:solidFill>
                  <a:srgbClr val="FF0000"/>
                </a:solidFill>
              </a:rPr>
              <a:t>RG</a:t>
            </a:r>
          </a:p>
        </p:txBody>
      </p:sp>
      <p:sp>
        <p:nvSpPr>
          <p:cNvPr id="1548294" name="Text Box 6"/>
          <p:cNvSpPr txBox="1">
            <a:spLocks noChangeArrowheads="1"/>
          </p:cNvSpPr>
          <p:nvPr/>
        </p:nvSpPr>
        <p:spPr bwMode="auto">
          <a:xfrm>
            <a:off x="1239838" y="4872038"/>
            <a:ext cx="1300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de-AT" dirty="0" smtClean="0">
                <a:solidFill>
                  <a:schemeClr val="bg1"/>
                </a:solidFill>
              </a:rPr>
              <a:t>(Alexander</a:t>
            </a:r>
            <a:endParaRPr lang="de-AT" dirty="0">
              <a:solidFill>
                <a:schemeClr val="bg1"/>
              </a:solidFill>
            </a:endParaRPr>
          </a:p>
          <a:p>
            <a:pPr algn="l" eaLnBrk="1" hangingPunct="1"/>
            <a:r>
              <a:rPr lang="de-AT" dirty="0" smtClean="0">
                <a:solidFill>
                  <a:schemeClr val="bg1"/>
                </a:solidFill>
              </a:rPr>
              <a:t>Altmeyer)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1548295" name="Text Box 7"/>
          <p:cNvSpPr txBox="1">
            <a:spLocks noChangeArrowheads="1"/>
          </p:cNvSpPr>
          <p:nvPr/>
        </p:nvSpPr>
        <p:spPr bwMode="auto">
          <a:xfrm>
            <a:off x="3175000" y="4997450"/>
            <a:ext cx="1352550" cy="6413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de-AT" dirty="0">
                <a:solidFill>
                  <a:schemeClr val="bg1"/>
                </a:solidFill>
              </a:rPr>
              <a:t>  </a:t>
            </a:r>
            <a:r>
              <a:rPr lang="de-AT" dirty="0" smtClean="0">
                <a:solidFill>
                  <a:schemeClr val="bg1"/>
                </a:solidFill>
              </a:rPr>
              <a:t>(Matthew  </a:t>
            </a:r>
            <a:endParaRPr lang="de-AT" dirty="0">
              <a:solidFill>
                <a:schemeClr val="bg1"/>
              </a:solidFill>
            </a:endParaRPr>
          </a:p>
          <a:p>
            <a:pPr algn="l" eaLnBrk="1" hangingPunct="1"/>
            <a:r>
              <a:rPr lang="de-AT" dirty="0">
                <a:solidFill>
                  <a:schemeClr val="bg1"/>
                </a:solidFill>
              </a:rPr>
              <a:t>   </a:t>
            </a:r>
            <a:r>
              <a:rPr lang="de-AT" dirty="0" smtClean="0">
                <a:solidFill>
                  <a:schemeClr val="bg1"/>
                </a:solidFill>
              </a:rPr>
              <a:t>Wright)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1548296" name="Text Box 8"/>
          <p:cNvSpPr txBox="1">
            <a:spLocks noChangeArrowheads="1"/>
          </p:cNvSpPr>
          <p:nvPr/>
        </p:nvSpPr>
        <p:spPr bwMode="auto">
          <a:xfrm>
            <a:off x="5087938" y="5421313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de-AT">
                <a:solidFill>
                  <a:srgbClr val="FF0000"/>
                </a:solidFill>
              </a:rPr>
              <a:t>Stefan Riedl</a:t>
            </a:r>
          </a:p>
        </p:txBody>
      </p:sp>
      <p:sp>
        <p:nvSpPr>
          <p:cNvPr id="1548297" name="Text Box 9"/>
          <p:cNvSpPr txBox="1">
            <a:spLocks noChangeArrowheads="1"/>
          </p:cNvSpPr>
          <p:nvPr/>
        </p:nvSpPr>
        <p:spPr bwMode="auto">
          <a:xfrm>
            <a:off x="7226300" y="5356225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de-AT">
                <a:solidFill>
                  <a:srgbClr val="FF0000"/>
                </a:solidFill>
              </a:rPr>
              <a:t>Edmundo</a:t>
            </a:r>
          </a:p>
          <a:p>
            <a:pPr algn="l" eaLnBrk="1" hangingPunct="1"/>
            <a:r>
              <a:rPr lang="de-AT">
                <a:solidFill>
                  <a:srgbClr val="FF0000"/>
                </a:solidFill>
              </a:rPr>
              <a:t>Sanchez</a:t>
            </a:r>
          </a:p>
        </p:txBody>
      </p:sp>
      <p:sp>
        <p:nvSpPr>
          <p:cNvPr id="1548298" name="Text Box 10"/>
          <p:cNvSpPr txBox="1">
            <a:spLocks noChangeArrowheads="1"/>
          </p:cNvSpPr>
          <p:nvPr/>
        </p:nvSpPr>
        <p:spPr bwMode="auto">
          <a:xfrm>
            <a:off x="6218238" y="3935413"/>
            <a:ext cx="1263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AT">
                <a:solidFill>
                  <a:schemeClr val="bg1"/>
                </a:solidFill>
              </a:rPr>
              <a:t>Johannes</a:t>
            </a:r>
          </a:p>
          <a:p>
            <a:pPr eaLnBrk="1" hangingPunct="1"/>
            <a:r>
              <a:rPr lang="de-AT">
                <a:solidFill>
                  <a:schemeClr val="bg1"/>
                </a:solidFill>
              </a:rPr>
              <a:t>Hecker</a:t>
            </a:r>
          </a:p>
          <a:p>
            <a:pPr eaLnBrk="1" hangingPunct="1"/>
            <a:r>
              <a:rPr lang="de-AT">
                <a:solidFill>
                  <a:schemeClr val="bg1"/>
                </a:solidFill>
              </a:rPr>
              <a:t>Denschlag</a:t>
            </a:r>
          </a:p>
        </p:txBody>
      </p:sp>
      <p:sp>
        <p:nvSpPr>
          <p:cNvPr id="1548301" name="Text Box 13"/>
          <p:cNvSpPr txBox="1">
            <a:spLocks noChangeArrowheads="1"/>
          </p:cNvSpPr>
          <p:nvPr/>
        </p:nvSpPr>
        <p:spPr bwMode="auto">
          <a:xfrm>
            <a:off x="2346325" y="552450"/>
            <a:ext cx="4556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6000">
                <a:solidFill>
                  <a:srgbClr val="FFFF00"/>
                </a:solidFill>
                <a:latin typeface="Comic Sans MS" pitchFamily="66" charset="0"/>
              </a:rPr>
              <a:t>the </a:t>
            </a:r>
            <a:r>
              <a:rPr lang="de-DE" sz="6000" baseline="30000">
                <a:solidFill>
                  <a:srgbClr val="FFFF00"/>
                </a:solidFill>
                <a:latin typeface="Comic Sans MS" pitchFamily="66" charset="0"/>
              </a:rPr>
              <a:t>6</a:t>
            </a:r>
            <a:r>
              <a:rPr lang="de-DE" sz="6000">
                <a:solidFill>
                  <a:srgbClr val="FFFF00"/>
                </a:solidFill>
                <a:latin typeface="Comic Sans MS" pitchFamily="66" charset="0"/>
              </a:rPr>
              <a:t>Li team</a:t>
            </a:r>
          </a:p>
        </p:txBody>
      </p:sp>
      <p:sp>
        <p:nvSpPr>
          <p:cNvPr id="1548302" name="Rectangle 14"/>
          <p:cNvSpPr>
            <a:spLocks noChangeArrowheads="1"/>
          </p:cNvSpPr>
          <p:nvPr/>
        </p:nvSpPr>
        <p:spPr bwMode="auto">
          <a:xfrm>
            <a:off x="6896100" y="0"/>
            <a:ext cx="2413000" cy="850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1548303" name="Picture 15" descr="lite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3063" y="2085975"/>
            <a:ext cx="1150937" cy="1465263"/>
          </a:xfrm>
          <a:prstGeom prst="rect">
            <a:avLst/>
          </a:prstGeom>
          <a:noFill/>
        </p:spPr>
      </p:pic>
      <p:sp>
        <p:nvSpPr>
          <p:cNvPr id="1548304" name="Text Box 16"/>
          <p:cNvSpPr txBox="1">
            <a:spLocks noChangeArrowheads="1"/>
          </p:cNvSpPr>
          <p:nvPr/>
        </p:nvSpPr>
        <p:spPr bwMode="auto">
          <a:xfrm>
            <a:off x="7981950" y="3195638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AT">
                <a:solidFill>
                  <a:schemeClr val="bg1"/>
                </a:solidFill>
              </a:rPr>
              <a:t>Christoph</a:t>
            </a:r>
          </a:p>
          <a:p>
            <a:pPr eaLnBrk="1" hangingPunct="1"/>
            <a:r>
              <a:rPr lang="de-AT">
                <a:solidFill>
                  <a:schemeClr val="bg1"/>
                </a:solidFill>
              </a:rPr>
              <a:t>Kohstall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FFFF00"/>
                </a:solidFill>
              </a:rPr>
              <a:t>rotating the trap</a:t>
            </a:r>
          </a:p>
        </p:txBody>
      </p:sp>
      <p:sp>
        <p:nvSpPr>
          <p:cNvPr id="1565699" name="Oval 3"/>
          <p:cNvSpPr>
            <a:spLocks noChangeArrowheads="1"/>
          </p:cNvSpPr>
          <p:nvPr/>
        </p:nvSpPr>
        <p:spPr bwMode="auto">
          <a:xfrm>
            <a:off x="3822700" y="2286000"/>
            <a:ext cx="1409700" cy="24130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565700" name="Text Box 4"/>
          <p:cNvSpPr txBox="1">
            <a:spLocks noChangeArrowheads="1"/>
          </p:cNvSpPr>
          <p:nvPr/>
        </p:nvSpPr>
        <p:spPr bwMode="auto">
          <a:xfrm>
            <a:off x="1182830" y="5268865"/>
            <a:ext cx="694292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800" dirty="0" err="1" smtClean="0"/>
              <a:t>see</a:t>
            </a:r>
            <a:r>
              <a:rPr lang="de-DE" sz="2800" dirty="0" smtClean="0"/>
              <a:t> </a:t>
            </a:r>
            <a:r>
              <a:rPr lang="de-DE" sz="2800" dirty="0" err="1" smtClean="0"/>
              <a:t>poster</a:t>
            </a:r>
            <a:r>
              <a:rPr lang="de-DE" sz="2800" dirty="0" smtClean="0"/>
              <a:t> </a:t>
            </a:r>
            <a:r>
              <a:rPr lang="de-DE" sz="2800" dirty="0" err="1" smtClean="0"/>
              <a:t>presented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endParaRPr lang="de-DE" sz="2800" dirty="0" smtClean="0"/>
          </a:p>
          <a:p>
            <a:pPr algn="ctr"/>
            <a:r>
              <a:rPr lang="de-DE" sz="2800" dirty="0" smtClean="0"/>
              <a:t>Edmundo Sanchez </a:t>
            </a:r>
            <a:r>
              <a:rPr lang="de-DE" sz="2800" dirty="0" err="1" smtClean="0"/>
              <a:t>and</a:t>
            </a:r>
            <a:r>
              <a:rPr lang="de-DE" sz="2800" dirty="0" smtClean="0"/>
              <a:t> Christoph Kohstall</a:t>
            </a:r>
            <a:endParaRPr lang="de-DE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1565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5699" grpId="0" animBg="1"/>
      <p:bldP spid="156570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FFFF00"/>
                </a:solidFill>
              </a:rPr>
              <a:t>double well</a:t>
            </a:r>
          </a:p>
        </p:txBody>
      </p:sp>
      <p:pic>
        <p:nvPicPr>
          <p:cNvPr id="1767427" name="Picture 3" descr="interference K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028700"/>
            <a:ext cx="7886700" cy="5829300"/>
          </a:xfrm>
          <a:prstGeom prst="rect">
            <a:avLst/>
          </a:prstGeom>
          <a:noFill/>
        </p:spPr>
      </p:pic>
      <p:sp>
        <p:nvSpPr>
          <p:cNvPr id="1767428" name="Rectangle 4"/>
          <p:cNvSpPr>
            <a:spLocks noChangeArrowheads="1"/>
          </p:cNvSpPr>
          <p:nvPr/>
        </p:nvSpPr>
        <p:spPr bwMode="auto">
          <a:xfrm>
            <a:off x="6648450" y="0"/>
            <a:ext cx="2781300" cy="9144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49700" y="6478588"/>
            <a:ext cx="2146300" cy="366712"/>
            <a:chOff x="2488" y="4081"/>
            <a:chExt cx="1352" cy="231"/>
          </a:xfrm>
        </p:grpSpPr>
        <p:sp>
          <p:nvSpPr>
            <p:cNvPr id="1767432" name="Line 8"/>
            <p:cNvSpPr>
              <a:spLocks noChangeShapeType="1"/>
            </p:cNvSpPr>
            <p:nvPr/>
          </p:nvSpPr>
          <p:spPr bwMode="auto">
            <a:xfrm>
              <a:off x="2488" y="4200"/>
              <a:ext cx="76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1767433" name="Text Box 9"/>
            <p:cNvSpPr txBox="1">
              <a:spLocks noChangeArrowheads="1"/>
            </p:cNvSpPr>
            <p:nvPr/>
          </p:nvSpPr>
          <p:spPr bwMode="auto">
            <a:xfrm>
              <a:off x="3281" y="4081"/>
              <a:ext cx="55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/>
                <a:t>100µm</a:t>
              </a:r>
            </a:p>
          </p:txBody>
        </p:sp>
      </p:grpSp>
      <p:sp>
        <p:nvSpPr>
          <p:cNvPr id="1767434" name="Rectangle 10"/>
          <p:cNvSpPr>
            <a:spLocks noChangeArrowheads="1"/>
          </p:cNvSpPr>
          <p:nvPr/>
        </p:nvSpPr>
        <p:spPr bwMode="auto">
          <a:xfrm>
            <a:off x="787400" y="6477000"/>
            <a:ext cx="2133600" cy="381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67435" name="Rectangle 11"/>
          <p:cNvSpPr>
            <a:spLocks noChangeArrowheads="1"/>
          </p:cNvSpPr>
          <p:nvPr/>
        </p:nvSpPr>
        <p:spPr bwMode="auto">
          <a:xfrm>
            <a:off x="558800" y="4813300"/>
            <a:ext cx="469900" cy="20447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67436" name="Rectangle 12"/>
          <p:cNvSpPr>
            <a:spLocks noChangeArrowheads="1"/>
          </p:cNvSpPr>
          <p:nvPr/>
        </p:nvSpPr>
        <p:spPr bwMode="auto">
          <a:xfrm>
            <a:off x="5156200" y="1104900"/>
            <a:ext cx="2171700" cy="11557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67430" name="Text Box 6"/>
          <p:cNvSpPr txBox="1">
            <a:spLocks noChangeArrowheads="1"/>
          </p:cNvSpPr>
          <p:nvPr/>
        </p:nvSpPr>
        <p:spPr bwMode="auto">
          <a:xfrm>
            <a:off x="857250" y="1106488"/>
            <a:ext cx="75406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600" b="1">
                <a:solidFill>
                  <a:srgbClr val="FF3300"/>
                </a:solidFill>
                <a:latin typeface="Comic Sans MS" pitchFamily="66" charset="0"/>
              </a:rPr>
              <a:t>interference between two mBECs</a:t>
            </a:r>
          </a:p>
        </p:txBody>
      </p:sp>
      <p:sp>
        <p:nvSpPr>
          <p:cNvPr id="1767437" name="Text Box 13"/>
          <p:cNvSpPr txBox="1">
            <a:spLocks noChangeArrowheads="1"/>
          </p:cNvSpPr>
          <p:nvPr/>
        </p:nvSpPr>
        <p:spPr bwMode="auto">
          <a:xfrm>
            <a:off x="7483475" y="1992313"/>
            <a:ext cx="1263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TOF 12ms</a:t>
            </a:r>
          </a:p>
          <a:p>
            <a:pPr algn="l"/>
            <a:r>
              <a:rPr lang="de-DE"/>
              <a:t>700G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74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642" name="Group 2"/>
          <p:cNvGrpSpPr>
            <a:grpSpLocks/>
          </p:cNvGrpSpPr>
          <p:nvPr/>
        </p:nvGrpSpPr>
        <p:grpSpPr bwMode="auto">
          <a:xfrm>
            <a:off x="2514600" y="1346200"/>
            <a:ext cx="3865563" cy="5037138"/>
            <a:chOff x="78" y="518"/>
            <a:chExt cx="2435" cy="3173"/>
          </a:xfrm>
        </p:grpSpPr>
        <p:pic>
          <p:nvPicPr>
            <p:cNvPr id="1520643" name="Picture 3" descr="Li_Grundzustand_Magnetfeld_detail_v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" y="518"/>
              <a:ext cx="2435" cy="2298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1520644" name="Text Box 4"/>
            <p:cNvSpPr txBox="1">
              <a:spLocks noChangeArrowheads="1"/>
            </p:cNvSpPr>
            <p:nvPr/>
          </p:nvSpPr>
          <p:spPr bwMode="auto">
            <a:xfrm>
              <a:off x="353" y="2865"/>
              <a:ext cx="143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2000" b="1" i="1">
                  <a:solidFill>
                    <a:srgbClr val="FF3300"/>
                  </a:solidFill>
                </a:rPr>
                <a:t>spin mixture of</a:t>
              </a:r>
            </a:p>
            <a:p>
              <a:pPr algn="l"/>
              <a:r>
                <a:rPr lang="de-DE" sz="2000" b="1" i="1">
                  <a:solidFill>
                    <a:srgbClr val="FF3300"/>
                  </a:solidFill>
                </a:rPr>
                <a:t>two lowest states</a:t>
              </a:r>
            </a:p>
            <a:p>
              <a:pPr algn="l"/>
              <a:r>
                <a:rPr lang="de-DE" sz="2000"/>
                <a:t>stable against </a:t>
              </a:r>
            </a:p>
            <a:p>
              <a:pPr algn="l"/>
              <a:r>
                <a:rPr lang="de-DE" sz="2000"/>
                <a:t>two-body decay</a:t>
              </a:r>
              <a:endParaRPr lang="en-US" sz="2000"/>
            </a:p>
          </p:txBody>
        </p:sp>
        <p:sp>
          <p:nvSpPr>
            <p:cNvPr id="1520645" name="Oval 5"/>
            <p:cNvSpPr>
              <a:spLocks noChangeArrowheads="1"/>
            </p:cNvSpPr>
            <p:nvPr/>
          </p:nvSpPr>
          <p:spPr bwMode="auto">
            <a:xfrm>
              <a:off x="1636" y="2317"/>
              <a:ext cx="69" cy="7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520646" name="Oval 6"/>
            <p:cNvSpPr>
              <a:spLocks noChangeArrowheads="1"/>
            </p:cNvSpPr>
            <p:nvPr/>
          </p:nvSpPr>
          <p:spPr bwMode="auto">
            <a:xfrm>
              <a:off x="1636" y="2205"/>
              <a:ext cx="75" cy="7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5206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30000"/>
              <a:t>6</a:t>
            </a:r>
            <a:r>
              <a:rPr lang="de-DE"/>
              <a:t>Li spin mixture</a:t>
            </a:r>
            <a:endParaRPr lang="en-US"/>
          </a:p>
        </p:txBody>
      </p:sp>
      <p:grpSp>
        <p:nvGrpSpPr>
          <p:cNvPr id="1520648" name="Group 8"/>
          <p:cNvGrpSpPr>
            <a:grpSpLocks/>
          </p:cNvGrpSpPr>
          <p:nvPr/>
        </p:nvGrpSpPr>
        <p:grpSpPr bwMode="auto">
          <a:xfrm>
            <a:off x="3738563" y="1754188"/>
            <a:ext cx="5715000" cy="5335587"/>
            <a:chOff x="2355" y="1097"/>
            <a:chExt cx="3600" cy="3361"/>
          </a:xfrm>
        </p:grpSpPr>
        <p:sp>
          <p:nvSpPr>
            <p:cNvPr id="1520649" name="Rectangle 9"/>
            <p:cNvSpPr>
              <a:spLocks noChangeArrowheads="1"/>
            </p:cNvSpPr>
            <p:nvPr/>
          </p:nvSpPr>
          <p:spPr bwMode="auto">
            <a:xfrm>
              <a:off x="2424" y="1944"/>
              <a:ext cx="3324" cy="2352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1520650" name="Object 10"/>
            <p:cNvGraphicFramePr>
              <a:graphicFrameLocks noChangeAspect="1"/>
            </p:cNvGraphicFramePr>
            <p:nvPr/>
          </p:nvGraphicFramePr>
          <p:xfrm>
            <a:off x="2355" y="1714"/>
            <a:ext cx="3600" cy="2744"/>
          </p:xfrm>
          <a:graphic>
            <a:graphicData uri="http://schemas.openxmlformats.org/presentationml/2006/ole">
              <p:oleObj spid="_x0000_s1520650" name="Graph" r:id="rId5" imgW="4230720" imgH="3225600" progId="">
                <p:embed/>
              </p:oleObj>
            </a:graphicData>
          </a:graphic>
        </p:graphicFrame>
        <p:sp>
          <p:nvSpPr>
            <p:cNvPr id="1520651" name="Rectangle 11"/>
            <p:cNvSpPr>
              <a:spLocks noChangeArrowheads="1"/>
            </p:cNvSpPr>
            <p:nvPr/>
          </p:nvSpPr>
          <p:spPr bwMode="auto">
            <a:xfrm>
              <a:off x="3095" y="1463"/>
              <a:ext cx="2448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de-DE" sz="1400"/>
                <a:t>prediction: Houbiers et al., PRA </a:t>
              </a:r>
              <a:r>
                <a:rPr lang="de-DE" sz="1400" b="1"/>
                <a:t>57</a:t>
              </a:r>
              <a:r>
                <a:rPr lang="de-DE" sz="1400"/>
                <a:t>,R1497 (1998)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de-DE" sz="1400"/>
                <a:t>precise characterization: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de-DE" sz="1400"/>
                <a:t>Bartenstein et al., PRL </a:t>
              </a:r>
              <a:r>
                <a:rPr lang="de-DE" sz="1400" b="1"/>
                <a:t>94</a:t>
              </a:r>
              <a:r>
                <a:rPr lang="de-DE" sz="1400"/>
                <a:t>, 103201 (2005)</a:t>
              </a:r>
            </a:p>
          </p:txBody>
        </p:sp>
        <p:sp>
          <p:nvSpPr>
            <p:cNvPr id="1520652" name="Text Box 12"/>
            <p:cNvSpPr txBox="1">
              <a:spLocks noChangeArrowheads="1"/>
            </p:cNvSpPr>
            <p:nvPr/>
          </p:nvSpPr>
          <p:spPr bwMode="auto">
            <a:xfrm>
              <a:off x="3110" y="1097"/>
              <a:ext cx="20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2400" b="1" i="1">
                  <a:solidFill>
                    <a:srgbClr val="FF3300"/>
                  </a:solidFill>
                </a:rPr>
                <a:t>Feshbach resonance</a:t>
              </a:r>
              <a:endParaRPr lang="en-US" sz="2400" b="1" i="1">
                <a:solidFill>
                  <a:srgbClr val="FF3300"/>
                </a:solidFill>
              </a:endParaRPr>
            </a:p>
          </p:txBody>
        </p:sp>
      </p:grpSp>
      <p:sp>
        <p:nvSpPr>
          <p:cNvPr id="1520653" name="Text Box 13"/>
          <p:cNvSpPr txBox="1">
            <a:spLocks noChangeArrowheads="1"/>
          </p:cNvSpPr>
          <p:nvPr/>
        </p:nvSpPr>
        <p:spPr bwMode="auto">
          <a:xfrm>
            <a:off x="863600" y="6688138"/>
            <a:ext cx="81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sz="2000" b="1" i="1" noProof="1">
              <a:solidFill>
                <a:srgbClr val="FF3300"/>
              </a:solidFill>
            </a:endParaRPr>
          </a:p>
        </p:txBody>
      </p:sp>
      <p:sp>
        <p:nvSpPr>
          <p:cNvPr id="1520654" name="Rectangle 14"/>
          <p:cNvSpPr>
            <a:spLocks noChangeArrowheads="1"/>
          </p:cNvSpPr>
          <p:nvPr/>
        </p:nvSpPr>
        <p:spPr bwMode="auto">
          <a:xfrm>
            <a:off x="8315325" y="25336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520657" name="Picture 17" descr="controlkno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4763" y="4854575"/>
            <a:ext cx="992187" cy="1139825"/>
          </a:xfrm>
          <a:prstGeom prst="rect">
            <a:avLst/>
          </a:prstGeom>
          <a:noFill/>
        </p:spPr>
      </p:pic>
      <p:sp>
        <p:nvSpPr>
          <p:cNvPr id="1520658" name="Text Box 18"/>
          <p:cNvSpPr txBox="1">
            <a:spLocks noChangeArrowheads="1"/>
          </p:cNvSpPr>
          <p:nvPr/>
        </p:nvSpPr>
        <p:spPr bwMode="auto">
          <a:xfrm>
            <a:off x="5102225" y="4964113"/>
            <a:ext cx="120015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3300"/>
                </a:solidFill>
              </a:rPr>
              <a:t>BEC-BCS</a:t>
            </a:r>
          </a:p>
          <a:p>
            <a:r>
              <a:rPr lang="de-DE">
                <a:solidFill>
                  <a:srgbClr val="FF3300"/>
                </a:solidFill>
              </a:rPr>
              <a:t>control</a:t>
            </a:r>
          </a:p>
          <a:p>
            <a:r>
              <a:rPr lang="de-DE">
                <a:solidFill>
                  <a:srgbClr val="FF3300"/>
                </a:solidFill>
              </a:rPr>
              <a:t>knob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25937 -0.0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20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2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2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06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0" name="Rectangle 2"/>
          <p:cNvSpPr>
            <a:spLocks noChangeArrowheads="1"/>
          </p:cNvSpPr>
          <p:nvPr/>
        </p:nvSpPr>
        <p:spPr bwMode="auto">
          <a:xfrm>
            <a:off x="5505450" y="0"/>
            <a:ext cx="3857625" cy="1952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22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>
                <a:solidFill>
                  <a:schemeClr val="tx1"/>
                </a:solidFill>
              </a:rPr>
              <a:t>apparatus</a:t>
            </a:r>
            <a:endParaRPr lang="de-DE">
              <a:solidFill>
                <a:schemeClr val="tx1"/>
              </a:solidFill>
            </a:endParaRPr>
          </a:p>
        </p:txBody>
      </p:sp>
      <p:pic>
        <p:nvPicPr>
          <p:cNvPr id="1522692" name="Picture 4" descr="LABOR_5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1700213" y="0"/>
            <a:ext cx="5708650" cy="78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optical trap for evaporative cooling</a:t>
            </a:r>
            <a:endParaRPr lang="en-US"/>
          </a:p>
        </p:txBody>
      </p:sp>
      <p:grpSp>
        <p:nvGrpSpPr>
          <p:cNvPr id="1523730" name="Group 18"/>
          <p:cNvGrpSpPr>
            <a:grpSpLocks/>
          </p:cNvGrpSpPr>
          <p:nvPr/>
        </p:nvGrpSpPr>
        <p:grpSpPr bwMode="auto">
          <a:xfrm>
            <a:off x="1287463" y="1679575"/>
            <a:ext cx="6215062" cy="3981450"/>
            <a:chOff x="811" y="1058"/>
            <a:chExt cx="3915" cy="2508"/>
          </a:xfrm>
        </p:grpSpPr>
        <p:sp>
          <p:nvSpPr>
            <p:cNvPr id="1523715" name="Oval 3"/>
            <p:cNvSpPr>
              <a:spLocks noChangeArrowheads="1"/>
            </p:cNvSpPr>
            <p:nvPr/>
          </p:nvSpPr>
          <p:spPr bwMode="auto">
            <a:xfrm>
              <a:off x="1290" y="1058"/>
              <a:ext cx="2964" cy="678"/>
            </a:xfrm>
            <a:prstGeom prst="ellipse">
              <a:avLst/>
            </a:prstGeom>
            <a:solidFill>
              <a:srgbClr val="DDDDDD"/>
            </a:solidFill>
            <a:ln w="1270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23716" name="Oval 4"/>
            <p:cNvSpPr>
              <a:spLocks noChangeArrowheads="1"/>
            </p:cNvSpPr>
            <p:nvPr/>
          </p:nvSpPr>
          <p:spPr bwMode="auto">
            <a:xfrm>
              <a:off x="1296" y="2888"/>
              <a:ext cx="2964" cy="678"/>
            </a:xfrm>
            <a:prstGeom prst="ellipse">
              <a:avLst/>
            </a:prstGeom>
            <a:solidFill>
              <a:srgbClr val="DDDDDD"/>
            </a:solidFill>
            <a:ln w="1270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23717" name="Freeform 5"/>
            <p:cNvSpPr>
              <a:spLocks noChangeAspect="1"/>
            </p:cNvSpPr>
            <p:nvPr/>
          </p:nvSpPr>
          <p:spPr bwMode="auto">
            <a:xfrm>
              <a:off x="811" y="2173"/>
              <a:ext cx="3915" cy="287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0" y="96"/>
                </a:cxn>
                <a:cxn ang="0">
                  <a:pos x="718" y="154"/>
                </a:cxn>
                <a:cxn ang="0">
                  <a:pos x="1383" y="96"/>
                </a:cxn>
                <a:cxn ang="0">
                  <a:pos x="1383" y="0"/>
                </a:cxn>
                <a:cxn ang="0">
                  <a:pos x="1527" y="214"/>
                </a:cxn>
                <a:cxn ang="0">
                  <a:pos x="1383" y="432"/>
                </a:cxn>
                <a:cxn ang="0">
                  <a:pos x="1383" y="336"/>
                </a:cxn>
                <a:cxn ang="0">
                  <a:pos x="723" y="274"/>
                </a:cxn>
                <a:cxn ang="0">
                  <a:pos x="0" y="334"/>
                </a:cxn>
              </a:cxnLst>
              <a:rect l="0" t="0" r="r" b="b"/>
              <a:pathLst>
                <a:path w="1527" h="432">
                  <a:moveTo>
                    <a:pt x="0" y="334"/>
                  </a:moveTo>
                  <a:cubicBezTo>
                    <a:pt x="41" y="206"/>
                    <a:pt x="39" y="211"/>
                    <a:pt x="0" y="96"/>
                  </a:cubicBezTo>
                  <a:cubicBezTo>
                    <a:pt x="104" y="94"/>
                    <a:pt x="478" y="156"/>
                    <a:pt x="718" y="154"/>
                  </a:cubicBezTo>
                  <a:cubicBezTo>
                    <a:pt x="958" y="152"/>
                    <a:pt x="1271" y="128"/>
                    <a:pt x="1383" y="96"/>
                  </a:cubicBezTo>
                  <a:lnTo>
                    <a:pt x="1383" y="0"/>
                  </a:lnTo>
                  <a:lnTo>
                    <a:pt x="1527" y="214"/>
                  </a:lnTo>
                  <a:lnTo>
                    <a:pt x="1383" y="432"/>
                  </a:lnTo>
                  <a:lnTo>
                    <a:pt x="1383" y="336"/>
                  </a:lnTo>
                  <a:cubicBezTo>
                    <a:pt x="1273" y="310"/>
                    <a:pt x="953" y="277"/>
                    <a:pt x="723" y="274"/>
                  </a:cubicBezTo>
                  <a:cubicBezTo>
                    <a:pt x="481" y="274"/>
                    <a:pt x="96" y="334"/>
                    <a:pt x="0" y="334"/>
                  </a:cubicBez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50000">
                  <a:srgbClr val="FF3300"/>
                </a:gs>
                <a:gs pos="100000">
                  <a:srgbClr val="DDDDDD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523718" name="Group 6"/>
            <p:cNvGrpSpPr>
              <a:grpSpLocks/>
            </p:cNvGrpSpPr>
            <p:nvPr/>
          </p:nvGrpSpPr>
          <p:grpSpPr bwMode="auto">
            <a:xfrm>
              <a:off x="2515" y="2282"/>
              <a:ext cx="518" cy="69"/>
              <a:chOff x="1468" y="2560"/>
              <a:chExt cx="1081" cy="62"/>
            </a:xfrm>
          </p:grpSpPr>
          <p:sp>
            <p:nvSpPr>
              <p:cNvPr id="1523719" name="Oval 7"/>
              <p:cNvSpPr>
                <a:spLocks noChangeAspect="1" noChangeArrowheads="1"/>
              </p:cNvSpPr>
              <p:nvPr/>
            </p:nvSpPr>
            <p:spPr bwMode="auto">
              <a:xfrm>
                <a:off x="1720" y="2588"/>
                <a:ext cx="66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23720" name="Oval 8"/>
              <p:cNvSpPr>
                <a:spLocks noChangeAspect="1" noChangeArrowheads="1"/>
              </p:cNvSpPr>
              <p:nvPr/>
            </p:nvSpPr>
            <p:spPr bwMode="auto">
              <a:xfrm>
                <a:off x="1591" y="2578"/>
                <a:ext cx="64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23721" name="Oval 9"/>
              <p:cNvSpPr>
                <a:spLocks noChangeAspect="1" noChangeArrowheads="1"/>
              </p:cNvSpPr>
              <p:nvPr/>
            </p:nvSpPr>
            <p:spPr bwMode="auto">
              <a:xfrm>
                <a:off x="1903" y="2560"/>
                <a:ext cx="64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23722" name="Oval 10"/>
              <p:cNvSpPr>
                <a:spLocks noChangeAspect="1" noChangeArrowheads="1"/>
              </p:cNvSpPr>
              <p:nvPr/>
            </p:nvSpPr>
            <p:spPr bwMode="auto">
              <a:xfrm>
                <a:off x="2187" y="2577"/>
                <a:ext cx="66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23723" name="Oval 11"/>
              <p:cNvSpPr>
                <a:spLocks noChangeAspect="1" noChangeArrowheads="1"/>
              </p:cNvSpPr>
              <p:nvPr/>
            </p:nvSpPr>
            <p:spPr bwMode="auto">
              <a:xfrm>
                <a:off x="2014" y="2573"/>
                <a:ext cx="66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23724" name="Oval 12"/>
              <p:cNvSpPr>
                <a:spLocks noChangeAspect="1" noChangeArrowheads="1"/>
              </p:cNvSpPr>
              <p:nvPr/>
            </p:nvSpPr>
            <p:spPr bwMode="auto">
              <a:xfrm>
                <a:off x="1468" y="2577"/>
                <a:ext cx="65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23725" name="Oval 13"/>
              <p:cNvSpPr>
                <a:spLocks noChangeAspect="1" noChangeArrowheads="1"/>
              </p:cNvSpPr>
              <p:nvPr/>
            </p:nvSpPr>
            <p:spPr bwMode="auto">
              <a:xfrm>
                <a:off x="1813" y="2571"/>
                <a:ext cx="64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23726" name="Oval 14"/>
              <p:cNvSpPr>
                <a:spLocks noChangeAspect="1" noChangeArrowheads="1"/>
              </p:cNvSpPr>
              <p:nvPr/>
            </p:nvSpPr>
            <p:spPr bwMode="auto">
              <a:xfrm>
                <a:off x="2483" y="2577"/>
                <a:ext cx="66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23727" name="Oval 15"/>
              <p:cNvSpPr>
                <a:spLocks noChangeAspect="1" noChangeArrowheads="1"/>
              </p:cNvSpPr>
              <p:nvPr/>
            </p:nvSpPr>
            <p:spPr bwMode="auto">
              <a:xfrm>
                <a:off x="2076" y="2584"/>
                <a:ext cx="64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23728" name="Oval 16"/>
              <p:cNvSpPr>
                <a:spLocks noChangeAspect="1" noChangeArrowheads="1"/>
              </p:cNvSpPr>
              <p:nvPr/>
            </p:nvSpPr>
            <p:spPr bwMode="auto">
              <a:xfrm>
                <a:off x="1971" y="2578"/>
                <a:ext cx="64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23729" name="Oval 17"/>
              <p:cNvSpPr>
                <a:spLocks noChangeAspect="1" noChangeArrowheads="1"/>
              </p:cNvSpPr>
              <p:nvPr/>
            </p:nvSpPr>
            <p:spPr bwMode="auto">
              <a:xfrm>
                <a:off x="2306" y="2584"/>
                <a:ext cx="64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681413" y="3211513"/>
            <a:ext cx="1449387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4x10</a:t>
            </a:r>
            <a:r>
              <a:rPr lang="de-DE" sz="1800" baseline="30000" dirty="0">
                <a:solidFill>
                  <a:schemeClr val="tx1"/>
                </a:solidFill>
              </a:rPr>
              <a:t>5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atoms</a:t>
            </a:r>
            <a:endParaRPr lang="de-DE" sz="1800" dirty="0">
              <a:solidFill>
                <a:schemeClr val="tx1"/>
              </a:solidFill>
            </a:endParaRPr>
          </a:p>
          <a:p>
            <a:pPr algn="ctr"/>
            <a:endParaRPr lang="de-DE" sz="1800" dirty="0">
              <a:solidFill>
                <a:schemeClr val="tx1"/>
              </a:solidFill>
            </a:endParaRPr>
          </a:p>
          <a:p>
            <a:pPr algn="ctr"/>
            <a:r>
              <a:rPr lang="de-DE" sz="1800" dirty="0" err="1">
                <a:solidFill>
                  <a:schemeClr val="tx1"/>
                </a:solidFill>
              </a:rPr>
              <a:t>at</a:t>
            </a:r>
            <a:r>
              <a:rPr lang="de-DE" sz="1800" dirty="0">
                <a:solidFill>
                  <a:schemeClr val="tx1"/>
                </a:solidFill>
              </a:rPr>
              <a:t> T&lt;0.1T</a:t>
            </a:r>
            <a:r>
              <a:rPr lang="de-DE" sz="1800" baseline="-25000" dirty="0">
                <a:solidFill>
                  <a:schemeClr val="tx1"/>
                </a:solidFill>
              </a:rPr>
              <a:t>F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BEC of molecules</a:t>
            </a:r>
            <a:endParaRPr lang="en-US"/>
          </a:p>
        </p:txBody>
      </p:sp>
      <p:pic>
        <p:nvPicPr>
          <p:cNvPr id="1507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638300"/>
            <a:ext cx="42418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507332" name="Text Box 4"/>
          <p:cNvSpPr txBox="1">
            <a:spLocks noChangeArrowheads="1"/>
          </p:cNvSpPr>
          <p:nvPr/>
        </p:nvSpPr>
        <p:spPr bwMode="auto">
          <a:xfrm>
            <a:off x="496888" y="4908550"/>
            <a:ext cx="5815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/>
              <a:t>final trap power		</a:t>
            </a:r>
            <a:r>
              <a:rPr lang="de-DE" sz="2000">
                <a:solidFill>
                  <a:schemeClr val="tx1"/>
                </a:solidFill>
              </a:rPr>
              <a:t>28mW		3.8mW</a:t>
            </a:r>
          </a:p>
          <a:p>
            <a:r>
              <a:rPr lang="de-DE" sz="2000"/>
              <a:t>number of molecules	</a:t>
            </a:r>
            <a:r>
              <a:rPr lang="de-DE" sz="2000">
                <a:solidFill>
                  <a:schemeClr val="tx1"/>
                </a:solidFill>
              </a:rPr>
              <a:t>400.000	200.000</a:t>
            </a:r>
          </a:p>
          <a:p>
            <a:r>
              <a:rPr lang="de-DE" sz="2000"/>
              <a:t>temperature		</a:t>
            </a:r>
            <a:r>
              <a:rPr lang="de-DE" sz="2000">
                <a:solidFill>
                  <a:schemeClr val="tx1"/>
                </a:solidFill>
              </a:rPr>
              <a:t>430nK		few 10nK</a:t>
            </a:r>
          </a:p>
          <a:p>
            <a:r>
              <a:rPr lang="de-DE" sz="2000"/>
              <a:t>condensate fraction	</a:t>
            </a:r>
            <a:r>
              <a:rPr lang="de-DE" sz="2000">
                <a:solidFill>
                  <a:schemeClr val="tx1"/>
                </a:solidFill>
              </a:rPr>
              <a:t>~20%		</a:t>
            </a:r>
            <a:r>
              <a:rPr lang="de-DE" sz="2000" b="1" u="sng">
                <a:solidFill>
                  <a:schemeClr val="tx1"/>
                </a:solidFill>
              </a:rPr>
              <a:t>&gt;90%</a:t>
            </a:r>
            <a:endParaRPr lang="en-US" sz="2000" b="1" u="sng">
              <a:solidFill>
                <a:schemeClr val="tx1"/>
              </a:solidFill>
            </a:endParaRPr>
          </a:p>
        </p:txBody>
      </p:sp>
      <p:sp>
        <p:nvSpPr>
          <p:cNvPr id="1507333" name="Text Box 5"/>
          <p:cNvSpPr txBox="1">
            <a:spLocks noChangeArrowheads="1"/>
          </p:cNvSpPr>
          <p:nvPr/>
        </p:nvSpPr>
        <p:spPr bwMode="auto">
          <a:xfrm>
            <a:off x="2886075" y="992188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800" b="1">
                <a:solidFill>
                  <a:srgbClr val="FF0000"/>
                </a:solidFill>
              </a:rPr>
              <a:t>partially</a:t>
            </a:r>
          </a:p>
          <a:p>
            <a:pPr algn="ctr"/>
            <a:r>
              <a:rPr lang="de-DE" sz="1800" b="1">
                <a:solidFill>
                  <a:srgbClr val="FF0000"/>
                </a:solidFill>
              </a:rPr>
              <a:t>condensed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507334" name="Text Box 6"/>
          <p:cNvSpPr txBox="1">
            <a:spLocks noChangeArrowheads="1"/>
          </p:cNvSpPr>
          <p:nvPr/>
        </p:nvSpPr>
        <p:spPr bwMode="auto">
          <a:xfrm>
            <a:off x="4997450" y="992188"/>
            <a:ext cx="92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800" b="1">
                <a:solidFill>
                  <a:srgbClr val="FF0000"/>
                </a:solidFill>
              </a:rPr>
              <a:t>almost</a:t>
            </a:r>
          </a:p>
          <a:p>
            <a:pPr algn="ctr"/>
            <a:r>
              <a:rPr lang="de-DE" sz="1800" b="1">
                <a:solidFill>
                  <a:srgbClr val="FF0000"/>
                </a:solidFill>
              </a:rPr>
              <a:t>pure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507336" name="Text Box 8"/>
          <p:cNvSpPr txBox="1">
            <a:spLocks noChangeArrowheads="1"/>
          </p:cNvSpPr>
          <p:nvPr/>
        </p:nvSpPr>
        <p:spPr bwMode="auto">
          <a:xfrm>
            <a:off x="4606925" y="4459288"/>
            <a:ext cx="4111625" cy="1828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1">
                <a:solidFill>
                  <a:srgbClr val="FF3300"/>
                </a:solidFill>
              </a:rPr>
              <a:t>mBEC:</a:t>
            </a:r>
          </a:p>
          <a:p>
            <a:r>
              <a:rPr lang="de-DE" sz="2800" b="1">
                <a:solidFill>
                  <a:schemeClr val="tx1"/>
                </a:solidFill>
              </a:rPr>
              <a:t>excellent starting point</a:t>
            </a:r>
          </a:p>
          <a:p>
            <a:r>
              <a:rPr lang="de-DE" sz="2800" b="1">
                <a:solidFill>
                  <a:schemeClr val="tx1"/>
                </a:solidFill>
              </a:rPr>
              <a:t>for studies on</a:t>
            </a:r>
          </a:p>
          <a:p>
            <a:r>
              <a:rPr lang="de-DE" sz="2800" b="1">
                <a:solidFill>
                  <a:schemeClr val="tx1"/>
                </a:solidFill>
              </a:rPr>
              <a:t>BEC-BCS crossover</a:t>
            </a:r>
          </a:p>
        </p:txBody>
      </p:sp>
      <p:sp>
        <p:nvSpPr>
          <p:cNvPr id="1507338" name="Text Box 10"/>
          <p:cNvSpPr txBox="1">
            <a:spLocks noChangeArrowheads="1"/>
          </p:cNvSpPr>
          <p:nvPr/>
        </p:nvSpPr>
        <p:spPr bwMode="auto">
          <a:xfrm>
            <a:off x="3527425" y="139700"/>
            <a:ext cx="2519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Jochim et al., Science (2003)</a:t>
            </a:r>
          </a:p>
          <a:p>
            <a:r>
              <a:rPr lang="de-DE" sz="1400">
                <a:solidFill>
                  <a:schemeClr val="tx1"/>
                </a:solidFill>
              </a:rPr>
              <a:t>Bartenstein et al., PRL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Tiroler Tageszeitung, 14.Nov.03</a:t>
            </a:r>
            <a:endParaRPr lang="en-US"/>
          </a:p>
        </p:txBody>
      </p:sp>
      <p:pic>
        <p:nvPicPr>
          <p:cNvPr id="700420" name="Picture 4" descr="tt_skifahrer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847725"/>
            <a:ext cx="8975725" cy="58531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rli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rl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l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udi new">
  <a:themeElements>
    <a:clrScheme name="Rudi cool">
      <a:dk1>
        <a:srgbClr val="000000"/>
      </a:dk1>
      <a:lt1>
        <a:srgbClr val="000099"/>
      </a:lt1>
      <a:dk2>
        <a:srgbClr val="0000FF"/>
      </a:dk2>
      <a:lt2>
        <a:srgbClr val="CC0099"/>
      </a:lt2>
      <a:accent1>
        <a:srgbClr val="FF0000"/>
      </a:accent1>
      <a:accent2>
        <a:srgbClr val="FFFFFF"/>
      </a:accent2>
      <a:accent3>
        <a:srgbClr val="FFFF00"/>
      </a:accent3>
      <a:accent4>
        <a:srgbClr val="FF3300"/>
      </a:accent4>
      <a:accent5>
        <a:srgbClr val="FF99FF"/>
      </a:accent5>
      <a:accent6>
        <a:srgbClr val="99FF99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chemeClr val="tx2"/>
          </a:solidFill>
          <a:headEnd type="oval" w="med" len="med"/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 cmpd="sng">
          <a:solidFill>
            <a:schemeClr val="accent2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Office\Vorlagen\Präsentationsdesigns\WIESE.POT</Template>
  <TotalTime>0</TotalTime>
  <Words>1186</Words>
  <Application>Microsoft PowerPoint</Application>
  <PresentationFormat>Bildschirmpräsentation (4:3)</PresentationFormat>
  <Paragraphs>351</Paragraphs>
  <Slides>41</Slides>
  <Notes>9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41</vt:i4>
      </vt:variant>
    </vt:vector>
  </HeadingPairs>
  <TitlesOfParts>
    <vt:vector size="45" baseType="lpstr">
      <vt:lpstr>Berlin</vt:lpstr>
      <vt:lpstr>Rudi new</vt:lpstr>
      <vt:lpstr>Graph</vt:lpstr>
      <vt:lpstr>Formel</vt:lpstr>
      <vt:lpstr> </vt:lpstr>
      <vt:lpstr>Folie 2</vt:lpstr>
      <vt:lpstr>ultracold atoms: general research theme</vt:lpstr>
      <vt:lpstr> </vt:lpstr>
      <vt:lpstr>6Li spin mixture</vt:lpstr>
      <vt:lpstr>apparatus</vt:lpstr>
      <vt:lpstr>optical trap for evaporative cooling</vt:lpstr>
      <vt:lpstr>BEC of molecules</vt:lpstr>
      <vt:lpstr>Tiroler Tageszeitung, 14.Nov.03</vt:lpstr>
      <vt:lpstr>two classes</vt:lpstr>
      <vt:lpstr>two classes</vt:lpstr>
      <vt:lpstr>two classes</vt:lpstr>
      <vt:lpstr>two classes</vt:lpstr>
      <vt:lpstr>two classes</vt:lpstr>
      <vt:lpstr>Cs</vt:lpstr>
      <vt:lpstr>radial compression mode</vt:lpstr>
      <vt:lpstr>radial compression mode</vt:lpstr>
      <vt:lpstr>precision measurements</vt:lpstr>
      <vt:lpstr>Cs</vt:lpstr>
      <vt:lpstr>radial quadrupole mode</vt:lpstr>
      <vt:lpstr>scanning the trap beam</vt:lpstr>
      <vt:lpstr>scanning the trap beam</vt:lpstr>
      <vt:lpstr>scanning the trap beam</vt:lpstr>
      <vt:lpstr>radial quadrupole mode: expectations</vt:lpstr>
      <vt:lpstr>results on radial quadrupole mode</vt:lpstr>
      <vt:lpstr>results on radial quadrupole mode</vt:lpstr>
      <vt:lpstr>results on radial quadrupole mode</vt:lpstr>
      <vt:lpstr>Cs</vt:lpstr>
      <vt:lpstr>scissors mode</vt:lpstr>
      <vt:lpstr>scissors oscillation at low T</vt:lpstr>
      <vt:lpstr>scissors oscillation at low T</vt:lpstr>
      <vt:lpstr>finite temperature</vt:lpstr>
      <vt:lpstr>damping vs temperature</vt:lpstr>
      <vt:lpstr>phase diagram</vt:lpstr>
      <vt:lpstr>surprise</vt:lpstr>
      <vt:lpstr>surprise</vt:lpstr>
      <vt:lpstr>phase diagram</vt:lpstr>
      <vt:lpstr>conclusion on surface modes</vt:lpstr>
      <vt:lpstr>comparative study of collective modes</vt:lpstr>
      <vt:lpstr>rotating the trap</vt:lpstr>
      <vt:lpstr>double well</vt:lpstr>
    </vt:vector>
  </TitlesOfParts>
  <Company>Experimentalphysik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Rudi Grimm</dc:creator>
  <cp:lastModifiedBy> </cp:lastModifiedBy>
  <cp:revision>1099</cp:revision>
  <cp:lastPrinted>2002-06-30T17:15:17Z</cp:lastPrinted>
  <dcterms:created xsi:type="dcterms:W3CDTF">2001-03-31T16:43:17Z</dcterms:created>
  <dcterms:modified xsi:type="dcterms:W3CDTF">2008-09-26T05:59:48Z</dcterms:modified>
</cp:coreProperties>
</file>