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656" r:id="rId2"/>
    <p:sldId id="722" r:id="rId3"/>
    <p:sldId id="698" r:id="rId4"/>
    <p:sldId id="700" r:id="rId5"/>
    <p:sldId id="577" r:id="rId6"/>
    <p:sldId id="578" r:id="rId7"/>
    <p:sldId id="661" r:id="rId8"/>
    <p:sldId id="505" r:id="rId9"/>
    <p:sldId id="593" r:id="rId10"/>
    <p:sldId id="594" r:id="rId11"/>
    <p:sldId id="596" r:id="rId12"/>
    <p:sldId id="531" r:id="rId13"/>
    <p:sldId id="695" r:id="rId14"/>
    <p:sldId id="696" r:id="rId15"/>
    <p:sldId id="678" r:id="rId16"/>
    <p:sldId id="679" r:id="rId17"/>
    <p:sldId id="680" r:id="rId18"/>
    <p:sldId id="681" r:id="rId19"/>
    <p:sldId id="705" r:id="rId20"/>
    <p:sldId id="599" r:id="rId21"/>
    <p:sldId id="600" r:id="rId22"/>
    <p:sldId id="677" r:id="rId23"/>
    <p:sldId id="668" r:id="rId24"/>
    <p:sldId id="672" r:id="rId25"/>
    <p:sldId id="687" r:id="rId26"/>
    <p:sldId id="707" r:id="rId27"/>
    <p:sldId id="709" r:id="rId28"/>
    <p:sldId id="721" r:id="rId29"/>
    <p:sldId id="714" r:id="rId30"/>
    <p:sldId id="720" r:id="rId31"/>
    <p:sldId id="715" r:id="rId32"/>
    <p:sldId id="713" r:id="rId33"/>
    <p:sldId id="712" r:id="rId34"/>
    <p:sldId id="723" r:id="rId35"/>
    <p:sldId id="724" r:id="rId36"/>
    <p:sldId id="725" r:id="rId37"/>
    <p:sldId id="718" r:id="rId38"/>
  </p:sldIdLst>
  <p:sldSz cx="9144000" cy="6858000" type="screen4x3"/>
  <p:notesSz cx="6731000" cy="9855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99FF"/>
    <a:srgbClr val="080808"/>
    <a:srgbClr val="F8F8F8"/>
    <a:srgbClr val="0000FF"/>
    <a:srgbClr val="FF99FF"/>
    <a:srgbClr val="9933FF"/>
    <a:srgbClr val="3333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465" autoAdjust="0"/>
    <p:restoredTop sz="91932" autoAdjust="0"/>
  </p:normalViewPr>
  <p:slideViewPr>
    <p:cSldViewPr snapToGrid="0">
      <p:cViewPr>
        <p:scale>
          <a:sx n="70" d="100"/>
          <a:sy n="70" d="100"/>
        </p:scale>
        <p:origin x="-1062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5.png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12" Type="http://schemas.openxmlformats.org/officeDocument/2006/relationships/image" Target="../media/image44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Relationship Id="rId14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5.png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12" Type="http://schemas.openxmlformats.org/officeDocument/2006/relationships/image" Target="../media/image44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Relationship Id="rId14" Type="http://schemas.openxmlformats.org/officeDocument/2006/relationships/image" Target="../media/image46.png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image" Target="../media/image42.wmf"/><Relationship Id="rId3" Type="http://schemas.openxmlformats.org/officeDocument/2006/relationships/image" Target="../media/image39.wmf"/><Relationship Id="rId7" Type="http://schemas.openxmlformats.org/officeDocument/2006/relationships/image" Target="../media/image36.wmf"/><Relationship Id="rId12" Type="http://schemas.openxmlformats.org/officeDocument/2006/relationships/image" Target="../media/image41.wmf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35.wmf"/><Relationship Id="rId11" Type="http://schemas.openxmlformats.org/officeDocument/2006/relationships/image" Target="../media/image40.wmf"/><Relationship Id="rId5" Type="http://schemas.openxmlformats.org/officeDocument/2006/relationships/image" Target="../media/image34.wmf"/><Relationship Id="rId10" Type="http://schemas.openxmlformats.org/officeDocument/2006/relationships/image" Target="../media/image44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Relationship Id="rId14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t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3075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b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3075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fld id="{DBBA9B93-AEB5-4B8C-928C-6A8093C2FD4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t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8188"/>
            <a:ext cx="4930775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79950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3075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b" anchorCtr="0" compatLnSpc="1">
            <a:prstTxWarp prst="textNoShape">
              <a:avLst/>
            </a:prstTxWarp>
          </a:bodyPr>
          <a:lstStyle>
            <a:lvl1pPr algn="l" defTabSz="92551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63075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75" tIns="46237" rIns="92475" bIns="46237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fld id="{700EB270-C926-4B8B-88A1-5E68FC3E3B3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DDB3C-9A13-4C95-865B-E5A3DD9D0814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66763"/>
            <a:ext cx="4919662" cy="368935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37125" cy="4456113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E97E61-3869-43A7-A00B-C8A0574E51F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6E544D-302A-4159-BF63-12A26CC6AA77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FF341C-BAC2-4681-8190-5E11C62EE664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198E7B-4A1B-412B-B60A-89F7BD417A16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66763"/>
            <a:ext cx="4919662" cy="36893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37125" cy="4456113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2F480-DB40-4CB3-B93C-10620C496E46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66763"/>
            <a:ext cx="4919662" cy="36893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37125" cy="4456113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420EC-0EA2-4B26-BEA4-3A42651EA86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Could also show hyperfine pumping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0197E1-34C7-4859-82CB-273507F5E51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61E86D-A647-45ED-8733-F4CD3BF848B7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6DC21E-995E-44B5-B18B-2D6D85C4AEEC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EA5736-D90E-4A21-9E99-0981BB01B68D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C3883-E487-49E8-A6C2-0B1111CC5C15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29188" cy="3697287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At the end, let me show you a foto of the people who have contributed to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research.</a:t>
            </a:r>
          </a:p>
          <a:p>
            <a:pPr eaLnBrk="1" hangingPunct="1"/>
            <a:r>
              <a:rPr lang="en-US" smtClean="0"/>
              <a:t>And I would like to thank our sponsors. In addition to organizations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sponsoring IQOQI in general, we used a lot of Rudis Wittgenstein price money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and recently we obtained a EuroQuam grant. The grant selection process was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administerd by the european science foundation but the money is coming from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national founding agencies, in our case the FWF.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Thank you for your attention!</a:t>
            </a:r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8FBC0-6545-4652-8BFC-53EC1BC8EC68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de-DE" smtClean="0"/>
              <a:t>4 mixtures scanned</a:t>
            </a:r>
          </a:p>
          <a:p>
            <a:pPr eaLnBrk="1" hangingPunct="1"/>
            <a:r>
              <a:rPr lang="de-DE" smtClean="0"/>
              <a:t>2601 measurement points per mixture</a:t>
            </a:r>
          </a:p>
          <a:p>
            <a:pPr eaLnBrk="1" hangingPunct="1"/>
            <a:r>
              <a:rPr lang="de-DE" smtClean="0"/>
              <a:t>10404 experimental runs</a:t>
            </a:r>
          </a:p>
          <a:p>
            <a:pPr eaLnBrk="1" hangingPunct="1"/>
            <a:r>
              <a:rPr lang="de-DE" smtClean="0"/>
              <a:t>174 hours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53299-1387-4D27-BB55-6B88923058D9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EB7C93-B820-4374-A6BF-B172D002749F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109CCF-A916-4847-976D-42C0AF43A7BA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D2B4FF-ADA4-4E21-A9A8-2215D6A19F59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29036-7D30-4191-9293-862F8EF88A45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66763"/>
            <a:ext cx="4919662" cy="3689350"/>
          </a:xfrm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37125" cy="4456113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3925A8-87BD-4775-B22D-0E8BE378A61E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B3AB56-6405-479E-A5E8-B73028C54D8C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CA349-E667-4976-B54E-382F5890C40E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9AE66-BE31-437E-97EC-C98049BB8AC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A65C0-AE63-4418-8DBB-99494BFFDC0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AB0CB-A750-4504-8A63-D36706A56DE5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4C3883-E487-49E8-A6C2-0B1111CC5C1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29188" cy="3697287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At the end, let me show you a foto of the people who have contributed to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research.</a:t>
            </a:r>
          </a:p>
          <a:p>
            <a:pPr eaLnBrk="1" hangingPunct="1"/>
            <a:r>
              <a:rPr lang="en-US" smtClean="0"/>
              <a:t>And I would like to thank our sponsors. In addition to organizations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sponsoring IQOQI in general, we used a lot of Rudis Wittgenstein price money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and recently we obtained a EuroQuam grant. The grant selection process was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administerd by the european science foundation but the money is coming from 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the national founding agencies, in our case the FWF.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Thank you for your attention!</a:t>
            </a:r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E26AB-AF2A-48D4-B413-BA4F223FAD6E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AB6186-1093-46AE-98CB-5E42F4882550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7E4D66-569E-41DD-B315-4E01B5EA1BB6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r>
              <a:rPr lang="de-DE" smtClean="0"/>
              <a:t>Alkaline – Alkaline Earth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59834-188B-4E7E-B307-B3D02A4E033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27600" cy="36957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81538"/>
            <a:ext cx="5384800" cy="4433887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D91BF6-DC09-450C-BA69-B76E2B4C8D7F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8050" y="768350"/>
            <a:ext cx="4916488" cy="3687763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37125" cy="4456113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A21C6-E19C-4A61-A1B5-0BE518093B1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9775"/>
            <a:ext cx="4926012" cy="3694113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679950"/>
            <a:ext cx="5384800" cy="4435475"/>
          </a:xfrm>
          <a:noFill/>
          <a:ln/>
        </p:spPr>
        <p:txBody>
          <a:bodyPr/>
          <a:lstStyle/>
          <a:p>
            <a:pPr eaLnBrk="1" hangingPunct="1"/>
            <a:r>
              <a:rPr lang="en-US" b="1" smtClean="0"/>
              <a:t>Good starting point for evaporative cooling!</a:t>
            </a:r>
          </a:p>
          <a:p>
            <a:pPr eaLnBrk="1" hangingPunct="1"/>
            <a:r>
              <a:rPr lang="en-US" b="1" smtClean="0"/>
              <a:t>Feshbach search!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5D89-794A-4540-A006-24001B81D32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65582-39FA-4610-BEC0-85CA9814109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FBB5-4D3D-41AC-999D-C2E0ED6729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FE8C5-D0A5-45BD-A62B-B04917E1D5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6EC78-AB42-4AB1-AD1D-A6545B99C9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ADD98-7A5A-48E2-B7A3-DCA2059973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E5558-B22A-4F73-9DA0-97406EAB70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8861E-915C-4BD9-9771-83D26F825F3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D0D71-89AE-462D-974B-3635DB42D31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746A9C-3E49-4749-BAD0-154570CF1FA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D72C4-2964-40F0-961C-936E1B1167E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F5049-9A67-4773-BEC5-B2F7BC83F54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PanALizum"/>
          <p:cNvPicPr>
            <a:picLocks noChangeAspect="1" noChangeArrowheads="1"/>
          </p:cNvPicPr>
          <p:nvPr userDrawn="1"/>
        </p:nvPicPr>
        <p:blipFill>
          <a:blip r:embed="rId14">
            <a:lum bright="40000" contrast="-60000"/>
          </a:blip>
          <a:srcRect/>
          <a:stretch>
            <a:fillRect/>
          </a:stretch>
        </p:blipFill>
        <p:spPr bwMode="auto">
          <a:xfrm>
            <a:off x="788988" y="0"/>
            <a:ext cx="8355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9" descr="oeaw_logo_weiss_e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79375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0" descr="logo_300x197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110538" y="47625"/>
            <a:ext cx="1004887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699F051-FDE4-40F3-8390-93AD006BED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oleObject" Target="../embeddings/oleObject10.bin"/><Relationship Id="rId18" Type="http://schemas.openxmlformats.org/officeDocument/2006/relationships/oleObject" Target="../embeddings/oleObject15.bin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9.bin"/><Relationship Id="rId17" Type="http://schemas.openxmlformats.org/officeDocument/2006/relationships/oleObject" Target="../embeddings/oleObject14.bin"/><Relationship Id="rId2" Type="http://schemas.openxmlformats.org/officeDocument/2006/relationships/tags" Target="../tags/tag8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6.bin"/><Relationship Id="rId4" Type="http://schemas.openxmlformats.org/officeDocument/2006/relationships/notesSlide" Target="../notesSlides/notesSlide15.xml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1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18" Type="http://schemas.openxmlformats.org/officeDocument/2006/relationships/oleObject" Target="../embeddings/oleObject30.bin"/><Relationship Id="rId3" Type="http://schemas.openxmlformats.org/officeDocument/2006/relationships/slideLayout" Target="../slideLayouts/slideLayout4.xml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17" Type="http://schemas.openxmlformats.org/officeDocument/2006/relationships/oleObject" Target="../embeddings/oleObject29.bin"/><Relationship Id="rId2" Type="http://schemas.openxmlformats.org/officeDocument/2006/relationships/tags" Target="../tags/tag9.xml"/><Relationship Id="rId16" Type="http://schemas.openxmlformats.org/officeDocument/2006/relationships/oleObject" Target="../embeddings/oleObject2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17.bin"/><Relationship Id="rId15" Type="http://schemas.openxmlformats.org/officeDocument/2006/relationships/oleObject" Target="../embeddings/oleObject27.bin"/><Relationship Id="rId10" Type="http://schemas.openxmlformats.org/officeDocument/2006/relationships/oleObject" Target="../embeddings/oleObject22.bin"/><Relationship Id="rId19" Type="http://schemas.openxmlformats.org/officeDocument/2006/relationships/oleObject" Target="../embeddings/oleObject31.bin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40.bin"/><Relationship Id="rId18" Type="http://schemas.openxmlformats.org/officeDocument/2006/relationships/oleObject" Target="../embeddings/oleObject45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17" Type="http://schemas.openxmlformats.org/officeDocument/2006/relationships/oleObject" Target="../embeddings/oleObject44.bin"/><Relationship Id="rId2" Type="http://schemas.openxmlformats.org/officeDocument/2006/relationships/tags" Target="../tags/tag10.xml"/><Relationship Id="rId16" Type="http://schemas.openxmlformats.org/officeDocument/2006/relationships/oleObject" Target="../embeddings/oleObject43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3.bin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42.bin"/><Relationship Id="rId10" Type="http://schemas.openxmlformats.org/officeDocument/2006/relationships/oleObject" Target="../embeddings/oleObject37.bin"/><Relationship Id="rId19" Type="http://schemas.openxmlformats.org/officeDocument/2006/relationships/oleObject" Target="../embeddings/oleObject46.bin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1.jpe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6.wm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 </a:t>
            </a:r>
          </a:p>
        </p:txBody>
      </p:sp>
      <p:pic>
        <p:nvPicPr>
          <p:cNvPr id="9219" name="Picture 3" descr="inst_sued5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85800" y="-4763"/>
            <a:ext cx="101346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9140" name="Text Box 4"/>
          <p:cNvSpPr txBox="1">
            <a:spLocks noChangeArrowheads="1"/>
          </p:cNvSpPr>
          <p:nvPr/>
        </p:nvSpPr>
        <p:spPr bwMode="auto">
          <a:xfrm>
            <a:off x="714375" y="4013200"/>
            <a:ext cx="4881563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DE" sz="2400" b="1" dirty="0">
                <a:solidFill>
                  <a:srgbClr val="FF3300"/>
                </a:solidFill>
                <a:latin typeface="Arial" charset="0"/>
              </a:rPr>
              <a:t>Center </a:t>
            </a:r>
            <a:r>
              <a:rPr lang="de-DE" sz="2400" b="1" dirty="0" err="1">
                <a:solidFill>
                  <a:srgbClr val="FF3300"/>
                </a:solidFill>
                <a:latin typeface="Arial" charset="0"/>
              </a:rPr>
              <a:t>for</a:t>
            </a:r>
            <a:r>
              <a:rPr lang="de-DE" sz="2400" b="1" dirty="0">
                <a:solidFill>
                  <a:srgbClr val="FF3300"/>
                </a:solidFill>
                <a:latin typeface="Arial" charset="0"/>
              </a:rPr>
              <a:t> Quantum </a:t>
            </a:r>
            <a:r>
              <a:rPr lang="de-DE" sz="2400" b="1" dirty="0" err="1">
                <a:solidFill>
                  <a:srgbClr val="FF3300"/>
                </a:solidFill>
                <a:latin typeface="Arial" charset="0"/>
              </a:rPr>
              <a:t>Physics</a:t>
            </a:r>
            <a:endParaRPr lang="de-DE" sz="2400" b="1" dirty="0">
              <a:solidFill>
                <a:srgbClr val="FF330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de-AT" sz="2400" b="1" dirty="0">
                <a:solidFill>
                  <a:srgbClr val="FF3300"/>
                </a:solidFill>
                <a:latin typeface="Arial" charset="0"/>
              </a:rPr>
              <a:t>Innsbruck</a:t>
            </a:r>
            <a:endParaRPr lang="de-DE" sz="2400" b="1" dirty="0">
              <a:latin typeface="Arial" charset="0"/>
            </a:endParaRPr>
          </a:p>
        </p:txBody>
      </p:sp>
      <p:sp>
        <p:nvSpPr>
          <p:cNvPr id="859141" name="Line 5"/>
          <p:cNvSpPr>
            <a:spLocks noChangeShapeType="1"/>
          </p:cNvSpPr>
          <p:nvPr/>
        </p:nvSpPr>
        <p:spPr bwMode="auto">
          <a:xfrm flipH="1">
            <a:off x="1300163" y="5097463"/>
            <a:ext cx="1330325" cy="10096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859142" name="Line 6"/>
          <p:cNvSpPr>
            <a:spLocks noChangeShapeType="1"/>
          </p:cNvSpPr>
          <p:nvPr/>
        </p:nvSpPr>
        <p:spPr bwMode="auto">
          <a:xfrm flipH="1">
            <a:off x="2182813" y="5141913"/>
            <a:ext cx="730250" cy="100965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pic>
        <p:nvPicPr>
          <p:cNvPr id="9223" name="Picture 7" descr="IQOQI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5324475"/>
            <a:ext cx="8429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uni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3975" y="4584700"/>
            <a:ext cx="54133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9145" name="Text Box 9"/>
          <p:cNvSpPr txBox="1">
            <a:spLocks noChangeArrowheads="1"/>
          </p:cNvSpPr>
          <p:nvPr/>
        </p:nvSpPr>
        <p:spPr bwMode="auto">
          <a:xfrm>
            <a:off x="3432175" y="5183188"/>
            <a:ext cx="33321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algn="l" eaLnBrk="0" hangingPunct="0">
              <a:defRPr/>
            </a:pPr>
            <a:r>
              <a:rPr lang="de-DE" sz="2000" b="1">
                <a:solidFill>
                  <a:srgbClr val="D60093"/>
                </a:solidFill>
                <a:latin typeface="Arial" charset="0"/>
              </a:rPr>
              <a:t>Austrian</a:t>
            </a:r>
          </a:p>
          <a:p>
            <a:pPr algn="l" eaLnBrk="0" hangingPunct="0">
              <a:defRPr/>
            </a:pPr>
            <a:r>
              <a:rPr lang="de-DE" sz="2000" b="1">
                <a:solidFill>
                  <a:srgbClr val="D60093"/>
                </a:solidFill>
                <a:latin typeface="Arial" charset="0"/>
              </a:rPr>
              <a:t>Academy of Sciences</a:t>
            </a:r>
            <a:endParaRPr lang="de-DE" sz="2400" b="1">
              <a:latin typeface="Arial" charset="0"/>
            </a:endParaRPr>
          </a:p>
        </p:txBody>
      </p:sp>
      <p:sp>
        <p:nvSpPr>
          <p:cNvPr id="859146" name="Text Box 10"/>
          <p:cNvSpPr txBox="1">
            <a:spLocks noChangeArrowheads="1"/>
          </p:cNvSpPr>
          <p:nvPr/>
        </p:nvSpPr>
        <p:spPr bwMode="auto">
          <a:xfrm>
            <a:off x="-190500" y="5503863"/>
            <a:ext cx="1947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DE" sz="2000" b="1">
                <a:solidFill>
                  <a:srgbClr val="D60093"/>
                </a:solidFill>
                <a:latin typeface="Arial" charset="0"/>
              </a:rPr>
              <a:t>University</a:t>
            </a:r>
            <a:endParaRPr lang="de-DE" sz="2400" b="1">
              <a:latin typeface="Arial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097265" y="349935"/>
            <a:ext cx="6531504" cy="120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DE" sz="3200" b="1" i="1" dirty="0" err="1">
                <a:solidFill>
                  <a:srgbClr val="FF3300"/>
                </a:solidFill>
                <a:latin typeface="Arial" charset="0"/>
              </a:rPr>
              <a:t>s</a:t>
            </a:r>
            <a:r>
              <a:rPr lang="de-DE" sz="3200" b="1" i="1" dirty="0" err="1" smtClean="0">
                <a:solidFill>
                  <a:srgbClr val="FF3300"/>
                </a:solidFill>
                <a:latin typeface="Arial" charset="0"/>
              </a:rPr>
              <a:t>trongly</a:t>
            </a:r>
            <a:r>
              <a:rPr lang="de-DE" sz="3200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sz="3200" b="1" i="1" dirty="0" err="1" smtClean="0">
                <a:solidFill>
                  <a:srgbClr val="FF3300"/>
                </a:solidFill>
                <a:latin typeface="Arial" charset="0"/>
              </a:rPr>
              <a:t>interacting</a:t>
            </a:r>
            <a:r>
              <a:rPr lang="de-DE" sz="3200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sz="3200" b="1" i="1" dirty="0" err="1" smtClean="0">
                <a:solidFill>
                  <a:srgbClr val="FF3300"/>
                </a:solidFill>
                <a:latin typeface="Arial" charset="0"/>
              </a:rPr>
              <a:t>fermions</a:t>
            </a:r>
            <a:r>
              <a:rPr lang="de-DE" sz="3200" b="1" i="1" dirty="0" smtClean="0">
                <a:solidFill>
                  <a:srgbClr val="FF3300"/>
                </a:solidFill>
                <a:latin typeface="Arial" charset="0"/>
              </a:rPr>
              <a:t>:</a:t>
            </a:r>
            <a:endParaRPr lang="de-DE" sz="3200" b="1" i="1" dirty="0">
              <a:solidFill>
                <a:srgbClr val="FF3300"/>
              </a:solidFill>
              <a:latin typeface="Arial" charset="0"/>
            </a:endParaRPr>
          </a:p>
          <a:p>
            <a:pPr eaLnBrk="0" hangingPunct="0">
              <a:defRPr/>
            </a:pPr>
            <a:r>
              <a:rPr lang="de-DE" sz="3200" b="1" i="1" dirty="0" smtClean="0">
                <a:solidFill>
                  <a:srgbClr val="FF3300"/>
                </a:solidFill>
                <a:latin typeface="Arial" charset="0"/>
              </a:rPr>
              <a:t>… </a:t>
            </a:r>
            <a:r>
              <a:rPr lang="de-DE" sz="3200" b="1" i="1" dirty="0" err="1" smtClean="0">
                <a:solidFill>
                  <a:srgbClr val="FF3300"/>
                </a:solidFill>
                <a:latin typeface="Arial" charset="0"/>
              </a:rPr>
              <a:t>to</a:t>
            </a:r>
            <a:r>
              <a:rPr lang="de-DE" sz="3200" b="1" i="1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sz="3200" b="1" i="1" u="sng" dirty="0" err="1" smtClean="0">
                <a:solidFill>
                  <a:srgbClr val="FF3300"/>
                </a:solidFill>
                <a:latin typeface="Arial" charset="0"/>
              </a:rPr>
              <a:t>mixed</a:t>
            </a:r>
            <a:r>
              <a:rPr lang="de-DE" sz="3200" b="1" i="1" u="sng" dirty="0" smtClean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sz="3200" b="1" i="1" u="sng" dirty="0" err="1" smtClean="0">
                <a:solidFill>
                  <a:srgbClr val="FF3300"/>
                </a:solidFill>
                <a:latin typeface="Arial" charset="0"/>
              </a:rPr>
              <a:t>species</a:t>
            </a:r>
            <a:endParaRPr lang="de-DE" sz="3200" b="1" i="1" u="sng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017838" y="2811463"/>
            <a:ext cx="3090862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DE" sz="2800" b="1" i="1" dirty="0">
                <a:solidFill>
                  <a:srgbClr val="FF3300"/>
                </a:solidFill>
                <a:latin typeface="Arial" charset="0"/>
              </a:rPr>
              <a:t>Rudolf Grimm</a:t>
            </a:r>
            <a:endParaRPr lang="de-DE" sz="2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advTm="912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563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aseline="30000" smtClean="0">
                <a:solidFill>
                  <a:srgbClr val="FF0000"/>
                </a:solidFill>
                <a:latin typeface="Arial" charset="0"/>
                <a:cs typeface="Arial" charset="0"/>
              </a:rPr>
              <a:t>6</a:t>
            </a:r>
            <a:r>
              <a:rPr lang="en-US" smtClean="0">
                <a:solidFill>
                  <a:srgbClr val="FF0000"/>
                </a:solidFill>
                <a:latin typeface="Arial" charset="0"/>
                <a:cs typeface="Arial" charset="0"/>
              </a:rPr>
              <a:t>Li</a:t>
            </a:r>
            <a:r>
              <a:rPr lang="en-US" baseline="-25000" smtClean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  <a:r>
              <a:rPr lang="en-US" smtClean="0">
                <a:latin typeface="Arial" charset="0"/>
                <a:cs typeface="Arial" charset="0"/>
              </a:rPr>
              <a:t> molecular Bose condensation</a:t>
            </a:r>
            <a:endParaRPr lang="de-AT" smtClean="0">
              <a:latin typeface="Arial" charset="0"/>
              <a:cs typeface="Arial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7938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smtClean="0"/>
              <a:t>5.10</a:t>
            </a:r>
            <a:r>
              <a:rPr lang="en-US" sz="2800" b="1" baseline="30000" smtClean="0"/>
              <a:t>5</a:t>
            </a:r>
          </a:p>
          <a:p>
            <a:pPr eaLnBrk="1" hangingPunct="1">
              <a:buFontTx/>
              <a:buNone/>
            </a:pPr>
            <a:r>
              <a:rPr lang="en-US" sz="2800" b="1" smtClean="0"/>
              <a:t>	 molecules</a:t>
            </a:r>
          </a:p>
          <a:p>
            <a:pPr eaLnBrk="1" hangingPunct="1"/>
            <a:endParaRPr lang="de-AT" sz="2800" b="1" smtClean="0"/>
          </a:p>
        </p:txBody>
      </p:sp>
      <p:pic>
        <p:nvPicPr>
          <p:cNvPr id="1029" name="Picture 4" descr="P0008AA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9725" y="3190875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P0005AA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43763" y="4146550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6" descr="P0019AA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4975" y="4146550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P0015AA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1425" y="4159250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8" descr="P0004AA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65338" y="4168775"/>
            <a:ext cx="16287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139700" y="6629400"/>
            <a:ext cx="8904288" cy="27320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5" name="Rectangle 10"/>
          <p:cNvSpPr>
            <a:spLocks noChangeArrowheads="1"/>
          </p:cNvSpPr>
          <p:nvPr/>
        </p:nvSpPr>
        <p:spPr bwMode="auto">
          <a:xfrm>
            <a:off x="53975" y="2025650"/>
            <a:ext cx="8904288" cy="2732088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200025" y="3875088"/>
            <a:ext cx="20510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u="sng">
                <a:cs typeface="Times New Roman" pitchFamily="18" charset="0"/>
              </a:rPr>
              <a:t>in dipole trap</a:t>
            </a:r>
            <a:endParaRPr lang="de-AT" sz="2200" b="1" u="sng">
              <a:cs typeface="Times New Roman" pitchFamily="18" charset="0"/>
            </a:endParaRPr>
          </a:p>
        </p:txBody>
      </p:sp>
      <p:sp>
        <p:nvSpPr>
          <p:cNvPr id="1037" name="Text Box 12"/>
          <p:cNvSpPr txBox="1">
            <a:spLocks noChangeArrowheads="1"/>
          </p:cNvSpPr>
          <p:nvPr/>
        </p:nvSpPr>
        <p:spPr bwMode="auto">
          <a:xfrm>
            <a:off x="2366963" y="3895725"/>
            <a:ext cx="368776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200" b="1" u="sng">
                <a:cs typeface="Times New Roman" pitchFamily="18" charset="0"/>
              </a:rPr>
              <a:t>After 10ms time of flight:</a:t>
            </a:r>
            <a:endParaRPr lang="de-AT" sz="2200" b="1" u="sng">
              <a:cs typeface="Times New Roman" pitchFamily="18" charset="0"/>
            </a:endParaRPr>
          </a:p>
        </p:txBody>
      </p:sp>
      <p:sp>
        <p:nvSpPr>
          <p:cNvPr id="1038" name="Text Box 13"/>
          <p:cNvSpPr txBox="1">
            <a:spLocks noChangeArrowheads="1"/>
          </p:cNvSpPr>
          <p:nvPr/>
        </p:nvSpPr>
        <p:spPr bwMode="auto">
          <a:xfrm>
            <a:off x="2168525" y="4362450"/>
            <a:ext cx="16271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pitchFamily="18" charset="0"/>
              </a:rPr>
              <a:t>4.3 sec evap</a:t>
            </a:r>
            <a:endParaRPr lang="de-AT" b="1">
              <a:cs typeface="Times New Roman" pitchFamily="18" charset="0"/>
            </a:endParaRP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3919538" y="4362450"/>
            <a:ext cx="15668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pitchFamily="18" charset="0"/>
              </a:rPr>
              <a:t>4.7 sec evap</a:t>
            </a:r>
            <a:endParaRPr lang="de-AT" b="1">
              <a:cs typeface="Times New Roman" pitchFamily="18" charset="0"/>
            </a:endParaRPr>
          </a:p>
        </p:txBody>
      </p:sp>
      <p:sp>
        <p:nvSpPr>
          <p:cNvPr id="1040" name="Text Box 15"/>
          <p:cNvSpPr txBox="1">
            <a:spLocks noChangeArrowheads="1"/>
          </p:cNvSpPr>
          <p:nvPr/>
        </p:nvSpPr>
        <p:spPr bwMode="auto">
          <a:xfrm>
            <a:off x="7258050" y="403701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cs typeface="Times New Roman" pitchFamily="18" charset="0"/>
              </a:rPr>
              <a:t>PURE BEC!</a:t>
            </a:r>
            <a:endParaRPr lang="de-AT" b="1">
              <a:solidFill>
                <a:srgbClr val="FF0000"/>
              </a:solidFill>
              <a:cs typeface="Times New Roman" pitchFamily="18" charset="0"/>
            </a:endParaRPr>
          </a:p>
        </p:txBody>
      </p:sp>
      <p:graphicFrame>
        <p:nvGraphicFramePr>
          <p:cNvPr id="1026" name="Object 16"/>
          <p:cNvGraphicFramePr>
            <a:graphicFrameLocks noChangeAspect="1"/>
          </p:cNvGraphicFramePr>
          <p:nvPr>
            <p:ph sz="half" idx="2"/>
          </p:nvPr>
        </p:nvGraphicFramePr>
        <p:xfrm>
          <a:off x="1647825" y="965200"/>
          <a:ext cx="6096000" cy="2963863"/>
        </p:xfrm>
        <a:graphic>
          <a:graphicData uri="http://schemas.openxmlformats.org/presentationml/2006/ole">
            <p:oleObj spid="_x0000_s1026" name="צילום של Photo Editor" r:id="rId9" imgW="11266667" imgH="5477640" progId="">
              <p:embed/>
            </p:oleObj>
          </a:graphicData>
        </a:graphic>
      </p:graphicFrame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7343775" y="4362450"/>
            <a:ext cx="156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pitchFamily="18" charset="0"/>
              </a:rPr>
              <a:t>5.1 sec evap</a:t>
            </a:r>
            <a:endParaRPr lang="de-AT" b="1">
              <a:cs typeface="Times New Roman" pitchFamily="18" charset="0"/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/>
        </p:nvSpPr>
        <p:spPr bwMode="auto">
          <a:xfrm>
            <a:off x="5651500" y="4362450"/>
            <a:ext cx="15668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cs typeface="Times New Roman" pitchFamily="18" charset="0"/>
              </a:rPr>
              <a:t>4.8 sec evap</a:t>
            </a:r>
            <a:endParaRPr lang="de-AT" b="1">
              <a:cs typeface="Times New Roman" pitchFamily="18" charset="0"/>
            </a:endParaRPr>
          </a:p>
        </p:txBody>
      </p:sp>
    </p:spTree>
  </p:cSld>
  <p:clrMapOvr>
    <a:masterClrMapping/>
  </p:clrMapOvr>
  <p:transition advTm="2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0"/>
          <p:cNvGrpSpPr>
            <a:grpSpLocks/>
          </p:cNvGrpSpPr>
          <p:nvPr/>
        </p:nvGrpSpPr>
        <p:grpSpPr bwMode="auto">
          <a:xfrm>
            <a:off x="2741613" y="1944688"/>
            <a:ext cx="3282950" cy="2932112"/>
            <a:chOff x="3455" y="1352"/>
            <a:chExt cx="2068" cy="1847"/>
          </a:xfrm>
        </p:grpSpPr>
        <p:pic>
          <p:nvPicPr>
            <p:cNvPr id="20491" name="Picture 18" descr="P0090AA0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55" y="1363"/>
              <a:ext cx="2068" cy="1827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20492" name="Line 11"/>
            <p:cNvSpPr>
              <a:spLocks noChangeShapeType="1"/>
            </p:cNvSpPr>
            <p:nvPr/>
          </p:nvSpPr>
          <p:spPr bwMode="auto">
            <a:xfrm flipH="1">
              <a:off x="4465" y="1352"/>
              <a:ext cx="19" cy="1847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2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heteronuclear FF mixture !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1549400" y="1016000"/>
            <a:ext cx="5730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AT" sz="2400">
                <a:latin typeface="Arial" charset="0"/>
              </a:rPr>
              <a:t>absorption images of </a:t>
            </a:r>
            <a:r>
              <a:rPr lang="de-AT" sz="2400" baseline="30000">
                <a:latin typeface="Arial" charset="0"/>
              </a:rPr>
              <a:t>6</a:t>
            </a:r>
            <a:r>
              <a:rPr lang="de-AT" sz="2400">
                <a:latin typeface="Arial" charset="0"/>
              </a:rPr>
              <a:t>Li and </a:t>
            </a:r>
            <a:r>
              <a:rPr lang="de-AT" sz="2400" baseline="30000">
                <a:latin typeface="Arial" charset="0"/>
              </a:rPr>
              <a:t>40</a:t>
            </a:r>
            <a:r>
              <a:rPr lang="de-AT" sz="2400">
                <a:latin typeface="Arial" charset="0"/>
              </a:rPr>
              <a:t>K atoms</a:t>
            </a: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1943100" y="1492250"/>
            <a:ext cx="487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>
                <a:latin typeface="Arial" charset="0"/>
              </a:rPr>
              <a:t>after 3 s of forced evaporative cooling at 750G</a:t>
            </a:r>
            <a:endParaRPr lang="de-DE">
              <a:latin typeface="Arial" charset="0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2741613" y="4956175"/>
            <a:ext cx="3298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b="1">
                <a:cs typeface="Times New Roman" pitchFamily="18" charset="0"/>
              </a:rPr>
              <a:t>26 µK       trap depths       55 µK</a:t>
            </a:r>
            <a:endParaRPr lang="de-DE" b="1">
              <a:cs typeface="Times New Roman" pitchFamily="18" charset="0"/>
            </a:endParaRPr>
          </a:p>
        </p:txBody>
      </p:sp>
      <p:sp>
        <p:nvSpPr>
          <p:cNvPr id="20487" name="Text Box 6"/>
          <p:cNvSpPr txBox="1">
            <a:spLocks noChangeArrowheads="1"/>
          </p:cNvSpPr>
          <p:nvPr/>
        </p:nvSpPr>
        <p:spPr bwMode="auto">
          <a:xfrm>
            <a:off x="3303588" y="5240338"/>
            <a:ext cx="208756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temperature ~ 4µK</a:t>
            </a:r>
          </a:p>
          <a:p>
            <a:pPr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numbers ~ 10</a:t>
            </a:r>
            <a:r>
              <a:rPr lang="de-DE" baseline="30000">
                <a:solidFill>
                  <a:schemeClr val="accent2"/>
                </a:solidFill>
                <a:latin typeface="Arial" charset="0"/>
              </a:rPr>
              <a:t>5</a:t>
            </a:r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2801938" y="4338638"/>
            <a:ext cx="534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 sz="2400" baseline="30000">
                <a:solidFill>
                  <a:srgbClr val="FFFF00"/>
                </a:solidFill>
                <a:latin typeface="Arial" charset="0"/>
              </a:rPr>
              <a:t>6</a:t>
            </a:r>
            <a:r>
              <a:rPr lang="de-AT" sz="2400">
                <a:solidFill>
                  <a:srgbClr val="FFFF00"/>
                </a:solidFill>
                <a:latin typeface="Arial" charset="0"/>
              </a:rPr>
              <a:t>Li</a:t>
            </a:r>
            <a:endParaRPr lang="de-DE" sz="2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0489" name="Rectangle 10"/>
          <p:cNvSpPr>
            <a:spLocks noChangeArrowheads="1"/>
          </p:cNvSpPr>
          <p:nvPr/>
        </p:nvSpPr>
        <p:spPr bwMode="auto">
          <a:xfrm>
            <a:off x="5357813" y="4343400"/>
            <a:ext cx="612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 sz="2400" baseline="30000">
                <a:solidFill>
                  <a:srgbClr val="FFFF00"/>
                </a:solidFill>
                <a:latin typeface="Arial" charset="0"/>
              </a:rPr>
              <a:t>40</a:t>
            </a:r>
            <a:r>
              <a:rPr lang="de-AT" sz="2400">
                <a:solidFill>
                  <a:srgbClr val="FFFF00"/>
                </a:solidFill>
                <a:latin typeface="Arial" charset="0"/>
              </a:rPr>
              <a:t>K</a:t>
            </a:r>
            <a:endParaRPr lang="de-DE" sz="2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30125" name="Text Box 13"/>
          <p:cNvSpPr txBox="1">
            <a:spLocks noChangeArrowheads="1"/>
          </p:cNvSpPr>
          <p:nvPr/>
        </p:nvSpPr>
        <p:spPr bwMode="auto">
          <a:xfrm>
            <a:off x="1222375" y="5916613"/>
            <a:ext cx="628650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heteronuclear Fermi-Fermi mixture</a:t>
            </a:r>
            <a:endParaRPr lang="de-DE" sz="200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advTm="3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/>
              <a:t>Cs</a:t>
            </a:r>
          </a:p>
        </p:txBody>
      </p:sp>
      <p:pic>
        <p:nvPicPr>
          <p:cNvPr id="21507" name="Picture 3" descr="P1010139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/>
          <a:stretch>
            <a:fillRect/>
          </a:stretch>
        </p:blipFill>
        <p:spPr bwMode="auto">
          <a:xfrm>
            <a:off x="0" y="-25400"/>
            <a:ext cx="9142413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25" name="Text Box 5"/>
          <p:cNvSpPr txBox="1">
            <a:spLocks noChangeArrowheads="1"/>
          </p:cNvSpPr>
          <p:nvPr/>
        </p:nvSpPr>
        <p:spPr bwMode="auto">
          <a:xfrm>
            <a:off x="1492250" y="2546350"/>
            <a:ext cx="6375400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4400" b="1" dirty="0">
                <a:solidFill>
                  <a:srgbClr val="FF3300"/>
                </a:solidFill>
                <a:latin typeface="Comic Sans MS" pitchFamily="66" charset="0"/>
              </a:rPr>
              <a:t>Feshbach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resonances</a:t>
            </a:r>
            <a:endParaRPr lang="de-DE" sz="44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3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241925" y="2544763"/>
            <a:ext cx="3749675" cy="3352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114300" y="1463675"/>
            <a:ext cx="4953000" cy="3214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Feshbach resonance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1292225" y="4149725"/>
            <a:ext cx="28051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 flipV="1">
            <a:off x="1292225" y="1700213"/>
            <a:ext cx="0" cy="2449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698875" y="4073525"/>
            <a:ext cx="835025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3200">
                <a:latin typeface="Arial" charset="0"/>
              </a:rPr>
              <a:t>r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50850" y="1484313"/>
            <a:ext cx="914400" cy="473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500">
                <a:solidFill>
                  <a:srgbClr val="08294A"/>
                </a:solidFill>
                <a:latin typeface="Arial" charset="0"/>
              </a:rPr>
              <a:t>U(r)</a:t>
            </a:r>
            <a:endParaRPr lang="de-DE" sz="3200">
              <a:solidFill>
                <a:srgbClr val="08294A"/>
              </a:solidFill>
              <a:latin typeface="Arial" charset="0"/>
            </a:endParaRPr>
          </a:p>
        </p:txBody>
      </p:sp>
      <p:sp>
        <p:nvSpPr>
          <p:cNvPr id="22537" name="Freeform 9"/>
          <p:cNvSpPr>
            <a:spLocks/>
          </p:cNvSpPr>
          <p:nvPr/>
        </p:nvSpPr>
        <p:spPr bwMode="auto">
          <a:xfrm>
            <a:off x="1414463" y="2038350"/>
            <a:ext cx="2387600" cy="2184400"/>
          </a:xfrm>
          <a:custGeom>
            <a:avLst/>
            <a:gdLst>
              <a:gd name="T0" fmla="*/ 0 w 1591"/>
              <a:gd name="T1" fmla="*/ 0 h 1348"/>
              <a:gd name="T2" fmla="*/ 612564216 w 1591"/>
              <a:gd name="T3" fmla="*/ 2147483647 h 1348"/>
              <a:gd name="T4" fmla="*/ 1637259055 w 1591"/>
              <a:gd name="T5" fmla="*/ 1764630764 h 1348"/>
              <a:gd name="T6" fmla="*/ 2147483647 w 1591"/>
              <a:gd name="T7" fmla="*/ 1431136771 h 1348"/>
              <a:gd name="T8" fmla="*/ 2147483647 w 1591"/>
              <a:gd name="T9" fmla="*/ 1383869159 h 13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1"/>
              <a:gd name="T16" fmla="*/ 0 h 1348"/>
              <a:gd name="T17" fmla="*/ 1591 w 1591"/>
              <a:gd name="T18" fmla="*/ 1348 h 13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1" h="1348">
                <a:moveTo>
                  <a:pt x="0" y="0"/>
                </a:moveTo>
                <a:cubicBezTo>
                  <a:pt x="75" y="562"/>
                  <a:pt x="151" y="1124"/>
                  <a:pt x="272" y="1236"/>
                </a:cubicBezTo>
                <a:cubicBezTo>
                  <a:pt x="393" y="1348"/>
                  <a:pt x="600" y="787"/>
                  <a:pt x="727" y="672"/>
                </a:cubicBezTo>
                <a:cubicBezTo>
                  <a:pt x="854" y="557"/>
                  <a:pt x="892" y="569"/>
                  <a:pt x="1036" y="545"/>
                </a:cubicBezTo>
                <a:cubicBezTo>
                  <a:pt x="1180" y="521"/>
                  <a:pt x="1499" y="528"/>
                  <a:pt x="1591" y="527"/>
                </a:cubicBezTo>
              </a:path>
            </a:pathLst>
          </a:custGeom>
          <a:noFill/>
          <a:ln w="28575">
            <a:solidFill>
              <a:srgbClr val="0C456A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3176588" y="3357563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incident channel</a:t>
            </a: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 flipH="1" flipV="1">
            <a:off x="3706813" y="2997200"/>
            <a:ext cx="333375" cy="3603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2540" name="Freeform 12"/>
          <p:cNvSpPr>
            <a:spLocks/>
          </p:cNvSpPr>
          <p:nvPr/>
        </p:nvSpPr>
        <p:spPr bwMode="auto">
          <a:xfrm>
            <a:off x="2046288" y="2565400"/>
            <a:ext cx="930275" cy="287338"/>
          </a:xfrm>
          <a:custGeom>
            <a:avLst/>
            <a:gdLst>
              <a:gd name="T0" fmla="*/ 0 w 635"/>
              <a:gd name="T1" fmla="*/ 456149913 h 181"/>
              <a:gd name="T2" fmla="*/ 682499471 w 635"/>
              <a:gd name="T3" fmla="*/ 0 h 181"/>
              <a:gd name="T4" fmla="*/ 1362852717 w 635"/>
              <a:gd name="T5" fmla="*/ 456149913 h 181"/>
              <a:gd name="T6" fmla="*/ 0 60000 65536"/>
              <a:gd name="T7" fmla="*/ 0 60000 65536"/>
              <a:gd name="T8" fmla="*/ 0 60000 65536"/>
              <a:gd name="T9" fmla="*/ 0 w 635"/>
              <a:gd name="T10" fmla="*/ 0 h 181"/>
              <a:gd name="T11" fmla="*/ 635 w 635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181">
                <a:moveTo>
                  <a:pt x="0" y="181"/>
                </a:moveTo>
                <a:cubicBezTo>
                  <a:pt x="106" y="90"/>
                  <a:pt x="212" y="0"/>
                  <a:pt x="318" y="0"/>
                </a:cubicBezTo>
                <a:cubicBezTo>
                  <a:pt x="424" y="0"/>
                  <a:pt x="529" y="90"/>
                  <a:pt x="635" y="181"/>
                </a:cubicBezTo>
              </a:path>
            </a:pathLst>
          </a:custGeom>
          <a:noFill/>
          <a:ln w="25400">
            <a:solidFill>
              <a:srgbClr val="E82C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 flipV="1">
            <a:off x="1565275" y="2906713"/>
            <a:ext cx="755650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2542" name="Freeform 14"/>
          <p:cNvSpPr>
            <a:spLocks/>
          </p:cNvSpPr>
          <p:nvPr/>
        </p:nvSpPr>
        <p:spPr bwMode="auto">
          <a:xfrm>
            <a:off x="1381125" y="1649413"/>
            <a:ext cx="2332038" cy="2139950"/>
          </a:xfrm>
          <a:custGeom>
            <a:avLst/>
            <a:gdLst>
              <a:gd name="T0" fmla="*/ 0 w 1591"/>
              <a:gd name="T1" fmla="*/ 0 h 1348"/>
              <a:gd name="T2" fmla="*/ 584385861 w 1591"/>
              <a:gd name="T3" fmla="*/ 2147483647 h 1348"/>
              <a:gd name="T4" fmla="*/ 1561943900 w 1591"/>
              <a:gd name="T5" fmla="*/ 1693545180 h 1348"/>
              <a:gd name="T6" fmla="*/ 2147483647 w 1591"/>
              <a:gd name="T7" fmla="*/ 1373485849 h 1348"/>
              <a:gd name="T8" fmla="*/ 2147483647 w 1591"/>
              <a:gd name="T9" fmla="*/ 1328123053 h 13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1"/>
              <a:gd name="T16" fmla="*/ 0 h 1348"/>
              <a:gd name="T17" fmla="*/ 1591 w 1591"/>
              <a:gd name="T18" fmla="*/ 1348 h 13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1" h="1348">
                <a:moveTo>
                  <a:pt x="0" y="0"/>
                </a:moveTo>
                <a:cubicBezTo>
                  <a:pt x="75" y="562"/>
                  <a:pt x="151" y="1124"/>
                  <a:pt x="272" y="1236"/>
                </a:cubicBezTo>
                <a:cubicBezTo>
                  <a:pt x="393" y="1348"/>
                  <a:pt x="600" y="787"/>
                  <a:pt x="727" y="672"/>
                </a:cubicBezTo>
                <a:cubicBezTo>
                  <a:pt x="854" y="557"/>
                  <a:pt x="892" y="569"/>
                  <a:pt x="1036" y="545"/>
                </a:cubicBezTo>
                <a:cubicBezTo>
                  <a:pt x="1180" y="521"/>
                  <a:pt x="1499" y="528"/>
                  <a:pt x="1591" y="527"/>
                </a:cubicBezTo>
              </a:path>
            </a:pathLst>
          </a:custGeom>
          <a:noFill/>
          <a:ln w="28575">
            <a:solidFill>
              <a:srgbClr val="0C456A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>
            <a:off x="1846263" y="1628775"/>
            <a:ext cx="600075" cy="11525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413000" y="140652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bound state</a:t>
            </a:r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3575050" y="2708275"/>
            <a:ext cx="131763" cy="144463"/>
          </a:xfrm>
          <a:prstGeom prst="ellipse">
            <a:avLst/>
          </a:prstGeom>
          <a:solidFill>
            <a:srgbClr val="E82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546" name="Line 18"/>
          <p:cNvSpPr>
            <a:spLocks noChangeShapeType="1"/>
          </p:cNvSpPr>
          <p:nvPr/>
        </p:nvSpPr>
        <p:spPr bwMode="auto">
          <a:xfrm flipH="1" flipV="1">
            <a:off x="3176588" y="2781300"/>
            <a:ext cx="331787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849313" y="5078413"/>
            <a:ext cx="3841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solidFill>
                  <a:srgbClr val="D60093"/>
                </a:solidFill>
                <a:latin typeface="Arial" charset="0"/>
              </a:rPr>
              <a:t>magnetic moment of closed channel</a:t>
            </a:r>
          </a:p>
          <a:p>
            <a:pPr algn="l" eaLnBrk="0" hangingPunct="0"/>
            <a:r>
              <a:rPr lang="de-DE">
                <a:solidFill>
                  <a:srgbClr val="D60093"/>
                </a:solidFill>
                <a:latin typeface="Arial" charset="0"/>
              </a:rPr>
              <a:t>differs from the magnetic moment </a:t>
            </a:r>
          </a:p>
          <a:p>
            <a:pPr algn="l" eaLnBrk="0" hangingPunct="0"/>
            <a:r>
              <a:rPr lang="de-DE">
                <a:solidFill>
                  <a:srgbClr val="D60093"/>
                </a:solidFill>
                <a:latin typeface="Arial" charset="0"/>
              </a:rPr>
              <a:t>of the incident channel</a:t>
            </a: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5503863" y="1341438"/>
            <a:ext cx="342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s</a:t>
            </a:r>
            <a:r>
              <a:rPr lang="en-US">
                <a:solidFill>
                  <a:schemeClr val="accent2"/>
                </a:solidFill>
                <a:latin typeface="Arial" charset="0"/>
                <a:cs typeface="Arial" charset="0"/>
              </a:rPr>
              <a:t>­</a:t>
            </a:r>
            <a:r>
              <a:rPr lang="de-DE">
                <a:solidFill>
                  <a:schemeClr val="accent2"/>
                </a:solidFill>
                <a:latin typeface="Arial" charset="0"/>
              </a:rPr>
              <a:t>wave scattering length </a:t>
            </a:r>
            <a:r>
              <a:rPr lang="de-DE">
                <a:latin typeface="Arial" charset="0"/>
              </a:rPr>
              <a:t>a</a:t>
            </a:r>
            <a:r>
              <a:rPr lang="de-DE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algn="l" eaLnBrk="0" hangingPunct="0"/>
            <a:r>
              <a:rPr lang="de-DE">
                <a:solidFill>
                  <a:srgbClr val="D60093"/>
                </a:solidFill>
                <a:latin typeface="Arial" charset="0"/>
              </a:rPr>
              <a:t>as a function of magnetic field</a:t>
            </a:r>
            <a:r>
              <a:rPr lang="de-DE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de-DE">
                <a:latin typeface="Arial" charset="0"/>
              </a:rPr>
              <a:t>B</a:t>
            </a:r>
          </a:p>
        </p:txBody>
      </p:sp>
      <p:grpSp>
        <p:nvGrpSpPr>
          <p:cNvPr id="22549" name="Group 21"/>
          <p:cNvGrpSpPr>
            <a:grpSpLocks/>
          </p:cNvGrpSpPr>
          <p:nvPr/>
        </p:nvGrpSpPr>
        <p:grpSpPr bwMode="auto">
          <a:xfrm>
            <a:off x="5191125" y="2428875"/>
            <a:ext cx="3976688" cy="3387725"/>
            <a:chOff x="3120" y="2024"/>
            <a:chExt cx="2505" cy="2134"/>
          </a:xfrm>
        </p:grpSpPr>
        <p:sp>
          <p:nvSpPr>
            <p:cNvPr id="22556" name="Text Box 22"/>
            <p:cNvSpPr txBox="1">
              <a:spLocks noChangeArrowheads="1"/>
            </p:cNvSpPr>
            <p:nvPr/>
          </p:nvSpPr>
          <p:spPr bwMode="auto">
            <a:xfrm>
              <a:off x="5099" y="3791"/>
              <a:ext cx="526" cy="3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>
                  <a:solidFill>
                    <a:srgbClr val="08294A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22557" name="Line 23"/>
            <p:cNvSpPr>
              <a:spLocks noChangeShapeType="1"/>
            </p:cNvSpPr>
            <p:nvPr/>
          </p:nvSpPr>
          <p:spPr bwMode="auto">
            <a:xfrm>
              <a:off x="3584" y="3748"/>
              <a:ext cx="1766" cy="0"/>
            </a:xfrm>
            <a:prstGeom prst="line">
              <a:avLst/>
            </a:prstGeom>
            <a:noFill/>
            <a:ln w="28575">
              <a:solidFill>
                <a:srgbClr val="0C456A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2558" name="Line 24"/>
            <p:cNvSpPr>
              <a:spLocks noChangeShapeType="1"/>
            </p:cNvSpPr>
            <p:nvPr/>
          </p:nvSpPr>
          <p:spPr bwMode="auto">
            <a:xfrm flipV="1">
              <a:off x="3584" y="2205"/>
              <a:ext cx="0" cy="1543"/>
            </a:xfrm>
            <a:prstGeom prst="line">
              <a:avLst/>
            </a:prstGeom>
            <a:noFill/>
            <a:ln w="28575">
              <a:solidFill>
                <a:srgbClr val="0C456A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2559" name="Text Box 25"/>
            <p:cNvSpPr txBox="1">
              <a:spLocks noChangeArrowheads="1"/>
            </p:cNvSpPr>
            <p:nvPr/>
          </p:nvSpPr>
          <p:spPr bwMode="auto">
            <a:xfrm>
              <a:off x="3150" y="2024"/>
              <a:ext cx="526" cy="3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>
                  <a:solidFill>
                    <a:srgbClr val="08294A"/>
                  </a:solidFill>
                  <a:latin typeface="Arial" charset="0"/>
                </a:rPr>
                <a:t>a</a:t>
              </a:r>
            </a:p>
          </p:txBody>
        </p:sp>
        <p:sp>
          <p:nvSpPr>
            <p:cNvPr id="22560" name="Freeform 26"/>
            <p:cNvSpPr>
              <a:spLocks/>
            </p:cNvSpPr>
            <p:nvPr/>
          </p:nvSpPr>
          <p:spPr bwMode="auto">
            <a:xfrm>
              <a:off x="3617" y="2328"/>
              <a:ext cx="566" cy="935"/>
            </a:xfrm>
            <a:custGeom>
              <a:avLst/>
              <a:gdLst>
                <a:gd name="T0" fmla="*/ 0 w 614"/>
                <a:gd name="T1" fmla="*/ 900 h 935"/>
                <a:gd name="T2" fmla="*/ 440 w 614"/>
                <a:gd name="T3" fmla="*/ 785 h 935"/>
                <a:gd name="T4" fmla="*/ 495 w 614"/>
                <a:gd name="T5" fmla="*/ 0 h 935"/>
                <a:gd name="T6" fmla="*/ 0 60000 65536"/>
                <a:gd name="T7" fmla="*/ 0 60000 65536"/>
                <a:gd name="T8" fmla="*/ 0 60000 65536"/>
                <a:gd name="T9" fmla="*/ 0 w 614"/>
                <a:gd name="T10" fmla="*/ 0 h 935"/>
                <a:gd name="T11" fmla="*/ 614 w 614"/>
                <a:gd name="T12" fmla="*/ 935 h 9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4" h="935">
                  <a:moveTo>
                    <a:pt x="0" y="900"/>
                  </a:moveTo>
                  <a:cubicBezTo>
                    <a:pt x="85" y="881"/>
                    <a:pt x="420" y="935"/>
                    <a:pt x="517" y="785"/>
                  </a:cubicBezTo>
                  <a:cubicBezTo>
                    <a:pt x="614" y="635"/>
                    <a:pt x="569" y="164"/>
                    <a:pt x="582" y="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61" name="Freeform 27"/>
            <p:cNvSpPr>
              <a:spLocks/>
            </p:cNvSpPr>
            <p:nvPr/>
          </p:nvSpPr>
          <p:spPr bwMode="auto">
            <a:xfrm>
              <a:off x="4159" y="3239"/>
              <a:ext cx="897" cy="469"/>
            </a:xfrm>
            <a:custGeom>
              <a:avLst/>
              <a:gdLst>
                <a:gd name="T0" fmla="*/ 827 w 973"/>
                <a:gd name="T1" fmla="*/ 7 h 469"/>
                <a:gd name="T2" fmla="*/ 195 w 973"/>
                <a:gd name="T3" fmla="*/ 25 h 469"/>
                <a:gd name="T4" fmla="*/ 31 w 973"/>
                <a:gd name="T5" fmla="*/ 157 h 469"/>
                <a:gd name="T6" fmla="*/ 6 w 973"/>
                <a:gd name="T7" fmla="*/ 469 h 4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73"/>
                <a:gd name="T13" fmla="*/ 0 h 469"/>
                <a:gd name="T14" fmla="*/ 973 w 973"/>
                <a:gd name="T15" fmla="*/ 469 h 4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73" h="469">
                  <a:moveTo>
                    <a:pt x="973" y="7"/>
                  </a:moveTo>
                  <a:cubicBezTo>
                    <a:pt x="849" y="9"/>
                    <a:pt x="385" y="0"/>
                    <a:pt x="229" y="25"/>
                  </a:cubicBezTo>
                  <a:cubicBezTo>
                    <a:pt x="73" y="50"/>
                    <a:pt x="74" y="83"/>
                    <a:pt x="37" y="157"/>
                  </a:cubicBezTo>
                  <a:cubicBezTo>
                    <a:pt x="0" y="231"/>
                    <a:pt x="13" y="404"/>
                    <a:pt x="7" y="469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62" name="Line 28"/>
            <p:cNvSpPr>
              <a:spLocks noChangeShapeType="1"/>
            </p:cNvSpPr>
            <p:nvPr/>
          </p:nvSpPr>
          <p:spPr bwMode="auto">
            <a:xfrm flipV="1">
              <a:off x="4161" y="2580"/>
              <a:ext cx="0" cy="1134"/>
            </a:xfrm>
            <a:prstGeom prst="line">
              <a:avLst/>
            </a:prstGeom>
            <a:noFill/>
            <a:ln w="19050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63" name="Line 29"/>
            <p:cNvSpPr>
              <a:spLocks noChangeShapeType="1"/>
            </p:cNvSpPr>
            <p:nvPr/>
          </p:nvSpPr>
          <p:spPr bwMode="auto">
            <a:xfrm>
              <a:off x="3545" y="3222"/>
              <a:ext cx="4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64" name="Line 30"/>
            <p:cNvSpPr>
              <a:spLocks noChangeShapeType="1"/>
            </p:cNvSpPr>
            <p:nvPr/>
          </p:nvSpPr>
          <p:spPr bwMode="auto">
            <a:xfrm flipV="1">
              <a:off x="4164" y="3739"/>
              <a:ext cx="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565" name="Text Box 31"/>
            <p:cNvSpPr txBox="1">
              <a:spLocks noChangeArrowheads="1"/>
            </p:cNvSpPr>
            <p:nvPr/>
          </p:nvSpPr>
          <p:spPr bwMode="auto">
            <a:xfrm>
              <a:off x="3120" y="3020"/>
              <a:ext cx="526" cy="3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>
                  <a:solidFill>
                    <a:srgbClr val="08294A"/>
                  </a:solidFill>
                  <a:latin typeface="Arial" charset="0"/>
                </a:rPr>
                <a:t>a</a:t>
              </a:r>
              <a:r>
                <a:rPr lang="de-DE" sz="3200" baseline="-25000">
                  <a:solidFill>
                    <a:srgbClr val="08294A"/>
                  </a:solidFill>
                  <a:latin typeface="Arial" charset="0"/>
                </a:rPr>
                <a:t>bg</a:t>
              </a:r>
            </a:p>
          </p:txBody>
        </p:sp>
        <p:sp>
          <p:nvSpPr>
            <p:cNvPr id="22566" name="Rectangle 32"/>
            <p:cNvSpPr>
              <a:spLocks noChangeArrowheads="1"/>
            </p:cNvSpPr>
            <p:nvPr/>
          </p:nvSpPr>
          <p:spPr bwMode="auto">
            <a:xfrm>
              <a:off x="4011" y="3793"/>
              <a:ext cx="380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 sz="3200">
                  <a:solidFill>
                    <a:srgbClr val="08294A"/>
                  </a:solidFill>
                  <a:latin typeface="Arial" charset="0"/>
                </a:rPr>
                <a:t>B</a:t>
              </a:r>
              <a:r>
                <a:rPr lang="de-DE" sz="3200" baseline="-25000">
                  <a:solidFill>
                    <a:srgbClr val="08294A"/>
                  </a:solidFill>
                  <a:latin typeface="Arial" charset="0"/>
                </a:rPr>
                <a:t>0</a:t>
              </a:r>
            </a:p>
          </p:txBody>
        </p:sp>
      </p:grpSp>
      <p:sp>
        <p:nvSpPr>
          <p:cNvPr id="22550" name="Text Box 33"/>
          <p:cNvSpPr txBox="1">
            <a:spLocks noChangeArrowheads="1"/>
          </p:cNvSpPr>
          <p:nvPr/>
        </p:nvSpPr>
        <p:spPr bwMode="auto">
          <a:xfrm>
            <a:off x="2122488" y="2328863"/>
            <a:ext cx="747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i="1">
                <a:solidFill>
                  <a:srgbClr val="FF0000"/>
                </a:solidFill>
                <a:latin typeface="Arial" charset="0"/>
              </a:rPr>
              <a:t>coupling</a:t>
            </a:r>
            <a:endParaRPr lang="en-US" sz="12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2551" name="Line 34"/>
          <p:cNvSpPr>
            <a:spLocks noChangeShapeType="1"/>
          </p:cNvSpPr>
          <p:nvPr/>
        </p:nvSpPr>
        <p:spPr bwMode="auto">
          <a:xfrm>
            <a:off x="1531938" y="2911475"/>
            <a:ext cx="14557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2552" name="Oval 35"/>
          <p:cNvSpPr>
            <a:spLocks noChangeArrowheads="1"/>
          </p:cNvSpPr>
          <p:nvPr/>
        </p:nvSpPr>
        <p:spPr bwMode="auto">
          <a:xfrm>
            <a:off x="3727450" y="2709863"/>
            <a:ext cx="131763" cy="144462"/>
          </a:xfrm>
          <a:prstGeom prst="ellipse">
            <a:avLst/>
          </a:prstGeom>
          <a:solidFill>
            <a:srgbClr val="FF8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2553" name="Text Box 36"/>
          <p:cNvSpPr txBox="1">
            <a:spLocks noChangeArrowheads="1"/>
          </p:cNvSpPr>
          <p:nvPr/>
        </p:nvSpPr>
        <p:spPr bwMode="auto">
          <a:xfrm>
            <a:off x="3298825" y="1743075"/>
            <a:ext cx="170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closed channel</a:t>
            </a:r>
          </a:p>
        </p:txBody>
      </p:sp>
      <p:sp>
        <p:nvSpPr>
          <p:cNvPr id="22554" name="Line 37"/>
          <p:cNvSpPr>
            <a:spLocks noChangeShapeType="1"/>
          </p:cNvSpPr>
          <p:nvPr/>
        </p:nvSpPr>
        <p:spPr bwMode="auto">
          <a:xfrm flipH="1">
            <a:off x="3616325" y="2108200"/>
            <a:ext cx="363538" cy="309563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pic>
        <p:nvPicPr>
          <p:cNvPr id="22555" name="Picture 4" descr="controlkn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5063" y="2913063"/>
            <a:ext cx="9350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ChangeArrowheads="1"/>
          </p:cNvSpPr>
          <p:nvPr/>
        </p:nvSpPr>
        <p:spPr bwMode="auto">
          <a:xfrm>
            <a:off x="114300" y="1463675"/>
            <a:ext cx="4953000" cy="32146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55" name="Line 4"/>
          <p:cNvSpPr>
            <a:spLocks noChangeShapeType="1"/>
          </p:cNvSpPr>
          <p:nvPr/>
        </p:nvSpPr>
        <p:spPr bwMode="auto">
          <a:xfrm>
            <a:off x="1531938" y="2903538"/>
            <a:ext cx="145573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de-DE"/>
          </a:p>
        </p:txBody>
      </p:sp>
      <p:sp>
        <p:nvSpPr>
          <p:cNvPr id="23556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coupling to molecular state</a:t>
            </a:r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1292225" y="4149725"/>
            <a:ext cx="280511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8" name="Line 7"/>
          <p:cNvSpPr>
            <a:spLocks noChangeShapeType="1"/>
          </p:cNvSpPr>
          <p:nvPr/>
        </p:nvSpPr>
        <p:spPr bwMode="auto">
          <a:xfrm flipV="1">
            <a:off x="1292225" y="1700213"/>
            <a:ext cx="0" cy="24495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23559" name="Text Box 8"/>
          <p:cNvSpPr txBox="1">
            <a:spLocks noChangeArrowheads="1"/>
          </p:cNvSpPr>
          <p:nvPr/>
        </p:nvSpPr>
        <p:spPr bwMode="auto">
          <a:xfrm>
            <a:off x="3698875" y="4073525"/>
            <a:ext cx="835025" cy="579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3200">
                <a:latin typeface="Arial" charset="0"/>
              </a:rPr>
              <a:t>r</a:t>
            </a:r>
          </a:p>
        </p:txBody>
      </p:sp>
      <p:sp>
        <p:nvSpPr>
          <p:cNvPr id="23560" name="Text Box 9"/>
          <p:cNvSpPr txBox="1">
            <a:spLocks noChangeArrowheads="1"/>
          </p:cNvSpPr>
          <p:nvPr/>
        </p:nvSpPr>
        <p:spPr bwMode="auto">
          <a:xfrm>
            <a:off x="450850" y="1484313"/>
            <a:ext cx="914400" cy="4730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2500">
                <a:solidFill>
                  <a:srgbClr val="08294A"/>
                </a:solidFill>
                <a:latin typeface="Arial" charset="0"/>
              </a:rPr>
              <a:t>U(r)</a:t>
            </a:r>
            <a:endParaRPr lang="de-DE" sz="3200">
              <a:solidFill>
                <a:srgbClr val="08294A"/>
              </a:solidFill>
              <a:latin typeface="Arial" charset="0"/>
            </a:endParaRPr>
          </a:p>
        </p:txBody>
      </p:sp>
      <p:sp>
        <p:nvSpPr>
          <p:cNvPr id="23561" name="Freeform 10"/>
          <p:cNvSpPr>
            <a:spLocks/>
          </p:cNvSpPr>
          <p:nvPr/>
        </p:nvSpPr>
        <p:spPr bwMode="auto">
          <a:xfrm>
            <a:off x="1414463" y="2038350"/>
            <a:ext cx="2387600" cy="2184400"/>
          </a:xfrm>
          <a:custGeom>
            <a:avLst/>
            <a:gdLst>
              <a:gd name="T0" fmla="*/ 0 w 1591"/>
              <a:gd name="T1" fmla="*/ 0 h 1348"/>
              <a:gd name="T2" fmla="*/ 612564216 w 1591"/>
              <a:gd name="T3" fmla="*/ 2147483647 h 1348"/>
              <a:gd name="T4" fmla="*/ 1637259055 w 1591"/>
              <a:gd name="T5" fmla="*/ 1764630764 h 1348"/>
              <a:gd name="T6" fmla="*/ 2147483647 w 1591"/>
              <a:gd name="T7" fmla="*/ 1431136771 h 1348"/>
              <a:gd name="T8" fmla="*/ 2147483647 w 1591"/>
              <a:gd name="T9" fmla="*/ 1383869159 h 13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91"/>
              <a:gd name="T16" fmla="*/ 0 h 1348"/>
              <a:gd name="T17" fmla="*/ 1591 w 1591"/>
              <a:gd name="T18" fmla="*/ 1348 h 13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91" h="1348">
                <a:moveTo>
                  <a:pt x="0" y="0"/>
                </a:moveTo>
                <a:cubicBezTo>
                  <a:pt x="75" y="562"/>
                  <a:pt x="151" y="1124"/>
                  <a:pt x="272" y="1236"/>
                </a:cubicBezTo>
                <a:cubicBezTo>
                  <a:pt x="393" y="1348"/>
                  <a:pt x="600" y="787"/>
                  <a:pt x="727" y="672"/>
                </a:cubicBezTo>
                <a:cubicBezTo>
                  <a:pt x="854" y="557"/>
                  <a:pt x="892" y="569"/>
                  <a:pt x="1036" y="545"/>
                </a:cubicBezTo>
                <a:cubicBezTo>
                  <a:pt x="1180" y="521"/>
                  <a:pt x="1499" y="528"/>
                  <a:pt x="1591" y="527"/>
                </a:cubicBezTo>
              </a:path>
            </a:pathLst>
          </a:custGeom>
          <a:noFill/>
          <a:ln w="28575">
            <a:solidFill>
              <a:srgbClr val="0C456A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de-DE"/>
          </a:p>
        </p:txBody>
      </p:sp>
      <p:sp>
        <p:nvSpPr>
          <p:cNvPr id="23562" name="Freeform 11"/>
          <p:cNvSpPr>
            <a:spLocks/>
          </p:cNvSpPr>
          <p:nvPr/>
        </p:nvSpPr>
        <p:spPr bwMode="auto">
          <a:xfrm>
            <a:off x="2046288" y="2565400"/>
            <a:ext cx="930275" cy="287338"/>
          </a:xfrm>
          <a:custGeom>
            <a:avLst/>
            <a:gdLst>
              <a:gd name="T0" fmla="*/ 0 w 635"/>
              <a:gd name="T1" fmla="*/ 456149913 h 181"/>
              <a:gd name="T2" fmla="*/ 682499471 w 635"/>
              <a:gd name="T3" fmla="*/ 0 h 181"/>
              <a:gd name="T4" fmla="*/ 1362852717 w 635"/>
              <a:gd name="T5" fmla="*/ 456149913 h 181"/>
              <a:gd name="T6" fmla="*/ 0 60000 65536"/>
              <a:gd name="T7" fmla="*/ 0 60000 65536"/>
              <a:gd name="T8" fmla="*/ 0 60000 65536"/>
              <a:gd name="T9" fmla="*/ 0 w 635"/>
              <a:gd name="T10" fmla="*/ 0 h 181"/>
              <a:gd name="T11" fmla="*/ 635 w 635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35" h="181">
                <a:moveTo>
                  <a:pt x="0" y="181"/>
                </a:moveTo>
                <a:cubicBezTo>
                  <a:pt x="106" y="90"/>
                  <a:pt x="212" y="0"/>
                  <a:pt x="318" y="0"/>
                </a:cubicBezTo>
                <a:cubicBezTo>
                  <a:pt x="424" y="0"/>
                  <a:pt x="529" y="90"/>
                  <a:pt x="635" y="181"/>
                </a:cubicBezTo>
              </a:path>
            </a:pathLst>
          </a:custGeom>
          <a:noFill/>
          <a:ln w="25400">
            <a:solidFill>
              <a:srgbClr val="E82C00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23563" name="Group 12"/>
          <p:cNvGrpSpPr>
            <a:grpSpLocks/>
          </p:cNvGrpSpPr>
          <p:nvPr/>
        </p:nvGrpSpPr>
        <p:grpSpPr bwMode="auto">
          <a:xfrm>
            <a:off x="1412875" y="1768475"/>
            <a:ext cx="2332038" cy="2139950"/>
            <a:chOff x="870" y="1034"/>
            <a:chExt cx="1469" cy="1348"/>
          </a:xfrm>
        </p:grpSpPr>
        <p:sp>
          <p:nvSpPr>
            <p:cNvPr id="23573" name="Line 13"/>
            <p:cNvSpPr>
              <a:spLocks noChangeShapeType="1"/>
            </p:cNvSpPr>
            <p:nvPr/>
          </p:nvSpPr>
          <p:spPr bwMode="auto">
            <a:xfrm flipV="1">
              <a:off x="986" y="1826"/>
              <a:ext cx="47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3574" name="Freeform 14"/>
            <p:cNvSpPr>
              <a:spLocks/>
            </p:cNvSpPr>
            <p:nvPr/>
          </p:nvSpPr>
          <p:spPr bwMode="auto">
            <a:xfrm>
              <a:off x="870" y="1034"/>
              <a:ext cx="1469" cy="1348"/>
            </a:xfrm>
            <a:custGeom>
              <a:avLst/>
              <a:gdLst>
                <a:gd name="T0" fmla="*/ 0 w 1591"/>
                <a:gd name="T1" fmla="*/ 0 h 1348"/>
                <a:gd name="T2" fmla="*/ 232 w 1591"/>
                <a:gd name="T3" fmla="*/ 1236 h 1348"/>
                <a:gd name="T4" fmla="*/ 620 w 1591"/>
                <a:gd name="T5" fmla="*/ 672 h 1348"/>
                <a:gd name="T6" fmla="*/ 884 w 1591"/>
                <a:gd name="T7" fmla="*/ 545 h 1348"/>
                <a:gd name="T8" fmla="*/ 1356 w 1591"/>
                <a:gd name="T9" fmla="*/ 527 h 1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1"/>
                <a:gd name="T16" fmla="*/ 0 h 1348"/>
                <a:gd name="T17" fmla="*/ 1591 w 1591"/>
                <a:gd name="T18" fmla="*/ 1348 h 1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1" h="1348">
                  <a:moveTo>
                    <a:pt x="0" y="0"/>
                  </a:moveTo>
                  <a:cubicBezTo>
                    <a:pt x="75" y="562"/>
                    <a:pt x="151" y="1124"/>
                    <a:pt x="272" y="1236"/>
                  </a:cubicBezTo>
                  <a:cubicBezTo>
                    <a:pt x="393" y="1348"/>
                    <a:pt x="600" y="787"/>
                    <a:pt x="727" y="672"/>
                  </a:cubicBezTo>
                  <a:cubicBezTo>
                    <a:pt x="854" y="557"/>
                    <a:pt x="892" y="569"/>
                    <a:pt x="1036" y="545"/>
                  </a:cubicBezTo>
                  <a:cubicBezTo>
                    <a:pt x="1180" y="521"/>
                    <a:pt x="1499" y="528"/>
                    <a:pt x="1591" y="527"/>
                  </a:cubicBezTo>
                </a:path>
              </a:pathLst>
            </a:custGeom>
            <a:noFill/>
            <a:ln w="28575">
              <a:solidFill>
                <a:srgbClr val="0C456A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</p:grpSp>
      <p:sp>
        <p:nvSpPr>
          <p:cNvPr id="23564" name="Line 15"/>
          <p:cNvSpPr>
            <a:spLocks noChangeShapeType="1"/>
          </p:cNvSpPr>
          <p:nvPr/>
        </p:nvSpPr>
        <p:spPr bwMode="auto">
          <a:xfrm flipH="1">
            <a:off x="1846263" y="1628775"/>
            <a:ext cx="600075" cy="1152525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3565" name="Text Box 16"/>
          <p:cNvSpPr txBox="1">
            <a:spLocks noChangeArrowheads="1"/>
          </p:cNvSpPr>
          <p:nvPr/>
        </p:nvSpPr>
        <p:spPr bwMode="auto">
          <a:xfrm>
            <a:off x="2413000" y="1406525"/>
            <a:ext cx="1377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de-DE">
                <a:solidFill>
                  <a:schemeClr val="accent2"/>
                </a:solidFill>
                <a:latin typeface="Arial" charset="0"/>
              </a:rPr>
              <a:t>bound state</a:t>
            </a:r>
          </a:p>
        </p:txBody>
      </p:sp>
      <p:sp>
        <p:nvSpPr>
          <p:cNvPr id="23566" name="Oval 17"/>
          <p:cNvSpPr>
            <a:spLocks noChangeArrowheads="1"/>
          </p:cNvSpPr>
          <p:nvPr/>
        </p:nvSpPr>
        <p:spPr bwMode="auto">
          <a:xfrm>
            <a:off x="3575050" y="2708275"/>
            <a:ext cx="131763" cy="144463"/>
          </a:xfrm>
          <a:prstGeom prst="ellipse">
            <a:avLst/>
          </a:prstGeom>
          <a:solidFill>
            <a:srgbClr val="E82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67" name="Line 18"/>
          <p:cNvSpPr>
            <a:spLocks noChangeShapeType="1"/>
          </p:cNvSpPr>
          <p:nvPr/>
        </p:nvSpPr>
        <p:spPr bwMode="auto">
          <a:xfrm flipH="1" flipV="1">
            <a:off x="3176588" y="2781300"/>
            <a:ext cx="331787" cy="0"/>
          </a:xfrm>
          <a:prstGeom prst="line">
            <a:avLst/>
          </a:prstGeom>
          <a:noFill/>
          <a:ln w="508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23568" name="Text Box 19"/>
          <p:cNvSpPr txBox="1">
            <a:spLocks noChangeArrowheads="1"/>
          </p:cNvSpPr>
          <p:nvPr/>
        </p:nvSpPr>
        <p:spPr bwMode="auto">
          <a:xfrm>
            <a:off x="2122488" y="2328863"/>
            <a:ext cx="7477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200" i="1">
                <a:solidFill>
                  <a:srgbClr val="FF0000"/>
                </a:solidFill>
                <a:latin typeface="Arial" charset="0"/>
              </a:rPr>
              <a:t>coupling</a:t>
            </a:r>
            <a:endParaRPr lang="en-US" sz="12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3569" name="Oval 25"/>
          <p:cNvSpPr>
            <a:spLocks noChangeArrowheads="1"/>
          </p:cNvSpPr>
          <p:nvPr/>
        </p:nvSpPr>
        <p:spPr bwMode="auto">
          <a:xfrm>
            <a:off x="3727450" y="2709863"/>
            <a:ext cx="131763" cy="144462"/>
          </a:xfrm>
          <a:prstGeom prst="ellipse">
            <a:avLst/>
          </a:prstGeom>
          <a:solidFill>
            <a:srgbClr val="FF8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3570" name="Textfeld 26"/>
          <p:cNvSpPr txBox="1">
            <a:spLocks noChangeArrowheads="1"/>
          </p:cNvSpPr>
          <p:nvPr/>
        </p:nvSpPr>
        <p:spPr bwMode="auto">
          <a:xfrm>
            <a:off x="5527675" y="1746250"/>
            <a:ext cx="30781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Feshbach resonance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as entrance door into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the molecular world</a:t>
            </a:r>
          </a:p>
        </p:txBody>
      </p:sp>
      <p:sp>
        <p:nvSpPr>
          <p:cNvPr id="24595" name="Textfeld 27"/>
          <p:cNvSpPr txBox="1">
            <a:spLocks noChangeArrowheads="1"/>
          </p:cNvSpPr>
          <p:nvPr/>
        </p:nvSpPr>
        <p:spPr bwMode="auto">
          <a:xfrm>
            <a:off x="204788" y="5349875"/>
            <a:ext cx="87820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enhanced three-body recombination near Feshbach resonance:</a:t>
            </a:r>
          </a:p>
          <a:p>
            <a:r>
              <a:rPr lang="de-DE" sz="2400">
                <a:solidFill>
                  <a:srgbClr val="080808"/>
                </a:solidFill>
                <a:latin typeface="Arial" charset="0"/>
                <a:cs typeface="Arial" charset="0"/>
              </a:rPr>
              <a:t>trap loss as a signature of a resonance</a:t>
            </a:r>
          </a:p>
        </p:txBody>
      </p:sp>
      <p:sp>
        <p:nvSpPr>
          <p:cNvPr id="23572" name="Textfeld 28"/>
          <p:cNvSpPr txBox="1">
            <a:spLocks noChangeArrowheads="1"/>
          </p:cNvSpPr>
          <p:nvPr/>
        </p:nvSpPr>
        <p:spPr bwMode="auto">
          <a:xfrm>
            <a:off x="5513388" y="3630613"/>
            <a:ext cx="33607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>
                <a:solidFill>
                  <a:srgbClr val="002060"/>
                </a:solidFill>
                <a:latin typeface="Arial" charset="0"/>
                <a:cs typeface="Arial" charset="0"/>
              </a:rPr>
              <a:t>production of molecules via</a:t>
            </a:r>
          </a:p>
          <a:p>
            <a:pPr algn="l"/>
            <a:r>
              <a:rPr lang="de-DE">
                <a:solidFill>
                  <a:srgbClr val="002060"/>
                </a:solidFill>
                <a:latin typeface="Arial" charset="0"/>
                <a:cs typeface="Arial" charset="0"/>
              </a:rPr>
              <a:t>Feshbach resonances</a:t>
            </a:r>
          </a:p>
          <a:p>
            <a:pPr algn="l"/>
            <a:r>
              <a:rPr lang="de-DE">
                <a:solidFill>
                  <a:srgbClr val="002060"/>
                </a:solidFill>
                <a:latin typeface="Arial" charset="0"/>
                <a:cs typeface="Arial" charset="0"/>
              </a:rPr>
              <a:t>T. Köhler, K. Goral, P. Julienne,</a:t>
            </a:r>
          </a:p>
          <a:p>
            <a:pPr algn="l"/>
            <a:r>
              <a:rPr lang="de-DE">
                <a:solidFill>
                  <a:srgbClr val="002060"/>
                </a:solidFill>
                <a:latin typeface="Arial" charset="0"/>
                <a:cs typeface="Arial" charset="0"/>
              </a:rPr>
              <a:t>RMP </a:t>
            </a:r>
            <a:r>
              <a:rPr lang="de-DE" b="1">
                <a:solidFill>
                  <a:srgbClr val="002060"/>
                </a:solidFill>
                <a:latin typeface="Arial" charset="0"/>
                <a:cs typeface="Arial" charset="0"/>
              </a:rPr>
              <a:t>78</a:t>
            </a:r>
            <a:r>
              <a:rPr lang="de-DE">
                <a:solidFill>
                  <a:srgbClr val="002060"/>
                </a:solidFill>
                <a:latin typeface="Arial" charset="0"/>
                <a:cs typeface="Arial" charset="0"/>
              </a:rPr>
              <a:t>, 1312 (2006)</a:t>
            </a:r>
          </a:p>
        </p:txBody>
      </p:sp>
    </p:spTree>
    <p:custDataLst>
      <p:tags r:id="rId1"/>
    </p:custDataLst>
  </p:cSld>
  <p:clrMapOvr>
    <a:masterClrMapping/>
  </p:clrMapOvr>
  <p:transition advTm="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5" name="Group 2"/>
          <p:cNvGrpSpPr>
            <a:grpSpLocks/>
          </p:cNvGrpSpPr>
          <p:nvPr/>
        </p:nvGrpSpPr>
        <p:grpSpPr bwMode="auto">
          <a:xfrm>
            <a:off x="250825" y="1700213"/>
            <a:ext cx="8037513" cy="4525962"/>
            <a:chOff x="0" y="1071"/>
            <a:chExt cx="5063" cy="2851"/>
          </a:xfrm>
        </p:grpSpPr>
        <p:graphicFrame>
          <p:nvGraphicFramePr>
            <p:cNvPr id="2063" name="Object 3"/>
            <p:cNvGraphicFramePr>
              <a:graphicFrameLocks noChangeAspect="1"/>
            </p:cNvGraphicFramePr>
            <p:nvPr/>
          </p:nvGraphicFramePr>
          <p:xfrm>
            <a:off x="2925" y="1071"/>
            <a:ext cx="2138" cy="2851"/>
          </p:xfrm>
          <a:graphic>
            <a:graphicData uri="http://schemas.openxmlformats.org/presentationml/2006/ole">
              <p:oleObj spid="_x0000_s2063" name="PHOTO-PAINT" r:id="rId5" imgW="4285714" imgH="5714286" progId="">
                <p:embed/>
              </p:oleObj>
            </a:graphicData>
          </a:graphic>
        </p:graphicFrame>
        <p:graphicFrame>
          <p:nvGraphicFramePr>
            <p:cNvPr id="2064" name="Object 4"/>
            <p:cNvGraphicFramePr>
              <a:graphicFrameLocks noChangeAspect="1"/>
            </p:cNvGraphicFramePr>
            <p:nvPr/>
          </p:nvGraphicFramePr>
          <p:xfrm>
            <a:off x="0" y="1071"/>
            <a:ext cx="2138" cy="2851"/>
          </p:xfrm>
          <a:graphic>
            <a:graphicData uri="http://schemas.openxmlformats.org/presentationml/2006/ole">
              <p:oleObj spid="_x0000_s2064" name="PHOTO-PAINT" r:id="rId6" imgW="4285714" imgH="5714286" progId="">
                <p:embed/>
              </p:oleObj>
            </a:graphicData>
          </a:graphic>
        </p:graphicFrame>
        <p:sp>
          <p:nvSpPr>
            <p:cNvPr id="2092" name="Text Box 5"/>
            <p:cNvSpPr txBox="1">
              <a:spLocks noChangeArrowheads="1"/>
            </p:cNvSpPr>
            <p:nvPr/>
          </p:nvSpPr>
          <p:spPr bwMode="auto">
            <a:xfrm>
              <a:off x="340" y="1071"/>
              <a:ext cx="8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Energy [MHz]</a:t>
              </a:r>
            </a:p>
          </p:txBody>
        </p:sp>
        <p:sp>
          <p:nvSpPr>
            <p:cNvPr id="2093" name="Text Box 6"/>
            <p:cNvSpPr txBox="1">
              <a:spLocks noChangeArrowheads="1"/>
            </p:cNvSpPr>
            <p:nvPr/>
          </p:nvSpPr>
          <p:spPr bwMode="auto">
            <a:xfrm>
              <a:off x="3288" y="1071"/>
              <a:ext cx="8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Energy [MHz]</a:t>
              </a:r>
            </a:p>
          </p:txBody>
        </p:sp>
      </p:grp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3716338" y="2305050"/>
          <a:ext cx="596900" cy="254000"/>
        </p:xfrm>
        <a:graphic>
          <a:graphicData uri="http://schemas.openxmlformats.org/presentationml/2006/ole">
            <p:oleObj spid="_x0000_s2050" name="Formel" r:id="rId7" imgW="596880" imgH="253800" progId="Equation.3">
              <p:embed/>
            </p:oleObj>
          </a:graphicData>
        </a:graphic>
      </p:graphicFrame>
      <p:graphicFrame>
        <p:nvGraphicFramePr>
          <p:cNvPr id="2051" name="Object 8"/>
          <p:cNvGraphicFramePr>
            <a:graphicFrameLocks noChangeAspect="1"/>
          </p:cNvGraphicFramePr>
          <p:nvPr/>
        </p:nvGraphicFramePr>
        <p:xfrm>
          <a:off x="3729038" y="5145088"/>
          <a:ext cx="673100" cy="254000"/>
        </p:xfrm>
        <a:graphic>
          <a:graphicData uri="http://schemas.openxmlformats.org/presentationml/2006/ole">
            <p:oleObj spid="_x0000_s2051" name="Formel" r:id="rId8" imgW="672840" imgH="253800" progId="Equation.3">
              <p:embed/>
            </p:oleObj>
          </a:graphicData>
        </a:graphic>
      </p:graphicFrame>
      <p:graphicFrame>
        <p:nvGraphicFramePr>
          <p:cNvPr id="2052" name="Object 9"/>
          <p:cNvGraphicFramePr>
            <a:graphicFrameLocks noChangeAspect="1"/>
          </p:cNvGraphicFramePr>
          <p:nvPr/>
        </p:nvGraphicFramePr>
        <p:xfrm>
          <a:off x="3716338" y="4883150"/>
          <a:ext cx="685800" cy="254000"/>
        </p:xfrm>
        <a:graphic>
          <a:graphicData uri="http://schemas.openxmlformats.org/presentationml/2006/ole">
            <p:oleObj spid="_x0000_s2052" name="Formel" r:id="rId9" imgW="685800" imgH="253800" progId="Equation.3">
              <p:embed/>
            </p:oleObj>
          </a:graphicData>
        </a:graphic>
      </p:graphicFrame>
      <p:graphicFrame>
        <p:nvGraphicFramePr>
          <p:cNvPr id="2053" name="Object 10"/>
          <p:cNvGraphicFramePr>
            <a:graphicFrameLocks noChangeAspect="1"/>
          </p:cNvGraphicFramePr>
          <p:nvPr/>
        </p:nvGraphicFramePr>
        <p:xfrm>
          <a:off x="8278813" y="2813050"/>
          <a:ext cx="596900" cy="254000"/>
        </p:xfrm>
        <a:graphic>
          <a:graphicData uri="http://schemas.openxmlformats.org/presentationml/2006/ole">
            <p:oleObj spid="_x0000_s2053" name="Formel" r:id="rId10" imgW="596880" imgH="253800" progId="Equation.3">
              <p:embed/>
            </p:oleObj>
          </a:graphicData>
        </a:graphic>
      </p:graphicFrame>
      <p:graphicFrame>
        <p:nvGraphicFramePr>
          <p:cNvPr id="2054" name="Object 11"/>
          <p:cNvGraphicFramePr>
            <a:graphicFrameLocks noChangeAspect="1"/>
          </p:cNvGraphicFramePr>
          <p:nvPr/>
        </p:nvGraphicFramePr>
        <p:xfrm>
          <a:off x="8278813" y="1882775"/>
          <a:ext cx="685800" cy="254000"/>
        </p:xfrm>
        <a:graphic>
          <a:graphicData uri="http://schemas.openxmlformats.org/presentationml/2006/ole">
            <p:oleObj spid="_x0000_s2054" name="Formel" r:id="rId11" imgW="685800" imgH="253800" progId="Equation.3">
              <p:embed/>
            </p:oleObj>
          </a:graphicData>
        </a:graphic>
      </p:graphicFrame>
      <p:graphicFrame>
        <p:nvGraphicFramePr>
          <p:cNvPr id="2055" name="Object 12"/>
          <p:cNvGraphicFramePr>
            <a:graphicFrameLocks noChangeAspect="1"/>
          </p:cNvGraphicFramePr>
          <p:nvPr/>
        </p:nvGraphicFramePr>
        <p:xfrm>
          <a:off x="8278813" y="3044825"/>
          <a:ext cx="596900" cy="254000"/>
        </p:xfrm>
        <a:graphic>
          <a:graphicData uri="http://schemas.openxmlformats.org/presentationml/2006/ole">
            <p:oleObj spid="_x0000_s2055" name="Formel" r:id="rId12" imgW="596880" imgH="253800" progId="Equation.3">
              <p:embed/>
            </p:oleObj>
          </a:graphicData>
        </a:graphic>
      </p:graphicFrame>
      <p:graphicFrame>
        <p:nvGraphicFramePr>
          <p:cNvPr id="2056" name="Object 13"/>
          <p:cNvGraphicFramePr>
            <a:graphicFrameLocks noChangeAspect="1"/>
          </p:cNvGraphicFramePr>
          <p:nvPr/>
        </p:nvGraphicFramePr>
        <p:xfrm>
          <a:off x="8278813" y="5641975"/>
          <a:ext cx="685800" cy="254000"/>
        </p:xfrm>
        <a:graphic>
          <a:graphicData uri="http://schemas.openxmlformats.org/presentationml/2006/ole">
            <p:oleObj spid="_x0000_s2056" name="Formel" r:id="rId13" imgW="685800" imgH="253800" progId="Equation.3">
              <p:embed/>
            </p:oleObj>
          </a:graphicData>
        </a:graphic>
      </p:graphicFrame>
      <p:grpSp>
        <p:nvGrpSpPr>
          <p:cNvPr id="2066" name="Group 14"/>
          <p:cNvGrpSpPr>
            <a:grpSpLocks/>
          </p:cNvGrpSpPr>
          <p:nvPr/>
        </p:nvGrpSpPr>
        <p:grpSpPr bwMode="auto">
          <a:xfrm>
            <a:off x="8278813" y="4629150"/>
            <a:ext cx="596900" cy="1030288"/>
            <a:chOff x="5215" y="2916"/>
            <a:chExt cx="376" cy="649"/>
          </a:xfrm>
        </p:grpSpPr>
        <p:graphicFrame>
          <p:nvGraphicFramePr>
            <p:cNvPr id="2062" name="Object 15"/>
            <p:cNvGraphicFramePr>
              <a:graphicFrameLocks noChangeAspect="1"/>
            </p:cNvGraphicFramePr>
            <p:nvPr/>
          </p:nvGraphicFramePr>
          <p:xfrm>
            <a:off x="5215" y="2916"/>
            <a:ext cx="376" cy="160"/>
          </p:xfrm>
          <a:graphic>
            <a:graphicData uri="http://schemas.openxmlformats.org/presentationml/2006/ole">
              <p:oleObj spid="_x0000_s2062" name="Formel" r:id="rId14" imgW="596880" imgH="253800" progId="Equation.3">
                <p:embed/>
              </p:oleObj>
            </a:graphicData>
          </a:graphic>
        </p:graphicFrame>
        <p:sp>
          <p:nvSpPr>
            <p:cNvPr id="2091" name="Text Box 16"/>
            <p:cNvSpPr txBox="1">
              <a:spLocks noChangeArrowheads="1"/>
            </p:cNvSpPr>
            <p:nvPr/>
          </p:nvSpPr>
          <p:spPr bwMode="auto">
            <a:xfrm>
              <a:off x="5308" y="2988"/>
              <a:ext cx="17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</p:txBody>
        </p:sp>
      </p:grpSp>
      <p:sp>
        <p:nvSpPr>
          <p:cNvPr id="2067" name="Text Box 17"/>
          <p:cNvSpPr txBox="1">
            <a:spLocks noChangeArrowheads="1"/>
          </p:cNvSpPr>
          <p:nvPr/>
        </p:nvSpPr>
        <p:spPr bwMode="auto">
          <a:xfrm>
            <a:off x="8426450" y="1935163"/>
            <a:ext cx="2825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>
                <a:latin typeface="Comic Sans MS" pitchFamily="66" charset="0"/>
              </a:rPr>
              <a:t>.</a:t>
            </a:r>
          </a:p>
          <a:p>
            <a:pPr algn="l"/>
            <a:r>
              <a:rPr lang="en-US" b="1">
                <a:latin typeface="Comic Sans MS" pitchFamily="66" charset="0"/>
              </a:rPr>
              <a:t>.</a:t>
            </a:r>
          </a:p>
          <a:p>
            <a:pPr algn="l"/>
            <a:r>
              <a:rPr lang="en-US" b="1">
                <a:latin typeface="Comic Sans MS" pitchFamily="66" charset="0"/>
              </a:rPr>
              <a:t>.</a:t>
            </a:r>
          </a:p>
        </p:txBody>
      </p:sp>
      <p:graphicFrame>
        <p:nvGraphicFramePr>
          <p:cNvPr id="2057" name="Object 18"/>
          <p:cNvGraphicFramePr>
            <a:graphicFrameLocks noChangeAspect="1"/>
          </p:cNvGraphicFramePr>
          <p:nvPr/>
        </p:nvGraphicFramePr>
        <p:xfrm>
          <a:off x="3729038" y="5407025"/>
          <a:ext cx="596900" cy="254000"/>
        </p:xfrm>
        <a:graphic>
          <a:graphicData uri="http://schemas.openxmlformats.org/presentationml/2006/ole">
            <p:oleObj spid="_x0000_s2057" name="Formel" r:id="rId15" imgW="596880" imgH="253800" progId="Equation.3">
              <p:embed/>
            </p:oleObj>
          </a:graphicData>
        </a:graphic>
      </p:graphicFrame>
      <p:graphicFrame>
        <p:nvGraphicFramePr>
          <p:cNvPr id="2058" name="Object 19"/>
          <p:cNvGraphicFramePr>
            <a:graphicFrameLocks noChangeAspect="1"/>
          </p:cNvGraphicFramePr>
          <p:nvPr/>
        </p:nvGraphicFramePr>
        <p:xfrm>
          <a:off x="8245475" y="1412875"/>
          <a:ext cx="595313" cy="384175"/>
        </p:xfrm>
        <a:graphic>
          <a:graphicData uri="http://schemas.openxmlformats.org/presentationml/2006/ole">
            <p:oleObj spid="_x0000_s2058" name="Formel" r:id="rId16" imgW="393480" imgH="253800" progId="Equation.3">
              <p:embed/>
            </p:oleObj>
          </a:graphicData>
        </a:graphic>
      </p:graphicFrame>
      <p:graphicFrame>
        <p:nvGraphicFramePr>
          <p:cNvPr id="2059" name="Object 20"/>
          <p:cNvGraphicFramePr>
            <a:graphicFrameLocks noChangeAspect="1"/>
          </p:cNvGraphicFramePr>
          <p:nvPr/>
        </p:nvGraphicFramePr>
        <p:xfrm>
          <a:off x="3716338" y="2559050"/>
          <a:ext cx="596900" cy="254000"/>
        </p:xfrm>
        <a:graphic>
          <a:graphicData uri="http://schemas.openxmlformats.org/presentationml/2006/ole">
            <p:oleObj spid="_x0000_s2059" name="Formel" r:id="rId17" imgW="596880" imgH="253800" progId="Equation.3">
              <p:embed/>
            </p:oleObj>
          </a:graphicData>
        </a:graphic>
      </p:graphicFrame>
      <p:graphicFrame>
        <p:nvGraphicFramePr>
          <p:cNvPr id="2060" name="Object 21"/>
          <p:cNvGraphicFramePr>
            <a:graphicFrameLocks noChangeAspect="1"/>
          </p:cNvGraphicFramePr>
          <p:nvPr/>
        </p:nvGraphicFramePr>
        <p:xfrm>
          <a:off x="3716338" y="2813050"/>
          <a:ext cx="647700" cy="254000"/>
        </p:xfrm>
        <a:graphic>
          <a:graphicData uri="http://schemas.openxmlformats.org/presentationml/2006/ole">
            <p:oleObj spid="_x0000_s2060" name="Formel" r:id="rId18" imgW="647640" imgH="253800" progId="Equation.3">
              <p:embed/>
            </p:oleObj>
          </a:graphicData>
        </a:graphic>
      </p:graphicFrame>
      <p:graphicFrame>
        <p:nvGraphicFramePr>
          <p:cNvPr id="2061" name="Object 22"/>
          <p:cNvGraphicFramePr>
            <a:graphicFrameLocks noChangeAspect="1"/>
          </p:cNvGraphicFramePr>
          <p:nvPr/>
        </p:nvGraphicFramePr>
        <p:xfrm>
          <a:off x="3716338" y="1690688"/>
          <a:ext cx="595312" cy="384175"/>
        </p:xfrm>
        <a:graphic>
          <a:graphicData uri="http://schemas.openxmlformats.org/presentationml/2006/ole">
            <p:oleObj spid="_x0000_s2061" name="Formel" r:id="rId19" imgW="393480" imgH="253800" progId="Equation.3">
              <p:embed/>
            </p:oleObj>
          </a:graphicData>
        </a:graphic>
      </p:graphicFrame>
      <p:sp>
        <p:nvSpPr>
          <p:cNvPr id="2068" name="Text Box 23"/>
          <p:cNvSpPr txBox="1">
            <a:spLocks noChangeArrowheads="1"/>
          </p:cNvSpPr>
          <p:nvPr/>
        </p:nvSpPr>
        <p:spPr bwMode="auto">
          <a:xfrm>
            <a:off x="2916238" y="3644900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mic Sans MS" pitchFamily="66" charset="0"/>
              </a:rPr>
              <a:t>B [T]</a:t>
            </a:r>
          </a:p>
        </p:txBody>
      </p:sp>
      <p:sp>
        <p:nvSpPr>
          <p:cNvPr id="2069" name="Text Box 24"/>
          <p:cNvSpPr txBox="1">
            <a:spLocks noChangeArrowheads="1"/>
          </p:cNvSpPr>
          <p:nvPr/>
        </p:nvSpPr>
        <p:spPr bwMode="auto">
          <a:xfrm>
            <a:off x="7596188" y="3644900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mic Sans MS" pitchFamily="66" charset="0"/>
              </a:rPr>
              <a:t>B [T]</a:t>
            </a:r>
          </a:p>
        </p:txBody>
      </p:sp>
      <p:sp>
        <p:nvSpPr>
          <p:cNvPr id="2070" name="Text Box 25"/>
          <p:cNvSpPr txBox="1">
            <a:spLocks noChangeArrowheads="1"/>
          </p:cNvSpPr>
          <p:nvPr/>
        </p:nvSpPr>
        <p:spPr bwMode="auto">
          <a:xfrm>
            <a:off x="1042988" y="22050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Li</a:t>
            </a:r>
          </a:p>
        </p:txBody>
      </p:sp>
      <p:sp>
        <p:nvSpPr>
          <p:cNvPr id="2071" name="Text Box 26"/>
          <p:cNvSpPr txBox="1">
            <a:spLocks noChangeArrowheads="1"/>
          </p:cNvSpPr>
          <p:nvPr/>
        </p:nvSpPr>
        <p:spPr bwMode="auto">
          <a:xfrm>
            <a:off x="5795963" y="2205038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2072" name="Rectangle 27"/>
          <p:cNvSpPr>
            <a:spLocks noChangeArrowheads="1"/>
          </p:cNvSpPr>
          <p:nvPr/>
        </p:nvSpPr>
        <p:spPr bwMode="auto">
          <a:xfrm>
            <a:off x="827088" y="0"/>
            <a:ext cx="72009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1">
                <a:solidFill>
                  <a:schemeClr val="tx2"/>
                </a:solidFill>
                <a:latin typeface="Arial" charset="0"/>
                <a:cs typeface="Arial" charset="0"/>
              </a:rPr>
              <a:t>spin states</a:t>
            </a:r>
          </a:p>
        </p:txBody>
      </p:sp>
      <p:grpSp>
        <p:nvGrpSpPr>
          <p:cNvPr id="2073" name="Group 28"/>
          <p:cNvGrpSpPr>
            <a:grpSpLocks/>
          </p:cNvGrpSpPr>
          <p:nvPr/>
        </p:nvGrpSpPr>
        <p:grpSpPr bwMode="auto">
          <a:xfrm>
            <a:off x="2252663" y="4633913"/>
            <a:ext cx="4876800" cy="234950"/>
            <a:chOff x="1419" y="2919"/>
            <a:chExt cx="3072" cy="148"/>
          </a:xfrm>
        </p:grpSpPr>
        <p:sp>
          <p:nvSpPr>
            <p:cNvPr id="2089" name="Oval 29"/>
            <p:cNvSpPr>
              <a:spLocks noChangeArrowheads="1"/>
            </p:cNvSpPr>
            <p:nvPr/>
          </p:nvSpPr>
          <p:spPr bwMode="auto">
            <a:xfrm>
              <a:off x="1419" y="2919"/>
              <a:ext cx="68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090" name="Oval 30"/>
            <p:cNvSpPr>
              <a:spLocks noChangeArrowheads="1"/>
            </p:cNvSpPr>
            <p:nvPr/>
          </p:nvSpPr>
          <p:spPr bwMode="auto">
            <a:xfrm>
              <a:off x="4423" y="2999"/>
              <a:ext cx="68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074" name="Oval 31"/>
          <p:cNvSpPr>
            <a:spLocks noChangeArrowheads="1"/>
          </p:cNvSpPr>
          <p:nvPr/>
        </p:nvSpPr>
        <p:spPr bwMode="auto">
          <a:xfrm>
            <a:off x="7021513" y="48561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75" name="Oval 32"/>
          <p:cNvSpPr>
            <a:spLocks noChangeArrowheads="1"/>
          </p:cNvSpPr>
          <p:nvPr/>
        </p:nvSpPr>
        <p:spPr bwMode="auto">
          <a:xfrm>
            <a:off x="2249488" y="47132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76" name="Oval 33"/>
          <p:cNvSpPr>
            <a:spLocks noChangeArrowheads="1"/>
          </p:cNvSpPr>
          <p:nvPr/>
        </p:nvSpPr>
        <p:spPr bwMode="auto">
          <a:xfrm>
            <a:off x="7018338" y="51974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77" name="Oval 34"/>
          <p:cNvSpPr>
            <a:spLocks noChangeArrowheads="1"/>
          </p:cNvSpPr>
          <p:nvPr/>
        </p:nvSpPr>
        <p:spPr bwMode="auto">
          <a:xfrm>
            <a:off x="7021513" y="51085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78" name="Oval 35"/>
          <p:cNvSpPr>
            <a:spLocks noChangeArrowheads="1"/>
          </p:cNvSpPr>
          <p:nvPr/>
        </p:nvSpPr>
        <p:spPr bwMode="auto">
          <a:xfrm>
            <a:off x="7021513" y="49482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79" name="Oval 36"/>
          <p:cNvSpPr>
            <a:spLocks noChangeArrowheads="1"/>
          </p:cNvSpPr>
          <p:nvPr/>
        </p:nvSpPr>
        <p:spPr bwMode="auto">
          <a:xfrm>
            <a:off x="7021513" y="46228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80" name="Oval 37"/>
          <p:cNvSpPr>
            <a:spLocks noChangeArrowheads="1"/>
          </p:cNvSpPr>
          <p:nvPr/>
        </p:nvSpPr>
        <p:spPr bwMode="auto">
          <a:xfrm>
            <a:off x="7021513" y="44973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81" name="Oval 38"/>
          <p:cNvSpPr>
            <a:spLocks noChangeArrowheads="1"/>
          </p:cNvSpPr>
          <p:nvPr/>
        </p:nvSpPr>
        <p:spPr bwMode="auto">
          <a:xfrm>
            <a:off x="7021513" y="36480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82" name="Oval 39"/>
          <p:cNvSpPr>
            <a:spLocks noChangeArrowheads="1"/>
          </p:cNvSpPr>
          <p:nvPr/>
        </p:nvSpPr>
        <p:spPr bwMode="auto">
          <a:xfrm>
            <a:off x="7021513" y="43307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083" name="Oval 40"/>
          <p:cNvSpPr>
            <a:spLocks noChangeArrowheads="1"/>
          </p:cNvSpPr>
          <p:nvPr/>
        </p:nvSpPr>
        <p:spPr bwMode="auto">
          <a:xfrm>
            <a:off x="7021513" y="50355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1692275" y="5157788"/>
            <a:ext cx="5162550" cy="1427162"/>
            <a:chOff x="1066" y="3249"/>
            <a:chExt cx="3252" cy="899"/>
          </a:xfrm>
        </p:grpSpPr>
        <p:sp>
          <p:nvSpPr>
            <p:cNvPr id="2085" name="Line 42"/>
            <p:cNvSpPr>
              <a:spLocks noChangeShapeType="1"/>
            </p:cNvSpPr>
            <p:nvPr/>
          </p:nvSpPr>
          <p:spPr bwMode="auto">
            <a:xfrm>
              <a:off x="1315" y="347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2086" name="Text Box 43"/>
            <p:cNvSpPr txBox="1">
              <a:spLocks noChangeArrowheads="1"/>
            </p:cNvSpPr>
            <p:nvPr/>
          </p:nvSpPr>
          <p:spPr bwMode="auto">
            <a:xfrm>
              <a:off x="1066" y="3249"/>
              <a:ext cx="5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Symbol" pitchFamily="18" charset="2"/>
                </a:rPr>
                <a:t>D</a:t>
              </a:r>
              <a:r>
                <a:rPr lang="de-DE">
                  <a:latin typeface="Arial" charset="0"/>
                </a:rPr>
                <a:t>m=+1</a:t>
              </a:r>
            </a:p>
          </p:txBody>
        </p:sp>
        <p:sp>
          <p:nvSpPr>
            <p:cNvPr id="2087" name="Text Box 44"/>
            <p:cNvSpPr txBox="1">
              <a:spLocks noChangeArrowheads="1"/>
            </p:cNvSpPr>
            <p:nvPr/>
          </p:nvSpPr>
          <p:spPr bwMode="auto">
            <a:xfrm>
              <a:off x="3742" y="3249"/>
              <a:ext cx="57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Symbol" pitchFamily="18" charset="2"/>
                </a:rPr>
                <a:t>D</a:t>
              </a:r>
              <a:r>
                <a:rPr lang="de-DE">
                  <a:latin typeface="Arial" charset="0"/>
                </a:rPr>
                <a:t>m= -1</a:t>
              </a:r>
            </a:p>
          </p:txBody>
        </p:sp>
        <p:sp>
          <p:nvSpPr>
            <p:cNvPr id="2088" name="Line 45"/>
            <p:cNvSpPr>
              <a:spLocks noChangeShapeType="1"/>
            </p:cNvSpPr>
            <p:nvPr/>
          </p:nvSpPr>
          <p:spPr bwMode="auto">
            <a:xfrm>
              <a:off x="4014" y="3475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</p:spTree>
    <p:custDataLst>
      <p:tags r:id="rId2"/>
    </p:custDataLst>
  </p:cSld>
  <p:clrMapOvr>
    <a:masterClrMapping/>
  </p:clrMapOvr>
  <p:transition advTm="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9" name="Group 2"/>
          <p:cNvGrpSpPr>
            <a:grpSpLocks/>
          </p:cNvGrpSpPr>
          <p:nvPr/>
        </p:nvGrpSpPr>
        <p:grpSpPr bwMode="auto">
          <a:xfrm>
            <a:off x="250825" y="1700213"/>
            <a:ext cx="8037513" cy="4525962"/>
            <a:chOff x="0" y="1071"/>
            <a:chExt cx="5063" cy="2851"/>
          </a:xfrm>
        </p:grpSpPr>
        <p:graphicFrame>
          <p:nvGraphicFramePr>
            <p:cNvPr id="3087" name="Object 3"/>
            <p:cNvGraphicFramePr>
              <a:graphicFrameLocks noChangeAspect="1"/>
            </p:cNvGraphicFramePr>
            <p:nvPr/>
          </p:nvGraphicFramePr>
          <p:xfrm>
            <a:off x="2925" y="1071"/>
            <a:ext cx="2138" cy="2851"/>
          </p:xfrm>
          <a:graphic>
            <a:graphicData uri="http://schemas.openxmlformats.org/presentationml/2006/ole">
              <p:oleObj spid="_x0000_s3087" name="PHOTO-PAINT" r:id="rId5" imgW="4285714" imgH="5714286" progId="">
                <p:embed/>
              </p:oleObj>
            </a:graphicData>
          </a:graphic>
        </p:graphicFrame>
        <p:graphicFrame>
          <p:nvGraphicFramePr>
            <p:cNvPr id="3088" name="Object 4"/>
            <p:cNvGraphicFramePr>
              <a:graphicFrameLocks noChangeAspect="1"/>
            </p:cNvGraphicFramePr>
            <p:nvPr/>
          </p:nvGraphicFramePr>
          <p:xfrm>
            <a:off x="0" y="1071"/>
            <a:ext cx="2138" cy="2851"/>
          </p:xfrm>
          <a:graphic>
            <a:graphicData uri="http://schemas.openxmlformats.org/presentationml/2006/ole">
              <p:oleObj spid="_x0000_s3088" name="PHOTO-PAINT" r:id="rId6" imgW="4285714" imgH="5714286" progId="">
                <p:embed/>
              </p:oleObj>
            </a:graphicData>
          </a:graphic>
        </p:graphicFrame>
        <p:sp>
          <p:nvSpPr>
            <p:cNvPr id="3106" name="Text Box 5"/>
            <p:cNvSpPr txBox="1">
              <a:spLocks noChangeArrowheads="1"/>
            </p:cNvSpPr>
            <p:nvPr/>
          </p:nvSpPr>
          <p:spPr bwMode="auto">
            <a:xfrm>
              <a:off x="340" y="1071"/>
              <a:ext cx="8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Energy [MHz]</a:t>
              </a:r>
            </a:p>
          </p:txBody>
        </p:sp>
        <p:sp>
          <p:nvSpPr>
            <p:cNvPr id="3107" name="Text Box 6"/>
            <p:cNvSpPr txBox="1">
              <a:spLocks noChangeArrowheads="1"/>
            </p:cNvSpPr>
            <p:nvPr/>
          </p:nvSpPr>
          <p:spPr bwMode="auto">
            <a:xfrm>
              <a:off x="3288" y="1071"/>
              <a:ext cx="8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Energy [MHz]</a:t>
              </a:r>
            </a:p>
          </p:txBody>
        </p:sp>
      </p:grpSp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3716338" y="2305050"/>
          <a:ext cx="596900" cy="254000"/>
        </p:xfrm>
        <a:graphic>
          <a:graphicData uri="http://schemas.openxmlformats.org/presentationml/2006/ole">
            <p:oleObj spid="_x0000_s3074" name="Formel" r:id="rId7" imgW="596880" imgH="253800" progId="Equation.3">
              <p:embed/>
            </p:oleObj>
          </a:graphicData>
        </a:graphic>
      </p:graphicFrame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3729038" y="5145088"/>
          <a:ext cx="673100" cy="254000"/>
        </p:xfrm>
        <a:graphic>
          <a:graphicData uri="http://schemas.openxmlformats.org/presentationml/2006/ole">
            <p:oleObj spid="_x0000_s3075" name="Formel" r:id="rId8" imgW="672840" imgH="253800" progId="Equation.3">
              <p:embed/>
            </p:oleObj>
          </a:graphicData>
        </a:graphic>
      </p:graphicFrame>
      <p:graphicFrame>
        <p:nvGraphicFramePr>
          <p:cNvPr id="3076" name="Object 9"/>
          <p:cNvGraphicFramePr>
            <a:graphicFrameLocks noChangeAspect="1"/>
          </p:cNvGraphicFramePr>
          <p:nvPr/>
        </p:nvGraphicFramePr>
        <p:xfrm>
          <a:off x="3716338" y="4883150"/>
          <a:ext cx="685800" cy="254000"/>
        </p:xfrm>
        <a:graphic>
          <a:graphicData uri="http://schemas.openxmlformats.org/presentationml/2006/ole">
            <p:oleObj spid="_x0000_s3076" name="Formel" r:id="rId9" imgW="685800" imgH="253800" progId="Equation.3">
              <p:embed/>
            </p:oleObj>
          </a:graphicData>
        </a:graphic>
      </p:graphicFrame>
      <p:graphicFrame>
        <p:nvGraphicFramePr>
          <p:cNvPr id="3077" name="Object 10"/>
          <p:cNvGraphicFramePr>
            <a:graphicFrameLocks noChangeAspect="1"/>
          </p:cNvGraphicFramePr>
          <p:nvPr/>
        </p:nvGraphicFramePr>
        <p:xfrm>
          <a:off x="8278813" y="2813050"/>
          <a:ext cx="596900" cy="254000"/>
        </p:xfrm>
        <a:graphic>
          <a:graphicData uri="http://schemas.openxmlformats.org/presentationml/2006/ole">
            <p:oleObj spid="_x0000_s3077" name="Formel" r:id="rId10" imgW="596880" imgH="253800" progId="Equation.3">
              <p:embed/>
            </p:oleObj>
          </a:graphicData>
        </a:graphic>
      </p:graphicFrame>
      <p:graphicFrame>
        <p:nvGraphicFramePr>
          <p:cNvPr id="3078" name="Object 11"/>
          <p:cNvGraphicFramePr>
            <a:graphicFrameLocks noChangeAspect="1"/>
          </p:cNvGraphicFramePr>
          <p:nvPr/>
        </p:nvGraphicFramePr>
        <p:xfrm>
          <a:off x="8278813" y="1882775"/>
          <a:ext cx="685800" cy="254000"/>
        </p:xfrm>
        <a:graphic>
          <a:graphicData uri="http://schemas.openxmlformats.org/presentationml/2006/ole">
            <p:oleObj spid="_x0000_s3078" name="Formel" r:id="rId11" imgW="685800" imgH="253800" progId="Equation.3">
              <p:embed/>
            </p:oleObj>
          </a:graphicData>
        </a:graphic>
      </p:graphicFrame>
      <p:graphicFrame>
        <p:nvGraphicFramePr>
          <p:cNvPr id="3079" name="Object 12"/>
          <p:cNvGraphicFramePr>
            <a:graphicFrameLocks noChangeAspect="1"/>
          </p:cNvGraphicFramePr>
          <p:nvPr/>
        </p:nvGraphicFramePr>
        <p:xfrm>
          <a:off x="8278813" y="3044825"/>
          <a:ext cx="596900" cy="254000"/>
        </p:xfrm>
        <a:graphic>
          <a:graphicData uri="http://schemas.openxmlformats.org/presentationml/2006/ole">
            <p:oleObj spid="_x0000_s3079" name="Formel" r:id="rId12" imgW="596880" imgH="253800" progId="Equation.3">
              <p:embed/>
            </p:oleObj>
          </a:graphicData>
        </a:graphic>
      </p:graphicFrame>
      <p:graphicFrame>
        <p:nvGraphicFramePr>
          <p:cNvPr id="3080" name="Object 13"/>
          <p:cNvGraphicFramePr>
            <a:graphicFrameLocks noChangeAspect="1"/>
          </p:cNvGraphicFramePr>
          <p:nvPr/>
        </p:nvGraphicFramePr>
        <p:xfrm>
          <a:off x="8278813" y="5641975"/>
          <a:ext cx="685800" cy="254000"/>
        </p:xfrm>
        <a:graphic>
          <a:graphicData uri="http://schemas.openxmlformats.org/presentationml/2006/ole">
            <p:oleObj spid="_x0000_s3080" name="Formel" r:id="rId13" imgW="685800" imgH="253800" progId="Equation.3">
              <p:embed/>
            </p:oleObj>
          </a:graphicData>
        </a:graphic>
      </p:graphicFrame>
      <p:grpSp>
        <p:nvGrpSpPr>
          <p:cNvPr id="3090" name="Group 14"/>
          <p:cNvGrpSpPr>
            <a:grpSpLocks/>
          </p:cNvGrpSpPr>
          <p:nvPr/>
        </p:nvGrpSpPr>
        <p:grpSpPr bwMode="auto">
          <a:xfrm>
            <a:off x="8278813" y="4629150"/>
            <a:ext cx="596900" cy="1030288"/>
            <a:chOff x="5215" y="2916"/>
            <a:chExt cx="376" cy="649"/>
          </a:xfrm>
        </p:grpSpPr>
        <p:graphicFrame>
          <p:nvGraphicFramePr>
            <p:cNvPr id="3086" name="Object 15"/>
            <p:cNvGraphicFramePr>
              <a:graphicFrameLocks noChangeAspect="1"/>
            </p:cNvGraphicFramePr>
            <p:nvPr/>
          </p:nvGraphicFramePr>
          <p:xfrm>
            <a:off x="5215" y="2916"/>
            <a:ext cx="376" cy="160"/>
          </p:xfrm>
          <a:graphic>
            <a:graphicData uri="http://schemas.openxmlformats.org/presentationml/2006/ole">
              <p:oleObj spid="_x0000_s3086" name="Formel" r:id="rId14" imgW="596880" imgH="253800" progId="Equation.3">
                <p:embed/>
              </p:oleObj>
            </a:graphicData>
          </a:graphic>
        </p:graphicFrame>
        <p:sp>
          <p:nvSpPr>
            <p:cNvPr id="3105" name="Text Box 16"/>
            <p:cNvSpPr txBox="1">
              <a:spLocks noChangeArrowheads="1"/>
            </p:cNvSpPr>
            <p:nvPr/>
          </p:nvSpPr>
          <p:spPr bwMode="auto">
            <a:xfrm>
              <a:off x="5308" y="2988"/>
              <a:ext cx="17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</p:txBody>
        </p:sp>
      </p:grpSp>
      <p:sp>
        <p:nvSpPr>
          <p:cNvPr id="3091" name="Text Box 17"/>
          <p:cNvSpPr txBox="1">
            <a:spLocks noChangeArrowheads="1"/>
          </p:cNvSpPr>
          <p:nvPr/>
        </p:nvSpPr>
        <p:spPr bwMode="auto">
          <a:xfrm>
            <a:off x="8426450" y="1935163"/>
            <a:ext cx="2825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>
                <a:latin typeface="Comic Sans MS" pitchFamily="66" charset="0"/>
              </a:rPr>
              <a:t>.</a:t>
            </a:r>
          </a:p>
          <a:p>
            <a:pPr algn="l"/>
            <a:r>
              <a:rPr lang="en-US" b="1">
                <a:latin typeface="Comic Sans MS" pitchFamily="66" charset="0"/>
              </a:rPr>
              <a:t>.</a:t>
            </a:r>
          </a:p>
          <a:p>
            <a:pPr algn="l"/>
            <a:r>
              <a:rPr lang="en-US" b="1">
                <a:latin typeface="Comic Sans MS" pitchFamily="66" charset="0"/>
              </a:rPr>
              <a:t>.</a:t>
            </a:r>
          </a:p>
        </p:txBody>
      </p:sp>
      <p:graphicFrame>
        <p:nvGraphicFramePr>
          <p:cNvPr id="3081" name="Object 18"/>
          <p:cNvGraphicFramePr>
            <a:graphicFrameLocks noChangeAspect="1"/>
          </p:cNvGraphicFramePr>
          <p:nvPr/>
        </p:nvGraphicFramePr>
        <p:xfrm>
          <a:off x="3729038" y="5407025"/>
          <a:ext cx="596900" cy="254000"/>
        </p:xfrm>
        <a:graphic>
          <a:graphicData uri="http://schemas.openxmlformats.org/presentationml/2006/ole">
            <p:oleObj spid="_x0000_s3081" name="Formel" r:id="rId15" imgW="596880" imgH="253800" progId="Equation.3">
              <p:embed/>
            </p:oleObj>
          </a:graphicData>
        </a:graphic>
      </p:graphicFrame>
      <p:graphicFrame>
        <p:nvGraphicFramePr>
          <p:cNvPr id="3082" name="Object 19"/>
          <p:cNvGraphicFramePr>
            <a:graphicFrameLocks noChangeAspect="1"/>
          </p:cNvGraphicFramePr>
          <p:nvPr/>
        </p:nvGraphicFramePr>
        <p:xfrm>
          <a:off x="8245475" y="1412875"/>
          <a:ext cx="595313" cy="384175"/>
        </p:xfrm>
        <a:graphic>
          <a:graphicData uri="http://schemas.openxmlformats.org/presentationml/2006/ole">
            <p:oleObj spid="_x0000_s3082" name="Formel" r:id="rId16" imgW="393480" imgH="253800" progId="Equation.3">
              <p:embed/>
            </p:oleObj>
          </a:graphicData>
        </a:graphic>
      </p:graphicFrame>
      <p:graphicFrame>
        <p:nvGraphicFramePr>
          <p:cNvPr id="3083" name="Object 20"/>
          <p:cNvGraphicFramePr>
            <a:graphicFrameLocks noChangeAspect="1"/>
          </p:cNvGraphicFramePr>
          <p:nvPr/>
        </p:nvGraphicFramePr>
        <p:xfrm>
          <a:off x="3716338" y="2559050"/>
          <a:ext cx="596900" cy="254000"/>
        </p:xfrm>
        <a:graphic>
          <a:graphicData uri="http://schemas.openxmlformats.org/presentationml/2006/ole">
            <p:oleObj spid="_x0000_s3083" name="Formel" r:id="rId17" imgW="596880" imgH="253800" progId="Equation.3">
              <p:embed/>
            </p:oleObj>
          </a:graphicData>
        </a:graphic>
      </p:graphicFrame>
      <p:graphicFrame>
        <p:nvGraphicFramePr>
          <p:cNvPr id="3084" name="Object 21"/>
          <p:cNvGraphicFramePr>
            <a:graphicFrameLocks noChangeAspect="1"/>
          </p:cNvGraphicFramePr>
          <p:nvPr/>
        </p:nvGraphicFramePr>
        <p:xfrm>
          <a:off x="3716338" y="2813050"/>
          <a:ext cx="647700" cy="254000"/>
        </p:xfrm>
        <a:graphic>
          <a:graphicData uri="http://schemas.openxmlformats.org/presentationml/2006/ole">
            <p:oleObj spid="_x0000_s3084" name="Formel" r:id="rId18" imgW="647640" imgH="253800" progId="Equation.3">
              <p:embed/>
            </p:oleObj>
          </a:graphicData>
        </a:graphic>
      </p:graphicFrame>
      <p:graphicFrame>
        <p:nvGraphicFramePr>
          <p:cNvPr id="3085" name="Object 22"/>
          <p:cNvGraphicFramePr>
            <a:graphicFrameLocks noChangeAspect="1"/>
          </p:cNvGraphicFramePr>
          <p:nvPr/>
        </p:nvGraphicFramePr>
        <p:xfrm>
          <a:off x="3716338" y="1690688"/>
          <a:ext cx="595312" cy="384175"/>
        </p:xfrm>
        <a:graphic>
          <a:graphicData uri="http://schemas.openxmlformats.org/presentationml/2006/ole">
            <p:oleObj spid="_x0000_s3085" name="Formel" r:id="rId19" imgW="393480" imgH="253800" progId="Equation.3">
              <p:embed/>
            </p:oleObj>
          </a:graphicData>
        </a:graphic>
      </p:graphicFrame>
      <p:sp>
        <p:nvSpPr>
          <p:cNvPr id="3092" name="Text Box 23"/>
          <p:cNvSpPr txBox="1">
            <a:spLocks noChangeArrowheads="1"/>
          </p:cNvSpPr>
          <p:nvPr/>
        </p:nvSpPr>
        <p:spPr bwMode="auto">
          <a:xfrm>
            <a:off x="2916238" y="3644900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mic Sans MS" pitchFamily="66" charset="0"/>
              </a:rPr>
              <a:t>B [T]</a:t>
            </a:r>
          </a:p>
        </p:txBody>
      </p:sp>
      <p:sp>
        <p:nvSpPr>
          <p:cNvPr id="3093" name="Text Box 24"/>
          <p:cNvSpPr txBox="1">
            <a:spLocks noChangeArrowheads="1"/>
          </p:cNvSpPr>
          <p:nvPr/>
        </p:nvSpPr>
        <p:spPr bwMode="auto">
          <a:xfrm>
            <a:off x="7596188" y="3644900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>
                <a:latin typeface="Comic Sans MS" pitchFamily="66" charset="0"/>
              </a:rPr>
              <a:t>B [T]</a:t>
            </a:r>
          </a:p>
        </p:txBody>
      </p:sp>
      <p:sp>
        <p:nvSpPr>
          <p:cNvPr id="3094" name="Text Box 25"/>
          <p:cNvSpPr txBox="1">
            <a:spLocks noChangeArrowheads="1"/>
          </p:cNvSpPr>
          <p:nvPr/>
        </p:nvSpPr>
        <p:spPr bwMode="auto">
          <a:xfrm>
            <a:off x="1042988" y="22050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Li</a:t>
            </a:r>
          </a:p>
        </p:txBody>
      </p:sp>
      <p:sp>
        <p:nvSpPr>
          <p:cNvPr id="3095" name="Text Box 26"/>
          <p:cNvSpPr txBox="1">
            <a:spLocks noChangeArrowheads="1"/>
          </p:cNvSpPr>
          <p:nvPr/>
        </p:nvSpPr>
        <p:spPr bwMode="auto">
          <a:xfrm>
            <a:off x="5795963" y="2205038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3096" name="Rectangle 27"/>
          <p:cNvSpPr>
            <a:spLocks noChangeArrowheads="1"/>
          </p:cNvSpPr>
          <p:nvPr/>
        </p:nvSpPr>
        <p:spPr bwMode="auto">
          <a:xfrm>
            <a:off x="827088" y="0"/>
            <a:ext cx="72009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1">
                <a:solidFill>
                  <a:schemeClr val="tx2"/>
                </a:solidFill>
                <a:latin typeface="Arial" charset="0"/>
                <a:cs typeface="Arial" charset="0"/>
              </a:rPr>
              <a:t>spin relaxation</a:t>
            </a:r>
          </a:p>
        </p:txBody>
      </p:sp>
      <p:sp>
        <p:nvSpPr>
          <p:cNvPr id="912412" name="Oval 28"/>
          <p:cNvSpPr>
            <a:spLocks noChangeArrowheads="1"/>
          </p:cNvSpPr>
          <p:nvPr/>
        </p:nvSpPr>
        <p:spPr bwMode="auto">
          <a:xfrm>
            <a:off x="2249488" y="46339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2413" name="Oval 29"/>
          <p:cNvSpPr>
            <a:spLocks noChangeArrowheads="1"/>
          </p:cNvSpPr>
          <p:nvPr/>
        </p:nvSpPr>
        <p:spPr bwMode="auto">
          <a:xfrm>
            <a:off x="7021513" y="51085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099" name="Group 30"/>
          <p:cNvGrpSpPr>
            <a:grpSpLocks/>
          </p:cNvGrpSpPr>
          <p:nvPr/>
        </p:nvGrpSpPr>
        <p:grpSpPr bwMode="auto">
          <a:xfrm>
            <a:off x="1692275" y="5157788"/>
            <a:ext cx="5162550" cy="1427162"/>
            <a:chOff x="1066" y="3249"/>
            <a:chExt cx="3252" cy="899"/>
          </a:xfrm>
        </p:grpSpPr>
        <p:sp>
          <p:nvSpPr>
            <p:cNvPr id="3101" name="Line 31"/>
            <p:cNvSpPr>
              <a:spLocks noChangeShapeType="1"/>
            </p:cNvSpPr>
            <p:nvPr/>
          </p:nvSpPr>
          <p:spPr bwMode="auto">
            <a:xfrm>
              <a:off x="1315" y="3476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3102" name="Text Box 32"/>
            <p:cNvSpPr txBox="1">
              <a:spLocks noChangeArrowheads="1"/>
            </p:cNvSpPr>
            <p:nvPr/>
          </p:nvSpPr>
          <p:spPr bwMode="auto">
            <a:xfrm>
              <a:off x="1066" y="3249"/>
              <a:ext cx="57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Symbol" pitchFamily="18" charset="2"/>
                </a:rPr>
                <a:t>D</a:t>
              </a:r>
              <a:r>
                <a:rPr lang="de-DE">
                  <a:latin typeface="Arial" charset="0"/>
                </a:rPr>
                <a:t>m=+1</a:t>
              </a:r>
            </a:p>
          </p:txBody>
        </p:sp>
        <p:sp>
          <p:nvSpPr>
            <p:cNvPr id="3103" name="Text Box 33"/>
            <p:cNvSpPr txBox="1">
              <a:spLocks noChangeArrowheads="1"/>
            </p:cNvSpPr>
            <p:nvPr/>
          </p:nvSpPr>
          <p:spPr bwMode="auto">
            <a:xfrm>
              <a:off x="3742" y="3249"/>
              <a:ext cx="57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Symbol" pitchFamily="18" charset="2"/>
                </a:rPr>
                <a:t>D</a:t>
              </a:r>
              <a:r>
                <a:rPr lang="de-DE">
                  <a:latin typeface="Arial" charset="0"/>
                </a:rPr>
                <a:t>m= -1</a:t>
              </a:r>
            </a:p>
          </p:txBody>
        </p:sp>
        <p:sp>
          <p:nvSpPr>
            <p:cNvPr id="3104" name="Line 34"/>
            <p:cNvSpPr>
              <a:spLocks noChangeShapeType="1"/>
            </p:cNvSpPr>
            <p:nvPr/>
          </p:nvSpPr>
          <p:spPr bwMode="auto">
            <a:xfrm>
              <a:off x="4014" y="3475"/>
              <a:ext cx="0" cy="67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</p:grpSp>
      <p:sp>
        <p:nvSpPr>
          <p:cNvPr id="912419" name="Text Box 35"/>
          <p:cNvSpPr txBox="1">
            <a:spLocks noChangeArrowheads="1"/>
          </p:cNvSpPr>
          <p:nvPr/>
        </p:nvSpPr>
        <p:spPr bwMode="auto">
          <a:xfrm>
            <a:off x="1076325" y="2678113"/>
            <a:ext cx="6861175" cy="955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800">
                <a:solidFill>
                  <a:schemeClr val="accent2"/>
                </a:solidFill>
                <a:latin typeface="Arial" charset="0"/>
              </a:rPr>
              <a:t>stable mixtures can be created</a:t>
            </a:r>
          </a:p>
          <a:p>
            <a:pPr eaLnBrk="0" hangingPunct="0">
              <a:defRPr/>
            </a:pPr>
            <a:r>
              <a:rPr lang="de-DE" sz="2800">
                <a:solidFill>
                  <a:schemeClr val="accent2"/>
                </a:solidFill>
                <a:latin typeface="Arial" charset="0"/>
              </a:rPr>
              <a:t>if one of the species is in the lowest state !</a:t>
            </a:r>
          </a:p>
        </p:txBody>
      </p:sp>
    </p:spTree>
    <p:custDataLst>
      <p:tags r:id="rId2"/>
    </p:custDataLst>
  </p:cSld>
  <p:clrMapOvr>
    <a:masterClrMapping/>
  </p:clrMapOvr>
  <p:transition advTm="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23 C 0.10191 0.00232 0.20417 0.00487 0.20399 0.00649 C 0.20382 0.00811 0.10139 0.0088 -0.00104 0.00973 " pathEditMode="relative" ptsTypes="aaA">
                                      <p:cBhvr>
                                        <p:cTn id="6" dur="2000" fill="hold"/>
                                        <p:tgtEl>
                                          <p:spTgt spid="9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C -0.15885 -0.03287 -0.31718 -0.06505 -0.31718 -0.06273 C -0.31718 -0.06042 -0.15885 -0.02338 -0.00052 0.01389 " pathEditMode="relative" ptsTypes="aaA">
                                      <p:cBhvr>
                                        <p:cTn id="8" dur="2000" fill="hold"/>
                                        <p:tgtEl>
                                          <p:spTgt spid="912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412" grpId="0" animBg="1"/>
      <p:bldP spid="912413" grpId="0" animBg="1"/>
      <p:bldP spid="9124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08400" y="1412875"/>
            <a:ext cx="5256213" cy="4483100"/>
            <a:chOff x="2245" y="890"/>
            <a:chExt cx="3311" cy="2824"/>
          </a:xfrm>
        </p:grpSpPr>
        <p:graphicFrame>
          <p:nvGraphicFramePr>
            <p:cNvPr id="4100" name="Object 3"/>
            <p:cNvGraphicFramePr>
              <a:graphicFrameLocks noChangeAspect="1"/>
            </p:cNvGraphicFramePr>
            <p:nvPr/>
          </p:nvGraphicFramePr>
          <p:xfrm>
            <a:off x="5124" y="3554"/>
            <a:ext cx="432" cy="160"/>
          </p:xfrm>
          <a:graphic>
            <a:graphicData uri="http://schemas.openxmlformats.org/presentationml/2006/ole">
              <p:oleObj spid="_x0000_s4100" name="Formel" r:id="rId5" imgW="685800" imgH="253800" progId="Equation.3">
                <p:embed/>
              </p:oleObj>
            </a:graphicData>
          </a:graphic>
        </p:graphicFrame>
        <p:graphicFrame>
          <p:nvGraphicFramePr>
            <p:cNvPr id="4101" name="Object 4"/>
            <p:cNvGraphicFramePr>
              <a:graphicFrameLocks noChangeAspect="1"/>
            </p:cNvGraphicFramePr>
            <p:nvPr/>
          </p:nvGraphicFramePr>
          <p:xfrm>
            <a:off x="2250" y="1452"/>
            <a:ext cx="376" cy="160"/>
          </p:xfrm>
          <a:graphic>
            <a:graphicData uri="http://schemas.openxmlformats.org/presentationml/2006/ole">
              <p:oleObj spid="_x0000_s4101" name="Formel" r:id="rId6" imgW="596880" imgH="253800" progId="Equation.3">
                <p:embed/>
              </p:oleObj>
            </a:graphicData>
          </a:graphic>
        </p:graphicFrame>
        <p:graphicFrame>
          <p:nvGraphicFramePr>
            <p:cNvPr id="4102" name="Object 5"/>
            <p:cNvGraphicFramePr>
              <a:graphicFrameLocks noChangeAspect="1"/>
            </p:cNvGraphicFramePr>
            <p:nvPr/>
          </p:nvGraphicFramePr>
          <p:xfrm>
            <a:off x="2258" y="3241"/>
            <a:ext cx="424" cy="160"/>
          </p:xfrm>
          <a:graphic>
            <a:graphicData uri="http://schemas.openxmlformats.org/presentationml/2006/ole">
              <p:oleObj spid="_x0000_s4102" name="Formel" r:id="rId7" imgW="672840" imgH="253800" progId="Equation.3">
                <p:embed/>
              </p:oleObj>
            </a:graphicData>
          </a:graphic>
        </p:graphicFrame>
        <p:graphicFrame>
          <p:nvGraphicFramePr>
            <p:cNvPr id="4103" name="Object 6"/>
            <p:cNvGraphicFramePr>
              <a:graphicFrameLocks noChangeAspect="1"/>
            </p:cNvGraphicFramePr>
            <p:nvPr/>
          </p:nvGraphicFramePr>
          <p:xfrm>
            <a:off x="2250" y="3076"/>
            <a:ext cx="432" cy="160"/>
          </p:xfrm>
          <a:graphic>
            <a:graphicData uri="http://schemas.openxmlformats.org/presentationml/2006/ole">
              <p:oleObj spid="_x0000_s4103" name="Formel" r:id="rId8" imgW="685800" imgH="253800" progId="Equation.3">
                <p:embed/>
              </p:oleObj>
            </a:graphicData>
          </a:graphic>
        </p:graphicFrame>
        <p:graphicFrame>
          <p:nvGraphicFramePr>
            <p:cNvPr id="4104" name="Object 7"/>
            <p:cNvGraphicFramePr>
              <a:graphicFrameLocks noChangeAspect="1"/>
            </p:cNvGraphicFramePr>
            <p:nvPr/>
          </p:nvGraphicFramePr>
          <p:xfrm>
            <a:off x="5124" y="1772"/>
            <a:ext cx="376" cy="160"/>
          </p:xfrm>
          <a:graphic>
            <a:graphicData uri="http://schemas.openxmlformats.org/presentationml/2006/ole">
              <p:oleObj spid="_x0000_s4104" name="Formel" r:id="rId9" imgW="596880" imgH="253800" progId="Equation.3">
                <p:embed/>
              </p:oleObj>
            </a:graphicData>
          </a:graphic>
        </p:graphicFrame>
        <p:graphicFrame>
          <p:nvGraphicFramePr>
            <p:cNvPr id="4105" name="Object 8"/>
            <p:cNvGraphicFramePr>
              <a:graphicFrameLocks noChangeAspect="1"/>
            </p:cNvGraphicFramePr>
            <p:nvPr/>
          </p:nvGraphicFramePr>
          <p:xfrm>
            <a:off x="5124" y="1186"/>
            <a:ext cx="432" cy="160"/>
          </p:xfrm>
          <a:graphic>
            <a:graphicData uri="http://schemas.openxmlformats.org/presentationml/2006/ole">
              <p:oleObj spid="_x0000_s4105" name="Formel" r:id="rId10" imgW="685800" imgH="253800" progId="Equation.3">
                <p:embed/>
              </p:oleObj>
            </a:graphicData>
          </a:graphic>
        </p:graphicFrame>
        <p:graphicFrame>
          <p:nvGraphicFramePr>
            <p:cNvPr id="4106" name="Object 9"/>
            <p:cNvGraphicFramePr>
              <a:graphicFrameLocks noChangeAspect="1"/>
            </p:cNvGraphicFramePr>
            <p:nvPr/>
          </p:nvGraphicFramePr>
          <p:xfrm>
            <a:off x="5124" y="1918"/>
            <a:ext cx="376" cy="160"/>
          </p:xfrm>
          <a:graphic>
            <a:graphicData uri="http://schemas.openxmlformats.org/presentationml/2006/ole">
              <p:oleObj spid="_x0000_s4106" name="Formel" r:id="rId11" imgW="596880" imgH="253800" progId="Equation.3">
                <p:embed/>
              </p:oleObj>
            </a:graphicData>
          </a:graphic>
        </p:graphicFrame>
        <p:graphicFrame>
          <p:nvGraphicFramePr>
            <p:cNvPr id="4107" name="Object 10"/>
            <p:cNvGraphicFramePr>
              <a:graphicFrameLocks noChangeAspect="1"/>
            </p:cNvGraphicFramePr>
            <p:nvPr/>
          </p:nvGraphicFramePr>
          <p:xfrm>
            <a:off x="5124" y="2916"/>
            <a:ext cx="376" cy="160"/>
          </p:xfrm>
          <a:graphic>
            <a:graphicData uri="http://schemas.openxmlformats.org/presentationml/2006/ole">
              <p:oleObj spid="_x0000_s4107" name="Formel" r:id="rId12" imgW="596880" imgH="253800" progId="Equation.3">
                <p:embed/>
              </p:oleObj>
            </a:graphicData>
          </a:graphic>
        </p:graphicFrame>
        <p:sp>
          <p:nvSpPr>
            <p:cNvPr id="4132" name="Text Box 11"/>
            <p:cNvSpPr txBox="1">
              <a:spLocks noChangeArrowheads="1"/>
            </p:cNvSpPr>
            <p:nvPr/>
          </p:nvSpPr>
          <p:spPr bwMode="auto">
            <a:xfrm>
              <a:off x="5217" y="2988"/>
              <a:ext cx="17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</p:txBody>
        </p:sp>
        <p:sp>
          <p:nvSpPr>
            <p:cNvPr id="4133" name="Text Box 12"/>
            <p:cNvSpPr txBox="1">
              <a:spLocks noChangeArrowheads="1"/>
            </p:cNvSpPr>
            <p:nvPr/>
          </p:nvSpPr>
          <p:spPr bwMode="auto">
            <a:xfrm>
              <a:off x="5217" y="1219"/>
              <a:ext cx="17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  <a:p>
              <a:pPr algn="l"/>
              <a:r>
                <a:rPr lang="en-US" b="1">
                  <a:latin typeface="Comic Sans MS" pitchFamily="66" charset="0"/>
                </a:rPr>
                <a:t>.</a:t>
              </a:r>
            </a:p>
          </p:txBody>
        </p:sp>
        <p:graphicFrame>
          <p:nvGraphicFramePr>
            <p:cNvPr id="4108" name="Object 13"/>
            <p:cNvGraphicFramePr>
              <a:graphicFrameLocks noChangeAspect="1"/>
            </p:cNvGraphicFramePr>
            <p:nvPr/>
          </p:nvGraphicFramePr>
          <p:xfrm>
            <a:off x="2245" y="3416"/>
            <a:ext cx="376" cy="160"/>
          </p:xfrm>
          <a:graphic>
            <a:graphicData uri="http://schemas.openxmlformats.org/presentationml/2006/ole">
              <p:oleObj spid="_x0000_s4108" name="Formel" r:id="rId13" imgW="596880" imgH="253800" progId="Equation.3">
                <p:embed/>
              </p:oleObj>
            </a:graphicData>
          </a:graphic>
        </p:graphicFrame>
        <p:graphicFrame>
          <p:nvGraphicFramePr>
            <p:cNvPr id="4109" name="Object 14"/>
            <p:cNvGraphicFramePr>
              <a:graphicFrameLocks noChangeAspect="1"/>
            </p:cNvGraphicFramePr>
            <p:nvPr/>
          </p:nvGraphicFramePr>
          <p:xfrm>
            <a:off x="5103" y="890"/>
            <a:ext cx="375" cy="242"/>
          </p:xfrm>
          <a:graphic>
            <a:graphicData uri="http://schemas.openxmlformats.org/presentationml/2006/ole">
              <p:oleObj spid="_x0000_s4109" name="Formel" r:id="rId14" imgW="393480" imgH="253800" progId="Equation.3">
                <p:embed/>
              </p:oleObj>
            </a:graphicData>
          </a:graphic>
        </p:graphicFrame>
        <p:graphicFrame>
          <p:nvGraphicFramePr>
            <p:cNvPr id="4110" name="Object 15"/>
            <p:cNvGraphicFramePr>
              <a:graphicFrameLocks noChangeAspect="1"/>
            </p:cNvGraphicFramePr>
            <p:nvPr/>
          </p:nvGraphicFramePr>
          <p:xfrm>
            <a:off x="2250" y="1612"/>
            <a:ext cx="376" cy="160"/>
          </p:xfrm>
          <a:graphic>
            <a:graphicData uri="http://schemas.openxmlformats.org/presentationml/2006/ole">
              <p:oleObj spid="_x0000_s4110" name="Formel" r:id="rId15" imgW="596880" imgH="253800" progId="Equation.3">
                <p:embed/>
              </p:oleObj>
            </a:graphicData>
          </a:graphic>
        </p:graphicFrame>
        <p:graphicFrame>
          <p:nvGraphicFramePr>
            <p:cNvPr id="4111" name="Object 16"/>
            <p:cNvGraphicFramePr>
              <a:graphicFrameLocks noChangeAspect="1"/>
            </p:cNvGraphicFramePr>
            <p:nvPr/>
          </p:nvGraphicFramePr>
          <p:xfrm>
            <a:off x="2250" y="1772"/>
            <a:ext cx="408" cy="160"/>
          </p:xfrm>
          <a:graphic>
            <a:graphicData uri="http://schemas.openxmlformats.org/presentationml/2006/ole">
              <p:oleObj spid="_x0000_s4111" name="Formel" r:id="rId16" imgW="647640" imgH="253800" progId="Equation.3">
                <p:embed/>
              </p:oleObj>
            </a:graphicData>
          </a:graphic>
        </p:graphicFrame>
        <p:graphicFrame>
          <p:nvGraphicFramePr>
            <p:cNvPr id="4112" name="Object 17"/>
            <p:cNvGraphicFramePr>
              <a:graphicFrameLocks noChangeAspect="1"/>
            </p:cNvGraphicFramePr>
            <p:nvPr/>
          </p:nvGraphicFramePr>
          <p:xfrm>
            <a:off x="2250" y="1065"/>
            <a:ext cx="375" cy="242"/>
          </p:xfrm>
          <a:graphic>
            <a:graphicData uri="http://schemas.openxmlformats.org/presentationml/2006/ole">
              <p:oleObj spid="_x0000_s4112" name="Formel" r:id="rId17" imgW="393480" imgH="253800" progId="Equation.3">
                <p:embed/>
              </p:oleObj>
            </a:graphicData>
          </a:graphic>
        </p:graphicFrame>
      </p:grp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250825" y="1711325"/>
            <a:ext cx="8037513" cy="4525963"/>
            <a:chOff x="158" y="1071"/>
            <a:chExt cx="5063" cy="2851"/>
          </a:xfrm>
        </p:grpSpPr>
        <p:grpSp>
          <p:nvGrpSpPr>
            <p:cNvPr id="4127" name="Group 19"/>
            <p:cNvGrpSpPr>
              <a:grpSpLocks/>
            </p:cNvGrpSpPr>
            <p:nvPr/>
          </p:nvGrpSpPr>
          <p:grpSpPr bwMode="auto">
            <a:xfrm>
              <a:off x="158" y="1071"/>
              <a:ext cx="5063" cy="2851"/>
              <a:chOff x="0" y="1071"/>
              <a:chExt cx="5063" cy="2851"/>
            </a:xfrm>
          </p:grpSpPr>
          <p:graphicFrame>
            <p:nvGraphicFramePr>
              <p:cNvPr id="4098" name="Object 20"/>
              <p:cNvGraphicFramePr>
                <a:graphicFrameLocks noChangeAspect="1"/>
              </p:cNvGraphicFramePr>
              <p:nvPr/>
            </p:nvGraphicFramePr>
            <p:xfrm>
              <a:off x="2925" y="1071"/>
              <a:ext cx="2138" cy="2851"/>
            </p:xfrm>
            <a:graphic>
              <a:graphicData uri="http://schemas.openxmlformats.org/presentationml/2006/ole">
                <p:oleObj spid="_x0000_s4098" name="PHOTO-PAINT" r:id="rId18" imgW="4285714" imgH="5714286" progId="">
                  <p:embed/>
                </p:oleObj>
              </a:graphicData>
            </a:graphic>
          </p:graphicFrame>
          <p:graphicFrame>
            <p:nvGraphicFramePr>
              <p:cNvPr id="4099" name="Object 21"/>
              <p:cNvGraphicFramePr>
                <a:graphicFrameLocks noChangeAspect="1"/>
              </p:cNvGraphicFramePr>
              <p:nvPr/>
            </p:nvGraphicFramePr>
            <p:xfrm>
              <a:off x="0" y="1071"/>
              <a:ext cx="2138" cy="2851"/>
            </p:xfrm>
            <a:graphic>
              <a:graphicData uri="http://schemas.openxmlformats.org/presentationml/2006/ole">
                <p:oleObj spid="_x0000_s4099" name="PHOTO-PAINT" r:id="rId19" imgW="4285714" imgH="5714286" progId="">
                  <p:embed/>
                </p:oleObj>
              </a:graphicData>
            </a:graphic>
          </p:graphicFrame>
          <p:sp>
            <p:nvSpPr>
              <p:cNvPr id="4130" name="Text Box 22"/>
              <p:cNvSpPr txBox="1">
                <a:spLocks noChangeArrowheads="1"/>
              </p:cNvSpPr>
              <p:nvPr/>
            </p:nvSpPr>
            <p:spPr bwMode="auto">
              <a:xfrm>
                <a:off x="340" y="1071"/>
                <a:ext cx="8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Energy [MHz]</a:t>
                </a:r>
              </a:p>
            </p:txBody>
          </p:sp>
          <p:sp>
            <p:nvSpPr>
              <p:cNvPr id="4131" name="Text Box 23"/>
              <p:cNvSpPr txBox="1">
                <a:spLocks noChangeArrowheads="1"/>
              </p:cNvSpPr>
              <p:nvPr/>
            </p:nvSpPr>
            <p:spPr bwMode="auto">
              <a:xfrm>
                <a:off x="3288" y="1071"/>
                <a:ext cx="8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Energy [MHz]</a:t>
                </a:r>
              </a:p>
            </p:txBody>
          </p:sp>
        </p:grpSp>
        <p:sp>
          <p:nvSpPr>
            <p:cNvPr id="4128" name="Text Box 24"/>
            <p:cNvSpPr txBox="1">
              <a:spLocks noChangeArrowheads="1"/>
            </p:cNvSpPr>
            <p:nvPr/>
          </p:nvSpPr>
          <p:spPr bwMode="auto">
            <a:xfrm>
              <a:off x="1837" y="2296"/>
              <a:ext cx="3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B [T]</a:t>
              </a:r>
            </a:p>
          </p:txBody>
        </p:sp>
        <p:sp>
          <p:nvSpPr>
            <p:cNvPr id="4129" name="Text Box 25"/>
            <p:cNvSpPr txBox="1">
              <a:spLocks noChangeArrowheads="1"/>
            </p:cNvSpPr>
            <p:nvPr/>
          </p:nvSpPr>
          <p:spPr bwMode="auto">
            <a:xfrm>
              <a:off x="4785" y="2296"/>
              <a:ext cx="3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B [T]</a:t>
              </a:r>
            </a:p>
          </p:txBody>
        </p:sp>
      </p:grp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635375" y="4652963"/>
            <a:ext cx="4972050" cy="1241425"/>
            <a:chOff x="2290" y="2931"/>
            <a:chExt cx="3132" cy="782"/>
          </a:xfrm>
        </p:grpSpPr>
        <p:grpSp>
          <p:nvGrpSpPr>
            <p:cNvPr id="4119" name="Group 27"/>
            <p:cNvGrpSpPr>
              <a:grpSpLocks/>
            </p:cNvGrpSpPr>
            <p:nvPr/>
          </p:nvGrpSpPr>
          <p:grpSpPr bwMode="auto">
            <a:xfrm>
              <a:off x="2290" y="3067"/>
              <a:ext cx="274" cy="464"/>
              <a:chOff x="0" y="2387"/>
              <a:chExt cx="274" cy="464"/>
            </a:xfrm>
          </p:grpSpPr>
          <p:sp>
            <p:nvSpPr>
              <p:cNvPr id="4124" name="Text Box 28"/>
              <p:cNvSpPr txBox="1">
                <a:spLocks noChangeArrowheads="1"/>
              </p:cNvSpPr>
              <p:nvPr/>
            </p:nvSpPr>
            <p:spPr bwMode="auto">
              <a:xfrm>
                <a:off x="0" y="2659"/>
                <a:ext cx="2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|1&gt;</a:t>
                </a:r>
              </a:p>
            </p:txBody>
          </p:sp>
          <p:sp>
            <p:nvSpPr>
              <p:cNvPr id="4125" name="Text Box 29"/>
              <p:cNvSpPr txBox="1">
                <a:spLocks noChangeArrowheads="1"/>
              </p:cNvSpPr>
              <p:nvPr/>
            </p:nvSpPr>
            <p:spPr bwMode="auto">
              <a:xfrm>
                <a:off x="0" y="2523"/>
                <a:ext cx="27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|2&gt;</a:t>
                </a:r>
              </a:p>
            </p:txBody>
          </p:sp>
          <p:sp>
            <p:nvSpPr>
              <p:cNvPr id="4126" name="Text Box 30"/>
              <p:cNvSpPr txBox="1">
                <a:spLocks noChangeArrowheads="1"/>
              </p:cNvSpPr>
              <p:nvPr/>
            </p:nvSpPr>
            <p:spPr bwMode="auto">
              <a:xfrm>
                <a:off x="0" y="2387"/>
                <a:ext cx="27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|3&gt;</a:t>
                </a:r>
              </a:p>
            </p:txBody>
          </p:sp>
        </p:grpSp>
        <p:grpSp>
          <p:nvGrpSpPr>
            <p:cNvPr id="4120" name="Group 31"/>
            <p:cNvGrpSpPr>
              <a:grpSpLocks/>
            </p:cNvGrpSpPr>
            <p:nvPr/>
          </p:nvGrpSpPr>
          <p:grpSpPr bwMode="auto">
            <a:xfrm>
              <a:off x="5148" y="2931"/>
              <a:ext cx="274" cy="782"/>
              <a:chOff x="0" y="754"/>
              <a:chExt cx="274" cy="782"/>
            </a:xfrm>
          </p:grpSpPr>
          <p:sp>
            <p:nvSpPr>
              <p:cNvPr id="4121" name="Text Box 32"/>
              <p:cNvSpPr txBox="1">
                <a:spLocks noChangeArrowheads="1"/>
              </p:cNvSpPr>
              <p:nvPr/>
            </p:nvSpPr>
            <p:spPr bwMode="auto">
              <a:xfrm>
                <a:off x="0" y="1344"/>
                <a:ext cx="2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|1&gt;</a:t>
                </a:r>
              </a:p>
            </p:txBody>
          </p:sp>
          <p:sp>
            <p:nvSpPr>
              <p:cNvPr id="4122" name="Text Box 33"/>
              <p:cNvSpPr txBox="1">
                <a:spLocks noChangeArrowheads="1"/>
              </p:cNvSpPr>
              <p:nvPr/>
            </p:nvSpPr>
            <p:spPr bwMode="auto">
              <a:xfrm>
                <a:off x="0" y="754"/>
                <a:ext cx="27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|9&gt;</a:t>
                </a:r>
              </a:p>
            </p:txBody>
          </p:sp>
          <p:sp>
            <p:nvSpPr>
              <p:cNvPr id="4123" name="Text Box 34"/>
              <p:cNvSpPr txBox="1">
                <a:spLocks noChangeArrowheads="1"/>
              </p:cNvSpPr>
              <p:nvPr/>
            </p:nvSpPr>
            <p:spPr bwMode="auto">
              <a:xfrm>
                <a:off x="72" y="890"/>
                <a:ext cx="144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.</a:t>
                </a:r>
              </a:p>
              <a:p>
                <a:pPr algn="l"/>
                <a:r>
                  <a:rPr lang="en-US" sz="1400">
                    <a:latin typeface="Comic Sans MS" pitchFamily="66" charset="0"/>
                  </a:rPr>
                  <a:t>.</a:t>
                </a:r>
              </a:p>
              <a:p>
                <a:pPr algn="l"/>
                <a:r>
                  <a:rPr lang="en-US" sz="1400">
                    <a:latin typeface="Comic Sans MS" pitchFamily="66" charset="0"/>
                  </a:rPr>
                  <a:t>.</a:t>
                </a:r>
              </a:p>
            </p:txBody>
          </p:sp>
        </p:grpSp>
      </p:grpSp>
      <p:sp>
        <p:nvSpPr>
          <p:cNvPr id="4116" name="Text Box 35"/>
          <p:cNvSpPr txBox="1">
            <a:spLocks noChangeArrowheads="1"/>
          </p:cNvSpPr>
          <p:nvPr/>
        </p:nvSpPr>
        <p:spPr bwMode="auto">
          <a:xfrm>
            <a:off x="1042988" y="221615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Li</a:t>
            </a:r>
          </a:p>
        </p:txBody>
      </p:sp>
      <p:sp>
        <p:nvSpPr>
          <p:cNvPr id="4117" name="Text Box 36"/>
          <p:cNvSpPr txBox="1">
            <a:spLocks noChangeArrowheads="1"/>
          </p:cNvSpPr>
          <p:nvPr/>
        </p:nvSpPr>
        <p:spPr bwMode="auto">
          <a:xfrm>
            <a:off x="5795963" y="221615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4118" name="Rectangle 37"/>
          <p:cNvSpPr>
            <a:spLocks noChangeArrowheads="1"/>
          </p:cNvSpPr>
          <p:nvPr/>
        </p:nvSpPr>
        <p:spPr bwMode="auto">
          <a:xfrm>
            <a:off x="827088" y="0"/>
            <a:ext cx="72009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1">
                <a:solidFill>
                  <a:schemeClr val="tx2"/>
                </a:solidFill>
                <a:latin typeface="Arial" charset="0"/>
                <a:cs typeface="Arial" charset="0"/>
              </a:rPr>
              <a:t>spin states nomenclature</a:t>
            </a:r>
          </a:p>
        </p:txBody>
      </p:sp>
    </p:spTree>
    <p:custDataLst>
      <p:tags r:id="rId2"/>
    </p:custDataLst>
  </p:cSld>
  <p:clrMapOvr>
    <a:masterClrMapping/>
  </p:clrMapOvr>
  <p:transition advTm="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2"/>
          <p:cNvGrpSpPr>
            <a:grpSpLocks/>
          </p:cNvGrpSpPr>
          <p:nvPr/>
        </p:nvGrpSpPr>
        <p:grpSpPr bwMode="auto">
          <a:xfrm>
            <a:off x="250825" y="1711325"/>
            <a:ext cx="8037513" cy="4525963"/>
            <a:chOff x="158" y="1071"/>
            <a:chExt cx="5063" cy="2851"/>
          </a:xfrm>
        </p:grpSpPr>
        <p:grpSp>
          <p:nvGrpSpPr>
            <p:cNvPr id="5173" name="Group 3"/>
            <p:cNvGrpSpPr>
              <a:grpSpLocks/>
            </p:cNvGrpSpPr>
            <p:nvPr/>
          </p:nvGrpSpPr>
          <p:grpSpPr bwMode="auto">
            <a:xfrm>
              <a:off x="158" y="1071"/>
              <a:ext cx="5063" cy="2851"/>
              <a:chOff x="0" y="1071"/>
              <a:chExt cx="5063" cy="2851"/>
            </a:xfrm>
          </p:grpSpPr>
          <p:graphicFrame>
            <p:nvGraphicFramePr>
              <p:cNvPr id="5122" name="Object 4"/>
              <p:cNvGraphicFramePr>
                <a:graphicFrameLocks noChangeAspect="1"/>
              </p:cNvGraphicFramePr>
              <p:nvPr/>
            </p:nvGraphicFramePr>
            <p:xfrm>
              <a:off x="2925" y="1071"/>
              <a:ext cx="2138" cy="2851"/>
            </p:xfrm>
            <a:graphic>
              <a:graphicData uri="http://schemas.openxmlformats.org/presentationml/2006/ole">
                <p:oleObj spid="_x0000_s5122" name="PHOTO-PAINT" r:id="rId5" imgW="4285714" imgH="5714286" progId="">
                  <p:embed/>
                </p:oleObj>
              </a:graphicData>
            </a:graphic>
          </p:graphicFrame>
          <p:graphicFrame>
            <p:nvGraphicFramePr>
              <p:cNvPr id="5123" name="Object 5"/>
              <p:cNvGraphicFramePr>
                <a:graphicFrameLocks noChangeAspect="1"/>
              </p:cNvGraphicFramePr>
              <p:nvPr/>
            </p:nvGraphicFramePr>
            <p:xfrm>
              <a:off x="0" y="1071"/>
              <a:ext cx="2138" cy="2851"/>
            </p:xfrm>
            <a:graphic>
              <a:graphicData uri="http://schemas.openxmlformats.org/presentationml/2006/ole">
                <p:oleObj spid="_x0000_s5123" name="PHOTO-PAINT" r:id="rId6" imgW="4285714" imgH="5714286" progId="">
                  <p:embed/>
                </p:oleObj>
              </a:graphicData>
            </a:graphic>
          </p:graphicFrame>
          <p:sp>
            <p:nvSpPr>
              <p:cNvPr id="5176" name="Text Box 6"/>
              <p:cNvSpPr txBox="1">
                <a:spLocks noChangeArrowheads="1"/>
              </p:cNvSpPr>
              <p:nvPr/>
            </p:nvSpPr>
            <p:spPr bwMode="auto">
              <a:xfrm>
                <a:off x="340" y="1071"/>
                <a:ext cx="8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Energy [MHz]</a:t>
                </a:r>
              </a:p>
            </p:txBody>
          </p:sp>
          <p:sp>
            <p:nvSpPr>
              <p:cNvPr id="5177" name="Text Box 7"/>
              <p:cNvSpPr txBox="1">
                <a:spLocks noChangeArrowheads="1"/>
              </p:cNvSpPr>
              <p:nvPr/>
            </p:nvSpPr>
            <p:spPr bwMode="auto">
              <a:xfrm>
                <a:off x="3288" y="1071"/>
                <a:ext cx="8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Energy [MHz]</a:t>
                </a:r>
              </a:p>
            </p:txBody>
          </p:sp>
        </p:grpSp>
        <p:sp>
          <p:nvSpPr>
            <p:cNvPr id="5174" name="Text Box 8"/>
            <p:cNvSpPr txBox="1">
              <a:spLocks noChangeArrowheads="1"/>
            </p:cNvSpPr>
            <p:nvPr/>
          </p:nvSpPr>
          <p:spPr bwMode="auto">
            <a:xfrm>
              <a:off x="1837" y="2296"/>
              <a:ext cx="3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B [T]</a:t>
              </a:r>
            </a:p>
          </p:txBody>
        </p:sp>
        <p:sp>
          <p:nvSpPr>
            <p:cNvPr id="5175" name="Text Box 9"/>
            <p:cNvSpPr txBox="1">
              <a:spLocks noChangeArrowheads="1"/>
            </p:cNvSpPr>
            <p:nvPr/>
          </p:nvSpPr>
          <p:spPr bwMode="auto">
            <a:xfrm>
              <a:off x="4785" y="2296"/>
              <a:ext cx="3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>
                  <a:latin typeface="Comic Sans MS" pitchFamily="66" charset="0"/>
                </a:rPr>
                <a:t>B [T]</a:t>
              </a:r>
            </a:p>
          </p:txBody>
        </p:sp>
      </p:grpSp>
      <p:grpSp>
        <p:nvGrpSpPr>
          <p:cNvPr id="5125" name="Group 10"/>
          <p:cNvGrpSpPr>
            <a:grpSpLocks/>
          </p:cNvGrpSpPr>
          <p:nvPr/>
        </p:nvGrpSpPr>
        <p:grpSpPr bwMode="auto">
          <a:xfrm>
            <a:off x="3635375" y="4652963"/>
            <a:ext cx="4972050" cy="1241425"/>
            <a:chOff x="2290" y="2931"/>
            <a:chExt cx="3132" cy="782"/>
          </a:xfrm>
        </p:grpSpPr>
        <p:grpSp>
          <p:nvGrpSpPr>
            <p:cNvPr id="5165" name="Group 11"/>
            <p:cNvGrpSpPr>
              <a:grpSpLocks/>
            </p:cNvGrpSpPr>
            <p:nvPr/>
          </p:nvGrpSpPr>
          <p:grpSpPr bwMode="auto">
            <a:xfrm>
              <a:off x="2290" y="3067"/>
              <a:ext cx="274" cy="464"/>
              <a:chOff x="0" y="2387"/>
              <a:chExt cx="274" cy="464"/>
            </a:xfrm>
          </p:grpSpPr>
          <p:sp>
            <p:nvSpPr>
              <p:cNvPr id="5170" name="Text Box 12"/>
              <p:cNvSpPr txBox="1">
                <a:spLocks noChangeArrowheads="1"/>
              </p:cNvSpPr>
              <p:nvPr/>
            </p:nvSpPr>
            <p:spPr bwMode="auto">
              <a:xfrm>
                <a:off x="0" y="2659"/>
                <a:ext cx="2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|1&gt;</a:t>
                </a:r>
              </a:p>
            </p:txBody>
          </p:sp>
          <p:sp>
            <p:nvSpPr>
              <p:cNvPr id="5171" name="Text Box 13"/>
              <p:cNvSpPr txBox="1">
                <a:spLocks noChangeArrowheads="1"/>
              </p:cNvSpPr>
              <p:nvPr/>
            </p:nvSpPr>
            <p:spPr bwMode="auto">
              <a:xfrm>
                <a:off x="0" y="2523"/>
                <a:ext cx="27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|2&gt;</a:t>
                </a:r>
              </a:p>
            </p:txBody>
          </p:sp>
          <p:sp>
            <p:nvSpPr>
              <p:cNvPr id="5172" name="Text Box 14"/>
              <p:cNvSpPr txBox="1">
                <a:spLocks noChangeArrowheads="1"/>
              </p:cNvSpPr>
              <p:nvPr/>
            </p:nvSpPr>
            <p:spPr bwMode="auto">
              <a:xfrm>
                <a:off x="0" y="2387"/>
                <a:ext cx="27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|3&gt;</a:t>
                </a:r>
              </a:p>
            </p:txBody>
          </p:sp>
        </p:grpSp>
        <p:grpSp>
          <p:nvGrpSpPr>
            <p:cNvPr id="5166" name="Group 15"/>
            <p:cNvGrpSpPr>
              <a:grpSpLocks/>
            </p:cNvGrpSpPr>
            <p:nvPr/>
          </p:nvGrpSpPr>
          <p:grpSpPr bwMode="auto">
            <a:xfrm>
              <a:off x="5148" y="2931"/>
              <a:ext cx="274" cy="782"/>
              <a:chOff x="0" y="754"/>
              <a:chExt cx="274" cy="782"/>
            </a:xfrm>
          </p:grpSpPr>
          <p:sp>
            <p:nvSpPr>
              <p:cNvPr id="5167" name="Text Box 16"/>
              <p:cNvSpPr txBox="1">
                <a:spLocks noChangeArrowheads="1"/>
              </p:cNvSpPr>
              <p:nvPr/>
            </p:nvSpPr>
            <p:spPr bwMode="auto">
              <a:xfrm>
                <a:off x="0" y="1344"/>
                <a:ext cx="256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|1&gt;</a:t>
                </a:r>
              </a:p>
            </p:txBody>
          </p:sp>
          <p:sp>
            <p:nvSpPr>
              <p:cNvPr id="5168" name="Text Box 17"/>
              <p:cNvSpPr txBox="1">
                <a:spLocks noChangeArrowheads="1"/>
              </p:cNvSpPr>
              <p:nvPr/>
            </p:nvSpPr>
            <p:spPr bwMode="auto">
              <a:xfrm>
                <a:off x="0" y="754"/>
                <a:ext cx="274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|9&gt;</a:t>
                </a:r>
              </a:p>
            </p:txBody>
          </p:sp>
          <p:sp>
            <p:nvSpPr>
              <p:cNvPr id="5169" name="Text Box 18"/>
              <p:cNvSpPr txBox="1">
                <a:spLocks noChangeArrowheads="1"/>
              </p:cNvSpPr>
              <p:nvPr/>
            </p:nvSpPr>
            <p:spPr bwMode="auto">
              <a:xfrm>
                <a:off x="72" y="890"/>
                <a:ext cx="144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>
                    <a:latin typeface="Comic Sans MS" pitchFamily="66" charset="0"/>
                  </a:rPr>
                  <a:t>.</a:t>
                </a:r>
              </a:p>
              <a:p>
                <a:pPr algn="l"/>
                <a:r>
                  <a:rPr lang="en-US" sz="1400">
                    <a:latin typeface="Comic Sans MS" pitchFamily="66" charset="0"/>
                  </a:rPr>
                  <a:t>.</a:t>
                </a:r>
              </a:p>
              <a:p>
                <a:pPr algn="l"/>
                <a:r>
                  <a:rPr lang="en-US" sz="1400">
                    <a:latin typeface="Comic Sans MS" pitchFamily="66" charset="0"/>
                  </a:rPr>
                  <a:t>.</a:t>
                </a:r>
              </a:p>
            </p:txBody>
          </p:sp>
        </p:grpSp>
      </p:grpSp>
      <p:sp>
        <p:nvSpPr>
          <p:cNvPr id="5126" name="Text Box 19"/>
          <p:cNvSpPr txBox="1">
            <a:spLocks noChangeArrowheads="1"/>
          </p:cNvSpPr>
          <p:nvPr/>
        </p:nvSpPr>
        <p:spPr bwMode="auto">
          <a:xfrm>
            <a:off x="1042988" y="2216150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Li</a:t>
            </a:r>
          </a:p>
        </p:txBody>
      </p:sp>
      <p:sp>
        <p:nvSpPr>
          <p:cNvPr id="5127" name="Text Box 20"/>
          <p:cNvSpPr txBox="1">
            <a:spLocks noChangeArrowheads="1"/>
          </p:cNvSpPr>
          <p:nvPr/>
        </p:nvSpPr>
        <p:spPr bwMode="auto">
          <a:xfrm>
            <a:off x="5795963" y="2216150"/>
            <a:ext cx="369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K</a:t>
            </a:r>
          </a:p>
        </p:txBody>
      </p:sp>
      <p:sp>
        <p:nvSpPr>
          <p:cNvPr id="5128" name="Rectangle 21"/>
          <p:cNvSpPr>
            <a:spLocks noChangeArrowheads="1"/>
          </p:cNvSpPr>
          <p:nvPr/>
        </p:nvSpPr>
        <p:spPr bwMode="auto">
          <a:xfrm>
            <a:off x="868363" y="-14288"/>
            <a:ext cx="7200900" cy="76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i="1">
                <a:solidFill>
                  <a:schemeClr val="tx2"/>
                </a:solidFill>
                <a:latin typeface="Arial" charset="0"/>
                <a:cs typeface="Arial" charset="0"/>
              </a:rPr>
              <a:t>initial spin state preparation</a:t>
            </a:r>
          </a:p>
        </p:txBody>
      </p:sp>
      <p:sp>
        <p:nvSpPr>
          <p:cNvPr id="5129" name="Oval 22"/>
          <p:cNvSpPr>
            <a:spLocks noChangeArrowheads="1"/>
          </p:cNvSpPr>
          <p:nvPr/>
        </p:nvSpPr>
        <p:spPr bwMode="auto">
          <a:xfrm>
            <a:off x="2249488" y="463391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03" name="Oval 23"/>
          <p:cNvSpPr>
            <a:spLocks noChangeArrowheads="1"/>
          </p:cNvSpPr>
          <p:nvPr/>
        </p:nvSpPr>
        <p:spPr bwMode="auto">
          <a:xfrm>
            <a:off x="2251075" y="47307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04" name="Oval 24"/>
          <p:cNvSpPr>
            <a:spLocks noChangeArrowheads="1"/>
          </p:cNvSpPr>
          <p:nvPr/>
        </p:nvSpPr>
        <p:spPr bwMode="auto">
          <a:xfrm>
            <a:off x="7023100" y="52212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05" name="Rectangle 25"/>
          <p:cNvSpPr>
            <a:spLocks noChangeArrowheads="1"/>
          </p:cNvSpPr>
          <p:nvPr/>
        </p:nvSpPr>
        <p:spPr bwMode="auto">
          <a:xfrm>
            <a:off x="5541963" y="5834063"/>
            <a:ext cx="28670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>
                <a:latin typeface="Arial" charset="0"/>
              </a:rPr>
              <a:t>optical pumping to K|1&gt;</a:t>
            </a:r>
            <a:endParaRPr lang="de-DE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916506" name="Oval 26"/>
          <p:cNvSpPr>
            <a:spLocks noChangeArrowheads="1"/>
          </p:cNvSpPr>
          <p:nvPr/>
        </p:nvSpPr>
        <p:spPr bwMode="auto">
          <a:xfrm>
            <a:off x="7023100" y="51323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07" name="AutoShape 27"/>
          <p:cNvSpPr>
            <a:spLocks noChangeArrowheads="1"/>
          </p:cNvSpPr>
          <p:nvPr/>
        </p:nvSpPr>
        <p:spPr bwMode="auto">
          <a:xfrm flipV="1">
            <a:off x="1265238" y="4829175"/>
            <a:ext cx="987425" cy="971550"/>
          </a:xfrm>
          <a:prstGeom prst="lightningBolt">
            <a:avLst/>
          </a:prstGeom>
          <a:solidFill>
            <a:srgbClr val="FF3300"/>
          </a:soli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rot="10800000" anchor="ctr">
            <a:spAutoFit/>
          </a:bodyPr>
          <a:lstStyle/>
          <a:p>
            <a:endParaRPr lang="de-DE"/>
          </a:p>
        </p:txBody>
      </p:sp>
      <p:sp>
        <p:nvSpPr>
          <p:cNvPr id="916508" name="Rectangle 28"/>
          <p:cNvSpPr>
            <a:spLocks noChangeArrowheads="1"/>
          </p:cNvSpPr>
          <p:nvPr/>
        </p:nvSpPr>
        <p:spPr bwMode="auto">
          <a:xfrm>
            <a:off x="1927225" y="5422900"/>
            <a:ext cx="1631950" cy="7794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resonant laser</a:t>
            </a:r>
          </a:p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removes Li|1&gt;</a:t>
            </a:r>
          </a:p>
        </p:txBody>
      </p:sp>
      <p:sp>
        <p:nvSpPr>
          <p:cNvPr id="916509" name="Oval 29"/>
          <p:cNvSpPr>
            <a:spLocks noChangeArrowheads="1"/>
          </p:cNvSpPr>
          <p:nvPr/>
        </p:nvSpPr>
        <p:spPr bwMode="auto">
          <a:xfrm>
            <a:off x="7023100" y="50609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0" name="Oval 30"/>
          <p:cNvSpPr>
            <a:spLocks noChangeArrowheads="1"/>
          </p:cNvSpPr>
          <p:nvPr/>
        </p:nvSpPr>
        <p:spPr bwMode="auto">
          <a:xfrm>
            <a:off x="7023100" y="49736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1" name="Oval 31"/>
          <p:cNvSpPr>
            <a:spLocks noChangeArrowheads="1"/>
          </p:cNvSpPr>
          <p:nvPr/>
        </p:nvSpPr>
        <p:spPr bwMode="auto">
          <a:xfrm>
            <a:off x="7023100" y="48799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2" name="Oval 32"/>
          <p:cNvSpPr>
            <a:spLocks noChangeArrowheads="1"/>
          </p:cNvSpPr>
          <p:nvPr/>
        </p:nvSpPr>
        <p:spPr bwMode="auto">
          <a:xfrm>
            <a:off x="7023100" y="46577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3" name="Oval 33"/>
          <p:cNvSpPr>
            <a:spLocks noChangeArrowheads="1"/>
          </p:cNvSpPr>
          <p:nvPr/>
        </p:nvSpPr>
        <p:spPr bwMode="auto">
          <a:xfrm>
            <a:off x="7023100" y="47767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4" name="Oval 34"/>
          <p:cNvSpPr>
            <a:spLocks noChangeArrowheads="1"/>
          </p:cNvSpPr>
          <p:nvPr/>
        </p:nvSpPr>
        <p:spPr bwMode="auto">
          <a:xfrm>
            <a:off x="7024688" y="45164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5" name="Oval 35"/>
          <p:cNvSpPr>
            <a:spLocks noChangeArrowheads="1"/>
          </p:cNvSpPr>
          <p:nvPr/>
        </p:nvSpPr>
        <p:spPr bwMode="auto">
          <a:xfrm>
            <a:off x="7026275" y="435927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16" name="Oval 36"/>
          <p:cNvSpPr>
            <a:spLocks noChangeArrowheads="1"/>
          </p:cNvSpPr>
          <p:nvPr/>
        </p:nvSpPr>
        <p:spPr bwMode="auto">
          <a:xfrm>
            <a:off x="7027863" y="364648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 rot="-2688085">
            <a:off x="6465888" y="5087938"/>
            <a:ext cx="504825" cy="931862"/>
            <a:chOff x="4861" y="1053"/>
            <a:chExt cx="498" cy="1146"/>
          </a:xfrm>
        </p:grpSpPr>
        <p:sp>
          <p:nvSpPr>
            <p:cNvPr id="5159" name="Freeform 38"/>
            <p:cNvSpPr>
              <a:spLocks/>
            </p:cNvSpPr>
            <p:nvPr/>
          </p:nvSpPr>
          <p:spPr bwMode="auto">
            <a:xfrm>
              <a:off x="4909" y="1413"/>
              <a:ext cx="60" cy="414"/>
            </a:xfrm>
            <a:custGeom>
              <a:avLst/>
              <a:gdLst>
                <a:gd name="T0" fmla="*/ 0 w 60"/>
                <a:gd name="T1" fmla="*/ 30 h 414"/>
                <a:gd name="T2" fmla="*/ 30 w 60"/>
                <a:gd name="T3" fmla="*/ 0 h 414"/>
                <a:gd name="T4" fmla="*/ 42 w 60"/>
                <a:gd name="T5" fmla="*/ 42 h 414"/>
                <a:gd name="T6" fmla="*/ 54 w 60"/>
                <a:gd name="T7" fmla="*/ 96 h 414"/>
                <a:gd name="T8" fmla="*/ 60 w 60"/>
                <a:gd name="T9" fmla="*/ 138 h 414"/>
                <a:gd name="T10" fmla="*/ 60 w 60"/>
                <a:gd name="T11" fmla="*/ 204 h 414"/>
                <a:gd name="T12" fmla="*/ 60 w 60"/>
                <a:gd name="T13" fmla="*/ 246 h 414"/>
                <a:gd name="T14" fmla="*/ 54 w 60"/>
                <a:gd name="T15" fmla="*/ 282 h 414"/>
                <a:gd name="T16" fmla="*/ 48 w 60"/>
                <a:gd name="T17" fmla="*/ 318 h 414"/>
                <a:gd name="T18" fmla="*/ 42 w 60"/>
                <a:gd name="T19" fmla="*/ 354 h 414"/>
                <a:gd name="T20" fmla="*/ 36 w 60"/>
                <a:gd name="T21" fmla="*/ 390 h 414"/>
                <a:gd name="T22" fmla="*/ 30 w 60"/>
                <a:gd name="T23" fmla="*/ 414 h 414"/>
                <a:gd name="T24" fmla="*/ 0 w 60"/>
                <a:gd name="T25" fmla="*/ 378 h 414"/>
                <a:gd name="T26" fmla="*/ 12 w 60"/>
                <a:gd name="T27" fmla="*/ 324 h 414"/>
                <a:gd name="T28" fmla="*/ 18 w 60"/>
                <a:gd name="T29" fmla="*/ 270 h 414"/>
                <a:gd name="T30" fmla="*/ 24 w 60"/>
                <a:gd name="T31" fmla="*/ 222 h 414"/>
                <a:gd name="T32" fmla="*/ 30 w 60"/>
                <a:gd name="T33" fmla="*/ 180 h 414"/>
                <a:gd name="T34" fmla="*/ 18 w 60"/>
                <a:gd name="T35" fmla="*/ 138 h 414"/>
                <a:gd name="T36" fmla="*/ 18 w 60"/>
                <a:gd name="T37" fmla="*/ 102 h 414"/>
                <a:gd name="T38" fmla="*/ 12 w 60"/>
                <a:gd name="T39" fmla="*/ 66 h 414"/>
                <a:gd name="T40" fmla="*/ 0 w 60"/>
                <a:gd name="T41" fmla="*/ 30 h 4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414"/>
                <a:gd name="T65" fmla="*/ 60 w 60"/>
                <a:gd name="T66" fmla="*/ 414 h 4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414">
                  <a:moveTo>
                    <a:pt x="0" y="30"/>
                  </a:moveTo>
                  <a:lnTo>
                    <a:pt x="30" y="0"/>
                  </a:lnTo>
                  <a:lnTo>
                    <a:pt x="42" y="42"/>
                  </a:lnTo>
                  <a:lnTo>
                    <a:pt x="54" y="96"/>
                  </a:lnTo>
                  <a:lnTo>
                    <a:pt x="60" y="138"/>
                  </a:lnTo>
                  <a:lnTo>
                    <a:pt x="60" y="204"/>
                  </a:lnTo>
                  <a:lnTo>
                    <a:pt x="60" y="246"/>
                  </a:lnTo>
                  <a:lnTo>
                    <a:pt x="54" y="282"/>
                  </a:lnTo>
                  <a:lnTo>
                    <a:pt x="48" y="318"/>
                  </a:lnTo>
                  <a:lnTo>
                    <a:pt x="42" y="354"/>
                  </a:lnTo>
                  <a:lnTo>
                    <a:pt x="36" y="390"/>
                  </a:lnTo>
                  <a:lnTo>
                    <a:pt x="30" y="414"/>
                  </a:lnTo>
                  <a:lnTo>
                    <a:pt x="0" y="378"/>
                  </a:lnTo>
                  <a:lnTo>
                    <a:pt x="12" y="324"/>
                  </a:lnTo>
                  <a:lnTo>
                    <a:pt x="18" y="270"/>
                  </a:lnTo>
                  <a:lnTo>
                    <a:pt x="24" y="222"/>
                  </a:lnTo>
                  <a:lnTo>
                    <a:pt x="30" y="180"/>
                  </a:lnTo>
                  <a:lnTo>
                    <a:pt x="18" y="138"/>
                  </a:lnTo>
                  <a:lnTo>
                    <a:pt x="18" y="102"/>
                  </a:lnTo>
                  <a:lnTo>
                    <a:pt x="12" y="6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60" name="Freeform 39"/>
            <p:cNvSpPr>
              <a:spLocks/>
            </p:cNvSpPr>
            <p:nvPr/>
          </p:nvSpPr>
          <p:spPr bwMode="auto">
            <a:xfrm>
              <a:off x="5053" y="1269"/>
              <a:ext cx="96" cy="726"/>
            </a:xfrm>
            <a:custGeom>
              <a:avLst/>
              <a:gdLst>
                <a:gd name="T0" fmla="*/ 30 w 96"/>
                <a:gd name="T1" fmla="*/ 0 h 726"/>
                <a:gd name="T2" fmla="*/ 54 w 96"/>
                <a:gd name="T3" fmla="*/ 66 h 726"/>
                <a:gd name="T4" fmla="*/ 72 w 96"/>
                <a:gd name="T5" fmla="*/ 138 h 726"/>
                <a:gd name="T6" fmla="*/ 90 w 96"/>
                <a:gd name="T7" fmla="*/ 246 h 726"/>
                <a:gd name="T8" fmla="*/ 96 w 96"/>
                <a:gd name="T9" fmla="*/ 306 h 726"/>
                <a:gd name="T10" fmla="*/ 96 w 96"/>
                <a:gd name="T11" fmla="*/ 426 h 726"/>
                <a:gd name="T12" fmla="*/ 84 w 96"/>
                <a:gd name="T13" fmla="*/ 510 h 726"/>
                <a:gd name="T14" fmla="*/ 72 w 96"/>
                <a:gd name="T15" fmla="*/ 594 h 726"/>
                <a:gd name="T16" fmla="*/ 54 w 96"/>
                <a:gd name="T17" fmla="*/ 648 h 726"/>
                <a:gd name="T18" fmla="*/ 30 w 96"/>
                <a:gd name="T19" fmla="*/ 726 h 726"/>
                <a:gd name="T20" fmla="*/ 0 w 96"/>
                <a:gd name="T21" fmla="*/ 690 h 726"/>
                <a:gd name="T22" fmla="*/ 36 w 96"/>
                <a:gd name="T23" fmla="*/ 558 h 726"/>
                <a:gd name="T24" fmla="*/ 54 w 96"/>
                <a:gd name="T25" fmla="*/ 486 h 726"/>
                <a:gd name="T26" fmla="*/ 54 w 96"/>
                <a:gd name="T27" fmla="*/ 426 h 726"/>
                <a:gd name="T28" fmla="*/ 54 w 96"/>
                <a:gd name="T29" fmla="*/ 300 h 726"/>
                <a:gd name="T30" fmla="*/ 48 w 96"/>
                <a:gd name="T31" fmla="*/ 210 h 726"/>
                <a:gd name="T32" fmla="*/ 30 w 96"/>
                <a:gd name="T33" fmla="*/ 138 h 726"/>
                <a:gd name="T34" fmla="*/ 24 w 96"/>
                <a:gd name="T35" fmla="*/ 90 h 726"/>
                <a:gd name="T36" fmla="*/ 0 w 96"/>
                <a:gd name="T37" fmla="*/ 30 h 726"/>
                <a:gd name="T38" fmla="*/ 30 w 96"/>
                <a:gd name="T39" fmla="*/ 0 h 7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726"/>
                <a:gd name="T62" fmla="*/ 96 w 96"/>
                <a:gd name="T63" fmla="*/ 726 h 7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726">
                  <a:moveTo>
                    <a:pt x="30" y="0"/>
                  </a:moveTo>
                  <a:lnTo>
                    <a:pt x="54" y="66"/>
                  </a:lnTo>
                  <a:lnTo>
                    <a:pt x="72" y="138"/>
                  </a:lnTo>
                  <a:lnTo>
                    <a:pt x="90" y="246"/>
                  </a:lnTo>
                  <a:lnTo>
                    <a:pt x="96" y="306"/>
                  </a:lnTo>
                  <a:lnTo>
                    <a:pt x="96" y="426"/>
                  </a:lnTo>
                  <a:lnTo>
                    <a:pt x="84" y="510"/>
                  </a:lnTo>
                  <a:lnTo>
                    <a:pt x="72" y="594"/>
                  </a:lnTo>
                  <a:lnTo>
                    <a:pt x="54" y="648"/>
                  </a:lnTo>
                  <a:lnTo>
                    <a:pt x="30" y="726"/>
                  </a:lnTo>
                  <a:lnTo>
                    <a:pt x="0" y="690"/>
                  </a:lnTo>
                  <a:lnTo>
                    <a:pt x="36" y="558"/>
                  </a:lnTo>
                  <a:lnTo>
                    <a:pt x="54" y="486"/>
                  </a:lnTo>
                  <a:lnTo>
                    <a:pt x="54" y="426"/>
                  </a:lnTo>
                  <a:lnTo>
                    <a:pt x="54" y="300"/>
                  </a:lnTo>
                  <a:lnTo>
                    <a:pt x="48" y="210"/>
                  </a:lnTo>
                  <a:lnTo>
                    <a:pt x="30" y="138"/>
                  </a:lnTo>
                  <a:lnTo>
                    <a:pt x="24" y="9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61" name="Freeform 40"/>
            <p:cNvSpPr>
              <a:spLocks/>
            </p:cNvSpPr>
            <p:nvPr/>
          </p:nvSpPr>
          <p:spPr bwMode="auto">
            <a:xfrm>
              <a:off x="5215" y="1101"/>
              <a:ext cx="144" cy="1098"/>
            </a:xfrm>
            <a:custGeom>
              <a:avLst/>
              <a:gdLst>
                <a:gd name="T0" fmla="*/ 0 w 144"/>
                <a:gd name="T1" fmla="*/ 30 h 1098"/>
                <a:gd name="T2" fmla="*/ 30 w 144"/>
                <a:gd name="T3" fmla="*/ 0 h 1098"/>
                <a:gd name="T4" fmla="*/ 72 w 144"/>
                <a:gd name="T5" fmla="*/ 96 h 1098"/>
                <a:gd name="T6" fmla="*/ 102 w 144"/>
                <a:gd name="T7" fmla="*/ 204 h 1098"/>
                <a:gd name="T8" fmla="*/ 132 w 144"/>
                <a:gd name="T9" fmla="*/ 336 h 1098"/>
                <a:gd name="T10" fmla="*/ 144 w 144"/>
                <a:gd name="T11" fmla="*/ 456 h 1098"/>
                <a:gd name="T12" fmla="*/ 144 w 144"/>
                <a:gd name="T13" fmla="*/ 606 h 1098"/>
                <a:gd name="T14" fmla="*/ 126 w 144"/>
                <a:gd name="T15" fmla="*/ 798 h 1098"/>
                <a:gd name="T16" fmla="*/ 90 w 144"/>
                <a:gd name="T17" fmla="*/ 924 h 1098"/>
                <a:gd name="T18" fmla="*/ 30 w 144"/>
                <a:gd name="T19" fmla="*/ 1098 h 1098"/>
                <a:gd name="T20" fmla="*/ 0 w 144"/>
                <a:gd name="T21" fmla="*/ 1074 h 1098"/>
                <a:gd name="T22" fmla="*/ 54 w 144"/>
                <a:gd name="T23" fmla="*/ 930 h 1098"/>
                <a:gd name="T24" fmla="*/ 84 w 144"/>
                <a:gd name="T25" fmla="*/ 780 h 1098"/>
                <a:gd name="T26" fmla="*/ 102 w 144"/>
                <a:gd name="T27" fmla="*/ 612 h 1098"/>
                <a:gd name="T28" fmla="*/ 108 w 144"/>
                <a:gd name="T29" fmla="*/ 462 h 1098"/>
                <a:gd name="T30" fmla="*/ 90 w 144"/>
                <a:gd name="T31" fmla="*/ 348 h 1098"/>
                <a:gd name="T32" fmla="*/ 60 w 144"/>
                <a:gd name="T33" fmla="*/ 204 h 1098"/>
                <a:gd name="T34" fmla="*/ 30 w 144"/>
                <a:gd name="T35" fmla="*/ 108 h 1098"/>
                <a:gd name="T36" fmla="*/ 0 w 144"/>
                <a:gd name="T37" fmla="*/ 30 h 10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098"/>
                <a:gd name="T59" fmla="*/ 144 w 144"/>
                <a:gd name="T60" fmla="*/ 1098 h 10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098">
                  <a:moveTo>
                    <a:pt x="0" y="30"/>
                  </a:moveTo>
                  <a:lnTo>
                    <a:pt x="30" y="0"/>
                  </a:lnTo>
                  <a:lnTo>
                    <a:pt x="72" y="96"/>
                  </a:lnTo>
                  <a:lnTo>
                    <a:pt x="102" y="204"/>
                  </a:lnTo>
                  <a:lnTo>
                    <a:pt x="132" y="336"/>
                  </a:lnTo>
                  <a:lnTo>
                    <a:pt x="144" y="456"/>
                  </a:lnTo>
                  <a:lnTo>
                    <a:pt x="144" y="606"/>
                  </a:lnTo>
                  <a:lnTo>
                    <a:pt x="126" y="798"/>
                  </a:lnTo>
                  <a:lnTo>
                    <a:pt x="90" y="924"/>
                  </a:lnTo>
                  <a:lnTo>
                    <a:pt x="30" y="1098"/>
                  </a:lnTo>
                  <a:lnTo>
                    <a:pt x="0" y="1074"/>
                  </a:lnTo>
                  <a:lnTo>
                    <a:pt x="54" y="930"/>
                  </a:lnTo>
                  <a:lnTo>
                    <a:pt x="84" y="780"/>
                  </a:lnTo>
                  <a:lnTo>
                    <a:pt x="102" y="612"/>
                  </a:lnTo>
                  <a:lnTo>
                    <a:pt x="108" y="462"/>
                  </a:lnTo>
                  <a:lnTo>
                    <a:pt x="90" y="348"/>
                  </a:lnTo>
                  <a:lnTo>
                    <a:pt x="60" y="204"/>
                  </a:lnTo>
                  <a:lnTo>
                    <a:pt x="30" y="10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080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62" name="Freeform 41"/>
            <p:cNvSpPr>
              <a:spLocks/>
            </p:cNvSpPr>
            <p:nvPr/>
          </p:nvSpPr>
          <p:spPr bwMode="auto">
            <a:xfrm>
              <a:off x="4861" y="1365"/>
              <a:ext cx="60" cy="414"/>
            </a:xfrm>
            <a:custGeom>
              <a:avLst/>
              <a:gdLst>
                <a:gd name="T0" fmla="*/ 0 w 60"/>
                <a:gd name="T1" fmla="*/ 30 h 414"/>
                <a:gd name="T2" fmla="*/ 30 w 60"/>
                <a:gd name="T3" fmla="*/ 0 h 414"/>
                <a:gd name="T4" fmla="*/ 42 w 60"/>
                <a:gd name="T5" fmla="*/ 42 h 414"/>
                <a:gd name="T6" fmla="*/ 54 w 60"/>
                <a:gd name="T7" fmla="*/ 96 h 414"/>
                <a:gd name="T8" fmla="*/ 60 w 60"/>
                <a:gd name="T9" fmla="*/ 138 h 414"/>
                <a:gd name="T10" fmla="*/ 60 w 60"/>
                <a:gd name="T11" fmla="*/ 204 h 414"/>
                <a:gd name="T12" fmla="*/ 60 w 60"/>
                <a:gd name="T13" fmla="*/ 246 h 414"/>
                <a:gd name="T14" fmla="*/ 54 w 60"/>
                <a:gd name="T15" fmla="*/ 282 h 414"/>
                <a:gd name="T16" fmla="*/ 48 w 60"/>
                <a:gd name="T17" fmla="*/ 318 h 414"/>
                <a:gd name="T18" fmla="*/ 42 w 60"/>
                <a:gd name="T19" fmla="*/ 354 h 414"/>
                <a:gd name="T20" fmla="*/ 36 w 60"/>
                <a:gd name="T21" fmla="*/ 390 h 414"/>
                <a:gd name="T22" fmla="*/ 30 w 60"/>
                <a:gd name="T23" fmla="*/ 414 h 414"/>
                <a:gd name="T24" fmla="*/ 0 w 60"/>
                <a:gd name="T25" fmla="*/ 378 h 414"/>
                <a:gd name="T26" fmla="*/ 12 w 60"/>
                <a:gd name="T27" fmla="*/ 324 h 414"/>
                <a:gd name="T28" fmla="*/ 18 w 60"/>
                <a:gd name="T29" fmla="*/ 270 h 414"/>
                <a:gd name="T30" fmla="*/ 24 w 60"/>
                <a:gd name="T31" fmla="*/ 222 h 414"/>
                <a:gd name="T32" fmla="*/ 30 w 60"/>
                <a:gd name="T33" fmla="*/ 180 h 414"/>
                <a:gd name="T34" fmla="*/ 18 w 60"/>
                <a:gd name="T35" fmla="*/ 138 h 414"/>
                <a:gd name="T36" fmla="*/ 18 w 60"/>
                <a:gd name="T37" fmla="*/ 102 h 414"/>
                <a:gd name="T38" fmla="*/ 12 w 60"/>
                <a:gd name="T39" fmla="*/ 66 h 414"/>
                <a:gd name="T40" fmla="*/ 0 w 60"/>
                <a:gd name="T41" fmla="*/ 30 h 41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0"/>
                <a:gd name="T64" fmla="*/ 0 h 414"/>
                <a:gd name="T65" fmla="*/ 60 w 60"/>
                <a:gd name="T66" fmla="*/ 414 h 41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0" h="414">
                  <a:moveTo>
                    <a:pt x="0" y="30"/>
                  </a:moveTo>
                  <a:lnTo>
                    <a:pt x="30" y="0"/>
                  </a:lnTo>
                  <a:lnTo>
                    <a:pt x="42" y="42"/>
                  </a:lnTo>
                  <a:lnTo>
                    <a:pt x="54" y="96"/>
                  </a:lnTo>
                  <a:lnTo>
                    <a:pt x="60" y="138"/>
                  </a:lnTo>
                  <a:lnTo>
                    <a:pt x="60" y="204"/>
                  </a:lnTo>
                  <a:lnTo>
                    <a:pt x="60" y="246"/>
                  </a:lnTo>
                  <a:lnTo>
                    <a:pt x="54" y="282"/>
                  </a:lnTo>
                  <a:lnTo>
                    <a:pt x="48" y="318"/>
                  </a:lnTo>
                  <a:lnTo>
                    <a:pt x="42" y="354"/>
                  </a:lnTo>
                  <a:lnTo>
                    <a:pt x="36" y="390"/>
                  </a:lnTo>
                  <a:lnTo>
                    <a:pt x="30" y="414"/>
                  </a:lnTo>
                  <a:lnTo>
                    <a:pt x="0" y="378"/>
                  </a:lnTo>
                  <a:lnTo>
                    <a:pt x="12" y="324"/>
                  </a:lnTo>
                  <a:lnTo>
                    <a:pt x="18" y="270"/>
                  </a:lnTo>
                  <a:lnTo>
                    <a:pt x="24" y="222"/>
                  </a:lnTo>
                  <a:lnTo>
                    <a:pt x="30" y="180"/>
                  </a:lnTo>
                  <a:lnTo>
                    <a:pt x="18" y="138"/>
                  </a:lnTo>
                  <a:lnTo>
                    <a:pt x="18" y="102"/>
                  </a:lnTo>
                  <a:lnTo>
                    <a:pt x="12" y="6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63" name="Freeform 42"/>
            <p:cNvSpPr>
              <a:spLocks/>
            </p:cNvSpPr>
            <p:nvPr/>
          </p:nvSpPr>
          <p:spPr bwMode="auto">
            <a:xfrm>
              <a:off x="5005" y="1221"/>
              <a:ext cx="96" cy="726"/>
            </a:xfrm>
            <a:custGeom>
              <a:avLst/>
              <a:gdLst>
                <a:gd name="T0" fmla="*/ 30 w 96"/>
                <a:gd name="T1" fmla="*/ 0 h 726"/>
                <a:gd name="T2" fmla="*/ 54 w 96"/>
                <a:gd name="T3" fmla="*/ 66 h 726"/>
                <a:gd name="T4" fmla="*/ 72 w 96"/>
                <a:gd name="T5" fmla="*/ 138 h 726"/>
                <a:gd name="T6" fmla="*/ 90 w 96"/>
                <a:gd name="T7" fmla="*/ 246 h 726"/>
                <a:gd name="T8" fmla="*/ 96 w 96"/>
                <a:gd name="T9" fmla="*/ 306 h 726"/>
                <a:gd name="T10" fmla="*/ 96 w 96"/>
                <a:gd name="T11" fmla="*/ 426 h 726"/>
                <a:gd name="T12" fmla="*/ 84 w 96"/>
                <a:gd name="T13" fmla="*/ 510 h 726"/>
                <a:gd name="T14" fmla="*/ 72 w 96"/>
                <a:gd name="T15" fmla="*/ 594 h 726"/>
                <a:gd name="T16" fmla="*/ 54 w 96"/>
                <a:gd name="T17" fmla="*/ 648 h 726"/>
                <a:gd name="T18" fmla="*/ 30 w 96"/>
                <a:gd name="T19" fmla="*/ 726 h 726"/>
                <a:gd name="T20" fmla="*/ 0 w 96"/>
                <a:gd name="T21" fmla="*/ 690 h 726"/>
                <a:gd name="T22" fmla="*/ 36 w 96"/>
                <a:gd name="T23" fmla="*/ 558 h 726"/>
                <a:gd name="T24" fmla="*/ 54 w 96"/>
                <a:gd name="T25" fmla="*/ 486 h 726"/>
                <a:gd name="T26" fmla="*/ 54 w 96"/>
                <a:gd name="T27" fmla="*/ 426 h 726"/>
                <a:gd name="T28" fmla="*/ 54 w 96"/>
                <a:gd name="T29" fmla="*/ 300 h 726"/>
                <a:gd name="T30" fmla="*/ 48 w 96"/>
                <a:gd name="T31" fmla="*/ 210 h 726"/>
                <a:gd name="T32" fmla="*/ 30 w 96"/>
                <a:gd name="T33" fmla="*/ 138 h 726"/>
                <a:gd name="T34" fmla="*/ 24 w 96"/>
                <a:gd name="T35" fmla="*/ 90 h 726"/>
                <a:gd name="T36" fmla="*/ 0 w 96"/>
                <a:gd name="T37" fmla="*/ 30 h 726"/>
                <a:gd name="T38" fmla="*/ 30 w 96"/>
                <a:gd name="T39" fmla="*/ 0 h 72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6"/>
                <a:gd name="T61" fmla="*/ 0 h 726"/>
                <a:gd name="T62" fmla="*/ 96 w 96"/>
                <a:gd name="T63" fmla="*/ 726 h 72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6" h="726">
                  <a:moveTo>
                    <a:pt x="30" y="0"/>
                  </a:moveTo>
                  <a:lnTo>
                    <a:pt x="54" y="66"/>
                  </a:lnTo>
                  <a:lnTo>
                    <a:pt x="72" y="138"/>
                  </a:lnTo>
                  <a:lnTo>
                    <a:pt x="90" y="246"/>
                  </a:lnTo>
                  <a:lnTo>
                    <a:pt x="96" y="306"/>
                  </a:lnTo>
                  <a:lnTo>
                    <a:pt x="96" y="426"/>
                  </a:lnTo>
                  <a:lnTo>
                    <a:pt x="84" y="510"/>
                  </a:lnTo>
                  <a:lnTo>
                    <a:pt x="72" y="594"/>
                  </a:lnTo>
                  <a:lnTo>
                    <a:pt x="54" y="648"/>
                  </a:lnTo>
                  <a:lnTo>
                    <a:pt x="30" y="726"/>
                  </a:lnTo>
                  <a:lnTo>
                    <a:pt x="0" y="690"/>
                  </a:lnTo>
                  <a:lnTo>
                    <a:pt x="36" y="558"/>
                  </a:lnTo>
                  <a:lnTo>
                    <a:pt x="54" y="486"/>
                  </a:lnTo>
                  <a:lnTo>
                    <a:pt x="54" y="426"/>
                  </a:lnTo>
                  <a:lnTo>
                    <a:pt x="54" y="300"/>
                  </a:lnTo>
                  <a:lnTo>
                    <a:pt x="48" y="210"/>
                  </a:lnTo>
                  <a:lnTo>
                    <a:pt x="30" y="138"/>
                  </a:lnTo>
                  <a:lnTo>
                    <a:pt x="24" y="90"/>
                  </a:lnTo>
                  <a:lnTo>
                    <a:pt x="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64" name="Freeform 43"/>
            <p:cNvSpPr>
              <a:spLocks/>
            </p:cNvSpPr>
            <p:nvPr/>
          </p:nvSpPr>
          <p:spPr bwMode="auto">
            <a:xfrm>
              <a:off x="5167" y="1053"/>
              <a:ext cx="144" cy="1098"/>
            </a:xfrm>
            <a:custGeom>
              <a:avLst/>
              <a:gdLst>
                <a:gd name="T0" fmla="*/ 0 w 144"/>
                <a:gd name="T1" fmla="*/ 30 h 1098"/>
                <a:gd name="T2" fmla="*/ 30 w 144"/>
                <a:gd name="T3" fmla="*/ 0 h 1098"/>
                <a:gd name="T4" fmla="*/ 72 w 144"/>
                <a:gd name="T5" fmla="*/ 96 h 1098"/>
                <a:gd name="T6" fmla="*/ 102 w 144"/>
                <a:gd name="T7" fmla="*/ 204 h 1098"/>
                <a:gd name="T8" fmla="*/ 132 w 144"/>
                <a:gd name="T9" fmla="*/ 336 h 1098"/>
                <a:gd name="T10" fmla="*/ 144 w 144"/>
                <a:gd name="T11" fmla="*/ 456 h 1098"/>
                <a:gd name="T12" fmla="*/ 144 w 144"/>
                <a:gd name="T13" fmla="*/ 606 h 1098"/>
                <a:gd name="T14" fmla="*/ 126 w 144"/>
                <a:gd name="T15" fmla="*/ 798 h 1098"/>
                <a:gd name="T16" fmla="*/ 90 w 144"/>
                <a:gd name="T17" fmla="*/ 924 h 1098"/>
                <a:gd name="T18" fmla="*/ 30 w 144"/>
                <a:gd name="T19" fmla="*/ 1098 h 1098"/>
                <a:gd name="T20" fmla="*/ 0 w 144"/>
                <a:gd name="T21" fmla="*/ 1074 h 1098"/>
                <a:gd name="T22" fmla="*/ 54 w 144"/>
                <a:gd name="T23" fmla="*/ 930 h 1098"/>
                <a:gd name="T24" fmla="*/ 84 w 144"/>
                <a:gd name="T25" fmla="*/ 780 h 1098"/>
                <a:gd name="T26" fmla="*/ 102 w 144"/>
                <a:gd name="T27" fmla="*/ 612 h 1098"/>
                <a:gd name="T28" fmla="*/ 108 w 144"/>
                <a:gd name="T29" fmla="*/ 462 h 1098"/>
                <a:gd name="T30" fmla="*/ 90 w 144"/>
                <a:gd name="T31" fmla="*/ 348 h 1098"/>
                <a:gd name="T32" fmla="*/ 60 w 144"/>
                <a:gd name="T33" fmla="*/ 204 h 1098"/>
                <a:gd name="T34" fmla="*/ 30 w 144"/>
                <a:gd name="T35" fmla="*/ 108 h 1098"/>
                <a:gd name="T36" fmla="*/ 0 w 144"/>
                <a:gd name="T37" fmla="*/ 30 h 109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098"/>
                <a:gd name="T59" fmla="*/ 144 w 144"/>
                <a:gd name="T60" fmla="*/ 1098 h 109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098">
                  <a:moveTo>
                    <a:pt x="0" y="30"/>
                  </a:moveTo>
                  <a:lnTo>
                    <a:pt x="30" y="0"/>
                  </a:lnTo>
                  <a:lnTo>
                    <a:pt x="72" y="96"/>
                  </a:lnTo>
                  <a:lnTo>
                    <a:pt x="102" y="204"/>
                  </a:lnTo>
                  <a:lnTo>
                    <a:pt x="132" y="336"/>
                  </a:lnTo>
                  <a:lnTo>
                    <a:pt x="144" y="456"/>
                  </a:lnTo>
                  <a:lnTo>
                    <a:pt x="144" y="606"/>
                  </a:lnTo>
                  <a:lnTo>
                    <a:pt x="126" y="798"/>
                  </a:lnTo>
                  <a:lnTo>
                    <a:pt x="90" y="924"/>
                  </a:lnTo>
                  <a:lnTo>
                    <a:pt x="30" y="1098"/>
                  </a:lnTo>
                  <a:lnTo>
                    <a:pt x="0" y="1074"/>
                  </a:lnTo>
                  <a:lnTo>
                    <a:pt x="54" y="930"/>
                  </a:lnTo>
                  <a:lnTo>
                    <a:pt x="84" y="780"/>
                  </a:lnTo>
                  <a:lnTo>
                    <a:pt x="102" y="612"/>
                  </a:lnTo>
                  <a:lnTo>
                    <a:pt x="108" y="462"/>
                  </a:lnTo>
                  <a:lnTo>
                    <a:pt x="90" y="348"/>
                  </a:lnTo>
                  <a:lnTo>
                    <a:pt x="60" y="204"/>
                  </a:lnTo>
                  <a:lnTo>
                    <a:pt x="30" y="10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916524" name="Rectangle 44"/>
          <p:cNvSpPr>
            <a:spLocks noChangeArrowheads="1"/>
          </p:cNvSpPr>
          <p:nvPr/>
        </p:nvSpPr>
        <p:spPr bwMode="auto">
          <a:xfrm>
            <a:off x="5541963" y="5840413"/>
            <a:ext cx="2546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>
                <a:latin typeface="Arial" charset="0"/>
              </a:rPr>
              <a:t>RF transfer to K|2&gt;</a:t>
            </a:r>
            <a:endParaRPr lang="de-DE">
              <a:solidFill>
                <a:srgbClr val="CC3300"/>
              </a:solidFill>
              <a:latin typeface="Arial" charset="0"/>
            </a:endParaRPr>
          </a:p>
        </p:txBody>
      </p:sp>
      <p:sp>
        <p:nvSpPr>
          <p:cNvPr id="916525" name="Oval 45"/>
          <p:cNvSpPr>
            <a:spLocks noChangeArrowheads="1"/>
          </p:cNvSpPr>
          <p:nvPr/>
        </p:nvSpPr>
        <p:spPr bwMode="auto">
          <a:xfrm>
            <a:off x="2251075" y="45640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26" name="Oval 46"/>
          <p:cNvSpPr>
            <a:spLocks noChangeArrowheads="1"/>
          </p:cNvSpPr>
          <p:nvPr/>
        </p:nvSpPr>
        <p:spPr bwMode="auto">
          <a:xfrm>
            <a:off x="2251075" y="32718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27" name="Oval 47"/>
          <p:cNvSpPr>
            <a:spLocks noChangeArrowheads="1"/>
          </p:cNvSpPr>
          <p:nvPr/>
        </p:nvSpPr>
        <p:spPr bwMode="auto">
          <a:xfrm>
            <a:off x="2252663" y="31940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28" name="Oval 48"/>
          <p:cNvSpPr>
            <a:spLocks noChangeArrowheads="1"/>
          </p:cNvSpPr>
          <p:nvPr/>
        </p:nvSpPr>
        <p:spPr bwMode="auto">
          <a:xfrm>
            <a:off x="2246313" y="31242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29" name="Oval 49"/>
          <p:cNvSpPr>
            <a:spLocks noChangeArrowheads="1"/>
          </p:cNvSpPr>
          <p:nvPr/>
        </p:nvSpPr>
        <p:spPr bwMode="auto">
          <a:xfrm>
            <a:off x="7035800" y="33655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0" name="Oval 50"/>
          <p:cNvSpPr>
            <a:spLocks noChangeArrowheads="1"/>
          </p:cNvSpPr>
          <p:nvPr/>
        </p:nvSpPr>
        <p:spPr bwMode="auto">
          <a:xfrm>
            <a:off x="7037388" y="3184525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1" name="Oval 51"/>
          <p:cNvSpPr>
            <a:spLocks noChangeArrowheads="1"/>
          </p:cNvSpPr>
          <p:nvPr/>
        </p:nvSpPr>
        <p:spPr bwMode="auto">
          <a:xfrm>
            <a:off x="7038975" y="30432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2" name="Oval 52"/>
          <p:cNvSpPr>
            <a:spLocks noChangeArrowheads="1"/>
          </p:cNvSpPr>
          <p:nvPr/>
        </p:nvSpPr>
        <p:spPr bwMode="auto">
          <a:xfrm>
            <a:off x="7040563" y="29257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3" name="Oval 53"/>
          <p:cNvSpPr>
            <a:spLocks noChangeArrowheads="1"/>
          </p:cNvSpPr>
          <p:nvPr/>
        </p:nvSpPr>
        <p:spPr bwMode="auto">
          <a:xfrm>
            <a:off x="7042150" y="2824163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4" name="Oval 54"/>
          <p:cNvSpPr>
            <a:spLocks noChangeArrowheads="1"/>
          </p:cNvSpPr>
          <p:nvPr/>
        </p:nvSpPr>
        <p:spPr bwMode="auto">
          <a:xfrm>
            <a:off x="7043738" y="273050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5" name="Oval 55"/>
          <p:cNvSpPr>
            <a:spLocks noChangeArrowheads="1"/>
          </p:cNvSpPr>
          <p:nvPr/>
        </p:nvSpPr>
        <p:spPr bwMode="auto">
          <a:xfrm>
            <a:off x="7045325" y="2636838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6" name="Oval 56"/>
          <p:cNvSpPr>
            <a:spLocks noChangeArrowheads="1"/>
          </p:cNvSpPr>
          <p:nvPr/>
        </p:nvSpPr>
        <p:spPr bwMode="auto">
          <a:xfrm>
            <a:off x="7046913" y="2559050"/>
            <a:ext cx="107950" cy="1079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16537" name="Rectangle 57"/>
          <p:cNvSpPr>
            <a:spLocks noChangeArrowheads="1"/>
          </p:cNvSpPr>
          <p:nvPr/>
        </p:nvSpPr>
        <p:spPr bwMode="auto">
          <a:xfrm>
            <a:off x="1038225" y="5559425"/>
            <a:ext cx="25463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>
                <a:latin typeface="Arial" charset="0"/>
              </a:rPr>
              <a:t>Optical pumping to lower states</a:t>
            </a:r>
            <a:endParaRPr lang="de-DE">
              <a:solidFill>
                <a:srgbClr val="CC3300"/>
              </a:solidFill>
              <a:latin typeface="Arial" charset="0"/>
            </a:endParaRPr>
          </a:p>
        </p:txBody>
      </p:sp>
    </p:spTree>
    <p:custDataLst>
      <p:tags r:id="rId2"/>
    </p:custDataLst>
  </p:cSld>
  <p:clrMapOvr>
    <a:masterClrMapping/>
  </p:clrMapOvr>
  <p:transition advTm="1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9165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16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916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16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916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916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916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16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916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916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9165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916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"/>
                            </p:stCondLst>
                            <p:childTnLst>
                              <p:par>
                                <p:cTn id="60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"/>
                            </p:stCondLst>
                            <p:childTnLst>
                              <p:par>
                                <p:cTn id="66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"/>
                            </p:stCondLst>
                            <p:childTnLst>
                              <p:par>
                                <p:cTn id="69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00"/>
                            </p:stCondLst>
                            <p:childTnLst>
                              <p:par>
                                <p:cTn id="72" presetID="1" presetClass="exit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1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916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503" grpId="0" animBg="1"/>
      <p:bldP spid="916504" grpId="0" animBg="1"/>
      <p:bldP spid="916505" grpId="0"/>
      <p:bldP spid="916505" grpId="1"/>
      <p:bldP spid="916506" grpId="0" animBg="1"/>
      <p:bldP spid="916506" grpId="1" animBg="1"/>
      <p:bldP spid="916507" grpId="0" animBg="1"/>
      <p:bldP spid="916507" grpId="1" animBg="1"/>
      <p:bldP spid="916508" grpId="0"/>
      <p:bldP spid="916509" grpId="0" animBg="1"/>
      <p:bldP spid="916510" grpId="0" animBg="1"/>
      <p:bldP spid="916511" grpId="0" animBg="1"/>
      <p:bldP spid="916512" grpId="0" animBg="1"/>
      <p:bldP spid="916513" grpId="0" animBg="1"/>
      <p:bldP spid="916514" grpId="0" animBg="1"/>
      <p:bldP spid="916515" grpId="0" animBg="1"/>
      <p:bldP spid="916516" grpId="0" animBg="1"/>
      <p:bldP spid="916524" grpId="0"/>
      <p:bldP spid="916524" grpId="1"/>
      <p:bldP spid="916525" grpId="0" animBg="1"/>
      <p:bldP spid="916526" grpId="0" animBg="1"/>
      <p:bldP spid="916527" grpId="0" animBg="1"/>
      <p:bldP spid="916528" grpId="0" animBg="1"/>
      <p:bldP spid="916529" grpId="0" animBg="1"/>
      <p:bldP spid="916530" grpId="0" animBg="1"/>
      <p:bldP spid="916531" grpId="0" animBg="1"/>
      <p:bldP spid="916532" grpId="0" animBg="1"/>
      <p:bldP spid="916533" grpId="0" animBg="1"/>
      <p:bldP spid="916534" grpId="0" animBg="1"/>
      <p:bldP spid="916535" grpId="0" animBg="1"/>
      <p:bldP spid="916536" grpId="0" animBg="1"/>
      <p:bldP spid="916537" grpId="0"/>
      <p:bldP spid="91653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Text Box 2"/>
          <p:cNvSpPr txBox="1">
            <a:spLocks noChangeArrowheads="1"/>
          </p:cNvSpPr>
          <p:nvPr/>
        </p:nvSpPr>
        <p:spPr bwMode="auto">
          <a:xfrm>
            <a:off x="3249613" y="969963"/>
            <a:ext cx="24796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66CC"/>
                </a:solidFill>
                <a:latin typeface="Arial" charset="0"/>
              </a:rPr>
              <a:t>ramp to B field</a:t>
            </a:r>
          </a:p>
        </p:txBody>
      </p:sp>
      <p:sp>
        <p:nvSpPr>
          <p:cNvPr id="967683" name="Text Box 3"/>
          <p:cNvSpPr txBox="1">
            <a:spLocks noChangeArrowheads="1"/>
          </p:cNvSpPr>
          <p:nvPr/>
        </p:nvSpPr>
        <p:spPr bwMode="auto">
          <a:xfrm>
            <a:off x="692150" y="963613"/>
            <a:ext cx="7416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rgbClr val="0066CC"/>
                </a:solidFill>
                <a:latin typeface="Arial" charset="0"/>
              </a:rPr>
              <a:t>prepare mixture of K|1&gt; and Li |1,2&gt; in IR trap</a:t>
            </a:r>
          </a:p>
        </p:txBody>
      </p:sp>
      <p:sp>
        <p:nvSpPr>
          <p:cNvPr id="967684" name="Text Box 4"/>
          <p:cNvSpPr txBox="1">
            <a:spLocks noChangeArrowheads="1"/>
          </p:cNvSpPr>
          <p:nvPr/>
        </p:nvSpPr>
        <p:spPr bwMode="auto">
          <a:xfrm>
            <a:off x="2098675" y="987425"/>
            <a:ext cx="4719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rgbClr val="0066CC"/>
                </a:solidFill>
                <a:latin typeface="Arial" charset="0"/>
              </a:rPr>
              <a:t>evaporative cooling at 760 G</a:t>
            </a:r>
          </a:p>
        </p:txBody>
      </p:sp>
      <p:sp>
        <p:nvSpPr>
          <p:cNvPr id="967685" name="Text Box 5"/>
          <p:cNvSpPr txBox="1">
            <a:spLocks noChangeArrowheads="1"/>
          </p:cNvSpPr>
          <p:nvPr/>
        </p:nvSpPr>
        <p:spPr bwMode="auto">
          <a:xfrm>
            <a:off x="3854450" y="949325"/>
            <a:ext cx="1589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66CC"/>
                </a:solidFill>
                <a:latin typeface="Arial" charset="0"/>
              </a:rPr>
              <a:t>wait 10 s</a:t>
            </a:r>
          </a:p>
        </p:txBody>
      </p:sp>
      <p:sp>
        <p:nvSpPr>
          <p:cNvPr id="967686" name="Text Box 6"/>
          <p:cNvSpPr txBox="1">
            <a:spLocks noChangeArrowheads="1"/>
          </p:cNvSpPr>
          <p:nvPr/>
        </p:nvSpPr>
        <p:spPr bwMode="auto">
          <a:xfrm>
            <a:off x="3392488" y="1025525"/>
            <a:ext cx="21637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66CC"/>
                </a:solidFill>
                <a:latin typeface="Arial" charset="0"/>
              </a:rPr>
              <a:t>losses occur</a:t>
            </a:r>
          </a:p>
        </p:txBody>
      </p:sp>
      <p:sp>
        <p:nvSpPr>
          <p:cNvPr id="967687" name="Text Box 7"/>
          <p:cNvSpPr txBox="1">
            <a:spLocks noChangeArrowheads="1"/>
          </p:cNvSpPr>
          <p:nvPr/>
        </p:nvSpPr>
        <p:spPr bwMode="auto">
          <a:xfrm>
            <a:off x="1522413" y="933450"/>
            <a:ext cx="59309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66CC"/>
                </a:solidFill>
                <a:latin typeface="Arial" charset="0"/>
              </a:rPr>
              <a:t>recapture to MOT</a:t>
            </a:r>
          </a:p>
          <a:p>
            <a:r>
              <a:rPr lang="en-US" sz="2800">
                <a:solidFill>
                  <a:srgbClr val="0066CC"/>
                </a:solidFill>
                <a:latin typeface="Arial" charset="0"/>
              </a:rPr>
              <a:t>and observe remaining fluorescence</a:t>
            </a:r>
          </a:p>
        </p:txBody>
      </p:sp>
      <p:sp>
        <p:nvSpPr>
          <p:cNvPr id="967688" name="Text Box 8"/>
          <p:cNvSpPr txBox="1">
            <a:spLocks noChangeArrowheads="1"/>
          </p:cNvSpPr>
          <p:nvPr/>
        </p:nvSpPr>
        <p:spPr bwMode="auto">
          <a:xfrm>
            <a:off x="2535238" y="949325"/>
            <a:ext cx="3768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66CC"/>
                </a:solidFill>
                <a:latin typeface="Arial" charset="0"/>
              </a:rPr>
              <a:t>Prepare stable mixture</a:t>
            </a:r>
          </a:p>
        </p:txBody>
      </p:sp>
      <p:sp>
        <p:nvSpPr>
          <p:cNvPr id="967689" name="Text Box 9"/>
          <p:cNvSpPr txBox="1">
            <a:spLocks noChangeArrowheads="1"/>
          </p:cNvSpPr>
          <p:nvPr/>
        </p:nvSpPr>
        <p:spPr bwMode="auto">
          <a:xfrm>
            <a:off x="2779713" y="1374775"/>
            <a:ext cx="35290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rgbClr val="0066CC"/>
                </a:solidFill>
                <a:latin typeface="Arial" charset="0"/>
              </a:rPr>
              <a:t>state change with RF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23900" y="3563938"/>
            <a:ext cx="3087688" cy="3087687"/>
            <a:chOff x="-114" y="1117"/>
            <a:chExt cx="1945" cy="1945"/>
          </a:xfrm>
        </p:grpSpPr>
        <p:sp>
          <p:nvSpPr>
            <p:cNvPr id="25201" name="Rectangle 11"/>
            <p:cNvSpPr>
              <a:spLocks noChangeArrowheads="1"/>
            </p:cNvSpPr>
            <p:nvPr/>
          </p:nvSpPr>
          <p:spPr bwMode="auto">
            <a:xfrm rot="8100000">
              <a:off x="-114" y="1775"/>
              <a:ext cx="1945" cy="639"/>
            </a:xfrm>
            <a:prstGeom prst="rect">
              <a:avLst/>
            </a:prstGeom>
            <a:solidFill>
              <a:srgbClr val="FF9900">
                <a:alpha val="2509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5202" name="Rectangle 12"/>
            <p:cNvSpPr>
              <a:spLocks noChangeArrowheads="1"/>
            </p:cNvSpPr>
            <p:nvPr/>
          </p:nvSpPr>
          <p:spPr bwMode="auto">
            <a:xfrm rot="2700000">
              <a:off x="-115" y="1770"/>
              <a:ext cx="1945" cy="639"/>
            </a:xfrm>
            <a:prstGeom prst="rect">
              <a:avLst/>
            </a:prstGeom>
            <a:solidFill>
              <a:srgbClr val="FF9900">
                <a:alpha val="25098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25203" name="Group 13"/>
            <p:cNvGrpSpPr>
              <a:grpSpLocks/>
            </p:cNvGrpSpPr>
            <p:nvPr/>
          </p:nvGrpSpPr>
          <p:grpSpPr bwMode="auto">
            <a:xfrm flipV="1">
              <a:off x="868" y="2138"/>
              <a:ext cx="45" cy="97"/>
              <a:chOff x="1338" y="1113"/>
              <a:chExt cx="45" cy="97"/>
            </a:xfrm>
          </p:grpSpPr>
          <p:sp>
            <p:nvSpPr>
              <p:cNvPr id="25231" name="Oval 1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32" name="Line 1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04" name="Group 16"/>
            <p:cNvGrpSpPr>
              <a:grpSpLocks/>
            </p:cNvGrpSpPr>
            <p:nvPr/>
          </p:nvGrpSpPr>
          <p:grpSpPr bwMode="auto">
            <a:xfrm flipV="1">
              <a:off x="623" y="2007"/>
              <a:ext cx="45" cy="97"/>
              <a:chOff x="1338" y="1113"/>
              <a:chExt cx="45" cy="97"/>
            </a:xfrm>
          </p:grpSpPr>
          <p:sp>
            <p:nvSpPr>
              <p:cNvPr id="25229" name="Oval 1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30" name="Line 1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05" name="Group 19"/>
            <p:cNvGrpSpPr>
              <a:grpSpLocks/>
            </p:cNvGrpSpPr>
            <p:nvPr/>
          </p:nvGrpSpPr>
          <p:grpSpPr bwMode="auto">
            <a:xfrm flipV="1">
              <a:off x="1030" y="2039"/>
              <a:ext cx="45" cy="97"/>
              <a:chOff x="1338" y="1113"/>
              <a:chExt cx="45" cy="97"/>
            </a:xfrm>
          </p:grpSpPr>
          <p:sp>
            <p:nvSpPr>
              <p:cNvPr id="25227" name="Oval 2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28" name="Line 2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06" name="Group 22"/>
            <p:cNvGrpSpPr>
              <a:grpSpLocks/>
            </p:cNvGrpSpPr>
            <p:nvPr/>
          </p:nvGrpSpPr>
          <p:grpSpPr bwMode="auto">
            <a:xfrm flipV="1">
              <a:off x="809" y="1879"/>
              <a:ext cx="45" cy="97"/>
              <a:chOff x="1338" y="1113"/>
              <a:chExt cx="45" cy="97"/>
            </a:xfrm>
          </p:grpSpPr>
          <p:sp>
            <p:nvSpPr>
              <p:cNvPr id="25225" name="Oval 2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26" name="Line 2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07" name="Group 25"/>
            <p:cNvGrpSpPr>
              <a:grpSpLocks/>
            </p:cNvGrpSpPr>
            <p:nvPr/>
          </p:nvGrpSpPr>
          <p:grpSpPr bwMode="auto">
            <a:xfrm flipV="1">
              <a:off x="646" y="2119"/>
              <a:ext cx="45" cy="97"/>
              <a:chOff x="1338" y="1113"/>
              <a:chExt cx="45" cy="97"/>
            </a:xfrm>
          </p:grpSpPr>
          <p:sp>
            <p:nvSpPr>
              <p:cNvPr id="25223" name="Oval 2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24" name="Line 2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08" name="Group 28"/>
            <p:cNvGrpSpPr>
              <a:grpSpLocks/>
            </p:cNvGrpSpPr>
            <p:nvPr/>
          </p:nvGrpSpPr>
          <p:grpSpPr bwMode="auto">
            <a:xfrm flipV="1">
              <a:off x="691" y="2075"/>
              <a:ext cx="45" cy="97"/>
              <a:chOff x="1338" y="1113"/>
              <a:chExt cx="45" cy="97"/>
            </a:xfrm>
          </p:grpSpPr>
          <p:sp>
            <p:nvSpPr>
              <p:cNvPr id="25221" name="Oval 2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22" name="Line 3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09" name="Group 31"/>
            <p:cNvGrpSpPr>
              <a:grpSpLocks/>
            </p:cNvGrpSpPr>
            <p:nvPr/>
          </p:nvGrpSpPr>
          <p:grpSpPr bwMode="auto">
            <a:xfrm flipV="1">
              <a:off x="668" y="2201"/>
              <a:ext cx="45" cy="97"/>
              <a:chOff x="1338" y="1113"/>
              <a:chExt cx="45" cy="97"/>
            </a:xfrm>
          </p:grpSpPr>
          <p:sp>
            <p:nvSpPr>
              <p:cNvPr id="25219" name="Oval 3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20" name="Line 3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10" name="Group 34"/>
            <p:cNvGrpSpPr>
              <a:grpSpLocks/>
            </p:cNvGrpSpPr>
            <p:nvPr/>
          </p:nvGrpSpPr>
          <p:grpSpPr bwMode="auto">
            <a:xfrm flipV="1">
              <a:off x="1031" y="2155"/>
              <a:ext cx="45" cy="97"/>
              <a:chOff x="1338" y="1113"/>
              <a:chExt cx="45" cy="97"/>
            </a:xfrm>
          </p:grpSpPr>
          <p:sp>
            <p:nvSpPr>
              <p:cNvPr id="25217" name="Oval 3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18" name="Line 3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11" name="Group 37"/>
            <p:cNvGrpSpPr>
              <a:grpSpLocks/>
            </p:cNvGrpSpPr>
            <p:nvPr/>
          </p:nvGrpSpPr>
          <p:grpSpPr bwMode="auto">
            <a:xfrm>
              <a:off x="736" y="1946"/>
              <a:ext cx="91" cy="173"/>
              <a:chOff x="90" y="1581"/>
              <a:chExt cx="91" cy="173"/>
            </a:xfrm>
          </p:grpSpPr>
          <p:sp>
            <p:nvSpPr>
              <p:cNvPr id="25215" name="Oval 38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16" name="Line 39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212" name="Group 40"/>
            <p:cNvGrpSpPr>
              <a:grpSpLocks/>
            </p:cNvGrpSpPr>
            <p:nvPr/>
          </p:nvGrpSpPr>
          <p:grpSpPr bwMode="auto">
            <a:xfrm rot="10800000">
              <a:off x="895" y="1935"/>
              <a:ext cx="91" cy="173"/>
              <a:chOff x="90" y="1581"/>
              <a:chExt cx="91" cy="173"/>
            </a:xfrm>
          </p:grpSpPr>
          <p:sp>
            <p:nvSpPr>
              <p:cNvPr id="25213" name="Oval 41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14" name="Line 42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13" name="Group 43"/>
          <p:cNvGrpSpPr>
            <a:grpSpLocks/>
          </p:cNvGrpSpPr>
          <p:nvPr/>
        </p:nvGrpSpPr>
        <p:grpSpPr bwMode="auto">
          <a:xfrm>
            <a:off x="3563938" y="3352800"/>
            <a:ext cx="2286000" cy="2238375"/>
            <a:chOff x="2381" y="2338"/>
            <a:chExt cx="1440" cy="1410"/>
          </a:xfrm>
        </p:grpSpPr>
        <p:grpSp>
          <p:nvGrpSpPr>
            <p:cNvPr id="25136" name="Group 44"/>
            <p:cNvGrpSpPr>
              <a:grpSpLocks/>
            </p:cNvGrpSpPr>
            <p:nvPr/>
          </p:nvGrpSpPr>
          <p:grpSpPr bwMode="auto">
            <a:xfrm>
              <a:off x="2381" y="2338"/>
              <a:ext cx="1440" cy="703"/>
              <a:chOff x="2381" y="1275"/>
              <a:chExt cx="1440" cy="703"/>
            </a:xfrm>
          </p:grpSpPr>
          <p:sp>
            <p:nvSpPr>
              <p:cNvPr id="25199" name="AutoShape 45"/>
              <p:cNvSpPr>
                <a:spLocks noChangeArrowheads="1"/>
              </p:cNvSpPr>
              <p:nvPr/>
            </p:nvSpPr>
            <p:spPr bwMode="auto">
              <a:xfrm>
                <a:off x="2381" y="1298"/>
                <a:ext cx="624" cy="680"/>
              </a:xfrm>
              <a:prstGeom prst="lightningBolt">
                <a:avLst/>
              </a:prstGeom>
              <a:solidFill>
                <a:srgbClr val="FFCC00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200" name="Rectangle 46"/>
              <p:cNvSpPr>
                <a:spLocks noChangeArrowheads="1"/>
              </p:cNvSpPr>
              <p:nvPr/>
            </p:nvSpPr>
            <p:spPr bwMode="auto">
              <a:xfrm>
                <a:off x="2721" y="1275"/>
                <a:ext cx="1100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0066CC"/>
                    </a:solidFill>
                    <a:latin typeface="Arial" charset="0"/>
                  </a:rPr>
                  <a:t>resonant laser</a:t>
                </a:r>
              </a:p>
            </p:txBody>
          </p:sp>
        </p:grpSp>
        <p:grpSp>
          <p:nvGrpSpPr>
            <p:cNvPr id="25137" name="Group 47"/>
            <p:cNvGrpSpPr>
              <a:grpSpLocks/>
            </p:cNvGrpSpPr>
            <p:nvPr/>
          </p:nvGrpSpPr>
          <p:grpSpPr bwMode="auto">
            <a:xfrm>
              <a:off x="2971" y="3113"/>
              <a:ext cx="688" cy="635"/>
              <a:chOff x="964" y="1941"/>
              <a:chExt cx="688" cy="635"/>
            </a:xfrm>
          </p:grpSpPr>
          <p:sp>
            <p:nvSpPr>
              <p:cNvPr id="25138" name="Arc 48"/>
              <p:cNvSpPr>
                <a:spLocks/>
              </p:cNvSpPr>
              <p:nvPr/>
            </p:nvSpPr>
            <p:spPr bwMode="auto">
              <a:xfrm>
                <a:off x="964" y="1941"/>
                <a:ext cx="688" cy="635"/>
              </a:xfrm>
              <a:custGeom>
                <a:avLst/>
                <a:gdLst>
                  <a:gd name="T0" fmla="*/ 0 w 43001"/>
                  <a:gd name="T1" fmla="*/ 0 h 21600"/>
                  <a:gd name="T2" fmla="*/ 0 w 43001"/>
                  <a:gd name="T3" fmla="*/ 0 h 21600"/>
                  <a:gd name="T4" fmla="*/ 0 w 4300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001"/>
                  <a:gd name="T10" fmla="*/ 0 h 21600"/>
                  <a:gd name="T11" fmla="*/ 43001 w 4300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001" h="21600" fill="none" extrusionOk="0">
                    <a:moveTo>
                      <a:pt x="43001" y="2164"/>
                    </a:moveTo>
                    <a:cubicBezTo>
                      <a:pt x="41890" y="13199"/>
                      <a:pt x="32601" y="21599"/>
                      <a:pt x="21510" y="21600"/>
                    </a:cubicBezTo>
                    <a:cubicBezTo>
                      <a:pt x="10344" y="21600"/>
                      <a:pt x="1019" y="13090"/>
                      <a:pt x="0" y="1971"/>
                    </a:cubicBezTo>
                  </a:path>
                  <a:path w="43001" h="21600" stroke="0" extrusionOk="0">
                    <a:moveTo>
                      <a:pt x="43001" y="2164"/>
                    </a:moveTo>
                    <a:cubicBezTo>
                      <a:pt x="41890" y="13199"/>
                      <a:pt x="32601" y="21599"/>
                      <a:pt x="21510" y="21600"/>
                    </a:cubicBezTo>
                    <a:cubicBezTo>
                      <a:pt x="10344" y="21600"/>
                      <a:pt x="1019" y="13090"/>
                      <a:pt x="0" y="1971"/>
                    </a:cubicBezTo>
                    <a:lnTo>
                      <a:pt x="21510" y="0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grpSp>
            <p:nvGrpSpPr>
              <p:cNvPr id="25139" name="Group 49"/>
              <p:cNvGrpSpPr>
                <a:grpSpLocks/>
              </p:cNvGrpSpPr>
              <p:nvPr/>
            </p:nvGrpSpPr>
            <p:grpSpPr bwMode="auto">
              <a:xfrm flipV="1">
                <a:off x="1311" y="2327"/>
                <a:ext cx="45" cy="97"/>
                <a:chOff x="1338" y="1113"/>
                <a:chExt cx="45" cy="97"/>
              </a:xfrm>
            </p:grpSpPr>
            <p:sp>
              <p:nvSpPr>
                <p:cNvPr id="25197" name="Oval 50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98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0" name="Group 52"/>
              <p:cNvGrpSpPr>
                <a:grpSpLocks/>
              </p:cNvGrpSpPr>
              <p:nvPr/>
            </p:nvGrpSpPr>
            <p:grpSpPr bwMode="auto">
              <a:xfrm flipV="1">
                <a:off x="1266" y="2186"/>
                <a:ext cx="45" cy="97"/>
                <a:chOff x="1338" y="1113"/>
                <a:chExt cx="45" cy="97"/>
              </a:xfrm>
            </p:grpSpPr>
            <p:sp>
              <p:nvSpPr>
                <p:cNvPr id="25195" name="Oval 53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96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1" name="Group 55"/>
              <p:cNvGrpSpPr>
                <a:grpSpLocks/>
              </p:cNvGrpSpPr>
              <p:nvPr/>
            </p:nvGrpSpPr>
            <p:grpSpPr bwMode="auto">
              <a:xfrm flipV="1">
                <a:off x="1066" y="2196"/>
                <a:ext cx="45" cy="97"/>
                <a:chOff x="1338" y="1113"/>
                <a:chExt cx="45" cy="97"/>
              </a:xfrm>
            </p:grpSpPr>
            <p:sp>
              <p:nvSpPr>
                <p:cNvPr id="25193" name="Oval 56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94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2" name="Group 58"/>
              <p:cNvGrpSpPr>
                <a:grpSpLocks/>
              </p:cNvGrpSpPr>
              <p:nvPr/>
            </p:nvGrpSpPr>
            <p:grpSpPr bwMode="auto">
              <a:xfrm flipV="1">
                <a:off x="1473" y="2228"/>
                <a:ext cx="45" cy="97"/>
                <a:chOff x="1338" y="1113"/>
                <a:chExt cx="45" cy="97"/>
              </a:xfrm>
            </p:grpSpPr>
            <p:sp>
              <p:nvSpPr>
                <p:cNvPr id="25191" name="Oval 59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92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3" name="Group 61"/>
              <p:cNvGrpSpPr>
                <a:grpSpLocks/>
              </p:cNvGrpSpPr>
              <p:nvPr/>
            </p:nvGrpSpPr>
            <p:grpSpPr bwMode="auto">
              <a:xfrm flipV="1">
                <a:off x="1562" y="2056"/>
                <a:ext cx="45" cy="97"/>
                <a:chOff x="1338" y="1113"/>
                <a:chExt cx="45" cy="97"/>
              </a:xfrm>
            </p:grpSpPr>
            <p:sp>
              <p:nvSpPr>
                <p:cNvPr id="25189" name="Oval 62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90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4" name="Group 64"/>
              <p:cNvGrpSpPr>
                <a:grpSpLocks/>
              </p:cNvGrpSpPr>
              <p:nvPr/>
            </p:nvGrpSpPr>
            <p:grpSpPr bwMode="auto">
              <a:xfrm flipV="1">
                <a:off x="1298" y="1986"/>
                <a:ext cx="45" cy="97"/>
                <a:chOff x="1338" y="1113"/>
                <a:chExt cx="45" cy="97"/>
              </a:xfrm>
            </p:grpSpPr>
            <p:sp>
              <p:nvSpPr>
                <p:cNvPr id="25187" name="Oval 65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88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5" name="Group 67"/>
              <p:cNvGrpSpPr>
                <a:grpSpLocks/>
              </p:cNvGrpSpPr>
              <p:nvPr/>
            </p:nvGrpSpPr>
            <p:grpSpPr bwMode="auto">
              <a:xfrm flipV="1">
                <a:off x="1252" y="2068"/>
                <a:ext cx="45" cy="97"/>
                <a:chOff x="1338" y="1113"/>
                <a:chExt cx="45" cy="97"/>
              </a:xfrm>
            </p:grpSpPr>
            <p:sp>
              <p:nvSpPr>
                <p:cNvPr id="25185" name="Oval 68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86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6" name="Group 70"/>
              <p:cNvGrpSpPr>
                <a:grpSpLocks/>
              </p:cNvGrpSpPr>
              <p:nvPr/>
            </p:nvGrpSpPr>
            <p:grpSpPr bwMode="auto">
              <a:xfrm flipV="1">
                <a:off x="1089" y="2308"/>
                <a:ext cx="45" cy="97"/>
                <a:chOff x="1338" y="1113"/>
                <a:chExt cx="45" cy="97"/>
              </a:xfrm>
            </p:grpSpPr>
            <p:sp>
              <p:nvSpPr>
                <p:cNvPr id="25183" name="Oval 71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84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7" name="Group 73"/>
              <p:cNvGrpSpPr>
                <a:grpSpLocks/>
              </p:cNvGrpSpPr>
              <p:nvPr/>
            </p:nvGrpSpPr>
            <p:grpSpPr bwMode="auto">
              <a:xfrm flipV="1">
                <a:off x="1156" y="2110"/>
                <a:ext cx="45" cy="97"/>
                <a:chOff x="1338" y="1113"/>
                <a:chExt cx="45" cy="97"/>
              </a:xfrm>
            </p:grpSpPr>
            <p:sp>
              <p:nvSpPr>
                <p:cNvPr id="25181" name="Oval 74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82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8" name="Group 76"/>
              <p:cNvGrpSpPr>
                <a:grpSpLocks/>
              </p:cNvGrpSpPr>
              <p:nvPr/>
            </p:nvGrpSpPr>
            <p:grpSpPr bwMode="auto">
              <a:xfrm flipV="1">
                <a:off x="1495" y="2034"/>
                <a:ext cx="45" cy="97"/>
                <a:chOff x="1338" y="1113"/>
                <a:chExt cx="45" cy="97"/>
              </a:xfrm>
            </p:grpSpPr>
            <p:sp>
              <p:nvSpPr>
                <p:cNvPr id="25179" name="Oval 77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80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49" name="Group 79"/>
              <p:cNvGrpSpPr>
                <a:grpSpLocks/>
              </p:cNvGrpSpPr>
              <p:nvPr/>
            </p:nvGrpSpPr>
            <p:grpSpPr bwMode="auto">
              <a:xfrm flipV="1">
                <a:off x="1519" y="2273"/>
                <a:ext cx="45" cy="97"/>
                <a:chOff x="1338" y="1113"/>
                <a:chExt cx="45" cy="97"/>
              </a:xfrm>
            </p:grpSpPr>
            <p:sp>
              <p:nvSpPr>
                <p:cNvPr id="25177" name="Oval 80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78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0" name="Group 82"/>
              <p:cNvGrpSpPr>
                <a:grpSpLocks/>
              </p:cNvGrpSpPr>
              <p:nvPr/>
            </p:nvGrpSpPr>
            <p:grpSpPr bwMode="auto">
              <a:xfrm flipV="1">
                <a:off x="1541" y="2190"/>
                <a:ext cx="45" cy="97"/>
                <a:chOff x="1338" y="1113"/>
                <a:chExt cx="45" cy="97"/>
              </a:xfrm>
            </p:grpSpPr>
            <p:sp>
              <p:nvSpPr>
                <p:cNvPr id="25175" name="Oval 83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76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1" name="Group 85"/>
              <p:cNvGrpSpPr>
                <a:grpSpLocks/>
              </p:cNvGrpSpPr>
              <p:nvPr/>
            </p:nvGrpSpPr>
            <p:grpSpPr bwMode="auto">
              <a:xfrm>
                <a:off x="1404" y="2428"/>
                <a:ext cx="45" cy="97"/>
                <a:chOff x="1338" y="1113"/>
                <a:chExt cx="45" cy="97"/>
              </a:xfrm>
            </p:grpSpPr>
            <p:sp>
              <p:nvSpPr>
                <p:cNvPr id="25173" name="Oval 86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74" name="Line 87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2" name="Group 88"/>
              <p:cNvGrpSpPr>
                <a:grpSpLocks/>
              </p:cNvGrpSpPr>
              <p:nvPr/>
            </p:nvGrpSpPr>
            <p:grpSpPr bwMode="auto">
              <a:xfrm flipV="1">
                <a:off x="1134" y="2264"/>
                <a:ext cx="45" cy="97"/>
                <a:chOff x="1338" y="1113"/>
                <a:chExt cx="45" cy="97"/>
              </a:xfrm>
            </p:grpSpPr>
            <p:sp>
              <p:nvSpPr>
                <p:cNvPr id="25171" name="Oval 89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72" name="Line 90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3" name="Group 91"/>
              <p:cNvGrpSpPr>
                <a:grpSpLocks/>
              </p:cNvGrpSpPr>
              <p:nvPr/>
            </p:nvGrpSpPr>
            <p:grpSpPr bwMode="auto">
              <a:xfrm flipV="1">
                <a:off x="1111" y="2390"/>
                <a:ext cx="45" cy="97"/>
                <a:chOff x="1338" y="1113"/>
                <a:chExt cx="45" cy="97"/>
              </a:xfrm>
            </p:grpSpPr>
            <p:sp>
              <p:nvSpPr>
                <p:cNvPr id="25169" name="Oval 92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70" name="Line 93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4" name="Group 94"/>
              <p:cNvGrpSpPr>
                <a:grpSpLocks/>
              </p:cNvGrpSpPr>
              <p:nvPr/>
            </p:nvGrpSpPr>
            <p:grpSpPr bwMode="auto">
              <a:xfrm flipV="1">
                <a:off x="1474" y="2344"/>
                <a:ext cx="45" cy="97"/>
                <a:chOff x="1338" y="1113"/>
                <a:chExt cx="45" cy="97"/>
              </a:xfrm>
            </p:grpSpPr>
            <p:sp>
              <p:nvSpPr>
                <p:cNvPr id="25167" name="Oval 95"/>
                <p:cNvSpPr>
                  <a:spLocks noChangeArrowheads="1"/>
                </p:cNvSpPr>
                <p:nvPr/>
              </p:nvSpPr>
              <p:spPr bwMode="auto">
                <a:xfrm>
                  <a:off x="1338" y="1157"/>
                  <a:ext cx="45" cy="45"/>
                </a:xfrm>
                <a:prstGeom prst="ellipse">
                  <a:avLst/>
                </a:prstGeom>
                <a:solidFill>
                  <a:srgbClr val="FF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68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360" y="1113"/>
                  <a:ext cx="0" cy="97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5" name="Group 97"/>
              <p:cNvGrpSpPr>
                <a:grpSpLocks/>
              </p:cNvGrpSpPr>
              <p:nvPr/>
            </p:nvGrpSpPr>
            <p:grpSpPr bwMode="auto">
              <a:xfrm>
                <a:off x="1383" y="2296"/>
                <a:ext cx="91" cy="173"/>
                <a:chOff x="90" y="1581"/>
                <a:chExt cx="91" cy="173"/>
              </a:xfrm>
            </p:grpSpPr>
            <p:sp>
              <p:nvSpPr>
                <p:cNvPr id="25165" name="Oval 98"/>
                <p:cNvSpPr>
                  <a:spLocks noChangeArrowheads="1"/>
                </p:cNvSpPr>
                <p:nvPr/>
              </p:nvSpPr>
              <p:spPr bwMode="auto">
                <a:xfrm>
                  <a:off x="90" y="1637"/>
                  <a:ext cx="91" cy="91"/>
                </a:xfrm>
                <a:prstGeom prst="ellipse">
                  <a:avLst/>
                </a:prstGeom>
                <a:solidFill>
                  <a:srgbClr val="99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66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136" y="1581"/>
                  <a:ext cx="0" cy="17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6" name="Group 100"/>
              <p:cNvGrpSpPr>
                <a:grpSpLocks/>
              </p:cNvGrpSpPr>
              <p:nvPr/>
            </p:nvGrpSpPr>
            <p:grpSpPr bwMode="auto">
              <a:xfrm>
                <a:off x="1179" y="2135"/>
                <a:ext cx="91" cy="173"/>
                <a:chOff x="90" y="1581"/>
                <a:chExt cx="91" cy="173"/>
              </a:xfrm>
            </p:grpSpPr>
            <p:sp>
              <p:nvSpPr>
                <p:cNvPr id="25163" name="Oval 101"/>
                <p:cNvSpPr>
                  <a:spLocks noChangeArrowheads="1"/>
                </p:cNvSpPr>
                <p:nvPr/>
              </p:nvSpPr>
              <p:spPr bwMode="auto">
                <a:xfrm>
                  <a:off x="90" y="1637"/>
                  <a:ext cx="91" cy="91"/>
                </a:xfrm>
                <a:prstGeom prst="ellipse">
                  <a:avLst/>
                </a:prstGeom>
                <a:solidFill>
                  <a:srgbClr val="99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64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136" y="1581"/>
                  <a:ext cx="0" cy="17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7" name="Group 103"/>
              <p:cNvGrpSpPr>
                <a:grpSpLocks/>
              </p:cNvGrpSpPr>
              <p:nvPr/>
            </p:nvGrpSpPr>
            <p:grpSpPr bwMode="auto">
              <a:xfrm>
                <a:off x="1338" y="2124"/>
                <a:ext cx="91" cy="173"/>
                <a:chOff x="90" y="1581"/>
                <a:chExt cx="91" cy="173"/>
              </a:xfrm>
            </p:grpSpPr>
            <p:sp>
              <p:nvSpPr>
                <p:cNvPr id="25161" name="Oval 104"/>
                <p:cNvSpPr>
                  <a:spLocks noChangeArrowheads="1"/>
                </p:cNvSpPr>
                <p:nvPr/>
              </p:nvSpPr>
              <p:spPr bwMode="auto">
                <a:xfrm>
                  <a:off x="90" y="1637"/>
                  <a:ext cx="91" cy="91"/>
                </a:xfrm>
                <a:prstGeom prst="ellipse">
                  <a:avLst/>
                </a:prstGeom>
                <a:solidFill>
                  <a:srgbClr val="99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62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36" y="1581"/>
                  <a:ext cx="0" cy="17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  <p:grpSp>
            <p:nvGrpSpPr>
              <p:cNvPr id="25158" name="Group 106"/>
              <p:cNvGrpSpPr>
                <a:grpSpLocks/>
              </p:cNvGrpSpPr>
              <p:nvPr/>
            </p:nvGrpSpPr>
            <p:grpSpPr bwMode="auto">
              <a:xfrm>
                <a:off x="1153" y="2287"/>
                <a:ext cx="91" cy="173"/>
                <a:chOff x="90" y="1581"/>
                <a:chExt cx="91" cy="173"/>
              </a:xfrm>
            </p:grpSpPr>
            <p:sp>
              <p:nvSpPr>
                <p:cNvPr id="25159" name="Oval 107"/>
                <p:cNvSpPr>
                  <a:spLocks noChangeArrowheads="1"/>
                </p:cNvSpPr>
                <p:nvPr/>
              </p:nvSpPr>
              <p:spPr bwMode="auto">
                <a:xfrm>
                  <a:off x="90" y="1637"/>
                  <a:ext cx="91" cy="91"/>
                </a:xfrm>
                <a:prstGeom prst="ellipse">
                  <a:avLst/>
                </a:prstGeom>
                <a:solidFill>
                  <a:srgbClr val="990000"/>
                </a:solidFill>
                <a:ln w="9525" algn="ctr">
                  <a:noFill/>
                  <a:round/>
                  <a:headEnd/>
                  <a:tailEnd/>
                </a:ln>
              </p:spPr>
              <p:txBody>
                <a:bodyPr anchor="ctr">
                  <a:spAutoFit/>
                </a:bodyPr>
                <a:lstStyle/>
                <a:p>
                  <a:endParaRPr lang="de-DE"/>
                </a:p>
              </p:txBody>
            </p:sp>
            <p:sp>
              <p:nvSpPr>
                <p:cNvPr id="2516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136" y="1581"/>
                  <a:ext cx="0" cy="173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 type="arrow" w="sm" len="sm"/>
                </a:ln>
              </p:spPr>
              <p:txBody>
                <a:bodyPr>
                  <a:spAutoFit/>
                </a:bodyPr>
                <a:lstStyle/>
                <a:p>
                  <a:endParaRPr lang="de-DE"/>
                </a:p>
              </p:txBody>
            </p:sp>
          </p:grpSp>
        </p:grpSp>
      </p:grpSp>
      <p:sp>
        <p:nvSpPr>
          <p:cNvPr id="24588" name="Line 109"/>
          <p:cNvSpPr>
            <a:spLocks noChangeShapeType="1"/>
          </p:cNvSpPr>
          <p:nvPr/>
        </p:nvSpPr>
        <p:spPr bwMode="auto">
          <a:xfrm>
            <a:off x="431800" y="6237288"/>
            <a:ext cx="8172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4589" name="Text Box 110"/>
          <p:cNvSpPr txBox="1">
            <a:spLocks noChangeArrowheads="1"/>
          </p:cNvSpPr>
          <p:nvPr/>
        </p:nvSpPr>
        <p:spPr bwMode="auto">
          <a:xfrm>
            <a:off x="8151813" y="6407150"/>
            <a:ext cx="90328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B [G]</a:t>
            </a:r>
          </a:p>
        </p:txBody>
      </p:sp>
      <p:grpSp>
        <p:nvGrpSpPr>
          <p:cNvPr id="25764" name="Group 111"/>
          <p:cNvGrpSpPr>
            <a:grpSpLocks/>
          </p:cNvGrpSpPr>
          <p:nvPr/>
        </p:nvGrpSpPr>
        <p:grpSpPr bwMode="auto">
          <a:xfrm>
            <a:off x="6430963" y="3736975"/>
            <a:ext cx="1820862" cy="1857375"/>
            <a:chOff x="431" y="984"/>
            <a:chExt cx="1147" cy="1170"/>
          </a:xfrm>
        </p:grpSpPr>
        <p:sp>
          <p:nvSpPr>
            <p:cNvPr id="24988" name="Arc 112"/>
            <p:cNvSpPr>
              <a:spLocks/>
            </p:cNvSpPr>
            <p:nvPr/>
          </p:nvSpPr>
          <p:spPr bwMode="auto">
            <a:xfrm>
              <a:off x="431" y="984"/>
              <a:ext cx="1147" cy="1170"/>
            </a:xfrm>
            <a:custGeom>
              <a:avLst/>
              <a:gdLst>
                <a:gd name="T0" fmla="*/ 1 w 43001"/>
                <a:gd name="T1" fmla="*/ 0 h 21600"/>
                <a:gd name="T2" fmla="*/ 0 w 43001"/>
                <a:gd name="T3" fmla="*/ 0 h 21600"/>
                <a:gd name="T4" fmla="*/ 0 w 43001"/>
                <a:gd name="T5" fmla="*/ 0 h 21600"/>
                <a:gd name="T6" fmla="*/ 0 60000 65536"/>
                <a:gd name="T7" fmla="*/ 0 60000 65536"/>
                <a:gd name="T8" fmla="*/ 0 60000 65536"/>
                <a:gd name="T9" fmla="*/ 0 w 43001"/>
                <a:gd name="T10" fmla="*/ 0 h 21600"/>
                <a:gd name="T11" fmla="*/ 43001 w 430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01" h="21600" fill="none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</a:path>
                <a:path w="43001" h="21600" stroke="0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  <a:lnTo>
                    <a:pt x="2151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24989" name="Group 113"/>
            <p:cNvGrpSpPr>
              <a:grpSpLocks/>
            </p:cNvGrpSpPr>
            <p:nvPr/>
          </p:nvGrpSpPr>
          <p:grpSpPr bwMode="auto">
            <a:xfrm>
              <a:off x="702" y="1474"/>
              <a:ext cx="45" cy="97"/>
              <a:chOff x="1338" y="1113"/>
              <a:chExt cx="45" cy="97"/>
            </a:xfrm>
          </p:grpSpPr>
          <p:sp>
            <p:nvSpPr>
              <p:cNvPr id="25134" name="Oval 11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35" name="Line 11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0" name="Group 116"/>
            <p:cNvGrpSpPr>
              <a:grpSpLocks/>
            </p:cNvGrpSpPr>
            <p:nvPr/>
          </p:nvGrpSpPr>
          <p:grpSpPr bwMode="auto">
            <a:xfrm flipV="1">
              <a:off x="635" y="1754"/>
              <a:ext cx="45" cy="97"/>
              <a:chOff x="1338" y="1113"/>
              <a:chExt cx="45" cy="97"/>
            </a:xfrm>
          </p:grpSpPr>
          <p:sp>
            <p:nvSpPr>
              <p:cNvPr id="25132" name="Oval 11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33" name="Line 11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1" name="Group 119"/>
            <p:cNvGrpSpPr>
              <a:grpSpLocks/>
            </p:cNvGrpSpPr>
            <p:nvPr/>
          </p:nvGrpSpPr>
          <p:grpSpPr bwMode="auto">
            <a:xfrm>
              <a:off x="544" y="1453"/>
              <a:ext cx="45" cy="97"/>
              <a:chOff x="1338" y="1113"/>
              <a:chExt cx="45" cy="97"/>
            </a:xfrm>
          </p:grpSpPr>
          <p:sp>
            <p:nvSpPr>
              <p:cNvPr id="25130" name="Oval 12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31" name="Line 12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2" name="Group 122"/>
            <p:cNvGrpSpPr>
              <a:grpSpLocks/>
            </p:cNvGrpSpPr>
            <p:nvPr/>
          </p:nvGrpSpPr>
          <p:grpSpPr bwMode="auto">
            <a:xfrm flipV="1">
              <a:off x="521" y="1080"/>
              <a:ext cx="45" cy="97"/>
              <a:chOff x="1338" y="1113"/>
              <a:chExt cx="45" cy="97"/>
            </a:xfrm>
          </p:grpSpPr>
          <p:sp>
            <p:nvSpPr>
              <p:cNvPr id="25128" name="Oval 12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29" name="Line 12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3" name="Group 125"/>
            <p:cNvGrpSpPr>
              <a:grpSpLocks/>
            </p:cNvGrpSpPr>
            <p:nvPr/>
          </p:nvGrpSpPr>
          <p:grpSpPr bwMode="auto">
            <a:xfrm>
              <a:off x="815" y="1080"/>
              <a:ext cx="45" cy="97"/>
              <a:chOff x="1338" y="1113"/>
              <a:chExt cx="45" cy="97"/>
            </a:xfrm>
          </p:grpSpPr>
          <p:sp>
            <p:nvSpPr>
              <p:cNvPr id="25126" name="Oval 12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27" name="Line 12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4" name="Group 128"/>
            <p:cNvGrpSpPr>
              <a:grpSpLocks/>
            </p:cNvGrpSpPr>
            <p:nvPr/>
          </p:nvGrpSpPr>
          <p:grpSpPr bwMode="auto">
            <a:xfrm flipV="1">
              <a:off x="770" y="1376"/>
              <a:ext cx="45" cy="97"/>
              <a:chOff x="1338" y="1113"/>
              <a:chExt cx="45" cy="97"/>
            </a:xfrm>
          </p:grpSpPr>
          <p:sp>
            <p:nvSpPr>
              <p:cNvPr id="25124" name="Oval 12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25" name="Line 13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5" name="Group 131"/>
            <p:cNvGrpSpPr>
              <a:grpSpLocks/>
            </p:cNvGrpSpPr>
            <p:nvPr/>
          </p:nvGrpSpPr>
          <p:grpSpPr bwMode="auto">
            <a:xfrm>
              <a:off x="748" y="1614"/>
              <a:ext cx="45" cy="97"/>
              <a:chOff x="1338" y="1113"/>
              <a:chExt cx="45" cy="97"/>
            </a:xfrm>
          </p:grpSpPr>
          <p:sp>
            <p:nvSpPr>
              <p:cNvPr id="25122" name="Oval 13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23" name="Line 13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6" name="Group 134"/>
            <p:cNvGrpSpPr>
              <a:grpSpLocks/>
            </p:cNvGrpSpPr>
            <p:nvPr/>
          </p:nvGrpSpPr>
          <p:grpSpPr bwMode="auto">
            <a:xfrm flipV="1">
              <a:off x="589" y="1577"/>
              <a:ext cx="45" cy="97"/>
              <a:chOff x="1338" y="1113"/>
              <a:chExt cx="45" cy="97"/>
            </a:xfrm>
          </p:grpSpPr>
          <p:sp>
            <p:nvSpPr>
              <p:cNvPr id="25120" name="Oval 13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21" name="Line 13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7" name="Group 137"/>
            <p:cNvGrpSpPr>
              <a:grpSpLocks/>
            </p:cNvGrpSpPr>
            <p:nvPr/>
          </p:nvGrpSpPr>
          <p:grpSpPr bwMode="auto">
            <a:xfrm>
              <a:off x="544" y="1221"/>
              <a:ext cx="45" cy="97"/>
              <a:chOff x="1338" y="1113"/>
              <a:chExt cx="45" cy="97"/>
            </a:xfrm>
          </p:grpSpPr>
          <p:sp>
            <p:nvSpPr>
              <p:cNvPr id="25118" name="Oval 13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19" name="Line 13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8" name="Group 140"/>
            <p:cNvGrpSpPr>
              <a:grpSpLocks/>
            </p:cNvGrpSpPr>
            <p:nvPr/>
          </p:nvGrpSpPr>
          <p:grpSpPr bwMode="auto">
            <a:xfrm flipV="1">
              <a:off x="860" y="1223"/>
              <a:ext cx="45" cy="97"/>
              <a:chOff x="1338" y="1113"/>
              <a:chExt cx="45" cy="97"/>
            </a:xfrm>
          </p:grpSpPr>
          <p:sp>
            <p:nvSpPr>
              <p:cNvPr id="25116" name="Oval 14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17" name="Line 14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999" name="Group 143"/>
            <p:cNvGrpSpPr>
              <a:grpSpLocks/>
            </p:cNvGrpSpPr>
            <p:nvPr/>
          </p:nvGrpSpPr>
          <p:grpSpPr bwMode="auto">
            <a:xfrm flipV="1">
              <a:off x="905" y="1341"/>
              <a:ext cx="45" cy="97"/>
              <a:chOff x="1338" y="1113"/>
              <a:chExt cx="45" cy="97"/>
            </a:xfrm>
          </p:grpSpPr>
          <p:sp>
            <p:nvSpPr>
              <p:cNvPr id="25114" name="Oval 14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15" name="Line 14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0" name="Group 146"/>
            <p:cNvGrpSpPr>
              <a:grpSpLocks/>
            </p:cNvGrpSpPr>
            <p:nvPr/>
          </p:nvGrpSpPr>
          <p:grpSpPr bwMode="auto">
            <a:xfrm flipV="1">
              <a:off x="976" y="1220"/>
              <a:ext cx="45" cy="97"/>
              <a:chOff x="1338" y="1113"/>
              <a:chExt cx="45" cy="97"/>
            </a:xfrm>
          </p:grpSpPr>
          <p:sp>
            <p:nvSpPr>
              <p:cNvPr id="25112" name="Oval 14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13" name="Line 14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1" name="Group 149"/>
            <p:cNvGrpSpPr>
              <a:grpSpLocks/>
            </p:cNvGrpSpPr>
            <p:nvPr/>
          </p:nvGrpSpPr>
          <p:grpSpPr bwMode="auto">
            <a:xfrm>
              <a:off x="1384" y="1221"/>
              <a:ext cx="45" cy="97"/>
              <a:chOff x="1338" y="1113"/>
              <a:chExt cx="45" cy="97"/>
            </a:xfrm>
          </p:grpSpPr>
          <p:sp>
            <p:nvSpPr>
              <p:cNvPr id="25110" name="Oval 15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11" name="Line 15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2" name="Group 152"/>
            <p:cNvGrpSpPr>
              <a:grpSpLocks/>
            </p:cNvGrpSpPr>
            <p:nvPr/>
          </p:nvGrpSpPr>
          <p:grpSpPr bwMode="auto">
            <a:xfrm flipV="1">
              <a:off x="1406" y="1371"/>
              <a:ext cx="45" cy="97"/>
              <a:chOff x="1338" y="1113"/>
              <a:chExt cx="45" cy="97"/>
            </a:xfrm>
          </p:grpSpPr>
          <p:sp>
            <p:nvSpPr>
              <p:cNvPr id="25108" name="Oval 15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09" name="Line 15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3" name="Group 155"/>
            <p:cNvGrpSpPr>
              <a:grpSpLocks/>
            </p:cNvGrpSpPr>
            <p:nvPr/>
          </p:nvGrpSpPr>
          <p:grpSpPr bwMode="auto">
            <a:xfrm>
              <a:off x="1360" y="1494"/>
              <a:ext cx="45" cy="97"/>
              <a:chOff x="1338" y="1113"/>
              <a:chExt cx="45" cy="97"/>
            </a:xfrm>
          </p:grpSpPr>
          <p:sp>
            <p:nvSpPr>
              <p:cNvPr id="25106" name="Oval 15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07" name="Line 15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4" name="Group 158"/>
            <p:cNvGrpSpPr>
              <a:grpSpLocks/>
            </p:cNvGrpSpPr>
            <p:nvPr/>
          </p:nvGrpSpPr>
          <p:grpSpPr bwMode="auto">
            <a:xfrm>
              <a:off x="1270" y="1429"/>
              <a:ext cx="45" cy="97"/>
              <a:chOff x="1338" y="1113"/>
              <a:chExt cx="45" cy="97"/>
            </a:xfrm>
          </p:grpSpPr>
          <p:sp>
            <p:nvSpPr>
              <p:cNvPr id="25104" name="Oval 15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05" name="Line 16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5" name="Group 161"/>
            <p:cNvGrpSpPr>
              <a:grpSpLocks/>
            </p:cNvGrpSpPr>
            <p:nvPr/>
          </p:nvGrpSpPr>
          <p:grpSpPr bwMode="auto">
            <a:xfrm flipV="1">
              <a:off x="1224" y="1389"/>
              <a:ext cx="45" cy="97"/>
              <a:chOff x="1338" y="1113"/>
              <a:chExt cx="45" cy="97"/>
            </a:xfrm>
          </p:grpSpPr>
          <p:sp>
            <p:nvSpPr>
              <p:cNvPr id="25102" name="Oval 16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03" name="Line 16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6" name="Group 164"/>
            <p:cNvGrpSpPr>
              <a:grpSpLocks/>
            </p:cNvGrpSpPr>
            <p:nvPr/>
          </p:nvGrpSpPr>
          <p:grpSpPr bwMode="auto">
            <a:xfrm flipV="1">
              <a:off x="1158" y="1465"/>
              <a:ext cx="45" cy="97"/>
              <a:chOff x="1338" y="1113"/>
              <a:chExt cx="45" cy="97"/>
            </a:xfrm>
          </p:grpSpPr>
          <p:sp>
            <p:nvSpPr>
              <p:cNvPr id="25100" name="Oval 16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101" name="Line 16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7" name="Group 167"/>
            <p:cNvGrpSpPr>
              <a:grpSpLocks/>
            </p:cNvGrpSpPr>
            <p:nvPr/>
          </p:nvGrpSpPr>
          <p:grpSpPr bwMode="auto">
            <a:xfrm>
              <a:off x="1088" y="1356"/>
              <a:ext cx="45" cy="97"/>
              <a:chOff x="1338" y="1113"/>
              <a:chExt cx="45" cy="97"/>
            </a:xfrm>
          </p:grpSpPr>
          <p:sp>
            <p:nvSpPr>
              <p:cNvPr id="25098" name="Oval 16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99" name="Line 16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8" name="Group 170"/>
            <p:cNvGrpSpPr>
              <a:grpSpLocks/>
            </p:cNvGrpSpPr>
            <p:nvPr/>
          </p:nvGrpSpPr>
          <p:grpSpPr bwMode="auto">
            <a:xfrm flipV="1">
              <a:off x="1020" y="1474"/>
              <a:ext cx="45" cy="97"/>
              <a:chOff x="1338" y="1113"/>
              <a:chExt cx="45" cy="97"/>
            </a:xfrm>
          </p:grpSpPr>
          <p:sp>
            <p:nvSpPr>
              <p:cNvPr id="25096" name="Oval 17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97" name="Line 17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09" name="Group 173"/>
            <p:cNvGrpSpPr>
              <a:grpSpLocks/>
            </p:cNvGrpSpPr>
            <p:nvPr/>
          </p:nvGrpSpPr>
          <p:grpSpPr bwMode="auto">
            <a:xfrm flipV="1">
              <a:off x="927" y="1490"/>
              <a:ext cx="45" cy="97"/>
              <a:chOff x="1338" y="1113"/>
              <a:chExt cx="45" cy="97"/>
            </a:xfrm>
          </p:grpSpPr>
          <p:sp>
            <p:nvSpPr>
              <p:cNvPr id="25094" name="Oval 17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95" name="Line 17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0" name="Group 176"/>
            <p:cNvGrpSpPr>
              <a:grpSpLocks/>
            </p:cNvGrpSpPr>
            <p:nvPr/>
          </p:nvGrpSpPr>
          <p:grpSpPr bwMode="auto">
            <a:xfrm flipV="1">
              <a:off x="1223" y="1571"/>
              <a:ext cx="45" cy="97"/>
              <a:chOff x="1338" y="1113"/>
              <a:chExt cx="45" cy="97"/>
            </a:xfrm>
          </p:grpSpPr>
          <p:sp>
            <p:nvSpPr>
              <p:cNvPr id="25092" name="Oval 17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93" name="Line 17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1" name="Group 179"/>
            <p:cNvGrpSpPr>
              <a:grpSpLocks/>
            </p:cNvGrpSpPr>
            <p:nvPr/>
          </p:nvGrpSpPr>
          <p:grpSpPr bwMode="auto">
            <a:xfrm>
              <a:off x="1087" y="1589"/>
              <a:ext cx="45" cy="97"/>
              <a:chOff x="1338" y="1113"/>
              <a:chExt cx="45" cy="97"/>
            </a:xfrm>
          </p:grpSpPr>
          <p:sp>
            <p:nvSpPr>
              <p:cNvPr id="25090" name="Oval 18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91" name="Line 18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2" name="Group 182"/>
            <p:cNvGrpSpPr>
              <a:grpSpLocks/>
            </p:cNvGrpSpPr>
            <p:nvPr/>
          </p:nvGrpSpPr>
          <p:grpSpPr bwMode="auto">
            <a:xfrm>
              <a:off x="1180" y="1800"/>
              <a:ext cx="45" cy="97"/>
              <a:chOff x="1338" y="1113"/>
              <a:chExt cx="45" cy="97"/>
            </a:xfrm>
          </p:grpSpPr>
          <p:sp>
            <p:nvSpPr>
              <p:cNvPr id="25088" name="Oval 18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89" name="Line 18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3" name="Group 185"/>
            <p:cNvGrpSpPr>
              <a:grpSpLocks/>
            </p:cNvGrpSpPr>
            <p:nvPr/>
          </p:nvGrpSpPr>
          <p:grpSpPr bwMode="auto">
            <a:xfrm flipV="1">
              <a:off x="1042" y="1888"/>
              <a:ext cx="45" cy="97"/>
              <a:chOff x="1338" y="1113"/>
              <a:chExt cx="45" cy="97"/>
            </a:xfrm>
          </p:grpSpPr>
          <p:sp>
            <p:nvSpPr>
              <p:cNvPr id="25086" name="Oval 18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87" name="Line 18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4" name="Group 188"/>
            <p:cNvGrpSpPr>
              <a:grpSpLocks/>
            </p:cNvGrpSpPr>
            <p:nvPr/>
          </p:nvGrpSpPr>
          <p:grpSpPr bwMode="auto">
            <a:xfrm flipV="1">
              <a:off x="1382" y="1611"/>
              <a:ext cx="45" cy="97"/>
              <a:chOff x="1338" y="1113"/>
              <a:chExt cx="45" cy="97"/>
            </a:xfrm>
          </p:grpSpPr>
          <p:sp>
            <p:nvSpPr>
              <p:cNvPr id="25084" name="Oval 18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85" name="Line 19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5" name="Group 191"/>
            <p:cNvGrpSpPr>
              <a:grpSpLocks/>
            </p:cNvGrpSpPr>
            <p:nvPr/>
          </p:nvGrpSpPr>
          <p:grpSpPr bwMode="auto">
            <a:xfrm>
              <a:off x="1293" y="1650"/>
              <a:ext cx="45" cy="97"/>
              <a:chOff x="1338" y="1113"/>
              <a:chExt cx="45" cy="97"/>
            </a:xfrm>
          </p:grpSpPr>
          <p:sp>
            <p:nvSpPr>
              <p:cNvPr id="25082" name="Oval 19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83" name="Line 19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6" name="Group 194"/>
            <p:cNvGrpSpPr>
              <a:grpSpLocks/>
            </p:cNvGrpSpPr>
            <p:nvPr/>
          </p:nvGrpSpPr>
          <p:grpSpPr bwMode="auto">
            <a:xfrm>
              <a:off x="1225" y="1703"/>
              <a:ext cx="45" cy="97"/>
              <a:chOff x="1338" y="1113"/>
              <a:chExt cx="45" cy="97"/>
            </a:xfrm>
          </p:grpSpPr>
          <p:sp>
            <p:nvSpPr>
              <p:cNvPr id="25080" name="Oval 19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81" name="Line 19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7" name="Group 197"/>
            <p:cNvGrpSpPr>
              <a:grpSpLocks/>
            </p:cNvGrpSpPr>
            <p:nvPr/>
          </p:nvGrpSpPr>
          <p:grpSpPr bwMode="auto">
            <a:xfrm>
              <a:off x="927" y="1830"/>
              <a:ext cx="45" cy="97"/>
              <a:chOff x="1338" y="1113"/>
              <a:chExt cx="45" cy="97"/>
            </a:xfrm>
          </p:grpSpPr>
          <p:sp>
            <p:nvSpPr>
              <p:cNvPr id="25078" name="Oval 19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79" name="Line 19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8" name="Group 200"/>
            <p:cNvGrpSpPr>
              <a:grpSpLocks/>
            </p:cNvGrpSpPr>
            <p:nvPr/>
          </p:nvGrpSpPr>
          <p:grpSpPr bwMode="auto">
            <a:xfrm>
              <a:off x="1111" y="1858"/>
              <a:ext cx="45" cy="97"/>
              <a:chOff x="1338" y="1113"/>
              <a:chExt cx="45" cy="97"/>
            </a:xfrm>
          </p:grpSpPr>
          <p:sp>
            <p:nvSpPr>
              <p:cNvPr id="25076" name="Oval 20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77" name="Line 20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19" name="Group 203"/>
            <p:cNvGrpSpPr>
              <a:grpSpLocks/>
            </p:cNvGrpSpPr>
            <p:nvPr/>
          </p:nvGrpSpPr>
          <p:grpSpPr bwMode="auto">
            <a:xfrm>
              <a:off x="1113" y="1987"/>
              <a:ext cx="45" cy="97"/>
              <a:chOff x="1338" y="1113"/>
              <a:chExt cx="45" cy="97"/>
            </a:xfrm>
          </p:grpSpPr>
          <p:sp>
            <p:nvSpPr>
              <p:cNvPr id="25074" name="Oval 20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75" name="Line 20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0" name="Group 206"/>
            <p:cNvGrpSpPr>
              <a:grpSpLocks/>
            </p:cNvGrpSpPr>
            <p:nvPr/>
          </p:nvGrpSpPr>
          <p:grpSpPr bwMode="auto">
            <a:xfrm flipV="1">
              <a:off x="880" y="2013"/>
              <a:ext cx="45" cy="97"/>
              <a:chOff x="1338" y="1113"/>
              <a:chExt cx="45" cy="97"/>
            </a:xfrm>
          </p:grpSpPr>
          <p:sp>
            <p:nvSpPr>
              <p:cNvPr id="25072" name="Oval 20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73" name="Line 20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1" name="Group 209"/>
            <p:cNvGrpSpPr>
              <a:grpSpLocks/>
            </p:cNvGrpSpPr>
            <p:nvPr/>
          </p:nvGrpSpPr>
          <p:grpSpPr bwMode="auto">
            <a:xfrm>
              <a:off x="1018" y="2024"/>
              <a:ext cx="45" cy="97"/>
              <a:chOff x="1338" y="1113"/>
              <a:chExt cx="45" cy="97"/>
            </a:xfrm>
          </p:grpSpPr>
          <p:sp>
            <p:nvSpPr>
              <p:cNvPr id="25070" name="Oval 21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71" name="Line 21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2" name="Group 212"/>
            <p:cNvGrpSpPr>
              <a:grpSpLocks/>
            </p:cNvGrpSpPr>
            <p:nvPr/>
          </p:nvGrpSpPr>
          <p:grpSpPr bwMode="auto">
            <a:xfrm flipV="1">
              <a:off x="747" y="1751"/>
              <a:ext cx="45" cy="97"/>
              <a:chOff x="1338" y="1113"/>
              <a:chExt cx="45" cy="97"/>
            </a:xfrm>
          </p:grpSpPr>
          <p:sp>
            <p:nvSpPr>
              <p:cNvPr id="25068" name="Oval 21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69" name="Line 21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3" name="Group 215"/>
            <p:cNvGrpSpPr>
              <a:grpSpLocks/>
            </p:cNvGrpSpPr>
            <p:nvPr/>
          </p:nvGrpSpPr>
          <p:grpSpPr bwMode="auto">
            <a:xfrm flipV="1">
              <a:off x="1019" y="1761"/>
              <a:ext cx="45" cy="97"/>
              <a:chOff x="1338" y="1113"/>
              <a:chExt cx="45" cy="97"/>
            </a:xfrm>
          </p:grpSpPr>
          <p:sp>
            <p:nvSpPr>
              <p:cNvPr id="25066" name="Oval 21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67" name="Line 21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4" name="Group 218"/>
            <p:cNvGrpSpPr>
              <a:grpSpLocks/>
            </p:cNvGrpSpPr>
            <p:nvPr/>
          </p:nvGrpSpPr>
          <p:grpSpPr bwMode="auto">
            <a:xfrm>
              <a:off x="931" y="1708"/>
              <a:ext cx="45" cy="97"/>
              <a:chOff x="1338" y="1113"/>
              <a:chExt cx="45" cy="97"/>
            </a:xfrm>
          </p:grpSpPr>
          <p:sp>
            <p:nvSpPr>
              <p:cNvPr id="25064" name="Oval 21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65" name="Line 22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5" name="Group 221"/>
            <p:cNvGrpSpPr>
              <a:grpSpLocks/>
            </p:cNvGrpSpPr>
            <p:nvPr/>
          </p:nvGrpSpPr>
          <p:grpSpPr bwMode="auto">
            <a:xfrm flipV="1">
              <a:off x="858" y="1741"/>
              <a:ext cx="45" cy="97"/>
              <a:chOff x="1338" y="1113"/>
              <a:chExt cx="45" cy="97"/>
            </a:xfrm>
          </p:grpSpPr>
          <p:sp>
            <p:nvSpPr>
              <p:cNvPr id="25062" name="Oval 22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63" name="Line 22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6" name="Group 224"/>
            <p:cNvGrpSpPr>
              <a:grpSpLocks/>
            </p:cNvGrpSpPr>
            <p:nvPr/>
          </p:nvGrpSpPr>
          <p:grpSpPr bwMode="auto">
            <a:xfrm>
              <a:off x="837" y="1554"/>
              <a:ext cx="45" cy="97"/>
              <a:chOff x="1338" y="1113"/>
              <a:chExt cx="45" cy="97"/>
            </a:xfrm>
          </p:grpSpPr>
          <p:sp>
            <p:nvSpPr>
              <p:cNvPr id="25060" name="Oval 22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61" name="Line 22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7" name="Group 227"/>
            <p:cNvGrpSpPr>
              <a:grpSpLocks/>
            </p:cNvGrpSpPr>
            <p:nvPr/>
          </p:nvGrpSpPr>
          <p:grpSpPr bwMode="auto">
            <a:xfrm>
              <a:off x="680" y="1662"/>
              <a:ext cx="45" cy="97"/>
              <a:chOff x="1338" y="1113"/>
              <a:chExt cx="45" cy="97"/>
            </a:xfrm>
          </p:grpSpPr>
          <p:sp>
            <p:nvSpPr>
              <p:cNvPr id="25058" name="Oval 22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59" name="Line 22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8" name="Group 230"/>
            <p:cNvGrpSpPr>
              <a:grpSpLocks/>
            </p:cNvGrpSpPr>
            <p:nvPr/>
          </p:nvGrpSpPr>
          <p:grpSpPr bwMode="auto">
            <a:xfrm flipV="1">
              <a:off x="836" y="1893"/>
              <a:ext cx="45" cy="97"/>
              <a:chOff x="1338" y="1113"/>
              <a:chExt cx="45" cy="97"/>
            </a:xfrm>
          </p:grpSpPr>
          <p:sp>
            <p:nvSpPr>
              <p:cNvPr id="25056" name="Oval 23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57" name="Line 23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29" name="Group 233"/>
            <p:cNvGrpSpPr>
              <a:grpSpLocks/>
            </p:cNvGrpSpPr>
            <p:nvPr/>
          </p:nvGrpSpPr>
          <p:grpSpPr bwMode="auto">
            <a:xfrm>
              <a:off x="748" y="1896"/>
              <a:ext cx="45" cy="97"/>
              <a:chOff x="1338" y="1113"/>
              <a:chExt cx="45" cy="97"/>
            </a:xfrm>
          </p:grpSpPr>
          <p:sp>
            <p:nvSpPr>
              <p:cNvPr id="25054" name="Oval 23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55" name="Line 23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0" name="Group 236"/>
            <p:cNvGrpSpPr>
              <a:grpSpLocks/>
            </p:cNvGrpSpPr>
            <p:nvPr/>
          </p:nvGrpSpPr>
          <p:grpSpPr bwMode="auto">
            <a:xfrm>
              <a:off x="1200" y="1921"/>
              <a:ext cx="45" cy="97"/>
              <a:chOff x="1338" y="1113"/>
              <a:chExt cx="45" cy="97"/>
            </a:xfrm>
          </p:grpSpPr>
          <p:sp>
            <p:nvSpPr>
              <p:cNvPr id="25052" name="Oval 23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53" name="Line 23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1" name="Group 239"/>
            <p:cNvGrpSpPr>
              <a:grpSpLocks/>
            </p:cNvGrpSpPr>
            <p:nvPr/>
          </p:nvGrpSpPr>
          <p:grpSpPr bwMode="auto">
            <a:xfrm flipV="1">
              <a:off x="1270" y="1825"/>
              <a:ext cx="45" cy="97"/>
              <a:chOff x="1338" y="1113"/>
              <a:chExt cx="45" cy="97"/>
            </a:xfrm>
          </p:grpSpPr>
          <p:sp>
            <p:nvSpPr>
              <p:cNvPr id="25050" name="Oval 24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51" name="Line 24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2" name="Group 242"/>
            <p:cNvGrpSpPr>
              <a:grpSpLocks/>
            </p:cNvGrpSpPr>
            <p:nvPr/>
          </p:nvGrpSpPr>
          <p:grpSpPr bwMode="auto">
            <a:xfrm>
              <a:off x="1339" y="1731"/>
              <a:ext cx="45" cy="97"/>
              <a:chOff x="1338" y="1113"/>
              <a:chExt cx="45" cy="97"/>
            </a:xfrm>
          </p:grpSpPr>
          <p:sp>
            <p:nvSpPr>
              <p:cNvPr id="25048" name="Oval 24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49" name="Line 24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3" name="Group 245"/>
            <p:cNvGrpSpPr>
              <a:grpSpLocks/>
            </p:cNvGrpSpPr>
            <p:nvPr/>
          </p:nvGrpSpPr>
          <p:grpSpPr bwMode="auto">
            <a:xfrm>
              <a:off x="587" y="1313"/>
              <a:ext cx="91" cy="173"/>
              <a:chOff x="90" y="1581"/>
              <a:chExt cx="91" cy="173"/>
            </a:xfrm>
          </p:grpSpPr>
          <p:sp>
            <p:nvSpPr>
              <p:cNvPr id="25046" name="Oval 246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47" name="Line 247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4" name="Group 248"/>
            <p:cNvGrpSpPr>
              <a:grpSpLocks/>
            </p:cNvGrpSpPr>
            <p:nvPr/>
          </p:nvGrpSpPr>
          <p:grpSpPr bwMode="auto">
            <a:xfrm>
              <a:off x="953" y="1562"/>
              <a:ext cx="91" cy="173"/>
              <a:chOff x="90" y="1581"/>
              <a:chExt cx="91" cy="173"/>
            </a:xfrm>
          </p:grpSpPr>
          <p:sp>
            <p:nvSpPr>
              <p:cNvPr id="25044" name="Oval 249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45" name="Line 250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5" name="Group 251"/>
            <p:cNvGrpSpPr>
              <a:grpSpLocks/>
            </p:cNvGrpSpPr>
            <p:nvPr/>
          </p:nvGrpSpPr>
          <p:grpSpPr bwMode="auto">
            <a:xfrm>
              <a:off x="1158" y="1203"/>
              <a:ext cx="91" cy="173"/>
              <a:chOff x="90" y="1581"/>
              <a:chExt cx="91" cy="173"/>
            </a:xfrm>
          </p:grpSpPr>
          <p:sp>
            <p:nvSpPr>
              <p:cNvPr id="25042" name="Oval 252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43" name="Line 253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6" name="Group 254"/>
            <p:cNvGrpSpPr>
              <a:grpSpLocks/>
            </p:cNvGrpSpPr>
            <p:nvPr/>
          </p:nvGrpSpPr>
          <p:grpSpPr bwMode="auto">
            <a:xfrm>
              <a:off x="1086" y="1676"/>
              <a:ext cx="91" cy="173"/>
              <a:chOff x="90" y="1581"/>
              <a:chExt cx="91" cy="173"/>
            </a:xfrm>
          </p:grpSpPr>
          <p:sp>
            <p:nvSpPr>
              <p:cNvPr id="25040" name="Oval 255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41" name="Line 256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5037" name="Group 257"/>
            <p:cNvGrpSpPr>
              <a:grpSpLocks/>
            </p:cNvGrpSpPr>
            <p:nvPr/>
          </p:nvGrpSpPr>
          <p:grpSpPr bwMode="auto">
            <a:xfrm>
              <a:off x="931" y="1899"/>
              <a:ext cx="91" cy="173"/>
              <a:chOff x="90" y="1581"/>
              <a:chExt cx="91" cy="173"/>
            </a:xfrm>
          </p:grpSpPr>
          <p:sp>
            <p:nvSpPr>
              <p:cNvPr id="25038" name="Oval 258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5039" name="Line 259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25899" name="Group 260"/>
          <p:cNvGrpSpPr>
            <a:grpSpLocks/>
          </p:cNvGrpSpPr>
          <p:nvPr/>
        </p:nvGrpSpPr>
        <p:grpSpPr bwMode="auto">
          <a:xfrm>
            <a:off x="6569075" y="4052888"/>
            <a:ext cx="1568450" cy="1547812"/>
            <a:chOff x="2757" y="1168"/>
            <a:chExt cx="988" cy="975"/>
          </a:xfrm>
        </p:grpSpPr>
        <p:sp>
          <p:nvSpPr>
            <p:cNvPr id="24840" name="Arc 261"/>
            <p:cNvSpPr>
              <a:spLocks/>
            </p:cNvSpPr>
            <p:nvPr/>
          </p:nvSpPr>
          <p:spPr bwMode="auto">
            <a:xfrm>
              <a:off x="2757" y="1168"/>
              <a:ext cx="988" cy="975"/>
            </a:xfrm>
            <a:custGeom>
              <a:avLst/>
              <a:gdLst>
                <a:gd name="T0" fmla="*/ 1 w 43001"/>
                <a:gd name="T1" fmla="*/ 0 h 21600"/>
                <a:gd name="T2" fmla="*/ 0 w 43001"/>
                <a:gd name="T3" fmla="*/ 0 h 21600"/>
                <a:gd name="T4" fmla="*/ 0 w 43001"/>
                <a:gd name="T5" fmla="*/ 0 h 21600"/>
                <a:gd name="T6" fmla="*/ 0 60000 65536"/>
                <a:gd name="T7" fmla="*/ 0 60000 65536"/>
                <a:gd name="T8" fmla="*/ 0 60000 65536"/>
                <a:gd name="T9" fmla="*/ 0 w 43001"/>
                <a:gd name="T10" fmla="*/ 0 h 21600"/>
                <a:gd name="T11" fmla="*/ 43001 w 430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01" h="21600" fill="none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</a:path>
                <a:path w="43001" h="21600" stroke="0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  <a:lnTo>
                    <a:pt x="2151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24841" name="Group 262"/>
            <p:cNvGrpSpPr>
              <a:grpSpLocks/>
            </p:cNvGrpSpPr>
            <p:nvPr/>
          </p:nvGrpSpPr>
          <p:grpSpPr bwMode="auto">
            <a:xfrm>
              <a:off x="3470" y="1336"/>
              <a:ext cx="45" cy="97"/>
              <a:chOff x="1338" y="1113"/>
              <a:chExt cx="45" cy="97"/>
            </a:xfrm>
          </p:grpSpPr>
          <p:sp>
            <p:nvSpPr>
              <p:cNvPr id="24986" name="Oval 26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87" name="Line 26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2" name="Group 265"/>
            <p:cNvGrpSpPr>
              <a:grpSpLocks/>
            </p:cNvGrpSpPr>
            <p:nvPr/>
          </p:nvGrpSpPr>
          <p:grpSpPr bwMode="auto">
            <a:xfrm flipV="1">
              <a:off x="3273" y="1684"/>
              <a:ext cx="45" cy="97"/>
              <a:chOff x="1338" y="1113"/>
              <a:chExt cx="45" cy="97"/>
            </a:xfrm>
          </p:grpSpPr>
          <p:sp>
            <p:nvSpPr>
              <p:cNvPr id="24984" name="Oval 26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85" name="Line 26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3" name="Group 268"/>
            <p:cNvGrpSpPr>
              <a:grpSpLocks/>
            </p:cNvGrpSpPr>
            <p:nvPr/>
          </p:nvGrpSpPr>
          <p:grpSpPr bwMode="auto">
            <a:xfrm>
              <a:off x="3228" y="1757"/>
              <a:ext cx="45" cy="97"/>
              <a:chOff x="1338" y="1113"/>
              <a:chExt cx="45" cy="97"/>
            </a:xfrm>
          </p:grpSpPr>
          <p:sp>
            <p:nvSpPr>
              <p:cNvPr id="24982" name="Oval 26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83" name="Line 27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4" name="Group 271"/>
            <p:cNvGrpSpPr>
              <a:grpSpLocks/>
            </p:cNvGrpSpPr>
            <p:nvPr/>
          </p:nvGrpSpPr>
          <p:grpSpPr bwMode="auto">
            <a:xfrm flipV="1">
              <a:off x="3471" y="1850"/>
              <a:ext cx="45" cy="97"/>
              <a:chOff x="1338" y="1113"/>
              <a:chExt cx="45" cy="97"/>
            </a:xfrm>
          </p:grpSpPr>
          <p:sp>
            <p:nvSpPr>
              <p:cNvPr id="24980" name="Oval 27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81" name="Line 27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5" name="Group 274"/>
            <p:cNvGrpSpPr>
              <a:grpSpLocks/>
            </p:cNvGrpSpPr>
            <p:nvPr/>
          </p:nvGrpSpPr>
          <p:grpSpPr bwMode="auto">
            <a:xfrm>
              <a:off x="3105" y="1362"/>
              <a:ext cx="45" cy="97"/>
              <a:chOff x="1338" y="1113"/>
              <a:chExt cx="45" cy="97"/>
            </a:xfrm>
          </p:grpSpPr>
          <p:sp>
            <p:nvSpPr>
              <p:cNvPr id="24978" name="Oval 27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79" name="Line 27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6" name="Group 277"/>
            <p:cNvGrpSpPr>
              <a:grpSpLocks/>
            </p:cNvGrpSpPr>
            <p:nvPr/>
          </p:nvGrpSpPr>
          <p:grpSpPr bwMode="auto">
            <a:xfrm flipV="1">
              <a:off x="3448" y="1922"/>
              <a:ext cx="45" cy="97"/>
              <a:chOff x="1338" y="1113"/>
              <a:chExt cx="45" cy="97"/>
            </a:xfrm>
          </p:grpSpPr>
          <p:sp>
            <p:nvSpPr>
              <p:cNvPr id="24976" name="Oval 27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77" name="Line 27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7" name="Group 280"/>
            <p:cNvGrpSpPr>
              <a:grpSpLocks/>
            </p:cNvGrpSpPr>
            <p:nvPr/>
          </p:nvGrpSpPr>
          <p:grpSpPr bwMode="auto">
            <a:xfrm>
              <a:off x="3206" y="1608"/>
              <a:ext cx="45" cy="97"/>
              <a:chOff x="1338" y="1113"/>
              <a:chExt cx="45" cy="97"/>
            </a:xfrm>
          </p:grpSpPr>
          <p:sp>
            <p:nvSpPr>
              <p:cNvPr id="24974" name="Oval 28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75" name="Line 28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8" name="Group 283"/>
            <p:cNvGrpSpPr>
              <a:grpSpLocks/>
            </p:cNvGrpSpPr>
            <p:nvPr/>
          </p:nvGrpSpPr>
          <p:grpSpPr bwMode="auto">
            <a:xfrm flipV="1">
              <a:off x="3161" y="1849"/>
              <a:ext cx="45" cy="97"/>
              <a:chOff x="1338" y="1113"/>
              <a:chExt cx="45" cy="97"/>
            </a:xfrm>
          </p:grpSpPr>
          <p:sp>
            <p:nvSpPr>
              <p:cNvPr id="24972" name="Oval 28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73" name="Line 28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49" name="Group 286"/>
            <p:cNvGrpSpPr>
              <a:grpSpLocks/>
            </p:cNvGrpSpPr>
            <p:nvPr/>
          </p:nvGrpSpPr>
          <p:grpSpPr bwMode="auto">
            <a:xfrm>
              <a:off x="2948" y="1317"/>
              <a:ext cx="45" cy="97"/>
              <a:chOff x="1338" y="1113"/>
              <a:chExt cx="45" cy="97"/>
            </a:xfrm>
          </p:grpSpPr>
          <p:sp>
            <p:nvSpPr>
              <p:cNvPr id="24970" name="Oval 28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71" name="Line 28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0" name="Group 289"/>
            <p:cNvGrpSpPr>
              <a:grpSpLocks/>
            </p:cNvGrpSpPr>
            <p:nvPr/>
          </p:nvGrpSpPr>
          <p:grpSpPr bwMode="auto">
            <a:xfrm flipV="1">
              <a:off x="2857" y="1435"/>
              <a:ext cx="45" cy="97"/>
              <a:chOff x="1338" y="1113"/>
              <a:chExt cx="45" cy="97"/>
            </a:xfrm>
          </p:grpSpPr>
          <p:sp>
            <p:nvSpPr>
              <p:cNvPr id="24968" name="Oval 29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69" name="Line 29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1" name="Group 292"/>
            <p:cNvGrpSpPr>
              <a:grpSpLocks/>
            </p:cNvGrpSpPr>
            <p:nvPr/>
          </p:nvGrpSpPr>
          <p:grpSpPr bwMode="auto">
            <a:xfrm flipV="1">
              <a:off x="3409" y="1637"/>
              <a:ext cx="45" cy="97"/>
              <a:chOff x="1338" y="1113"/>
              <a:chExt cx="45" cy="97"/>
            </a:xfrm>
          </p:grpSpPr>
          <p:sp>
            <p:nvSpPr>
              <p:cNvPr id="24966" name="Oval 29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67" name="Line 29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2" name="Group 295"/>
            <p:cNvGrpSpPr>
              <a:grpSpLocks/>
            </p:cNvGrpSpPr>
            <p:nvPr/>
          </p:nvGrpSpPr>
          <p:grpSpPr bwMode="auto">
            <a:xfrm flipV="1">
              <a:off x="3470" y="1590"/>
              <a:ext cx="45" cy="97"/>
              <a:chOff x="1338" y="1113"/>
              <a:chExt cx="45" cy="97"/>
            </a:xfrm>
          </p:grpSpPr>
          <p:sp>
            <p:nvSpPr>
              <p:cNvPr id="24964" name="Oval 29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65" name="Line 29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3" name="Group 298"/>
            <p:cNvGrpSpPr>
              <a:grpSpLocks/>
            </p:cNvGrpSpPr>
            <p:nvPr/>
          </p:nvGrpSpPr>
          <p:grpSpPr bwMode="auto">
            <a:xfrm>
              <a:off x="3583" y="1261"/>
              <a:ext cx="45" cy="97"/>
              <a:chOff x="1338" y="1113"/>
              <a:chExt cx="45" cy="97"/>
            </a:xfrm>
          </p:grpSpPr>
          <p:sp>
            <p:nvSpPr>
              <p:cNvPr id="24962" name="Oval 29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63" name="Line 30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4" name="Group 301"/>
            <p:cNvGrpSpPr>
              <a:grpSpLocks/>
            </p:cNvGrpSpPr>
            <p:nvPr/>
          </p:nvGrpSpPr>
          <p:grpSpPr bwMode="auto">
            <a:xfrm flipV="1">
              <a:off x="3604" y="1543"/>
              <a:ext cx="45" cy="97"/>
              <a:chOff x="1338" y="1113"/>
              <a:chExt cx="45" cy="97"/>
            </a:xfrm>
          </p:grpSpPr>
          <p:sp>
            <p:nvSpPr>
              <p:cNvPr id="24960" name="Oval 30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61" name="Line 30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5" name="Group 304"/>
            <p:cNvGrpSpPr>
              <a:grpSpLocks/>
            </p:cNvGrpSpPr>
            <p:nvPr/>
          </p:nvGrpSpPr>
          <p:grpSpPr bwMode="auto">
            <a:xfrm>
              <a:off x="3626" y="1372"/>
              <a:ext cx="45" cy="97"/>
              <a:chOff x="1338" y="1113"/>
              <a:chExt cx="45" cy="97"/>
            </a:xfrm>
          </p:grpSpPr>
          <p:sp>
            <p:nvSpPr>
              <p:cNvPr id="24958" name="Oval 30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59" name="Line 30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6" name="Group 307"/>
            <p:cNvGrpSpPr>
              <a:grpSpLocks/>
            </p:cNvGrpSpPr>
            <p:nvPr/>
          </p:nvGrpSpPr>
          <p:grpSpPr bwMode="auto">
            <a:xfrm>
              <a:off x="3402" y="1425"/>
              <a:ext cx="45" cy="97"/>
              <a:chOff x="1338" y="1113"/>
              <a:chExt cx="45" cy="97"/>
            </a:xfrm>
          </p:grpSpPr>
          <p:sp>
            <p:nvSpPr>
              <p:cNvPr id="24956" name="Oval 30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57" name="Line 30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7" name="Group 310"/>
            <p:cNvGrpSpPr>
              <a:grpSpLocks/>
            </p:cNvGrpSpPr>
            <p:nvPr/>
          </p:nvGrpSpPr>
          <p:grpSpPr bwMode="auto">
            <a:xfrm flipV="1">
              <a:off x="3289" y="1395"/>
              <a:ext cx="45" cy="97"/>
              <a:chOff x="1338" y="1113"/>
              <a:chExt cx="45" cy="97"/>
            </a:xfrm>
          </p:grpSpPr>
          <p:sp>
            <p:nvSpPr>
              <p:cNvPr id="24954" name="Oval 31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55" name="Line 31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8" name="Group 313"/>
            <p:cNvGrpSpPr>
              <a:grpSpLocks/>
            </p:cNvGrpSpPr>
            <p:nvPr/>
          </p:nvGrpSpPr>
          <p:grpSpPr bwMode="auto">
            <a:xfrm flipV="1">
              <a:off x="3228" y="1507"/>
              <a:ext cx="45" cy="97"/>
              <a:chOff x="1338" y="1113"/>
              <a:chExt cx="45" cy="97"/>
            </a:xfrm>
          </p:grpSpPr>
          <p:sp>
            <p:nvSpPr>
              <p:cNvPr id="24952" name="Oval 31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53" name="Line 31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59" name="Group 316"/>
            <p:cNvGrpSpPr>
              <a:grpSpLocks/>
            </p:cNvGrpSpPr>
            <p:nvPr/>
          </p:nvGrpSpPr>
          <p:grpSpPr bwMode="auto">
            <a:xfrm>
              <a:off x="3264" y="1831"/>
              <a:ext cx="45" cy="97"/>
              <a:chOff x="1338" y="1113"/>
              <a:chExt cx="45" cy="97"/>
            </a:xfrm>
          </p:grpSpPr>
          <p:sp>
            <p:nvSpPr>
              <p:cNvPr id="24950" name="Oval 31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51" name="Line 31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0" name="Group 319"/>
            <p:cNvGrpSpPr>
              <a:grpSpLocks/>
            </p:cNvGrpSpPr>
            <p:nvPr/>
          </p:nvGrpSpPr>
          <p:grpSpPr bwMode="auto">
            <a:xfrm flipV="1">
              <a:off x="2992" y="1640"/>
              <a:ext cx="45" cy="97"/>
              <a:chOff x="1338" y="1113"/>
              <a:chExt cx="45" cy="97"/>
            </a:xfrm>
          </p:grpSpPr>
          <p:sp>
            <p:nvSpPr>
              <p:cNvPr id="24948" name="Oval 32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49" name="Line 32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1" name="Group 322"/>
            <p:cNvGrpSpPr>
              <a:grpSpLocks/>
            </p:cNvGrpSpPr>
            <p:nvPr/>
          </p:nvGrpSpPr>
          <p:grpSpPr bwMode="auto">
            <a:xfrm flipV="1">
              <a:off x="3131" y="1518"/>
              <a:ext cx="45" cy="97"/>
              <a:chOff x="1338" y="1113"/>
              <a:chExt cx="45" cy="97"/>
            </a:xfrm>
          </p:grpSpPr>
          <p:sp>
            <p:nvSpPr>
              <p:cNvPr id="24946" name="Oval 32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47" name="Line 32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2" name="Group 325"/>
            <p:cNvGrpSpPr>
              <a:grpSpLocks/>
            </p:cNvGrpSpPr>
            <p:nvPr/>
          </p:nvGrpSpPr>
          <p:grpSpPr bwMode="auto">
            <a:xfrm flipV="1">
              <a:off x="3538" y="1443"/>
              <a:ext cx="45" cy="97"/>
              <a:chOff x="1338" y="1113"/>
              <a:chExt cx="45" cy="97"/>
            </a:xfrm>
          </p:grpSpPr>
          <p:sp>
            <p:nvSpPr>
              <p:cNvPr id="24944" name="Oval 32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45" name="Line 32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3" name="Group 328"/>
            <p:cNvGrpSpPr>
              <a:grpSpLocks/>
            </p:cNvGrpSpPr>
            <p:nvPr/>
          </p:nvGrpSpPr>
          <p:grpSpPr bwMode="auto">
            <a:xfrm>
              <a:off x="2970" y="1483"/>
              <a:ext cx="45" cy="97"/>
              <a:chOff x="1338" y="1113"/>
              <a:chExt cx="45" cy="97"/>
            </a:xfrm>
          </p:grpSpPr>
          <p:sp>
            <p:nvSpPr>
              <p:cNvPr id="24942" name="Oval 32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43" name="Line 33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4" name="Group 331"/>
            <p:cNvGrpSpPr>
              <a:grpSpLocks/>
            </p:cNvGrpSpPr>
            <p:nvPr/>
          </p:nvGrpSpPr>
          <p:grpSpPr bwMode="auto">
            <a:xfrm>
              <a:off x="3040" y="1745"/>
              <a:ext cx="45" cy="97"/>
              <a:chOff x="1338" y="1113"/>
              <a:chExt cx="45" cy="97"/>
            </a:xfrm>
          </p:grpSpPr>
          <p:sp>
            <p:nvSpPr>
              <p:cNvPr id="24940" name="Oval 33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41" name="Line 33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5" name="Group 334"/>
            <p:cNvGrpSpPr>
              <a:grpSpLocks/>
            </p:cNvGrpSpPr>
            <p:nvPr/>
          </p:nvGrpSpPr>
          <p:grpSpPr bwMode="auto">
            <a:xfrm flipV="1">
              <a:off x="3295" y="1800"/>
              <a:ext cx="45" cy="97"/>
              <a:chOff x="1338" y="1113"/>
              <a:chExt cx="45" cy="97"/>
            </a:xfrm>
          </p:grpSpPr>
          <p:sp>
            <p:nvSpPr>
              <p:cNvPr id="24938" name="Oval 33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39" name="Line 33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6" name="Group 337"/>
            <p:cNvGrpSpPr>
              <a:grpSpLocks/>
            </p:cNvGrpSpPr>
            <p:nvPr/>
          </p:nvGrpSpPr>
          <p:grpSpPr bwMode="auto">
            <a:xfrm flipV="1">
              <a:off x="3582" y="1711"/>
              <a:ext cx="45" cy="97"/>
              <a:chOff x="1338" y="1113"/>
              <a:chExt cx="45" cy="97"/>
            </a:xfrm>
          </p:grpSpPr>
          <p:sp>
            <p:nvSpPr>
              <p:cNvPr id="24936" name="Oval 33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37" name="Line 33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7" name="Group 340"/>
            <p:cNvGrpSpPr>
              <a:grpSpLocks/>
            </p:cNvGrpSpPr>
            <p:nvPr/>
          </p:nvGrpSpPr>
          <p:grpSpPr bwMode="auto">
            <a:xfrm>
              <a:off x="3536" y="1612"/>
              <a:ext cx="45" cy="97"/>
              <a:chOff x="1338" y="1113"/>
              <a:chExt cx="45" cy="97"/>
            </a:xfrm>
          </p:grpSpPr>
          <p:sp>
            <p:nvSpPr>
              <p:cNvPr id="24934" name="Oval 34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35" name="Line 34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8" name="Group 343"/>
            <p:cNvGrpSpPr>
              <a:grpSpLocks/>
            </p:cNvGrpSpPr>
            <p:nvPr/>
          </p:nvGrpSpPr>
          <p:grpSpPr bwMode="auto">
            <a:xfrm>
              <a:off x="3219" y="2011"/>
              <a:ext cx="45" cy="97"/>
              <a:chOff x="1338" y="1113"/>
              <a:chExt cx="45" cy="97"/>
            </a:xfrm>
          </p:grpSpPr>
          <p:sp>
            <p:nvSpPr>
              <p:cNvPr id="24932" name="Oval 34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33" name="Line 34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69" name="Group 346"/>
            <p:cNvGrpSpPr>
              <a:grpSpLocks/>
            </p:cNvGrpSpPr>
            <p:nvPr/>
          </p:nvGrpSpPr>
          <p:grpSpPr bwMode="auto">
            <a:xfrm>
              <a:off x="3018" y="1940"/>
              <a:ext cx="45" cy="97"/>
              <a:chOff x="1338" y="1113"/>
              <a:chExt cx="45" cy="97"/>
            </a:xfrm>
          </p:grpSpPr>
          <p:sp>
            <p:nvSpPr>
              <p:cNvPr id="24930" name="Oval 34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31" name="Line 34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0" name="Group 349"/>
            <p:cNvGrpSpPr>
              <a:grpSpLocks/>
            </p:cNvGrpSpPr>
            <p:nvPr/>
          </p:nvGrpSpPr>
          <p:grpSpPr bwMode="auto">
            <a:xfrm>
              <a:off x="3205" y="1912"/>
              <a:ext cx="45" cy="97"/>
              <a:chOff x="1338" y="1113"/>
              <a:chExt cx="45" cy="97"/>
            </a:xfrm>
          </p:grpSpPr>
          <p:sp>
            <p:nvSpPr>
              <p:cNvPr id="24928" name="Oval 35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29" name="Line 35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1" name="Group 352"/>
            <p:cNvGrpSpPr>
              <a:grpSpLocks/>
            </p:cNvGrpSpPr>
            <p:nvPr/>
          </p:nvGrpSpPr>
          <p:grpSpPr bwMode="auto">
            <a:xfrm>
              <a:off x="3272" y="2003"/>
              <a:ext cx="45" cy="97"/>
              <a:chOff x="1338" y="1113"/>
              <a:chExt cx="45" cy="97"/>
            </a:xfrm>
          </p:grpSpPr>
          <p:sp>
            <p:nvSpPr>
              <p:cNvPr id="24926" name="Oval 35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27" name="Line 35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2" name="Group 355"/>
            <p:cNvGrpSpPr>
              <a:grpSpLocks/>
            </p:cNvGrpSpPr>
            <p:nvPr/>
          </p:nvGrpSpPr>
          <p:grpSpPr bwMode="auto">
            <a:xfrm flipV="1">
              <a:off x="3432" y="1801"/>
              <a:ext cx="45" cy="97"/>
              <a:chOff x="1338" y="1113"/>
              <a:chExt cx="45" cy="97"/>
            </a:xfrm>
          </p:grpSpPr>
          <p:sp>
            <p:nvSpPr>
              <p:cNvPr id="24924" name="Oval 35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25" name="Line 35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3" name="Group 358"/>
            <p:cNvGrpSpPr>
              <a:grpSpLocks/>
            </p:cNvGrpSpPr>
            <p:nvPr/>
          </p:nvGrpSpPr>
          <p:grpSpPr bwMode="auto">
            <a:xfrm>
              <a:off x="3131" y="1998"/>
              <a:ext cx="45" cy="97"/>
              <a:chOff x="1338" y="1113"/>
              <a:chExt cx="45" cy="97"/>
            </a:xfrm>
          </p:grpSpPr>
          <p:sp>
            <p:nvSpPr>
              <p:cNvPr id="24922" name="Oval 35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23" name="Line 36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4" name="Group 361"/>
            <p:cNvGrpSpPr>
              <a:grpSpLocks/>
            </p:cNvGrpSpPr>
            <p:nvPr/>
          </p:nvGrpSpPr>
          <p:grpSpPr bwMode="auto">
            <a:xfrm flipV="1">
              <a:off x="3105" y="1775"/>
              <a:ext cx="45" cy="97"/>
              <a:chOff x="1338" y="1113"/>
              <a:chExt cx="45" cy="97"/>
            </a:xfrm>
          </p:grpSpPr>
          <p:sp>
            <p:nvSpPr>
              <p:cNvPr id="24920" name="Oval 36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21" name="Line 36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5" name="Group 364"/>
            <p:cNvGrpSpPr>
              <a:grpSpLocks/>
            </p:cNvGrpSpPr>
            <p:nvPr/>
          </p:nvGrpSpPr>
          <p:grpSpPr bwMode="auto">
            <a:xfrm flipV="1">
              <a:off x="2995" y="1869"/>
              <a:ext cx="45" cy="97"/>
              <a:chOff x="1338" y="1113"/>
              <a:chExt cx="45" cy="97"/>
            </a:xfrm>
          </p:grpSpPr>
          <p:sp>
            <p:nvSpPr>
              <p:cNvPr id="24918" name="Oval 36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19" name="Line 36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6" name="Group 367"/>
            <p:cNvGrpSpPr>
              <a:grpSpLocks/>
            </p:cNvGrpSpPr>
            <p:nvPr/>
          </p:nvGrpSpPr>
          <p:grpSpPr bwMode="auto">
            <a:xfrm>
              <a:off x="3469" y="1698"/>
              <a:ext cx="45" cy="97"/>
              <a:chOff x="1338" y="1113"/>
              <a:chExt cx="45" cy="97"/>
            </a:xfrm>
          </p:grpSpPr>
          <p:sp>
            <p:nvSpPr>
              <p:cNvPr id="24916" name="Oval 36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17" name="Line 36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7" name="Group 370"/>
            <p:cNvGrpSpPr>
              <a:grpSpLocks/>
            </p:cNvGrpSpPr>
            <p:nvPr/>
          </p:nvGrpSpPr>
          <p:grpSpPr bwMode="auto">
            <a:xfrm flipV="1">
              <a:off x="2903" y="1703"/>
              <a:ext cx="45" cy="97"/>
              <a:chOff x="1338" y="1113"/>
              <a:chExt cx="45" cy="97"/>
            </a:xfrm>
          </p:grpSpPr>
          <p:sp>
            <p:nvSpPr>
              <p:cNvPr id="24914" name="Oval 37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15" name="Line 37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8" name="Group 373"/>
            <p:cNvGrpSpPr>
              <a:grpSpLocks/>
            </p:cNvGrpSpPr>
            <p:nvPr/>
          </p:nvGrpSpPr>
          <p:grpSpPr bwMode="auto">
            <a:xfrm>
              <a:off x="2857" y="1584"/>
              <a:ext cx="45" cy="97"/>
              <a:chOff x="1338" y="1113"/>
              <a:chExt cx="45" cy="97"/>
            </a:xfrm>
          </p:grpSpPr>
          <p:sp>
            <p:nvSpPr>
              <p:cNvPr id="24912" name="Oval 37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13" name="Line 37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79" name="Group 376"/>
            <p:cNvGrpSpPr>
              <a:grpSpLocks/>
            </p:cNvGrpSpPr>
            <p:nvPr/>
          </p:nvGrpSpPr>
          <p:grpSpPr bwMode="auto">
            <a:xfrm>
              <a:off x="3174" y="1714"/>
              <a:ext cx="45" cy="97"/>
              <a:chOff x="1338" y="1113"/>
              <a:chExt cx="45" cy="97"/>
            </a:xfrm>
          </p:grpSpPr>
          <p:sp>
            <p:nvSpPr>
              <p:cNvPr id="24910" name="Oval 37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11" name="Line 37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0" name="Group 379"/>
            <p:cNvGrpSpPr>
              <a:grpSpLocks/>
            </p:cNvGrpSpPr>
            <p:nvPr/>
          </p:nvGrpSpPr>
          <p:grpSpPr bwMode="auto">
            <a:xfrm flipV="1">
              <a:off x="3296" y="1941"/>
              <a:ext cx="45" cy="97"/>
              <a:chOff x="1338" y="1113"/>
              <a:chExt cx="45" cy="97"/>
            </a:xfrm>
          </p:grpSpPr>
          <p:sp>
            <p:nvSpPr>
              <p:cNvPr id="24908" name="Oval 38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09" name="Line 38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1" name="Group 382"/>
            <p:cNvGrpSpPr>
              <a:grpSpLocks/>
            </p:cNvGrpSpPr>
            <p:nvPr/>
          </p:nvGrpSpPr>
          <p:grpSpPr bwMode="auto">
            <a:xfrm>
              <a:off x="3334" y="1993"/>
              <a:ext cx="45" cy="97"/>
              <a:chOff x="1338" y="1113"/>
              <a:chExt cx="45" cy="97"/>
            </a:xfrm>
          </p:grpSpPr>
          <p:sp>
            <p:nvSpPr>
              <p:cNvPr id="24906" name="Oval 38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07" name="Line 38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2" name="Group 385"/>
            <p:cNvGrpSpPr>
              <a:grpSpLocks/>
            </p:cNvGrpSpPr>
            <p:nvPr/>
          </p:nvGrpSpPr>
          <p:grpSpPr bwMode="auto">
            <a:xfrm>
              <a:off x="3454" y="1468"/>
              <a:ext cx="45" cy="97"/>
              <a:chOff x="1338" y="1113"/>
              <a:chExt cx="45" cy="97"/>
            </a:xfrm>
          </p:grpSpPr>
          <p:sp>
            <p:nvSpPr>
              <p:cNvPr id="24904" name="Oval 38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05" name="Line 38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3" name="Group 388"/>
            <p:cNvGrpSpPr>
              <a:grpSpLocks/>
            </p:cNvGrpSpPr>
            <p:nvPr/>
          </p:nvGrpSpPr>
          <p:grpSpPr bwMode="auto">
            <a:xfrm flipV="1">
              <a:off x="2947" y="1807"/>
              <a:ext cx="45" cy="97"/>
              <a:chOff x="1338" y="1113"/>
              <a:chExt cx="45" cy="97"/>
            </a:xfrm>
          </p:grpSpPr>
          <p:sp>
            <p:nvSpPr>
              <p:cNvPr id="24902" name="Oval 38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03" name="Line 39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4" name="Group 391"/>
            <p:cNvGrpSpPr>
              <a:grpSpLocks/>
            </p:cNvGrpSpPr>
            <p:nvPr/>
          </p:nvGrpSpPr>
          <p:grpSpPr bwMode="auto">
            <a:xfrm>
              <a:off x="3537" y="1768"/>
              <a:ext cx="45" cy="97"/>
              <a:chOff x="1338" y="1113"/>
              <a:chExt cx="45" cy="97"/>
            </a:xfrm>
          </p:grpSpPr>
          <p:sp>
            <p:nvSpPr>
              <p:cNvPr id="24900" name="Oval 39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901" name="Line 39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5" name="Group 394"/>
            <p:cNvGrpSpPr>
              <a:grpSpLocks/>
            </p:cNvGrpSpPr>
            <p:nvPr/>
          </p:nvGrpSpPr>
          <p:grpSpPr bwMode="auto">
            <a:xfrm>
              <a:off x="3063" y="1857"/>
              <a:ext cx="91" cy="173"/>
              <a:chOff x="90" y="1581"/>
              <a:chExt cx="91" cy="173"/>
            </a:xfrm>
          </p:grpSpPr>
          <p:sp>
            <p:nvSpPr>
              <p:cNvPr id="24898" name="Oval 395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99" name="Line 396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6" name="Group 397"/>
            <p:cNvGrpSpPr>
              <a:grpSpLocks/>
            </p:cNvGrpSpPr>
            <p:nvPr/>
          </p:nvGrpSpPr>
          <p:grpSpPr bwMode="auto">
            <a:xfrm>
              <a:off x="3334" y="1504"/>
              <a:ext cx="91" cy="173"/>
              <a:chOff x="90" y="1581"/>
              <a:chExt cx="91" cy="173"/>
            </a:xfrm>
          </p:grpSpPr>
          <p:sp>
            <p:nvSpPr>
              <p:cNvPr id="24896" name="Oval 398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97" name="Line 399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7" name="Group 400"/>
            <p:cNvGrpSpPr>
              <a:grpSpLocks/>
            </p:cNvGrpSpPr>
            <p:nvPr/>
          </p:nvGrpSpPr>
          <p:grpSpPr bwMode="auto">
            <a:xfrm>
              <a:off x="3061" y="1565"/>
              <a:ext cx="91" cy="173"/>
              <a:chOff x="90" y="1581"/>
              <a:chExt cx="91" cy="173"/>
            </a:xfrm>
          </p:grpSpPr>
          <p:sp>
            <p:nvSpPr>
              <p:cNvPr id="24894" name="Oval 401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95" name="Line 402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8" name="Group 403"/>
            <p:cNvGrpSpPr>
              <a:grpSpLocks/>
            </p:cNvGrpSpPr>
            <p:nvPr/>
          </p:nvGrpSpPr>
          <p:grpSpPr bwMode="auto">
            <a:xfrm>
              <a:off x="3341" y="1676"/>
              <a:ext cx="91" cy="173"/>
              <a:chOff x="90" y="1581"/>
              <a:chExt cx="91" cy="173"/>
            </a:xfrm>
          </p:grpSpPr>
          <p:sp>
            <p:nvSpPr>
              <p:cNvPr id="24892" name="Oval 404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93" name="Line 405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889" name="Group 406"/>
            <p:cNvGrpSpPr>
              <a:grpSpLocks/>
            </p:cNvGrpSpPr>
            <p:nvPr/>
          </p:nvGrpSpPr>
          <p:grpSpPr bwMode="auto">
            <a:xfrm>
              <a:off x="3357" y="1848"/>
              <a:ext cx="91" cy="173"/>
              <a:chOff x="90" y="1581"/>
              <a:chExt cx="91" cy="173"/>
            </a:xfrm>
          </p:grpSpPr>
          <p:sp>
            <p:nvSpPr>
              <p:cNvPr id="24890" name="Oval 407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91" name="Line 408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968210" name="Group 409"/>
          <p:cNvGrpSpPr>
            <a:grpSpLocks/>
          </p:cNvGrpSpPr>
          <p:nvPr/>
        </p:nvGrpSpPr>
        <p:grpSpPr bwMode="auto">
          <a:xfrm>
            <a:off x="6804025" y="4581525"/>
            <a:ext cx="1092200" cy="1008063"/>
            <a:chOff x="4132" y="1501"/>
            <a:chExt cx="688" cy="635"/>
          </a:xfrm>
        </p:grpSpPr>
        <p:sp>
          <p:nvSpPr>
            <p:cNvPr id="24713" name="Arc 410"/>
            <p:cNvSpPr>
              <a:spLocks/>
            </p:cNvSpPr>
            <p:nvPr/>
          </p:nvSpPr>
          <p:spPr bwMode="auto">
            <a:xfrm>
              <a:off x="4132" y="1501"/>
              <a:ext cx="688" cy="635"/>
            </a:xfrm>
            <a:custGeom>
              <a:avLst/>
              <a:gdLst>
                <a:gd name="T0" fmla="*/ 0 w 43001"/>
                <a:gd name="T1" fmla="*/ 0 h 21600"/>
                <a:gd name="T2" fmla="*/ 0 w 43001"/>
                <a:gd name="T3" fmla="*/ 0 h 21600"/>
                <a:gd name="T4" fmla="*/ 0 w 43001"/>
                <a:gd name="T5" fmla="*/ 0 h 21600"/>
                <a:gd name="T6" fmla="*/ 0 60000 65536"/>
                <a:gd name="T7" fmla="*/ 0 60000 65536"/>
                <a:gd name="T8" fmla="*/ 0 60000 65536"/>
                <a:gd name="T9" fmla="*/ 0 w 43001"/>
                <a:gd name="T10" fmla="*/ 0 h 21600"/>
                <a:gd name="T11" fmla="*/ 43001 w 430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01" h="21600" fill="none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</a:path>
                <a:path w="43001" h="21600" stroke="0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  <a:lnTo>
                    <a:pt x="2151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24714" name="Group 411"/>
            <p:cNvGrpSpPr>
              <a:grpSpLocks/>
            </p:cNvGrpSpPr>
            <p:nvPr/>
          </p:nvGrpSpPr>
          <p:grpSpPr bwMode="auto">
            <a:xfrm>
              <a:off x="4546" y="1583"/>
              <a:ext cx="45" cy="97"/>
              <a:chOff x="1338" y="1113"/>
              <a:chExt cx="45" cy="97"/>
            </a:xfrm>
          </p:grpSpPr>
          <p:sp>
            <p:nvSpPr>
              <p:cNvPr id="24838" name="Oval 41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39" name="Line 41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15" name="Group 414"/>
            <p:cNvGrpSpPr>
              <a:grpSpLocks/>
            </p:cNvGrpSpPr>
            <p:nvPr/>
          </p:nvGrpSpPr>
          <p:grpSpPr bwMode="auto">
            <a:xfrm flipV="1">
              <a:off x="4479" y="1887"/>
              <a:ext cx="45" cy="97"/>
              <a:chOff x="1338" y="1113"/>
              <a:chExt cx="45" cy="97"/>
            </a:xfrm>
          </p:grpSpPr>
          <p:sp>
            <p:nvSpPr>
              <p:cNvPr id="24836" name="Oval 41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37" name="Line 41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16" name="Group 417"/>
            <p:cNvGrpSpPr>
              <a:grpSpLocks/>
            </p:cNvGrpSpPr>
            <p:nvPr/>
          </p:nvGrpSpPr>
          <p:grpSpPr bwMode="auto">
            <a:xfrm>
              <a:off x="4465" y="1810"/>
              <a:ext cx="45" cy="97"/>
              <a:chOff x="1338" y="1113"/>
              <a:chExt cx="45" cy="97"/>
            </a:xfrm>
          </p:grpSpPr>
          <p:sp>
            <p:nvSpPr>
              <p:cNvPr id="24834" name="Oval 41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35" name="Line 41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17" name="Group 420"/>
            <p:cNvGrpSpPr>
              <a:grpSpLocks/>
            </p:cNvGrpSpPr>
            <p:nvPr/>
          </p:nvGrpSpPr>
          <p:grpSpPr bwMode="auto">
            <a:xfrm>
              <a:off x="4297" y="1539"/>
              <a:ext cx="45" cy="97"/>
              <a:chOff x="1338" y="1113"/>
              <a:chExt cx="45" cy="97"/>
            </a:xfrm>
          </p:grpSpPr>
          <p:sp>
            <p:nvSpPr>
              <p:cNvPr id="24832" name="Oval 42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33" name="Line 42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18" name="Group 423"/>
            <p:cNvGrpSpPr>
              <a:grpSpLocks/>
            </p:cNvGrpSpPr>
            <p:nvPr/>
          </p:nvGrpSpPr>
          <p:grpSpPr bwMode="auto">
            <a:xfrm>
              <a:off x="4298" y="1713"/>
              <a:ext cx="45" cy="97"/>
              <a:chOff x="1338" y="1113"/>
              <a:chExt cx="45" cy="97"/>
            </a:xfrm>
          </p:grpSpPr>
          <p:sp>
            <p:nvSpPr>
              <p:cNvPr id="24830" name="Oval 42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31" name="Line 42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19" name="Group 426"/>
            <p:cNvGrpSpPr>
              <a:grpSpLocks/>
            </p:cNvGrpSpPr>
            <p:nvPr/>
          </p:nvGrpSpPr>
          <p:grpSpPr bwMode="auto">
            <a:xfrm flipV="1">
              <a:off x="4434" y="1746"/>
              <a:ext cx="45" cy="97"/>
              <a:chOff x="1338" y="1113"/>
              <a:chExt cx="45" cy="97"/>
            </a:xfrm>
          </p:grpSpPr>
          <p:sp>
            <p:nvSpPr>
              <p:cNvPr id="24828" name="Oval 42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29" name="Line 42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0" name="Group 429"/>
            <p:cNvGrpSpPr>
              <a:grpSpLocks/>
            </p:cNvGrpSpPr>
            <p:nvPr/>
          </p:nvGrpSpPr>
          <p:grpSpPr bwMode="auto">
            <a:xfrm>
              <a:off x="4189" y="1593"/>
              <a:ext cx="45" cy="97"/>
              <a:chOff x="1338" y="1113"/>
              <a:chExt cx="45" cy="97"/>
            </a:xfrm>
          </p:grpSpPr>
          <p:sp>
            <p:nvSpPr>
              <p:cNvPr id="24826" name="Oval 43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27" name="Line 43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1" name="Group 432"/>
            <p:cNvGrpSpPr>
              <a:grpSpLocks/>
            </p:cNvGrpSpPr>
            <p:nvPr/>
          </p:nvGrpSpPr>
          <p:grpSpPr bwMode="auto">
            <a:xfrm flipV="1">
              <a:off x="4234" y="1756"/>
              <a:ext cx="45" cy="97"/>
              <a:chOff x="1338" y="1113"/>
              <a:chExt cx="45" cy="97"/>
            </a:xfrm>
          </p:grpSpPr>
          <p:sp>
            <p:nvSpPr>
              <p:cNvPr id="24824" name="Oval 43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25" name="Line 43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2" name="Group 435"/>
            <p:cNvGrpSpPr>
              <a:grpSpLocks/>
            </p:cNvGrpSpPr>
            <p:nvPr/>
          </p:nvGrpSpPr>
          <p:grpSpPr bwMode="auto">
            <a:xfrm flipV="1">
              <a:off x="4641" y="1788"/>
              <a:ext cx="45" cy="97"/>
              <a:chOff x="1338" y="1113"/>
              <a:chExt cx="45" cy="97"/>
            </a:xfrm>
          </p:grpSpPr>
          <p:sp>
            <p:nvSpPr>
              <p:cNvPr id="24822" name="Oval 43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23" name="Line 43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3" name="Group 438"/>
            <p:cNvGrpSpPr>
              <a:grpSpLocks/>
            </p:cNvGrpSpPr>
            <p:nvPr/>
          </p:nvGrpSpPr>
          <p:grpSpPr bwMode="auto">
            <a:xfrm>
              <a:off x="4597" y="1536"/>
              <a:ext cx="45" cy="97"/>
              <a:chOff x="1338" y="1113"/>
              <a:chExt cx="45" cy="97"/>
            </a:xfrm>
          </p:grpSpPr>
          <p:sp>
            <p:nvSpPr>
              <p:cNvPr id="24820" name="Oval 43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21" name="Line 44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4" name="Group 441"/>
            <p:cNvGrpSpPr>
              <a:grpSpLocks/>
            </p:cNvGrpSpPr>
            <p:nvPr/>
          </p:nvGrpSpPr>
          <p:grpSpPr bwMode="auto">
            <a:xfrm flipV="1">
              <a:off x="4730" y="1616"/>
              <a:ext cx="45" cy="97"/>
              <a:chOff x="1338" y="1113"/>
              <a:chExt cx="45" cy="97"/>
            </a:xfrm>
          </p:grpSpPr>
          <p:sp>
            <p:nvSpPr>
              <p:cNvPr id="24818" name="Oval 44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19" name="Line 44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5" name="Group 444"/>
            <p:cNvGrpSpPr>
              <a:grpSpLocks/>
            </p:cNvGrpSpPr>
            <p:nvPr/>
          </p:nvGrpSpPr>
          <p:grpSpPr bwMode="auto">
            <a:xfrm>
              <a:off x="4640" y="1653"/>
              <a:ext cx="45" cy="97"/>
              <a:chOff x="1338" y="1113"/>
              <a:chExt cx="45" cy="97"/>
            </a:xfrm>
          </p:grpSpPr>
          <p:sp>
            <p:nvSpPr>
              <p:cNvPr id="24816" name="Oval 44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17" name="Line 44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6" name="Group 447"/>
            <p:cNvGrpSpPr>
              <a:grpSpLocks/>
            </p:cNvGrpSpPr>
            <p:nvPr/>
          </p:nvGrpSpPr>
          <p:grpSpPr bwMode="auto">
            <a:xfrm>
              <a:off x="4597" y="1688"/>
              <a:ext cx="45" cy="97"/>
              <a:chOff x="1338" y="1113"/>
              <a:chExt cx="45" cy="97"/>
            </a:xfrm>
          </p:grpSpPr>
          <p:sp>
            <p:nvSpPr>
              <p:cNvPr id="24814" name="Oval 44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15" name="Line 44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7" name="Group 450"/>
            <p:cNvGrpSpPr>
              <a:grpSpLocks/>
            </p:cNvGrpSpPr>
            <p:nvPr/>
          </p:nvGrpSpPr>
          <p:grpSpPr bwMode="auto">
            <a:xfrm flipV="1">
              <a:off x="4466" y="1546"/>
              <a:ext cx="45" cy="97"/>
              <a:chOff x="1338" y="1113"/>
              <a:chExt cx="45" cy="97"/>
            </a:xfrm>
          </p:grpSpPr>
          <p:sp>
            <p:nvSpPr>
              <p:cNvPr id="24812" name="Oval 45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13" name="Line 45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8" name="Group 453"/>
            <p:cNvGrpSpPr>
              <a:grpSpLocks/>
            </p:cNvGrpSpPr>
            <p:nvPr/>
          </p:nvGrpSpPr>
          <p:grpSpPr bwMode="auto">
            <a:xfrm flipV="1">
              <a:off x="4420" y="1628"/>
              <a:ext cx="45" cy="97"/>
              <a:chOff x="1338" y="1113"/>
              <a:chExt cx="45" cy="97"/>
            </a:xfrm>
          </p:grpSpPr>
          <p:sp>
            <p:nvSpPr>
              <p:cNvPr id="24810" name="Oval 45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11" name="Line 45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29" name="Group 456"/>
            <p:cNvGrpSpPr>
              <a:grpSpLocks/>
            </p:cNvGrpSpPr>
            <p:nvPr/>
          </p:nvGrpSpPr>
          <p:grpSpPr bwMode="auto">
            <a:xfrm>
              <a:off x="4524" y="1824"/>
              <a:ext cx="45" cy="97"/>
              <a:chOff x="1338" y="1113"/>
              <a:chExt cx="45" cy="97"/>
            </a:xfrm>
          </p:grpSpPr>
          <p:sp>
            <p:nvSpPr>
              <p:cNvPr id="24808" name="Oval 45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09" name="Line 45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0" name="Group 459"/>
            <p:cNvGrpSpPr>
              <a:grpSpLocks/>
            </p:cNvGrpSpPr>
            <p:nvPr/>
          </p:nvGrpSpPr>
          <p:grpSpPr bwMode="auto">
            <a:xfrm flipV="1">
              <a:off x="4257" y="1868"/>
              <a:ext cx="45" cy="97"/>
              <a:chOff x="1338" y="1113"/>
              <a:chExt cx="45" cy="97"/>
            </a:xfrm>
          </p:grpSpPr>
          <p:sp>
            <p:nvSpPr>
              <p:cNvPr id="24806" name="Oval 46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07" name="Line 46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1" name="Group 462"/>
            <p:cNvGrpSpPr>
              <a:grpSpLocks/>
            </p:cNvGrpSpPr>
            <p:nvPr/>
          </p:nvGrpSpPr>
          <p:grpSpPr bwMode="auto">
            <a:xfrm flipV="1">
              <a:off x="4324" y="1670"/>
              <a:ext cx="45" cy="97"/>
              <a:chOff x="1338" y="1113"/>
              <a:chExt cx="45" cy="97"/>
            </a:xfrm>
          </p:grpSpPr>
          <p:sp>
            <p:nvSpPr>
              <p:cNvPr id="24804" name="Oval 46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05" name="Line 46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2" name="Group 465"/>
            <p:cNvGrpSpPr>
              <a:grpSpLocks/>
            </p:cNvGrpSpPr>
            <p:nvPr/>
          </p:nvGrpSpPr>
          <p:grpSpPr bwMode="auto">
            <a:xfrm flipV="1">
              <a:off x="4663" y="1594"/>
              <a:ext cx="45" cy="97"/>
              <a:chOff x="1338" y="1113"/>
              <a:chExt cx="45" cy="97"/>
            </a:xfrm>
          </p:grpSpPr>
          <p:sp>
            <p:nvSpPr>
              <p:cNvPr id="24802" name="Oval 46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03" name="Line 46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3" name="Group 468"/>
            <p:cNvGrpSpPr>
              <a:grpSpLocks/>
            </p:cNvGrpSpPr>
            <p:nvPr/>
          </p:nvGrpSpPr>
          <p:grpSpPr bwMode="auto">
            <a:xfrm>
              <a:off x="4189" y="1688"/>
              <a:ext cx="45" cy="97"/>
              <a:chOff x="1338" y="1113"/>
              <a:chExt cx="45" cy="97"/>
            </a:xfrm>
          </p:grpSpPr>
          <p:sp>
            <p:nvSpPr>
              <p:cNvPr id="24800" name="Oval 46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801" name="Line 47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4" name="Group 471"/>
            <p:cNvGrpSpPr>
              <a:grpSpLocks/>
            </p:cNvGrpSpPr>
            <p:nvPr/>
          </p:nvGrpSpPr>
          <p:grpSpPr bwMode="auto">
            <a:xfrm>
              <a:off x="4415" y="1902"/>
              <a:ext cx="45" cy="97"/>
              <a:chOff x="1338" y="1113"/>
              <a:chExt cx="45" cy="97"/>
            </a:xfrm>
          </p:grpSpPr>
          <p:sp>
            <p:nvSpPr>
              <p:cNvPr id="24798" name="Oval 47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99" name="Line 47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5" name="Group 474"/>
            <p:cNvGrpSpPr>
              <a:grpSpLocks/>
            </p:cNvGrpSpPr>
            <p:nvPr/>
          </p:nvGrpSpPr>
          <p:grpSpPr bwMode="auto">
            <a:xfrm flipV="1">
              <a:off x="4687" y="1833"/>
              <a:ext cx="45" cy="97"/>
              <a:chOff x="1338" y="1113"/>
              <a:chExt cx="45" cy="97"/>
            </a:xfrm>
          </p:grpSpPr>
          <p:sp>
            <p:nvSpPr>
              <p:cNvPr id="24796" name="Oval 47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97" name="Line 47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6" name="Group 477"/>
            <p:cNvGrpSpPr>
              <a:grpSpLocks/>
            </p:cNvGrpSpPr>
            <p:nvPr/>
          </p:nvGrpSpPr>
          <p:grpSpPr bwMode="auto">
            <a:xfrm flipV="1">
              <a:off x="4709" y="1750"/>
              <a:ext cx="45" cy="97"/>
              <a:chOff x="1338" y="1113"/>
              <a:chExt cx="45" cy="97"/>
            </a:xfrm>
          </p:grpSpPr>
          <p:sp>
            <p:nvSpPr>
              <p:cNvPr id="24794" name="Oval 47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95" name="Line 47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7" name="Group 480"/>
            <p:cNvGrpSpPr>
              <a:grpSpLocks/>
            </p:cNvGrpSpPr>
            <p:nvPr/>
          </p:nvGrpSpPr>
          <p:grpSpPr bwMode="auto">
            <a:xfrm>
              <a:off x="4687" y="1669"/>
              <a:ext cx="45" cy="97"/>
              <a:chOff x="1338" y="1113"/>
              <a:chExt cx="45" cy="97"/>
            </a:xfrm>
          </p:grpSpPr>
          <p:sp>
            <p:nvSpPr>
              <p:cNvPr id="24792" name="Oval 48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93" name="Line 48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8" name="Group 483"/>
            <p:cNvGrpSpPr>
              <a:grpSpLocks/>
            </p:cNvGrpSpPr>
            <p:nvPr/>
          </p:nvGrpSpPr>
          <p:grpSpPr bwMode="auto">
            <a:xfrm>
              <a:off x="4510" y="2012"/>
              <a:ext cx="45" cy="97"/>
              <a:chOff x="1338" y="1113"/>
              <a:chExt cx="45" cy="97"/>
            </a:xfrm>
          </p:grpSpPr>
          <p:sp>
            <p:nvSpPr>
              <p:cNvPr id="24790" name="Oval 48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91" name="Line 48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39" name="Group 486"/>
            <p:cNvGrpSpPr>
              <a:grpSpLocks/>
            </p:cNvGrpSpPr>
            <p:nvPr/>
          </p:nvGrpSpPr>
          <p:grpSpPr bwMode="auto">
            <a:xfrm>
              <a:off x="4465" y="1953"/>
              <a:ext cx="45" cy="97"/>
              <a:chOff x="1338" y="1113"/>
              <a:chExt cx="45" cy="97"/>
            </a:xfrm>
          </p:grpSpPr>
          <p:sp>
            <p:nvSpPr>
              <p:cNvPr id="24788" name="Oval 48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89" name="Line 48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0" name="Group 489"/>
            <p:cNvGrpSpPr>
              <a:grpSpLocks/>
            </p:cNvGrpSpPr>
            <p:nvPr/>
          </p:nvGrpSpPr>
          <p:grpSpPr bwMode="auto">
            <a:xfrm>
              <a:off x="4597" y="1787"/>
              <a:ext cx="45" cy="97"/>
              <a:chOff x="1338" y="1113"/>
              <a:chExt cx="45" cy="97"/>
            </a:xfrm>
          </p:grpSpPr>
          <p:sp>
            <p:nvSpPr>
              <p:cNvPr id="24786" name="Oval 49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87" name="Line 49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1" name="Group 492"/>
            <p:cNvGrpSpPr>
              <a:grpSpLocks/>
            </p:cNvGrpSpPr>
            <p:nvPr/>
          </p:nvGrpSpPr>
          <p:grpSpPr bwMode="auto">
            <a:xfrm>
              <a:off x="4572" y="1988"/>
              <a:ext cx="45" cy="97"/>
              <a:chOff x="1338" y="1113"/>
              <a:chExt cx="45" cy="97"/>
            </a:xfrm>
          </p:grpSpPr>
          <p:sp>
            <p:nvSpPr>
              <p:cNvPr id="24784" name="Oval 49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85" name="Line 49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2" name="Group 495"/>
            <p:cNvGrpSpPr>
              <a:grpSpLocks/>
            </p:cNvGrpSpPr>
            <p:nvPr/>
          </p:nvGrpSpPr>
          <p:grpSpPr bwMode="auto">
            <a:xfrm>
              <a:off x="4461" y="2033"/>
              <a:ext cx="45" cy="97"/>
              <a:chOff x="1338" y="1113"/>
              <a:chExt cx="45" cy="97"/>
            </a:xfrm>
          </p:grpSpPr>
          <p:sp>
            <p:nvSpPr>
              <p:cNvPr id="24782" name="Oval 49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83" name="Line 49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3" name="Group 498"/>
            <p:cNvGrpSpPr>
              <a:grpSpLocks/>
            </p:cNvGrpSpPr>
            <p:nvPr/>
          </p:nvGrpSpPr>
          <p:grpSpPr bwMode="auto">
            <a:xfrm flipV="1">
              <a:off x="4302" y="1824"/>
              <a:ext cx="45" cy="97"/>
              <a:chOff x="1338" y="1113"/>
              <a:chExt cx="45" cy="97"/>
            </a:xfrm>
          </p:grpSpPr>
          <p:sp>
            <p:nvSpPr>
              <p:cNvPr id="24780" name="Oval 49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81" name="Line 50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4" name="Group 501"/>
            <p:cNvGrpSpPr>
              <a:grpSpLocks/>
            </p:cNvGrpSpPr>
            <p:nvPr/>
          </p:nvGrpSpPr>
          <p:grpSpPr bwMode="auto">
            <a:xfrm flipV="1">
              <a:off x="4412" y="2019"/>
              <a:ext cx="45" cy="97"/>
              <a:chOff x="1338" y="1113"/>
              <a:chExt cx="45" cy="97"/>
            </a:xfrm>
          </p:grpSpPr>
          <p:sp>
            <p:nvSpPr>
              <p:cNvPr id="24778" name="Oval 50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79" name="Line 50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5" name="Group 504"/>
            <p:cNvGrpSpPr>
              <a:grpSpLocks/>
            </p:cNvGrpSpPr>
            <p:nvPr/>
          </p:nvGrpSpPr>
          <p:grpSpPr bwMode="auto">
            <a:xfrm flipV="1">
              <a:off x="4279" y="1950"/>
              <a:ext cx="45" cy="97"/>
              <a:chOff x="1338" y="1113"/>
              <a:chExt cx="45" cy="97"/>
            </a:xfrm>
          </p:grpSpPr>
          <p:sp>
            <p:nvSpPr>
              <p:cNvPr id="24776" name="Oval 50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77" name="Line 50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6" name="Group 507"/>
            <p:cNvGrpSpPr>
              <a:grpSpLocks/>
            </p:cNvGrpSpPr>
            <p:nvPr/>
          </p:nvGrpSpPr>
          <p:grpSpPr bwMode="auto">
            <a:xfrm>
              <a:off x="4210" y="1801"/>
              <a:ext cx="45" cy="97"/>
              <a:chOff x="1338" y="1113"/>
              <a:chExt cx="45" cy="97"/>
            </a:xfrm>
          </p:grpSpPr>
          <p:sp>
            <p:nvSpPr>
              <p:cNvPr id="24774" name="Oval 50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75" name="Line 50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7" name="Group 510"/>
            <p:cNvGrpSpPr>
              <a:grpSpLocks/>
            </p:cNvGrpSpPr>
            <p:nvPr/>
          </p:nvGrpSpPr>
          <p:grpSpPr bwMode="auto">
            <a:xfrm>
              <a:off x="4399" y="1813"/>
              <a:ext cx="45" cy="97"/>
              <a:chOff x="1338" y="1113"/>
              <a:chExt cx="45" cy="97"/>
            </a:xfrm>
          </p:grpSpPr>
          <p:sp>
            <p:nvSpPr>
              <p:cNvPr id="24772" name="Oval 51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73" name="Line 51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8" name="Group 513"/>
            <p:cNvGrpSpPr>
              <a:grpSpLocks/>
            </p:cNvGrpSpPr>
            <p:nvPr/>
          </p:nvGrpSpPr>
          <p:grpSpPr bwMode="auto">
            <a:xfrm flipV="1">
              <a:off x="4642" y="1904"/>
              <a:ext cx="45" cy="97"/>
              <a:chOff x="1338" y="1113"/>
              <a:chExt cx="45" cy="97"/>
            </a:xfrm>
          </p:grpSpPr>
          <p:sp>
            <p:nvSpPr>
              <p:cNvPr id="24770" name="Oval 51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71" name="Line 51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49" name="Group 516"/>
            <p:cNvGrpSpPr>
              <a:grpSpLocks/>
            </p:cNvGrpSpPr>
            <p:nvPr/>
          </p:nvGrpSpPr>
          <p:grpSpPr bwMode="auto">
            <a:xfrm>
              <a:off x="4509" y="1932"/>
              <a:ext cx="45" cy="97"/>
              <a:chOff x="1338" y="1113"/>
              <a:chExt cx="45" cy="97"/>
            </a:xfrm>
          </p:grpSpPr>
          <p:sp>
            <p:nvSpPr>
              <p:cNvPr id="24768" name="Oval 51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69" name="Line 51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50" name="Group 519"/>
            <p:cNvGrpSpPr>
              <a:grpSpLocks/>
            </p:cNvGrpSpPr>
            <p:nvPr/>
          </p:nvGrpSpPr>
          <p:grpSpPr bwMode="auto">
            <a:xfrm>
              <a:off x="4478" y="1637"/>
              <a:ext cx="45" cy="97"/>
              <a:chOff x="1338" y="1113"/>
              <a:chExt cx="45" cy="97"/>
            </a:xfrm>
          </p:grpSpPr>
          <p:sp>
            <p:nvSpPr>
              <p:cNvPr id="24766" name="Oval 52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67" name="Line 52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51" name="Group 522"/>
            <p:cNvGrpSpPr>
              <a:grpSpLocks/>
            </p:cNvGrpSpPr>
            <p:nvPr/>
          </p:nvGrpSpPr>
          <p:grpSpPr bwMode="auto">
            <a:xfrm flipV="1">
              <a:off x="4365" y="2012"/>
              <a:ext cx="45" cy="97"/>
              <a:chOff x="1338" y="1113"/>
              <a:chExt cx="45" cy="97"/>
            </a:xfrm>
          </p:grpSpPr>
          <p:sp>
            <p:nvSpPr>
              <p:cNvPr id="24764" name="Oval 52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65" name="Line 52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52" name="Group 525"/>
            <p:cNvGrpSpPr>
              <a:grpSpLocks/>
            </p:cNvGrpSpPr>
            <p:nvPr/>
          </p:nvGrpSpPr>
          <p:grpSpPr bwMode="auto">
            <a:xfrm>
              <a:off x="4551" y="1856"/>
              <a:ext cx="91" cy="173"/>
              <a:chOff x="90" y="1581"/>
              <a:chExt cx="91" cy="173"/>
            </a:xfrm>
          </p:grpSpPr>
          <p:sp>
            <p:nvSpPr>
              <p:cNvPr id="24762" name="Oval 526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63" name="Line 527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53" name="Group 528"/>
            <p:cNvGrpSpPr>
              <a:grpSpLocks/>
            </p:cNvGrpSpPr>
            <p:nvPr/>
          </p:nvGrpSpPr>
          <p:grpSpPr bwMode="auto">
            <a:xfrm>
              <a:off x="4347" y="1695"/>
              <a:ext cx="91" cy="173"/>
              <a:chOff x="90" y="1581"/>
              <a:chExt cx="91" cy="173"/>
            </a:xfrm>
          </p:grpSpPr>
          <p:sp>
            <p:nvSpPr>
              <p:cNvPr id="24760" name="Oval 529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61" name="Line 530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54" name="Group 531"/>
            <p:cNvGrpSpPr>
              <a:grpSpLocks/>
            </p:cNvGrpSpPr>
            <p:nvPr/>
          </p:nvGrpSpPr>
          <p:grpSpPr bwMode="auto">
            <a:xfrm>
              <a:off x="4506" y="1684"/>
              <a:ext cx="91" cy="173"/>
              <a:chOff x="90" y="1581"/>
              <a:chExt cx="91" cy="173"/>
            </a:xfrm>
          </p:grpSpPr>
          <p:sp>
            <p:nvSpPr>
              <p:cNvPr id="24758" name="Oval 532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59" name="Line 533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755" name="Group 534"/>
            <p:cNvGrpSpPr>
              <a:grpSpLocks/>
            </p:cNvGrpSpPr>
            <p:nvPr/>
          </p:nvGrpSpPr>
          <p:grpSpPr bwMode="auto">
            <a:xfrm>
              <a:off x="4321" y="1847"/>
              <a:ext cx="91" cy="173"/>
              <a:chOff x="90" y="1581"/>
              <a:chExt cx="91" cy="173"/>
            </a:xfrm>
          </p:grpSpPr>
          <p:sp>
            <p:nvSpPr>
              <p:cNvPr id="24756" name="Oval 535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57" name="Line 536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  <p:sp>
        <p:nvSpPr>
          <p:cNvPr id="24593" name="Line 537"/>
          <p:cNvSpPr>
            <a:spLocks noChangeShapeType="1"/>
          </p:cNvSpPr>
          <p:nvPr/>
        </p:nvSpPr>
        <p:spPr bwMode="auto">
          <a:xfrm>
            <a:off x="7343775" y="6057900"/>
            <a:ext cx="4763" cy="358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24594" name="Text Box 538"/>
          <p:cNvSpPr txBox="1">
            <a:spLocks noChangeArrowheads="1"/>
          </p:cNvSpPr>
          <p:nvPr/>
        </p:nvSpPr>
        <p:spPr bwMode="auto">
          <a:xfrm>
            <a:off x="6977063" y="6407150"/>
            <a:ext cx="741362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CC"/>
                </a:solidFill>
                <a:latin typeface="Comic Sans MS" pitchFamily="66" charset="0"/>
              </a:rPr>
              <a:t>760</a:t>
            </a:r>
          </a:p>
        </p:txBody>
      </p:sp>
      <p:grpSp>
        <p:nvGrpSpPr>
          <p:cNvPr id="24595" name="Group 539"/>
          <p:cNvGrpSpPr>
            <a:grpSpLocks/>
          </p:cNvGrpSpPr>
          <p:nvPr/>
        </p:nvGrpSpPr>
        <p:grpSpPr bwMode="auto">
          <a:xfrm>
            <a:off x="2024063" y="6051550"/>
            <a:ext cx="376237" cy="806450"/>
            <a:chOff x="1043" y="3811"/>
            <a:chExt cx="237" cy="508"/>
          </a:xfrm>
        </p:grpSpPr>
        <p:sp>
          <p:nvSpPr>
            <p:cNvPr id="24711" name="Line 540"/>
            <p:cNvSpPr>
              <a:spLocks noChangeShapeType="1"/>
            </p:cNvSpPr>
            <p:nvPr/>
          </p:nvSpPr>
          <p:spPr bwMode="auto">
            <a:xfrm>
              <a:off x="1191" y="3811"/>
              <a:ext cx="3" cy="2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24712" name="Text Box 541"/>
            <p:cNvSpPr txBox="1">
              <a:spLocks noChangeArrowheads="1"/>
            </p:cNvSpPr>
            <p:nvPr/>
          </p:nvSpPr>
          <p:spPr bwMode="auto">
            <a:xfrm>
              <a:off x="1043" y="4031"/>
              <a:ext cx="237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400">
                  <a:solidFill>
                    <a:srgbClr val="0066CC"/>
                  </a:solidFill>
                  <a:latin typeface="Comic Sans MS" pitchFamily="66" charset="0"/>
                </a:rPr>
                <a:t>B</a:t>
              </a:r>
            </a:p>
          </p:txBody>
        </p:sp>
      </p:grpSp>
      <p:sp>
        <p:nvSpPr>
          <p:cNvPr id="968222" name="Text Box 542"/>
          <p:cNvSpPr txBox="1">
            <a:spLocks noChangeArrowheads="1"/>
          </p:cNvSpPr>
          <p:nvPr/>
        </p:nvSpPr>
        <p:spPr bwMode="auto">
          <a:xfrm>
            <a:off x="2295525" y="1374775"/>
            <a:ext cx="4203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>
                <a:solidFill>
                  <a:srgbClr val="0066CC"/>
                </a:solidFill>
                <a:latin typeface="Arial" charset="0"/>
              </a:rPr>
              <a:t>Remove unwanted states</a:t>
            </a:r>
          </a:p>
        </p:txBody>
      </p:sp>
      <p:grpSp>
        <p:nvGrpSpPr>
          <p:cNvPr id="26160" name="Group 543"/>
          <p:cNvGrpSpPr>
            <a:grpSpLocks/>
          </p:cNvGrpSpPr>
          <p:nvPr/>
        </p:nvGrpSpPr>
        <p:grpSpPr bwMode="auto">
          <a:xfrm>
            <a:off x="3348038" y="3136900"/>
            <a:ext cx="2008187" cy="1295400"/>
            <a:chOff x="2290" y="2001"/>
            <a:chExt cx="1265" cy="816"/>
          </a:xfrm>
        </p:grpSpPr>
        <p:grpSp>
          <p:nvGrpSpPr>
            <p:cNvPr id="24703" name="Group 544"/>
            <p:cNvGrpSpPr>
              <a:grpSpLocks/>
            </p:cNvGrpSpPr>
            <p:nvPr/>
          </p:nvGrpSpPr>
          <p:grpSpPr bwMode="auto">
            <a:xfrm rot="3650309">
              <a:off x="2614" y="1995"/>
              <a:ext cx="498" cy="1146"/>
              <a:chOff x="4861" y="1053"/>
              <a:chExt cx="498" cy="1146"/>
            </a:xfrm>
          </p:grpSpPr>
          <p:sp>
            <p:nvSpPr>
              <p:cNvPr id="24705" name="Freeform 545"/>
              <p:cNvSpPr>
                <a:spLocks/>
              </p:cNvSpPr>
              <p:nvPr/>
            </p:nvSpPr>
            <p:spPr bwMode="auto">
              <a:xfrm>
                <a:off x="4909" y="1413"/>
                <a:ext cx="60" cy="414"/>
              </a:xfrm>
              <a:custGeom>
                <a:avLst/>
                <a:gdLst>
                  <a:gd name="T0" fmla="*/ 0 w 60"/>
                  <a:gd name="T1" fmla="*/ 30 h 414"/>
                  <a:gd name="T2" fmla="*/ 30 w 60"/>
                  <a:gd name="T3" fmla="*/ 0 h 414"/>
                  <a:gd name="T4" fmla="*/ 42 w 60"/>
                  <a:gd name="T5" fmla="*/ 42 h 414"/>
                  <a:gd name="T6" fmla="*/ 54 w 60"/>
                  <a:gd name="T7" fmla="*/ 96 h 414"/>
                  <a:gd name="T8" fmla="*/ 60 w 60"/>
                  <a:gd name="T9" fmla="*/ 138 h 414"/>
                  <a:gd name="T10" fmla="*/ 60 w 60"/>
                  <a:gd name="T11" fmla="*/ 204 h 414"/>
                  <a:gd name="T12" fmla="*/ 60 w 60"/>
                  <a:gd name="T13" fmla="*/ 246 h 414"/>
                  <a:gd name="T14" fmla="*/ 54 w 60"/>
                  <a:gd name="T15" fmla="*/ 282 h 414"/>
                  <a:gd name="T16" fmla="*/ 48 w 60"/>
                  <a:gd name="T17" fmla="*/ 318 h 414"/>
                  <a:gd name="T18" fmla="*/ 42 w 60"/>
                  <a:gd name="T19" fmla="*/ 354 h 414"/>
                  <a:gd name="T20" fmla="*/ 36 w 60"/>
                  <a:gd name="T21" fmla="*/ 390 h 414"/>
                  <a:gd name="T22" fmla="*/ 30 w 60"/>
                  <a:gd name="T23" fmla="*/ 414 h 414"/>
                  <a:gd name="T24" fmla="*/ 0 w 60"/>
                  <a:gd name="T25" fmla="*/ 378 h 414"/>
                  <a:gd name="T26" fmla="*/ 12 w 60"/>
                  <a:gd name="T27" fmla="*/ 324 h 414"/>
                  <a:gd name="T28" fmla="*/ 18 w 60"/>
                  <a:gd name="T29" fmla="*/ 270 h 414"/>
                  <a:gd name="T30" fmla="*/ 24 w 60"/>
                  <a:gd name="T31" fmla="*/ 222 h 414"/>
                  <a:gd name="T32" fmla="*/ 30 w 60"/>
                  <a:gd name="T33" fmla="*/ 180 h 414"/>
                  <a:gd name="T34" fmla="*/ 18 w 60"/>
                  <a:gd name="T35" fmla="*/ 138 h 414"/>
                  <a:gd name="T36" fmla="*/ 18 w 60"/>
                  <a:gd name="T37" fmla="*/ 102 h 414"/>
                  <a:gd name="T38" fmla="*/ 12 w 60"/>
                  <a:gd name="T39" fmla="*/ 66 h 414"/>
                  <a:gd name="T40" fmla="*/ 0 w 60"/>
                  <a:gd name="T41" fmla="*/ 30 h 4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0"/>
                  <a:gd name="T64" fmla="*/ 0 h 414"/>
                  <a:gd name="T65" fmla="*/ 60 w 60"/>
                  <a:gd name="T66" fmla="*/ 414 h 4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0" h="414">
                    <a:moveTo>
                      <a:pt x="0" y="30"/>
                    </a:moveTo>
                    <a:lnTo>
                      <a:pt x="30" y="0"/>
                    </a:lnTo>
                    <a:lnTo>
                      <a:pt x="42" y="42"/>
                    </a:lnTo>
                    <a:lnTo>
                      <a:pt x="54" y="96"/>
                    </a:lnTo>
                    <a:lnTo>
                      <a:pt x="60" y="138"/>
                    </a:lnTo>
                    <a:lnTo>
                      <a:pt x="60" y="204"/>
                    </a:lnTo>
                    <a:lnTo>
                      <a:pt x="60" y="246"/>
                    </a:lnTo>
                    <a:lnTo>
                      <a:pt x="54" y="282"/>
                    </a:lnTo>
                    <a:lnTo>
                      <a:pt x="48" y="318"/>
                    </a:lnTo>
                    <a:lnTo>
                      <a:pt x="42" y="354"/>
                    </a:lnTo>
                    <a:lnTo>
                      <a:pt x="36" y="390"/>
                    </a:lnTo>
                    <a:lnTo>
                      <a:pt x="30" y="414"/>
                    </a:lnTo>
                    <a:lnTo>
                      <a:pt x="0" y="378"/>
                    </a:lnTo>
                    <a:lnTo>
                      <a:pt x="12" y="324"/>
                    </a:lnTo>
                    <a:lnTo>
                      <a:pt x="18" y="270"/>
                    </a:lnTo>
                    <a:lnTo>
                      <a:pt x="24" y="222"/>
                    </a:lnTo>
                    <a:lnTo>
                      <a:pt x="30" y="180"/>
                    </a:lnTo>
                    <a:lnTo>
                      <a:pt x="18" y="138"/>
                    </a:lnTo>
                    <a:lnTo>
                      <a:pt x="18" y="102"/>
                    </a:lnTo>
                    <a:lnTo>
                      <a:pt x="12" y="6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06" name="Freeform 546"/>
              <p:cNvSpPr>
                <a:spLocks/>
              </p:cNvSpPr>
              <p:nvPr/>
            </p:nvSpPr>
            <p:spPr bwMode="auto">
              <a:xfrm>
                <a:off x="5053" y="1269"/>
                <a:ext cx="96" cy="726"/>
              </a:xfrm>
              <a:custGeom>
                <a:avLst/>
                <a:gdLst>
                  <a:gd name="T0" fmla="*/ 30 w 96"/>
                  <a:gd name="T1" fmla="*/ 0 h 726"/>
                  <a:gd name="T2" fmla="*/ 54 w 96"/>
                  <a:gd name="T3" fmla="*/ 66 h 726"/>
                  <a:gd name="T4" fmla="*/ 72 w 96"/>
                  <a:gd name="T5" fmla="*/ 138 h 726"/>
                  <a:gd name="T6" fmla="*/ 90 w 96"/>
                  <a:gd name="T7" fmla="*/ 246 h 726"/>
                  <a:gd name="T8" fmla="*/ 96 w 96"/>
                  <a:gd name="T9" fmla="*/ 306 h 726"/>
                  <a:gd name="T10" fmla="*/ 96 w 96"/>
                  <a:gd name="T11" fmla="*/ 426 h 726"/>
                  <a:gd name="T12" fmla="*/ 84 w 96"/>
                  <a:gd name="T13" fmla="*/ 510 h 726"/>
                  <a:gd name="T14" fmla="*/ 72 w 96"/>
                  <a:gd name="T15" fmla="*/ 594 h 726"/>
                  <a:gd name="T16" fmla="*/ 54 w 96"/>
                  <a:gd name="T17" fmla="*/ 648 h 726"/>
                  <a:gd name="T18" fmla="*/ 30 w 96"/>
                  <a:gd name="T19" fmla="*/ 726 h 726"/>
                  <a:gd name="T20" fmla="*/ 0 w 96"/>
                  <a:gd name="T21" fmla="*/ 690 h 726"/>
                  <a:gd name="T22" fmla="*/ 36 w 96"/>
                  <a:gd name="T23" fmla="*/ 558 h 726"/>
                  <a:gd name="T24" fmla="*/ 54 w 96"/>
                  <a:gd name="T25" fmla="*/ 486 h 726"/>
                  <a:gd name="T26" fmla="*/ 54 w 96"/>
                  <a:gd name="T27" fmla="*/ 426 h 726"/>
                  <a:gd name="T28" fmla="*/ 54 w 96"/>
                  <a:gd name="T29" fmla="*/ 300 h 726"/>
                  <a:gd name="T30" fmla="*/ 48 w 96"/>
                  <a:gd name="T31" fmla="*/ 210 h 726"/>
                  <a:gd name="T32" fmla="*/ 30 w 96"/>
                  <a:gd name="T33" fmla="*/ 138 h 726"/>
                  <a:gd name="T34" fmla="*/ 24 w 96"/>
                  <a:gd name="T35" fmla="*/ 90 h 726"/>
                  <a:gd name="T36" fmla="*/ 0 w 96"/>
                  <a:gd name="T37" fmla="*/ 30 h 726"/>
                  <a:gd name="T38" fmla="*/ 30 w 96"/>
                  <a:gd name="T39" fmla="*/ 0 h 7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6"/>
                  <a:gd name="T61" fmla="*/ 0 h 726"/>
                  <a:gd name="T62" fmla="*/ 96 w 96"/>
                  <a:gd name="T63" fmla="*/ 726 h 7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6" h="726">
                    <a:moveTo>
                      <a:pt x="30" y="0"/>
                    </a:moveTo>
                    <a:lnTo>
                      <a:pt x="54" y="66"/>
                    </a:lnTo>
                    <a:lnTo>
                      <a:pt x="72" y="138"/>
                    </a:lnTo>
                    <a:lnTo>
                      <a:pt x="90" y="246"/>
                    </a:lnTo>
                    <a:lnTo>
                      <a:pt x="96" y="306"/>
                    </a:lnTo>
                    <a:lnTo>
                      <a:pt x="96" y="426"/>
                    </a:lnTo>
                    <a:lnTo>
                      <a:pt x="84" y="510"/>
                    </a:lnTo>
                    <a:lnTo>
                      <a:pt x="72" y="594"/>
                    </a:lnTo>
                    <a:lnTo>
                      <a:pt x="54" y="648"/>
                    </a:lnTo>
                    <a:lnTo>
                      <a:pt x="30" y="726"/>
                    </a:lnTo>
                    <a:lnTo>
                      <a:pt x="0" y="690"/>
                    </a:lnTo>
                    <a:lnTo>
                      <a:pt x="36" y="558"/>
                    </a:lnTo>
                    <a:lnTo>
                      <a:pt x="54" y="486"/>
                    </a:lnTo>
                    <a:lnTo>
                      <a:pt x="54" y="426"/>
                    </a:lnTo>
                    <a:lnTo>
                      <a:pt x="54" y="300"/>
                    </a:lnTo>
                    <a:lnTo>
                      <a:pt x="48" y="210"/>
                    </a:lnTo>
                    <a:lnTo>
                      <a:pt x="30" y="138"/>
                    </a:lnTo>
                    <a:lnTo>
                      <a:pt x="24" y="90"/>
                    </a:lnTo>
                    <a:lnTo>
                      <a:pt x="0" y="3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07" name="Freeform 547"/>
              <p:cNvSpPr>
                <a:spLocks/>
              </p:cNvSpPr>
              <p:nvPr/>
            </p:nvSpPr>
            <p:spPr bwMode="auto">
              <a:xfrm>
                <a:off x="5215" y="1101"/>
                <a:ext cx="144" cy="1098"/>
              </a:xfrm>
              <a:custGeom>
                <a:avLst/>
                <a:gdLst>
                  <a:gd name="T0" fmla="*/ 0 w 144"/>
                  <a:gd name="T1" fmla="*/ 30 h 1098"/>
                  <a:gd name="T2" fmla="*/ 30 w 144"/>
                  <a:gd name="T3" fmla="*/ 0 h 1098"/>
                  <a:gd name="T4" fmla="*/ 72 w 144"/>
                  <a:gd name="T5" fmla="*/ 96 h 1098"/>
                  <a:gd name="T6" fmla="*/ 102 w 144"/>
                  <a:gd name="T7" fmla="*/ 204 h 1098"/>
                  <a:gd name="T8" fmla="*/ 132 w 144"/>
                  <a:gd name="T9" fmla="*/ 336 h 1098"/>
                  <a:gd name="T10" fmla="*/ 144 w 144"/>
                  <a:gd name="T11" fmla="*/ 456 h 1098"/>
                  <a:gd name="T12" fmla="*/ 144 w 144"/>
                  <a:gd name="T13" fmla="*/ 606 h 1098"/>
                  <a:gd name="T14" fmla="*/ 126 w 144"/>
                  <a:gd name="T15" fmla="*/ 798 h 1098"/>
                  <a:gd name="T16" fmla="*/ 90 w 144"/>
                  <a:gd name="T17" fmla="*/ 924 h 1098"/>
                  <a:gd name="T18" fmla="*/ 30 w 144"/>
                  <a:gd name="T19" fmla="*/ 1098 h 1098"/>
                  <a:gd name="T20" fmla="*/ 0 w 144"/>
                  <a:gd name="T21" fmla="*/ 1074 h 1098"/>
                  <a:gd name="T22" fmla="*/ 54 w 144"/>
                  <a:gd name="T23" fmla="*/ 930 h 1098"/>
                  <a:gd name="T24" fmla="*/ 84 w 144"/>
                  <a:gd name="T25" fmla="*/ 780 h 1098"/>
                  <a:gd name="T26" fmla="*/ 102 w 144"/>
                  <a:gd name="T27" fmla="*/ 612 h 1098"/>
                  <a:gd name="T28" fmla="*/ 108 w 144"/>
                  <a:gd name="T29" fmla="*/ 462 h 1098"/>
                  <a:gd name="T30" fmla="*/ 90 w 144"/>
                  <a:gd name="T31" fmla="*/ 348 h 1098"/>
                  <a:gd name="T32" fmla="*/ 60 w 144"/>
                  <a:gd name="T33" fmla="*/ 204 h 1098"/>
                  <a:gd name="T34" fmla="*/ 30 w 144"/>
                  <a:gd name="T35" fmla="*/ 108 h 1098"/>
                  <a:gd name="T36" fmla="*/ 0 w 144"/>
                  <a:gd name="T37" fmla="*/ 30 h 109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4"/>
                  <a:gd name="T58" fmla="*/ 0 h 1098"/>
                  <a:gd name="T59" fmla="*/ 144 w 144"/>
                  <a:gd name="T60" fmla="*/ 1098 h 109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4" h="1098">
                    <a:moveTo>
                      <a:pt x="0" y="30"/>
                    </a:moveTo>
                    <a:lnTo>
                      <a:pt x="30" y="0"/>
                    </a:lnTo>
                    <a:lnTo>
                      <a:pt x="72" y="96"/>
                    </a:lnTo>
                    <a:lnTo>
                      <a:pt x="102" y="204"/>
                    </a:lnTo>
                    <a:lnTo>
                      <a:pt x="132" y="336"/>
                    </a:lnTo>
                    <a:lnTo>
                      <a:pt x="144" y="456"/>
                    </a:lnTo>
                    <a:lnTo>
                      <a:pt x="144" y="606"/>
                    </a:lnTo>
                    <a:lnTo>
                      <a:pt x="126" y="798"/>
                    </a:lnTo>
                    <a:lnTo>
                      <a:pt x="90" y="924"/>
                    </a:lnTo>
                    <a:lnTo>
                      <a:pt x="30" y="1098"/>
                    </a:lnTo>
                    <a:lnTo>
                      <a:pt x="0" y="1074"/>
                    </a:lnTo>
                    <a:lnTo>
                      <a:pt x="54" y="930"/>
                    </a:lnTo>
                    <a:lnTo>
                      <a:pt x="84" y="780"/>
                    </a:lnTo>
                    <a:lnTo>
                      <a:pt x="102" y="612"/>
                    </a:lnTo>
                    <a:lnTo>
                      <a:pt x="108" y="462"/>
                    </a:lnTo>
                    <a:lnTo>
                      <a:pt x="90" y="348"/>
                    </a:lnTo>
                    <a:lnTo>
                      <a:pt x="60" y="204"/>
                    </a:lnTo>
                    <a:lnTo>
                      <a:pt x="30" y="10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08" name="Freeform 548"/>
              <p:cNvSpPr>
                <a:spLocks/>
              </p:cNvSpPr>
              <p:nvPr/>
            </p:nvSpPr>
            <p:spPr bwMode="auto">
              <a:xfrm>
                <a:off x="4861" y="1365"/>
                <a:ext cx="60" cy="414"/>
              </a:xfrm>
              <a:custGeom>
                <a:avLst/>
                <a:gdLst>
                  <a:gd name="T0" fmla="*/ 0 w 60"/>
                  <a:gd name="T1" fmla="*/ 30 h 414"/>
                  <a:gd name="T2" fmla="*/ 30 w 60"/>
                  <a:gd name="T3" fmla="*/ 0 h 414"/>
                  <a:gd name="T4" fmla="*/ 42 w 60"/>
                  <a:gd name="T5" fmla="*/ 42 h 414"/>
                  <a:gd name="T6" fmla="*/ 54 w 60"/>
                  <a:gd name="T7" fmla="*/ 96 h 414"/>
                  <a:gd name="T8" fmla="*/ 60 w 60"/>
                  <a:gd name="T9" fmla="*/ 138 h 414"/>
                  <a:gd name="T10" fmla="*/ 60 w 60"/>
                  <a:gd name="T11" fmla="*/ 204 h 414"/>
                  <a:gd name="T12" fmla="*/ 60 w 60"/>
                  <a:gd name="T13" fmla="*/ 246 h 414"/>
                  <a:gd name="T14" fmla="*/ 54 w 60"/>
                  <a:gd name="T15" fmla="*/ 282 h 414"/>
                  <a:gd name="T16" fmla="*/ 48 w 60"/>
                  <a:gd name="T17" fmla="*/ 318 h 414"/>
                  <a:gd name="T18" fmla="*/ 42 w 60"/>
                  <a:gd name="T19" fmla="*/ 354 h 414"/>
                  <a:gd name="T20" fmla="*/ 36 w 60"/>
                  <a:gd name="T21" fmla="*/ 390 h 414"/>
                  <a:gd name="T22" fmla="*/ 30 w 60"/>
                  <a:gd name="T23" fmla="*/ 414 h 414"/>
                  <a:gd name="T24" fmla="*/ 0 w 60"/>
                  <a:gd name="T25" fmla="*/ 378 h 414"/>
                  <a:gd name="T26" fmla="*/ 12 w 60"/>
                  <a:gd name="T27" fmla="*/ 324 h 414"/>
                  <a:gd name="T28" fmla="*/ 18 w 60"/>
                  <a:gd name="T29" fmla="*/ 270 h 414"/>
                  <a:gd name="T30" fmla="*/ 24 w 60"/>
                  <a:gd name="T31" fmla="*/ 222 h 414"/>
                  <a:gd name="T32" fmla="*/ 30 w 60"/>
                  <a:gd name="T33" fmla="*/ 180 h 414"/>
                  <a:gd name="T34" fmla="*/ 18 w 60"/>
                  <a:gd name="T35" fmla="*/ 138 h 414"/>
                  <a:gd name="T36" fmla="*/ 18 w 60"/>
                  <a:gd name="T37" fmla="*/ 102 h 414"/>
                  <a:gd name="T38" fmla="*/ 12 w 60"/>
                  <a:gd name="T39" fmla="*/ 66 h 414"/>
                  <a:gd name="T40" fmla="*/ 0 w 60"/>
                  <a:gd name="T41" fmla="*/ 30 h 4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0"/>
                  <a:gd name="T64" fmla="*/ 0 h 414"/>
                  <a:gd name="T65" fmla="*/ 60 w 60"/>
                  <a:gd name="T66" fmla="*/ 414 h 4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0" h="414">
                    <a:moveTo>
                      <a:pt x="0" y="30"/>
                    </a:moveTo>
                    <a:lnTo>
                      <a:pt x="30" y="0"/>
                    </a:lnTo>
                    <a:lnTo>
                      <a:pt x="42" y="42"/>
                    </a:lnTo>
                    <a:lnTo>
                      <a:pt x="54" y="96"/>
                    </a:lnTo>
                    <a:lnTo>
                      <a:pt x="60" y="138"/>
                    </a:lnTo>
                    <a:lnTo>
                      <a:pt x="60" y="204"/>
                    </a:lnTo>
                    <a:lnTo>
                      <a:pt x="60" y="246"/>
                    </a:lnTo>
                    <a:lnTo>
                      <a:pt x="54" y="282"/>
                    </a:lnTo>
                    <a:lnTo>
                      <a:pt x="48" y="318"/>
                    </a:lnTo>
                    <a:lnTo>
                      <a:pt x="42" y="354"/>
                    </a:lnTo>
                    <a:lnTo>
                      <a:pt x="36" y="390"/>
                    </a:lnTo>
                    <a:lnTo>
                      <a:pt x="30" y="414"/>
                    </a:lnTo>
                    <a:lnTo>
                      <a:pt x="0" y="378"/>
                    </a:lnTo>
                    <a:lnTo>
                      <a:pt x="12" y="324"/>
                    </a:lnTo>
                    <a:lnTo>
                      <a:pt x="18" y="270"/>
                    </a:lnTo>
                    <a:lnTo>
                      <a:pt x="24" y="222"/>
                    </a:lnTo>
                    <a:lnTo>
                      <a:pt x="30" y="180"/>
                    </a:lnTo>
                    <a:lnTo>
                      <a:pt x="18" y="138"/>
                    </a:lnTo>
                    <a:lnTo>
                      <a:pt x="18" y="102"/>
                    </a:lnTo>
                    <a:lnTo>
                      <a:pt x="12" y="66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09" name="Freeform 549"/>
              <p:cNvSpPr>
                <a:spLocks/>
              </p:cNvSpPr>
              <p:nvPr/>
            </p:nvSpPr>
            <p:spPr bwMode="auto">
              <a:xfrm>
                <a:off x="5005" y="1221"/>
                <a:ext cx="96" cy="726"/>
              </a:xfrm>
              <a:custGeom>
                <a:avLst/>
                <a:gdLst>
                  <a:gd name="T0" fmla="*/ 30 w 96"/>
                  <a:gd name="T1" fmla="*/ 0 h 726"/>
                  <a:gd name="T2" fmla="*/ 54 w 96"/>
                  <a:gd name="T3" fmla="*/ 66 h 726"/>
                  <a:gd name="T4" fmla="*/ 72 w 96"/>
                  <a:gd name="T5" fmla="*/ 138 h 726"/>
                  <a:gd name="T6" fmla="*/ 90 w 96"/>
                  <a:gd name="T7" fmla="*/ 246 h 726"/>
                  <a:gd name="T8" fmla="*/ 96 w 96"/>
                  <a:gd name="T9" fmla="*/ 306 h 726"/>
                  <a:gd name="T10" fmla="*/ 96 w 96"/>
                  <a:gd name="T11" fmla="*/ 426 h 726"/>
                  <a:gd name="T12" fmla="*/ 84 w 96"/>
                  <a:gd name="T13" fmla="*/ 510 h 726"/>
                  <a:gd name="T14" fmla="*/ 72 w 96"/>
                  <a:gd name="T15" fmla="*/ 594 h 726"/>
                  <a:gd name="T16" fmla="*/ 54 w 96"/>
                  <a:gd name="T17" fmla="*/ 648 h 726"/>
                  <a:gd name="T18" fmla="*/ 30 w 96"/>
                  <a:gd name="T19" fmla="*/ 726 h 726"/>
                  <a:gd name="T20" fmla="*/ 0 w 96"/>
                  <a:gd name="T21" fmla="*/ 690 h 726"/>
                  <a:gd name="T22" fmla="*/ 36 w 96"/>
                  <a:gd name="T23" fmla="*/ 558 h 726"/>
                  <a:gd name="T24" fmla="*/ 54 w 96"/>
                  <a:gd name="T25" fmla="*/ 486 h 726"/>
                  <a:gd name="T26" fmla="*/ 54 w 96"/>
                  <a:gd name="T27" fmla="*/ 426 h 726"/>
                  <a:gd name="T28" fmla="*/ 54 w 96"/>
                  <a:gd name="T29" fmla="*/ 300 h 726"/>
                  <a:gd name="T30" fmla="*/ 48 w 96"/>
                  <a:gd name="T31" fmla="*/ 210 h 726"/>
                  <a:gd name="T32" fmla="*/ 30 w 96"/>
                  <a:gd name="T33" fmla="*/ 138 h 726"/>
                  <a:gd name="T34" fmla="*/ 24 w 96"/>
                  <a:gd name="T35" fmla="*/ 90 h 726"/>
                  <a:gd name="T36" fmla="*/ 0 w 96"/>
                  <a:gd name="T37" fmla="*/ 30 h 726"/>
                  <a:gd name="T38" fmla="*/ 30 w 96"/>
                  <a:gd name="T39" fmla="*/ 0 h 72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6"/>
                  <a:gd name="T61" fmla="*/ 0 h 726"/>
                  <a:gd name="T62" fmla="*/ 96 w 96"/>
                  <a:gd name="T63" fmla="*/ 726 h 72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6" h="726">
                    <a:moveTo>
                      <a:pt x="30" y="0"/>
                    </a:moveTo>
                    <a:lnTo>
                      <a:pt x="54" y="66"/>
                    </a:lnTo>
                    <a:lnTo>
                      <a:pt x="72" y="138"/>
                    </a:lnTo>
                    <a:lnTo>
                      <a:pt x="90" y="246"/>
                    </a:lnTo>
                    <a:lnTo>
                      <a:pt x="96" y="306"/>
                    </a:lnTo>
                    <a:lnTo>
                      <a:pt x="96" y="426"/>
                    </a:lnTo>
                    <a:lnTo>
                      <a:pt x="84" y="510"/>
                    </a:lnTo>
                    <a:lnTo>
                      <a:pt x="72" y="594"/>
                    </a:lnTo>
                    <a:lnTo>
                      <a:pt x="54" y="648"/>
                    </a:lnTo>
                    <a:lnTo>
                      <a:pt x="30" y="726"/>
                    </a:lnTo>
                    <a:lnTo>
                      <a:pt x="0" y="690"/>
                    </a:lnTo>
                    <a:lnTo>
                      <a:pt x="36" y="558"/>
                    </a:lnTo>
                    <a:lnTo>
                      <a:pt x="54" y="486"/>
                    </a:lnTo>
                    <a:lnTo>
                      <a:pt x="54" y="426"/>
                    </a:lnTo>
                    <a:lnTo>
                      <a:pt x="54" y="300"/>
                    </a:lnTo>
                    <a:lnTo>
                      <a:pt x="48" y="210"/>
                    </a:lnTo>
                    <a:lnTo>
                      <a:pt x="30" y="138"/>
                    </a:lnTo>
                    <a:lnTo>
                      <a:pt x="24" y="90"/>
                    </a:lnTo>
                    <a:lnTo>
                      <a:pt x="0" y="3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4710" name="Freeform 550"/>
              <p:cNvSpPr>
                <a:spLocks/>
              </p:cNvSpPr>
              <p:nvPr/>
            </p:nvSpPr>
            <p:spPr bwMode="auto">
              <a:xfrm>
                <a:off x="5167" y="1053"/>
                <a:ext cx="144" cy="1098"/>
              </a:xfrm>
              <a:custGeom>
                <a:avLst/>
                <a:gdLst>
                  <a:gd name="T0" fmla="*/ 0 w 144"/>
                  <a:gd name="T1" fmla="*/ 30 h 1098"/>
                  <a:gd name="T2" fmla="*/ 30 w 144"/>
                  <a:gd name="T3" fmla="*/ 0 h 1098"/>
                  <a:gd name="T4" fmla="*/ 72 w 144"/>
                  <a:gd name="T5" fmla="*/ 96 h 1098"/>
                  <a:gd name="T6" fmla="*/ 102 w 144"/>
                  <a:gd name="T7" fmla="*/ 204 h 1098"/>
                  <a:gd name="T8" fmla="*/ 132 w 144"/>
                  <a:gd name="T9" fmla="*/ 336 h 1098"/>
                  <a:gd name="T10" fmla="*/ 144 w 144"/>
                  <a:gd name="T11" fmla="*/ 456 h 1098"/>
                  <a:gd name="T12" fmla="*/ 144 w 144"/>
                  <a:gd name="T13" fmla="*/ 606 h 1098"/>
                  <a:gd name="T14" fmla="*/ 126 w 144"/>
                  <a:gd name="T15" fmla="*/ 798 h 1098"/>
                  <a:gd name="T16" fmla="*/ 90 w 144"/>
                  <a:gd name="T17" fmla="*/ 924 h 1098"/>
                  <a:gd name="T18" fmla="*/ 30 w 144"/>
                  <a:gd name="T19" fmla="*/ 1098 h 1098"/>
                  <a:gd name="T20" fmla="*/ 0 w 144"/>
                  <a:gd name="T21" fmla="*/ 1074 h 1098"/>
                  <a:gd name="T22" fmla="*/ 54 w 144"/>
                  <a:gd name="T23" fmla="*/ 930 h 1098"/>
                  <a:gd name="T24" fmla="*/ 84 w 144"/>
                  <a:gd name="T25" fmla="*/ 780 h 1098"/>
                  <a:gd name="T26" fmla="*/ 102 w 144"/>
                  <a:gd name="T27" fmla="*/ 612 h 1098"/>
                  <a:gd name="T28" fmla="*/ 108 w 144"/>
                  <a:gd name="T29" fmla="*/ 462 h 1098"/>
                  <a:gd name="T30" fmla="*/ 90 w 144"/>
                  <a:gd name="T31" fmla="*/ 348 h 1098"/>
                  <a:gd name="T32" fmla="*/ 60 w 144"/>
                  <a:gd name="T33" fmla="*/ 204 h 1098"/>
                  <a:gd name="T34" fmla="*/ 30 w 144"/>
                  <a:gd name="T35" fmla="*/ 108 h 1098"/>
                  <a:gd name="T36" fmla="*/ 0 w 144"/>
                  <a:gd name="T37" fmla="*/ 30 h 109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4"/>
                  <a:gd name="T58" fmla="*/ 0 h 1098"/>
                  <a:gd name="T59" fmla="*/ 144 w 144"/>
                  <a:gd name="T60" fmla="*/ 1098 h 109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4" h="1098">
                    <a:moveTo>
                      <a:pt x="0" y="30"/>
                    </a:moveTo>
                    <a:lnTo>
                      <a:pt x="30" y="0"/>
                    </a:lnTo>
                    <a:lnTo>
                      <a:pt x="72" y="96"/>
                    </a:lnTo>
                    <a:lnTo>
                      <a:pt x="102" y="204"/>
                    </a:lnTo>
                    <a:lnTo>
                      <a:pt x="132" y="336"/>
                    </a:lnTo>
                    <a:lnTo>
                      <a:pt x="144" y="456"/>
                    </a:lnTo>
                    <a:lnTo>
                      <a:pt x="144" y="606"/>
                    </a:lnTo>
                    <a:lnTo>
                      <a:pt x="126" y="798"/>
                    </a:lnTo>
                    <a:lnTo>
                      <a:pt x="90" y="924"/>
                    </a:lnTo>
                    <a:lnTo>
                      <a:pt x="30" y="1098"/>
                    </a:lnTo>
                    <a:lnTo>
                      <a:pt x="0" y="1074"/>
                    </a:lnTo>
                    <a:lnTo>
                      <a:pt x="54" y="930"/>
                    </a:lnTo>
                    <a:lnTo>
                      <a:pt x="84" y="780"/>
                    </a:lnTo>
                    <a:lnTo>
                      <a:pt x="102" y="612"/>
                    </a:lnTo>
                    <a:lnTo>
                      <a:pt x="108" y="462"/>
                    </a:lnTo>
                    <a:lnTo>
                      <a:pt x="90" y="348"/>
                    </a:lnTo>
                    <a:lnTo>
                      <a:pt x="60" y="204"/>
                    </a:lnTo>
                    <a:lnTo>
                      <a:pt x="30" y="108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4704" name="Text Box 551"/>
            <p:cNvSpPr txBox="1">
              <a:spLocks noChangeArrowheads="1"/>
            </p:cNvSpPr>
            <p:nvPr/>
          </p:nvSpPr>
          <p:spPr bwMode="auto">
            <a:xfrm>
              <a:off x="2767" y="2001"/>
              <a:ext cx="7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66CC"/>
                  </a:solidFill>
                  <a:latin typeface="Arial" charset="0"/>
                </a:rPr>
                <a:t>RF sweep</a:t>
              </a:r>
            </a:p>
          </p:txBody>
        </p:sp>
      </p:grpSp>
      <p:pic>
        <p:nvPicPr>
          <p:cNvPr id="968232" name="Picture 552" descr="fotograp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1775" y="4076700"/>
            <a:ext cx="1503363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99" name="Rectangle 553"/>
          <p:cNvSpPr>
            <a:spLocks noGrp="1" noChangeArrowheads="1"/>
          </p:cNvSpPr>
          <p:nvPr>
            <p:ph type="title"/>
          </p:nvPr>
        </p:nvSpPr>
        <p:spPr bwMode="auto">
          <a:xfrm>
            <a:off x="603250" y="26988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Feshbach spectroscopy</a:t>
            </a:r>
          </a:p>
        </p:txBody>
      </p:sp>
      <p:grpSp>
        <p:nvGrpSpPr>
          <p:cNvPr id="26163" name="Group 554"/>
          <p:cNvGrpSpPr>
            <a:grpSpLocks/>
          </p:cNvGrpSpPr>
          <p:nvPr/>
        </p:nvGrpSpPr>
        <p:grpSpPr bwMode="auto">
          <a:xfrm>
            <a:off x="4500563" y="4581525"/>
            <a:ext cx="1092200" cy="1008063"/>
            <a:chOff x="1066" y="1071"/>
            <a:chExt cx="688" cy="635"/>
          </a:xfrm>
        </p:grpSpPr>
        <p:sp>
          <p:nvSpPr>
            <p:cNvPr id="24642" name="Arc 555"/>
            <p:cNvSpPr>
              <a:spLocks/>
            </p:cNvSpPr>
            <p:nvPr/>
          </p:nvSpPr>
          <p:spPr bwMode="auto">
            <a:xfrm>
              <a:off x="1066" y="1071"/>
              <a:ext cx="688" cy="635"/>
            </a:xfrm>
            <a:custGeom>
              <a:avLst/>
              <a:gdLst>
                <a:gd name="T0" fmla="*/ 0 w 43001"/>
                <a:gd name="T1" fmla="*/ 0 h 21600"/>
                <a:gd name="T2" fmla="*/ 0 w 43001"/>
                <a:gd name="T3" fmla="*/ 0 h 21600"/>
                <a:gd name="T4" fmla="*/ 0 w 43001"/>
                <a:gd name="T5" fmla="*/ 0 h 21600"/>
                <a:gd name="T6" fmla="*/ 0 60000 65536"/>
                <a:gd name="T7" fmla="*/ 0 60000 65536"/>
                <a:gd name="T8" fmla="*/ 0 60000 65536"/>
                <a:gd name="T9" fmla="*/ 0 w 43001"/>
                <a:gd name="T10" fmla="*/ 0 h 21600"/>
                <a:gd name="T11" fmla="*/ 43001 w 430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01" h="21600" fill="none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</a:path>
                <a:path w="43001" h="21600" stroke="0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  <a:lnTo>
                    <a:pt x="2151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24643" name="Group 556"/>
            <p:cNvGrpSpPr>
              <a:grpSpLocks/>
            </p:cNvGrpSpPr>
            <p:nvPr/>
          </p:nvGrpSpPr>
          <p:grpSpPr bwMode="auto">
            <a:xfrm flipV="1">
              <a:off x="1413" y="1457"/>
              <a:ext cx="45" cy="97"/>
              <a:chOff x="1338" y="1113"/>
              <a:chExt cx="45" cy="97"/>
            </a:xfrm>
          </p:grpSpPr>
          <p:sp>
            <p:nvSpPr>
              <p:cNvPr id="24701" name="Oval 55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02" name="Line 55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44" name="Group 559"/>
            <p:cNvGrpSpPr>
              <a:grpSpLocks/>
            </p:cNvGrpSpPr>
            <p:nvPr/>
          </p:nvGrpSpPr>
          <p:grpSpPr bwMode="auto">
            <a:xfrm flipV="1">
              <a:off x="1368" y="1316"/>
              <a:ext cx="45" cy="97"/>
              <a:chOff x="1338" y="1113"/>
              <a:chExt cx="45" cy="97"/>
            </a:xfrm>
          </p:grpSpPr>
          <p:sp>
            <p:nvSpPr>
              <p:cNvPr id="24699" name="Oval 56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700" name="Line 56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45" name="Group 562"/>
            <p:cNvGrpSpPr>
              <a:grpSpLocks/>
            </p:cNvGrpSpPr>
            <p:nvPr/>
          </p:nvGrpSpPr>
          <p:grpSpPr bwMode="auto">
            <a:xfrm flipV="1">
              <a:off x="1168" y="1326"/>
              <a:ext cx="45" cy="97"/>
              <a:chOff x="1338" y="1113"/>
              <a:chExt cx="45" cy="97"/>
            </a:xfrm>
          </p:grpSpPr>
          <p:sp>
            <p:nvSpPr>
              <p:cNvPr id="24697" name="Oval 56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98" name="Line 56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46" name="Group 565"/>
            <p:cNvGrpSpPr>
              <a:grpSpLocks/>
            </p:cNvGrpSpPr>
            <p:nvPr/>
          </p:nvGrpSpPr>
          <p:grpSpPr bwMode="auto">
            <a:xfrm flipV="1">
              <a:off x="1575" y="1358"/>
              <a:ext cx="45" cy="97"/>
              <a:chOff x="1338" y="1113"/>
              <a:chExt cx="45" cy="97"/>
            </a:xfrm>
          </p:grpSpPr>
          <p:sp>
            <p:nvSpPr>
              <p:cNvPr id="24695" name="Oval 56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96" name="Line 56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47" name="Group 568"/>
            <p:cNvGrpSpPr>
              <a:grpSpLocks/>
            </p:cNvGrpSpPr>
            <p:nvPr/>
          </p:nvGrpSpPr>
          <p:grpSpPr bwMode="auto">
            <a:xfrm flipV="1">
              <a:off x="1664" y="1186"/>
              <a:ext cx="45" cy="97"/>
              <a:chOff x="1338" y="1113"/>
              <a:chExt cx="45" cy="97"/>
            </a:xfrm>
          </p:grpSpPr>
          <p:sp>
            <p:nvSpPr>
              <p:cNvPr id="24693" name="Oval 56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94" name="Line 57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48" name="Group 571"/>
            <p:cNvGrpSpPr>
              <a:grpSpLocks/>
            </p:cNvGrpSpPr>
            <p:nvPr/>
          </p:nvGrpSpPr>
          <p:grpSpPr bwMode="auto">
            <a:xfrm flipV="1">
              <a:off x="1400" y="1116"/>
              <a:ext cx="45" cy="97"/>
              <a:chOff x="1338" y="1113"/>
              <a:chExt cx="45" cy="97"/>
            </a:xfrm>
          </p:grpSpPr>
          <p:sp>
            <p:nvSpPr>
              <p:cNvPr id="24691" name="Oval 57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92" name="Line 57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49" name="Group 574"/>
            <p:cNvGrpSpPr>
              <a:grpSpLocks/>
            </p:cNvGrpSpPr>
            <p:nvPr/>
          </p:nvGrpSpPr>
          <p:grpSpPr bwMode="auto">
            <a:xfrm flipV="1">
              <a:off x="1354" y="1198"/>
              <a:ext cx="45" cy="97"/>
              <a:chOff x="1338" y="1113"/>
              <a:chExt cx="45" cy="97"/>
            </a:xfrm>
          </p:grpSpPr>
          <p:sp>
            <p:nvSpPr>
              <p:cNvPr id="24689" name="Oval 57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90" name="Line 57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0" name="Group 577"/>
            <p:cNvGrpSpPr>
              <a:grpSpLocks/>
            </p:cNvGrpSpPr>
            <p:nvPr/>
          </p:nvGrpSpPr>
          <p:grpSpPr bwMode="auto">
            <a:xfrm flipV="1">
              <a:off x="1191" y="1438"/>
              <a:ext cx="45" cy="97"/>
              <a:chOff x="1338" y="1113"/>
              <a:chExt cx="45" cy="97"/>
            </a:xfrm>
          </p:grpSpPr>
          <p:sp>
            <p:nvSpPr>
              <p:cNvPr id="24687" name="Oval 57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88" name="Line 57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1" name="Group 580"/>
            <p:cNvGrpSpPr>
              <a:grpSpLocks/>
            </p:cNvGrpSpPr>
            <p:nvPr/>
          </p:nvGrpSpPr>
          <p:grpSpPr bwMode="auto">
            <a:xfrm flipV="1">
              <a:off x="1258" y="1240"/>
              <a:ext cx="45" cy="97"/>
              <a:chOff x="1338" y="1113"/>
              <a:chExt cx="45" cy="97"/>
            </a:xfrm>
          </p:grpSpPr>
          <p:sp>
            <p:nvSpPr>
              <p:cNvPr id="24685" name="Oval 58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86" name="Line 58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2" name="Group 583"/>
            <p:cNvGrpSpPr>
              <a:grpSpLocks/>
            </p:cNvGrpSpPr>
            <p:nvPr/>
          </p:nvGrpSpPr>
          <p:grpSpPr bwMode="auto">
            <a:xfrm flipV="1">
              <a:off x="1597" y="1164"/>
              <a:ext cx="45" cy="97"/>
              <a:chOff x="1338" y="1113"/>
              <a:chExt cx="45" cy="97"/>
            </a:xfrm>
          </p:grpSpPr>
          <p:sp>
            <p:nvSpPr>
              <p:cNvPr id="24683" name="Oval 58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84" name="Line 58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3" name="Group 586"/>
            <p:cNvGrpSpPr>
              <a:grpSpLocks/>
            </p:cNvGrpSpPr>
            <p:nvPr/>
          </p:nvGrpSpPr>
          <p:grpSpPr bwMode="auto">
            <a:xfrm flipV="1">
              <a:off x="1621" y="1403"/>
              <a:ext cx="45" cy="97"/>
              <a:chOff x="1338" y="1113"/>
              <a:chExt cx="45" cy="97"/>
            </a:xfrm>
          </p:grpSpPr>
          <p:sp>
            <p:nvSpPr>
              <p:cNvPr id="24681" name="Oval 58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82" name="Line 58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4" name="Group 589"/>
            <p:cNvGrpSpPr>
              <a:grpSpLocks/>
            </p:cNvGrpSpPr>
            <p:nvPr/>
          </p:nvGrpSpPr>
          <p:grpSpPr bwMode="auto">
            <a:xfrm flipV="1">
              <a:off x="1643" y="1320"/>
              <a:ext cx="45" cy="97"/>
              <a:chOff x="1338" y="1113"/>
              <a:chExt cx="45" cy="97"/>
            </a:xfrm>
          </p:grpSpPr>
          <p:sp>
            <p:nvSpPr>
              <p:cNvPr id="24679" name="Oval 59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80" name="Line 59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5" name="Group 592"/>
            <p:cNvGrpSpPr>
              <a:grpSpLocks/>
            </p:cNvGrpSpPr>
            <p:nvPr/>
          </p:nvGrpSpPr>
          <p:grpSpPr bwMode="auto">
            <a:xfrm>
              <a:off x="1506" y="1558"/>
              <a:ext cx="45" cy="97"/>
              <a:chOff x="1338" y="1113"/>
              <a:chExt cx="45" cy="97"/>
            </a:xfrm>
          </p:grpSpPr>
          <p:sp>
            <p:nvSpPr>
              <p:cNvPr id="24677" name="Oval 593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78" name="Line 594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6" name="Group 595"/>
            <p:cNvGrpSpPr>
              <a:grpSpLocks/>
            </p:cNvGrpSpPr>
            <p:nvPr/>
          </p:nvGrpSpPr>
          <p:grpSpPr bwMode="auto">
            <a:xfrm flipV="1">
              <a:off x="1236" y="1394"/>
              <a:ext cx="45" cy="97"/>
              <a:chOff x="1338" y="1113"/>
              <a:chExt cx="45" cy="97"/>
            </a:xfrm>
          </p:grpSpPr>
          <p:sp>
            <p:nvSpPr>
              <p:cNvPr id="24675" name="Oval 596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76" name="Line 597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7" name="Group 598"/>
            <p:cNvGrpSpPr>
              <a:grpSpLocks/>
            </p:cNvGrpSpPr>
            <p:nvPr/>
          </p:nvGrpSpPr>
          <p:grpSpPr bwMode="auto">
            <a:xfrm flipV="1">
              <a:off x="1213" y="1520"/>
              <a:ext cx="45" cy="97"/>
              <a:chOff x="1338" y="1113"/>
              <a:chExt cx="45" cy="97"/>
            </a:xfrm>
          </p:grpSpPr>
          <p:sp>
            <p:nvSpPr>
              <p:cNvPr id="24673" name="Oval 59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74" name="Line 60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8" name="Group 601"/>
            <p:cNvGrpSpPr>
              <a:grpSpLocks/>
            </p:cNvGrpSpPr>
            <p:nvPr/>
          </p:nvGrpSpPr>
          <p:grpSpPr bwMode="auto">
            <a:xfrm flipV="1">
              <a:off x="1576" y="1474"/>
              <a:ext cx="45" cy="97"/>
              <a:chOff x="1338" y="1113"/>
              <a:chExt cx="45" cy="97"/>
            </a:xfrm>
          </p:grpSpPr>
          <p:sp>
            <p:nvSpPr>
              <p:cNvPr id="24671" name="Oval 60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72" name="Line 60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59" name="Group 604"/>
            <p:cNvGrpSpPr>
              <a:grpSpLocks/>
            </p:cNvGrpSpPr>
            <p:nvPr/>
          </p:nvGrpSpPr>
          <p:grpSpPr bwMode="auto">
            <a:xfrm>
              <a:off x="1485" y="1426"/>
              <a:ext cx="91" cy="173"/>
              <a:chOff x="90" y="1581"/>
              <a:chExt cx="91" cy="173"/>
            </a:xfrm>
          </p:grpSpPr>
          <p:sp>
            <p:nvSpPr>
              <p:cNvPr id="24669" name="Oval 605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70" name="Line 606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60" name="Group 607"/>
            <p:cNvGrpSpPr>
              <a:grpSpLocks/>
            </p:cNvGrpSpPr>
            <p:nvPr/>
          </p:nvGrpSpPr>
          <p:grpSpPr bwMode="auto">
            <a:xfrm>
              <a:off x="1281" y="1265"/>
              <a:ext cx="91" cy="173"/>
              <a:chOff x="90" y="1581"/>
              <a:chExt cx="91" cy="173"/>
            </a:xfrm>
          </p:grpSpPr>
          <p:sp>
            <p:nvSpPr>
              <p:cNvPr id="24667" name="Oval 608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68" name="Line 609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61" name="Group 610"/>
            <p:cNvGrpSpPr>
              <a:grpSpLocks/>
            </p:cNvGrpSpPr>
            <p:nvPr/>
          </p:nvGrpSpPr>
          <p:grpSpPr bwMode="auto">
            <a:xfrm rot="10800000">
              <a:off x="1440" y="1254"/>
              <a:ext cx="91" cy="173"/>
              <a:chOff x="90" y="1581"/>
              <a:chExt cx="91" cy="173"/>
            </a:xfrm>
          </p:grpSpPr>
          <p:sp>
            <p:nvSpPr>
              <p:cNvPr id="24665" name="Oval 611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66" name="Line 612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62" name="Group 613"/>
            <p:cNvGrpSpPr>
              <a:grpSpLocks/>
            </p:cNvGrpSpPr>
            <p:nvPr/>
          </p:nvGrpSpPr>
          <p:grpSpPr bwMode="auto">
            <a:xfrm rot="10800000">
              <a:off x="1255" y="1417"/>
              <a:ext cx="91" cy="173"/>
              <a:chOff x="90" y="1581"/>
              <a:chExt cx="91" cy="173"/>
            </a:xfrm>
          </p:grpSpPr>
          <p:sp>
            <p:nvSpPr>
              <p:cNvPr id="24663" name="Oval 614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64" name="Line 615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26228" name="Group 616"/>
          <p:cNvGrpSpPr>
            <a:grpSpLocks/>
          </p:cNvGrpSpPr>
          <p:nvPr/>
        </p:nvGrpSpPr>
        <p:grpSpPr bwMode="auto">
          <a:xfrm>
            <a:off x="1730375" y="4581525"/>
            <a:ext cx="1092200" cy="1008063"/>
            <a:chOff x="567" y="1661"/>
            <a:chExt cx="688" cy="635"/>
          </a:xfrm>
        </p:grpSpPr>
        <p:sp>
          <p:nvSpPr>
            <p:cNvPr id="24611" name="Arc 617"/>
            <p:cNvSpPr>
              <a:spLocks/>
            </p:cNvSpPr>
            <p:nvPr/>
          </p:nvSpPr>
          <p:spPr bwMode="auto">
            <a:xfrm>
              <a:off x="567" y="1661"/>
              <a:ext cx="688" cy="635"/>
            </a:xfrm>
            <a:custGeom>
              <a:avLst/>
              <a:gdLst>
                <a:gd name="T0" fmla="*/ 0 w 43001"/>
                <a:gd name="T1" fmla="*/ 0 h 21600"/>
                <a:gd name="T2" fmla="*/ 0 w 43001"/>
                <a:gd name="T3" fmla="*/ 0 h 21600"/>
                <a:gd name="T4" fmla="*/ 0 w 43001"/>
                <a:gd name="T5" fmla="*/ 0 h 21600"/>
                <a:gd name="T6" fmla="*/ 0 60000 65536"/>
                <a:gd name="T7" fmla="*/ 0 60000 65536"/>
                <a:gd name="T8" fmla="*/ 0 60000 65536"/>
                <a:gd name="T9" fmla="*/ 0 w 43001"/>
                <a:gd name="T10" fmla="*/ 0 h 21600"/>
                <a:gd name="T11" fmla="*/ 43001 w 4300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001" h="21600" fill="none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</a:path>
                <a:path w="43001" h="21600" stroke="0" extrusionOk="0">
                  <a:moveTo>
                    <a:pt x="43001" y="2164"/>
                  </a:moveTo>
                  <a:cubicBezTo>
                    <a:pt x="41890" y="13199"/>
                    <a:pt x="32601" y="21599"/>
                    <a:pt x="21510" y="21600"/>
                  </a:cubicBezTo>
                  <a:cubicBezTo>
                    <a:pt x="10344" y="21600"/>
                    <a:pt x="1019" y="13090"/>
                    <a:pt x="0" y="1971"/>
                  </a:cubicBezTo>
                  <a:lnTo>
                    <a:pt x="21510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grpSp>
          <p:nvGrpSpPr>
            <p:cNvPr id="24612" name="Group 618"/>
            <p:cNvGrpSpPr>
              <a:grpSpLocks/>
            </p:cNvGrpSpPr>
            <p:nvPr/>
          </p:nvGrpSpPr>
          <p:grpSpPr bwMode="auto">
            <a:xfrm flipV="1">
              <a:off x="914" y="2047"/>
              <a:ext cx="45" cy="97"/>
              <a:chOff x="1338" y="1113"/>
              <a:chExt cx="45" cy="97"/>
            </a:xfrm>
          </p:grpSpPr>
          <p:sp>
            <p:nvSpPr>
              <p:cNvPr id="24640" name="Oval 619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41" name="Line 620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3" name="Group 621"/>
            <p:cNvGrpSpPr>
              <a:grpSpLocks/>
            </p:cNvGrpSpPr>
            <p:nvPr/>
          </p:nvGrpSpPr>
          <p:grpSpPr bwMode="auto">
            <a:xfrm flipV="1">
              <a:off x="669" y="1916"/>
              <a:ext cx="45" cy="97"/>
              <a:chOff x="1338" y="1113"/>
              <a:chExt cx="45" cy="97"/>
            </a:xfrm>
          </p:grpSpPr>
          <p:sp>
            <p:nvSpPr>
              <p:cNvPr id="24638" name="Oval 622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39" name="Line 623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4" name="Group 624"/>
            <p:cNvGrpSpPr>
              <a:grpSpLocks/>
            </p:cNvGrpSpPr>
            <p:nvPr/>
          </p:nvGrpSpPr>
          <p:grpSpPr bwMode="auto">
            <a:xfrm flipV="1">
              <a:off x="1076" y="1948"/>
              <a:ext cx="45" cy="97"/>
              <a:chOff x="1338" y="1113"/>
              <a:chExt cx="45" cy="97"/>
            </a:xfrm>
          </p:grpSpPr>
          <p:sp>
            <p:nvSpPr>
              <p:cNvPr id="24636" name="Oval 625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37" name="Line 626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5" name="Group 627"/>
            <p:cNvGrpSpPr>
              <a:grpSpLocks/>
            </p:cNvGrpSpPr>
            <p:nvPr/>
          </p:nvGrpSpPr>
          <p:grpSpPr bwMode="auto">
            <a:xfrm flipV="1">
              <a:off x="855" y="1788"/>
              <a:ext cx="45" cy="97"/>
              <a:chOff x="1338" y="1113"/>
              <a:chExt cx="45" cy="97"/>
            </a:xfrm>
          </p:grpSpPr>
          <p:sp>
            <p:nvSpPr>
              <p:cNvPr id="24634" name="Oval 628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35" name="Line 629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6" name="Group 630"/>
            <p:cNvGrpSpPr>
              <a:grpSpLocks/>
            </p:cNvGrpSpPr>
            <p:nvPr/>
          </p:nvGrpSpPr>
          <p:grpSpPr bwMode="auto">
            <a:xfrm flipV="1">
              <a:off x="692" y="2028"/>
              <a:ext cx="45" cy="97"/>
              <a:chOff x="1338" y="1113"/>
              <a:chExt cx="45" cy="97"/>
            </a:xfrm>
          </p:grpSpPr>
          <p:sp>
            <p:nvSpPr>
              <p:cNvPr id="24632" name="Oval 631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33" name="Line 632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7" name="Group 633"/>
            <p:cNvGrpSpPr>
              <a:grpSpLocks/>
            </p:cNvGrpSpPr>
            <p:nvPr/>
          </p:nvGrpSpPr>
          <p:grpSpPr bwMode="auto">
            <a:xfrm flipV="1">
              <a:off x="737" y="1984"/>
              <a:ext cx="45" cy="97"/>
              <a:chOff x="1338" y="1113"/>
              <a:chExt cx="45" cy="97"/>
            </a:xfrm>
          </p:grpSpPr>
          <p:sp>
            <p:nvSpPr>
              <p:cNvPr id="24630" name="Oval 634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31" name="Line 635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8" name="Group 636"/>
            <p:cNvGrpSpPr>
              <a:grpSpLocks/>
            </p:cNvGrpSpPr>
            <p:nvPr/>
          </p:nvGrpSpPr>
          <p:grpSpPr bwMode="auto">
            <a:xfrm flipV="1">
              <a:off x="714" y="2110"/>
              <a:ext cx="45" cy="97"/>
              <a:chOff x="1338" y="1113"/>
              <a:chExt cx="45" cy="97"/>
            </a:xfrm>
          </p:grpSpPr>
          <p:sp>
            <p:nvSpPr>
              <p:cNvPr id="24628" name="Oval 637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29" name="Line 638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19" name="Group 639"/>
            <p:cNvGrpSpPr>
              <a:grpSpLocks/>
            </p:cNvGrpSpPr>
            <p:nvPr/>
          </p:nvGrpSpPr>
          <p:grpSpPr bwMode="auto">
            <a:xfrm flipV="1">
              <a:off x="1077" y="2064"/>
              <a:ext cx="45" cy="97"/>
              <a:chOff x="1338" y="1113"/>
              <a:chExt cx="45" cy="97"/>
            </a:xfrm>
          </p:grpSpPr>
          <p:sp>
            <p:nvSpPr>
              <p:cNvPr id="24626" name="Oval 640"/>
              <p:cNvSpPr>
                <a:spLocks noChangeArrowheads="1"/>
              </p:cNvSpPr>
              <p:nvPr/>
            </p:nvSpPr>
            <p:spPr bwMode="auto">
              <a:xfrm>
                <a:off x="1338" y="1157"/>
                <a:ext cx="45" cy="45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27" name="Line 641"/>
              <p:cNvSpPr>
                <a:spLocks noChangeShapeType="1"/>
              </p:cNvSpPr>
              <p:nvPr/>
            </p:nvSpPr>
            <p:spPr bwMode="auto">
              <a:xfrm flipV="1">
                <a:off x="1360" y="1113"/>
                <a:ext cx="0" cy="97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20" name="Group 642"/>
            <p:cNvGrpSpPr>
              <a:grpSpLocks/>
            </p:cNvGrpSpPr>
            <p:nvPr/>
          </p:nvGrpSpPr>
          <p:grpSpPr bwMode="auto">
            <a:xfrm>
              <a:off x="782" y="1855"/>
              <a:ext cx="91" cy="173"/>
              <a:chOff x="90" y="1581"/>
              <a:chExt cx="91" cy="173"/>
            </a:xfrm>
          </p:grpSpPr>
          <p:sp>
            <p:nvSpPr>
              <p:cNvPr id="24624" name="Oval 643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25" name="Line 644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  <p:grpSp>
          <p:nvGrpSpPr>
            <p:cNvPr id="24621" name="Group 645"/>
            <p:cNvGrpSpPr>
              <a:grpSpLocks/>
            </p:cNvGrpSpPr>
            <p:nvPr/>
          </p:nvGrpSpPr>
          <p:grpSpPr bwMode="auto">
            <a:xfrm rot="10800000">
              <a:off x="941" y="1844"/>
              <a:ext cx="91" cy="173"/>
              <a:chOff x="90" y="1581"/>
              <a:chExt cx="91" cy="173"/>
            </a:xfrm>
          </p:grpSpPr>
          <p:sp>
            <p:nvSpPr>
              <p:cNvPr id="24622" name="Oval 646"/>
              <p:cNvSpPr>
                <a:spLocks noChangeArrowheads="1"/>
              </p:cNvSpPr>
              <p:nvPr/>
            </p:nvSpPr>
            <p:spPr bwMode="auto">
              <a:xfrm>
                <a:off x="90" y="1637"/>
                <a:ext cx="91" cy="91"/>
              </a:xfrm>
              <a:prstGeom prst="ellipse">
                <a:avLst/>
              </a:prstGeom>
              <a:solidFill>
                <a:srgbClr val="990000"/>
              </a:solidFill>
              <a:ln w="9525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de-DE"/>
              </a:p>
            </p:txBody>
          </p:sp>
          <p:sp>
            <p:nvSpPr>
              <p:cNvPr id="24623" name="Line 647"/>
              <p:cNvSpPr>
                <a:spLocks noChangeShapeType="1"/>
              </p:cNvSpPr>
              <p:nvPr/>
            </p:nvSpPr>
            <p:spPr bwMode="auto">
              <a:xfrm flipV="1">
                <a:off x="136" y="1581"/>
                <a:ext cx="0" cy="17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 type="arrow" w="sm" len="sm"/>
              </a:ln>
            </p:spPr>
            <p:txBody>
              <a:bodyPr>
                <a:spAutoFit/>
              </a:bodyPr>
              <a:lstStyle/>
              <a:p>
                <a:endParaRPr lang="de-DE"/>
              </a:p>
            </p:txBody>
          </p:sp>
        </p:grpSp>
      </p:grpSp>
      <p:grpSp>
        <p:nvGrpSpPr>
          <p:cNvPr id="26259" name="Group 648"/>
          <p:cNvGrpSpPr>
            <a:grpSpLocks/>
          </p:cNvGrpSpPr>
          <p:nvPr/>
        </p:nvGrpSpPr>
        <p:grpSpPr bwMode="auto">
          <a:xfrm>
            <a:off x="1543050" y="1597025"/>
            <a:ext cx="6094413" cy="2532063"/>
            <a:chOff x="985" y="1149"/>
            <a:chExt cx="3839" cy="1595"/>
          </a:xfrm>
        </p:grpSpPr>
        <p:grpSp>
          <p:nvGrpSpPr>
            <p:cNvPr id="24603" name="Group 649"/>
            <p:cNvGrpSpPr>
              <a:grpSpLocks/>
            </p:cNvGrpSpPr>
            <p:nvPr/>
          </p:nvGrpSpPr>
          <p:grpSpPr bwMode="auto">
            <a:xfrm>
              <a:off x="985" y="1449"/>
              <a:ext cx="3839" cy="1295"/>
              <a:chOff x="1020" y="2157"/>
              <a:chExt cx="3839" cy="1295"/>
            </a:xfrm>
          </p:grpSpPr>
          <p:grpSp>
            <p:nvGrpSpPr>
              <p:cNvPr id="24605" name="Group 650"/>
              <p:cNvGrpSpPr>
                <a:grpSpLocks/>
              </p:cNvGrpSpPr>
              <p:nvPr/>
            </p:nvGrpSpPr>
            <p:grpSpPr bwMode="auto">
              <a:xfrm>
                <a:off x="1020" y="2157"/>
                <a:ext cx="2478" cy="1295"/>
                <a:chOff x="1610" y="2157"/>
                <a:chExt cx="2478" cy="1295"/>
              </a:xfrm>
            </p:grpSpPr>
            <p:sp>
              <p:nvSpPr>
                <p:cNvPr id="24607" name="Text Box 651"/>
                <p:cNvSpPr txBox="1">
                  <a:spLocks noChangeArrowheads="1"/>
                </p:cNvSpPr>
                <p:nvPr/>
              </p:nvSpPr>
              <p:spPr bwMode="auto">
                <a:xfrm>
                  <a:off x="1610" y="2157"/>
                  <a:ext cx="89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>
                      <a:solidFill>
                        <a:srgbClr val="FF0000"/>
                      </a:solidFill>
                      <a:latin typeface="Arial" charset="0"/>
                    </a:rPr>
                    <a:t>Li|1&gt;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+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A50021"/>
                      </a:solidFill>
                      <a:latin typeface="Arial" charset="0"/>
                    </a:rPr>
                    <a:t>K|1&gt;</a:t>
                  </a:r>
                </a:p>
              </p:txBody>
            </p:sp>
            <p:sp>
              <p:nvSpPr>
                <p:cNvPr id="24608" name="Text Box 652"/>
                <p:cNvSpPr txBox="1">
                  <a:spLocks noChangeArrowheads="1"/>
                </p:cNvSpPr>
                <p:nvPr/>
              </p:nvSpPr>
              <p:spPr bwMode="auto">
                <a:xfrm>
                  <a:off x="1610" y="2429"/>
                  <a:ext cx="89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>
                      <a:solidFill>
                        <a:srgbClr val="FF0000"/>
                      </a:solidFill>
                      <a:latin typeface="Arial" charset="0"/>
                    </a:rPr>
                    <a:t>Li|1&gt;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+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A50021"/>
                      </a:solidFill>
                      <a:latin typeface="Arial" charset="0"/>
                    </a:rPr>
                    <a:t>K|2&gt;</a:t>
                  </a:r>
                </a:p>
              </p:txBody>
            </p:sp>
            <p:sp>
              <p:nvSpPr>
                <p:cNvPr id="24609" name="Text Box 653"/>
                <p:cNvSpPr txBox="1">
                  <a:spLocks noChangeArrowheads="1"/>
                </p:cNvSpPr>
                <p:nvPr/>
              </p:nvSpPr>
              <p:spPr bwMode="auto">
                <a:xfrm>
                  <a:off x="1610" y="2702"/>
                  <a:ext cx="890" cy="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>
                      <a:solidFill>
                        <a:srgbClr val="FF0000"/>
                      </a:solidFill>
                      <a:latin typeface="Arial" charset="0"/>
                    </a:rPr>
                    <a:t>Li|1&gt;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+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A50021"/>
                      </a:solidFill>
                      <a:latin typeface="Arial" charset="0"/>
                    </a:rPr>
                    <a:t>K|3&gt;</a:t>
                  </a:r>
                </a:p>
                <a:p>
                  <a:pPr algn="l"/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        .</a:t>
                  </a:r>
                </a:p>
                <a:p>
                  <a:pPr algn="l"/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        .</a:t>
                  </a:r>
                </a:p>
                <a:p>
                  <a:pPr algn="l"/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        .</a:t>
                  </a:r>
                </a:p>
              </p:txBody>
            </p:sp>
            <p:sp>
              <p:nvSpPr>
                <p:cNvPr id="24610" name="Text Box 654"/>
                <p:cNvSpPr txBox="1">
                  <a:spLocks noChangeArrowheads="1"/>
                </p:cNvSpPr>
                <p:nvPr/>
              </p:nvSpPr>
              <p:spPr bwMode="auto">
                <a:xfrm>
                  <a:off x="3198" y="2157"/>
                  <a:ext cx="89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en-US">
                      <a:solidFill>
                        <a:srgbClr val="FF0000"/>
                      </a:solidFill>
                      <a:latin typeface="Arial" charset="0"/>
                    </a:rPr>
                    <a:t>Li|2&gt;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0066CC"/>
                      </a:solidFill>
                      <a:latin typeface="Arial" charset="0"/>
                    </a:rPr>
                    <a:t>+</a:t>
                  </a:r>
                  <a:r>
                    <a:rPr lang="en-US">
                      <a:latin typeface="Arial" charset="0"/>
                    </a:rPr>
                    <a:t> </a:t>
                  </a:r>
                  <a:r>
                    <a:rPr lang="en-US">
                      <a:solidFill>
                        <a:srgbClr val="A50021"/>
                      </a:solidFill>
                      <a:latin typeface="Arial" charset="0"/>
                    </a:rPr>
                    <a:t>K|1&gt;</a:t>
                  </a:r>
                </a:p>
              </p:txBody>
            </p:sp>
          </p:grpSp>
          <p:sp>
            <p:nvSpPr>
              <p:cNvPr id="24606" name="Text Box 655"/>
              <p:cNvSpPr txBox="1">
                <a:spLocks noChangeArrowheads="1"/>
              </p:cNvSpPr>
              <p:nvPr/>
            </p:nvSpPr>
            <p:spPr bwMode="auto">
              <a:xfrm>
                <a:off x="3969" y="2157"/>
                <a:ext cx="8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>
                    <a:solidFill>
                      <a:srgbClr val="FF0000"/>
                    </a:solidFill>
                    <a:latin typeface="Arial" charset="0"/>
                  </a:rPr>
                  <a:t>Li|3&gt;</a:t>
                </a:r>
                <a:r>
                  <a:rPr lang="en-US">
                    <a:latin typeface="Arial" charset="0"/>
                  </a:rPr>
                  <a:t> </a:t>
                </a:r>
                <a:r>
                  <a:rPr lang="en-US">
                    <a:solidFill>
                      <a:srgbClr val="0066CC"/>
                    </a:solidFill>
                    <a:latin typeface="Arial" charset="0"/>
                  </a:rPr>
                  <a:t>+</a:t>
                </a:r>
                <a:r>
                  <a:rPr lang="en-US">
                    <a:latin typeface="Arial" charset="0"/>
                  </a:rPr>
                  <a:t> </a:t>
                </a:r>
                <a:r>
                  <a:rPr lang="en-US">
                    <a:solidFill>
                      <a:srgbClr val="A50021"/>
                    </a:solidFill>
                    <a:latin typeface="Arial" charset="0"/>
                  </a:rPr>
                  <a:t>K|1&gt;</a:t>
                </a:r>
              </a:p>
            </p:txBody>
          </p:sp>
        </p:grpSp>
        <p:sp>
          <p:nvSpPr>
            <p:cNvPr id="24604" name="Rectangle 656"/>
            <p:cNvSpPr>
              <a:spLocks noChangeArrowheads="1"/>
            </p:cNvSpPr>
            <p:nvPr/>
          </p:nvSpPr>
          <p:spPr bwMode="auto">
            <a:xfrm>
              <a:off x="1649" y="1149"/>
              <a:ext cx="11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 sz="2800">
                <a:solidFill>
                  <a:srgbClr val="3366FF"/>
                </a:solidFill>
                <a:latin typeface="Arial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26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3" dur="2000" fill="hold"/>
                                        <p:tgtEl>
                                          <p:spTgt spid="968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4.81481E-6 L -0.30122 4.81481E-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7682" grpId="0"/>
      <p:bldP spid="967682" grpId="1"/>
      <p:bldP spid="967683" grpId="0"/>
      <p:bldP spid="967684" grpId="0"/>
      <p:bldP spid="967684" grpId="1"/>
      <p:bldP spid="967685" grpId="0"/>
      <p:bldP spid="967685" grpId="1"/>
      <p:bldP spid="967686" grpId="0"/>
      <p:bldP spid="967686" grpId="1"/>
      <p:bldP spid="967687" grpId="0"/>
      <p:bldP spid="967688" grpId="0"/>
      <p:bldP spid="967688" grpId="1"/>
      <p:bldP spid="967689" grpId="0"/>
      <p:bldP spid="967689" grpId="1"/>
      <p:bldP spid="968222" grpId="0"/>
      <p:bldP spid="9682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19"/>
          <p:cNvSpPr>
            <a:spLocks noChangeArrowheads="1"/>
          </p:cNvSpPr>
          <p:nvPr/>
        </p:nvSpPr>
        <p:spPr bwMode="auto">
          <a:xfrm>
            <a:off x="0" y="0"/>
            <a:ext cx="9144000" cy="887413"/>
          </a:xfrm>
          <a:prstGeom prst="rect">
            <a:avLst/>
          </a:prstGeom>
          <a:solidFill>
            <a:srgbClr val="080808"/>
          </a:solidFill>
          <a:ln w="9525" algn="ctr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39010" name="Rectangle 2"/>
          <p:cNvSpPr>
            <a:spLocks noChangeArrowheads="1"/>
          </p:cNvSpPr>
          <p:nvPr/>
        </p:nvSpPr>
        <p:spPr bwMode="auto">
          <a:xfrm>
            <a:off x="7138988" y="3497263"/>
            <a:ext cx="20050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>
                <a:solidFill>
                  <a:srgbClr val="FFFF00"/>
                </a:solidFill>
                <a:latin typeface="OfficinaSansITCPro Book" pitchFamily="50" charset="0"/>
                <a:ea typeface="MS PGothic" pitchFamily="34" charset="-128"/>
              </a:rPr>
              <a:t>Devang </a:t>
            </a:r>
          </a:p>
          <a:p>
            <a:pPr eaLnBrk="0" hangingPunct="0">
              <a:defRPr/>
            </a:pPr>
            <a:r>
              <a:rPr lang="de-DE" sz="2000" b="1">
                <a:solidFill>
                  <a:srgbClr val="FFFF00"/>
                </a:solidFill>
                <a:latin typeface="OfficinaSansITCPro Book" pitchFamily="50" charset="0"/>
                <a:ea typeface="MS PGothic" pitchFamily="34" charset="-128"/>
              </a:rPr>
              <a:t>Naik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685800" y="355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3600" i="1">
                <a:solidFill>
                  <a:schemeClr val="tx2"/>
                </a:solidFill>
              </a:rPr>
              <a:t>The team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66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4"/>
          <p:cNvGrpSpPr>
            <a:grpSpLocks/>
          </p:cNvGrpSpPr>
          <p:nvPr/>
        </p:nvGrpSpPr>
        <p:grpSpPr bwMode="auto">
          <a:xfrm>
            <a:off x="0" y="4754563"/>
            <a:ext cx="8847138" cy="1651000"/>
            <a:chOff x="0" y="4399500"/>
            <a:chExt cx="8847138" cy="1651000"/>
          </a:xfrm>
        </p:grpSpPr>
        <p:sp>
          <p:nvSpPr>
            <p:cNvPr id="939013" name="Rectangle 5"/>
            <p:cNvSpPr>
              <a:spLocks noChangeArrowheads="1"/>
            </p:cNvSpPr>
            <p:nvPr/>
          </p:nvSpPr>
          <p:spPr bwMode="auto">
            <a:xfrm>
              <a:off x="1855788" y="4399500"/>
              <a:ext cx="2005012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 dirty="0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Frederik </a:t>
              </a:r>
            </a:p>
            <a:p>
              <a:pPr eaLnBrk="0" hangingPunct="0">
                <a:defRPr/>
              </a:pPr>
              <a:r>
                <a:rPr lang="de-DE" sz="2000" b="1" dirty="0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Spiegelhalder</a:t>
              </a:r>
            </a:p>
          </p:txBody>
        </p:sp>
        <p:sp>
          <p:nvSpPr>
            <p:cNvPr id="939014" name="Rectangle 6"/>
            <p:cNvSpPr>
              <a:spLocks noChangeArrowheads="1"/>
            </p:cNvSpPr>
            <p:nvPr/>
          </p:nvSpPr>
          <p:spPr bwMode="auto">
            <a:xfrm>
              <a:off x="3454400" y="5144037"/>
              <a:ext cx="1319213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Eric</a:t>
              </a:r>
            </a:p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Wille</a:t>
              </a:r>
            </a:p>
          </p:txBody>
        </p:sp>
        <p:sp>
          <p:nvSpPr>
            <p:cNvPr id="939015" name="Rectangle 7"/>
            <p:cNvSpPr>
              <a:spLocks noChangeArrowheads="1"/>
            </p:cNvSpPr>
            <p:nvPr/>
          </p:nvSpPr>
          <p:spPr bwMode="auto">
            <a:xfrm>
              <a:off x="0" y="5348825"/>
              <a:ext cx="180657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Gerhard</a:t>
              </a:r>
            </a:p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Hendl</a:t>
              </a:r>
            </a:p>
          </p:txBody>
        </p:sp>
        <p:sp>
          <p:nvSpPr>
            <p:cNvPr id="939016" name="Rectangle 8"/>
            <p:cNvSpPr>
              <a:spLocks noChangeArrowheads="1"/>
            </p:cNvSpPr>
            <p:nvPr/>
          </p:nvSpPr>
          <p:spPr bwMode="auto">
            <a:xfrm>
              <a:off x="5121275" y="5348825"/>
              <a:ext cx="180657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Andreas</a:t>
              </a:r>
            </a:p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Trenkwalder</a:t>
              </a:r>
            </a:p>
          </p:txBody>
        </p:sp>
        <p:sp>
          <p:nvSpPr>
            <p:cNvPr id="939017" name="Rectangle 9"/>
            <p:cNvSpPr>
              <a:spLocks noChangeArrowheads="1"/>
            </p:cNvSpPr>
            <p:nvPr/>
          </p:nvSpPr>
          <p:spPr bwMode="auto">
            <a:xfrm>
              <a:off x="6049963" y="4796375"/>
              <a:ext cx="180657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dirty="0" smtClean="0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(Gabriel</a:t>
              </a:r>
              <a:endParaRPr lang="de-DE" sz="2000" dirty="0">
                <a:solidFill>
                  <a:srgbClr val="F8F8F8"/>
                </a:solidFill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  <a:p>
              <a:pPr eaLnBrk="0" hangingPunct="0">
                <a:defRPr/>
              </a:pPr>
              <a:r>
                <a:rPr lang="de-DE" sz="2000" dirty="0" smtClean="0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Kerner)</a:t>
              </a:r>
              <a:endParaRPr lang="de-DE" sz="2000" dirty="0">
                <a:solidFill>
                  <a:srgbClr val="F8F8F8"/>
                </a:solidFill>
                <a:latin typeface="Arial" pitchFamily="34" charset="0"/>
                <a:ea typeface="MS PGothic" pitchFamily="34" charset="-128"/>
                <a:cs typeface="Arial" pitchFamily="34" charset="0"/>
              </a:endParaRPr>
            </a:p>
          </p:txBody>
        </p:sp>
        <p:sp>
          <p:nvSpPr>
            <p:cNvPr id="939018" name="Rectangle 10"/>
            <p:cNvSpPr>
              <a:spLocks noChangeArrowheads="1"/>
            </p:cNvSpPr>
            <p:nvPr/>
          </p:nvSpPr>
          <p:spPr bwMode="auto">
            <a:xfrm>
              <a:off x="855663" y="4823362"/>
              <a:ext cx="180657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Rudi</a:t>
              </a:r>
            </a:p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Grimm</a:t>
              </a:r>
            </a:p>
          </p:txBody>
        </p:sp>
        <p:sp>
          <p:nvSpPr>
            <p:cNvPr id="939019" name="Rectangle 11"/>
            <p:cNvSpPr>
              <a:spLocks noChangeArrowheads="1"/>
            </p:cNvSpPr>
            <p:nvPr/>
          </p:nvSpPr>
          <p:spPr bwMode="auto">
            <a:xfrm>
              <a:off x="7040563" y="5348825"/>
              <a:ext cx="180657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 dirty="0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Florian</a:t>
              </a:r>
            </a:p>
            <a:p>
              <a:pPr eaLnBrk="0" hangingPunct="0">
                <a:defRPr/>
              </a:pPr>
              <a:r>
                <a:rPr lang="de-DE" sz="2000" b="1" dirty="0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Schreck</a:t>
              </a:r>
            </a:p>
          </p:txBody>
        </p:sp>
        <p:sp>
          <p:nvSpPr>
            <p:cNvPr id="939020" name="Rectangle 12"/>
            <p:cNvSpPr>
              <a:spLocks noChangeArrowheads="1"/>
            </p:cNvSpPr>
            <p:nvPr/>
          </p:nvSpPr>
          <p:spPr bwMode="auto">
            <a:xfrm>
              <a:off x="4213225" y="4821775"/>
              <a:ext cx="1806575" cy="70167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Devang</a:t>
              </a:r>
            </a:p>
            <a:p>
              <a:pPr eaLnBrk="0" hangingPunct="0">
                <a:defRPr/>
              </a:pPr>
              <a:r>
                <a:rPr lang="de-DE" sz="2000" b="1">
                  <a:solidFill>
                    <a:srgbClr val="F8F8F8"/>
                  </a:solidFill>
                  <a:latin typeface="Arial" pitchFamily="34" charset="0"/>
                  <a:ea typeface="MS PGothic" pitchFamily="34" charset="-128"/>
                  <a:cs typeface="Arial" pitchFamily="34" charset="0"/>
                </a:rPr>
                <a:t>Naik</a:t>
              </a:r>
            </a:p>
          </p:txBody>
        </p:sp>
      </p:grpSp>
      <p:pic>
        <p:nvPicPr>
          <p:cNvPr id="20" name="Picture 7" descr="IQOQI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4449" y="333792"/>
            <a:ext cx="1579551" cy="101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5031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98425" y="1012825"/>
            <a:ext cx="8885238" cy="558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6988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Li|1&gt; K|2&gt; scan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225" y="1047750"/>
            <a:ext cx="8770938" cy="558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AutoShape 5"/>
          <p:cNvSpPr>
            <a:spLocks noChangeArrowheads="1"/>
          </p:cNvSpPr>
          <p:nvPr/>
        </p:nvSpPr>
        <p:spPr bwMode="auto">
          <a:xfrm flipV="1">
            <a:off x="1198563" y="2511425"/>
            <a:ext cx="125412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 flipV="1">
            <a:off x="4011613" y="2525713"/>
            <a:ext cx="125412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 flipV="1">
            <a:off x="4224338" y="2525713"/>
            <a:ext cx="125412" cy="581025"/>
          </a:xfrm>
          <a:prstGeom prst="flowChartMerge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 flipV="1">
            <a:off x="4367213" y="2527300"/>
            <a:ext cx="125412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 flipV="1">
            <a:off x="6372225" y="2520950"/>
            <a:ext cx="125413" cy="581025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 flipV="1">
            <a:off x="5083175" y="2519363"/>
            <a:ext cx="125413" cy="581025"/>
          </a:xfrm>
          <a:prstGeom prst="flowChartMerg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2873375" y="5151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endParaRPr lang="de-DE"/>
          </a:p>
        </p:txBody>
      </p:sp>
      <p:sp>
        <p:nvSpPr>
          <p:cNvPr id="25612" name="Rectangle 12"/>
          <p:cNvSpPr>
            <a:spLocks noChangeArrowheads="1"/>
          </p:cNvSpPr>
          <p:nvPr/>
        </p:nvSpPr>
        <p:spPr bwMode="auto">
          <a:xfrm>
            <a:off x="5081588" y="2767013"/>
            <a:ext cx="1222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1600">
                <a:solidFill>
                  <a:schemeClr val="accent2"/>
                </a:solidFill>
                <a:latin typeface="Arial" charset="0"/>
              </a:rPr>
              <a:t>K|2&gt; only</a:t>
            </a:r>
          </a:p>
        </p:txBody>
      </p:sp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1235075" y="2767013"/>
            <a:ext cx="1412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1600">
                <a:solidFill>
                  <a:srgbClr val="FF3300"/>
                </a:solidFill>
                <a:latin typeface="Arial" charset="0"/>
              </a:rPr>
              <a:t>interspecies</a:t>
            </a:r>
          </a:p>
        </p:txBody>
      </p:sp>
    </p:spTree>
  </p:cSld>
  <p:clrMapOvr>
    <a:masterClrMapping/>
  </p:clrMapOvr>
  <p:transition advTm="6140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"/>
          <p:cNvSpPr>
            <a:spLocks noChangeArrowheads="1"/>
          </p:cNvSpPr>
          <p:nvPr/>
        </p:nvSpPr>
        <p:spPr bwMode="auto">
          <a:xfrm>
            <a:off x="182563" y="815975"/>
            <a:ext cx="8824912" cy="1539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776413"/>
            <a:ext cx="86693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6988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smtClean="0">
                <a:latin typeface="Arial" charset="0"/>
                <a:cs typeface="Arial" charset="0"/>
              </a:rPr>
              <a:t>interspecies Feshbach resonances</a:t>
            </a:r>
          </a:p>
        </p:txBody>
      </p:sp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476250" y="1992313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B [G]</a:t>
            </a:r>
          </a:p>
        </p:txBody>
      </p:sp>
      <p:sp>
        <p:nvSpPr>
          <p:cNvPr id="738313" name="Text Box 9"/>
          <p:cNvSpPr txBox="1">
            <a:spLocks noChangeArrowheads="1"/>
          </p:cNvSpPr>
          <p:nvPr/>
        </p:nvSpPr>
        <p:spPr bwMode="auto">
          <a:xfrm>
            <a:off x="2238375" y="2447925"/>
            <a:ext cx="4683125" cy="3140075"/>
          </a:xfrm>
          <a:prstGeom prst="rect">
            <a:avLst/>
          </a:prstGeom>
          <a:solidFill>
            <a:srgbClr val="FFFFA3"/>
          </a:solidFill>
          <a:ln w="38100">
            <a:solidFill>
              <a:srgbClr val="33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>
                <a:latin typeface="Arial" charset="0"/>
              </a:rPr>
              <a:t>channel		position [G]	width [G]</a:t>
            </a:r>
          </a:p>
          <a:p>
            <a:pPr algn="l"/>
            <a:r>
              <a:rPr lang="en-US" sz="1400">
                <a:solidFill>
                  <a:srgbClr val="CC00CC"/>
                </a:solidFill>
                <a:latin typeface="Arial" charset="0"/>
              </a:rPr>
              <a:t>Li|2&gt; + K|1&gt;</a:t>
            </a:r>
            <a:r>
              <a:rPr lang="en-US" sz="1400">
                <a:solidFill>
                  <a:srgbClr val="00CC00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215.6		1.7</a:t>
            </a:r>
          </a:p>
          <a:p>
            <a:pPr algn="l"/>
            <a:r>
              <a:rPr lang="en-US" sz="140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>
                <a:latin typeface="Arial" charset="0"/>
              </a:rPr>
              <a:t>157.6 		1.7</a:t>
            </a:r>
          </a:p>
          <a:p>
            <a:pPr algn="l"/>
            <a:r>
              <a:rPr lang="en-US" sz="140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>
                <a:latin typeface="Arial" charset="0"/>
              </a:rPr>
              <a:t>168.2		1.2</a:t>
            </a:r>
          </a:p>
          <a:p>
            <a:pPr algn="l"/>
            <a:r>
              <a:rPr lang="en-US" sz="140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>
                <a:latin typeface="Arial" charset="0"/>
              </a:rPr>
              <a:t>249		11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16.1		3.8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149.2		1.2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159.5		1.7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165.9		0.6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263		11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141.7		1.4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154.9		2.0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162.7		1.7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271		14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582988" y="1041400"/>
            <a:ext cx="2058987" cy="735013"/>
            <a:chOff x="2257" y="766"/>
            <a:chExt cx="1297" cy="463"/>
          </a:xfrm>
        </p:grpSpPr>
        <p:sp>
          <p:nvSpPr>
            <p:cNvPr id="26646" name="AutoShape 11"/>
            <p:cNvSpPr>
              <a:spLocks noChangeArrowheads="1"/>
            </p:cNvSpPr>
            <p:nvPr/>
          </p:nvSpPr>
          <p:spPr bwMode="auto">
            <a:xfrm>
              <a:off x="2257" y="775"/>
              <a:ext cx="27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47" name="AutoShape 12"/>
            <p:cNvSpPr>
              <a:spLocks noChangeArrowheads="1"/>
            </p:cNvSpPr>
            <p:nvPr/>
          </p:nvSpPr>
          <p:spPr bwMode="auto">
            <a:xfrm>
              <a:off x="2382" y="775"/>
              <a:ext cx="63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6648" name="AutoShape 13"/>
            <p:cNvSpPr>
              <a:spLocks noChangeArrowheads="1"/>
            </p:cNvSpPr>
            <p:nvPr/>
          </p:nvSpPr>
          <p:spPr bwMode="auto">
            <a:xfrm>
              <a:off x="3419" y="766"/>
              <a:ext cx="135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3265488" y="1047750"/>
            <a:ext cx="2849562" cy="727075"/>
            <a:chOff x="2057" y="770"/>
            <a:chExt cx="1795" cy="458"/>
          </a:xfrm>
        </p:grpSpPr>
        <p:grpSp>
          <p:nvGrpSpPr>
            <p:cNvPr id="26641" name="Group 2"/>
            <p:cNvGrpSpPr>
              <a:grpSpLocks/>
            </p:cNvGrpSpPr>
            <p:nvPr/>
          </p:nvGrpSpPr>
          <p:grpSpPr bwMode="auto">
            <a:xfrm>
              <a:off x="2057" y="770"/>
              <a:ext cx="305" cy="458"/>
              <a:chOff x="2057" y="770"/>
              <a:chExt cx="305" cy="458"/>
            </a:xfrm>
          </p:grpSpPr>
          <p:sp>
            <p:nvSpPr>
              <p:cNvPr id="26643" name="AutoShape 3"/>
              <p:cNvSpPr>
                <a:spLocks noChangeArrowheads="1"/>
              </p:cNvSpPr>
              <p:nvPr/>
            </p:nvSpPr>
            <p:spPr bwMode="auto">
              <a:xfrm>
                <a:off x="2057" y="770"/>
                <a:ext cx="27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44" name="AutoShape 4"/>
              <p:cNvSpPr>
                <a:spLocks noChangeArrowheads="1"/>
              </p:cNvSpPr>
              <p:nvPr/>
            </p:nvSpPr>
            <p:spPr bwMode="auto">
              <a:xfrm>
                <a:off x="2225" y="774"/>
                <a:ext cx="55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45" name="AutoShape 5"/>
              <p:cNvSpPr>
                <a:spLocks noChangeArrowheads="1"/>
              </p:cNvSpPr>
              <p:nvPr/>
            </p:nvSpPr>
            <p:spPr bwMode="auto">
              <a:xfrm>
                <a:off x="2335" y="774"/>
                <a:ext cx="27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6642" name="AutoShape 24"/>
            <p:cNvSpPr>
              <a:spLocks noChangeArrowheads="1"/>
            </p:cNvSpPr>
            <p:nvPr/>
          </p:nvSpPr>
          <p:spPr bwMode="auto">
            <a:xfrm>
              <a:off x="3717" y="771"/>
              <a:ext cx="135" cy="454"/>
            </a:xfrm>
            <a:prstGeom prst="flowChartMerg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595313" y="1047750"/>
            <a:ext cx="5348287" cy="728663"/>
            <a:chOff x="375" y="935"/>
            <a:chExt cx="3369" cy="459"/>
          </a:xfrm>
        </p:grpSpPr>
        <p:grpSp>
          <p:nvGrpSpPr>
            <p:cNvPr id="26635" name="Group 14"/>
            <p:cNvGrpSpPr>
              <a:grpSpLocks/>
            </p:cNvGrpSpPr>
            <p:nvPr/>
          </p:nvGrpSpPr>
          <p:grpSpPr bwMode="auto">
            <a:xfrm>
              <a:off x="375" y="935"/>
              <a:ext cx="3369" cy="459"/>
              <a:chOff x="375" y="770"/>
              <a:chExt cx="3369" cy="459"/>
            </a:xfrm>
          </p:grpSpPr>
          <p:sp>
            <p:nvSpPr>
              <p:cNvPr id="26637" name="AutoShape 15"/>
              <p:cNvSpPr>
                <a:spLocks noChangeArrowheads="1"/>
              </p:cNvSpPr>
              <p:nvPr/>
            </p:nvSpPr>
            <p:spPr bwMode="auto">
              <a:xfrm>
                <a:off x="375" y="770"/>
                <a:ext cx="60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38" name="AutoShape 16"/>
              <p:cNvSpPr>
                <a:spLocks noChangeArrowheads="1"/>
              </p:cNvSpPr>
              <p:nvPr/>
            </p:nvSpPr>
            <p:spPr bwMode="auto">
              <a:xfrm>
                <a:off x="2156" y="770"/>
                <a:ext cx="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39" name="AutoShape 17"/>
              <p:cNvSpPr>
                <a:spLocks noChangeArrowheads="1"/>
              </p:cNvSpPr>
              <p:nvPr/>
            </p:nvSpPr>
            <p:spPr bwMode="auto">
              <a:xfrm>
                <a:off x="2353" y="775"/>
                <a:ext cx="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6640" name="AutoShape 18"/>
              <p:cNvSpPr>
                <a:spLocks noChangeArrowheads="1"/>
              </p:cNvSpPr>
              <p:nvPr/>
            </p:nvSpPr>
            <p:spPr bwMode="auto">
              <a:xfrm>
                <a:off x="3617" y="770"/>
                <a:ext cx="1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6636" name="AutoShape 27"/>
            <p:cNvSpPr>
              <a:spLocks noChangeArrowheads="1"/>
            </p:cNvSpPr>
            <p:nvPr/>
          </p:nvSpPr>
          <p:spPr bwMode="auto">
            <a:xfrm>
              <a:off x="2286" y="940"/>
              <a:ext cx="27" cy="454"/>
            </a:xfrm>
            <a:prstGeom prst="flowChartMerge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738341" name="AutoShape 37"/>
          <p:cNvSpPr>
            <a:spLocks noChangeArrowheads="1"/>
          </p:cNvSpPr>
          <p:nvPr/>
        </p:nvSpPr>
        <p:spPr bwMode="auto">
          <a:xfrm>
            <a:off x="4802188" y="1049338"/>
            <a:ext cx="42862" cy="720725"/>
          </a:xfrm>
          <a:prstGeom prst="flowChartMerge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advTm="27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8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8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8313" grpId="0" animBg="1"/>
      <p:bldP spid="7383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82563" y="815975"/>
            <a:ext cx="8824912" cy="1539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8763" y="1776413"/>
            <a:ext cx="8669337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476250" y="1992313"/>
            <a:ext cx="603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66" charset="0"/>
              </a:rPr>
              <a:t>B [G]</a:t>
            </a:r>
          </a:p>
        </p:txBody>
      </p:sp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2238375" y="2447925"/>
            <a:ext cx="4683125" cy="3140075"/>
          </a:xfrm>
          <a:prstGeom prst="rect">
            <a:avLst/>
          </a:prstGeom>
          <a:solidFill>
            <a:srgbClr val="FFFFA3"/>
          </a:solidFill>
          <a:ln w="38100">
            <a:solidFill>
              <a:srgbClr val="33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>
                <a:latin typeface="Arial" charset="0"/>
              </a:rPr>
              <a:t>channel		position [G]	width [G]</a:t>
            </a:r>
          </a:p>
          <a:p>
            <a:pPr algn="l"/>
            <a:r>
              <a:rPr lang="en-US" sz="1400">
                <a:solidFill>
                  <a:srgbClr val="CC00CC"/>
                </a:solidFill>
                <a:latin typeface="Arial" charset="0"/>
              </a:rPr>
              <a:t>Li|2&gt; + K|1&gt;</a:t>
            </a:r>
            <a:r>
              <a:rPr lang="en-US" sz="1400">
                <a:solidFill>
                  <a:srgbClr val="00CC00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215.6		1.7</a:t>
            </a:r>
          </a:p>
          <a:p>
            <a:pPr algn="l"/>
            <a:r>
              <a:rPr lang="en-US" sz="140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>
                <a:latin typeface="Arial" charset="0"/>
              </a:rPr>
              <a:t>157.6 		1.7</a:t>
            </a:r>
          </a:p>
          <a:p>
            <a:pPr algn="l"/>
            <a:r>
              <a:rPr lang="en-US" sz="140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>
                <a:latin typeface="Arial" charset="0"/>
              </a:rPr>
              <a:t>168.2		1.2</a:t>
            </a:r>
          </a:p>
          <a:p>
            <a:pPr algn="l"/>
            <a:r>
              <a:rPr lang="en-US" sz="1400">
                <a:solidFill>
                  <a:srgbClr val="00CC00"/>
                </a:solidFill>
                <a:latin typeface="Arial" charset="0"/>
              </a:rPr>
              <a:t>Li|1&gt; + K|1&gt;	</a:t>
            </a:r>
            <a:r>
              <a:rPr lang="en-US" sz="1400">
                <a:latin typeface="Arial" charset="0"/>
              </a:rPr>
              <a:t>249		11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16.1		3.8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149.2		1.2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159.5		1.7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165.9		0.6</a:t>
            </a:r>
          </a:p>
          <a:p>
            <a:pPr algn="l"/>
            <a:r>
              <a:rPr lang="en-US" sz="1400">
                <a:solidFill>
                  <a:srgbClr val="FF3300"/>
                </a:solidFill>
                <a:latin typeface="Arial" charset="0"/>
              </a:rPr>
              <a:t>Li|1&gt; + K|2&gt;</a:t>
            </a:r>
            <a:r>
              <a:rPr lang="en-US" sz="1400">
                <a:solidFill>
                  <a:srgbClr val="FF9900"/>
                </a:solidFill>
                <a:latin typeface="Arial" charset="0"/>
              </a:rPr>
              <a:t> 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263		11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141.7		1.4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154.9		2.0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162.7		1.7</a:t>
            </a:r>
          </a:p>
          <a:p>
            <a:pPr algn="l"/>
            <a:r>
              <a:rPr lang="en-US" sz="1400">
                <a:solidFill>
                  <a:schemeClr val="accent2"/>
                </a:solidFill>
                <a:latin typeface="Arial" charset="0"/>
              </a:rPr>
              <a:t>Li|1&gt; + K|3&gt;</a:t>
            </a:r>
            <a:r>
              <a:rPr lang="en-US" sz="1400">
                <a:solidFill>
                  <a:srgbClr val="0066CC"/>
                </a:solidFill>
                <a:latin typeface="Arial" charset="0"/>
              </a:rPr>
              <a:t>	</a:t>
            </a:r>
            <a:r>
              <a:rPr lang="en-US" sz="1400">
                <a:latin typeface="Arial" charset="0"/>
              </a:rPr>
              <a:t>271		14</a:t>
            </a:r>
          </a:p>
        </p:txBody>
      </p:sp>
      <p:grpSp>
        <p:nvGrpSpPr>
          <p:cNvPr id="27654" name="Group 7"/>
          <p:cNvGrpSpPr>
            <a:grpSpLocks/>
          </p:cNvGrpSpPr>
          <p:nvPr/>
        </p:nvGrpSpPr>
        <p:grpSpPr bwMode="auto">
          <a:xfrm>
            <a:off x="3582988" y="1041400"/>
            <a:ext cx="2058987" cy="735013"/>
            <a:chOff x="2257" y="766"/>
            <a:chExt cx="1297" cy="463"/>
          </a:xfrm>
        </p:grpSpPr>
        <p:sp>
          <p:nvSpPr>
            <p:cNvPr id="27676" name="AutoShape 8"/>
            <p:cNvSpPr>
              <a:spLocks noChangeArrowheads="1"/>
            </p:cNvSpPr>
            <p:nvPr/>
          </p:nvSpPr>
          <p:spPr bwMode="auto">
            <a:xfrm>
              <a:off x="2257" y="775"/>
              <a:ext cx="27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77" name="AutoShape 9"/>
            <p:cNvSpPr>
              <a:spLocks noChangeArrowheads="1"/>
            </p:cNvSpPr>
            <p:nvPr/>
          </p:nvSpPr>
          <p:spPr bwMode="auto">
            <a:xfrm>
              <a:off x="2382" y="775"/>
              <a:ext cx="63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7678" name="AutoShape 10"/>
            <p:cNvSpPr>
              <a:spLocks noChangeArrowheads="1"/>
            </p:cNvSpPr>
            <p:nvPr/>
          </p:nvSpPr>
          <p:spPr bwMode="auto">
            <a:xfrm>
              <a:off x="3419" y="766"/>
              <a:ext cx="135" cy="454"/>
            </a:xfrm>
            <a:prstGeom prst="flowChartMerge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7655" name="Group 11"/>
          <p:cNvGrpSpPr>
            <a:grpSpLocks/>
          </p:cNvGrpSpPr>
          <p:nvPr/>
        </p:nvGrpSpPr>
        <p:grpSpPr bwMode="auto">
          <a:xfrm>
            <a:off x="3265488" y="1047750"/>
            <a:ext cx="2849562" cy="727075"/>
            <a:chOff x="2057" y="770"/>
            <a:chExt cx="1795" cy="458"/>
          </a:xfrm>
        </p:grpSpPr>
        <p:grpSp>
          <p:nvGrpSpPr>
            <p:cNvPr id="27671" name="Group 12"/>
            <p:cNvGrpSpPr>
              <a:grpSpLocks/>
            </p:cNvGrpSpPr>
            <p:nvPr/>
          </p:nvGrpSpPr>
          <p:grpSpPr bwMode="auto">
            <a:xfrm>
              <a:off x="2057" y="770"/>
              <a:ext cx="305" cy="458"/>
              <a:chOff x="2057" y="770"/>
              <a:chExt cx="305" cy="458"/>
            </a:xfrm>
          </p:grpSpPr>
          <p:sp>
            <p:nvSpPr>
              <p:cNvPr id="27673" name="AutoShape 13"/>
              <p:cNvSpPr>
                <a:spLocks noChangeArrowheads="1"/>
              </p:cNvSpPr>
              <p:nvPr/>
            </p:nvSpPr>
            <p:spPr bwMode="auto">
              <a:xfrm>
                <a:off x="2057" y="770"/>
                <a:ext cx="27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674" name="AutoShape 14"/>
              <p:cNvSpPr>
                <a:spLocks noChangeArrowheads="1"/>
              </p:cNvSpPr>
              <p:nvPr/>
            </p:nvSpPr>
            <p:spPr bwMode="auto">
              <a:xfrm>
                <a:off x="2225" y="774"/>
                <a:ext cx="55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675" name="AutoShape 15"/>
              <p:cNvSpPr>
                <a:spLocks noChangeArrowheads="1"/>
              </p:cNvSpPr>
              <p:nvPr/>
            </p:nvSpPr>
            <p:spPr bwMode="auto">
              <a:xfrm>
                <a:off x="2335" y="774"/>
                <a:ext cx="27" cy="454"/>
              </a:xfrm>
              <a:prstGeom prst="flowChartMerge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7672" name="AutoShape 16"/>
            <p:cNvSpPr>
              <a:spLocks noChangeArrowheads="1"/>
            </p:cNvSpPr>
            <p:nvPr/>
          </p:nvSpPr>
          <p:spPr bwMode="auto">
            <a:xfrm>
              <a:off x="3717" y="771"/>
              <a:ext cx="135" cy="454"/>
            </a:xfrm>
            <a:prstGeom prst="flowChartMerge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7656" name="Group 17"/>
          <p:cNvGrpSpPr>
            <a:grpSpLocks/>
          </p:cNvGrpSpPr>
          <p:nvPr/>
        </p:nvGrpSpPr>
        <p:grpSpPr bwMode="auto">
          <a:xfrm>
            <a:off x="595313" y="1047750"/>
            <a:ext cx="5348287" cy="728663"/>
            <a:chOff x="375" y="935"/>
            <a:chExt cx="3369" cy="459"/>
          </a:xfrm>
        </p:grpSpPr>
        <p:grpSp>
          <p:nvGrpSpPr>
            <p:cNvPr id="27665" name="Group 18"/>
            <p:cNvGrpSpPr>
              <a:grpSpLocks/>
            </p:cNvGrpSpPr>
            <p:nvPr/>
          </p:nvGrpSpPr>
          <p:grpSpPr bwMode="auto">
            <a:xfrm>
              <a:off x="375" y="935"/>
              <a:ext cx="3369" cy="459"/>
              <a:chOff x="375" y="770"/>
              <a:chExt cx="3369" cy="459"/>
            </a:xfrm>
          </p:grpSpPr>
          <p:sp>
            <p:nvSpPr>
              <p:cNvPr id="27667" name="AutoShape 19"/>
              <p:cNvSpPr>
                <a:spLocks noChangeArrowheads="1"/>
              </p:cNvSpPr>
              <p:nvPr/>
            </p:nvSpPr>
            <p:spPr bwMode="auto">
              <a:xfrm>
                <a:off x="375" y="770"/>
                <a:ext cx="60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668" name="AutoShape 20"/>
              <p:cNvSpPr>
                <a:spLocks noChangeArrowheads="1"/>
              </p:cNvSpPr>
              <p:nvPr/>
            </p:nvSpPr>
            <p:spPr bwMode="auto">
              <a:xfrm>
                <a:off x="2156" y="770"/>
                <a:ext cx="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669" name="AutoShape 21"/>
              <p:cNvSpPr>
                <a:spLocks noChangeArrowheads="1"/>
              </p:cNvSpPr>
              <p:nvPr/>
            </p:nvSpPr>
            <p:spPr bwMode="auto">
              <a:xfrm>
                <a:off x="2353" y="775"/>
                <a:ext cx="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27670" name="AutoShape 22"/>
              <p:cNvSpPr>
                <a:spLocks noChangeArrowheads="1"/>
              </p:cNvSpPr>
              <p:nvPr/>
            </p:nvSpPr>
            <p:spPr bwMode="auto">
              <a:xfrm>
                <a:off x="3617" y="770"/>
                <a:ext cx="127" cy="454"/>
              </a:xfrm>
              <a:prstGeom prst="flowChartMerge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27666" name="AutoShape 23"/>
            <p:cNvSpPr>
              <a:spLocks noChangeArrowheads="1"/>
            </p:cNvSpPr>
            <p:nvPr/>
          </p:nvSpPr>
          <p:spPr bwMode="auto">
            <a:xfrm>
              <a:off x="2286" y="940"/>
              <a:ext cx="27" cy="454"/>
            </a:xfrm>
            <a:prstGeom prst="flowChartMerge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7657" name="AutoShape 24"/>
          <p:cNvSpPr>
            <a:spLocks noChangeArrowheads="1"/>
          </p:cNvSpPr>
          <p:nvPr/>
        </p:nvSpPr>
        <p:spPr bwMode="auto">
          <a:xfrm>
            <a:off x="4802188" y="1049338"/>
            <a:ext cx="42862" cy="720725"/>
          </a:xfrm>
          <a:prstGeom prst="flowChartMerge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7658" name="Rectangle 25"/>
          <p:cNvSpPr>
            <a:spLocks noChangeArrowheads="1"/>
          </p:cNvSpPr>
          <p:nvPr/>
        </p:nvSpPr>
        <p:spPr bwMode="auto">
          <a:xfrm>
            <a:off x="150813" y="5730875"/>
            <a:ext cx="8877300" cy="915988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>
                <a:latin typeface="Arial" charset="0"/>
              </a:rPr>
              <a:t>S. Kokkelmans, T. Tiecke and J. Walraven, E. Tiesinga, P. Julienne did interpret data</a:t>
            </a:r>
          </a:p>
          <a:p>
            <a:pPr algn="l"/>
            <a:r>
              <a:rPr lang="de-DE">
                <a:latin typeface="Arial" charset="0"/>
              </a:rPr>
              <a:t>Only two free parameters fit model to data: </a:t>
            </a:r>
          </a:p>
          <a:p>
            <a:pPr algn="l"/>
            <a:r>
              <a:rPr lang="de-DE">
                <a:latin typeface="Arial" charset="0"/>
              </a:rPr>
              <a:t>     position of last bound state in singlet and triplet potential (= a</a:t>
            </a:r>
            <a:r>
              <a:rPr lang="de-DE" baseline="-25000">
                <a:latin typeface="Arial" charset="0"/>
              </a:rPr>
              <a:t>S</a:t>
            </a:r>
            <a:r>
              <a:rPr lang="de-DE">
                <a:latin typeface="Arial" charset="0"/>
              </a:rPr>
              <a:t> and a</a:t>
            </a:r>
            <a:r>
              <a:rPr lang="de-DE" baseline="-25000">
                <a:latin typeface="Arial" charset="0"/>
              </a:rPr>
              <a:t>T</a:t>
            </a:r>
            <a:r>
              <a:rPr lang="de-DE">
                <a:latin typeface="Arial" charset="0"/>
              </a:rPr>
              <a:t>)</a:t>
            </a:r>
            <a:endParaRPr lang="de-DE" baseline="-25000">
              <a:latin typeface="Arial" charset="0"/>
            </a:endParaRPr>
          </a:p>
        </p:txBody>
      </p:sp>
      <p:sp>
        <p:nvSpPr>
          <p:cNvPr id="2765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6988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smtClean="0">
                <a:latin typeface="Arial" charset="0"/>
                <a:cs typeface="Arial" charset="0"/>
              </a:rPr>
              <a:t>interspecies Feshbach resonances</a:t>
            </a:r>
          </a:p>
        </p:txBody>
      </p:sp>
      <p:pic>
        <p:nvPicPr>
          <p:cNvPr id="27660" name="Grafik 26" descr="amsterdam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824288"/>
            <a:ext cx="2012950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Grafik 27" descr="eindhoven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5488" y="2589213"/>
            <a:ext cx="952500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Grafik 28" descr="Li6K40 theorists cut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9925" y="3711575"/>
            <a:ext cx="2047875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3" name="Textfeld 29"/>
          <p:cNvSpPr txBox="1">
            <a:spLocks noChangeArrowheads="1"/>
          </p:cNvSpPr>
          <p:nvPr/>
        </p:nvSpPr>
        <p:spPr bwMode="auto">
          <a:xfrm>
            <a:off x="-82550" y="5049838"/>
            <a:ext cx="23510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Arial" charset="0"/>
                <a:cs typeface="Arial" charset="0"/>
              </a:rPr>
              <a:t>asymptotic</a:t>
            </a:r>
          </a:p>
          <a:p>
            <a:r>
              <a:rPr lang="de-DE" sz="2000">
                <a:solidFill>
                  <a:srgbClr val="002060"/>
                </a:solidFill>
                <a:latin typeface="Arial" charset="0"/>
                <a:cs typeface="Arial" charset="0"/>
              </a:rPr>
              <a:t>bound state moldel</a:t>
            </a:r>
          </a:p>
        </p:txBody>
      </p:sp>
      <p:sp>
        <p:nvSpPr>
          <p:cNvPr id="27664" name="Textfeld 30"/>
          <p:cNvSpPr txBox="1">
            <a:spLocks noChangeArrowheads="1"/>
          </p:cNvSpPr>
          <p:nvPr/>
        </p:nvSpPr>
        <p:spPr bwMode="auto">
          <a:xfrm>
            <a:off x="6962775" y="5038725"/>
            <a:ext cx="21812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002060"/>
                </a:solidFill>
                <a:latin typeface="Arial" charset="0"/>
                <a:cs typeface="Arial" charset="0"/>
              </a:rPr>
              <a:t>coupled channels</a:t>
            </a:r>
          </a:p>
          <a:p>
            <a:r>
              <a:rPr lang="de-DE" sz="2000">
                <a:solidFill>
                  <a:srgbClr val="002060"/>
                </a:solidFill>
                <a:latin typeface="Arial" charset="0"/>
                <a:cs typeface="Arial" charset="0"/>
              </a:rPr>
              <a:t>calculation</a:t>
            </a:r>
          </a:p>
        </p:txBody>
      </p:sp>
    </p:spTree>
  </p:cSld>
  <p:clrMapOvr>
    <a:masterClrMapping/>
  </p:clrMapOvr>
  <p:transition advTm="32767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1"/>
          <p:cNvSpPr>
            <a:spLocks noChangeArrowheads="1"/>
          </p:cNvSpPr>
          <p:nvPr/>
        </p:nvSpPr>
        <p:spPr bwMode="auto">
          <a:xfrm>
            <a:off x="708025" y="849313"/>
            <a:ext cx="7788275" cy="5883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8675" name="Picture 2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8563" y="995363"/>
            <a:ext cx="697388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37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5200" y="2141538"/>
            <a:ext cx="7239000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AutoShape 18"/>
          <p:cNvSpPr>
            <a:spLocks noChangeAspect="1" noChangeArrowheads="1"/>
          </p:cNvSpPr>
          <p:nvPr/>
        </p:nvSpPr>
        <p:spPr bwMode="auto">
          <a:xfrm flipV="1">
            <a:off x="2147888" y="1817688"/>
            <a:ext cx="90487" cy="227012"/>
          </a:xfrm>
          <a:prstGeom prst="flowChartMerg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78" name="AutoShape 19"/>
          <p:cNvSpPr>
            <a:spLocks noChangeAspect="1" noChangeArrowheads="1"/>
          </p:cNvSpPr>
          <p:nvPr/>
        </p:nvSpPr>
        <p:spPr bwMode="auto">
          <a:xfrm flipV="1">
            <a:off x="4186238" y="1824038"/>
            <a:ext cx="90487" cy="227012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79" name="AutoShape 20"/>
          <p:cNvSpPr>
            <a:spLocks noChangeAspect="1" noChangeArrowheads="1"/>
          </p:cNvSpPr>
          <p:nvPr/>
        </p:nvSpPr>
        <p:spPr bwMode="auto">
          <a:xfrm flipV="1">
            <a:off x="4340225" y="1824038"/>
            <a:ext cx="90488" cy="227012"/>
          </a:xfrm>
          <a:prstGeom prst="flowChartMerge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0" name="AutoShape 21"/>
          <p:cNvSpPr>
            <a:spLocks noChangeAspect="1" noChangeArrowheads="1"/>
          </p:cNvSpPr>
          <p:nvPr/>
        </p:nvSpPr>
        <p:spPr bwMode="auto">
          <a:xfrm flipV="1">
            <a:off x="4443413" y="1824038"/>
            <a:ext cx="90487" cy="227012"/>
          </a:xfrm>
          <a:prstGeom prst="flowChartMerge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1" name="AutoShape 22"/>
          <p:cNvSpPr>
            <a:spLocks noChangeAspect="1" noChangeArrowheads="1"/>
          </p:cNvSpPr>
          <p:nvPr/>
        </p:nvSpPr>
        <p:spPr bwMode="auto">
          <a:xfrm flipV="1">
            <a:off x="5895975" y="1820863"/>
            <a:ext cx="90488" cy="227012"/>
          </a:xfrm>
          <a:prstGeom prst="flowChartMerge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2" name="Rectangle 32"/>
          <p:cNvSpPr>
            <a:spLocks noChangeArrowheads="1"/>
          </p:cNvSpPr>
          <p:nvPr/>
        </p:nvSpPr>
        <p:spPr bwMode="auto">
          <a:xfrm>
            <a:off x="2011363" y="4465638"/>
            <a:ext cx="312737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3" name="Rectangle 33"/>
          <p:cNvSpPr>
            <a:spLocks noChangeArrowheads="1"/>
          </p:cNvSpPr>
          <p:nvPr/>
        </p:nvSpPr>
        <p:spPr bwMode="auto">
          <a:xfrm>
            <a:off x="4000500" y="4976813"/>
            <a:ext cx="312738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4" name="Rectangle 34"/>
          <p:cNvSpPr>
            <a:spLocks noChangeArrowheads="1"/>
          </p:cNvSpPr>
          <p:nvPr/>
        </p:nvSpPr>
        <p:spPr bwMode="auto">
          <a:xfrm>
            <a:off x="4198938" y="5053013"/>
            <a:ext cx="312737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5" name="Rectangle 35"/>
          <p:cNvSpPr>
            <a:spLocks noChangeArrowheads="1"/>
          </p:cNvSpPr>
          <p:nvPr/>
        </p:nvSpPr>
        <p:spPr bwMode="auto">
          <a:xfrm>
            <a:off x="4403725" y="5091113"/>
            <a:ext cx="312738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86" name="Rectangle 36"/>
          <p:cNvSpPr>
            <a:spLocks noChangeArrowheads="1"/>
          </p:cNvSpPr>
          <p:nvPr/>
        </p:nvSpPr>
        <p:spPr bwMode="auto">
          <a:xfrm>
            <a:off x="5789613" y="5656263"/>
            <a:ext cx="312737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83749" name="Rectangle 37"/>
          <p:cNvSpPr>
            <a:spLocks noChangeArrowheads="1"/>
          </p:cNvSpPr>
          <p:nvPr/>
        </p:nvSpPr>
        <p:spPr bwMode="auto">
          <a:xfrm>
            <a:off x="5924550" y="2703513"/>
            <a:ext cx="2163763" cy="3667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i="1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de-DE">
                <a:solidFill>
                  <a:schemeClr val="accent2"/>
                </a:solidFill>
                <a:latin typeface="Arial" charset="0"/>
              </a:rPr>
              <a:t>-wave molecules</a:t>
            </a:r>
            <a:endParaRPr lang="de-DE" baseline="-250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883750" name="Rectangle 38"/>
          <p:cNvSpPr>
            <a:spLocks noChangeArrowheads="1"/>
          </p:cNvSpPr>
          <p:nvPr/>
        </p:nvSpPr>
        <p:spPr bwMode="auto">
          <a:xfrm>
            <a:off x="6010275" y="3089275"/>
            <a:ext cx="2041525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i="1">
                <a:solidFill>
                  <a:srgbClr val="FF3300"/>
                </a:solidFill>
                <a:latin typeface="Arial" charset="0"/>
              </a:rPr>
              <a:t>s</a:t>
            </a:r>
            <a:r>
              <a:rPr lang="de-DE">
                <a:solidFill>
                  <a:srgbClr val="FF3300"/>
                </a:solidFill>
                <a:latin typeface="Arial" charset="0"/>
              </a:rPr>
              <a:t>-wave molecules</a:t>
            </a:r>
            <a:endParaRPr lang="de-DE" baseline="-2500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883751" name="Rectangle 39"/>
          <p:cNvSpPr>
            <a:spLocks noChangeArrowheads="1"/>
          </p:cNvSpPr>
          <p:nvPr/>
        </p:nvSpPr>
        <p:spPr bwMode="auto">
          <a:xfrm>
            <a:off x="3824288" y="2787650"/>
            <a:ext cx="1874837" cy="3667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i="1">
                <a:latin typeface="Arial" charset="0"/>
              </a:rPr>
              <a:t>individual atoms</a:t>
            </a:r>
            <a:endParaRPr lang="de-DE" baseline="-25000">
              <a:latin typeface="Arial" charset="0"/>
            </a:endParaRPr>
          </a:p>
        </p:txBody>
      </p:sp>
      <p:sp>
        <p:nvSpPr>
          <p:cNvPr id="883752" name="Freeform 40"/>
          <p:cNvSpPr>
            <a:spLocks/>
          </p:cNvSpPr>
          <p:nvPr/>
        </p:nvSpPr>
        <p:spPr bwMode="auto">
          <a:xfrm rot="-600000">
            <a:off x="3376613" y="2916238"/>
            <a:ext cx="487362" cy="133350"/>
          </a:xfrm>
          <a:custGeom>
            <a:avLst/>
            <a:gdLst>
              <a:gd name="T0" fmla="*/ 773686272 w 307"/>
              <a:gd name="T1" fmla="*/ 163810940 h 84"/>
              <a:gd name="T2" fmla="*/ 410784189 w 307"/>
              <a:gd name="T3" fmla="*/ 7559675 h 84"/>
              <a:gd name="T4" fmla="*/ 0 w 307"/>
              <a:gd name="T5" fmla="*/ 211693147 h 84"/>
              <a:gd name="T6" fmla="*/ 0 60000 65536"/>
              <a:gd name="T7" fmla="*/ 0 60000 65536"/>
              <a:gd name="T8" fmla="*/ 0 60000 65536"/>
              <a:gd name="T9" fmla="*/ 0 w 307"/>
              <a:gd name="T10" fmla="*/ 0 h 84"/>
              <a:gd name="T11" fmla="*/ 307 w 307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7" h="84">
                <a:moveTo>
                  <a:pt x="307" y="65"/>
                </a:moveTo>
                <a:cubicBezTo>
                  <a:pt x="260" y="32"/>
                  <a:pt x="214" y="0"/>
                  <a:pt x="163" y="3"/>
                </a:cubicBezTo>
                <a:cubicBezTo>
                  <a:pt x="112" y="6"/>
                  <a:pt x="56" y="45"/>
                  <a:pt x="0" y="84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83753" name="Freeform 41"/>
          <p:cNvSpPr>
            <a:spLocks/>
          </p:cNvSpPr>
          <p:nvPr/>
        </p:nvSpPr>
        <p:spPr bwMode="auto">
          <a:xfrm rot="-960000">
            <a:off x="5537200" y="3209925"/>
            <a:ext cx="496888" cy="192088"/>
          </a:xfrm>
          <a:custGeom>
            <a:avLst/>
            <a:gdLst>
              <a:gd name="T0" fmla="*/ 804226868 w 307"/>
              <a:gd name="T1" fmla="*/ 339904309 h 84"/>
              <a:gd name="T2" fmla="*/ 427000007 w 307"/>
              <a:gd name="T3" fmla="*/ 15687185 h 84"/>
              <a:gd name="T4" fmla="*/ 0 w 307"/>
              <a:gd name="T5" fmla="*/ 439259504 h 84"/>
              <a:gd name="T6" fmla="*/ 0 60000 65536"/>
              <a:gd name="T7" fmla="*/ 0 60000 65536"/>
              <a:gd name="T8" fmla="*/ 0 60000 65536"/>
              <a:gd name="T9" fmla="*/ 0 w 307"/>
              <a:gd name="T10" fmla="*/ 0 h 84"/>
              <a:gd name="T11" fmla="*/ 307 w 307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7" h="84">
                <a:moveTo>
                  <a:pt x="307" y="65"/>
                </a:moveTo>
                <a:cubicBezTo>
                  <a:pt x="260" y="32"/>
                  <a:pt x="214" y="0"/>
                  <a:pt x="163" y="3"/>
                </a:cubicBezTo>
                <a:cubicBezTo>
                  <a:pt x="112" y="6"/>
                  <a:pt x="56" y="45"/>
                  <a:pt x="0" y="84"/>
                </a:cubicBezTo>
              </a:path>
            </a:pathLst>
          </a:cu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83754" name="Freeform 42"/>
          <p:cNvSpPr>
            <a:spLocks/>
          </p:cNvSpPr>
          <p:nvPr/>
        </p:nvSpPr>
        <p:spPr bwMode="auto">
          <a:xfrm rot="960000" flipV="1">
            <a:off x="5484813" y="2824163"/>
            <a:ext cx="484187" cy="117475"/>
          </a:xfrm>
          <a:custGeom>
            <a:avLst/>
            <a:gdLst>
              <a:gd name="T0" fmla="*/ 763638496 w 307"/>
              <a:gd name="T1" fmla="*/ 127128925 h 84"/>
              <a:gd name="T2" fmla="*/ 405448984 w 307"/>
              <a:gd name="T3" fmla="*/ 5868157 h 84"/>
              <a:gd name="T4" fmla="*/ 0 w 307"/>
              <a:gd name="T5" fmla="*/ 164290170 h 84"/>
              <a:gd name="T6" fmla="*/ 0 60000 65536"/>
              <a:gd name="T7" fmla="*/ 0 60000 65536"/>
              <a:gd name="T8" fmla="*/ 0 60000 65536"/>
              <a:gd name="T9" fmla="*/ 0 w 307"/>
              <a:gd name="T10" fmla="*/ 0 h 84"/>
              <a:gd name="T11" fmla="*/ 307 w 307"/>
              <a:gd name="T12" fmla="*/ 84 h 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07" h="84">
                <a:moveTo>
                  <a:pt x="307" y="65"/>
                </a:moveTo>
                <a:cubicBezTo>
                  <a:pt x="260" y="32"/>
                  <a:pt x="214" y="0"/>
                  <a:pt x="163" y="3"/>
                </a:cubicBezTo>
                <a:cubicBezTo>
                  <a:pt x="112" y="6"/>
                  <a:pt x="56" y="45"/>
                  <a:pt x="0" y="84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8693" name="Rectangle 4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12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what do we learn?</a:t>
            </a: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4413250" y="153988"/>
            <a:ext cx="4484688" cy="3084512"/>
            <a:chOff x="-1834" y="1517"/>
            <a:chExt cx="3013" cy="2097"/>
          </a:xfrm>
        </p:grpSpPr>
        <p:sp>
          <p:nvSpPr>
            <p:cNvPr id="28695" name="Rectangle 52"/>
            <p:cNvSpPr>
              <a:spLocks noChangeArrowheads="1"/>
            </p:cNvSpPr>
            <p:nvPr/>
          </p:nvSpPr>
          <p:spPr bwMode="auto">
            <a:xfrm>
              <a:off x="-1834" y="1517"/>
              <a:ext cx="3010" cy="209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CC3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696" name="Line 53"/>
            <p:cNvSpPr>
              <a:spLocks noChangeShapeType="1"/>
            </p:cNvSpPr>
            <p:nvPr/>
          </p:nvSpPr>
          <p:spPr bwMode="auto">
            <a:xfrm>
              <a:off x="-1241" y="3281"/>
              <a:ext cx="17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8697" name="Line 54"/>
            <p:cNvSpPr>
              <a:spLocks noChangeShapeType="1"/>
            </p:cNvSpPr>
            <p:nvPr/>
          </p:nvSpPr>
          <p:spPr bwMode="auto">
            <a:xfrm flipV="1">
              <a:off x="-1241" y="1738"/>
              <a:ext cx="0" cy="154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8698" name="Text Box 55"/>
            <p:cNvSpPr txBox="1">
              <a:spLocks noChangeArrowheads="1"/>
            </p:cNvSpPr>
            <p:nvPr/>
          </p:nvSpPr>
          <p:spPr bwMode="auto">
            <a:xfrm>
              <a:off x="275" y="3219"/>
              <a:ext cx="526" cy="39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sz="3200">
                  <a:latin typeface="Arial" charset="0"/>
                </a:rPr>
                <a:t>r</a:t>
              </a:r>
            </a:p>
          </p:txBody>
        </p:sp>
        <p:sp>
          <p:nvSpPr>
            <p:cNvPr id="28699" name="Text Box 56"/>
            <p:cNvSpPr txBox="1">
              <a:spLocks noChangeArrowheads="1"/>
            </p:cNvSpPr>
            <p:nvPr/>
          </p:nvSpPr>
          <p:spPr bwMode="auto">
            <a:xfrm>
              <a:off x="-1771" y="1590"/>
              <a:ext cx="576" cy="32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e-DE" sz="2500">
                  <a:solidFill>
                    <a:srgbClr val="08294A"/>
                  </a:solidFill>
                  <a:latin typeface="Arial" charset="0"/>
                </a:rPr>
                <a:t>U(r)</a:t>
              </a:r>
              <a:endParaRPr lang="de-DE" sz="3200">
                <a:solidFill>
                  <a:srgbClr val="08294A"/>
                </a:solidFill>
                <a:latin typeface="Arial" charset="0"/>
              </a:endParaRPr>
            </a:p>
          </p:txBody>
        </p:sp>
        <p:sp>
          <p:nvSpPr>
            <p:cNvPr id="28700" name="Freeform 57"/>
            <p:cNvSpPr>
              <a:spLocks/>
            </p:cNvSpPr>
            <p:nvPr/>
          </p:nvSpPr>
          <p:spPr bwMode="auto">
            <a:xfrm>
              <a:off x="-1164" y="1951"/>
              <a:ext cx="1504" cy="1376"/>
            </a:xfrm>
            <a:custGeom>
              <a:avLst/>
              <a:gdLst>
                <a:gd name="T0" fmla="*/ 0 w 1591"/>
                <a:gd name="T1" fmla="*/ 0 h 1348"/>
                <a:gd name="T2" fmla="*/ 243 w 1591"/>
                <a:gd name="T3" fmla="*/ 1288 h 1348"/>
                <a:gd name="T4" fmla="*/ 649 w 1591"/>
                <a:gd name="T5" fmla="*/ 700 h 1348"/>
                <a:gd name="T6" fmla="*/ 925 w 1591"/>
                <a:gd name="T7" fmla="*/ 568 h 1348"/>
                <a:gd name="T8" fmla="*/ 1422 w 1591"/>
                <a:gd name="T9" fmla="*/ 549 h 1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1"/>
                <a:gd name="T16" fmla="*/ 0 h 1348"/>
                <a:gd name="T17" fmla="*/ 1591 w 1591"/>
                <a:gd name="T18" fmla="*/ 1348 h 1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1" h="1348">
                  <a:moveTo>
                    <a:pt x="0" y="0"/>
                  </a:moveTo>
                  <a:cubicBezTo>
                    <a:pt x="75" y="562"/>
                    <a:pt x="151" y="1124"/>
                    <a:pt x="272" y="1236"/>
                  </a:cubicBezTo>
                  <a:cubicBezTo>
                    <a:pt x="393" y="1348"/>
                    <a:pt x="600" y="787"/>
                    <a:pt x="727" y="672"/>
                  </a:cubicBezTo>
                  <a:cubicBezTo>
                    <a:pt x="854" y="557"/>
                    <a:pt x="892" y="569"/>
                    <a:pt x="1036" y="545"/>
                  </a:cubicBezTo>
                  <a:cubicBezTo>
                    <a:pt x="1180" y="521"/>
                    <a:pt x="1499" y="528"/>
                    <a:pt x="1591" y="527"/>
                  </a:cubicBezTo>
                </a:path>
              </a:pathLst>
            </a:custGeom>
            <a:noFill/>
            <a:ln w="28575">
              <a:solidFill>
                <a:srgbClr val="0C456A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8701" name="Text Box 58"/>
            <p:cNvSpPr txBox="1">
              <a:spLocks noChangeArrowheads="1"/>
            </p:cNvSpPr>
            <p:nvPr/>
          </p:nvSpPr>
          <p:spPr bwMode="auto">
            <a:xfrm>
              <a:off x="-54" y="2782"/>
              <a:ext cx="123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incident channel</a:t>
              </a:r>
            </a:p>
          </p:txBody>
        </p:sp>
        <p:sp>
          <p:nvSpPr>
            <p:cNvPr id="28702" name="Line 59"/>
            <p:cNvSpPr>
              <a:spLocks noChangeShapeType="1"/>
            </p:cNvSpPr>
            <p:nvPr/>
          </p:nvSpPr>
          <p:spPr bwMode="auto">
            <a:xfrm flipH="1" flipV="1">
              <a:off x="280" y="2555"/>
              <a:ext cx="210" cy="227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03" name="Freeform 60"/>
            <p:cNvSpPr>
              <a:spLocks/>
            </p:cNvSpPr>
            <p:nvPr/>
          </p:nvSpPr>
          <p:spPr bwMode="auto">
            <a:xfrm>
              <a:off x="-766" y="2283"/>
              <a:ext cx="586" cy="181"/>
            </a:xfrm>
            <a:custGeom>
              <a:avLst/>
              <a:gdLst>
                <a:gd name="T0" fmla="*/ 0 w 635"/>
                <a:gd name="T1" fmla="*/ 181 h 181"/>
                <a:gd name="T2" fmla="*/ 270 w 635"/>
                <a:gd name="T3" fmla="*/ 0 h 181"/>
                <a:gd name="T4" fmla="*/ 541 w 635"/>
                <a:gd name="T5" fmla="*/ 181 h 181"/>
                <a:gd name="T6" fmla="*/ 0 60000 65536"/>
                <a:gd name="T7" fmla="*/ 0 60000 65536"/>
                <a:gd name="T8" fmla="*/ 0 60000 65536"/>
                <a:gd name="T9" fmla="*/ 0 w 635"/>
                <a:gd name="T10" fmla="*/ 0 h 181"/>
                <a:gd name="T11" fmla="*/ 635 w 635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5" h="181">
                  <a:moveTo>
                    <a:pt x="0" y="181"/>
                  </a:moveTo>
                  <a:cubicBezTo>
                    <a:pt x="106" y="90"/>
                    <a:pt x="212" y="0"/>
                    <a:pt x="318" y="0"/>
                  </a:cubicBezTo>
                  <a:cubicBezTo>
                    <a:pt x="424" y="0"/>
                    <a:pt x="529" y="90"/>
                    <a:pt x="635" y="181"/>
                  </a:cubicBezTo>
                </a:path>
              </a:pathLst>
            </a:custGeom>
            <a:noFill/>
            <a:ln w="25400">
              <a:solidFill>
                <a:srgbClr val="E82C00"/>
              </a:solidFill>
              <a:prstDash val="sysDot"/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04" name="Line 61"/>
            <p:cNvSpPr>
              <a:spLocks noChangeShapeType="1"/>
            </p:cNvSpPr>
            <p:nvPr/>
          </p:nvSpPr>
          <p:spPr bwMode="auto">
            <a:xfrm flipV="1">
              <a:off x="-1069" y="2498"/>
              <a:ext cx="47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28705" name="Freeform 62"/>
            <p:cNvSpPr>
              <a:spLocks/>
            </p:cNvSpPr>
            <p:nvPr/>
          </p:nvSpPr>
          <p:spPr bwMode="auto">
            <a:xfrm>
              <a:off x="-1185" y="1706"/>
              <a:ext cx="1469" cy="1348"/>
            </a:xfrm>
            <a:custGeom>
              <a:avLst/>
              <a:gdLst>
                <a:gd name="T0" fmla="*/ 0 w 1591"/>
                <a:gd name="T1" fmla="*/ 0 h 1348"/>
                <a:gd name="T2" fmla="*/ 232 w 1591"/>
                <a:gd name="T3" fmla="*/ 1236 h 1348"/>
                <a:gd name="T4" fmla="*/ 620 w 1591"/>
                <a:gd name="T5" fmla="*/ 672 h 1348"/>
                <a:gd name="T6" fmla="*/ 884 w 1591"/>
                <a:gd name="T7" fmla="*/ 545 h 1348"/>
                <a:gd name="T8" fmla="*/ 1356 w 1591"/>
                <a:gd name="T9" fmla="*/ 527 h 13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1"/>
                <a:gd name="T16" fmla="*/ 0 h 1348"/>
                <a:gd name="T17" fmla="*/ 1591 w 1591"/>
                <a:gd name="T18" fmla="*/ 1348 h 13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1" h="1348">
                  <a:moveTo>
                    <a:pt x="0" y="0"/>
                  </a:moveTo>
                  <a:cubicBezTo>
                    <a:pt x="75" y="562"/>
                    <a:pt x="151" y="1124"/>
                    <a:pt x="272" y="1236"/>
                  </a:cubicBezTo>
                  <a:cubicBezTo>
                    <a:pt x="393" y="1348"/>
                    <a:pt x="600" y="787"/>
                    <a:pt x="727" y="672"/>
                  </a:cubicBezTo>
                  <a:cubicBezTo>
                    <a:pt x="854" y="557"/>
                    <a:pt x="892" y="569"/>
                    <a:pt x="1036" y="545"/>
                  </a:cubicBezTo>
                  <a:cubicBezTo>
                    <a:pt x="1180" y="521"/>
                    <a:pt x="1499" y="528"/>
                    <a:pt x="1591" y="527"/>
                  </a:cubicBezTo>
                </a:path>
              </a:pathLst>
            </a:custGeom>
            <a:noFill/>
            <a:ln w="28575">
              <a:solidFill>
                <a:srgbClr val="0C456A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de-DE"/>
            </a:p>
          </p:txBody>
        </p:sp>
        <p:sp>
          <p:nvSpPr>
            <p:cNvPr id="28706" name="Line 63"/>
            <p:cNvSpPr>
              <a:spLocks noChangeShapeType="1"/>
            </p:cNvSpPr>
            <p:nvPr/>
          </p:nvSpPr>
          <p:spPr bwMode="auto">
            <a:xfrm flipH="1">
              <a:off x="-892" y="1693"/>
              <a:ext cx="378" cy="72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07" name="Text Box 64"/>
            <p:cNvSpPr txBox="1">
              <a:spLocks noChangeArrowheads="1"/>
            </p:cNvSpPr>
            <p:nvPr/>
          </p:nvSpPr>
          <p:spPr bwMode="auto">
            <a:xfrm>
              <a:off x="-535" y="1553"/>
              <a:ext cx="926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bound state</a:t>
              </a:r>
            </a:p>
          </p:txBody>
        </p:sp>
        <p:sp>
          <p:nvSpPr>
            <p:cNvPr id="28708" name="Oval 65"/>
            <p:cNvSpPr>
              <a:spLocks noChangeArrowheads="1"/>
            </p:cNvSpPr>
            <p:nvPr/>
          </p:nvSpPr>
          <p:spPr bwMode="auto">
            <a:xfrm>
              <a:off x="197" y="2373"/>
              <a:ext cx="83" cy="91"/>
            </a:xfrm>
            <a:prstGeom prst="ellipse">
              <a:avLst/>
            </a:prstGeom>
            <a:solidFill>
              <a:srgbClr val="E82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709" name="Line 66"/>
            <p:cNvSpPr>
              <a:spLocks noChangeShapeType="1"/>
            </p:cNvSpPr>
            <p:nvPr/>
          </p:nvSpPr>
          <p:spPr bwMode="auto">
            <a:xfrm flipH="1" flipV="1">
              <a:off x="-54" y="2419"/>
              <a:ext cx="209" cy="0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710" name="Text Box 67"/>
            <p:cNvSpPr txBox="1">
              <a:spLocks noChangeArrowheads="1"/>
            </p:cNvSpPr>
            <p:nvPr/>
          </p:nvSpPr>
          <p:spPr bwMode="auto">
            <a:xfrm>
              <a:off x="-733" y="2134"/>
              <a:ext cx="50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1200" i="1">
                  <a:solidFill>
                    <a:srgbClr val="FF0000"/>
                  </a:solidFill>
                  <a:latin typeface="Arial" charset="0"/>
                </a:rPr>
                <a:t>coupling</a:t>
              </a:r>
              <a:endParaRPr lang="en-US" sz="12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8711" name="Line 68"/>
            <p:cNvSpPr>
              <a:spLocks noChangeShapeType="1"/>
            </p:cNvSpPr>
            <p:nvPr/>
          </p:nvSpPr>
          <p:spPr bwMode="auto">
            <a:xfrm>
              <a:off x="-1090" y="2501"/>
              <a:ext cx="9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28712" name="Oval 69"/>
            <p:cNvSpPr>
              <a:spLocks noChangeArrowheads="1"/>
            </p:cNvSpPr>
            <p:nvPr/>
          </p:nvSpPr>
          <p:spPr bwMode="auto">
            <a:xfrm>
              <a:off x="293" y="2374"/>
              <a:ext cx="83" cy="91"/>
            </a:xfrm>
            <a:prstGeom prst="ellipse">
              <a:avLst/>
            </a:prstGeom>
            <a:solidFill>
              <a:srgbClr val="FF8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8713" name="Text Box 70"/>
            <p:cNvSpPr txBox="1">
              <a:spLocks noChangeArrowheads="1"/>
            </p:cNvSpPr>
            <p:nvPr/>
          </p:nvSpPr>
          <p:spPr bwMode="auto">
            <a:xfrm>
              <a:off x="23" y="1765"/>
              <a:ext cx="11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closed channel</a:t>
              </a:r>
            </a:p>
          </p:txBody>
        </p:sp>
        <p:sp>
          <p:nvSpPr>
            <p:cNvPr id="28714" name="Line 71"/>
            <p:cNvSpPr>
              <a:spLocks noChangeShapeType="1"/>
            </p:cNvSpPr>
            <p:nvPr/>
          </p:nvSpPr>
          <p:spPr bwMode="auto">
            <a:xfrm flipH="1">
              <a:off x="223" y="1995"/>
              <a:ext cx="229" cy="195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</p:spTree>
    <p:custDataLst>
      <p:tags r:id="rId1"/>
    </p:custDataLst>
  </p:cSld>
  <p:clrMapOvr>
    <a:masterClrMapping/>
  </p:clrMapOvr>
  <p:transition advTm="2776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3749" grpId="0"/>
      <p:bldP spid="883750" grpId="0"/>
      <p:bldP spid="883751" grpId="0"/>
      <p:bldP spid="883752" grpId="0" animBg="1"/>
      <p:bldP spid="883753" grpId="0" animBg="1"/>
      <p:bldP spid="88375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ChangeArrowheads="1"/>
          </p:cNvSpPr>
          <p:nvPr/>
        </p:nvSpPr>
        <p:spPr bwMode="auto">
          <a:xfrm>
            <a:off x="244475" y="854075"/>
            <a:ext cx="8677275" cy="587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3388" y="904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3200" smtClean="0">
                <a:latin typeface="Arial" charset="0"/>
                <a:cs typeface="Arial" charset="0"/>
              </a:rPr>
              <a:t>Li|1&gt; K|2&gt; scattering length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539750" y="6270625"/>
            <a:ext cx="3487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000">
                <a:latin typeface="Arial" charset="0"/>
              </a:rPr>
              <a:t>singlet sc. length </a:t>
            </a:r>
            <a:r>
              <a:rPr lang="de-AT" sz="2000" b="1">
                <a:latin typeface="Arial" charset="0"/>
              </a:rPr>
              <a:t>a</a:t>
            </a:r>
            <a:r>
              <a:rPr lang="de-AT" sz="2000" b="1" baseline="-25000">
                <a:latin typeface="Arial" charset="0"/>
              </a:rPr>
              <a:t>s</a:t>
            </a:r>
            <a:r>
              <a:rPr lang="de-AT" sz="2000" b="1">
                <a:latin typeface="Arial" charset="0"/>
              </a:rPr>
              <a:t> = 52.1 a</a:t>
            </a:r>
            <a:r>
              <a:rPr lang="de-AT" sz="2000" b="1" baseline="-25000">
                <a:latin typeface="Arial" charset="0"/>
              </a:rPr>
              <a:t>0</a:t>
            </a:r>
            <a:endParaRPr lang="de-DE" sz="2000" b="1" baseline="-25000">
              <a:latin typeface="Arial" charset="0"/>
            </a:endParaRP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4865688" y="6269038"/>
            <a:ext cx="333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2000">
                <a:latin typeface="Arial" charset="0"/>
              </a:rPr>
              <a:t>triplet sc. length </a:t>
            </a:r>
            <a:r>
              <a:rPr lang="de-AT" sz="2000" b="1">
                <a:latin typeface="Arial" charset="0"/>
              </a:rPr>
              <a:t>a</a:t>
            </a:r>
            <a:r>
              <a:rPr lang="de-AT" sz="2000" b="1" baseline="-25000">
                <a:latin typeface="Arial" charset="0"/>
              </a:rPr>
              <a:t>t</a:t>
            </a:r>
            <a:r>
              <a:rPr lang="de-AT" sz="2000" b="1">
                <a:latin typeface="Arial" charset="0"/>
              </a:rPr>
              <a:t> = 63.5 a</a:t>
            </a:r>
            <a:r>
              <a:rPr lang="de-AT" sz="2000" b="1" baseline="-25000">
                <a:latin typeface="Arial" charset="0"/>
              </a:rPr>
              <a:t>0</a:t>
            </a:r>
            <a:endParaRPr lang="de-DE" sz="2000" b="1" baseline="-25000">
              <a:latin typeface="Arial" charset="0"/>
            </a:endParaRPr>
          </a:p>
        </p:txBody>
      </p:sp>
      <p:pic>
        <p:nvPicPr>
          <p:cNvPr id="2970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936625"/>
            <a:ext cx="7178675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6010" name="Rectangle 10"/>
          <p:cNvSpPr>
            <a:spLocks noChangeArrowheads="1"/>
          </p:cNvSpPr>
          <p:nvPr/>
        </p:nvSpPr>
        <p:spPr bwMode="auto">
          <a:xfrm>
            <a:off x="411163" y="1866900"/>
            <a:ext cx="2735262" cy="1152525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080808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de-DE"/>
          </a:p>
        </p:txBody>
      </p:sp>
      <p:pic>
        <p:nvPicPr>
          <p:cNvPr id="896011" name="Picture 11" descr="controlkno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4038" y="1938338"/>
            <a:ext cx="846137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6012" name="Text Box 12"/>
          <p:cNvSpPr txBox="1">
            <a:spLocks noChangeArrowheads="1"/>
          </p:cNvSpPr>
          <p:nvPr/>
        </p:nvSpPr>
        <p:spPr bwMode="auto">
          <a:xfrm>
            <a:off x="1490663" y="2011363"/>
            <a:ext cx="1757362" cy="830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interaction</a:t>
            </a:r>
            <a:endParaRPr lang="de-DE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eaLnBrk="0" hangingPunct="0">
              <a:defRPr/>
            </a:pP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tuning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 !</a:t>
            </a:r>
          </a:p>
        </p:txBody>
      </p:sp>
      <p:sp>
        <p:nvSpPr>
          <p:cNvPr id="896017" name="Oval 17"/>
          <p:cNvSpPr>
            <a:spLocks noChangeArrowheads="1"/>
          </p:cNvSpPr>
          <p:nvPr/>
        </p:nvSpPr>
        <p:spPr bwMode="auto">
          <a:xfrm>
            <a:off x="4854575" y="1603375"/>
            <a:ext cx="782638" cy="647700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96018" name="Oval 18"/>
          <p:cNvSpPr>
            <a:spLocks noChangeArrowheads="1"/>
          </p:cNvSpPr>
          <p:nvPr/>
        </p:nvSpPr>
        <p:spPr bwMode="auto">
          <a:xfrm>
            <a:off x="6767513" y="4110038"/>
            <a:ext cx="920750" cy="838200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896019" name="Oval 19"/>
          <p:cNvSpPr>
            <a:spLocks noChangeArrowheads="1"/>
          </p:cNvSpPr>
          <p:nvPr/>
        </p:nvSpPr>
        <p:spPr bwMode="auto">
          <a:xfrm>
            <a:off x="1882775" y="4902200"/>
            <a:ext cx="401638" cy="419100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29709" name="Text Box 21"/>
          <p:cNvSpPr txBox="1">
            <a:spLocks noChangeArrowheads="1"/>
          </p:cNvSpPr>
          <p:nvPr/>
        </p:nvSpPr>
        <p:spPr bwMode="auto">
          <a:xfrm>
            <a:off x="358775" y="903288"/>
            <a:ext cx="346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AT">
                <a:latin typeface="Arial" charset="0"/>
              </a:rPr>
              <a:t>coupled channels calculation by</a:t>
            </a:r>
          </a:p>
          <a:p>
            <a:pPr algn="l"/>
            <a:r>
              <a:rPr lang="de-AT">
                <a:latin typeface="Arial" charset="0"/>
              </a:rPr>
              <a:t>Eite Tiesinga and Paul Julienne</a:t>
            </a:r>
            <a:endParaRPr lang="de-DE" baseline="-25000">
              <a:latin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10263" y="1638300"/>
            <a:ext cx="27654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but, s-</a:t>
            </a: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wave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res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.</a:t>
            </a:r>
          </a:p>
          <a:p>
            <a:pPr algn="l" eaLnBrk="0" hangingPunct="0">
              <a:defRPr/>
            </a:pP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all </a:t>
            </a: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rather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de-DE" sz="24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narrow</a:t>
            </a:r>
            <a:r>
              <a:rPr lang="de-DE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MS PGothic" pitchFamily="34" charset="-128"/>
                <a:cs typeface="Arial" pitchFamily="34" charset="0"/>
              </a:rPr>
              <a:t> !</a:t>
            </a:r>
          </a:p>
        </p:txBody>
      </p:sp>
    </p:spTree>
    <p:custDataLst>
      <p:tags r:id="rId1"/>
    </p:custDataLst>
  </p:cSld>
  <p:clrMapOvr>
    <a:masterClrMapping/>
  </p:clrMapOvr>
  <p:transition advTm="95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010" grpId="0" animBg="1"/>
      <p:bldP spid="896012" grpId="0"/>
      <p:bldP spid="896017" grpId="0" animBg="1"/>
      <p:bldP spid="896018" grpId="0" animBg="1"/>
      <p:bldP spid="896019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AT" smtClean="0"/>
              <a:t>  </a:t>
            </a:r>
            <a:endParaRPr lang="de-DE" smtClean="0"/>
          </a:p>
        </p:txBody>
      </p:sp>
      <p:pic>
        <p:nvPicPr>
          <p:cNvPr id="30723" name="Picture 3" descr="IMG_45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8772" name="Text Box 4"/>
          <p:cNvSpPr txBox="1">
            <a:spLocks noChangeArrowheads="1"/>
          </p:cNvSpPr>
          <p:nvPr/>
        </p:nvSpPr>
        <p:spPr bwMode="auto">
          <a:xfrm>
            <a:off x="1510812" y="1346200"/>
            <a:ext cx="6295864" cy="895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4400" b="1" dirty="0" err="1" smtClean="0">
                <a:solidFill>
                  <a:srgbClr val="FF3300"/>
                </a:solidFill>
                <a:latin typeface="Comic Sans MS" pitchFamily="66" charset="0"/>
              </a:rPr>
              <a:t>present</a:t>
            </a:r>
            <a:r>
              <a:rPr lang="de-AT" sz="4400" b="1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de-AT" sz="4400" b="1" dirty="0" err="1">
                <a:solidFill>
                  <a:srgbClr val="FF3300"/>
                </a:solidFill>
                <a:latin typeface="Comic Sans MS" pitchFamily="66" charset="0"/>
              </a:rPr>
              <a:t>experiments</a:t>
            </a:r>
            <a:endParaRPr lang="de-DE" sz="44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130300" y="2944813"/>
            <a:ext cx="7510463" cy="711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3200" b="1" dirty="0" err="1">
                <a:solidFill>
                  <a:srgbClr val="FFFF00"/>
                </a:solidFill>
                <a:latin typeface="Comic Sans MS" pitchFamily="66" charset="0"/>
              </a:rPr>
              <a:t>optimum</a:t>
            </a:r>
            <a:r>
              <a:rPr lang="de-AT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AT" sz="3200" b="1" dirty="0" err="1">
                <a:solidFill>
                  <a:srgbClr val="FFFF00"/>
                </a:solidFill>
                <a:latin typeface="Comic Sans MS" pitchFamily="66" charset="0"/>
              </a:rPr>
              <a:t>strategie</a:t>
            </a:r>
            <a:r>
              <a:rPr lang="de-AT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AT" sz="3200" b="1" dirty="0" err="1">
                <a:solidFill>
                  <a:srgbClr val="FFFF00"/>
                </a:solidFill>
                <a:latin typeface="Comic Sans MS" pitchFamily="66" charset="0"/>
              </a:rPr>
              <a:t>for</a:t>
            </a:r>
            <a:r>
              <a:rPr lang="de-AT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AT" sz="3200" b="1" dirty="0" err="1">
                <a:solidFill>
                  <a:srgbClr val="FFFF00"/>
                </a:solidFill>
                <a:latin typeface="Comic Sans MS" pitchFamily="66" charset="0"/>
              </a:rPr>
              <a:t>degeneracy</a:t>
            </a:r>
            <a:endParaRPr lang="de-DE" sz="32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133475" y="3779838"/>
            <a:ext cx="7377113" cy="709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3200" b="1" dirty="0" err="1">
                <a:solidFill>
                  <a:srgbClr val="FFFF00"/>
                </a:solidFill>
                <a:latin typeface="Comic Sans MS" pitchFamily="66" charset="0"/>
              </a:rPr>
              <a:t>three-body</a:t>
            </a:r>
            <a:r>
              <a:rPr lang="de-AT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AT" sz="3200" b="1" dirty="0" err="1">
                <a:solidFill>
                  <a:srgbClr val="FFFF00"/>
                </a:solidFill>
                <a:latin typeface="Comic Sans MS" pitchFamily="66" charset="0"/>
              </a:rPr>
              <a:t>physics</a:t>
            </a:r>
            <a:r>
              <a:rPr lang="de-AT" sz="3200" b="1" dirty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de-AT" sz="2400" b="1" dirty="0">
                <a:solidFill>
                  <a:srgbClr val="FFFF00"/>
                </a:solidFill>
                <a:latin typeface="Comic Sans MS" pitchFamily="66" charset="0"/>
              </a:rPr>
              <a:t>(3 non-id. </a:t>
            </a:r>
            <a:r>
              <a:rPr lang="de-AT" sz="2400" b="1" dirty="0" err="1">
                <a:solidFill>
                  <a:srgbClr val="FFFF00"/>
                </a:solidFill>
                <a:latin typeface="Comic Sans MS" pitchFamily="66" charset="0"/>
              </a:rPr>
              <a:t>atoms</a:t>
            </a:r>
            <a:r>
              <a:rPr lang="de-AT" sz="2400" b="1" dirty="0">
                <a:solidFill>
                  <a:srgbClr val="FFFF00"/>
                </a:solidFill>
                <a:latin typeface="Comic Sans MS" pitchFamily="66" charset="0"/>
              </a:rPr>
              <a:t>)</a:t>
            </a:r>
            <a:endParaRPr lang="de-DE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4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dirty="0" err="1" smtClean="0">
                <a:latin typeface="Arial" charset="0"/>
                <a:cs typeface="Arial" charset="0"/>
              </a:rPr>
              <a:t>improved</a:t>
            </a:r>
            <a:r>
              <a:rPr lang="de-DE" dirty="0" smtClean="0">
                <a:latin typeface="Arial" charset="0"/>
                <a:cs typeface="Arial" charset="0"/>
              </a:rPr>
              <a:t> </a:t>
            </a:r>
            <a:r>
              <a:rPr lang="de-DE" dirty="0" err="1" smtClean="0">
                <a:latin typeface="Arial" charset="0"/>
                <a:cs typeface="Arial" charset="0"/>
              </a:rPr>
              <a:t>set-up</a:t>
            </a:r>
            <a:endParaRPr lang="de-DE" dirty="0" smtClean="0">
              <a:latin typeface="Arial" charset="0"/>
              <a:cs typeface="Arial" charset="0"/>
            </a:endParaRPr>
          </a:p>
        </p:txBody>
      </p:sp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5175" y="1338263"/>
            <a:ext cx="9909175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17838" y="2265363"/>
            <a:ext cx="3806825" cy="3413125"/>
            <a:chOff x="893" y="1135"/>
            <a:chExt cx="4110" cy="3196"/>
          </a:xfrm>
        </p:grpSpPr>
        <p:pic>
          <p:nvPicPr>
            <p:cNvPr id="31750" name="Picture 4"/>
            <p:cNvPicPr>
              <a:picLocks noChangeAspect="1" noChangeArrowheads="1"/>
            </p:cNvPicPr>
            <p:nvPr/>
          </p:nvPicPr>
          <p:blipFill>
            <a:blip r:embed="rId4"/>
            <a:srcRect l="15704" t="11275" r="6427" b="14908"/>
            <a:stretch>
              <a:fillRect/>
            </a:stretch>
          </p:blipFill>
          <p:spPr bwMode="auto">
            <a:xfrm>
              <a:off x="893" y="1135"/>
              <a:ext cx="4071" cy="19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1" name="Picture 5"/>
            <p:cNvPicPr>
              <a:picLocks noChangeAspect="1" noChangeArrowheads="1"/>
            </p:cNvPicPr>
            <p:nvPr/>
          </p:nvPicPr>
          <p:blipFill>
            <a:blip r:embed="rId4"/>
            <a:srcRect l="15700" t="11252" r="6429" b="41248"/>
            <a:stretch>
              <a:fillRect/>
            </a:stretch>
          </p:blipFill>
          <p:spPr bwMode="auto">
            <a:xfrm rot="10800000">
              <a:off x="932" y="3075"/>
              <a:ext cx="4071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092200" y="6281738"/>
            <a:ext cx="73421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F8F8F8"/>
                </a:solidFill>
                <a:latin typeface="Arial" charset="0"/>
                <a:cs typeface="Arial" charset="0"/>
              </a:rPr>
              <a:t>superb optical access (later applications like lattices)</a:t>
            </a:r>
          </a:p>
        </p:txBody>
      </p:sp>
    </p:spTree>
  </p:cSld>
  <p:clrMapOvr>
    <a:masterClrMapping/>
  </p:clrMapOvr>
  <p:transition advTm="39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9"/>
          <p:cNvGrpSpPr>
            <a:grpSpLocks/>
          </p:cNvGrpSpPr>
          <p:nvPr/>
        </p:nvGrpSpPr>
        <p:grpSpPr bwMode="auto">
          <a:xfrm>
            <a:off x="1049338" y="3389313"/>
            <a:ext cx="6645275" cy="3338512"/>
            <a:chOff x="1048678" y="3389947"/>
            <a:chExt cx="6646531" cy="3337428"/>
          </a:xfrm>
        </p:grpSpPr>
        <p:pic>
          <p:nvPicPr>
            <p:cNvPr id="32783" name="Picture 2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48678" y="3389947"/>
              <a:ext cx="6646531" cy="333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4" name="Textfeld 17"/>
            <p:cNvSpPr txBox="1">
              <a:spLocks noChangeArrowheads="1"/>
            </p:cNvSpPr>
            <p:nvPr/>
          </p:nvSpPr>
          <p:spPr bwMode="auto">
            <a:xfrm>
              <a:off x="2636326" y="4750144"/>
              <a:ext cx="169309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400" i="1">
                  <a:solidFill>
                    <a:srgbClr val="002060"/>
                  </a:solidFill>
                  <a:latin typeface="Arial" charset="0"/>
                  <a:cs typeface="Arial" charset="0"/>
                </a:rPr>
                <a:t>preliminary</a:t>
              </a:r>
            </a:p>
          </p:txBody>
        </p:sp>
      </p:grpSp>
      <p:sp>
        <p:nvSpPr>
          <p:cNvPr id="32771" name="Titel 1"/>
          <p:cNvSpPr>
            <a:spLocks noGrp="1"/>
          </p:cNvSpPr>
          <p:nvPr>
            <p:ph type="title"/>
          </p:nvPr>
        </p:nvSpPr>
        <p:spPr bwMode="auto">
          <a:xfrm>
            <a:off x="388938" y="269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solidFill>
                  <a:srgbClr val="080808"/>
                </a:solidFill>
                <a:latin typeface="Arial" charset="0"/>
                <a:cs typeface="Arial" charset="0"/>
              </a:rPr>
              <a:t>evaporative cooling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7925" y="588963"/>
            <a:ext cx="363378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feld 3"/>
          <p:cNvSpPr txBox="1">
            <a:spLocks noChangeArrowheads="1"/>
          </p:cNvSpPr>
          <p:nvPr/>
        </p:nvSpPr>
        <p:spPr bwMode="auto">
          <a:xfrm>
            <a:off x="180975" y="1047750"/>
            <a:ext cx="3944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 baseline="30000">
                <a:solidFill>
                  <a:srgbClr val="002060"/>
                </a:solidFill>
                <a:latin typeface="Arial" charset="0"/>
                <a:cs typeface="Arial" charset="0"/>
              </a:rPr>
              <a:t>6</a:t>
            </a:r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Li spin mixture would be a 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superb cooling agent</a:t>
            </a:r>
          </a:p>
        </p:txBody>
      </p:sp>
      <p:cxnSp>
        <p:nvCxnSpPr>
          <p:cNvPr id="32774" name="Gerade Verbindung mit Pfeil 8"/>
          <p:cNvCxnSpPr>
            <a:cxnSpLocks noChangeShapeType="1"/>
          </p:cNvCxnSpPr>
          <p:nvPr/>
        </p:nvCxnSpPr>
        <p:spPr bwMode="auto">
          <a:xfrm rot="5400000" flipH="1" flipV="1">
            <a:off x="6531768" y="2161382"/>
            <a:ext cx="830263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2775" name="Textfeld 11"/>
          <p:cNvSpPr txBox="1">
            <a:spLocks noChangeArrowheads="1"/>
          </p:cNvSpPr>
          <p:nvPr/>
        </p:nvSpPr>
        <p:spPr bwMode="auto">
          <a:xfrm>
            <a:off x="7007225" y="1863725"/>
            <a:ext cx="881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FF0000"/>
                </a:solidFill>
                <a:latin typeface="Arial" charset="0"/>
                <a:cs typeface="Arial" charset="0"/>
              </a:rPr>
              <a:t>760 G</a:t>
            </a:r>
          </a:p>
        </p:txBody>
      </p:sp>
      <p:grpSp>
        <p:nvGrpSpPr>
          <p:cNvPr id="3" name="Gruppieren 20"/>
          <p:cNvGrpSpPr>
            <a:grpSpLocks/>
          </p:cNvGrpSpPr>
          <p:nvPr/>
        </p:nvGrpSpPr>
        <p:grpSpPr bwMode="auto">
          <a:xfrm>
            <a:off x="4475163" y="5768975"/>
            <a:ext cx="2597150" cy="371475"/>
            <a:chOff x="4475017" y="5769435"/>
            <a:chExt cx="2597185" cy="371309"/>
          </a:xfrm>
        </p:grpSpPr>
        <p:sp>
          <p:nvSpPr>
            <p:cNvPr id="32779" name="Rechteck 12"/>
            <p:cNvSpPr>
              <a:spLocks noChangeArrowheads="1"/>
            </p:cNvSpPr>
            <p:nvPr/>
          </p:nvSpPr>
          <p:spPr bwMode="auto">
            <a:xfrm>
              <a:off x="6388923" y="5902040"/>
              <a:ext cx="593767" cy="142504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780" name="Rechteck 13"/>
            <p:cNvSpPr>
              <a:spLocks noChangeArrowheads="1"/>
            </p:cNvSpPr>
            <p:nvPr/>
          </p:nvSpPr>
          <p:spPr bwMode="auto">
            <a:xfrm>
              <a:off x="4475017" y="5902040"/>
              <a:ext cx="1913907" cy="140524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2781" name="Textfeld 14"/>
            <p:cNvSpPr txBox="1">
              <a:spLocks noChangeArrowheads="1"/>
            </p:cNvSpPr>
            <p:nvPr/>
          </p:nvSpPr>
          <p:spPr bwMode="auto">
            <a:xfrm>
              <a:off x="4845128" y="5771412"/>
              <a:ext cx="12234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80808"/>
                  </a:solidFill>
                  <a:latin typeface="Arial" charset="0"/>
                  <a:cs typeface="Arial" charset="0"/>
                </a:rPr>
                <a:t>molecules</a:t>
              </a:r>
            </a:p>
          </p:txBody>
        </p:sp>
        <p:sp>
          <p:nvSpPr>
            <p:cNvPr id="32782" name="Textfeld 15"/>
            <p:cNvSpPr txBox="1">
              <a:spLocks noChangeArrowheads="1"/>
            </p:cNvSpPr>
            <p:nvPr/>
          </p:nvSpPr>
          <p:spPr bwMode="auto">
            <a:xfrm>
              <a:off x="6220687" y="5769435"/>
              <a:ext cx="8515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080808"/>
                  </a:solidFill>
                  <a:latin typeface="Arial" charset="0"/>
                  <a:cs typeface="Arial" charset="0"/>
                </a:rPr>
                <a:t>mBEC</a:t>
              </a:r>
            </a:p>
          </p:txBody>
        </p:sp>
      </p:grp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238125" y="2066925"/>
            <a:ext cx="39338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how well does sympathetic </a:t>
            </a:r>
          </a:p>
          <a:p>
            <a:pPr algn="l"/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cooling of </a:t>
            </a:r>
            <a:r>
              <a:rPr lang="de-DE" sz="2400" baseline="30000">
                <a:solidFill>
                  <a:srgbClr val="FF0000"/>
                </a:solidFill>
                <a:latin typeface="Arial" charset="0"/>
                <a:cs typeface="Arial" charset="0"/>
              </a:rPr>
              <a:t>40</a:t>
            </a:r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K work ?</a:t>
            </a:r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4518025" y="5335588"/>
            <a:ext cx="251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loss of </a:t>
            </a:r>
            <a:r>
              <a:rPr lang="de-DE" sz="2400" baseline="30000">
                <a:solidFill>
                  <a:srgbClr val="002060"/>
                </a:solidFill>
                <a:latin typeface="Arial" charset="0"/>
                <a:cs typeface="Arial" charset="0"/>
              </a:rPr>
              <a:t>40</a:t>
            </a:r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K atoms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1"/>
          <p:cNvSpPr>
            <a:spLocks noChangeArrowheads="1"/>
          </p:cNvSpPr>
          <p:nvPr/>
        </p:nvSpPr>
        <p:spPr bwMode="auto">
          <a:xfrm>
            <a:off x="2266950" y="1574800"/>
            <a:ext cx="4751388" cy="430371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795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58813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3796" name="Oval 13"/>
          <p:cNvSpPr>
            <a:spLocks noChangeAspect="1" noChangeArrowheads="1"/>
          </p:cNvSpPr>
          <p:nvPr/>
        </p:nvSpPr>
        <p:spPr bwMode="auto">
          <a:xfrm>
            <a:off x="3409950" y="21875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797" name="Oval 17"/>
          <p:cNvSpPr>
            <a:spLocks noChangeAspect="1" noChangeArrowheads="1"/>
          </p:cNvSpPr>
          <p:nvPr/>
        </p:nvSpPr>
        <p:spPr bwMode="auto">
          <a:xfrm>
            <a:off x="4645025" y="25892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798" name="Oval 18"/>
          <p:cNvSpPr>
            <a:spLocks noChangeAspect="1" noChangeArrowheads="1"/>
          </p:cNvSpPr>
          <p:nvPr/>
        </p:nvSpPr>
        <p:spPr bwMode="auto">
          <a:xfrm>
            <a:off x="5557838" y="2255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799" name="Oval 19"/>
          <p:cNvSpPr>
            <a:spLocks noChangeAspect="1" noChangeArrowheads="1"/>
          </p:cNvSpPr>
          <p:nvPr/>
        </p:nvSpPr>
        <p:spPr bwMode="auto">
          <a:xfrm>
            <a:off x="4362450" y="20113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0" name="Oval 20"/>
          <p:cNvSpPr>
            <a:spLocks noChangeAspect="1" noChangeArrowheads="1"/>
          </p:cNvSpPr>
          <p:nvPr/>
        </p:nvSpPr>
        <p:spPr bwMode="auto">
          <a:xfrm>
            <a:off x="3933825" y="46402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1" name="Oval 21"/>
          <p:cNvSpPr>
            <a:spLocks noChangeAspect="1" noChangeArrowheads="1"/>
          </p:cNvSpPr>
          <p:nvPr/>
        </p:nvSpPr>
        <p:spPr bwMode="auto">
          <a:xfrm>
            <a:off x="5537200" y="28368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2" name="Oval 22"/>
          <p:cNvSpPr>
            <a:spLocks noChangeAspect="1" noChangeArrowheads="1"/>
          </p:cNvSpPr>
          <p:nvPr/>
        </p:nvSpPr>
        <p:spPr bwMode="auto">
          <a:xfrm>
            <a:off x="2586038" y="3468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3" name="Oval 23"/>
          <p:cNvSpPr>
            <a:spLocks noChangeAspect="1" noChangeArrowheads="1"/>
          </p:cNvSpPr>
          <p:nvPr/>
        </p:nvSpPr>
        <p:spPr bwMode="auto">
          <a:xfrm>
            <a:off x="3897313" y="32766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4" name="Oval 24"/>
          <p:cNvSpPr>
            <a:spLocks noChangeAspect="1" noChangeArrowheads="1"/>
          </p:cNvSpPr>
          <p:nvPr/>
        </p:nvSpPr>
        <p:spPr bwMode="auto">
          <a:xfrm>
            <a:off x="3995738" y="29035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5" name="Oval 25"/>
          <p:cNvSpPr>
            <a:spLocks noChangeAspect="1" noChangeArrowheads="1"/>
          </p:cNvSpPr>
          <p:nvPr/>
        </p:nvSpPr>
        <p:spPr bwMode="auto">
          <a:xfrm>
            <a:off x="2862263" y="28733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6" name="Oval 26"/>
          <p:cNvSpPr>
            <a:spLocks noChangeAspect="1" noChangeArrowheads="1"/>
          </p:cNvSpPr>
          <p:nvPr/>
        </p:nvSpPr>
        <p:spPr bwMode="auto">
          <a:xfrm>
            <a:off x="5467350" y="41227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7" name="Oval 27"/>
          <p:cNvSpPr>
            <a:spLocks noChangeAspect="1" noChangeArrowheads="1"/>
          </p:cNvSpPr>
          <p:nvPr/>
        </p:nvSpPr>
        <p:spPr bwMode="auto">
          <a:xfrm>
            <a:off x="3465513" y="44513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8" name="Oval 36"/>
          <p:cNvSpPr>
            <a:spLocks noChangeAspect="1" noChangeArrowheads="1"/>
          </p:cNvSpPr>
          <p:nvPr/>
        </p:nvSpPr>
        <p:spPr bwMode="auto">
          <a:xfrm>
            <a:off x="3384550" y="4748213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09" name="Oval 38"/>
          <p:cNvSpPr>
            <a:spLocks noChangeAspect="1" noChangeArrowheads="1"/>
          </p:cNvSpPr>
          <p:nvPr/>
        </p:nvSpPr>
        <p:spPr bwMode="auto">
          <a:xfrm>
            <a:off x="5749925" y="362902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0" name="Oval 41"/>
          <p:cNvSpPr>
            <a:spLocks noChangeAspect="1" noChangeArrowheads="1"/>
          </p:cNvSpPr>
          <p:nvPr/>
        </p:nvSpPr>
        <p:spPr bwMode="auto">
          <a:xfrm>
            <a:off x="2397125" y="22860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1" name="Oval 42"/>
          <p:cNvSpPr>
            <a:spLocks noChangeAspect="1" noChangeArrowheads="1"/>
          </p:cNvSpPr>
          <p:nvPr/>
        </p:nvSpPr>
        <p:spPr bwMode="auto">
          <a:xfrm>
            <a:off x="3360738" y="1844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2" name="Oval 43"/>
          <p:cNvSpPr>
            <a:spLocks noChangeAspect="1" noChangeArrowheads="1"/>
          </p:cNvSpPr>
          <p:nvPr/>
        </p:nvSpPr>
        <p:spPr bwMode="auto">
          <a:xfrm>
            <a:off x="2678113" y="17970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3" name="Oval 44"/>
          <p:cNvSpPr>
            <a:spLocks noChangeAspect="1" noChangeArrowheads="1"/>
          </p:cNvSpPr>
          <p:nvPr/>
        </p:nvSpPr>
        <p:spPr bwMode="auto">
          <a:xfrm>
            <a:off x="2398713" y="2805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4" name="Oval 45"/>
          <p:cNvSpPr>
            <a:spLocks noChangeAspect="1" noChangeArrowheads="1"/>
          </p:cNvSpPr>
          <p:nvPr/>
        </p:nvSpPr>
        <p:spPr bwMode="auto">
          <a:xfrm>
            <a:off x="6529388" y="4159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5" name="Oval 46"/>
          <p:cNvSpPr>
            <a:spLocks noChangeAspect="1" noChangeArrowheads="1"/>
          </p:cNvSpPr>
          <p:nvPr/>
        </p:nvSpPr>
        <p:spPr bwMode="auto">
          <a:xfrm>
            <a:off x="3424238" y="3908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6" name="Oval 53"/>
          <p:cNvSpPr>
            <a:spLocks noChangeAspect="1" noChangeArrowheads="1"/>
          </p:cNvSpPr>
          <p:nvPr/>
        </p:nvSpPr>
        <p:spPr bwMode="auto">
          <a:xfrm>
            <a:off x="5403850" y="3394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7" name="Oval 54"/>
          <p:cNvSpPr>
            <a:spLocks noChangeAspect="1" noChangeArrowheads="1"/>
          </p:cNvSpPr>
          <p:nvPr/>
        </p:nvSpPr>
        <p:spPr bwMode="auto">
          <a:xfrm>
            <a:off x="5302250" y="50260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8" name="Oval 55"/>
          <p:cNvSpPr>
            <a:spLocks noChangeAspect="1" noChangeArrowheads="1"/>
          </p:cNvSpPr>
          <p:nvPr/>
        </p:nvSpPr>
        <p:spPr bwMode="auto">
          <a:xfrm>
            <a:off x="4248150" y="3651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19" name="Oval 56"/>
          <p:cNvSpPr>
            <a:spLocks noChangeAspect="1" noChangeArrowheads="1"/>
          </p:cNvSpPr>
          <p:nvPr/>
        </p:nvSpPr>
        <p:spPr bwMode="auto">
          <a:xfrm>
            <a:off x="2778125" y="45878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0" name="Oval 57"/>
          <p:cNvSpPr>
            <a:spLocks noChangeAspect="1" noChangeArrowheads="1"/>
          </p:cNvSpPr>
          <p:nvPr/>
        </p:nvSpPr>
        <p:spPr bwMode="auto">
          <a:xfrm>
            <a:off x="4521200" y="43561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1" name="Oval 58"/>
          <p:cNvSpPr>
            <a:spLocks noChangeAspect="1" noChangeArrowheads="1"/>
          </p:cNvSpPr>
          <p:nvPr/>
        </p:nvSpPr>
        <p:spPr bwMode="auto">
          <a:xfrm>
            <a:off x="4729163" y="4525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2" name="Oval 59"/>
          <p:cNvSpPr>
            <a:spLocks noChangeAspect="1" noChangeArrowheads="1"/>
          </p:cNvSpPr>
          <p:nvPr/>
        </p:nvSpPr>
        <p:spPr bwMode="auto">
          <a:xfrm>
            <a:off x="3319463" y="30940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3" name="Oval 60"/>
          <p:cNvSpPr>
            <a:spLocks noChangeAspect="1" noChangeArrowheads="1"/>
          </p:cNvSpPr>
          <p:nvPr/>
        </p:nvSpPr>
        <p:spPr bwMode="auto">
          <a:xfrm>
            <a:off x="4371975" y="53546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4" name="Oval 61"/>
          <p:cNvSpPr>
            <a:spLocks noChangeAspect="1" noChangeArrowheads="1"/>
          </p:cNvSpPr>
          <p:nvPr/>
        </p:nvSpPr>
        <p:spPr bwMode="auto">
          <a:xfrm>
            <a:off x="2481263" y="40147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5" name="Oval 62"/>
          <p:cNvSpPr>
            <a:spLocks noChangeAspect="1" noChangeArrowheads="1"/>
          </p:cNvSpPr>
          <p:nvPr/>
        </p:nvSpPr>
        <p:spPr bwMode="auto">
          <a:xfrm>
            <a:off x="2728913" y="52244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6" name="Oval 63"/>
          <p:cNvSpPr>
            <a:spLocks noChangeAspect="1" noChangeArrowheads="1"/>
          </p:cNvSpPr>
          <p:nvPr/>
        </p:nvSpPr>
        <p:spPr bwMode="auto">
          <a:xfrm>
            <a:off x="4249738" y="3008313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7" name="Oval 63"/>
          <p:cNvSpPr>
            <a:spLocks noChangeAspect="1" noChangeArrowheads="1"/>
          </p:cNvSpPr>
          <p:nvPr/>
        </p:nvSpPr>
        <p:spPr bwMode="auto">
          <a:xfrm>
            <a:off x="3154363" y="24955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8" name="Oval 63"/>
          <p:cNvSpPr>
            <a:spLocks noChangeAspect="1" noChangeArrowheads="1"/>
          </p:cNvSpPr>
          <p:nvPr/>
        </p:nvSpPr>
        <p:spPr bwMode="auto">
          <a:xfrm>
            <a:off x="5897563" y="5002213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29" name="Oval 13"/>
          <p:cNvSpPr>
            <a:spLocks noChangeAspect="1" noChangeArrowheads="1"/>
          </p:cNvSpPr>
          <p:nvPr/>
        </p:nvSpPr>
        <p:spPr bwMode="auto">
          <a:xfrm>
            <a:off x="4084638" y="24479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0" name="Oval 42"/>
          <p:cNvSpPr>
            <a:spLocks noChangeAspect="1" noChangeArrowheads="1"/>
          </p:cNvSpPr>
          <p:nvPr/>
        </p:nvSpPr>
        <p:spPr bwMode="auto">
          <a:xfrm>
            <a:off x="4392613" y="48831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1" name="Oval 13"/>
          <p:cNvSpPr>
            <a:spLocks noChangeAspect="1" noChangeArrowheads="1"/>
          </p:cNvSpPr>
          <p:nvPr/>
        </p:nvSpPr>
        <p:spPr bwMode="auto">
          <a:xfrm>
            <a:off x="6623050" y="4879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2" name="Oval 42"/>
          <p:cNvSpPr>
            <a:spLocks noChangeAspect="1" noChangeArrowheads="1"/>
          </p:cNvSpPr>
          <p:nvPr/>
        </p:nvSpPr>
        <p:spPr bwMode="auto">
          <a:xfrm>
            <a:off x="6551613" y="1746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3" name="Oval 13"/>
          <p:cNvSpPr>
            <a:spLocks noChangeAspect="1" noChangeArrowheads="1"/>
          </p:cNvSpPr>
          <p:nvPr/>
        </p:nvSpPr>
        <p:spPr bwMode="auto">
          <a:xfrm>
            <a:off x="2406650" y="4700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4" name="Oval 42"/>
          <p:cNvSpPr>
            <a:spLocks noChangeAspect="1" noChangeArrowheads="1"/>
          </p:cNvSpPr>
          <p:nvPr/>
        </p:nvSpPr>
        <p:spPr bwMode="auto">
          <a:xfrm>
            <a:off x="5457825" y="16605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5" name="Oval 13"/>
          <p:cNvSpPr>
            <a:spLocks noChangeAspect="1" noChangeArrowheads="1"/>
          </p:cNvSpPr>
          <p:nvPr/>
        </p:nvSpPr>
        <p:spPr bwMode="auto">
          <a:xfrm>
            <a:off x="4992688" y="3938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6" name="Oval 42"/>
          <p:cNvSpPr>
            <a:spLocks noChangeAspect="1" noChangeArrowheads="1"/>
          </p:cNvSpPr>
          <p:nvPr/>
        </p:nvSpPr>
        <p:spPr bwMode="auto">
          <a:xfrm>
            <a:off x="3021013" y="22637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7" name="Oval 13"/>
          <p:cNvSpPr>
            <a:spLocks noChangeAspect="1" noChangeArrowheads="1"/>
          </p:cNvSpPr>
          <p:nvPr/>
        </p:nvSpPr>
        <p:spPr bwMode="auto">
          <a:xfrm>
            <a:off x="5738813" y="5432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8" name="Oval 42"/>
          <p:cNvSpPr>
            <a:spLocks noChangeAspect="1" noChangeArrowheads="1"/>
          </p:cNvSpPr>
          <p:nvPr/>
        </p:nvSpPr>
        <p:spPr bwMode="auto">
          <a:xfrm>
            <a:off x="6475413" y="3722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39" name="Oval 13"/>
          <p:cNvSpPr>
            <a:spLocks noChangeAspect="1" noChangeArrowheads="1"/>
          </p:cNvSpPr>
          <p:nvPr/>
        </p:nvSpPr>
        <p:spPr bwMode="auto">
          <a:xfrm>
            <a:off x="3943350" y="5370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0" name="Oval 42"/>
          <p:cNvSpPr>
            <a:spLocks noChangeAspect="1" noChangeArrowheads="1"/>
          </p:cNvSpPr>
          <p:nvPr/>
        </p:nvSpPr>
        <p:spPr bwMode="auto">
          <a:xfrm>
            <a:off x="4929188" y="3186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1" name="Oval 13"/>
          <p:cNvSpPr>
            <a:spLocks noChangeAspect="1" noChangeArrowheads="1"/>
          </p:cNvSpPr>
          <p:nvPr/>
        </p:nvSpPr>
        <p:spPr bwMode="auto">
          <a:xfrm>
            <a:off x="4013200" y="1687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2" name="Oval 42"/>
          <p:cNvSpPr>
            <a:spLocks noChangeAspect="1" noChangeArrowheads="1"/>
          </p:cNvSpPr>
          <p:nvPr/>
        </p:nvSpPr>
        <p:spPr bwMode="auto">
          <a:xfrm>
            <a:off x="6565900" y="5429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3" name="Oval 13"/>
          <p:cNvSpPr>
            <a:spLocks noChangeAspect="1" noChangeArrowheads="1"/>
          </p:cNvSpPr>
          <p:nvPr/>
        </p:nvSpPr>
        <p:spPr bwMode="auto">
          <a:xfrm>
            <a:off x="4652963" y="22320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4" name="Oval 42"/>
          <p:cNvSpPr>
            <a:spLocks noChangeAspect="1" noChangeArrowheads="1"/>
          </p:cNvSpPr>
          <p:nvPr/>
        </p:nvSpPr>
        <p:spPr bwMode="auto">
          <a:xfrm>
            <a:off x="3344863" y="5462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5" name="Oval 13"/>
          <p:cNvSpPr>
            <a:spLocks noChangeAspect="1" noChangeArrowheads="1"/>
          </p:cNvSpPr>
          <p:nvPr/>
        </p:nvSpPr>
        <p:spPr bwMode="auto">
          <a:xfrm>
            <a:off x="4935538" y="5400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6" name="Oval 42"/>
          <p:cNvSpPr>
            <a:spLocks noChangeAspect="1" noChangeArrowheads="1"/>
          </p:cNvSpPr>
          <p:nvPr/>
        </p:nvSpPr>
        <p:spPr bwMode="auto">
          <a:xfrm>
            <a:off x="6335713" y="24923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7" name="Oval 13"/>
          <p:cNvSpPr>
            <a:spLocks noChangeAspect="1" noChangeArrowheads="1"/>
          </p:cNvSpPr>
          <p:nvPr/>
        </p:nvSpPr>
        <p:spPr bwMode="auto">
          <a:xfrm>
            <a:off x="6429375" y="30702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8" name="Oval 42"/>
          <p:cNvSpPr>
            <a:spLocks noChangeAspect="1" noChangeArrowheads="1"/>
          </p:cNvSpPr>
          <p:nvPr/>
        </p:nvSpPr>
        <p:spPr bwMode="auto">
          <a:xfrm>
            <a:off x="6061075" y="42957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49" name="Oval 13"/>
          <p:cNvSpPr>
            <a:spLocks noChangeAspect="1" noChangeArrowheads="1"/>
          </p:cNvSpPr>
          <p:nvPr/>
        </p:nvSpPr>
        <p:spPr bwMode="auto">
          <a:xfrm>
            <a:off x="4206875" y="40782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50" name="Oval 42"/>
          <p:cNvSpPr>
            <a:spLocks noChangeAspect="1" noChangeArrowheads="1"/>
          </p:cNvSpPr>
          <p:nvPr/>
        </p:nvSpPr>
        <p:spPr bwMode="auto">
          <a:xfrm>
            <a:off x="2863850" y="3592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51" name="Oval 13"/>
          <p:cNvSpPr>
            <a:spLocks noChangeAspect="1" noChangeArrowheads="1"/>
          </p:cNvSpPr>
          <p:nvPr/>
        </p:nvSpPr>
        <p:spPr bwMode="auto">
          <a:xfrm>
            <a:off x="5713413" y="45640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52" name="Oval 42"/>
          <p:cNvSpPr>
            <a:spLocks noChangeAspect="1" noChangeArrowheads="1"/>
          </p:cNvSpPr>
          <p:nvPr/>
        </p:nvSpPr>
        <p:spPr bwMode="auto">
          <a:xfrm>
            <a:off x="5106988" y="19986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53" name="Oval 13"/>
          <p:cNvSpPr>
            <a:spLocks noChangeAspect="1" noChangeArrowheads="1"/>
          </p:cNvSpPr>
          <p:nvPr/>
        </p:nvSpPr>
        <p:spPr bwMode="auto">
          <a:xfrm>
            <a:off x="6470650" y="2127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54" name="Oval 42"/>
          <p:cNvSpPr>
            <a:spLocks noChangeAspect="1" noChangeArrowheads="1"/>
          </p:cNvSpPr>
          <p:nvPr/>
        </p:nvSpPr>
        <p:spPr bwMode="auto">
          <a:xfrm>
            <a:off x="6034088" y="22082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3855" name="Textfeld 92"/>
          <p:cNvSpPr txBox="1">
            <a:spLocks noChangeArrowheads="1"/>
          </p:cNvSpPr>
          <p:nvPr/>
        </p:nvSpPr>
        <p:spPr bwMode="auto">
          <a:xfrm>
            <a:off x="795338" y="962025"/>
            <a:ext cx="716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early stage of cooling: three-component atomic gas</a:t>
            </a:r>
          </a:p>
        </p:txBody>
      </p:sp>
      <p:sp>
        <p:nvSpPr>
          <p:cNvPr id="94" name="Ellipse 93"/>
          <p:cNvSpPr>
            <a:spLocks noChangeArrowheads="1"/>
          </p:cNvSpPr>
          <p:nvPr/>
        </p:nvSpPr>
        <p:spPr bwMode="auto">
          <a:xfrm>
            <a:off x="5862638" y="1901825"/>
            <a:ext cx="1008062" cy="1009650"/>
          </a:xfrm>
          <a:prstGeom prst="ellipse">
            <a:avLst/>
          </a:prstGeom>
          <a:noFill/>
          <a:ln w="38100" algn="ctr">
            <a:solidFill>
              <a:srgbClr val="F8F8F8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Textfeld 94"/>
          <p:cNvSpPr txBox="1">
            <a:spLocks noChangeArrowheads="1"/>
          </p:cNvSpPr>
          <p:nvPr/>
        </p:nvSpPr>
        <p:spPr bwMode="auto">
          <a:xfrm>
            <a:off x="582613" y="6027738"/>
            <a:ext cx="80978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FF0000"/>
                </a:solidFill>
                <a:latin typeface="Arial" charset="0"/>
                <a:cs typeface="Arial" charset="0"/>
              </a:rPr>
              <a:t>three atoms with two identical ones</a:t>
            </a:r>
            <a:endParaRPr lang="de-DE" sz="240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three-body recombination Pauli suppressed</a:t>
            </a:r>
          </a:p>
        </p:txBody>
      </p:sp>
    </p:spTree>
    <p:custDataLst>
      <p:tags r:id="rId1"/>
    </p:custDataLst>
  </p:cSld>
  <p:clrMapOvr>
    <a:masterClrMapping/>
  </p:clrMapOvr>
  <p:transition advTm="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1"/>
          <p:cNvSpPr>
            <a:spLocks noChangeArrowheads="1"/>
          </p:cNvSpPr>
          <p:nvPr/>
        </p:nvSpPr>
        <p:spPr bwMode="auto">
          <a:xfrm>
            <a:off x="2266950" y="1574800"/>
            <a:ext cx="4751388" cy="430371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19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58813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4820" name="Oval 13"/>
          <p:cNvSpPr>
            <a:spLocks noChangeAspect="1" noChangeArrowheads="1"/>
          </p:cNvSpPr>
          <p:nvPr/>
        </p:nvSpPr>
        <p:spPr bwMode="auto">
          <a:xfrm>
            <a:off x="3409950" y="21875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1" name="Oval 17"/>
          <p:cNvSpPr>
            <a:spLocks noChangeAspect="1" noChangeArrowheads="1"/>
          </p:cNvSpPr>
          <p:nvPr/>
        </p:nvSpPr>
        <p:spPr bwMode="auto">
          <a:xfrm>
            <a:off x="4699000" y="2847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2" name="Oval 18"/>
          <p:cNvSpPr>
            <a:spLocks noChangeAspect="1" noChangeArrowheads="1"/>
          </p:cNvSpPr>
          <p:nvPr/>
        </p:nvSpPr>
        <p:spPr bwMode="auto">
          <a:xfrm>
            <a:off x="5557838" y="2255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3" name="Oval 19"/>
          <p:cNvSpPr>
            <a:spLocks noChangeAspect="1" noChangeArrowheads="1"/>
          </p:cNvSpPr>
          <p:nvPr/>
        </p:nvSpPr>
        <p:spPr bwMode="auto">
          <a:xfrm>
            <a:off x="4362450" y="20113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4" name="Oval 20"/>
          <p:cNvSpPr>
            <a:spLocks noChangeAspect="1" noChangeArrowheads="1"/>
          </p:cNvSpPr>
          <p:nvPr/>
        </p:nvSpPr>
        <p:spPr bwMode="auto">
          <a:xfrm>
            <a:off x="3933825" y="46402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5" name="Oval 21"/>
          <p:cNvSpPr>
            <a:spLocks noChangeAspect="1" noChangeArrowheads="1"/>
          </p:cNvSpPr>
          <p:nvPr/>
        </p:nvSpPr>
        <p:spPr bwMode="auto">
          <a:xfrm>
            <a:off x="5537200" y="28368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6" name="Oval 22"/>
          <p:cNvSpPr>
            <a:spLocks noChangeAspect="1" noChangeArrowheads="1"/>
          </p:cNvSpPr>
          <p:nvPr/>
        </p:nvSpPr>
        <p:spPr bwMode="auto">
          <a:xfrm>
            <a:off x="2586038" y="3468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7" name="Oval 23"/>
          <p:cNvSpPr>
            <a:spLocks noChangeAspect="1" noChangeArrowheads="1"/>
          </p:cNvSpPr>
          <p:nvPr/>
        </p:nvSpPr>
        <p:spPr bwMode="auto">
          <a:xfrm>
            <a:off x="3897313" y="32766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8" name="Oval 24"/>
          <p:cNvSpPr>
            <a:spLocks noChangeAspect="1" noChangeArrowheads="1"/>
          </p:cNvSpPr>
          <p:nvPr/>
        </p:nvSpPr>
        <p:spPr bwMode="auto">
          <a:xfrm>
            <a:off x="3995738" y="29035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29" name="Oval 25"/>
          <p:cNvSpPr>
            <a:spLocks noChangeAspect="1" noChangeArrowheads="1"/>
          </p:cNvSpPr>
          <p:nvPr/>
        </p:nvSpPr>
        <p:spPr bwMode="auto">
          <a:xfrm>
            <a:off x="2862263" y="28733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0" name="Oval 26"/>
          <p:cNvSpPr>
            <a:spLocks noChangeAspect="1" noChangeArrowheads="1"/>
          </p:cNvSpPr>
          <p:nvPr/>
        </p:nvSpPr>
        <p:spPr bwMode="auto">
          <a:xfrm>
            <a:off x="5467350" y="41227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1" name="Oval 27"/>
          <p:cNvSpPr>
            <a:spLocks noChangeAspect="1" noChangeArrowheads="1"/>
          </p:cNvSpPr>
          <p:nvPr/>
        </p:nvSpPr>
        <p:spPr bwMode="auto">
          <a:xfrm>
            <a:off x="3465513" y="44513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2" name="Oval 36"/>
          <p:cNvSpPr>
            <a:spLocks noChangeAspect="1" noChangeArrowheads="1"/>
          </p:cNvSpPr>
          <p:nvPr/>
        </p:nvSpPr>
        <p:spPr bwMode="auto">
          <a:xfrm>
            <a:off x="3384550" y="4748213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3" name="Oval 38"/>
          <p:cNvSpPr>
            <a:spLocks noChangeAspect="1" noChangeArrowheads="1"/>
          </p:cNvSpPr>
          <p:nvPr/>
        </p:nvSpPr>
        <p:spPr bwMode="auto">
          <a:xfrm>
            <a:off x="5749925" y="362902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4" name="Oval 41"/>
          <p:cNvSpPr>
            <a:spLocks noChangeAspect="1" noChangeArrowheads="1"/>
          </p:cNvSpPr>
          <p:nvPr/>
        </p:nvSpPr>
        <p:spPr bwMode="auto">
          <a:xfrm>
            <a:off x="2397125" y="22860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5" name="Oval 42"/>
          <p:cNvSpPr>
            <a:spLocks noChangeAspect="1" noChangeArrowheads="1"/>
          </p:cNvSpPr>
          <p:nvPr/>
        </p:nvSpPr>
        <p:spPr bwMode="auto">
          <a:xfrm>
            <a:off x="3360738" y="1844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6" name="Oval 43"/>
          <p:cNvSpPr>
            <a:spLocks noChangeAspect="1" noChangeArrowheads="1"/>
          </p:cNvSpPr>
          <p:nvPr/>
        </p:nvSpPr>
        <p:spPr bwMode="auto">
          <a:xfrm>
            <a:off x="2678113" y="17970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7" name="Oval 44"/>
          <p:cNvSpPr>
            <a:spLocks noChangeAspect="1" noChangeArrowheads="1"/>
          </p:cNvSpPr>
          <p:nvPr/>
        </p:nvSpPr>
        <p:spPr bwMode="auto">
          <a:xfrm>
            <a:off x="2398713" y="2805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8" name="Oval 45"/>
          <p:cNvSpPr>
            <a:spLocks noChangeAspect="1" noChangeArrowheads="1"/>
          </p:cNvSpPr>
          <p:nvPr/>
        </p:nvSpPr>
        <p:spPr bwMode="auto">
          <a:xfrm>
            <a:off x="6529388" y="4159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39" name="Oval 46"/>
          <p:cNvSpPr>
            <a:spLocks noChangeAspect="1" noChangeArrowheads="1"/>
          </p:cNvSpPr>
          <p:nvPr/>
        </p:nvSpPr>
        <p:spPr bwMode="auto">
          <a:xfrm>
            <a:off x="3424238" y="3908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0" name="Oval 53"/>
          <p:cNvSpPr>
            <a:spLocks noChangeAspect="1" noChangeArrowheads="1"/>
          </p:cNvSpPr>
          <p:nvPr/>
        </p:nvSpPr>
        <p:spPr bwMode="auto">
          <a:xfrm>
            <a:off x="5403850" y="3394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1" name="Oval 54"/>
          <p:cNvSpPr>
            <a:spLocks noChangeAspect="1" noChangeArrowheads="1"/>
          </p:cNvSpPr>
          <p:nvPr/>
        </p:nvSpPr>
        <p:spPr bwMode="auto">
          <a:xfrm>
            <a:off x="5302250" y="50260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2" name="Oval 55"/>
          <p:cNvSpPr>
            <a:spLocks noChangeAspect="1" noChangeArrowheads="1"/>
          </p:cNvSpPr>
          <p:nvPr/>
        </p:nvSpPr>
        <p:spPr bwMode="auto">
          <a:xfrm>
            <a:off x="4248150" y="3651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3" name="Oval 56"/>
          <p:cNvSpPr>
            <a:spLocks noChangeAspect="1" noChangeArrowheads="1"/>
          </p:cNvSpPr>
          <p:nvPr/>
        </p:nvSpPr>
        <p:spPr bwMode="auto">
          <a:xfrm>
            <a:off x="2778125" y="45878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4" name="Oval 57"/>
          <p:cNvSpPr>
            <a:spLocks noChangeAspect="1" noChangeArrowheads="1"/>
          </p:cNvSpPr>
          <p:nvPr/>
        </p:nvSpPr>
        <p:spPr bwMode="auto">
          <a:xfrm>
            <a:off x="4521200" y="43561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5" name="Oval 58"/>
          <p:cNvSpPr>
            <a:spLocks noChangeAspect="1" noChangeArrowheads="1"/>
          </p:cNvSpPr>
          <p:nvPr/>
        </p:nvSpPr>
        <p:spPr bwMode="auto">
          <a:xfrm>
            <a:off x="4729163" y="4525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6" name="Oval 59"/>
          <p:cNvSpPr>
            <a:spLocks noChangeAspect="1" noChangeArrowheads="1"/>
          </p:cNvSpPr>
          <p:nvPr/>
        </p:nvSpPr>
        <p:spPr bwMode="auto">
          <a:xfrm>
            <a:off x="3319463" y="30940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7" name="Oval 60"/>
          <p:cNvSpPr>
            <a:spLocks noChangeAspect="1" noChangeArrowheads="1"/>
          </p:cNvSpPr>
          <p:nvPr/>
        </p:nvSpPr>
        <p:spPr bwMode="auto">
          <a:xfrm>
            <a:off x="4371975" y="53546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8" name="Oval 61"/>
          <p:cNvSpPr>
            <a:spLocks noChangeAspect="1" noChangeArrowheads="1"/>
          </p:cNvSpPr>
          <p:nvPr/>
        </p:nvSpPr>
        <p:spPr bwMode="auto">
          <a:xfrm>
            <a:off x="2481263" y="40147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49" name="Oval 62"/>
          <p:cNvSpPr>
            <a:spLocks noChangeAspect="1" noChangeArrowheads="1"/>
          </p:cNvSpPr>
          <p:nvPr/>
        </p:nvSpPr>
        <p:spPr bwMode="auto">
          <a:xfrm>
            <a:off x="2728913" y="52244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0" name="Oval 63"/>
          <p:cNvSpPr>
            <a:spLocks noChangeAspect="1" noChangeArrowheads="1"/>
          </p:cNvSpPr>
          <p:nvPr/>
        </p:nvSpPr>
        <p:spPr bwMode="auto">
          <a:xfrm>
            <a:off x="4249738" y="3008313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1" name="Oval 63"/>
          <p:cNvSpPr>
            <a:spLocks noChangeAspect="1" noChangeArrowheads="1"/>
          </p:cNvSpPr>
          <p:nvPr/>
        </p:nvSpPr>
        <p:spPr bwMode="auto">
          <a:xfrm>
            <a:off x="3154363" y="24955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2" name="Oval 63"/>
          <p:cNvSpPr>
            <a:spLocks noChangeAspect="1" noChangeArrowheads="1"/>
          </p:cNvSpPr>
          <p:nvPr/>
        </p:nvSpPr>
        <p:spPr bwMode="auto">
          <a:xfrm>
            <a:off x="5897563" y="5002213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3" name="Oval 13"/>
          <p:cNvSpPr>
            <a:spLocks noChangeAspect="1" noChangeArrowheads="1"/>
          </p:cNvSpPr>
          <p:nvPr/>
        </p:nvSpPr>
        <p:spPr bwMode="auto">
          <a:xfrm>
            <a:off x="4084638" y="24479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4" name="Oval 42"/>
          <p:cNvSpPr>
            <a:spLocks noChangeAspect="1" noChangeArrowheads="1"/>
          </p:cNvSpPr>
          <p:nvPr/>
        </p:nvSpPr>
        <p:spPr bwMode="auto">
          <a:xfrm>
            <a:off x="4392613" y="48831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5" name="Oval 13"/>
          <p:cNvSpPr>
            <a:spLocks noChangeAspect="1" noChangeArrowheads="1"/>
          </p:cNvSpPr>
          <p:nvPr/>
        </p:nvSpPr>
        <p:spPr bwMode="auto">
          <a:xfrm>
            <a:off x="6623050" y="4879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6" name="Oval 42"/>
          <p:cNvSpPr>
            <a:spLocks noChangeAspect="1" noChangeArrowheads="1"/>
          </p:cNvSpPr>
          <p:nvPr/>
        </p:nvSpPr>
        <p:spPr bwMode="auto">
          <a:xfrm>
            <a:off x="6551613" y="1746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7" name="Oval 13"/>
          <p:cNvSpPr>
            <a:spLocks noChangeAspect="1" noChangeArrowheads="1"/>
          </p:cNvSpPr>
          <p:nvPr/>
        </p:nvSpPr>
        <p:spPr bwMode="auto">
          <a:xfrm>
            <a:off x="2406650" y="4700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8" name="Oval 42"/>
          <p:cNvSpPr>
            <a:spLocks noChangeAspect="1" noChangeArrowheads="1"/>
          </p:cNvSpPr>
          <p:nvPr/>
        </p:nvSpPr>
        <p:spPr bwMode="auto">
          <a:xfrm>
            <a:off x="5457825" y="16605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59" name="Oval 13"/>
          <p:cNvSpPr>
            <a:spLocks noChangeAspect="1" noChangeArrowheads="1"/>
          </p:cNvSpPr>
          <p:nvPr/>
        </p:nvSpPr>
        <p:spPr bwMode="auto">
          <a:xfrm>
            <a:off x="4992688" y="3938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0" name="Oval 42"/>
          <p:cNvSpPr>
            <a:spLocks noChangeAspect="1" noChangeArrowheads="1"/>
          </p:cNvSpPr>
          <p:nvPr/>
        </p:nvSpPr>
        <p:spPr bwMode="auto">
          <a:xfrm>
            <a:off x="3021013" y="22637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1" name="Oval 13"/>
          <p:cNvSpPr>
            <a:spLocks noChangeAspect="1" noChangeArrowheads="1"/>
          </p:cNvSpPr>
          <p:nvPr/>
        </p:nvSpPr>
        <p:spPr bwMode="auto">
          <a:xfrm>
            <a:off x="5738813" y="5432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2" name="Oval 42"/>
          <p:cNvSpPr>
            <a:spLocks noChangeAspect="1" noChangeArrowheads="1"/>
          </p:cNvSpPr>
          <p:nvPr/>
        </p:nvSpPr>
        <p:spPr bwMode="auto">
          <a:xfrm>
            <a:off x="6475413" y="3722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3" name="Oval 13"/>
          <p:cNvSpPr>
            <a:spLocks noChangeAspect="1" noChangeArrowheads="1"/>
          </p:cNvSpPr>
          <p:nvPr/>
        </p:nvSpPr>
        <p:spPr bwMode="auto">
          <a:xfrm>
            <a:off x="3943350" y="5370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4" name="Oval 42"/>
          <p:cNvSpPr>
            <a:spLocks noChangeAspect="1" noChangeArrowheads="1"/>
          </p:cNvSpPr>
          <p:nvPr/>
        </p:nvSpPr>
        <p:spPr bwMode="auto">
          <a:xfrm>
            <a:off x="4819650" y="32813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5" name="Oval 13"/>
          <p:cNvSpPr>
            <a:spLocks noChangeAspect="1" noChangeArrowheads="1"/>
          </p:cNvSpPr>
          <p:nvPr/>
        </p:nvSpPr>
        <p:spPr bwMode="auto">
          <a:xfrm>
            <a:off x="4013200" y="1687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6" name="Oval 42"/>
          <p:cNvSpPr>
            <a:spLocks noChangeAspect="1" noChangeArrowheads="1"/>
          </p:cNvSpPr>
          <p:nvPr/>
        </p:nvSpPr>
        <p:spPr bwMode="auto">
          <a:xfrm>
            <a:off x="6565900" y="5429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7" name="Oval 13"/>
          <p:cNvSpPr>
            <a:spLocks noChangeAspect="1" noChangeArrowheads="1"/>
          </p:cNvSpPr>
          <p:nvPr/>
        </p:nvSpPr>
        <p:spPr bwMode="auto">
          <a:xfrm>
            <a:off x="4652963" y="22320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8" name="Oval 42"/>
          <p:cNvSpPr>
            <a:spLocks noChangeAspect="1" noChangeArrowheads="1"/>
          </p:cNvSpPr>
          <p:nvPr/>
        </p:nvSpPr>
        <p:spPr bwMode="auto">
          <a:xfrm>
            <a:off x="3344863" y="5462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69" name="Oval 13"/>
          <p:cNvSpPr>
            <a:spLocks noChangeAspect="1" noChangeArrowheads="1"/>
          </p:cNvSpPr>
          <p:nvPr/>
        </p:nvSpPr>
        <p:spPr bwMode="auto">
          <a:xfrm>
            <a:off x="4935538" y="5400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0" name="Oval 42"/>
          <p:cNvSpPr>
            <a:spLocks noChangeAspect="1" noChangeArrowheads="1"/>
          </p:cNvSpPr>
          <p:nvPr/>
        </p:nvSpPr>
        <p:spPr bwMode="auto">
          <a:xfrm>
            <a:off x="6335713" y="24923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1" name="Oval 13"/>
          <p:cNvSpPr>
            <a:spLocks noChangeAspect="1" noChangeArrowheads="1"/>
          </p:cNvSpPr>
          <p:nvPr/>
        </p:nvSpPr>
        <p:spPr bwMode="auto">
          <a:xfrm>
            <a:off x="6429375" y="30702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2" name="Oval 42"/>
          <p:cNvSpPr>
            <a:spLocks noChangeAspect="1" noChangeArrowheads="1"/>
          </p:cNvSpPr>
          <p:nvPr/>
        </p:nvSpPr>
        <p:spPr bwMode="auto">
          <a:xfrm>
            <a:off x="6061075" y="42957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3" name="Oval 13"/>
          <p:cNvSpPr>
            <a:spLocks noChangeAspect="1" noChangeArrowheads="1"/>
          </p:cNvSpPr>
          <p:nvPr/>
        </p:nvSpPr>
        <p:spPr bwMode="auto">
          <a:xfrm>
            <a:off x="4206875" y="40782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4" name="Oval 42"/>
          <p:cNvSpPr>
            <a:spLocks noChangeAspect="1" noChangeArrowheads="1"/>
          </p:cNvSpPr>
          <p:nvPr/>
        </p:nvSpPr>
        <p:spPr bwMode="auto">
          <a:xfrm>
            <a:off x="2863850" y="3592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5" name="Oval 13"/>
          <p:cNvSpPr>
            <a:spLocks noChangeAspect="1" noChangeArrowheads="1"/>
          </p:cNvSpPr>
          <p:nvPr/>
        </p:nvSpPr>
        <p:spPr bwMode="auto">
          <a:xfrm>
            <a:off x="5713413" y="45640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6" name="Oval 42"/>
          <p:cNvSpPr>
            <a:spLocks noChangeAspect="1" noChangeArrowheads="1"/>
          </p:cNvSpPr>
          <p:nvPr/>
        </p:nvSpPr>
        <p:spPr bwMode="auto">
          <a:xfrm>
            <a:off x="5106988" y="19986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7" name="Oval 13"/>
          <p:cNvSpPr>
            <a:spLocks noChangeAspect="1" noChangeArrowheads="1"/>
          </p:cNvSpPr>
          <p:nvPr/>
        </p:nvSpPr>
        <p:spPr bwMode="auto">
          <a:xfrm>
            <a:off x="6470650" y="2127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8" name="Oval 42"/>
          <p:cNvSpPr>
            <a:spLocks noChangeAspect="1" noChangeArrowheads="1"/>
          </p:cNvSpPr>
          <p:nvPr/>
        </p:nvSpPr>
        <p:spPr bwMode="auto">
          <a:xfrm>
            <a:off x="6019800" y="18669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79" name="Textfeld 92"/>
          <p:cNvSpPr txBox="1">
            <a:spLocks noChangeArrowheads="1"/>
          </p:cNvSpPr>
          <p:nvPr/>
        </p:nvSpPr>
        <p:spPr bwMode="auto">
          <a:xfrm>
            <a:off x="795338" y="962025"/>
            <a:ext cx="716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early stage of cooling: three-component atomic gas</a:t>
            </a:r>
          </a:p>
        </p:txBody>
      </p:sp>
      <p:sp>
        <p:nvSpPr>
          <p:cNvPr id="34880" name="Ellipse 93"/>
          <p:cNvSpPr>
            <a:spLocks noChangeArrowheads="1"/>
          </p:cNvSpPr>
          <p:nvPr/>
        </p:nvSpPr>
        <p:spPr bwMode="auto">
          <a:xfrm>
            <a:off x="4170363" y="2760663"/>
            <a:ext cx="1008062" cy="1009650"/>
          </a:xfrm>
          <a:prstGeom prst="ellipse">
            <a:avLst/>
          </a:prstGeom>
          <a:noFill/>
          <a:ln w="38100" algn="ctr">
            <a:solidFill>
              <a:srgbClr val="F8F8F8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4881" name="Textfeld 65"/>
          <p:cNvSpPr txBox="1">
            <a:spLocks noChangeArrowheads="1"/>
          </p:cNvSpPr>
          <p:nvPr/>
        </p:nvSpPr>
        <p:spPr bwMode="auto">
          <a:xfrm>
            <a:off x="582613" y="6027738"/>
            <a:ext cx="80978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FF0000"/>
                </a:solidFill>
                <a:latin typeface="Arial" charset="0"/>
                <a:cs typeface="Arial" charset="0"/>
              </a:rPr>
              <a:t>three atoms with two identical ones</a:t>
            </a:r>
            <a:endParaRPr lang="de-DE" sz="240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three-body recombination Pauli suppressed</a:t>
            </a:r>
          </a:p>
        </p:txBody>
      </p:sp>
    </p:spTree>
    <p:custDataLst>
      <p:tags r:id="rId1"/>
    </p:custDataLst>
  </p:cSld>
  <p:clrMapOvr>
    <a:masterClrMapping/>
  </p:clrMapOvr>
  <p:transition advTm="13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348" name="Rectangle 52"/>
          <p:cNvSpPr>
            <a:spLocks noChangeArrowheads="1"/>
          </p:cNvSpPr>
          <p:nvPr/>
        </p:nvSpPr>
        <p:spPr bwMode="auto">
          <a:xfrm>
            <a:off x="5516563" y="1562100"/>
            <a:ext cx="3354387" cy="342741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9" name="Oval 73"/>
          <p:cNvSpPr>
            <a:spLocks noChangeArrowheads="1"/>
          </p:cNvSpPr>
          <p:nvPr/>
        </p:nvSpPr>
        <p:spPr bwMode="auto">
          <a:xfrm rot="3078739">
            <a:off x="5639594" y="1835944"/>
            <a:ext cx="1330325" cy="85248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8" name="Oval 72"/>
          <p:cNvSpPr>
            <a:spLocks noChangeArrowheads="1"/>
          </p:cNvSpPr>
          <p:nvPr/>
        </p:nvSpPr>
        <p:spPr bwMode="auto">
          <a:xfrm rot="3931327">
            <a:off x="7508081" y="2750344"/>
            <a:ext cx="1330325" cy="8524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7" name="Oval 71"/>
          <p:cNvSpPr>
            <a:spLocks noChangeArrowheads="1"/>
          </p:cNvSpPr>
          <p:nvPr/>
        </p:nvSpPr>
        <p:spPr bwMode="auto">
          <a:xfrm rot="9009176">
            <a:off x="5953125" y="3956050"/>
            <a:ext cx="1330325" cy="85248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47" name="Rectangle 51"/>
          <p:cNvSpPr>
            <a:spLocks noChangeArrowheads="1"/>
          </p:cNvSpPr>
          <p:nvPr/>
        </p:nvSpPr>
        <p:spPr bwMode="auto">
          <a:xfrm>
            <a:off x="236538" y="1563688"/>
            <a:ext cx="3354387" cy="3427412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6" name="Oval 70"/>
          <p:cNvSpPr>
            <a:spLocks noChangeArrowheads="1"/>
          </p:cNvSpPr>
          <p:nvPr/>
        </p:nvSpPr>
        <p:spPr bwMode="auto">
          <a:xfrm rot="-1566379">
            <a:off x="2157413" y="3616325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5" name="Oval 69"/>
          <p:cNvSpPr>
            <a:spLocks noChangeArrowheads="1"/>
          </p:cNvSpPr>
          <p:nvPr/>
        </p:nvSpPr>
        <p:spPr bwMode="auto">
          <a:xfrm rot="-2551707">
            <a:off x="2484438" y="2559050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4" name="Oval 68"/>
          <p:cNvSpPr>
            <a:spLocks noChangeArrowheads="1"/>
          </p:cNvSpPr>
          <p:nvPr/>
        </p:nvSpPr>
        <p:spPr bwMode="auto">
          <a:xfrm rot="2227976">
            <a:off x="839788" y="1781175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3" name="Oval 67"/>
          <p:cNvSpPr>
            <a:spLocks noChangeArrowheads="1"/>
          </p:cNvSpPr>
          <p:nvPr/>
        </p:nvSpPr>
        <p:spPr bwMode="auto">
          <a:xfrm rot="-3060242">
            <a:off x="2020887" y="2290763"/>
            <a:ext cx="715963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2" name="Oval 66"/>
          <p:cNvSpPr>
            <a:spLocks noChangeArrowheads="1"/>
          </p:cNvSpPr>
          <p:nvPr/>
        </p:nvSpPr>
        <p:spPr bwMode="auto">
          <a:xfrm rot="-3817819">
            <a:off x="1304925" y="3128963"/>
            <a:ext cx="715963" cy="388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1" name="Oval 65"/>
          <p:cNvSpPr>
            <a:spLocks noChangeArrowheads="1"/>
          </p:cNvSpPr>
          <p:nvPr/>
        </p:nvSpPr>
        <p:spPr bwMode="auto">
          <a:xfrm rot="-1641667">
            <a:off x="665163" y="3854450"/>
            <a:ext cx="715962" cy="388938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60" name="Oval 64"/>
          <p:cNvSpPr>
            <a:spLocks noChangeArrowheads="1"/>
          </p:cNvSpPr>
          <p:nvPr/>
        </p:nvSpPr>
        <p:spPr bwMode="auto">
          <a:xfrm rot="2426456">
            <a:off x="2668588" y="4341813"/>
            <a:ext cx="715962" cy="388937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26" name="Rectangle 9"/>
          <p:cNvSpPr>
            <a:spLocks noChangeArrowheads="1"/>
          </p:cNvSpPr>
          <p:nvPr/>
        </p:nvSpPr>
        <p:spPr bwMode="auto">
          <a:xfrm>
            <a:off x="3827463" y="1279525"/>
            <a:ext cx="1477962" cy="3725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3327" name="Picture 4"/>
          <p:cNvPicPr>
            <a:picLocks noChangeAspect="1" noChangeArrowheads="1"/>
          </p:cNvPicPr>
          <p:nvPr/>
        </p:nvPicPr>
        <p:blipFill>
          <a:blip r:embed="rId4"/>
          <a:srcRect r="85947" b="28851"/>
          <a:stretch>
            <a:fillRect/>
          </a:stretch>
        </p:blipFill>
        <p:spPr bwMode="auto">
          <a:xfrm>
            <a:off x="4038600" y="1381125"/>
            <a:ext cx="110013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8" name="Rectangle 6"/>
          <p:cNvSpPr>
            <a:spLocks noChangeArrowheads="1"/>
          </p:cNvSpPr>
          <p:nvPr/>
        </p:nvSpPr>
        <p:spPr bwMode="auto">
          <a:xfrm>
            <a:off x="4040188" y="1381125"/>
            <a:ext cx="1144587" cy="3513138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03" name="Oval 7"/>
          <p:cNvSpPr>
            <a:spLocks noChangeAspect="1" noChangeArrowheads="1"/>
          </p:cNvSpPr>
          <p:nvPr/>
        </p:nvSpPr>
        <p:spPr bwMode="auto">
          <a:xfrm>
            <a:off x="3981450" y="1851025"/>
            <a:ext cx="574675" cy="574675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04" name="Oval 8"/>
          <p:cNvSpPr>
            <a:spLocks noChangeAspect="1" noChangeArrowheads="1"/>
          </p:cNvSpPr>
          <p:nvPr/>
        </p:nvSpPr>
        <p:spPr bwMode="auto">
          <a:xfrm>
            <a:off x="3979863" y="2847975"/>
            <a:ext cx="574675" cy="574675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58813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Ultracold alkali fermions</a:t>
            </a:r>
          </a:p>
        </p:txBody>
      </p:sp>
      <p:pic>
        <p:nvPicPr>
          <p:cNvPr id="1333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456738" y="1106488"/>
            <a:ext cx="1982787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33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83725" y="3327400"/>
            <a:ext cx="19827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1309" name="Oval 13"/>
          <p:cNvSpPr>
            <a:spLocks noChangeAspect="1" noChangeArrowheads="1"/>
          </p:cNvSpPr>
          <p:nvPr/>
        </p:nvSpPr>
        <p:spPr bwMode="auto">
          <a:xfrm>
            <a:off x="1687513" y="21526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2" name="Oval 16"/>
          <p:cNvSpPr>
            <a:spLocks noChangeAspect="1" noChangeArrowheads="1"/>
          </p:cNvSpPr>
          <p:nvPr/>
        </p:nvSpPr>
        <p:spPr bwMode="auto">
          <a:xfrm>
            <a:off x="6610350" y="3954463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3" name="Oval 17"/>
          <p:cNvSpPr>
            <a:spLocks noChangeAspect="1" noChangeArrowheads="1"/>
          </p:cNvSpPr>
          <p:nvPr/>
        </p:nvSpPr>
        <p:spPr bwMode="auto">
          <a:xfrm>
            <a:off x="2341563" y="22447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4" name="Oval 18"/>
          <p:cNvSpPr>
            <a:spLocks noChangeAspect="1" noChangeArrowheads="1"/>
          </p:cNvSpPr>
          <p:nvPr/>
        </p:nvSpPr>
        <p:spPr bwMode="auto">
          <a:xfrm>
            <a:off x="2944813" y="19002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5" name="Oval 19"/>
          <p:cNvSpPr>
            <a:spLocks noChangeAspect="1" noChangeArrowheads="1"/>
          </p:cNvSpPr>
          <p:nvPr/>
        </p:nvSpPr>
        <p:spPr bwMode="auto">
          <a:xfrm>
            <a:off x="1428750" y="23431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6" name="Oval 20"/>
          <p:cNvSpPr>
            <a:spLocks noChangeAspect="1" noChangeArrowheads="1"/>
          </p:cNvSpPr>
          <p:nvPr/>
        </p:nvSpPr>
        <p:spPr bwMode="auto">
          <a:xfrm>
            <a:off x="2211388" y="46053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7" name="Oval 21"/>
          <p:cNvSpPr>
            <a:spLocks noChangeAspect="1" noChangeArrowheads="1"/>
          </p:cNvSpPr>
          <p:nvPr/>
        </p:nvSpPr>
        <p:spPr bwMode="auto">
          <a:xfrm>
            <a:off x="2828925" y="25161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8" name="Oval 22"/>
          <p:cNvSpPr>
            <a:spLocks noChangeAspect="1" noChangeArrowheads="1"/>
          </p:cNvSpPr>
          <p:nvPr/>
        </p:nvSpPr>
        <p:spPr bwMode="auto">
          <a:xfrm>
            <a:off x="2609850" y="2720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19" name="Oval 23"/>
          <p:cNvSpPr>
            <a:spLocks noChangeAspect="1" noChangeArrowheads="1"/>
          </p:cNvSpPr>
          <p:nvPr/>
        </p:nvSpPr>
        <p:spPr bwMode="auto">
          <a:xfrm>
            <a:off x="2174875" y="3241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20" name="Oval 24"/>
          <p:cNvSpPr>
            <a:spLocks noChangeAspect="1" noChangeArrowheads="1"/>
          </p:cNvSpPr>
          <p:nvPr/>
        </p:nvSpPr>
        <p:spPr bwMode="auto">
          <a:xfrm>
            <a:off x="2166938" y="24399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21" name="Oval 25"/>
          <p:cNvSpPr>
            <a:spLocks noChangeAspect="1" noChangeArrowheads="1"/>
          </p:cNvSpPr>
          <p:nvPr/>
        </p:nvSpPr>
        <p:spPr bwMode="auto">
          <a:xfrm>
            <a:off x="1139825" y="28384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22" name="Oval 26"/>
          <p:cNvSpPr>
            <a:spLocks noChangeAspect="1" noChangeArrowheads="1"/>
          </p:cNvSpPr>
          <p:nvPr/>
        </p:nvSpPr>
        <p:spPr bwMode="auto">
          <a:xfrm>
            <a:off x="2249488" y="37433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23" name="Oval 27"/>
          <p:cNvSpPr>
            <a:spLocks noChangeAspect="1" noChangeArrowheads="1"/>
          </p:cNvSpPr>
          <p:nvPr/>
        </p:nvSpPr>
        <p:spPr bwMode="auto">
          <a:xfrm>
            <a:off x="1743075" y="4416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24" name="Oval 28"/>
          <p:cNvSpPr>
            <a:spLocks noChangeAspect="1" noChangeArrowheads="1"/>
          </p:cNvSpPr>
          <p:nvPr/>
        </p:nvSpPr>
        <p:spPr bwMode="auto">
          <a:xfrm>
            <a:off x="8043863" y="31559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28" name="Oval 32"/>
          <p:cNvSpPr>
            <a:spLocks noChangeAspect="1" noChangeArrowheads="1"/>
          </p:cNvSpPr>
          <p:nvPr/>
        </p:nvSpPr>
        <p:spPr bwMode="auto">
          <a:xfrm>
            <a:off x="7069138" y="314960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0" name="Oval 34"/>
          <p:cNvSpPr>
            <a:spLocks noChangeAspect="1" noChangeArrowheads="1"/>
          </p:cNvSpPr>
          <p:nvPr/>
        </p:nvSpPr>
        <p:spPr bwMode="auto">
          <a:xfrm>
            <a:off x="6223000" y="22177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1" name="Oval 35"/>
          <p:cNvSpPr>
            <a:spLocks noChangeAspect="1" noChangeArrowheads="1"/>
          </p:cNvSpPr>
          <p:nvPr/>
        </p:nvSpPr>
        <p:spPr bwMode="auto">
          <a:xfrm>
            <a:off x="5851525" y="17605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2" name="Oval 36"/>
          <p:cNvSpPr>
            <a:spLocks noChangeAspect="1" noChangeArrowheads="1"/>
          </p:cNvSpPr>
          <p:nvPr/>
        </p:nvSpPr>
        <p:spPr bwMode="auto">
          <a:xfrm>
            <a:off x="7124700" y="1981200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3" name="Oval 37"/>
          <p:cNvSpPr>
            <a:spLocks noChangeAspect="1" noChangeArrowheads="1"/>
          </p:cNvSpPr>
          <p:nvPr/>
        </p:nvSpPr>
        <p:spPr bwMode="auto">
          <a:xfrm>
            <a:off x="6108700" y="426878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4" name="Oval 38"/>
          <p:cNvSpPr>
            <a:spLocks noChangeAspect="1" noChangeArrowheads="1"/>
          </p:cNvSpPr>
          <p:nvPr/>
        </p:nvSpPr>
        <p:spPr bwMode="auto">
          <a:xfrm>
            <a:off x="6057900" y="317817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5" name="Oval 39"/>
          <p:cNvSpPr>
            <a:spLocks noChangeAspect="1" noChangeArrowheads="1"/>
          </p:cNvSpPr>
          <p:nvPr/>
        </p:nvSpPr>
        <p:spPr bwMode="auto">
          <a:xfrm>
            <a:off x="7772400" y="264318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6" name="Oval 40"/>
          <p:cNvSpPr>
            <a:spLocks noChangeAspect="1" noChangeArrowheads="1"/>
          </p:cNvSpPr>
          <p:nvPr/>
        </p:nvSpPr>
        <p:spPr bwMode="auto">
          <a:xfrm>
            <a:off x="8105775" y="1860550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7" name="Oval 41"/>
          <p:cNvSpPr>
            <a:spLocks noChangeAspect="1" noChangeArrowheads="1"/>
          </p:cNvSpPr>
          <p:nvPr/>
        </p:nvSpPr>
        <p:spPr bwMode="auto">
          <a:xfrm>
            <a:off x="674688" y="2251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8" name="Oval 42"/>
          <p:cNvSpPr>
            <a:spLocks noChangeAspect="1" noChangeArrowheads="1"/>
          </p:cNvSpPr>
          <p:nvPr/>
        </p:nvSpPr>
        <p:spPr bwMode="auto">
          <a:xfrm>
            <a:off x="1176338" y="1916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39" name="Oval 43"/>
          <p:cNvSpPr>
            <a:spLocks noChangeAspect="1" noChangeArrowheads="1"/>
          </p:cNvSpPr>
          <p:nvPr/>
        </p:nvSpPr>
        <p:spPr bwMode="auto">
          <a:xfrm>
            <a:off x="955675" y="17621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40" name="Oval 44"/>
          <p:cNvSpPr>
            <a:spLocks noChangeAspect="1" noChangeArrowheads="1"/>
          </p:cNvSpPr>
          <p:nvPr/>
        </p:nvSpPr>
        <p:spPr bwMode="auto">
          <a:xfrm>
            <a:off x="676275" y="27701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41" name="Oval 45"/>
          <p:cNvSpPr>
            <a:spLocks noChangeAspect="1" noChangeArrowheads="1"/>
          </p:cNvSpPr>
          <p:nvPr/>
        </p:nvSpPr>
        <p:spPr bwMode="auto">
          <a:xfrm>
            <a:off x="1482725" y="33162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42" name="Oval 46"/>
          <p:cNvSpPr>
            <a:spLocks noChangeAspect="1" noChangeArrowheads="1"/>
          </p:cNvSpPr>
          <p:nvPr/>
        </p:nvSpPr>
        <p:spPr bwMode="auto">
          <a:xfrm>
            <a:off x="1001713" y="3849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43" name="Rectangle 47"/>
          <p:cNvSpPr>
            <a:spLocks noChangeArrowheads="1"/>
          </p:cNvSpPr>
          <p:nvPr/>
        </p:nvSpPr>
        <p:spPr bwMode="auto">
          <a:xfrm>
            <a:off x="1716088" y="1077913"/>
            <a:ext cx="685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sz="2400">
                <a:solidFill>
                  <a:srgbClr val="FF3300"/>
                </a:solidFill>
                <a:latin typeface="Arial" charset="0"/>
              </a:rPr>
              <a:t>Li</a:t>
            </a:r>
          </a:p>
        </p:txBody>
      </p:sp>
      <p:sp>
        <p:nvSpPr>
          <p:cNvPr id="951344" name="Rectangle 48"/>
          <p:cNvSpPr>
            <a:spLocks noChangeArrowheads="1"/>
          </p:cNvSpPr>
          <p:nvPr/>
        </p:nvSpPr>
        <p:spPr bwMode="auto">
          <a:xfrm>
            <a:off x="1544638" y="904875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951345" name="Rectangle 49"/>
          <p:cNvSpPr>
            <a:spLocks noChangeArrowheads="1"/>
          </p:cNvSpPr>
          <p:nvPr/>
        </p:nvSpPr>
        <p:spPr bwMode="auto">
          <a:xfrm>
            <a:off x="7072313" y="1041400"/>
            <a:ext cx="3889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sz="2400">
                <a:solidFill>
                  <a:schemeClr val="accent2"/>
                </a:solidFill>
                <a:latin typeface="Arial" charset="0"/>
              </a:rPr>
              <a:t>K</a:t>
            </a:r>
          </a:p>
        </p:txBody>
      </p:sp>
      <p:sp>
        <p:nvSpPr>
          <p:cNvPr id="951346" name="Rectangle 50"/>
          <p:cNvSpPr>
            <a:spLocks noChangeArrowheads="1"/>
          </p:cNvSpPr>
          <p:nvPr/>
        </p:nvSpPr>
        <p:spPr bwMode="auto">
          <a:xfrm>
            <a:off x="6777038" y="920750"/>
            <a:ext cx="438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951349" name="Oval 53"/>
          <p:cNvSpPr>
            <a:spLocks noChangeAspect="1" noChangeArrowheads="1"/>
          </p:cNvSpPr>
          <p:nvPr/>
        </p:nvSpPr>
        <p:spPr bwMode="auto">
          <a:xfrm>
            <a:off x="2827338" y="3144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0" name="Oval 54"/>
          <p:cNvSpPr>
            <a:spLocks noChangeAspect="1" noChangeArrowheads="1"/>
          </p:cNvSpPr>
          <p:nvPr/>
        </p:nvSpPr>
        <p:spPr bwMode="auto">
          <a:xfrm>
            <a:off x="3105150" y="3636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1" name="Oval 55"/>
          <p:cNvSpPr>
            <a:spLocks noChangeAspect="1" noChangeArrowheads="1"/>
          </p:cNvSpPr>
          <p:nvPr/>
        </p:nvSpPr>
        <p:spPr bwMode="auto">
          <a:xfrm>
            <a:off x="2525713" y="36163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2" name="Oval 56"/>
          <p:cNvSpPr>
            <a:spLocks noChangeAspect="1" noChangeArrowheads="1"/>
          </p:cNvSpPr>
          <p:nvPr/>
        </p:nvSpPr>
        <p:spPr bwMode="auto">
          <a:xfrm>
            <a:off x="1055688" y="45529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3" name="Oval 57"/>
          <p:cNvSpPr>
            <a:spLocks noChangeAspect="1" noChangeArrowheads="1"/>
          </p:cNvSpPr>
          <p:nvPr/>
        </p:nvSpPr>
        <p:spPr bwMode="auto">
          <a:xfrm>
            <a:off x="2798763" y="43211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4" name="Oval 58"/>
          <p:cNvSpPr>
            <a:spLocks noChangeAspect="1" noChangeArrowheads="1"/>
          </p:cNvSpPr>
          <p:nvPr/>
        </p:nvSpPr>
        <p:spPr bwMode="auto">
          <a:xfrm>
            <a:off x="3006725" y="44910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5" name="Oval 59"/>
          <p:cNvSpPr>
            <a:spLocks noChangeAspect="1" noChangeArrowheads="1"/>
          </p:cNvSpPr>
          <p:nvPr/>
        </p:nvSpPr>
        <p:spPr bwMode="auto">
          <a:xfrm>
            <a:off x="1597025" y="3059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6" name="Oval 60"/>
          <p:cNvSpPr>
            <a:spLocks noChangeAspect="1" noChangeArrowheads="1"/>
          </p:cNvSpPr>
          <p:nvPr/>
        </p:nvSpPr>
        <p:spPr bwMode="auto">
          <a:xfrm>
            <a:off x="1522413" y="37988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7" name="Oval 61"/>
          <p:cNvSpPr>
            <a:spLocks noChangeAspect="1" noChangeArrowheads="1"/>
          </p:cNvSpPr>
          <p:nvPr/>
        </p:nvSpPr>
        <p:spPr bwMode="auto">
          <a:xfrm>
            <a:off x="758825" y="39798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8" name="Oval 62"/>
          <p:cNvSpPr>
            <a:spLocks noChangeAspect="1" noChangeArrowheads="1"/>
          </p:cNvSpPr>
          <p:nvPr/>
        </p:nvSpPr>
        <p:spPr bwMode="auto">
          <a:xfrm>
            <a:off x="674688" y="34544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1359" name="Oval 63"/>
          <p:cNvSpPr>
            <a:spLocks noChangeAspect="1" noChangeArrowheads="1"/>
          </p:cNvSpPr>
          <p:nvPr/>
        </p:nvSpPr>
        <p:spPr bwMode="auto">
          <a:xfrm>
            <a:off x="7788275" y="413702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6" name="Textfeld 65"/>
          <p:cNvSpPr txBox="1">
            <a:spLocks noChangeArrowheads="1"/>
          </p:cNvSpPr>
          <p:nvPr/>
        </p:nvSpPr>
        <p:spPr bwMode="auto">
          <a:xfrm>
            <a:off x="655638" y="5159375"/>
            <a:ext cx="7783512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last five years:</a:t>
            </a:r>
          </a:p>
          <a:p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tremendous success in strongly interacting Fermi gases</a:t>
            </a:r>
          </a:p>
          <a:p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with spin mixtures of </a:t>
            </a:r>
            <a:r>
              <a:rPr lang="de-DE" sz="2400" baseline="30000">
                <a:solidFill>
                  <a:srgbClr val="FF0000"/>
                </a:solidFill>
                <a:latin typeface="Arial" charset="0"/>
                <a:cs typeface="Arial" charset="0"/>
              </a:rPr>
              <a:t>6</a:t>
            </a:r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Li and </a:t>
            </a:r>
            <a:r>
              <a:rPr lang="de-DE" sz="2400" baseline="30000">
                <a:solidFill>
                  <a:srgbClr val="FF0000"/>
                </a:solidFill>
                <a:latin typeface="Arial" charset="0"/>
                <a:cs typeface="Arial" charset="0"/>
              </a:rPr>
              <a:t>40</a:t>
            </a:r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K</a:t>
            </a:r>
          </a:p>
          <a:p>
            <a:r>
              <a:rPr lang="de-DE" sz="2000">
                <a:solidFill>
                  <a:srgbClr val="002060"/>
                </a:solidFill>
                <a:latin typeface="Arial" charset="0"/>
                <a:cs typeface="Arial" charset="0"/>
              </a:rPr>
              <a:t>molecular BEC, pair condensates, superfluidity,…</a:t>
            </a:r>
          </a:p>
        </p:txBody>
      </p:sp>
    </p:spTree>
    <p:custDataLst>
      <p:tags r:id="rId1"/>
    </p:custDataLst>
  </p:cSld>
  <p:clrMapOvr>
    <a:masterClrMapping/>
  </p:clrMapOvr>
  <p:transition advTm="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48" grpId="0" animBg="1"/>
      <p:bldP spid="951369" grpId="0" animBg="1"/>
      <p:bldP spid="951368" grpId="0" animBg="1"/>
      <p:bldP spid="951367" grpId="0" animBg="1"/>
      <p:bldP spid="951347" grpId="0" animBg="1"/>
      <p:bldP spid="951366" grpId="0" animBg="1"/>
      <p:bldP spid="951365" grpId="0" animBg="1"/>
      <p:bldP spid="951364" grpId="0" animBg="1"/>
      <p:bldP spid="951363" grpId="0" animBg="1"/>
      <p:bldP spid="951362" grpId="0" animBg="1"/>
      <p:bldP spid="951361" grpId="0" animBg="1"/>
      <p:bldP spid="951360" grpId="0" animBg="1"/>
      <p:bldP spid="951303" grpId="0" animBg="1"/>
      <p:bldP spid="951304" grpId="0" animBg="1"/>
      <p:bldP spid="951309" grpId="0" animBg="1"/>
      <p:bldP spid="951312" grpId="0" animBg="1"/>
      <p:bldP spid="951313" grpId="0" animBg="1"/>
      <p:bldP spid="951314" grpId="0" animBg="1"/>
      <p:bldP spid="951315" grpId="0" animBg="1"/>
      <p:bldP spid="951316" grpId="0" animBg="1"/>
      <p:bldP spid="951317" grpId="0" animBg="1"/>
      <p:bldP spid="951318" grpId="0" animBg="1"/>
      <p:bldP spid="951319" grpId="0" animBg="1"/>
      <p:bldP spid="951320" grpId="0" animBg="1"/>
      <p:bldP spid="951321" grpId="0" animBg="1"/>
      <p:bldP spid="951322" grpId="0" animBg="1"/>
      <p:bldP spid="951323" grpId="0" animBg="1"/>
      <p:bldP spid="951324" grpId="0" animBg="1"/>
      <p:bldP spid="951328" grpId="0" animBg="1"/>
      <p:bldP spid="951330" grpId="0" animBg="1"/>
      <p:bldP spid="951331" grpId="0" animBg="1"/>
      <p:bldP spid="951332" grpId="0" animBg="1"/>
      <p:bldP spid="951333" grpId="0" animBg="1"/>
      <p:bldP spid="951334" grpId="0" animBg="1"/>
      <p:bldP spid="951335" grpId="0" animBg="1"/>
      <p:bldP spid="951336" grpId="0" animBg="1"/>
      <p:bldP spid="951337" grpId="0" animBg="1"/>
      <p:bldP spid="951338" grpId="0" animBg="1"/>
      <p:bldP spid="951339" grpId="0" animBg="1"/>
      <p:bldP spid="951340" grpId="0" animBg="1"/>
      <p:bldP spid="951341" grpId="0" animBg="1"/>
      <p:bldP spid="951342" grpId="0" animBg="1"/>
      <p:bldP spid="951343" grpId="0"/>
      <p:bldP spid="951344" grpId="0"/>
      <p:bldP spid="951345" grpId="0"/>
      <p:bldP spid="951346" grpId="0"/>
      <p:bldP spid="951349" grpId="0" animBg="1"/>
      <p:bldP spid="951350" grpId="0" animBg="1"/>
      <p:bldP spid="951351" grpId="0" animBg="1"/>
      <p:bldP spid="951352" grpId="0" animBg="1"/>
      <p:bldP spid="951353" grpId="0" animBg="1"/>
      <p:bldP spid="951354" grpId="0" animBg="1"/>
      <p:bldP spid="951355" grpId="0" animBg="1"/>
      <p:bldP spid="951356" grpId="0" animBg="1"/>
      <p:bldP spid="951357" grpId="0" animBg="1"/>
      <p:bldP spid="951358" grpId="0" animBg="1"/>
      <p:bldP spid="951359" grpId="0" animBg="1"/>
      <p:bldP spid="6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1"/>
          <p:cNvSpPr>
            <a:spLocks noChangeArrowheads="1"/>
          </p:cNvSpPr>
          <p:nvPr/>
        </p:nvSpPr>
        <p:spPr bwMode="auto">
          <a:xfrm>
            <a:off x="2266950" y="1574800"/>
            <a:ext cx="4751388" cy="430371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58813" y="53975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35844" name="Oval 13"/>
          <p:cNvSpPr>
            <a:spLocks noChangeAspect="1" noChangeArrowheads="1"/>
          </p:cNvSpPr>
          <p:nvPr/>
        </p:nvSpPr>
        <p:spPr bwMode="auto">
          <a:xfrm>
            <a:off x="3409950" y="21875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5" name="Oval 17"/>
          <p:cNvSpPr>
            <a:spLocks noChangeAspect="1" noChangeArrowheads="1"/>
          </p:cNvSpPr>
          <p:nvPr/>
        </p:nvSpPr>
        <p:spPr bwMode="auto">
          <a:xfrm>
            <a:off x="4645025" y="25892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6" name="Oval 18"/>
          <p:cNvSpPr>
            <a:spLocks noChangeAspect="1" noChangeArrowheads="1"/>
          </p:cNvSpPr>
          <p:nvPr/>
        </p:nvSpPr>
        <p:spPr bwMode="auto">
          <a:xfrm>
            <a:off x="5557838" y="2255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7" name="Oval 19"/>
          <p:cNvSpPr>
            <a:spLocks noChangeAspect="1" noChangeArrowheads="1"/>
          </p:cNvSpPr>
          <p:nvPr/>
        </p:nvSpPr>
        <p:spPr bwMode="auto">
          <a:xfrm>
            <a:off x="4362450" y="20113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8" name="Oval 20"/>
          <p:cNvSpPr>
            <a:spLocks noChangeAspect="1" noChangeArrowheads="1"/>
          </p:cNvSpPr>
          <p:nvPr/>
        </p:nvSpPr>
        <p:spPr bwMode="auto">
          <a:xfrm>
            <a:off x="3933825" y="46402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49" name="Oval 21"/>
          <p:cNvSpPr>
            <a:spLocks noChangeAspect="1" noChangeArrowheads="1"/>
          </p:cNvSpPr>
          <p:nvPr/>
        </p:nvSpPr>
        <p:spPr bwMode="auto">
          <a:xfrm>
            <a:off x="5537200" y="28368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0" name="Oval 22"/>
          <p:cNvSpPr>
            <a:spLocks noChangeAspect="1" noChangeArrowheads="1"/>
          </p:cNvSpPr>
          <p:nvPr/>
        </p:nvSpPr>
        <p:spPr bwMode="auto">
          <a:xfrm>
            <a:off x="2586038" y="3468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1" name="Oval 23"/>
          <p:cNvSpPr>
            <a:spLocks noChangeAspect="1" noChangeArrowheads="1"/>
          </p:cNvSpPr>
          <p:nvPr/>
        </p:nvSpPr>
        <p:spPr bwMode="auto">
          <a:xfrm>
            <a:off x="3897313" y="32766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2" name="Oval 24"/>
          <p:cNvSpPr>
            <a:spLocks noChangeAspect="1" noChangeArrowheads="1"/>
          </p:cNvSpPr>
          <p:nvPr/>
        </p:nvSpPr>
        <p:spPr bwMode="auto">
          <a:xfrm>
            <a:off x="3995738" y="29035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3" name="Oval 25"/>
          <p:cNvSpPr>
            <a:spLocks noChangeAspect="1" noChangeArrowheads="1"/>
          </p:cNvSpPr>
          <p:nvPr/>
        </p:nvSpPr>
        <p:spPr bwMode="auto">
          <a:xfrm>
            <a:off x="2862263" y="28733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4" name="Oval 26"/>
          <p:cNvSpPr>
            <a:spLocks noChangeAspect="1" noChangeArrowheads="1"/>
          </p:cNvSpPr>
          <p:nvPr/>
        </p:nvSpPr>
        <p:spPr bwMode="auto">
          <a:xfrm>
            <a:off x="5467350" y="41227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5" name="Oval 27"/>
          <p:cNvSpPr>
            <a:spLocks noChangeAspect="1" noChangeArrowheads="1"/>
          </p:cNvSpPr>
          <p:nvPr/>
        </p:nvSpPr>
        <p:spPr bwMode="auto">
          <a:xfrm>
            <a:off x="3465513" y="44513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6" name="Oval 36"/>
          <p:cNvSpPr>
            <a:spLocks noChangeAspect="1" noChangeArrowheads="1"/>
          </p:cNvSpPr>
          <p:nvPr/>
        </p:nvSpPr>
        <p:spPr bwMode="auto">
          <a:xfrm>
            <a:off x="3384550" y="4748213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7" name="Oval 38"/>
          <p:cNvSpPr>
            <a:spLocks noChangeAspect="1" noChangeArrowheads="1"/>
          </p:cNvSpPr>
          <p:nvPr/>
        </p:nvSpPr>
        <p:spPr bwMode="auto">
          <a:xfrm>
            <a:off x="5749925" y="3629025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8" name="Oval 41"/>
          <p:cNvSpPr>
            <a:spLocks noChangeAspect="1" noChangeArrowheads="1"/>
          </p:cNvSpPr>
          <p:nvPr/>
        </p:nvSpPr>
        <p:spPr bwMode="auto">
          <a:xfrm>
            <a:off x="2397125" y="22860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59" name="Oval 42"/>
          <p:cNvSpPr>
            <a:spLocks noChangeAspect="1" noChangeArrowheads="1"/>
          </p:cNvSpPr>
          <p:nvPr/>
        </p:nvSpPr>
        <p:spPr bwMode="auto">
          <a:xfrm>
            <a:off x="3360738" y="1844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0" name="Oval 43"/>
          <p:cNvSpPr>
            <a:spLocks noChangeAspect="1" noChangeArrowheads="1"/>
          </p:cNvSpPr>
          <p:nvPr/>
        </p:nvSpPr>
        <p:spPr bwMode="auto">
          <a:xfrm>
            <a:off x="2678113" y="17970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1" name="Oval 44"/>
          <p:cNvSpPr>
            <a:spLocks noChangeAspect="1" noChangeArrowheads="1"/>
          </p:cNvSpPr>
          <p:nvPr/>
        </p:nvSpPr>
        <p:spPr bwMode="auto">
          <a:xfrm>
            <a:off x="2398713" y="2805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2" name="Oval 45"/>
          <p:cNvSpPr>
            <a:spLocks noChangeAspect="1" noChangeArrowheads="1"/>
          </p:cNvSpPr>
          <p:nvPr/>
        </p:nvSpPr>
        <p:spPr bwMode="auto">
          <a:xfrm>
            <a:off x="6529388" y="4159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3" name="Oval 46"/>
          <p:cNvSpPr>
            <a:spLocks noChangeAspect="1" noChangeArrowheads="1"/>
          </p:cNvSpPr>
          <p:nvPr/>
        </p:nvSpPr>
        <p:spPr bwMode="auto">
          <a:xfrm>
            <a:off x="3424238" y="3908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4" name="Oval 53"/>
          <p:cNvSpPr>
            <a:spLocks noChangeAspect="1" noChangeArrowheads="1"/>
          </p:cNvSpPr>
          <p:nvPr/>
        </p:nvSpPr>
        <p:spPr bwMode="auto">
          <a:xfrm>
            <a:off x="5403850" y="3394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5" name="Oval 54"/>
          <p:cNvSpPr>
            <a:spLocks noChangeAspect="1" noChangeArrowheads="1"/>
          </p:cNvSpPr>
          <p:nvPr/>
        </p:nvSpPr>
        <p:spPr bwMode="auto">
          <a:xfrm>
            <a:off x="5302250" y="50260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6" name="Oval 55"/>
          <p:cNvSpPr>
            <a:spLocks noChangeAspect="1" noChangeArrowheads="1"/>
          </p:cNvSpPr>
          <p:nvPr/>
        </p:nvSpPr>
        <p:spPr bwMode="auto">
          <a:xfrm>
            <a:off x="4248150" y="3651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7" name="Oval 56"/>
          <p:cNvSpPr>
            <a:spLocks noChangeAspect="1" noChangeArrowheads="1"/>
          </p:cNvSpPr>
          <p:nvPr/>
        </p:nvSpPr>
        <p:spPr bwMode="auto">
          <a:xfrm>
            <a:off x="2778125" y="45878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8" name="Oval 57"/>
          <p:cNvSpPr>
            <a:spLocks noChangeAspect="1" noChangeArrowheads="1"/>
          </p:cNvSpPr>
          <p:nvPr/>
        </p:nvSpPr>
        <p:spPr bwMode="auto">
          <a:xfrm>
            <a:off x="4521200" y="43561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69" name="Oval 58"/>
          <p:cNvSpPr>
            <a:spLocks noChangeAspect="1" noChangeArrowheads="1"/>
          </p:cNvSpPr>
          <p:nvPr/>
        </p:nvSpPr>
        <p:spPr bwMode="auto">
          <a:xfrm>
            <a:off x="4729163" y="4525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0" name="Oval 59"/>
          <p:cNvSpPr>
            <a:spLocks noChangeAspect="1" noChangeArrowheads="1"/>
          </p:cNvSpPr>
          <p:nvPr/>
        </p:nvSpPr>
        <p:spPr bwMode="auto">
          <a:xfrm>
            <a:off x="3319463" y="30940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1" name="Oval 60"/>
          <p:cNvSpPr>
            <a:spLocks noChangeAspect="1" noChangeArrowheads="1"/>
          </p:cNvSpPr>
          <p:nvPr/>
        </p:nvSpPr>
        <p:spPr bwMode="auto">
          <a:xfrm>
            <a:off x="4371975" y="53546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2" name="Oval 61"/>
          <p:cNvSpPr>
            <a:spLocks noChangeAspect="1" noChangeArrowheads="1"/>
          </p:cNvSpPr>
          <p:nvPr/>
        </p:nvSpPr>
        <p:spPr bwMode="auto">
          <a:xfrm>
            <a:off x="2481263" y="40147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3" name="Oval 62"/>
          <p:cNvSpPr>
            <a:spLocks noChangeAspect="1" noChangeArrowheads="1"/>
          </p:cNvSpPr>
          <p:nvPr/>
        </p:nvSpPr>
        <p:spPr bwMode="auto">
          <a:xfrm>
            <a:off x="2728913" y="52244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4" name="Oval 63"/>
          <p:cNvSpPr>
            <a:spLocks noChangeAspect="1" noChangeArrowheads="1"/>
          </p:cNvSpPr>
          <p:nvPr/>
        </p:nvSpPr>
        <p:spPr bwMode="auto">
          <a:xfrm>
            <a:off x="4249738" y="3008313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5" name="Oval 63"/>
          <p:cNvSpPr>
            <a:spLocks noChangeAspect="1" noChangeArrowheads="1"/>
          </p:cNvSpPr>
          <p:nvPr/>
        </p:nvSpPr>
        <p:spPr bwMode="auto">
          <a:xfrm>
            <a:off x="3154363" y="24955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6" name="Oval 63"/>
          <p:cNvSpPr>
            <a:spLocks noChangeAspect="1" noChangeArrowheads="1"/>
          </p:cNvSpPr>
          <p:nvPr/>
        </p:nvSpPr>
        <p:spPr bwMode="auto">
          <a:xfrm>
            <a:off x="5897563" y="5002213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7" name="Oval 13"/>
          <p:cNvSpPr>
            <a:spLocks noChangeAspect="1" noChangeArrowheads="1"/>
          </p:cNvSpPr>
          <p:nvPr/>
        </p:nvSpPr>
        <p:spPr bwMode="auto">
          <a:xfrm>
            <a:off x="4084638" y="24479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8" name="Oval 42"/>
          <p:cNvSpPr>
            <a:spLocks noChangeAspect="1" noChangeArrowheads="1"/>
          </p:cNvSpPr>
          <p:nvPr/>
        </p:nvSpPr>
        <p:spPr bwMode="auto">
          <a:xfrm>
            <a:off x="4392613" y="48831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79" name="Oval 13"/>
          <p:cNvSpPr>
            <a:spLocks noChangeAspect="1" noChangeArrowheads="1"/>
          </p:cNvSpPr>
          <p:nvPr/>
        </p:nvSpPr>
        <p:spPr bwMode="auto">
          <a:xfrm>
            <a:off x="6623050" y="4879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0" name="Oval 42"/>
          <p:cNvSpPr>
            <a:spLocks noChangeAspect="1" noChangeArrowheads="1"/>
          </p:cNvSpPr>
          <p:nvPr/>
        </p:nvSpPr>
        <p:spPr bwMode="auto">
          <a:xfrm>
            <a:off x="6551613" y="1746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1" name="Oval 13"/>
          <p:cNvSpPr>
            <a:spLocks noChangeAspect="1" noChangeArrowheads="1"/>
          </p:cNvSpPr>
          <p:nvPr/>
        </p:nvSpPr>
        <p:spPr bwMode="auto">
          <a:xfrm>
            <a:off x="2406650" y="4700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2" name="Oval 42"/>
          <p:cNvSpPr>
            <a:spLocks noChangeAspect="1" noChangeArrowheads="1"/>
          </p:cNvSpPr>
          <p:nvPr/>
        </p:nvSpPr>
        <p:spPr bwMode="auto">
          <a:xfrm>
            <a:off x="5457825" y="16605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3" name="Oval 13"/>
          <p:cNvSpPr>
            <a:spLocks noChangeAspect="1" noChangeArrowheads="1"/>
          </p:cNvSpPr>
          <p:nvPr/>
        </p:nvSpPr>
        <p:spPr bwMode="auto">
          <a:xfrm>
            <a:off x="4992688" y="3938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4" name="Oval 42"/>
          <p:cNvSpPr>
            <a:spLocks noChangeAspect="1" noChangeArrowheads="1"/>
          </p:cNvSpPr>
          <p:nvPr/>
        </p:nvSpPr>
        <p:spPr bwMode="auto">
          <a:xfrm>
            <a:off x="3021013" y="22637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5" name="Oval 13"/>
          <p:cNvSpPr>
            <a:spLocks noChangeAspect="1" noChangeArrowheads="1"/>
          </p:cNvSpPr>
          <p:nvPr/>
        </p:nvSpPr>
        <p:spPr bwMode="auto">
          <a:xfrm>
            <a:off x="5738813" y="54324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6" name="Oval 42"/>
          <p:cNvSpPr>
            <a:spLocks noChangeAspect="1" noChangeArrowheads="1"/>
          </p:cNvSpPr>
          <p:nvPr/>
        </p:nvSpPr>
        <p:spPr bwMode="auto">
          <a:xfrm>
            <a:off x="6475413" y="3722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7" name="Oval 13"/>
          <p:cNvSpPr>
            <a:spLocks noChangeAspect="1" noChangeArrowheads="1"/>
          </p:cNvSpPr>
          <p:nvPr/>
        </p:nvSpPr>
        <p:spPr bwMode="auto">
          <a:xfrm>
            <a:off x="3943350" y="5370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8" name="Oval 42"/>
          <p:cNvSpPr>
            <a:spLocks noChangeAspect="1" noChangeArrowheads="1"/>
          </p:cNvSpPr>
          <p:nvPr/>
        </p:nvSpPr>
        <p:spPr bwMode="auto">
          <a:xfrm>
            <a:off x="4929188" y="3186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89" name="Oval 13"/>
          <p:cNvSpPr>
            <a:spLocks noChangeAspect="1" noChangeArrowheads="1"/>
          </p:cNvSpPr>
          <p:nvPr/>
        </p:nvSpPr>
        <p:spPr bwMode="auto">
          <a:xfrm>
            <a:off x="4013200" y="1687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0" name="Oval 42"/>
          <p:cNvSpPr>
            <a:spLocks noChangeAspect="1" noChangeArrowheads="1"/>
          </p:cNvSpPr>
          <p:nvPr/>
        </p:nvSpPr>
        <p:spPr bwMode="auto">
          <a:xfrm>
            <a:off x="6565900" y="5429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1" name="Oval 13"/>
          <p:cNvSpPr>
            <a:spLocks noChangeAspect="1" noChangeArrowheads="1"/>
          </p:cNvSpPr>
          <p:nvPr/>
        </p:nvSpPr>
        <p:spPr bwMode="auto">
          <a:xfrm>
            <a:off x="4652963" y="22320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2" name="Oval 42"/>
          <p:cNvSpPr>
            <a:spLocks noChangeAspect="1" noChangeArrowheads="1"/>
          </p:cNvSpPr>
          <p:nvPr/>
        </p:nvSpPr>
        <p:spPr bwMode="auto">
          <a:xfrm>
            <a:off x="3344863" y="54625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3" name="Oval 13"/>
          <p:cNvSpPr>
            <a:spLocks noChangeAspect="1" noChangeArrowheads="1"/>
          </p:cNvSpPr>
          <p:nvPr/>
        </p:nvSpPr>
        <p:spPr bwMode="auto">
          <a:xfrm>
            <a:off x="4935538" y="54006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4" name="Oval 42"/>
          <p:cNvSpPr>
            <a:spLocks noChangeAspect="1" noChangeArrowheads="1"/>
          </p:cNvSpPr>
          <p:nvPr/>
        </p:nvSpPr>
        <p:spPr bwMode="auto">
          <a:xfrm>
            <a:off x="6335713" y="24923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5" name="Oval 13"/>
          <p:cNvSpPr>
            <a:spLocks noChangeAspect="1" noChangeArrowheads="1"/>
          </p:cNvSpPr>
          <p:nvPr/>
        </p:nvSpPr>
        <p:spPr bwMode="auto">
          <a:xfrm>
            <a:off x="6429375" y="30702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6" name="Oval 42"/>
          <p:cNvSpPr>
            <a:spLocks noChangeAspect="1" noChangeArrowheads="1"/>
          </p:cNvSpPr>
          <p:nvPr/>
        </p:nvSpPr>
        <p:spPr bwMode="auto">
          <a:xfrm>
            <a:off x="6061075" y="42957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7" name="Oval 13"/>
          <p:cNvSpPr>
            <a:spLocks noChangeAspect="1" noChangeArrowheads="1"/>
          </p:cNvSpPr>
          <p:nvPr/>
        </p:nvSpPr>
        <p:spPr bwMode="auto">
          <a:xfrm>
            <a:off x="4206875" y="40782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8" name="Oval 42"/>
          <p:cNvSpPr>
            <a:spLocks noChangeAspect="1" noChangeArrowheads="1"/>
          </p:cNvSpPr>
          <p:nvPr/>
        </p:nvSpPr>
        <p:spPr bwMode="auto">
          <a:xfrm>
            <a:off x="2863850" y="35925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899" name="Oval 13"/>
          <p:cNvSpPr>
            <a:spLocks noChangeAspect="1" noChangeArrowheads="1"/>
          </p:cNvSpPr>
          <p:nvPr/>
        </p:nvSpPr>
        <p:spPr bwMode="auto">
          <a:xfrm>
            <a:off x="5713413" y="45640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00" name="Oval 42"/>
          <p:cNvSpPr>
            <a:spLocks noChangeAspect="1" noChangeArrowheads="1"/>
          </p:cNvSpPr>
          <p:nvPr/>
        </p:nvSpPr>
        <p:spPr bwMode="auto">
          <a:xfrm>
            <a:off x="5106988" y="19986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01" name="Oval 13"/>
          <p:cNvSpPr>
            <a:spLocks noChangeAspect="1" noChangeArrowheads="1"/>
          </p:cNvSpPr>
          <p:nvPr/>
        </p:nvSpPr>
        <p:spPr bwMode="auto">
          <a:xfrm>
            <a:off x="6470650" y="21272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02" name="Oval 42"/>
          <p:cNvSpPr>
            <a:spLocks noChangeAspect="1" noChangeArrowheads="1"/>
          </p:cNvSpPr>
          <p:nvPr/>
        </p:nvSpPr>
        <p:spPr bwMode="auto">
          <a:xfrm>
            <a:off x="6019800" y="18669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5903" name="Textfeld 92"/>
          <p:cNvSpPr txBox="1">
            <a:spLocks noChangeArrowheads="1"/>
          </p:cNvSpPr>
          <p:nvPr/>
        </p:nvSpPr>
        <p:spPr bwMode="auto">
          <a:xfrm>
            <a:off x="795338" y="962025"/>
            <a:ext cx="71691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early stage of cooling: three-component atomic gas</a:t>
            </a:r>
          </a:p>
        </p:txBody>
      </p:sp>
      <p:sp>
        <p:nvSpPr>
          <p:cNvPr id="35904" name="Ellipse 93"/>
          <p:cNvSpPr>
            <a:spLocks noChangeArrowheads="1"/>
          </p:cNvSpPr>
          <p:nvPr/>
        </p:nvSpPr>
        <p:spPr bwMode="auto">
          <a:xfrm>
            <a:off x="3241675" y="4357688"/>
            <a:ext cx="1008063" cy="1009650"/>
          </a:xfrm>
          <a:prstGeom prst="ellipse">
            <a:avLst/>
          </a:prstGeom>
          <a:noFill/>
          <a:ln w="38100" algn="ctr">
            <a:solidFill>
              <a:srgbClr val="F8F8F8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" name="Textfeld 94"/>
          <p:cNvSpPr txBox="1">
            <a:spLocks noChangeArrowheads="1"/>
          </p:cNvSpPr>
          <p:nvPr/>
        </p:nvSpPr>
        <p:spPr bwMode="auto">
          <a:xfrm>
            <a:off x="582613" y="6027738"/>
            <a:ext cx="80978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FF0000"/>
                </a:solidFill>
                <a:latin typeface="Arial" charset="0"/>
                <a:cs typeface="Arial" charset="0"/>
              </a:rPr>
              <a:t>three nonidentical atoms </a:t>
            </a:r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(one pair with large a)</a:t>
            </a:r>
          </a:p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three-body recombination without Pauli suppression</a:t>
            </a:r>
          </a:p>
        </p:txBody>
      </p:sp>
    </p:spTree>
    <p:custDataLst>
      <p:tags r:id="rId1"/>
    </p:custDataLst>
  </p:cSld>
  <p:clrMapOvr>
    <a:masterClrMapping/>
  </p:clrMapOvr>
  <p:transition advTm="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1"/>
          <p:cNvSpPr>
            <a:spLocks noChangeArrowheads="1"/>
          </p:cNvSpPr>
          <p:nvPr/>
        </p:nvSpPr>
        <p:spPr bwMode="auto">
          <a:xfrm>
            <a:off x="2266950" y="1635125"/>
            <a:ext cx="4751388" cy="4302125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867" name="Oval 36"/>
          <p:cNvSpPr>
            <a:spLocks noChangeAspect="1" noChangeArrowheads="1"/>
          </p:cNvSpPr>
          <p:nvPr/>
        </p:nvSpPr>
        <p:spPr bwMode="auto">
          <a:xfrm>
            <a:off x="3549650" y="46053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868" name="Oval 38"/>
          <p:cNvSpPr>
            <a:spLocks noChangeAspect="1" noChangeArrowheads="1"/>
          </p:cNvSpPr>
          <p:nvPr/>
        </p:nvSpPr>
        <p:spPr bwMode="auto">
          <a:xfrm>
            <a:off x="5405438" y="2192338"/>
            <a:ext cx="534987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869" name="Oval 63"/>
          <p:cNvSpPr>
            <a:spLocks noChangeAspect="1" noChangeArrowheads="1"/>
          </p:cNvSpPr>
          <p:nvPr/>
        </p:nvSpPr>
        <p:spPr bwMode="auto">
          <a:xfrm>
            <a:off x="4332288" y="3686175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870" name="Oval 63"/>
          <p:cNvSpPr>
            <a:spLocks noChangeAspect="1" noChangeArrowheads="1"/>
          </p:cNvSpPr>
          <p:nvPr/>
        </p:nvSpPr>
        <p:spPr bwMode="auto">
          <a:xfrm>
            <a:off x="2989263" y="242570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6871" name="Oval 63"/>
          <p:cNvSpPr>
            <a:spLocks noChangeAspect="1" noChangeArrowheads="1"/>
          </p:cNvSpPr>
          <p:nvPr/>
        </p:nvSpPr>
        <p:spPr bwMode="auto">
          <a:xfrm>
            <a:off x="5576888" y="4835525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6872" name="Gruppieren 100"/>
          <p:cNvGrpSpPr>
            <a:grpSpLocks/>
          </p:cNvGrpSpPr>
          <p:nvPr/>
        </p:nvGrpSpPr>
        <p:grpSpPr bwMode="auto">
          <a:xfrm>
            <a:off x="5846763" y="3025775"/>
            <a:ext cx="649287" cy="647700"/>
            <a:chOff x="7545489" y="5068846"/>
            <a:chExt cx="648000" cy="647623"/>
          </a:xfrm>
        </p:grpSpPr>
        <p:sp>
          <p:nvSpPr>
            <p:cNvPr id="36908" name="Oval 68"/>
            <p:cNvSpPr>
              <a:spLocks noChangeAspect="1" noChangeArrowheads="1"/>
            </p:cNvSpPr>
            <p:nvPr/>
          </p:nvSpPr>
          <p:spPr bwMode="auto">
            <a:xfrm>
              <a:off x="7545489" y="5068846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9" name="Oval 20"/>
            <p:cNvSpPr>
              <a:spLocks noChangeAspect="1" noChangeArrowheads="1"/>
            </p:cNvSpPr>
            <p:nvPr/>
          </p:nvSpPr>
          <p:spPr bwMode="auto">
            <a:xfrm>
              <a:off x="7612681" y="518525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10" name="Oval 27"/>
            <p:cNvSpPr>
              <a:spLocks noChangeAspect="1" noChangeArrowheads="1"/>
            </p:cNvSpPr>
            <p:nvPr/>
          </p:nvSpPr>
          <p:spPr bwMode="auto">
            <a:xfrm>
              <a:off x="7833139" y="534072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3" name="Gruppieren 99"/>
          <p:cNvGrpSpPr>
            <a:grpSpLocks/>
          </p:cNvGrpSpPr>
          <p:nvPr/>
        </p:nvGrpSpPr>
        <p:grpSpPr bwMode="auto">
          <a:xfrm>
            <a:off x="3944938" y="2311400"/>
            <a:ext cx="647700" cy="647700"/>
            <a:chOff x="7686014" y="3463698"/>
            <a:chExt cx="648000" cy="647623"/>
          </a:xfrm>
        </p:grpSpPr>
        <p:sp>
          <p:nvSpPr>
            <p:cNvPr id="36905" name="Oval 68"/>
            <p:cNvSpPr>
              <a:spLocks noChangeAspect="1" noChangeArrowheads="1"/>
            </p:cNvSpPr>
            <p:nvPr/>
          </p:nvSpPr>
          <p:spPr bwMode="auto">
            <a:xfrm>
              <a:off x="7686014" y="3463698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6" name="Oval 20"/>
            <p:cNvSpPr>
              <a:spLocks noChangeAspect="1" noChangeArrowheads="1"/>
            </p:cNvSpPr>
            <p:nvPr/>
          </p:nvSpPr>
          <p:spPr bwMode="auto">
            <a:xfrm>
              <a:off x="8016442" y="366520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7" name="Oval 27"/>
            <p:cNvSpPr>
              <a:spLocks noChangeAspect="1" noChangeArrowheads="1"/>
            </p:cNvSpPr>
            <p:nvPr/>
          </p:nvSpPr>
          <p:spPr bwMode="auto">
            <a:xfrm>
              <a:off x="7726261" y="366630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4" name="Gruppieren 102"/>
          <p:cNvGrpSpPr>
            <a:grpSpLocks/>
          </p:cNvGrpSpPr>
          <p:nvPr/>
        </p:nvGrpSpPr>
        <p:grpSpPr bwMode="auto">
          <a:xfrm>
            <a:off x="4905375" y="4946650"/>
            <a:ext cx="647700" cy="647700"/>
            <a:chOff x="7686014" y="3463698"/>
            <a:chExt cx="648000" cy="647623"/>
          </a:xfrm>
        </p:grpSpPr>
        <p:sp>
          <p:nvSpPr>
            <p:cNvPr id="36902" name="Oval 68"/>
            <p:cNvSpPr>
              <a:spLocks noChangeAspect="1" noChangeArrowheads="1"/>
            </p:cNvSpPr>
            <p:nvPr/>
          </p:nvSpPr>
          <p:spPr bwMode="auto">
            <a:xfrm>
              <a:off x="7686014" y="3463698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3" name="Oval 20"/>
            <p:cNvSpPr>
              <a:spLocks noChangeAspect="1" noChangeArrowheads="1"/>
            </p:cNvSpPr>
            <p:nvPr/>
          </p:nvSpPr>
          <p:spPr bwMode="auto">
            <a:xfrm>
              <a:off x="8016442" y="366520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4" name="Oval 27"/>
            <p:cNvSpPr>
              <a:spLocks noChangeAspect="1" noChangeArrowheads="1"/>
            </p:cNvSpPr>
            <p:nvPr/>
          </p:nvSpPr>
          <p:spPr bwMode="auto">
            <a:xfrm>
              <a:off x="7726261" y="366630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5" name="Gruppieren 106"/>
          <p:cNvGrpSpPr>
            <a:grpSpLocks/>
          </p:cNvGrpSpPr>
          <p:nvPr/>
        </p:nvGrpSpPr>
        <p:grpSpPr bwMode="auto">
          <a:xfrm>
            <a:off x="6092825" y="4221163"/>
            <a:ext cx="647700" cy="647700"/>
            <a:chOff x="7686014" y="3463698"/>
            <a:chExt cx="648000" cy="647623"/>
          </a:xfrm>
        </p:grpSpPr>
        <p:sp>
          <p:nvSpPr>
            <p:cNvPr id="36899" name="Oval 68"/>
            <p:cNvSpPr>
              <a:spLocks noChangeAspect="1" noChangeArrowheads="1"/>
            </p:cNvSpPr>
            <p:nvPr/>
          </p:nvSpPr>
          <p:spPr bwMode="auto">
            <a:xfrm>
              <a:off x="7686014" y="3463698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0" name="Oval 20"/>
            <p:cNvSpPr>
              <a:spLocks noChangeAspect="1" noChangeArrowheads="1"/>
            </p:cNvSpPr>
            <p:nvPr/>
          </p:nvSpPr>
          <p:spPr bwMode="auto">
            <a:xfrm>
              <a:off x="8016442" y="366520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901" name="Oval 27"/>
            <p:cNvSpPr>
              <a:spLocks noChangeAspect="1" noChangeArrowheads="1"/>
            </p:cNvSpPr>
            <p:nvPr/>
          </p:nvSpPr>
          <p:spPr bwMode="auto">
            <a:xfrm>
              <a:off x="7726261" y="366630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6" name="Gruppieren 110"/>
          <p:cNvGrpSpPr>
            <a:grpSpLocks/>
          </p:cNvGrpSpPr>
          <p:nvPr/>
        </p:nvGrpSpPr>
        <p:grpSpPr bwMode="auto">
          <a:xfrm>
            <a:off x="5975350" y="1871663"/>
            <a:ext cx="649288" cy="647700"/>
            <a:chOff x="7545489" y="5068846"/>
            <a:chExt cx="648000" cy="647623"/>
          </a:xfrm>
        </p:grpSpPr>
        <p:sp>
          <p:nvSpPr>
            <p:cNvPr id="36896" name="Oval 68"/>
            <p:cNvSpPr>
              <a:spLocks noChangeAspect="1" noChangeArrowheads="1"/>
            </p:cNvSpPr>
            <p:nvPr/>
          </p:nvSpPr>
          <p:spPr bwMode="auto">
            <a:xfrm>
              <a:off x="7545489" y="5068846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97" name="Oval 20"/>
            <p:cNvSpPr>
              <a:spLocks noChangeAspect="1" noChangeArrowheads="1"/>
            </p:cNvSpPr>
            <p:nvPr/>
          </p:nvSpPr>
          <p:spPr bwMode="auto">
            <a:xfrm>
              <a:off x="7612681" y="518525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98" name="Oval 27"/>
            <p:cNvSpPr>
              <a:spLocks noChangeAspect="1" noChangeArrowheads="1"/>
            </p:cNvSpPr>
            <p:nvPr/>
          </p:nvSpPr>
          <p:spPr bwMode="auto">
            <a:xfrm>
              <a:off x="7833139" y="534072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7" name="Gruppieren 114"/>
          <p:cNvGrpSpPr>
            <a:grpSpLocks/>
          </p:cNvGrpSpPr>
          <p:nvPr/>
        </p:nvGrpSpPr>
        <p:grpSpPr bwMode="auto">
          <a:xfrm>
            <a:off x="2957513" y="3449638"/>
            <a:ext cx="647700" cy="647700"/>
            <a:chOff x="7545489" y="5068846"/>
            <a:chExt cx="648000" cy="647623"/>
          </a:xfrm>
        </p:grpSpPr>
        <p:sp>
          <p:nvSpPr>
            <p:cNvPr id="36893" name="Oval 68"/>
            <p:cNvSpPr>
              <a:spLocks noChangeAspect="1" noChangeArrowheads="1"/>
            </p:cNvSpPr>
            <p:nvPr/>
          </p:nvSpPr>
          <p:spPr bwMode="auto">
            <a:xfrm>
              <a:off x="7545489" y="5068846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94" name="Oval 20"/>
            <p:cNvSpPr>
              <a:spLocks noChangeAspect="1" noChangeArrowheads="1"/>
            </p:cNvSpPr>
            <p:nvPr/>
          </p:nvSpPr>
          <p:spPr bwMode="auto">
            <a:xfrm>
              <a:off x="7612681" y="518525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95" name="Oval 27"/>
            <p:cNvSpPr>
              <a:spLocks noChangeAspect="1" noChangeArrowheads="1"/>
            </p:cNvSpPr>
            <p:nvPr/>
          </p:nvSpPr>
          <p:spPr bwMode="auto">
            <a:xfrm>
              <a:off x="7833139" y="5340720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8" name="Gruppieren 118"/>
          <p:cNvGrpSpPr>
            <a:grpSpLocks/>
          </p:cNvGrpSpPr>
          <p:nvPr/>
        </p:nvGrpSpPr>
        <p:grpSpPr bwMode="auto">
          <a:xfrm>
            <a:off x="3035300" y="4845050"/>
            <a:ext cx="647700" cy="647700"/>
            <a:chOff x="4198627" y="6044602"/>
            <a:chExt cx="648000" cy="647623"/>
          </a:xfrm>
        </p:grpSpPr>
        <p:sp>
          <p:nvSpPr>
            <p:cNvPr id="36890" name="Oval 68"/>
            <p:cNvSpPr>
              <a:spLocks noChangeAspect="1" noChangeArrowheads="1"/>
            </p:cNvSpPr>
            <p:nvPr/>
          </p:nvSpPr>
          <p:spPr bwMode="auto">
            <a:xfrm>
              <a:off x="4198627" y="6044602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91" name="Oval 20"/>
            <p:cNvSpPr>
              <a:spLocks noChangeAspect="1" noChangeArrowheads="1"/>
            </p:cNvSpPr>
            <p:nvPr/>
          </p:nvSpPr>
          <p:spPr bwMode="auto">
            <a:xfrm>
              <a:off x="4372697" y="6101629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92" name="Oval 27"/>
            <p:cNvSpPr>
              <a:spLocks noChangeAspect="1" noChangeArrowheads="1"/>
            </p:cNvSpPr>
            <p:nvPr/>
          </p:nvSpPr>
          <p:spPr bwMode="auto">
            <a:xfrm>
              <a:off x="4403149" y="638772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79" name="Gruppieren 122"/>
          <p:cNvGrpSpPr>
            <a:grpSpLocks/>
          </p:cNvGrpSpPr>
          <p:nvPr/>
        </p:nvGrpSpPr>
        <p:grpSpPr bwMode="auto">
          <a:xfrm>
            <a:off x="2509838" y="1790700"/>
            <a:ext cx="649287" cy="647700"/>
            <a:chOff x="4198627" y="6044602"/>
            <a:chExt cx="648000" cy="647623"/>
          </a:xfrm>
        </p:grpSpPr>
        <p:sp>
          <p:nvSpPr>
            <p:cNvPr id="36887" name="Oval 68"/>
            <p:cNvSpPr>
              <a:spLocks noChangeAspect="1" noChangeArrowheads="1"/>
            </p:cNvSpPr>
            <p:nvPr/>
          </p:nvSpPr>
          <p:spPr bwMode="auto">
            <a:xfrm>
              <a:off x="4198627" y="6044602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88" name="Oval 20"/>
            <p:cNvSpPr>
              <a:spLocks noChangeAspect="1" noChangeArrowheads="1"/>
            </p:cNvSpPr>
            <p:nvPr/>
          </p:nvSpPr>
          <p:spPr bwMode="auto">
            <a:xfrm>
              <a:off x="4372697" y="6101629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89" name="Oval 27"/>
            <p:cNvSpPr>
              <a:spLocks noChangeAspect="1" noChangeArrowheads="1"/>
            </p:cNvSpPr>
            <p:nvPr/>
          </p:nvSpPr>
          <p:spPr bwMode="auto">
            <a:xfrm>
              <a:off x="4403149" y="638772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36880" name="Gruppieren 126"/>
          <p:cNvGrpSpPr>
            <a:grpSpLocks/>
          </p:cNvGrpSpPr>
          <p:nvPr/>
        </p:nvGrpSpPr>
        <p:grpSpPr bwMode="auto">
          <a:xfrm>
            <a:off x="4895850" y="3819525"/>
            <a:ext cx="647700" cy="647700"/>
            <a:chOff x="4198627" y="6044602"/>
            <a:chExt cx="648000" cy="647623"/>
          </a:xfrm>
        </p:grpSpPr>
        <p:sp>
          <p:nvSpPr>
            <p:cNvPr id="36884" name="Oval 68"/>
            <p:cNvSpPr>
              <a:spLocks noChangeAspect="1" noChangeArrowheads="1"/>
            </p:cNvSpPr>
            <p:nvPr/>
          </p:nvSpPr>
          <p:spPr bwMode="auto">
            <a:xfrm>
              <a:off x="4198627" y="6044602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85" name="Oval 20"/>
            <p:cNvSpPr>
              <a:spLocks noChangeAspect="1" noChangeArrowheads="1"/>
            </p:cNvSpPr>
            <p:nvPr/>
          </p:nvSpPr>
          <p:spPr bwMode="auto">
            <a:xfrm>
              <a:off x="4372697" y="6101629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6886" name="Oval 27"/>
            <p:cNvSpPr>
              <a:spLocks noChangeAspect="1" noChangeArrowheads="1"/>
            </p:cNvSpPr>
            <p:nvPr/>
          </p:nvSpPr>
          <p:spPr bwMode="auto">
            <a:xfrm>
              <a:off x="4403149" y="638772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3" name="Ellipse 132"/>
          <p:cNvSpPr>
            <a:spLocks noChangeAspect="1"/>
          </p:cNvSpPr>
          <p:nvPr/>
        </p:nvSpPr>
        <p:spPr bwMode="auto">
          <a:xfrm>
            <a:off x="2968625" y="4465638"/>
            <a:ext cx="1222375" cy="1222375"/>
          </a:xfrm>
          <a:prstGeom prst="ellipse">
            <a:avLst/>
          </a:prstGeom>
          <a:noFill/>
          <a:ln w="38100" algn="ctr">
            <a:solidFill>
              <a:srgbClr val="F8F8F8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4" name="Textfeld 133"/>
          <p:cNvSpPr txBox="1">
            <a:spLocks noChangeArrowheads="1"/>
          </p:cNvSpPr>
          <p:nvPr/>
        </p:nvSpPr>
        <p:spPr bwMode="auto">
          <a:xfrm>
            <a:off x="582613" y="6027738"/>
            <a:ext cx="80978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FF0000"/>
                </a:solidFill>
                <a:latin typeface="Arial" charset="0"/>
                <a:cs typeface="Arial" charset="0"/>
              </a:rPr>
              <a:t>atom-dimer interaction </a:t>
            </a:r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(involving three atoms)</a:t>
            </a:r>
          </a:p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inelastic decay without Pauli suppression</a:t>
            </a:r>
          </a:p>
        </p:txBody>
      </p:sp>
      <p:sp>
        <p:nvSpPr>
          <p:cNvPr id="36883" name="Textfeld 134"/>
          <p:cNvSpPr txBox="1">
            <a:spLocks noChangeArrowheads="1"/>
          </p:cNvSpPr>
          <p:nvPr/>
        </p:nvSpPr>
        <p:spPr bwMode="auto">
          <a:xfrm>
            <a:off x="1781175" y="973138"/>
            <a:ext cx="581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final stage of cooling: atom-dimer mixture</a:t>
            </a:r>
          </a:p>
        </p:txBody>
      </p:sp>
    </p:spTree>
    <p:custDataLst>
      <p:tags r:id="rId1"/>
    </p:custDataLst>
  </p:cSld>
  <p:clrMapOvr>
    <a:masterClrMapping/>
  </p:clrMapOvr>
  <p:transition advTm="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1"/>
          <p:cNvSpPr>
            <a:spLocks noChangeArrowheads="1"/>
          </p:cNvSpPr>
          <p:nvPr/>
        </p:nvSpPr>
        <p:spPr bwMode="auto">
          <a:xfrm>
            <a:off x="911225" y="3722688"/>
            <a:ext cx="1841500" cy="1619250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891" name="Titel 1"/>
          <p:cNvSpPr>
            <a:spLocks noGrp="1"/>
          </p:cNvSpPr>
          <p:nvPr>
            <p:ph type="title"/>
          </p:nvPr>
        </p:nvSpPr>
        <p:spPr bwMode="auto">
          <a:xfrm>
            <a:off x="388938" y="269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solidFill>
                  <a:srgbClr val="080808"/>
                </a:solidFill>
                <a:latin typeface="Arial" charset="0"/>
                <a:cs typeface="Arial" charset="0"/>
              </a:rPr>
              <a:t>three-body physics</a:t>
            </a:r>
          </a:p>
        </p:txBody>
      </p:sp>
      <p:sp>
        <p:nvSpPr>
          <p:cNvPr id="37892" name="Textfeld 2"/>
          <p:cNvSpPr txBox="1">
            <a:spLocks noChangeArrowheads="1"/>
          </p:cNvSpPr>
          <p:nvPr/>
        </p:nvSpPr>
        <p:spPr bwMode="auto">
          <a:xfrm>
            <a:off x="3275013" y="1590675"/>
            <a:ext cx="42576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three-body decay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(near-resonant pair of atoms)</a:t>
            </a:r>
          </a:p>
        </p:txBody>
      </p:sp>
      <p:sp>
        <p:nvSpPr>
          <p:cNvPr id="37893" name="Textfeld 3"/>
          <p:cNvSpPr txBox="1">
            <a:spLocks noChangeArrowheads="1"/>
          </p:cNvSpPr>
          <p:nvPr/>
        </p:nvSpPr>
        <p:spPr bwMode="auto">
          <a:xfrm>
            <a:off x="3260725" y="3976688"/>
            <a:ext cx="38004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atom-dimer decay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(weakly bound halo dimer)</a:t>
            </a:r>
          </a:p>
        </p:txBody>
      </p:sp>
      <p:sp>
        <p:nvSpPr>
          <p:cNvPr id="37894" name="Rectangle 51"/>
          <p:cNvSpPr>
            <a:spLocks noChangeArrowheads="1"/>
          </p:cNvSpPr>
          <p:nvPr/>
        </p:nvSpPr>
        <p:spPr bwMode="auto">
          <a:xfrm>
            <a:off x="877888" y="1231900"/>
            <a:ext cx="1841500" cy="1617663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895" name="Oval 20"/>
          <p:cNvSpPr>
            <a:spLocks noChangeAspect="1" noChangeArrowheads="1"/>
          </p:cNvSpPr>
          <p:nvPr/>
        </p:nvSpPr>
        <p:spPr bwMode="auto">
          <a:xfrm>
            <a:off x="1997075" y="17907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896" name="Oval 27"/>
          <p:cNvSpPr>
            <a:spLocks noChangeAspect="1" noChangeArrowheads="1"/>
          </p:cNvSpPr>
          <p:nvPr/>
        </p:nvSpPr>
        <p:spPr bwMode="auto">
          <a:xfrm>
            <a:off x="1528763" y="16017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E860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897" name="Oval 36"/>
          <p:cNvSpPr>
            <a:spLocks noChangeAspect="1" noChangeArrowheads="1"/>
          </p:cNvSpPr>
          <p:nvPr/>
        </p:nvSpPr>
        <p:spPr bwMode="auto">
          <a:xfrm>
            <a:off x="1519238" y="1947863"/>
            <a:ext cx="427037" cy="425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898" name="Ellipse 8"/>
          <p:cNvSpPr>
            <a:spLocks noChangeArrowheads="1"/>
          </p:cNvSpPr>
          <p:nvPr/>
        </p:nvSpPr>
        <p:spPr bwMode="auto">
          <a:xfrm>
            <a:off x="1306513" y="1508125"/>
            <a:ext cx="1008062" cy="1009650"/>
          </a:xfrm>
          <a:prstGeom prst="ellipse">
            <a:avLst/>
          </a:prstGeom>
          <a:noFill/>
          <a:ln w="38100" algn="ctr">
            <a:solidFill>
              <a:srgbClr val="F8F8F8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899" name="Oval 36"/>
          <p:cNvSpPr>
            <a:spLocks noChangeAspect="1" noChangeArrowheads="1"/>
          </p:cNvSpPr>
          <p:nvPr/>
        </p:nvSpPr>
        <p:spPr bwMode="auto">
          <a:xfrm>
            <a:off x="1900238" y="4144963"/>
            <a:ext cx="425450" cy="4254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D304FC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7900" name="Gruppieren 10"/>
          <p:cNvGrpSpPr>
            <a:grpSpLocks/>
          </p:cNvGrpSpPr>
          <p:nvPr/>
        </p:nvGrpSpPr>
        <p:grpSpPr bwMode="auto">
          <a:xfrm>
            <a:off x="1347788" y="4298950"/>
            <a:ext cx="649287" cy="647700"/>
            <a:chOff x="4198627" y="6044602"/>
            <a:chExt cx="648000" cy="647623"/>
          </a:xfrm>
        </p:grpSpPr>
        <p:sp>
          <p:nvSpPr>
            <p:cNvPr id="37908" name="Oval 68"/>
            <p:cNvSpPr>
              <a:spLocks noChangeAspect="1" noChangeArrowheads="1"/>
            </p:cNvSpPr>
            <p:nvPr/>
          </p:nvSpPr>
          <p:spPr bwMode="auto">
            <a:xfrm>
              <a:off x="4198627" y="6044602"/>
              <a:ext cx="648000" cy="64762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99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09" name="Oval 20"/>
            <p:cNvSpPr>
              <a:spLocks noChangeAspect="1" noChangeArrowheads="1"/>
            </p:cNvSpPr>
            <p:nvPr/>
          </p:nvSpPr>
          <p:spPr bwMode="auto">
            <a:xfrm>
              <a:off x="4372697" y="6101629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7910" name="Oval 27"/>
            <p:cNvSpPr>
              <a:spLocks noChangeAspect="1" noChangeArrowheads="1"/>
            </p:cNvSpPr>
            <p:nvPr/>
          </p:nvSpPr>
          <p:spPr bwMode="auto">
            <a:xfrm>
              <a:off x="4403149" y="6387728"/>
              <a:ext cx="260350" cy="26035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E860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7901" name="Ellipse 14"/>
          <p:cNvSpPr>
            <a:spLocks noChangeAspect="1"/>
          </p:cNvSpPr>
          <p:nvPr/>
        </p:nvSpPr>
        <p:spPr bwMode="auto">
          <a:xfrm>
            <a:off x="1235075" y="3919538"/>
            <a:ext cx="1220788" cy="1222375"/>
          </a:xfrm>
          <a:prstGeom prst="ellipse">
            <a:avLst/>
          </a:prstGeom>
          <a:noFill/>
          <a:ln w="38100" algn="ctr">
            <a:solidFill>
              <a:srgbClr val="F8F8F8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7902" name="Textfeld 16"/>
          <p:cNvSpPr txBox="1">
            <a:spLocks noChangeArrowheads="1"/>
          </p:cNvSpPr>
          <p:nvPr/>
        </p:nvSpPr>
        <p:spPr bwMode="auto">
          <a:xfrm>
            <a:off x="7600950" y="1425575"/>
            <a:ext cx="75406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80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sp>
        <p:nvSpPr>
          <p:cNvPr id="37903" name="Textfeld 17"/>
          <p:cNvSpPr txBox="1">
            <a:spLocks noChangeArrowheads="1"/>
          </p:cNvSpPr>
          <p:nvPr/>
        </p:nvSpPr>
        <p:spPr bwMode="auto">
          <a:xfrm>
            <a:off x="7526338" y="3868738"/>
            <a:ext cx="755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8000">
                <a:solidFill>
                  <a:srgbClr val="FF0000"/>
                </a:solidFill>
                <a:latin typeface="Arial" charset="0"/>
                <a:cs typeface="Arial" charset="0"/>
              </a:rPr>
              <a:t>?</a:t>
            </a:r>
          </a:p>
        </p:txBody>
      </p:sp>
      <p:grpSp>
        <p:nvGrpSpPr>
          <p:cNvPr id="3" name="Gruppieren 21"/>
          <p:cNvGrpSpPr>
            <a:grpSpLocks/>
          </p:cNvGrpSpPr>
          <p:nvPr/>
        </p:nvGrpSpPr>
        <p:grpSpPr bwMode="auto">
          <a:xfrm>
            <a:off x="3490913" y="2660650"/>
            <a:ext cx="4995862" cy="2894013"/>
            <a:chOff x="3800104" y="2683823"/>
            <a:chExt cx="4995278" cy="2894140"/>
          </a:xfrm>
        </p:grpSpPr>
        <p:sp>
          <p:nvSpPr>
            <p:cNvPr id="37906" name="Textfeld 18"/>
            <p:cNvSpPr txBox="1">
              <a:spLocks noChangeArrowheads="1"/>
            </p:cNvSpPr>
            <p:nvPr/>
          </p:nvSpPr>
          <p:spPr bwMode="auto">
            <a:xfrm>
              <a:off x="3800104" y="2683823"/>
              <a:ext cx="499527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400" i="1">
                  <a:solidFill>
                    <a:srgbClr val="080808"/>
                  </a:solidFill>
                  <a:latin typeface="Arial" charset="0"/>
                  <a:cs typeface="Arial" charset="0"/>
                </a:rPr>
                <a:t>our educated guess: moderate loss</a:t>
              </a:r>
            </a:p>
          </p:txBody>
        </p:sp>
        <p:sp>
          <p:nvSpPr>
            <p:cNvPr id="37907" name="Textfeld 19"/>
            <p:cNvSpPr txBox="1">
              <a:spLocks noChangeArrowheads="1"/>
            </p:cNvSpPr>
            <p:nvPr/>
          </p:nvSpPr>
          <p:spPr bwMode="auto">
            <a:xfrm>
              <a:off x="3905012" y="5116298"/>
              <a:ext cx="45496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DE" sz="2400" i="1">
                  <a:solidFill>
                    <a:srgbClr val="080808"/>
                  </a:solidFill>
                  <a:latin typeface="Arial" charset="0"/>
                  <a:cs typeface="Arial" charset="0"/>
                </a:rPr>
                <a:t>our educated guess: strong loss</a:t>
              </a:r>
            </a:p>
          </p:txBody>
        </p:sp>
      </p:grp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1235075" y="5830888"/>
            <a:ext cx="69786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FF0000"/>
                </a:solidFill>
                <a:latin typeface="Arial" charset="0"/>
                <a:cs typeface="Arial" charset="0"/>
              </a:rPr>
              <a:t>… but three-body physics is full of surprises, </a:t>
            </a:r>
          </a:p>
          <a:p>
            <a:pPr algn="l"/>
            <a:r>
              <a:rPr lang="de-DE" sz="2400">
                <a:solidFill>
                  <a:srgbClr val="080808"/>
                </a:solidFill>
                <a:latin typeface="Arial" charset="0"/>
                <a:cs typeface="Arial" charset="0"/>
              </a:rPr>
              <a:t>e.g. „Efimov-type“ loss resonances, loss minima…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893818" y="504967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this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slide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made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 May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 bwMode="auto">
          <a:xfrm>
            <a:off x="388938" y="2698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solidFill>
                  <a:srgbClr val="080808"/>
                </a:solidFill>
                <a:latin typeface="Arial" charset="0"/>
                <a:cs typeface="Arial" charset="0"/>
              </a:rPr>
              <a:t>next experimental step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0300" y="1039813"/>
            <a:ext cx="363378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Gerade Verbindung mit Pfeil 3"/>
          <p:cNvCxnSpPr>
            <a:cxnSpLocks noChangeShapeType="1"/>
          </p:cNvCxnSpPr>
          <p:nvPr/>
        </p:nvCxnSpPr>
        <p:spPr bwMode="auto">
          <a:xfrm rot="5400000" flipH="1" flipV="1">
            <a:off x="6483350" y="2613025"/>
            <a:ext cx="831850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8917" name="Textfeld 4"/>
          <p:cNvSpPr txBox="1">
            <a:spLocks noChangeArrowheads="1"/>
          </p:cNvSpPr>
          <p:nvPr/>
        </p:nvSpPr>
        <p:spPr bwMode="auto">
          <a:xfrm>
            <a:off x="6673850" y="18526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Arial" charset="0"/>
                <a:cs typeface="Arial" charset="0"/>
              </a:rPr>
              <a:t>variable B-field</a:t>
            </a:r>
          </a:p>
        </p:txBody>
      </p:sp>
      <p:sp>
        <p:nvSpPr>
          <p:cNvPr id="38918" name="Textfeld 5"/>
          <p:cNvSpPr txBox="1">
            <a:spLocks noChangeArrowheads="1"/>
          </p:cNvSpPr>
          <p:nvPr/>
        </p:nvSpPr>
        <p:spPr bwMode="auto">
          <a:xfrm>
            <a:off x="334963" y="1509713"/>
            <a:ext cx="428783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explore three-body decay and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sympathetic cooling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of </a:t>
            </a:r>
            <a:r>
              <a:rPr lang="de-DE" sz="2400" baseline="30000">
                <a:solidFill>
                  <a:srgbClr val="002060"/>
                </a:solidFill>
                <a:latin typeface="Arial" charset="0"/>
                <a:cs typeface="Arial" charset="0"/>
              </a:rPr>
              <a:t>40</a:t>
            </a:r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K immersed into a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near-resonant </a:t>
            </a:r>
            <a:r>
              <a:rPr lang="de-DE" sz="2400" baseline="30000">
                <a:solidFill>
                  <a:srgbClr val="002060"/>
                </a:solidFill>
                <a:latin typeface="Arial" charset="0"/>
                <a:cs typeface="Arial" charset="0"/>
              </a:rPr>
              <a:t>6</a:t>
            </a:r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Li spin mixture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8122" y="3990108"/>
            <a:ext cx="8605241" cy="1569660"/>
          </a:xfrm>
          <a:prstGeom prst="rect">
            <a:avLst/>
          </a:prstGeom>
          <a:solidFill>
            <a:srgbClr val="F8F8F8"/>
          </a:solidFill>
          <a:ln w="38100" cmpd="sng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de-DE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important</a:t>
            </a:r>
            <a:r>
              <a:rPr lang="de-DE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question</a:t>
            </a:r>
            <a:r>
              <a:rPr lang="de-DE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awaiting</a:t>
            </a:r>
            <a:r>
              <a:rPr lang="de-DE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experimental </a:t>
            </a:r>
            <a:r>
              <a:rPr lang="de-DE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answer</a:t>
            </a:r>
            <a:r>
              <a:rPr lang="de-DE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l">
              <a:defRPr/>
            </a:pPr>
            <a:endParaRPr lang="de-DE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defRPr/>
            </a:pP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does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realistic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scenario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 </a:t>
            </a:r>
            <a:r>
              <a:rPr lang="de-DE" sz="240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three-component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Fermi gas</a:t>
            </a:r>
          </a:p>
          <a:p>
            <a:pPr algn="l">
              <a:defRPr/>
            </a:pP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exist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where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at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least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two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components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strongly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interacting</a:t>
            </a:r>
            <a:r>
              <a:rPr lang="de-DE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?</a:t>
            </a:r>
          </a:p>
          <a:p>
            <a:pPr algn="l">
              <a:defRPr/>
            </a:pPr>
            <a:endParaRPr lang="de-DE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279400" y="5765800"/>
            <a:ext cx="85915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or will future experiments on strongly interacting Fermi gases</a:t>
            </a:r>
          </a:p>
          <a:p>
            <a:pPr algn="l"/>
            <a:r>
              <a:rPr lang="de-DE" sz="2400">
                <a:solidFill>
                  <a:srgbClr val="002060"/>
                </a:solidFill>
                <a:latin typeface="Arial" charset="0"/>
                <a:cs typeface="Arial" charset="0"/>
              </a:rPr>
              <a:t>be restricted to two-component gases ?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893818" y="504967"/>
            <a:ext cx="321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this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slide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made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 May 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95005E-6 L 0.07344 3.95005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61642" y="95228"/>
            <a:ext cx="8229600" cy="65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strong </a:t>
            </a:r>
            <a:r>
              <a:rPr lang="de-DE" sz="3200" dirty="0" err="1" smtClean="0">
                <a:solidFill>
                  <a:srgbClr val="080808"/>
                </a:solidFill>
                <a:latin typeface="Arial" charset="0"/>
                <a:cs typeface="Arial" charset="0"/>
              </a:rPr>
              <a:t>loss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 in a 3-comp. </a:t>
            </a:r>
            <a:r>
              <a:rPr lang="de-DE" sz="3200" baseline="300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6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Li </a:t>
            </a:r>
            <a:r>
              <a:rPr lang="de-DE" sz="3200" dirty="0" err="1" smtClean="0">
                <a:solidFill>
                  <a:srgbClr val="080808"/>
                </a:solidFill>
                <a:latin typeface="Arial" charset="0"/>
                <a:cs typeface="Arial" charset="0"/>
              </a:rPr>
              <a:t>spin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 </a:t>
            </a:r>
            <a:r>
              <a:rPr lang="de-DE" sz="3200" dirty="0" err="1" smtClean="0">
                <a:solidFill>
                  <a:srgbClr val="080808"/>
                </a:solidFill>
                <a:latin typeface="Arial" charset="0"/>
                <a:cs typeface="Arial" charset="0"/>
              </a:rPr>
              <a:t>mixture</a:t>
            </a:r>
            <a:endParaRPr lang="de-DE" sz="3200" dirty="0" smtClean="0">
              <a:solidFill>
                <a:srgbClr val="080808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54838" y="1187359"/>
            <a:ext cx="5660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three-body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err="1" smtClean="0">
                <a:latin typeface="Arial" pitchFamily="34" charset="0"/>
                <a:cs typeface="Arial" pitchFamily="34" charset="0"/>
              </a:rPr>
              <a:t>recombination</a:t>
            </a:r>
            <a:endParaRPr lang="de-DE" sz="2800" b="1" dirty="0" smtClean="0">
              <a:latin typeface="Arial" pitchFamily="34" charset="0"/>
              <a:cs typeface="Arial" pitchFamily="34" charset="0"/>
            </a:endParaRPr>
          </a:p>
          <a:p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lowest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three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spin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states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Li</a:t>
            </a:r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6735168" y="1357950"/>
            <a:ext cx="360000" cy="360000"/>
          </a:xfrm>
          <a:prstGeom prst="ellipse">
            <a:avLst/>
          </a:prstGeom>
          <a:solidFill>
            <a:srgbClr val="FF0000"/>
          </a:solidFill>
          <a:ln w="76200" cmpd="sng">
            <a:noFill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>
            <a:spLocks noChangeAspect="1"/>
          </p:cNvSpPr>
          <p:nvPr/>
        </p:nvSpPr>
        <p:spPr>
          <a:xfrm>
            <a:off x="6942159" y="1906136"/>
            <a:ext cx="360000" cy="360000"/>
          </a:xfrm>
          <a:prstGeom prst="ellipse">
            <a:avLst/>
          </a:prstGeom>
          <a:solidFill>
            <a:srgbClr val="FFFF00"/>
          </a:solidFill>
          <a:ln w="76200" cmpd="sng">
            <a:noFill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8" name="Ellipse 7"/>
          <p:cNvSpPr>
            <a:spLocks noChangeAspect="1"/>
          </p:cNvSpPr>
          <p:nvPr/>
        </p:nvSpPr>
        <p:spPr>
          <a:xfrm>
            <a:off x="7408458" y="1362499"/>
            <a:ext cx="360000" cy="360000"/>
          </a:xfrm>
          <a:prstGeom prst="ellipse">
            <a:avLst/>
          </a:prstGeom>
          <a:solidFill>
            <a:srgbClr val="0070C0"/>
          </a:solidFill>
          <a:ln w="76200" cmpd="sng">
            <a:noFill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/>
          <p:cNvGrpSpPr/>
          <p:nvPr/>
        </p:nvGrpSpPr>
        <p:grpSpPr>
          <a:xfrm>
            <a:off x="286602" y="2591654"/>
            <a:ext cx="8242962" cy="3922653"/>
            <a:chOff x="286602" y="2591654"/>
            <a:chExt cx="8242962" cy="392265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69649" y="2591654"/>
              <a:ext cx="5795678" cy="3296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feld 10"/>
            <p:cNvSpPr txBox="1"/>
            <p:nvPr/>
          </p:nvSpPr>
          <p:spPr>
            <a:xfrm>
              <a:off x="286602" y="6114197"/>
              <a:ext cx="82429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Ottenstein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et al., arXiv:0809.0587       S.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Jochim‘s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000" dirty="0" err="1" smtClean="0">
                  <a:latin typeface="Arial" pitchFamily="34" charset="0"/>
                  <a:cs typeface="Arial" pitchFamily="34" charset="0"/>
                </a:rPr>
                <a:t>group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in Heidelberg</a:t>
              </a:r>
            </a:p>
          </p:txBody>
        </p:sp>
      </p:grpSp>
      <p:sp>
        <p:nvSpPr>
          <p:cNvPr id="12" name="Textfeld 11"/>
          <p:cNvSpPr txBox="1"/>
          <p:nvPr/>
        </p:nvSpPr>
        <p:spPr>
          <a:xfrm>
            <a:off x="2634010" y="3862311"/>
            <a:ext cx="4578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extremely</a:t>
            </a:r>
            <a:r>
              <a:rPr lang="de-DE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fast </a:t>
            </a:r>
            <a:r>
              <a:rPr lang="de-DE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losses</a:t>
            </a:r>
            <a:r>
              <a:rPr lang="de-DE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3" name="Ellipse 8"/>
          <p:cNvSpPr>
            <a:spLocks noChangeArrowheads="1"/>
          </p:cNvSpPr>
          <p:nvPr/>
        </p:nvSpPr>
        <p:spPr bwMode="auto">
          <a:xfrm>
            <a:off x="6601846" y="1071395"/>
            <a:ext cx="1300210" cy="1289667"/>
          </a:xfrm>
          <a:prstGeom prst="ellipse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382133" y="1241950"/>
            <a:ext cx="3573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two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spin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states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Li </a:t>
            </a:r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4335450" y="4335437"/>
            <a:ext cx="360000" cy="360000"/>
          </a:xfrm>
          <a:prstGeom prst="ellipse">
            <a:avLst/>
          </a:prstGeom>
          <a:solidFill>
            <a:srgbClr val="FFFF00"/>
          </a:solidFill>
          <a:ln w="76200" cmpd="sng">
            <a:noFill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3"/>
              </a:solidFill>
            </a:endParaRPr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4128459" y="3787251"/>
            <a:ext cx="360000" cy="360000"/>
          </a:xfrm>
          <a:prstGeom prst="ellipse">
            <a:avLst/>
          </a:prstGeom>
          <a:solidFill>
            <a:srgbClr val="FF0000"/>
          </a:solidFill>
          <a:ln w="76200" cmpd="sng">
            <a:noFill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>
            <a:off x="2101769" y="3953793"/>
            <a:ext cx="2071266" cy="1012474"/>
            <a:chOff x="2074473" y="3953793"/>
            <a:chExt cx="2071266" cy="1012474"/>
          </a:xfrm>
        </p:grpSpPr>
        <p:sp>
          <p:nvSpPr>
            <p:cNvPr id="8" name="Geschweifte Klammer links 7"/>
            <p:cNvSpPr/>
            <p:nvPr/>
          </p:nvSpPr>
          <p:spPr>
            <a:xfrm rot="-1200000">
              <a:off x="3643968" y="3953793"/>
              <a:ext cx="501771" cy="922965"/>
            </a:xfrm>
            <a:prstGeom prst="leftBrace">
              <a:avLst/>
            </a:prstGeom>
            <a:ln w="38100" cmpd="sng">
              <a:solidFill>
                <a:schemeClr val="accent2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074473" y="4135270"/>
              <a:ext cx="172515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i="1" dirty="0" smtClean="0">
                  <a:latin typeface="Arial" pitchFamily="34" charset="0"/>
                  <a:cs typeface="Arial" pitchFamily="34" charset="0"/>
                </a:rPr>
                <a:t>Feshbach</a:t>
              </a:r>
            </a:p>
            <a:p>
              <a:r>
                <a:rPr lang="de-DE" sz="2400" b="1" i="1" dirty="0" err="1" smtClean="0">
                  <a:latin typeface="Arial" pitchFamily="34" charset="0"/>
                  <a:cs typeface="Arial" pitchFamily="34" charset="0"/>
                </a:rPr>
                <a:t>resonance</a:t>
              </a:r>
              <a:endParaRPr lang="de-DE" sz="2400" b="1" i="1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3796366" y="2595350"/>
            <a:ext cx="2994881" cy="2984226"/>
            <a:chOff x="3769070" y="2595350"/>
            <a:chExt cx="2994881" cy="2984226"/>
          </a:xfrm>
        </p:grpSpPr>
        <p:sp>
          <p:nvSpPr>
            <p:cNvPr id="11" name="Geschweifte Klammer links 10"/>
            <p:cNvSpPr/>
            <p:nvPr/>
          </p:nvSpPr>
          <p:spPr>
            <a:xfrm rot="14419083">
              <a:off x="4956429" y="4351854"/>
              <a:ext cx="501771" cy="922965"/>
            </a:xfrm>
            <a:prstGeom prst="leftBrace">
              <a:avLst/>
            </a:prstGeom>
            <a:ln w="28575" cmpd="sng">
              <a:solidFill>
                <a:schemeClr val="accent2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763082" y="5117911"/>
              <a:ext cx="2000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latin typeface="Arial" pitchFamily="34" charset="0"/>
                  <a:cs typeface="Arial" pitchFamily="34" charset="0"/>
                </a:rPr>
                <a:t>non-resonant</a:t>
              </a:r>
            </a:p>
          </p:txBody>
        </p:sp>
        <p:sp>
          <p:nvSpPr>
            <p:cNvPr id="13" name="Geschweifte Klammer links 12"/>
            <p:cNvSpPr/>
            <p:nvPr/>
          </p:nvSpPr>
          <p:spPr>
            <a:xfrm rot="5019969">
              <a:off x="4412791" y="2880171"/>
              <a:ext cx="501771" cy="922965"/>
            </a:xfrm>
            <a:prstGeom prst="leftBrace">
              <a:avLst/>
            </a:prstGeom>
            <a:ln w="28575" cmpd="sng">
              <a:solidFill>
                <a:schemeClr val="accent2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769070" y="2595350"/>
              <a:ext cx="2000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latin typeface="Arial" pitchFamily="34" charset="0"/>
                  <a:cs typeface="Arial" pitchFamily="34" charset="0"/>
                </a:rPr>
                <a:t>non-resonant</a:t>
              </a: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312688" y="1241950"/>
            <a:ext cx="3935693" cy="3098038"/>
            <a:chOff x="4312688" y="1241950"/>
            <a:chExt cx="3935693" cy="3098038"/>
          </a:xfrm>
        </p:grpSpPr>
        <p:sp>
          <p:nvSpPr>
            <p:cNvPr id="16" name="Ellipse 15"/>
            <p:cNvSpPr>
              <a:spLocks noChangeAspect="1"/>
            </p:cNvSpPr>
            <p:nvPr/>
          </p:nvSpPr>
          <p:spPr>
            <a:xfrm>
              <a:off x="4829044" y="3723561"/>
              <a:ext cx="616427" cy="616427"/>
            </a:xfrm>
            <a:prstGeom prst="ellipse">
              <a:avLst/>
            </a:prstGeom>
            <a:solidFill>
              <a:srgbClr val="0099FF"/>
            </a:solidFill>
            <a:ln w="76200" cmpd="sng">
              <a:noFill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312688" y="1241950"/>
              <a:ext cx="39356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dirty="0" smtClean="0">
                  <a:latin typeface="Arial" pitchFamily="34" charset="0"/>
                  <a:cs typeface="Arial" pitchFamily="34" charset="0"/>
                </a:rPr>
                <a:t>+   </a:t>
              </a:r>
              <a:r>
                <a:rPr lang="de-DE" sz="2800" dirty="0" err="1" smtClean="0">
                  <a:latin typeface="Arial" pitchFamily="34" charset="0"/>
                  <a:cs typeface="Arial" pitchFamily="34" charset="0"/>
                </a:rPr>
                <a:t>one</a:t>
              </a:r>
              <a:r>
                <a:rPr lang="de-DE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800" dirty="0" err="1" smtClean="0">
                  <a:latin typeface="Arial" pitchFamily="34" charset="0"/>
                  <a:cs typeface="Arial" pitchFamily="34" charset="0"/>
                </a:rPr>
                <a:t>spin</a:t>
              </a:r>
              <a:r>
                <a:rPr lang="de-DE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800" dirty="0" err="1" smtClean="0">
                  <a:latin typeface="Arial" pitchFamily="34" charset="0"/>
                  <a:cs typeface="Arial" pitchFamily="34" charset="0"/>
                </a:rPr>
                <a:t>state</a:t>
              </a:r>
              <a:r>
                <a:rPr lang="de-DE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800" dirty="0" err="1" smtClean="0">
                  <a:latin typeface="Arial" pitchFamily="34" charset="0"/>
                  <a:cs typeface="Arial" pitchFamily="34" charset="0"/>
                </a:rPr>
                <a:t>of</a:t>
              </a:r>
              <a:r>
                <a:rPr lang="de-DE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800" baseline="30000" dirty="0" smtClean="0">
                  <a:latin typeface="Arial" pitchFamily="34" charset="0"/>
                  <a:cs typeface="Arial" pitchFamily="34" charset="0"/>
                </a:rPr>
                <a:t>40</a:t>
              </a:r>
              <a:r>
                <a:rPr lang="de-DE" sz="2800" dirty="0" smtClean="0">
                  <a:latin typeface="Arial" pitchFamily="34" charset="0"/>
                  <a:cs typeface="Arial" pitchFamily="34" charset="0"/>
                </a:rPr>
                <a:t>K</a:t>
              </a:r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6277967" y="3248161"/>
            <a:ext cx="22413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i="1" dirty="0" err="1" smtClean="0">
                <a:latin typeface="Comic Sans MS" pitchFamily="66" charset="0"/>
              </a:rPr>
              <a:t>stable</a:t>
            </a:r>
            <a:endParaRPr lang="de-DE" sz="4400" i="1" dirty="0" smtClean="0">
              <a:latin typeface="Comic Sans MS" pitchFamily="66" charset="0"/>
            </a:endParaRPr>
          </a:p>
          <a:p>
            <a:r>
              <a:rPr lang="de-DE" sz="4400" i="1" dirty="0" err="1" smtClean="0">
                <a:latin typeface="Comic Sans MS" pitchFamily="66" charset="0"/>
              </a:rPr>
              <a:t>or</a:t>
            </a:r>
            <a:r>
              <a:rPr lang="de-DE" sz="4400" i="1" dirty="0" smtClean="0">
                <a:latin typeface="Comic Sans MS" pitchFamily="66" charset="0"/>
              </a:rPr>
              <a:t> not ?</a:t>
            </a:r>
            <a:endParaRPr lang="de-DE" sz="4400" i="1" dirty="0" err="1" smtClean="0">
              <a:latin typeface="Comic Sans MS" pitchFamily="66" charset="0"/>
            </a:endParaRPr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 bwMode="auto">
          <a:xfrm>
            <a:off x="361642" y="95228"/>
            <a:ext cx="8229600" cy="655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3200" dirty="0" err="1" smtClean="0">
                <a:solidFill>
                  <a:srgbClr val="080808"/>
                </a:solidFill>
                <a:latin typeface="Arial" charset="0"/>
                <a:cs typeface="Arial" charset="0"/>
              </a:rPr>
              <a:t>how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 </a:t>
            </a:r>
            <a:r>
              <a:rPr lang="de-DE" sz="3200" dirty="0" err="1" smtClean="0">
                <a:solidFill>
                  <a:srgbClr val="080808"/>
                </a:solidFill>
                <a:latin typeface="Arial" charset="0"/>
                <a:cs typeface="Arial" charset="0"/>
              </a:rPr>
              <a:t>about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 a </a:t>
            </a:r>
            <a:r>
              <a:rPr lang="de-DE" sz="3200" baseline="300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6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Li – </a:t>
            </a:r>
            <a:r>
              <a:rPr lang="de-DE" sz="3200" baseline="300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40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K </a:t>
            </a:r>
            <a:r>
              <a:rPr lang="de-DE" sz="3200" dirty="0" err="1" smtClean="0">
                <a:solidFill>
                  <a:srgbClr val="080808"/>
                </a:solidFill>
                <a:latin typeface="Arial" charset="0"/>
                <a:cs typeface="Arial" charset="0"/>
              </a:rPr>
              <a:t>mixture</a:t>
            </a:r>
            <a:r>
              <a:rPr lang="de-DE" sz="3200" dirty="0" smtClean="0">
                <a:solidFill>
                  <a:srgbClr val="080808"/>
                </a:solidFill>
                <a:latin typeface="Arial" charset="0"/>
                <a:cs typeface="Arial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08Sep11 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60" y="1112634"/>
            <a:ext cx="6885796" cy="532938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15652" y="2811442"/>
            <a:ext cx="96212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&gt; 0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287676" y="2786419"/>
            <a:ext cx="96212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&lt; 0 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1858371" y="4121627"/>
            <a:ext cx="5238466" cy="1080447"/>
            <a:chOff x="1803779" y="3944203"/>
            <a:chExt cx="5238466" cy="1080447"/>
          </a:xfrm>
          <a:solidFill>
            <a:schemeClr val="bg1"/>
          </a:solidFill>
        </p:grpSpPr>
        <p:sp>
          <p:nvSpPr>
            <p:cNvPr id="8" name="Rechteck 7"/>
            <p:cNvSpPr/>
            <p:nvPr/>
          </p:nvSpPr>
          <p:spPr>
            <a:xfrm>
              <a:off x="3875964" y="3944203"/>
              <a:ext cx="3166281" cy="327546"/>
            </a:xfrm>
            <a:prstGeom prst="rect">
              <a:avLst/>
            </a:prstGeom>
            <a:grpFill/>
            <a:ln w="76200" cmpd="sng">
              <a:noFill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/>
            <p:cNvSpPr/>
            <p:nvPr/>
          </p:nvSpPr>
          <p:spPr>
            <a:xfrm>
              <a:off x="1803779" y="4314967"/>
              <a:ext cx="871181" cy="570932"/>
            </a:xfrm>
            <a:prstGeom prst="rect">
              <a:avLst/>
            </a:prstGeom>
            <a:grpFill/>
            <a:ln w="76200" cmpd="sng">
              <a:noFill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/>
            <p:cNvSpPr/>
            <p:nvPr/>
          </p:nvSpPr>
          <p:spPr>
            <a:xfrm>
              <a:off x="2706806" y="4258101"/>
              <a:ext cx="923498" cy="766549"/>
            </a:xfrm>
            <a:prstGeom prst="rect">
              <a:avLst/>
            </a:prstGeom>
            <a:grpFill/>
            <a:ln w="76200" cmpd="sng">
              <a:noFill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3514299" y="4080680"/>
              <a:ext cx="648268" cy="354842"/>
            </a:xfrm>
            <a:prstGeom prst="rect">
              <a:avLst/>
            </a:prstGeom>
            <a:grpFill/>
            <a:ln w="76200" cmpd="sng">
              <a:noFill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2" name="Gerade Verbindung 11"/>
          <p:cNvCxnSpPr/>
          <p:nvPr/>
        </p:nvCxnSpPr>
        <p:spPr>
          <a:xfrm rot="5400000">
            <a:off x="1542198" y="3452887"/>
            <a:ext cx="4558352" cy="1588"/>
          </a:xfrm>
          <a:prstGeom prst="line">
            <a:avLst/>
          </a:prstGeom>
          <a:ln w="38100" cmpd="sng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098043" y="3398299"/>
            <a:ext cx="162416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resonance</a:t>
            </a:r>
            <a:endParaRPr lang="de-DE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29038" y="4885901"/>
            <a:ext cx="746390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high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stability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on top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resonance</a:t>
            </a:r>
            <a:endParaRPr lang="de-DE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its</a:t>
            </a:r>
            <a:r>
              <a:rPr lang="de-DE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a&lt;0-side</a:t>
            </a:r>
          </a:p>
          <a:p>
            <a:pPr algn="ctr"/>
            <a:r>
              <a:rPr lang="de-DE" sz="32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very</a:t>
            </a:r>
            <a:r>
              <a:rPr lang="de-DE" sz="32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good</a:t>
            </a:r>
            <a:r>
              <a:rPr lang="de-DE" sz="32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news</a:t>
            </a:r>
            <a:r>
              <a:rPr lang="de-DE" sz="32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!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464025" y="641444"/>
            <a:ext cx="6999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strongly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interacting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degenerate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spin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mixture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aseline="30000" dirty="0" smtClean="0">
                <a:latin typeface="Arial" pitchFamily="34" charset="0"/>
                <a:cs typeface="Arial" pitchFamily="34" charset="0"/>
              </a:rPr>
              <a:t>6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Li</a:t>
            </a:r>
          </a:p>
        </p:txBody>
      </p:sp>
      <p:sp>
        <p:nvSpPr>
          <p:cNvPr id="16" name="Rechteck 15"/>
          <p:cNvSpPr/>
          <p:nvPr/>
        </p:nvSpPr>
        <p:spPr>
          <a:xfrm>
            <a:off x="7446530" y="632109"/>
            <a:ext cx="899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de-DE" sz="2400" b="1" baseline="30000" dirty="0" smtClean="0">
                <a:latin typeface="Arial" pitchFamily="34" charset="0"/>
                <a:cs typeface="Arial" pitchFamily="34" charset="0"/>
              </a:rPr>
              <a:t>40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K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27296" y="3152648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dirty="0" smtClean="0">
                <a:latin typeface="Arial" pitchFamily="34" charset="0"/>
                <a:cs typeface="Arial" pitchFamily="34" charset="0"/>
              </a:rPr>
              <a:t>after 1s</a:t>
            </a:r>
          </a:p>
          <a:p>
            <a:r>
              <a:rPr lang="de-DE" sz="1800" dirty="0" err="1" smtClean="0">
                <a:latin typeface="Arial" pitchFamily="34" charset="0"/>
                <a:cs typeface="Arial" pitchFamily="34" charset="0"/>
              </a:rPr>
              <a:t>storage</a:t>
            </a:r>
            <a:endParaRPr lang="de-DE" sz="1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8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hteck 19"/>
          <p:cNvSpPr>
            <a:spLocks noChangeArrowheads="1"/>
          </p:cNvSpPr>
          <p:nvPr/>
        </p:nvSpPr>
        <p:spPr bwMode="auto">
          <a:xfrm>
            <a:off x="0" y="0"/>
            <a:ext cx="9144000" cy="887413"/>
          </a:xfrm>
          <a:prstGeom prst="rect">
            <a:avLst/>
          </a:prstGeom>
          <a:solidFill>
            <a:srgbClr val="080808"/>
          </a:solidFill>
          <a:ln w="9525" algn="ctr">
            <a:solidFill>
              <a:srgbClr val="0808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39010" name="Rectangle 2"/>
          <p:cNvSpPr>
            <a:spLocks noChangeArrowheads="1"/>
          </p:cNvSpPr>
          <p:nvPr/>
        </p:nvSpPr>
        <p:spPr bwMode="auto">
          <a:xfrm>
            <a:off x="7138988" y="3497263"/>
            <a:ext cx="2005012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DE" sz="2000" b="1">
                <a:solidFill>
                  <a:srgbClr val="FFFF00"/>
                </a:solidFill>
                <a:latin typeface="OfficinaSansITCPro Book" pitchFamily="50" charset="0"/>
                <a:ea typeface="MS PGothic" pitchFamily="34" charset="-128"/>
              </a:rPr>
              <a:t>Devang </a:t>
            </a:r>
          </a:p>
          <a:p>
            <a:pPr eaLnBrk="0" hangingPunct="0">
              <a:defRPr/>
            </a:pPr>
            <a:r>
              <a:rPr lang="de-DE" sz="2000" b="1">
                <a:solidFill>
                  <a:srgbClr val="FFFF00"/>
                </a:solidFill>
                <a:latin typeface="OfficinaSansITCPro Book" pitchFamily="50" charset="0"/>
                <a:ea typeface="MS PGothic" pitchFamily="34" charset="-128"/>
              </a:rPr>
              <a:t>Naik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685800" y="355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3600" i="1">
                <a:solidFill>
                  <a:schemeClr val="tx2"/>
                </a:solidFill>
              </a:rPr>
              <a:t>The team</a:t>
            </a:r>
          </a:p>
        </p:txBody>
      </p:sp>
      <p:pic>
        <p:nvPicPr>
          <p:cNvPr id="4198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66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90588" y="3124200"/>
            <a:ext cx="7316787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Fermi-Fermi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mixture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available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lab!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873125" y="3845497"/>
            <a:ext cx="73533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several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interspecies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resonances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observed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1508125" y="4282744"/>
            <a:ext cx="5934075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scattering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properties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de-DE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understood</a:t>
            </a:r>
            <a:r>
              <a:rPr lang="de-DE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!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85800" y="5061236"/>
            <a:ext cx="7666038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“friendly” three-body properties</a:t>
            </a:r>
          </a:p>
        </p:txBody>
      </p:sp>
    </p:spTree>
  </p:cSld>
  <p:clrMapOvr>
    <a:masterClrMapping/>
  </p:clrMapOvr>
  <p:transition spd="med" advTm="350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236538" y="1563688"/>
            <a:ext cx="8666162" cy="3427412"/>
          </a:xfrm>
          <a:prstGeom prst="rect">
            <a:avLst/>
          </a:prstGeom>
          <a:solidFill>
            <a:schemeClr val="tx1"/>
          </a:solidFill>
          <a:ln w="5715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64" name="Oval 72"/>
          <p:cNvSpPr>
            <a:spLocks noChangeArrowheads="1"/>
          </p:cNvSpPr>
          <p:nvPr/>
        </p:nvSpPr>
        <p:spPr bwMode="auto">
          <a:xfrm rot="-1638093">
            <a:off x="7056438" y="3308350"/>
            <a:ext cx="1223962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63" name="Oval 71"/>
          <p:cNvSpPr>
            <a:spLocks noChangeArrowheads="1"/>
          </p:cNvSpPr>
          <p:nvPr/>
        </p:nvSpPr>
        <p:spPr bwMode="auto">
          <a:xfrm rot="-874221">
            <a:off x="2846388" y="1790700"/>
            <a:ext cx="1223962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62" name="Oval 70"/>
          <p:cNvSpPr>
            <a:spLocks noChangeArrowheads="1"/>
          </p:cNvSpPr>
          <p:nvPr/>
        </p:nvSpPr>
        <p:spPr bwMode="auto">
          <a:xfrm>
            <a:off x="4746625" y="3024188"/>
            <a:ext cx="1223963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61" name="Oval 69"/>
          <p:cNvSpPr>
            <a:spLocks noChangeArrowheads="1"/>
          </p:cNvSpPr>
          <p:nvPr/>
        </p:nvSpPr>
        <p:spPr bwMode="auto">
          <a:xfrm rot="1119398">
            <a:off x="3511550" y="3998913"/>
            <a:ext cx="1223963" cy="7588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60" name="Oval 68"/>
          <p:cNvSpPr>
            <a:spLocks noChangeArrowheads="1"/>
          </p:cNvSpPr>
          <p:nvPr/>
        </p:nvSpPr>
        <p:spPr bwMode="auto">
          <a:xfrm rot="7885472">
            <a:off x="410369" y="2551907"/>
            <a:ext cx="1239837" cy="7810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99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4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Ultracold alkali fermions</a:t>
            </a:r>
          </a:p>
        </p:txBody>
      </p:sp>
      <p:sp>
        <p:nvSpPr>
          <p:cNvPr id="955412" name="Oval 20"/>
          <p:cNvSpPr>
            <a:spLocks noChangeAspect="1" noChangeArrowheads="1"/>
          </p:cNvSpPr>
          <p:nvPr/>
        </p:nvSpPr>
        <p:spPr bwMode="auto">
          <a:xfrm>
            <a:off x="1687513" y="215265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15" name="Oval 23"/>
          <p:cNvSpPr>
            <a:spLocks noChangeAspect="1" noChangeArrowheads="1"/>
          </p:cNvSpPr>
          <p:nvPr/>
        </p:nvSpPr>
        <p:spPr bwMode="auto">
          <a:xfrm>
            <a:off x="2974975" y="1916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17" name="Oval 25"/>
          <p:cNvSpPr>
            <a:spLocks noChangeAspect="1" noChangeArrowheads="1"/>
          </p:cNvSpPr>
          <p:nvPr/>
        </p:nvSpPr>
        <p:spPr bwMode="auto">
          <a:xfrm>
            <a:off x="2211388" y="46053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19" name="Oval 27"/>
          <p:cNvSpPr>
            <a:spLocks noChangeAspect="1" noChangeArrowheads="1"/>
          </p:cNvSpPr>
          <p:nvPr/>
        </p:nvSpPr>
        <p:spPr bwMode="auto">
          <a:xfrm>
            <a:off x="2609850" y="27209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21" name="Oval 29"/>
          <p:cNvSpPr>
            <a:spLocks noChangeAspect="1" noChangeArrowheads="1"/>
          </p:cNvSpPr>
          <p:nvPr/>
        </p:nvSpPr>
        <p:spPr bwMode="auto">
          <a:xfrm>
            <a:off x="2166938" y="24399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23" name="Oval 31"/>
          <p:cNvSpPr>
            <a:spLocks noChangeAspect="1" noChangeArrowheads="1"/>
          </p:cNvSpPr>
          <p:nvPr/>
        </p:nvSpPr>
        <p:spPr bwMode="auto">
          <a:xfrm>
            <a:off x="2249488" y="37433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25" name="Oval 33"/>
          <p:cNvSpPr>
            <a:spLocks noChangeAspect="1" noChangeArrowheads="1"/>
          </p:cNvSpPr>
          <p:nvPr/>
        </p:nvSpPr>
        <p:spPr bwMode="auto">
          <a:xfrm>
            <a:off x="8043863" y="315595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26" name="Oval 34"/>
          <p:cNvSpPr>
            <a:spLocks noChangeAspect="1" noChangeArrowheads="1"/>
          </p:cNvSpPr>
          <p:nvPr/>
        </p:nvSpPr>
        <p:spPr bwMode="auto">
          <a:xfrm>
            <a:off x="7069138" y="3149600"/>
            <a:ext cx="534987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27" name="Oval 35"/>
          <p:cNvSpPr>
            <a:spLocks noChangeAspect="1" noChangeArrowheads="1"/>
          </p:cNvSpPr>
          <p:nvPr/>
        </p:nvSpPr>
        <p:spPr bwMode="auto">
          <a:xfrm>
            <a:off x="6223000" y="221773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30" name="Oval 38"/>
          <p:cNvSpPr>
            <a:spLocks noChangeAspect="1" noChangeArrowheads="1"/>
          </p:cNvSpPr>
          <p:nvPr/>
        </p:nvSpPr>
        <p:spPr bwMode="auto">
          <a:xfrm>
            <a:off x="6108700" y="4268788"/>
            <a:ext cx="534988" cy="534987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33" name="Oval 41"/>
          <p:cNvSpPr>
            <a:spLocks noChangeAspect="1" noChangeArrowheads="1"/>
          </p:cNvSpPr>
          <p:nvPr/>
        </p:nvSpPr>
        <p:spPr bwMode="auto">
          <a:xfrm>
            <a:off x="8105775" y="1860550"/>
            <a:ext cx="534988" cy="534988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34" name="Oval 42"/>
          <p:cNvSpPr>
            <a:spLocks noChangeAspect="1" noChangeArrowheads="1"/>
          </p:cNvSpPr>
          <p:nvPr/>
        </p:nvSpPr>
        <p:spPr bwMode="auto">
          <a:xfrm>
            <a:off x="674688" y="22510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36" name="Oval 44"/>
          <p:cNvSpPr>
            <a:spLocks noChangeAspect="1" noChangeArrowheads="1"/>
          </p:cNvSpPr>
          <p:nvPr/>
        </p:nvSpPr>
        <p:spPr bwMode="auto">
          <a:xfrm>
            <a:off x="955675" y="176212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39" name="Oval 47"/>
          <p:cNvSpPr>
            <a:spLocks noChangeAspect="1" noChangeArrowheads="1"/>
          </p:cNvSpPr>
          <p:nvPr/>
        </p:nvSpPr>
        <p:spPr bwMode="auto">
          <a:xfrm>
            <a:off x="1001713" y="384968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544638" y="904875"/>
            <a:ext cx="857250" cy="630238"/>
            <a:chOff x="973" y="570"/>
            <a:chExt cx="540" cy="397"/>
          </a:xfrm>
        </p:grpSpPr>
        <p:sp>
          <p:nvSpPr>
            <p:cNvPr id="14371" name="Rectangle 48"/>
            <p:cNvSpPr>
              <a:spLocks noChangeArrowheads="1"/>
            </p:cNvSpPr>
            <p:nvPr/>
          </p:nvSpPr>
          <p:spPr bwMode="auto">
            <a:xfrm>
              <a:off x="1081" y="679"/>
              <a:ext cx="432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de-DE" sz="2400">
                  <a:solidFill>
                    <a:srgbClr val="FF3300"/>
                  </a:solidFill>
                  <a:latin typeface="Arial" charset="0"/>
                </a:rPr>
                <a:t>Li</a:t>
              </a:r>
            </a:p>
          </p:txBody>
        </p:sp>
        <p:sp>
          <p:nvSpPr>
            <p:cNvPr id="14372" name="Rectangle 49"/>
            <p:cNvSpPr>
              <a:spLocks noChangeArrowheads="1"/>
            </p:cNvSpPr>
            <p:nvPr/>
          </p:nvSpPr>
          <p:spPr bwMode="auto">
            <a:xfrm>
              <a:off x="973" y="570"/>
              <a:ext cx="19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rgbClr val="FF3300"/>
                  </a:solidFill>
                </a:rPr>
                <a:t>6</a:t>
              </a:r>
            </a:p>
          </p:txBody>
        </p:sp>
      </p:grpSp>
      <p:grpSp>
        <p:nvGrpSpPr>
          <p:cNvPr id="3" name="Group 64"/>
          <p:cNvGrpSpPr>
            <a:grpSpLocks/>
          </p:cNvGrpSpPr>
          <p:nvPr/>
        </p:nvGrpSpPr>
        <p:grpSpPr bwMode="auto">
          <a:xfrm>
            <a:off x="6777038" y="920750"/>
            <a:ext cx="684212" cy="577850"/>
            <a:chOff x="4269" y="580"/>
            <a:chExt cx="431" cy="364"/>
          </a:xfrm>
        </p:grpSpPr>
        <p:sp>
          <p:nvSpPr>
            <p:cNvPr id="14369" name="Rectangle 50"/>
            <p:cNvSpPr>
              <a:spLocks noChangeArrowheads="1"/>
            </p:cNvSpPr>
            <p:nvPr/>
          </p:nvSpPr>
          <p:spPr bwMode="auto">
            <a:xfrm>
              <a:off x="4455" y="656"/>
              <a:ext cx="245" cy="28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de-DE" sz="2400">
                  <a:solidFill>
                    <a:schemeClr val="accent2"/>
                  </a:solidFill>
                  <a:latin typeface="Arial" charset="0"/>
                </a:rPr>
                <a:t>K</a:t>
              </a:r>
            </a:p>
          </p:txBody>
        </p:sp>
        <p:sp>
          <p:nvSpPr>
            <p:cNvPr id="14370" name="Rectangle 51"/>
            <p:cNvSpPr>
              <a:spLocks noChangeArrowheads="1"/>
            </p:cNvSpPr>
            <p:nvPr/>
          </p:nvSpPr>
          <p:spPr bwMode="auto">
            <a:xfrm>
              <a:off x="4269" y="580"/>
              <a:ext cx="27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solidFill>
                    <a:schemeClr val="accent2"/>
                  </a:solidFill>
                </a:rPr>
                <a:t>40</a:t>
              </a:r>
            </a:p>
          </p:txBody>
        </p:sp>
      </p:grpSp>
      <p:sp>
        <p:nvSpPr>
          <p:cNvPr id="955444" name="Oval 52"/>
          <p:cNvSpPr>
            <a:spLocks noChangeAspect="1" noChangeArrowheads="1"/>
          </p:cNvSpPr>
          <p:nvPr/>
        </p:nvSpPr>
        <p:spPr bwMode="auto">
          <a:xfrm>
            <a:off x="2827338" y="3144838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45" name="Oval 53"/>
          <p:cNvSpPr>
            <a:spLocks noChangeAspect="1" noChangeArrowheads="1"/>
          </p:cNvSpPr>
          <p:nvPr/>
        </p:nvSpPr>
        <p:spPr bwMode="auto">
          <a:xfrm>
            <a:off x="3105150" y="363696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48" name="Oval 56"/>
          <p:cNvSpPr>
            <a:spLocks noChangeAspect="1" noChangeArrowheads="1"/>
          </p:cNvSpPr>
          <p:nvPr/>
        </p:nvSpPr>
        <p:spPr bwMode="auto">
          <a:xfrm>
            <a:off x="2798763" y="4321175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50" name="Oval 58"/>
          <p:cNvSpPr>
            <a:spLocks noChangeAspect="1" noChangeArrowheads="1"/>
          </p:cNvSpPr>
          <p:nvPr/>
        </p:nvSpPr>
        <p:spPr bwMode="auto">
          <a:xfrm>
            <a:off x="1597025" y="3059113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55453" name="Oval 61"/>
          <p:cNvSpPr>
            <a:spLocks noChangeAspect="1" noChangeArrowheads="1"/>
          </p:cNvSpPr>
          <p:nvPr/>
        </p:nvSpPr>
        <p:spPr bwMode="auto">
          <a:xfrm>
            <a:off x="674688" y="3454400"/>
            <a:ext cx="260350" cy="26035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66" name="Rectangle 66"/>
          <p:cNvSpPr>
            <a:spLocks noChangeArrowheads="1"/>
          </p:cNvSpPr>
          <p:nvPr/>
        </p:nvSpPr>
        <p:spPr bwMode="auto">
          <a:xfrm>
            <a:off x="4102100" y="985838"/>
            <a:ext cx="685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sz="2400">
                <a:latin typeface="Arial" charset="0"/>
              </a:rPr>
              <a:t>&amp;</a:t>
            </a:r>
          </a:p>
        </p:txBody>
      </p:sp>
      <p:sp>
        <p:nvSpPr>
          <p:cNvPr id="35" name="Textfeld 34"/>
          <p:cNvSpPr txBox="1"/>
          <p:nvPr/>
        </p:nvSpPr>
        <p:spPr>
          <a:xfrm>
            <a:off x="1119188" y="5281613"/>
            <a:ext cx="6983412" cy="769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let‘s</a:t>
            </a:r>
            <a:r>
              <a:rPr lang="de-DE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go</a:t>
            </a:r>
            <a:r>
              <a:rPr lang="de-DE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a </a:t>
            </a:r>
            <a:r>
              <a:rPr lang="de-DE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big</a:t>
            </a:r>
            <a:r>
              <a:rPr lang="de-DE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step</a:t>
            </a:r>
            <a:r>
              <a:rPr lang="de-DE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further</a:t>
            </a:r>
            <a:endParaRPr lang="de-DE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73050" y="6075363"/>
            <a:ext cx="8607425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de-D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pairing</a:t>
            </a:r>
            <a:r>
              <a:rPr lang="de-D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</a:t>
            </a:r>
            <a:r>
              <a:rPr lang="de-D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and</a:t>
            </a:r>
            <a:r>
              <a:rPr lang="de-DE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 superfluidity in a Fermi-Fermi </a:t>
            </a:r>
            <a:r>
              <a:rPr lang="de-DE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rial" pitchFamily="34" charset="0"/>
              </a:rPr>
              <a:t>mixture</a:t>
            </a:r>
            <a:endParaRPr lang="de-DE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advTm="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77556E-17 L 0.1908 2.77556E-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2342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0" dur="2000" fill="hold"/>
                                        <p:tgtEl>
                                          <p:spTgt spid="955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955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0.01493 0.047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55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46 -0.02014 L 0.59826 0.089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55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" y="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6511 -0.0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55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" y="-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7.40741E-7 L 0.51407 -0.015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55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" y="-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8148E-6 L 0.34079 -0.069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55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-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55504 -0.01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554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" y="-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03976 0.048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55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2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07407E-6 L 0.50156 0.2155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55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" y="10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075 -4.07407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55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9 0.04514 L 0.09809 0.15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55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5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-0.02662 L 0.12517 -0.036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55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" y="-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53594 0.002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55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" y="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6 L 0.15833 -0.1356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55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" y="-6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0" dur="2000" fill="hold"/>
                                        <p:tgtEl>
                                          <p:spTgt spid="955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48148E-6 L -0.6059 0.0854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55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-0.23159 -0.01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55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" y="-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-0.23924 1.85185E-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955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0.0559 0.0233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554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1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51164 -0.002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955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464" grpId="0" animBg="1"/>
      <p:bldP spid="955463" grpId="0" animBg="1"/>
      <p:bldP spid="955462" grpId="0" animBg="1"/>
      <p:bldP spid="955461" grpId="0" animBg="1"/>
      <p:bldP spid="955460" grpId="0" animBg="1"/>
      <p:bldP spid="955412" grpId="0" animBg="1"/>
      <p:bldP spid="955415" grpId="0" animBg="1"/>
      <p:bldP spid="955417" grpId="0" animBg="1"/>
      <p:bldP spid="955419" grpId="0" animBg="1"/>
      <p:bldP spid="955419" grpId="1" animBg="1"/>
      <p:bldP spid="955421" grpId="0" animBg="1"/>
      <p:bldP spid="955423" grpId="0" animBg="1"/>
      <p:bldP spid="955425" grpId="0" animBg="1"/>
      <p:bldP spid="955426" grpId="0" animBg="1"/>
      <p:bldP spid="955427" grpId="0" animBg="1"/>
      <p:bldP spid="955430" grpId="0" animBg="1"/>
      <p:bldP spid="955433" grpId="0" animBg="1"/>
      <p:bldP spid="955434" grpId="0" animBg="1"/>
      <p:bldP spid="955436" grpId="0" animBg="1"/>
      <p:bldP spid="955439" grpId="0" animBg="1"/>
      <p:bldP spid="955444" grpId="0" animBg="1"/>
      <p:bldP spid="955445" grpId="0" animBg="1"/>
      <p:bldP spid="955448" grpId="0" animBg="1"/>
      <p:bldP spid="955450" grpId="0" animBg="1"/>
      <p:bldP spid="955450" grpId="1" animBg="1"/>
      <p:bldP spid="955453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control knobs </a:t>
            </a:r>
            <a:r>
              <a:rPr lang="de-DE" sz="2400" smtClean="0">
                <a:latin typeface="Arial" charset="0"/>
                <a:cs typeface="Arial" charset="0"/>
              </a:rPr>
              <a:t>(single species)</a:t>
            </a:r>
            <a:endParaRPr lang="de-DE" sz="1600" smtClean="0">
              <a:latin typeface="Arial" charset="0"/>
              <a:cs typeface="Arial" charset="0"/>
            </a:endParaRPr>
          </a:p>
        </p:txBody>
      </p:sp>
      <p:grpSp>
        <p:nvGrpSpPr>
          <p:cNvPr id="15363" name="Group 27"/>
          <p:cNvGrpSpPr>
            <a:grpSpLocks/>
          </p:cNvGrpSpPr>
          <p:nvPr/>
        </p:nvGrpSpPr>
        <p:grpSpPr bwMode="auto">
          <a:xfrm>
            <a:off x="257175" y="839788"/>
            <a:ext cx="8585200" cy="2387600"/>
            <a:chOff x="152" y="1104"/>
            <a:chExt cx="5408" cy="1504"/>
          </a:xfrm>
        </p:grpSpPr>
        <p:sp>
          <p:nvSpPr>
            <p:cNvPr id="689155" name="Rectangle 3"/>
            <p:cNvSpPr>
              <a:spLocks noChangeArrowheads="1"/>
            </p:cNvSpPr>
            <p:nvPr/>
          </p:nvSpPr>
          <p:spPr bwMode="auto">
            <a:xfrm>
              <a:off x="152" y="1104"/>
              <a:ext cx="5408" cy="150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5383" name="Picture 4" descr="controlkno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7" y="1244"/>
              <a:ext cx="931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4" name="Text Box 5"/>
            <p:cNvSpPr txBox="1">
              <a:spLocks noChangeArrowheads="1"/>
            </p:cNvSpPr>
            <p:nvPr/>
          </p:nvSpPr>
          <p:spPr bwMode="auto">
            <a:xfrm>
              <a:off x="338" y="2282"/>
              <a:ext cx="148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Comic Sans MS" pitchFamily="66" charset="0"/>
                </a:rPr>
                <a:t>interaction strength</a:t>
              </a:r>
            </a:p>
          </p:txBody>
        </p:sp>
        <p:sp>
          <p:nvSpPr>
            <p:cNvPr id="15385" name="Text Box 6"/>
            <p:cNvSpPr txBox="1">
              <a:spLocks noChangeArrowheads="1"/>
            </p:cNvSpPr>
            <p:nvPr/>
          </p:nvSpPr>
          <p:spPr bwMode="auto">
            <a:xfrm>
              <a:off x="3878" y="2199"/>
              <a:ext cx="1476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Innsbruck, JILA, MIT,</a:t>
              </a:r>
            </a:p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Duke, ENS, Rice</a:t>
              </a:r>
            </a:p>
          </p:txBody>
        </p:sp>
        <p:pic>
          <p:nvPicPr>
            <p:cNvPr id="15386" name="Picture 7" descr="mod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71" y="1534"/>
              <a:ext cx="1465" cy="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8" descr="vortex selectio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71" y="1362"/>
              <a:ext cx="1602" cy="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9161" name="Text Box 9"/>
            <p:cNvSpPr txBox="1">
              <a:spLocks noChangeArrowheads="1"/>
            </p:cNvSpPr>
            <p:nvPr/>
          </p:nvSpPr>
          <p:spPr bwMode="auto">
            <a:xfrm>
              <a:off x="2108" y="1134"/>
              <a:ext cx="2969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BEC-BCS crossover physics</a:t>
              </a:r>
            </a:p>
          </p:txBody>
        </p:sp>
        <p:sp>
          <p:nvSpPr>
            <p:cNvPr id="15389" name="Text Box 14"/>
            <p:cNvSpPr txBox="1">
              <a:spLocks noChangeArrowheads="1"/>
            </p:cNvSpPr>
            <p:nvPr/>
          </p:nvSpPr>
          <p:spPr bwMode="auto">
            <a:xfrm>
              <a:off x="949" y="1335"/>
              <a:ext cx="19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69875" y="4389438"/>
            <a:ext cx="8572500" cy="2324100"/>
            <a:chOff x="179" y="2715"/>
            <a:chExt cx="5400" cy="1464"/>
          </a:xfrm>
        </p:grpSpPr>
        <p:sp>
          <p:nvSpPr>
            <p:cNvPr id="689168" name="Rectangle 16"/>
            <p:cNvSpPr>
              <a:spLocks noChangeArrowheads="1"/>
            </p:cNvSpPr>
            <p:nvPr/>
          </p:nvSpPr>
          <p:spPr bwMode="auto">
            <a:xfrm>
              <a:off x="179" y="2715"/>
              <a:ext cx="5400" cy="1464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5374" name="Text Box 17"/>
            <p:cNvSpPr txBox="1">
              <a:spLocks noChangeArrowheads="1"/>
            </p:cNvSpPr>
            <p:nvPr/>
          </p:nvSpPr>
          <p:spPr bwMode="auto">
            <a:xfrm>
              <a:off x="514" y="3845"/>
              <a:ext cx="107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Comic Sans MS" pitchFamily="66" charset="0"/>
                </a:rPr>
                <a:t>spin imbalance</a:t>
              </a:r>
            </a:p>
          </p:txBody>
        </p:sp>
        <p:sp>
          <p:nvSpPr>
            <p:cNvPr id="689170" name="Text Box 18"/>
            <p:cNvSpPr txBox="1">
              <a:spLocks noChangeArrowheads="1"/>
            </p:cNvSpPr>
            <p:nvPr/>
          </p:nvSpPr>
          <p:spPr bwMode="auto">
            <a:xfrm>
              <a:off x="2023" y="2801"/>
              <a:ext cx="3518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de-DE" sz="28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physics of polarized Fermi gases</a:t>
              </a:r>
            </a:p>
          </p:txBody>
        </p:sp>
        <p:pic>
          <p:nvPicPr>
            <p:cNvPr id="15376" name="Picture 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135" y="3237"/>
              <a:ext cx="1229" cy="84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15377" name="Picture 2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5400000">
              <a:off x="4393" y="3118"/>
              <a:ext cx="896" cy="104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5378" name="Text Box 21"/>
            <p:cNvSpPr txBox="1">
              <a:spLocks noChangeArrowheads="1"/>
            </p:cNvSpPr>
            <p:nvPr/>
          </p:nvSpPr>
          <p:spPr bwMode="auto">
            <a:xfrm>
              <a:off x="3930" y="3799"/>
              <a:ext cx="36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MIT</a:t>
              </a:r>
            </a:p>
          </p:txBody>
        </p:sp>
        <p:sp>
          <p:nvSpPr>
            <p:cNvPr id="15379" name="Text Box 22"/>
            <p:cNvSpPr txBox="1">
              <a:spLocks noChangeArrowheads="1"/>
            </p:cNvSpPr>
            <p:nvPr/>
          </p:nvSpPr>
          <p:spPr bwMode="auto">
            <a:xfrm>
              <a:off x="3409" y="3266"/>
              <a:ext cx="4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solidFill>
                    <a:schemeClr val="accent2"/>
                  </a:solidFill>
                  <a:latin typeface="Arial" charset="0"/>
                </a:rPr>
                <a:t>Rice</a:t>
              </a:r>
            </a:p>
          </p:txBody>
        </p:sp>
        <p:pic>
          <p:nvPicPr>
            <p:cNvPr id="15380" name="Picture 23" descr="controlkno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0" y="2807"/>
              <a:ext cx="931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81" name="Text Box 24"/>
            <p:cNvSpPr txBox="1">
              <a:spLocks noChangeArrowheads="1"/>
            </p:cNvSpPr>
            <p:nvPr/>
          </p:nvSpPr>
          <p:spPr bwMode="auto">
            <a:xfrm>
              <a:off x="950" y="2903"/>
              <a:ext cx="21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P</a:t>
              </a:r>
            </a:p>
          </p:txBody>
        </p:sp>
      </p:grp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274638" y="3354388"/>
            <a:ext cx="8572500" cy="892175"/>
            <a:chOff x="187" y="3678"/>
            <a:chExt cx="5400" cy="562"/>
          </a:xfrm>
        </p:grpSpPr>
        <p:sp>
          <p:nvSpPr>
            <p:cNvPr id="689182" name="Rectangle 30"/>
            <p:cNvSpPr>
              <a:spLocks noChangeArrowheads="1"/>
            </p:cNvSpPr>
            <p:nvPr/>
          </p:nvSpPr>
          <p:spPr bwMode="auto">
            <a:xfrm>
              <a:off x="187" y="3678"/>
              <a:ext cx="5400" cy="56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grpSp>
          <p:nvGrpSpPr>
            <p:cNvPr id="15367" name="Group 28"/>
            <p:cNvGrpSpPr>
              <a:grpSpLocks/>
            </p:cNvGrpSpPr>
            <p:nvPr/>
          </p:nvGrpSpPr>
          <p:grpSpPr bwMode="auto">
            <a:xfrm>
              <a:off x="239" y="3730"/>
              <a:ext cx="4724" cy="473"/>
              <a:chOff x="494" y="554"/>
              <a:chExt cx="4724" cy="473"/>
            </a:xfrm>
          </p:grpSpPr>
          <p:pic>
            <p:nvPicPr>
              <p:cNvPr id="15368" name="Picture 10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" y="554"/>
                <a:ext cx="40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369" name="Picture 11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9" y="557"/>
                <a:ext cx="40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70" name="Text Box 12"/>
              <p:cNvSpPr txBox="1">
                <a:spLocks noChangeArrowheads="1"/>
              </p:cNvSpPr>
              <p:nvPr/>
            </p:nvSpPr>
            <p:spPr bwMode="auto">
              <a:xfrm>
                <a:off x="2342" y="597"/>
                <a:ext cx="2876" cy="4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de-DE">
                    <a:solidFill>
                      <a:schemeClr val="accent2"/>
                    </a:solidFill>
                    <a:latin typeface="Comic Sans MS" pitchFamily="66" charset="0"/>
                  </a:rPr>
                  <a:t>trap parameters:</a:t>
                </a:r>
              </a:p>
              <a:p>
                <a:pPr algn="l" eaLnBrk="0" hangingPunct="0"/>
                <a:r>
                  <a:rPr lang="de-DE">
                    <a:solidFill>
                      <a:schemeClr val="accent2"/>
                    </a:solidFill>
                    <a:latin typeface="Comic Sans MS" pitchFamily="66" charset="0"/>
                  </a:rPr>
                  <a:t>anisotropy, ellipticity etc. (very flexible!)</a:t>
                </a:r>
              </a:p>
            </p:txBody>
          </p:sp>
          <p:pic>
            <p:nvPicPr>
              <p:cNvPr id="15371" name="Picture 13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52" y="560"/>
                <a:ext cx="406" cy="4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5372" name="Text Box 25"/>
              <p:cNvSpPr txBox="1">
                <a:spLocks noChangeArrowheads="1"/>
              </p:cNvSpPr>
              <p:nvPr/>
            </p:nvSpPr>
            <p:spPr bwMode="auto">
              <a:xfrm>
                <a:off x="1926" y="670"/>
                <a:ext cx="34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2800">
                    <a:latin typeface="Arial" charset="0"/>
                    <a:sym typeface="Symbol" pitchFamily="18" charset="2"/>
                  </a:rPr>
                  <a:t>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p:transition advTm="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9974263" y="5983288"/>
            <a:ext cx="2767012" cy="3024187"/>
            <a:chOff x="3288" y="1979"/>
            <a:chExt cx="1743" cy="1905"/>
          </a:xfrm>
        </p:grpSpPr>
        <p:sp>
          <p:nvSpPr>
            <p:cNvPr id="16441" name="Line 3"/>
            <p:cNvSpPr>
              <a:spLocks noChangeShapeType="1"/>
            </p:cNvSpPr>
            <p:nvPr/>
          </p:nvSpPr>
          <p:spPr bwMode="auto">
            <a:xfrm>
              <a:off x="4133" y="1979"/>
              <a:ext cx="3" cy="17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2" name="Oval 4"/>
            <p:cNvSpPr>
              <a:spLocks noChangeArrowheads="1"/>
            </p:cNvSpPr>
            <p:nvPr/>
          </p:nvSpPr>
          <p:spPr bwMode="auto">
            <a:xfrm>
              <a:off x="3542" y="2940"/>
              <a:ext cx="388" cy="386"/>
            </a:xfrm>
            <a:prstGeom prst="ellipse">
              <a:avLst/>
            </a:prstGeom>
            <a:gradFill rotWithShape="1">
              <a:gsLst>
                <a:gs pos="0">
                  <a:srgbClr val="66FFCC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3" name="Oval 5"/>
            <p:cNvSpPr>
              <a:spLocks noChangeArrowheads="1"/>
            </p:cNvSpPr>
            <p:nvPr/>
          </p:nvSpPr>
          <p:spPr bwMode="auto">
            <a:xfrm rot="-1800000">
              <a:off x="4260" y="2120"/>
              <a:ext cx="771" cy="252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4" name="Oval 6"/>
            <p:cNvSpPr>
              <a:spLocks noChangeArrowheads="1"/>
            </p:cNvSpPr>
            <p:nvPr/>
          </p:nvSpPr>
          <p:spPr bwMode="auto">
            <a:xfrm>
              <a:off x="3542" y="2000"/>
              <a:ext cx="388" cy="386"/>
            </a:xfrm>
            <a:prstGeom prst="ellipse">
              <a:avLst/>
            </a:prstGeom>
            <a:gradFill rotWithShape="1">
              <a:gsLst>
                <a:gs pos="0">
                  <a:srgbClr val="66FFCC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5" name="Oval 7"/>
            <p:cNvSpPr>
              <a:spLocks noChangeArrowheads="1"/>
            </p:cNvSpPr>
            <p:nvPr/>
          </p:nvSpPr>
          <p:spPr bwMode="auto">
            <a:xfrm>
              <a:off x="3483" y="3259"/>
              <a:ext cx="156" cy="147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6" name="Text Box 8"/>
            <p:cNvSpPr txBox="1">
              <a:spLocks noChangeArrowheads="1"/>
            </p:cNvSpPr>
            <p:nvPr/>
          </p:nvSpPr>
          <p:spPr bwMode="auto">
            <a:xfrm>
              <a:off x="3497" y="3272"/>
              <a:ext cx="142" cy="1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27094" tIns="13547" rIns="27094" bIns="13547">
              <a:spAutoFit/>
            </a:bodyPr>
            <a:lstStyle/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+</a:t>
              </a:r>
            </a:p>
          </p:txBody>
        </p:sp>
        <p:sp>
          <p:nvSpPr>
            <p:cNvPr id="16447" name="Line 9"/>
            <p:cNvSpPr>
              <a:spLocks noChangeShapeType="1"/>
            </p:cNvSpPr>
            <p:nvPr/>
          </p:nvSpPr>
          <p:spPr bwMode="auto">
            <a:xfrm>
              <a:off x="3677" y="3143"/>
              <a:ext cx="9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de-DE"/>
            </a:p>
          </p:txBody>
        </p:sp>
        <p:sp>
          <p:nvSpPr>
            <p:cNvPr id="16448" name="Oval 10"/>
            <p:cNvSpPr>
              <a:spLocks noChangeArrowheads="1"/>
            </p:cNvSpPr>
            <p:nvPr/>
          </p:nvSpPr>
          <p:spPr bwMode="auto">
            <a:xfrm>
              <a:off x="4730" y="3290"/>
              <a:ext cx="255" cy="250"/>
            </a:xfrm>
            <a:prstGeom prst="ellipse">
              <a:avLst/>
            </a:prstGeom>
            <a:gradFill rotWithShape="1">
              <a:gsLst>
                <a:gs pos="0">
                  <a:srgbClr val="6699FF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49" name="Rectangle 11"/>
            <p:cNvSpPr>
              <a:spLocks noChangeArrowheads="1"/>
            </p:cNvSpPr>
            <p:nvPr/>
          </p:nvSpPr>
          <p:spPr bwMode="auto">
            <a:xfrm>
              <a:off x="4197" y="2578"/>
              <a:ext cx="749" cy="1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27094" tIns="13547" rIns="27094" bIns="13547">
              <a:spAutoFit/>
            </a:bodyPr>
            <a:lstStyle/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Cooper pairs</a:t>
              </a:r>
            </a:p>
          </p:txBody>
        </p:sp>
        <p:sp>
          <p:nvSpPr>
            <p:cNvPr id="16450" name="Rectangle 12"/>
            <p:cNvSpPr>
              <a:spLocks noChangeArrowheads="1"/>
            </p:cNvSpPr>
            <p:nvPr/>
          </p:nvSpPr>
          <p:spPr bwMode="auto">
            <a:xfrm>
              <a:off x="3369" y="3558"/>
              <a:ext cx="569" cy="3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27094" tIns="13547" rIns="27094" bIns="13547">
              <a:spAutoFit/>
            </a:bodyPr>
            <a:lstStyle/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dipolar</a:t>
              </a:r>
            </a:p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molecules</a:t>
              </a:r>
            </a:p>
          </p:txBody>
        </p:sp>
        <p:sp>
          <p:nvSpPr>
            <p:cNvPr id="16451" name="Line 13"/>
            <p:cNvSpPr>
              <a:spLocks noChangeShapeType="1"/>
            </p:cNvSpPr>
            <p:nvPr/>
          </p:nvSpPr>
          <p:spPr bwMode="auto">
            <a:xfrm>
              <a:off x="3288" y="2824"/>
              <a:ext cx="167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de-DE"/>
            </a:p>
          </p:txBody>
        </p:sp>
        <p:sp>
          <p:nvSpPr>
            <p:cNvPr id="16452" name="Rectangle 14"/>
            <p:cNvSpPr>
              <a:spLocks noChangeArrowheads="1"/>
            </p:cNvSpPr>
            <p:nvPr/>
          </p:nvSpPr>
          <p:spPr bwMode="auto">
            <a:xfrm>
              <a:off x="4292" y="3548"/>
              <a:ext cx="569" cy="3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27094" tIns="13547" rIns="27094" bIns="13547">
              <a:spAutoFit/>
            </a:bodyPr>
            <a:lstStyle/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complex</a:t>
              </a:r>
            </a:p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molecules</a:t>
              </a:r>
            </a:p>
          </p:txBody>
        </p:sp>
        <p:sp>
          <p:nvSpPr>
            <p:cNvPr id="16453" name="Oval 15"/>
            <p:cNvSpPr>
              <a:spLocks noChangeArrowheads="1"/>
            </p:cNvSpPr>
            <p:nvPr/>
          </p:nvSpPr>
          <p:spPr bwMode="auto">
            <a:xfrm>
              <a:off x="4448" y="2998"/>
              <a:ext cx="390" cy="384"/>
            </a:xfrm>
            <a:prstGeom prst="ellipse">
              <a:avLst/>
            </a:prstGeom>
            <a:gradFill rotWithShape="1">
              <a:gsLst>
                <a:gs pos="0">
                  <a:srgbClr val="66FFCC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54" name="Oval 16"/>
            <p:cNvSpPr>
              <a:spLocks noChangeArrowheads="1"/>
            </p:cNvSpPr>
            <p:nvPr/>
          </p:nvSpPr>
          <p:spPr bwMode="auto">
            <a:xfrm>
              <a:off x="4247" y="2181"/>
              <a:ext cx="392" cy="385"/>
            </a:xfrm>
            <a:prstGeom prst="ellipse">
              <a:avLst/>
            </a:prstGeom>
            <a:gradFill rotWithShape="1">
              <a:gsLst>
                <a:gs pos="0">
                  <a:srgbClr val="66FFCC"/>
                </a:gs>
                <a:gs pos="100000">
                  <a:srgbClr val="00CC66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55" name="Oval 17"/>
            <p:cNvSpPr>
              <a:spLocks noChangeArrowheads="1"/>
            </p:cNvSpPr>
            <p:nvPr/>
          </p:nvSpPr>
          <p:spPr bwMode="auto">
            <a:xfrm>
              <a:off x="3454" y="2298"/>
              <a:ext cx="157" cy="145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56" name="Oval 18"/>
            <p:cNvSpPr>
              <a:spLocks noChangeArrowheads="1"/>
            </p:cNvSpPr>
            <p:nvPr/>
          </p:nvSpPr>
          <p:spPr bwMode="auto">
            <a:xfrm>
              <a:off x="4788" y="2035"/>
              <a:ext cx="156" cy="14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57" name="Oval 19"/>
            <p:cNvSpPr>
              <a:spLocks noChangeArrowheads="1"/>
            </p:cNvSpPr>
            <p:nvPr/>
          </p:nvSpPr>
          <p:spPr bwMode="auto">
            <a:xfrm>
              <a:off x="4319" y="3202"/>
              <a:ext cx="157" cy="14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58" name="Oval 20"/>
            <p:cNvSpPr>
              <a:spLocks noChangeArrowheads="1"/>
            </p:cNvSpPr>
            <p:nvPr/>
          </p:nvSpPr>
          <p:spPr bwMode="auto">
            <a:xfrm>
              <a:off x="4701" y="2911"/>
              <a:ext cx="157" cy="146"/>
            </a:xfrm>
            <a:prstGeom prst="ellipse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de-DE"/>
            </a:p>
          </p:txBody>
        </p:sp>
        <p:sp>
          <p:nvSpPr>
            <p:cNvPr id="16459" name="Rectangle 21"/>
            <p:cNvSpPr>
              <a:spLocks noChangeArrowheads="1"/>
            </p:cNvSpPr>
            <p:nvPr/>
          </p:nvSpPr>
          <p:spPr bwMode="auto">
            <a:xfrm>
              <a:off x="3395" y="2577"/>
              <a:ext cx="569" cy="17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27094" tIns="13547" rIns="27094" bIns="13547">
              <a:spAutoFit/>
            </a:bodyPr>
            <a:lstStyle/>
            <a:p>
              <a:pPr defTabSz="271463" eaLnBrk="0" hangingPunct="0"/>
              <a:r>
                <a:rPr lang="de-DE" sz="1600" b="1">
                  <a:ea typeface="MS PGothic" pitchFamily="34" charset="-128"/>
                  <a:cs typeface="Times New Roman" pitchFamily="18" charset="0"/>
                </a:rPr>
                <a:t>molecules</a:t>
              </a:r>
            </a:p>
          </p:txBody>
        </p:sp>
      </p:grpSp>
      <p:sp>
        <p:nvSpPr>
          <p:cNvPr id="16387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new possibilities in FF mixtures</a:t>
            </a:r>
          </a:p>
        </p:txBody>
      </p:sp>
      <p:grpSp>
        <p:nvGrpSpPr>
          <p:cNvPr id="16388" name="Group 83"/>
          <p:cNvGrpSpPr>
            <a:grpSpLocks/>
          </p:cNvGrpSpPr>
          <p:nvPr/>
        </p:nvGrpSpPr>
        <p:grpSpPr bwMode="auto">
          <a:xfrm>
            <a:off x="292100" y="927100"/>
            <a:ext cx="8585200" cy="1701800"/>
            <a:chOff x="184" y="584"/>
            <a:chExt cx="5408" cy="1072"/>
          </a:xfrm>
        </p:grpSpPr>
        <p:sp>
          <p:nvSpPr>
            <p:cNvPr id="691223" name="Rectangle 23"/>
            <p:cNvSpPr>
              <a:spLocks noChangeArrowheads="1"/>
            </p:cNvSpPr>
            <p:nvPr/>
          </p:nvSpPr>
          <p:spPr bwMode="auto">
            <a:xfrm>
              <a:off x="184" y="584"/>
              <a:ext cx="5408" cy="107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pic>
          <p:nvPicPr>
            <p:cNvPr id="16433" name="Picture 24" descr="controlkno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7" y="732"/>
              <a:ext cx="715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34" name="Text Box 25"/>
            <p:cNvSpPr txBox="1">
              <a:spLocks noChangeArrowheads="1"/>
            </p:cNvSpPr>
            <p:nvPr/>
          </p:nvSpPr>
          <p:spPr bwMode="auto">
            <a:xfrm>
              <a:off x="1910" y="1023"/>
              <a:ext cx="116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endParaRPr lang="de-DE">
                <a:latin typeface="Arial" charset="0"/>
              </a:endParaRPr>
            </a:p>
          </p:txBody>
        </p:sp>
        <p:sp>
          <p:nvSpPr>
            <p:cNvPr id="16435" name="Text Box 26"/>
            <p:cNvSpPr txBox="1">
              <a:spLocks noChangeArrowheads="1"/>
            </p:cNvSpPr>
            <p:nvPr/>
          </p:nvSpPr>
          <p:spPr bwMode="auto">
            <a:xfrm>
              <a:off x="2430" y="715"/>
              <a:ext cx="1757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000" b="1">
                  <a:solidFill>
                    <a:schemeClr val="accent2"/>
                  </a:solidFill>
                  <a:latin typeface="Comic Sans MS" pitchFamily="66" charset="0"/>
                </a:rPr>
                <a:t>control of mass ratio</a:t>
              </a:r>
            </a:p>
          </p:txBody>
        </p:sp>
        <p:sp>
          <p:nvSpPr>
            <p:cNvPr id="16436" name="Text Box 27"/>
            <p:cNvSpPr txBox="1">
              <a:spLocks noChangeArrowheads="1"/>
            </p:cNvSpPr>
            <p:nvPr/>
          </p:nvSpPr>
          <p:spPr bwMode="auto">
            <a:xfrm>
              <a:off x="1308" y="807"/>
              <a:ext cx="84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87/40 = 2.2</a:t>
              </a:r>
            </a:p>
          </p:txBody>
        </p:sp>
        <p:sp>
          <p:nvSpPr>
            <p:cNvPr id="16437" name="Text Box 28"/>
            <p:cNvSpPr txBox="1">
              <a:spLocks noChangeArrowheads="1"/>
            </p:cNvSpPr>
            <p:nvPr/>
          </p:nvSpPr>
          <p:spPr bwMode="auto">
            <a:xfrm>
              <a:off x="1495" y="1058"/>
              <a:ext cx="76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40/6 = 6.7</a:t>
              </a:r>
            </a:p>
          </p:txBody>
        </p:sp>
        <p:sp>
          <p:nvSpPr>
            <p:cNvPr id="16438" name="Text Box 29"/>
            <p:cNvSpPr txBox="1">
              <a:spLocks noChangeArrowheads="1"/>
            </p:cNvSpPr>
            <p:nvPr/>
          </p:nvSpPr>
          <p:spPr bwMode="auto">
            <a:xfrm>
              <a:off x="1370" y="1309"/>
              <a:ext cx="840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87/6 = 14.5</a:t>
              </a:r>
            </a:p>
          </p:txBody>
        </p:sp>
        <p:sp>
          <p:nvSpPr>
            <p:cNvPr id="691230" name="Text Box 30"/>
            <p:cNvSpPr txBox="1">
              <a:spLocks noChangeArrowheads="1"/>
            </p:cNvSpPr>
            <p:nvPr/>
          </p:nvSpPr>
          <p:spPr bwMode="auto">
            <a:xfrm>
              <a:off x="2498" y="978"/>
              <a:ext cx="2560" cy="57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fermion pairing with unequal masses,</a:t>
              </a:r>
            </a:p>
            <a:p>
              <a:pPr algn="l" eaLnBrk="0" hangingPunct="0">
                <a:defRPr/>
              </a:pP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stable heteronuclear molecules,</a:t>
              </a:r>
            </a:p>
            <a:p>
              <a:pPr algn="l" eaLnBrk="0" hangingPunct="0">
                <a:defRPr/>
              </a:pP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novel quantum phases …</a:t>
              </a:r>
            </a:p>
          </p:txBody>
        </p:sp>
        <p:sp>
          <p:nvSpPr>
            <p:cNvPr id="16440" name="Text Box 56"/>
            <p:cNvSpPr txBox="1">
              <a:spLocks noChangeArrowheads="1"/>
            </p:cNvSpPr>
            <p:nvPr/>
          </p:nvSpPr>
          <p:spPr bwMode="auto">
            <a:xfrm>
              <a:off x="668" y="767"/>
              <a:ext cx="502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m</a:t>
              </a:r>
              <a:r>
                <a:rPr lang="de-DE" baseline="-25000">
                  <a:latin typeface="Arial" charset="0"/>
                </a:rPr>
                <a:t>1</a:t>
              </a:r>
              <a:r>
                <a:rPr lang="de-DE">
                  <a:latin typeface="Arial" charset="0"/>
                </a:rPr>
                <a:t>/m</a:t>
              </a:r>
              <a:r>
                <a:rPr lang="de-DE" baseline="-25000">
                  <a:latin typeface="Arial" charset="0"/>
                </a:rPr>
                <a:t>2</a:t>
              </a:r>
            </a:p>
          </p:txBody>
        </p:sp>
      </p:grpSp>
      <p:sp>
        <p:nvSpPr>
          <p:cNvPr id="16389" name="Rectangle 58"/>
          <p:cNvSpPr>
            <a:spLocks noChangeArrowheads="1"/>
          </p:cNvSpPr>
          <p:nvPr/>
        </p:nvSpPr>
        <p:spPr bwMode="auto">
          <a:xfrm>
            <a:off x="9410700" y="3519488"/>
            <a:ext cx="7993063" cy="1766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grpSp>
        <p:nvGrpSpPr>
          <p:cNvPr id="16390" name="Group 59"/>
          <p:cNvGrpSpPr>
            <a:grpSpLocks/>
          </p:cNvGrpSpPr>
          <p:nvPr/>
        </p:nvGrpSpPr>
        <p:grpSpPr bwMode="auto">
          <a:xfrm>
            <a:off x="9280525" y="1652588"/>
            <a:ext cx="8180388" cy="2665412"/>
            <a:chOff x="450" y="1706"/>
            <a:chExt cx="5153" cy="1679"/>
          </a:xfrm>
        </p:grpSpPr>
        <p:sp>
          <p:nvSpPr>
            <p:cNvPr id="16422" name="Rectangle 60"/>
            <p:cNvSpPr>
              <a:spLocks noChangeArrowheads="1"/>
            </p:cNvSpPr>
            <p:nvPr/>
          </p:nvSpPr>
          <p:spPr bwMode="auto">
            <a:xfrm>
              <a:off x="793" y="1706"/>
              <a:ext cx="4718" cy="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FontTx/>
                <a:buChar char="•"/>
              </a:pPr>
              <a:r>
                <a:rPr lang="en-US" sz="2400">
                  <a:solidFill>
                    <a:srgbClr val="FF0000"/>
                  </a:solidFill>
                </a:rPr>
                <a:t>Li</a:t>
              </a:r>
              <a:r>
                <a:rPr lang="en-US" sz="2400"/>
                <a:t>, </a:t>
              </a:r>
              <a:r>
                <a:rPr lang="en-US" sz="2400">
                  <a:solidFill>
                    <a:srgbClr val="A50021"/>
                  </a:solidFill>
                </a:rPr>
                <a:t>K</a:t>
              </a:r>
              <a:r>
                <a:rPr lang="en-US" sz="2400"/>
                <a:t>, Sr</a:t>
              </a:r>
            </a:p>
            <a:p>
              <a:pPr marL="342900" indent="-342900" algn="l">
                <a:spcBef>
                  <a:spcPct val="20000"/>
                </a:spcBef>
              </a:pPr>
              <a:endParaRPr lang="de-DE" sz="2400"/>
            </a:p>
          </p:txBody>
        </p:sp>
        <p:sp>
          <p:nvSpPr>
            <p:cNvPr id="16423" name="Oval 61"/>
            <p:cNvSpPr>
              <a:spLocks noChangeAspect="1" noChangeArrowheads="1"/>
            </p:cNvSpPr>
            <p:nvPr/>
          </p:nvSpPr>
          <p:spPr bwMode="auto">
            <a:xfrm>
              <a:off x="450" y="2213"/>
              <a:ext cx="337" cy="33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24" name="Oval 62"/>
            <p:cNvSpPr>
              <a:spLocks noChangeAspect="1" noChangeArrowheads="1"/>
            </p:cNvSpPr>
            <p:nvPr/>
          </p:nvSpPr>
          <p:spPr bwMode="auto">
            <a:xfrm>
              <a:off x="2575" y="2362"/>
              <a:ext cx="92" cy="9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25" name="Oval 63"/>
            <p:cNvSpPr>
              <a:spLocks noChangeAspect="1" noChangeArrowheads="1"/>
            </p:cNvSpPr>
            <p:nvPr/>
          </p:nvSpPr>
          <p:spPr bwMode="auto">
            <a:xfrm>
              <a:off x="831" y="2266"/>
              <a:ext cx="226" cy="2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99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26" name="Rectangle 64"/>
            <p:cNvSpPr>
              <a:spLocks noChangeArrowheads="1"/>
            </p:cNvSpPr>
            <p:nvPr/>
          </p:nvSpPr>
          <p:spPr bwMode="auto">
            <a:xfrm>
              <a:off x="1081" y="2256"/>
              <a:ext cx="99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de-DE">
                  <a:latin typeface="Arial" charset="0"/>
                </a:rPr>
                <a:t>m</a:t>
              </a:r>
              <a:r>
                <a:rPr lang="de-DE" baseline="-25000">
                  <a:latin typeface="Arial" charset="0"/>
                </a:rPr>
                <a:t>Sr</a:t>
              </a:r>
              <a:r>
                <a:rPr lang="de-DE">
                  <a:latin typeface="Arial" charset="0"/>
                </a:rPr>
                <a:t>/m</a:t>
              </a:r>
              <a:r>
                <a:rPr lang="de-DE" baseline="-25000">
                  <a:latin typeface="Arial" charset="0"/>
                </a:rPr>
                <a:t>K</a:t>
              </a:r>
              <a:r>
                <a:rPr lang="de-DE">
                  <a:latin typeface="Arial" charset="0"/>
                </a:rPr>
                <a:t> = 2.2</a:t>
              </a:r>
            </a:p>
          </p:txBody>
        </p:sp>
        <p:sp>
          <p:nvSpPr>
            <p:cNvPr id="16427" name="Oval 65"/>
            <p:cNvSpPr>
              <a:spLocks noChangeAspect="1" noChangeArrowheads="1"/>
            </p:cNvSpPr>
            <p:nvPr/>
          </p:nvSpPr>
          <p:spPr bwMode="auto">
            <a:xfrm>
              <a:off x="2305" y="2304"/>
              <a:ext cx="226" cy="2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99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28" name="Rectangle 66"/>
            <p:cNvSpPr>
              <a:spLocks noChangeArrowheads="1"/>
            </p:cNvSpPr>
            <p:nvPr/>
          </p:nvSpPr>
          <p:spPr bwMode="auto">
            <a:xfrm>
              <a:off x="2703" y="2279"/>
              <a:ext cx="99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de-DE">
                  <a:latin typeface="Arial" charset="0"/>
                </a:rPr>
                <a:t>m</a:t>
              </a:r>
              <a:r>
                <a:rPr lang="de-DE" baseline="-25000">
                  <a:latin typeface="Arial" charset="0"/>
                </a:rPr>
                <a:t>K</a:t>
              </a:r>
              <a:r>
                <a:rPr lang="de-DE">
                  <a:latin typeface="Arial" charset="0"/>
                </a:rPr>
                <a:t>/m</a:t>
              </a:r>
              <a:r>
                <a:rPr lang="de-DE" baseline="-25000">
                  <a:latin typeface="Arial" charset="0"/>
                </a:rPr>
                <a:t>Li</a:t>
              </a:r>
              <a:r>
                <a:rPr lang="de-DE">
                  <a:latin typeface="Arial" charset="0"/>
                </a:rPr>
                <a:t> = 6.6</a:t>
              </a:r>
            </a:p>
          </p:txBody>
        </p:sp>
        <p:sp>
          <p:nvSpPr>
            <p:cNvPr id="16429" name="Oval 67"/>
            <p:cNvSpPr>
              <a:spLocks noChangeAspect="1" noChangeArrowheads="1"/>
            </p:cNvSpPr>
            <p:nvPr/>
          </p:nvSpPr>
          <p:spPr bwMode="auto">
            <a:xfrm>
              <a:off x="3896" y="2260"/>
              <a:ext cx="337" cy="33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430" name="Rectangle 68"/>
            <p:cNvSpPr>
              <a:spLocks noChangeArrowheads="1"/>
            </p:cNvSpPr>
            <p:nvPr/>
          </p:nvSpPr>
          <p:spPr bwMode="auto">
            <a:xfrm>
              <a:off x="4402" y="2289"/>
              <a:ext cx="1201" cy="10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0" hangingPunct="0"/>
              <a:r>
                <a:rPr lang="de-DE">
                  <a:latin typeface="Arial" charset="0"/>
                </a:rPr>
                <a:t>m</a:t>
              </a:r>
              <a:r>
                <a:rPr lang="de-DE" baseline="-25000">
                  <a:latin typeface="Arial" charset="0"/>
                </a:rPr>
                <a:t>Sr</a:t>
              </a:r>
              <a:r>
                <a:rPr lang="de-DE">
                  <a:latin typeface="Arial" charset="0"/>
                </a:rPr>
                <a:t>/m</a:t>
              </a:r>
              <a:r>
                <a:rPr lang="de-DE" baseline="-25000">
                  <a:latin typeface="Arial" charset="0"/>
                </a:rPr>
                <a:t>Li</a:t>
              </a:r>
              <a:r>
                <a:rPr lang="de-DE">
                  <a:latin typeface="Arial" charset="0"/>
                </a:rPr>
                <a:t> = 14.5					</a:t>
              </a:r>
            </a:p>
          </p:txBody>
        </p:sp>
        <p:sp>
          <p:nvSpPr>
            <p:cNvPr id="16431" name="Oval 69"/>
            <p:cNvSpPr>
              <a:spLocks noChangeAspect="1" noChangeArrowheads="1"/>
            </p:cNvSpPr>
            <p:nvPr/>
          </p:nvSpPr>
          <p:spPr bwMode="auto">
            <a:xfrm>
              <a:off x="4264" y="2372"/>
              <a:ext cx="92" cy="92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FF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86"/>
          <p:cNvGrpSpPr>
            <a:grpSpLocks/>
          </p:cNvGrpSpPr>
          <p:nvPr/>
        </p:nvGrpSpPr>
        <p:grpSpPr bwMode="auto">
          <a:xfrm>
            <a:off x="309563" y="2733675"/>
            <a:ext cx="8585200" cy="3752850"/>
            <a:chOff x="195" y="1722"/>
            <a:chExt cx="5408" cy="2364"/>
          </a:xfrm>
        </p:grpSpPr>
        <p:sp>
          <p:nvSpPr>
            <p:cNvPr id="691232" name="Rectangle 32"/>
            <p:cNvSpPr>
              <a:spLocks noChangeArrowheads="1"/>
            </p:cNvSpPr>
            <p:nvPr/>
          </p:nvSpPr>
          <p:spPr bwMode="auto">
            <a:xfrm>
              <a:off x="195" y="1739"/>
              <a:ext cx="5408" cy="234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395" name="Text Box 33"/>
            <p:cNvSpPr txBox="1">
              <a:spLocks noChangeArrowheads="1"/>
            </p:cNvSpPr>
            <p:nvPr/>
          </p:nvSpPr>
          <p:spPr bwMode="auto">
            <a:xfrm>
              <a:off x="2234" y="1822"/>
              <a:ext cx="3254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 sz="2000" b="1" i="1" u="sng">
                  <a:solidFill>
                    <a:schemeClr val="accent2"/>
                  </a:solidFill>
                  <a:latin typeface="Comic Sans MS" pitchFamily="66" charset="0"/>
                </a:rPr>
                <a:t>independent</a:t>
              </a:r>
              <a:r>
                <a:rPr lang="de-DE" sz="2000" b="1">
                  <a:solidFill>
                    <a:schemeClr val="accent2"/>
                  </a:solidFill>
                  <a:latin typeface="Comic Sans MS" pitchFamily="66" charset="0"/>
                </a:rPr>
                <a:t> control of optical potentials</a:t>
              </a:r>
            </a:p>
          </p:txBody>
        </p:sp>
        <p:grpSp>
          <p:nvGrpSpPr>
            <p:cNvPr id="16396" name="Group 34"/>
            <p:cNvGrpSpPr>
              <a:grpSpLocks/>
            </p:cNvGrpSpPr>
            <p:nvPr/>
          </p:nvGrpSpPr>
          <p:grpSpPr bwMode="auto">
            <a:xfrm>
              <a:off x="302" y="1826"/>
              <a:ext cx="1772" cy="473"/>
              <a:chOff x="494" y="554"/>
              <a:chExt cx="1772" cy="473"/>
            </a:xfrm>
          </p:grpSpPr>
          <p:pic>
            <p:nvPicPr>
              <p:cNvPr id="16418" name="Picture 35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" y="554"/>
                <a:ext cx="40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19" name="Picture 36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9" y="557"/>
                <a:ext cx="40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20" name="Picture 37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52" y="560"/>
                <a:ext cx="406" cy="4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6421" name="Text Box 38"/>
              <p:cNvSpPr txBox="1">
                <a:spLocks noChangeArrowheads="1"/>
              </p:cNvSpPr>
              <p:nvPr/>
            </p:nvSpPr>
            <p:spPr bwMode="auto">
              <a:xfrm>
                <a:off x="1926" y="670"/>
                <a:ext cx="34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2800">
                    <a:latin typeface="Arial" charset="0"/>
                    <a:sym typeface="Symbol" pitchFamily="18" charset="2"/>
                  </a:rPr>
                  <a:t></a:t>
                </a:r>
              </a:p>
            </p:txBody>
          </p:sp>
        </p:grpSp>
        <p:grpSp>
          <p:nvGrpSpPr>
            <p:cNvPr id="16397" name="Group 39"/>
            <p:cNvGrpSpPr>
              <a:grpSpLocks/>
            </p:cNvGrpSpPr>
            <p:nvPr/>
          </p:nvGrpSpPr>
          <p:grpSpPr bwMode="auto">
            <a:xfrm>
              <a:off x="305" y="2373"/>
              <a:ext cx="1772" cy="473"/>
              <a:chOff x="494" y="554"/>
              <a:chExt cx="1772" cy="473"/>
            </a:xfrm>
          </p:grpSpPr>
          <p:pic>
            <p:nvPicPr>
              <p:cNvPr id="16414" name="Picture 40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94" y="554"/>
                <a:ext cx="40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15" name="Picture 41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969" y="557"/>
                <a:ext cx="406" cy="4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416" name="Picture 42" descr="controlknob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452" y="560"/>
                <a:ext cx="406" cy="46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6417" name="Text Box 43"/>
              <p:cNvSpPr txBox="1">
                <a:spLocks noChangeArrowheads="1"/>
              </p:cNvSpPr>
              <p:nvPr/>
            </p:nvSpPr>
            <p:spPr bwMode="auto">
              <a:xfrm>
                <a:off x="1926" y="670"/>
                <a:ext cx="340" cy="32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de-DE" sz="2800">
                    <a:latin typeface="Arial" charset="0"/>
                    <a:sym typeface="Symbol" pitchFamily="18" charset="2"/>
                  </a:rPr>
                  <a:t></a:t>
                </a:r>
              </a:p>
            </p:txBody>
          </p:sp>
        </p:grpSp>
        <p:sp>
          <p:nvSpPr>
            <p:cNvPr id="16398" name="Text Box 44"/>
            <p:cNvSpPr txBox="1">
              <a:spLocks noChangeArrowheads="1"/>
            </p:cNvSpPr>
            <p:nvPr/>
          </p:nvSpPr>
          <p:spPr bwMode="auto">
            <a:xfrm>
              <a:off x="584" y="1722"/>
              <a:ext cx="8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species #1</a:t>
              </a:r>
            </a:p>
          </p:txBody>
        </p:sp>
        <p:sp>
          <p:nvSpPr>
            <p:cNvPr id="16399" name="Text Box 45"/>
            <p:cNvSpPr txBox="1">
              <a:spLocks noChangeArrowheads="1"/>
            </p:cNvSpPr>
            <p:nvPr/>
          </p:nvSpPr>
          <p:spPr bwMode="auto">
            <a:xfrm>
              <a:off x="579" y="2261"/>
              <a:ext cx="8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de-DE">
                  <a:latin typeface="Arial" charset="0"/>
                </a:rPr>
                <a:t>species #2</a:t>
              </a:r>
            </a:p>
          </p:txBody>
        </p:sp>
        <p:sp>
          <p:nvSpPr>
            <p:cNvPr id="691246" name="Text Box 46"/>
            <p:cNvSpPr txBox="1">
              <a:spLocks noChangeArrowheads="1"/>
            </p:cNvSpPr>
            <p:nvPr/>
          </p:nvSpPr>
          <p:spPr bwMode="auto">
            <a:xfrm>
              <a:off x="2237" y="2093"/>
              <a:ext cx="3009" cy="6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 eaLnBrk="0" hangingPunct="0">
                <a:defRPr/>
              </a:pP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pairing with unequal Fermi surfaces</a:t>
              </a:r>
            </a:p>
            <a:p>
              <a:pPr algn="l" eaLnBrk="0" hangingPunct="0">
                <a:defRPr/>
              </a:pPr>
              <a:endParaRPr lang="de-DE" sz="10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  <a:p>
              <a:pPr algn="l" eaLnBrk="0" hangingPunct="0">
                <a:defRPr/>
              </a:pP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e.g., small trap of </a:t>
              </a:r>
              <a:r>
                <a:rPr lang="de-DE" baseline="30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40</a:t>
              </a: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K in a large trap of </a:t>
              </a:r>
              <a:r>
                <a:rPr lang="de-DE" baseline="30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6</a:t>
              </a: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Li</a:t>
              </a:r>
            </a:p>
            <a:p>
              <a:pPr algn="l" eaLnBrk="0" hangingPunct="0">
                <a:defRPr/>
              </a:pP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or optical lattice for </a:t>
              </a:r>
              <a:r>
                <a:rPr lang="de-DE" baseline="30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87</a:t>
              </a: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Sr in a bath of </a:t>
              </a:r>
              <a:r>
                <a:rPr lang="de-DE" baseline="30000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6</a:t>
              </a:r>
              <a:r>
                <a:rPr lang="de-DE">
                  <a:solidFill>
                    <a:srgbClr val="FF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Li …</a:t>
              </a:r>
            </a:p>
          </p:txBody>
        </p:sp>
        <p:grpSp>
          <p:nvGrpSpPr>
            <p:cNvPr id="16401" name="Group 70"/>
            <p:cNvGrpSpPr>
              <a:grpSpLocks/>
            </p:cNvGrpSpPr>
            <p:nvPr/>
          </p:nvGrpSpPr>
          <p:grpSpPr bwMode="auto">
            <a:xfrm>
              <a:off x="345" y="3113"/>
              <a:ext cx="2271" cy="870"/>
              <a:chOff x="3161" y="2862"/>
              <a:chExt cx="2599" cy="988"/>
            </a:xfrm>
          </p:grpSpPr>
          <p:pic>
            <p:nvPicPr>
              <p:cNvPr id="16402" name="Picture 71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161" y="2862"/>
                <a:ext cx="2599" cy="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403" name="Oval 72"/>
              <p:cNvSpPr>
                <a:spLocks noChangeAspect="1" noChangeArrowheads="1"/>
              </p:cNvSpPr>
              <p:nvPr/>
            </p:nvSpPr>
            <p:spPr bwMode="auto">
              <a:xfrm>
                <a:off x="3374" y="3658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4" name="Oval 73"/>
              <p:cNvSpPr>
                <a:spLocks noChangeAspect="1" noChangeArrowheads="1"/>
              </p:cNvSpPr>
              <p:nvPr/>
            </p:nvSpPr>
            <p:spPr bwMode="auto">
              <a:xfrm>
                <a:off x="3619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5" name="Oval 74"/>
              <p:cNvSpPr>
                <a:spLocks noChangeAspect="1" noChangeArrowheads="1"/>
              </p:cNvSpPr>
              <p:nvPr/>
            </p:nvSpPr>
            <p:spPr bwMode="auto">
              <a:xfrm>
                <a:off x="3867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6" name="Oval 75"/>
              <p:cNvSpPr>
                <a:spLocks noChangeAspect="1" noChangeArrowheads="1"/>
              </p:cNvSpPr>
              <p:nvPr/>
            </p:nvSpPr>
            <p:spPr bwMode="auto">
              <a:xfrm>
                <a:off x="4114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7" name="Oval 76"/>
              <p:cNvSpPr>
                <a:spLocks noChangeAspect="1" noChangeArrowheads="1"/>
              </p:cNvSpPr>
              <p:nvPr/>
            </p:nvSpPr>
            <p:spPr bwMode="auto">
              <a:xfrm>
                <a:off x="4362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8" name="Oval 77"/>
              <p:cNvSpPr>
                <a:spLocks noChangeAspect="1" noChangeArrowheads="1"/>
              </p:cNvSpPr>
              <p:nvPr/>
            </p:nvSpPr>
            <p:spPr bwMode="auto">
              <a:xfrm>
                <a:off x="4604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09" name="Oval 78"/>
              <p:cNvSpPr>
                <a:spLocks noChangeAspect="1" noChangeArrowheads="1"/>
              </p:cNvSpPr>
              <p:nvPr/>
            </p:nvSpPr>
            <p:spPr bwMode="auto">
              <a:xfrm>
                <a:off x="4856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10" name="Oval 79"/>
              <p:cNvSpPr>
                <a:spLocks noChangeAspect="1" noChangeArrowheads="1"/>
              </p:cNvSpPr>
              <p:nvPr/>
            </p:nvSpPr>
            <p:spPr bwMode="auto">
              <a:xfrm>
                <a:off x="5104" y="3658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11" name="Oval 80"/>
              <p:cNvSpPr>
                <a:spLocks noChangeAspect="1" noChangeArrowheads="1"/>
              </p:cNvSpPr>
              <p:nvPr/>
            </p:nvSpPr>
            <p:spPr bwMode="auto">
              <a:xfrm>
                <a:off x="5351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12" name="Oval 81"/>
              <p:cNvSpPr>
                <a:spLocks noChangeAspect="1" noChangeArrowheads="1"/>
              </p:cNvSpPr>
              <p:nvPr/>
            </p:nvSpPr>
            <p:spPr bwMode="auto">
              <a:xfrm>
                <a:off x="5593" y="3657"/>
                <a:ext cx="73" cy="7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6413" name="Oval 82"/>
              <p:cNvSpPr>
                <a:spLocks noChangeAspect="1" noChangeArrowheads="1"/>
              </p:cNvSpPr>
              <p:nvPr/>
            </p:nvSpPr>
            <p:spPr bwMode="auto">
              <a:xfrm>
                <a:off x="3779" y="3526"/>
                <a:ext cx="1374" cy="28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3300">
                      <a:alpha val="39998"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sp>
        <p:nvSpPr>
          <p:cNvPr id="691284" name="Oval 84"/>
          <p:cNvSpPr>
            <a:spLocks noChangeAspect="1" noChangeArrowheads="1"/>
          </p:cNvSpPr>
          <p:nvPr/>
        </p:nvSpPr>
        <p:spPr bwMode="auto">
          <a:xfrm>
            <a:off x="4922838" y="5227638"/>
            <a:ext cx="3543300" cy="708025"/>
          </a:xfrm>
          <a:prstGeom prst="ellipse">
            <a:avLst/>
          </a:prstGeom>
          <a:gradFill rotWithShape="1">
            <a:gsLst>
              <a:gs pos="0">
                <a:srgbClr val="FFFFFF">
                  <a:alpha val="60001"/>
                </a:srgbClr>
              </a:gs>
              <a:gs pos="100000">
                <a:schemeClr val="accent2">
                  <a:alpha val="60001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91285" name="Oval 85"/>
          <p:cNvSpPr>
            <a:spLocks noChangeAspect="1" noChangeArrowheads="1"/>
          </p:cNvSpPr>
          <p:nvPr/>
        </p:nvSpPr>
        <p:spPr bwMode="auto">
          <a:xfrm>
            <a:off x="4924425" y="5227638"/>
            <a:ext cx="3540125" cy="708025"/>
          </a:xfrm>
          <a:prstGeom prst="ellipse">
            <a:avLst/>
          </a:prstGeom>
          <a:gradFill rotWithShape="1">
            <a:gsLst>
              <a:gs pos="0">
                <a:srgbClr val="FFFFFF">
                  <a:alpha val="60001"/>
                </a:srgbClr>
              </a:gs>
              <a:gs pos="100000">
                <a:srgbClr val="FF3300">
                  <a:alpha val="60001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  <p:custDataLst>
      <p:tags r:id="rId1"/>
    </p:custDataLst>
  </p:cSld>
  <p:clrMapOvr>
    <a:masterClrMapping/>
  </p:clrMapOvr>
  <p:transition advTm="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81481E-6 C -0.00034 -0.00718 -0.00034 -0.01389 -0.00052 -0.01389 C -0.00069 -0.01389 -0.00069 -0.00718 -0.00086 4.81481E-6 C -0.00086 0.00787 -0.00086 0.01597 -0.00121 0.01597 C -0.00138 0.01597 -0.00138 0.00787 -0.00138 4.81481E-6 C -0.00156 -0.00718 -0.00156 -0.01389 -0.00173 -0.01389 C -0.0019 -0.01389 -0.0019 -0.00718 -0.00208 4.81481E-6 C -0.00208 0.00787 -0.00208 0.01597 -0.00225 0.01597 C -0.00243 0.01597 -0.0026 4.81481E-6 -0.0026 0.00023 C -0.0026 -0.00718 -0.00277 -0.01389 -0.00295 -0.01389 C -0.00312 -0.01389 -0.00312 -0.00718 -0.00312 4.81481E-6 C -0.00329 0.00787 -0.00329 0.01597 -0.00347 0.01597 C -0.00364 0.01597 -0.00364 0.00787 -0.00381 4.81481E-6 C -0.00381 -0.00718 -0.00381 -0.01389 -0.00399 -0.01389 C -0.00416 -0.01389 -0.00434 -0.00718 -0.00434 4.81481E-6 C -0.00434 0.00787 -0.00451 0.01597 -0.00468 0.01597 C -0.00468 0.01597 -0.00468 0.00787 -0.00468 4.81481E-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691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C 1.11111E-6 0.00601 1.11111E-6 0.01296 -0.00017 0.01296 C -0.00035 0.01296 -0.00035 0.00601 -0.00052 4.81481E-6 C -0.00052 -0.00672 -0.00052 -0.01343 -0.00087 -0.01343 C -0.00104 -0.01343 -0.00104 -0.00672 -0.00104 4.81481E-6 C -0.00122 0.00601 -0.00122 0.01296 -0.00139 0.01296 C -0.00156 0.01296 -0.00156 0.00601 -0.00174 4.81481E-6 C -0.00174 -0.00672 -0.00174 -0.01343 -0.00191 -0.01343 C -0.00208 -0.01343 -0.00226 4.81481E-6 -0.00226 0.00092 C -0.00226 0.00601 -0.00243 0.01296 -0.00261 0.01296 C -0.00278 0.01296 -0.00278 0.00601 -0.00278 4.81481E-6 C -0.00295 -0.00672 -0.00295 -0.01343 -0.00313 -0.01343 C -0.0033 -0.01343 -0.0033 -0.00672 -0.00347 4.81481E-6 C -0.00347 0.00601 -0.00347 0.01296 -0.00365 0.01296 C -0.00382 0.01296 -0.00399 0.00601 -0.00399 4.81481E-6 C -0.00399 -0.00672 -0.00417 -0.01343 -0.00434 -0.01343 C -0.00451 -0.01343 -0.00451 -0.00672 -0.00469 4.81481E-6 " pathEditMode="relative" rAng="0" ptsTypes="fffffffffffffffff">
                                      <p:cBhvr>
                                        <p:cTn id="18" dur="5000" fill="hold"/>
                                        <p:tgtEl>
                                          <p:spTgt spid="6912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1284" grpId="0" animBg="1"/>
      <p:bldP spid="691284" grpId="1" animBg="1"/>
      <p:bldP spid="691285" grpId="0" animBg="1"/>
      <p:bldP spid="69128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abor 04, 03_medi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988"/>
            <a:ext cx="10333038" cy="688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9381" name="Text Box 5"/>
          <p:cNvSpPr txBox="1">
            <a:spLocks noChangeArrowheads="1"/>
          </p:cNvSpPr>
          <p:nvPr/>
        </p:nvSpPr>
        <p:spPr bwMode="auto">
          <a:xfrm>
            <a:off x="385763" y="93663"/>
            <a:ext cx="4103687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360000" tIns="108000" rIns="360000" bIns="108000">
            <a:spAutoFit/>
          </a:bodyPr>
          <a:lstStyle/>
          <a:p>
            <a:pPr eaLnBrk="0" hangingPunct="0">
              <a:defRPr/>
            </a:pPr>
            <a:r>
              <a:rPr lang="de-AT" sz="4400" b="1">
                <a:solidFill>
                  <a:srgbClr val="FF3300"/>
                </a:solidFill>
                <a:latin typeface="Comic Sans MS" pitchFamily="66" charset="0"/>
              </a:rPr>
              <a:t>The machine</a:t>
            </a:r>
            <a:endParaRPr lang="de-DE" sz="4400" b="1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advTm="1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754063"/>
            <a:ext cx="9144000" cy="6256337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57213" y="8255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sz="3200" smtClean="0">
                <a:solidFill>
                  <a:srgbClr val="FF0000"/>
                </a:solidFill>
                <a:latin typeface="Arial" charset="0"/>
                <a:cs typeface="Arial" charset="0"/>
              </a:rPr>
              <a:t>Lithium</a:t>
            </a:r>
            <a:r>
              <a:rPr lang="de-DE" sz="3200" smtClean="0">
                <a:latin typeface="Arial" charset="0"/>
                <a:cs typeface="Arial" charset="0"/>
              </a:rPr>
              <a:t>-</a:t>
            </a:r>
            <a:r>
              <a:rPr lang="de-DE" sz="3200" smtClean="0">
                <a:solidFill>
                  <a:srgbClr val="FF9900"/>
                </a:solidFill>
                <a:latin typeface="Arial" charset="0"/>
                <a:cs typeface="Arial" charset="0"/>
              </a:rPr>
              <a:t>Potassium</a:t>
            </a:r>
            <a:r>
              <a:rPr lang="de-DE" sz="3200" smtClean="0">
                <a:solidFill>
                  <a:schemeClr val="tx1"/>
                </a:solidFill>
                <a:latin typeface="Arial" charset="0"/>
                <a:cs typeface="Arial" charset="0"/>
              </a:rPr>
              <a:t>-</a:t>
            </a:r>
            <a:r>
              <a:rPr lang="de-DE" sz="3200" smtClean="0">
                <a:solidFill>
                  <a:schemeClr val="accent2"/>
                </a:solidFill>
                <a:latin typeface="Arial" charset="0"/>
                <a:cs typeface="Arial" charset="0"/>
              </a:rPr>
              <a:t>Strontium</a:t>
            </a:r>
            <a:r>
              <a:rPr lang="de-DE" sz="3200" smtClean="0">
                <a:solidFill>
                  <a:srgbClr val="FF9900"/>
                </a:solidFill>
                <a:latin typeface="Arial" charset="0"/>
                <a:cs typeface="Arial" charset="0"/>
              </a:rPr>
              <a:t> </a:t>
            </a:r>
            <a:r>
              <a:rPr lang="de-DE" sz="3200" smtClean="0">
                <a:latin typeface="Arial" charset="0"/>
                <a:cs typeface="Arial" charset="0"/>
              </a:rPr>
              <a:t>Machine</a:t>
            </a:r>
          </a:p>
        </p:txBody>
      </p:sp>
      <p:pic>
        <p:nvPicPr>
          <p:cNvPr id="519172" name="Picture 4" descr="LiSrMO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6588"/>
            <a:ext cx="9144000" cy="24114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18437" name="Picture 5" descr="CompleteView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58825"/>
            <a:ext cx="91440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9174" name="Picture 6" descr="LiSrMOTshifted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427538"/>
            <a:ext cx="9067800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2286000"/>
            <a:ext cx="9144000" cy="2133600"/>
            <a:chOff x="0" y="1440"/>
            <a:chExt cx="5760" cy="1344"/>
          </a:xfrm>
        </p:grpSpPr>
        <p:sp>
          <p:nvSpPr>
            <p:cNvPr id="18440" name="Rectangle 24"/>
            <p:cNvSpPr>
              <a:spLocks noChangeArrowheads="1"/>
            </p:cNvSpPr>
            <p:nvPr/>
          </p:nvSpPr>
          <p:spPr bwMode="auto">
            <a:xfrm>
              <a:off x="3360" y="1440"/>
              <a:ext cx="432" cy="19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41" name="Line 25"/>
            <p:cNvSpPr>
              <a:spLocks noChangeShapeType="1"/>
            </p:cNvSpPr>
            <p:nvPr/>
          </p:nvSpPr>
          <p:spPr bwMode="auto">
            <a:xfrm flipH="1">
              <a:off x="0" y="1440"/>
              <a:ext cx="3360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42" name="Line 26"/>
            <p:cNvSpPr>
              <a:spLocks noChangeShapeType="1"/>
            </p:cNvSpPr>
            <p:nvPr/>
          </p:nvSpPr>
          <p:spPr bwMode="auto">
            <a:xfrm>
              <a:off x="3792" y="1440"/>
              <a:ext cx="1968" cy="1344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43" name="Line 27"/>
            <p:cNvSpPr>
              <a:spLocks noChangeShapeType="1"/>
            </p:cNvSpPr>
            <p:nvPr/>
          </p:nvSpPr>
          <p:spPr bwMode="auto">
            <a:xfrm flipH="1">
              <a:off x="1920" y="1632"/>
              <a:ext cx="1440" cy="115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444" name="Line 28"/>
            <p:cNvSpPr>
              <a:spLocks noChangeShapeType="1"/>
            </p:cNvSpPr>
            <p:nvPr/>
          </p:nvSpPr>
          <p:spPr bwMode="auto">
            <a:xfrm>
              <a:off x="3792" y="1632"/>
              <a:ext cx="864" cy="115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</p:spTree>
    <p:custDataLst>
      <p:tags r:id="rId1"/>
    </p:custDataLst>
  </p:cSld>
  <p:clrMapOvr>
    <a:masterClrMapping/>
  </p:clrMapOvr>
  <p:transition advTm="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449263" y="1150938"/>
            <a:ext cx="3970337" cy="434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Arial" charset="0"/>
            </a:endParaRP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01650" y="1238250"/>
            <a:ext cx="3854450" cy="4171950"/>
            <a:chOff x="316" y="780"/>
            <a:chExt cx="2428" cy="2628"/>
          </a:xfrm>
        </p:grpSpPr>
        <p:pic>
          <p:nvPicPr>
            <p:cNvPr id="19479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6" y="845"/>
              <a:ext cx="2428" cy="2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0" name="Rectangle 5"/>
            <p:cNvSpPr>
              <a:spLocks noChangeArrowheads="1"/>
            </p:cNvSpPr>
            <p:nvPr/>
          </p:nvSpPr>
          <p:spPr bwMode="auto">
            <a:xfrm>
              <a:off x="1050" y="780"/>
              <a:ext cx="799" cy="6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9481" name="Rectangle 6"/>
            <p:cNvSpPr>
              <a:spLocks noChangeArrowheads="1"/>
            </p:cNvSpPr>
            <p:nvPr/>
          </p:nvSpPr>
          <p:spPr bwMode="auto">
            <a:xfrm>
              <a:off x="1051" y="2814"/>
              <a:ext cx="985" cy="5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19460" name="Picture 7" descr="P0008AA0"/>
          <p:cNvPicPr>
            <a:picLocks noChangeAspect="1" noChangeArrowheads="1"/>
          </p:cNvPicPr>
          <p:nvPr/>
        </p:nvPicPr>
        <p:blipFill>
          <a:blip r:embed="rId5"/>
          <a:srcRect l="4449" t="26749"/>
          <a:stretch>
            <a:fillRect/>
          </a:stretch>
        </p:blipFill>
        <p:spPr bwMode="auto">
          <a:xfrm>
            <a:off x="4860925" y="1525588"/>
            <a:ext cx="2795588" cy="2143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4767263" y="1109663"/>
            <a:ext cx="39862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b="1" baseline="30000">
                <a:solidFill>
                  <a:srgbClr val="FF3300"/>
                </a:solidFill>
                <a:latin typeface="Arial" charset="0"/>
              </a:rPr>
              <a:t>6</a:t>
            </a:r>
            <a:r>
              <a:rPr lang="de-DE" b="1">
                <a:solidFill>
                  <a:srgbClr val="FF3300"/>
                </a:solidFill>
                <a:latin typeface="Arial" charset="0"/>
              </a:rPr>
              <a:t>Li</a:t>
            </a:r>
            <a:r>
              <a:rPr lang="de-DE">
                <a:latin typeface="Arial" charset="0"/>
              </a:rPr>
              <a:t> MOT:     N ~ 10</a:t>
            </a:r>
            <a:r>
              <a:rPr lang="de-DE" baseline="30000">
                <a:latin typeface="Arial" charset="0"/>
              </a:rPr>
              <a:t>9</a:t>
            </a:r>
            <a:r>
              <a:rPr lang="de-DE">
                <a:latin typeface="Arial" charset="0"/>
              </a:rPr>
              <a:t>     T ~ 300µK</a:t>
            </a:r>
            <a:r>
              <a:rPr lang="de-DE">
                <a:solidFill>
                  <a:schemeClr val="accent2"/>
                </a:solidFill>
                <a:latin typeface="Arial" charset="0"/>
              </a:rPr>
              <a:t> </a:t>
            </a:r>
          </a:p>
        </p:txBody>
      </p:sp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7839075" y="1530350"/>
            <a:ext cx="0" cy="2127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9463" name="Rectangle 10"/>
          <p:cNvSpPr>
            <a:spLocks noChangeArrowheads="1"/>
          </p:cNvSpPr>
          <p:nvPr/>
        </p:nvSpPr>
        <p:spPr bwMode="auto">
          <a:xfrm>
            <a:off x="7983538" y="2365375"/>
            <a:ext cx="9906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de-DE" sz="2000">
                <a:latin typeface="Arial" charset="0"/>
              </a:rPr>
              <a:t>3 mm</a:t>
            </a:r>
          </a:p>
        </p:txBody>
      </p:sp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501650" y="1341438"/>
            <a:ext cx="793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MOT</a:t>
            </a:r>
          </a:p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beams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9465" name="Text Box 12"/>
          <p:cNvSpPr txBox="1">
            <a:spLocks noChangeArrowheads="1"/>
          </p:cNvSpPr>
          <p:nvPr/>
        </p:nvSpPr>
        <p:spPr bwMode="auto">
          <a:xfrm>
            <a:off x="3382963" y="1341438"/>
            <a:ext cx="7937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MOT</a:t>
            </a:r>
          </a:p>
          <a:p>
            <a:r>
              <a:rPr lang="de-AT" sz="1600">
                <a:solidFill>
                  <a:srgbClr val="FF0000"/>
                </a:solidFill>
                <a:latin typeface="Arial" charset="0"/>
              </a:rPr>
              <a:t>beams</a:t>
            </a:r>
            <a:endParaRPr lang="de-DE" sz="1600">
              <a:solidFill>
                <a:srgbClr val="FF0000"/>
              </a:solidFill>
              <a:latin typeface="Arial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85775" y="1338263"/>
            <a:ext cx="8501063" cy="5256212"/>
            <a:chOff x="306" y="843"/>
            <a:chExt cx="5355" cy="3311"/>
          </a:xfrm>
        </p:grpSpPr>
        <p:grpSp>
          <p:nvGrpSpPr>
            <p:cNvPr id="19468" name="Group 14"/>
            <p:cNvGrpSpPr>
              <a:grpSpLocks/>
            </p:cNvGrpSpPr>
            <p:nvPr/>
          </p:nvGrpSpPr>
          <p:grpSpPr bwMode="auto">
            <a:xfrm>
              <a:off x="306" y="843"/>
              <a:ext cx="5355" cy="3311"/>
              <a:chOff x="309" y="845"/>
              <a:chExt cx="5355" cy="3311"/>
            </a:xfrm>
          </p:grpSpPr>
          <p:sp>
            <p:nvSpPr>
              <p:cNvPr id="19473" name="Rectangle 15"/>
              <p:cNvSpPr>
                <a:spLocks noChangeArrowheads="1"/>
              </p:cNvSpPr>
              <p:nvPr/>
            </p:nvSpPr>
            <p:spPr bwMode="auto">
              <a:xfrm>
                <a:off x="309" y="3579"/>
                <a:ext cx="2659" cy="5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de-DE" b="1">
                    <a:latin typeface="Arial" charset="0"/>
                    <a:cs typeface="Times New Roman" pitchFamily="18" charset="0"/>
                  </a:rPr>
                  <a:t>dipole trap (100W 1075nm laser):</a:t>
                </a:r>
              </a:p>
              <a:p>
                <a:pPr algn="l" eaLnBrk="0" hangingPunct="0"/>
                <a:r>
                  <a:rPr lang="de-DE" b="1">
                    <a:latin typeface="Arial" charset="0"/>
                    <a:cs typeface="Times New Roman" pitchFamily="18" charset="0"/>
                  </a:rPr>
                  <a:t>  U ~ k</a:t>
                </a:r>
                <a:r>
                  <a:rPr lang="de-DE" b="1" baseline="-25000">
                    <a:latin typeface="Arial" charset="0"/>
                    <a:cs typeface="Times New Roman" pitchFamily="18" charset="0"/>
                  </a:rPr>
                  <a:t>B</a:t>
                </a:r>
                <a:r>
                  <a:rPr lang="de-DE" b="1">
                    <a:latin typeface="Arial" charset="0"/>
                    <a:cs typeface="Times New Roman" pitchFamily="18" charset="0"/>
                  </a:rPr>
                  <a:t> 1 mK</a:t>
                </a:r>
              </a:p>
              <a:p>
                <a:pPr algn="l" eaLnBrk="0" hangingPunct="0"/>
                <a:r>
                  <a:rPr lang="de-DE" b="1">
                    <a:latin typeface="Arial" charset="0"/>
                    <a:cs typeface="Times New Roman" pitchFamily="18" charset="0"/>
                  </a:rPr>
                  <a:t>  w ~ 60 µm</a:t>
                </a:r>
              </a:p>
            </p:txBody>
          </p:sp>
          <p:pic>
            <p:nvPicPr>
              <p:cNvPr id="19474" name="Picture 16" descr="P53 color"/>
              <p:cNvPicPr>
                <a:picLocks noChangeAspect="1" noChangeArrowheads="1"/>
              </p:cNvPicPr>
              <p:nvPr/>
            </p:nvPicPr>
            <p:blipFill>
              <a:blip r:embed="rId6"/>
              <a:srcRect l="4396" t="27075"/>
              <a:stretch>
                <a:fillRect/>
              </a:stretch>
            </p:blipFill>
            <p:spPr bwMode="auto">
              <a:xfrm>
                <a:off x="3074" y="2686"/>
                <a:ext cx="1762" cy="13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9475" name="Rectangle 17"/>
              <p:cNvSpPr>
                <a:spLocks noChangeArrowheads="1"/>
              </p:cNvSpPr>
              <p:nvPr/>
            </p:nvSpPr>
            <p:spPr bwMode="auto">
              <a:xfrm>
                <a:off x="3030" y="2381"/>
                <a:ext cx="2511" cy="23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de-DE">
                    <a:latin typeface="Arial" charset="0"/>
                  </a:rPr>
                  <a:t>dipole trap: N &gt; 10</a:t>
                </a:r>
                <a:r>
                  <a:rPr lang="de-DE" baseline="30000">
                    <a:latin typeface="Arial" charset="0"/>
                  </a:rPr>
                  <a:t>6</a:t>
                </a:r>
                <a:endParaRPr lang="de-DE">
                  <a:solidFill>
                    <a:schemeClr val="accent2"/>
                  </a:solidFill>
                  <a:latin typeface="Arial" charset="0"/>
                </a:endParaRPr>
              </a:p>
            </p:txBody>
          </p:sp>
          <p:sp>
            <p:nvSpPr>
              <p:cNvPr id="19476" name="Line 18"/>
              <p:cNvSpPr>
                <a:spLocks noChangeShapeType="1"/>
              </p:cNvSpPr>
              <p:nvPr/>
            </p:nvSpPr>
            <p:spPr bwMode="auto">
              <a:xfrm>
                <a:off x="4954" y="2688"/>
                <a:ext cx="0" cy="134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9477" name="Rectangle 19"/>
              <p:cNvSpPr>
                <a:spLocks noChangeArrowheads="1"/>
              </p:cNvSpPr>
              <p:nvPr/>
            </p:nvSpPr>
            <p:spPr bwMode="auto">
              <a:xfrm>
                <a:off x="5040" y="3214"/>
                <a:ext cx="624" cy="25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0" hangingPunct="0"/>
                <a:r>
                  <a:rPr lang="de-DE" sz="2000">
                    <a:latin typeface="Arial" charset="0"/>
                  </a:rPr>
                  <a:t>3 mm</a:t>
                </a:r>
              </a:p>
            </p:txBody>
          </p:sp>
          <p:pic>
            <p:nvPicPr>
              <p:cNvPr id="19478" name="Picture 20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316" y="845"/>
                <a:ext cx="2428" cy="2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469" name="Group 21"/>
            <p:cNvGrpSpPr>
              <a:grpSpLocks/>
            </p:cNvGrpSpPr>
            <p:nvPr/>
          </p:nvGrpSpPr>
          <p:grpSpPr bwMode="auto">
            <a:xfrm>
              <a:off x="1185" y="2953"/>
              <a:ext cx="272" cy="374"/>
              <a:chOff x="1179" y="2953"/>
              <a:chExt cx="272" cy="374"/>
            </a:xfrm>
          </p:grpSpPr>
          <p:sp>
            <p:nvSpPr>
              <p:cNvPr id="19471" name="Line 22"/>
              <p:cNvSpPr>
                <a:spLocks noChangeShapeType="1"/>
              </p:cNvSpPr>
              <p:nvPr/>
            </p:nvSpPr>
            <p:spPr bwMode="auto">
              <a:xfrm flipV="1">
                <a:off x="1179" y="2953"/>
                <a:ext cx="68" cy="328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9472" name="Line 23"/>
              <p:cNvSpPr>
                <a:spLocks noChangeShapeType="1"/>
              </p:cNvSpPr>
              <p:nvPr/>
            </p:nvSpPr>
            <p:spPr bwMode="auto">
              <a:xfrm rot="10800000" flipV="1">
                <a:off x="1383" y="2999"/>
                <a:ext cx="68" cy="328"/>
              </a:xfrm>
              <a:prstGeom prst="line">
                <a:avLst/>
              </a:prstGeom>
              <a:noFill/>
              <a:ln w="190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9470" name="Text Box 24"/>
            <p:cNvSpPr txBox="1">
              <a:spLocks noChangeArrowheads="1"/>
            </p:cNvSpPr>
            <p:nvPr/>
          </p:nvSpPr>
          <p:spPr bwMode="auto">
            <a:xfrm>
              <a:off x="1791" y="2886"/>
              <a:ext cx="3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de-AT">
                  <a:latin typeface="Arial" charset="0"/>
                </a:rPr>
                <a:t>λ/4</a:t>
              </a:r>
              <a:endParaRPr lang="de-DE">
                <a:latin typeface="Arial" charset="0"/>
              </a:endParaRPr>
            </a:p>
          </p:txBody>
        </p:sp>
      </p:grpSp>
      <p:sp>
        <p:nvSpPr>
          <p:cNvPr id="1946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68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>
                <a:latin typeface="Arial" charset="0"/>
                <a:cs typeface="Arial" charset="0"/>
              </a:rPr>
              <a:t>all-optical way</a:t>
            </a:r>
          </a:p>
        </p:txBody>
      </p:sp>
    </p:spTree>
    <p:custDataLst>
      <p:tags r:id="rId1"/>
    </p:custDataLst>
  </p:cSld>
  <p:clrMapOvr>
    <a:masterClrMapping/>
  </p:clrMapOvr>
  <p:transition advTm="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5|3.1|0.8|0.6|3.8|3|3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51|28.2|2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2.3|9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|0|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sz="2400" dirty="0" err="1" smtClean="0">
            <a:solidFill>
              <a:srgbClr val="002060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1496</Words>
  <Application>Microsoft PowerPoint</Application>
  <PresentationFormat>Bildschirmpräsentation (4:3)</PresentationFormat>
  <Paragraphs>466</Paragraphs>
  <Slides>37</Slides>
  <Notes>31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Default Design</vt:lpstr>
      <vt:lpstr>צילום של Photo Editor</vt:lpstr>
      <vt:lpstr>PHOTO-PAINT</vt:lpstr>
      <vt:lpstr>Formel</vt:lpstr>
      <vt:lpstr> </vt:lpstr>
      <vt:lpstr>Folie 2</vt:lpstr>
      <vt:lpstr>Ultracold alkali fermions</vt:lpstr>
      <vt:lpstr>Ultracold alkali fermions</vt:lpstr>
      <vt:lpstr>control knobs (single species)</vt:lpstr>
      <vt:lpstr>new possibilities in FF mixtures</vt:lpstr>
      <vt:lpstr>Folie 7</vt:lpstr>
      <vt:lpstr>Lithium-Potassium-Strontium Machine</vt:lpstr>
      <vt:lpstr>all-optical way</vt:lpstr>
      <vt:lpstr>6Li2 molecular Bose condensation</vt:lpstr>
      <vt:lpstr>heteronuclear FF mixture !</vt:lpstr>
      <vt:lpstr>Cs</vt:lpstr>
      <vt:lpstr>Feshbach resonance</vt:lpstr>
      <vt:lpstr>coupling to molecular state</vt:lpstr>
      <vt:lpstr>Folie 15</vt:lpstr>
      <vt:lpstr>Folie 16</vt:lpstr>
      <vt:lpstr>Folie 17</vt:lpstr>
      <vt:lpstr>Folie 18</vt:lpstr>
      <vt:lpstr>Feshbach spectroscopy</vt:lpstr>
      <vt:lpstr>Li|1&gt; K|2&gt; scan</vt:lpstr>
      <vt:lpstr>interspecies Feshbach resonances</vt:lpstr>
      <vt:lpstr>interspecies Feshbach resonances</vt:lpstr>
      <vt:lpstr>what do we learn?</vt:lpstr>
      <vt:lpstr>Li|1&gt; K|2&gt; scattering length</vt:lpstr>
      <vt:lpstr>  </vt:lpstr>
      <vt:lpstr>improved set-up</vt:lpstr>
      <vt:lpstr>evaporative cooling</vt:lpstr>
      <vt:lpstr> </vt:lpstr>
      <vt:lpstr> </vt:lpstr>
      <vt:lpstr> </vt:lpstr>
      <vt:lpstr>Folie 31</vt:lpstr>
      <vt:lpstr>three-body physics</vt:lpstr>
      <vt:lpstr>next experimental step</vt:lpstr>
      <vt:lpstr>strong loss in a 3-comp. 6Li spin mixture</vt:lpstr>
      <vt:lpstr>how about a 6Li – 40K mixture?</vt:lpstr>
      <vt:lpstr>Folie 36</vt:lpstr>
      <vt:lpstr>Folie 37</vt:lpstr>
    </vt:vector>
  </TitlesOfParts>
  <Company>Center for Nonlinear Dynamics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schreck</dc:creator>
  <cp:lastModifiedBy> </cp:lastModifiedBy>
  <cp:revision>618</cp:revision>
  <dcterms:created xsi:type="dcterms:W3CDTF">2003-02-04T03:30:22Z</dcterms:created>
  <dcterms:modified xsi:type="dcterms:W3CDTF">2008-09-26T05:59:26Z</dcterms:modified>
</cp:coreProperties>
</file>