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9" r:id="rId4"/>
    <p:sldMasterId id="2147483675" r:id="rId5"/>
  </p:sldMasterIdLst>
  <p:sldIdLst>
    <p:sldId id="256" r:id="rId6"/>
    <p:sldId id="257" r:id="rId7"/>
    <p:sldId id="259" r:id="rId8"/>
    <p:sldId id="260" r:id="rId9"/>
    <p:sldId id="263" r:id="rId10"/>
    <p:sldId id="264" r:id="rId11"/>
    <p:sldId id="265" r:id="rId12"/>
    <p:sldId id="25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18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03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7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9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7" y="4430634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91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36091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5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12.07.2024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3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Jan Lindenberg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4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387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17029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12.07.2024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9600" y="6560612"/>
            <a:ext cx="5381981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7th Beam Time Retreat | P. Gerhard | UNILAC Controls Upgrade 2025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3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339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12.07.2024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9600" y="6560612"/>
            <a:ext cx="53848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7th Beam Time Retreat | P. Gerhard | UNILAC Controls Upgrade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66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12.07.2024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9600" y="6560612"/>
            <a:ext cx="5579376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7th Beam Time Retreat | P. Gerhard | UNILAC Controls Upgrade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537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6" y="307196"/>
            <a:ext cx="8934639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330" y="6552644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8638574" y="6552644"/>
            <a:ext cx="2406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P. Gerhard, H. Hüther – PSU, ACO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FAIR MAC Review on Controls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19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78521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0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18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22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219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7878697" y="6626587"/>
            <a:ext cx="415962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M. Steck</a:t>
            </a:r>
            <a:r>
              <a:rPr lang="en-US" sz="1100" noProof="0" dirty="0"/>
              <a:t>, ACC</a:t>
            </a:r>
            <a:r>
              <a:rPr lang="en-US" sz="1100" baseline="0" noProof="0" dirty="0"/>
              <a:t> Performance Committee Meeting, 16. Mai 2024</a:t>
            </a:r>
            <a:endParaRPr 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61124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554676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507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49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8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32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75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3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77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2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7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1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586E-F9D1-48A8-8BF8-A932753EBFC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054A-31E5-400C-8CF3-EA8162634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52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456" y="485170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9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90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2" y="6616082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9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10" y="6552643"/>
            <a:ext cx="113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12.07.2024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7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7th Beam Time Retreat | Miriam Klich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41" y="275770"/>
            <a:ext cx="1033407" cy="8611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C6DFAAF-AFB9-546F-3542-36F5983584B7}"/>
              </a:ext>
            </a:extLst>
          </p:cNvPr>
          <p:cNvSpPr/>
          <p:nvPr userDrawn="1"/>
        </p:nvSpPr>
        <p:spPr>
          <a:xfrm>
            <a:off x="9361081" y="969750"/>
            <a:ext cx="2474729" cy="258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14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EAM </a:t>
            </a:r>
            <a:r>
              <a:rPr lang="de-DE" sz="18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14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 </a:t>
            </a:r>
            <a:r>
              <a:rPr lang="de-DE" sz="18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sz="14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ETREAT 2024</a:t>
            </a:r>
          </a:p>
        </p:txBody>
      </p:sp>
    </p:spTree>
    <p:extLst>
      <p:ext uri="{BB962C8B-B14F-4D97-AF65-F5344CB8AC3E}">
        <p14:creationId xmlns:p14="http://schemas.microsoft.com/office/powerpoint/2010/main" val="24366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12.07.2024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7239" y="6560611"/>
            <a:ext cx="5565828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/>
              <a:t>7th Beam Time Retreat | P. Gerhard | UNILAC Controls Upgrade 2025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39" y="275767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6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39" y="275767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39" y="275767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nachhaltigkeit@gsi.d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Summary/Session 7</a:t>
            </a:r>
            <a:br>
              <a:rPr lang="de-DE" dirty="0" smtClean="0"/>
            </a:br>
            <a:r>
              <a:rPr lang="de-DE" dirty="0" smtClean="0"/>
              <a:t>General </a:t>
            </a:r>
            <a:r>
              <a:rPr lang="de-DE" dirty="0" err="1" smtClean="0"/>
              <a:t>outlook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 smtClean="0"/>
              <a:t>W. Barth</a:t>
            </a:r>
            <a:r>
              <a:rPr lang="de-DE" dirty="0" smtClean="0"/>
              <a:t>, 12.07.24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18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de-DE" b="1" dirty="0" smtClean="0"/>
              <a:t>Session 7|General </a:t>
            </a:r>
            <a:r>
              <a:rPr lang="de-DE" b="1" dirty="0" err="1" smtClean="0"/>
              <a:t>outlook</a:t>
            </a:r>
            <a:r>
              <a:rPr lang="de-DE" b="1" dirty="0" smtClean="0"/>
              <a:t> </a:t>
            </a:r>
            <a:r>
              <a:rPr lang="de-DE" b="1" dirty="0" err="1" smtClean="0"/>
              <a:t>topics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32034"/>
            <a:ext cx="10515600" cy="49449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i="1" dirty="0" smtClean="0"/>
              <a:t>Jan </a:t>
            </a:r>
            <a:r>
              <a:rPr lang="de-DE" i="1" dirty="0"/>
              <a:t>Lindenberg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b="1" dirty="0"/>
              <a:t>Nachhaltigkeitsaspekte bei GSI/FAIR | J. </a:t>
            </a:r>
            <a:r>
              <a:rPr lang="de-DE" b="1" dirty="0" smtClean="0"/>
              <a:t>Lindenberg</a:t>
            </a:r>
            <a:endParaRPr lang="de-D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i="1" dirty="0"/>
              <a:t>Peter Gerhard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b="1" dirty="0"/>
              <a:t>UNILAC Controls Upgrade 2025 | P. </a:t>
            </a:r>
            <a:r>
              <a:rPr lang="de-DE" b="1" dirty="0" smtClean="0"/>
              <a:t>Gerhard</a:t>
            </a:r>
            <a:endParaRPr lang="de-D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i="1" dirty="0"/>
              <a:t>Oksana Geithner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b="1" dirty="0"/>
              <a:t>First </a:t>
            </a:r>
            <a:r>
              <a:rPr lang="de-DE" b="1" dirty="0" err="1"/>
              <a:t>outcome</a:t>
            </a:r>
            <a:r>
              <a:rPr lang="de-DE" b="1" dirty="0"/>
              <a:t> </a:t>
            </a:r>
            <a:r>
              <a:rPr lang="de-DE" b="1" dirty="0" err="1"/>
              <a:t>performance</a:t>
            </a:r>
            <a:r>
              <a:rPr lang="de-DE" b="1" dirty="0"/>
              <a:t> </a:t>
            </a:r>
            <a:r>
              <a:rPr lang="de-DE" b="1" dirty="0" err="1"/>
              <a:t>committee</a:t>
            </a:r>
            <a:r>
              <a:rPr lang="de-DE" b="1" dirty="0"/>
              <a:t> | O. </a:t>
            </a:r>
            <a:r>
              <a:rPr lang="de-DE" b="1" dirty="0" smtClean="0"/>
              <a:t>Geithner</a:t>
            </a:r>
            <a:endParaRPr lang="de-D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i="1" dirty="0"/>
              <a:t>Ralph Aßmann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b="1" dirty="0"/>
              <a:t>Report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controls</a:t>
            </a:r>
            <a:r>
              <a:rPr lang="de-DE" b="1" dirty="0"/>
              <a:t> </a:t>
            </a:r>
            <a:r>
              <a:rPr lang="de-DE" b="1" dirty="0" err="1"/>
              <a:t>review</a:t>
            </a:r>
            <a:r>
              <a:rPr lang="de-DE" b="1" dirty="0"/>
              <a:t> | R. </a:t>
            </a:r>
            <a:r>
              <a:rPr lang="de-DE" b="1" dirty="0" smtClean="0"/>
              <a:t>Aßmann</a:t>
            </a:r>
            <a:endParaRPr lang="de-D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i="1" dirty="0"/>
              <a:t>Emmanuel Rosi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b="1" dirty="0"/>
              <a:t>FAIR </a:t>
            </a:r>
            <a:r>
              <a:rPr lang="de-DE" b="1" dirty="0" err="1"/>
              <a:t>status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outlook</a:t>
            </a:r>
            <a:r>
              <a:rPr lang="de-DE" b="1" dirty="0"/>
              <a:t>, in-kind </a:t>
            </a:r>
            <a:r>
              <a:rPr lang="de-DE" b="1" dirty="0" err="1"/>
              <a:t>finances</a:t>
            </a:r>
            <a:r>
              <a:rPr lang="de-DE" b="1" dirty="0"/>
              <a:t> | E. Rosi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55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EFBB3F-F2BF-12C7-57FE-A9F4B192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25CBDDA-5CCF-8748-8988-9DC6C8981774}" type="slidenum">
              <a:rPr lang="de-DE"/>
              <a:pPr defTabSz="609585"/>
              <a:t>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4F073F-D99E-2059-6345-CA69A977C9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585"/>
            <a:r>
              <a:rPr lang="de-DE">
                <a:solidFill>
                  <a:prstClr val="black"/>
                </a:solidFill>
                <a:latin typeface="Arial"/>
              </a:rPr>
              <a:t>12.07.2024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7ACDAB-8E98-CF14-2C0A-6E9E79931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609585"/>
            <a:r>
              <a:rPr lang="en-US">
                <a:latin typeface="Arial"/>
              </a:rPr>
              <a:t>7th Beam Time Retreat | Jan Lindenberg | </a:t>
            </a:r>
            <a:endParaRPr lang="de-DE" dirty="0">
              <a:latin typeface="Arial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210DFA4F-CF3C-5A2B-5D93-5D1A82B1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2" y="1450687"/>
            <a:ext cx="8884365" cy="5100117"/>
          </a:xfrm>
        </p:spPr>
        <p:txBody>
          <a:bodyPr/>
          <a:lstStyle/>
          <a:p>
            <a:r>
              <a:rPr lang="de-DE" sz="1867" b="1" dirty="0"/>
              <a:t>Supply Chain Due Diligence Act </a:t>
            </a:r>
            <a:r>
              <a:rPr lang="de-DE" sz="1867" dirty="0"/>
              <a:t>(    </a:t>
            </a:r>
            <a:r>
              <a:rPr lang="de-DE" sz="1867" dirty="0" err="1"/>
              <a:t>LkSG</a:t>
            </a:r>
            <a:r>
              <a:rPr lang="de-DE" sz="1867" dirty="0"/>
              <a:t>)</a:t>
            </a:r>
          </a:p>
          <a:p>
            <a:r>
              <a:rPr lang="de-DE" sz="1867" b="1" dirty="0"/>
              <a:t>Corporate </a:t>
            </a:r>
            <a:r>
              <a:rPr lang="de-DE" sz="1867" b="1" dirty="0" err="1"/>
              <a:t>Sustainability</a:t>
            </a:r>
            <a:r>
              <a:rPr lang="de-DE" sz="1867" b="1" dirty="0"/>
              <a:t> Reporting </a:t>
            </a:r>
            <a:r>
              <a:rPr lang="de-DE" sz="1867" b="1" dirty="0" err="1"/>
              <a:t>Directive</a:t>
            </a:r>
            <a:r>
              <a:rPr lang="de-DE" sz="1867" b="1" dirty="0"/>
              <a:t> </a:t>
            </a:r>
            <a:r>
              <a:rPr lang="de-DE" sz="1867" dirty="0"/>
              <a:t>(    CSRD)</a:t>
            </a:r>
          </a:p>
          <a:p>
            <a:pPr lvl="1"/>
            <a:r>
              <a:rPr lang="de-DE" sz="1867" dirty="0" err="1"/>
              <a:t>Materiality</a:t>
            </a:r>
            <a:r>
              <a:rPr lang="de-DE" sz="1867" dirty="0"/>
              <a:t> </a:t>
            </a:r>
            <a:r>
              <a:rPr lang="de-DE" sz="1867" dirty="0" err="1"/>
              <a:t>analysis</a:t>
            </a:r>
            <a:r>
              <a:rPr lang="de-DE" sz="1867" dirty="0"/>
              <a:t> and </a:t>
            </a:r>
            <a:r>
              <a:rPr lang="de-DE" sz="1867" dirty="0" err="1"/>
              <a:t>sustainability</a:t>
            </a:r>
            <a:r>
              <a:rPr lang="de-DE" sz="1867" dirty="0"/>
              <a:t> </a:t>
            </a:r>
            <a:r>
              <a:rPr lang="de-DE" sz="1867" dirty="0" err="1"/>
              <a:t>strategy</a:t>
            </a:r>
            <a:endParaRPr lang="de-DE" sz="1867" dirty="0"/>
          </a:p>
          <a:p>
            <a:r>
              <a:rPr lang="de-DE" sz="1867" b="1" dirty="0" err="1"/>
              <a:t>Sustainable</a:t>
            </a:r>
            <a:r>
              <a:rPr lang="de-DE" sz="1867" b="1" dirty="0"/>
              <a:t> </a:t>
            </a:r>
            <a:r>
              <a:rPr lang="de-DE" sz="1867" b="1" dirty="0" err="1"/>
              <a:t>procurement</a:t>
            </a:r>
            <a:r>
              <a:rPr lang="de-DE" sz="1867" b="1" dirty="0"/>
              <a:t> </a:t>
            </a:r>
            <a:r>
              <a:rPr lang="de-DE" sz="1867" dirty="0" err="1"/>
              <a:t>pilot</a:t>
            </a:r>
            <a:r>
              <a:rPr lang="de-DE" sz="1867" dirty="0"/>
              <a:t> </a:t>
            </a:r>
            <a:r>
              <a:rPr lang="de-DE" sz="1867" dirty="0" err="1"/>
              <a:t>project</a:t>
            </a:r>
            <a:endParaRPr lang="de-DE" sz="1867" b="1" dirty="0"/>
          </a:p>
          <a:p>
            <a:r>
              <a:rPr lang="de-DE" sz="1867" b="1" dirty="0"/>
              <a:t>Energy </a:t>
            </a:r>
            <a:r>
              <a:rPr lang="de-DE" sz="1867" b="1" dirty="0" err="1"/>
              <a:t>management</a:t>
            </a:r>
            <a:endParaRPr lang="de-DE" sz="1867" b="1" dirty="0"/>
          </a:p>
          <a:p>
            <a:pPr lvl="1"/>
            <a:r>
              <a:rPr lang="de-DE" sz="1867" dirty="0"/>
              <a:t>Demand </a:t>
            </a:r>
            <a:r>
              <a:rPr lang="de-DE" sz="1867" dirty="0" err="1"/>
              <a:t>planning</a:t>
            </a:r>
            <a:r>
              <a:rPr lang="de-DE" sz="1867" dirty="0"/>
              <a:t> in </a:t>
            </a:r>
            <a:r>
              <a:rPr lang="de-DE" sz="1867" dirty="0" err="1"/>
              <a:t>cooperation</a:t>
            </a:r>
            <a:r>
              <a:rPr lang="de-DE" sz="1867" dirty="0"/>
              <a:t> </a:t>
            </a:r>
            <a:r>
              <a:rPr lang="de-DE" sz="1867" dirty="0" err="1"/>
              <a:t>with</a:t>
            </a:r>
            <a:r>
              <a:rPr lang="de-DE" sz="1867" dirty="0"/>
              <a:t> operational </a:t>
            </a:r>
            <a:r>
              <a:rPr lang="de-DE" sz="1867" dirty="0" err="1"/>
              <a:t>planning</a:t>
            </a:r>
            <a:r>
              <a:rPr lang="de-DE" sz="1867" dirty="0"/>
              <a:t> and </a:t>
            </a:r>
            <a:r>
              <a:rPr lang="de-DE" sz="1867" dirty="0" err="1"/>
              <a:t>beamtime</a:t>
            </a:r>
            <a:r>
              <a:rPr lang="de-DE" sz="1867" dirty="0"/>
              <a:t> </a:t>
            </a:r>
            <a:r>
              <a:rPr lang="de-DE" sz="1867" dirty="0" err="1"/>
              <a:t>coordination</a:t>
            </a:r>
            <a:endParaRPr lang="de-DE" sz="1867" dirty="0"/>
          </a:p>
          <a:p>
            <a:pPr lvl="1"/>
            <a:r>
              <a:rPr lang="de-DE" sz="1867" b="1" dirty="0" err="1">
                <a:solidFill>
                  <a:srgbClr val="FF0000"/>
                </a:solidFill>
              </a:rPr>
              <a:t>Procurement</a:t>
            </a:r>
            <a:r>
              <a:rPr lang="de-DE" sz="1867" b="1" dirty="0">
                <a:solidFill>
                  <a:srgbClr val="FF0000"/>
                </a:solidFill>
              </a:rPr>
              <a:t>/</a:t>
            </a:r>
            <a:r>
              <a:rPr lang="de-DE" sz="1867" b="1" dirty="0" err="1">
                <a:solidFill>
                  <a:srgbClr val="FF0000"/>
                </a:solidFill>
              </a:rPr>
              <a:t>contract</a:t>
            </a:r>
            <a:r>
              <a:rPr lang="de-DE" sz="1867" b="1" dirty="0">
                <a:solidFill>
                  <a:srgbClr val="FF0000"/>
                </a:solidFill>
              </a:rPr>
              <a:t> design and </a:t>
            </a:r>
            <a:r>
              <a:rPr lang="de-DE" sz="1867" b="1" dirty="0" err="1">
                <a:solidFill>
                  <a:srgbClr val="FF0000"/>
                </a:solidFill>
              </a:rPr>
              <a:t>billing</a:t>
            </a:r>
            <a:r>
              <a:rPr lang="de-DE" sz="1867" b="1" dirty="0">
                <a:solidFill>
                  <a:srgbClr val="FF0000"/>
                </a:solidFill>
              </a:rPr>
              <a:t> </a:t>
            </a:r>
            <a:r>
              <a:rPr lang="de-DE" sz="1867" b="1" dirty="0" err="1">
                <a:solidFill>
                  <a:srgbClr val="FF0000"/>
                </a:solidFill>
              </a:rPr>
              <a:t>of</a:t>
            </a:r>
            <a:r>
              <a:rPr lang="de-DE" sz="1867" b="1" dirty="0">
                <a:solidFill>
                  <a:srgbClr val="FF0000"/>
                </a:solidFill>
              </a:rPr>
              <a:t> </a:t>
            </a:r>
            <a:r>
              <a:rPr lang="de-DE" sz="1867" b="1" dirty="0" err="1">
                <a:solidFill>
                  <a:srgbClr val="FF0000"/>
                </a:solidFill>
              </a:rPr>
              <a:t>energy</a:t>
            </a:r>
            <a:r>
              <a:rPr lang="de-DE" sz="1867" b="1" dirty="0">
                <a:solidFill>
                  <a:srgbClr val="FF0000"/>
                </a:solidFill>
              </a:rPr>
              <a:t> (</a:t>
            </a:r>
            <a:r>
              <a:rPr lang="de-DE" sz="1867" b="1" dirty="0" err="1">
                <a:solidFill>
                  <a:srgbClr val="FF0000"/>
                </a:solidFill>
              </a:rPr>
              <a:t>electricity</a:t>
            </a:r>
            <a:r>
              <a:rPr lang="de-DE" sz="1867" b="1" dirty="0">
                <a:solidFill>
                  <a:srgbClr val="FF0000"/>
                </a:solidFill>
              </a:rPr>
              <a:t> </a:t>
            </a:r>
            <a:r>
              <a:rPr lang="de-DE" sz="1867" b="1" i="1" dirty="0">
                <a:solidFill>
                  <a:srgbClr val="FF0000"/>
                </a:solidFill>
              </a:rPr>
              <a:t>and gas</a:t>
            </a:r>
            <a:r>
              <a:rPr lang="de-DE" sz="1867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DE" sz="1867" b="1" dirty="0">
                <a:solidFill>
                  <a:srgbClr val="FF0000"/>
                </a:solidFill>
              </a:rPr>
              <a:t>Implementation </a:t>
            </a:r>
            <a:r>
              <a:rPr lang="de-DE" sz="1867" b="1" dirty="0" err="1">
                <a:solidFill>
                  <a:srgbClr val="FF0000"/>
                </a:solidFill>
              </a:rPr>
              <a:t>of</a:t>
            </a:r>
            <a:r>
              <a:rPr lang="de-DE" sz="1867" b="1" dirty="0">
                <a:solidFill>
                  <a:srgbClr val="FF0000"/>
                </a:solidFill>
              </a:rPr>
              <a:t> </a:t>
            </a:r>
            <a:r>
              <a:rPr lang="de-DE" sz="1867" b="1" dirty="0" err="1">
                <a:solidFill>
                  <a:srgbClr val="FF0000"/>
                </a:solidFill>
              </a:rPr>
              <a:t>measures</a:t>
            </a:r>
            <a:r>
              <a:rPr lang="de-DE" sz="1867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sz="1867" dirty="0"/>
              <a:t>Development </a:t>
            </a:r>
            <a:r>
              <a:rPr lang="de-DE" sz="1867" dirty="0" err="1"/>
              <a:t>of</a:t>
            </a:r>
            <a:r>
              <a:rPr lang="de-DE" sz="1867" dirty="0"/>
              <a:t> a </a:t>
            </a:r>
            <a:r>
              <a:rPr lang="de-DE" sz="1867" dirty="0" err="1"/>
              <a:t>measurement</a:t>
            </a:r>
            <a:r>
              <a:rPr lang="de-DE" sz="1867" dirty="0"/>
              <a:t> network </a:t>
            </a:r>
          </a:p>
          <a:p>
            <a:pPr lvl="1"/>
            <a:r>
              <a:rPr lang="de-DE" sz="1867" b="1" dirty="0"/>
              <a:t>Energy Efficiency Act </a:t>
            </a:r>
            <a:r>
              <a:rPr lang="de-DE" sz="1867" dirty="0"/>
              <a:t>(     </a:t>
            </a:r>
            <a:r>
              <a:rPr lang="de-DE" sz="1867" dirty="0" err="1"/>
              <a:t>EnEfG</a:t>
            </a:r>
            <a:r>
              <a:rPr lang="de-DE" sz="1867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67" dirty="0" err="1"/>
              <a:t>Introduction</a:t>
            </a:r>
            <a:r>
              <a:rPr lang="de-DE" sz="1667" dirty="0"/>
              <a:t> and </a:t>
            </a:r>
            <a:r>
              <a:rPr lang="de-DE" sz="1667" dirty="0" err="1"/>
              <a:t>certification</a:t>
            </a:r>
            <a:r>
              <a:rPr lang="de-DE" sz="1667" dirty="0"/>
              <a:t> </a:t>
            </a:r>
            <a:r>
              <a:rPr lang="de-DE" sz="1667" dirty="0" err="1"/>
              <a:t>of</a:t>
            </a:r>
            <a:r>
              <a:rPr lang="de-DE" sz="1667" dirty="0"/>
              <a:t> ISO 50001 </a:t>
            </a:r>
            <a:r>
              <a:rPr lang="de-DE" sz="1667" dirty="0" err="1"/>
              <a:t>until</a:t>
            </a:r>
            <a:r>
              <a:rPr lang="de-DE" sz="1667" dirty="0"/>
              <a:t> 2026</a:t>
            </a:r>
          </a:p>
          <a:p>
            <a:pPr lvl="1"/>
            <a:r>
              <a:rPr lang="de-DE" sz="1867" dirty="0" err="1"/>
              <a:t>Determining</a:t>
            </a:r>
            <a:r>
              <a:rPr lang="de-DE" sz="1867" dirty="0"/>
              <a:t> </a:t>
            </a:r>
            <a:r>
              <a:rPr lang="de-DE" sz="1867" dirty="0" err="1"/>
              <a:t>the</a:t>
            </a:r>
            <a:r>
              <a:rPr lang="de-DE" sz="1867" dirty="0"/>
              <a:t> potential </a:t>
            </a:r>
            <a:r>
              <a:rPr lang="de-DE" sz="1867" dirty="0" err="1"/>
              <a:t>of</a:t>
            </a:r>
            <a:r>
              <a:rPr lang="de-DE" sz="1867" dirty="0"/>
              <a:t> </a:t>
            </a:r>
            <a:r>
              <a:rPr lang="de-DE" sz="1867" dirty="0" err="1"/>
              <a:t>renewable</a:t>
            </a:r>
            <a:r>
              <a:rPr lang="de-DE" sz="1867" dirty="0"/>
              <a:t> </a:t>
            </a:r>
            <a:r>
              <a:rPr lang="de-DE" sz="1867" dirty="0" err="1"/>
              <a:t>energies</a:t>
            </a:r>
            <a:r>
              <a:rPr lang="de-DE" sz="1867" dirty="0"/>
              <a:t> on GSI/FAIR </a:t>
            </a:r>
            <a:r>
              <a:rPr lang="de-DE" sz="1867" dirty="0" err="1"/>
              <a:t>campus</a:t>
            </a:r>
            <a:endParaRPr lang="de-DE" sz="1867" dirty="0"/>
          </a:p>
          <a:p>
            <a:r>
              <a:rPr lang="de-DE" sz="1867" b="1" dirty="0" err="1"/>
              <a:t>Greenhouse</a:t>
            </a:r>
            <a:r>
              <a:rPr lang="de-DE" sz="1867" b="1" dirty="0"/>
              <a:t> gas </a:t>
            </a:r>
            <a:r>
              <a:rPr lang="de-DE" sz="1867" b="1" dirty="0" err="1"/>
              <a:t>accounting</a:t>
            </a:r>
            <a:r>
              <a:rPr lang="de-DE" sz="1867" b="1" dirty="0"/>
              <a:t> </a:t>
            </a:r>
            <a:r>
              <a:rPr lang="de-DE" sz="1867" dirty="0"/>
              <a:t>(</a:t>
            </a:r>
            <a:r>
              <a:rPr lang="de-DE" sz="1867" dirty="0" err="1"/>
              <a:t>preliminary</a:t>
            </a:r>
            <a:r>
              <a:rPr lang="de-DE" sz="1867" dirty="0"/>
              <a:t> </a:t>
            </a:r>
            <a:r>
              <a:rPr lang="de-DE" sz="1867" dirty="0" err="1"/>
              <a:t>results</a:t>
            </a:r>
            <a:r>
              <a:rPr lang="de-DE" sz="1867" dirty="0"/>
              <a:t> </a:t>
            </a:r>
            <a:r>
              <a:rPr lang="de-DE" sz="1867" dirty="0" err="1"/>
              <a:t>available</a:t>
            </a:r>
            <a:r>
              <a:rPr lang="de-DE" sz="1867" dirty="0"/>
              <a:t>)</a:t>
            </a:r>
            <a:endParaRPr lang="de-DE" sz="1867" b="1" dirty="0"/>
          </a:p>
          <a:p>
            <a:r>
              <a:rPr lang="de-DE" sz="1867" b="1" dirty="0"/>
              <a:t>Climate </a:t>
            </a:r>
            <a:r>
              <a:rPr lang="de-DE" sz="1867" b="1" dirty="0" err="1"/>
              <a:t>adaptation</a:t>
            </a:r>
            <a:r>
              <a:rPr lang="de-DE" sz="1867" b="1" dirty="0"/>
              <a:t> </a:t>
            </a:r>
            <a:r>
              <a:rPr lang="de-DE" sz="1867" b="1" dirty="0" err="1"/>
              <a:t>measures</a:t>
            </a:r>
            <a:r>
              <a:rPr lang="de-DE" sz="1867" b="1" dirty="0"/>
              <a:t> </a:t>
            </a:r>
            <a:r>
              <a:rPr lang="de-DE" sz="1867" dirty="0"/>
              <a:t>(     </a:t>
            </a:r>
            <a:r>
              <a:rPr lang="de-DE" sz="1867" dirty="0" err="1"/>
              <a:t>KAnG</a:t>
            </a:r>
            <a:r>
              <a:rPr lang="de-DE" sz="1867" dirty="0"/>
              <a:t>)</a:t>
            </a:r>
          </a:p>
          <a:p>
            <a:endParaRPr lang="de-DE" sz="1867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DA9234-9F09-55DE-A8CE-8BB3C37A45B2}"/>
              </a:ext>
            </a:extLst>
          </p:cNvPr>
          <p:cNvSpPr txBox="1"/>
          <p:nvPr/>
        </p:nvSpPr>
        <p:spPr>
          <a:xfrm>
            <a:off x="8884025" y="1555751"/>
            <a:ext cx="3092823" cy="3603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85"/>
            <a:r>
              <a:rPr lang="de-DE" sz="1600" b="1" dirty="0" err="1">
                <a:solidFill>
                  <a:prstClr val="black"/>
                </a:solidFill>
                <a:latin typeface="Arial"/>
              </a:rPr>
              <a:t>Sustainability</a:t>
            </a:r>
            <a:r>
              <a:rPr lang="de-DE" sz="1600" b="1" dirty="0">
                <a:solidFill>
                  <a:prstClr val="black"/>
                </a:solidFill>
                <a:latin typeface="Arial"/>
              </a:rPr>
              <a:t> and </a:t>
            </a:r>
            <a:r>
              <a:rPr lang="de-DE" sz="1600" b="1" dirty="0" err="1">
                <a:solidFill>
                  <a:prstClr val="black"/>
                </a:solidFill>
                <a:latin typeface="Arial"/>
              </a:rPr>
              <a:t>energy</a:t>
            </a:r>
            <a:r>
              <a:rPr lang="de-DE" sz="1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b="1" dirty="0" err="1">
                <a:solidFill>
                  <a:prstClr val="black"/>
                </a:solidFill>
                <a:latin typeface="Arial"/>
              </a:rPr>
              <a:t>management</a:t>
            </a:r>
            <a:r>
              <a:rPr lang="de-DE" sz="1600" b="1" dirty="0">
                <a:solidFill>
                  <a:prstClr val="black"/>
                </a:solidFill>
                <a:latin typeface="Arial"/>
              </a:rPr>
              <a:t> @ GSI</a:t>
            </a:r>
          </a:p>
          <a:p>
            <a:pPr defTabSz="609585"/>
            <a:endParaRPr lang="de-DE" sz="1600" b="1" dirty="0">
              <a:solidFill>
                <a:prstClr val="black"/>
              </a:solidFill>
              <a:latin typeface="Arial"/>
            </a:endParaRPr>
          </a:p>
          <a:p>
            <a:pPr marL="380990" indent="-380990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four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persons</a:t>
            </a:r>
            <a:endParaRPr lang="de-DE" sz="16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990575" lvl="1" indent="-380990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human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rights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officer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LkSG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</a:p>
          <a:p>
            <a:pPr marL="990575" lvl="1" indent="-380990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two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working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students</a:t>
            </a:r>
            <a:endParaRPr lang="de-DE" sz="16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990575" lvl="1" indent="-380990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sustainability</a:t>
            </a:r>
            <a:r>
              <a:rPr lang="de-DE" sz="16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Arial"/>
                <a:cs typeface="Arial"/>
              </a:rPr>
              <a:t>officer</a:t>
            </a:r>
            <a:endParaRPr lang="de-DE" sz="1600" dirty="0">
              <a:solidFill>
                <a:srgbClr val="333333"/>
              </a:solidFill>
              <a:latin typeface="Arial"/>
              <a:cs typeface="Arial"/>
            </a:endParaRPr>
          </a:p>
          <a:p>
            <a:pPr defTabSz="609585"/>
            <a:endParaRPr lang="de-DE" sz="1867" dirty="0">
              <a:solidFill>
                <a:prstClr val="black"/>
              </a:solidFill>
              <a:latin typeface="Arial"/>
            </a:endParaRPr>
          </a:p>
          <a:p>
            <a:pPr defTabSz="609585"/>
            <a:r>
              <a:rPr lang="de-DE" sz="1600" b="1" dirty="0">
                <a:solidFill>
                  <a:prstClr val="black"/>
                </a:solidFill>
                <a:latin typeface="Arial"/>
              </a:rPr>
              <a:t>Feedback and </a:t>
            </a:r>
            <a:r>
              <a:rPr lang="de-DE" sz="1600" b="1" dirty="0" err="1">
                <a:solidFill>
                  <a:prstClr val="black"/>
                </a:solidFill>
                <a:latin typeface="Arial"/>
              </a:rPr>
              <a:t>suggestions</a:t>
            </a:r>
            <a:r>
              <a:rPr lang="de-DE" sz="1600" b="1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defTabSz="609585"/>
            <a:r>
              <a:rPr lang="de-DE" sz="1867" i="1" dirty="0">
                <a:solidFill>
                  <a:prstClr val="black"/>
                </a:solidFill>
                <a:latin typeface="Arial"/>
                <a:hlinkClick r:id="rId2"/>
              </a:rPr>
              <a:t>nachhaltigkeit@gsi.de</a:t>
            </a:r>
            <a:endParaRPr lang="de-DE" sz="1867" i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5B387D4-C959-8B41-E03E-8A6825DFE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r="20000"/>
          <a:stretch/>
        </p:blipFill>
        <p:spPr>
          <a:xfrm flipH="1">
            <a:off x="4148330" y="1555751"/>
            <a:ext cx="237287" cy="237287"/>
          </a:xfrm>
          <a:prstGeom prst="ellipse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B809233-95F2-3FF1-BF8A-365BC0223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r="20000"/>
          <a:stretch/>
        </p:blipFill>
        <p:spPr>
          <a:xfrm flipH="1">
            <a:off x="3474563" y="4907821"/>
            <a:ext cx="237287" cy="237287"/>
          </a:xfrm>
          <a:prstGeom prst="ellipse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1EB4511-216B-E2D6-B27F-CED6B4133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99767" y="1877634"/>
            <a:ext cx="231887" cy="231887"/>
          </a:xfrm>
          <a:prstGeom prst="rect">
            <a:avLst/>
          </a:prstGeom>
        </p:spPr>
      </p:pic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45A14F49-73DE-FD60-B88F-AC178EDB0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514" y="174172"/>
            <a:ext cx="8095055" cy="93504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Nachhaltigkeitsaspekte bei GSI/FAIR | J. Lindenberg</a:t>
            </a:r>
            <a:endParaRPr lang="de-DE" sz="24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EB20F3B-7518-513F-7C15-ACABC451E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r="20000"/>
          <a:stretch/>
        </p:blipFill>
        <p:spPr>
          <a:xfrm flipH="1">
            <a:off x="3948136" y="6242937"/>
            <a:ext cx="237287" cy="237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28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B3AA19-56BE-4E0C-ABFA-A05AFE71C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Injector controls upgrade - mission since 2020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provide new, LSA based/FAIR standard control system for GSI </a:t>
            </a:r>
            <a:r>
              <a:rPr lang="en-US" b="1" dirty="0" err="1">
                <a:solidFill>
                  <a:srgbClr val="FF0000"/>
                </a:solidFill>
              </a:rPr>
              <a:t>linacs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focus on FAIR injector UNILAC, use functionality as reference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enable move to new FCC MCR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secure operation of UNILAC through all planned and upcoming beamtimes</a:t>
            </a:r>
          </a:p>
          <a:p>
            <a:pPr lvl="1"/>
            <a:endParaRPr lang="en-US" dirty="0"/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Planning, schedule and organization set up achieved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First major milestones reached, project well on track</a:t>
            </a:r>
          </a:p>
          <a:p>
            <a:pPr lvl="1"/>
            <a:r>
              <a:rPr lang="en-US" dirty="0"/>
              <a:t>Challenges and tight schedule ahead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2B8179-0657-43BB-99E0-CCFF6066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25CBDDA-5CCF-8748-8988-9DC6C8981774}" type="slidenum">
              <a:rPr lang="de-DE"/>
              <a:pPr defTabSz="609585"/>
              <a:t>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E9FD3D-F082-440A-8F6E-A19F6E9736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585"/>
            <a:r>
              <a:rPr lang="de-DE">
                <a:solidFill>
                  <a:prstClr val="black"/>
                </a:solidFill>
                <a:latin typeface="Arial"/>
              </a:rPr>
              <a:t>12.07.2024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90381-B985-482B-B225-B48581825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609585"/>
            <a:r>
              <a:rPr lang="en-US">
                <a:latin typeface="Arial"/>
              </a:rPr>
              <a:t>7th Beam Time Retreat | P. Gerhard | UNILAC Controls Upgrade 2025</a:t>
            </a:r>
            <a:endParaRPr lang="de-DE" dirty="0">
              <a:latin typeface="Arial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6BE2D03-D982-4247-B2D6-0D4A5C54B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UNILAC Controls Upgrade 2025 | P. Gerhard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9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9F79-BF84-B94D-4693-74C77507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First </a:t>
            </a:r>
            <a:r>
              <a:rPr lang="de-DE" dirty="0" err="1"/>
              <a:t>outcome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committee</a:t>
            </a:r>
            <a:r>
              <a:rPr lang="de-DE" dirty="0"/>
              <a:t> | O. Geithner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844A-AD40-95E1-7961-B4421BF69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0313"/>
            <a:ext cx="12031579" cy="490358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Performance committee has started well – thanks to all the persons and attendees supporting it with excellent talks and vivid discussions</a:t>
            </a:r>
          </a:p>
          <a:p>
            <a:pPr>
              <a:spcAft>
                <a:spcPts val="800"/>
              </a:spcAft>
            </a:pPr>
            <a:r>
              <a:rPr lang="en-US" dirty="0"/>
              <a:t>Work on implementing KPI’s for real time use – info collected and communicated to archiving team – first examples of dashboards appearing</a:t>
            </a:r>
          </a:p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</a:rPr>
              <a:t>Collecting accelerator consolidation &amp; improvement projects (small and big) and consistent sets of beam parameters for critical process chains </a:t>
            </a:r>
          </a:p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</a:rPr>
              <a:t>We think we are on track for a first draft of a FAIR / GSI technical roadmap on consolidation / improvement / performance measures and plans by Oct 2024.</a:t>
            </a:r>
          </a:p>
          <a:p>
            <a:pPr lvl="1">
              <a:spcAft>
                <a:spcPts val="800"/>
              </a:spcAft>
            </a:pPr>
            <a:r>
              <a:rPr lang="en-US" b="1" i="1" dirty="0"/>
              <a:t>Important:</a:t>
            </a:r>
            <a:r>
              <a:rPr lang="en-US" i="1" dirty="0"/>
              <a:t> The FAIR completion roadmap and plan are not part of our discussion </a:t>
            </a:r>
          </a:p>
          <a:p>
            <a:pPr lvl="1">
              <a:spcAft>
                <a:spcPts val="800"/>
              </a:spcAft>
            </a:pPr>
            <a:r>
              <a:rPr lang="en-US" i="1" dirty="0"/>
              <a:t>Our technical roadmap projects focus on existing machines, required improvements, also for FAIR commissioning, upgrades, new projects, … in timeline of POF-5 (until 2034).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4AD95-9A23-46C9-B0F6-D98C2FCA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25CBDDA-5CCF-8748-8988-9DC6C8981774}" type="slidenum">
              <a:rPr lang="de-DE"/>
              <a:pPr defTabSz="609585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19B177-F1F6-4F50-A86C-5605EC1E8D1F}"/>
              </a:ext>
            </a:extLst>
          </p:cNvPr>
          <p:cNvSpPr>
            <a:spLocks noGrp="1"/>
          </p:cNvSpPr>
          <p:nvPr/>
        </p:nvSpPr>
        <p:spPr>
          <a:xfrm>
            <a:off x="7498789" y="6564804"/>
            <a:ext cx="4182132" cy="35715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/>
            <a:r>
              <a:rPr lang="de-DE" sz="1000" dirty="0" err="1">
                <a:latin typeface="Arial"/>
              </a:rPr>
              <a:t>Beamtime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retreat</a:t>
            </a:r>
            <a:r>
              <a:rPr lang="de-DE" sz="1000" dirty="0">
                <a:latin typeface="Arial"/>
              </a:rPr>
              <a:t>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265640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Report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| R. Aßmann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b="1" dirty="0">
                <a:solidFill>
                  <a:srgbClr val="FF0000"/>
                </a:solidFill>
              </a:rPr>
              <a:t>FAIR a new control system </a:t>
            </a:r>
            <a:r>
              <a:rPr lang="en-US" dirty="0">
                <a:solidFill>
                  <a:srgbClr val="FF0000"/>
                </a:solidFill>
              </a:rPr>
              <a:t>is being developed, widely </a:t>
            </a:r>
            <a:r>
              <a:rPr lang="en-US" b="1" dirty="0">
                <a:solidFill>
                  <a:srgbClr val="FF0000"/>
                </a:solidFill>
              </a:rPr>
              <a:t>based on CERN </a:t>
            </a:r>
            <a:r>
              <a:rPr lang="en-US" dirty="0">
                <a:solidFill>
                  <a:srgbClr val="FF0000"/>
                </a:solidFill>
              </a:rPr>
              <a:t>controls architecture components.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The FAIR controls project </a:t>
            </a:r>
            <a:r>
              <a:rPr lang="en-US" b="1" dirty="0">
                <a:solidFill>
                  <a:srgbClr val="FF0000"/>
                </a:solidFill>
              </a:rPr>
              <a:t>includes upgrading the existing GSI accelerator systems</a:t>
            </a:r>
            <a:r>
              <a:rPr lang="en-US" dirty="0">
                <a:solidFill>
                  <a:srgbClr val="FF0000"/>
                </a:solidFill>
              </a:rPr>
              <a:t> to the new system. </a:t>
            </a:r>
          </a:p>
          <a:p>
            <a:pPr>
              <a:spcAft>
                <a:spcPts val="400"/>
              </a:spcAft>
            </a:pPr>
            <a:r>
              <a:rPr lang="en-US" dirty="0"/>
              <a:t>The controls work is centered in the accelerator controls (</a:t>
            </a:r>
            <a:r>
              <a:rPr lang="en-US" b="1" dirty="0"/>
              <a:t>ACO</a:t>
            </a:r>
            <a:r>
              <a:rPr lang="en-US" dirty="0"/>
              <a:t>) department but also involves the beam diagnostics (</a:t>
            </a:r>
            <a:r>
              <a:rPr lang="en-US" b="1" dirty="0"/>
              <a:t>BEA</a:t>
            </a:r>
            <a:r>
              <a:rPr lang="en-US" dirty="0"/>
              <a:t>) department, the operations (</a:t>
            </a:r>
            <a:r>
              <a:rPr lang="en-US" b="1" dirty="0"/>
              <a:t>OPE</a:t>
            </a:r>
            <a:r>
              <a:rPr lang="en-US" dirty="0"/>
              <a:t>) department, the FAIR SIS-100 sub-project (</a:t>
            </a:r>
            <a:r>
              <a:rPr lang="en-US" b="1" dirty="0"/>
              <a:t>SYS</a:t>
            </a:r>
            <a:r>
              <a:rPr lang="en-US" dirty="0"/>
              <a:t>) and various additional persons in other departments, e.g. </a:t>
            </a:r>
            <a:r>
              <a:rPr lang="en-US" b="1" dirty="0"/>
              <a:t>DEC</a:t>
            </a:r>
            <a:r>
              <a:rPr lang="en-US" dirty="0"/>
              <a:t>. </a:t>
            </a:r>
          </a:p>
          <a:p>
            <a:pPr>
              <a:spcAft>
                <a:spcPts val="400"/>
              </a:spcAft>
            </a:pPr>
            <a:r>
              <a:rPr lang="en-US" dirty="0"/>
              <a:t>Work spans over the FAIR project and the GSI accelerator division.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Controls Steering Group </a:t>
            </a:r>
            <a:r>
              <a:rPr lang="en-US" dirty="0">
                <a:solidFill>
                  <a:srgbClr val="FF0000"/>
                </a:solidFill>
              </a:rPr>
              <a:t>had reviewed and ranked the various controls tasks in 2022, ranking about 200 tasks in priority.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25CBDDA-5CCF-8748-8988-9DC6C8981774}" type="slidenum">
              <a:rPr lang="de-DE"/>
              <a:pPr defTabSz="609585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585"/>
            <a:r>
              <a:rPr lang="de-DE">
                <a:solidFill>
                  <a:prstClr val="black"/>
                </a:solidFill>
                <a:latin typeface="Arial"/>
              </a:rPr>
              <a:t>R. Assmann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609585"/>
            <a:r>
              <a:rPr lang="en-US" dirty="0">
                <a:latin typeface="Arial"/>
              </a:rPr>
              <a:t>FAIR MAC Review on Controls</a:t>
            </a:r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69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9F79-BF84-B94D-4693-74C77507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Report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controls</a:t>
            </a:r>
            <a:r>
              <a:rPr lang="de-DE" dirty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 2 </a:t>
            </a:r>
            <a:r>
              <a:rPr lang="de-DE" dirty="0"/>
              <a:t>| R. Aßmann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844A-AD40-95E1-7961-B4421BF6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useful FAIR MAC review of our controls work.</a:t>
            </a:r>
          </a:p>
          <a:p>
            <a:r>
              <a:rPr lang="en-US" dirty="0"/>
              <a:t>Many thanks to all the speakers for really excellent presentations and the many useful discussions.</a:t>
            </a:r>
          </a:p>
          <a:p>
            <a:r>
              <a:rPr lang="en-US" dirty="0"/>
              <a:t>Feedback from the committee is very encouraging for us – we are on a good track.</a:t>
            </a:r>
          </a:p>
          <a:p>
            <a:r>
              <a:rPr lang="en-US" b="1" dirty="0">
                <a:solidFill>
                  <a:srgbClr val="FF0000"/>
                </a:solidFill>
              </a:rPr>
              <a:t>The committee’s recommendations will help us to focus on the most important aspects, to address some shortcomings and to optimize our work flow.</a:t>
            </a:r>
          </a:p>
          <a:p>
            <a:r>
              <a:rPr lang="en-US" dirty="0"/>
              <a:t>To be followed up on…</a:t>
            </a:r>
          </a:p>
        </p:txBody>
      </p:sp>
    </p:spTree>
    <p:extLst>
      <p:ext uri="{BB962C8B-B14F-4D97-AF65-F5344CB8AC3E}">
        <p14:creationId xmlns:p14="http://schemas.microsoft.com/office/powerpoint/2010/main" val="77156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9887"/>
            <a:ext cx="10515600" cy="776733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de-DE" b="1" dirty="0" smtClean="0"/>
              <a:t>FAIR </a:t>
            </a:r>
            <a:r>
              <a:rPr lang="de-DE" b="1" dirty="0" err="1" smtClean="0"/>
              <a:t>status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outlook</a:t>
            </a:r>
            <a:r>
              <a:rPr lang="de-DE" b="1" dirty="0" smtClean="0"/>
              <a:t>, in-kind </a:t>
            </a:r>
            <a:r>
              <a:rPr lang="de-DE" b="1" dirty="0" err="1" smtClean="0"/>
              <a:t>finances</a:t>
            </a:r>
            <a:r>
              <a:rPr lang="de-DE" b="1" dirty="0" smtClean="0"/>
              <a:t> | E. Rosi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6920"/>
          <a:stretch/>
        </p:blipFill>
        <p:spPr>
          <a:xfrm>
            <a:off x="1549667" y="756846"/>
            <a:ext cx="9259504" cy="610115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6017" y="15977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94559" y="2396691"/>
            <a:ext cx="8046721" cy="2935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5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3.xml><?xml version="1.0" encoding="utf-8"?>
<a:theme xmlns:a="http://schemas.openxmlformats.org/drawingml/2006/main" name="1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4.xml><?xml version="1.0" encoding="utf-8"?>
<a:theme xmlns:a="http://schemas.openxmlformats.org/drawingml/2006/main" name="2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5.xml><?xml version="1.0" encoding="utf-8"?>
<a:theme xmlns:a="http://schemas.openxmlformats.org/drawingml/2006/main" name="3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Breitbild</PresentationFormat>
  <Paragraphs>79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fair-gsi-folienmaster_2017_onering</vt:lpstr>
      <vt:lpstr>1_fair-gsi-folienmaster_2017_onering</vt:lpstr>
      <vt:lpstr>2_fair-gsi-folienmaster_2017_onering</vt:lpstr>
      <vt:lpstr>3_fair-gsi-folienmaster_2017_onering</vt:lpstr>
      <vt:lpstr>Summary/Session 7 General outlook topics</vt:lpstr>
      <vt:lpstr>Session 7|General outlook topics</vt:lpstr>
      <vt:lpstr>PowerPoint-Präsentation</vt:lpstr>
      <vt:lpstr>PowerPoint-Präsentation</vt:lpstr>
      <vt:lpstr>First outcome performance committee | O. Geithner</vt:lpstr>
      <vt:lpstr>Report from the controls review | R. Aßmann</vt:lpstr>
      <vt:lpstr>Report from the controls review 2 | R. Aßmann</vt:lpstr>
      <vt:lpstr>FAIR status and outlook, in-kind finances | E. Rosi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Barth, Winfried Dr.</cp:lastModifiedBy>
  <cp:revision>19</cp:revision>
  <dcterms:created xsi:type="dcterms:W3CDTF">2024-07-12T06:58:58Z</dcterms:created>
  <dcterms:modified xsi:type="dcterms:W3CDTF">2024-07-12T13:11:02Z</dcterms:modified>
</cp:coreProperties>
</file>