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592" r:id="rId3"/>
    <p:sldId id="269" r:id="rId4"/>
    <p:sldId id="270" r:id="rId5"/>
    <p:sldId id="591" r:id="rId6"/>
    <p:sldId id="593" r:id="rId7"/>
    <p:sldId id="594" r:id="rId8"/>
    <p:sldId id="598" r:id="rId9"/>
    <p:sldId id="597" r:id="rId10"/>
    <p:sldId id="596" r:id="rId11"/>
    <p:sldId id="599" r:id="rId12"/>
    <p:sldId id="600" r:id="rId13"/>
    <p:sldId id="601" r:id="rId14"/>
    <p:sldId id="602" r:id="rId15"/>
    <p:sldId id="277" r:id="rId16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9" autoAdjust="0"/>
    <p:restoredTop sz="94655" autoAdjust="0"/>
  </p:normalViewPr>
  <p:slideViewPr>
    <p:cSldViewPr snapToGrid="0" snapToObjects="1">
      <p:cViewPr varScale="1">
        <p:scale>
          <a:sx n="172" d="100"/>
          <a:sy n="172" d="100"/>
        </p:scale>
        <p:origin x="200" y="7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12.07.24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12.07.24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4B4BD4E-20B5-356C-5966-8AA75171E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Report </a:t>
            </a:r>
            <a:br>
              <a:rPr lang="de-DE" dirty="0"/>
            </a:b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Controls Review</a:t>
            </a:r>
            <a:endParaRPr lang="en-US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250CE50D-6C32-B11E-F19D-B010D48C9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R. </a:t>
            </a:r>
            <a:r>
              <a:rPr lang="en-US" dirty="0" err="1"/>
              <a:t>Aßmann</a:t>
            </a:r>
            <a:endParaRPr lang="en-US" dirty="0"/>
          </a:p>
          <a:p>
            <a:r>
              <a:rPr lang="en-US" dirty="0"/>
              <a:t>BTR 2024, 12.7.2024</a:t>
            </a:r>
          </a:p>
        </p:txBody>
      </p:sp>
    </p:spTree>
    <p:extLst>
      <p:ext uri="{BB962C8B-B14F-4D97-AF65-F5344CB8AC3E}">
        <p14:creationId xmlns:p14="http://schemas.microsoft.com/office/powerpoint/2010/main" val="22721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E584B-5894-0554-3C27-8D9C3329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Outcome </a:t>
            </a:r>
            <a:br>
              <a:rPr lang="en-US" dirty="0"/>
            </a:br>
            <a:r>
              <a:rPr lang="en-US" dirty="0"/>
              <a:t>Answers to Questions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258A9-8ED7-CC94-8E7F-7DF27254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32"/>
              </a:spcBef>
              <a:spcAft>
                <a:spcPts val="600"/>
              </a:spcAft>
            </a:pP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de-DE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32"/>
              </a:spcBef>
              <a:spcAft>
                <a:spcPts val="600"/>
              </a:spcAft>
            </a:pP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feature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like post-mortem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032"/>
              </a:spcBef>
              <a:spcAft>
                <a:spcPts val="600"/>
              </a:spcAft>
            </a:pP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de-DE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obsolete </a:t>
            </a:r>
            <a:r>
              <a:rPr lang="de-DE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obsolete and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32"/>
              </a:spcBef>
              <a:spcAft>
                <a:spcPts val="600"/>
              </a:spcAft>
            </a:pP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acknowledges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eliminate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legacy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largely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FCC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2026. The ICU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renovation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seems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understood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32"/>
              </a:spcBef>
              <a:spcAft>
                <a:spcPts val="600"/>
              </a:spcAft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5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E584B-5894-0554-3C27-8D9C3329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Outcome </a:t>
            </a:r>
            <a:br>
              <a:rPr lang="en-US" dirty="0"/>
            </a:br>
            <a:r>
              <a:rPr lang="en-US" dirty="0"/>
              <a:t>Answers to Questions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258A9-8ED7-CC94-8E7F-7DF27254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32"/>
              </a:spcBef>
              <a:spcAft>
                <a:spcPts val="600"/>
              </a:spcAft>
            </a:pP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de-DE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inefficient</a:t>
            </a:r>
            <a:r>
              <a:rPr lang="de-DE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sense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simpler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gained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32"/>
              </a:spcBef>
              <a:spcAft>
                <a:spcPts val="600"/>
              </a:spcAft>
            </a:pP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digitizer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HW with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FESA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COSYLAB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apparently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OpenDigitizer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relying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OpenCMW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an external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slice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ACO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judge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separate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396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E584B-5894-0554-3C27-8D9C3329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Outcome </a:t>
            </a:r>
            <a:br>
              <a:rPr lang="en-US" dirty="0"/>
            </a:br>
            <a:r>
              <a:rPr lang="en-US" dirty="0"/>
              <a:t>Answers to Questions III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258A9-8ED7-CC94-8E7F-7DF27254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55" y="1065711"/>
            <a:ext cx="8789194" cy="3677689"/>
          </a:xfrm>
        </p:spPr>
        <p:txBody>
          <a:bodyPr/>
          <a:lstStyle/>
          <a:p>
            <a:pPr>
              <a:spcBef>
                <a:spcPts val="1032"/>
              </a:spcBef>
              <a:spcAft>
                <a:spcPts val="600"/>
              </a:spcAft>
            </a:pP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adjust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lowered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raised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32"/>
              </a:spcBef>
              <a:spcAft>
                <a:spcPts val="600"/>
              </a:spcAft>
            </a:pP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CSG a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recommends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updating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match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ES/FS. The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advancement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tracked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ES/FS. This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particularly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intense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2026 and 2028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support and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032"/>
              </a:spcBef>
              <a:spcAft>
                <a:spcPts val="600"/>
              </a:spcAft>
            </a:pP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FAIR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reached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delays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do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/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ES/FS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delays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optimized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32"/>
              </a:spcBef>
              <a:spcAft>
                <a:spcPts val="600"/>
              </a:spcAft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7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E584B-5894-0554-3C27-8D9C3329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Outcome </a:t>
            </a:r>
            <a:br>
              <a:rPr lang="en-US" dirty="0"/>
            </a:br>
            <a:r>
              <a:rPr lang="en-US" dirty="0"/>
              <a:t>Answers to Questions IV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258A9-8ED7-CC94-8E7F-7DF27254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03" y="991369"/>
            <a:ext cx="8789194" cy="4004377"/>
          </a:xfrm>
        </p:spPr>
        <p:txBody>
          <a:bodyPr/>
          <a:lstStyle/>
          <a:p>
            <a:pPr>
              <a:spcBef>
                <a:spcPts val="1032"/>
              </a:spcBef>
              <a:spcAft>
                <a:spcPts val="600"/>
              </a:spcAft>
            </a:pP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maintainable (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GSI/FAIR)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In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not,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de-DE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GSI FAIR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adhere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justified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This will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-term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large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ACO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(CMW, FESA, LSA).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OpenCMW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slice (FEC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beam-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introduces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redundant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FECs and BEA FECs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different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ACO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 FECs.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LSA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trim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seems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ORACLE DB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performances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recommends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ORACLE DB design and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large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absence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etc.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limited.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32"/>
              </a:spcBef>
              <a:spcAft>
                <a:spcPts val="600"/>
              </a:spcAft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6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E584B-5894-0554-3C27-8D9C3329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Outcome </a:t>
            </a:r>
            <a:br>
              <a:rPr lang="en-US" dirty="0"/>
            </a:br>
            <a:r>
              <a:rPr lang="en-US" dirty="0"/>
              <a:t>Answers to Questions IV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258A9-8ED7-CC94-8E7F-7DF27254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03" y="1077951"/>
            <a:ext cx="8789194" cy="3917795"/>
          </a:xfrm>
        </p:spPr>
        <p:txBody>
          <a:bodyPr/>
          <a:lstStyle/>
          <a:p>
            <a:pPr>
              <a:spcBef>
                <a:spcPts val="1032"/>
              </a:spcBef>
              <a:spcAft>
                <a:spcPts val="600"/>
              </a:spcAft>
            </a:pPr>
            <a:r>
              <a:rPr lang="de-DE" sz="1400" i="1" dirty="0" err="1">
                <a:effectLst/>
                <a:latin typeface="ArialMT"/>
              </a:rPr>
              <a:t>Is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the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b="1" i="1" dirty="0" err="1">
                <a:effectLst/>
                <a:latin typeface="Arial" panose="020B0604020202020204" pitchFamily="34" charset="0"/>
              </a:rPr>
              <a:t>work</a:t>
            </a:r>
            <a:r>
              <a:rPr lang="de-DE" sz="1400" b="1" i="1" dirty="0">
                <a:effectLst/>
                <a:latin typeface="Arial" panose="020B0604020202020204" pitchFamily="34" charset="0"/>
              </a:rPr>
              <a:t> </a:t>
            </a:r>
            <a:r>
              <a:rPr lang="de-DE" sz="1400" b="1" i="1" dirty="0" err="1">
                <a:effectLst/>
                <a:latin typeface="Arial" panose="020B0604020202020204" pitchFamily="34" charset="0"/>
              </a:rPr>
              <a:t>well</a:t>
            </a:r>
            <a:r>
              <a:rPr lang="de-DE" sz="1400" b="1" i="1" dirty="0">
                <a:effectLst/>
                <a:latin typeface="Arial" panose="020B0604020202020204" pitchFamily="34" charset="0"/>
              </a:rPr>
              <a:t> </a:t>
            </a:r>
            <a:r>
              <a:rPr lang="de-DE" sz="1400" b="1" i="1" dirty="0" err="1">
                <a:effectLst/>
                <a:latin typeface="Arial" panose="020B0604020202020204" pitchFamily="34" charset="0"/>
              </a:rPr>
              <a:t>organized</a:t>
            </a:r>
            <a:r>
              <a:rPr lang="de-DE" sz="1400" b="1" i="1" dirty="0">
                <a:effectLst/>
                <a:latin typeface="Arial" panose="020B0604020202020204" pitchFamily="34" charset="0"/>
              </a:rPr>
              <a:t> and </a:t>
            </a:r>
            <a:r>
              <a:rPr lang="de-DE" sz="1400" b="1" i="1" dirty="0" err="1">
                <a:effectLst/>
                <a:latin typeface="Arial" panose="020B0604020202020204" pitchFamily="34" charset="0"/>
              </a:rPr>
              <a:t>efficient</a:t>
            </a:r>
            <a:r>
              <a:rPr lang="de-DE" sz="1400" b="1" i="1" dirty="0">
                <a:effectLst/>
                <a:latin typeface="Arial" panose="020B0604020202020204" pitchFamily="34" charset="0"/>
              </a:rPr>
              <a:t> </a:t>
            </a:r>
            <a:r>
              <a:rPr lang="de-DE" sz="1400" i="1" dirty="0" err="1">
                <a:effectLst/>
                <a:latin typeface="ArialMT"/>
              </a:rPr>
              <a:t>towards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our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goals</a:t>
            </a:r>
            <a:r>
              <a:rPr lang="de-DE" sz="1400" i="1" dirty="0">
                <a:effectLst/>
                <a:latin typeface="ArialMT"/>
              </a:rPr>
              <a:t> in </a:t>
            </a:r>
            <a:r>
              <a:rPr lang="de-DE" sz="1400" i="1" dirty="0" err="1">
                <a:effectLst/>
                <a:latin typeface="ArialMT"/>
              </a:rPr>
              <a:t>your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opinion</a:t>
            </a:r>
            <a:r>
              <a:rPr lang="de-DE" sz="1400" i="1" dirty="0">
                <a:effectLst/>
                <a:latin typeface="ArialMT"/>
              </a:rPr>
              <a:t>? In </a:t>
            </a:r>
            <a:r>
              <a:rPr lang="de-DE" sz="1400" i="1" dirty="0" err="1">
                <a:effectLst/>
                <a:latin typeface="ArialMT"/>
              </a:rPr>
              <a:t>case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you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see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room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for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improvement</a:t>
            </a:r>
            <a:r>
              <a:rPr lang="de-DE" sz="1400" i="1" dirty="0">
                <a:effectLst/>
                <a:latin typeface="ArialMT"/>
              </a:rPr>
              <a:t>, </a:t>
            </a:r>
            <a:r>
              <a:rPr lang="de-DE" sz="1400" i="1" dirty="0" err="1">
                <a:effectLst/>
                <a:latin typeface="ArialMT"/>
              </a:rPr>
              <a:t>please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comment</a:t>
            </a:r>
            <a:r>
              <a:rPr lang="de-DE" sz="1400" i="1" dirty="0">
                <a:effectLst/>
                <a:latin typeface="ArialMT"/>
              </a:rPr>
              <a:t> on possible </a:t>
            </a:r>
            <a:r>
              <a:rPr lang="de-DE" sz="1400" i="1" dirty="0" err="1">
                <a:effectLst/>
                <a:latin typeface="ArialMT"/>
              </a:rPr>
              <a:t>measures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to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be</a:t>
            </a:r>
            <a:r>
              <a:rPr lang="de-DE" sz="1400" i="1" dirty="0">
                <a:effectLst/>
                <a:latin typeface="ArialMT"/>
              </a:rPr>
              <a:t> </a:t>
            </a:r>
            <a:r>
              <a:rPr lang="de-DE" sz="1400" i="1" dirty="0" err="1">
                <a:effectLst/>
                <a:latin typeface="ArialMT"/>
              </a:rPr>
              <a:t>taken</a:t>
            </a:r>
            <a:r>
              <a:rPr lang="de-DE" sz="1400" i="1" dirty="0">
                <a:effectLst/>
                <a:latin typeface="ArialMT"/>
              </a:rPr>
              <a:t>. </a:t>
            </a:r>
            <a:endParaRPr lang="de-DE" sz="1400" i="1" dirty="0"/>
          </a:p>
          <a:p>
            <a:pPr lvl="1"/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impression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devoted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deserve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re-analysed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Monitoring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advancement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prioritizing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heavy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end a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steering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closely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follow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pertinent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concerning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2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F9F79-BF84-B94D-4693-74C77507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Outlook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A844A-AD40-95E1-7961-B4421BF69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useful FAIR MAC review of our controls work.</a:t>
            </a:r>
          </a:p>
          <a:p>
            <a:r>
              <a:rPr lang="en-US" dirty="0"/>
              <a:t>Many thanks to all the speakers for really excellent presentations and the many useful discussions.</a:t>
            </a:r>
          </a:p>
          <a:p>
            <a:r>
              <a:rPr lang="en-US" dirty="0"/>
              <a:t>Feedback from the committee is very encouraging for us – we are on a good track.</a:t>
            </a:r>
          </a:p>
          <a:p>
            <a:r>
              <a:rPr lang="en-US" dirty="0"/>
              <a:t>The committee’s recommendations will help us to focus on the most important aspects, to address some shortcomings and to optimize our work flow.</a:t>
            </a:r>
          </a:p>
          <a:p>
            <a:r>
              <a:rPr lang="en-US" dirty="0"/>
              <a:t>To be followed up on…</a:t>
            </a:r>
          </a:p>
        </p:txBody>
      </p:sp>
    </p:spTree>
    <p:extLst>
      <p:ext uri="{BB962C8B-B14F-4D97-AF65-F5344CB8AC3E}">
        <p14:creationId xmlns:p14="http://schemas.microsoft.com/office/powerpoint/2010/main" val="277040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Review </a:t>
            </a:r>
            <a:r>
              <a:rPr lang="de-DE" dirty="0" err="1"/>
              <a:t>Committee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Chair</a:t>
            </a:r>
          </a:p>
          <a:p>
            <a:r>
              <a:rPr lang="de-DE" dirty="0"/>
              <a:t>Jörg Wenninger (CERN), MAC </a:t>
            </a:r>
            <a:r>
              <a:rPr lang="de-DE" dirty="0" err="1"/>
              <a:t>member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Members</a:t>
            </a:r>
          </a:p>
          <a:p>
            <a:r>
              <a:rPr lang="de-DE" dirty="0"/>
              <a:t>Enrique Blanco </a:t>
            </a:r>
            <a:r>
              <a:rPr lang="de-DE" dirty="0" err="1"/>
              <a:t>Vinuela</a:t>
            </a:r>
            <a:r>
              <a:rPr lang="de-DE" dirty="0"/>
              <a:t> (CERN)</a:t>
            </a:r>
          </a:p>
          <a:p>
            <a:r>
              <a:rPr lang="de-DE" dirty="0"/>
              <a:t>Michael Costanzo (BNL)</a:t>
            </a:r>
          </a:p>
          <a:p>
            <a:r>
              <a:rPr lang="de-DE" dirty="0"/>
              <a:t>Grzegorz </a:t>
            </a:r>
            <a:r>
              <a:rPr lang="de-DE" dirty="0" err="1"/>
              <a:t>Kruk</a:t>
            </a:r>
            <a:r>
              <a:rPr lang="de-DE" dirty="0"/>
              <a:t> (CERN)</a:t>
            </a:r>
          </a:p>
          <a:p>
            <a:r>
              <a:rPr lang="de-DE" dirty="0"/>
              <a:t>Rüdiger Schmidt (CERN), MAC </a:t>
            </a:r>
            <a:r>
              <a:rPr lang="de-DE" dirty="0" err="1"/>
              <a:t>member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Scientific </a:t>
            </a:r>
            <a:r>
              <a:rPr lang="de-DE" dirty="0" err="1"/>
              <a:t>Secretary</a:t>
            </a:r>
            <a:endParaRPr lang="de-DE" dirty="0"/>
          </a:p>
          <a:p>
            <a:r>
              <a:rPr lang="de-DE" dirty="0"/>
              <a:t>Sabrina Appel (GSI)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R. Assmann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FAIR MAC Review on Controls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24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 </a:t>
            </a:r>
            <a:r>
              <a:rPr lang="de-DE" dirty="0" err="1"/>
              <a:t>of</a:t>
            </a:r>
            <a:r>
              <a:rPr lang="de-DE" dirty="0"/>
              <a:t> Review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For </a:t>
            </a:r>
            <a:r>
              <a:rPr lang="en-US" b="1" dirty="0"/>
              <a:t>FAIR a new control system </a:t>
            </a:r>
            <a:r>
              <a:rPr lang="en-US" dirty="0"/>
              <a:t>is being developed, widely </a:t>
            </a:r>
            <a:r>
              <a:rPr lang="en-US" b="1" dirty="0"/>
              <a:t>based on CERN </a:t>
            </a:r>
            <a:r>
              <a:rPr lang="en-US" dirty="0"/>
              <a:t>controls architecture components. </a:t>
            </a:r>
          </a:p>
          <a:p>
            <a:pPr>
              <a:spcAft>
                <a:spcPts val="300"/>
              </a:spcAft>
            </a:pPr>
            <a:r>
              <a:rPr lang="en-US" dirty="0"/>
              <a:t>The FAIR controls project </a:t>
            </a:r>
            <a:r>
              <a:rPr lang="en-US" b="1" dirty="0"/>
              <a:t>includes upgrading the existing GSI accelerator systems</a:t>
            </a:r>
            <a:r>
              <a:rPr lang="en-US" dirty="0"/>
              <a:t> to the new system. </a:t>
            </a:r>
          </a:p>
          <a:p>
            <a:pPr>
              <a:spcAft>
                <a:spcPts val="300"/>
              </a:spcAft>
            </a:pPr>
            <a:r>
              <a:rPr lang="en-US" dirty="0"/>
              <a:t>The controls work is centered in the accelerator controls (</a:t>
            </a:r>
            <a:r>
              <a:rPr lang="en-US" b="1" dirty="0"/>
              <a:t>ACO</a:t>
            </a:r>
            <a:r>
              <a:rPr lang="en-US" dirty="0"/>
              <a:t>) department but also involves the beam diagnostics (</a:t>
            </a:r>
            <a:r>
              <a:rPr lang="en-US" b="1" dirty="0"/>
              <a:t>BEA</a:t>
            </a:r>
            <a:r>
              <a:rPr lang="en-US" dirty="0"/>
              <a:t>) department, the operations (</a:t>
            </a:r>
            <a:r>
              <a:rPr lang="en-US" b="1" dirty="0"/>
              <a:t>OPE</a:t>
            </a:r>
            <a:r>
              <a:rPr lang="en-US" dirty="0"/>
              <a:t>) department, the FAIR SIS-100 sub-project (</a:t>
            </a:r>
            <a:r>
              <a:rPr lang="en-US" b="1" dirty="0"/>
              <a:t>SYS</a:t>
            </a:r>
            <a:r>
              <a:rPr lang="en-US" dirty="0"/>
              <a:t>) and various additional persons in other departments, e.g. </a:t>
            </a:r>
            <a:r>
              <a:rPr lang="en-US" b="1" dirty="0"/>
              <a:t>DEC</a:t>
            </a:r>
            <a:r>
              <a:rPr lang="en-US" dirty="0"/>
              <a:t>. </a:t>
            </a:r>
          </a:p>
          <a:p>
            <a:pPr>
              <a:spcAft>
                <a:spcPts val="300"/>
              </a:spcAft>
            </a:pPr>
            <a:r>
              <a:rPr lang="en-US" dirty="0"/>
              <a:t>Work spans over the FAIR project and the GSI accelerator division. </a:t>
            </a:r>
          </a:p>
          <a:p>
            <a:pPr>
              <a:spcAft>
                <a:spcPts val="300"/>
              </a:spcAft>
            </a:pPr>
            <a:r>
              <a:rPr lang="en-US" dirty="0"/>
              <a:t>A </a:t>
            </a:r>
            <a:r>
              <a:rPr lang="en-US" b="1" dirty="0"/>
              <a:t>Controls Steering Group </a:t>
            </a:r>
            <a:r>
              <a:rPr lang="en-US" dirty="0"/>
              <a:t>had reviewed and ranked the various controls tasks in 2022, ranking about 200 tasks in priority.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R. Assmann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FAIR MAC Review on Controls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333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Review Mandate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167493"/>
            <a:ext cx="8420176" cy="3598212"/>
          </a:xfrm>
        </p:spPr>
        <p:txBody>
          <a:bodyPr/>
          <a:lstStyle/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dirty="0"/>
              <a:t>Review the planned controls tasks, the assigned priorities and the degree of completion.</a:t>
            </a:r>
            <a:endParaRPr lang="de-DE" dirty="0"/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dirty="0"/>
              <a:t>Review the control system features to be provided versus the control room needs.</a:t>
            </a:r>
            <a:endParaRPr lang="de-DE" dirty="0"/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dirty="0"/>
              <a:t>Review the use of underlying software packages and approaches, especially focusing on the middleware solutions planned.</a:t>
            </a:r>
            <a:endParaRPr lang="de-DE" dirty="0"/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dirty="0"/>
              <a:t>Review the organization of work, the status of collaboration between different departments and the decision process and control of subsequent execution.</a:t>
            </a:r>
            <a:endParaRPr lang="de-DE" dirty="0"/>
          </a:p>
          <a:p>
            <a:pPr marL="0" indent="0">
              <a:spcAft>
                <a:spcPts val="900"/>
              </a:spcAft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R. Assmann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FAIR MAC Review on Controls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27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8AF17-F3D9-C36C-5355-B9C61431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F919BA-52B8-0774-CEC4-7F9F5490B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2" r="8851" b="36122"/>
          <a:stretch/>
        </p:blipFill>
        <p:spPr>
          <a:xfrm>
            <a:off x="112908" y="960698"/>
            <a:ext cx="4291260" cy="3952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2460835-60A6-EEF5-82AE-28D414D53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5" b="44362"/>
          <a:stretch/>
        </p:blipFill>
        <p:spPr>
          <a:xfrm>
            <a:off x="4499603" y="1122393"/>
            <a:ext cx="4531489" cy="3790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663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8AF17-F3D9-C36C-5355-B9C61431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460835-60A6-EEF5-82AE-28D414D53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07" r="13989"/>
          <a:stretch/>
        </p:blipFill>
        <p:spPr>
          <a:xfrm>
            <a:off x="61931" y="1012784"/>
            <a:ext cx="4353811" cy="3240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C2971A5-8862-9622-1E96-3F6A0D9A0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117" y="1012784"/>
            <a:ext cx="2691114" cy="3808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</p:pic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821DD18A-1C55-408E-A53B-F8645EC9489F}"/>
              </a:ext>
            </a:extLst>
          </p:cNvPr>
          <p:cNvSpPr/>
          <p:nvPr/>
        </p:nvSpPr>
        <p:spPr>
          <a:xfrm>
            <a:off x="4664597" y="2291787"/>
            <a:ext cx="1360026" cy="1111170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3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E584B-5894-0554-3C27-8D9C3329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Outcome – General Remarks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258A9-8ED7-CC94-8E7F-7DF27254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Committee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FAIR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open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review. The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eased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adhered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Committee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collecting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bringing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Committee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also like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congratulate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GSI-FAIR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advancement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Early Science (ES) and First Science (FS)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6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E584B-5894-0554-3C27-8D9C3329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Outcome </a:t>
            </a:r>
            <a:br>
              <a:rPr lang="en-US" dirty="0"/>
            </a:br>
            <a:r>
              <a:rPr lang="en-US" dirty="0"/>
              <a:t>Recommendations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258A9-8ED7-CC94-8E7F-7DF27254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re-starting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an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emphasis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focussing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prioritizing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GSI/FAIR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ES/FS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recommends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ensuring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ORACLE </a:t>
            </a:r>
            <a:r>
              <a:rPr lang="de-DE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As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rings and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trims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pronounced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Prioritize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SFRS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de-DE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ES. </a:t>
            </a:r>
          </a:p>
          <a:p>
            <a:pPr>
              <a:spcAft>
                <a:spcPts val="600"/>
              </a:spcAft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accessed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NUSTAR (and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reverse). </a:t>
            </a:r>
          </a:p>
        </p:txBody>
      </p:sp>
    </p:spTree>
    <p:extLst>
      <p:ext uri="{BB962C8B-B14F-4D97-AF65-F5344CB8AC3E}">
        <p14:creationId xmlns:p14="http://schemas.microsoft.com/office/powerpoint/2010/main" val="19944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E584B-5894-0554-3C27-8D9C3329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Outcome </a:t>
            </a:r>
            <a:br>
              <a:rPr lang="en-US" dirty="0"/>
            </a:br>
            <a:r>
              <a:rPr lang="en-US" dirty="0"/>
              <a:t>Recommendations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258A9-8ED7-CC94-8E7F-7DF27254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OpenDigitizer</a:t>
            </a:r>
            <a:r>
              <a:rPr lang="de-DE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OpenCMW</a:t>
            </a:r>
            <a:r>
              <a:rPr lang="de-DE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GNU Radio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integrates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-term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exploring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alternative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necessitates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These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with a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-term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allocated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archiving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archived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fully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modern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underestimated</a:t>
            </a:r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5723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1632</Words>
  <Application>Microsoft Macintosh PowerPoint</Application>
  <PresentationFormat>Bildschirmpräsentation (16:9)</PresentationFormat>
  <Paragraphs>77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ArialMT</vt:lpstr>
      <vt:lpstr>Calibri</vt:lpstr>
      <vt:lpstr>Wingdings</vt:lpstr>
      <vt:lpstr>fair-gsi-folienmaster_2017_onering</vt:lpstr>
      <vt:lpstr>Report  from the  Controls Review</vt:lpstr>
      <vt:lpstr>Review Committee</vt:lpstr>
      <vt:lpstr>Background of Review</vt:lpstr>
      <vt:lpstr> Review Mandate</vt:lpstr>
      <vt:lpstr>Program I</vt:lpstr>
      <vt:lpstr>Program II</vt:lpstr>
      <vt:lpstr>Preliminary Outcome – General Remarks</vt:lpstr>
      <vt:lpstr>Preliminary Outcome  Recommendations I</vt:lpstr>
      <vt:lpstr>Preliminary Outcome  Recommendations II</vt:lpstr>
      <vt:lpstr>Preliminary Outcome  Answers to Questions I</vt:lpstr>
      <vt:lpstr>Preliminary Outcome  Answers to Questions II</vt:lpstr>
      <vt:lpstr>Preliminary Outcome  Answers to Questions III</vt:lpstr>
      <vt:lpstr>Preliminary Outcome  Answers to Questions IV</vt:lpstr>
      <vt:lpstr>Preliminary Outcome  Answers to Questions IV</vt:lpstr>
      <vt:lpstr>Conclusion and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</dc:title>
  <dc:creator>Geithner, Oksana Dr.</dc:creator>
  <cp:lastModifiedBy>Ralph Assmann</cp:lastModifiedBy>
  <cp:revision>74</cp:revision>
  <cp:lastPrinted>2024-04-17T10:39:18Z</cp:lastPrinted>
  <dcterms:created xsi:type="dcterms:W3CDTF">2024-01-31T14:41:39Z</dcterms:created>
  <dcterms:modified xsi:type="dcterms:W3CDTF">2024-07-12T08:48:08Z</dcterms:modified>
</cp:coreProperties>
</file>