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7" r:id="rId3"/>
    <p:sldId id="281" r:id="rId4"/>
    <p:sldId id="258" r:id="rId5"/>
    <p:sldId id="270" r:id="rId6"/>
    <p:sldId id="287" r:id="rId7"/>
    <p:sldId id="280" r:id="rId8"/>
    <p:sldId id="288" r:id="rId9"/>
    <p:sldId id="267" r:id="rId10"/>
    <p:sldId id="263" r:id="rId11"/>
    <p:sldId id="274" r:id="rId12"/>
    <p:sldId id="277" r:id="rId13"/>
    <p:sldId id="279" r:id="rId14"/>
    <p:sldId id="289" r:id="rId15"/>
    <p:sldId id="278" r:id="rId16"/>
    <p:sldId id="276" r:id="rId17"/>
    <p:sldId id="273" r:id="rId18"/>
    <p:sldId id="290" r:id="rId19"/>
    <p:sldId id="291" r:id="rId20"/>
    <p:sldId id="292" r:id="rId21"/>
    <p:sldId id="275" r:id="rId22"/>
    <p:sldId id="293" r:id="rId23"/>
    <p:sldId id="294" r:id="rId24"/>
    <p:sldId id="282" r:id="rId25"/>
    <p:sldId id="283" r:id="rId26"/>
    <p:sldId id="284" r:id="rId27"/>
    <p:sldId id="295" r:id="rId28"/>
    <p:sldId id="296" r:id="rId29"/>
    <p:sldId id="297" r:id="rId3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ether, Hanno" initials="HH" lastIdx="1" clrIdx="0">
    <p:extLst>
      <p:ext uri="{19B8F6BF-5375-455C-9EA6-DF929625EA0E}">
        <p15:presenceInfo xmlns:p15="http://schemas.microsoft.com/office/powerpoint/2012/main" userId="S-1-5-21-839522115-515967899-725345543-2973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33"/>
    <a:srgbClr val="EAEAEA"/>
    <a:srgbClr val="666666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 autoAdjust="0"/>
    <p:restoredTop sz="94655" autoAdjust="0"/>
  </p:normalViewPr>
  <p:slideViewPr>
    <p:cSldViewPr snapToGrid="0" snapToObjects="1">
      <p:cViewPr varScale="1">
        <p:scale>
          <a:sx n="218" d="100"/>
          <a:sy n="218" d="100"/>
        </p:scale>
        <p:origin x="104" y="1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11T17:43:03.394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11.07.2024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11.07.2024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977200" y="4920459"/>
            <a:ext cx="4036486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4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977200" y="4920459"/>
            <a:ext cx="4038600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977200" y="4920459"/>
            <a:ext cx="4184532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9" y="230397"/>
            <a:ext cx="6700979" cy="590668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344747" y="4914483"/>
            <a:ext cx="415943" cy="273844"/>
          </a:xfrm>
        </p:spPr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6478930" y="4914483"/>
            <a:ext cx="18048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P. Gerhard, H. Hüther – PSU, ACO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FAIR MAC Review on Controls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5509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975429" y="4920458"/>
            <a:ext cx="4174371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 dirty="0"/>
              <a:t>7th Beam Time Retreat | P. Gerhard | UNILAC Controls Upgrade 2025</a:t>
            </a:r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957549" y="2738074"/>
            <a:ext cx="4845724" cy="584900"/>
          </a:xfrm>
        </p:spPr>
        <p:txBody>
          <a:bodyPr/>
          <a:lstStyle/>
          <a:p>
            <a:r>
              <a:rPr lang="de-DE" dirty="0"/>
              <a:t>UNILAC Controls Upgrade 2025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Part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Injector</a:t>
            </a:r>
            <a:r>
              <a:rPr lang="de-DE" dirty="0"/>
              <a:t> Controls Upgrade</a:t>
            </a:r>
          </a:p>
          <a:p>
            <a:r>
              <a:rPr lang="de-DE" dirty="0"/>
              <a:t>Peter Gerhard/PSU on behalf </a:t>
            </a:r>
            <a:r>
              <a:rPr lang="de-DE" dirty="0" err="1"/>
              <a:t>of</a:t>
            </a:r>
            <a:r>
              <a:rPr lang="de-DE" dirty="0"/>
              <a:t> ACO </a:t>
            </a:r>
            <a:r>
              <a:rPr lang="de-DE" dirty="0" err="1"/>
              <a:t>a.o</a:t>
            </a:r>
            <a:r>
              <a:rPr lang="de-DE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44CC22-ADC7-AC10-0B80-0B7F18E6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Organization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96EBE1-158B-5797-3215-20DB7CB8C9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P. Gerhard, H. Hüther – PSU, ACO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679E79-4C8B-0E8A-0660-474607DD0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FAIR MAC Review on Controls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CFF9294-8443-4BA1-AD66-4E16C191E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9" y="984253"/>
            <a:ext cx="8158163" cy="393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1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300B3E9-DB6C-44A7-9C3C-93B965C4B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8C6B5A-ACAF-4976-BA13-25F838C469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E17F55-A9E2-4AC0-A9C7-FDCE923C8A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A58DD13-3A95-48D9-B0D7-92D837C7FB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Project Planning 2024</a:t>
            </a:r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A2FC6F2E-CE68-4F04-A424-B6752901DF67}"/>
              </a:ext>
            </a:extLst>
          </p:cNvPr>
          <p:cNvGrpSpPr/>
          <p:nvPr/>
        </p:nvGrpSpPr>
        <p:grpSpPr>
          <a:xfrm>
            <a:off x="2859406" y="963558"/>
            <a:ext cx="6125782" cy="3940260"/>
            <a:chOff x="1686057" y="963558"/>
            <a:chExt cx="6125782" cy="394026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3A338CE2-8803-44A3-A62E-6F10D2C1D7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024"/>
            <a:stretch/>
          </p:blipFill>
          <p:spPr bwMode="auto">
            <a:xfrm>
              <a:off x="1686057" y="963558"/>
              <a:ext cx="6125782" cy="39402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9FB4E42E-6BE8-405F-ACFA-6FC4CDBE6709}"/>
                </a:ext>
              </a:extLst>
            </p:cNvPr>
            <p:cNvSpPr/>
            <p:nvPr/>
          </p:nvSpPr>
          <p:spPr bwMode="auto">
            <a:xfrm>
              <a:off x="1874141" y="3026576"/>
              <a:ext cx="1365697" cy="39439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29596E74-CC50-42E2-A571-CEDDE66DAEA2}"/>
                </a:ext>
              </a:extLst>
            </p:cNvPr>
            <p:cNvSpPr/>
            <p:nvPr/>
          </p:nvSpPr>
          <p:spPr bwMode="auto">
            <a:xfrm>
              <a:off x="3130346" y="3965197"/>
              <a:ext cx="1365697" cy="39439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Inhaltsplatzhalter 9">
            <a:extLst>
              <a:ext uri="{FF2B5EF4-FFF2-40B4-BE49-F238E27FC236}">
                <a16:creationId xmlns:a16="http://schemas.microsoft.com/office/drawing/2014/main" id="{8AC79B39-79CF-44A3-959F-60D193B40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91" y="1140542"/>
            <a:ext cx="2872209" cy="3625163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Essential: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Dry run directly following the beam time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Engineering run only including UNILAC, not SIS18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Extremely dense shutdown</a:t>
            </a:r>
          </a:p>
        </p:txBody>
      </p:sp>
    </p:spTree>
    <p:extLst>
      <p:ext uri="{BB962C8B-B14F-4D97-AF65-F5344CB8AC3E}">
        <p14:creationId xmlns:p14="http://schemas.microsoft.com/office/powerpoint/2010/main" val="2028362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 dirty="0"/>
              <a:t> </a:t>
            </a:r>
            <a:r>
              <a:rPr lang="en-US" dirty="0"/>
              <a:t>Integrated milestones and activities chart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978451"/>
            <a:ext cx="6210690" cy="3969563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 bwMode="auto">
          <a:xfrm>
            <a:off x="4085946" y="1545636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7" name="Textfeld 6"/>
          <p:cNvSpPr txBox="1"/>
          <p:nvPr/>
        </p:nvSpPr>
        <p:spPr bwMode="auto">
          <a:xfrm>
            <a:off x="6786246" y="1329612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8" name="Textfeld 7"/>
          <p:cNvSpPr txBox="1"/>
          <p:nvPr/>
        </p:nvSpPr>
        <p:spPr bwMode="auto">
          <a:xfrm>
            <a:off x="7272300" y="1329920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9" name="Textfeld 8"/>
          <p:cNvSpPr txBox="1"/>
          <p:nvPr/>
        </p:nvSpPr>
        <p:spPr bwMode="auto">
          <a:xfrm>
            <a:off x="7542330" y="1329611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 bwMode="auto">
          <a:xfrm>
            <a:off x="7878935" y="1329611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 bwMode="auto">
          <a:xfrm>
            <a:off x="8165530" y="1329611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 bwMode="auto">
          <a:xfrm>
            <a:off x="6365343" y="1758704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 bwMode="auto">
          <a:xfrm>
            <a:off x="6777547" y="1734531"/>
            <a:ext cx="38023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sym typeface="Wingdings" panose="05000000000000000000" pitchFamily="2" charset="2"/>
              </a:rPr>
              <a:t>⇒</a:t>
            </a:r>
            <a:endParaRPr lang="en-GB" sz="1350" b="1" dirty="0">
              <a:solidFill>
                <a:srgbClr val="0070C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 bwMode="auto">
          <a:xfrm>
            <a:off x="186350" y="1502735"/>
            <a:ext cx="141737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r>
              <a:rPr lang="en-GB" b="1" dirty="0">
                <a:sym typeface="Wingdings" panose="05000000000000000000" pitchFamily="2" charset="2"/>
              </a:rPr>
              <a:t> achieved</a:t>
            </a:r>
            <a:endParaRPr lang="en-GB" sz="1350" b="1" dirty="0"/>
          </a:p>
        </p:txBody>
      </p:sp>
      <p:sp>
        <p:nvSpPr>
          <p:cNvPr id="23" name="Textfeld 22"/>
          <p:cNvSpPr txBox="1"/>
          <p:nvPr/>
        </p:nvSpPr>
        <p:spPr bwMode="auto">
          <a:xfrm>
            <a:off x="186350" y="1977684"/>
            <a:ext cx="1701107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latin typeface="Cambria Math" panose="02040503050406030204" pitchFamily="18" charset="0"/>
                <a:ea typeface="Cambria Math" panose="02040503050406030204" pitchFamily="18" charset="0"/>
                <a:sym typeface="Wingdings" panose="05000000000000000000" pitchFamily="2" charset="2"/>
              </a:rPr>
              <a:t>⇒</a:t>
            </a:r>
            <a:r>
              <a:rPr lang="en-GB" b="1" dirty="0">
                <a:solidFill>
                  <a:srgbClr val="FFC000"/>
                </a:solidFill>
                <a:sym typeface="Wingdings" panose="05000000000000000000" pitchFamily="2" charset="2"/>
              </a:rPr>
              <a:t> </a:t>
            </a:r>
            <a:r>
              <a:rPr lang="en-GB" b="1" dirty="0">
                <a:sym typeface="Wingdings" panose="05000000000000000000" pitchFamily="2" charset="2"/>
              </a:rPr>
              <a:t>in progress</a:t>
            </a:r>
          </a:p>
        </p:txBody>
      </p:sp>
      <p:sp>
        <p:nvSpPr>
          <p:cNvPr id="24" name="Textfeld 23"/>
          <p:cNvSpPr txBox="1"/>
          <p:nvPr/>
        </p:nvSpPr>
        <p:spPr bwMode="auto">
          <a:xfrm>
            <a:off x="186350" y="2450771"/>
            <a:ext cx="130035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de-DE" sz="1500" b="1" dirty="0"/>
              <a:t>⌛</a:t>
            </a:r>
            <a:r>
              <a:rPr lang="de-DE" b="1" dirty="0"/>
              <a:t> </a:t>
            </a:r>
            <a:r>
              <a:rPr lang="en-GB" b="1" dirty="0">
                <a:sym typeface="Wingdings" panose="05000000000000000000" pitchFamily="2" charset="2"/>
              </a:rPr>
              <a:t>delayed</a:t>
            </a:r>
          </a:p>
        </p:txBody>
      </p:sp>
      <p:sp>
        <p:nvSpPr>
          <p:cNvPr id="25" name="Textfeld 24"/>
          <p:cNvSpPr txBox="1"/>
          <p:nvPr/>
        </p:nvSpPr>
        <p:spPr bwMode="auto">
          <a:xfrm>
            <a:off x="7548000" y="2102964"/>
            <a:ext cx="38023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sym typeface="Wingdings" panose="05000000000000000000" pitchFamily="2" charset="2"/>
              </a:rPr>
              <a:t>⇒</a:t>
            </a:r>
            <a:endParaRPr lang="en-GB" sz="1350" b="1" dirty="0">
              <a:solidFill>
                <a:srgbClr val="0070C0"/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596E440F-ECB4-4BDC-8838-DD181E979DBB}"/>
              </a:ext>
            </a:extLst>
          </p:cNvPr>
          <p:cNvSpPr txBox="1"/>
          <p:nvPr/>
        </p:nvSpPr>
        <p:spPr bwMode="auto">
          <a:xfrm>
            <a:off x="6396211" y="3328153"/>
            <a:ext cx="38023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sym typeface="Wingdings" panose="05000000000000000000" pitchFamily="2" charset="2"/>
              </a:rPr>
              <a:t>⇒</a:t>
            </a:r>
            <a:endParaRPr lang="en-GB" sz="1350" b="1" dirty="0">
              <a:solidFill>
                <a:srgbClr val="0070C0"/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CF4221DB-2F70-4F8B-9124-9955EA0F8904}"/>
              </a:ext>
            </a:extLst>
          </p:cNvPr>
          <p:cNvSpPr txBox="1"/>
          <p:nvPr/>
        </p:nvSpPr>
        <p:spPr bwMode="auto">
          <a:xfrm>
            <a:off x="7847863" y="2393535"/>
            <a:ext cx="38023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sym typeface="Wingdings" panose="05000000000000000000" pitchFamily="2" charset="2"/>
              </a:rPr>
              <a:t>⇒</a:t>
            </a:r>
            <a:endParaRPr lang="en-GB" sz="1350" b="1" dirty="0">
              <a:solidFill>
                <a:srgbClr val="0070C0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5018978F-1F6E-40C4-B94A-011CCC7FE7FD}"/>
              </a:ext>
            </a:extLst>
          </p:cNvPr>
          <p:cNvSpPr txBox="1"/>
          <p:nvPr/>
        </p:nvSpPr>
        <p:spPr bwMode="auto">
          <a:xfrm>
            <a:off x="8141965" y="3195649"/>
            <a:ext cx="38023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sym typeface="Wingdings" panose="05000000000000000000" pitchFamily="2" charset="2"/>
              </a:rPr>
              <a:t>⇒</a:t>
            </a:r>
            <a:endParaRPr lang="en-GB" sz="1350" b="1" dirty="0">
              <a:solidFill>
                <a:srgbClr val="0070C0"/>
              </a:solidFill>
            </a:endParaRPr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A34870F8-66FE-4B5A-8CCA-ADA6BFE92806}"/>
              </a:ext>
            </a:extLst>
          </p:cNvPr>
          <p:cNvSpPr txBox="1"/>
          <p:nvPr/>
        </p:nvSpPr>
        <p:spPr bwMode="auto">
          <a:xfrm>
            <a:off x="7537172" y="2879216"/>
            <a:ext cx="38023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sym typeface="Wingdings" panose="05000000000000000000" pitchFamily="2" charset="2"/>
              </a:rPr>
              <a:t>⇒</a:t>
            </a:r>
            <a:endParaRPr lang="en-GB" sz="1350" b="1" dirty="0">
              <a:solidFill>
                <a:srgbClr val="0070C0"/>
              </a:solidFill>
            </a:endParaRPr>
          </a:p>
        </p:txBody>
      </p:sp>
      <p:sp>
        <p:nvSpPr>
          <p:cNvPr id="42" name="Textfeld 41">
            <a:extLst>
              <a:ext uri="{FF2B5EF4-FFF2-40B4-BE49-F238E27FC236}">
                <a16:creationId xmlns:a16="http://schemas.microsoft.com/office/drawing/2014/main" id="{2ECACA7C-1668-4964-825D-DE4411AD21D8}"/>
              </a:ext>
            </a:extLst>
          </p:cNvPr>
          <p:cNvSpPr txBox="1"/>
          <p:nvPr/>
        </p:nvSpPr>
        <p:spPr bwMode="auto">
          <a:xfrm>
            <a:off x="3109756" y="2963233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CFFDBB74-7742-42D0-A1C8-E1BA6723D2B8}"/>
              </a:ext>
            </a:extLst>
          </p:cNvPr>
          <p:cNvSpPr txBox="1"/>
          <p:nvPr/>
        </p:nvSpPr>
        <p:spPr bwMode="auto">
          <a:xfrm>
            <a:off x="6396211" y="3023607"/>
            <a:ext cx="38023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sym typeface="Wingdings" panose="05000000000000000000" pitchFamily="2" charset="2"/>
              </a:rPr>
              <a:t>⇒</a:t>
            </a:r>
            <a:endParaRPr lang="en-GB" sz="1350" b="1" dirty="0">
              <a:solidFill>
                <a:srgbClr val="0070C0"/>
              </a:solidFill>
            </a:endParaRPr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4C552CB4-59D0-4268-BBFE-D3EFBD626AF8}"/>
              </a:ext>
            </a:extLst>
          </p:cNvPr>
          <p:cNvSpPr txBox="1"/>
          <p:nvPr/>
        </p:nvSpPr>
        <p:spPr bwMode="auto">
          <a:xfrm>
            <a:off x="8229974" y="1800400"/>
            <a:ext cx="2160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b="1" dirty="0"/>
              <a:t>⌛</a:t>
            </a:r>
            <a:endParaRPr lang="en-GB" sz="900" dirty="0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DB1930A6-7661-4298-BEAB-4C68D8680D3C}"/>
              </a:ext>
            </a:extLst>
          </p:cNvPr>
          <p:cNvSpPr txBox="1"/>
          <p:nvPr/>
        </p:nvSpPr>
        <p:spPr bwMode="auto">
          <a:xfrm>
            <a:off x="7836074" y="1778107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46" name="Textfeld 45">
            <a:extLst>
              <a:ext uri="{FF2B5EF4-FFF2-40B4-BE49-F238E27FC236}">
                <a16:creationId xmlns:a16="http://schemas.microsoft.com/office/drawing/2014/main" id="{AC0A8409-01E9-4DEA-BB9D-7528DF3D16FA}"/>
              </a:ext>
            </a:extLst>
          </p:cNvPr>
          <p:cNvSpPr txBox="1"/>
          <p:nvPr/>
        </p:nvSpPr>
        <p:spPr bwMode="auto">
          <a:xfrm>
            <a:off x="6855518" y="2755484"/>
            <a:ext cx="2160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b="1" dirty="0"/>
              <a:t>⌛</a:t>
            </a:r>
            <a:endParaRPr lang="en-GB" sz="900" dirty="0"/>
          </a:p>
        </p:txBody>
      </p:sp>
      <p:sp>
        <p:nvSpPr>
          <p:cNvPr id="47" name="Textfeld 46">
            <a:extLst>
              <a:ext uri="{FF2B5EF4-FFF2-40B4-BE49-F238E27FC236}">
                <a16:creationId xmlns:a16="http://schemas.microsoft.com/office/drawing/2014/main" id="{7C724915-AC34-4C1D-9EF7-FA2C20B52697}"/>
              </a:ext>
            </a:extLst>
          </p:cNvPr>
          <p:cNvSpPr txBox="1"/>
          <p:nvPr/>
        </p:nvSpPr>
        <p:spPr bwMode="auto">
          <a:xfrm>
            <a:off x="89502" y="4604201"/>
            <a:ext cx="4619964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50" dirty="0">
                <a:sym typeface="Wingdings" panose="05000000000000000000" pitchFamily="2" charset="2"/>
              </a:rPr>
              <a:t>(tagging w/o obligation)</a:t>
            </a:r>
            <a:endParaRPr lang="en-GB" sz="1350" dirty="0"/>
          </a:p>
        </p:txBody>
      </p:sp>
      <p:sp>
        <p:nvSpPr>
          <p:cNvPr id="49" name="Textfeld 48">
            <a:extLst>
              <a:ext uri="{FF2B5EF4-FFF2-40B4-BE49-F238E27FC236}">
                <a16:creationId xmlns:a16="http://schemas.microsoft.com/office/drawing/2014/main" id="{89E58B23-A583-419D-A8B3-8A87497E8DA9}"/>
              </a:ext>
            </a:extLst>
          </p:cNvPr>
          <p:cNvSpPr txBox="1"/>
          <p:nvPr/>
        </p:nvSpPr>
        <p:spPr bwMode="auto">
          <a:xfrm>
            <a:off x="3109756" y="2527967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7AC86338-5B4C-4AAC-B65A-2A2A48C88B50}"/>
              </a:ext>
            </a:extLst>
          </p:cNvPr>
          <p:cNvSpPr txBox="1"/>
          <p:nvPr/>
        </p:nvSpPr>
        <p:spPr bwMode="auto">
          <a:xfrm>
            <a:off x="3404940" y="2527967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B3E60075-FE62-4951-A61A-C9A33375A246}"/>
              </a:ext>
            </a:extLst>
          </p:cNvPr>
          <p:cNvSpPr txBox="1"/>
          <p:nvPr/>
        </p:nvSpPr>
        <p:spPr bwMode="auto">
          <a:xfrm>
            <a:off x="3660943" y="2527967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7398D403-49E8-4B08-BCDC-A029E5BE2726}"/>
              </a:ext>
            </a:extLst>
          </p:cNvPr>
          <p:cNvSpPr txBox="1"/>
          <p:nvPr/>
        </p:nvSpPr>
        <p:spPr bwMode="auto">
          <a:xfrm>
            <a:off x="4234067" y="2413982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7AC6F51C-4BD6-433B-AE73-293008B841BB}"/>
              </a:ext>
            </a:extLst>
          </p:cNvPr>
          <p:cNvSpPr txBox="1"/>
          <p:nvPr/>
        </p:nvSpPr>
        <p:spPr bwMode="auto">
          <a:xfrm>
            <a:off x="4500856" y="2413982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79992C73-36FA-4AAD-BE01-2BADE7905E61}"/>
              </a:ext>
            </a:extLst>
          </p:cNvPr>
          <p:cNvSpPr txBox="1"/>
          <p:nvPr/>
        </p:nvSpPr>
        <p:spPr bwMode="auto">
          <a:xfrm>
            <a:off x="4044305" y="2103863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78632F00-61AB-4DC3-BACA-8CC656434DE0}"/>
              </a:ext>
            </a:extLst>
          </p:cNvPr>
          <p:cNvSpPr txBox="1"/>
          <p:nvPr/>
        </p:nvSpPr>
        <p:spPr bwMode="auto">
          <a:xfrm>
            <a:off x="3673151" y="2103863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56" name="Textfeld 55">
            <a:extLst>
              <a:ext uri="{FF2B5EF4-FFF2-40B4-BE49-F238E27FC236}">
                <a16:creationId xmlns:a16="http://schemas.microsoft.com/office/drawing/2014/main" id="{6A5F0004-EDFF-4415-BDDF-7A8CB6BD2062}"/>
              </a:ext>
            </a:extLst>
          </p:cNvPr>
          <p:cNvSpPr txBox="1"/>
          <p:nvPr/>
        </p:nvSpPr>
        <p:spPr bwMode="auto">
          <a:xfrm>
            <a:off x="3395367" y="2103863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57" name="Textfeld 56">
            <a:extLst>
              <a:ext uri="{FF2B5EF4-FFF2-40B4-BE49-F238E27FC236}">
                <a16:creationId xmlns:a16="http://schemas.microsoft.com/office/drawing/2014/main" id="{7C9FE4E6-3CCE-468F-B7D1-A0B6F582F39B}"/>
              </a:ext>
            </a:extLst>
          </p:cNvPr>
          <p:cNvSpPr txBox="1"/>
          <p:nvPr/>
        </p:nvSpPr>
        <p:spPr bwMode="auto">
          <a:xfrm>
            <a:off x="4836344" y="2103863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58" name="Textfeld 57">
            <a:extLst>
              <a:ext uri="{FF2B5EF4-FFF2-40B4-BE49-F238E27FC236}">
                <a16:creationId xmlns:a16="http://schemas.microsoft.com/office/drawing/2014/main" id="{C519D370-EE74-4F17-A75B-1A4C86F955A1}"/>
              </a:ext>
            </a:extLst>
          </p:cNvPr>
          <p:cNvSpPr txBox="1"/>
          <p:nvPr/>
        </p:nvSpPr>
        <p:spPr bwMode="auto">
          <a:xfrm>
            <a:off x="5095265" y="2103863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59" name="Textfeld 58">
            <a:extLst>
              <a:ext uri="{FF2B5EF4-FFF2-40B4-BE49-F238E27FC236}">
                <a16:creationId xmlns:a16="http://schemas.microsoft.com/office/drawing/2014/main" id="{0AA651A3-A702-4436-B3BE-8448241F42A5}"/>
              </a:ext>
            </a:extLst>
          </p:cNvPr>
          <p:cNvSpPr txBox="1"/>
          <p:nvPr/>
        </p:nvSpPr>
        <p:spPr bwMode="auto">
          <a:xfrm>
            <a:off x="5354735" y="2103863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60" name="Textfeld 59">
            <a:extLst>
              <a:ext uri="{FF2B5EF4-FFF2-40B4-BE49-F238E27FC236}">
                <a16:creationId xmlns:a16="http://schemas.microsoft.com/office/drawing/2014/main" id="{28968EE5-25F9-45D9-9CA7-38ED4D031D55}"/>
              </a:ext>
            </a:extLst>
          </p:cNvPr>
          <p:cNvSpPr txBox="1"/>
          <p:nvPr/>
        </p:nvSpPr>
        <p:spPr bwMode="auto">
          <a:xfrm>
            <a:off x="5354735" y="2413982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61" name="Textfeld 60">
            <a:extLst>
              <a:ext uri="{FF2B5EF4-FFF2-40B4-BE49-F238E27FC236}">
                <a16:creationId xmlns:a16="http://schemas.microsoft.com/office/drawing/2014/main" id="{AFAFE2D0-A388-4C18-941C-65CAF5AB573A}"/>
              </a:ext>
            </a:extLst>
          </p:cNvPr>
          <p:cNvSpPr txBox="1"/>
          <p:nvPr/>
        </p:nvSpPr>
        <p:spPr bwMode="auto">
          <a:xfrm>
            <a:off x="5845656" y="2413982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E19CF6B7-354B-44AE-BFE7-4E007B49C5E3}"/>
              </a:ext>
            </a:extLst>
          </p:cNvPr>
          <p:cNvSpPr txBox="1"/>
          <p:nvPr/>
        </p:nvSpPr>
        <p:spPr bwMode="auto">
          <a:xfrm>
            <a:off x="6377431" y="2413982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63" name="Textfeld 62">
            <a:extLst>
              <a:ext uri="{FF2B5EF4-FFF2-40B4-BE49-F238E27FC236}">
                <a16:creationId xmlns:a16="http://schemas.microsoft.com/office/drawing/2014/main" id="{4D28C219-0BAB-4E4D-95F1-1C54A1466FEE}"/>
              </a:ext>
            </a:extLst>
          </p:cNvPr>
          <p:cNvSpPr txBox="1"/>
          <p:nvPr/>
        </p:nvSpPr>
        <p:spPr bwMode="auto">
          <a:xfrm>
            <a:off x="6455804" y="2755484"/>
            <a:ext cx="216024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900" b="1" dirty="0"/>
              <a:t>⌛</a:t>
            </a:r>
            <a:endParaRPr lang="en-GB" sz="900" dirty="0"/>
          </a:p>
        </p:txBody>
      </p:sp>
      <p:sp>
        <p:nvSpPr>
          <p:cNvPr id="64" name="Textfeld 63">
            <a:extLst>
              <a:ext uri="{FF2B5EF4-FFF2-40B4-BE49-F238E27FC236}">
                <a16:creationId xmlns:a16="http://schemas.microsoft.com/office/drawing/2014/main" id="{4F7B8319-5624-4B99-AB71-D74FFA272A2A}"/>
              </a:ext>
            </a:extLst>
          </p:cNvPr>
          <p:cNvSpPr txBox="1"/>
          <p:nvPr/>
        </p:nvSpPr>
        <p:spPr bwMode="auto">
          <a:xfrm>
            <a:off x="6763542" y="2413982"/>
            <a:ext cx="38023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sym typeface="Wingdings" panose="05000000000000000000" pitchFamily="2" charset="2"/>
              </a:rPr>
              <a:t>⇒</a:t>
            </a:r>
            <a:endParaRPr lang="en-GB" sz="1350" b="1" dirty="0">
              <a:solidFill>
                <a:srgbClr val="0070C0"/>
              </a:solidFill>
            </a:endParaRPr>
          </a:p>
        </p:txBody>
      </p:sp>
      <p:sp>
        <p:nvSpPr>
          <p:cNvPr id="65" name="Textfeld 64">
            <a:extLst>
              <a:ext uri="{FF2B5EF4-FFF2-40B4-BE49-F238E27FC236}">
                <a16:creationId xmlns:a16="http://schemas.microsoft.com/office/drawing/2014/main" id="{935C507E-B94A-4844-9788-207D27A7CB02}"/>
              </a:ext>
            </a:extLst>
          </p:cNvPr>
          <p:cNvSpPr txBox="1"/>
          <p:nvPr/>
        </p:nvSpPr>
        <p:spPr bwMode="auto">
          <a:xfrm>
            <a:off x="6377431" y="2110337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66" name="Textfeld 65">
            <a:extLst>
              <a:ext uri="{FF2B5EF4-FFF2-40B4-BE49-F238E27FC236}">
                <a16:creationId xmlns:a16="http://schemas.microsoft.com/office/drawing/2014/main" id="{A723D79B-1A25-4EC1-98BB-E37B243EE2AE}"/>
              </a:ext>
            </a:extLst>
          </p:cNvPr>
          <p:cNvSpPr txBox="1"/>
          <p:nvPr/>
        </p:nvSpPr>
        <p:spPr bwMode="auto">
          <a:xfrm>
            <a:off x="6763542" y="2083671"/>
            <a:ext cx="38023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sym typeface="Wingdings" panose="05000000000000000000" pitchFamily="2" charset="2"/>
              </a:rPr>
              <a:t>⇒</a:t>
            </a:r>
            <a:endParaRPr lang="en-GB" sz="1350" b="1" dirty="0">
              <a:solidFill>
                <a:srgbClr val="0070C0"/>
              </a:solidFill>
            </a:endParaRPr>
          </a:p>
        </p:txBody>
      </p:sp>
      <p:sp>
        <p:nvSpPr>
          <p:cNvPr id="67" name="Textfeld 66">
            <a:extLst>
              <a:ext uri="{FF2B5EF4-FFF2-40B4-BE49-F238E27FC236}">
                <a16:creationId xmlns:a16="http://schemas.microsoft.com/office/drawing/2014/main" id="{062FDE56-BAAE-413E-A728-83CFBCBCDA34}"/>
              </a:ext>
            </a:extLst>
          </p:cNvPr>
          <p:cNvSpPr txBox="1"/>
          <p:nvPr/>
        </p:nvSpPr>
        <p:spPr bwMode="auto">
          <a:xfrm>
            <a:off x="7195765" y="2083671"/>
            <a:ext cx="38023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sym typeface="Wingdings" panose="05000000000000000000" pitchFamily="2" charset="2"/>
              </a:rPr>
              <a:t>⇒</a:t>
            </a:r>
            <a:endParaRPr lang="en-GB" sz="1350" b="1" dirty="0">
              <a:solidFill>
                <a:srgbClr val="0070C0"/>
              </a:solidFill>
            </a:endParaRPr>
          </a:p>
        </p:txBody>
      </p:sp>
      <p:sp>
        <p:nvSpPr>
          <p:cNvPr id="68" name="Textfeld 67">
            <a:extLst>
              <a:ext uri="{FF2B5EF4-FFF2-40B4-BE49-F238E27FC236}">
                <a16:creationId xmlns:a16="http://schemas.microsoft.com/office/drawing/2014/main" id="{285EB57D-FEFF-425A-A024-B1C68314FE1D}"/>
              </a:ext>
            </a:extLst>
          </p:cNvPr>
          <p:cNvSpPr txBox="1"/>
          <p:nvPr/>
        </p:nvSpPr>
        <p:spPr bwMode="auto">
          <a:xfrm>
            <a:off x="7188496" y="2548905"/>
            <a:ext cx="38023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sym typeface="Wingdings" panose="05000000000000000000" pitchFamily="2" charset="2"/>
              </a:rPr>
              <a:t>⇒</a:t>
            </a:r>
            <a:endParaRPr lang="en-GB" sz="1350" b="1" dirty="0">
              <a:solidFill>
                <a:srgbClr val="0070C0"/>
              </a:solidFill>
            </a:endParaRPr>
          </a:p>
        </p:txBody>
      </p:sp>
      <p:sp>
        <p:nvSpPr>
          <p:cNvPr id="69" name="Textfeld 68">
            <a:extLst>
              <a:ext uri="{FF2B5EF4-FFF2-40B4-BE49-F238E27FC236}">
                <a16:creationId xmlns:a16="http://schemas.microsoft.com/office/drawing/2014/main" id="{BFEE26E5-D9A2-4FD6-97CC-EAD8918A6DA5}"/>
              </a:ext>
            </a:extLst>
          </p:cNvPr>
          <p:cNvSpPr txBox="1"/>
          <p:nvPr/>
        </p:nvSpPr>
        <p:spPr bwMode="auto">
          <a:xfrm>
            <a:off x="7850121" y="2110543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70" name="Textfeld 69">
            <a:extLst>
              <a:ext uri="{FF2B5EF4-FFF2-40B4-BE49-F238E27FC236}">
                <a16:creationId xmlns:a16="http://schemas.microsoft.com/office/drawing/2014/main" id="{A864CF56-608F-4C86-85AD-41B169872C8E}"/>
              </a:ext>
            </a:extLst>
          </p:cNvPr>
          <p:cNvSpPr txBox="1"/>
          <p:nvPr/>
        </p:nvSpPr>
        <p:spPr bwMode="auto">
          <a:xfrm>
            <a:off x="7850121" y="2886927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71" name="Textfeld 70">
            <a:extLst>
              <a:ext uri="{FF2B5EF4-FFF2-40B4-BE49-F238E27FC236}">
                <a16:creationId xmlns:a16="http://schemas.microsoft.com/office/drawing/2014/main" id="{77EAA545-4687-4859-8F8D-B7BA8D7B3E33}"/>
              </a:ext>
            </a:extLst>
          </p:cNvPr>
          <p:cNvSpPr txBox="1"/>
          <p:nvPr/>
        </p:nvSpPr>
        <p:spPr bwMode="auto">
          <a:xfrm>
            <a:off x="8118993" y="2886927"/>
            <a:ext cx="36580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GB" sz="1350" b="1" dirty="0">
              <a:solidFill>
                <a:srgbClr val="00B050"/>
              </a:solidFill>
            </a:endParaRPr>
          </a:p>
        </p:txBody>
      </p:sp>
      <p:sp>
        <p:nvSpPr>
          <p:cNvPr id="72" name="Textfeld 71">
            <a:extLst>
              <a:ext uri="{FF2B5EF4-FFF2-40B4-BE49-F238E27FC236}">
                <a16:creationId xmlns:a16="http://schemas.microsoft.com/office/drawing/2014/main" id="{5C76442D-F03D-480D-8E49-175B15A76CB5}"/>
              </a:ext>
            </a:extLst>
          </p:cNvPr>
          <p:cNvSpPr txBox="1"/>
          <p:nvPr/>
        </p:nvSpPr>
        <p:spPr bwMode="auto">
          <a:xfrm>
            <a:off x="6758148" y="3328153"/>
            <a:ext cx="380232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  <a:sym typeface="Wingdings" panose="05000000000000000000" pitchFamily="2" charset="2"/>
              </a:rPr>
              <a:t>⇒</a:t>
            </a:r>
            <a:endParaRPr lang="en-GB" sz="135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9629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88B4E8B-43D9-4B52-A5F7-8402C39C0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F049D06-080D-4A9D-BBAD-61D7F467254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885C8E-C197-43E3-8E4C-1CE89B0CD3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366A2958-DD13-45F9-A474-1C923EFFD1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Control System Architecture Overview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DFDCCDC-5CDC-40AE-AE7E-6FAB2D1349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59"/>
          <a:stretch/>
        </p:blipFill>
        <p:spPr bwMode="auto">
          <a:xfrm>
            <a:off x="328658" y="943614"/>
            <a:ext cx="8486684" cy="403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353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53D9C95-7149-48C7-914E-6E91FBA0B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947174"/>
            <a:ext cx="8420176" cy="3967307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rgbClr val="00B050"/>
                </a:solidFill>
                <a:latin typeface="Helvetica" pitchFamily="2" charset="0"/>
              </a:rPr>
              <a:t>Dry Run 2023</a:t>
            </a:r>
          </a:p>
          <a:p>
            <a:pPr lvl="1"/>
            <a:r>
              <a:rPr lang="en-US" dirty="0">
                <a:solidFill>
                  <a:srgbClr val="00B050"/>
                </a:solidFill>
                <a:latin typeface="Helvetica" pitchFamily="2" charset="0"/>
              </a:rPr>
              <a:t>first test of new control system components at UNILAC (settings generation and data supply)</a:t>
            </a:r>
          </a:p>
          <a:p>
            <a:pPr lvl="1"/>
            <a:r>
              <a:rPr lang="en-US" dirty="0">
                <a:solidFill>
                  <a:srgbClr val="00B050"/>
                </a:solidFill>
                <a:latin typeface="Helvetica" pitchFamily="2" charset="0"/>
              </a:rPr>
              <a:t>testing assisted by legacy control system</a:t>
            </a:r>
          </a:p>
          <a:p>
            <a:r>
              <a:rPr lang="en-US" b="0" i="0" u="none" strike="noStrike" dirty="0">
                <a:solidFill>
                  <a:srgbClr val="00B050"/>
                </a:solidFill>
                <a:effectLst/>
                <a:latin typeface="Helvetica" pitchFamily="2" charset="0"/>
              </a:rPr>
              <a:t>Implementation of new basic functionality</a:t>
            </a:r>
          </a:p>
          <a:p>
            <a:pPr lvl="1"/>
            <a:r>
              <a:rPr lang="en-US" b="0" i="0" u="none" strike="noStrike" dirty="0">
                <a:solidFill>
                  <a:srgbClr val="00B050"/>
                </a:solidFill>
                <a:effectLst/>
                <a:latin typeface="Helvetica" pitchFamily="2" charset="0"/>
              </a:rPr>
              <a:t>Patterns/Chains at UNILAC, based on existing concept</a:t>
            </a:r>
          </a:p>
          <a:p>
            <a:pPr lvl="1"/>
            <a:r>
              <a:rPr lang="en-US" dirty="0">
                <a:solidFill>
                  <a:srgbClr val="00B050"/>
                </a:solidFill>
                <a:latin typeface="Helvetica" pitchFamily="2" charset="0"/>
              </a:rPr>
              <a:t>New timing generation and scheduling concept</a:t>
            </a:r>
            <a:endParaRPr lang="en-US" b="0" i="0" u="none" strike="noStrike" dirty="0">
              <a:solidFill>
                <a:srgbClr val="00B050"/>
              </a:solidFill>
              <a:effectLst/>
              <a:latin typeface="Helvetica" pitchFamily="2" charset="0"/>
            </a:endParaRPr>
          </a:p>
          <a:p>
            <a:pPr lvl="1"/>
            <a:r>
              <a:rPr lang="en-US" b="0" i="0" u="none" strike="noStrike" dirty="0">
                <a:solidFill>
                  <a:srgbClr val="00B050"/>
                </a:solidFill>
                <a:effectLst/>
                <a:latin typeface="Helvetica" pitchFamily="2" charset="0"/>
              </a:rPr>
              <a:t>Non-Multiplexed contexts for DC devices</a:t>
            </a:r>
          </a:p>
          <a:p>
            <a:r>
              <a:rPr lang="en-US" b="0" i="0" u="none" strike="noStrike" dirty="0">
                <a:solidFill>
                  <a:srgbClr val="00B050"/>
                </a:solidFill>
                <a:effectLst/>
                <a:latin typeface="Helvetica" pitchFamily="2" charset="0"/>
              </a:rPr>
              <a:t>Dry Run 2024</a:t>
            </a:r>
          </a:p>
          <a:p>
            <a:pPr lvl="1"/>
            <a:r>
              <a:rPr lang="en-US" dirty="0">
                <a:solidFill>
                  <a:srgbClr val="00B050"/>
                </a:solidFill>
                <a:latin typeface="Helvetica" pitchFamily="2" charset="0"/>
              </a:rPr>
              <a:t>verify main capabilities of </a:t>
            </a:r>
            <a:r>
              <a:rPr lang="en-US" b="0" i="0" u="none" strike="noStrike" dirty="0">
                <a:solidFill>
                  <a:srgbClr val="00B050"/>
                </a:solidFill>
                <a:effectLst/>
                <a:latin typeface="Helvetica" pitchFamily="2" charset="0"/>
              </a:rPr>
              <a:t>emergency control system</a:t>
            </a:r>
          </a:p>
          <a:p>
            <a:pPr lvl="1"/>
            <a:r>
              <a:rPr lang="en-US" dirty="0">
                <a:solidFill>
                  <a:srgbClr val="00B050"/>
                </a:solidFill>
                <a:latin typeface="Helvetica" pitchFamily="2" charset="0"/>
              </a:rPr>
              <a:t>core functionality complete, standalone testing possible</a:t>
            </a:r>
            <a:endParaRPr lang="en-US" b="0" i="0" u="none" strike="noStrike" dirty="0">
              <a:solidFill>
                <a:srgbClr val="00B050"/>
              </a:solidFill>
              <a:effectLst/>
              <a:latin typeface="Helvetica" pitchFamily="2" charset="0"/>
            </a:endParaRP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Engineering Run 2024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test complete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emergency control system with beam </a:t>
            </a:r>
            <a:r>
              <a:rPr lang="en-US" i="0" u="none" strike="noStrike" dirty="0">
                <a:solidFill>
                  <a:srgbClr val="FF0000"/>
                </a:solidFill>
                <a:effectLst/>
                <a:latin typeface="Helvetica" pitchFamily="2" charset="0"/>
              </a:rPr>
              <a:t>without SIS</a:t>
            </a:r>
          </a:p>
          <a:p>
            <a:pPr lvl="1"/>
            <a:r>
              <a:rPr lang="en-US" i="0" u="none" strike="noStrike" dirty="0">
                <a:solidFill>
                  <a:schemeClr val="tx1"/>
                </a:solidFill>
                <a:effectLst/>
                <a:latin typeface="Helvetica" pitchFamily="2" charset="0"/>
              </a:rPr>
              <a:t>feature complete emergency control system</a:t>
            </a:r>
          </a:p>
          <a:p>
            <a:pPr lvl="1"/>
            <a:r>
              <a:rPr lang="en-US" i="0" u="none" strike="noStrike" dirty="0">
                <a:solidFill>
                  <a:schemeClr val="tx1"/>
                </a:solidFill>
                <a:effectLst/>
                <a:latin typeface="Helvetica" pitchFamily="2" charset="0"/>
              </a:rPr>
              <a:t>Data Master: White Rabbit-based timing with some restrictions, interim pattern concept</a:t>
            </a:r>
          </a:p>
          <a:p>
            <a:pPr lvl="1"/>
            <a:r>
              <a:rPr lang="en-US" i="0" u="none" strike="noStrike" dirty="0">
                <a:solidFill>
                  <a:schemeClr val="tx1"/>
                </a:solidFill>
                <a:effectLst/>
                <a:latin typeface="Helvetica" pitchFamily="2" charset="0"/>
              </a:rPr>
              <a:t>complete, simplified settings generation and data supply</a:t>
            </a:r>
          </a:p>
          <a:p>
            <a:pPr lvl="1"/>
            <a:r>
              <a:rPr lang="en-US" i="0" u="none" strike="noStrike" dirty="0">
                <a:solidFill>
                  <a:schemeClr val="tx1"/>
                </a:solidFill>
                <a:effectLst/>
                <a:latin typeface="Helvetica" pitchFamily="2" charset="0"/>
              </a:rPr>
              <a:t>basic operating tools and applications, incl. most of MCR modernization</a:t>
            </a:r>
          </a:p>
          <a:p>
            <a:pPr lvl="1"/>
            <a:r>
              <a:rPr lang="en-US" i="0" u="none" strike="noStrike" dirty="0">
                <a:solidFill>
                  <a:schemeClr val="tx1"/>
                </a:solidFill>
                <a:effectLst/>
                <a:latin typeface="Helvetica" pitchFamily="2" charset="0"/>
              </a:rPr>
              <a:t>overall reduced operating features and efficiency</a:t>
            </a:r>
          </a:p>
          <a:p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Beamtime 2025</a:t>
            </a:r>
          </a:p>
          <a:p>
            <a:pPr lvl="1"/>
            <a:r>
              <a:rPr lang="en-US" dirty="0">
                <a:solidFill>
                  <a:schemeClr val="bg1">
                    <a:lumMod val="65000"/>
                  </a:schemeClr>
                </a:solidFill>
                <a:latin typeface="Helvetica" pitchFamily="2" charset="0"/>
              </a:rPr>
              <a:t>only if necessary: operation with emergency control system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090B1C2-32D2-44E3-A62B-6AD819B98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EC201A-E5CF-41B6-8897-DC790C1365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74A206-A4FD-4487-A801-2B0FFE908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1822305-4DAE-4525-BD29-0A5416AA5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Step 1: develop emergency control system -</a:t>
            </a:r>
            <a:br>
              <a:rPr lang="en-US" dirty="0"/>
            </a:br>
            <a:r>
              <a:rPr lang="en-US" dirty="0"/>
              <a:t>milestones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8111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07D79B8-F387-4954-88B2-80B8B0BD2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429" t="11040" r="99" b="6646"/>
          <a:stretch/>
        </p:blipFill>
        <p:spPr>
          <a:xfrm>
            <a:off x="123723" y="1030093"/>
            <a:ext cx="5426584" cy="3437029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B1BC238-C6D3-4551-B608-6DB24C897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3C1A690-8F30-43C8-87DC-AD86D41A53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CB13294-38AB-45AB-995C-8FCE452167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0FF694A-110D-485E-8287-8557C19296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Dry Run 2024-2: Emergency App &amp; </a:t>
            </a:r>
          </a:p>
          <a:p>
            <a:r>
              <a:rPr lang="en-GB" dirty="0"/>
              <a:t>First Data Master Generated UNILAC Timing</a:t>
            </a:r>
          </a:p>
        </p:txBody>
      </p:sp>
      <p:pic>
        <p:nvPicPr>
          <p:cNvPr id="9" name="IMG_3684">
            <a:hlinkClick r:id="" action="ppaction://media"/>
            <a:extLst>
              <a:ext uri="{FF2B5EF4-FFF2-40B4-BE49-F238E27FC236}">
                <a16:creationId xmlns:a16="http://schemas.microsoft.com/office/drawing/2014/main" id="{6376A70E-0B10-40C8-BD42-B62F2A54C8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50177" y="1087438"/>
            <a:ext cx="2070100" cy="367823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2104C16-9CCF-4306-B79A-76E515ED42E2}"/>
              </a:ext>
            </a:extLst>
          </p:cNvPr>
          <p:cNvSpPr txBox="1"/>
          <p:nvPr/>
        </p:nvSpPr>
        <p:spPr>
          <a:xfrm>
            <a:off x="5049520" y="4530524"/>
            <a:ext cx="196720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taken 05.07.2024</a:t>
            </a:r>
          </a:p>
        </p:txBody>
      </p:sp>
    </p:spTree>
    <p:extLst>
      <p:ext uri="{BB962C8B-B14F-4D97-AF65-F5344CB8AC3E}">
        <p14:creationId xmlns:p14="http://schemas.microsoft.com/office/powerpoint/2010/main" val="6174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Inhaltsplatzhalter 50">
            <a:extLst>
              <a:ext uri="{FF2B5EF4-FFF2-40B4-BE49-F238E27FC236}">
                <a16:creationId xmlns:a16="http://schemas.microsoft.com/office/drawing/2014/main" id="{6BF31E63-A98E-4300-9DE1-1B09C6920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3DB9A11-4A12-4562-8DBC-CB1578784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BA04D7-722C-4D61-8829-EE62A83771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BF679D-3A07-4C19-B0F6-F37B5548D3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062669F3-F6F0-42AE-8C36-F105817B23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Dry Run 2024-2: First Measurements with original DM WR-to-MIL Timing at UNILAC</a:t>
            </a:r>
          </a:p>
        </p:txBody>
      </p:sp>
      <p:pic>
        <p:nvPicPr>
          <p:cNvPr id="48" name="Grafik 47">
            <a:extLst>
              <a:ext uri="{FF2B5EF4-FFF2-40B4-BE49-F238E27FC236}">
                <a16:creationId xmlns:a16="http://schemas.microsoft.com/office/drawing/2014/main" id="{C89D6BBC-758F-4AEB-B5D6-91B1B79717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36" t="10450" r="17551" b="13372"/>
          <a:stretch/>
        </p:blipFill>
        <p:spPr>
          <a:xfrm>
            <a:off x="98321" y="1019277"/>
            <a:ext cx="4376115" cy="3628104"/>
          </a:xfrm>
          <a:prstGeom prst="rect">
            <a:avLst/>
          </a:prstGeom>
        </p:spPr>
      </p:pic>
      <p:pic>
        <p:nvPicPr>
          <p:cNvPr id="49" name="IMG_3687">
            <a:hlinkClick r:id="" action="ppaction://media"/>
            <a:extLst>
              <a:ext uri="{FF2B5EF4-FFF2-40B4-BE49-F238E27FC236}">
                <a16:creationId xmlns:a16="http://schemas.microsoft.com/office/drawing/2014/main" id="{AC917C34-2187-4954-88AD-B1808F4B46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460" t="15736" r="11644" b="27016"/>
          <a:stretch/>
        </p:blipFill>
        <p:spPr>
          <a:xfrm>
            <a:off x="4863691" y="1923801"/>
            <a:ext cx="4181988" cy="1586271"/>
          </a:xfrm>
          <a:prstGeom prst="rect">
            <a:avLst/>
          </a:prstGeom>
        </p:spPr>
      </p:pic>
      <p:sp>
        <p:nvSpPr>
          <p:cNvPr id="52" name="Textfeld 51">
            <a:extLst>
              <a:ext uri="{FF2B5EF4-FFF2-40B4-BE49-F238E27FC236}">
                <a16:creationId xmlns:a16="http://schemas.microsoft.com/office/drawing/2014/main" id="{7AD7FE95-E527-4C92-B7C4-032C8F7D7874}"/>
              </a:ext>
            </a:extLst>
          </p:cNvPr>
          <p:cNvSpPr txBox="1"/>
          <p:nvPr/>
        </p:nvSpPr>
        <p:spPr>
          <a:xfrm>
            <a:off x="6279535" y="4345858"/>
            <a:ext cx="1967205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GB" dirty="0"/>
              <a:t>taken 05.07.2024</a:t>
            </a:r>
          </a:p>
        </p:txBody>
      </p:sp>
    </p:spTree>
    <p:extLst>
      <p:ext uri="{BB962C8B-B14F-4D97-AF65-F5344CB8AC3E}">
        <p14:creationId xmlns:p14="http://schemas.microsoft.com/office/powerpoint/2010/main" val="1799912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763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9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E2C025-9EB4-4EB9-B621-8F6D31F54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MCR Modernization Overview and Status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4040760-604C-45C2-B495-380C576BB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87E0C5E-ED92-427F-9416-54AAE3081A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92241" y="4914483"/>
            <a:ext cx="1805093" cy="273844"/>
          </a:xfrm>
        </p:spPr>
        <p:txBody>
          <a:bodyPr/>
          <a:lstStyle/>
          <a:p>
            <a:r>
              <a:rPr lang="de-DE" dirty="0"/>
              <a:t>P. Gerhard, H. Hüther – PSU, ACO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101B43A-BB17-417F-8ADF-F1F7590B96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FAIR MAC Review on Controls</a:t>
            </a:r>
            <a:endParaRPr lang="de-DE"/>
          </a:p>
        </p:txBody>
      </p:sp>
      <p:graphicFrame>
        <p:nvGraphicFramePr>
          <p:cNvPr id="7" name="Tabelle 7">
            <a:extLst>
              <a:ext uri="{FF2B5EF4-FFF2-40B4-BE49-F238E27FC236}">
                <a16:creationId xmlns:a16="http://schemas.microsoft.com/office/drawing/2014/main" id="{16CBDF57-7B59-4E9E-85A6-F4005FC040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64750"/>
              </p:ext>
            </p:extLst>
          </p:nvPr>
        </p:nvGraphicFramePr>
        <p:xfrm>
          <a:off x="139201" y="985519"/>
          <a:ext cx="8955199" cy="3945176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745116">
                  <a:extLst>
                    <a:ext uri="{9D8B030D-6E8A-4147-A177-3AD203B41FA5}">
                      <a16:colId xmlns:a16="http://schemas.microsoft.com/office/drawing/2014/main" val="4144587548"/>
                    </a:ext>
                  </a:extLst>
                </a:gridCol>
                <a:gridCol w="787037">
                  <a:extLst>
                    <a:ext uri="{9D8B030D-6E8A-4147-A177-3AD203B41FA5}">
                      <a16:colId xmlns:a16="http://schemas.microsoft.com/office/drawing/2014/main" val="2014047329"/>
                    </a:ext>
                  </a:extLst>
                </a:gridCol>
                <a:gridCol w="4108268">
                  <a:extLst>
                    <a:ext uri="{9D8B030D-6E8A-4147-A177-3AD203B41FA5}">
                      <a16:colId xmlns:a16="http://schemas.microsoft.com/office/drawing/2014/main" val="1983844723"/>
                    </a:ext>
                  </a:extLst>
                </a:gridCol>
                <a:gridCol w="2314778">
                  <a:extLst>
                    <a:ext uri="{9D8B030D-6E8A-4147-A177-3AD203B41FA5}">
                      <a16:colId xmlns:a16="http://schemas.microsoft.com/office/drawing/2014/main" val="2421506102"/>
                    </a:ext>
                  </a:extLst>
                </a:gridCol>
              </a:tblGrid>
              <a:tr h="273176">
                <a:tc>
                  <a:txBody>
                    <a:bodyPr/>
                    <a:lstStyle/>
                    <a:p>
                      <a:r>
                        <a:rPr lang="en-GB" sz="1000" dirty="0"/>
                        <a:t>Work package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Dept.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Description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1000" dirty="0"/>
                        <a:t>Status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8627120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b="1" dirty="0"/>
                        <a:t>MAPS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BEA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Beam current measurement and display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FFFF00"/>
                          </a:solidFill>
                        </a:rPr>
                        <a:t>Commissioning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8098947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b="1" dirty="0"/>
                        <a:t>UNIMON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BEA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RF cavity display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00B050"/>
                          </a:solidFill>
                        </a:rPr>
                        <a:t>Operational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661453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b="1" dirty="0"/>
                        <a:t>PHAS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BEA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Phase probe control, bunch shape and energy measurement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FFFF00"/>
                          </a:solidFill>
                        </a:rPr>
                        <a:t>In progress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31105261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b="1" dirty="0"/>
                        <a:t>Cupid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BEA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Integrated video monitoring 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00B050"/>
                          </a:solidFill>
                        </a:rPr>
                        <a:t>Operational, full installation soon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76744870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b="1" dirty="0"/>
                        <a:t>UNIPOS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BEA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Beam position measurement and display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FFFF00"/>
                          </a:solidFill>
                        </a:rPr>
                        <a:t>In progress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6031579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b="1" dirty="0"/>
                        <a:t>BIF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BEA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Beam Induced Fluorescence monitor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00B050"/>
                          </a:solidFill>
                        </a:rPr>
                        <a:t>Operational, upgrade pending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08262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b="1" dirty="0"/>
                        <a:t>Chopper display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ACO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Status display for beam chopper requests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FFFF00"/>
                          </a:solidFill>
                        </a:rPr>
                        <a:t>In progress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8484676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b="1" dirty="0"/>
                        <a:t>PG/EMI protection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ACO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Control and status display for SEM grid protection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FFFF00"/>
                          </a:solidFill>
                        </a:rPr>
                        <a:t>In progress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165075203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b="1" dirty="0"/>
                        <a:t>Cup control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ACO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dirty="0"/>
                        <a:t>Control and status display for faraday cups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FFFF00"/>
                          </a:solidFill>
                        </a:rPr>
                        <a:t>In progress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52151158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b="1" dirty="0"/>
                        <a:t>Interlock/</a:t>
                      </a:r>
                      <a:r>
                        <a:rPr lang="en-GB" sz="900" b="1" dirty="0" err="1"/>
                        <a:t>beamloss</a:t>
                      </a:r>
                      <a:r>
                        <a:rPr lang="en-GB" sz="900" b="1" dirty="0"/>
                        <a:t> display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ACO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Interlock and </a:t>
                      </a:r>
                      <a:r>
                        <a:rPr lang="en-GB" sz="900" dirty="0" err="1"/>
                        <a:t>beamloss</a:t>
                      </a:r>
                      <a:r>
                        <a:rPr lang="en-GB" sz="900" dirty="0"/>
                        <a:t> status display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>
                          <a:solidFill>
                            <a:srgbClr val="FFFF00"/>
                          </a:solidFill>
                        </a:rPr>
                        <a:t>In progress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370415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b="1" dirty="0"/>
                        <a:t>Experiment signal display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ACO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Display any detector feedback from beam users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FFC000"/>
                          </a:solidFill>
                        </a:rPr>
                        <a:t>Postponed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3518297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WR-Snoop@UNILAC</a:t>
                      </a:r>
                      <a:endParaRPr lang="en-GB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ACO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WR timing diagnostic tool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>
                          <a:solidFill>
                            <a:srgbClr val="00B050"/>
                          </a:solidFill>
                        </a:rPr>
                        <a:t>Operational, upgrade pending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861904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b="1" dirty="0"/>
                        <a:t>BTM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ACO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Beam Transmission Monitoring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18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 b="1" dirty="0">
                          <a:solidFill>
                            <a:srgbClr val="FFC000"/>
                          </a:solidFill>
                        </a:rPr>
                        <a:t>Pending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963087685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b="1" dirty="0"/>
                        <a:t>Experiment timing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ACO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Trigger, sync and gate signals for beam users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FFC000"/>
                          </a:solidFill>
                        </a:rPr>
                        <a:t>Pending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4068998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b="1" dirty="0"/>
                        <a:t>Gas stripper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PSU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Pulsed hydrogen gas stripper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FFFF00"/>
                          </a:solidFill>
                        </a:rPr>
                        <a:t>In progress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664360842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b="1" dirty="0" err="1"/>
                        <a:t>Potiboard</a:t>
                      </a:r>
                      <a:endParaRPr lang="en-GB" sz="9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ACO/OPE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Realtime accelerator (magnet) adjust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FFFF00"/>
                          </a:solidFill>
                        </a:rPr>
                        <a:t>In progress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7980249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r>
                        <a:rPr lang="en-GB" sz="900" b="1" dirty="0"/>
                        <a:t>Oscilloscopes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ACO/IQU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dirty="0"/>
                        <a:t>Signal display for ion sources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GB" sz="900" b="1" dirty="0">
                          <a:solidFill>
                            <a:srgbClr val="FFFF00"/>
                          </a:solidFill>
                        </a:rPr>
                        <a:t>Installation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31135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0868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43D5C33-3695-4705-B9E7-2ECC8A580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Step 0: secure UNILAC beam operation through beamtime 2025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replace existing operating cluster with virtual machines, replace terminals in MCR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implement IT security measures for operation extension</a:t>
            </a:r>
          </a:p>
          <a:p>
            <a:r>
              <a:rPr lang="en-US" dirty="0">
                <a:solidFill>
                  <a:srgbClr val="EAEAEA"/>
                </a:solidFill>
              </a:rPr>
              <a:t>Step 1: develop </a:t>
            </a:r>
            <a:r>
              <a:rPr lang="en-US" b="1" dirty="0">
                <a:solidFill>
                  <a:srgbClr val="EAEAEA"/>
                </a:solidFill>
              </a:rPr>
              <a:t>emergency control system </a:t>
            </a:r>
          </a:p>
          <a:p>
            <a:pPr lvl="1"/>
            <a:r>
              <a:rPr lang="en-US" dirty="0">
                <a:solidFill>
                  <a:srgbClr val="EAEAEA"/>
                </a:solidFill>
              </a:rPr>
              <a:t>first viable version of new control system with reduced and simplified feature set</a:t>
            </a:r>
          </a:p>
          <a:p>
            <a:pPr lvl="1"/>
            <a:r>
              <a:rPr lang="en-US" dirty="0">
                <a:solidFill>
                  <a:srgbClr val="EAEAEA"/>
                </a:solidFill>
              </a:rPr>
              <a:t>replace existing MIL timing system by White Rabbit-based system</a:t>
            </a:r>
          </a:p>
          <a:p>
            <a:pPr lvl="1"/>
            <a:r>
              <a:rPr lang="en-US" b="1" dirty="0">
                <a:solidFill>
                  <a:srgbClr val="EAEAEA"/>
                </a:solidFill>
              </a:rPr>
              <a:t>MCR modernization project</a:t>
            </a:r>
            <a:r>
              <a:rPr lang="en-US" dirty="0">
                <a:solidFill>
                  <a:srgbClr val="EAEAEA"/>
                </a:solidFill>
              </a:rPr>
              <a:t>: replace/upgrade hardware devices in control room </a:t>
            </a:r>
          </a:p>
          <a:p>
            <a:pPr lvl="1"/>
            <a:r>
              <a:rPr lang="en-US" dirty="0">
                <a:solidFill>
                  <a:srgbClr val="EAEAEA"/>
                </a:solidFill>
              </a:rPr>
              <a:t>serves as emergency backup for beamtime 2025</a:t>
            </a:r>
          </a:p>
          <a:p>
            <a:r>
              <a:rPr lang="en-US" dirty="0"/>
              <a:t>Step 2: develop </a:t>
            </a:r>
            <a:r>
              <a:rPr lang="en-US" b="1" dirty="0"/>
              <a:t>production control system</a:t>
            </a:r>
          </a:p>
          <a:p>
            <a:pPr lvl="1"/>
            <a:r>
              <a:rPr lang="en-US" dirty="0"/>
              <a:t>based on emergency control system</a:t>
            </a:r>
          </a:p>
          <a:p>
            <a:pPr lvl="1"/>
            <a:r>
              <a:rPr lang="en-US" dirty="0"/>
              <a:t>replace simplifications made by fully fledged solutions, implement full feature set</a:t>
            </a:r>
          </a:p>
          <a:p>
            <a:pPr lvl="1"/>
            <a:r>
              <a:rPr lang="en-US" dirty="0"/>
              <a:t>enhance operability and efficiency</a:t>
            </a:r>
          </a:p>
          <a:p>
            <a:r>
              <a:rPr lang="en-US" dirty="0">
                <a:solidFill>
                  <a:srgbClr val="EAEAEA"/>
                </a:solidFill>
              </a:rPr>
              <a:t>Step 3: further development, include other linear accelerators </a:t>
            </a:r>
          </a:p>
          <a:p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ECEF81B-17C2-4D00-AA74-34FD2BE1A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18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3B9F4C-555A-484E-B583-EC8E60339E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1F31F7-F848-4E28-92A5-FD05EF76F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CA6FC08-3023-4A24-AB11-BE79227D2D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General Strategy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5128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953D9C95-7149-48C7-914E-6E91FBA0BE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950452"/>
            <a:ext cx="8420176" cy="3964029"/>
          </a:xfrm>
        </p:spPr>
        <p:txBody>
          <a:bodyPr>
            <a:normAutofit fontScale="92500" lnSpcReduction="20000"/>
          </a:bodyPr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Complete and finalize implementation of initial production control system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starting point: emergency system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fully fledged White Rabbit-based timing system, new FAIR pattern scheduling concept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enhanced settings generation and data supply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full set of operating tools and applications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bugfixes, essential tuning and necessary enhancements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Engineering Run 2025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test initial production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control system with beam</a:t>
            </a:r>
          </a:p>
          <a:p>
            <a:pPr lvl="1"/>
            <a:r>
              <a:rPr lang="en-US" b="0" i="0" u="none" strike="noStrike" dirty="0">
                <a:solidFill>
                  <a:srgbClr val="FF0000"/>
                </a:solidFill>
                <a:effectLst/>
                <a:latin typeface="Helvetica" pitchFamily="2" charset="0"/>
              </a:rPr>
              <a:t>first test </a:t>
            </a: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of beam injection into </a:t>
            </a:r>
            <a:r>
              <a:rPr lang="en-US" b="0" i="0" u="none" strike="noStrike" dirty="0">
                <a:solidFill>
                  <a:srgbClr val="FF0000"/>
                </a:solidFill>
                <a:effectLst/>
                <a:latin typeface="Helvetica" pitchFamily="2" charset="0"/>
              </a:rPr>
              <a:t>SIS18 solely with </a:t>
            </a: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new </a:t>
            </a:r>
            <a:r>
              <a:rPr lang="en-US" b="0" i="0" u="none" strike="noStrike" dirty="0">
                <a:solidFill>
                  <a:srgbClr val="FF0000"/>
                </a:solidFill>
                <a:effectLst/>
                <a:latin typeface="Helvetica" pitchFamily="2" charset="0"/>
              </a:rPr>
              <a:t>control system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Dry Run / Engineering Run 2025/26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in between testing of further developments before first beamtime operation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Beamtime 2026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initial production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control system 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first regular operation with new control system</a:t>
            </a:r>
          </a:p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Beamtime 2027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improved production control system</a:t>
            </a:r>
          </a:p>
          <a:p>
            <a:pPr lvl="1"/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first regular operation of </a:t>
            </a:r>
            <a:r>
              <a:rPr lang="en-US" b="1" dirty="0">
                <a:solidFill>
                  <a:srgbClr val="000000"/>
                </a:solidFill>
                <a:latin typeface="Helvetica" pitchFamily="2" charset="0"/>
              </a:rPr>
              <a:t>user beam time </a:t>
            </a:r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with new control system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090B1C2-32D2-44E3-A62B-6AD819B98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19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EC201A-E5CF-41B6-8897-DC790C1365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74A206-A4FD-4487-A801-2B0FFE9085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1822305-4DAE-4525-BD29-0A5416AA56A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Step 2: develop production control system -</a:t>
            </a:r>
            <a:br>
              <a:rPr lang="en-US" dirty="0"/>
            </a:br>
            <a:r>
              <a:rPr lang="en-US" dirty="0"/>
              <a:t>milestones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9294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A4E99F-CE6B-438A-9323-9B85CE295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960284"/>
            <a:ext cx="8420176" cy="395419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Introduction</a:t>
            </a:r>
          </a:p>
          <a:p>
            <a:pPr lvl="1"/>
            <a:r>
              <a:rPr lang="en-GB" dirty="0"/>
              <a:t>Motivation and approach</a:t>
            </a:r>
          </a:p>
          <a:p>
            <a:pPr lvl="1"/>
            <a:r>
              <a:rPr lang="en-GB" dirty="0"/>
              <a:t>Retrospect: Beam time retreat 2023</a:t>
            </a:r>
          </a:p>
          <a:p>
            <a:pPr lvl="1"/>
            <a:r>
              <a:rPr lang="en-GB" dirty="0"/>
              <a:t>General UNILAC control system strategy towards 2026</a:t>
            </a:r>
          </a:p>
          <a:p>
            <a:endParaRPr lang="en-GB" dirty="0"/>
          </a:p>
          <a:p>
            <a:r>
              <a:rPr lang="en-GB" dirty="0"/>
              <a:t>Injector Controls Upgrade</a:t>
            </a:r>
          </a:p>
          <a:p>
            <a:pPr lvl="1"/>
            <a:r>
              <a:rPr lang="en-GB" dirty="0"/>
              <a:t>Secure UNILAC beam operation through 2025</a:t>
            </a:r>
          </a:p>
          <a:p>
            <a:pPr lvl="1"/>
            <a:r>
              <a:rPr lang="en-GB" dirty="0"/>
              <a:t>Project planning, organization and scope</a:t>
            </a:r>
          </a:p>
          <a:p>
            <a:pPr lvl="1"/>
            <a:r>
              <a:rPr lang="en-GB" dirty="0"/>
              <a:t>Intermediate UNILAC emergency control system</a:t>
            </a:r>
          </a:p>
          <a:p>
            <a:pPr lvl="1"/>
            <a:r>
              <a:rPr lang="en-GB" dirty="0"/>
              <a:t>Short report from dry run</a:t>
            </a:r>
          </a:p>
          <a:p>
            <a:pPr lvl="1"/>
            <a:r>
              <a:rPr lang="en-GB" dirty="0"/>
              <a:t>Move to FCC: HKR modernization sub-project</a:t>
            </a:r>
          </a:p>
          <a:p>
            <a:pPr lvl="1"/>
            <a:r>
              <a:rPr lang="en-GB" dirty="0"/>
              <a:t>UNILAC production control system</a:t>
            </a:r>
          </a:p>
          <a:p>
            <a:pPr lvl="1"/>
            <a:r>
              <a:rPr lang="en-GB" dirty="0"/>
              <a:t>Further project planning</a:t>
            </a:r>
          </a:p>
          <a:p>
            <a:endParaRPr lang="en-GB" dirty="0"/>
          </a:p>
          <a:p>
            <a:r>
              <a:rPr lang="en-GB" dirty="0"/>
              <a:t>Summary and outlook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4A891E8-8658-4D09-8F9B-26CD65A1A7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231775"/>
            <a:ext cx="6129338" cy="590550"/>
          </a:xfrm>
        </p:spPr>
        <p:txBody>
          <a:bodyPr/>
          <a:lstStyle/>
          <a:p>
            <a:r>
              <a:rPr lang="de-DE" dirty="0"/>
              <a:t> 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44B1D4D-FAF0-4FDD-9C75-090C97D32FA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EF7F23A-6530-4DEE-AB37-8A9A771C5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7D68150A-9988-474D-B623-4AA9EAC7F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44CC22-ADC7-AC10-0B80-0B7F18E6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for Development and Test Strategy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96EBE1-158B-5797-3215-20DB7CB8C9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P. Gerhard, H. Hüther – PSU, ACO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679E79-4C8B-0E8A-0660-474607DD0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FAIR MAC Review on Controls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20</a:t>
            </a:fld>
            <a:endParaRPr lang="de-DE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56C3953-A60F-4BB0-8AF6-5E25E32EA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89199"/>
            <a:ext cx="9144000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93969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FBEA5B32-CC36-4380-962E-8E0209F3B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991" y="1602659"/>
            <a:ext cx="2872209" cy="3163046"/>
          </a:xfrm>
        </p:spPr>
        <p:txBody>
          <a:bodyPr/>
          <a:lstStyle/>
          <a:p>
            <a:pPr marL="0" indent="0">
              <a:buNone/>
            </a:pPr>
            <a:r>
              <a:rPr lang="en-GB" b="1" dirty="0"/>
              <a:t>Essential: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Engineering run 2025 directly following the beam time and including UNILAC and SIS18 already communicated and fixed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F8758AE-8896-4C84-B059-45C7E41D0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21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EDC355D-FCE6-48B3-97E2-E682BDEB826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1186EEE-B2C6-43CE-B646-F8C5074E24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3F398B5-1B58-4289-BD58-8AA155C9DE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Project Planning 2025/26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17207C6-8DE1-4B91-9305-4941316FA8FE}"/>
              </a:ext>
            </a:extLst>
          </p:cNvPr>
          <p:cNvGrpSpPr/>
          <p:nvPr/>
        </p:nvGrpSpPr>
        <p:grpSpPr>
          <a:xfrm>
            <a:off x="3113664" y="950306"/>
            <a:ext cx="5925345" cy="3983838"/>
            <a:chOff x="3218655" y="950306"/>
            <a:chExt cx="5925345" cy="3983838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047F496-9B07-4EDC-9A17-954181EE4B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8655" y="950306"/>
              <a:ext cx="5925345" cy="3983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2AD21217-3E18-498D-8289-115759152235}"/>
                </a:ext>
              </a:extLst>
            </p:cNvPr>
            <p:cNvSpPr/>
            <p:nvPr/>
          </p:nvSpPr>
          <p:spPr bwMode="auto">
            <a:xfrm>
              <a:off x="4115928" y="2571750"/>
              <a:ext cx="1365697" cy="39439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5E10CDFA-1C13-4846-9896-B8FF2B697537}"/>
                </a:ext>
              </a:extLst>
            </p:cNvPr>
            <p:cNvSpPr/>
            <p:nvPr/>
          </p:nvSpPr>
          <p:spPr bwMode="auto">
            <a:xfrm>
              <a:off x="5308908" y="3289504"/>
              <a:ext cx="1365697" cy="394390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334604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43D5C33-3695-4705-B9E7-2ECC8A580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Step 0: secure UNILAC beam operation through beamtime 2025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replace existing operating cluster with virtual machines, replace terminals in MCR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implement IT security measures for operation extension</a:t>
            </a:r>
          </a:p>
          <a:p>
            <a:r>
              <a:rPr lang="en-US" dirty="0">
                <a:solidFill>
                  <a:srgbClr val="EAEAEA"/>
                </a:solidFill>
              </a:rPr>
              <a:t>Step 1: develop </a:t>
            </a:r>
            <a:r>
              <a:rPr lang="en-US" b="1" dirty="0">
                <a:solidFill>
                  <a:srgbClr val="EAEAEA"/>
                </a:solidFill>
              </a:rPr>
              <a:t>emergency control system </a:t>
            </a:r>
          </a:p>
          <a:p>
            <a:pPr lvl="1"/>
            <a:r>
              <a:rPr lang="en-US" dirty="0">
                <a:solidFill>
                  <a:srgbClr val="EAEAEA"/>
                </a:solidFill>
              </a:rPr>
              <a:t>first viable version of new control system with reduced and simplified feature set</a:t>
            </a:r>
          </a:p>
          <a:p>
            <a:pPr lvl="1"/>
            <a:r>
              <a:rPr lang="en-US" dirty="0">
                <a:solidFill>
                  <a:srgbClr val="EAEAEA"/>
                </a:solidFill>
              </a:rPr>
              <a:t>replace existing MIL timing system by White Rabbit-based system</a:t>
            </a:r>
          </a:p>
          <a:p>
            <a:pPr lvl="1"/>
            <a:r>
              <a:rPr lang="en-US" b="1" dirty="0">
                <a:solidFill>
                  <a:srgbClr val="EAEAEA"/>
                </a:solidFill>
              </a:rPr>
              <a:t>MCR modernization project</a:t>
            </a:r>
            <a:r>
              <a:rPr lang="en-US" dirty="0">
                <a:solidFill>
                  <a:srgbClr val="EAEAEA"/>
                </a:solidFill>
              </a:rPr>
              <a:t>: replace/upgrade hardware devices in control room </a:t>
            </a:r>
          </a:p>
          <a:p>
            <a:pPr lvl="1"/>
            <a:r>
              <a:rPr lang="en-US" dirty="0">
                <a:solidFill>
                  <a:srgbClr val="EAEAEA"/>
                </a:solidFill>
              </a:rPr>
              <a:t>serves as emergency backup for beamtime 2025</a:t>
            </a:r>
          </a:p>
          <a:p>
            <a:r>
              <a:rPr lang="en-US" dirty="0">
                <a:solidFill>
                  <a:srgbClr val="EAEAEA"/>
                </a:solidFill>
              </a:rPr>
              <a:t>Step 2: develop </a:t>
            </a:r>
            <a:r>
              <a:rPr lang="en-US" b="1" dirty="0">
                <a:solidFill>
                  <a:srgbClr val="EAEAEA"/>
                </a:solidFill>
              </a:rPr>
              <a:t>production control system</a:t>
            </a:r>
          </a:p>
          <a:p>
            <a:pPr lvl="1"/>
            <a:r>
              <a:rPr lang="en-US" dirty="0">
                <a:solidFill>
                  <a:srgbClr val="EAEAEA"/>
                </a:solidFill>
              </a:rPr>
              <a:t>based on emergency control system</a:t>
            </a:r>
          </a:p>
          <a:p>
            <a:pPr lvl="1"/>
            <a:r>
              <a:rPr lang="en-US" dirty="0">
                <a:solidFill>
                  <a:srgbClr val="EAEAEA"/>
                </a:solidFill>
              </a:rPr>
              <a:t>replace simplifications made by fully fledged solutions, implement full feature set</a:t>
            </a:r>
          </a:p>
          <a:p>
            <a:pPr lvl="1"/>
            <a:r>
              <a:rPr lang="en-US" dirty="0">
                <a:solidFill>
                  <a:srgbClr val="EAEAEA"/>
                </a:solidFill>
              </a:rPr>
              <a:t>enhance operability and efficiency</a:t>
            </a:r>
          </a:p>
          <a:p>
            <a:r>
              <a:rPr lang="en-US" dirty="0"/>
              <a:t>Step 3: further development, include other linear accelerators </a:t>
            </a:r>
          </a:p>
          <a:p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ECEF81B-17C2-4D00-AA74-34FD2BE1A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22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3B9F4C-555A-484E-B583-EC8E60339E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1F31F7-F848-4E28-92A5-FD05EF76F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CA6FC08-3023-4A24-AB11-BE79227D2D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General Strategy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3165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44CC22-ADC7-AC10-0B80-0B7F18E6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for Development and Test Strategy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D40751-F5F0-DBDC-7EF6-E64CF8C91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934064"/>
            <a:ext cx="8420176" cy="980285"/>
          </a:xfrm>
        </p:spPr>
        <p:txBody>
          <a:bodyPr/>
          <a:lstStyle/>
          <a:p>
            <a:r>
              <a:rPr lang="en-US" b="1" dirty="0"/>
              <a:t>Step 2 </a:t>
            </a:r>
            <a:r>
              <a:rPr lang="en-US" dirty="0"/>
              <a:t>(develop production control system) </a:t>
            </a:r>
            <a:r>
              <a:rPr lang="en-US" b="1" dirty="0"/>
              <a:t>covers 2026 and 2027</a:t>
            </a:r>
            <a:endParaRPr lang="en-US" dirty="0"/>
          </a:p>
          <a:p>
            <a:r>
              <a:rPr lang="en-US" b="1" dirty="0"/>
              <a:t>Step 3</a:t>
            </a:r>
            <a:r>
              <a:rPr lang="en-US" dirty="0"/>
              <a:t> (further development, include other linear accelerators ) </a:t>
            </a:r>
            <a:r>
              <a:rPr lang="en-US" b="1" dirty="0"/>
              <a:t>starts 2028</a:t>
            </a:r>
          </a:p>
          <a:p>
            <a:pPr lvl="1"/>
            <a:r>
              <a:rPr lang="en-US" dirty="0"/>
              <a:t>transition to normal development and maintenance</a:t>
            </a:r>
          </a:p>
          <a:p>
            <a:pPr lvl="1"/>
            <a:r>
              <a:rPr lang="en-US" dirty="0"/>
              <a:t>bugfixes, tuning and further enhancements </a:t>
            </a:r>
            <a:r>
              <a:rPr lang="en-GB" dirty="0">
                <a:latin typeface="Cambria Math" panose="02040503050406030204" pitchFamily="18" charset="0"/>
                <a:ea typeface="Cambria Math" panose="02040503050406030204" pitchFamily="18" charset="0"/>
              </a:rPr>
              <a:t>⇒</a:t>
            </a:r>
            <a:r>
              <a:rPr lang="en-GB" dirty="0"/>
              <a:t> exploit new capabilities</a:t>
            </a:r>
            <a:endParaRPr lang="en-US" dirty="0"/>
          </a:p>
          <a:p>
            <a:pPr lvl="1"/>
            <a:r>
              <a:rPr lang="en-US" dirty="0"/>
              <a:t>use CS basis created for UNILAC on other machines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96EBE1-158B-5797-3215-20DB7CB8C9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P. Gerhard, H. Hüther – PSU, ACO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679E79-4C8B-0E8A-0660-474607DD0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FAIR MAC Review on Controls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23</a:t>
            </a:fld>
            <a:endParaRPr lang="de-DE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56C3953-A60F-4BB0-8AF6-5E25E32EA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4941"/>
            <a:ext cx="9144000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1017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CB3AA19-56BE-4E0C-ABFA-A05AFE71C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Injector controls upgrade - mission since 2020</a:t>
            </a:r>
          </a:p>
          <a:p>
            <a:pPr lvl="1"/>
            <a:r>
              <a:rPr lang="en-US" dirty="0"/>
              <a:t>provide new, LSA based/FAIR standard control system for GSI </a:t>
            </a:r>
            <a:r>
              <a:rPr lang="en-US" dirty="0" err="1"/>
              <a:t>linacs</a:t>
            </a:r>
            <a:endParaRPr lang="en-US" dirty="0"/>
          </a:p>
          <a:p>
            <a:pPr lvl="1"/>
            <a:r>
              <a:rPr lang="en-US" dirty="0"/>
              <a:t>focus on FAIR injector UNILAC, use functionality as reference</a:t>
            </a:r>
          </a:p>
          <a:p>
            <a:pPr lvl="1"/>
            <a:r>
              <a:rPr lang="en-US" dirty="0"/>
              <a:t>enable move to new FCC MCR</a:t>
            </a:r>
          </a:p>
          <a:p>
            <a:pPr lvl="1"/>
            <a:r>
              <a:rPr lang="en-US" dirty="0"/>
              <a:t>secure operation of UNILAC through all planned and upcoming beamtimes</a:t>
            </a:r>
          </a:p>
          <a:p>
            <a:pPr lvl="1"/>
            <a:endParaRPr lang="en-US" dirty="0"/>
          </a:p>
          <a:p>
            <a:r>
              <a:rPr lang="en-US" dirty="0"/>
              <a:t>Project</a:t>
            </a:r>
          </a:p>
          <a:p>
            <a:pPr lvl="1"/>
            <a:r>
              <a:rPr lang="en-US" dirty="0"/>
              <a:t>Planning, schedule and organization set up achieved</a:t>
            </a:r>
          </a:p>
          <a:p>
            <a:pPr lvl="1"/>
            <a:r>
              <a:rPr lang="en-US" dirty="0"/>
              <a:t>First major milestones reached, project well on track</a:t>
            </a:r>
          </a:p>
          <a:p>
            <a:pPr lvl="1"/>
            <a:r>
              <a:rPr lang="en-US" dirty="0"/>
              <a:t>Challenges and tight schedule ahead</a:t>
            </a:r>
          </a:p>
          <a:p>
            <a:pPr lvl="1"/>
            <a:endParaRPr lang="en-US" dirty="0"/>
          </a:p>
          <a:p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A2B8179-0657-43BB-99E0-CCFF6066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24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E9FD3D-F082-440A-8F6E-A19F6E9736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D90381-B985-482B-B225-B48581825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6BE2D03-D982-4247-B2D6-0D4A5C54BC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19732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CB3AA19-56BE-4E0C-ABFA-A05AFE71C6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941001"/>
            <a:ext cx="8420176" cy="39734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Legacy System 2024/25</a:t>
            </a:r>
          </a:p>
          <a:p>
            <a:pPr lvl="1"/>
            <a:r>
              <a:rPr lang="en-US" dirty="0"/>
              <a:t>Beamtime 2024 served well</a:t>
            </a:r>
          </a:p>
          <a:p>
            <a:pPr lvl="1"/>
            <a:r>
              <a:rPr lang="en-US" dirty="0"/>
              <a:t>Last actions executed, testing successfully completed</a:t>
            </a:r>
          </a:p>
          <a:p>
            <a:pPr lvl="1"/>
            <a:r>
              <a:rPr lang="en-US" dirty="0"/>
              <a:t>Prepared for beamtime 2025</a:t>
            </a:r>
          </a:p>
          <a:p>
            <a:pPr lvl="1"/>
            <a:endParaRPr lang="en-US" dirty="0"/>
          </a:p>
          <a:p>
            <a:r>
              <a:rPr lang="en-US" dirty="0"/>
              <a:t>Emergency System 2025</a:t>
            </a:r>
          </a:p>
          <a:p>
            <a:pPr lvl="1"/>
            <a:r>
              <a:rPr lang="en-US" dirty="0"/>
              <a:t>Dry Run 2023 successful, Dry Run 2024 promising, but still ongoing</a:t>
            </a:r>
          </a:p>
          <a:p>
            <a:pPr lvl="1"/>
            <a:r>
              <a:rPr lang="en-US" dirty="0"/>
              <a:t>Introduction of new fundamental concepts (Non-mux context)</a:t>
            </a:r>
          </a:p>
          <a:p>
            <a:pPr lvl="1"/>
            <a:r>
              <a:rPr lang="en-US" dirty="0"/>
              <a:t>Development largely on schedule</a:t>
            </a:r>
          </a:p>
          <a:p>
            <a:pPr lvl="1"/>
            <a:r>
              <a:rPr lang="en-US" dirty="0"/>
              <a:t>Capabilities far better than anticipated</a:t>
            </a:r>
          </a:p>
          <a:p>
            <a:pPr lvl="1"/>
            <a:r>
              <a:rPr lang="en-US" dirty="0"/>
              <a:t>Temporary solutions, drawbacks and limitations have to be accepted</a:t>
            </a:r>
          </a:p>
          <a:p>
            <a:pPr lvl="2"/>
            <a:r>
              <a:rPr lang="en-US" dirty="0"/>
              <a:t>Intermediate use of existing pattern/chain-concept, will be exchanged by new FAIR concept (standalone-chains)</a:t>
            </a:r>
          </a:p>
          <a:p>
            <a:pPr lvl="2"/>
            <a:r>
              <a:rPr lang="en-US"/>
              <a:t>Poor-man’s coupling of SIS18 to UNILAC</a:t>
            </a:r>
            <a:endParaRPr lang="en-US" dirty="0"/>
          </a:p>
          <a:p>
            <a:pPr lvl="2"/>
            <a:r>
              <a:rPr lang="en-US" dirty="0"/>
              <a:t>Limited length of master schedule (super cycle) and number of chains (beams)</a:t>
            </a:r>
          </a:p>
          <a:p>
            <a:pPr lvl="2"/>
            <a:r>
              <a:rPr lang="en-US" dirty="0"/>
              <a:t>simplified settings generation</a:t>
            </a:r>
          </a:p>
          <a:p>
            <a:pPr lvl="1"/>
            <a:r>
              <a:rPr lang="en-US" dirty="0"/>
              <a:t>Complete replacement of UNILAC </a:t>
            </a:r>
            <a:r>
              <a:rPr lang="en-US" dirty="0" err="1"/>
              <a:t>Pulszentrale</a:t>
            </a:r>
            <a:r>
              <a:rPr lang="en-US" dirty="0"/>
              <a:t> remains as major challenge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A2B8179-0657-43BB-99E0-CCFF6066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25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E9FD3D-F082-440A-8F6E-A19F6E9736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D90381-B985-482B-B225-B48581825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6BE2D03-D982-4247-B2D6-0D4A5C54BC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325326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2CB3AA19-56BE-4E0C-ABFA-A05AFE71C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Move to FCC:</a:t>
            </a:r>
          </a:p>
          <a:p>
            <a:pPr lvl="1"/>
            <a:r>
              <a:rPr lang="en-US" dirty="0"/>
              <a:t>Modernization project on track</a:t>
            </a:r>
          </a:p>
          <a:p>
            <a:pPr lvl="2"/>
            <a:r>
              <a:rPr lang="en-US" dirty="0"/>
              <a:t>Most parts will be ready for emergency control system</a:t>
            </a:r>
          </a:p>
          <a:p>
            <a:pPr lvl="1"/>
            <a:r>
              <a:rPr lang="en-US" dirty="0"/>
              <a:t>Development of initial production control system on time needed</a:t>
            </a:r>
          </a:p>
          <a:p>
            <a:pPr lvl="1"/>
            <a:r>
              <a:rPr lang="en-US" dirty="0"/>
              <a:t>Emergency control system serves as backup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A2B8179-0657-43BB-99E0-CCFF6066F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26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AE9FD3D-F082-440A-8F6E-A19F6E97364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D90381-B985-482B-B225-B48581825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26BE2D03-D982-4247-B2D6-0D4A5C54BC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Summary and Outlook</a:t>
            </a:r>
          </a:p>
        </p:txBody>
      </p:sp>
    </p:spTree>
    <p:extLst>
      <p:ext uri="{BB962C8B-B14F-4D97-AF65-F5344CB8AC3E}">
        <p14:creationId xmlns:p14="http://schemas.microsoft.com/office/powerpoint/2010/main" val="16017203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el 14">
            <a:extLst>
              <a:ext uri="{FF2B5EF4-FFF2-40B4-BE49-F238E27FC236}">
                <a16:creationId xmlns:a16="http://schemas.microsoft.com/office/drawing/2014/main" id="{5BB29419-72EE-4139-ADC5-1CA1425D0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for your attention!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5731D51B-093E-439F-9993-2C5E210FF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27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5FEAE4-7E30-4BCF-BCEF-D6D70AB048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9A2FCC1-D885-4B77-9ADC-B2DAFDA362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0A1C303-CFC7-483F-B893-C557584285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274" t="5482" r="3711" b="2301"/>
          <a:stretch/>
        </p:blipFill>
        <p:spPr>
          <a:xfrm>
            <a:off x="6167458" y="2265373"/>
            <a:ext cx="2929040" cy="2646121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1BA44C6-D72D-4426-8436-1AD9FE259E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47" b="6198"/>
          <a:stretch/>
        </p:blipFill>
        <p:spPr>
          <a:xfrm>
            <a:off x="47502" y="970927"/>
            <a:ext cx="2823219" cy="264612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DA5FCEB-8D23-48FC-A15E-5EF5C15EA514}"/>
              </a:ext>
            </a:extLst>
          </p:cNvPr>
          <p:cNvSpPr txBox="1"/>
          <p:nvPr/>
        </p:nvSpPr>
        <p:spPr>
          <a:xfrm>
            <a:off x="198345" y="3932345"/>
            <a:ext cx="2363146" cy="83099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en-GB" sz="1200" dirty="0"/>
              <a:t>Timing system test on 28.06.24:</a:t>
            </a:r>
          </a:p>
          <a:p>
            <a:pPr algn="ctr"/>
            <a:endParaRPr lang="en-GB" sz="1200" dirty="0"/>
          </a:p>
          <a:p>
            <a:pPr algn="ctr"/>
            <a:r>
              <a:rPr lang="en-GB" sz="1200" baseline="30000" dirty="0"/>
              <a:t>238</a:t>
            </a:r>
            <a:r>
              <a:rPr lang="en-GB" sz="1200" dirty="0"/>
              <a:t>U beam accelerated to SIS18</a:t>
            </a:r>
          </a:p>
          <a:p>
            <a:pPr algn="ctr"/>
            <a:r>
              <a:rPr lang="en-GB" sz="1200" dirty="0"/>
              <a:t>by use of WR-to-MIL Gateways 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763713C9-C053-4A1F-8FE3-4467E642F5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32" t="8749" r="17660" b="11281"/>
          <a:stretch/>
        </p:blipFill>
        <p:spPr bwMode="auto">
          <a:xfrm>
            <a:off x="3007835" y="1618150"/>
            <a:ext cx="3022508" cy="26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238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04FC02-958B-4498-ABF9-154CF51EB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Topographic Control System View on UNILAC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8ADF5D1-70F0-4FC4-8881-892F3FD71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28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8E115A2-920F-4AA2-8E49-975C73E26D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74B2A8F-8160-496D-85FA-66EADC4F7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7AB6A36-0922-464E-98FB-EB85B77140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5308" y="952378"/>
            <a:ext cx="7233384" cy="396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5731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15B46E-138B-41DE-AE83-376891A7B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1800" dirty="0"/>
              <a:t>UNILAC LSA beam energy model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8841FF7-3719-4E32-B810-7823A54C2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29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EC6D385-61C4-482C-9767-3CE0E4958A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777805F-052E-4B82-BD3C-C786A4D102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2DBC34C-3F79-4EEC-9861-C50A314E1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1025546"/>
            <a:ext cx="9144000" cy="380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0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52E41CE-6CA3-466B-8518-98239DEFC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5" y="1120555"/>
            <a:ext cx="8420176" cy="3799903"/>
          </a:xfrm>
        </p:spPr>
        <p:txBody>
          <a:bodyPr>
            <a:normAutofit/>
          </a:bodyPr>
          <a:lstStyle/>
          <a:p>
            <a:r>
              <a:rPr lang="en-US" dirty="0"/>
              <a:t>Hard- and Software of existing UNILAC control system from the 1990s</a:t>
            </a:r>
          </a:p>
          <a:p>
            <a:pPr lvl="1"/>
            <a:r>
              <a:rPr lang="en-US" dirty="0"/>
              <a:t>obsolete, outdated, deprecated, not maintainable anymore</a:t>
            </a:r>
          </a:p>
          <a:p>
            <a:pPr lvl="1"/>
            <a:r>
              <a:rPr lang="en-US" dirty="0"/>
              <a:t>stuck with operating system running </a:t>
            </a:r>
            <a:r>
              <a:rPr lang="en-US" b="1" dirty="0"/>
              <a:t>beyond extended support contract from 2024</a:t>
            </a:r>
            <a:r>
              <a:rPr lang="en-US" dirty="0"/>
              <a:t>, leading to compatibility problems and security risks</a:t>
            </a:r>
          </a:p>
          <a:p>
            <a:pPr lvl="1"/>
            <a:r>
              <a:rPr lang="en-US" dirty="0"/>
              <a:t>drain of expert knowledge due to retirement</a:t>
            </a:r>
          </a:p>
          <a:p>
            <a:pPr lvl="1"/>
            <a:r>
              <a:rPr lang="en-US" dirty="0"/>
              <a:t>GSI can not maintain two separate control systems</a:t>
            </a:r>
          </a:p>
          <a:p>
            <a:pPr lvl="1"/>
            <a:r>
              <a:rPr lang="en-US" dirty="0"/>
              <a:t>move to new FCC main control room requires upgrades of control system</a:t>
            </a:r>
          </a:p>
          <a:p>
            <a:pPr marL="457188" lvl="1" indent="0">
              <a:buNone/>
            </a:pPr>
            <a:endParaRPr lang="en-US" dirty="0"/>
          </a:p>
          <a:p>
            <a:r>
              <a:rPr lang="en-US" dirty="0"/>
              <a:t>Functionally, UNILAC would be able to serve FAIR today</a:t>
            </a:r>
          </a:p>
          <a:p>
            <a:pPr lvl="1"/>
            <a:r>
              <a:rPr lang="en-US" dirty="0"/>
              <a:t>use existing legacy control system as template, no new features necessary</a:t>
            </a:r>
          </a:p>
          <a:p>
            <a:pPr lvl="1"/>
            <a:r>
              <a:rPr lang="en-US" dirty="0"/>
              <a:t>integrate UNILAC into FAIR control system</a:t>
            </a:r>
          </a:p>
          <a:p>
            <a:pPr lvl="1"/>
            <a:r>
              <a:rPr lang="en-US" dirty="0"/>
              <a:t>new developments only where necessary or high benefit can be achieved at low effort</a:t>
            </a:r>
          </a:p>
          <a:p>
            <a:pPr lvl="1"/>
            <a:r>
              <a:rPr lang="en-US" dirty="0"/>
              <a:t>exploit new capabilities later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F831D5F-1771-4940-95CA-F02D82249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0952CB-3789-4078-BB8E-3780612A9D9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0D1BD47-A0C6-484B-A252-9C8126C0DE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6A687967-9A36-4A1E-9660-FD29BBD818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Motivation and Approach</a:t>
            </a:r>
          </a:p>
        </p:txBody>
      </p:sp>
    </p:spTree>
    <p:extLst>
      <p:ext uri="{BB962C8B-B14F-4D97-AF65-F5344CB8AC3E}">
        <p14:creationId xmlns:p14="http://schemas.microsoft.com/office/powerpoint/2010/main" val="969031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73264C8-2095-40E5-A8EC-AD1DFF82F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0B5A7E7-7681-430C-BD98-4F186EAF68C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18AB23-7AAA-453B-9012-FF22E64C85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7E9C47C-D40E-4CE9-8A35-E61EE48976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Retrospect: Beam Time Retreat 2023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8E9B1ABF-9DE4-4FFA-A580-3AD7C83F0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457" y="976671"/>
            <a:ext cx="6979638" cy="39254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8780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44CC22-ADC7-AC10-0B80-0B7F18E6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Strategy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D40751-F5F0-DBDC-7EF6-E64CF8C91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0: secure UNILAC beam operation through beamtime 2025</a:t>
            </a:r>
          </a:p>
          <a:p>
            <a:pPr lvl="1"/>
            <a:r>
              <a:rPr lang="en-US" dirty="0"/>
              <a:t>replace existing operating cluster with virtual machines, replace terminals in MCR</a:t>
            </a:r>
          </a:p>
          <a:p>
            <a:pPr lvl="1"/>
            <a:r>
              <a:rPr lang="en-US" dirty="0"/>
              <a:t>implement IT security measures for operation extension</a:t>
            </a:r>
          </a:p>
          <a:p>
            <a:r>
              <a:rPr lang="en-US" dirty="0"/>
              <a:t>Step 1: develop </a:t>
            </a:r>
            <a:r>
              <a:rPr lang="en-US" b="1" dirty="0"/>
              <a:t>emergency control system </a:t>
            </a:r>
          </a:p>
          <a:p>
            <a:pPr lvl="1"/>
            <a:r>
              <a:rPr lang="en-US" dirty="0"/>
              <a:t>first viable version of new control system with reduced and simplified feature set</a:t>
            </a:r>
          </a:p>
          <a:p>
            <a:pPr lvl="1"/>
            <a:r>
              <a:rPr lang="en-US" dirty="0"/>
              <a:t>replace existing MIL timing system by White Rabbit-based system</a:t>
            </a:r>
          </a:p>
          <a:p>
            <a:pPr lvl="1"/>
            <a:r>
              <a:rPr lang="en-US" b="1" dirty="0"/>
              <a:t>MCR modernization project</a:t>
            </a:r>
            <a:r>
              <a:rPr lang="en-US" dirty="0"/>
              <a:t>: replace/upgrade hardware devices in control room </a:t>
            </a:r>
          </a:p>
          <a:p>
            <a:pPr lvl="1"/>
            <a:r>
              <a:rPr lang="en-US" dirty="0"/>
              <a:t>serves as emergency backup for beamtime 2025</a:t>
            </a:r>
          </a:p>
          <a:p>
            <a:r>
              <a:rPr lang="en-US" dirty="0"/>
              <a:t>Step 2: develop </a:t>
            </a:r>
            <a:r>
              <a:rPr lang="en-US" b="1" dirty="0"/>
              <a:t>production control system</a:t>
            </a:r>
          </a:p>
          <a:p>
            <a:pPr lvl="1"/>
            <a:r>
              <a:rPr lang="en-US" dirty="0"/>
              <a:t>based on emergency control system</a:t>
            </a:r>
          </a:p>
          <a:p>
            <a:pPr lvl="1"/>
            <a:r>
              <a:rPr lang="en-US" dirty="0"/>
              <a:t>replace simplifications made by fully fledged solutions, implement full feature set</a:t>
            </a:r>
          </a:p>
          <a:p>
            <a:pPr lvl="1"/>
            <a:r>
              <a:rPr lang="en-US" dirty="0"/>
              <a:t>enhance operability and efficiency</a:t>
            </a:r>
          </a:p>
          <a:p>
            <a:r>
              <a:rPr lang="en-US" dirty="0"/>
              <a:t>Step 3: further development, include other linear accelerators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96EBE1-158B-5797-3215-20DB7CB8C9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P. Gerhard, H. Hüther – PSU, ACO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679E79-4C8B-0E8A-0660-474607DD0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FAIR MAC Review on Controls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880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43D5C33-3695-4705-B9E7-2ECC8A580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0: secure UNILAC beam operation through beamtime 2025</a:t>
            </a:r>
          </a:p>
          <a:p>
            <a:pPr lvl="1"/>
            <a:r>
              <a:rPr lang="en-US" dirty="0"/>
              <a:t>replace existing operating cluster with virtual machines, replace terminals in MCR</a:t>
            </a:r>
          </a:p>
          <a:p>
            <a:pPr lvl="1"/>
            <a:r>
              <a:rPr lang="en-US" dirty="0"/>
              <a:t>implement IT security measures for operation extension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Step 1: develop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emergency control system 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first viable version of new control system with reduced and simplified feature set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replace existing MIL timing system by White Rabbit-based system</a:t>
            </a:r>
          </a:p>
          <a:p>
            <a:pPr lvl="1"/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MCR modernization project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: replace/upgrade hardware devices in control room 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serves as emergency backup for beamtime 2025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Step 2: develop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production control system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based on emergency control system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replace simplifications made by fully fledged solutions, implement full feature set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enhance operability and efficiency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Step 3: further development, include other linear accelerators </a:t>
            </a:r>
          </a:p>
          <a:p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ECEF81B-17C2-4D00-AA74-34FD2BE1A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3B9F4C-555A-484E-B583-EC8E60339E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1F31F7-F848-4E28-92A5-FD05EF76F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CA6FC08-3023-4A24-AB11-BE79227D2D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General Strategy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8395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F0965B34-89D5-4A69-A900-FACA5ACA4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634" y="944326"/>
            <a:ext cx="8563683" cy="397015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b="1" i="0" u="none" strike="noStrike" dirty="0">
                <a:solidFill>
                  <a:schemeClr val="tx1"/>
                </a:solidFill>
                <a:effectLst/>
                <a:latin typeface="Cambria Math" panose="02040503050406030204" pitchFamily="18" charset="0"/>
                <a:ea typeface="Cambria Math" panose="02040503050406030204" pitchFamily="18" charset="0"/>
              </a:rPr>
              <a:t>⇒</a:t>
            </a:r>
            <a:r>
              <a:rPr lang="en-US" b="1" dirty="0"/>
              <a:t> </a:t>
            </a:r>
            <a:r>
              <a:rPr lang="en-US" b="1" i="0" u="none" strike="noStrike" dirty="0">
                <a:solidFill>
                  <a:schemeClr val="tx1"/>
                </a:solidFill>
                <a:effectLst/>
                <a:latin typeface="Helvetica" pitchFamily="2" charset="0"/>
              </a:rPr>
              <a:t>UNILAC runs on legacy control system up to and including beamtime 2025</a:t>
            </a:r>
          </a:p>
          <a:p>
            <a:endParaRPr lang="en-US" dirty="0">
              <a:solidFill>
                <a:srgbClr val="00B050"/>
              </a:solidFill>
              <a:latin typeface="Helvetica" pitchFamily="2" charset="0"/>
            </a:endParaRPr>
          </a:p>
          <a:p>
            <a:r>
              <a:rPr lang="en-US" dirty="0">
                <a:solidFill>
                  <a:srgbClr val="00B050"/>
                </a:solidFill>
                <a:latin typeface="Helvetica" pitchFamily="2" charset="0"/>
              </a:rPr>
              <a:t>Get rid of old, outdated control system hardware</a:t>
            </a:r>
          </a:p>
          <a:p>
            <a:pPr lvl="1"/>
            <a:r>
              <a:rPr lang="en-US" dirty="0">
                <a:solidFill>
                  <a:srgbClr val="00B050"/>
                </a:solidFill>
                <a:latin typeface="Helvetica" pitchFamily="2" charset="0"/>
              </a:rPr>
              <a:t>change from server cluster to virtual machines</a:t>
            </a:r>
          </a:p>
          <a:p>
            <a:pPr lvl="1"/>
            <a:r>
              <a:rPr lang="en-US" dirty="0">
                <a:solidFill>
                  <a:srgbClr val="00B050"/>
                </a:solidFill>
                <a:latin typeface="Helvetica" pitchFamily="2" charset="0"/>
              </a:rPr>
              <a:t>exchange terminal consoles in MCR (and console monitors as a consequence)</a:t>
            </a:r>
            <a:endParaRPr lang="en-US" b="0" i="0" u="none" strike="noStrike" dirty="0">
              <a:solidFill>
                <a:srgbClr val="00B050"/>
              </a:solidFill>
              <a:effectLst/>
              <a:latin typeface="Helvetica" pitchFamily="2" charset="0"/>
            </a:endParaRPr>
          </a:p>
          <a:p>
            <a:r>
              <a:rPr lang="en-US" b="0" i="0" u="none" strike="noStrike" dirty="0">
                <a:solidFill>
                  <a:srgbClr val="00B050"/>
                </a:solidFill>
                <a:effectLst/>
                <a:latin typeface="Helvetica" pitchFamily="2" charset="0"/>
              </a:rPr>
              <a:t>Beamtime 2024</a:t>
            </a:r>
          </a:p>
          <a:p>
            <a:pPr lvl="1"/>
            <a:r>
              <a:rPr lang="en-US" dirty="0">
                <a:solidFill>
                  <a:srgbClr val="00B050"/>
                </a:solidFill>
                <a:latin typeface="Helvetica" pitchFamily="2" charset="0"/>
              </a:rPr>
              <a:t>operation with legacy control system on extended support</a:t>
            </a:r>
          </a:p>
          <a:p>
            <a:r>
              <a:rPr lang="en-US" b="0" i="0" u="none" strike="noStrike" dirty="0">
                <a:solidFill>
                  <a:srgbClr val="00B050"/>
                </a:solidFill>
                <a:effectLst/>
                <a:latin typeface="Helvetica" pitchFamily="2" charset="0"/>
              </a:rPr>
              <a:t>Dry Run 2024</a:t>
            </a:r>
          </a:p>
          <a:p>
            <a:pPr lvl="1"/>
            <a:r>
              <a:rPr lang="en-US" dirty="0">
                <a:solidFill>
                  <a:srgbClr val="00B050"/>
                </a:solidFill>
                <a:latin typeface="Helvetica" pitchFamily="2" charset="0"/>
              </a:rPr>
              <a:t>apply final updates, </a:t>
            </a:r>
            <a:r>
              <a:rPr lang="en-US" b="0" i="0" u="none" strike="noStrike" dirty="0">
                <a:solidFill>
                  <a:srgbClr val="00B050"/>
                </a:solidFill>
                <a:effectLst/>
                <a:latin typeface="Helvetica" pitchFamily="2" charset="0"/>
              </a:rPr>
              <a:t>implement IT security measures</a:t>
            </a:r>
          </a:p>
          <a:p>
            <a:pPr lvl="1"/>
            <a:r>
              <a:rPr lang="en-US" dirty="0">
                <a:solidFill>
                  <a:srgbClr val="00B050"/>
                </a:solidFill>
                <a:latin typeface="Helvetica" pitchFamily="2" charset="0"/>
              </a:rPr>
              <a:t>verify operational readiness</a:t>
            </a:r>
          </a:p>
          <a:p>
            <a:r>
              <a:rPr lang="en-US" b="0" i="0" u="none" strike="noStrike" dirty="0">
                <a:solidFill>
                  <a:schemeClr val="tx1"/>
                </a:solidFill>
                <a:effectLst/>
                <a:latin typeface="Helvetica" pitchFamily="2" charset="0"/>
              </a:rPr>
              <a:t>Reverify operational readiness after application of other CS updates, (databases, services, ...) in August and December</a:t>
            </a:r>
          </a:p>
          <a:p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Beamtime 2025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Helvetica" pitchFamily="2" charset="0"/>
              </a:rPr>
              <a:t>final operation of user beam time with legacy control system beyond extended support</a:t>
            </a:r>
          </a:p>
          <a:p>
            <a:pPr lvl="1"/>
            <a:endParaRPr lang="en-US" dirty="0">
              <a:solidFill>
                <a:schemeClr val="tx1"/>
              </a:solidFill>
              <a:latin typeface="Helvetica" pitchFamily="2" charset="0"/>
            </a:endParaRPr>
          </a:p>
          <a:p>
            <a:r>
              <a:rPr lang="en-US" b="1" dirty="0">
                <a:solidFill>
                  <a:schemeClr val="tx1"/>
                </a:solidFill>
                <a:latin typeface="Helvetica" pitchFamily="2" charset="0"/>
              </a:rPr>
              <a:t>Final shut down and decommissioning of legacy control system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BC86C34-C974-42FB-866B-BDEE4D1B9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0DDA026-976F-4FD8-BCD0-EF4FF5F7BC4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1CF43B-02E9-4370-BC27-5273A8593A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83C67E54-D269-4A89-91DB-ED65E95A87E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Step 0: secure UNILAC beam operation through beamtime 2025 - milestones</a:t>
            </a:r>
          </a:p>
        </p:txBody>
      </p:sp>
    </p:spTree>
    <p:extLst>
      <p:ext uri="{BB962C8B-B14F-4D97-AF65-F5344CB8AC3E}">
        <p14:creationId xmlns:p14="http://schemas.microsoft.com/office/powerpoint/2010/main" val="252034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543D5C33-3695-4705-B9E7-2ECC8A580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Step 0: secure UNILAC beam operation through beamtime 2025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replace existing operating cluster with virtual machines, replace terminals in MCR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implement IT security measures for operation extension</a:t>
            </a:r>
          </a:p>
          <a:p>
            <a:r>
              <a:rPr lang="en-US" dirty="0">
                <a:solidFill>
                  <a:schemeClr val="tx1"/>
                </a:solidFill>
              </a:rPr>
              <a:t>Step 1: develop </a:t>
            </a:r>
            <a:r>
              <a:rPr lang="en-US" b="1" dirty="0">
                <a:solidFill>
                  <a:schemeClr val="tx1"/>
                </a:solidFill>
              </a:rPr>
              <a:t>emergency control system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first viable version of new control system with reduced and simplified feature set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replace existing MIL timing system by White Rabbit-based system</a:t>
            </a:r>
          </a:p>
          <a:p>
            <a:pPr lvl="1"/>
            <a:r>
              <a:rPr lang="en-US" b="1" dirty="0">
                <a:solidFill>
                  <a:schemeClr val="tx1"/>
                </a:solidFill>
              </a:rPr>
              <a:t>MCR modernization project</a:t>
            </a:r>
            <a:r>
              <a:rPr lang="en-US" dirty="0">
                <a:solidFill>
                  <a:schemeClr val="tx1"/>
                </a:solidFill>
              </a:rPr>
              <a:t>: replace/upgrade hardware devices in control room 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serves as emergency backup for beamtime 2025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Step 2: develop </a:t>
            </a:r>
            <a:r>
              <a:rPr lang="en-US" b="1" dirty="0">
                <a:solidFill>
                  <a:schemeClr val="bg1">
                    <a:lumMod val="85000"/>
                  </a:schemeClr>
                </a:solidFill>
              </a:rPr>
              <a:t>production control system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based on emergency control system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replace simplifications made by fully fledged solutions, implement full feature set</a:t>
            </a:r>
          </a:p>
          <a:p>
            <a:pPr lvl="1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enhance operability and efficiency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Step 3: further development, include other linear accelerators </a:t>
            </a:r>
          </a:p>
          <a:p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ECEF81B-17C2-4D00-AA74-34FD2BE1A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3B9F4C-555A-484E-B583-EC8E60339E0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12.07.2024</a:t>
            </a:r>
            <a:endParaRPr lang="de-DE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1F31F7-F848-4E28-92A5-FD05EF76F2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7th Beam Time Retreat | P. Gerhard | UNILAC Controls Upgrade 2025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ECA6FC08-3023-4A24-AB11-BE79227D2D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General Strategy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0030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44CC22-ADC7-AC10-0B80-0B7F18E6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Timeline for Development and Test Strategy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5D40751-F5F0-DBDC-7EF6-E64CF8C91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Develop emergency control system as intermediate step until beamtime 2025</a:t>
            </a:r>
          </a:p>
          <a:p>
            <a:r>
              <a:rPr lang="en-US" dirty="0"/>
              <a:t>Regular operation with new control system from beamtime 2026</a:t>
            </a:r>
          </a:p>
          <a:p>
            <a:r>
              <a:rPr lang="en-US" dirty="0"/>
              <a:t>Interleave control system tests with already scheduled beam times and shutdowns</a:t>
            </a:r>
          </a:p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96EBE1-158B-5797-3215-20DB7CB8C94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P. Gerhard, H. Hüther – PSU, ACO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679E79-4C8B-0E8A-0660-474607DD04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FAIR MAC Review on Controls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856C3953-A60F-4BB0-8AF6-5E25E32EA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1596"/>
            <a:ext cx="9144000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2880053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2286</Words>
  <Application>Microsoft Office PowerPoint</Application>
  <PresentationFormat>Bildschirmpräsentation (16:9)</PresentationFormat>
  <Paragraphs>434</Paragraphs>
  <Slides>29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5" baseType="lpstr">
      <vt:lpstr>Arial</vt:lpstr>
      <vt:lpstr>Calibri</vt:lpstr>
      <vt:lpstr>Cambria Math</vt:lpstr>
      <vt:lpstr>Helvetica</vt:lpstr>
      <vt:lpstr>Wingdings</vt:lpstr>
      <vt:lpstr>fair-gsi-folienmaster_2017_onering</vt:lpstr>
      <vt:lpstr>UNILAC Controls Upgrade 2025</vt:lpstr>
      <vt:lpstr> </vt:lpstr>
      <vt:lpstr>PowerPoint-Präsentation</vt:lpstr>
      <vt:lpstr>PowerPoint-Präsentation</vt:lpstr>
      <vt:lpstr>General Strategy</vt:lpstr>
      <vt:lpstr>PowerPoint-Präsentation</vt:lpstr>
      <vt:lpstr>PowerPoint-Präsentation</vt:lpstr>
      <vt:lpstr>PowerPoint-Präsentation</vt:lpstr>
      <vt:lpstr>Timeline for Development and Test Strategy</vt:lpstr>
      <vt:lpstr>Project Organization</vt:lpstr>
      <vt:lpstr>PowerPoint-Präsentation</vt:lpstr>
      <vt:lpstr> Integrated milestones and activities chart</vt:lpstr>
      <vt:lpstr>PowerPoint-Präsentation</vt:lpstr>
      <vt:lpstr>PowerPoint-Präsentation</vt:lpstr>
      <vt:lpstr>PowerPoint-Präsentation</vt:lpstr>
      <vt:lpstr>PowerPoint-Präsentation</vt:lpstr>
      <vt:lpstr>MCR Modernization Overview and Status</vt:lpstr>
      <vt:lpstr>PowerPoint-Präsentation</vt:lpstr>
      <vt:lpstr>PowerPoint-Präsentation</vt:lpstr>
      <vt:lpstr>Timeline for Development and Test Strategy</vt:lpstr>
      <vt:lpstr>PowerPoint-Präsentation</vt:lpstr>
      <vt:lpstr>PowerPoint-Präsentation</vt:lpstr>
      <vt:lpstr>Timeline for Development and Test Strategy</vt:lpstr>
      <vt:lpstr>PowerPoint-Präsentation</vt:lpstr>
      <vt:lpstr>PowerPoint-Präsentation</vt:lpstr>
      <vt:lpstr>PowerPoint-Präsentation</vt:lpstr>
      <vt:lpstr>Thank you for your attention!</vt:lpstr>
      <vt:lpstr>Topographic Control System View on UNILAC</vt:lpstr>
      <vt:lpstr>UNILAC LSA beam energy model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Gerhard, Peter Dr.</dc:creator>
  <cp:lastModifiedBy>Gerhard, Peter Dr.</cp:lastModifiedBy>
  <cp:revision>137</cp:revision>
  <dcterms:created xsi:type="dcterms:W3CDTF">2024-07-08T18:17:36Z</dcterms:created>
  <dcterms:modified xsi:type="dcterms:W3CDTF">2024-07-11T05:47:59Z</dcterms:modified>
</cp:coreProperties>
</file>