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03" r:id="rId3"/>
    <p:sldId id="304" r:id="rId4"/>
    <p:sldId id="305" r:id="rId5"/>
    <p:sldId id="314" r:id="rId6"/>
    <p:sldId id="306" r:id="rId7"/>
    <p:sldId id="307" r:id="rId8"/>
    <p:sldId id="308" r:id="rId9"/>
    <p:sldId id="309" r:id="rId10"/>
    <p:sldId id="310" r:id="rId11"/>
    <p:sldId id="311" r:id="rId12"/>
    <p:sldId id="319" r:id="rId13"/>
    <p:sldId id="313" r:id="rId14"/>
    <p:sldId id="312" r:id="rId15"/>
    <p:sldId id="317" r:id="rId16"/>
    <p:sldId id="315" r:id="rId17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1" userDrawn="1">
          <p15:clr>
            <a:srgbClr val="A4A3A4"/>
          </p15:clr>
        </p15:guide>
        <p15:guide id="2" pos="2676" userDrawn="1">
          <p15:clr>
            <a:srgbClr val="A4A3A4"/>
          </p15:clr>
        </p15:guide>
        <p15:guide id="3" pos="22" userDrawn="1">
          <p15:clr>
            <a:srgbClr val="A4A3A4"/>
          </p15:clr>
        </p15:guide>
        <p15:guide id="4" pos="4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FDBB63"/>
    <a:srgbClr val="EAEAEA"/>
    <a:srgbClr val="C6E0B4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7" autoAdjust="0"/>
    <p:restoredTop sz="92517" autoAdjust="0"/>
  </p:normalViewPr>
  <p:slideViewPr>
    <p:cSldViewPr snapToGrid="0" snapToObjects="1">
      <p:cViewPr varScale="1">
        <p:scale>
          <a:sx n="107" d="100"/>
          <a:sy n="107" d="100"/>
        </p:scale>
        <p:origin x="1109" y="67"/>
      </p:cViewPr>
      <p:guideLst>
        <p:guide orient="horz" pos="531"/>
        <p:guide pos="2676"/>
        <p:guide pos="22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12.07.2024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12.07.2024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88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01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9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3322975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3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Jan Lindenberg | 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1" y="363877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6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7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1" y="4950519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9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7" y="4914482"/>
            <a:ext cx="8483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2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Miriam Klich | 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7"/>
            <a:ext cx="775055" cy="64587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6C6DFAAF-AFB9-546F-3542-36F5983584B7}"/>
              </a:ext>
            </a:extLst>
          </p:cNvPr>
          <p:cNvSpPr/>
          <p:nvPr userDrawn="1"/>
        </p:nvSpPr>
        <p:spPr>
          <a:xfrm>
            <a:off x="7020810" y="727312"/>
            <a:ext cx="1856047" cy="1935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de-D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EAM 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de-D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 </a:t>
            </a:r>
            <a:r>
              <a:rPr lang="de-DE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de-DE" sz="11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ETREAT 2024</a:t>
            </a:r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file:////campus/Users/jan/Library/Group%2520Containers/UBF8T346G9.ms/WebArchiveCopyPasteTempFiles/com.microsoft.Word/Z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nachhaltigkeit@gsi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3721" y="2452255"/>
            <a:ext cx="5571175" cy="870719"/>
          </a:xfrm>
        </p:spPr>
        <p:txBody>
          <a:bodyPr/>
          <a:lstStyle/>
          <a:p>
            <a:r>
              <a:rPr lang="en-US" dirty="0"/>
              <a:t>7th Beam Time Retreat</a:t>
            </a:r>
            <a:br>
              <a:rPr lang="en-US" dirty="0"/>
            </a:br>
            <a:r>
              <a:rPr lang="en-US" dirty="0"/>
              <a:t>Sustainability aspects at GSI/FAIR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22222" y="3498710"/>
            <a:ext cx="4303060" cy="531851"/>
          </a:xfrm>
        </p:spPr>
        <p:txBody>
          <a:bodyPr>
            <a:normAutofit fontScale="92500" lnSpcReduction="20000"/>
          </a:bodyPr>
          <a:lstStyle/>
          <a:p>
            <a:r>
              <a:rPr lang="en-GB" sz="1050" dirty="0"/>
              <a:t>J. Lindenberg – Sustainability Management</a:t>
            </a:r>
          </a:p>
          <a:p>
            <a:r>
              <a:rPr lang="en-GB" sz="1050" dirty="0"/>
              <a:t>11th and 12th July 2024</a:t>
            </a:r>
          </a:p>
          <a:p>
            <a:r>
              <a:rPr lang="en-GB" sz="1050" dirty="0"/>
              <a:t>@ </a:t>
            </a:r>
            <a:r>
              <a:rPr lang="de-DE" sz="1100" dirty="0"/>
              <a:t>Hotel Jagdschloss Kranichstein </a:t>
            </a:r>
          </a:p>
          <a:p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06548A5-D907-A31A-B8D9-711DDB4F4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599349-D0DC-EB15-23E7-F9BAF249A8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1B8B73-DB36-7A94-663F-6DA92C280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F478420-24F5-8985-75AB-7E0BB73A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68" y="1069929"/>
            <a:ext cx="8007329" cy="25611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7BB9793-8972-A5E7-7EA6-50E6CBEF4FBB}"/>
              </a:ext>
            </a:extLst>
          </p:cNvPr>
          <p:cNvSpPr txBox="1"/>
          <p:nvPr/>
        </p:nvSpPr>
        <p:spPr>
          <a:xfrm>
            <a:off x="317635" y="3761981"/>
            <a:ext cx="3847771" cy="11079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Simple but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method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predictions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mean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previous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beam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values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(kWh/d)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C1, P1 and HPC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grid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assigned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accuracy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future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finer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differentiation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operating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modes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simple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learner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predictor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(…)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C28C78C-FE23-9BAF-CA63-A522705113C4}"/>
              </a:ext>
            </a:extLst>
          </p:cNvPr>
          <p:cNvSpPr txBox="1"/>
          <p:nvPr/>
        </p:nvSpPr>
        <p:spPr>
          <a:xfrm>
            <a:off x="4232365" y="3754534"/>
            <a:ext cx="4180119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Average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2024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beamtime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6%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engineering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2023 </a:t>
            </a:r>
          </a:p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far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2024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comparative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2023 (-&gt;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beam time)</a:t>
            </a:r>
          </a:p>
          <a:p>
            <a:pPr marL="171450" lvl="1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HPC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2024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15% </a:t>
            </a:r>
            <a:r>
              <a:rPr lang="de-DE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de-DE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200" dirty="0">
                <a:latin typeface="Calibri" panose="020F0502020204030204" pitchFamily="34" charset="0"/>
                <a:cs typeface="Calibri" panose="020F0502020204030204" pitchFamily="34" charset="0"/>
              </a:rPr>
              <a:t> in 2023 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7E08047E-E8FD-4E52-D6B0-CDE094F2E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Demand </a:t>
            </a:r>
            <a:r>
              <a:rPr lang="de-DE" b="0" dirty="0" err="1"/>
              <a:t>planning</a:t>
            </a:r>
            <a:r>
              <a:rPr lang="de-DE" b="0" dirty="0"/>
              <a:t>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32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086A9A-11F2-A5B1-0F22-330BD3A8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18BE14-B5E2-CEA8-CBFB-EA32BD7618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C758AB-2C69-11BC-D33A-435948E82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25" name="Grafik 24" descr="Ein Bild, das Diagramm, Reihe, Schrift, Screenshot enthält.&#10;&#10;Automatisch generierte Beschreibung">
            <a:extLst>
              <a:ext uri="{FF2B5EF4-FFF2-40B4-BE49-F238E27FC236}">
                <a16:creationId xmlns:a16="http://schemas.microsoft.com/office/drawing/2014/main" id="{36F04CCC-41C8-D0DD-6584-6DF29794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" y="952697"/>
            <a:ext cx="9144000" cy="3710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F8DC51-6B77-BFA2-A7B3-CBFC5886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89" y="4618522"/>
            <a:ext cx="4058592" cy="29458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D7921F0-1789-2FFD-919F-EB66DED0E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165" y="4617413"/>
            <a:ext cx="4137346" cy="295690"/>
          </a:xfrm>
          <a:prstGeom prst="rect">
            <a:avLst/>
          </a:prstGeom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CAEA58CC-D2EC-4B75-B047-DCCCE67E1ABC}"/>
              </a:ext>
            </a:extLst>
          </p:cNvPr>
          <p:cNvGrpSpPr/>
          <p:nvPr/>
        </p:nvGrpSpPr>
        <p:grpSpPr>
          <a:xfrm>
            <a:off x="609600" y="1222381"/>
            <a:ext cx="1331843" cy="500270"/>
            <a:chOff x="828261" y="1341651"/>
            <a:chExt cx="1331843" cy="500270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5E2CE6A-60B9-C6E3-1482-E402824CDA01}"/>
                </a:ext>
              </a:extLst>
            </p:cNvPr>
            <p:cNvSpPr/>
            <p:nvPr/>
          </p:nvSpPr>
          <p:spPr>
            <a:xfrm>
              <a:off x="828261" y="1341651"/>
              <a:ext cx="1331843" cy="500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C1 </a:t>
              </a:r>
              <a:r>
                <a:rPr lang="de-DE" sz="800" dirty="0" err="1">
                  <a:solidFill>
                    <a:schemeClr val="tx1"/>
                  </a:solidFill>
                </a:rPr>
                <a:t>grid</a:t>
              </a:r>
              <a:r>
                <a:rPr lang="de-DE" sz="800" dirty="0">
                  <a:solidFill>
                    <a:schemeClr val="tx1"/>
                  </a:solidFill>
                </a:rPr>
                <a:t> (kWh)</a:t>
              </a:r>
            </a:p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P1 </a:t>
              </a:r>
              <a:r>
                <a:rPr lang="de-DE" sz="800" dirty="0" err="1">
                  <a:solidFill>
                    <a:schemeClr val="tx1"/>
                  </a:solidFill>
                </a:rPr>
                <a:t>grid</a:t>
              </a:r>
              <a:r>
                <a:rPr lang="de-DE" sz="800" dirty="0">
                  <a:solidFill>
                    <a:schemeClr val="tx1"/>
                  </a:solidFill>
                </a:rPr>
                <a:t> (kWh)</a:t>
              </a: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69A4B1F4-19E7-247F-7C7D-42604D250593}"/>
                </a:ext>
              </a:extLst>
            </p:cNvPr>
            <p:cNvSpPr/>
            <p:nvPr/>
          </p:nvSpPr>
          <p:spPr>
            <a:xfrm>
              <a:off x="1046750" y="1492044"/>
              <a:ext cx="82997" cy="750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48271BE4-132C-948C-D22C-8D945558741B}"/>
                </a:ext>
              </a:extLst>
            </p:cNvPr>
            <p:cNvSpPr/>
            <p:nvPr/>
          </p:nvSpPr>
          <p:spPr>
            <a:xfrm>
              <a:off x="1046750" y="1618290"/>
              <a:ext cx="82997" cy="75025"/>
            </a:xfrm>
            <a:prstGeom prst="rect">
              <a:avLst/>
            </a:prstGeom>
            <a:solidFill>
              <a:srgbClr val="1884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45D5449F-23C4-912C-E77E-4DE5C796BA64}"/>
              </a:ext>
            </a:extLst>
          </p:cNvPr>
          <p:cNvSpPr/>
          <p:nvPr/>
        </p:nvSpPr>
        <p:spPr>
          <a:xfrm>
            <a:off x="2396532" y="1622142"/>
            <a:ext cx="306475" cy="58782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AF9D842-0F1C-2FFD-4433-6E135E4B53B5}"/>
              </a:ext>
            </a:extLst>
          </p:cNvPr>
          <p:cNvSpPr/>
          <p:nvPr/>
        </p:nvSpPr>
        <p:spPr>
          <a:xfrm>
            <a:off x="3145134" y="1783582"/>
            <a:ext cx="306475" cy="48667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30E577B-29AE-390E-A8A5-5499B484BC79}"/>
              </a:ext>
            </a:extLst>
          </p:cNvPr>
          <p:cNvSpPr/>
          <p:nvPr/>
        </p:nvSpPr>
        <p:spPr>
          <a:xfrm>
            <a:off x="3943978" y="1536532"/>
            <a:ext cx="306475" cy="48667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668C9D-FF26-C2EE-D062-4CE7CA1D7791}"/>
              </a:ext>
            </a:extLst>
          </p:cNvPr>
          <p:cNvSpPr/>
          <p:nvPr/>
        </p:nvSpPr>
        <p:spPr>
          <a:xfrm>
            <a:off x="5356837" y="1413638"/>
            <a:ext cx="616908" cy="121903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9FA7A8-F23E-2AE2-0BB1-ED6A86A6825E}"/>
              </a:ext>
            </a:extLst>
          </p:cNvPr>
          <p:cNvSpPr/>
          <p:nvPr/>
        </p:nvSpPr>
        <p:spPr>
          <a:xfrm>
            <a:off x="6071823" y="1323909"/>
            <a:ext cx="362330" cy="5002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633CA89-1C19-11DD-5052-7BF85D4BAD0B}"/>
              </a:ext>
            </a:extLst>
          </p:cNvPr>
          <p:cNvSpPr/>
          <p:nvPr/>
        </p:nvSpPr>
        <p:spPr>
          <a:xfrm>
            <a:off x="7001296" y="1368586"/>
            <a:ext cx="362330" cy="5002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C1028DF-53CC-60C4-F6B5-E7976EA4574E}"/>
              </a:ext>
            </a:extLst>
          </p:cNvPr>
          <p:cNvSpPr/>
          <p:nvPr/>
        </p:nvSpPr>
        <p:spPr>
          <a:xfrm>
            <a:off x="7577231" y="1136078"/>
            <a:ext cx="362330" cy="50027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453BAD63-6056-CB5F-76C5-AD8B9158A422}"/>
              </a:ext>
            </a:extLst>
          </p:cNvPr>
          <p:cNvSpPr txBox="1"/>
          <p:nvPr/>
        </p:nvSpPr>
        <p:spPr>
          <a:xfrm>
            <a:off x="2204350" y="2341602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13.-16.02.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1C56F49-D0C4-BF8E-C05E-593D234BFC18}"/>
              </a:ext>
            </a:extLst>
          </p:cNvPr>
          <p:cNvSpPr txBox="1"/>
          <p:nvPr/>
        </p:nvSpPr>
        <p:spPr>
          <a:xfrm>
            <a:off x="2880115" y="2294170"/>
            <a:ext cx="892942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29.02.- 04.03.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DFB7D24-56AB-6878-3790-08C2826E6D22}"/>
              </a:ext>
            </a:extLst>
          </p:cNvPr>
          <p:cNvSpPr txBox="1"/>
          <p:nvPr/>
        </p:nvSpPr>
        <p:spPr>
          <a:xfrm>
            <a:off x="3773057" y="2084086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20.-22.03.</a:t>
            </a:r>
          </a:p>
        </p:txBody>
      </p:sp>
      <p:sp>
        <p:nvSpPr>
          <p:cNvPr id="42" name="Textplatzhalter 5">
            <a:extLst>
              <a:ext uri="{FF2B5EF4-FFF2-40B4-BE49-F238E27FC236}">
                <a16:creationId xmlns:a16="http://schemas.microsoft.com/office/drawing/2014/main" id="{2E8F801F-E113-7ED0-EDD5-7839FA213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68366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 err="1"/>
              <a:t>Beamtime</a:t>
            </a:r>
            <a:r>
              <a:rPr lang="de-DE" b="0" dirty="0"/>
              <a:t> 2024 </a:t>
            </a:r>
            <a:r>
              <a:rPr lang="de-DE" b="0" dirty="0" err="1"/>
              <a:t>consumption</a:t>
            </a:r>
            <a:r>
              <a:rPr lang="de-DE" b="0" dirty="0"/>
              <a:t> –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</a:t>
            </a:r>
            <a:r>
              <a:rPr lang="de-DE" b="0" dirty="0" err="1"/>
              <a:t>investigated</a:t>
            </a:r>
            <a:r>
              <a:rPr lang="de-DE" b="0" dirty="0"/>
              <a:t> </a:t>
            </a:r>
            <a:endParaRPr lang="de-DE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8465FFE-EBB4-8047-6A7E-6C82901CAFEE}"/>
              </a:ext>
            </a:extLst>
          </p:cNvPr>
          <p:cNvSpPr txBox="1"/>
          <p:nvPr/>
        </p:nvSpPr>
        <p:spPr>
          <a:xfrm>
            <a:off x="5356837" y="2677883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20.-30.05.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D59CEC6B-A3B1-E9AC-6A9A-C2BC7803D5DC}"/>
              </a:ext>
            </a:extLst>
          </p:cNvPr>
          <p:cNvSpPr txBox="1"/>
          <p:nvPr/>
        </p:nvSpPr>
        <p:spPr>
          <a:xfrm>
            <a:off x="5973745" y="1944964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08.-10.05.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9A9E591-2096-2EE3-E4D9-4011BEFB5724}"/>
              </a:ext>
            </a:extLst>
          </p:cNvPr>
          <p:cNvSpPr txBox="1"/>
          <p:nvPr/>
        </p:nvSpPr>
        <p:spPr>
          <a:xfrm>
            <a:off x="6845352" y="1995120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29.-30.05.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7B3B26B4-F729-3B17-32B3-3543A6E76EBD}"/>
              </a:ext>
            </a:extLst>
          </p:cNvPr>
          <p:cNvSpPr txBox="1"/>
          <p:nvPr/>
        </p:nvSpPr>
        <p:spPr>
          <a:xfrm>
            <a:off x="7412977" y="1700612"/>
            <a:ext cx="690838" cy="21544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800" dirty="0"/>
              <a:t>09.-15.06.</a:t>
            </a:r>
          </a:p>
        </p:txBody>
      </p:sp>
    </p:spTree>
    <p:extLst>
      <p:ext uri="{BB962C8B-B14F-4D97-AF65-F5344CB8AC3E}">
        <p14:creationId xmlns:p14="http://schemas.microsoft.com/office/powerpoint/2010/main" val="117483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0F0EB1C0-69BE-11A6-74E4-692194CE9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" y="957170"/>
            <a:ext cx="9107575" cy="3683410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E5F4577-06B4-8A71-9F10-FCE9618C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55BC60-D130-6B00-8236-869C02B26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A1C319-E039-D593-71B1-66D418429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B5F0FA8A-DD4E-FB0D-7705-1BEC40693E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 err="1"/>
              <a:t>Beamtime</a:t>
            </a:r>
            <a:r>
              <a:rPr lang="de-DE" b="0" dirty="0"/>
              <a:t> 2024 </a:t>
            </a:r>
            <a:r>
              <a:rPr lang="de-DE" b="0" dirty="0" err="1"/>
              <a:t>consumption</a:t>
            </a:r>
            <a:r>
              <a:rPr lang="de-DE" b="0" dirty="0"/>
              <a:t> – </a:t>
            </a:r>
            <a:r>
              <a:rPr lang="de-DE" b="0" dirty="0" err="1"/>
              <a:t>to</a:t>
            </a:r>
            <a:r>
              <a:rPr lang="de-DE" b="0" dirty="0"/>
              <a:t> </a:t>
            </a:r>
            <a:r>
              <a:rPr lang="de-DE" b="0" dirty="0" err="1"/>
              <a:t>be</a:t>
            </a:r>
            <a:r>
              <a:rPr lang="de-DE" b="0" dirty="0"/>
              <a:t> </a:t>
            </a:r>
            <a:r>
              <a:rPr lang="de-DE" b="0" dirty="0" err="1"/>
              <a:t>investigated</a:t>
            </a:r>
            <a:r>
              <a:rPr lang="de-DE" b="0" dirty="0"/>
              <a:t> 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3269B9B-68FC-5DA2-3EE7-453410364581}"/>
              </a:ext>
            </a:extLst>
          </p:cNvPr>
          <p:cNvGrpSpPr/>
          <p:nvPr/>
        </p:nvGrpSpPr>
        <p:grpSpPr>
          <a:xfrm>
            <a:off x="7282911" y="1311393"/>
            <a:ext cx="1331843" cy="500270"/>
            <a:chOff x="828261" y="1341651"/>
            <a:chExt cx="1331843" cy="50027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F527F5B-88FE-7294-8462-7F2DDC4ECF8C}"/>
                </a:ext>
              </a:extLst>
            </p:cNvPr>
            <p:cNvSpPr/>
            <p:nvPr/>
          </p:nvSpPr>
          <p:spPr>
            <a:xfrm>
              <a:off x="828261" y="1341651"/>
              <a:ext cx="1331843" cy="500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C1 </a:t>
              </a:r>
              <a:r>
                <a:rPr lang="de-DE" sz="800" dirty="0" err="1">
                  <a:solidFill>
                    <a:schemeClr val="tx1"/>
                  </a:solidFill>
                </a:rPr>
                <a:t>grid</a:t>
              </a:r>
              <a:r>
                <a:rPr lang="de-DE" sz="800" dirty="0">
                  <a:solidFill>
                    <a:schemeClr val="tx1"/>
                  </a:solidFill>
                </a:rPr>
                <a:t> (kW)</a:t>
              </a:r>
            </a:p>
            <a:p>
              <a:pPr algn="ctr"/>
              <a:r>
                <a:rPr lang="de-DE" sz="800" dirty="0">
                  <a:solidFill>
                    <a:schemeClr val="tx1"/>
                  </a:solidFill>
                </a:rPr>
                <a:t>P1 </a:t>
              </a:r>
              <a:r>
                <a:rPr lang="de-DE" sz="800" dirty="0" err="1">
                  <a:solidFill>
                    <a:schemeClr val="tx1"/>
                  </a:solidFill>
                </a:rPr>
                <a:t>grid</a:t>
              </a:r>
              <a:r>
                <a:rPr lang="de-DE" sz="800" dirty="0">
                  <a:solidFill>
                    <a:schemeClr val="tx1"/>
                  </a:solidFill>
                </a:rPr>
                <a:t> (kW)</a:t>
              </a: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D63368CE-E03E-699E-F0C3-B60D40E3B6A4}"/>
                </a:ext>
              </a:extLst>
            </p:cNvPr>
            <p:cNvSpPr/>
            <p:nvPr/>
          </p:nvSpPr>
          <p:spPr>
            <a:xfrm>
              <a:off x="1046750" y="1492044"/>
              <a:ext cx="82997" cy="7502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0FC991C-56CA-6138-1CC3-0E78CCFE4580}"/>
                </a:ext>
              </a:extLst>
            </p:cNvPr>
            <p:cNvSpPr/>
            <p:nvPr/>
          </p:nvSpPr>
          <p:spPr>
            <a:xfrm>
              <a:off x="1046750" y="1618290"/>
              <a:ext cx="82997" cy="75025"/>
            </a:xfrm>
            <a:prstGeom prst="rect">
              <a:avLst/>
            </a:prstGeom>
            <a:solidFill>
              <a:srgbClr val="1884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5" name="Rechteck 14">
            <a:extLst>
              <a:ext uri="{FF2B5EF4-FFF2-40B4-BE49-F238E27FC236}">
                <a16:creationId xmlns:a16="http://schemas.microsoft.com/office/drawing/2014/main" id="{14DF1EEA-F5A8-EFD2-1D8A-7D19CE51E60E}"/>
              </a:ext>
            </a:extLst>
          </p:cNvPr>
          <p:cNvSpPr/>
          <p:nvPr/>
        </p:nvSpPr>
        <p:spPr>
          <a:xfrm>
            <a:off x="752559" y="2378105"/>
            <a:ext cx="3358195" cy="10448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100" b="1" dirty="0">
                <a:solidFill>
                  <a:schemeClr val="tx1"/>
                </a:solidFill>
              </a:rPr>
              <a:t>Interim </a:t>
            </a:r>
            <a:r>
              <a:rPr lang="de-DE" sz="1100" b="1" dirty="0" err="1">
                <a:solidFill>
                  <a:schemeClr val="tx1"/>
                </a:solidFill>
              </a:rPr>
              <a:t>conclusion</a:t>
            </a:r>
            <a:r>
              <a:rPr lang="de-DE" sz="1100" b="1" dirty="0">
                <a:solidFill>
                  <a:schemeClr val="tx1"/>
                </a:solidFill>
              </a:rPr>
              <a:t>: </a:t>
            </a:r>
          </a:p>
          <a:p>
            <a:pPr algn="ctr"/>
            <a:r>
              <a:rPr lang="de-DE" sz="1100" dirty="0">
                <a:solidFill>
                  <a:schemeClr val="tx1"/>
                </a:solidFill>
              </a:rPr>
              <a:t>The </a:t>
            </a:r>
            <a:r>
              <a:rPr lang="de-DE" sz="1100" dirty="0" err="1">
                <a:solidFill>
                  <a:schemeClr val="tx1"/>
                </a:solidFill>
              </a:rPr>
              <a:t>cooperation</a:t>
            </a:r>
            <a:r>
              <a:rPr lang="de-DE" sz="1100" dirty="0">
                <a:solidFill>
                  <a:schemeClr val="tx1"/>
                </a:solidFill>
              </a:rPr>
              <a:t> on </a:t>
            </a:r>
            <a:r>
              <a:rPr lang="de-DE" sz="1100" dirty="0" err="1">
                <a:solidFill>
                  <a:schemeClr val="tx1"/>
                </a:solidFill>
              </a:rPr>
              <a:t>various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levels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has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been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successful</a:t>
            </a:r>
            <a:r>
              <a:rPr lang="de-DE" sz="1100" dirty="0">
                <a:solidFill>
                  <a:schemeClr val="tx1"/>
                </a:solidFill>
              </a:rPr>
              <a:t> – </a:t>
            </a:r>
            <a:r>
              <a:rPr lang="de-DE" sz="1100" dirty="0" err="1">
                <a:solidFill>
                  <a:schemeClr val="tx1"/>
                </a:solidFill>
              </a:rPr>
              <a:t>for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example</a:t>
            </a:r>
            <a:r>
              <a:rPr lang="de-DE" sz="1100" dirty="0">
                <a:solidFill>
                  <a:schemeClr val="tx1"/>
                </a:solidFill>
              </a:rPr>
              <a:t>, </a:t>
            </a:r>
            <a:r>
              <a:rPr lang="de-DE" sz="1100" dirty="0" err="1">
                <a:solidFill>
                  <a:schemeClr val="tx1"/>
                </a:solidFill>
              </a:rPr>
              <a:t>unwanted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peak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loads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have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been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greatly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reduced</a:t>
            </a:r>
            <a:r>
              <a:rPr lang="de-DE" sz="1100" dirty="0">
                <a:solidFill>
                  <a:schemeClr val="tx1"/>
                </a:solidFill>
              </a:rPr>
              <a:t> and </a:t>
            </a:r>
            <a:r>
              <a:rPr lang="de-DE" sz="1100" dirty="0" err="1">
                <a:solidFill>
                  <a:schemeClr val="tx1"/>
                </a:solidFill>
              </a:rPr>
              <a:t>demand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planning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is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very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effective</a:t>
            </a:r>
            <a:r>
              <a:rPr lang="de-DE" sz="1100" dirty="0">
                <a:solidFill>
                  <a:schemeClr val="tx1"/>
                </a:solidFill>
              </a:rPr>
              <a:t>. </a:t>
            </a:r>
            <a:r>
              <a:rPr lang="de-DE" sz="1100" dirty="0" err="1">
                <a:solidFill>
                  <a:schemeClr val="tx1"/>
                </a:solidFill>
              </a:rPr>
              <a:t>Cooperation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should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therefore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be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further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expanded</a:t>
            </a:r>
            <a:r>
              <a:rPr lang="de-DE" sz="11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223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A8EE97-ADFC-0B0A-1EEC-A07652619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3B9A02-A5A2-D6C3-8F7C-BDC722464E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46293D-6256-837C-8202-56E342CF1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3D3F30A-F7CD-6188-8590-9F9D6A936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898" y="3607965"/>
            <a:ext cx="1787784" cy="1340838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1822CA2-3DEB-399D-DC7A-83B8F705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5713068" cy="3825088"/>
          </a:xfrm>
        </p:spPr>
        <p:txBody>
          <a:bodyPr/>
          <a:lstStyle/>
          <a:p>
            <a:r>
              <a:rPr lang="de-DE" sz="1400" dirty="0" err="1"/>
              <a:t>Replacement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140 high-</a:t>
            </a:r>
            <a:r>
              <a:rPr lang="de-DE" sz="1400" dirty="0" err="1"/>
              <a:t>pressure</a:t>
            </a:r>
            <a:r>
              <a:rPr lang="de-DE" sz="1400" dirty="0"/>
              <a:t> </a:t>
            </a:r>
            <a:r>
              <a:rPr lang="de-DE" sz="1400" dirty="0" err="1"/>
              <a:t>mercury</a:t>
            </a:r>
            <a:r>
              <a:rPr lang="de-DE" sz="1400" dirty="0"/>
              <a:t> </a:t>
            </a:r>
            <a:r>
              <a:rPr lang="de-DE" sz="1400" dirty="0" err="1"/>
              <a:t>vapor</a:t>
            </a:r>
            <a:r>
              <a:rPr lang="de-DE" sz="1400" dirty="0"/>
              <a:t> </a:t>
            </a:r>
            <a:r>
              <a:rPr lang="de-DE" sz="1400" dirty="0" err="1"/>
              <a:t>lamps</a:t>
            </a:r>
            <a:r>
              <a:rPr lang="de-DE" sz="1400" dirty="0"/>
              <a:t> and   1150 </a:t>
            </a:r>
            <a:r>
              <a:rPr lang="de-DE" sz="1400" dirty="0" err="1"/>
              <a:t>outdated</a:t>
            </a:r>
            <a:r>
              <a:rPr lang="de-DE" sz="1400" dirty="0"/>
              <a:t> </a:t>
            </a:r>
            <a:r>
              <a:rPr lang="de-DE" sz="1400" dirty="0" err="1"/>
              <a:t>lights</a:t>
            </a:r>
            <a:r>
              <a:rPr lang="de-DE" sz="1400" dirty="0"/>
              <a:t> </a:t>
            </a:r>
          </a:p>
          <a:p>
            <a:pPr lvl="1"/>
            <a:r>
              <a:rPr lang="de-DE" sz="1100" dirty="0" err="1"/>
              <a:t>Replacement</a:t>
            </a:r>
            <a:r>
              <a:rPr lang="de-DE" sz="1100" dirty="0"/>
              <a:t> </a:t>
            </a:r>
            <a:r>
              <a:rPr lang="de-DE" sz="1100" dirty="0" err="1"/>
              <a:t>with</a:t>
            </a:r>
            <a:r>
              <a:rPr lang="de-DE" sz="1100" dirty="0"/>
              <a:t> </a:t>
            </a:r>
            <a:r>
              <a:rPr lang="de-DE" sz="1100" dirty="0" err="1"/>
              <a:t>suitable</a:t>
            </a:r>
            <a:r>
              <a:rPr lang="de-DE" sz="1100" dirty="0"/>
              <a:t> LED </a:t>
            </a:r>
            <a:r>
              <a:rPr lang="de-DE" sz="1100" dirty="0" err="1"/>
              <a:t>lights</a:t>
            </a:r>
            <a:endParaRPr lang="de-DE" sz="1100" dirty="0"/>
          </a:p>
          <a:p>
            <a:pPr lvl="1"/>
            <a:r>
              <a:rPr lang="de-DE" sz="1100" dirty="0"/>
              <a:t>2023 </a:t>
            </a:r>
            <a:r>
              <a:rPr lang="de-DE" sz="1100" dirty="0" err="1"/>
              <a:t>until</a:t>
            </a:r>
            <a:r>
              <a:rPr lang="de-DE" sz="1100" dirty="0"/>
              <a:t> 2024 </a:t>
            </a:r>
            <a:r>
              <a:rPr lang="de-DE" sz="1100" dirty="0" err="1"/>
              <a:t>up</a:t>
            </a:r>
            <a:r>
              <a:rPr lang="de-DE" sz="1100" dirty="0"/>
              <a:t> </a:t>
            </a:r>
            <a:r>
              <a:rPr lang="de-DE" sz="1100" dirty="0" err="1"/>
              <a:t>to</a:t>
            </a:r>
            <a:r>
              <a:rPr lang="de-DE" sz="1100" dirty="0"/>
              <a:t> 350 MWh </a:t>
            </a:r>
            <a:r>
              <a:rPr lang="de-DE" sz="1100" dirty="0" err="1"/>
              <a:t>electric</a:t>
            </a:r>
            <a:r>
              <a:rPr lang="de-DE" sz="1100" dirty="0"/>
              <a:t> </a:t>
            </a:r>
            <a:r>
              <a:rPr lang="de-DE" sz="1100" dirty="0" err="1"/>
              <a:t>energy</a:t>
            </a:r>
            <a:r>
              <a:rPr lang="de-DE" sz="1100" dirty="0"/>
              <a:t> </a:t>
            </a:r>
            <a:r>
              <a:rPr lang="de-DE" sz="1100" dirty="0" err="1"/>
              <a:t>saved</a:t>
            </a:r>
            <a:endParaRPr lang="de-DE" sz="1100" dirty="0"/>
          </a:p>
          <a:p>
            <a:pPr lvl="1"/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Replacement of the 18 years old gas-powered forklift truck,        with a modern electrically powered version</a:t>
            </a:r>
          </a:p>
          <a:p>
            <a:pPr lvl="1"/>
            <a:r>
              <a:rPr lang="en-GB" sz="1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daily use</a:t>
            </a:r>
          </a:p>
          <a:p>
            <a:pPr lvl="1"/>
            <a:r>
              <a:rPr lang="en-GB" sz="1100" dirty="0">
                <a:latin typeface="+mn-lt"/>
                <a:cs typeface="Times New Roman" panose="02020603050405020304" pitchFamily="18" charset="0"/>
              </a:rPr>
              <a:t>reduce direct (scope 1) greenhouse gas emissions</a:t>
            </a:r>
          </a:p>
          <a:p>
            <a:pPr lvl="1"/>
            <a:endParaRPr lang="en-GB" sz="1100" dirty="0">
              <a:latin typeface="+mn-lt"/>
              <a:cs typeface="Times New Roman" panose="02020603050405020304" pitchFamily="18" charset="0"/>
            </a:endParaRPr>
          </a:p>
          <a:p>
            <a:r>
              <a:rPr lang="en-GB" sz="1400" dirty="0">
                <a:latin typeface="+mn-lt"/>
                <a:cs typeface="Times New Roman" panose="02020603050405020304" pitchFamily="18" charset="0"/>
              </a:rPr>
              <a:t>Brush cleaning system in cold water production</a:t>
            </a:r>
            <a:endParaRPr lang="de-DE" sz="1400" dirty="0">
              <a:latin typeface="+mn-lt"/>
              <a:cs typeface="Times New Roman" panose="02020603050405020304" pitchFamily="18" charset="0"/>
            </a:endParaRPr>
          </a:p>
          <a:p>
            <a:pPr lvl="1"/>
            <a:r>
              <a:rPr lang="en-GB" sz="1100" dirty="0">
                <a:latin typeface="+mn-lt"/>
                <a:cs typeface="Times New Roman" panose="02020603050405020304" pitchFamily="18" charset="0"/>
              </a:rPr>
              <a:t>increase efficiency by 30-40% </a:t>
            </a:r>
          </a:p>
          <a:p>
            <a:pPr lvl="1"/>
            <a:r>
              <a:rPr lang="en-GB" sz="1100" dirty="0">
                <a:latin typeface="+mn-lt"/>
                <a:cs typeface="Times New Roman" panose="02020603050405020304" pitchFamily="18" charset="0"/>
              </a:rPr>
              <a:t>significantly increase availability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GB" sz="1100" dirty="0">
                <a:latin typeface="+mn-lt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GB" sz="1100" dirty="0">
              <a:latin typeface="+mn-lt"/>
              <a:cs typeface="Times New Roman" panose="02020603050405020304" pitchFamily="18" charset="0"/>
            </a:endParaRPr>
          </a:p>
          <a:p>
            <a:r>
              <a:rPr lang="en-GB" sz="1400" dirty="0">
                <a:latin typeface="+mn-lt"/>
                <a:cs typeface="Times New Roman" panose="02020603050405020304" pitchFamily="18" charset="0"/>
              </a:rPr>
              <a:t>Further measures being implemented in 2024</a:t>
            </a:r>
            <a:endParaRPr lang="de-DE" sz="1400" dirty="0">
              <a:latin typeface="+mn-lt"/>
              <a:cs typeface="Times New Roman" panose="02020603050405020304" pitchFamily="18" charset="0"/>
            </a:endParaRPr>
          </a:p>
          <a:p>
            <a:pPr lvl="1"/>
            <a:r>
              <a:rPr lang="en-GB" sz="1100" dirty="0">
                <a:latin typeface="+mn-lt"/>
                <a:cs typeface="Times New Roman" panose="02020603050405020304" pitchFamily="18" charset="0"/>
              </a:rPr>
              <a:t>over 50 smaller and larger measures have been started or implemented</a:t>
            </a:r>
          </a:p>
          <a:p>
            <a:pPr lvl="1"/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from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refrigerators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incubators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to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structural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measures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on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buildings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and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scientific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infrastructure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such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as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cryogenic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compressors</a:t>
            </a:r>
            <a:r>
              <a:rPr lang="de-DE" sz="1100" dirty="0">
                <a:latin typeface="+mn-lt"/>
                <a:cs typeface="Times New Roman" panose="02020603050405020304" pitchFamily="18" charset="0"/>
              </a:rPr>
              <a:t> / </a:t>
            </a:r>
            <a:r>
              <a:rPr lang="de-DE" sz="1100" dirty="0" err="1">
                <a:latin typeface="+mn-lt"/>
                <a:cs typeface="Times New Roman" panose="02020603050405020304" pitchFamily="18" charset="0"/>
              </a:rPr>
              <a:t>buffers</a:t>
            </a:r>
            <a:endParaRPr lang="en-GB" sz="11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Grafik 9" descr="Ein Bild, das Gebäude, Stahl, Im Haus, Balken enthält.&#10;&#10;Automatisch generierte Beschreibung">
            <a:extLst>
              <a:ext uri="{FF2B5EF4-FFF2-40B4-BE49-F238E27FC236}">
                <a16:creationId xmlns:a16="http://schemas.microsoft.com/office/drawing/2014/main" id="{75EC57E6-5E3A-4109-912B-B32A31D355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03" y="951727"/>
            <a:ext cx="3113297" cy="2073760"/>
          </a:xfrm>
          <a:prstGeom prst="rect">
            <a:avLst/>
          </a:prstGeom>
        </p:spPr>
      </p:pic>
      <p:pic>
        <p:nvPicPr>
          <p:cNvPr id="11" name="Grafik 10" descr="Ein Bild, das Reihe, Aluminium, parallel, Kompositmaterial enthält.&#10;&#10;Automatisch generierte Beschreibung">
            <a:extLst>
              <a:ext uri="{FF2B5EF4-FFF2-40B4-BE49-F238E27FC236}">
                <a16:creationId xmlns:a16="http://schemas.microsoft.com/office/drawing/2014/main" id="{5C36C704-DDBF-3493-B824-DA8559B0E8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75" y="930697"/>
            <a:ext cx="1588672" cy="105791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28F5CE9-1D49-4DEE-90EC-176934823C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18" y="2252181"/>
            <a:ext cx="1588672" cy="1588672"/>
          </a:xfrm>
          <a:prstGeom prst="rect">
            <a:avLst/>
          </a:prstGeom>
        </p:spPr>
      </p:pic>
      <p:pic>
        <p:nvPicPr>
          <p:cNvPr id="13" name="Grafik 7" descr="Ein Bild, das Im Haus, Wand, Kühlschrank, Maschine enthält.&#10;&#10;Automatisch generierte Beschreibung">
            <a:extLst>
              <a:ext uri="{FF2B5EF4-FFF2-40B4-BE49-F238E27FC236}">
                <a16:creationId xmlns:a16="http://schemas.microsoft.com/office/drawing/2014/main" id="{14884234-F3C5-7D5D-DD04-1708542C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618" y="2571750"/>
            <a:ext cx="1082601" cy="144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1809FCD9-5480-F9C9-E69A-3E0CF27EBA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Energy </a:t>
            </a:r>
            <a:r>
              <a:rPr lang="de-DE" b="0" dirty="0" err="1"/>
              <a:t>efficiency</a:t>
            </a:r>
            <a:r>
              <a:rPr lang="de-DE" b="0" dirty="0"/>
              <a:t> </a:t>
            </a:r>
            <a:r>
              <a:rPr lang="de-DE" b="0" dirty="0" err="1"/>
              <a:t>measures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397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46A59D2-7FB1-8398-1098-01E2BB701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EAF64A-16A0-7CF7-2C26-252AAB7BF7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C32834-5366-1EB0-0521-A2FD63FE2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88E10E3-9F58-25EE-56E0-5F57B3A5DE76}"/>
              </a:ext>
            </a:extLst>
          </p:cNvPr>
          <p:cNvSpPr/>
          <p:nvPr/>
        </p:nvSpPr>
        <p:spPr>
          <a:xfrm>
            <a:off x="2069593" y="4213275"/>
            <a:ext cx="6674370" cy="425631"/>
          </a:xfrm>
          <a:prstGeom prst="rect">
            <a:avLst/>
          </a:prstGeom>
          <a:noFill/>
          <a:ln>
            <a:solidFill>
              <a:schemeClr val="accent3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1100" b="1" dirty="0" err="1">
                <a:solidFill>
                  <a:sysClr val="windowText" lastClr="000000"/>
                </a:solidFill>
              </a:rPr>
              <a:t>EnEfG</a:t>
            </a:r>
            <a:r>
              <a:rPr lang="de-DE" sz="1100" b="1" dirty="0">
                <a:solidFill>
                  <a:sysClr val="windowText" lastClr="000000"/>
                </a:solidFill>
              </a:rPr>
              <a:t>:</a:t>
            </a:r>
            <a:r>
              <a:rPr lang="de-DE" sz="1100" dirty="0">
                <a:solidFill>
                  <a:sysClr val="windowText" lastClr="000000"/>
                </a:solidFill>
              </a:rPr>
              <a:t> Für […] </a:t>
            </a:r>
            <a:r>
              <a:rPr lang="de-DE" sz="1100" b="1" dirty="0">
                <a:solidFill>
                  <a:sysClr val="windowText" lastClr="000000"/>
                </a:solidFill>
              </a:rPr>
              <a:t>Rechenzentren</a:t>
            </a:r>
            <a:r>
              <a:rPr lang="de-DE" sz="1100" dirty="0">
                <a:solidFill>
                  <a:sysClr val="windowText" lastClr="000000"/>
                </a:solidFill>
              </a:rPr>
              <a:t>, die im Eigentum </a:t>
            </a:r>
            <a:r>
              <a:rPr lang="de-DE" sz="1100" b="1" dirty="0">
                <a:solidFill>
                  <a:sysClr val="windowText" lastClr="000000"/>
                </a:solidFill>
              </a:rPr>
              <a:t>öffentlicher Träger</a:t>
            </a:r>
            <a:r>
              <a:rPr lang="de-DE" sz="1100" dirty="0">
                <a:solidFill>
                  <a:sysClr val="windowText" lastClr="000000"/>
                </a:solidFill>
              </a:rPr>
              <a:t> stehen, […] besteht ab dem       </a:t>
            </a:r>
            <a:r>
              <a:rPr lang="de-DE" sz="1100" b="1" dirty="0">
                <a:solidFill>
                  <a:sysClr val="windowText" lastClr="000000"/>
                </a:solidFill>
              </a:rPr>
              <a:t>1. Januar 2026 die Pflicht</a:t>
            </a:r>
            <a:r>
              <a:rPr lang="de-DE" sz="1100" dirty="0">
                <a:solidFill>
                  <a:sysClr val="windowText" lastClr="000000"/>
                </a:solidFill>
              </a:rPr>
              <a:t> zur Validierung oder </a:t>
            </a:r>
            <a:r>
              <a:rPr lang="de-DE" sz="1100" b="1" dirty="0">
                <a:solidFill>
                  <a:sysClr val="windowText" lastClr="000000"/>
                </a:solidFill>
              </a:rPr>
              <a:t>Zertifizierung</a:t>
            </a:r>
            <a:r>
              <a:rPr lang="de-DE" sz="1100" dirty="0">
                <a:solidFill>
                  <a:sysClr val="windowText" lastClr="000000"/>
                </a:solidFill>
              </a:rPr>
              <a:t> des Energiemanagementsystems […]</a:t>
            </a:r>
          </a:p>
        </p:txBody>
      </p:sp>
      <p:cxnSp>
        <p:nvCxnSpPr>
          <p:cNvPr id="9" name="Verbinder: gekrümmt 7">
            <a:extLst>
              <a:ext uri="{FF2B5EF4-FFF2-40B4-BE49-F238E27FC236}">
                <a16:creationId xmlns:a16="http://schemas.microsoft.com/office/drawing/2014/main" id="{211EE2A0-D5EF-80C2-67BE-E1EBED5B602C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5406778" y="3787643"/>
            <a:ext cx="3259792" cy="425632"/>
          </a:xfrm>
          <a:prstGeom prst="curvedConnector2">
            <a:avLst/>
          </a:prstGeom>
          <a:ln w="9525">
            <a:solidFill>
              <a:srgbClr val="FF0000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F8AF636E-6559-6A21-5491-0C3F43F4F9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67284"/>
              </p:ext>
            </p:extLst>
          </p:nvPr>
        </p:nvGraphicFramePr>
        <p:xfrm>
          <a:off x="323850" y="1374048"/>
          <a:ext cx="8420113" cy="2396786"/>
        </p:xfrm>
        <a:graphic>
          <a:graphicData uri="http://schemas.openxmlformats.org/drawingml/2006/table">
            <a:tbl>
              <a:tblPr/>
              <a:tblGrid>
                <a:gridCol w="1718017">
                  <a:extLst>
                    <a:ext uri="{9D8B030D-6E8A-4147-A177-3AD203B41FA5}">
                      <a16:colId xmlns:a16="http://schemas.microsoft.com/office/drawing/2014/main" val="1372838521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684605333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91927063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544469642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797406642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58066938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910254451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810967843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789957137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545065087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36950573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244326526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814959208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746889077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199638987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981722425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512245801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977449614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4240285238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57446497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367249607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4205007896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548068393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935724421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39260053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707882628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21126976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625430871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808935116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1244865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20710768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329099424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49773183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326489074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57654193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84586408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103112756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981715154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61683640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27475618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001286674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225399412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537445092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10922644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99587457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3384047070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72344179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2831878789"/>
                    </a:ext>
                  </a:extLst>
                </a:gridCol>
                <a:gridCol w="139627">
                  <a:extLst>
                    <a:ext uri="{9D8B030D-6E8A-4147-A177-3AD203B41FA5}">
                      <a16:colId xmlns:a16="http://schemas.microsoft.com/office/drawing/2014/main" val="165366153"/>
                    </a:ext>
                  </a:extLst>
                </a:gridCol>
              </a:tblGrid>
              <a:tr h="139243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6778672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gridSpan="28">
                  <a:txBody>
                    <a:bodyPr/>
                    <a:lstStyle/>
                    <a:p>
                      <a:pPr algn="ctr" rtl="0" fontAlgn="ctr"/>
                      <a:r>
                        <a:rPr lang="de-DE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BACC6"/>
                          </a:highlight>
                          <a:latin typeface="Arial" panose="020B0604020202020204" pitchFamily="34" charset="0"/>
                        </a:rPr>
                        <a:t>2024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910535"/>
                  </a:ext>
                </a:extLst>
              </a:tr>
              <a:tr h="196578"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>
                      <a:noFill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Q2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57738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>
                      <a:noFill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60852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preparation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4990249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Project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start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093770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Implementation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8943245"/>
                  </a:ext>
                </a:extLst>
              </a:tr>
              <a:tr h="131052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337071"/>
                  </a:ext>
                </a:extLst>
              </a:tr>
              <a:tr h="147434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48">
                  <a:txBody>
                    <a:bodyPr/>
                    <a:lstStyle/>
                    <a:p>
                      <a:pPr algn="ctr" rtl="0" fontAlgn="ctr"/>
                      <a:r>
                        <a:rPr lang="de-DE" sz="9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4BACC6"/>
                          </a:highlight>
                          <a:latin typeface="Arial" panose="020B0604020202020204" pitchFamily="34" charset="0"/>
                        </a:rPr>
                        <a:t>2025</a:t>
                      </a:r>
                    </a:p>
                  </a:txBody>
                  <a:tcPr marL="6143" marR="6143" marT="6143" marB="0" anchor="ctr">
                    <a:lnL>
                      <a:noFill/>
                    </a:lnL>
                    <a:lnR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BAC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846028"/>
                  </a:ext>
                </a:extLst>
              </a:tr>
              <a:tr h="139243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Q1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Q2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Q3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rtl="0" fontAlgn="ctr"/>
                      <a:r>
                        <a:rPr lang="de-DE" sz="5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Q4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386930"/>
                  </a:ext>
                </a:extLst>
              </a:tr>
              <a:tr h="131052">
                <a:tc>
                  <a:txBody>
                    <a:bodyPr/>
                    <a:lstStyle/>
                    <a:p>
                      <a:pPr algn="l" fontAlgn="b"/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143" marR="6143" marT="6143" marB="0" anchor="b">
                    <a:lnL>
                      <a:noFill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143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de-DE" sz="5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BEEF4"/>
                          </a:highlight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143" marR="6143" marT="614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20728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Implementation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phase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6143" marR="6143" marT="6143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8964614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Preparation</a:t>
                      </a:r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</a:t>
                      </a:r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the</a:t>
                      </a:r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</a:t>
                      </a:r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48875"/>
                  </a:ext>
                </a:extLst>
              </a:tr>
              <a:tr h="188388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External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auditing</a:t>
                      </a:r>
                      <a:r>
                        <a:rPr lang="de-DE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incl. </a:t>
                      </a:r>
                      <a:r>
                        <a:rPr lang="de-DE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buffer</a:t>
                      </a:r>
                      <a:endParaRPr lang="de-D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6858" marR="6143" marT="6143" marB="0" anchor="ctr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342900" rtl="0" eaLnBrk="1" fontAlgn="t" latinLnBrk="0" hangingPunct="1"/>
                      <a:r>
                        <a:rPr lang="de-DE" sz="1200" b="0" i="0" u="none" strike="noStrike" kern="1200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1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143" marR="6143" marT="6143" marB="0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7DE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1682080"/>
                  </a:ext>
                </a:extLst>
              </a:tr>
            </a:tbl>
          </a:graphicData>
        </a:graphic>
      </p:graphicFrame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BA2A227B-2EAC-B3FB-1F44-89DAB4ADCCBF}"/>
              </a:ext>
            </a:extLst>
          </p:cNvPr>
          <p:cNvCxnSpPr/>
          <p:nvPr/>
        </p:nvCxnSpPr>
        <p:spPr>
          <a:xfrm>
            <a:off x="2611395" y="2026508"/>
            <a:ext cx="0" cy="54524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D419B4C0-E306-B743-969F-C5B793518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Energy </a:t>
            </a:r>
            <a:r>
              <a:rPr lang="de-DE" b="0" dirty="0" err="1"/>
              <a:t>management</a:t>
            </a:r>
            <a:r>
              <a:rPr lang="de-DE" b="0" dirty="0"/>
              <a:t> </a:t>
            </a:r>
            <a:r>
              <a:rPr lang="de-DE" b="0" dirty="0" err="1"/>
              <a:t>system</a:t>
            </a:r>
            <a:r>
              <a:rPr lang="de-DE" b="0" dirty="0"/>
              <a:t> - ISO 50001 Roadmap</a:t>
            </a:r>
            <a:endParaRPr lang="de-DE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2D72C7BF-72E1-2ABF-AFDF-6AD5383C5825}"/>
              </a:ext>
            </a:extLst>
          </p:cNvPr>
          <p:cNvSpPr txBox="1">
            <a:spLocks/>
          </p:cNvSpPr>
          <p:nvPr/>
        </p:nvSpPr>
        <p:spPr>
          <a:xfrm>
            <a:off x="5982756" y="1214957"/>
            <a:ext cx="2761205" cy="15212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Legal </a:t>
            </a:r>
            <a:r>
              <a:rPr lang="de-DE" sz="1200" dirty="0" err="1"/>
              <a:t>requirement</a:t>
            </a:r>
            <a:endParaRPr lang="de-DE" sz="1200" dirty="0"/>
          </a:p>
          <a:p>
            <a:r>
              <a:rPr lang="de-DE" sz="1200" dirty="0"/>
              <a:t>Implementation </a:t>
            </a:r>
            <a:r>
              <a:rPr lang="de-DE" sz="1200" dirty="0" err="1"/>
              <a:t>takes</a:t>
            </a:r>
            <a:r>
              <a:rPr lang="de-DE" sz="1200" dirty="0"/>
              <a:t> </a:t>
            </a:r>
            <a:r>
              <a:rPr lang="de-DE" sz="1200" dirty="0" err="1"/>
              <a:t>about</a:t>
            </a:r>
            <a:r>
              <a:rPr lang="de-DE" sz="1200" dirty="0"/>
              <a:t> </a:t>
            </a:r>
            <a:r>
              <a:rPr lang="de-DE" sz="1200" dirty="0" err="1"/>
              <a:t>one</a:t>
            </a:r>
            <a:r>
              <a:rPr lang="de-DE" sz="1200" dirty="0"/>
              <a:t> </a:t>
            </a:r>
            <a:r>
              <a:rPr lang="de-DE" sz="1200" dirty="0" err="1"/>
              <a:t>year</a:t>
            </a:r>
            <a:endParaRPr lang="de-DE" sz="1200" dirty="0"/>
          </a:p>
          <a:p>
            <a:r>
              <a:rPr lang="de-DE" sz="1200" dirty="0"/>
              <a:t>Parallel upgrade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measurement</a:t>
            </a:r>
            <a:r>
              <a:rPr lang="de-DE" sz="1200" dirty="0"/>
              <a:t> </a:t>
            </a:r>
            <a:r>
              <a:rPr lang="de-DE" sz="1200" dirty="0" err="1"/>
              <a:t>technology</a:t>
            </a:r>
            <a:endParaRPr lang="de-DE" sz="1200" dirty="0"/>
          </a:p>
          <a:p>
            <a:r>
              <a:rPr lang="de-DE" sz="1200" dirty="0"/>
              <a:t>Benefits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knowledge</a:t>
            </a:r>
            <a:r>
              <a:rPr lang="de-DE" sz="1200" dirty="0"/>
              <a:t> </a:t>
            </a:r>
            <a:r>
              <a:rPr lang="de-DE" sz="1200" dirty="0" err="1"/>
              <a:t>gain</a:t>
            </a:r>
            <a:r>
              <a:rPr lang="de-DE" sz="1200" dirty="0"/>
              <a:t> and potential </a:t>
            </a:r>
            <a:r>
              <a:rPr lang="de-DE" sz="1200" dirty="0" err="1"/>
              <a:t>savings</a:t>
            </a:r>
            <a:endParaRPr lang="de-DE" sz="12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F15D222-1EFB-304C-A1C8-8B77DAC08ACD}"/>
              </a:ext>
            </a:extLst>
          </p:cNvPr>
          <p:cNvSpPr txBox="1"/>
          <p:nvPr/>
        </p:nvSpPr>
        <p:spPr>
          <a:xfrm>
            <a:off x="317635" y="1111764"/>
            <a:ext cx="5267915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Implementation </a:t>
            </a:r>
            <a:r>
              <a:rPr lang="de-DE" sz="1400" dirty="0" err="1"/>
              <a:t>of</a:t>
            </a:r>
            <a:r>
              <a:rPr lang="de-DE" sz="1400" dirty="0"/>
              <a:t> ISO 50001</a:t>
            </a:r>
          </a:p>
        </p:txBody>
      </p:sp>
    </p:spTree>
    <p:extLst>
      <p:ext uri="{BB962C8B-B14F-4D97-AF65-F5344CB8AC3E}">
        <p14:creationId xmlns:p14="http://schemas.microsoft.com/office/powerpoint/2010/main" val="313865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71F836-225F-51F4-681A-7D3520DB1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B9833D-EF44-F305-9F8F-8FE0586161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4CA72AF-8563-D9B6-0DF4-1FAE32B2C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E9B541F-7FCC-C2F5-A07B-10DF3F62DD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Potentials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renewable</a:t>
            </a:r>
            <a:r>
              <a:rPr lang="de-DE" b="0" dirty="0"/>
              <a:t> </a:t>
            </a:r>
            <a:r>
              <a:rPr lang="de-DE" b="0" dirty="0" err="1"/>
              <a:t>energies</a:t>
            </a:r>
            <a:endParaRPr lang="de-DE" dirty="0"/>
          </a:p>
        </p:txBody>
      </p:sp>
      <p:pic>
        <p:nvPicPr>
          <p:cNvPr id="10" name="Grafik 9" descr="Ein Bild, das Screenshot, Digitales Compositing, 3D-Modellierung enthält.&#10;&#10;Automatisch generierte Beschreibung">
            <a:extLst>
              <a:ext uri="{FF2B5EF4-FFF2-40B4-BE49-F238E27FC236}">
                <a16:creationId xmlns:a16="http://schemas.microsoft.com/office/drawing/2014/main" id="{423F8DC9-36AA-3237-983A-7565C0DDB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3F90C4B-FAA9-1A75-BAD3-72352062F5AF}"/>
              </a:ext>
            </a:extLst>
          </p:cNvPr>
          <p:cNvSpPr txBox="1">
            <a:spLocks/>
          </p:cNvSpPr>
          <p:nvPr/>
        </p:nvSpPr>
        <p:spPr>
          <a:xfrm>
            <a:off x="-325595" y="4365418"/>
            <a:ext cx="9795189" cy="647453"/>
          </a:xfrm>
          <a:prstGeom prst="rect">
            <a:avLst/>
          </a:prstGeom>
        </p:spPr>
        <p:txBody>
          <a:bodyPr/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dirty="0" err="1">
                <a:solidFill>
                  <a:schemeClr val="bg1"/>
                </a:solidFill>
              </a:rPr>
              <a:t>Thank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you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for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your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attention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BF9133-A9DC-5261-9D29-05BB8FF03E0F}"/>
              </a:ext>
            </a:extLst>
          </p:cNvPr>
          <p:cNvSpPr txBox="1"/>
          <p:nvPr/>
        </p:nvSpPr>
        <p:spPr>
          <a:xfrm>
            <a:off x="477431" y="1205713"/>
            <a:ext cx="2330506" cy="95410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400" dirty="0" err="1">
                <a:solidFill>
                  <a:schemeClr val="bg1"/>
                </a:solidFill>
              </a:rPr>
              <a:t>approx</a:t>
            </a:r>
            <a:r>
              <a:rPr lang="de-DE" sz="1400" dirty="0">
                <a:solidFill>
                  <a:schemeClr val="bg1"/>
                </a:solidFill>
              </a:rPr>
              <a:t>. 375,000 m</a:t>
            </a:r>
            <a:r>
              <a:rPr lang="de-DE" sz="1400" baseline="30000" dirty="0">
                <a:solidFill>
                  <a:schemeClr val="bg1"/>
                </a:solidFill>
              </a:rPr>
              <a:t>2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are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required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to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generate</a:t>
            </a:r>
            <a:r>
              <a:rPr lang="de-DE" sz="1400" dirty="0">
                <a:solidFill>
                  <a:schemeClr val="bg1"/>
                </a:solidFill>
              </a:rPr>
              <a:t> 60 </a:t>
            </a:r>
            <a:r>
              <a:rPr lang="de-DE" sz="1400" dirty="0" err="1">
                <a:solidFill>
                  <a:schemeClr val="bg1"/>
                </a:solidFill>
              </a:rPr>
              <a:t>GWh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of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electrical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energy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with</a:t>
            </a:r>
            <a:r>
              <a:rPr lang="de-DE" sz="1400" dirty="0">
                <a:solidFill>
                  <a:schemeClr val="bg1"/>
                </a:solidFill>
              </a:rPr>
              <a:t> </a:t>
            </a:r>
            <a:r>
              <a:rPr lang="de-DE" sz="1400" dirty="0" err="1">
                <a:solidFill>
                  <a:schemeClr val="bg1"/>
                </a:solidFill>
              </a:rPr>
              <a:t>photovoltaics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6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0B2820C-74BF-FC13-4840-59F87BFE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28C13E-47D3-0876-E116-7E1115A9BE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0E669C-3C37-969C-F060-012651875F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91F93335-4216-E2F9-A18E-310ED684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8420176" cy="3677689"/>
          </a:xfrm>
        </p:spPr>
        <p:txBody>
          <a:bodyPr/>
          <a:lstStyle/>
          <a:p>
            <a:r>
              <a:rPr lang="de-DE" dirty="0"/>
              <a:t>Aufstellung Flächenbedarf PV</a:t>
            </a:r>
          </a:p>
          <a:p>
            <a:pPr lvl="1"/>
            <a:r>
              <a:rPr lang="de-DE" dirty="0"/>
              <a:t>ca. 215 kWh pro m</a:t>
            </a:r>
            <a:r>
              <a:rPr lang="de-DE" baseline="30000" dirty="0"/>
              <a:t>2</a:t>
            </a:r>
            <a:r>
              <a:rPr lang="de-DE" dirty="0"/>
              <a:t> und Jahr</a:t>
            </a:r>
          </a:p>
          <a:p>
            <a:pPr lvl="1"/>
            <a:r>
              <a:rPr lang="de-DE" dirty="0"/>
              <a:t>60 </a:t>
            </a:r>
            <a:r>
              <a:rPr lang="de-DE" dirty="0" err="1"/>
              <a:t>GWh</a:t>
            </a:r>
            <a:r>
              <a:rPr lang="de-DE" dirty="0"/>
              <a:t> =&gt; 280.000 m</a:t>
            </a:r>
            <a:r>
              <a:rPr lang="de-DE" baseline="30000" dirty="0"/>
              <a:t>2</a:t>
            </a:r>
            <a:r>
              <a:rPr lang="de-DE" dirty="0"/>
              <a:t> reine Modulfläche</a:t>
            </a:r>
          </a:p>
          <a:p>
            <a:pPr lvl="1"/>
            <a:r>
              <a:rPr lang="de-DE" dirty="0" err="1"/>
              <a:t>ca</a:t>
            </a:r>
            <a:r>
              <a:rPr lang="de-DE" dirty="0"/>
              <a:t> 54.000 kWp zu installierende Leistung</a:t>
            </a:r>
          </a:p>
          <a:p>
            <a:pPr lvl="1"/>
            <a:r>
              <a:rPr lang="de-DE" dirty="0"/>
              <a:t>ca. 375.000 m</a:t>
            </a:r>
            <a:r>
              <a:rPr lang="de-DE" baseline="30000" dirty="0"/>
              <a:t>2 </a:t>
            </a:r>
            <a:r>
              <a:rPr lang="de-DE" dirty="0"/>
              <a:t>inkl. </a:t>
            </a:r>
            <a:r>
              <a:rPr lang="de-DE" dirty="0" err="1"/>
              <a:t>Infrastrukur</a:t>
            </a:r>
            <a:endParaRPr lang="de-DE" baseline="30000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DEB2FA0-A06D-4982-148F-BB7F52500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204785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FC2092A-0EFC-C79C-D745-81A0EE0E6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1. General </a:t>
            </a:r>
            <a:r>
              <a:rPr lang="de-DE" dirty="0" err="1"/>
              <a:t>information</a:t>
            </a:r>
            <a:r>
              <a:rPr lang="de-DE" dirty="0"/>
              <a:t> on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endParaRPr lang="de-DE" dirty="0"/>
          </a:p>
          <a:p>
            <a:pPr lvl="1"/>
            <a:r>
              <a:rPr lang="de-DE" b="0" dirty="0"/>
              <a:t>Main </a:t>
            </a:r>
            <a:r>
              <a:rPr lang="de-DE" b="0" dirty="0" err="1"/>
              <a:t>activities</a:t>
            </a:r>
            <a:endParaRPr lang="de-DE" b="0" dirty="0"/>
          </a:p>
          <a:p>
            <a:pPr lvl="1"/>
            <a:r>
              <a:rPr lang="de-DE" b="0" dirty="0" err="1"/>
              <a:t>Example</a:t>
            </a:r>
            <a:r>
              <a:rPr lang="de-DE" b="0" dirty="0"/>
              <a:t>:</a:t>
            </a:r>
            <a:r>
              <a:rPr lang="de-DE" dirty="0"/>
              <a:t> </a:t>
            </a:r>
            <a:r>
              <a:rPr lang="de-DE" b="0" dirty="0" err="1"/>
              <a:t>Greenhouse</a:t>
            </a:r>
            <a:r>
              <a:rPr lang="de-DE" b="0" dirty="0"/>
              <a:t> gas </a:t>
            </a:r>
            <a:r>
              <a:rPr lang="de-DE" b="0" dirty="0" err="1"/>
              <a:t>accounting</a:t>
            </a:r>
            <a:endParaRPr lang="de-DE" b="0" dirty="0"/>
          </a:p>
          <a:p>
            <a:pPr lvl="1"/>
            <a:r>
              <a:rPr lang="de-DE" b="0" dirty="0" err="1"/>
              <a:t>Example</a:t>
            </a:r>
            <a:r>
              <a:rPr lang="de-DE" b="0" dirty="0"/>
              <a:t>: Climate Adaption Act</a:t>
            </a:r>
          </a:p>
          <a:p>
            <a:pPr lvl="1"/>
            <a:endParaRPr lang="de-DE" b="0" dirty="0"/>
          </a:p>
          <a:p>
            <a:r>
              <a:rPr lang="de-DE" dirty="0"/>
              <a:t>2. Energy Management</a:t>
            </a:r>
          </a:p>
          <a:p>
            <a:pPr lvl="1"/>
            <a:r>
              <a:rPr lang="de-DE" b="0" dirty="0"/>
              <a:t>Market </a:t>
            </a:r>
            <a:r>
              <a:rPr lang="de-DE" b="0" dirty="0" err="1"/>
              <a:t>situation</a:t>
            </a:r>
            <a:endParaRPr lang="de-DE" b="0" dirty="0"/>
          </a:p>
          <a:p>
            <a:pPr lvl="1"/>
            <a:r>
              <a:rPr lang="de-DE" b="0" dirty="0"/>
              <a:t>Energy </a:t>
            </a:r>
            <a:r>
              <a:rPr lang="de-DE" b="0" dirty="0" err="1"/>
              <a:t>consumption</a:t>
            </a:r>
            <a:endParaRPr lang="de-DE" b="0" dirty="0"/>
          </a:p>
          <a:p>
            <a:pPr lvl="1"/>
            <a:r>
              <a:rPr lang="de-DE" b="0" dirty="0"/>
              <a:t>Demand </a:t>
            </a:r>
            <a:r>
              <a:rPr lang="de-DE" b="0" dirty="0" err="1"/>
              <a:t>planning</a:t>
            </a:r>
            <a:r>
              <a:rPr lang="de-DE" b="0" dirty="0"/>
              <a:t> 2024</a:t>
            </a:r>
          </a:p>
          <a:p>
            <a:pPr lvl="1"/>
            <a:r>
              <a:rPr lang="de-DE" b="0" dirty="0" err="1"/>
              <a:t>Beamtime</a:t>
            </a:r>
            <a:r>
              <a:rPr lang="de-DE" b="0" dirty="0"/>
              <a:t> 2024</a:t>
            </a:r>
          </a:p>
          <a:p>
            <a:pPr lvl="1"/>
            <a:r>
              <a:rPr lang="de-DE" b="0" dirty="0"/>
              <a:t>Energy </a:t>
            </a:r>
            <a:r>
              <a:rPr lang="de-DE" b="0" dirty="0" err="1"/>
              <a:t>efficiency</a:t>
            </a:r>
            <a:r>
              <a:rPr lang="de-DE" b="0" dirty="0"/>
              <a:t> </a:t>
            </a:r>
            <a:r>
              <a:rPr lang="de-DE" b="0" dirty="0" err="1"/>
              <a:t>measu</a:t>
            </a:r>
            <a:r>
              <a:rPr lang="de-DE" dirty="0" err="1"/>
              <a:t>res</a:t>
            </a:r>
            <a:endParaRPr lang="de-DE" dirty="0"/>
          </a:p>
          <a:p>
            <a:pPr lvl="1"/>
            <a:endParaRPr lang="de-DE" b="0" dirty="0"/>
          </a:p>
          <a:p>
            <a:pPr lvl="1"/>
            <a:endParaRPr lang="de-DE" b="0" dirty="0"/>
          </a:p>
          <a:p>
            <a:pPr lvl="1"/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04190E-ED34-590B-FEF1-9D53FC2A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04C9FC-33F4-9599-09B1-AAA70C8832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2CC28A4-732E-DCE1-5767-B843EFAC3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8FB572-45A3-31F7-1E3D-C8B949116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062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EEFBB3F-F2BF-12C7-57FE-A9F4B192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4F073F-D99E-2059-6345-CA69A977C9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ACDAB-8E98-CF14-2C0A-6E9E79931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10DFA4F-CF3C-5A2B-5D93-5D1A82B1F1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6259011" cy="3825088"/>
          </a:xfrm>
        </p:spPr>
        <p:txBody>
          <a:bodyPr/>
          <a:lstStyle/>
          <a:p>
            <a:r>
              <a:rPr lang="de-DE" sz="1400" b="1" dirty="0"/>
              <a:t>Supply Chain Due Diligence Act </a:t>
            </a:r>
            <a:r>
              <a:rPr lang="de-DE" sz="1400" dirty="0"/>
              <a:t>(    </a:t>
            </a:r>
            <a:r>
              <a:rPr lang="de-DE" sz="1400" dirty="0" err="1"/>
              <a:t>LkSG</a:t>
            </a:r>
            <a:r>
              <a:rPr lang="de-DE" sz="1400" dirty="0"/>
              <a:t>)</a:t>
            </a:r>
          </a:p>
          <a:p>
            <a:r>
              <a:rPr lang="de-DE" sz="1400" b="1" dirty="0"/>
              <a:t>Corporate </a:t>
            </a:r>
            <a:r>
              <a:rPr lang="de-DE" sz="1400" b="1" dirty="0" err="1"/>
              <a:t>Sustainability</a:t>
            </a:r>
            <a:r>
              <a:rPr lang="de-DE" sz="1400" b="1" dirty="0"/>
              <a:t> Reporting </a:t>
            </a:r>
            <a:r>
              <a:rPr lang="de-DE" sz="1400" b="1" dirty="0" err="1"/>
              <a:t>Directive</a:t>
            </a:r>
            <a:r>
              <a:rPr lang="de-DE" sz="1400" b="1" dirty="0"/>
              <a:t> </a:t>
            </a:r>
            <a:r>
              <a:rPr lang="de-DE" sz="1400" dirty="0"/>
              <a:t>(    CSRD)</a:t>
            </a:r>
          </a:p>
          <a:p>
            <a:pPr lvl="1"/>
            <a:r>
              <a:rPr lang="de-DE" sz="1400" dirty="0" err="1"/>
              <a:t>Materiality</a:t>
            </a:r>
            <a:r>
              <a:rPr lang="de-DE" sz="1400" dirty="0"/>
              <a:t> </a:t>
            </a:r>
            <a:r>
              <a:rPr lang="de-DE" sz="1400" dirty="0" err="1"/>
              <a:t>analysis</a:t>
            </a:r>
            <a:r>
              <a:rPr lang="de-DE" sz="1400" dirty="0"/>
              <a:t> and </a:t>
            </a:r>
            <a:r>
              <a:rPr lang="de-DE" sz="1400" dirty="0" err="1"/>
              <a:t>sustainability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endParaRPr lang="de-DE" sz="1400" dirty="0"/>
          </a:p>
          <a:p>
            <a:r>
              <a:rPr lang="de-DE" sz="1400" b="1" dirty="0" err="1"/>
              <a:t>Sustainable</a:t>
            </a:r>
            <a:r>
              <a:rPr lang="de-DE" sz="1400" b="1" dirty="0"/>
              <a:t> </a:t>
            </a:r>
            <a:r>
              <a:rPr lang="de-DE" sz="1400" b="1" dirty="0" err="1"/>
              <a:t>procurement</a:t>
            </a:r>
            <a:r>
              <a:rPr lang="de-DE" sz="1400" b="1" dirty="0"/>
              <a:t> </a:t>
            </a:r>
            <a:r>
              <a:rPr lang="de-DE" sz="1400" dirty="0" err="1"/>
              <a:t>pilot</a:t>
            </a:r>
            <a:r>
              <a:rPr lang="de-DE" sz="1400" dirty="0"/>
              <a:t> </a:t>
            </a:r>
            <a:r>
              <a:rPr lang="de-DE" sz="1400" dirty="0" err="1"/>
              <a:t>project</a:t>
            </a:r>
            <a:endParaRPr lang="de-DE" sz="1400" b="1" dirty="0"/>
          </a:p>
          <a:p>
            <a:r>
              <a:rPr lang="de-DE" sz="1400" b="1" dirty="0"/>
              <a:t>Energy </a:t>
            </a:r>
            <a:r>
              <a:rPr lang="de-DE" sz="1400" b="1" dirty="0" err="1"/>
              <a:t>management</a:t>
            </a:r>
            <a:endParaRPr lang="de-DE" sz="1400" b="1" dirty="0"/>
          </a:p>
          <a:p>
            <a:pPr lvl="1"/>
            <a:r>
              <a:rPr lang="de-DE" sz="1400" dirty="0"/>
              <a:t>Demand </a:t>
            </a:r>
            <a:r>
              <a:rPr lang="de-DE" sz="1400" dirty="0" err="1"/>
              <a:t>planning</a:t>
            </a:r>
            <a:r>
              <a:rPr lang="de-DE" sz="1400" dirty="0"/>
              <a:t> in </a:t>
            </a:r>
            <a:r>
              <a:rPr lang="de-DE" sz="1400" dirty="0" err="1"/>
              <a:t>cooperation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operational </a:t>
            </a:r>
            <a:r>
              <a:rPr lang="de-DE" sz="1400" dirty="0" err="1"/>
              <a:t>planning</a:t>
            </a:r>
            <a:r>
              <a:rPr lang="de-DE" sz="1400" dirty="0"/>
              <a:t> and </a:t>
            </a:r>
            <a:r>
              <a:rPr lang="de-DE" sz="1400" dirty="0" err="1"/>
              <a:t>beamtime</a:t>
            </a:r>
            <a:r>
              <a:rPr lang="de-DE" sz="1400" dirty="0"/>
              <a:t> </a:t>
            </a:r>
            <a:r>
              <a:rPr lang="de-DE" sz="1400" dirty="0" err="1"/>
              <a:t>coordination</a:t>
            </a:r>
            <a:endParaRPr lang="de-DE" sz="1400" dirty="0"/>
          </a:p>
          <a:p>
            <a:pPr lvl="1"/>
            <a:r>
              <a:rPr lang="de-DE" sz="1400" dirty="0" err="1"/>
              <a:t>Procurement</a:t>
            </a:r>
            <a:r>
              <a:rPr lang="de-DE" sz="1400" dirty="0"/>
              <a:t>/</a:t>
            </a:r>
            <a:r>
              <a:rPr lang="de-DE" sz="1400" dirty="0" err="1"/>
              <a:t>contract</a:t>
            </a:r>
            <a:r>
              <a:rPr lang="de-DE" sz="1400" dirty="0"/>
              <a:t> design and </a:t>
            </a:r>
            <a:r>
              <a:rPr lang="de-DE" sz="1400" dirty="0" err="1"/>
              <a:t>billing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 (</a:t>
            </a:r>
            <a:r>
              <a:rPr lang="de-DE" sz="1400" dirty="0" err="1"/>
              <a:t>electricity</a:t>
            </a:r>
            <a:r>
              <a:rPr lang="de-DE" sz="1400" dirty="0"/>
              <a:t> </a:t>
            </a:r>
            <a:r>
              <a:rPr lang="de-DE" sz="1400" i="1" dirty="0"/>
              <a:t>and gas</a:t>
            </a:r>
            <a:r>
              <a:rPr lang="de-DE" sz="1400" dirty="0"/>
              <a:t>)</a:t>
            </a:r>
          </a:p>
          <a:p>
            <a:pPr lvl="1"/>
            <a:r>
              <a:rPr lang="de-DE" sz="1400" dirty="0"/>
              <a:t>Implementation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measures</a:t>
            </a:r>
            <a:r>
              <a:rPr lang="de-DE" sz="1400" dirty="0"/>
              <a:t> </a:t>
            </a:r>
          </a:p>
          <a:p>
            <a:pPr lvl="1"/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a </a:t>
            </a:r>
            <a:r>
              <a:rPr lang="de-DE" sz="1400" dirty="0" err="1"/>
              <a:t>measurement</a:t>
            </a:r>
            <a:r>
              <a:rPr lang="de-DE" sz="1400" dirty="0"/>
              <a:t> network </a:t>
            </a:r>
          </a:p>
          <a:p>
            <a:pPr lvl="1"/>
            <a:r>
              <a:rPr lang="de-DE" sz="1400" b="1" dirty="0"/>
              <a:t>Energy Efficiency Act </a:t>
            </a:r>
            <a:r>
              <a:rPr lang="de-DE" sz="1400" dirty="0"/>
              <a:t>(     </a:t>
            </a:r>
            <a:r>
              <a:rPr lang="de-DE" sz="1400" dirty="0" err="1"/>
              <a:t>EnEfG</a:t>
            </a:r>
            <a:r>
              <a:rPr lang="de-DE" sz="1400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de-DE" sz="1250" dirty="0" err="1"/>
              <a:t>Introduction</a:t>
            </a:r>
            <a:r>
              <a:rPr lang="de-DE" sz="1250" dirty="0"/>
              <a:t> and </a:t>
            </a:r>
            <a:r>
              <a:rPr lang="de-DE" sz="1250" dirty="0" err="1"/>
              <a:t>certification</a:t>
            </a:r>
            <a:r>
              <a:rPr lang="de-DE" sz="1250" dirty="0"/>
              <a:t> </a:t>
            </a:r>
            <a:r>
              <a:rPr lang="de-DE" sz="1250" dirty="0" err="1"/>
              <a:t>of</a:t>
            </a:r>
            <a:r>
              <a:rPr lang="de-DE" sz="1250" dirty="0"/>
              <a:t> ISO 50001 </a:t>
            </a:r>
            <a:r>
              <a:rPr lang="de-DE" sz="1250" dirty="0" err="1"/>
              <a:t>until</a:t>
            </a:r>
            <a:r>
              <a:rPr lang="de-DE" sz="1250" dirty="0"/>
              <a:t> 2026</a:t>
            </a:r>
          </a:p>
          <a:p>
            <a:pPr lvl="1"/>
            <a:r>
              <a:rPr lang="de-DE" sz="1400" dirty="0" err="1"/>
              <a:t>Determining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potential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renewable</a:t>
            </a:r>
            <a:r>
              <a:rPr lang="de-DE" sz="1400" dirty="0"/>
              <a:t> </a:t>
            </a:r>
            <a:r>
              <a:rPr lang="de-DE" sz="1400" dirty="0" err="1"/>
              <a:t>energies</a:t>
            </a:r>
            <a:r>
              <a:rPr lang="de-DE" sz="1400" dirty="0"/>
              <a:t> on GSI/FAIR </a:t>
            </a:r>
            <a:r>
              <a:rPr lang="de-DE" sz="1400" dirty="0" err="1"/>
              <a:t>campus</a:t>
            </a:r>
            <a:endParaRPr lang="de-DE" sz="1400" dirty="0"/>
          </a:p>
          <a:p>
            <a:r>
              <a:rPr lang="de-DE" sz="1400" b="1" dirty="0" err="1"/>
              <a:t>Greenhouse</a:t>
            </a:r>
            <a:r>
              <a:rPr lang="de-DE" sz="1400" b="1" dirty="0"/>
              <a:t> gas </a:t>
            </a:r>
            <a:r>
              <a:rPr lang="de-DE" sz="1400" b="1" dirty="0" err="1"/>
              <a:t>accounting</a:t>
            </a:r>
            <a:r>
              <a:rPr lang="de-DE" sz="1400" b="1" dirty="0"/>
              <a:t> </a:t>
            </a:r>
            <a:r>
              <a:rPr lang="de-DE" sz="1400" dirty="0"/>
              <a:t>(</a:t>
            </a:r>
            <a:r>
              <a:rPr lang="de-DE" sz="1400" dirty="0" err="1"/>
              <a:t>preliminary</a:t>
            </a:r>
            <a:r>
              <a:rPr lang="de-DE" sz="1400" dirty="0"/>
              <a:t> </a:t>
            </a:r>
            <a:r>
              <a:rPr lang="de-DE" sz="1400" dirty="0" err="1"/>
              <a:t>results</a:t>
            </a:r>
            <a:r>
              <a:rPr lang="de-DE" sz="1400" dirty="0"/>
              <a:t> </a:t>
            </a:r>
            <a:r>
              <a:rPr lang="de-DE" sz="1400" dirty="0" err="1"/>
              <a:t>available</a:t>
            </a:r>
            <a:r>
              <a:rPr lang="de-DE" sz="1400" dirty="0"/>
              <a:t>)</a:t>
            </a:r>
            <a:endParaRPr lang="de-DE" sz="1400" b="1" dirty="0"/>
          </a:p>
          <a:p>
            <a:r>
              <a:rPr lang="de-DE" sz="1400" b="1" dirty="0"/>
              <a:t>Climate </a:t>
            </a:r>
            <a:r>
              <a:rPr lang="de-DE" sz="1400" b="1" dirty="0" err="1"/>
              <a:t>adaptation</a:t>
            </a:r>
            <a:r>
              <a:rPr lang="de-DE" sz="1400" b="1" dirty="0"/>
              <a:t> </a:t>
            </a:r>
            <a:r>
              <a:rPr lang="de-DE" sz="1400" b="1" dirty="0" err="1"/>
              <a:t>measures</a:t>
            </a:r>
            <a:r>
              <a:rPr lang="de-DE" sz="1400" b="1" dirty="0"/>
              <a:t> </a:t>
            </a:r>
            <a:r>
              <a:rPr lang="de-DE" sz="1400" dirty="0"/>
              <a:t>(     </a:t>
            </a:r>
            <a:r>
              <a:rPr lang="de-DE" sz="1400" dirty="0" err="1"/>
              <a:t>KAnG</a:t>
            </a:r>
            <a:r>
              <a:rPr lang="de-DE" sz="1400" dirty="0"/>
              <a:t>)</a:t>
            </a:r>
          </a:p>
          <a:p>
            <a:endParaRPr lang="de-DE" sz="1400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4DA9234-9F09-55DE-A8CE-8BB3C37A45B2}"/>
              </a:ext>
            </a:extLst>
          </p:cNvPr>
          <p:cNvSpPr txBox="1"/>
          <p:nvPr/>
        </p:nvSpPr>
        <p:spPr>
          <a:xfrm>
            <a:off x="6663018" y="1166813"/>
            <a:ext cx="2319617" cy="27022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 err="1"/>
              <a:t>Sustainability</a:t>
            </a:r>
            <a:r>
              <a:rPr lang="de-DE" sz="1200" b="1" dirty="0"/>
              <a:t> and </a:t>
            </a:r>
            <a:r>
              <a:rPr lang="de-DE" sz="1200" b="1" dirty="0" err="1"/>
              <a:t>energy</a:t>
            </a:r>
            <a:r>
              <a:rPr lang="de-DE" sz="1200" b="1" dirty="0"/>
              <a:t> </a:t>
            </a:r>
            <a:r>
              <a:rPr lang="de-DE" sz="1200" b="1" dirty="0" err="1"/>
              <a:t>management</a:t>
            </a:r>
            <a:r>
              <a:rPr lang="de-DE" sz="1200" b="1" dirty="0"/>
              <a:t> @ GSI</a:t>
            </a:r>
          </a:p>
          <a:p>
            <a:pPr algn="l"/>
            <a:endParaRPr lang="de-DE" sz="1200" b="1" dirty="0"/>
          </a:p>
          <a:p>
            <a:pPr marL="285750" indent="-285750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four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persons</a:t>
            </a:r>
            <a:endParaRPr lang="de-DE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742950" lvl="1" indent="-285750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one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human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rights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officer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(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LkSG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)</a:t>
            </a:r>
          </a:p>
          <a:p>
            <a:pPr marL="742950" lvl="1" indent="-285750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two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working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students</a:t>
            </a:r>
            <a:endParaRPr lang="de-DE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marL="742950" lvl="1" indent="-285750" defTabSz="342900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one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sustainability</a:t>
            </a: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dirty="0" err="1">
                <a:solidFill>
                  <a:srgbClr val="333333"/>
                </a:solidFill>
                <a:latin typeface="Arial"/>
                <a:cs typeface="Arial"/>
              </a:rPr>
              <a:t>officer</a:t>
            </a:r>
            <a:endParaRPr lang="de-DE" sz="1200" dirty="0">
              <a:solidFill>
                <a:srgbClr val="333333"/>
              </a:solidFill>
              <a:latin typeface="Arial"/>
              <a:cs typeface="Arial"/>
            </a:endParaRPr>
          </a:p>
          <a:p>
            <a:pPr algn="l"/>
            <a:endParaRPr lang="de-DE" sz="1400" dirty="0"/>
          </a:p>
          <a:p>
            <a:pPr algn="l"/>
            <a:r>
              <a:rPr lang="de-DE" sz="1200" b="1" dirty="0"/>
              <a:t>Feedback and </a:t>
            </a:r>
            <a:r>
              <a:rPr lang="de-DE" sz="1200" b="1" dirty="0" err="1"/>
              <a:t>suggestions</a:t>
            </a:r>
            <a:r>
              <a:rPr lang="de-DE" sz="1200" b="1" dirty="0"/>
              <a:t>:</a:t>
            </a:r>
          </a:p>
          <a:p>
            <a:pPr algn="l"/>
            <a:r>
              <a:rPr lang="de-DE" sz="1400" i="1" dirty="0">
                <a:hlinkClick r:id="rId2"/>
              </a:rPr>
              <a:t>nachhaltigkeit@gsi.de</a:t>
            </a:r>
            <a:endParaRPr lang="de-DE" sz="1400" i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5B387D4-C959-8B41-E03E-8A6825DFE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20000"/>
          <a:stretch/>
        </p:blipFill>
        <p:spPr>
          <a:xfrm flipH="1">
            <a:off x="3443320" y="1166813"/>
            <a:ext cx="177965" cy="177965"/>
          </a:xfrm>
          <a:prstGeom prst="ellipse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B809233-95F2-3FF1-BF8A-365BC0223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20000"/>
          <a:stretch/>
        </p:blipFill>
        <p:spPr>
          <a:xfrm flipH="1">
            <a:off x="2894677" y="3680865"/>
            <a:ext cx="177965" cy="177965"/>
          </a:xfrm>
          <a:prstGeom prst="ellipse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21EB4511-216B-E2D6-B27F-CED6B4133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5800" y="1429881"/>
            <a:ext cx="173915" cy="173915"/>
          </a:xfrm>
          <a:prstGeom prst="rect">
            <a:avLst/>
          </a:prstGeom>
        </p:spPr>
      </p:pic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45A14F49-73DE-FD60-B88F-AC178EDB0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Main </a:t>
            </a:r>
            <a:r>
              <a:rPr lang="de-DE" b="0" dirty="0" err="1"/>
              <a:t>activities</a:t>
            </a:r>
            <a:endParaRPr lang="de-DE" dirty="0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FEB20F3B-7518-513F-7C15-ACABC451E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r="20000"/>
          <a:stretch/>
        </p:blipFill>
        <p:spPr>
          <a:xfrm flipH="1">
            <a:off x="3264297" y="4682202"/>
            <a:ext cx="177965" cy="1779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126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4EE763-7A47-6AAD-1590-6A63CFA6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E3BF28-CAD8-5E19-3D14-9AFBEE6465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21D75E-1567-4A00-45EE-660408A04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8" name="Inhaltsplatzhalter 3">
            <a:extLst>
              <a:ext uri="{FF2B5EF4-FFF2-40B4-BE49-F238E27FC236}">
                <a16:creationId xmlns:a16="http://schemas.microsoft.com/office/drawing/2014/main" id="{7BA2959A-6386-3B5B-BC77-66D6708026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91" y="1151305"/>
            <a:ext cx="4355957" cy="1214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25908E-69E9-D7F4-119B-CA982FC82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9718" y="1149587"/>
            <a:ext cx="4239719" cy="1222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5FFC404-65D5-18D1-D013-1D20B461833D}"/>
              </a:ext>
            </a:extLst>
          </p:cNvPr>
          <p:cNvSpPr txBox="1">
            <a:spLocks/>
          </p:cNvSpPr>
          <p:nvPr/>
        </p:nvSpPr>
        <p:spPr>
          <a:xfrm>
            <a:off x="0" y="2647380"/>
            <a:ext cx="2337564" cy="20277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dirty="0"/>
              <a:t>3.7 </a:t>
            </a:r>
            <a:r>
              <a:rPr lang="de-DE" sz="1000" dirty="0" err="1"/>
              <a:t>Commuting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employees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3.6 Business </a:t>
            </a:r>
            <a:r>
              <a:rPr lang="de-DE" sz="1000" dirty="0" err="1"/>
              <a:t>trips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3.5 </a:t>
            </a:r>
            <a:r>
              <a:rPr lang="de-DE" sz="1000" dirty="0" err="1"/>
              <a:t>Waste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3.3 Fuel and </a:t>
            </a:r>
            <a:r>
              <a:rPr lang="de-DE" sz="1000" dirty="0" err="1"/>
              <a:t>energy-related</a:t>
            </a:r>
            <a:r>
              <a:rPr lang="de-DE" sz="1000" dirty="0"/>
              <a:t> </a:t>
            </a:r>
            <a:r>
              <a:rPr lang="de-DE" sz="1000" dirty="0" err="1"/>
              <a:t>emissions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3.2 Capital </a:t>
            </a:r>
            <a:r>
              <a:rPr lang="de-DE" sz="1000" dirty="0" err="1"/>
              <a:t>goods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3.1 </a:t>
            </a:r>
            <a:r>
              <a:rPr lang="de-DE" sz="1000" dirty="0" err="1"/>
              <a:t>Purchased</a:t>
            </a:r>
            <a:r>
              <a:rPr lang="de-DE" sz="1000" dirty="0"/>
              <a:t> </a:t>
            </a:r>
            <a:r>
              <a:rPr lang="de-DE" sz="1000" dirty="0" err="1"/>
              <a:t>goods</a:t>
            </a:r>
            <a:r>
              <a:rPr lang="de-DE" sz="1000" dirty="0"/>
              <a:t> and </a:t>
            </a:r>
            <a:r>
              <a:rPr lang="de-DE" sz="1000" dirty="0" err="1"/>
              <a:t>services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2 </a:t>
            </a:r>
            <a:r>
              <a:rPr lang="de-DE" sz="1000" dirty="0" err="1"/>
              <a:t>Electricity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1.4 Industrial </a:t>
            </a:r>
            <a:r>
              <a:rPr lang="de-DE" sz="1000" dirty="0" err="1"/>
              <a:t>gases</a:t>
            </a:r>
            <a:endParaRPr lang="de-DE" sz="1000" dirty="0"/>
          </a:p>
          <a:p>
            <a:pPr marL="0" indent="0" algn="r">
              <a:buNone/>
            </a:pPr>
            <a:r>
              <a:rPr lang="de-DE" sz="1000" dirty="0"/>
              <a:t>1.3 Autogas (LPG)</a:t>
            </a:r>
          </a:p>
          <a:p>
            <a:pPr marL="0" indent="0" algn="r">
              <a:buNone/>
            </a:pPr>
            <a:r>
              <a:rPr lang="de-DE" sz="1000" dirty="0"/>
              <a:t>1.2 Diesel (</a:t>
            </a:r>
            <a:r>
              <a:rPr lang="de-DE" sz="1000" dirty="0" err="1"/>
              <a:t>vehicle</a:t>
            </a:r>
            <a:r>
              <a:rPr lang="de-DE" sz="1000" dirty="0"/>
              <a:t> </a:t>
            </a:r>
            <a:r>
              <a:rPr lang="de-DE" sz="1000" dirty="0" err="1"/>
              <a:t>fleet</a:t>
            </a:r>
            <a:r>
              <a:rPr lang="de-DE" sz="1000" dirty="0"/>
              <a:t>)</a:t>
            </a:r>
          </a:p>
          <a:p>
            <a:pPr marL="0" indent="0" algn="r">
              <a:buNone/>
            </a:pPr>
            <a:r>
              <a:rPr lang="de-DE" sz="1000" dirty="0"/>
              <a:t>1.1 Natural gas</a:t>
            </a:r>
          </a:p>
        </p:txBody>
      </p:sp>
      <p:pic>
        <p:nvPicPr>
          <p:cNvPr id="11" name="Grafik 10" descr="Ein Bild, das Text, Reihe, Screenshot, parallel enthält.&#10;&#10;Automatisch generierte Beschreibung">
            <a:extLst>
              <a:ext uri="{FF2B5EF4-FFF2-40B4-BE49-F238E27FC236}">
                <a16:creationId xmlns:a16="http://schemas.microsoft.com/office/drawing/2014/main" id="{A764512D-1812-850C-FD9B-908B6E417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690" y="2475502"/>
            <a:ext cx="3294263" cy="244832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6D42EA5-B654-754D-BE25-33833714DA73}"/>
              </a:ext>
            </a:extLst>
          </p:cNvPr>
          <p:cNvSpPr txBox="1"/>
          <p:nvPr/>
        </p:nvSpPr>
        <p:spPr>
          <a:xfrm>
            <a:off x="2937979" y="2481961"/>
            <a:ext cx="26363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b="1" dirty="0" err="1"/>
              <a:t>Greenhouse</a:t>
            </a:r>
            <a:r>
              <a:rPr lang="de-DE" sz="1000" b="1" dirty="0"/>
              <a:t> gas </a:t>
            </a:r>
            <a:r>
              <a:rPr lang="de-DE" sz="1000" b="1" dirty="0" err="1"/>
              <a:t>emissions</a:t>
            </a:r>
            <a:r>
              <a:rPr lang="de-DE" sz="1000" b="1" dirty="0"/>
              <a:t> (t CO</a:t>
            </a:r>
            <a:r>
              <a:rPr lang="de-DE" sz="1000" b="1" baseline="-25000" dirty="0"/>
              <a:t>2</a:t>
            </a:r>
            <a:r>
              <a:rPr lang="de-DE" sz="1000" b="1" dirty="0"/>
              <a:t>e)</a:t>
            </a:r>
          </a:p>
          <a:p>
            <a:pPr algn="ctr"/>
            <a:r>
              <a:rPr lang="de-DE" sz="1000" b="1" dirty="0" err="1"/>
              <a:t>Scope</a:t>
            </a:r>
            <a:r>
              <a:rPr lang="de-DE" sz="1000" b="1" dirty="0"/>
              <a:t> 1, 2 and 3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EA144E2-6897-7F5A-DC82-9B3E193138A0}"/>
              </a:ext>
            </a:extLst>
          </p:cNvPr>
          <p:cNvSpPr txBox="1"/>
          <p:nvPr/>
        </p:nvSpPr>
        <p:spPr>
          <a:xfrm>
            <a:off x="68698" y="986681"/>
            <a:ext cx="436474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b="1" dirty="0"/>
              <a:t>2018 </a:t>
            </a:r>
            <a:r>
              <a:rPr lang="de-DE" sz="1000" b="1" dirty="0" err="1"/>
              <a:t>snapshot</a:t>
            </a:r>
            <a:endParaRPr lang="de-DE" sz="1000" b="1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3191B54-1D04-99C4-FB6E-39CB0275D05B}"/>
              </a:ext>
            </a:extLst>
          </p:cNvPr>
          <p:cNvSpPr txBox="1"/>
          <p:nvPr/>
        </p:nvSpPr>
        <p:spPr>
          <a:xfrm>
            <a:off x="4652473" y="986680"/>
            <a:ext cx="424696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b="1" dirty="0"/>
              <a:t>2018 </a:t>
            </a:r>
            <a:r>
              <a:rPr lang="de-DE" sz="1000" b="1" dirty="0" err="1"/>
              <a:t>snapshot</a:t>
            </a:r>
            <a:r>
              <a:rPr lang="de-DE" sz="1000" b="1" dirty="0"/>
              <a:t> </a:t>
            </a:r>
            <a:r>
              <a:rPr lang="de-DE" sz="1000" b="1" dirty="0" err="1"/>
              <a:t>with</a:t>
            </a:r>
            <a:r>
              <a:rPr lang="de-DE" sz="1000" b="1" dirty="0"/>
              <a:t> 2023 </a:t>
            </a:r>
            <a:r>
              <a:rPr lang="de-DE" sz="1000" b="1" dirty="0" err="1"/>
              <a:t>green</a:t>
            </a:r>
            <a:r>
              <a:rPr lang="de-DE" sz="1000" b="1" dirty="0"/>
              <a:t> </a:t>
            </a:r>
            <a:r>
              <a:rPr lang="de-DE" sz="1000" b="1" dirty="0" err="1"/>
              <a:t>electricity</a:t>
            </a:r>
            <a:r>
              <a:rPr lang="de-DE" sz="1000" b="1" dirty="0"/>
              <a:t> (</a:t>
            </a:r>
            <a:r>
              <a:rPr lang="de-DE" sz="1000" b="1" dirty="0" err="1"/>
              <a:t>zero</a:t>
            </a:r>
            <a:r>
              <a:rPr lang="de-DE" sz="1000" b="1" dirty="0"/>
              <a:t> </a:t>
            </a:r>
            <a:r>
              <a:rPr lang="de-DE" sz="1000" b="1" dirty="0" err="1"/>
              <a:t>Scope</a:t>
            </a:r>
            <a:r>
              <a:rPr lang="de-DE" sz="1000" b="1" dirty="0"/>
              <a:t> 2 </a:t>
            </a:r>
            <a:r>
              <a:rPr lang="de-DE" sz="1000" b="1" dirty="0" err="1"/>
              <a:t>emissions</a:t>
            </a:r>
            <a:r>
              <a:rPr lang="de-DE" sz="1000" b="1" dirty="0"/>
              <a:t>)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109C702-8A30-0441-D4CB-36255C63B065}"/>
              </a:ext>
            </a:extLst>
          </p:cNvPr>
          <p:cNvSpPr txBox="1">
            <a:spLocks/>
          </p:cNvSpPr>
          <p:nvPr/>
        </p:nvSpPr>
        <p:spPr>
          <a:xfrm>
            <a:off x="5706207" y="2481961"/>
            <a:ext cx="3031603" cy="22837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Part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future</a:t>
            </a:r>
            <a:r>
              <a:rPr lang="de-DE" sz="1400" dirty="0"/>
              <a:t> </a:t>
            </a:r>
            <a:r>
              <a:rPr lang="de-DE" sz="1400" dirty="0" err="1"/>
              <a:t>sustainability</a:t>
            </a:r>
            <a:r>
              <a:rPr lang="de-DE" sz="1400" dirty="0"/>
              <a:t> </a:t>
            </a:r>
            <a:r>
              <a:rPr lang="de-DE" sz="1400" dirty="0" err="1"/>
              <a:t>reporting</a:t>
            </a:r>
            <a:endParaRPr lang="de-DE" sz="1400" dirty="0"/>
          </a:p>
          <a:p>
            <a:r>
              <a:rPr lang="de-DE" sz="1400" dirty="0" err="1"/>
              <a:t>based</a:t>
            </a:r>
            <a:r>
              <a:rPr lang="de-DE" sz="1400" dirty="0"/>
              <a:t> on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requirements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internationally</a:t>
            </a:r>
            <a:r>
              <a:rPr lang="de-DE" sz="1400" dirty="0"/>
              <a:t> </a:t>
            </a:r>
            <a:r>
              <a:rPr lang="de-DE" sz="1400" dirty="0" err="1"/>
              <a:t>recognized</a:t>
            </a:r>
            <a:r>
              <a:rPr lang="de-DE" sz="1400" dirty="0"/>
              <a:t> </a:t>
            </a:r>
            <a:r>
              <a:rPr lang="de-DE" sz="1400" dirty="0" err="1"/>
              <a:t>standards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Greenhouse</a:t>
            </a:r>
            <a:r>
              <a:rPr lang="de-DE" sz="1400" dirty="0"/>
              <a:t> Gas Protocol (GHG- Protocol)</a:t>
            </a:r>
          </a:p>
          <a:p>
            <a:r>
              <a:rPr lang="de-DE" sz="1400" dirty="0" err="1"/>
              <a:t>reference</a:t>
            </a:r>
            <a:r>
              <a:rPr lang="de-DE" sz="1400" dirty="0"/>
              <a:t> </a:t>
            </a:r>
            <a:r>
              <a:rPr lang="de-DE" sz="1400" dirty="0" err="1"/>
              <a:t>year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2018</a:t>
            </a:r>
          </a:p>
          <a:p>
            <a:pPr lvl="1"/>
            <a:r>
              <a:rPr lang="de-DE" sz="1400" dirty="0" err="1"/>
              <a:t>before</a:t>
            </a:r>
            <a:r>
              <a:rPr lang="de-DE" sz="1400" dirty="0"/>
              <a:t> </a:t>
            </a:r>
            <a:r>
              <a:rPr lang="de-DE" sz="1400" dirty="0" err="1"/>
              <a:t>pandemic</a:t>
            </a:r>
            <a:r>
              <a:rPr lang="de-DE" sz="1400" dirty="0"/>
              <a:t> and </a:t>
            </a:r>
            <a:r>
              <a:rPr lang="de-DE" sz="1400" dirty="0" err="1"/>
              <a:t>energy</a:t>
            </a:r>
            <a:r>
              <a:rPr lang="de-DE" sz="1400" dirty="0"/>
              <a:t> </a:t>
            </a:r>
            <a:r>
              <a:rPr lang="de-DE" sz="1400" dirty="0" err="1"/>
              <a:t>crisis</a:t>
            </a:r>
            <a:endParaRPr lang="de-DE" sz="14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58AA4CC-708A-2F35-1F28-A428E914B4F4}"/>
              </a:ext>
            </a:extLst>
          </p:cNvPr>
          <p:cNvSpPr/>
          <p:nvPr/>
        </p:nvSpPr>
        <p:spPr>
          <a:xfrm>
            <a:off x="2317153" y="3867470"/>
            <a:ext cx="3026371" cy="71798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7" name="Gekrümmte Verbindung 16">
            <a:extLst>
              <a:ext uri="{FF2B5EF4-FFF2-40B4-BE49-F238E27FC236}">
                <a16:creationId xmlns:a16="http://schemas.microsoft.com/office/drawing/2014/main" id="{B3701FBF-24DE-B46A-EE2D-E7FCCA95DC4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81118" y="2365635"/>
            <a:ext cx="1778836" cy="1208507"/>
          </a:xfrm>
          <a:prstGeom prst="curvedConnector3">
            <a:avLst>
              <a:gd name="adj1" fmla="val 57074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4D7B93FB-5A56-9849-0FE7-C7C92460112B}"/>
              </a:ext>
            </a:extLst>
          </p:cNvPr>
          <p:cNvSpPr txBox="1"/>
          <p:nvPr/>
        </p:nvSpPr>
        <p:spPr>
          <a:xfrm>
            <a:off x="2724086" y="4103062"/>
            <a:ext cx="26363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000" b="1" dirty="0" err="1"/>
              <a:t>Planned</a:t>
            </a:r>
            <a:r>
              <a:rPr lang="de-DE" sz="1000" b="1" dirty="0"/>
              <a:t> </a:t>
            </a:r>
            <a:r>
              <a:rPr lang="de-DE" sz="1000" b="1" dirty="0" err="1"/>
              <a:t>waste</a:t>
            </a:r>
            <a:r>
              <a:rPr lang="de-DE" sz="1000" b="1" dirty="0"/>
              <a:t> </a:t>
            </a:r>
            <a:r>
              <a:rPr lang="de-DE" sz="1000" b="1" dirty="0" err="1"/>
              <a:t>heat</a:t>
            </a:r>
            <a:r>
              <a:rPr lang="de-DE" sz="1000" b="1" dirty="0"/>
              <a:t> </a:t>
            </a:r>
            <a:r>
              <a:rPr lang="de-DE" sz="1000" b="1" dirty="0" err="1"/>
              <a:t>utilization</a:t>
            </a:r>
            <a:r>
              <a:rPr lang="de-DE" sz="1000" b="1" dirty="0"/>
              <a:t> in </a:t>
            </a:r>
            <a:r>
              <a:rPr lang="de-DE" sz="1000" b="1" dirty="0" err="1"/>
              <a:t>the</a:t>
            </a:r>
            <a:r>
              <a:rPr lang="de-DE" sz="1000" b="1" dirty="0"/>
              <a:t> </a:t>
            </a:r>
            <a:r>
              <a:rPr lang="de-DE" sz="1000" b="1" dirty="0" err="1"/>
              <a:t>operation</a:t>
            </a:r>
            <a:r>
              <a:rPr lang="de-DE" sz="1000" b="1" dirty="0"/>
              <a:t> </a:t>
            </a:r>
            <a:r>
              <a:rPr lang="de-DE" sz="1000" b="1" dirty="0" err="1"/>
              <a:t>of</a:t>
            </a:r>
            <a:r>
              <a:rPr lang="de-DE" sz="1000" b="1" dirty="0"/>
              <a:t> FAIR</a:t>
            </a:r>
          </a:p>
        </p:txBody>
      </p:sp>
      <p:cxnSp>
        <p:nvCxnSpPr>
          <p:cNvPr id="19" name="Gekrümmte Verbindung 18">
            <a:extLst>
              <a:ext uri="{FF2B5EF4-FFF2-40B4-BE49-F238E27FC236}">
                <a16:creationId xmlns:a16="http://schemas.microsoft.com/office/drawing/2014/main" id="{A7AB9EBA-E836-CA32-B109-77A3EE4A6083}"/>
              </a:ext>
            </a:extLst>
          </p:cNvPr>
          <p:cNvCxnSpPr>
            <a:stCxn id="18" idx="2"/>
          </p:cNvCxnSpPr>
          <p:nvPr/>
        </p:nvCxnSpPr>
        <p:spPr>
          <a:xfrm rot="5400000">
            <a:off x="3435308" y="4005844"/>
            <a:ext cx="109649" cy="1104305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9DDDF9F1-0B84-8115-E38D-F0A2B7C39B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br>
              <a:rPr lang="de-DE" dirty="0"/>
            </a:br>
            <a:r>
              <a:rPr lang="de-DE" b="0" dirty="0" err="1"/>
              <a:t>Example</a:t>
            </a:r>
            <a:r>
              <a:rPr lang="de-DE" b="0" dirty="0"/>
              <a:t>:</a:t>
            </a:r>
            <a:r>
              <a:rPr lang="de-DE" dirty="0"/>
              <a:t> </a:t>
            </a:r>
            <a:r>
              <a:rPr lang="de-DE" b="0" dirty="0" err="1"/>
              <a:t>Greenhouse</a:t>
            </a:r>
            <a:r>
              <a:rPr lang="de-DE" b="0" dirty="0"/>
              <a:t> gas </a:t>
            </a:r>
            <a:r>
              <a:rPr lang="de-DE" b="0" dirty="0" err="1"/>
              <a:t>accounting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11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5795F9-0500-6CA4-FC4D-40C14681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BDD521-D4AF-9AF8-88C2-141055A86D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EAF595-1453-3D7D-3BEF-35572AF2A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51F044-7341-196D-2738-F90FB0F0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670" y="1057070"/>
            <a:ext cx="4919397" cy="3416247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67A83CA7-A1F2-A18E-87A5-225D5E8F71CC}"/>
              </a:ext>
            </a:extLst>
          </p:cNvPr>
          <p:cNvSpPr/>
          <p:nvPr/>
        </p:nvSpPr>
        <p:spPr>
          <a:xfrm>
            <a:off x="4030670" y="4458701"/>
            <a:ext cx="4919397" cy="5232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r>
              <a:rPr lang="en-US" sz="700" b="1" dirty="0">
                <a:solidFill>
                  <a:srgbClr val="1C1B19"/>
                </a:solidFill>
              </a:rPr>
              <a:t>Climate area types and average change in selected climate parameters towards the middle of the century</a:t>
            </a:r>
          </a:p>
          <a:p>
            <a:r>
              <a:rPr lang="de-DE" sz="700" dirty="0" err="1"/>
              <a:t>Map</a:t>
            </a:r>
            <a:r>
              <a:rPr lang="de-DE" sz="700" dirty="0"/>
              <a:t> </a:t>
            </a:r>
            <a:r>
              <a:rPr lang="de-DE" sz="700" dirty="0" err="1"/>
              <a:t>basis</a:t>
            </a:r>
            <a:r>
              <a:rPr lang="de-DE" sz="700" dirty="0"/>
              <a:t>: © </a:t>
            </a:r>
            <a:r>
              <a:rPr lang="de-DE" sz="700" dirty="0" err="1"/>
              <a:t>GeoBasis</a:t>
            </a:r>
            <a:r>
              <a:rPr lang="de-DE" sz="700" dirty="0"/>
              <a:t>-DE / BKG (2020), © </a:t>
            </a:r>
            <a:r>
              <a:rPr lang="de-DE" sz="700" dirty="0" err="1"/>
              <a:t>EuroGeographics</a:t>
            </a:r>
            <a:r>
              <a:rPr lang="de-DE" sz="700" dirty="0"/>
              <a:t>, Deutscher Wetterdienst, © European Union, </a:t>
            </a:r>
            <a:r>
              <a:rPr lang="de-DE" sz="700" dirty="0" err="1"/>
              <a:t>Eurac</a:t>
            </a:r>
            <a:r>
              <a:rPr lang="de-DE" sz="700" dirty="0"/>
              <a:t> Research</a:t>
            </a:r>
            <a:br>
              <a:rPr lang="de-DE" sz="700" dirty="0"/>
            </a:br>
            <a:endParaRPr lang="de-DE" sz="700" dirty="0"/>
          </a:p>
          <a:p>
            <a:r>
              <a:rPr lang="de-DE" sz="700" dirty="0"/>
              <a:t>Source: KWRA 2021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C749E02-415C-68B3-17D5-5287140537D1}"/>
              </a:ext>
            </a:extLst>
          </p:cNvPr>
          <p:cNvSpPr/>
          <p:nvPr/>
        </p:nvSpPr>
        <p:spPr>
          <a:xfrm>
            <a:off x="422567" y="3480659"/>
            <a:ext cx="3520377" cy="1374561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With this law, the German government aims to provide a binding framework for climate adaptation at federal, state and communal level.</a:t>
            </a:r>
          </a:p>
          <a:p>
            <a:endParaRPr lang="de-DE" sz="1200" b="1" dirty="0">
              <a:solidFill>
                <a:sysClr val="windowText" lastClr="000000"/>
              </a:solidFill>
            </a:endParaRPr>
          </a:p>
          <a:p>
            <a:r>
              <a:rPr lang="de-DE" sz="1200" b="1" dirty="0">
                <a:solidFill>
                  <a:sysClr val="windowText" lastClr="000000"/>
                </a:solidFill>
              </a:rPr>
              <a:t>Reporting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obligations</a:t>
            </a:r>
            <a:r>
              <a:rPr lang="de-DE" sz="1200" b="1" dirty="0">
                <a:solidFill>
                  <a:sysClr val="windowText" lastClr="000000"/>
                </a:solidFill>
              </a:rPr>
              <a:t> and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evidence</a:t>
            </a:r>
            <a:r>
              <a:rPr lang="de-DE" sz="1200" b="1" dirty="0">
                <a:solidFill>
                  <a:sysClr val="windowText" lastClr="000000"/>
                </a:solidFill>
              </a:rPr>
              <a:t>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of</a:t>
            </a:r>
            <a:r>
              <a:rPr lang="de-DE" sz="1200" b="1" dirty="0">
                <a:solidFill>
                  <a:sysClr val="windowText" lastClr="000000"/>
                </a:solidFill>
              </a:rPr>
              <a:t>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measures</a:t>
            </a:r>
            <a:r>
              <a:rPr lang="de-DE" sz="1200" b="1" dirty="0">
                <a:solidFill>
                  <a:sysClr val="windowText" lastClr="000000"/>
                </a:solidFill>
              </a:rPr>
              <a:t>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are</a:t>
            </a:r>
            <a:r>
              <a:rPr lang="de-DE" sz="1200" b="1" dirty="0">
                <a:solidFill>
                  <a:sysClr val="windowText" lastClr="000000"/>
                </a:solidFill>
              </a:rPr>
              <a:t> </a:t>
            </a:r>
            <a:r>
              <a:rPr lang="de-DE" sz="1200" b="1" dirty="0" err="1">
                <a:solidFill>
                  <a:sysClr val="windowText" lastClr="000000"/>
                </a:solidFill>
              </a:rPr>
              <a:t>expected</a:t>
            </a:r>
            <a:r>
              <a:rPr lang="de-DE" sz="1200" b="1" dirty="0">
                <a:solidFill>
                  <a:sysClr val="windowText" lastClr="000000"/>
                </a:solidFill>
              </a:rPr>
              <a:t>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A614AF1-BCEA-8783-20CB-4BDA75210199}"/>
              </a:ext>
            </a:extLst>
          </p:cNvPr>
          <p:cNvGrpSpPr/>
          <p:nvPr/>
        </p:nvGrpSpPr>
        <p:grpSpPr>
          <a:xfrm>
            <a:off x="142900" y="3794498"/>
            <a:ext cx="612000" cy="612000"/>
            <a:chOff x="567447" y="4055723"/>
            <a:chExt cx="612000" cy="612000"/>
          </a:xfrm>
        </p:grpSpPr>
        <p:sp>
          <p:nvSpPr>
            <p:cNvPr id="13" name="Ellipse 13">
              <a:extLst>
                <a:ext uri="{FF2B5EF4-FFF2-40B4-BE49-F238E27FC236}">
                  <a16:creationId xmlns:a16="http://schemas.microsoft.com/office/drawing/2014/main" id="{C9C4139A-69C0-DBE5-14F7-8EA93150F1C7}"/>
                </a:ext>
              </a:extLst>
            </p:cNvPr>
            <p:cNvSpPr/>
            <p:nvPr/>
          </p:nvSpPr>
          <p:spPr>
            <a:xfrm>
              <a:off x="567447" y="4055723"/>
              <a:ext cx="612000" cy="612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  <p:sp>
          <p:nvSpPr>
            <p:cNvPr id="14" name="Ellipse 14">
              <a:extLst>
                <a:ext uri="{FF2B5EF4-FFF2-40B4-BE49-F238E27FC236}">
                  <a16:creationId xmlns:a16="http://schemas.microsoft.com/office/drawing/2014/main" id="{80C452CE-B52D-1DB3-E89C-03625D329489}"/>
                </a:ext>
              </a:extLst>
            </p:cNvPr>
            <p:cNvSpPr/>
            <p:nvPr/>
          </p:nvSpPr>
          <p:spPr>
            <a:xfrm>
              <a:off x="603447" y="4091723"/>
              <a:ext cx="540000" cy="540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dirty="0"/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5E27742F-3183-C301-97CB-8693D77EF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39" y="3899114"/>
            <a:ext cx="404941" cy="404941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4240D458-D18A-45D8-16B3-DD59F1FA008A}"/>
              </a:ext>
            </a:extLst>
          </p:cNvPr>
          <p:cNvSpPr/>
          <p:nvPr/>
        </p:nvSpPr>
        <p:spPr>
          <a:xfrm>
            <a:off x="4686300" y="3299654"/>
            <a:ext cx="904875" cy="714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800" b="1" dirty="0">
                <a:ln w="3175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Darmstadt</a:t>
            </a:r>
          </a:p>
        </p:txBody>
      </p:sp>
      <p:sp>
        <p:nvSpPr>
          <p:cNvPr id="17" name="Raute 16">
            <a:extLst>
              <a:ext uri="{FF2B5EF4-FFF2-40B4-BE49-F238E27FC236}">
                <a16:creationId xmlns:a16="http://schemas.microsoft.com/office/drawing/2014/main" id="{CDF85697-32C4-805F-E8F1-569741AD29FE}"/>
              </a:ext>
            </a:extLst>
          </p:cNvPr>
          <p:cNvSpPr/>
          <p:nvPr/>
        </p:nvSpPr>
        <p:spPr>
          <a:xfrm>
            <a:off x="4809318" y="3312318"/>
            <a:ext cx="54000" cy="540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50D76F3-D597-49BA-946D-6566F103A917}"/>
              </a:ext>
            </a:extLst>
          </p:cNvPr>
          <p:cNvSpPr/>
          <p:nvPr/>
        </p:nvSpPr>
        <p:spPr>
          <a:xfrm>
            <a:off x="6597152" y="1895368"/>
            <a:ext cx="2352916" cy="255494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3CE03ACD-7134-33B2-0DD2-08BB4C0A4F8B}"/>
              </a:ext>
            </a:extLst>
          </p:cNvPr>
          <p:cNvCxnSpPr>
            <a:stCxn id="18" idx="1"/>
          </p:cNvCxnSpPr>
          <p:nvPr/>
        </p:nvCxnSpPr>
        <p:spPr>
          <a:xfrm flipH="1">
            <a:off x="4863318" y="2023115"/>
            <a:ext cx="1733834" cy="12765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9B882ED4-4FEC-6670-0F52-7B7C6C9AA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8" y="1062470"/>
            <a:ext cx="3257756" cy="2303848"/>
          </a:xfrm>
        </p:spPr>
        <p:txBody>
          <a:bodyPr/>
          <a:lstStyle/>
          <a:p>
            <a:r>
              <a:rPr lang="de-DE" sz="1200" dirty="0">
                <a:solidFill>
                  <a:schemeClr val="tx1"/>
                </a:solidFill>
              </a:rPr>
              <a:t>The Climate Adaptation Act (</a:t>
            </a:r>
            <a:r>
              <a:rPr lang="de-DE" sz="1200" dirty="0" err="1">
                <a:solidFill>
                  <a:schemeClr val="tx1"/>
                </a:solidFill>
              </a:rPr>
              <a:t>KAnG</a:t>
            </a:r>
            <a:r>
              <a:rPr lang="de-DE" sz="1200" dirty="0">
                <a:solidFill>
                  <a:schemeClr val="tx1"/>
                </a:solidFill>
              </a:rPr>
              <a:t>) </a:t>
            </a:r>
            <a:r>
              <a:rPr lang="de-DE" sz="1200" dirty="0" err="1">
                <a:solidFill>
                  <a:schemeClr val="tx1"/>
                </a:solidFill>
              </a:rPr>
              <a:t>has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been</a:t>
            </a:r>
            <a:r>
              <a:rPr lang="de-DE" sz="1200" dirty="0">
                <a:solidFill>
                  <a:schemeClr val="tx1"/>
                </a:solidFill>
              </a:rPr>
              <a:t> in </a:t>
            </a:r>
            <a:r>
              <a:rPr lang="de-DE" sz="1200" dirty="0" err="1">
                <a:solidFill>
                  <a:schemeClr val="tx1"/>
                </a:solidFill>
              </a:rPr>
              <a:t>force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since</a:t>
            </a:r>
            <a:r>
              <a:rPr lang="de-DE" sz="1200" dirty="0">
                <a:solidFill>
                  <a:schemeClr val="tx1"/>
                </a:solidFill>
              </a:rPr>
              <a:t> 01.06.2024</a:t>
            </a:r>
          </a:p>
          <a:p>
            <a:r>
              <a:rPr lang="de-DE" sz="1200" dirty="0">
                <a:solidFill>
                  <a:schemeClr val="tx1"/>
                </a:solidFill>
              </a:rPr>
              <a:t>GSI </a:t>
            </a:r>
            <a:r>
              <a:rPr lang="de-DE" sz="1200" dirty="0" err="1">
                <a:solidFill>
                  <a:schemeClr val="tx1"/>
                </a:solidFill>
              </a:rPr>
              <a:t>is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located</a:t>
            </a:r>
            <a:r>
              <a:rPr lang="de-DE" sz="1200" dirty="0">
                <a:solidFill>
                  <a:schemeClr val="tx1"/>
                </a:solidFill>
              </a:rPr>
              <a:t> in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warmest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region</a:t>
            </a:r>
            <a:r>
              <a:rPr lang="de-DE" sz="1200" dirty="0">
                <a:solidFill>
                  <a:schemeClr val="tx1"/>
                </a:solidFill>
              </a:rPr>
              <a:t> in Germany, </a:t>
            </a:r>
            <a:r>
              <a:rPr lang="de-DE" sz="1200" dirty="0" err="1">
                <a:solidFill>
                  <a:schemeClr val="tx1"/>
                </a:solidFill>
              </a:rPr>
              <a:t>the</a:t>
            </a:r>
            <a:r>
              <a:rPr lang="de-DE" sz="1200" dirty="0">
                <a:solidFill>
                  <a:schemeClr val="tx1"/>
                </a:solidFill>
              </a:rPr>
              <a:t> Upper Rhine Plain</a:t>
            </a:r>
          </a:p>
          <a:p>
            <a:r>
              <a:rPr lang="de-DE" sz="1200" dirty="0" err="1">
                <a:solidFill>
                  <a:schemeClr val="tx1"/>
                </a:solidFill>
              </a:rPr>
              <a:t>Examples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of</a:t>
            </a:r>
            <a:r>
              <a:rPr lang="de-DE" sz="1200" dirty="0">
                <a:solidFill>
                  <a:schemeClr val="tx1"/>
                </a:solidFill>
              </a:rPr>
              <a:t> possible </a:t>
            </a:r>
            <a:r>
              <a:rPr lang="de-DE" sz="1200" dirty="0" err="1">
                <a:solidFill>
                  <a:schemeClr val="tx1"/>
                </a:solidFill>
              </a:rPr>
              <a:t>adaptation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concepts</a:t>
            </a:r>
            <a:r>
              <a:rPr lang="de-DE" sz="1200" dirty="0">
                <a:solidFill>
                  <a:schemeClr val="tx1"/>
                </a:solidFill>
              </a:rPr>
              <a:t> and </a:t>
            </a:r>
            <a:r>
              <a:rPr lang="de-DE" sz="1200" dirty="0" err="1">
                <a:solidFill>
                  <a:schemeClr val="tx1"/>
                </a:solidFill>
              </a:rPr>
              <a:t>measures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climate-related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impacts</a:t>
            </a:r>
            <a:r>
              <a:rPr lang="de-DE" sz="1200" dirty="0">
                <a:solidFill>
                  <a:schemeClr val="tx1"/>
                </a:solidFill>
              </a:rPr>
              <a:t> such </a:t>
            </a:r>
            <a:r>
              <a:rPr lang="de-DE" sz="1200" dirty="0" err="1">
                <a:solidFill>
                  <a:schemeClr val="tx1"/>
                </a:solidFill>
              </a:rPr>
              <a:t>as</a:t>
            </a:r>
            <a:r>
              <a:rPr lang="de-DE" sz="1200" dirty="0">
                <a:solidFill>
                  <a:schemeClr val="tx1"/>
                </a:solidFill>
              </a:rPr>
              <a:t> heavy </a:t>
            </a:r>
            <a:r>
              <a:rPr lang="de-DE" sz="1200" dirty="0" err="1">
                <a:solidFill>
                  <a:schemeClr val="tx1"/>
                </a:solidFill>
              </a:rPr>
              <a:t>rainfall</a:t>
            </a:r>
            <a:r>
              <a:rPr lang="de-DE" sz="1200" dirty="0">
                <a:solidFill>
                  <a:schemeClr val="tx1"/>
                </a:solidFill>
              </a:rPr>
              <a:t>, extreme </a:t>
            </a:r>
            <a:r>
              <a:rPr lang="de-DE" sz="1200" dirty="0" err="1">
                <a:solidFill>
                  <a:schemeClr val="tx1"/>
                </a:solidFill>
              </a:rPr>
              <a:t>heat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storms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or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forest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fires</a:t>
            </a:r>
            <a:r>
              <a:rPr lang="de-DE" sz="12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de-DE" sz="1100" dirty="0">
                <a:solidFill>
                  <a:schemeClr val="tx1"/>
                </a:solidFill>
              </a:rPr>
              <a:t>Heat </a:t>
            </a:r>
            <a:r>
              <a:rPr lang="de-DE" sz="1100" dirty="0" err="1">
                <a:solidFill>
                  <a:schemeClr val="tx1"/>
                </a:solidFill>
              </a:rPr>
              <a:t>protection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measures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for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buildings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de-DE" sz="1100" dirty="0" err="1">
                <a:solidFill>
                  <a:schemeClr val="tx1"/>
                </a:solidFill>
              </a:rPr>
              <a:t>Sustainable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air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conditioning</a:t>
            </a:r>
            <a:endParaRPr lang="de-DE" sz="1100" dirty="0">
              <a:solidFill>
                <a:schemeClr val="tx1"/>
              </a:solidFill>
            </a:endParaRPr>
          </a:p>
          <a:p>
            <a:pPr lvl="1"/>
            <a:r>
              <a:rPr lang="de-DE" sz="1100" dirty="0">
                <a:solidFill>
                  <a:schemeClr val="tx1"/>
                </a:solidFill>
              </a:rPr>
              <a:t>Emergency </a:t>
            </a:r>
            <a:r>
              <a:rPr lang="de-DE" sz="1100" dirty="0" err="1">
                <a:solidFill>
                  <a:schemeClr val="tx1"/>
                </a:solidFill>
              </a:rPr>
              <a:t>scenarios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to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protect</a:t>
            </a:r>
            <a:r>
              <a:rPr lang="de-DE" sz="1100" dirty="0">
                <a:solidFill>
                  <a:schemeClr val="tx1"/>
                </a:solidFill>
              </a:rPr>
              <a:t> </a:t>
            </a:r>
            <a:r>
              <a:rPr lang="de-DE" sz="1100" dirty="0" err="1">
                <a:solidFill>
                  <a:schemeClr val="tx1"/>
                </a:solidFill>
              </a:rPr>
              <a:t>employees</a:t>
            </a:r>
            <a:r>
              <a:rPr lang="de-DE" sz="1100" dirty="0">
                <a:solidFill>
                  <a:schemeClr val="tx1"/>
                </a:solidFill>
              </a:rPr>
              <a:t> and </a:t>
            </a:r>
            <a:r>
              <a:rPr lang="de-DE" sz="1100" dirty="0" err="1">
                <a:solidFill>
                  <a:schemeClr val="tx1"/>
                </a:solidFill>
              </a:rPr>
              <a:t>facilities</a:t>
            </a:r>
            <a:endParaRPr lang="de-DE" sz="1100" dirty="0">
              <a:solidFill>
                <a:schemeClr val="tx1"/>
              </a:solidFill>
            </a:endParaRP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84D689FB-AC21-F51C-54F2-2933AC588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1. </a:t>
            </a:r>
            <a:r>
              <a:rPr lang="de-DE" dirty="0" err="1"/>
              <a:t>Sustainability</a:t>
            </a:r>
            <a:r>
              <a:rPr lang="de-DE" dirty="0"/>
              <a:t> </a:t>
            </a:r>
            <a:r>
              <a:rPr lang="de-DE" dirty="0" err="1"/>
              <a:t>management</a:t>
            </a:r>
            <a:r>
              <a:rPr lang="de-DE" dirty="0"/>
              <a:t> </a:t>
            </a:r>
            <a:br>
              <a:rPr lang="de-DE" dirty="0"/>
            </a:br>
            <a:r>
              <a:rPr lang="de-DE" b="0" dirty="0" err="1"/>
              <a:t>Example</a:t>
            </a:r>
            <a:r>
              <a:rPr lang="de-DE" b="0" dirty="0"/>
              <a:t>:</a:t>
            </a:r>
            <a:r>
              <a:rPr lang="de-DE" dirty="0"/>
              <a:t> </a:t>
            </a:r>
            <a:r>
              <a:rPr lang="de-DE" b="0" dirty="0"/>
              <a:t>Climate Adaption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1376242-7E2D-6861-FC99-2F3913A83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500D59-BEC3-B956-EFB2-F4102A4DCC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BB9463-C8AA-718F-2C23-64FAEF18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C97379D9-8659-85B8-B826-3C68D982E7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93077" y="1022726"/>
            <a:ext cx="3986985" cy="238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haltsplatzhalter 9">
            <a:extLst>
              <a:ext uri="{FF2B5EF4-FFF2-40B4-BE49-F238E27FC236}">
                <a16:creationId xmlns:a16="http://schemas.microsoft.com/office/drawing/2014/main" id="{BE26F2DC-9B78-AB7E-F8C3-0DA63F7C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07960" y="1006961"/>
            <a:ext cx="4879164" cy="243958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E119282-CD83-BFD9-1847-3B8FA56715D1}"/>
              </a:ext>
            </a:extLst>
          </p:cNvPr>
          <p:cNvSpPr txBox="1"/>
          <p:nvPr/>
        </p:nvSpPr>
        <p:spPr>
          <a:xfrm>
            <a:off x="186263" y="3556502"/>
            <a:ext cx="3740693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(10.07.2024):</a:t>
            </a:r>
          </a:p>
          <a:p>
            <a:pPr algn="l"/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0,079 €/kWh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corresponds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0,164 €/kWh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fees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energy-related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taxes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duties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endParaRPr lang="de-DE" sz="1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DE" sz="1000" u="sng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average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industry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 in Germany: 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0,25 €/kWh</a:t>
            </a:r>
          </a:p>
          <a:p>
            <a:pPr algn="l"/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GSI 2023: 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0,18 €/kWh</a:t>
            </a:r>
          </a:p>
          <a:p>
            <a:r>
              <a:rPr lang="de-DE" sz="1000" dirty="0">
                <a:latin typeface="Calibri" panose="020F0502020204030204" pitchFamily="34" charset="0"/>
                <a:cs typeface="Calibri" panose="020F0502020204030204" pitchFamily="34" charset="0"/>
              </a:rPr>
              <a:t>GSI 2013: 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0,16 €/kWh</a:t>
            </a:r>
            <a:endParaRPr lang="de-DE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0319CC7-99E8-16CD-8091-AE715396CA89}"/>
              </a:ext>
            </a:extLst>
          </p:cNvPr>
          <p:cNvSpPr txBox="1"/>
          <p:nvPr/>
        </p:nvSpPr>
        <p:spPr>
          <a:xfrm>
            <a:off x="4148666" y="3557005"/>
            <a:ext cx="4838457" cy="6001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Spot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(09.07.2024):</a:t>
            </a:r>
          </a:p>
          <a:p>
            <a:pPr algn="l"/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0,031 €/kWh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corresponds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 gas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0,061 €/kWh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fees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energy-related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taxes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duties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C42A60E-AF82-FCD8-5AA1-F26F8F985E75}"/>
              </a:ext>
            </a:extLst>
          </p:cNvPr>
          <p:cNvSpPr/>
          <p:nvPr/>
        </p:nvSpPr>
        <p:spPr>
          <a:xfrm>
            <a:off x="3332252" y="1647290"/>
            <a:ext cx="549552" cy="1370926"/>
          </a:xfrm>
          <a:prstGeom prst="rect">
            <a:avLst/>
          </a:prstGeom>
          <a:solidFill>
            <a:srgbClr val="92D050">
              <a:alpha val="2999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26EC4B-171D-5FFD-60F6-AC1D5B3B4A0F}"/>
              </a:ext>
            </a:extLst>
          </p:cNvPr>
          <p:cNvSpPr txBox="1"/>
          <p:nvPr/>
        </p:nvSpPr>
        <p:spPr>
          <a:xfrm rot="16200000">
            <a:off x="4072055" y="1412157"/>
            <a:ext cx="590668" cy="1846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600" b="1" dirty="0"/>
              <a:t>Euro/MWh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972DF8EA-7C7C-96EB-205D-60F120D92B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Market </a:t>
            </a:r>
            <a:r>
              <a:rPr lang="de-DE" b="0" dirty="0" err="1"/>
              <a:t>situation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25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DD8DF4-8C59-8B75-456A-D8CF2846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F83244-F90F-4BC8-AF2E-208AD03DA9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5F601A-6B1E-42C0-BB13-8A93CF3F94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E88FE31-B6C1-0B61-0FBA-8AEEB5049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033146"/>
            <a:ext cx="5258468" cy="362609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4F31162-6C7F-62D7-AEF9-8A994BEAC48F}"/>
              </a:ext>
            </a:extLst>
          </p:cNvPr>
          <p:cNvSpPr txBox="1"/>
          <p:nvPr/>
        </p:nvSpPr>
        <p:spPr>
          <a:xfrm>
            <a:off x="1781650" y="1383199"/>
            <a:ext cx="27903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06:00 - 07:00 Uhr: 2,33 €/kWh</a:t>
            </a:r>
            <a:endParaRPr lang="de-DE" sz="1200" b="1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8753FC9-603C-4F6A-779E-ABF28EB5ED9D}"/>
              </a:ext>
            </a:extLst>
          </p:cNvPr>
          <p:cNvSpPr txBox="1"/>
          <p:nvPr/>
        </p:nvSpPr>
        <p:spPr>
          <a:xfrm>
            <a:off x="2195308" y="1841355"/>
            <a:ext cx="279034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342900">
              <a:spcBef>
                <a:spcPct val="20000"/>
              </a:spcBef>
              <a:buClr>
                <a:srgbClr val="FDBB63"/>
              </a:buClr>
            </a:pPr>
            <a:r>
              <a:rPr lang="de-DE" sz="1200" dirty="0">
                <a:solidFill>
                  <a:srgbClr val="333333"/>
                </a:solidFill>
                <a:latin typeface="Arial"/>
                <a:cs typeface="Arial"/>
              </a:rPr>
              <a:t>20:00 - 21:00 Uhr: 1,80 €/kWh</a:t>
            </a:r>
            <a:endParaRPr lang="de-DE" sz="1200" b="1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88790D-8113-C19C-3E99-2F6A40BFF34F}"/>
              </a:ext>
            </a:extLst>
          </p:cNvPr>
          <p:cNvSpPr txBox="1"/>
          <p:nvPr/>
        </p:nvSpPr>
        <p:spPr>
          <a:xfrm>
            <a:off x="5358360" y="1033146"/>
            <a:ext cx="3639643" cy="3616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On 26.06.2024,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significant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distortions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European Power Exchange EPEX.</a:t>
            </a:r>
          </a:p>
          <a:p>
            <a:pPr algn="l"/>
            <a:endParaRPr lang="de-DE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Cause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Technical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decoupling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submarkets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accordance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merit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order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expensive power plant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still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demand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sets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price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Due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decoupling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cross-border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balancing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(e.g. 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form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favorable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overcapacities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de-DE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100" b="1" dirty="0">
                <a:latin typeface="Calibri" panose="020F0502020204030204" pitchFamily="34" charset="0"/>
                <a:cs typeface="Calibri" panose="020F0502020204030204" pitchFamily="34" charset="0"/>
              </a:rPr>
              <a:t> GSI:</a:t>
            </a: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According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initial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findings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damage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across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all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grids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€80,000; a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detailed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statement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will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requested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Enercity</a:t>
            </a: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Average power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consumption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during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period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 9.5 MW (in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comparison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campus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operation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de-DE" sz="110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100" dirty="0">
                <a:latin typeface="Calibri" panose="020F0502020204030204" pitchFamily="34" charset="0"/>
                <a:cs typeface="Calibri" panose="020F0502020204030204" pitchFamily="34" charset="0"/>
              </a:rPr>
              <a:t>. 3.5 MW) </a:t>
            </a:r>
          </a:p>
          <a:p>
            <a:pPr marL="171450" indent="-171450">
              <a:buClr>
                <a:srgbClr val="FFC000"/>
              </a:buClr>
              <a:buFont typeface="Wingdings" pitchFamily="2" charset="2"/>
              <a:buChar char="§"/>
            </a:pPr>
            <a:endParaRPr lang="de-DE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Adjustment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procurement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model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futures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market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, PPAs, ...)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minimize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risk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Clarification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0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sz="1000" b="1" dirty="0">
                <a:latin typeface="Calibri" panose="020F0502020204030204" pitchFamily="34" charset="0"/>
                <a:cs typeface="Calibri" panose="020F0502020204030204" pitchFamily="34" charset="0"/>
              </a:rPr>
              <a:t> EKM. 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4182CFE6-2AA1-9958-5630-283456D38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989473" cy="70128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</a:t>
            </a:r>
            <a:r>
              <a:rPr lang="de-DE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de-DE" dirty="0"/>
              <a:t>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 err="1"/>
              <a:t>Temporary</a:t>
            </a:r>
            <a:r>
              <a:rPr lang="de-DE" b="0" dirty="0"/>
              <a:t> </a:t>
            </a:r>
            <a:r>
              <a:rPr lang="de-DE" b="0" dirty="0" err="1"/>
              <a:t>decoupling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the</a:t>
            </a:r>
            <a:r>
              <a:rPr lang="de-DE" b="0" dirty="0"/>
              <a:t> </a:t>
            </a:r>
            <a:r>
              <a:rPr lang="de-DE" b="0" dirty="0" err="1"/>
              <a:t>energy</a:t>
            </a:r>
            <a:r>
              <a:rPr lang="de-DE" b="0" dirty="0"/>
              <a:t> </a:t>
            </a:r>
            <a:r>
              <a:rPr lang="de-DE" b="0" dirty="0" err="1"/>
              <a:t>markets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018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9C16F88-B1B1-4F61-0E8F-057C5335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1A7332-4C05-2473-9F65-7E798C93B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9816AF-5266-878D-D9C0-C9CE42294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F14041B-E482-6B66-D9EB-5560B0FFE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088015"/>
            <a:ext cx="4254365" cy="3677689"/>
          </a:xfrm>
        </p:spPr>
        <p:txBody>
          <a:bodyPr/>
          <a:lstStyle/>
          <a:p>
            <a:r>
              <a:rPr lang="de-DE" b="1" dirty="0" err="1"/>
              <a:t>electric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:</a:t>
            </a:r>
          </a:p>
          <a:p>
            <a:pPr lvl="1"/>
            <a:r>
              <a:rPr lang="de-DE" b="1" dirty="0" err="1"/>
              <a:t>approx</a:t>
            </a:r>
            <a:r>
              <a:rPr lang="de-DE" b="1" dirty="0"/>
              <a:t>. 40 </a:t>
            </a:r>
            <a:r>
              <a:rPr lang="de-DE" b="1" dirty="0" err="1"/>
              <a:t>GWh</a:t>
            </a:r>
            <a:endParaRPr lang="de-DE" b="1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b="1" dirty="0" err="1"/>
              <a:t>heating</a:t>
            </a:r>
            <a:r>
              <a:rPr lang="de-DE" b="1" dirty="0"/>
              <a:t> </a:t>
            </a:r>
            <a:r>
              <a:rPr lang="de-DE" b="1" dirty="0" err="1"/>
              <a:t>oil</a:t>
            </a:r>
            <a:r>
              <a:rPr lang="de-DE" b="1" dirty="0"/>
              <a:t>:</a:t>
            </a:r>
          </a:p>
          <a:p>
            <a:pPr lvl="1"/>
            <a:r>
              <a:rPr lang="de-DE" b="1" dirty="0" err="1"/>
              <a:t>approx</a:t>
            </a:r>
            <a:r>
              <a:rPr lang="de-DE" b="1" dirty="0"/>
              <a:t>. 0,27 </a:t>
            </a:r>
            <a:r>
              <a:rPr lang="de-DE" b="1" dirty="0" err="1"/>
              <a:t>GWh</a:t>
            </a:r>
            <a:endParaRPr lang="de-DE" b="1" dirty="0"/>
          </a:p>
          <a:p>
            <a:pPr lvl="1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emergency</a:t>
            </a:r>
            <a:r>
              <a:rPr lang="de-DE" dirty="0"/>
              <a:t> </a:t>
            </a:r>
            <a:r>
              <a:rPr lang="de-DE" dirty="0" err="1"/>
              <a:t>operating</a:t>
            </a:r>
            <a:r>
              <a:rPr lang="de-DE" dirty="0"/>
              <a:t> </a:t>
            </a:r>
            <a:r>
              <a:rPr lang="de-DE" dirty="0" err="1"/>
              <a:t>only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7FDE5A1-E27D-EA8E-4139-C13FB82D1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21" y="1743536"/>
            <a:ext cx="3962547" cy="1789917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2FAC4F6-F04F-1B8C-759D-CD37EC4DF5AA}"/>
              </a:ext>
            </a:extLst>
          </p:cNvPr>
          <p:cNvSpPr txBox="1">
            <a:spLocks/>
          </p:cNvSpPr>
          <p:nvPr/>
        </p:nvSpPr>
        <p:spPr>
          <a:xfrm>
            <a:off x="4498584" y="1095375"/>
            <a:ext cx="4254365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 err="1"/>
              <a:t>natural</a:t>
            </a:r>
            <a:r>
              <a:rPr lang="de-DE" b="1" dirty="0"/>
              <a:t> gas:</a:t>
            </a:r>
          </a:p>
          <a:p>
            <a:pPr lvl="1"/>
            <a:r>
              <a:rPr lang="de-DE" b="1" dirty="0" err="1"/>
              <a:t>approx</a:t>
            </a:r>
            <a:r>
              <a:rPr lang="de-DE" b="1" dirty="0"/>
              <a:t>. 12 </a:t>
            </a:r>
            <a:r>
              <a:rPr lang="de-DE" b="1" dirty="0" err="1"/>
              <a:t>GWh</a:t>
            </a:r>
            <a:endParaRPr lang="de-DE" b="1" dirty="0"/>
          </a:p>
          <a:p>
            <a:pPr lvl="2"/>
            <a:r>
              <a:rPr lang="de-DE" dirty="0"/>
              <a:t>95% </a:t>
            </a:r>
            <a:r>
              <a:rPr lang="de-DE" dirty="0" err="1"/>
              <a:t>heating</a:t>
            </a:r>
            <a:r>
              <a:rPr lang="de-DE" dirty="0"/>
              <a:t> and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conditioning</a:t>
            </a:r>
            <a:endParaRPr lang="de-DE" dirty="0"/>
          </a:p>
          <a:p>
            <a:pPr lvl="3"/>
            <a:r>
              <a:rPr lang="de-DE" dirty="0" err="1"/>
              <a:t>buildings</a:t>
            </a:r>
            <a:r>
              <a:rPr lang="de-DE" dirty="0"/>
              <a:t> and </a:t>
            </a:r>
            <a:r>
              <a:rPr lang="de-DE" dirty="0" err="1"/>
              <a:t>halls</a:t>
            </a:r>
            <a:r>
              <a:rPr lang="de-DE" dirty="0"/>
              <a:t> on </a:t>
            </a:r>
            <a:r>
              <a:rPr lang="de-DE" dirty="0" err="1"/>
              <a:t>campus</a:t>
            </a:r>
            <a:endParaRPr lang="de-DE" dirty="0"/>
          </a:p>
          <a:p>
            <a:pPr lvl="3"/>
            <a:r>
              <a:rPr lang="de-DE" dirty="0" err="1"/>
              <a:t>accelerator-related</a:t>
            </a:r>
            <a:r>
              <a:rPr lang="de-DE" dirty="0"/>
              <a:t> </a:t>
            </a:r>
            <a:r>
              <a:rPr lang="de-DE" dirty="0" err="1"/>
              <a:t>air</a:t>
            </a:r>
            <a:r>
              <a:rPr lang="de-DE" dirty="0"/>
              <a:t> </a:t>
            </a:r>
            <a:r>
              <a:rPr lang="de-DE" dirty="0" err="1"/>
              <a:t>conditioning</a:t>
            </a:r>
            <a:endParaRPr lang="de-DE" dirty="0"/>
          </a:p>
          <a:p>
            <a:pPr lvl="2"/>
            <a:r>
              <a:rPr lang="de-DE" dirty="0"/>
              <a:t>5% 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supply</a:t>
            </a:r>
            <a:r>
              <a:rPr lang="de-DE" dirty="0"/>
              <a:t> and </a:t>
            </a:r>
            <a:r>
              <a:rPr lang="de-DE" dirty="0" err="1"/>
              <a:t>dehumidification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years</a:t>
            </a:r>
            <a:endParaRPr lang="de-DE" dirty="0"/>
          </a:p>
          <a:p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6E63D513-B329-ADB7-2249-2E2D06B4F8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9415537"/>
              </p:ext>
            </p:extLst>
          </p:nvPr>
        </p:nvGraphicFramePr>
        <p:xfrm>
          <a:off x="4603873" y="3423497"/>
          <a:ext cx="4123182" cy="12787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8977">
                  <a:extLst>
                    <a:ext uri="{9D8B030D-6E8A-4147-A177-3AD203B41FA5}">
                      <a16:colId xmlns:a16="http://schemas.microsoft.com/office/drawing/2014/main" val="4092376167"/>
                    </a:ext>
                  </a:extLst>
                </a:gridCol>
                <a:gridCol w="2082429">
                  <a:extLst>
                    <a:ext uri="{9D8B030D-6E8A-4147-A177-3AD203B41FA5}">
                      <a16:colId xmlns:a16="http://schemas.microsoft.com/office/drawing/2014/main" val="1415223382"/>
                    </a:ext>
                  </a:extLst>
                </a:gridCol>
                <a:gridCol w="1521776">
                  <a:extLst>
                    <a:ext uri="{9D8B030D-6E8A-4147-A177-3AD203B41FA5}">
                      <a16:colId xmlns:a16="http://schemas.microsoft.com/office/drawing/2014/main" val="23412764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Year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 dirty="0" err="1">
                          <a:effectLst/>
                        </a:rPr>
                        <a:t>Electricity</a:t>
                      </a:r>
                      <a:r>
                        <a:rPr lang="de-DE" sz="1100" dirty="0">
                          <a:effectLst/>
                        </a:rPr>
                        <a:t> (</a:t>
                      </a:r>
                      <a:r>
                        <a:rPr lang="de-DE" sz="1100" dirty="0" err="1">
                          <a:effectLst/>
                        </a:rPr>
                        <a:t>GWh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 dirty="0">
                          <a:effectLst/>
                        </a:rPr>
                        <a:t>Natural gas (</a:t>
                      </a:r>
                      <a:r>
                        <a:rPr lang="de-DE" sz="1100" dirty="0" err="1">
                          <a:effectLst/>
                        </a:rPr>
                        <a:t>GWh</a:t>
                      </a:r>
                      <a:r>
                        <a:rPr lang="de-DE" sz="1100" dirty="0">
                          <a:effectLst/>
                        </a:rPr>
                        <a:t>)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93402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2018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47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2930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2019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48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14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740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2020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53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12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939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2021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62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15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52402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2022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54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100">
                          <a:effectLst/>
                        </a:rPr>
                        <a:t>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093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</a:rPr>
                        <a:t>2023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200">
                          <a:effectLst/>
                        </a:rPr>
                        <a:t>40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</a:rPr>
                        <a:t>12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4964237"/>
                  </a:ext>
                </a:extLst>
              </a:tr>
            </a:tbl>
          </a:graphicData>
        </a:graphic>
      </p:graphicFrame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ECA46BC5-02F0-5AA9-0D11-AC3F1B1D51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/>
              <a:t>2. Energy </a:t>
            </a:r>
            <a:r>
              <a:rPr lang="de-DE" dirty="0" err="1"/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/>
              <a:t>Energy </a:t>
            </a:r>
            <a:r>
              <a:rPr lang="de-DE" b="0" dirty="0" err="1"/>
              <a:t>consumption</a:t>
            </a:r>
            <a:r>
              <a:rPr lang="de-DE" b="0" dirty="0"/>
              <a:t>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077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CC9C23-52B2-A22C-103B-C8EAD336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07C6FA-58EA-D92F-F5C3-C09CEED97D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886234-B4C9-9610-7244-A7960D3FB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Jan Lindenberg |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377F325-9D0C-8C52-A5C7-63ACFF72E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090303"/>
            <a:ext cx="7772400" cy="383205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E53FC78-9363-046B-0341-22F1D6A00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93" y="4319789"/>
            <a:ext cx="1642462" cy="3374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AC3E3D1-94A8-DB06-E7E1-43DFDE817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52" y="4319790"/>
            <a:ext cx="1642462" cy="3374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07C9E99-A652-AEF8-BAE4-AA2520185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259" y="4319789"/>
            <a:ext cx="1642462" cy="3374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8C0820-09AF-7D4E-93F0-77E31176DA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887" y="4319790"/>
            <a:ext cx="1654659" cy="344803"/>
          </a:xfrm>
          <a:prstGeom prst="rect">
            <a:avLst/>
          </a:prstGeom>
        </p:spPr>
      </p:pic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FE2BB4F2-B7BE-17C3-079B-B7235F177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35" y="130629"/>
            <a:ext cx="6071291" cy="701284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 Energy </a:t>
            </a:r>
            <a:r>
              <a:rPr lang="de-DE" dirty="0" err="1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management</a:t>
            </a:r>
            <a:r>
              <a:rPr lang="de-DE" dirty="0"/>
              <a:t/>
            </a:r>
            <a:br>
              <a:rPr lang="de-DE" dirty="0"/>
            </a:br>
            <a:r>
              <a:rPr lang="de-DE" b="0" dirty="0" err="1"/>
              <a:t>Consumption</a:t>
            </a:r>
            <a:r>
              <a:rPr lang="de-DE" b="0" dirty="0"/>
              <a:t> and </a:t>
            </a:r>
            <a:r>
              <a:rPr lang="de-DE" b="0" dirty="0" err="1"/>
              <a:t>forecast</a:t>
            </a:r>
            <a:r>
              <a:rPr lang="de-DE" b="0" dirty="0"/>
              <a:t> 2024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76941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1707</Words>
  <Application>Microsoft Office PowerPoint</Application>
  <PresentationFormat>Bildschirmpräsentation (16:9)</PresentationFormat>
  <Paragraphs>519</Paragraphs>
  <Slides>16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2" baseType="lpstr">
      <vt:lpstr>Aptos Narrow</vt:lpstr>
      <vt:lpstr>Arial</vt:lpstr>
      <vt:lpstr>Calibri</vt:lpstr>
      <vt:lpstr>Times New Roman</vt:lpstr>
      <vt:lpstr>Wingdings</vt:lpstr>
      <vt:lpstr>fair-gsi-folienmaster_2017_onering</vt:lpstr>
      <vt:lpstr>7th Beam Time Retreat Sustainability aspects at GSI/FAIR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7. BTR</dc:title>
  <dc:subject/>
  <dc:creator>Jan Lindenberg</dc:creator>
  <cp:keywords/>
  <dc:description/>
  <cp:lastModifiedBy>Mattil, Annette</cp:lastModifiedBy>
  <cp:revision>188</cp:revision>
  <cp:lastPrinted>2023-08-17T13:35:38Z</cp:lastPrinted>
  <dcterms:created xsi:type="dcterms:W3CDTF">2022-07-13T13:04:35Z</dcterms:created>
  <dcterms:modified xsi:type="dcterms:W3CDTF">2024-07-12T08:53:59Z</dcterms:modified>
  <cp:category/>
</cp:coreProperties>
</file>