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7" r:id="rId3"/>
    <p:sldId id="331" r:id="rId4"/>
    <p:sldId id="332" r:id="rId5"/>
    <p:sldId id="335" r:id="rId6"/>
    <p:sldId id="336" r:id="rId7"/>
    <p:sldId id="329" r:id="rId8"/>
    <p:sldId id="333" r:id="rId9"/>
    <p:sldId id="334" r:id="rId10"/>
    <p:sldId id="325" r:id="rId11"/>
    <p:sldId id="323" r:id="rId12"/>
    <p:sldId id="321" r:id="rId13"/>
    <p:sldId id="339" r:id="rId14"/>
    <p:sldId id="324" r:id="rId15"/>
  </p:sldIdLst>
  <p:sldSz cx="12192000" cy="6858000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99FF"/>
    <a:srgbClr val="BED2E6"/>
    <a:srgbClr val="BEDCFF"/>
    <a:srgbClr val="FF9933"/>
    <a:srgbClr val="FCC4E1"/>
    <a:srgbClr val="FA8EC7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7212" autoAdjust="0"/>
  </p:normalViewPr>
  <p:slideViewPr>
    <p:cSldViewPr snapToGrid="0" snapToObjects="1">
      <p:cViewPr varScale="1">
        <p:scale>
          <a:sx n="103" d="100"/>
          <a:sy n="103" d="100"/>
        </p:scale>
        <p:origin x="78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D963F-E05D-4215-BFA9-5CE17294DA3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A1B9F8DE-104E-4881-8E82-9D3EB63FC1F9}">
      <dgm:prSet phldrT="[Text]" custT="1"/>
      <dgm:spPr/>
      <dgm:t>
        <a:bodyPr/>
        <a:lstStyle/>
        <a:p>
          <a:pPr algn="ctr"/>
          <a:r>
            <a:rPr lang="en-US" sz="1200" u="sng" dirty="0" smtClean="0"/>
            <a:t>Implementation phase</a:t>
          </a:r>
          <a:r>
            <a:rPr lang="en-US" sz="1200" dirty="0" smtClean="0"/>
            <a:t>
Software adaptation: </a:t>
          </a:r>
          <a:br>
            <a:rPr lang="en-US" sz="1200" dirty="0" smtClean="0"/>
          </a:br>
          <a:r>
            <a:rPr lang="en-US" sz="1200" dirty="0" smtClean="0"/>
            <a:t>Inclusion of additional experimental areas; </a:t>
          </a:r>
          <a:br>
            <a:rPr lang="en-US" sz="1200" dirty="0" smtClean="0"/>
          </a:br>
          <a:r>
            <a:rPr lang="en-US" sz="1200" dirty="0" smtClean="0"/>
            <a:t>password management; </a:t>
          </a:r>
          <a:br>
            <a:rPr lang="en-US" sz="1200" dirty="0" smtClean="0"/>
          </a:br>
          <a:r>
            <a:rPr lang="en-US" sz="1200" dirty="0" smtClean="0"/>
            <a:t>selection of the server
starting from July 2023
by ACO/IND</a:t>
          </a:r>
          <a:endParaRPr lang="de-DE" sz="1200" b="1" i="1" dirty="0"/>
        </a:p>
      </dgm:t>
    </dgm:pt>
    <dgm:pt modelId="{0006EE0F-A5D0-41CC-9D84-3D5118749AE2}" type="parTrans" cxnId="{0BD0A25F-523E-4937-A725-DF5D17419F4E}">
      <dgm:prSet/>
      <dgm:spPr/>
      <dgm:t>
        <a:bodyPr/>
        <a:lstStyle/>
        <a:p>
          <a:endParaRPr lang="de-DE"/>
        </a:p>
      </dgm:t>
    </dgm:pt>
    <dgm:pt modelId="{934C1AF5-B875-43E3-83BC-8BCF1A1B43FD}" type="sibTrans" cxnId="{0BD0A25F-523E-4937-A725-DF5D17419F4E}">
      <dgm:prSet/>
      <dgm:spPr/>
      <dgm:t>
        <a:bodyPr/>
        <a:lstStyle/>
        <a:p>
          <a:endParaRPr lang="de-DE"/>
        </a:p>
      </dgm:t>
    </dgm:pt>
    <dgm:pt modelId="{ADF5DCCD-15A5-4162-A992-87B27B91DC85}">
      <dgm:prSet phldrT="[Text]" custT="1"/>
      <dgm:spPr/>
      <dgm:t>
        <a:bodyPr/>
        <a:lstStyle/>
        <a:p>
          <a:r>
            <a:rPr lang="en-US" sz="1200" dirty="0" smtClean="0"/>
            <a:t>Test phase
until autumn 2023
by IND &amp; ARP</a:t>
          </a:r>
          <a:r>
            <a:rPr lang="de-DE" sz="1100" dirty="0"/>
            <a:t/>
          </a:r>
          <a:br>
            <a:rPr lang="de-DE" sz="1100" dirty="0"/>
          </a:br>
          <a:endParaRPr lang="de-DE" sz="1100" dirty="0"/>
        </a:p>
      </dgm:t>
    </dgm:pt>
    <dgm:pt modelId="{F51AF9F4-2E57-468E-B5AB-4549E719F947}" type="parTrans" cxnId="{1DE5A923-CD79-43C8-A514-5DD2610AF753}">
      <dgm:prSet/>
      <dgm:spPr/>
      <dgm:t>
        <a:bodyPr/>
        <a:lstStyle/>
        <a:p>
          <a:endParaRPr lang="de-DE"/>
        </a:p>
      </dgm:t>
    </dgm:pt>
    <dgm:pt modelId="{9C615436-800D-4A41-ADEE-2282914EF8D8}" type="sibTrans" cxnId="{1DE5A923-CD79-43C8-A514-5DD2610AF753}">
      <dgm:prSet/>
      <dgm:spPr/>
      <dgm:t>
        <a:bodyPr/>
        <a:lstStyle/>
        <a:p>
          <a:endParaRPr lang="de-DE"/>
        </a:p>
      </dgm:t>
    </dgm:pt>
    <dgm:pt modelId="{9D3E72CE-4865-4542-B023-8D0B0BA9C104}">
      <dgm:prSet phldrT="[Text]" custT="1"/>
      <dgm:spPr/>
      <dgm:t>
        <a:bodyPr/>
        <a:lstStyle/>
        <a:p>
          <a:r>
            <a:rPr lang="en-US" sz="1200" dirty="0" smtClean="0"/>
            <a:t>Engineering
Beam time
Nov 2023
with
updated system</a:t>
          </a:r>
          <a:endParaRPr lang="de-DE" sz="1200" dirty="0" smtClean="0"/>
        </a:p>
        <a:p>
          <a:r>
            <a:rPr lang="de-DE" sz="1200" dirty="0" smtClean="0"/>
            <a:t> </a:t>
          </a:r>
          <a:r>
            <a:rPr lang="de-DE" sz="1200" dirty="0"/>
            <a:t/>
          </a:r>
          <a:br>
            <a:rPr lang="de-DE" sz="1200" dirty="0"/>
          </a:br>
          <a:endParaRPr lang="de-DE" sz="1200" dirty="0"/>
        </a:p>
      </dgm:t>
    </dgm:pt>
    <dgm:pt modelId="{0592FDD9-CA94-43A1-AC37-964D28B0CA06}" type="parTrans" cxnId="{CD43F6DD-6FBE-44B3-A700-23EDEFBB38E7}">
      <dgm:prSet/>
      <dgm:spPr/>
      <dgm:t>
        <a:bodyPr/>
        <a:lstStyle/>
        <a:p>
          <a:endParaRPr lang="de-DE"/>
        </a:p>
      </dgm:t>
    </dgm:pt>
    <dgm:pt modelId="{7277687B-6C7A-4926-99D1-B24B19C67303}" type="sibTrans" cxnId="{CD43F6DD-6FBE-44B3-A700-23EDEFBB38E7}">
      <dgm:prSet/>
      <dgm:spPr/>
      <dgm:t>
        <a:bodyPr/>
        <a:lstStyle/>
        <a:p>
          <a:endParaRPr lang="de-DE"/>
        </a:p>
      </dgm:t>
    </dgm:pt>
    <dgm:pt modelId="{10C844B0-3FAE-41A4-A64E-13A1B2EAE2FA}">
      <dgm:prSet phldrT="[Text]" custT="1"/>
      <dgm:spPr/>
      <dgm:t>
        <a:bodyPr/>
        <a:lstStyle/>
        <a:p>
          <a:r>
            <a:rPr lang="de-DE" sz="1200" dirty="0" smtClean="0"/>
            <a:t>End </a:t>
          </a:r>
          <a:r>
            <a:rPr lang="de-DE" sz="1200" dirty="0" err="1" smtClean="0"/>
            <a:t>of</a:t>
          </a:r>
          <a:r>
            <a:rPr lang="de-DE" sz="1200" dirty="0" smtClean="0"/>
            <a:t> </a:t>
          </a:r>
          <a:r>
            <a:rPr lang="de-DE" sz="1200" dirty="0" err="1" smtClean="0"/>
            <a:t>beamtime</a:t>
          </a:r>
          <a:endParaRPr lang="de-DE" sz="1200" dirty="0"/>
        </a:p>
        <a:p>
          <a:r>
            <a:rPr lang="de-DE" sz="1200" dirty="0" smtClean="0"/>
            <a:t>June 2023</a:t>
          </a:r>
          <a:endParaRPr lang="de-DE" sz="1200" dirty="0"/>
        </a:p>
      </dgm:t>
    </dgm:pt>
    <dgm:pt modelId="{8FDF6056-9D6B-47F4-96BC-6CFCAB0B998A}" type="parTrans" cxnId="{77487521-EE73-43EA-B692-FE2B1ECA5E85}">
      <dgm:prSet/>
      <dgm:spPr/>
      <dgm:t>
        <a:bodyPr/>
        <a:lstStyle/>
        <a:p>
          <a:endParaRPr lang="de-DE"/>
        </a:p>
      </dgm:t>
    </dgm:pt>
    <dgm:pt modelId="{96A53ED7-3F08-4C8E-BBE6-1530FECFE491}" type="sibTrans" cxnId="{77487521-EE73-43EA-B692-FE2B1ECA5E85}">
      <dgm:prSet/>
      <dgm:spPr/>
      <dgm:t>
        <a:bodyPr/>
        <a:lstStyle/>
        <a:p>
          <a:endParaRPr lang="de-DE"/>
        </a:p>
      </dgm:t>
    </dgm:pt>
    <dgm:pt modelId="{8E78D2A2-1A31-4B62-A0C2-102A30E620D1}">
      <dgm:prSet phldrT="[Text]" custT="1"/>
      <dgm:spPr/>
      <dgm:t>
        <a:bodyPr/>
        <a:lstStyle/>
        <a:p>
          <a:r>
            <a:rPr lang="en-US" sz="1200" dirty="0" smtClean="0"/>
            <a:t>Concept development </a:t>
          </a:r>
        </a:p>
        <a:p>
          <a:r>
            <a:rPr lang="en-US" sz="1200" dirty="0" smtClean="0"/>
            <a:t>and risk assessment</a:t>
          </a:r>
        </a:p>
        <a:p>
          <a:r>
            <a:rPr lang="en-US" sz="1200" dirty="0" smtClean="0"/>
            <a:t> Server update </a:t>
          </a:r>
        </a:p>
        <a:p>
          <a:r>
            <a:rPr lang="en-US" sz="1200" dirty="0" smtClean="0"/>
            <a:t>User interface modernization</a:t>
          </a:r>
          <a:endParaRPr lang="de-DE" sz="1200" i="1" dirty="0"/>
        </a:p>
      </dgm:t>
    </dgm:pt>
    <dgm:pt modelId="{AEAAFDB8-00C7-4FEA-A1E1-93AB45B1B1D4}" type="parTrans" cxnId="{567B1CD9-4E62-49F0-9CA9-E88612FE7480}">
      <dgm:prSet/>
      <dgm:spPr/>
      <dgm:t>
        <a:bodyPr/>
        <a:lstStyle/>
        <a:p>
          <a:endParaRPr lang="de-DE"/>
        </a:p>
      </dgm:t>
    </dgm:pt>
    <dgm:pt modelId="{577A83DB-41C8-4EA1-9FE5-A433101B5890}" type="sibTrans" cxnId="{567B1CD9-4E62-49F0-9CA9-E88612FE7480}">
      <dgm:prSet/>
      <dgm:spPr/>
      <dgm:t>
        <a:bodyPr/>
        <a:lstStyle/>
        <a:p>
          <a:endParaRPr lang="de-DE"/>
        </a:p>
      </dgm:t>
    </dgm:pt>
    <dgm:pt modelId="{3673F465-0C2F-4DE4-A78D-CDDD881676E7}" type="pres">
      <dgm:prSet presAssocID="{2D5D963F-E05D-4215-BFA9-5CE17294DA30}" presName="CompostProcess" presStyleCnt="0">
        <dgm:presLayoutVars>
          <dgm:dir/>
          <dgm:resizeHandles val="exact"/>
        </dgm:presLayoutVars>
      </dgm:prSet>
      <dgm:spPr/>
    </dgm:pt>
    <dgm:pt modelId="{FB2A039E-A8C6-49D3-9B8B-A50053870A8C}" type="pres">
      <dgm:prSet presAssocID="{2D5D963F-E05D-4215-BFA9-5CE17294DA30}" presName="arrow" presStyleLbl="bgShp" presStyleIdx="0" presStyleCnt="1"/>
      <dgm:spPr/>
    </dgm:pt>
    <dgm:pt modelId="{ADC76791-DF31-4EE4-A7ED-A2D5737F196D}" type="pres">
      <dgm:prSet presAssocID="{2D5D963F-E05D-4215-BFA9-5CE17294DA30}" presName="linearProcess" presStyleCnt="0"/>
      <dgm:spPr/>
    </dgm:pt>
    <dgm:pt modelId="{56250845-EE97-4358-B546-7F5F32F4F593}" type="pres">
      <dgm:prSet presAssocID="{8E78D2A2-1A31-4B62-A0C2-102A30E620D1}" presName="textNode" presStyleLbl="node1" presStyleIdx="0" presStyleCnt="5" custScaleX="570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994E8D-A573-42BE-851C-E5337384A184}" type="pres">
      <dgm:prSet presAssocID="{577A83DB-41C8-4EA1-9FE5-A433101B5890}" presName="sibTrans" presStyleCnt="0"/>
      <dgm:spPr/>
    </dgm:pt>
    <dgm:pt modelId="{57D66684-EFD9-4C57-9784-F323C4FA55A1}" type="pres">
      <dgm:prSet presAssocID="{10C844B0-3FAE-41A4-A64E-13A1B2EAE2FA}" presName="textNode" presStyleLbl="node1" presStyleIdx="1" presStyleCnt="5" custScaleX="33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0804DD-BC74-4226-A644-22DE6C58B08A}" type="pres">
      <dgm:prSet presAssocID="{96A53ED7-3F08-4C8E-BBE6-1530FECFE491}" presName="sibTrans" presStyleCnt="0"/>
      <dgm:spPr/>
    </dgm:pt>
    <dgm:pt modelId="{487782DB-A69D-452C-B0C6-CDAFC52F6865}" type="pres">
      <dgm:prSet presAssocID="{A1B9F8DE-104E-4881-8E82-9D3EB63FC1F9}" presName="textNode" presStyleLbl="node1" presStyleIdx="2" presStyleCnt="5" custScaleX="1695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20932A-B362-4FF0-81AA-5BFA0D38851F}" type="pres">
      <dgm:prSet presAssocID="{934C1AF5-B875-43E3-83BC-8BCF1A1B43FD}" presName="sibTrans" presStyleCnt="0"/>
      <dgm:spPr/>
    </dgm:pt>
    <dgm:pt modelId="{E494F0CC-74F9-4A65-A2BE-D283859835E0}" type="pres">
      <dgm:prSet presAssocID="{ADF5DCCD-15A5-4162-A992-87B27B91DC85}" presName="textNode" presStyleLbl="node1" presStyleIdx="3" presStyleCnt="5" custScaleX="388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595DBC-25F8-4309-87AB-7622DD4FD7F6}" type="pres">
      <dgm:prSet presAssocID="{9C615436-800D-4A41-ADEE-2282914EF8D8}" presName="sibTrans" presStyleCnt="0"/>
      <dgm:spPr/>
    </dgm:pt>
    <dgm:pt modelId="{42BFAC80-D5D6-4C2A-8787-177768A1C8BE}" type="pres">
      <dgm:prSet presAssocID="{9D3E72CE-4865-4542-B023-8D0B0BA9C104}" presName="textNode" presStyleLbl="node1" presStyleIdx="4" presStyleCnt="5" custScaleX="413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46C379-15BD-4879-9B10-BB21B0C5DE36}" type="presOf" srcId="{2D5D963F-E05D-4215-BFA9-5CE17294DA30}" destId="{3673F465-0C2F-4DE4-A78D-CDDD881676E7}" srcOrd="0" destOrd="0" presId="urn:microsoft.com/office/officeart/2005/8/layout/hProcess9"/>
    <dgm:cxn modelId="{C8D9BC4D-A198-433E-B0B1-2E93AD2B118E}" type="presOf" srcId="{A1B9F8DE-104E-4881-8E82-9D3EB63FC1F9}" destId="{487782DB-A69D-452C-B0C6-CDAFC52F6865}" srcOrd="0" destOrd="0" presId="urn:microsoft.com/office/officeart/2005/8/layout/hProcess9"/>
    <dgm:cxn modelId="{E5A563FF-201A-4C97-8059-A8924DCAC8DD}" type="presOf" srcId="{ADF5DCCD-15A5-4162-A992-87B27B91DC85}" destId="{E494F0CC-74F9-4A65-A2BE-D283859835E0}" srcOrd="0" destOrd="0" presId="urn:microsoft.com/office/officeart/2005/8/layout/hProcess9"/>
    <dgm:cxn modelId="{567B1CD9-4E62-49F0-9CA9-E88612FE7480}" srcId="{2D5D963F-E05D-4215-BFA9-5CE17294DA30}" destId="{8E78D2A2-1A31-4B62-A0C2-102A30E620D1}" srcOrd="0" destOrd="0" parTransId="{AEAAFDB8-00C7-4FEA-A1E1-93AB45B1B1D4}" sibTransId="{577A83DB-41C8-4EA1-9FE5-A433101B5890}"/>
    <dgm:cxn modelId="{C63FF370-E1D9-4080-83C3-DA465F9FD24D}" type="presOf" srcId="{9D3E72CE-4865-4542-B023-8D0B0BA9C104}" destId="{42BFAC80-D5D6-4C2A-8787-177768A1C8BE}" srcOrd="0" destOrd="0" presId="urn:microsoft.com/office/officeart/2005/8/layout/hProcess9"/>
    <dgm:cxn modelId="{CE2B834D-C4F9-49FD-928E-B33137CD5E89}" type="presOf" srcId="{10C844B0-3FAE-41A4-A64E-13A1B2EAE2FA}" destId="{57D66684-EFD9-4C57-9784-F323C4FA55A1}" srcOrd="0" destOrd="0" presId="urn:microsoft.com/office/officeart/2005/8/layout/hProcess9"/>
    <dgm:cxn modelId="{CD43F6DD-6FBE-44B3-A700-23EDEFBB38E7}" srcId="{2D5D963F-E05D-4215-BFA9-5CE17294DA30}" destId="{9D3E72CE-4865-4542-B023-8D0B0BA9C104}" srcOrd="4" destOrd="0" parTransId="{0592FDD9-CA94-43A1-AC37-964D28B0CA06}" sibTransId="{7277687B-6C7A-4926-99D1-B24B19C67303}"/>
    <dgm:cxn modelId="{B1017733-FF0B-4A22-8B56-D3992CB12DA1}" type="presOf" srcId="{8E78D2A2-1A31-4B62-A0C2-102A30E620D1}" destId="{56250845-EE97-4358-B546-7F5F32F4F593}" srcOrd="0" destOrd="0" presId="urn:microsoft.com/office/officeart/2005/8/layout/hProcess9"/>
    <dgm:cxn modelId="{1DE5A923-CD79-43C8-A514-5DD2610AF753}" srcId="{2D5D963F-E05D-4215-BFA9-5CE17294DA30}" destId="{ADF5DCCD-15A5-4162-A992-87B27B91DC85}" srcOrd="3" destOrd="0" parTransId="{F51AF9F4-2E57-468E-B5AB-4549E719F947}" sibTransId="{9C615436-800D-4A41-ADEE-2282914EF8D8}"/>
    <dgm:cxn modelId="{77487521-EE73-43EA-B692-FE2B1ECA5E85}" srcId="{2D5D963F-E05D-4215-BFA9-5CE17294DA30}" destId="{10C844B0-3FAE-41A4-A64E-13A1B2EAE2FA}" srcOrd="1" destOrd="0" parTransId="{8FDF6056-9D6B-47F4-96BC-6CFCAB0B998A}" sibTransId="{96A53ED7-3F08-4C8E-BBE6-1530FECFE491}"/>
    <dgm:cxn modelId="{0BD0A25F-523E-4937-A725-DF5D17419F4E}" srcId="{2D5D963F-E05D-4215-BFA9-5CE17294DA30}" destId="{A1B9F8DE-104E-4881-8E82-9D3EB63FC1F9}" srcOrd="2" destOrd="0" parTransId="{0006EE0F-A5D0-41CC-9D84-3D5118749AE2}" sibTransId="{934C1AF5-B875-43E3-83BC-8BCF1A1B43FD}"/>
    <dgm:cxn modelId="{F9A5FA35-AE8C-4F5A-A0E5-F7BA19F42495}" type="presParOf" srcId="{3673F465-0C2F-4DE4-A78D-CDDD881676E7}" destId="{FB2A039E-A8C6-49D3-9B8B-A50053870A8C}" srcOrd="0" destOrd="0" presId="urn:microsoft.com/office/officeart/2005/8/layout/hProcess9"/>
    <dgm:cxn modelId="{55DE5690-32A6-47A8-9472-A8C8EC65F30A}" type="presParOf" srcId="{3673F465-0C2F-4DE4-A78D-CDDD881676E7}" destId="{ADC76791-DF31-4EE4-A7ED-A2D5737F196D}" srcOrd="1" destOrd="0" presId="urn:microsoft.com/office/officeart/2005/8/layout/hProcess9"/>
    <dgm:cxn modelId="{F35619FF-F5D9-4A81-8AB6-4010623FF838}" type="presParOf" srcId="{ADC76791-DF31-4EE4-A7ED-A2D5737F196D}" destId="{56250845-EE97-4358-B546-7F5F32F4F593}" srcOrd="0" destOrd="0" presId="urn:microsoft.com/office/officeart/2005/8/layout/hProcess9"/>
    <dgm:cxn modelId="{89CD5204-56F6-4A6E-82FB-A13A2AAFA1C4}" type="presParOf" srcId="{ADC76791-DF31-4EE4-A7ED-A2D5737F196D}" destId="{40994E8D-A573-42BE-851C-E5337384A184}" srcOrd="1" destOrd="0" presId="urn:microsoft.com/office/officeart/2005/8/layout/hProcess9"/>
    <dgm:cxn modelId="{13750F66-4EB9-4001-91C3-B2E5F44018FA}" type="presParOf" srcId="{ADC76791-DF31-4EE4-A7ED-A2D5737F196D}" destId="{57D66684-EFD9-4C57-9784-F323C4FA55A1}" srcOrd="2" destOrd="0" presId="urn:microsoft.com/office/officeart/2005/8/layout/hProcess9"/>
    <dgm:cxn modelId="{A708519D-EE49-4B3A-802A-F462B27D67C3}" type="presParOf" srcId="{ADC76791-DF31-4EE4-A7ED-A2D5737F196D}" destId="{EA0804DD-BC74-4226-A644-22DE6C58B08A}" srcOrd="3" destOrd="0" presId="urn:microsoft.com/office/officeart/2005/8/layout/hProcess9"/>
    <dgm:cxn modelId="{337FB888-231D-480A-84CE-6A310270D018}" type="presParOf" srcId="{ADC76791-DF31-4EE4-A7ED-A2D5737F196D}" destId="{487782DB-A69D-452C-B0C6-CDAFC52F6865}" srcOrd="4" destOrd="0" presId="urn:microsoft.com/office/officeart/2005/8/layout/hProcess9"/>
    <dgm:cxn modelId="{89EB8FD0-D918-4912-8192-FF6CB57DEC45}" type="presParOf" srcId="{ADC76791-DF31-4EE4-A7ED-A2D5737F196D}" destId="{9520932A-B362-4FF0-81AA-5BFA0D38851F}" srcOrd="5" destOrd="0" presId="urn:microsoft.com/office/officeart/2005/8/layout/hProcess9"/>
    <dgm:cxn modelId="{DACF3877-3ED9-435E-A017-B1EBFEA8EEF7}" type="presParOf" srcId="{ADC76791-DF31-4EE4-A7ED-A2D5737F196D}" destId="{E494F0CC-74F9-4A65-A2BE-D283859835E0}" srcOrd="6" destOrd="0" presId="urn:microsoft.com/office/officeart/2005/8/layout/hProcess9"/>
    <dgm:cxn modelId="{0D244CA1-6B63-4059-B830-CF2D981BFDAC}" type="presParOf" srcId="{ADC76791-DF31-4EE4-A7ED-A2D5737F196D}" destId="{6C595DBC-25F8-4309-87AB-7622DD4FD7F6}" srcOrd="7" destOrd="0" presId="urn:microsoft.com/office/officeart/2005/8/layout/hProcess9"/>
    <dgm:cxn modelId="{622D7D63-09BC-4982-8343-4C53C8EA4171}" type="presParOf" srcId="{ADC76791-DF31-4EE4-A7ED-A2D5737F196D}" destId="{42BFAC80-D5D6-4C2A-8787-177768A1C8B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A039E-A8C6-49D3-9B8B-A50053870A8C}">
      <dsp:nvSpPr>
        <dsp:cNvPr id="0" name=""/>
        <dsp:cNvSpPr/>
      </dsp:nvSpPr>
      <dsp:spPr>
        <a:xfrm>
          <a:off x="832808" y="0"/>
          <a:ext cx="9438496" cy="45736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50845-EE97-4358-B546-7F5F32F4F593}">
      <dsp:nvSpPr>
        <dsp:cNvPr id="0" name=""/>
        <dsp:cNvSpPr/>
      </dsp:nvSpPr>
      <dsp:spPr>
        <a:xfrm>
          <a:off x="4934" y="1372084"/>
          <a:ext cx="1585564" cy="18294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Concept development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and risk assessment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Server update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User interface modernization</a:t>
          </a:r>
          <a:endParaRPr lang="de-DE" sz="1200" i="1" kern="1200" dirty="0"/>
        </a:p>
      </dsp:txBody>
      <dsp:txXfrm>
        <a:off x="82335" y="1449485"/>
        <a:ext cx="1430762" cy="1674644"/>
      </dsp:txXfrm>
    </dsp:sp>
    <dsp:sp modelId="{57D66684-EFD9-4C57-9784-F323C4FA55A1}">
      <dsp:nvSpPr>
        <dsp:cNvPr id="0" name=""/>
        <dsp:cNvSpPr/>
      </dsp:nvSpPr>
      <dsp:spPr>
        <a:xfrm>
          <a:off x="2004529" y="1372084"/>
          <a:ext cx="917011" cy="1829446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End </a:t>
          </a:r>
          <a:r>
            <a:rPr lang="de-DE" sz="1200" kern="1200" dirty="0" err="1" smtClean="0"/>
            <a:t>of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beamtime</a:t>
          </a:r>
          <a:endParaRPr lang="de-DE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June 2023</a:t>
          </a:r>
          <a:endParaRPr lang="de-DE" sz="1200" kern="1200" dirty="0"/>
        </a:p>
      </dsp:txBody>
      <dsp:txXfrm>
        <a:off x="2049294" y="1416849"/>
        <a:ext cx="827481" cy="1739916"/>
      </dsp:txXfrm>
    </dsp:sp>
    <dsp:sp modelId="{487782DB-A69D-452C-B0C6-CDAFC52F6865}">
      <dsp:nvSpPr>
        <dsp:cNvPr id="0" name=""/>
        <dsp:cNvSpPr/>
      </dsp:nvSpPr>
      <dsp:spPr>
        <a:xfrm>
          <a:off x="3335570" y="1372084"/>
          <a:ext cx="4707647" cy="1829446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/>
            <a:t>Implementation phase</a:t>
          </a:r>
          <a:r>
            <a:rPr lang="en-US" sz="1200" kern="1200" dirty="0" smtClean="0"/>
            <a:t>
Software adaptation: </a:t>
          </a:r>
          <a:br>
            <a:rPr lang="en-US" sz="1200" kern="1200" dirty="0" smtClean="0"/>
          </a:br>
          <a:r>
            <a:rPr lang="en-US" sz="1200" kern="1200" dirty="0" smtClean="0"/>
            <a:t>Inclusion of additional experimental areas; </a:t>
          </a:r>
          <a:br>
            <a:rPr lang="en-US" sz="1200" kern="1200" dirty="0" smtClean="0"/>
          </a:br>
          <a:r>
            <a:rPr lang="en-US" sz="1200" kern="1200" dirty="0" smtClean="0"/>
            <a:t>password management; </a:t>
          </a:r>
          <a:br>
            <a:rPr lang="en-US" sz="1200" kern="1200" dirty="0" smtClean="0"/>
          </a:br>
          <a:r>
            <a:rPr lang="en-US" sz="1200" kern="1200" dirty="0" smtClean="0"/>
            <a:t>selection of the server
starting from July 2023
by ACO/IND</a:t>
          </a:r>
          <a:endParaRPr lang="de-DE" sz="1200" b="1" i="1" kern="1200" dirty="0"/>
        </a:p>
      </dsp:txBody>
      <dsp:txXfrm>
        <a:off x="3424876" y="1461390"/>
        <a:ext cx="4529035" cy="1650834"/>
      </dsp:txXfrm>
    </dsp:sp>
    <dsp:sp modelId="{E494F0CC-74F9-4A65-A2BE-D283859835E0}">
      <dsp:nvSpPr>
        <dsp:cNvPr id="0" name=""/>
        <dsp:cNvSpPr/>
      </dsp:nvSpPr>
      <dsp:spPr>
        <a:xfrm>
          <a:off x="8457248" y="1372084"/>
          <a:ext cx="1078595" cy="1829446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 phase
until autumn 2023
by IND &amp; ARP</a:t>
          </a:r>
          <a:r>
            <a:rPr lang="de-DE" sz="1100" kern="1200" dirty="0"/>
            <a:t/>
          </a:r>
          <a:br>
            <a:rPr lang="de-DE" sz="1100" kern="1200" dirty="0"/>
          </a:br>
          <a:endParaRPr lang="de-DE" sz="1100" kern="1200" dirty="0"/>
        </a:p>
      </dsp:txBody>
      <dsp:txXfrm>
        <a:off x="8509901" y="1424737"/>
        <a:ext cx="973289" cy="1724140"/>
      </dsp:txXfrm>
    </dsp:sp>
    <dsp:sp modelId="{42BFAC80-D5D6-4C2A-8787-177768A1C8BE}">
      <dsp:nvSpPr>
        <dsp:cNvPr id="0" name=""/>
        <dsp:cNvSpPr/>
      </dsp:nvSpPr>
      <dsp:spPr>
        <a:xfrm>
          <a:off x="9949873" y="1372084"/>
          <a:ext cx="1149305" cy="182944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Engineering
Beam time
Nov 2023
with
updated system</a:t>
          </a:r>
          <a:endParaRPr lang="de-DE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 </a:t>
          </a:r>
          <a:r>
            <a:rPr lang="de-DE" sz="1200" kern="1200" dirty="0"/>
            <a:t/>
          </a:r>
          <a:br>
            <a:rPr lang="de-DE" sz="1200" kern="1200" dirty="0"/>
          </a:br>
          <a:endParaRPr lang="de-DE" sz="1200" kern="1200" dirty="0"/>
        </a:p>
      </dsp:txBody>
      <dsp:txXfrm>
        <a:off x="10005977" y="1428188"/>
        <a:ext cx="1037097" cy="171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10.07.2024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10.07.2024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1156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Zwischen-Titelmasterformat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19990" y="6552644"/>
            <a:ext cx="993197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111496" y="6552644"/>
            <a:ext cx="548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198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1" y="271336"/>
            <a:ext cx="7446047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2612" y="6552644"/>
            <a:ext cx="458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6197600" y="6552644"/>
            <a:ext cx="4400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6159260" y="6552644"/>
            <a:ext cx="4439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12" y="583588"/>
            <a:ext cx="1121252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85009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85009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124756" y="6552644"/>
            <a:ext cx="4473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88" y="430945"/>
            <a:ext cx="796699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816964" y="5709891"/>
            <a:ext cx="8810021" cy="779866"/>
          </a:xfrm>
        </p:spPr>
        <p:txBody>
          <a:bodyPr/>
          <a:lstStyle/>
          <a:p>
            <a:pPr lvl="1" algn="ctr"/>
            <a:r>
              <a:rPr lang="de-DE" sz="1400" dirty="0"/>
              <a:t/>
            </a:r>
            <a:br>
              <a:rPr lang="de-DE" sz="1400" dirty="0"/>
            </a:br>
            <a:r>
              <a:rPr lang="de-DE" sz="4000" dirty="0" smtClean="0"/>
              <a:t/>
            </a:r>
            <a:br>
              <a:rPr lang="de-DE" sz="4000" dirty="0" smtClean="0"/>
            </a:br>
            <a:endParaRPr lang="de-DE" sz="4000" b="0" dirty="0"/>
          </a:p>
        </p:txBody>
      </p:sp>
      <p:sp>
        <p:nvSpPr>
          <p:cNvPr id="2" name="Rechteck 1"/>
          <p:cNvSpPr/>
          <p:nvPr/>
        </p:nvSpPr>
        <p:spPr>
          <a:xfrm>
            <a:off x="2972895" y="3060220"/>
            <a:ext cx="61995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ea typeface="+mj-ea"/>
                <a:cs typeface="Arial"/>
              </a:rPr>
              <a:t>Access Control System</a:t>
            </a:r>
            <a:r>
              <a:rPr lang="de-DE" sz="3200" b="1" dirty="0" smtClean="0">
                <a:ea typeface="+mj-ea"/>
                <a:cs typeface="Arial"/>
              </a:rPr>
              <a:t> </a:t>
            </a:r>
            <a:r>
              <a:rPr lang="de-DE" sz="3200" b="1" dirty="0" smtClean="0">
                <a:ea typeface="+mj-ea"/>
                <a:cs typeface="Arial"/>
              </a:rPr>
              <a:t>TVS</a:t>
            </a:r>
          </a:p>
          <a:p>
            <a:pPr algn="ctr"/>
            <a:r>
              <a:rPr lang="de-DE" sz="800" b="1" dirty="0" smtClean="0">
                <a:ea typeface="+mj-ea"/>
                <a:cs typeface="Arial"/>
              </a:rPr>
              <a:t> </a:t>
            </a:r>
            <a:endParaRPr lang="de-DE" sz="800" b="1" dirty="0" smtClean="0">
              <a:ea typeface="+mj-ea"/>
              <a:cs typeface="Arial"/>
            </a:endParaRPr>
          </a:p>
          <a:p>
            <a:pPr algn="ctr"/>
            <a:r>
              <a:rPr lang="de-DE" sz="2400" b="1" dirty="0" smtClean="0">
                <a:ea typeface="+mj-ea"/>
                <a:cs typeface="Arial"/>
              </a:rPr>
              <a:t>Status </a:t>
            </a:r>
            <a:endParaRPr lang="de-DE" sz="2400" b="1" dirty="0" smtClean="0">
              <a:ea typeface="+mj-ea"/>
              <a:cs typeface="Arial"/>
            </a:endParaRPr>
          </a:p>
          <a:p>
            <a:pPr algn="ctr"/>
            <a:r>
              <a:rPr lang="de-DE" sz="2400" b="1" dirty="0" smtClean="0">
                <a:ea typeface="+mj-ea"/>
                <a:cs typeface="Arial"/>
              </a:rPr>
              <a:t>&amp;</a:t>
            </a:r>
            <a:endParaRPr lang="de-DE" sz="2400" b="1" dirty="0" smtClean="0">
              <a:ea typeface="+mj-ea"/>
              <a:cs typeface="Arial"/>
            </a:endParaRPr>
          </a:p>
          <a:p>
            <a:pPr algn="ctr"/>
            <a:r>
              <a:rPr lang="de-DE" sz="2400" b="1" dirty="0" smtClean="0">
                <a:ea typeface="+mj-ea"/>
                <a:cs typeface="Arial"/>
              </a:rPr>
              <a:t>Plans </a:t>
            </a:r>
            <a:r>
              <a:rPr lang="de-DE" sz="2400" b="1" dirty="0" err="1" smtClean="0">
                <a:ea typeface="+mj-ea"/>
                <a:cs typeface="Arial"/>
              </a:rPr>
              <a:t>for</a:t>
            </a:r>
            <a:r>
              <a:rPr lang="de-DE" sz="2400" b="1" dirty="0" smtClean="0">
                <a:ea typeface="+mj-ea"/>
                <a:cs typeface="Arial"/>
              </a:rPr>
              <a:t> </a:t>
            </a:r>
            <a:r>
              <a:rPr lang="de-DE" sz="2400" b="1" dirty="0" err="1" smtClean="0">
                <a:ea typeface="+mj-ea"/>
                <a:cs typeface="Arial"/>
              </a:rPr>
              <a:t>access</a:t>
            </a:r>
            <a:r>
              <a:rPr lang="de-DE" sz="2400" b="1" dirty="0" smtClean="0">
                <a:ea typeface="+mj-ea"/>
                <a:cs typeface="Arial"/>
              </a:rPr>
              <a:t> </a:t>
            </a:r>
            <a:r>
              <a:rPr lang="de-DE" sz="2400" b="1" dirty="0" err="1" smtClean="0">
                <a:ea typeface="+mj-ea"/>
                <a:cs typeface="Arial"/>
              </a:rPr>
              <a:t>regulation</a:t>
            </a:r>
            <a:r>
              <a:rPr lang="de-DE" sz="2400" b="1" dirty="0" smtClean="0">
                <a:ea typeface="+mj-ea"/>
                <a:cs typeface="Arial"/>
              </a:rPr>
              <a:t> in 2025</a:t>
            </a:r>
          </a:p>
          <a:p>
            <a:pPr algn="ctr"/>
            <a:endParaRPr lang="de-DE" sz="2400" b="1" dirty="0">
              <a:ea typeface="+mj-ea"/>
              <a:cs typeface="Arial"/>
            </a:endParaRPr>
          </a:p>
          <a:p>
            <a:pPr algn="ctr"/>
            <a:r>
              <a:rPr lang="de-DE" sz="2400" dirty="0" smtClean="0">
                <a:ea typeface="+mj-ea"/>
                <a:cs typeface="Arial"/>
              </a:rPr>
              <a:t>T. Radon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sz="1000" dirty="0" smtClean="0"/>
              <a:t>2/3</a:t>
            </a:r>
            <a:endParaRPr lang="de-DE" sz="1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End of February 2024 (beaming time), inspection </a:t>
            </a:r>
            <a:r>
              <a:rPr lang="en-US" sz="2000" dirty="0" smtClean="0">
                <a:latin typeface="+mn-lt"/>
              </a:rPr>
              <a:t>tour</a:t>
            </a:r>
          </a:p>
          <a:p>
            <a:r>
              <a:rPr lang="en-US" sz="2000" dirty="0" smtClean="0">
                <a:latin typeface="+mn-lt"/>
              </a:rPr>
              <a:t>Faraday </a:t>
            </a:r>
            <a:r>
              <a:rPr lang="en-US" sz="2000" dirty="0">
                <a:latin typeface="+mn-lt"/>
              </a:rPr>
              <a:t>Cup UXCDK6 was not retracted, although the corresponding key switch had been </a:t>
            </a:r>
            <a:r>
              <a:rPr lang="en-US" sz="2000" dirty="0" smtClean="0">
                <a:latin typeface="+mn-lt"/>
              </a:rPr>
              <a:t>operated</a:t>
            </a:r>
          </a:p>
          <a:p>
            <a:r>
              <a:rPr lang="en-US" sz="2000" dirty="0" smtClean="0">
                <a:latin typeface="+mn-lt"/>
              </a:rPr>
              <a:t>Check </a:t>
            </a:r>
            <a:r>
              <a:rPr lang="en-US" sz="2000" dirty="0">
                <a:latin typeface="+mn-lt"/>
              </a:rPr>
              <a:t>of the drive by BEA </a:t>
            </a:r>
            <a:r>
              <a:rPr lang="en-US" sz="2000" dirty="0" smtClean="0">
                <a:latin typeface="+mn-lt"/>
              </a:rPr>
              <a:t>on-call</a:t>
            </a:r>
          </a:p>
          <a:p>
            <a:pPr lvl="1"/>
            <a:r>
              <a:rPr lang="en-US" dirty="0" smtClean="0">
                <a:latin typeface="+mn-lt"/>
              </a:rPr>
              <a:t>Fault </a:t>
            </a:r>
            <a:r>
              <a:rPr lang="en-US" dirty="0">
                <a:latin typeface="+mn-lt"/>
              </a:rPr>
              <a:t>was not found despite intensive </a:t>
            </a:r>
            <a:r>
              <a:rPr lang="en-US" dirty="0" smtClean="0">
                <a:latin typeface="+mn-lt"/>
              </a:rPr>
              <a:t>search</a:t>
            </a:r>
          </a:p>
          <a:p>
            <a:r>
              <a:rPr lang="en-US" sz="2000" dirty="0" smtClean="0"/>
              <a:t>Rad. Prot. Officer of UNILAC </a:t>
            </a:r>
            <a:r>
              <a:rPr lang="en-US" sz="2000" dirty="0"/>
              <a:t>stopped </a:t>
            </a:r>
            <a:r>
              <a:rPr lang="en-US" sz="2000" dirty="0" smtClean="0"/>
              <a:t>beam </a:t>
            </a:r>
            <a:r>
              <a:rPr lang="en-US" sz="2000" dirty="0"/>
              <a:t>operation in the X </a:t>
            </a:r>
            <a:r>
              <a:rPr lang="en-US" sz="2000" dirty="0" smtClean="0"/>
              <a:t>branch</a:t>
            </a:r>
          </a:p>
          <a:p>
            <a:r>
              <a:rPr lang="en-US" sz="2000" dirty="0" smtClean="0">
                <a:latin typeface="+mn-lt"/>
              </a:rPr>
              <a:t>BEA </a:t>
            </a:r>
            <a:r>
              <a:rPr lang="en-US" sz="2000" dirty="0">
                <a:latin typeface="+mn-lt"/>
              </a:rPr>
              <a:t>was able to put the drive back into operation the following </a:t>
            </a:r>
            <a:r>
              <a:rPr lang="en-US" sz="2000" dirty="0" smtClean="0">
                <a:latin typeface="+mn-lt"/>
              </a:rPr>
              <a:t>morning</a:t>
            </a:r>
          </a:p>
          <a:p>
            <a:r>
              <a:rPr lang="en-US" sz="2000" dirty="0" smtClean="0">
                <a:latin typeface="+mn-lt"/>
              </a:rPr>
              <a:t>Beam </a:t>
            </a:r>
            <a:r>
              <a:rPr lang="en-US" sz="2000" dirty="0">
                <a:latin typeface="+mn-lt"/>
              </a:rPr>
              <a:t>operation continued </a:t>
            </a:r>
            <a:r>
              <a:rPr lang="en-US" sz="2000" dirty="0" smtClean="0">
                <a:latin typeface="+mn-lt"/>
              </a:rPr>
              <a:t>during </a:t>
            </a:r>
            <a:r>
              <a:rPr lang="en-US" sz="2000" dirty="0">
                <a:latin typeface="+mn-lt"/>
              </a:rPr>
              <a:t>the morning until the SSB </a:t>
            </a:r>
            <a:r>
              <a:rPr lang="en-US" sz="2000" dirty="0" smtClean="0">
                <a:latin typeface="+mn-lt"/>
              </a:rPr>
              <a:t>arrived</a:t>
            </a:r>
          </a:p>
          <a:p>
            <a:r>
              <a:rPr lang="en-US" sz="2000" dirty="0" smtClean="0">
                <a:latin typeface="+mn-lt"/>
              </a:rPr>
              <a:t>For </a:t>
            </a:r>
            <a:r>
              <a:rPr lang="en-US" sz="2000" dirty="0">
                <a:latin typeface="+mn-lt"/>
              </a:rPr>
              <a:t>the rest of the </a:t>
            </a:r>
            <a:r>
              <a:rPr lang="en-US" sz="2000" dirty="0" smtClean="0">
                <a:latin typeface="+mn-lt"/>
              </a:rPr>
              <a:t>beam </a:t>
            </a:r>
            <a:r>
              <a:rPr lang="en-US" sz="2000" dirty="0">
                <a:latin typeface="+mn-lt"/>
              </a:rPr>
              <a:t>time, </a:t>
            </a:r>
            <a:r>
              <a:rPr lang="en-US" sz="2000" dirty="0"/>
              <a:t>access control by the TVS for UNILAC operation and experimental operation in EH was not </a:t>
            </a:r>
            <a:r>
              <a:rPr lang="en-US" sz="2000" dirty="0" smtClean="0"/>
              <a:t>permitted by RPO UNILAC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In parallel door </a:t>
            </a:r>
            <a:r>
              <a:rPr lang="en-US" sz="2000" dirty="0">
                <a:latin typeface="+mn-lt"/>
              </a:rPr>
              <a:t>malfunction at Y6 during a search </a:t>
            </a:r>
            <a:r>
              <a:rPr lang="en-US" sz="2000" dirty="0" smtClean="0">
                <a:latin typeface="+mn-lt"/>
              </a:rPr>
              <a:t>process discovered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3221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sz="1000" dirty="0" smtClean="0"/>
              <a:t>3/3</a:t>
            </a:r>
            <a:endParaRPr lang="de-DE" sz="1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Continuation of beam time </a:t>
            </a:r>
            <a:r>
              <a:rPr lang="en-US" sz="2000" dirty="0"/>
              <a:t>with chains and locks at the </a:t>
            </a:r>
            <a:r>
              <a:rPr lang="en-US" sz="2000" dirty="0" smtClean="0"/>
              <a:t>entrances</a:t>
            </a:r>
          </a:p>
          <a:p>
            <a:r>
              <a:rPr lang="en-US" sz="2000" dirty="0" smtClean="0"/>
              <a:t>Beam cups </a:t>
            </a:r>
            <a:r>
              <a:rPr lang="en-US" sz="2000" dirty="0"/>
              <a:t>in front of </a:t>
            </a:r>
            <a:r>
              <a:rPr lang="en-US" sz="2000" dirty="0" smtClean="0"/>
              <a:t>caves </a:t>
            </a:r>
            <a:r>
              <a:rPr lang="en-US" sz="2000" dirty="0"/>
              <a:t>X0, X1-3, X4-5, X6, X7 and X8 were brought into </a:t>
            </a:r>
            <a:r>
              <a:rPr lang="en-US" sz="2000" dirty="0" smtClean="0"/>
              <a:t>safe </a:t>
            </a:r>
            <a:r>
              <a:rPr lang="en-US" sz="2000" dirty="0"/>
              <a:t>position (end position inside) and then the control voltage was removed to rule out a malfunction of </a:t>
            </a:r>
            <a:r>
              <a:rPr lang="en-US" sz="2000" dirty="0" smtClean="0"/>
              <a:t>the cups.</a:t>
            </a:r>
          </a:p>
          <a:p>
            <a:r>
              <a:rPr lang="en-US" sz="2000" dirty="0"/>
              <a:t>Establishment of a fixed procedure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access </a:t>
            </a:r>
            <a:r>
              <a:rPr lang="en-US" sz="2000" dirty="0"/>
              <a:t>to the caves with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radiation </a:t>
            </a:r>
            <a:r>
              <a:rPr lang="en-US" sz="2000" dirty="0"/>
              <a:t>protection shift staff and HKR </a:t>
            </a:r>
            <a:endParaRPr lang="en-US" sz="2000" dirty="0" smtClean="0"/>
          </a:p>
          <a:p>
            <a:r>
              <a:rPr lang="en-US" sz="2000" dirty="0"/>
              <a:t>H</a:t>
            </a:r>
            <a:r>
              <a:rPr lang="en-US" sz="2000" dirty="0" smtClean="0"/>
              <a:t>eavy </a:t>
            </a:r>
            <a:r>
              <a:rPr lang="en-US" sz="2000" dirty="0"/>
              <a:t>burden for the radiation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protection </a:t>
            </a:r>
            <a:r>
              <a:rPr lang="en-US" sz="2000" dirty="0"/>
              <a:t>shift staff due to numerous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access </a:t>
            </a:r>
            <a:r>
              <a:rPr lang="en-US" sz="2000" dirty="0"/>
              <a:t>requests </a:t>
            </a:r>
            <a:endParaRPr lang="en-US" sz="2000" dirty="0" smtClean="0"/>
          </a:p>
          <a:p>
            <a:r>
              <a:rPr lang="en-US" sz="2000" dirty="0" smtClean="0"/>
              <a:t>Slight </a:t>
            </a:r>
            <a:r>
              <a:rPr lang="en-US" sz="2000" dirty="0"/>
              <a:t>relief by delegating the access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control </a:t>
            </a:r>
            <a:r>
              <a:rPr lang="en-US" sz="2000" dirty="0"/>
              <a:t>to SSBs from TASCA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Cave X8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44" y="3107864"/>
            <a:ext cx="5759450" cy="302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69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Meeting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Authorities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9486" y="1273403"/>
            <a:ext cx="10949112" cy="49035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On May 15, 2024, conversation with </a:t>
            </a:r>
            <a:r>
              <a:rPr lang="en-US" sz="2000" dirty="0" smtClean="0">
                <a:latin typeface="+mn-lt"/>
              </a:rPr>
              <a:t>Hessian Ministry for Agriculture and Environment (HMLU)</a:t>
            </a:r>
          </a:p>
          <a:p>
            <a:pPr lvl="1"/>
            <a:r>
              <a:rPr lang="en-US" dirty="0" smtClean="0">
                <a:latin typeface="+mn-lt"/>
              </a:rPr>
              <a:t>TVS in operation for a long time, no longer state of the art, with specific defects</a:t>
            </a:r>
          </a:p>
          <a:p>
            <a:pPr lvl="1"/>
            <a:r>
              <a:rPr lang="en-US" dirty="0" smtClean="0">
                <a:latin typeface="+mn-lt"/>
              </a:rPr>
              <a:t>beam time continuation in </a:t>
            </a:r>
            <a:r>
              <a:rPr lang="en-US" dirty="0">
                <a:latin typeface="+mn-lt"/>
              </a:rPr>
              <a:t>the UNLILAC/TK/EH area with chains and padlocks </a:t>
            </a:r>
            <a:r>
              <a:rPr lang="en-US" dirty="0" smtClean="0">
                <a:latin typeface="+mn-lt"/>
              </a:rPr>
              <a:t>and locked</a:t>
            </a:r>
            <a:r>
              <a:rPr lang="en-US" dirty="0">
                <a:latin typeface="+mn-lt"/>
              </a:rPr>
              <a:t>, non-remote-controlled </a:t>
            </a:r>
            <a:r>
              <a:rPr lang="en-US" dirty="0" smtClean="0">
                <a:latin typeface="+mn-lt"/>
              </a:rPr>
              <a:t>beam cups</a:t>
            </a:r>
          </a:p>
          <a:p>
            <a:pPr lvl="1"/>
            <a:r>
              <a:rPr lang="en-US" dirty="0" smtClean="0">
                <a:latin typeface="+mn-lt"/>
              </a:rPr>
              <a:t>In </a:t>
            </a:r>
            <a:r>
              <a:rPr lang="en-US" dirty="0">
                <a:latin typeface="+mn-lt"/>
              </a:rPr>
              <a:t>planning: </a:t>
            </a:r>
            <a:r>
              <a:rPr lang="en-US" dirty="0" smtClean="0">
                <a:latin typeface="+mn-lt"/>
              </a:rPr>
              <a:t>Modernization of the </a:t>
            </a:r>
            <a:r>
              <a:rPr lang="en-US" dirty="0">
                <a:latin typeface="+mn-lt"/>
              </a:rPr>
              <a:t>TVS up to </a:t>
            </a:r>
            <a:r>
              <a:rPr lang="en-US" dirty="0" smtClean="0">
                <a:latin typeface="+mn-lt"/>
              </a:rPr>
              <a:t>state </a:t>
            </a:r>
            <a:r>
              <a:rPr lang="en-US" dirty="0">
                <a:latin typeface="+mn-lt"/>
              </a:rPr>
              <a:t>of the art </a:t>
            </a:r>
          </a:p>
          <a:p>
            <a:pPr lvl="2"/>
            <a:r>
              <a:rPr lang="en-US" sz="2000" dirty="0" smtClean="0">
                <a:latin typeface="+mn-lt"/>
              </a:rPr>
              <a:t>targeted achievement </a:t>
            </a:r>
            <a:r>
              <a:rPr lang="en-US" sz="2000" dirty="0">
                <a:latin typeface="+mn-lt"/>
              </a:rPr>
              <a:t>in 2025</a:t>
            </a:r>
            <a:r>
              <a:rPr lang="en-US" sz="2000" dirty="0" smtClean="0">
                <a:latin typeface="+mn-lt"/>
              </a:rPr>
              <a:t>.</a:t>
            </a:r>
          </a:p>
          <a:p>
            <a:r>
              <a:rPr lang="en-US" sz="2000" dirty="0" smtClean="0">
                <a:latin typeface="+mn-lt"/>
              </a:rPr>
              <a:t>Interim </a:t>
            </a:r>
            <a:r>
              <a:rPr lang="en-US" sz="2000" dirty="0">
                <a:latin typeface="+mn-lt"/>
              </a:rPr>
              <a:t>report to HMLU planned after the start of phase 2</a:t>
            </a:r>
            <a:endParaRPr lang="de-DE" sz="20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142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Plans for access control in the 2025 beam </a:t>
            </a:r>
            <a:r>
              <a:rPr lang="en-US" dirty="0" smtClean="0"/>
              <a:t>time</a:t>
            </a:r>
            <a:r>
              <a:rPr lang="de-DE" dirty="0" smtClean="0"/>
              <a:t> </a:t>
            </a:r>
            <a:r>
              <a:rPr lang="de-DE" sz="1100" dirty="0" smtClean="0"/>
              <a:t>1/2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Error of the </a:t>
            </a:r>
            <a:r>
              <a:rPr lang="en-US" sz="2000" dirty="0" smtClean="0"/>
              <a:t>beam cup </a:t>
            </a:r>
            <a:r>
              <a:rPr lang="en-US" sz="2000" dirty="0"/>
              <a:t>was NOT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displayed </a:t>
            </a:r>
            <a:r>
              <a:rPr lang="en-US" sz="2000" dirty="0"/>
              <a:t>on the switch </a:t>
            </a:r>
            <a:r>
              <a:rPr lang="en-US" sz="2000" dirty="0" smtClean="0"/>
              <a:t>panel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feedback of the </a:t>
            </a:r>
            <a:r>
              <a:rPr lang="en-US" sz="2000" dirty="0" smtClean="0"/>
              <a:t>beam cup </a:t>
            </a:r>
            <a:r>
              <a:rPr lang="en-US" sz="2000" dirty="0"/>
              <a:t>position </a:t>
            </a:r>
            <a:r>
              <a:rPr lang="en-US" sz="2000" dirty="0" smtClean="0"/>
              <a:t>available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Installation </a:t>
            </a:r>
            <a:r>
              <a:rPr lang="en-US" sz="2000" dirty="0"/>
              <a:t>of the actual readout of the </a:t>
            </a:r>
            <a:r>
              <a:rPr lang="en-US" sz="2000" dirty="0" smtClean="0"/>
              <a:t>beam cup </a:t>
            </a:r>
            <a:br>
              <a:rPr lang="en-US" sz="2000" dirty="0" smtClean="0"/>
            </a:br>
            <a:r>
              <a:rPr lang="en-US" sz="2000" dirty="0" smtClean="0"/>
              <a:t>position </a:t>
            </a:r>
            <a:r>
              <a:rPr lang="en-US" sz="2000" dirty="0"/>
              <a:t>on the switch panel </a:t>
            </a:r>
            <a:r>
              <a:rPr lang="en-US" sz="2000" dirty="0" smtClean="0"/>
              <a:t>at Easter 2024</a:t>
            </a:r>
            <a:br>
              <a:rPr lang="en-US" sz="2000" dirty="0" smtClean="0"/>
            </a:br>
            <a:r>
              <a:rPr lang="en-US" sz="2000" dirty="0" smtClean="0"/>
              <a:t>by BEA</a:t>
            </a:r>
          </a:p>
          <a:p>
            <a:r>
              <a:rPr lang="en-US" sz="2000" dirty="0" smtClean="0"/>
              <a:t>Measure </a:t>
            </a:r>
            <a:r>
              <a:rPr lang="en-US" sz="2000" dirty="0"/>
              <a:t>was not accepted by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RPO </a:t>
            </a:r>
            <a:r>
              <a:rPr lang="en-US" sz="2000" dirty="0"/>
              <a:t>UNILAC because </a:t>
            </a:r>
            <a:r>
              <a:rPr lang="en-US" sz="2000" dirty="0" smtClean="0"/>
              <a:t>readout </a:t>
            </a:r>
            <a:r>
              <a:rPr lang="en-US" sz="2000" dirty="0"/>
              <a:t>without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SIL </a:t>
            </a:r>
            <a:r>
              <a:rPr lang="en-US" sz="2000" dirty="0"/>
              <a:t>or PL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09" y="1479496"/>
            <a:ext cx="5316714" cy="15342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09" y="3596120"/>
            <a:ext cx="5273497" cy="29629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162408" y="3133480"/>
            <a:ext cx="466499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b="1" dirty="0" smtClean="0"/>
              <a:t>beam </a:t>
            </a:r>
            <a:r>
              <a:rPr lang="de-DE" sz="1200" b="1" dirty="0" err="1" smtClean="0"/>
              <a:t>cup</a:t>
            </a:r>
            <a:r>
              <a:rPr lang="de-DE" sz="1200" b="1" dirty="0"/>
              <a:t> </a:t>
            </a:r>
            <a:r>
              <a:rPr lang="de-DE" sz="1200" b="1" dirty="0" err="1" smtClean="0"/>
              <a:t>switch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panel</a:t>
            </a:r>
            <a:r>
              <a:rPr lang="de-DE" sz="1200" b="1" dirty="0" smtClean="0"/>
              <a:t> </a:t>
            </a:r>
            <a:r>
              <a:rPr lang="de-DE" sz="1200" b="1" dirty="0"/>
              <a:t> 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old</a:t>
            </a:r>
            <a:r>
              <a:rPr lang="de-DE" sz="1200" b="1" dirty="0" smtClean="0"/>
              <a:t>    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  </a:t>
            </a:r>
            <a:r>
              <a:rPr lang="de-DE" sz="1200" b="1" dirty="0" err="1" smtClean="0"/>
              <a:t>new</a:t>
            </a:r>
            <a:endParaRPr lang="de-DE" sz="1200" b="1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9339943" y="3133480"/>
            <a:ext cx="0" cy="138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10800000" flipV="1">
            <a:off x="10266784" y="3271979"/>
            <a:ext cx="0" cy="138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0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1" y="271336"/>
            <a:ext cx="8505423" cy="787557"/>
          </a:xfrm>
        </p:spPr>
        <p:txBody>
          <a:bodyPr>
            <a:normAutofit/>
          </a:bodyPr>
          <a:lstStyle/>
          <a:p>
            <a:r>
              <a:rPr lang="en-US" dirty="0"/>
              <a:t>Plans for access control in the 2025 beam time</a:t>
            </a:r>
            <a:r>
              <a:rPr lang="de-DE" dirty="0"/>
              <a:t> </a:t>
            </a:r>
            <a:r>
              <a:rPr lang="de-DE" sz="1000" dirty="0" smtClean="0"/>
              <a:t>2/2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Upcoming </a:t>
            </a:r>
            <a:r>
              <a:rPr lang="en-US" sz="2000" dirty="0" smtClean="0"/>
              <a:t>check </a:t>
            </a:r>
            <a:r>
              <a:rPr lang="en-US" sz="2000" dirty="0"/>
              <a:t>of TVS components and </a:t>
            </a:r>
            <a:r>
              <a:rPr lang="en-US" sz="2000" dirty="0" smtClean="0"/>
              <a:t>states</a:t>
            </a:r>
          </a:p>
          <a:p>
            <a:r>
              <a:rPr lang="en-US" sz="2000" dirty="0" smtClean="0"/>
              <a:t>Possibly </a:t>
            </a:r>
            <a:r>
              <a:rPr lang="en-US" sz="2000" dirty="0"/>
              <a:t>another external fix for a software error in the control </a:t>
            </a:r>
            <a:r>
              <a:rPr lang="en-US" sz="2000" dirty="0" smtClean="0"/>
              <a:t>system</a:t>
            </a:r>
          </a:p>
          <a:p>
            <a:r>
              <a:rPr lang="en-US" sz="2000" dirty="0" smtClean="0"/>
              <a:t>Another </a:t>
            </a:r>
            <a:r>
              <a:rPr lang="en-US" sz="2000" dirty="0"/>
              <a:t>meeting with the authorities </a:t>
            </a:r>
            <a:r>
              <a:rPr lang="en-US" sz="2000" dirty="0" smtClean="0"/>
              <a:t>planned</a:t>
            </a:r>
          </a:p>
          <a:p>
            <a:pPr lvl="1"/>
            <a:r>
              <a:rPr lang="en-US" dirty="0" smtClean="0"/>
              <a:t>Presentation </a:t>
            </a:r>
            <a:r>
              <a:rPr lang="en-US" dirty="0"/>
              <a:t>of the reading of the </a:t>
            </a:r>
            <a:r>
              <a:rPr lang="en-US" dirty="0" smtClean="0"/>
              <a:t>cup positions an its intended usage </a:t>
            </a:r>
          </a:p>
          <a:p>
            <a:pPr lvl="1"/>
            <a:r>
              <a:rPr lang="en-US" dirty="0" smtClean="0"/>
              <a:t>Envisaged additional measures</a:t>
            </a:r>
          </a:p>
          <a:p>
            <a:pPr lvl="2"/>
            <a:r>
              <a:rPr lang="en-US" sz="2000" dirty="0" smtClean="0"/>
              <a:t>Mandatory </a:t>
            </a:r>
            <a:r>
              <a:rPr lang="en-US" sz="2000" dirty="0"/>
              <a:t>wearing of an active personal dosimeter when entering TVS </a:t>
            </a:r>
            <a:r>
              <a:rPr lang="en-US" sz="2000" dirty="0" smtClean="0"/>
              <a:t>controlled areas</a:t>
            </a:r>
          </a:p>
          <a:p>
            <a:pPr lvl="2"/>
            <a:r>
              <a:rPr lang="en-US" sz="2000" dirty="0" smtClean="0"/>
              <a:t>Specified </a:t>
            </a:r>
            <a:r>
              <a:rPr lang="en-US" sz="2000" dirty="0"/>
              <a:t>procedure for entry, observing the personal dosimeter in prescribed </a:t>
            </a:r>
            <a:r>
              <a:rPr lang="en-US" sz="2000" dirty="0" smtClean="0"/>
              <a:t>steps</a:t>
            </a:r>
          </a:p>
          <a:p>
            <a:pPr lvl="2"/>
            <a:r>
              <a:rPr lang="en-US" sz="2000" dirty="0" smtClean="0"/>
              <a:t>Possibly </a:t>
            </a:r>
            <a:r>
              <a:rPr lang="en-US" sz="2000" dirty="0"/>
              <a:t>additional local dosimeters at </a:t>
            </a:r>
            <a:r>
              <a:rPr lang="en-US" sz="2000" dirty="0" smtClean="0"/>
              <a:t>entrances</a:t>
            </a:r>
          </a:p>
          <a:p>
            <a:pPr lvl="2"/>
            <a:r>
              <a:rPr lang="en-US" sz="2000" dirty="0" smtClean="0"/>
              <a:t>Possibly </a:t>
            </a:r>
            <a:r>
              <a:rPr lang="en-US" sz="2000" dirty="0"/>
              <a:t>video transmission of the switch panel in </a:t>
            </a:r>
            <a:r>
              <a:rPr lang="en-US" sz="2000" dirty="0" smtClean="0"/>
              <a:t>HKR</a:t>
            </a:r>
          </a:p>
          <a:p>
            <a:r>
              <a:rPr lang="en-US" sz="2000" dirty="0" smtClean="0"/>
              <a:t>Implementation </a:t>
            </a:r>
            <a:r>
              <a:rPr lang="en-US" sz="2000" dirty="0"/>
              <a:t>of the </a:t>
            </a:r>
            <a:r>
              <a:rPr lang="en-US" sz="2000" dirty="0" smtClean="0"/>
              <a:t>beam </a:t>
            </a:r>
            <a:r>
              <a:rPr lang="en-US" sz="2000" dirty="0"/>
              <a:t>time with the </a:t>
            </a:r>
            <a:r>
              <a:rPr lang="en-US" sz="2000" dirty="0" smtClean="0"/>
              <a:t>above measures </a:t>
            </a:r>
            <a:r>
              <a:rPr lang="en-US" sz="2000" dirty="0"/>
              <a:t>shown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the approval of the authorities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790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Introduction / </a:t>
            </a:r>
            <a:r>
              <a:rPr lang="en-US" sz="2000" dirty="0" smtClean="0"/>
              <a:t>Status</a:t>
            </a:r>
          </a:p>
          <a:p>
            <a:r>
              <a:rPr lang="en-US" sz="2000" dirty="0" smtClean="0"/>
              <a:t>Concrete </a:t>
            </a:r>
            <a:r>
              <a:rPr lang="en-US" sz="2000" dirty="0"/>
              <a:t>plan for 2-stage </a:t>
            </a:r>
            <a:r>
              <a:rPr lang="en-US" sz="2000" dirty="0" smtClean="0"/>
              <a:t>modernization</a:t>
            </a:r>
          </a:p>
          <a:p>
            <a:r>
              <a:rPr lang="en-US" sz="2000" dirty="0" smtClean="0"/>
              <a:t>Requirements </a:t>
            </a:r>
            <a:r>
              <a:rPr lang="en-US" sz="2000" dirty="0"/>
              <a:t>for phase </a:t>
            </a:r>
            <a:r>
              <a:rPr lang="en-US" sz="2000" dirty="0" smtClean="0"/>
              <a:t>1</a:t>
            </a:r>
          </a:p>
          <a:p>
            <a:r>
              <a:rPr lang="en-US" sz="2000" dirty="0" smtClean="0"/>
              <a:t>Schedule for modernization </a:t>
            </a:r>
            <a:r>
              <a:rPr lang="en-US" sz="2000" dirty="0"/>
              <a:t>phase 1 </a:t>
            </a:r>
            <a:endParaRPr lang="en-US" sz="2000" dirty="0" smtClean="0"/>
          </a:p>
          <a:p>
            <a:r>
              <a:rPr lang="en-US" sz="2000" dirty="0" smtClean="0"/>
              <a:t>Fault </a:t>
            </a:r>
            <a:r>
              <a:rPr lang="en-US" sz="2000" dirty="0"/>
              <a:t>detection and </a:t>
            </a:r>
            <a:r>
              <a:rPr lang="en-US" sz="2000" dirty="0" smtClean="0"/>
              <a:t>correction</a:t>
            </a:r>
          </a:p>
          <a:p>
            <a:r>
              <a:rPr lang="en-US" sz="2000" dirty="0" smtClean="0"/>
              <a:t>Ad </a:t>
            </a:r>
            <a:r>
              <a:rPr lang="en-US" sz="2000" dirty="0"/>
              <a:t>hoc </a:t>
            </a:r>
            <a:r>
              <a:rPr lang="en-US" sz="2000" dirty="0" smtClean="0"/>
              <a:t>measure</a:t>
            </a:r>
          </a:p>
          <a:p>
            <a:r>
              <a:rPr lang="en-US" sz="2000" dirty="0" smtClean="0"/>
              <a:t>Plans </a:t>
            </a:r>
            <a:r>
              <a:rPr lang="en-US" sz="2000" dirty="0"/>
              <a:t>for access control in the 2025 beam </a:t>
            </a:r>
            <a:r>
              <a:rPr lang="en-US" sz="2000" dirty="0" smtClean="0"/>
              <a:t>time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6666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/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2022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TVS has been in operation for around 25 years without any significant </a:t>
            </a:r>
            <a:r>
              <a:rPr lang="en-US" sz="2000" dirty="0" smtClean="0"/>
              <a:t>changes</a:t>
            </a:r>
          </a:p>
          <a:p>
            <a:r>
              <a:rPr lang="en-US" sz="2000" dirty="0" smtClean="0"/>
              <a:t>Risk </a:t>
            </a:r>
            <a:r>
              <a:rPr lang="en-US" sz="2000" dirty="0"/>
              <a:t>assessment for the UNILAC area from </a:t>
            </a:r>
            <a:r>
              <a:rPr lang="en-US" sz="2000" dirty="0" smtClean="0"/>
              <a:t>2004 </a:t>
            </a:r>
          </a:p>
          <a:p>
            <a:pPr lvl="1"/>
            <a:r>
              <a:rPr lang="en-US" dirty="0" smtClean="0"/>
              <a:t>carried </a:t>
            </a:r>
            <a:r>
              <a:rPr lang="en-US" dirty="0"/>
              <a:t>out by former SIFA, senior UNILAC employee, radiation protection </a:t>
            </a:r>
            <a:r>
              <a:rPr lang="en-US" dirty="0" smtClean="0"/>
              <a:t>technician</a:t>
            </a:r>
          </a:p>
          <a:p>
            <a:r>
              <a:rPr lang="en-US" sz="2000" dirty="0" smtClean="0"/>
              <a:t>TVS </a:t>
            </a:r>
            <a:r>
              <a:rPr lang="en-US" sz="2000" dirty="0"/>
              <a:t>not </a:t>
            </a:r>
            <a:r>
              <a:rPr lang="en-US" sz="2000" dirty="0" smtClean="0"/>
              <a:t>fail-safe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TVS does not have a </a:t>
            </a:r>
            <a:r>
              <a:rPr lang="en-US" sz="2000" dirty="0" smtClean="0"/>
              <a:t>Safety Integrity Level </a:t>
            </a:r>
            <a:r>
              <a:rPr lang="en-US" sz="2000" dirty="0"/>
              <a:t>or </a:t>
            </a:r>
            <a:r>
              <a:rPr lang="en-US" sz="2000" dirty="0" smtClean="0"/>
              <a:t>Performance Level </a:t>
            </a:r>
            <a:r>
              <a:rPr lang="en-US" sz="2000" dirty="0"/>
              <a:t>according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EN </a:t>
            </a:r>
            <a:r>
              <a:rPr lang="en-US" sz="2000" dirty="0"/>
              <a:t>61508, EN 61511 or EN ISO </a:t>
            </a:r>
            <a:r>
              <a:rPr lang="en-US" sz="2000" dirty="0" smtClean="0"/>
              <a:t>13849</a:t>
            </a:r>
          </a:p>
          <a:p>
            <a:r>
              <a:rPr lang="en-US" sz="2000" dirty="0" smtClean="0"/>
              <a:t>Operation </a:t>
            </a:r>
            <a:r>
              <a:rPr lang="en-US" sz="2000" dirty="0"/>
              <a:t>with NT </a:t>
            </a:r>
            <a:r>
              <a:rPr lang="en-US" sz="2000" dirty="0" smtClean="0"/>
              <a:t>laptops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operational </a:t>
            </a:r>
            <a:r>
              <a:rPr lang="en-US" dirty="0" smtClean="0"/>
              <a:t>safety</a:t>
            </a:r>
          </a:p>
          <a:p>
            <a:r>
              <a:rPr lang="en-US" sz="2000" dirty="0" smtClean="0"/>
              <a:t>Intentions </a:t>
            </a:r>
            <a:r>
              <a:rPr lang="en-US" sz="2000" dirty="0"/>
              <a:t>to modernize already existed before </a:t>
            </a:r>
            <a:r>
              <a:rPr lang="en-US" sz="2000" dirty="0" smtClean="0"/>
              <a:t>2020</a:t>
            </a:r>
          </a:p>
          <a:p>
            <a:r>
              <a:rPr lang="en-US" sz="2000" dirty="0" smtClean="0"/>
              <a:t>Repeated </a:t>
            </a:r>
            <a:r>
              <a:rPr lang="en-US" sz="2000" dirty="0"/>
              <a:t>discussions about the feasibility of </a:t>
            </a:r>
            <a:r>
              <a:rPr lang="en-US" sz="2000" dirty="0" smtClean="0"/>
              <a:t>modernization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terms of manpower and </a:t>
            </a:r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terms of different views/lack of knowledge about the type and manner of a risk analysis to be carried out beforehand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7059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Modernization</a:t>
            </a:r>
            <a:r>
              <a:rPr lang="de-DE" dirty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2-stage approach to modernizing the TVS adopted in October 2022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ACO, SRP, TGF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/>
              <a:t>Phase </a:t>
            </a:r>
            <a:r>
              <a:rPr lang="en-US" dirty="0"/>
              <a:t>1: Increase operational </a:t>
            </a:r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Phase </a:t>
            </a:r>
            <a:r>
              <a:rPr lang="en-US" dirty="0"/>
              <a:t>2: Complete modernization with regard to personal </a:t>
            </a:r>
            <a:r>
              <a:rPr lang="en-US" dirty="0" smtClean="0"/>
              <a:t>safety</a:t>
            </a:r>
          </a:p>
          <a:p>
            <a:r>
              <a:rPr lang="en-US" sz="2000" dirty="0" smtClean="0"/>
              <a:t>Decision </a:t>
            </a:r>
            <a:r>
              <a:rPr lang="en-US" sz="2000" dirty="0"/>
              <a:t>of </a:t>
            </a:r>
            <a:r>
              <a:rPr lang="en-US" sz="2000" dirty="0" smtClean="0"/>
              <a:t>TGF: </a:t>
            </a:r>
            <a:r>
              <a:rPr lang="en-US" sz="2000" dirty="0"/>
              <a:t>Phase 1 must be completed </a:t>
            </a:r>
            <a:r>
              <a:rPr lang="en-US" sz="2000" dirty="0" smtClean="0"/>
              <a:t>before </a:t>
            </a:r>
            <a:r>
              <a:rPr lang="en-US" sz="2000" dirty="0"/>
              <a:t>the Engineering Run 2023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7085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1" y="271336"/>
            <a:ext cx="8991126" cy="787557"/>
          </a:xfrm>
        </p:spPr>
        <p:txBody>
          <a:bodyPr/>
          <a:lstStyle/>
          <a:p>
            <a:r>
              <a:rPr lang="de-DE" dirty="0" err="1" smtClean="0"/>
              <a:t>Specifications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Phase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Increase of reliability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PLC and the controlled </a:t>
            </a:r>
            <a:r>
              <a:rPr lang="en-US" sz="2000" dirty="0" smtClean="0"/>
              <a:t>safety </a:t>
            </a:r>
            <a:r>
              <a:rPr lang="en-US" sz="2000" dirty="0"/>
              <a:t>systems should remain untouched,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 </a:t>
            </a:r>
            <a:r>
              <a:rPr lang="en-US" sz="2000" dirty="0"/>
              <a:t>significant </a:t>
            </a:r>
            <a:r>
              <a:rPr lang="en-US" sz="2000" dirty="0" smtClean="0"/>
              <a:t>changes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TVS server should be updated and kept up to date </a:t>
            </a:r>
            <a:r>
              <a:rPr lang="en-US" sz="2000" dirty="0" smtClean="0"/>
              <a:t>i.e. hardware </a:t>
            </a:r>
            <a:r>
              <a:rPr lang="en-US" sz="2000" dirty="0"/>
              <a:t>update and operating system update </a:t>
            </a:r>
            <a:r>
              <a:rPr lang="en-US" sz="2000" dirty="0" smtClean="0"/>
              <a:t>(everything else but WinNT)</a:t>
            </a:r>
          </a:p>
          <a:p>
            <a:r>
              <a:rPr lang="en-US" sz="2000" dirty="0" smtClean="0"/>
              <a:t>The safety </a:t>
            </a:r>
            <a:r>
              <a:rPr lang="en-US" sz="2000" dirty="0"/>
              <a:t>level during these steps should remain at least the </a:t>
            </a:r>
            <a:r>
              <a:rPr lang="en-US" sz="2000" dirty="0" smtClean="0"/>
              <a:t>same</a:t>
            </a:r>
          </a:p>
          <a:p>
            <a:r>
              <a:rPr lang="en-US" sz="2000" dirty="0" smtClean="0"/>
              <a:t>Operating </a:t>
            </a:r>
            <a:r>
              <a:rPr lang="en-US" sz="2000" dirty="0"/>
              <a:t>options should become more </a:t>
            </a:r>
            <a:r>
              <a:rPr lang="en-US" sz="2000" dirty="0" smtClean="0"/>
              <a:t>user-friendly</a:t>
            </a:r>
          </a:p>
          <a:p>
            <a:r>
              <a:rPr lang="en-US" sz="2000" dirty="0" smtClean="0"/>
              <a:t>Replacement </a:t>
            </a:r>
            <a:r>
              <a:rPr lang="en-US" sz="2000" dirty="0"/>
              <a:t>of </a:t>
            </a:r>
            <a:r>
              <a:rPr lang="en-US" sz="2000" dirty="0" smtClean="0"/>
              <a:t>keys at </a:t>
            </a:r>
            <a:r>
              <a:rPr lang="en-US" sz="2000" dirty="0"/>
              <a:t>the TVS </a:t>
            </a:r>
            <a:r>
              <a:rPr lang="en-US" sz="2000" dirty="0" smtClean="0"/>
              <a:t>doors</a:t>
            </a:r>
          </a:p>
          <a:p>
            <a:r>
              <a:rPr lang="en-US" sz="2000" dirty="0" smtClean="0"/>
              <a:t>Creation </a:t>
            </a:r>
            <a:r>
              <a:rPr lang="en-US" sz="2000" dirty="0"/>
              <a:t>of a password management </a:t>
            </a:r>
            <a:r>
              <a:rPr lang="en-US" sz="2000" dirty="0" smtClean="0"/>
              <a:t>system</a:t>
            </a:r>
          </a:p>
          <a:p>
            <a:r>
              <a:rPr lang="en-US" sz="2000" dirty="0" smtClean="0"/>
              <a:t>Intensive revision </a:t>
            </a:r>
            <a:r>
              <a:rPr lang="en-US" sz="2000" dirty="0"/>
              <a:t>of the operating instructions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7010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TVS </a:t>
            </a:r>
            <a:r>
              <a:rPr lang="de-DE" dirty="0" smtClean="0"/>
              <a:t>Password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New password management increases the </a:t>
            </a:r>
            <a:r>
              <a:rPr lang="en-US" sz="2000" dirty="0" smtClean="0"/>
              <a:t>safety </a:t>
            </a:r>
            <a:r>
              <a:rPr lang="en-US" sz="2000" dirty="0"/>
              <a:t>level for switching authorizations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no unlimited password duration, no identical passwords in the beam branch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Passwords </a:t>
            </a:r>
            <a:r>
              <a:rPr lang="en-US" sz="2000" dirty="0"/>
              <a:t>should be limited in time and space to one </a:t>
            </a:r>
            <a:r>
              <a:rPr lang="en-US" sz="2000" dirty="0" smtClean="0"/>
              <a:t>experiment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be one active password per beam branch (X, Y, Z, M, ...) at the same </a:t>
            </a:r>
            <a:r>
              <a:rPr lang="en-US" dirty="0" smtClean="0"/>
              <a:t>time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ption </a:t>
            </a:r>
            <a:r>
              <a:rPr lang="en-US" sz="2000" dirty="0"/>
              <a:t>for ARP to intervene in unforeseeable </a:t>
            </a:r>
            <a:r>
              <a:rPr lang="en-US" sz="2000" dirty="0" smtClean="0"/>
              <a:t>situations</a:t>
            </a:r>
          </a:p>
          <a:p>
            <a:pPr lvl="1"/>
            <a:r>
              <a:rPr lang="en-US" dirty="0" smtClean="0"/>
              <a:t>Experiment </a:t>
            </a:r>
            <a:r>
              <a:rPr lang="en-US" dirty="0"/>
              <a:t>ends earlier than </a:t>
            </a:r>
            <a:r>
              <a:rPr lang="en-US" dirty="0" smtClean="0"/>
              <a:t>planned</a:t>
            </a:r>
          </a:p>
          <a:p>
            <a:pPr lvl="1"/>
            <a:r>
              <a:rPr lang="en-US" dirty="0" smtClean="0"/>
              <a:t>Emergency situation</a:t>
            </a:r>
          </a:p>
          <a:p>
            <a:pPr lvl="1"/>
            <a:r>
              <a:rPr lang="en-US" dirty="0" smtClean="0"/>
              <a:t>Unintended </a:t>
            </a:r>
            <a:r>
              <a:rPr lang="en-US" dirty="0"/>
              <a:t>conditions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9672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Timeline </a:t>
            </a:r>
            <a:r>
              <a:rPr lang="de-DE" dirty="0"/>
              <a:t>TVS – </a:t>
            </a:r>
            <a:r>
              <a:rPr lang="de-DE" dirty="0" err="1"/>
              <a:t>Modernization</a:t>
            </a:r>
            <a:r>
              <a:rPr lang="de-DE" dirty="0"/>
              <a:t> Phase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035456244"/>
              </p:ext>
            </p:extLst>
          </p:nvPr>
        </p:nvGraphicFramePr>
        <p:xfrm>
          <a:off x="557454" y="1979028"/>
          <a:ext cx="11104113" cy="457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85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Interim </a:t>
            </a:r>
            <a:r>
              <a:rPr lang="de-DE" dirty="0" smtClean="0"/>
              <a:t>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Modernizations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3420" y="1450685"/>
            <a:ext cx="10474694" cy="4903585"/>
          </a:xfrm>
        </p:spPr>
        <p:txBody>
          <a:bodyPr>
            <a:normAutofit/>
          </a:bodyPr>
          <a:lstStyle/>
          <a:p>
            <a:r>
              <a:rPr lang="en-US" sz="2000" dirty="0"/>
              <a:t>Phase 1: Completion achieved </a:t>
            </a:r>
            <a:r>
              <a:rPr lang="en-US" sz="2000" dirty="0" smtClean="0"/>
              <a:t>in autumn 2023 </a:t>
            </a:r>
            <a:br>
              <a:rPr lang="en-US" sz="2000" dirty="0" smtClean="0"/>
            </a:br>
            <a:r>
              <a:rPr lang="en-US" sz="2000" dirty="0" smtClean="0"/>
              <a:t>               before </a:t>
            </a:r>
            <a:r>
              <a:rPr lang="en-US" sz="2000" dirty="0"/>
              <a:t>the start of the </a:t>
            </a:r>
            <a:r>
              <a:rPr lang="en-US" sz="2000" dirty="0" smtClean="0"/>
              <a:t>Engineering Run</a:t>
            </a:r>
          </a:p>
          <a:p>
            <a:endParaRPr lang="en-US" sz="2000" dirty="0" smtClean="0"/>
          </a:p>
          <a:p>
            <a:r>
              <a:rPr lang="en-US" sz="2000" dirty="0" smtClean="0"/>
              <a:t>Phase </a:t>
            </a:r>
            <a:r>
              <a:rPr lang="en-US" sz="2000" dirty="0"/>
              <a:t>2: -&gt; Talk by G. Walter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8430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sz="1000" dirty="0" smtClean="0"/>
              <a:t>1/3</a:t>
            </a:r>
            <a:endParaRPr lang="de-DE" sz="1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014" y="1360490"/>
            <a:ext cx="11461525" cy="4903585"/>
          </a:xfrm>
        </p:spPr>
        <p:txBody>
          <a:bodyPr>
            <a:normAutofit/>
          </a:bodyPr>
          <a:lstStyle/>
          <a:p>
            <a:r>
              <a:rPr lang="en-US" sz="2000" dirty="0"/>
              <a:t>Internal review of the TVS system (July 2023) in advance of the upcoming engineering run revealed errors in the Z </a:t>
            </a:r>
            <a:r>
              <a:rPr lang="en-US" sz="2000" dirty="0" smtClean="0"/>
              <a:t>branch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a certain configuration of the control system, </a:t>
            </a:r>
            <a:r>
              <a:rPr lang="en-US" sz="2000" dirty="0" smtClean="0"/>
              <a:t>beam </a:t>
            </a:r>
            <a:r>
              <a:rPr lang="en-US" sz="2000" dirty="0"/>
              <a:t>could have entered the cave </a:t>
            </a:r>
            <a:r>
              <a:rPr lang="en-US" sz="2000" dirty="0" smtClean="0"/>
              <a:t>despite possible </a:t>
            </a:r>
            <a:r>
              <a:rPr lang="en-US" sz="2000" dirty="0"/>
              <a:t>human access to </a:t>
            </a:r>
            <a:r>
              <a:rPr lang="en-US" sz="2000" dirty="0" smtClean="0"/>
              <a:t>Z6 </a:t>
            </a:r>
          </a:p>
          <a:p>
            <a:r>
              <a:rPr lang="en-US" sz="2000" dirty="0" smtClean="0"/>
              <a:t>Various </a:t>
            </a:r>
            <a:r>
              <a:rPr lang="en-US" sz="2000" dirty="0"/>
              <a:t>components (wiring, relays, IO cards ...) of the faulty circuit chain were examined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Defective </a:t>
            </a:r>
            <a:r>
              <a:rPr lang="en-US" sz="2000" dirty="0"/>
              <a:t>hardware was ruled out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External company </a:t>
            </a:r>
            <a:r>
              <a:rPr lang="en-US" sz="2000" dirty="0" err="1" smtClean="0"/>
              <a:t>Jäger</a:t>
            </a:r>
            <a:r>
              <a:rPr lang="en-US" sz="2000" dirty="0" smtClean="0"/>
              <a:t>, </a:t>
            </a:r>
            <a:r>
              <a:rPr lang="en-US" sz="2000" dirty="0"/>
              <a:t>who designed the software for the TVS, was informed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According </a:t>
            </a:r>
            <a:r>
              <a:rPr lang="en-US" sz="2000" dirty="0"/>
              <a:t>to a relatively quick assessment </a:t>
            </a:r>
            <a:r>
              <a:rPr lang="en-US" sz="2000" dirty="0" smtClean="0"/>
              <a:t>a </a:t>
            </a:r>
            <a:r>
              <a:rPr lang="en-US" sz="2000" dirty="0"/>
              <a:t>software error could have caused the problem when the Cave Z7 was separated from the Z </a:t>
            </a:r>
            <a:r>
              <a:rPr lang="en-US" sz="2000" dirty="0" smtClean="0"/>
              <a:t>branch and software </a:t>
            </a:r>
            <a:r>
              <a:rPr lang="en-US" sz="2000" dirty="0"/>
              <a:t>adjustments were </a:t>
            </a:r>
            <a:r>
              <a:rPr lang="en-US" sz="2000" dirty="0" smtClean="0"/>
              <a:t>performed.</a:t>
            </a:r>
          </a:p>
          <a:p>
            <a:r>
              <a:rPr lang="en-US" sz="2000" dirty="0" smtClean="0"/>
              <a:t>Company </a:t>
            </a:r>
            <a:r>
              <a:rPr lang="en-US" sz="2000" dirty="0" err="1" smtClean="0"/>
              <a:t>Jäger</a:t>
            </a:r>
            <a:r>
              <a:rPr lang="en-US" sz="2000" dirty="0" smtClean="0"/>
              <a:t> </a:t>
            </a:r>
            <a:r>
              <a:rPr lang="en-US" sz="2000" dirty="0"/>
              <a:t>had received a brief written description of the condition and </a:t>
            </a:r>
            <a:r>
              <a:rPr lang="en-US" sz="2000" dirty="0" smtClean="0"/>
              <a:t>on the </a:t>
            </a:r>
            <a:r>
              <a:rPr lang="en-US" sz="2000" dirty="0"/>
              <a:t>tests carried out on the hardware and was asked to check the software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assumed error </a:t>
            </a:r>
            <a:r>
              <a:rPr lang="en-US" sz="2000" dirty="0"/>
              <a:t>in the software was found </a:t>
            </a:r>
            <a:r>
              <a:rPr lang="en-US" sz="2000" dirty="0" smtClean="0"/>
              <a:t>and immediately corrected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TVS - Status &amp; Plans for Access in 2025 - TR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9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-gsi-folienmaster_2018_16-9.potx" id="{0EE3C257-0076-45F3-B058-69B10C0484D5}" vid="{43FF043B-9D4F-4E8C-8D42-47A0EECFF85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2023-01-25_L1_Meeting_PAS</Template>
  <TotalTime>0</TotalTime>
  <Words>1298</Words>
  <Application>Microsoft Office PowerPoint</Application>
  <PresentationFormat>Breitbild</PresentationFormat>
  <Paragraphs>144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fair-gsi-folienmaster_2017</vt:lpstr>
      <vt:lpstr>  </vt:lpstr>
      <vt:lpstr>Contents</vt:lpstr>
      <vt:lpstr>Introduction / History up to 2022</vt:lpstr>
      <vt:lpstr>Modernization Requirements</vt:lpstr>
      <vt:lpstr>Specifications for Phase 1</vt:lpstr>
      <vt:lpstr>Requirements for TVS Password Management</vt:lpstr>
      <vt:lpstr>  Timeline TVS – Modernization Phase 1</vt:lpstr>
      <vt:lpstr>Interim Status of Modernizations</vt:lpstr>
      <vt:lpstr>Failure Detection and Correction 1/3</vt:lpstr>
      <vt:lpstr>Failure Detection and Correction 2/3</vt:lpstr>
      <vt:lpstr>Failure Detection and Correction 3/3</vt:lpstr>
      <vt:lpstr>Meeting with Authorities</vt:lpstr>
      <vt:lpstr>Plans for access control in the 2025 beam time 1/2 </vt:lpstr>
      <vt:lpstr>Plans for access control in the 2025 beam time 2/2 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 Project Update</dc:title>
  <dc:creator>Gassmann, Dennis</dc:creator>
  <cp:lastModifiedBy>Radon, Torsten Dr.</cp:lastModifiedBy>
  <cp:revision>385</cp:revision>
  <cp:lastPrinted>2023-02-22T08:54:13Z</cp:lastPrinted>
  <dcterms:created xsi:type="dcterms:W3CDTF">2023-01-12T12:28:33Z</dcterms:created>
  <dcterms:modified xsi:type="dcterms:W3CDTF">2024-07-10T16:11:29Z</dcterms:modified>
</cp:coreProperties>
</file>