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55" autoAdjust="0"/>
  </p:normalViewPr>
  <p:slideViewPr>
    <p:cSldViewPr snapToGrid="0" snapToObjects="1">
      <p:cViewPr>
        <p:scale>
          <a:sx n="160" d="100"/>
          <a:sy n="160" d="100"/>
        </p:scale>
        <p:origin x="204" y="3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30" y="1871160"/>
            <a:ext cx="4303059" cy="584900"/>
          </a:xfrm>
        </p:spPr>
        <p:txBody>
          <a:bodyPr/>
          <a:lstStyle/>
          <a:p>
            <a:r>
              <a:rPr lang="de-DE" dirty="0" smtClean="0"/>
              <a:t>TVS - Upgrade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2476571"/>
            <a:ext cx="4303060" cy="1608319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G. Walter, Beam Time Retreat 2024</a:t>
            </a:r>
          </a:p>
          <a:p>
            <a:pPr algn="l"/>
            <a:r>
              <a:rPr lang="de-DE" u="sng" dirty="0" smtClean="0">
                <a:solidFill>
                  <a:schemeClr val="tx1"/>
                </a:solidFill>
              </a:rPr>
              <a:t>Agenda: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Overview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existing</a:t>
            </a:r>
            <a:r>
              <a:rPr lang="de-DE" dirty="0">
                <a:solidFill>
                  <a:schemeClr val="tx1"/>
                </a:solidFill>
              </a:rPr>
              <a:t> TVS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Planned</a:t>
            </a:r>
            <a:r>
              <a:rPr lang="de-DE" dirty="0">
                <a:solidFill>
                  <a:schemeClr val="tx1"/>
                </a:solidFill>
              </a:rPr>
              <a:t> Upgrade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Rough</a:t>
            </a:r>
            <a:r>
              <a:rPr lang="de-DE" dirty="0">
                <a:solidFill>
                  <a:schemeClr val="tx1"/>
                </a:solidFill>
              </a:rPr>
              <a:t> time </a:t>
            </a:r>
            <a:r>
              <a:rPr lang="de-DE" dirty="0" err="1">
                <a:solidFill>
                  <a:schemeClr val="tx1"/>
                </a:solidFill>
              </a:rPr>
              <a:t>scale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Project </a:t>
            </a:r>
            <a:r>
              <a:rPr lang="de-DE" dirty="0" err="1">
                <a:solidFill>
                  <a:schemeClr val="tx1"/>
                </a:solidFill>
              </a:rPr>
              <a:t>group</a:t>
            </a:r>
            <a:endParaRPr lang="de-DE" dirty="0">
              <a:solidFill>
                <a:schemeClr val="tx1"/>
              </a:solidFill>
            </a:endParaRPr>
          </a:p>
          <a:p>
            <a:pPr algn="l"/>
            <a:endParaRPr lang="de-DE" dirty="0" smtClean="0"/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/>
              <a:t>TVS – </a:t>
            </a:r>
            <a:r>
              <a:rPr lang="de-DE" dirty="0" err="1"/>
              <a:t>T</a:t>
            </a:r>
            <a:r>
              <a:rPr lang="de-DE" b="0" dirty="0" err="1"/>
              <a:t>ür</a:t>
            </a:r>
            <a:r>
              <a:rPr lang="de-DE" dirty="0" err="1"/>
              <a:t>V</a:t>
            </a:r>
            <a:r>
              <a:rPr lang="de-DE" b="0" dirty="0" err="1"/>
              <a:t>erriegelungs</a:t>
            </a:r>
            <a:r>
              <a:rPr lang="de-DE" dirty="0" err="1"/>
              <a:t>S</a:t>
            </a:r>
            <a:r>
              <a:rPr lang="de-DE" b="0" dirty="0" err="1"/>
              <a:t>ystem</a:t>
            </a:r>
            <a:r>
              <a:rPr lang="de-DE" b="0" dirty="0"/>
              <a:t> at </a:t>
            </a:r>
            <a:r>
              <a:rPr lang="de-DE" b="0" dirty="0" err="1"/>
              <a:t>Unilac</a:t>
            </a:r>
            <a:r>
              <a:rPr lang="de-DE" b="0" dirty="0"/>
              <a:t> </a:t>
            </a:r>
            <a:r>
              <a:rPr lang="de-DE" b="0" dirty="0" err="1"/>
              <a:t>and</a:t>
            </a:r>
            <a:r>
              <a:rPr lang="de-DE" b="0" dirty="0"/>
              <a:t> Experimental Hall EH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81937" y="685457"/>
            <a:ext cx="3762063" cy="2321886"/>
          </a:xfrm>
        </p:spPr>
        <p:txBody>
          <a:bodyPr/>
          <a:lstStyle/>
          <a:p>
            <a:r>
              <a:rPr lang="de-DE" sz="1400" dirty="0" smtClean="0"/>
              <a:t>Tasks:</a:t>
            </a:r>
          </a:p>
          <a:p>
            <a:pPr lvl="1"/>
            <a:r>
              <a:rPr lang="de-DE" sz="1100" dirty="0" err="1" smtClean="0"/>
              <a:t>Ensure</a:t>
            </a:r>
            <a:r>
              <a:rPr lang="de-DE" sz="1100" dirty="0" smtClean="0"/>
              <a:t> </a:t>
            </a:r>
            <a:r>
              <a:rPr lang="de-DE" sz="1100" dirty="0" err="1" smtClean="0"/>
              <a:t>safe</a:t>
            </a:r>
            <a:r>
              <a:rPr lang="de-DE" sz="1100" dirty="0" smtClean="0"/>
              <a:t> beam </a:t>
            </a:r>
            <a:r>
              <a:rPr lang="de-DE" sz="1100" dirty="0" err="1" smtClean="0"/>
              <a:t>operation</a:t>
            </a:r>
            <a:r>
              <a:rPr lang="de-DE" sz="1100" dirty="0" smtClean="0"/>
              <a:t> </a:t>
            </a:r>
            <a:r>
              <a:rPr lang="de-DE" sz="1100" dirty="0" err="1" smtClean="0"/>
              <a:t>without</a:t>
            </a:r>
            <a:r>
              <a:rPr lang="de-DE" sz="1100" dirty="0" smtClean="0"/>
              <a:t> </a:t>
            </a:r>
            <a:r>
              <a:rPr lang="de-DE" sz="1100" dirty="0" err="1" smtClean="0"/>
              <a:t>any</a:t>
            </a:r>
            <a:r>
              <a:rPr lang="de-DE" sz="1100" dirty="0" smtClean="0"/>
              <a:t> personal </a:t>
            </a:r>
            <a:r>
              <a:rPr lang="de-DE" sz="1100" dirty="0" err="1" smtClean="0"/>
              <a:t>injuries</a:t>
            </a:r>
            <a:r>
              <a:rPr lang="de-DE" sz="1100" dirty="0" smtClean="0"/>
              <a:t> – </a:t>
            </a:r>
            <a:r>
              <a:rPr lang="de-DE" sz="1100" dirty="0" err="1" smtClean="0">
                <a:solidFill>
                  <a:srgbClr val="FF0000"/>
                </a:solidFill>
              </a:rPr>
              <a:t>no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access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with</a:t>
            </a:r>
            <a:r>
              <a:rPr lang="de-DE" sz="1100" dirty="0" smtClean="0">
                <a:solidFill>
                  <a:srgbClr val="FF0000"/>
                </a:solidFill>
              </a:rPr>
              <a:t> beam</a:t>
            </a:r>
            <a:r>
              <a:rPr lang="de-DE" sz="1100" dirty="0" smtClean="0"/>
              <a:t> in 18 different </a:t>
            </a:r>
            <a:r>
              <a:rPr lang="de-DE" sz="1100" dirty="0" err="1" smtClean="0"/>
              <a:t>areas</a:t>
            </a:r>
            <a:r>
              <a:rPr lang="de-DE" sz="1100" dirty="0" smtClean="0"/>
              <a:t>!</a:t>
            </a:r>
          </a:p>
          <a:p>
            <a:pPr lvl="1"/>
            <a:r>
              <a:rPr lang="de-DE" sz="1100" dirty="0" smtClean="0"/>
              <a:t>Activate </a:t>
            </a:r>
            <a:r>
              <a:rPr lang="de-DE" sz="1100" dirty="0" smtClean="0">
                <a:solidFill>
                  <a:srgbClr val="FF0000"/>
                </a:solidFill>
              </a:rPr>
              <a:t>beam </a:t>
            </a:r>
            <a:r>
              <a:rPr lang="de-DE" sz="1100" dirty="0" err="1" smtClean="0">
                <a:solidFill>
                  <a:srgbClr val="FF0000"/>
                </a:solidFill>
              </a:rPr>
              <a:t>interruption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smtClean="0"/>
              <a:t>in </a:t>
            </a:r>
            <a:r>
              <a:rPr lang="de-DE" sz="1100" dirty="0" err="1" smtClean="0"/>
              <a:t>case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trouble</a:t>
            </a:r>
            <a:r>
              <a:rPr lang="de-DE" sz="1100" dirty="0" smtClean="0"/>
              <a:t>/</a:t>
            </a:r>
            <a:r>
              <a:rPr lang="de-DE" sz="1100" dirty="0" err="1" smtClean="0"/>
              <a:t>faults</a:t>
            </a:r>
            <a:r>
              <a:rPr lang="de-DE" sz="1100" dirty="0" smtClean="0"/>
              <a:t> – </a:t>
            </a:r>
            <a:r>
              <a:rPr lang="de-DE" sz="1100" dirty="0" err="1" smtClean="0"/>
              <a:t>close</a:t>
            </a:r>
            <a:r>
              <a:rPr lang="de-DE" sz="1100" dirty="0" smtClean="0"/>
              <a:t> </a:t>
            </a:r>
            <a:r>
              <a:rPr lang="de-DE" sz="1100" dirty="0" err="1" smtClean="0"/>
              <a:t>beamline</a:t>
            </a:r>
            <a:r>
              <a:rPr lang="de-DE" sz="1100" dirty="0" smtClean="0"/>
              <a:t> </a:t>
            </a:r>
            <a:r>
              <a:rPr lang="de-DE" sz="1100" dirty="0" err="1" smtClean="0"/>
              <a:t>with</a:t>
            </a:r>
            <a:r>
              <a:rPr lang="de-DE" sz="1100" dirty="0" smtClean="0"/>
              <a:t> </a:t>
            </a:r>
            <a:r>
              <a:rPr lang="de-DE" sz="1100" dirty="0" err="1" smtClean="0"/>
              <a:t>cups</a:t>
            </a:r>
            <a:r>
              <a:rPr lang="de-DE" sz="1100" dirty="0" smtClean="0"/>
              <a:t> </a:t>
            </a:r>
            <a:r>
              <a:rPr lang="de-DE" sz="1100" dirty="0" err="1" smtClean="0"/>
              <a:t>and</a:t>
            </a:r>
            <a:r>
              <a:rPr lang="de-DE" sz="1100" dirty="0" smtClean="0"/>
              <a:t> </a:t>
            </a:r>
            <a:r>
              <a:rPr lang="de-DE" sz="1100" dirty="0" err="1" smtClean="0"/>
              <a:t>switch</a:t>
            </a:r>
            <a:r>
              <a:rPr lang="de-DE" sz="1100" dirty="0" smtClean="0"/>
              <a:t>-off </a:t>
            </a:r>
            <a:r>
              <a:rPr lang="de-DE" sz="1100" dirty="0" err="1" smtClean="0"/>
              <a:t>rf</a:t>
            </a:r>
            <a:r>
              <a:rPr lang="de-DE" sz="1100" dirty="0" smtClean="0"/>
              <a:t> </a:t>
            </a:r>
            <a:r>
              <a:rPr lang="de-DE" sz="1100" dirty="0" smtClean="0"/>
              <a:t>power </a:t>
            </a:r>
            <a:r>
              <a:rPr lang="de-DE" sz="1100" dirty="0" err="1" smtClean="0"/>
              <a:t>and</a:t>
            </a:r>
            <a:r>
              <a:rPr lang="de-DE" sz="1100" dirty="0" smtClean="0"/>
              <a:t> </a:t>
            </a:r>
            <a:r>
              <a:rPr lang="de-DE" sz="1100" dirty="0" err="1" smtClean="0"/>
              <a:t>magnet</a:t>
            </a:r>
            <a:r>
              <a:rPr lang="de-DE" sz="1100" dirty="0" smtClean="0"/>
              <a:t> (M-Zweig).</a:t>
            </a:r>
            <a:endParaRPr lang="de-DE" sz="1100" dirty="0" smtClean="0"/>
          </a:p>
          <a:p>
            <a:pPr lvl="1"/>
            <a:r>
              <a:rPr lang="de-DE" sz="1100" dirty="0" smtClean="0"/>
              <a:t>Monitor </a:t>
            </a:r>
            <a:r>
              <a:rPr lang="de-DE" sz="1100" dirty="0" err="1" smtClean="0">
                <a:solidFill>
                  <a:srgbClr val="FF0000"/>
                </a:solidFill>
              </a:rPr>
              <a:t>status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of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radiation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protection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doors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to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ensure</a:t>
            </a:r>
            <a:r>
              <a:rPr lang="de-DE" sz="1100" dirty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closure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/>
              <a:t>during</a:t>
            </a:r>
            <a:r>
              <a:rPr lang="de-DE" sz="1100" dirty="0" smtClean="0"/>
              <a:t> beam </a:t>
            </a:r>
            <a:r>
              <a:rPr lang="de-DE" sz="1100" dirty="0" err="1" smtClean="0"/>
              <a:t>operation</a:t>
            </a:r>
            <a:r>
              <a:rPr lang="de-DE" sz="1100" dirty="0" smtClean="0"/>
              <a:t> in </a:t>
            </a:r>
            <a:r>
              <a:rPr lang="de-DE" sz="1100" dirty="0" err="1" smtClean="0"/>
              <a:t>the</a:t>
            </a:r>
            <a:r>
              <a:rPr lang="de-DE" sz="1100" dirty="0" smtClean="0"/>
              <a:t> relevant </a:t>
            </a:r>
            <a:r>
              <a:rPr lang="de-DE" sz="1100" dirty="0" err="1" smtClean="0"/>
              <a:t>area</a:t>
            </a:r>
            <a:r>
              <a:rPr lang="de-DE" sz="1100" dirty="0" smtClean="0"/>
              <a:t>.</a:t>
            </a:r>
          </a:p>
          <a:p>
            <a:pPr lvl="1"/>
            <a:r>
              <a:rPr lang="de-DE" sz="1100" dirty="0" smtClean="0"/>
              <a:t>Support </a:t>
            </a:r>
            <a:r>
              <a:rPr lang="de-DE" sz="1100" dirty="0" err="1" smtClean="0"/>
              <a:t>dedicated</a:t>
            </a:r>
            <a:r>
              <a:rPr lang="de-DE" sz="1100" dirty="0" smtClean="0"/>
              <a:t> </a:t>
            </a:r>
            <a:r>
              <a:rPr lang="de-DE" sz="1100" dirty="0" err="1" smtClean="0"/>
              <a:t>personnell</a:t>
            </a:r>
            <a:r>
              <a:rPr lang="de-DE" sz="1100" dirty="0" smtClean="0"/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during</a:t>
            </a:r>
            <a:r>
              <a:rPr lang="de-DE" sz="1100" dirty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search</a:t>
            </a:r>
            <a:r>
              <a:rPr lang="de-DE" sz="1100" dirty="0" smtClean="0">
                <a:solidFill>
                  <a:srgbClr val="FF0000"/>
                </a:solidFill>
              </a:rPr>
              <a:t> in </a:t>
            </a:r>
            <a:r>
              <a:rPr lang="de-DE" sz="1100" dirty="0" err="1" smtClean="0">
                <a:solidFill>
                  <a:srgbClr val="FF0000"/>
                </a:solidFill>
              </a:rPr>
              <a:t>related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area</a:t>
            </a:r>
            <a:r>
              <a:rPr lang="de-DE" sz="1100" dirty="0" smtClean="0"/>
              <a:t>.</a:t>
            </a:r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818"/>
            <a:ext cx="5761219" cy="349940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90" y="3000845"/>
            <a:ext cx="3530780" cy="194660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7437953" y="2787326"/>
            <a:ext cx="1728679" cy="185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100" dirty="0" err="1" smtClean="0"/>
              <a:t>Allow</a:t>
            </a:r>
            <a:r>
              <a:rPr lang="de-DE" sz="1100" dirty="0" smtClean="0"/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manual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opening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of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radiation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protection</a:t>
            </a:r>
            <a:r>
              <a:rPr lang="de-DE" sz="1100" dirty="0" smtClean="0">
                <a:solidFill>
                  <a:srgbClr val="FF0000"/>
                </a:solidFill>
              </a:rPr>
              <a:t> </a:t>
            </a:r>
            <a:r>
              <a:rPr lang="de-DE" sz="1100" dirty="0" err="1" smtClean="0">
                <a:solidFill>
                  <a:srgbClr val="FF0000"/>
                </a:solidFill>
              </a:rPr>
              <a:t>doors</a:t>
            </a:r>
            <a:r>
              <a:rPr lang="de-DE" sz="1100" dirty="0" smtClean="0"/>
              <a:t> in </a:t>
            </a:r>
            <a:r>
              <a:rPr lang="de-DE" sz="1100" dirty="0" err="1" smtClean="0"/>
              <a:t>case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unallowed</a:t>
            </a:r>
            <a:r>
              <a:rPr lang="de-DE" sz="1100" dirty="0" smtClean="0"/>
              <a:t> </a:t>
            </a:r>
            <a:r>
              <a:rPr lang="de-DE" sz="1100" dirty="0" err="1" smtClean="0"/>
              <a:t>or</a:t>
            </a:r>
            <a:r>
              <a:rPr lang="de-DE" sz="1100" dirty="0" smtClean="0"/>
              <a:t> </a:t>
            </a:r>
            <a:r>
              <a:rPr lang="de-DE" sz="1100" dirty="0" err="1" smtClean="0"/>
              <a:t>unwanted</a:t>
            </a:r>
            <a:r>
              <a:rPr lang="de-DE" sz="1100" dirty="0" smtClean="0"/>
              <a:t> </a:t>
            </a:r>
            <a:r>
              <a:rPr lang="de-DE" sz="1100" dirty="0" err="1" smtClean="0"/>
              <a:t>access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people</a:t>
            </a:r>
            <a:r>
              <a:rPr lang="de-DE" sz="1100" dirty="0" smtClean="0"/>
              <a:t> </a:t>
            </a:r>
            <a:r>
              <a:rPr lang="de-DE" sz="1100" dirty="0" err="1" smtClean="0"/>
              <a:t>within</a:t>
            </a:r>
            <a:r>
              <a:rPr lang="de-DE" sz="1100" dirty="0" smtClean="0"/>
              <a:t> </a:t>
            </a:r>
            <a:r>
              <a:rPr lang="de-DE" sz="1100" dirty="0" err="1" smtClean="0"/>
              <a:t>related</a:t>
            </a:r>
            <a:r>
              <a:rPr lang="de-DE" sz="1100" dirty="0" smtClean="0"/>
              <a:t> </a:t>
            </a:r>
            <a:r>
              <a:rPr lang="de-DE" sz="1100" dirty="0" err="1" smtClean="0"/>
              <a:t>area</a:t>
            </a:r>
            <a:r>
              <a:rPr lang="de-DE" sz="1100" dirty="0" smtClean="0"/>
              <a:t>. </a:t>
            </a:r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sp>
        <p:nvSpPr>
          <p:cNvPr id="7" name="Ellipse 6"/>
          <p:cNvSpPr/>
          <p:nvPr/>
        </p:nvSpPr>
        <p:spPr>
          <a:xfrm>
            <a:off x="2583917" y="1805203"/>
            <a:ext cx="1303758" cy="93799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1" name="Gewinkelter Verbinder 10"/>
          <p:cNvCxnSpPr/>
          <p:nvPr/>
        </p:nvCxnSpPr>
        <p:spPr>
          <a:xfrm>
            <a:off x="3179752" y="3196900"/>
            <a:ext cx="949796" cy="64137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3179752" y="2743200"/>
            <a:ext cx="0" cy="46098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0" y="4424225"/>
            <a:ext cx="4034822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u="sng" dirty="0" err="1" smtClean="0"/>
              <a:t>Latest</a:t>
            </a:r>
            <a:r>
              <a:rPr lang="de-DE" sz="1400" u="sng" dirty="0" smtClean="0"/>
              <a:t> Upgrades</a:t>
            </a:r>
            <a:r>
              <a:rPr lang="de-DE" sz="1400" dirty="0" smtClean="0"/>
              <a:t>: </a:t>
            </a:r>
            <a:r>
              <a:rPr lang="de-DE" sz="1400" dirty="0" err="1" smtClean="0"/>
              <a:t>Replacement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WinNT-</a:t>
            </a:r>
            <a:r>
              <a:rPr lang="de-DE" sz="1400" dirty="0" err="1" smtClean="0"/>
              <a:t>based</a:t>
            </a:r>
            <a:r>
              <a:rPr lang="de-DE" sz="1400" dirty="0" smtClean="0"/>
              <a:t> </a:t>
            </a:r>
          </a:p>
          <a:p>
            <a:pPr algn="l"/>
            <a:r>
              <a:rPr lang="de-DE" sz="1400" dirty="0" err="1" smtClean="0"/>
              <a:t>user</a:t>
            </a:r>
            <a:r>
              <a:rPr lang="de-DE" sz="1400" dirty="0" smtClean="0"/>
              <a:t> </a:t>
            </a:r>
            <a:r>
              <a:rPr lang="de-DE" sz="1400" dirty="0" err="1" smtClean="0"/>
              <a:t>interface</a:t>
            </a:r>
            <a:r>
              <a:rPr lang="de-DE" sz="1400" dirty="0" smtClean="0"/>
              <a:t>, </a:t>
            </a:r>
            <a:r>
              <a:rPr lang="de-DE" sz="1400" dirty="0" err="1" smtClean="0"/>
              <a:t>readout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cup</a:t>
            </a:r>
            <a:r>
              <a:rPr lang="de-DE" sz="1400" dirty="0" smtClean="0"/>
              <a:t> </a:t>
            </a:r>
            <a:r>
              <a:rPr lang="de-DE" sz="1400" dirty="0" err="1" smtClean="0"/>
              <a:t>position</a:t>
            </a:r>
            <a:r>
              <a:rPr lang="de-DE" sz="1400" dirty="0" smtClean="0"/>
              <a:t> in/out   </a:t>
            </a:r>
          </a:p>
        </p:txBody>
      </p:sp>
    </p:spTree>
    <p:extLst>
      <p:ext uri="{BB962C8B-B14F-4D97-AF65-F5344CB8AC3E}">
        <p14:creationId xmlns:p14="http://schemas.microsoft.com/office/powerpoint/2010/main" val="103195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 </a:t>
            </a:r>
            <a:r>
              <a:rPr lang="de-DE" dirty="0" err="1" smtClean="0"/>
              <a:t>of</a:t>
            </a:r>
            <a:r>
              <a:rPr lang="de-DE" dirty="0" smtClean="0"/>
              <a:t> TVS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2742" y="986757"/>
            <a:ext cx="8420176" cy="3880721"/>
          </a:xfrm>
        </p:spPr>
        <p:txBody>
          <a:bodyPr/>
          <a:lstStyle/>
          <a:p>
            <a:r>
              <a:rPr lang="de-DE" sz="1400" dirty="0" err="1" smtClean="0"/>
              <a:t>Necessary</a:t>
            </a:r>
            <a:r>
              <a:rPr lang="de-DE" sz="1400" dirty="0" smtClean="0"/>
              <a:t> after </a:t>
            </a:r>
            <a:r>
              <a:rPr lang="de-DE" sz="1400" dirty="0" err="1" smtClean="0"/>
              <a:t>about</a:t>
            </a:r>
            <a:r>
              <a:rPr lang="de-DE" sz="1400" dirty="0" smtClean="0"/>
              <a:t> 30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….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some</a:t>
            </a:r>
            <a:r>
              <a:rPr lang="de-DE" sz="1400" dirty="0" smtClean="0"/>
              <a:t> </a:t>
            </a:r>
            <a:r>
              <a:rPr lang="de-DE" sz="1400" dirty="0" err="1" smtClean="0"/>
              <a:t>failures</a:t>
            </a:r>
            <a:r>
              <a:rPr lang="de-DE" sz="1400" dirty="0" smtClean="0"/>
              <a:t>/</a:t>
            </a:r>
            <a:r>
              <a:rPr lang="de-DE" sz="1400" dirty="0" err="1" smtClean="0"/>
              <a:t>undefined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 </a:t>
            </a:r>
            <a:r>
              <a:rPr lang="de-DE" sz="1400" dirty="0" err="1" smtClean="0"/>
              <a:t>status</a:t>
            </a:r>
            <a:r>
              <a:rPr lang="de-DE" sz="1400" dirty="0" smtClean="0"/>
              <a:t>! New </a:t>
            </a:r>
            <a:r>
              <a:rPr lang="de-DE" sz="1400" dirty="0" err="1" smtClean="0"/>
              <a:t>hard</a:t>
            </a:r>
            <a:r>
              <a:rPr lang="de-DE" sz="1400" dirty="0" smtClean="0"/>
              <a:t>-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software</a:t>
            </a:r>
            <a:r>
              <a:rPr lang="de-DE" sz="1400" dirty="0" smtClean="0"/>
              <a:t> </a:t>
            </a:r>
            <a:r>
              <a:rPr lang="de-DE" sz="1400" dirty="0" err="1" smtClean="0"/>
              <a:t>necessary</a:t>
            </a:r>
            <a:r>
              <a:rPr lang="de-DE" sz="1400" dirty="0" smtClean="0"/>
              <a:t>, </a:t>
            </a:r>
            <a:r>
              <a:rPr lang="de-DE" sz="1400" dirty="0" err="1" smtClean="0"/>
              <a:t>typical</a:t>
            </a:r>
            <a:r>
              <a:rPr lang="de-DE" sz="1400" dirty="0" smtClean="0"/>
              <a:t>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 time </a:t>
            </a:r>
            <a:r>
              <a:rPr lang="de-DE" sz="1400" dirty="0" err="1" smtClean="0"/>
              <a:t>of</a:t>
            </a:r>
            <a:r>
              <a:rPr lang="de-DE" sz="1400" dirty="0" smtClean="0"/>
              <a:t> PLC-</a:t>
            </a:r>
            <a:r>
              <a:rPr lang="de-DE" sz="1400" dirty="0" err="1" smtClean="0"/>
              <a:t>based</a:t>
            </a:r>
            <a:r>
              <a:rPr lang="de-DE" sz="1400" dirty="0" smtClean="0"/>
              <a:t> „</a:t>
            </a:r>
            <a:r>
              <a:rPr lang="de-DE" sz="1400" dirty="0" err="1" smtClean="0"/>
              <a:t>life</a:t>
            </a:r>
            <a:r>
              <a:rPr lang="de-DE" sz="1400" dirty="0" smtClean="0"/>
              <a:t> </a:t>
            </a:r>
            <a:r>
              <a:rPr lang="de-DE" sz="1400" dirty="0" err="1" smtClean="0"/>
              <a:t>saving</a:t>
            </a:r>
            <a:r>
              <a:rPr lang="de-DE" sz="1400" dirty="0" smtClean="0"/>
              <a:t>“ </a:t>
            </a:r>
            <a:r>
              <a:rPr lang="de-DE" sz="1400" dirty="0" err="1" smtClean="0"/>
              <a:t>systems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/>
              <a:t> </a:t>
            </a:r>
            <a:r>
              <a:rPr lang="de-DE" sz="1400" dirty="0" smtClean="0"/>
              <a:t>max. </a:t>
            </a:r>
            <a:r>
              <a:rPr lang="de-DE" sz="1400" dirty="0" err="1" smtClean="0"/>
              <a:t>of</a:t>
            </a:r>
            <a:r>
              <a:rPr lang="de-DE" sz="1400" dirty="0" smtClean="0"/>
              <a:t> 20 </a:t>
            </a:r>
            <a:r>
              <a:rPr lang="de-DE" sz="1400" dirty="0" err="1" smtClean="0"/>
              <a:t>years</a:t>
            </a:r>
            <a:r>
              <a:rPr lang="de-DE" sz="1400" dirty="0"/>
              <a:t>!</a:t>
            </a:r>
            <a:endParaRPr lang="de-DE" sz="1400" dirty="0" smtClean="0"/>
          </a:p>
          <a:p>
            <a:r>
              <a:rPr lang="de-DE" u="sng" dirty="0" smtClean="0"/>
              <a:t>Tasks </a:t>
            </a:r>
            <a:r>
              <a:rPr lang="de-DE" u="sng" dirty="0" err="1" smtClean="0"/>
              <a:t>of</a:t>
            </a:r>
            <a:r>
              <a:rPr lang="de-DE" u="sng" dirty="0" smtClean="0"/>
              <a:t> upgrade </a:t>
            </a:r>
            <a:r>
              <a:rPr lang="de-DE" u="sng" dirty="0" err="1" smtClean="0"/>
              <a:t>are</a:t>
            </a:r>
            <a:r>
              <a:rPr lang="de-DE" u="sng" dirty="0" smtClean="0"/>
              <a:t> </a:t>
            </a:r>
            <a:r>
              <a:rPr lang="de-DE" u="sng" dirty="0" err="1" smtClean="0"/>
              <a:t>the</a:t>
            </a:r>
            <a:r>
              <a:rPr lang="de-DE" u="sng" dirty="0" smtClean="0"/>
              <a:t> same </a:t>
            </a:r>
            <a:r>
              <a:rPr lang="de-DE" u="sng" dirty="0" err="1" smtClean="0"/>
              <a:t>as</a:t>
            </a:r>
            <a:r>
              <a:rPr lang="de-DE" u="sng" dirty="0" smtClean="0"/>
              <a:t> </a:t>
            </a:r>
            <a:r>
              <a:rPr lang="de-DE" u="sng" dirty="0" err="1" smtClean="0"/>
              <a:t>existing</a:t>
            </a:r>
            <a:r>
              <a:rPr lang="de-DE" u="sng" dirty="0" smtClean="0"/>
              <a:t> </a:t>
            </a:r>
            <a:r>
              <a:rPr lang="de-DE" u="sng" dirty="0" err="1" smtClean="0"/>
              <a:t>one</a:t>
            </a:r>
            <a:r>
              <a:rPr lang="de-DE" u="sng" dirty="0" smtClean="0"/>
              <a:t> </a:t>
            </a:r>
            <a:r>
              <a:rPr lang="de-DE" u="sng" dirty="0" smtClean="0">
                <a:solidFill>
                  <a:srgbClr val="00B050"/>
                </a:solidFill>
              </a:rPr>
              <a:t>plus:</a:t>
            </a:r>
          </a:p>
          <a:p>
            <a:pPr marL="342900" lvl="1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17160" y="2186264"/>
            <a:ext cx="4944485" cy="268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Ensure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safe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beam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without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any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personal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injuries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access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beam 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in 18 different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areas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</a:p>
          <a:p>
            <a:pPr lvl="1"/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Activate 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beam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interruption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case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trouble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faults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close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beamline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cups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switch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-off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rf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power.</a:t>
            </a:r>
          </a:p>
          <a:p>
            <a:pPr lvl="1"/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Monitor</a:t>
            </a:r>
            <a:r>
              <a:rPr lang="de-DE" sz="1400" dirty="0" smtClean="0"/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status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radiation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protection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doors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ensure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closure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during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beam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relevant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area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Support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SiSt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personnell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during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related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areas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  <a:p>
            <a:pPr lvl="1"/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Allow</a:t>
            </a:r>
            <a:r>
              <a:rPr lang="de-DE" sz="1400" dirty="0"/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manual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opening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radiation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protection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doors</a:t>
            </a:r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/>
              <a:t>in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case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unallowed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unwanted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access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people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within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related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areas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334860" y="2381823"/>
            <a:ext cx="1769808" cy="185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836188" y="2020571"/>
            <a:ext cx="4105211" cy="269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400" dirty="0" smtClean="0">
                <a:solidFill>
                  <a:srgbClr val="00B050"/>
                </a:solidFill>
              </a:rPr>
              <a:t>Fail-safe </a:t>
            </a:r>
            <a:r>
              <a:rPr lang="de-DE" sz="1400" dirty="0" err="1">
                <a:solidFill>
                  <a:srgbClr val="00B050"/>
                </a:solidFill>
              </a:rPr>
              <a:t>use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of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readout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signals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of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cup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positions</a:t>
            </a:r>
            <a:endParaRPr lang="de-DE" sz="1400" dirty="0">
              <a:solidFill>
                <a:srgbClr val="00B050"/>
              </a:solidFill>
            </a:endParaRPr>
          </a:p>
          <a:p>
            <a:pPr lvl="1"/>
            <a:r>
              <a:rPr lang="de-DE" sz="1400" dirty="0" smtClean="0">
                <a:solidFill>
                  <a:srgbClr val="00B050"/>
                </a:solidFill>
              </a:rPr>
              <a:t>Upgrade Beam </a:t>
            </a:r>
            <a:r>
              <a:rPr lang="de-DE" sz="1400" dirty="0" smtClean="0">
                <a:solidFill>
                  <a:srgbClr val="00B050"/>
                </a:solidFill>
              </a:rPr>
              <a:t>Cups (</a:t>
            </a:r>
            <a:r>
              <a:rPr lang="de-DE" sz="1400" dirty="0" err="1" smtClean="0">
                <a:solidFill>
                  <a:srgbClr val="00B050"/>
                </a:solidFill>
              </a:rPr>
              <a:t>partly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too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small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to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shadow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entire</a:t>
            </a:r>
            <a:r>
              <a:rPr lang="de-DE" sz="1400" dirty="0">
                <a:solidFill>
                  <a:srgbClr val="00B050"/>
                </a:solidFill>
              </a:rPr>
              <a:t> beam </a:t>
            </a:r>
            <a:r>
              <a:rPr lang="de-DE" sz="1400" dirty="0" err="1" smtClean="0">
                <a:solidFill>
                  <a:srgbClr val="00B050"/>
                </a:solidFill>
              </a:rPr>
              <a:t>size</a:t>
            </a:r>
            <a:r>
              <a:rPr lang="de-DE" sz="1400" dirty="0" smtClean="0">
                <a:solidFill>
                  <a:srgbClr val="00B050"/>
                </a:solidFill>
              </a:rPr>
              <a:t>) - </a:t>
            </a:r>
            <a:r>
              <a:rPr lang="de-DE" sz="1400" dirty="0" err="1" smtClean="0">
                <a:solidFill>
                  <a:srgbClr val="00B050"/>
                </a:solidFill>
              </a:rPr>
              <a:t>therefore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we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>
                <a:solidFill>
                  <a:srgbClr val="00B050"/>
                </a:solidFill>
              </a:rPr>
              <a:t>add</a:t>
            </a:r>
            <a:r>
              <a:rPr lang="de-DE" sz="1400" dirty="0">
                <a:solidFill>
                  <a:srgbClr val="00B050"/>
                </a:solidFill>
              </a:rPr>
              <a:t> </a:t>
            </a:r>
            <a:r>
              <a:rPr lang="de-DE" sz="1400" b="1" dirty="0" smtClean="0">
                <a:solidFill>
                  <a:srgbClr val="00B050"/>
                </a:solidFill>
              </a:rPr>
              <a:t>3 </a:t>
            </a:r>
            <a:r>
              <a:rPr lang="de-DE" sz="1400" b="1" dirty="0">
                <a:solidFill>
                  <a:srgbClr val="00B050"/>
                </a:solidFill>
              </a:rPr>
              <a:t>additional beam </a:t>
            </a:r>
            <a:r>
              <a:rPr lang="de-DE" sz="1400" b="1" dirty="0" err="1">
                <a:solidFill>
                  <a:srgbClr val="00B050"/>
                </a:solidFill>
              </a:rPr>
              <a:t>stopper</a:t>
            </a:r>
            <a:r>
              <a:rPr lang="de-DE" sz="1400" b="1" dirty="0">
                <a:solidFill>
                  <a:srgbClr val="00B050"/>
                </a:solidFill>
              </a:rPr>
              <a:t>/</a:t>
            </a:r>
            <a:r>
              <a:rPr lang="de-DE" sz="1400" b="1" dirty="0" err="1">
                <a:solidFill>
                  <a:srgbClr val="00B050"/>
                </a:solidFill>
              </a:rPr>
              <a:t>cups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near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source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and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smtClean="0">
                <a:solidFill>
                  <a:srgbClr val="00B050"/>
                </a:solidFill>
              </a:rPr>
              <a:t>HLI. </a:t>
            </a:r>
            <a:r>
              <a:rPr lang="de-DE" sz="1400" dirty="0" smtClean="0">
                <a:solidFill>
                  <a:srgbClr val="00B050"/>
                </a:solidFill>
              </a:rPr>
              <a:t>The </a:t>
            </a:r>
            <a:r>
              <a:rPr lang="de-DE" sz="1400" dirty="0" err="1" smtClean="0">
                <a:solidFill>
                  <a:srgbClr val="00B050"/>
                </a:solidFill>
              </a:rPr>
              <a:t>positions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are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already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defined</a:t>
            </a:r>
            <a:r>
              <a:rPr lang="de-DE" sz="1400" dirty="0" smtClean="0">
                <a:solidFill>
                  <a:srgbClr val="00B050"/>
                </a:solidFill>
              </a:rPr>
              <a:t>.</a:t>
            </a:r>
          </a:p>
          <a:p>
            <a:pPr lvl="1"/>
            <a:r>
              <a:rPr lang="de-DE" sz="1400" dirty="0" err="1" smtClean="0">
                <a:solidFill>
                  <a:srgbClr val="00B050"/>
                </a:solidFill>
              </a:rPr>
              <a:t>If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they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act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as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main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or</a:t>
            </a:r>
            <a:r>
              <a:rPr lang="de-DE" sz="1400" dirty="0" smtClean="0">
                <a:solidFill>
                  <a:srgbClr val="00B050"/>
                </a:solidFill>
              </a:rPr>
              <a:t> redundant </a:t>
            </a:r>
            <a:r>
              <a:rPr lang="de-DE" sz="1400" dirty="0" err="1" smtClean="0">
                <a:solidFill>
                  <a:srgbClr val="00B050"/>
                </a:solidFill>
              </a:rPr>
              <a:t>cups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is</a:t>
            </a:r>
            <a:r>
              <a:rPr lang="de-DE" sz="1400" dirty="0" smtClean="0">
                <a:solidFill>
                  <a:srgbClr val="00B050"/>
                </a:solidFill>
              </a:rPr>
              <a:t> still </a:t>
            </a:r>
            <a:r>
              <a:rPr lang="de-DE" sz="1400" dirty="0" err="1" smtClean="0">
                <a:solidFill>
                  <a:srgbClr val="00B050"/>
                </a:solidFill>
              </a:rPr>
              <a:t>under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discussion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within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the</a:t>
            </a:r>
            <a:r>
              <a:rPr lang="de-DE" sz="1400" dirty="0" smtClean="0">
                <a:solidFill>
                  <a:srgbClr val="00B050"/>
                </a:solidFill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</a:rPr>
              <a:t>switch</a:t>
            </a:r>
            <a:r>
              <a:rPr lang="de-DE" sz="1400" dirty="0" smtClean="0">
                <a:solidFill>
                  <a:srgbClr val="00B050"/>
                </a:solidFill>
              </a:rPr>
              <a:t>-off </a:t>
            </a:r>
            <a:r>
              <a:rPr lang="de-DE" sz="1400" dirty="0" err="1" smtClean="0">
                <a:solidFill>
                  <a:srgbClr val="00B050"/>
                </a:solidFill>
              </a:rPr>
              <a:t>concept</a:t>
            </a:r>
            <a:r>
              <a:rPr lang="de-DE" sz="1400" dirty="0" smtClean="0">
                <a:solidFill>
                  <a:srgbClr val="00B050"/>
                </a:solidFill>
              </a:rPr>
              <a:t>.</a:t>
            </a:r>
            <a:endParaRPr lang="de-DE" sz="1400" dirty="0">
              <a:solidFill>
                <a:srgbClr val="00B050"/>
              </a:solidFill>
            </a:endParaRPr>
          </a:p>
          <a:p>
            <a:pPr lvl="1"/>
            <a:endParaRPr lang="de-DE" sz="1100" dirty="0" smtClean="0">
              <a:solidFill>
                <a:srgbClr val="00B050"/>
              </a:solidFill>
            </a:endParaRPr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sp>
        <p:nvSpPr>
          <p:cNvPr id="7" name="Pfeil nach rechts 6"/>
          <p:cNvSpPr/>
          <p:nvPr/>
        </p:nvSpPr>
        <p:spPr>
          <a:xfrm>
            <a:off x="6185488" y="1839834"/>
            <a:ext cx="607633" cy="9789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40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 </a:t>
            </a:r>
            <a:r>
              <a:rPr lang="de-DE" dirty="0" err="1" smtClean="0"/>
              <a:t>of</a:t>
            </a:r>
            <a:r>
              <a:rPr lang="de-DE" dirty="0" smtClean="0"/>
              <a:t> TVS</a:t>
            </a: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728107" y="2381823"/>
            <a:ext cx="1769808" cy="185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9" y="977006"/>
            <a:ext cx="5761219" cy="340186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0" name="Pfeil nach unten 9"/>
          <p:cNvSpPr/>
          <p:nvPr/>
        </p:nvSpPr>
        <p:spPr>
          <a:xfrm rot="1007607">
            <a:off x="1793072" y="1356664"/>
            <a:ext cx="122674" cy="78144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56702" y="2364125"/>
            <a:ext cx="419837" cy="164203"/>
            <a:chOff x="2731" y="2364125"/>
            <a:chExt cx="419837" cy="164203"/>
          </a:xfrm>
        </p:grpSpPr>
        <p:sp>
          <p:nvSpPr>
            <p:cNvPr id="12" name="Pfeil nach rechts 11"/>
            <p:cNvSpPr/>
            <p:nvPr/>
          </p:nvSpPr>
          <p:spPr>
            <a:xfrm>
              <a:off x="3714" y="2364125"/>
              <a:ext cx="418854" cy="7079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Pfeil nach rechts 12"/>
            <p:cNvSpPr/>
            <p:nvPr/>
          </p:nvSpPr>
          <p:spPr>
            <a:xfrm>
              <a:off x="2731" y="2457535"/>
              <a:ext cx="418854" cy="7079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322173" y="1147346"/>
            <a:ext cx="1277914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>
                <a:solidFill>
                  <a:srgbClr val="0070C0"/>
                </a:solidFill>
              </a:rPr>
              <a:t>additional </a:t>
            </a:r>
            <a:r>
              <a:rPr lang="de-DE" sz="1400" dirty="0" smtClean="0">
                <a:solidFill>
                  <a:srgbClr val="0070C0"/>
                </a:solidFill>
              </a:rPr>
              <a:t>3</a:t>
            </a:r>
            <a:endParaRPr lang="de-DE" sz="1400" dirty="0" smtClean="0">
              <a:solidFill>
                <a:srgbClr val="0070C0"/>
              </a:solidFill>
            </a:endParaRPr>
          </a:p>
          <a:p>
            <a:pPr algn="l"/>
            <a:r>
              <a:rPr lang="de-DE" sz="1400" dirty="0" smtClean="0">
                <a:solidFill>
                  <a:srgbClr val="0070C0"/>
                </a:solidFill>
              </a:rPr>
              <a:t>beam </a:t>
            </a:r>
            <a:r>
              <a:rPr lang="de-DE" sz="1400" dirty="0" err="1" smtClean="0">
                <a:solidFill>
                  <a:srgbClr val="0070C0"/>
                </a:solidFill>
              </a:rPr>
              <a:t>stopper</a:t>
            </a:r>
            <a:endParaRPr lang="de-DE" sz="1400" dirty="0" smtClean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914" y="3191286"/>
            <a:ext cx="3106437" cy="154221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003611" y="2521672"/>
            <a:ext cx="2262158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>
                <a:solidFill>
                  <a:srgbClr val="0070C0"/>
                </a:solidFill>
              </a:rPr>
              <a:t>Injector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north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and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south</a:t>
            </a:r>
            <a:r>
              <a:rPr lang="de-DE" sz="1400" dirty="0" smtClean="0">
                <a:solidFill>
                  <a:srgbClr val="0070C0"/>
                </a:solidFill>
              </a:rPr>
              <a:t> – </a:t>
            </a:r>
          </a:p>
          <a:p>
            <a:pPr algn="l"/>
            <a:r>
              <a:rPr lang="de-DE" sz="1400" dirty="0" smtClean="0">
                <a:solidFill>
                  <a:srgbClr val="0070C0"/>
                </a:solidFill>
              </a:rPr>
              <a:t>2 </a:t>
            </a:r>
            <a:r>
              <a:rPr lang="de-DE" sz="1400" dirty="0" err="1" smtClean="0">
                <a:solidFill>
                  <a:srgbClr val="0070C0"/>
                </a:solidFill>
              </a:rPr>
              <a:t>chambers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are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available</a:t>
            </a:r>
            <a:endParaRPr lang="de-DE" sz="1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3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 </a:t>
            </a:r>
            <a:r>
              <a:rPr lang="de-DE" dirty="0" err="1" smtClean="0"/>
              <a:t>of</a:t>
            </a:r>
            <a:r>
              <a:rPr lang="de-DE" dirty="0" smtClean="0"/>
              <a:t> TVS – Status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2742" y="986757"/>
            <a:ext cx="8420176" cy="3880721"/>
          </a:xfrm>
        </p:spPr>
        <p:txBody>
          <a:bodyPr/>
          <a:lstStyle/>
          <a:p>
            <a:r>
              <a:rPr lang="de-DE" sz="1400" dirty="0" err="1" smtClean="0"/>
              <a:t>Draft</a:t>
            </a:r>
            <a:r>
              <a:rPr lang="de-DE" sz="1400" dirty="0" smtClean="0"/>
              <a:t> </a:t>
            </a:r>
            <a:r>
              <a:rPr lang="de-DE" sz="1400" dirty="0" err="1" smtClean="0"/>
              <a:t>Concept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IKP FZ Jülich </a:t>
            </a:r>
            <a:r>
              <a:rPr lang="de-DE" sz="1400" dirty="0" smtClean="0"/>
              <a:t>in </a:t>
            </a:r>
            <a:r>
              <a:rPr lang="de-DE" sz="1400" dirty="0" err="1" smtClean="0"/>
              <a:t>cooperation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ACO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existing</a:t>
            </a:r>
            <a:r>
              <a:rPr lang="de-DE" sz="1400" dirty="0" smtClean="0"/>
              <a:t>.</a:t>
            </a:r>
          </a:p>
          <a:p>
            <a:r>
              <a:rPr lang="de-DE" sz="1400" dirty="0" smtClean="0"/>
              <a:t>First </a:t>
            </a:r>
            <a:r>
              <a:rPr lang="de-DE" sz="1400" dirty="0" err="1" smtClean="0"/>
              <a:t>draft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starting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Risk</a:t>
            </a:r>
            <a:r>
              <a:rPr lang="de-DE" sz="1400" dirty="0" smtClean="0"/>
              <a:t> Analysis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done</a:t>
            </a:r>
            <a:r>
              <a:rPr lang="de-DE" sz="1400" dirty="0" smtClean="0"/>
              <a:t>: -&gt; </a:t>
            </a:r>
            <a:r>
              <a:rPr lang="de-DE" sz="1400" dirty="0" err="1" smtClean="0"/>
              <a:t>minimum</a:t>
            </a:r>
            <a:r>
              <a:rPr lang="de-DE" sz="1400" dirty="0" smtClean="0"/>
              <a:t> </a:t>
            </a:r>
            <a:r>
              <a:rPr lang="de-DE" sz="1400" dirty="0" err="1" smtClean="0"/>
              <a:t>requirement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Safety</a:t>
            </a:r>
            <a:r>
              <a:rPr lang="de-DE" sz="1400" dirty="0" smtClean="0"/>
              <a:t> </a:t>
            </a:r>
            <a:r>
              <a:rPr lang="de-DE" sz="1400" dirty="0" err="1" smtClean="0"/>
              <a:t>Integrity</a:t>
            </a:r>
            <a:r>
              <a:rPr lang="de-DE" sz="1400" dirty="0" smtClean="0"/>
              <a:t> Level SIL 2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defined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all </a:t>
            </a:r>
            <a:r>
              <a:rPr lang="de-DE" sz="1400" dirty="0" err="1" smtClean="0"/>
              <a:t>components</a:t>
            </a:r>
            <a:r>
              <a:rPr lang="de-DE" sz="1400" dirty="0"/>
              <a:t> </a:t>
            </a:r>
            <a:r>
              <a:rPr lang="de-DE" sz="1400" dirty="0" smtClean="0"/>
              <a:t>-&gt; </a:t>
            </a:r>
            <a:r>
              <a:rPr lang="de-DE" sz="1400" dirty="0" err="1" smtClean="0"/>
              <a:t>failure</a:t>
            </a:r>
            <a:r>
              <a:rPr lang="de-DE" sz="1400" dirty="0" smtClean="0"/>
              <a:t> rate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10</a:t>
            </a:r>
            <a:r>
              <a:rPr lang="de-DE" sz="1400" baseline="30000" dirty="0" smtClean="0"/>
              <a:t>-6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10</a:t>
            </a:r>
            <a:r>
              <a:rPr lang="de-DE" sz="1400" baseline="30000" dirty="0" smtClean="0"/>
              <a:t>-7</a:t>
            </a:r>
            <a:r>
              <a:rPr lang="de-DE" sz="1400" dirty="0" smtClean="0"/>
              <a:t> per </a:t>
            </a:r>
            <a:r>
              <a:rPr lang="de-DE" sz="1400" dirty="0" err="1" smtClean="0"/>
              <a:t>hour</a:t>
            </a:r>
            <a:r>
              <a:rPr lang="de-DE" sz="1400" dirty="0" smtClean="0"/>
              <a:t> (i.e. 1 </a:t>
            </a:r>
            <a:r>
              <a:rPr lang="de-DE" sz="1400" dirty="0" err="1" smtClean="0"/>
              <a:t>failure</a:t>
            </a:r>
            <a:r>
              <a:rPr lang="de-DE" sz="1400" dirty="0" smtClean="0"/>
              <a:t> in </a:t>
            </a:r>
            <a:r>
              <a:rPr lang="de-DE" sz="1400" dirty="0" err="1" smtClean="0"/>
              <a:t>roughly</a:t>
            </a:r>
            <a:r>
              <a:rPr lang="de-DE" sz="1400" dirty="0" smtClean="0"/>
              <a:t> 10</a:t>
            </a:r>
            <a:r>
              <a:rPr lang="de-DE" sz="1400" baseline="30000" dirty="0" smtClean="0"/>
              <a:t>3</a:t>
            </a:r>
            <a:r>
              <a:rPr lang="de-DE" sz="1400" dirty="0" smtClean="0"/>
              <a:t>-10</a:t>
            </a:r>
            <a:r>
              <a:rPr lang="de-DE" sz="1400" baseline="30000" dirty="0" smtClean="0"/>
              <a:t>4</a:t>
            </a:r>
            <a:r>
              <a:rPr lang="de-DE" sz="1400" dirty="0" smtClean="0"/>
              <a:t> </a:t>
            </a:r>
            <a:r>
              <a:rPr lang="de-DE" sz="1400" dirty="0" err="1" smtClean="0"/>
              <a:t>years</a:t>
            </a:r>
            <a:r>
              <a:rPr lang="de-DE" sz="1400" dirty="0" smtClean="0"/>
              <a:t> </a:t>
            </a:r>
            <a:r>
              <a:rPr lang="de-DE" sz="1400" dirty="0" err="1" smtClean="0"/>
              <a:t>seems</a:t>
            </a:r>
            <a:r>
              <a:rPr lang="de-DE" sz="1400" dirty="0" smtClean="0"/>
              <a:t> </a:t>
            </a:r>
            <a:r>
              <a:rPr lang="de-DE" sz="1400" dirty="0" err="1" smtClean="0"/>
              <a:t>feasible</a:t>
            </a:r>
            <a:r>
              <a:rPr lang="de-DE" sz="1400" dirty="0" smtClean="0"/>
              <a:t>) – </a:t>
            </a:r>
            <a:r>
              <a:rPr lang="de-DE" sz="1400" dirty="0" smtClean="0"/>
              <a:t>RA </a:t>
            </a:r>
            <a:r>
              <a:rPr lang="de-DE" sz="1400" dirty="0" smtClean="0"/>
              <a:t>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worked</a:t>
            </a:r>
            <a:r>
              <a:rPr lang="de-DE" sz="1400" dirty="0" smtClean="0"/>
              <a:t> out in </a:t>
            </a:r>
            <a:r>
              <a:rPr lang="de-DE" sz="1400" dirty="0" err="1" smtClean="0"/>
              <a:t>more</a:t>
            </a:r>
            <a:r>
              <a:rPr lang="de-DE" sz="1400" dirty="0" smtClean="0"/>
              <a:t> </a:t>
            </a:r>
            <a:r>
              <a:rPr lang="de-DE" sz="1400" dirty="0" err="1" smtClean="0"/>
              <a:t>detail</a:t>
            </a:r>
            <a:r>
              <a:rPr lang="de-DE" sz="1400" dirty="0" smtClean="0"/>
              <a:t> </a:t>
            </a:r>
            <a:r>
              <a:rPr lang="de-DE" sz="1400" dirty="0" err="1" smtClean="0"/>
              <a:t>within</a:t>
            </a:r>
            <a:r>
              <a:rPr lang="de-DE" sz="1400" dirty="0" smtClean="0"/>
              <a:t> a </a:t>
            </a:r>
            <a:r>
              <a:rPr lang="de-DE" sz="1400" dirty="0" err="1" smtClean="0"/>
              <a:t>small</a:t>
            </a:r>
            <a:r>
              <a:rPr lang="de-DE" sz="1400" dirty="0" smtClean="0"/>
              <a:t> </a:t>
            </a:r>
            <a:r>
              <a:rPr lang="de-DE" sz="1400" dirty="0" err="1" smtClean="0"/>
              <a:t>working</a:t>
            </a:r>
            <a:r>
              <a:rPr lang="de-DE" sz="1400" dirty="0" smtClean="0"/>
              <a:t> </a:t>
            </a:r>
            <a:r>
              <a:rPr lang="de-DE" sz="1400" dirty="0" err="1" smtClean="0"/>
              <a:t>group</a:t>
            </a:r>
            <a:r>
              <a:rPr lang="de-DE" sz="1400" dirty="0" smtClean="0"/>
              <a:t>, e.g.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cups</a:t>
            </a:r>
            <a:r>
              <a:rPr lang="de-DE" sz="1400" dirty="0" smtClean="0"/>
              <a:t>/beam </a:t>
            </a:r>
            <a:r>
              <a:rPr lang="de-DE" sz="1400" dirty="0" err="1" smtClean="0"/>
              <a:t>stops</a:t>
            </a:r>
            <a:endParaRPr lang="de-DE" sz="1400" dirty="0" smtClean="0"/>
          </a:p>
          <a:p>
            <a:r>
              <a:rPr lang="de-DE" sz="1400" dirty="0" smtClean="0"/>
              <a:t>A </a:t>
            </a:r>
            <a:r>
              <a:rPr lang="de-DE" sz="1400" dirty="0" err="1" smtClean="0"/>
              <a:t>first</a:t>
            </a:r>
            <a:r>
              <a:rPr lang="de-DE" sz="1400" dirty="0" smtClean="0"/>
              <a:t> </a:t>
            </a:r>
            <a:r>
              <a:rPr lang="de-DE" sz="1400" dirty="0" err="1" smtClean="0"/>
              <a:t>draft</a:t>
            </a:r>
            <a:r>
              <a:rPr lang="de-DE" sz="1400" dirty="0" smtClean="0"/>
              <a:t> </a:t>
            </a:r>
            <a:r>
              <a:rPr lang="de-DE" sz="1400" dirty="0" err="1" smtClean="0"/>
              <a:t>version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PLC Master-Client System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under</a:t>
            </a:r>
            <a:r>
              <a:rPr lang="de-DE" sz="1400" dirty="0" smtClean="0"/>
              <a:t> </a:t>
            </a:r>
            <a:r>
              <a:rPr lang="de-DE" sz="1400" dirty="0" err="1" smtClean="0"/>
              <a:t>discussion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Robert Hecker, FZJ </a:t>
            </a:r>
            <a:r>
              <a:rPr lang="de-DE" sz="1400" dirty="0" err="1" smtClean="0"/>
              <a:t>and</a:t>
            </a:r>
            <a:r>
              <a:rPr lang="de-DE" sz="1400" dirty="0" smtClean="0"/>
              <a:t> Christine Betz, GSI-FAIR ACO. </a:t>
            </a:r>
            <a:r>
              <a:rPr lang="de-DE" sz="1400" dirty="0" err="1" smtClean="0"/>
              <a:t>We</a:t>
            </a:r>
            <a:r>
              <a:rPr lang="de-DE" sz="1400" dirty="0" smtClean="0"/>
              <a:t> </a:t>
            </a:r>
            <a:r>
              <a:rPr lang="de-DE" sz="1400" dirty="0" err="1" smtClean="0"/>
              <a:t>we</a:t>
            </a:r>
            <a:r>
              <a:rPr lang="de-DE" sz="1400" dirty="0" smtClean="0"/>
              <a:t> will </a:t>
            </a:r>
            <a:r>
              <a:rPr lang="de-DE" sz="1400" dirty="0" err="1" smtClean="0"/>
              <a:t>have</a:t>
            </a:r>
            <a:r>
              <a:rPr lang="de-DE" sz="1400" dirty="0" smtClean="0"/>
              <a:t> an </a:t>
            </a:r>
            <a:r>
              <a:rPr lang="de-DE" sz="1400" dirty="0" err="1" smtClean="0"/>
              <a:t>afternoon</a:t>
            </a:r>
            <a:r>
              <a:rPr lang="de-DE" sz="1400" dirty="0" smtClean="0"/>
              <a:t> </a:t>
            </a:r>
            <a:r>
              <a:rPr lang="de-DE" sz="1400" dirty="0" err="1" smtClean="0"/>
              <a:t>workshop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go</a:t>
            </a:r>
            <a:r>
              <a:rPr lang="de-DE" sz="1400" dirty="0" smtClean="0"/>
              <a:t> </a:t>
            </a:r>
            <a:r>
              <a:rPr lang="de-DE" sz="1400" dirty="0" err="1" smtClean="0"/>
              <a:t>through</a:t>
            </a:r>
            <a:r>
              <a:rPr lang="de-DE" sz="1400" dirty="0" smtClean="0"/>
              <a:t> all </a:t>
            </a:r>
            <a:r>
              <a:rPr lang="de-DE" sz="1400" dirty="0" err="1" smtClean="0"/>
              <a:t>details</a:t>
            </a:r>
            <a:r>
              <a:rPr lang="de-DE" sz="1400" dirty="0" smtClean="0"/>
              <a:t> </a:t>
            </a:r>
            <a:r>
              <a:rPr lang="de-DE" sz="1400" dirty="0" err="1" smtClean="0"/>
              <a:t>including</a:t>
            </a:r>
            <a:r>
              <a:rPr lang="de-DE" sz="1400" dirty="0" smtClean="0"/>
              <a:t> </a:t>
            </a:r>
            <a:r>
              <a:rPr lang="de-DE" sz="1400" dirty="0" err="1" smtClean="0"/>
              <a:t>hardware</a:t>
            </a:r>
            <a:r>
              <a:rPr lang="de-DE" sz="1400" dirty="0" smtClean="0"/>
              <a:t> </a:t>
            </a:r>
            <a:r>
              <a:rPr lang="de-DE" sz="1400" dirty="0" err="1" smtClean="0"/>
              <a:t>components</a:t>
            </a:r>
            <a:r>
              <a:rPr lang="de-DE" sz="1400" dirty="0" smtClean="0"/>
              <a:t> </a:t>
            </a:r>
            <a:r>
              <a:rPr lang="de-DE" sz="1400" dirty="0" err="1" smtClean="0"/>
              <a:t>next</a:t>
            </a:r>
            <a:r>
              <a:rPr lang="de-DE" sz="1400" dirty="0" smtClean="0"/>
              <a:t> </a:t>
            </a:r>
            <a:r>
              <a:rPr lang="de-DE" sz="1400" dirty="0" err="1" smtClean="0"/>
              <a:t>week</a:t>
            </a:r>
            <a:r>
              <a:rPr lang="de-DE" sz="1400" dirty="0" smtClean="0"/>
              <a:t>. </a:t>
            </a:r>
            <a:endParaRPr lang="de-DE" sz="1400" dirty="0" smtClean="0"/>
          </a:p>
          <a:p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hardware</a:t>
            </a:r>
            <a:r>
              <a:rPr lang="de-DE" sz="1400" dirty="0" smtClean="0"/>
              <a:t> </a:t>
            </a:r>
            <a:r>
              <a:rPr lang="de-DE" sz="1400" dirty="0" err="1" smtClean="0"/>
              <a:t>we</a:t>
            </a:r>
            <a:r>
              <a:rPr lang="de-DE" sz="1400" dirty="0" smtClean="0"/>
              <a:t> will </a:t>
            </a:r>
            <a:r>
              <a:rPr lang="de-DE" sz="1400" dirty="0" err="1" smtClean="0"/>
              <a:t>use</a:t>
            </a:r>
            <a:r>
              <a:rPr lang="de-DE" sz="1400" dirty="0" smtClean="0"/>
              <a:t> – </a:t>
            </a:r>
            <a:r>
              <a:rPr lang="de-DE" sz="1400" dirty="0" err="1" smtClean="0"/>
              <a:t>wherever</a:t>
            </a:r>
            <a:r>
              <a:rPr lang="de-DE" sz="1400" dirty="0" smtClean="0"/>
              <a:t> </a:t>
            </a:r>
            <a:r>
              <a:rPr lang="de-DE" sz="1400" dirty="0" err="1" smtClean="0"/>
              <a:t>reliable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possible</a:t>
            </a:r>
            <a:r>
              <a:rPr lang="de-DE" sz="1400" dirty="0" smtClean="0"/>
              <a:t> – </a:t>
            </a:r>
            <a:r>
              <a:rPr lang="de-DE" sz="1400" dirty="0" err="1" smtClean="0"/>
              <a:t>components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FAIR PAS (</a:t>
            </a:r>
            <a:r>
              <a:rPr lang="de-DE" sz="1400" dirty="0" err="1" smtClean="0"/>
              <a:t>easier</a:t>
            </a:r>
            <a:r>
              <a:rPr lang="de-DE" sz="1400" dirty="0" smtClean="0"/>
              <a:t> spare </a:t>
            </a:r>
            <a:r>
              <a:rPr lang="de-DE" sz="1400" dirty="0" err="1" smtClean="0"/>
              <a:t>parts</a:t>
            </a:r>
            <a:r>
              <a:rPr lang="de-DE" sz="1400" dirty="0" smtClean="0"/>
              <a:t> </a:t>
            </a:r>
            <a:r>
              <a:rPr lang="de-DE" sz="1400" dirty="0" err="1" smtClean="0"/>
              <a:t>handling</a:t>
            </a:r>
            <a:r>
              <a:rPr lang="de-DE" sz="1400" dirty="0" smtClean="0"/>
              <a:t>). </a:t>
            </a:r>
          </a:p>
          <a:p>
            <a:r>
              <a:rPr lang="de-DE" sz="1400" dirty="0" err="1" smtClean="0"/>
              <a:t>Programming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 – </a:t>
            </a:r>
            <a:r>
              <a:rPr lang="de-DE" sz="1400" dirty="0" err="1" smtClean="0">
                <a:solidFill>
                  <a:srgbClr val="FF0000"/>
                </a:solidFill>
              </a:rPr>
              <a:t>who</a:t>
            </a:r>
            <a:r>
              <a:rPr lang="de-DE" sz="1400" dirty="0" smtClean="0">
                <a:solidFill>
                  <a:srgbClr val="FF0000"/>
                </a:solidFill>
              </a:rPr>
              <a:t> will do </a:t>
            </a:r>
            <a:r>
              <a:rPr lang="de-DE" sz="1400" dirty="0" err="1" smtClean="0">
                <a:solidFill>
                  <a:srgbClr val="FF0000"/>
                </a:solidFill>
              </a:rPr>
              <a:t>what</a:t>
            </a:r>
            <a:r>
              <a:rPr lang="de-DE" sz="1400" dirty="0" smtClean="0"/>
              <a:t>? </a:t>
            </a:r>
            <a:r>
              <a:rPr lang="de-DE" sz="1400" dirty="0" smtClean="0"/>
              <a:t>– still </a:t>
            </a:r>
            <a:r>
              <a:rPr lang="de-DE" sz="1400" dirty="0" err="1" smtClean="0"/>
              <a:t>under</a:t>
            </a:r>
            <a:r>
              <a:rPr lang="de-DE" sz="1400" dirty="0" smtClean="0"/>
              <a:t> </a:t>
            </a:r>
            <a:r>
              <a:rPr lang="de-DE" sz="1400" dirty="0" err="1" smtClean="0"/>
              <a:t>discussion</a:t>
            </a:r>
            <a:r>
              <a:rPr lang="de-DE" sz="1400" dirty="0" smtClean="0"/>
              <a:t>!</a:t>
            </a:r>
          </a:p>
          <a:p>
            <a:r>
              <a:rPr lang="de-DE" sz="1400" dirty="0" err="1" smtClean="0"/>
              <a:t>Therefore</a:t>
            </a:r>
            <a:r>
              <a:rPr lang="de-DE" sz="1400" dirty="0" smtClean="0"/>
              <a:t>:  </a:t>
            </a:r>
          </a:p>
          <a:p>
            <a:pPr lvl="1"/>
            <a:r>
              <a:rPr lang="de-DE" sz="1100" dirty="0" smtClean="0"/>
              <a:t>-&gt; </a:t>
            </a:r>
            <a:r>
              <a:rPr lang="de-DE" sz="1400" dirty="0" err="1" smtClean="0"/>
              <a:t>Planning</a:t>
            </a:r>
            <a:r>
              <a:rPr lang="de-DE" sz="1400" dirty="0" smtClean="0"/>
              <a:t> </a:t>
            </a:r>
            <a:r>
              <a:rPr lang="de-DE" sz="1400" dirty="0" err="1" smtClean="0"/>
              <a:t>phase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still </a:t>
            </a:r>
            <a:r>
              <a:rPr lang="de-DE" sz="1400" dirty="0" err="1" smtClean="0"/>
              <a:t>ongoing</a:t>
            </a:r>
            <a:r>
              <a:rPr lang="de-DE" sz="1400" dirty="0" smtClean="0"/>
              <a:t> incl. </a:t>
            </a:r>
            <a:r>
              <a:rPr lang="de-DE" sz="1400" dirty="0" err="1" smtClean="0"/>
              <a:t>switch</a:t>
            </a:r>
            <a:r>
              <a:rPr lang="de-DE" sz="1400" dirty="0" smtClean="0"/>
              <a:t>-</a:t>
            </a:r>
            <a:r>
              <a:rPr lang="de-DE" sz="1400" dirty="0" smtClean="0"/>
              <a:t>o</a:t>
            </a:r>
            <a:r>
              <a:rPr lang="de-DE" sz="1400" dirty="0" smtClean="0"/>
              <a:t>ff </a:t>
            </a:r>
            <a:r>
              <a:rPr lang="de-DE" sz="1400" dirty="0" err="1" smtClean="0"/>
              <a:t>concept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interfaces</a:t>
            </a:r>
            <a:r>
              <a:rPr lang="de-DE" sz="1400" dirty="0" smtClean="0"/>
              <a:t> (</a:t>
            </a:r>
            <a:r>
              <a:rPr lang="de-DE" sz="1400" dirty="0" err="1" smtClean="0"/>
              <a:t>rf</a:t>
            </a:r>
            <a:r>
              <a:rPr lang="de-DE" sz="1400" dirty="0" smtClean="0"/>
              <a:t>, power </a:t>
            </a:r>
            <a:r>
              <a:rPr lang="de-DE" sz="1400" dirty="0" err="1" smtClean="0"/>
              <a:t>supplies</a:t>
            </a:r>
            <a:r>
              <a:rPr lang="de-DE" sz="1400" dirty="0" smtClean="0"/>
              <a:t>, etc.)</a:t>
            </a:r>
            <a:endParaRPr lang="de-DE" sz="1400" dirty="0" smtClean="0"/>
          </a:p>
          <a:p>
            <a:pPr lvl="1"/>
            <a:r>
              <a:rPr lang="de-DE" sz="1400" dirty="0" smtClean="0"/>
              <a:t>-&gt; </a:t>
            </a:r>
            <a:r>
              <a:rPr lang="de-DE" sz="1400" dirty="0" smtClean="0"/>
              <a:t>Plan: First </a:t>
            </a:r>
            <a:r>
              <a:rPr lang="de-DE" sz="1400" dirty="0" err="1" smtClean="0"/>
              <a:t>hardware</a:t>
            </a:r>
            <a:r>
              <a:rPr lang="de-DE" sz="1400" dirty="0" smtClean="0"/>
              <a:t> </a:t>
            </a:r>
            <a:r>
              <a:rPr lang="de-DE" sz="1400" dirty="0" err="1" smtClean="0"/>
              <a:t>components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purchased</a:t>
            </a:r>
            <a:r>
              <a:rPr lang="de-DE" sz="1400" dirty="0" smtClean="0"/>
              <a:t> via FZJ </a:t>
            </a:r>
            <a:r>
              <a:rPr lang="de-DE" sz="1400" dirty="0" err="1" smtClean="0"/>
              <a:t>until</a:t>
            </a:r>
            <a:r>
              <a:rPr lang="de-DE" sz="1400" dirty="0" smtClean="0"/>
              <a:t> end </a:t>
            </a:r>
            <a:r>
              <a:rPr lang="de-DE" sz="1400" dirty="0" err="1" smtClean="0"/>
              <a:t>of</a:t>
            </a:r>
            <a:r>
              <a:rPr lang="de-DE" sz="1400" dirty="0" smtClean="0"/>
              <a:t> 2024</a:t>
            </a:r>
          </a:p>
          <a:p>
            <a:pPr lvl="1"/>
            <a:r>
              <a:rPr lang="de-DE" sz="1400" dirty="0" smtClean="0"/>
              <a:t>-&gt; Project </a:t>
            </a:r>
            <a:r>
              <a:rPr lang="de-DE" sz="1400" dirty="0" err="1" smtClean="0"/>
              <a:t>team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established</a:t>
            </a:r>
            <a:r>
              <a:rPr lang="de-DE" sz="1400" dirty="0" smtClean="0"/>
              <a:t> – </a:t>
            </a:r>
            <a:r>
              <a:rPr lang="de-DE" sz="1400" dirty="0" err="1" smtClean="0"/>
              <a:t>details</a:t>
            </a:r>
            <a:r>
              <a:rPr lang="de-DE" sz="1400" dirty="0" smtClean="0"/>
              <a:t> will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discussed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finalized</a:t>
            </a:r>
            <a:r>
              <a:rPr lang="de-DE" sz="1400" dirty="0" smtClean="0"/>
              <a:t> in </a:t>
            </a:r>
            <a:r>
              <a:rPr lang="de-DE" sz="1400" dirty="0" err="1" smtClean="0"/>
              <a:t>smaller</a:t>
            </a:r>
            <a:r>
              <a:rPr lang="de-DE" sz="1400" dirty="0" smtClean="0"/>
              <a:t> </a:t>
            </a:r>
            <a:r>
              <a:rPr lang="de-DE" sz="1400" dirty="0" err="1" smtClean="0"/>
              <a:t>working</a:t>
            </a:r>
            <a:r>
              <a:rPr lang="de-DE" sz="1400" dirty="0" smtClean="0"/>
              <a:t> </a:t>
            </a:r>
            <a:r>
              <a:rPr lang="de-DE" sz="1400" dirty="0" err="1" smtClean="0"/>
              <a:t>groups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more</a:t>
            </a:r>
            <a:r>
              <a:rPr lang="de-DE" sz="1400" dirty="0" smtClean="0"/>
              <a:t> </a:t>
            </a:r>
            <a:r>
              <a:rPr lang="de-DE" sz="1400" dirty="0" err="1" smtClean="0"/>
              <a:t>effective</a:t>
            </a:r>
            <a:r>
              <a:rPr lang="de-DE" sz="1400" dirty="0" smtClean="0"/>
              <a:t>. </a:t>
            </a:r>
            <a:endParaRPr lang="de-DE" sz="14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334860" y="2381823"/>
            <a:ext cx="1769808" cy="185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60900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Working Plan – </a:t>
            </a:r>
            <a:r>
              <a:rPr lang="de-DE" dirty="0" err="1" smtClean="0">
                <a:solidFill>
                  <a:srgbClr val="FF0000"/>
                </a:solidFill>
              </a:rPr>
              <a:t>first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Draft</a:t>
            </a:r>
            <a:r>
              <a:rPr lang="de-DE" dirty="0" smtClean="0">
                <a:solidFill>
                  <a:srgbClr val="FF0000"/>
                </a:solidFill>
              </a:rPr>
              <a:t>!!! (</a:t>
            </a:r>
            <a:r>
              <a:rPr lang="de-DE" dirty="0" err="1" smtClean="0">
                <a:solidFill>
                  <a:srgbClr val="FF0000"/>
                </a:solidFill>
              </a:rPr>
              <a:t>reverse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order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planning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181"/>
            <a:ext cx="9144000" cy="2968210"/>
          </a:xfrm>
          <a:prstGeom prst="rect">
            <a:avLst/>
          </a:prstGeom>
          <a:ln>
            <a:solidFill>
              <a:srgbClr val="333333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5828563" y="1309657"/>
            <a:ext cx="1757721" cy="1592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666666"/>
              </a:solidFill>
            </a:endParaRPr>
          </a:p>
        </p:txBody>
      </p:sp>
      <p:sp>
        <p:nvSpPr>
          <p:cNvPr id="7" name="Stern mit 5 Zacken 6"/>
          <p:cNvSpPr/>
          <p:nvPr/>
        </p:nvSpPr>
        <p:spPr>
          <a:xfrm>
            <a:off x="8709557" y="3791492"/>
            <a:ext cx="119672" cy="109772"/>
          </a:xfrm>
          <a:prstGeom prst="star5">
            <a:avLst>
              <a:gd name="adj" fmla="val 37359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2985074" y="1634121"/>
            <a:ext cx="1168072" cy="165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746090" y="1799303"/>
            <a:ext cx="820011" cy="147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985074" y="1946787"/>
            <a:ext cx="2631112" cy="1828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153146" y="2294849"/>
            <a:ext cx="1091380" cy="1673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126539" y="2462243"/>
            <a:ext cx="1179871" cy="145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88428" y="2607515"/>
            <a:ext cx="570566" cy="1710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274023" y="2949677"/>
            <a:ext cx="1392248" cy="155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943541" y="3110434"/>
            <a:ext cx="1509414" cy="155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754880" y="3266030"/>
            <a:ext cx="2903509" cy="155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3333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8492714" y="3427525"/>
            <a:ext cx="285526" cy="1661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238986" y="3995312"/>
            <a:ext cx="6848991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Just a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…</a:t>
            </a:r>
          </a:p>
          <a:p>
            <a:pPr algn="l"/>
            <a:r>
              <a:rPr lang="de-DE" dirty="0" smtClean="0">
                <a:solidFill>
                  <a:srgbClr val="FF0000"/>
                </a:solidFill>
              </a:rPr>
              <a:t>But: Operation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new</a:t>
            </a:r>
            <a:r>
              <a:rPr lang="de-DE" dirty="0" smtClean="0">
                <a:solidFill>
                  <a:srgbClr val="FF0000"/>
                </a:solidFill>
              </a:rPr>
              <a:t> TVS in </a:t>
            </a:r>
            <a:r>
              <a:rPr lang="de-DE" dirty="0" err="1" smtClean="0">
                <a:solidFill>
                  <a:srgbClr val="FF0000"/>
                </a:solidFill>
              </a:rPr>
              <a:t>Beamtime</a:t>
            </a:r>
            <a:r>
              <a:rPr lang="de-DE" dirty="0" smtClean="0">
                <a:solidFill>
                  <a:srgbClr val="FF0000"/>
                </a:solidFill>
              </a:rPr>
              <a:t> 2025 </a:t>
            </a:r>
            <a:r>
              <a:rPr lang="de-DE" dirty="0" err="1" smtClean="0">
                <a:solidFill>
                  <a:srgbClr val="FF0000"/>
                </a:solidFill>
              </a:rPr>
              <a:t>is</a:t>
            </a:r>
            <a:r>
              <a:rPr lang="de-DE" dirty="0" smtClean="0">
                <a:solidFill>
                  <a:srgbClr val="FF0000"/>
                </a:solidFill>
              </a:rPr>
              <a:t> not </a:t>
            </a:r>
            <a:r>
              <a:rPr lang="de-DE" dirty="0" err="1" smtClean="0">
                <a:solidFill>
                  <a:srgbClr val="FF0000"/>
                </a:solidFill>
              </a:rPr>
              <a:t>realistic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de-DE" dirty="0" err="1" smtClean="0">
                <a:solidFill>
                  <a:srgbClr val="FF0000"/>
                </a:solidFill>
              </a:rPr>
              <a:t>existing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personnel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resources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de-D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4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smtClean="0"/>
              <a:t>Executive </a:t>
            </a:r>
            <a:r>
              <a:rPr lang="de-DE" dirty="0" smtClean="0"/>
              <a:t>TVS Project Group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4775658" cy="3677689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GSI </a:t>
            </a:r>
            <a:r>
              <a:rPr lang="de-DE" dirty="0" err="1" smtClean="0"/>
              <a:t>SiSt</a:t>
            </a:r>
            <a:r>
              <a:rPr lang="de-DE" dirty="0" smtClean="0"/>
              <a:t>:								</a:t>
            </a:r>
          </a:p>
          <a:p>
            <a:r>
              <a:rPr lang="de-DE" dirty="0" smtClean="0"/>
              <a:t>R. Fleissner</a:t>
            </a:r>
          </a:p>
          <a:p>
            <a:r>
              <a:rPr lang="de-DE" dirty="0" err="1" smtClean="0"/>
              <a:t>Ch</a:t>
            </a:r>
            <a:r>
              <a:rPr lang="de-DE" dirty="0" smtClean="0"/>
              <a:t>. Poeppe</a:t>
            </a:r>
          </a:p>
          <a:p>
            <a:r>
              <a:rPr lang="de-DE" dirty="0" smtClean="0"/>
              <a:t>P. Schuffenhauer </a:t>
            </a:r>
          </a:p>
          <a:p>
            <a:r>
              <a:rPr lang="de-DE" dirty="0" smtClean="0"/>
              <a:t>T. Radon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IKP, FZJ</a:t>
            </a:r>
          </a:p>
          <a:p>
            <a:r>
              <a:rPr lang="de-DE" dirty="0" smtClean="0"/>
              <a:t>O. </a:t>
            </a:r>
            <a:r>
              <a:rPr lang="de-DE" dirty="0" err="1" smtClean="0"/>
              <a:t>Felden</a:t>
            </a:r>
            <a:endParaRPr lang="de-DE" dirty="0" smtClean="0"/>
          </a:p>
          <a:p>
            <a:r>
              <a:rPr lang="de-DE" dirty="0" smtClean="0"/>
              <a:t>R. Hecker</a:t>
            </a:r>
          </a:p>
          <a:p>
            <a:r>
              <a:rPr lang="de-DE" dirty="0" smtClean="0"/>
              <a:t>H. Zens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21023" y="1095137"/>
            <a:ext cx="6281145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/>
              <a:t>GSI FAIR </a:t>
            </a:r>
            <a:r>
              <a:rPr lang="de-DE" dirty="0" err="1" smtClean="0"/>
              <a:t>Commons</a:t>
            </a:r>
            <a:r>
              <a:rPr lang="de-DE" dirty="0" smtClean="0"/>
              <a:t> - ACO:							</a:t>
            </a:r>
          </a:p>
          <a:p>
            <a:r>
              <a:rPr lang="de-DE" dirty="0" err="1" smtClean="0"/>
              <a:t>Ch</a:t>
            </a:r>
            <a:r>
              <a:rPr lang="de-DE" dirty="0" smtClean="0"/>
              <a:t>. Betz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GSI FAIR </a:t>
            </a:r>
            <a:r>
              <a:rPr lang="de-DE" dirty="0" err="1" smtClean="0"/>
              <a:t>Commons</a:t>
            </a:r>
            <a:r>
              <a:rPr lang="de-DE" dirty="0" smtClean="0"/>
              <a:t> – BEA:</a:t>
            </a:r>
          </a:p>
          <a:p>
            <a:r>
              <a:rPr lang="de-DE" dirty="0" smtClean="0"/>
              <a:t>M. </a:t>
            </a:r>
            <a:r>
              <a:rPr lang="de-DE" dirty="0" smtClean="0"/>
              <a:t>Schwickert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GSI ACC - OIS</a:t>
            </a:r>
          </a:p>
          <a:p>
            <a:r>
              <a:rPr lang="de-DE" dirty="0" smtClean="0"/>
              <a:t>G. Walter (</a:t>
            </a:r>
            <a:r>
              <a:rPr lang="de-DE" dirty="0" err="1" smtClean="0"/>
              <a:t>Steering</a:t>
            </a:r>
            <a:r>
              <a:rPr lang="de-DE" dirty="0" smtClean="0"/>
              <a:t> Project)</a:t>
            </a:r>
          </a:p>
          <a:p>
            <a:pPr marL="0" indent="0">
              <a:buNone/>
            </a:pPr>
            <a:r>
              <a:rPr lang="de-DE" dirty="0" smtClean="0"/>
              <a:t>…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participating</a:t>
            </a:r>
            <a:r>
              <a:rPr lang="de-DE" dirty="0" smtClean="0"/>
              <a:t>, like R. Hollinger, F. Maimone, R. Fischer, H. Vormann, U. Scheeler, G. Schreiber,…….. </a:t>
            </a:r>
          </a:p>
          <a:p>
            <a:endParaRPr lang="de-DE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076060" y="1888621"/>
            <a:ext cx="2595582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rgbClr val="FF0000"/>
                </a:solidFill>
              </a:rPr>
              <a:t>Thank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you</a:t>
            </a:r>
            <a:r>
              <a:rPr lang="de-DE" dirty="0" smtClean="0">
                <a:solidFill>
                  <a:srgbClr val="FF0000"/>
                </a:solidFill>
              </a:rPr>
              <a:t> all </a:t>
            </a:r>
          </a:p>
          <a:p>
            <a:pPr algn="l"/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good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work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fruitful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cooperation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7" name="Ellipse 6"/>
          <p:cNvSpPr/>
          <p:nvPr/>
        </p:nvSpPr>
        <p:spPr>
          <a:xfrm>
            <a:off x="5766072" y="1692068"/>
            <a:ext cx="2905570" cy="13929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231796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719</Words>
  <Application>Microsoft Office PowerPoint</Application>
  <PresentationFormat>Bildschirmpräsentation (16:9)</PresentationFormat>
  <Paragraphs>77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fair-gsi-folienmaster_2017_onering</vt:lpstr>
      <vt:lpstr>TVS - Upgrade</vt:lpstr>
      <vt:lpstr>Existing TVS – TürVerriegelungsSystem at Unilac and Experimental Hall EH</vt:lpstr>
      <vt:lpstr>Upgrade of TVS</vt:lpstr>
      <vt:lpstr>Upgrade of TVS</vt:lpstr>
      <vt:lpstr>Upgrade of TVS – Status of Activities</vt:lpstr>
      <vt:lpstr>Working Plan – first Draft!!! (reverse order planning)</vt:lpstr>
      <vt:lpstr>The Executive TVS Project Group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TVS - Upgrade</dc:title>
  <dc:creator>Walter, Gertrud Dr.</dc:creator>
  <cp:lastModifiedBy>Walter, Gertrud Dr.</cp:lastModifiedBy>
  <cp:revision>36</cp:revision>
  <cp:lastPrinted>2024-07-10T07:31:52Z</cp:lastPrinted>
  <dcterms:created xsi:type="dcterms:W3CDTF">2024-07-09T08:53:45Z</dcterms:created>
  <dcterms:modified xsi:type="dcterms:W3CDTF">2024-07-10T12:02:40Z</dcterms:modified>
</cp:coreProperties>
</file>