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9" r:id="rId3"/>
    <p:sldId id="281" r:id="rId4"/>
    <p:sldId id="302" r:id="rId5"/>
    <p:sldId id="287" r:id="rId6"/>
    <p:sldId id="272" r:id="rId7"/>
    <p:sldId id="286" r:id="rId8"/>
    <p:sldId id="273" r:id="rId9"/>
    <p:sldId id="274" r:id="rId10"/>
    <p:sldId id="283" r:id="rId11"/>
    <p:sldId id="284" r:id="rId12"/>
    <p:sldId id="285" r:id="rId13"/>
    <p:sldId id="271" r:id="rId14"/>
    <p:sldId id="288" r:id="rId15"/>
    <p:sldId id="289" r:id="rId16"/>
    <p:sldId id="293" r:id="rId17"/>
    <p:sldId id="294" r:id="rId18"/>
    <p:sldId id="290" r:id="rId19"/>
    <p:sldId id="295" r:id="rId20"/>
    <p:sldId id="296" r:id="rId21"/>
    <p:sldId id="297" r:id="rId22"/>
    <p:sldId id="298" r:id="rId23"/>
    <p:sldId id="299" r:id="rId24"/>
    <p:sldId id="300" r:id="rId25"/>
    <p:sldId id="301" r:id="rId26"/>
  </p:sldIdLst>
  <p:sldSz cx="9144000" cy="5143500" type="screen16x9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519" userDrawn="1">
          <p15:clr>
            <a:srgbClr val="A4A3A4"/>
          </p15:clr>
        </p15:guide>
        <p15:guide id="4" pos="43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FDBB63"/>
    <a:srgbClr val="EAEAEA"/>
    <a:srgbClr val="C6E0B4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69" autoAdjust="0"/>
    <p:restoredTop sz="79851" autoAdjust="0"/>
  </p:normalViewPr>
  <p:slideViewPr>
    <p:cSldViewPr snapToGrid="0" snapToObjects="1">
      <p:cViewPr varScale="1">
        <p:scale>
          <a:sx n="166" d="100"/>
          <a:sy n="166" d="100"/>
        </p:scale>
        <p:origin x="2148" y="126"/>
      </p:cViewPr>
      <p:guideLst>
        <p:guide orient="horz" pos="1620"/>
        <p:guide pos="2880"/>
        <p:guide pos="1519"/>
        <p:guide pos="43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10.07.2024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10.07.2024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4882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3377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84389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46667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99558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77947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13554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7895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10856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76159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8286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48714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30187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9912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59799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01413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61775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4449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1986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4473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6935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8396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0536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3205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3810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9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800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30" y="3322975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3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8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2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7th Beam Time Retreat | Miriam Klich | 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5" y="130629"/>
            <a:ext cx="6071291" cy="701284"/>
          </a:xfrm>
        </p:spPr>
        <p:txBody>
          <a:bodyPr anchor="b"/>
          <a:lstStyle>
            <a:lvl1pPr marL="0" indent="0" algn="l">
              <a:buNone/>
              <a:defRPr sz="2000" b="1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841" y="363877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6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7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35271" y="4950519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9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7" y="4914482"/>
            <a:ext cx="8483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013202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7th Beam Time Retreat | Miriam Klich | </a:t>
            </a:r>
            <a:endParaRPr lang="de-DE" dirty="0"/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30" y="206827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452255"/>
            <a:ext cx="4303059" cy="870719"/>
          </a:xfrm>
        </p:spPr>
        <p:txBody>
          <a:bodyPr/>
          <a:lstStyle/>
          <a:p>
            <a:r>
              <a:rPr lang="en-US" dirty="0"/>
              <a:t>7th Beam Time Retreat</a:t>
            </a:r>
            <a:br>
              <a:rPr lang="en-US" dirty="0"/>
            </a:br>
            <a:r>
              <a:rPr lang="en-US" dirty="0"/>
              <a:t>Shutdown Planning 2024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312893" y="3620090"/>
            <a:ext cx="4303060" cy="531851"/>
          </a:xfrm>
        </p:spPr>
        <p:txBody>
          <a:bodyPr>
            <a:normAutofit fontScale="92500" lnSpcReduction="20000"/>
          </a:bodyPr>
          <a:lstStyle/>
          <a:p>
            <a:r>
              <a:rPr lang="en-GB" sz="1050" dirty="0"/>
              <a:t>M. </a:t>
            </a:r>
            <a:r>
              <a:rPr lang="en-GB" sz="1050" dirty="0" err="1"/>
              <a:t>Klich</a:t>
            </a:r>
            <a:r>
              <a:rPr lang="en-GB" sz="1050" dirty="0"/>
              <a:t>, M. Müller, Y. Valdau – Shutdown Coordination</a:t>
            </a:r>
          </a:p>
          <a:p>
            <a:r>
              <a:rPr lang="en-GB" sz="1050" dirty="0"/>
              <a:t>11th and 12th July 2024</a:t>
            </a:r>
          </a:p>
          <a:p>
            <a:r>
              <a:rPr lang="en-GB" sz="1050" dirty="0"/>
              <a:t>@ </a:t>
            </a:r>
            <a:r>
              <a:rPr lang="de-DE" sz="1100" dirty="0"/>
              <a:t>Hotel Jagdschloss Kranichstein </a:t>
            </a:r>
          </a:p>
          <a:p>
            <a:endParaRPr lang="en-GB" sz="1050" dirty="0"/>
          </a:p>
        </p:txBody>
      </p:sp>
      <p:sp>
        <p:nvSpPr>
          <p:cNvPr id="5" name="Rechteck 4"/>
          <p:cNvSpPr/>
          <p:nvPr/>
        </p:nvSpPr>
        <p:spPr>
          <a:xfrm>
            <a:off x="7020810" y="727312"/>
            <a:ext cx="1856047" cy="19354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B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EAM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T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IME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R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ETREAT 2024</a:t>
            </a:r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258D5F-2B36-B39E-72FB-513CB4F996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Shutdown Activities - SIS18</a:t>
            </a:r>
          </a:p>
        </p:txBody>
      </p:sp>
      <p:sp>
        <p:nvSpPr>
          <p:cNvPr id="4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3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7th Beam Time Retreat | Miriam Klich | 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10</a:t>
            </a:fld>
            <a:endParaRPr lang="de-DE"/>
          </a:p>
        </p:txBody>
      </p:sp>
      <p:sp>
        <p:nvSpPr>
          <p:cNvPr id="10" name="Espace réservé du contenu 1">
            <a:extLst>
              <a:ext uri="{FF2B5EF4-FFF2-40B4-BE49-F238E27FC236}">
                <a16:creationId xmlns:a16="http://schemas.microsoft.com/office/drawing/2014/main" id="{6CED2A18-9F43-791F-3344-E1C6005E6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3" y="1088017"/>
            <a:ext cx="5462065" cy="3677689"/>
          </a:xfrm>
        </p:spPr>
        <p:txBody>
          <a:bodyPr/>
          <a:lstStyle/>
          <a:p>
            <a:r>
              <a:rPr lang="en-US" dirty="0"/>
              <a:t>Exchange of GS06DFV scintillator screen window</a:t>
            </a:r>
          </a:p>
          <a:p>
            <a:r>
              <a:rPr lang="en-US" dirty="0"/>
              <a:t>Maintenance of SIS12/SIS18 mode power switch </a:t>
            </a:r>
          </a:p>
          <a:p>
            <a:r>
              <a:rPr lang="en-US" dirty="0">
                <a:solidFill>
                  <a:srgbClr val="00B050"/>
                </a:solidFill>
              </a:rPr>
              <a:t>NEW: </a:t>
            </a:r>
            <a:r>
              <a:rPr lang="en-US" dirty="0"/>
              <a:t>Repair of connector electrostatic extraction septum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If resources are available or with external resources:</a:t>
            </a:r>
          </a:p>
          <a:p>
            <a:r>
              <a:rPr lang="en-US" dirty="0"/>
              <a:t>Installation of prototype </a:t>
            </a:r>
            <a:r>
              <a:rPr lang="en-US" dirty="0" err="1"/>
              <a:t>cryo</a:t>
            </a:r>
            <a:r>
              <a:rPr lang="en-US" dirty="0"/>
              <a:t> inserts</a:t>
            </a:r>
          </a:p>
          <a:p>
            <a:r>
              <a:rPr lang="en-US" dirty="0"/>
              <a:t>Open SIS18 electrostatic extraction septum and repair of clearing electrode</a:t>
            </a:r>
          </a:p>
          <a:p>
            <a:endParaRPr lang="en-US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72A82AE-0FE7-44C4-9DE5-315D2564B2AE}"/>
              </a:ext>
            </a:extLst>
          </p:cNvPr>
          <p:cNvSpPr/>
          <p:nvPr/>
        </p:nvSpPr>
        <p:spPr>
          <a:xfrm>
            <a:off x="7020810" y="727312"/>
            <a:ext cx="1856047" cy="19354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B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EAM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T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IME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R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ETREAT 2024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8407E36-7260-4F7C-95BC-417B359D6F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90" r="13777"/>
          <a:stretch/>
        </p:blipFill>
        <p:spPr>
          <a:xfrm>
            <a:off x="5779698" y="1251967"/>
            <a:ext cx="3151649" cy="32364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Datumsplatzhalter 4">
            <a:extLst>
              <a:ext uri="{FF2B5EF4-FFF2-40B4-BE49-F238E27FC236}">
                <a16:creationId xmlns:a16="http://schemas.microsoft.com/office/drawing/2014/main" id="{7CAE1D60-3835-4E50-BE22-41CFFB32C4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23548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12.07.2024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E09201A-517A-48A5-A7D1-134A24681208}"/>
              </a:ext>
            </a:extLst>
          </p:cNvPr>
          <p:cNvSpPr txBox="1"/>
          <p:nvPr/>
        </p:nvSpPr>
        <p:spPr>
          <a:xfrm>
            <a:off x="5779698" y="4488452"/>
            <a:ext cx="3151649" cy="15388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400" dirty="0"/>
              <a:t>Source: GSI / B. </a:t>
            </a:r>
            <a:r>
              <a:rPr lang="de-DE" sz="400" dirty="0" err="1"/>
              <a:t>Walasek</a:t>
            </a:r>
            <a:r>
              <a:rPr lang="de-DE" sz="400" dirty="0"/>
              <a:t>-Höhne</a:t>
            </a:r>
          </a:p>
        </p:txBody>
      </p:sp>
    </p:spTree>
    <p:extLst>
      <p:ext uri="{BB962C8B-B14F-4D97-AF65-F5344CB8AC3E}">
        <p14:creationId xmlns:p14="http://schemas.microsoft.com/office/powerpoint/2010/main" val="1793393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BEA0AE04-67B9-49AA-B027-ABEC565B16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470"/>
          <a:stretch/>
        </p:blipFill>
        <p:spPr>
          <a:xfrm>
            <a:off x="5921755" y="1088017"/>
            <a:ext cx="3078621" cy="22947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258D5F-2B36-B39E-72FB-513CB4F996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Shutdown Activities - HEST</a:t>
            </a:r>
          </a:p>
        </p:txBody>
      </p:sp>
      <p:sp>
        <p:nvSpPr>
          <p:cNvPr id="4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3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dirty="0"/>
              <a:t>7th Beam Time Retreat | Miriam Klich | 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11</a:t>
            </a:fld>
            <a:endParaRPr lang="de-DE"/>
          </a:p>
        </p:txBody>
      </p:sp>
      <p:sp>
        <p:nvSpPr>
          <p:cNvPr id="10" name="Espace réservé du contenu 1">
            <a:extLst>
              <a:ext uri="{FF2B5EF4-FFF2-40B4-BE49-F238E27FC236}">
                <a16:creationId xmlns:a16="http://schemas.microsoft.com/office/drawing/2014/main" id="{6CED2A18-9F43-791F-3344-E1C6005E6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4" y="1088017"/>
            <a:ext cx="5444812" cy="1646521"/>
          </a:xfrm>
        </p:spPr>
        <p:txBody>
          <a:bodyPr/>
          <a:lstStyle/>
          <a:p>
            <a:r>
              <a:rPr lang="en-US" dirty="0"/>
              <a:t>Cupid Upgrade</a:t>
            </a:r>
          </a:p>
          <a:p>
            <a:r>
              <a:rPr lang="en-US" dirty="0"/>
              <a:t>Exchange of GHTTDF2V screen  </a:t>
            </a:r>
          </a:p>
          <a:p>
            <a:r>
              <a:rPr lang="en-US" dirty="0"/>
              <a:t>Power Converters GTE1QD11/QD12/KY1 refurbishment</a:t>
            </a:r>
          </a:p>
          <a:p>
            <a:r>
              <a:rPr lang="en-US" dirty="0">
                <a:solidFill>
                  <a:srgbClr val="00B050"/>
                </a:solidFill>
              </a:rPr>
              <a:t>NEW: </a:t>
            </a:r>
            <a:r>
              <a:rPr lang="en-US" dirty="0"/>
              <a:t>Repair TE-Stripper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72A82AE-0FE7-44C4-9DE5-315D2564B2AE}"/>
              </a:ext>
            </a:extLst>
          </p:cNvPr>
          <p:cNvSpPr/>
          <p:nvPr/>
        </p:nvSpPr>
        <p:spPr>
          <a:xfrm>
            <a:off x="7020810" y="727312"/>
            <a:ext cx="1856047" cy="19354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B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EAM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T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IME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R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ETREAT 2024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60F7980-93F2-4C7D-9401-62470FEFF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730" y="2524362"/>
            <a:ext cx="2537980" cy="22289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E300613B-5F83-4222-AE4D-1D5250398EB5}"/>
              </a:ext>
            </a:extLst>
          </p:cNvPr>
          <p:cNvSpPr/>
          <p:nvPr/>
        </p:nvSpPr>
        <p:spPr>
          <a:xfrm>
            <a:off x="8021543" y="2107372"/>
            <a:ext cx="144000" cy="14525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417E3E7-BCE1-452A-9F40-86977246202B}"/>
              </a:ext>
            </a:extLst>
          </p:cNvPr>
          <p:cNvSpPr/>
          <p:nvPr/>
        </p:nvSpPr>
        <p:spPr>
          <a:xfrm>
            <a:off x="5067125" y="3504824"/>
            <a:ext cx="144000" cy="14525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50D52CD-82D8-4BD9-9E59-FC9B7C634144}"/>
              </a:ext>
            </a:extLst>
          </p:cNvPr>
          <p:cNvSpPr/>
          <p:nvPr/>
        </p:nvSpPr>
        <p:spPr>
          <a:xfrm>
            <a:off x="4220092" y="3729118"/>
            <a:ext cx="144000" cy="14525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9EE1CEE-681C-471C-8905-8B14B9BF6F63}"/>
              </a:ext>
            </a:extLst>
          </p:cNvPr>
          <p:cNvSpPr txBox="1"/>
          <p:nvPr/>
        </p:nvSpPr>
        <p:spPr>
          <a:xfrm>
            <a:off x="3645668" y="3463979"/>
            <a:ext cx="694745" cy="215444"/>
          </a:xfrm>
          <a:prstGeom prst="rect">
            <a:avLst/>
          </a:prstGeom>
          <a:solidFill>
            <a:schemeClr val="bg1"/>
          </a:solidFill>
          <a:ln w="19050">
            <a:solidFill>
              <a:srgbClr val="FDBB63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800" b="1" dirty="0"/>
              <a:t>GHADDF2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9652997-6C7C-4A4F-A08F-D792D7E5DAF2}"/>
              </a:ext>
            </a:extLst>
          </p:cNvPr>
          <p:cNvSpPr txBox="1"/>
          <p:nvPr/>
        </p:nvSpPr>
        <p:spPr>
          <a:xfrm>
            <a:off x="5211125" y="3658930"/>
            <a:ext cx="694745" cy="215444"/>
          </a:xfrm>
          <a:prstGeom prst="rect">
            <a:avLst/>
          </a:prstGeom>
          <a:solidFill>
            <a:schemeClr val="bg1"/>
          </a:solidFill>
          <a:ln w="19050">
            <a:solidFill>
              <a:srgbClr val="FDBB63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800" b="1" dirty="0"/>
              <a:t>GHADDF3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D5C052DE-2054-42AA-8F08-419CAD477010}"/>
              </a:ext>
            </a:extLst>
          </p:cNvPr>
          <p:cNvSpPr txBox="1"/>
          <p:nvPr/>
        </p:nvSpPr>
        <p:spPr>
          <a:xfrm>
            <a:off x="7668419" y="1784206"/>
            <a:ext cx="694745" cy="215444"/>
          </a:xfrm>
          <a:prstGeom prst="rect">
            <a:avLst/>
          </a:prstGeom>
          <a:solidFill>
            <a:schemeClr val="bg1"/>
          </a:solidFill>
          <a:ln w="19050">
            <a:solidFill>
              <a:srgbClr val="FDBB63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800" b="1" dirty="0"/>
              <a:t>GHTTDF2</a:t>
            </a:r>
          </a:p>
        </p:txBody>
      </p:sp>
      <p:sp>
        <p:nvSpPr>
          <p:cNvPr id="20" name="Datumsplatzhalter 4">
            <a:extLst>
              <a:ext uri="{FF2B5EF4-FFF2-40B4-BE49-F238E27FC236}">
                <a16:creationId xmlns:a16="http://schemas.microsoft.com/office/drawing/2014/main" id="{7F83B6B9-F9A1-4443-AA90-BB38732FA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23548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12.07.2024</a:t>
            </a:r>
          </a:p>
        </p:txBody>
      </p:sp>
    </p:spTree>
    <p:extLst>
      <p:ext uri="{BB962C8B-B14F-4D97-AF65-F5344CB8AC3E}">
        <p14:creationId xmlns:p14="http://schemas.microsoft.com/office/powerpoint/2010/main" val="2556798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258D5F-2B36-B39E-72FB-513CB4F996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Shutdown Activities - Other Machines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72A82AE-0FE7-44C4-9DE5-315D2564B2AE}"/>
              </a:ext>
            </a:extLst>
          </p:cNvPr>
          <p:cNvSpPr/>
          <p:nvPr/>
        </p:nvSpPr>
        <p:spPr>
          <a:xfrm>
            <a:off x="7020810" y="727312"/>
            <a:ext cx="1856047" cy="19354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B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EAM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T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IME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R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ETREAT 2024</a:t>
            </a:r>
          </a:p>
        </p:txBody>
      </p:sp>
      <p:graphicFrame>
        <p:nvGraphicFramePr>
          <p:cNvPr id="11" name="Tabelle 25">
            <a:extLst>
              <a:ext uri="{FF2B5EF4-FFF2-40B4-BE49-F238E27FC236}">
                <a16:creationId xmlns:a16="http://schemas.microsoft.com/office/drawing/2014/main" id="{82A734D3-7554-42BD-89D6-B8281AD23A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32087"/>
              </p:ext>
            </p:extLst>
          </p:nvPr>
        </p:nvGraphicFramePr>
        <p:xfrm>
          <a:off x="317500" y="1087437"/>
          <a:ext cx="8420100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5816">
                  <a:extLst>
                    <a:ext uri="{9D8B030D-6E8A-4147-A177-3AD203B41FA5}">
                      <a16:colId xmlns:a16="http://schemas.microsoft.com/office/drawing/2014/main" val="3236543726"/>
                    </a:ext>
                  </a:extLst>
                </a:gridCol>
                <a:gridCol w="4024284">
                  <a:extLst>
                    <a:ext uri="{9D8B030D-6E8A-4147-A177-3AD203B41FA5}">
                      <a16:colId xmlns:a16="http://schemas.microsoft.com/office/drawing/2014/main" val="4012561429"/>
                    </a:ext>
                  </a:extLst>
                </a:gridCol>
              </a:tblGrid>
              <a:tr h="1215188">
                <a:tc>
                  <a:txBody>
                    <a:bodyPr/>
                    <a:lstStyle/>
                    <a:p>
                      <a:r>
                        <a:rPr lang="de-DE" sz="1800" b="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CRYRING@ESR</a:t>
                      </a:r>
                    </a:p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Installation 14.5 GHz ion source</a:t>
                      </a:r>
                    </a:p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E-cooler</a:t>
                      </a:r>
                    </a:p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Experiment preparations</a:t>
                      </a:r>
                      <a:endParaRPr lang="de-DE" sz="1800" b="0" dirty="0">
                        <a:solidFill>
                          <a:srgbClr val="33333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ESR</a:t>
                      </a:r>
                    </a:p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Preparation target area</a:t>
                      </a:r>
                    </a:p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en-US" sz="1800" b="0" dirty="0">
                        <a:solidFill>
                          <a:srgbClr val="33333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de-DE" sz="1800" b="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FRS</a:t>
                      </a:r>
                    </a:p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DBB63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Installation stepper motors control hardware</a:t>
                      </a:r>
                    </a:p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DBB63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Upgrade quadrupole PC</a:t>
                      </a:r>
                      <a:endParaRPr lang="de-DE" sz="1800" b="0" dirty="0">
                        <a:solidFill>
                          <a:srgbClr val="33333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de-DE" sz="1800" b="0" dirty="0">
                        <a:solidFill>
                          <a:srgbClr val="33333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de-DE" sz="1800" b="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HITRAP</a:t>
                      </a:r>
                    </a:p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Extension control system </a:t>
                      </a:r>
                    </a:p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Investigations IH cavity</a:t>
                      </a:r>
                    </a:p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de-DE" sz="1800" b="0" dirty="0">
                        <a:solidFill>
                          <a:srgbClr val="33333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576037"/>
                  </a:ext>
                </a:extLst>
              </a:tr>
            </a:tbl>
          </a:graphicData>
        </a:graphic>
      </p:graphicFrame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16F5C89-05ED-4D17-8094-C65D58B6DF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62403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dirty="0"/>
              <a:t>7th Beam Time Retreat | Miriam Klich | </a:t>
            </a:r>
            <a:endParaRPr lang="de-DE" dirty="0"/>
          </a:p>
        </p:txBody>
      </p:sp>
      <p:sp>
        <p:nvSpPr>
          <p:cNvPr id="10" name="Foliennummernplatzhalter 6">
            <a:extLst>
              <a:ext uri="{FF2B5EF4-FFF2-40B4-BE49-F238E27FC236}">
                <a16:creationId xmlns:a16="http://schemas.microsoft.com/office/drawing/2014/main" id="{E387325F-4D98-4C8D-AD87-E8E35FDDD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5792" y="4914482"/>
            <a:ext cx="744899" cy="273844"/>
          </a:xfrm>
        </p:spPr>
        <p:txBody>
          <a:bodyPr/>
          <a:lstStyle/>
          <a:p>
            <a:fld id="{125CBDDA-5CCF-8748-8988-9DC6C8981774}" type="slidenum">
              <a:rPr lang="de-DE" smtClean="0"/>
              <a:t>12</a:t>
            </a:fld>
            <a:endParaRPr lang="de-DE"/>
          </a:p>
        </p:txBody>
      </p:sp>
      <p:sp>
        <p:nvSpPr>
          <p:cNvPr id="12" name="Datumsplatzhalter 4">
            <a:extLst>
              <a:ext uri="{FF2B5EF4-FFF2-40B4-BE49-F238E27FC236}">
                <a16:creationId xmlns:a16="http://schemas.microsoft.com/office/drawing/2014/main" id="{BE92E4B9-41FC-480A-A624-2433FC5AA4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23548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12.07.2024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9576679-1398-4961-AD54-586D5AADD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69" r="39712"/>
          <a:stretch/>
        </p:blipFill>
        <p:spPr>
          <a:xfrm rot="5400000">
            <a:off x="1198245" y="1654656"/>
            <a:ext cx="2418457" cy="38576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1079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E6A480A-E13A-4495-839E-EC1269C8DA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00" b="46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258D5F-2B36-B39E-72FB-513CB4F996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724" y="-105990"/>
            <a:ext cx="6071291" cy="70128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Thank you for your attention!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5BE380D7-D8CA-4735-9767-DE7D53F89794}"/>
              </a:ext>
            </a:extLst>
          </p:cNvPr>
          <p:cNvSpPr txBox="1">
            <a:spLocks/>
          </p:cNvSpPr>
          <p:nvPr/>
        </p:nvSpPr>
        <p:spPr>
          <a:xfrm>
            <a:off x="6598921" y="4922520"/>
            <a:ext cx="906780" cy="2209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2000" b="1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" dirty="0">
                <a:solidFill>
                  <a:schemeClr val="bg1"/>
                </a:solidFill>
              </a:rPr>
              <a:t>Source: GSI/FAIR, D. </a:t>
            </a:r>
            <a:r>
              <a:rPr lang="en-US" sz="400" dirty="0" err="1">
                <a:solidFill>
                  <a:schemeClr val="bg1"/>
                </a:solidFill>
              </a:rPr>
              <a:t>Fehrenz</a:t>
            </a:r>
            <a:endParaRPr lang="en-US" sz="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70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258D5F-2B36-B39E-72FB-513CB4F996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3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7th Beam Time Retreat | Miriam Klich | 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14</a:t>
            </a:fld>
            <a:endParaRPr lang="de-DE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317635" y="1088017"/>
            <a:ext cx="8644442" cy="3677689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2000" b="1" dirty="0"/>
              <a:t>Back Up</a:t>
            </a:r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DE55DDD-05E0-48F7-8D95-94EF9A588EB5}"/>
              </a:ext>
            </a:extLst>
          </p:cNvPr>
          <p:cNvSpPr/>
          <p:nvPr/>
        </p:nvSpPr>
        <p:spPr>
          <a:xfrm>
            <a:off x="7020810" y="727312"/>
            <a:ext cx="1856047" cy="19354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B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EAM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T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IME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R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ETREAT 2024</a:t>
            </a:r>
          </a:p>
        </p:txBody>
      </p:sp>
      <p:sp>
        <p:nvSpPr>
          <p:cNvPr id="8" name="Datumsplatzhalter 4">
            <a:extLst>
              <a:ext uri="{FF2B5EF4-FFF2-40B4-BE49-F238E27FC236}">
                <a16:creationId xmlns:a16="http://schemas.microsoft.com/office/drawing/2014/main" id="{0A255D91-F2C4-4296-8BD3-B9BC215A3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23548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12.07.2024</a:t>
            </a:r>
          </a:p>
        </p:txBody>
      </p:sp>
    </p:spTree>
    <p:extLst>
      <p:ext uri="{BB962C8B-B14F-4D97-AF65-F5344CB8AC3E}">
        <p14:creationId xmlns:p14="http://schemas.microsoft.com/office/powerpoint/2010/main" val="1366707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258D5F-2B36-B39E-72FB-513CB4F996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Maintenance of MV switch gear =AE (1/3)</a:t>
            </a:r>
          </a:p>
        </p:txBody>
      </p:sp>
      <p:sp>
        <p:nvSpPr>
          <p:cNvPr id="4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3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7th Beam Time Retreat | Miriam Klich | 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15</a:t>
            </a:fld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8400196-325D-4113-9B28-AE4E5E01B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40765" y="1087438"/>
            <a:ext cx="5197408" cy="367823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FDE55DDD-05E0-48F7-8D95-94EF9A588EB5}"/>
              </a:ext>
            </a:extLst>
          </p:cNvPr>
          <p:cNvSpPr/>
          <p:nvPr/>
        </p:nvSpPr>
        <p:spPr>
          <a:xfrm>
            <a:off x="7020810" y="727312"/>
            <a:ext cx="1856047" cy="19354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B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EAM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T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IME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R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ETREAT 2024</a:t>
            </a:r>
          </a:p>
        </p:txBody>
      </p:sp>
      <p:sp>
        <p:nvSpPr>
          <p:cNvPr id="8" name="Datumsplatzhalter 4">
            <a:extLst>
              <a:ext uri="{FF2B5EF4-FFF2-40B4-BE49-F238E27FC236}">
                <a16:creationId xmlns:a16="http://schemas.microsoft.com/office/drawing/2014/main" id="{0A255D91-F2C4-4296-8BD3-B9BC215A3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23548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12.07.2024</a:t>
            </a:r>
          </a:p>
        </p:txBody>
      </p:sp>
    </p:spTree>
    <p:extLst>
      <p:ext uri="{BB962C8B-B14F-4D97-AF65-F5344CB8AC3E}">
        <p14:creationId xmlns:p14="http://schemas.microsoft.com/office/powerpoint/2010/main" val="2903982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258D5F-2B36-B39E-72FB-513CB4F996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Maintenance of MV switch gear =AE (2/3)</a:t>
            </a:r>
          </a:p>
        </p:txBody>
      </p:sp>
      <p:sp>
        <p:nvSpPr>
          <p:cNvPr id="4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3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7th Beam Time Retreat | Miriam Klich | 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16</a:t>
            </a:fld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DE55DDD-05E0-48F7-8D95-94EF9A588EB5}"/>
              </a:ext>
            </a:extLst>
          </p:cNvPr>
          <p:cNvSpPr/>
          <p:nvPr/>
        </p:nvSpPr>
        <p:spPr>
          <a:xfrm>
            <a:off x="7020810" y="727312"/>
            <a:ext cx="1856047" cy="19354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B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EAM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T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IME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R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ETREAT 2024</a:t>
            </a:r>
          </a:p>
        </p:txBody>
      </p:sp>
      <p:sp>
        <p:nvSpPr>
          <p:cNvPr id="8" name="Datumsplatzhalter 4">
            <a:extLst>
              <a:ext uri="{FF2B5EF4-FFF2-40B4-BE49-F238E27FC236}">
                <a16:creationId xmlns:a16="http://schemas.microsoft.com/office/drawing/2014/main" id="{0A255D91-F2C4-4296-8BD3-B9BC215A3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23548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12.07.2024</a:t>
            </a: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E112C3CB-DE75-467C-AE6D-75FF31740F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24242" y="1087438"/>
            <a:ext cx="5206616" cy="367823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2438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258D5F-2B36-B39E-72FB-513CB4F996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Maintenance of MV switch gear =AE (3/3)</a:t>
            </a:r>
          </a:p>
        </p:txBody>
      </p:sp>
      <p:sp>
        <p:nvSpPr>
          <p:cNvPr id="4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3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7th Beam Time Retreat | Miriam Klich | 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17</a:t>
            </a:fld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DE55DDD-05E0-48F7-8D95-94EF9A588EB5}"/>
              </a:ext>
            </a:extLst>
          </p:cNvPr>
          <p:cNvSpPr/>
          <p:nvPr/>
        </p:nvSpPr>
        <p:spPr>
          <a:xfrm>
            <a:off x="7020810" y="727312"/>
            <a:ext cx="1856047" cy="19354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B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EAM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T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IME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R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ETREAT 2024</a:t>
            </a:r>
          </a:p>
        </p:txBody>
      </p:sp>
      <p:sp>
        <p:nvSpPr>
          <p:cNvPr id="8" name="Datumsplatzhalter 4">
            <a:extLst>
              <a:ext uri="{FF2B5EF4-FFF2-40B4-BE49-F238E27FC236}">
                <a16:creationId xmlns:a16="http://schemas.microsoft.com/office/drawing/2014/main" id="{0A255D91-F2C4-4296-8BD3-B9BC215A3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23548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12.07.2024</a:t>
            </a: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61ED405B-8355-4993-8F77-B1ACB9291F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35334" y="1087438"/>
            <a:ext cx="5184431" cy="367823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91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258D5F-2B36-B39E-72FB-513CB4F996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Exchange/refurbishment fire protection dampers</a:t>
            </a:r>
          </a:p>
        </p:txBody>
      </p:sp>
      <p:sp>
        <p:nvSpPr>
          <p:cNvPr id="4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3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7th Beam Time Retreat | Miriam Klich | 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18</a:t>
            </a:fld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AAE0F74-815C-4E7C-BF9F-BED8BEF63A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32899" y="1087438"/>
            <a:ext cx="5213140" cy="367823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FDE55DDD-05E0-48F7-8D95-94EF9A588EB5}"/>
              </a:ext>
            </a:extLst>
          </p:cNvPr>
          <p:cNvSpPr/>
          <p:nvPr/>
        </p:nvSpPr>
        <p:spPr>
          <a:xfrm>
            <a:off x="7020810" y="727312"/>
            <a:ext cx="1856047" cy="19354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B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EAM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T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IME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R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ETREAT 2024</a:t>
            </a:r>
          </a:p>
        </p:txBody>
      </p:sp>
      <p:sp>
        <p:nvSpPr>
          <p:cNvPr id="8" name="Datumsplatzhalter 4">
            <a:extLst>
              <a:ext uri="{FF2B5EF4-FFF2-40B4-BE49-F238E27FC236}">
                <a16:creationId xmlns:a16="http://schemas.microsoft.com/office/drawing/2014/main" id="{0A255D91-F2C4-4296-8BD3-B9BC215A3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23548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12.07.2024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735F981-4799-4CE4-9213-BF779EF81D2D}"/>
              </a:ext>
            </a:extLst>
          </p:cNvPr>
          <p:cNvSpPr txBox="1"/>
          <p:nvPr/>
        </p:nvSpPr>
        <p:spPr>
          <a:xfrm>
            <a:off x="8216539" y="893722"/>
            <a:ext cx="744899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(1/7)</a:t>
            </a:r>
          </a:p>
        </p:txBody>
      </p:sp>
    </p:spTree>
    <p:extLst>
      <p:ext uri="{BB962C8B-B14F-4D97-AF65-F5344CB8AC3E}">
        <p14:creationId xmlns:p14="http://schemas.microsoft.com/office/powerpoint/2010/main" val="4021104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258D5F-2B36-B39E-72FB-513CB4F996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Exchange/refurbishment fire protection dampers</a:t>
            </a:r>
          </a:p>
        </p:txBody>
      </p:sp>
      <p:sp>
        <p:nvSpPr>
          <p:cNvPr id="4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3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7th Beam Time Retreat | Miriam Klich | 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19</a:t>
            </a:fld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5D64E1B-8C3F-452F-B7D8-38A24D81A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40765" y="1087438"/>
            <a:ext cx="5197408" cy="367823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FDE55DDD-05E0-48F7-8D95-94EF9A588EB5}"/>
              </a:ext>
            </a:extLst>
          </p:cNvPr>
          <p:cNvSpPr/>
          <p:nvPr/>
        </p:nvSpPr>
        <p:spPr>
          <a:xfrm>
            <a:off x="7020810" y="727312"/>
            <a:ext cx="1856047" cy="19354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B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EAM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T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IME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R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ETREAT 2024</a:t>
            </a:r>
          </a:p>
        </p:txBody>
      </p:sp>
      <p:sp>
        <p:nvSpPr>
          <p:cNvPr id="8" name="Datumsplatzhalter 4">
            <a:extLst>
              <a:ext uri="{FF2B5EF4-FFF2-40B4-BE49-F238E27FC236}">
                <a16:creationId xmlns:a16="http://schemas.microsoft.com/office/drawing/2014/main" id="{0A255D91-F2C4-4296-8BD3-B9BC215A3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23548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12.07.2024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0BD98D0-D29F-424A-86C4-804CFD5110FE}"/>
              </a:ext>
            </a:extLst>
          </p:cNvPr>
          <p:cNvSpPr txBox="1"/>
          <p:nvPr/>
        </p:nvSpPr>
        <p:spPr>
          <a:xfrm>
            <a:off x="8216539" y="893722"/>
            <a:ext cx="744899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(2/7)</a:t>
            </a:r>
          </a:p>
        </p:txBody>
      </p:sp>
    </p:spTree>
    <p:extLst>
      <p:ext uri="{BB962C8B-B14F-4D97-AF65-F5344CB8AC3E}">
        <p14:creationId xmlns:p14="http://schemas.microsoft.com/office/powerpoint/2010/main" val="346020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E3B9026-1E84-4E25-ADF9-1883ED813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Planning process</a:t>
            </a:r>
          </a:p>
          <a:p>
            <a:endParaRPr lang="en-GB" dirty="0"/>
          </a:p>
          <a:p>
            <a:r>
              <a:rPr lang="en-US" dirty="0"/>
              <a:t>Overview Shutdown</a:t>
            </a:r>
          </a:p>
          <a:p>
            <a:endParaRPr lang="en-US" dirty="0"/>
          </a:p>
          <a:p>
            <a:r>
              <a:rPr lang="en-GB" dirty="0"/>
              <a:t>Shutdown’s Framework</a:t>
            </a:r>
          </a:p>
          <a:p>
            <a:endParaRPr lang="en-US" dirty="0"/>
          </a:p>
          <a:p>
            <a:r>
              <a:rPr lang="en-US" dirty="0"/>
              <a:t>Shutdown activities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4" name="Fußzeilenplatzhalter 7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7th Beam Time Retreat | Miriam Klich | </a:t>
            </a:r>
            <a:endParaRPr lang="de-DE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258D5F-2B36-B39E-72FB-513CB4F996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C7B09E5-414A-49AA-9A74-4ED0E14612C7}"/>
              </a:ext>
            </a:extLst>
          </p:cNvPr>
          <p:cNvSpPr/>
          <p:nvPr/>
        </p:nvSpPr>
        <p:spPr>
          <a:xfrm>
            <a:off x="7020810" y="727312"/>
            <a:ext cx="1856047" cy="19354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B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EAM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T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IME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R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ETREAT 2024</a:t>
            </a:r>
          </a:p>
        </p:txBody>
      </p:sp>
    </p:spTree>
    <p:extLst>
      <p:ext uri="{BB962C8B-B14F-4D97-AF65-F5344CB8AC3E}">
        <p14:creationId xmlns:p14="http://schemas.microsoft.com/office/powerpoint/2010/main" val="1747649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258D5F-2B36-B39E-72FB-513CB4F996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Exchange/refurbishment fire protection dampers</a:t>
            </a:r>
          </a:p>
        </p:txBody>
      </p:sp>
      <p:sp>
        <p:nvSpPr>
          <p:cNvPr id="4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3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7th Beam Time Retreat | Miriam Klich | 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20</a:t>
            </a:fld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6FE1B51-2230-43B0-864D-9401AE9F08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38463" y="1087438"/>
            <a:ext cx="5202012" cy="367823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FDE55DDD-05E0-48F7-8D95-94EF9A588EB5}"/>
              </a:ext>
            </a:extLst>
          </p:cNvPr>
          <p:cNvSpPr/>
          <p:nvPr/>
        </p:nvSpPr>
        <p:spPr>
          <a:xfrm>
            <a:off x="7020810" y="727312"/>
            <a:ext cx="1856047" cy="19354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B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EAM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T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IME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R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ETREAT 2024</a:t>
            </a:r>
          </a:p>
        </p:txBody>
      </p:sp>
      <p:sp>
        <p:nvSpPr>
          <p:cNvPr id="8" name="Datumsplatzhalter 4">
            <a:extLst>
              <a:ext uri="{FF2B5EF4-FFF2-40B4-BE49-F238E27FC236}">
                <a16:creationId xmlns:a16="http://schemas.microsoft.com/office/drawing/2014/main" id="{0A255D91-F2C4-4296-8BD3-B9BC215A3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23548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12.07.2024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E76F757-FAD0-4C34-B440-ABB10C9DB20A}"/>
              </a:ext>
            </a:extLst>
          </p:cNvPr>
          <p:cNvSpPr txBox="1"/>
          <p:nvPr/>
        </p:nvSpPr>
        <p:spPr>
          <a:xfrm>
            <a:off x="8216539" y="893722"/>
            <a:ext cx="744899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(3/7)</a:t>
            </a:r>
          </a:p>
        </p:txBody>
      </p:sp>
    </p:spTree>
    <p:extLst>
      <p:ext uri="{BB962C8B-B14F-4D97-AF65-F5344CB8AC3E}">
        <p14:creationId xmlns:p14="http://schemas.microsoft.com/office/powerpoint/2010/main" val="455578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258D5F-2B36-B39E-72FB-513CB4F996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Exchange/refurbishment fire protection dampers</a:t>
            </a:r>
          </a:p>
        </p:txBody>
      </p:sp>
      <p:sp>
        <p:nvSpPr>
          <p:cNvPr id="4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3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7th Beam Time Retreat | Miriam Klich | 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21</a:t>
            </a:fld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53D04A2-6AE2-42F7-BDC6-564CE497AC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43606" y="1087438"/>
            <a:ext cx="5191726" cy="367823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FDE55DDD-05E0-48F7-8D95-94EF9A588EB5}"/>
              </a:ext>
            </a:extLst>
          </p:cNvPr>
          <p:cNvSpPr/>
          <p:nvPr/>
        </p:nvSpPr>
        <p:spPr>
          <a:xfrm>
            <a:off x="7020810" y="727312"/>
            <a:ext cx="1856047" cy="19354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B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EAM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T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IME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R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ETREAT 2024</a:t>
            </a:r>
          </a:p>
        </p:txBody>
      </p:sp>
      <p:sp>
        <p:nvSpPr>
          <p:cNvPr id="8" name="Datumsplatzhalter 4">
            <a:extLst>
              <a:ext uri="{FF2B5EF4-FFF2-40B4-BE49-F238E27FC236}">
                <a16:creationId xmlns:a16="http://schemas.microsoft.com/office/drawing/2014/main" id="{0A255D91-F2C4-4296-8BD3-B9BC215A3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23548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12.07.2024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4A8844C-2C9D-4E6C-BB4E-3F0FA5E44EAC}"/>
              </a:ext>
            </a:extLst>
          </p:cNvPr>
          <p:cNvSpPr txBox="1"/>
          <p:nvPr/>
        </p:nvSpPr>
        <p:spPr>
          <a:xfrm>
            <a:off x="8216539" y="893722"/>
            <a:ext cx="744899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(4/7)</a:t>
            </a:r>
          </a:p>
        </p:txBody>
      </p:sp>
    </p:spTree>
    <p:extLst>
      <p:ext uri="{BB962C8B-B14F-4D97-AF65-F5344CB8AC3E}">
        <p14:creationId xmlns:p14="http://schemas.microsoft.com/office/powerpoint/2010/main" val="2726440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258D5F-2B36-B39E-72FB-513CB4F996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Exchange/refurbishment fire protection dampers</a:t>
            </a:r>
          </a:p>
        </p:txBody>
      </p:sp>
      <p:sp>
        <p:nvSpPr>
          <p:cNvPr id="4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3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7th Beam Time Retreat | Miriam Klich | 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22</a:t>
            </a:fld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1A7E678-F3CE-4413-A55C-605D4B52F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35204" y="1087438"/>
            <a:ext cx="5208530" cy="367823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FDE55DDD-05E0-48F7-8D95-94EF9A588EB5}"/>
              </a:ext>
            </a:extLst>
          </p:cNvPr>
          <p:cNvSpPr/>
          <p:nvPr/>
        </p:nvSpPr>
        <p:spPr>
          <a:xfrm>
            <a:off x="7020810" y="727312"/>
            <a:ext cx="1856047" cy="19354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B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EAM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T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IME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R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ETREAT 2024</a:t>
            </a:r>
          </a:p>
        </p:txBody>
      </p:sp>
      <p:sp>
        <p:nvSpPr>
          <p:cNvPr id="8" name="Datumsplatzhalter 4">
            <a:extLst>
              <a:ext uri="{FF2B5EF4-FFF2-40B4-BE49-F238E27FC236}">
                <a16:creationId xmlns:a16="http://schemas.microsoft.com/office/drawing/2014/main" id="{0A255D91-F2C4-4296-8BD3-B9BC215A3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23548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12.07.2024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2901A13-BB07-4A95-B763-E624E0A90245}"/>
              </a:ext>
            </a:extLst>
          </p:cNvPr>
          <p:cNvSpPr txBox="1"/>
          <p:nvPr/>
        </p:nvSpPr>
        <p:spPr>
          <a:xfrm>
            <a:off x="8216539" y="893722"/>
            <a:ext cx="744899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(5/7)</a:t>
            </a:r>
          </a:p>
        </p:txBody>
      </p:sp>
    </p:spTree>
    <p:extLst>
      <p:ext uri="{BB962C8B-B14F-4D97-AF65-F5344CB8AC3E}">
        <p14:creationId xmlns:p14="http://schemas.microsoft.com/office/powerpoint/2010/main" val="2637120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258D5F-2B36-B39E-72FB-513CB4F996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Exchange/refurbishment fire protection dampers</a:t>
            </a:r>
          </a:p>
        </p:txBody>
      </p:sp>
      <p:sp>
        <p:nvSpPr>
          <p:cNvPr id="4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3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7th Beam Time Retreat | Miriam Klich | 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23</a:t>
            </a:fld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3CE4D7B-1820-466F-BB25-8BEFF957F5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46839" y="1087438"/>
            <a:ext cx="5185260" cy="367823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FDE55DDD-05E0-48F7-8D95-94EF9A588EB5}"/>
              </a:ext>
            </a:extLst>
          </p:cNvPr>
          <p:cNvSpPr/>
          <p:nvPr/>
        </p:nvSpPr>
        <p:spPr>
          <a:xfrm>
            <a:off x="7020810" y="727312"/>
            <a:ext cx="1856047" cy="19354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B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EAM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T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IME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R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ETREAT 2024</a:t>
            </a:r>
          </a:p>
        </p:txBody>
      </p:sp>
      <p:sp>
        <p:nvSpPr>
          <p:cNvPr id="8" name="Datumsplatzhalter 4">
            <a:extLst>
              <a:ext uri="{FF2B5EF4-FFF2-40B4-BE49-F238E27FC236}">
                <a16:creationId xmlns:a16="http://schemas.microsoft.com/office/drawing/2014/main" id="{0A255D91-F2C4-4296-8BD3-B9BC215A3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23548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12.07.2024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94871F5-4BEE-4ED5-BF33-FA13E5F1502B}"/>
              </a:ext>
            </a:extLst>
          </p:cNvPr>
          <p:cNvSpPr txBox="1"/>
          <p:nvPr/>
        </p:nvSpPr>
        <p:spPr>
          <a:xfrm>
            <a:off x="8216539" y="893722"/>
            <a:ext cx="744899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(6/7)</a:t>
            </a:r>
          </a:p>
        </p:txBody>
      </p:sp>
    </p:spTree>
    <p:extLst>
      <p:ext uri="{BB962C8B-B14F-4D97-AF65-F5344CB8AC3E}">
        <p14:creationId xmlns:p14="http://schemas.microsoft.com/office/powerpoint/2010/main" val="788087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258D5F-2B36-B39E-72FB-513CB4F996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Exchange/refurbishment fire protection dampers</a:t>
            </a:r>
          </a:p>
        </p:txBody>
      </p:sp>
      <p:sp>
        <p:nvSpPr>
          <p:cNvPr id="4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3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7th Beam Time Retreat | Miriam Klich | 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24</a:t>
            </a:fld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1B90159-A5CB-46AD-83CD-4D8E9E19C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7500" y="1266179"/>
            <a:ext cx="8643938" cy="332075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FDE55DDD-05E0-48F7-8D95-94EF9A588EB5}"/>
              </a:ext>
            </a:extLst>
          </p:cNvPr>
          <p:cNvSpPr/>
          <p:nvPr/>
        </p:nvSpPr>
        <p:spPr>
          <a:xfrm>
            <a:off x="7020810" y="727312"/>
            <a:ext cx="1856047" cy="19354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B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EAM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T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IME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R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ETREAT 2024</a:t>
            </a:r>
          </a:p>
        </p:txBody>
      </p:sp>
      <p:sp>
        <p:nvSpPr>
          <p:cNvPr id="8" name="Datumsplatzhalter 4">
            <a:extLst>
              <a:ext uri="{FF2B5EF4-FFF2-40B4-BE49-F238E27FC236}">
                <a16:creationId xmlns:a16="http://schemas.microsoft.com/office/drawing/2014/main" id="{0A255D91-F2C4-4296-8BD3-B9BC215A3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23548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12.07.2024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1FE6757-DA57-499A-A4A7-A3224018B18F}"/>
              </a:ext>
            </a:extLst>
          </p:cNvPr>
          <p:cNvSpPr txBox="1"/>
          <p:nvPr/>
        </p:nvSpPr>
        <p:spPr>
          <a:xfrm>
            <a:off x="8216539" y="893722"/>
            <a:ext cx="744899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(7/7)</a:t>
            </a:r>
          </a:p>
        </p:txBody>
      </p:sp>
    </p:spTree>
    <p:extLst>
      <p:ext uri="{BB962C8B-B14F-4D97-AF65-F5344CB8AC3E}">
        <p14:creationId xmlns:p14="http://schemas.microsoft.com/office/powerpoint/2010/main" val="25846440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258D5F-2B36-B39E-72FB-513CB4F996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Renovation roof BG, TR &amp; EX</a:t>
            </a:r>
          </a:p>
        </p:txBody>
      </p:sp>
      <p:sp>
        <p:nvSpPr>
          <p:cNvPr id="4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3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7th Beam Time Retreat | Miriam Klich | 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25</a:t>
            </a:fld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24F3457-EDE4-4E63-A592-EB90EAC8C2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33859" y="1087438"/>
            <a:ext cx="5211219" cy="367823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FDE55DDD-05E0-48F7-8D95-94EF9A588EB5}"/>
              </a:ext>
            </a:extLst>
          </p:cNvPr>
          <p:cNvSpPr/>
          <p:nvPr/>
        </p:nvSpPr>
        <p:spPr>
          <a:xfrm>
            <a:off x="7020810" y="727312"/>
            <a:ext cx="1856047" cy="19354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B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EAM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T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IME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R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ETREAT 2024</a:t>
            </a:r>
          </a:p>
        </p:txBody>
      </p:sp>
      <p:sp>
        <p:nvSpPr>
          <p:cNvPr id="8" name="Datumsplatzhalter 4">
            <a:extLst>
              <a:ext uri="{FF2B5EF4-FFF2-40B4-BE49-F238E27FC236}">
                <a16:creationId xmlns:a16="http://schemas.microsoft.com/office/drawing/2014/main" id="{0A255D91-F2C4-4296-8BD3-B9BC215A3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23548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12.07.2024</a:t>
            </a:r>
          </a:p>
        </p:txBody>
      </p:sp>
    </p:spTree>
    <p:extLst>
      <p:ext uri="{BB962C8B-B14F-4D97-AF65-F5344CB8AC3E}">
        <p14:creationId xmlns:p14="http://schemas.microsoft.com/office/powerpoint/2010/main" val="2752017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02354D43-D0B1-4A3D-AE8A-2DE11C000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5" y="1088017"/>
            <a:ext cx="6193276" cy="3677689"/>
          </a:xfrm>
        </p:spPr>
        <p:txBody>
          <a:bodyPr/>
          <a:lstStyle/>
          <a:p>
            <a:r>
              <a:rPr lang="en-US" dirty="0"/>
              <a:t>Collecting activities from Machine Coordinators</a:t>
            </a:r>
          </a:p>
          <a:p>
            <a:r>
              <a:rPr lang="en-US" dirty="0"/>
              <a:t>Creating Shutdown Activity List</a:t>
            </a:r>
          </a:p>
          <a:p>
            <a:r>
              <a:rPr lang="en-US" dirty="0"/>
              <a:t>Meetings with Commons departments</a:t>
            </a:r>
          </a:p>
          <a:p>
            <a:pPr lvl="1"/>
            <a:r>
              <a:rPr lang="en-US" dirty="0"/>
              <a:t>Effort estimation</a:t>
            </a:r>
          </a:p>
          <a:p>
            <a:r>
              <a:rPr lang="en-US" dirty="0"/>
              <a:t>Review of the list taking into account available resources</a:t>
            </a:r>
          </a:p>
          <a:p>
            <a:r>
              <a:rPr lang="en-US" dirty="0"/>
              <a:t>Distribution of reviewed list with prioritization in Machine Meeting</a:t>
            </a:r>
          </a:p>
          <a:p>
            <a:r>
              <a:rPr lang="en-US" dirty="0"/>
              <a:t>Resource loaded first draft of shutdown plan</a:t>
            </a:r>
          </a:p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12.07.2024</a:t>
            </a:r>
          </a:p>
        </p:txBody>
      </p:sp>
      <p:sp>
        <p:nvSpPr>
          <p:cNvPr id="4" name="Fußzeilenplatzhalter 7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7th Beam Time Retreat | Miriam Klich | </a:t>
            </a:r>
            <a:endParaRPr lang="de-DE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258D5F-2B36-B39E-72FB-513CB4F996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Planning Process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AE0169E-D09F-4F07-88FE-E628DF153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023" y="965611"/>
            <a:ext cx="2244834" cy="39548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54EDB865-838C-4504-8CB3-AE1B7AAC3E69}"/>
              </a:ext>
            </a:extLst>
          </p:cNvPr>
          <p:cNvSpPr/>
          <p:nvPr/>
        </p:nvSpPr>
        <p:spPr>
          <a:xfrm>
            <a:off x="7020810" y="727312"/>
            <a:ext cx="1856047" cy="19354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B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EAM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T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IME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R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ETREAT 2024</a:t>
            </a:r>
          </a:p>
        </p:txBody>
      </p:sp>
    </p:spTree>
    <p:extLst>
      <p:ext uri="{BB962C8B-B14F-4D97-AF65-F5344CB8AC3E}">
        <p14:creationId xmlns:p14="http://schemas.microsoft.com/office/powerpoint/2010/main" val="3902876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le 7">
            <a:extLst>
              <a:ext uri="{FF2B5EF4-FFF2-40B4-BE49-F238E27FC236}">
                <a16:creationId xmlns:a16="http://schemas.microsoft.com/office/drawing/2014/main" id="{E01C1278-D739-4ED5-AB8F-0CEBC0B84F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5374537"/>
              </p:ext>
            </p:extLst>
          </p:nvPr>
        </p:nvGraphicFramePr>
        <p:xfrm>
          <a:off x="317499" y="1087438"/>
          <a:ext cx="8768992" cy="900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4496">
                  <a:extLst>
                    <a:ext uri="{9D8B030D-6E8A-4147-A177-3AD203B41FA5}">
                      <a16:colId xmlns:a16="http://schemas.microsoft.com/office/drawing/2014/main" val="2144558463"/>
                    </a:ext>
                  </a:extLst>
                </a:gridCol>
                <a:gridCol w="4384496">
                  <a:extLst>
                    <a:ext uri="{9D8B030D-6E8A-4147-A177-3AD203B41FA5}">
                      <a16:colId xmlns:a16="http://schemas.microsoft.com/office/drawing/2014/main" val="12820309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57175" indent="-257175" algn="l" defTabSz="342900" rtl="0" eaLnBrk="1" latinLnBrk="0" hangingPunct="1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charset="2"/>
                        <a:buChar char="§"/>
                      </a:pPr>
                      <a:r>
                        <a:rPr lang="en-US" sz="1800" b="0" kern="1200" dirty="0">
                          <a:solidFill>
                            <a:srgbClr val="333333"/>
                          </a:solidFill>
                          <a:latin typeface="Arial"/>
                          <a:ea typeface="+mn-ea"/>
                          <a:cs typeface="Arial"/>
                        </a:rPr>
                        <a:t>From Microsoft Project to Planisware </a:t>
                      </a:r>
                    </a:p>
                    <a:p>
                      <a:pPr marL="257175" indent="-257175" algn="l" defTabSz="342900" rtl="0" eaLnBrk="1" latinLnBrk="0" hangingPunct="1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charset="2"/>
                        <a:buChar char="§"/>
                      </a:pPr>
                      <a:r>
                        <a:rPr lang="en-US" sz="1800" b="0" kern="1200" dirty="0">
                          <a:solidFill>
                            <a:srgbClr val="333333"/>
                          </a:solidFill>
                          <a:latin typeface="Arial"/>
                          <a:ea typeface="+mn-ea"/>
                          <a:cs typeface="Arial"/>
                        </a:rPr>
                        <a:t>Establish new structure</a:t>
                      </a:r>
                    </a:p>
                    <a:p>
                      <a:endParaRPr lang="de-DE" dirty="0">
                        <a:solidFill>
                          <a:srgbClr val="333333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7175" indent="-257175" algn="l" defTabSz="342900" rtl="0" eaLnBrk="1" latinLnBrk="0" hangingPunct="1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charset="2"/>
                        <a:buChar char="§"/>
                      </a:pPr>
                      <a:r>
                        <a:rPr lang="en-US" sz="1800" b="0" kern="1200" dirty="0">
                          <a:solidFill>
                            <a:srgbClr val="333333"/>
                          </a:solidFill>
                          <a:latin typeface="Arial"/>
                          <a:ea typeface="+mn-ea"/>
                          <a:cs typeface="Arial"/>
                        </a:rPr>
                        <a:t>Great support from Project Management Office</a:t>
                      </a:r>
                    </a:p>
                    <a:p>
                      <a:endParaRPr lang="de-DE" dirty="0">
                        <a:solidFill>
                          <a:srgbClr val="333333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0595194"/>
                  </a:ext>
                </a:extLst>
              </a:tr>
            </a:tbl>
          </a:graphicData>
        </a:graphic>
      </p:graphicFrame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B666348-C4E3-4F83-9F22-FD77008C6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4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8B33C07-7F19-4D70-9C3E-23A426CE1D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735534A-5114-47C1-AC66-FFF75EF7B7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Miriam Klich | 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90FA07A-3F02-4C67-8EF7-23A36CD2B0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Switch to Planisware</a:t>
            </a:r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7E34BC1-A83B-4E99-BDCD-D34E177D9CFC}"/>
              </a:ext>
            </a:extLst>
          </p:cNvPr>
          <p:cNvSpPr/>
          <p:nvPr/>
        </p:nvSpPr>
        <p:spPr>
          <a:xfrm>
            <a:off x="7020810" y="727312"/>
            <a:ext cx="1856047" cy="19354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B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EAM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T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IME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R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ETREAT 2024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13EFAAB-CD95-4FED-BBA7-F624E7822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87" y="1716707"/>
            <a:ext cx="8695426" cy="31523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0212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387BE05-8F8C-47AB-A454-78A023CD94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30" r="16151"/>
          <a:stretch/>
        </p:blipFill>
        <p:spPr>
          <a:xfrm>
            <a:off x="3397245" y="1008990"/>
            <a:ext cx="5652655" cy="22149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5334EC86-8FDE-410A-A112-5BC0EAB2F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5" y="1088017"/>
            <a:ext cx="2982518" cy="1672436"/>
          </a:xfrm>
        </p:spPr>
        <p:txBody>
          <a:bodyPr/>
          <a:lstStyle/>
          <a:p>
            <a:r>
              <a:rPr lang="en-US" sz="1800" b="0" kern="1200" dirty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Shutdown plan resource loaded</a:t>
            </a:r>
            <a:endParaRPr lang="en-US" dirty="0"/>
          </a:p>
          <a:p>
            <a:r>
              <a:rPr lang="en-US" dirty="0"/>
              <a:t>List of activities per division</a:t>
            </a:r>
          </a:p>
          <a:p>
            <a:r>
              <a:rPr lang="en-US" dirty="0"/>
              <a:t>Effort FTE per week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5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12.07.2024</a:t>
            </a:r>
          </a:p>
        </p:txBody>
      </p:sp>
      <p:sp>
        <p:nvSpPr>
          <p:cNvPr id="4" name="Fußzeilenplatzhalter 7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7th Beam Time Retreat | Miriam Klich | </a:t>
            </a:r>
            <a:endParaRPr lang="de-DE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258D5F-2B36-B39E-72FB-513CB4F996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Evaluation of Resources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72A82AE-0FE7-44C4-9DE5-315D2564B2AE}"/>
              </a:ext>
            </a:extLst>
          </p:cNvPr>
          <p:cNvSpPr/>
          <p:nvPr/>
        </p:nvSpPr>
        <p:spPr>
          <a:xfrm>
            <a:off x="7020810" y="727312"/>
            <a:ext cx="1856047" cy="19354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B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EAM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T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IME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R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ETREAT 2024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FCBD6DB-A590-4A53-9A01-C823D8E759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081"/>
          <a:stretch/>
        </p:blipFill>
        <p:spPr>
          <a:xfrm>
            <a:off x="124034" y="2862696"/>
            <a:ext cx="8636658" cy="18852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3756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nhaltsplatzhalter 17">
            <a:extLst>
              <a:ext uri="{FF2B5EF4-FFF2-40B4-BE49-F238E27FC236}">
                <a16:creationId xmlns:a16="http://schemas.microsoft.com/office/drawing/2014/main" id="{650355BC-3B1F-444C-8085-78F48CB60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9731" y="971909"/>
            <a:ext cx="8330109" cy="390670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258D5F-2B36-B39E-72FB-513CB4F996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Overview Shutdown </a:t>
            </a:r>
          </a:p>
        </p:txBody>
      </p:sp>
      <p:sp>
        <p:nvSpPr>
          <p:cNvPr id="4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3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7th Beam Time Retreat | Miriam Klich | 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6</a:t>
            </a:fld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F18484F5-6723-4954-896A-F26FBBA44213}"/>
              </a:ext>
            </a:extLst>
          </p:cNvPr>
          <p:cNvSpPr/>
          <p:nvPr/>
        </p:nvSpPr>
        <p:spPr>
          <a:xfrm>
            <a:off x="7020810" y="727312"/>
            <a:ext cx="1856047" cy="19354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B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EAM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T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IME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R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ETREAT 2024</a:t>
            </a: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264C28CE-EC10-4FA4-B942-C44AEBB37325}"/>
              </a:ext>
            </a:extLst>
          </p:cNvPr>
          <p:cNvCxnSpPr>
            <a:cxnSpLocks/>
          </p:cNvCxnSpPr>
          <p:nvPr/>
        </p:nvCxnSpPr>
        <p:spPr>
          <a:xfrm>
            <a:off x="1475800" y="920859"/>
            <a:ext cx="0" cy="3957753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Datumsplatzhalter 4">
            <a:extLst>
              <a:ext uri="{FF2B5EF4-FFF2-40B4-BE49-F238E27FC236}">
                <a16:creationId xmlns:a16="http://schemas.microsoft.com/office/drawing/2014/main" id="{8A26FA7A-27C2-4636-AD27-BB1759FD5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23548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12.07.2024</a:t>
            </a:r>
          </a:p>
        </p:txBody>
      </p:sp>
    </p:spTree>
    <p:extLst>
      <p:ext uri="{BB962C8B-B14F-4D97-AF65-F5344CB8AC3E}">
        <p14:creationId xmlns:p14="http://schemas.microsoft.com/office/powerpoint/2010/main" val="3647664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258D5F-2B36-B39E-72FB-513CB4F996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Shutdown’s Framework</a:t>
            </a:r>
          </a:p>
        </p:txBody>
      </p:sp>
      <p:sp>
        <p:nvSpPr>
          <p:cNvPr id="4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3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7th Beam Time Retreat | Miriam Klich | 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7</a:t>
            </a:fld>
            <a:endParaRPr lang="de-DE"/>
          </a:p>
        </p:txBody>
      </p:sp>
      <p:sp>
        <p:nvSpPr>
          <p:cNvPr id="10" name="Espace réservé du contenu 1">
            <a:extLst>
              <a:ext uri="{FF2B5EF4-FFF2-40B4-BE49-F238E27FC236}">
                <a16:creationId xmlns:a16="http://schemas.microsoft.com/office/drawing/2014/main" id="{6CED2A18-9F43-791F-3344-E1C6005E6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4" y="1088017"/>
            <a:ext cx="4946344" cy="3677689"/>
          </a:xfrm>
        </p:spPr>
        <p:txBody>
          <a:bodyPr/>
          <a:lstStyle/>
          <a:p>
            <a:r>
              <a:rPr lang="en-US" dirty="0"/>
              <a:t>Installation FAIR in parallel</a:t>
            </a:r>
          </a:p>
          <a:p>
            <a:r>
              <a:rPr lang="en-US" dirty="0"/>
              <a:t>Lack of time </a:t>
            </a:r>
          </a:p>
          <a:p>
            <a:r>
              <a:rPr lang="en-US" dirty="0"/>
              <a:t>Injector Controls Upgrade Project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72A82AE-0FE7-44C4-9DE5-315D2564B2AE}"/>
              </a:ext>
            </a:extLst>
          </p:cNvPr>
          <p:cNvSpPr/>
          <p:nvPr/>
        </p:nvSpPr>
        <p:spPr>
          <a:xfrm>
            <a:off x="7020810" y="727312"/>
            <a:ext cx="1856047" cy="19354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B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EAM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T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IME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R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ETREAT 2024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0D214A9-2839-4C78-8637-3A5D71A5A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34" y="2179143"/>
            <a:ext cx="7499230" cy="25310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Datumsplatzhalter 4">
            <a:extLst>
              <a:ext uri="{FF2B5EF4-FFF2-40B4-BE49-F238E27FC236}">
                <a16:creationId xmlns:a16="http://schemas.microsoft.com/office/drawing/2014/main" id="{CA052129-8A35-4B9E-81B6-B8F6BF3B6E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23548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12.07.2024</a:t>
            </a:r>
          </a:p>
        </p:txBody>
      </p:sp>
    </p:spTree>
    <p:extLst>
      <p:ext uri="{BB962C8B-B14F-4D97-AF65-F5344CB8AC3E}">
        <p14:creationId xmlns:p14="http://schemas.microsoft.com/office/powerpoint/2010/main" val="2556624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258D5F-2B36-B39E-72FB-513CB4F996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Shutdown Activities - Across GSI</a:t>
            </a:r>
          </a:p>
        </p:txBody>
      </p:sp>
      <p:sp>
        <p:nvSpPr>
          <p:cNvPr id="4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3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7th Beam Time Retreat | Miriam Klich | 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8</a:t>
            </a:fld>
            <a:endParaRPr lang="de-DE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317635" y="1088017"/>
            <a:ext cx="8644442" cy="3677689"/>
          </a:xfrm>
        </p:spPr>
        <p:txBody>
          <a:bodyPr/>
          <a:lstStyle/>
          <a:p>
            <a:r>
              <a:rPr lang="en-US" dirty="0"/>
              <a:t>Preparations for renovation of Experimental Hall (EH)</a:t>
            </a:r>
          </a:p>
          <a:p>
            <a:r>
              <a:rPr lang="en-US" dirty="0"/>
              <a:t>Rebuilding control system KS02 </a:t>
            </a:r>
          </a:p>
          <a:p>
            <a:r>
              <a:rPr lang="en-US" dirty="0"/>
              <a:t>Maintenance of medium voltage switch gear =AE</a:t>
            </a:r>
          </a:p>
          <a:p>
            <a:r>
              <a:rPr lang="en-US" dirty="0"/>
              <a:t>Exchange/refurbishment fire protection dampers</a:t>
            </a:r>
          </a:p>
          <a:p>
            <a:r>
              <a:rPr lang="en-US" dirty="0"/>
              <a:t>Survey &amp; Alignment</a:t>
            </a:r>
          </a:p>
          <a:p>
            <a:r>
              <a:rPr lang="en-US" dirty="0"/>
              <a:t>§88 Test</a:t>
            </a:r>
          </a:p>
          <a:p>
            <a:r>
              <a:rPr lang="en-US" dirty="0">
                <a:solidFill>
                  <a:srgbClr val="00B050"/>
                </a:solidFill>
              </a:rPr>
              <a:t>OPEN: </a:t>
            </a:r>
            <a:r>
              <a:rPr lang="en-US" dirty="0"/>
              <a:t>TVS (</a:t>
            </a:r>
            <a:r>
              <a:rPr lang="en-US" dirty="0" err="1"/>
              <a:t>Tür</a:t>
            </a:r>
            <a:r>
              <a:rPr lang="en-US" dirty="0"/>
              <a:t>-</a:t>
            </a:r>
            <a:r>
              <a:rPr lang="en-US" dirty="0" err="1"/>
              <a:t>Verriegelungs</a:t>
            </a:r>
            <a:r>
              <a:rPr lang="en-US" dirty="0"/>
              <a:t>-System)</a:t>
            </a:r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DE55DDD-05E0-48F7-8D95-94EF9A588EB5}"/>
              </a:ext>
            </a:extLst>
          </p:cNvPr>
          <p:cNvSpPr/>
          <p:nvPr/>
        </p:nvSpPr>
        <p:spPr>
          <a:xfrm>
            <a:off x="7020810" y="727312"/>
            <a:ext cx="1856047" cy="19354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B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EAM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T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IME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R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ETREAT 2024</a:t>
            </a:r>
          </a:p>
        </p:txBody>
      </p:sp>
      <p:sp>
        <p:nvSpPr>
          <p:cNvPr id="8" name="Datumsplatzhalter 4">
            <a:extLst>
              <a:ext uri="{FF2B5EF4-FFF2-40B4-BE49-F238E27FC236}">
                <a16:creationId xmlns:a16="http://schemas.microsoft.com/office/drawing/2014/main" id="{0A255D91-F2C4-4296-8BD3-B9BC215A3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23548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12.07.2024</a:t>
            </a:r>
          </a:p>
        </p:txBody>
      </p:sp>
    </p:spTree>
    <p:extLst>
      <p:ext uri="{BB962C8B-B14F-4D97-AF65-F5344CB8AC3E}">
        <p14:creationId xmlns:p14="http://schemas.microsoft.com/office/powerpoint/2010/main" val="534184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258D5F-2B36-B39E-72FB-513CB4F996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Shutdown Activities - UNILAC</a:t>
            </a:r>
          </a:p>
        </p:txBody>
      </p:sp>
      <p:sp>
        <p:nvSpPr>
          <p:cNvPr id="4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3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7th Beam Time Retreat | Miriam Klich | 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9</a:t>
            </a:fld>
            <a:endParaRPr lang="de-DE"/>
          </a:p>
        </p:txBody>
      </p:sp>
      <p:sp>
        <p:nvSpPr>
          <p:cNvPr id="10" name="Espace réservé du contenu 1">
            <a:extLst>
              <a:ext uri="{FF2B5EF4-FFF2-40B4-BE49-F238E27FC236}">
                <a16:creationId xmlns:a16="http://schemas.microsoft.com/office/drawing/2014/main" id="{6CED2A18-9F43-791F-3344-E1C6005E6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4" y="1088017"/>
            <a:ext cx="4254366" cy="3677689"/>
          </a:xfrm>
        </p:spPr>
        <p:txBody>
          <a:bodyPr/>
          <a:lstStyle/>
          <a:p>
            <a:r>
              <a:rPr lang="en-US" dirty="0"/>
              <a:t>Water leakage GUH3QT3 (IH1) &amp; repair steerer GUH2MS3 </a:t>
            </a:r>
          </a:p>
          <a:p>
            <a:r>
              <a:rPr lang="en-US" dirty="0"/>
              <a:t>Alvarez A4</a:t>
            </a:r>
          </a:p>
          <a:p>
            <a:pPr lvl="1"/>
            <a:r>
              <a:rPr lang="en-US" dirty="0"/>
              <a:t>Modification of RF loop A4</a:t>
            </a:r>
          </a:p>
          <a:p>
            <a:pPr lvl="1"/>
            <a:r>
              <a:rPr lang="en-US" dirty="0"/>
              <a:t>Replacement leaking pump valve</a:t>
            </a:r>
          </a:p>
          <a:p>
            <a:r>
              <a:rPr lang="en-US" dirty="0"/>
              <a:t>Alvarez A3</a:t>
            </a:r>
          </a:p>
          <a:p>
            <a:pPr lvl="1"/>
            <a:r>
              <a:rPr lang="en-US" dirty="0"/>
              <a:t>Vacuum leaks in tank cap</a:t>
            </a:r>
          </a:p>
          <a:p>
            <a:pPr lvl="1"/>
            <a:r>
              <a:rPr lang="en-US" dirty="0"/>
              <a:t>Drift tube DR31 fore-vacuum</a:t>
            </a:r>
          </a:p>
          <a:p>
            <a:r>
              <a:rPr lang="en-US" dirty="0"/>
              <a:t>Alvarez A2</a:t>
            </a:r>
          </a:p>
          <a:p>
            <a:pPr lvl="1"/>
            <a:r>
              <a:rPr lang="en-US" dirty="0"/>
              <a:t>Drift tube DR105</a:t>
            </a:r>
          </a:p>
          <a:p>
            <a:pPr lvl="1"/>
            <a:r>
              <a:rPr lang="en-US" dirty="0"/>
              <a:t>Vacuum leak check BB5</a:t>
            </a:r>
          </a:p>
          <a:p>
            <a:endParaRPr lang="en-US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72A82AE-0FE7-44C4-9DE5-315D2564B2AE}"/>
              </a:ext>
            </a:extLst>
          </p:cNvPr>
          <p:cNvSpPr/>
          <p:nvPr/>
        </p:nvSpPr>
        <p:spPr>
          <a:xfrm>
            <a:off x="7020810" y="727312"/>
            <a:ext cx="1856047" cy="19354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B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EAM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T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IME </a:t>
            </a:r>
            <a:r>
              <a:rPr lang="de-DE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R</a:t>
            </a:r>
            <a:r>
              <a:rPr lang="de-DE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ETREAT 2024</a:t>
            </a:r>
          </a:p>
        </p:txBody>
      </p:sp>
      <p:sp>
        <p:nvSpPr>
          <p:cNvPr id="17" name="Espace réservé du contenu 1">
            <a:extLst>
              <a:ext uri="{FF2B5EF4-FFF2-40B4-BE49-F238E27FC236}">
                <a16:creationId xmlns:a16="http://schemas.microsoft.com/office/drawing/2014/main" id="{17445B13-D016-4073-A663-49C316D6BC52}"/>
              </a:ext>
            </a:extLst>
          </p:cNvPr>
          <p:cNvSpPr txBox="1">
            <a:spLocks/>
          </p:cNvSpPr>
          <p:nvPr/>
        </p:nvSpPr>
        <p:spPr>
          <a:xfrm>
            <a:off x="4749135" y="1083627"/>
            <a:ext cx="4127722" cy="11477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UNILAC Radio Frequency</a:t>
            </a:r>
          </a:p>
          <a:p>
            <a:r>
              <a:rPr lang="en-US" dirty="0"/>
              <a:t>Pulsed gas stripper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4ACE112-79DB-44C8-8596-C805DE775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070419"/>
            <a:ext cx="4355379" cy="24499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Datumsplatzhalter 4">
            <a:extLst>
              <a:ext uri="{FF2B5EF4-FFF2-40B4-BE49-F238E27FC236}">
                <a16:creationId xmlns:a16="http://schemas.microsoft.com/office/drawing/2014/main" id="{32D94F0B-C5D0-4400-AA19-2BF26D481C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23548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12.07.2024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6EC9218-F950-4FD7-A7B7-0B0F6D22C613}"/>
              </a:ext>
            </a:extLst>
          </p:cNvPr>
          <p:cNvSpPr txBox="1"/>
          <p:nvPr/>
        </p:nvSpPr>
        <p:spPr>
          <a:xfrm>
            <a:off x="4572000" y="4527379"/>
            <a:ext cx="4355379" cy="15388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400" dirty="0"/>
              <a:t>Source: GSI / M. Vossberg</a:t>
            </a:r>
          </a:p>
        </p:txBody>
      </p:sp>
    </p:spTree>
    <p:extLst>
      <p:ext uri="{BB962C8B-B14F-4D97-AF65-F5344CB8AC3E}">
        <p14:creationId xmlns:p14="http://schemas.microsoft.com/office/powerpoint/2010/main" val="160261865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5" id="{3AECD3E1-8DA4-BA48-8C52-0C39CC25DCAC}" vid="{10909A78-EA76-4346-92A8-E04EFC56BD02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fair-gsi-folienmaster_2017_onering</Template>
  <TotalTime>0</TotalTime>
  <Words>818</Words>
  <Application>Microsoft Office PowerPoint</Application>
  <PresentationFormat>Bildschirmpräsentation (16:9)</PresentationFormat>
  <Paragraphs>226</Paragraphs>
  <Slides>25</Slides>
  <Notes>25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0" baseType="lpstr">
      <vt:lpstr>Arial</vt:lpstr>
      <vt:lpstr>Arial Narrow</vt:lpstr>
      <vt:lpstr>Calibri</vt:lpstr>
      <vt:lpstr>Wingdings</vt:lpstr>
      <vt:lpstr>fair-gsi-folienmaster_2017_onering</vt:lpstr>
      <vt:lpstr>7th Beam Time Retreat Shutdown Planning 2024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Besuch des Hessischen Rechnungshofs</dc:title>
  <dc:creator>Emmanuel Rosi</dc:creator>
  <cp:lastModifiedBy>Klich, Miriam Viktoria</cp:lastModifiedBy>
  <cp:revision>179</cp:revision>
  <cp:lastPrinted>2023-08-17T13:35:38Z</cp:lastPrinted>
  <dcterms:created xsi:type="dcterms:W3CDTF">2022-07-13T13:04:35Z</dcterms:created>
  <dcterms:modified xsi:type="dcterms:W3CDTF">2024-07-10T14:18:26Z</dcterms:modified>
</cp:coreProperties>
</file>