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2" r:id="rId3"/>
    <p:sldId id="274" r:id="rId4"/>
    <p:sldId id="275" r:id="rId5"/>
    <p:sldId id="259" r:id="rId6"/>
    <p:sldId id="278" r:id="rId7"/>
    <p:sldId id="273" r:id="rId8"/>
    <p:sldId id="276" r:id="rId9"/>
    <p:sldId id="271" r:id="rId10"/>
  </p:sldIdLst>
  <p:sldSz cx="9144000" cy="5143500" type="screen16x9"/>
  <p:notesSz cx="6797675" cy="99266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1519" userDrawn="1">
          <p15:clr>
            <a:srgbClr val="A4A3A4"/>
          </p15:clr>
        </p15:guide>
        <p15:guide id="4" pos="43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B63"/>
    <a:srgbClr val="C6E0B4"/>
    <a:srgbClr val="666666"/>
    <a:srgbClr val="333333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63" autoAdjust="0"/>
    <p:restoredTop sz="95164" autoAdjust="0"/>
  </p:normalViewPr>
  <p:slideViewPr>
    <p:cSldViewPr snapToGrid="0" snapToObjects="1">
      <p:cViewPr varScale="1">
        <p:scale>
          <a:sx n="110" d="100"/>
          <a:sy n="110" d="100"/>
        </p:scale>
        <p:origin x="1013" y="77"/>
      </p:cViewPr>
      <p:guideLst>
        <p:guide orient="horz" pos="1620"/>
        <p:guide pos="2880"/>
        <p:guide pos="1519"/>
        <p:guide pos="43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10.07.2024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10.07.2024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9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800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30" y="3322975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3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8" y="4914483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07.09.2022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2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smtClean="0"/>
              <a:t>5th Beam Time Retreat | Name | </a:t>
            </a:r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3BF80593-284C-244D-84D3-4D7255E83A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635" y="130629"/>
            <a:ext cx="6071291" cy="701284"/>
          </a:xfrm>
        </p:spPr>
        <p:txBody>
          <a:bodyPr anchor="b"/>
          <a:lstStyle>
            <a:lvl1pPr marL="0" indent="0" algn="l">
              <a:buNone/>
              <a:defRPr sz="2000" b="1"/>
            </a:lvl1pPr>
          </a:lstStyle>
          <a:p>
            <a:r>
              <a:rPr lang="de-DE" dirty="0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9841" y="363877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6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7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5271" y="4950519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9" y="231075"/>
            <a:ext cx="6129236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7" y="4914482"/>
            <a:ext cx="8483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07.09.2022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2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smtClean="0"/>
              <a:t>5th Beam Time Retreat | Name | </a:t>
            </a:r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30" y="206827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041100" y="2410691"/>
            <a:ext cx="4574853" cy="1127029"/>
          </a:xfrm>
        </p:spPr>
        <p:txBody>
          <a:bodyPr/>
          <a:lstStyle/>
          <a:p>
            <a:r>
              <a:rPr lang="en-US" dirty="0"/>
              <a:t>HEST - Lessons from the beam time 2024 and outlook to 2025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312893" y="3620090"/>
            <a:ext cx="4303060" cy="531851"/>
          </a:xfrm>
        </p:spPr>
        <p:txBody>
          <a:bodyPr>
            <a:normAutofit fontScale="92500" lnSpcReduction="20000"/>
          </a:bodyPr>
          <a:lstStyle/>
          <a:p>
            <a:r>
              <a:rPr lang="de-DE" sz="1050" dirty="0" smtClean="0"/>
              <a:t>Christoph Hessler </a:t>
            </a:r>
            <a:r>
              <a:rPr lang="de-DE" sz="1050" dirty="0"/>
              <a:t>– </a:t>
            </a:r>
            <a:r>
              <a:rPr lang="de-DE" sz="1050" dirty="0" smtClean="0"/>
              <a:t>MK HEST GSI GmbH</a:t>
            </a:r>
            <a:endParaRPr lang="de-DE" sz="1050" dirty="0"/>
          </a:p>
          <a:p>
            <a:r>
              <a:rPr lang="de-DE" sz="1050" dirty="0" smtClean="0"/>
              <a:t>11th </a:t>
            </a:r>
            <a:r>
              <a:rPr lang="de-DE" sz="1050" dirty="0" err="1" smtClean="0"/>
              <a:t>and</a:t>
            </a:r>
            <a:r>
              <a:rPr lang="de-DE" sz="1050" dirty="0" smtClean="0"/>
              <a:t> 12th </a:t>
            </a:r>
            <a:r>
              <a:rPr lang="de-DE" sz="1050" dirty="0" err="1" smtClean="0"/>
              <a:t>July</a:t>
            </a:r>
            <a:r>
              <a:rPr lang="de-DE" sz="1050" dirty="0" smtClean="0"/>
              <a:t> 2024</a:t>
            </a:r>
          </a:p>
          <a:p>
            <a:r>
              <a:rPr lang="de-DE" sz="1050" dirty="0" smtClean="0"/>
              <a:t>Kranichstein</a:t>
            </a:r>
            <a:endParaRPr lang="de-DE" sz="1050" dirty="0"/>
          </a:p>
          <a:p>
            <a:endParaRPr lang="de-DE" sz="1050" dirty="0"/>
          </a:p>
        </p:txBody>
      </p:sp>
      <p:sp>
        <p:nvSpPr>
          <p:cNvPr id="12" name="Rechteck 11"/>
          <p:cNvSpPr/>
          <p:nvPr/>
        </p:nvSpPr>
        <p:spPr>
          <a:xfrm>
            <a:off x="7102677" y="725823"/>
            <a:ext cx="1856047" cy="2121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B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EM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IME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ETREAT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2023</a:t>
            </a:r>
            <a:endParaRPr lang="de-DE" sz="1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7020810" y="720320"/>
            <a:ext cx="1856047" cy="1935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B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EAM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IME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ETREAT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2024</a:t>
            </a:r>
            <a:endParaRPr lang="de-DE" sz="1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6CED2A18-9F43-791F-3344-E1C6005E6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673" y="1088017"/>
            <a:ext cx="8795604" cy="3677689"/>
          </a:xfrm>
        </p:spPr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ostly smooth operation of HEST, but not without issues.</a:t>
            </a:r>
          </a:p>
          <a:p>
            <a:r>
              <a:rPr lang="en-US" dirty="0"/>
              <a:t>T</a:t>
            </a:r>
            <a:r>
              <a:rPr lang="en-US" dirty="0" smtClean="0"/>
              <a:t>arget steering feature in BENNO application has been used regularly for HADES since 2022 and has now been extended and successfully used for HTD.</a:t>
            </a:r>
          </a:p>
          <a:p>
            <a:r>
              <a:rPr lang="en-US" dirty="0"/>
              <a:t>N</a:t>
            </a:r>
            <a:r>
              <a:rPr lang="en-US" dirty="0" smtClean="0"/>
              <a:t>ew TE stripper target installed during Easter break (→ separate slide).</a:t>
            </a:r>
          </a:p>
          <a:p>
            <a:r>
              <a:rPr lang="en-US" dirty="0" smtClean="0"/>
              <a:t>ESR-HTA beamline has been successfully set up and operated </a:t>
            </a:r>
            <a:r>
              <a:rPr lang="en-US" dirty="0"/>
              <a:t>for experiment </a:t>
            </a:r>
            <a:r>
              <a:rPr lang="en-US" dirty="0" smtClean="0"/>
              <a:t>0095 </a:t>
            </a:r>
            <a:r>
              <a:rPr lang="en-US" dirty="0"/>
              <a:t>(→ separate slide</a:t>
            </a:r>
            <a:r>
              <a:rPr lang="en-US" dirty="0" smtClean="0"/>
              <a:t>).</a:t>
            </a:r>
          </a:p>
          <a:p>
            <a:r>
              <a:rPr lang="en-US" dirty="0" smtClean="0"/>
              <a:t>Re-commissioning after Easter break was done the first time using the sequencer.</a:t>
            </a:r>
          </a:p>
          <a:p>
            <a:endParaRPr lang="en-US" sz="800" dirty="0" smtClean="0"/>
          </a:p>
          <a:p>
            <a:pPr marL="0" indent="0">
              <a:buNone/>
            </a:pPr>
            <a:r>
              <a:rPr lang="en-US" dirty="0" smtClean="0"/>
              <a:t>Machine studies:</a:t>
            </a:r>
          </a:p>
          <a:p>
            <a:r>
              <a:rPr lang="en-US" dirty="0" smtClean="0"/>
              <a:t>1st direct beam transport from SIS18 to CRYRING entrance.</a:t>
            </a:r>
          </a:p>
          <a:p>
            <a:r>
              <a:rPr lang="en-US" dirty="0" smtClean="0"/>
              <a:t>Commissioning of BPMs in ESR beamline.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5258D5F-2B36-B39E-72FB-513CB4F996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Highlights from </a:t>
            </a:r>
            <a:r>
              <a:rPr lang="en-US" dirty="0" err="1" smtClean="0"/>
              <a:t>Beamtime</a:t>
            </a:r>
            <a:r>
              <a:rPr lang="en-US" dirty="0" smtClean="0"/>
              <a:t> 2024</a:t>
            </a:r>
            <a:endParaRPr lang="en-US" dirty="0"/>
          </a:p>
        </p:txBody>
      </p:sp>
      <p:sp>
        <p:nvSpPr>
          <p:cNvPr id="4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3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dirty="0"/>
              <a:t>7</a:t>
            </a:r>
            <a:r>
              <a:rPr lang="en-US" dirty="0" smtClean="0"/>
              <a:t>th Beam Time Retreat | Christoph </a:t>
            </a:r>
            <a:r>
              <a:rPr lang="en-US" dirty="0" err="1" smtClean="0"/>
              <a:t>Hessler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9" y="4914483"/>
            <a:ext cx="114761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11. </a:t>
            </a:r>
            <a:r>
              <a:rPr lang="de-DE" dirty="0" err="1" smtClean="0"/>
              <a:t>and</a:t>
            </a:r>
            <a:r>
              <a:rPr lang="de-DE" dirty="0" smtClean="0"/>
              <a:t> 12.07.2024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2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7014306" y="730512"/>
            <a:ext cx="2002971" cy="198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B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EAM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ME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ETREAT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2023</a:t>
            </a:r>
            <a:endParaRPr lang="de-DE" sz="1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7020810" y="720320"/>
            <a:ext cx="1856047" cy="1935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B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EAM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IME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ETREAT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2024</a:t>
            </a:r>
            <a:endParaRPr lang="de-DE" sz="1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1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6CED2A18-9F43-791F-3344-E1C6005E6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635" y="1088017"/>
            <a:ext cx="4337492" cy="3677689"/>
          </a:xfrm>
        </p:spPr>
        <p:txBody>
          <a:bodyPr/>
          <a:lstStyle/>
          <a:p>
            <a:r>
              <a:rPr lang="en-US" dirty="0" smtClean="0"/>
              <a:t>New target was required at TE stripper, but knowledge of how to </a:t>
            </a:r>
            <a:r>
              <a:rPr lang="en-US" dirty="0" smtClean="0"/>
              <a:t>exchange </a:t>
            </a:r>
            <a:r>
              <a:rPr lang="en-US" dirty="0" smtClean="0"/>
              <a:t>the target has been lost.</a:t>
            </a:r>
          </a:p>
          <a:p>
            <a:r>
              <a:rPr lang="en-US" dirty="0" smtClean="0"/>
              <a:t>Risk to damage the equipment due its age (bellow) and absence of spares.</a:t>
            </a:r>
          </a:p>
          <a:p>
            <a:r>
              <a:rPr lang="en-US" dirty="0" smtClean="0"/>
              <a:t>Safety risk due to installed Be target.</a:t>
            </a:r>
          </a:p>
          <a:p>
            <a:r>
              <a:rPr lang="en-US" dirty="0" smtClean="0"/>
              <a:t>Solution: New Al target has been installed at a separate new drive in front of TE stripper during Easter break.</a:t>
            </a:r>
          </a:p>
          <a:p>
            <a:r>
              <a:rPr lang="en-US" dirty="0" smtClean="0"/>
              <a:t>TE line has been operated successfully with new target.</a:t>
            </a:r>
          </a:p>
          <a:p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5258D5F-2B36-B39E-72FB-513CB4F996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7635" y="130629"/>
            <a:ext cx="6394892" cy="701284"/>
          </a:xfrm>
        </p:spPr>
        <p:txBody>
          <a:bodyPr/>
          <a:lstStyle/>
          <a:p>
            <a:r>
              <a:rPr lang="en-US" dirty="0" smtClean="0"/>
              <a:t>New Target for Isotope Production in TE Line</a:t>
            </a:r>
            <a:endParaRPr lang="en-US" dirty="0"/>
          </a:p>
        </p:txBody>
      </p:sp>
      <p:sp>
        <p:nvSpPr>
          <p:cNvPr id="4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3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dirty="0"/>
              <a:t>7</a:t>
            </a:r>
            <a:r>
              <a:rPr lang="en-US" dirty="0" smtClean="0"/>
              <a:t>th Beam Time Retreat | Christoph </a:t>
            </a:r>
            <a:r>
              <a:rPr lang="en-US" dirty="0" err="1" smtClean="0"/>
              <a:t>Hessler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9" y="4914483"/>
            <a:ext cx="114761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11. </a:t>
            </a:r>
            <a:r>
              <a:rPr lang="de-DE" dirty="0" err="1" smtClean="0"/>
              <a:t>and</a:t>
            </a:r>
            <a:r>
              <a:rPr lang="de-DE" dirty="0" smtClean="0"/>
              <a:t> 12.07.2024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3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7014306" y="730512"/>
            <a:ext cx="2002971" cy="198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B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EAM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ME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ETREAT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2023</a:t>
            </a:r>
            <a:endParaRPr lang="de-DE" sz="1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7020810" y="720320"/>
            <a:ext cx="1856047" cy="1935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B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EAM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IME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ETREAT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2024</a:t>
            </a:r>
            <a:endParaRPr lang="de-DE" sz="1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117" y="1088017"/>
            <a:ext cx="3128740" cy="2338733"/>
          </a:xfrm>
          <a:prstGeom prst="rect">
            <a:avLst/>
          </a:prstGeom>
        </p:spPr>
      </p:pic>
      <p:pic>
        <p:nvPicPr>
          <p:cNvPr id="1026" name="Grafik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624" y="3138224"/>
            <a:ext cx="2413102" cy="167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9"/>
          <p:cNvSpPr/>
          <p:nvPr/>
        </p:nvSpPr>
        <p:spPr>
          <a:xfrm>
            <a:off x="4874919" y="1597820"/>
            <a:ext cx="1874126" cy="346363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 smtClean="0">
                <a:solidFill>
                  <a:srgbClr val="0070C0"/>
                </a:solidFill>
              </a:rPr>
              <a:t>New </a:t>
            </a:r>
            <a:r>
              <a:rPr lang="de-DE" dirty="0" err="1" smtClean="0">
                <a:solidFill>
                  <a:srgbClr val="0070C0"/>
                </a:solidFill>
              </a:rPr>
              <a:t>target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drive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4874919" y="970356"/>
            <a:ext cx="1874126" cy="346363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 smtClean="0">
                <a:solidFill>
                  <a:srgbClr val="0070C0"/>
                </a:solidFill>
              </a:rPr>
              <a:t>Old </a:t>
            </a:r>
            <a:r>
              <a:rPr lang="de-DE" dirty="0" err="1" smtClean="0">
                <a:solidFill>
                  <a:srgbClr val="0070C0"/>
                </a:solidFill>
              </a:rPr>
              <a:t>target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drive</a:t>
            </a:r>
            <a:endParaRPr lang="de-DE" dirty="0">
              <a:solidFill>
                <a:srgbClr val="0070C0"/>
              </a:solidFill>
            </a:endParaRPr>
          </a:p>
        </p:txBody>
      </p:sp>
      <p:cxnSp>
        <p:nvCxnSpPr>
          <p:cNvPr id="13" name="Gerade Verbindung mit Pfeil 12"/>
          <p:cNvCxnSpPr/>
          <p:nvPr/>
        </p:nvCxnSpPr>
        <p:spPr>
          <a:xfrm>
            <a:off x="6749045" y="1145737"/>
            <a:ext cx="663137" cy="381387"/>
          </a:xfrm>
          <a:prstGeom prst="straightConnector1">
            <a:avLst/>
          </a:prstGeom>
          <a:ln>
            <a:solidFill>
              <a:srgbClr val="0070C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stCxn id="10" idx="2"/>
          </p:cNvCxnSpPr>
          <p:nvPr/>
        </p:nvCxnSpPr>
        <p:spPr>
          <a:xfrm>
            <a:off x="5811982" y="1944183"/>
            <a:ext cx="658091" cy="381439"/>
          </a:xfrm>
          <a:prstGeom prst="straightConnector1">
            <a:avLst/>
          </a:prstGeom>
          <a:ln>
            <a:solidFill>
              <a:srgbClr val="0070C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957129" y="4470042"/>
            <a:ext cx="1291271" cy="346363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 smtClean="0">
                <a:solidFill>
                  <a:srgbClr val="0070C0"/>
                </a:solidFill>
              </a:rPr>
              <a:t>New </a:t>
            </a:r>
            <a:r>
              <a:rPr lang="de-DE" dirty="0" err="1" smtClean="0">
                <a:solidFill>
                  <a:srgbClr val="0070C0"/>
                </a:solidFill>
              </a:rPr>
              <a:t>target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749045" y="4551180"/>
            <a:ext cx="960519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200" dirty="0" smtClean="0">
                <a:solidFill>
                  <a:schemeClr val="bg1"/>
                </a:solidFill>
              </a:rPr>
              <a:t>C. Brandau</a:t>
            </a:r>
          </a:p>
        </p:txBody>
      </p:sp>
    </p:spTree>
    <p:extLst>
      <p:ext uri="{BB962C8B-B14F-4D97-AF65-F5344CB8AC3E}">
        <p14:creationId xmlns:p14="http://schemas.microsoft.com/office/powerpoint/2010/main" val="300287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6CED2A18-9F43-791F-3344-E1C6005E6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28" y="1018308"/>
            <a:ext cx="8991600" cy="3880731"/>
          </a:xfrm>
        </p:spPr>
        <p:txBody>
          <a:bodyPr/>
          <a:lstStyle/>
          <a:p>
            <a:r>
              <a:rPr lang="en-US" dirty="0" smtClean="0"/>
              <a:t>Beam setup very challenging because experiment requires extremely parallel beam.</a:t>
            </a:r>
          </a:p>
          <a:p>
            <a:r>
              <a:rPr lang="en-US" dirty="0" smtClean="0"/>
              <a:t>Beam has been set up centrally through last 2 quadrupole doublets and not touched anymore (except steering in the spectrometer).</a:t>
            </a:r>
          </a:p>
          <a:p>
            <a:r>
              <a:rPr lang="en-US" dirty="0" smtClean="0"/>
              <a:t>Beam shape cut with slits and measured on 4 different screens: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Estimate of divergence: x’</a:t>
            </a:r>
            <a:r>
              <a:rPr lang="sv-SE" dirty="0" smtClean="0"/>
              <a:t> </a:t>
            </a:r>
            <a:r>
              <a:rPr lang="sv-SE" dirty="0"/>
              <a:t>= </a:t>
            </a:r>
            <a:r>
              <a:rPr lang="sv-SE" dirty="0" smtClean="0"/>
              <a:t>(0.033 </a:t>
            </a:r>
            <a:r>
              <a:rPr lang="sv-SE" dirty="0"/>
              <a:t>+/- 0.019) mrad, </a:t>
            </a:r>
            <a:r>
              <a:rPr lang="sv-SE" dirty="0" smtClean="0"/>
              <a:t>y’ </a:t>
            </a:r>
            <a:r>
              <a:rPr lang="sv-SE" dirty="0"/>
              <a:t>= </a:t>
            </a:r>
            <a:r>
              <a:rPr lang="sv-SE" dirty="0" smtClean="0"/>
              <a:t>-(0.0069 </a:t>
            </a:r>
            <a:r>
              <a:rPr lang="sv-SE" dirty="0"/>
              <a:t>+/- </a:t>
            </a:r>
            <a:r>
              <a:rPr lang="sv-SE" dirty="0" smtClean="0"/>
              <a:t>0.0094) mrad</a:t>
            </a:r>
            <a:br>
              <a:rPr lang="sv-SE" dirty="0" smtClean="0"/>
            </a:br>
            <a:r>
              <a:rPr lang="sv-SE" dirty="0" smtClean="0"/>
              <a:t>→ Fulfills experiment’s requirements (x’, y’ &lt; 0.1 mrad)</a:t>
            </a:r>
          </a:p>
          <a:p>
            <a:r>
              <a:rPr lang="sv-SE" dirty="0" smtClean="0"/>
              <a:t>More precise divergence </a:t>
            </a:r>
            <a:r>
              <a:rPr lang="sv-SE" dirty="0"/>
              <a:t>values </a:t>
            </a:r>
            <a:r>
              <a:rPr lang="sv-SE" dirty="0" smtClean="0"/>
              <a:t>expected from experiment analysis.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5258D5F-2B36-B39E-72FB-513CB4F996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ESR-HTA Beamline Operation</a:t>
            </a:r>
            <a:endParaRPr lang="en-US" dirty="0"/>
          </a:p>
        </p:txBody>
      </p:sp>
      <p:sp>
        <p:nvSpPr>
          <p:cNvPr id="4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3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dirty="0"/>
              <a:t>7</a:t>
            </a:r>
            <a:r>
              <a:rPr lang="en-US" dirty="0" smtClean="0"/>
              <a:t>th Beam Time Retreat | Christoph </a:t>
            </a:r>
            <a:r>
              <a:rPr lang="en-US" dirty="0" err="1" smtClean="0"/>
              <a:t>Hessler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9" y="4914483"/>
            <a:ext cx="114761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11. </a:t>
            </a:r>
            <a:r>
              <a:rPr lang="de-DE" dirty="0" err="1" smtClean="0"/>
              <a:t>and</a:t>
            </a:r>
            <a:r>
              <a:rPr lang="de-DE" dirty="0" smtClean="0"/>
              <a:t> 12.07.2024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4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7014306" y="730512"/>
            <a:ext cx="2002971" cy="198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B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EAM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ME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ETREAT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2023</a:t>
            </a:r>
            <a:endParaRPr lang="de-DE" sz="1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7020810" y="720320"/>
            <a:ext cx="1856047" cy="1935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B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EAM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IME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ETREAT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2024</a:t>
            </a:r>
            <a:endParaRPr lang="de-DE" sz="1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99"/>
          <a:stretch/>
        </p:blipFill>
        <p:spPr>
          <a:xfrm>
            <a:off x="359297" y="2380997"/>
            <a:ext cx="1444049" cy="1463043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64"/>
          <a:stretch/>
        </p:blipFill>
        <p:spPr>
          <a:xfrm>
            <a:off x="1918543" y="2385667"/>
            <a:ext cx="1439824" cy="1463043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50"/>
          <a:stretch/>
        </p:blipFill>
        <p:spPr>
          <a:xfrm>
            <a:off x="3473564" y="2385667"/>
            <a:ext cx="1447864" cy="1463043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20"/>
          <a:stretch/>
        </p:blipFill>
        <p:spPr>
          <a:xfrm>
            <a:off x="5036625" y="2385667"/>
            <a:ext cx="1440951" cy="146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05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6CED2A18-9F43-791F-3344-E1C6005E6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109" y="1011382"/>
            <a:ext cx="8963891" cy="3887658"/>
          </a:xfrm>
        </p:spPr>
        <p:txBody>
          <a:bodyPr/>
          <a:lstStyle/>
          <a:p>
            <a:r>
              <a:rPr lang="en-US" sz="1600" dirty="0" smtClean="0"/>
              <a:t>Failure of fuses of GTS1MU1 power converter, not enough spares were available.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→ Spares </a:t>
            </a:r>
            <a:r>
              <a:rPr lang="en-US" sz="1600" dirty="0" smtClean="0"/>
              <a:t>have been ordered, more will be ordered soon.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→ </a:t>
            </a:r>
            <a:r>
              <a:rPr lang="en-US" sz="1600" dirty="0" smtClean="0">
                <a:solidFill>
                  <a:srgbClr val="0070C0"/>
                </a:solidFill>
              </a:rPr>
              <a:t>Spare situation is a general issue at GSI and should be improved.</a:t>
            </a:r>
          </a:p>
          <a:p>
            <a:r>
              <a:rPr lang="en-US" sz="1600" dirty="0" smtClean="0"/>
              <a:t>TE stripper foil (copper) broke during last week of operation.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→ Possible reason: Too high intensity?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→ </a:t>
            </a:r>
            <a:r>
              <a:rPr lang="en-US" sz="1600" dirty="0" smtClean="0"/>
              <a:t>Need to be exchanged in a complicated intervention during </a:t>
            </a:r>
            <a:r>
              <a:rPr lang="en-US" sz="1600" dirty="0"/>
              <a:t>shutdown (→ separate slide</a:t>
            </a:r>
            <a:r>
              <a:rPr lang="en-US" sz="1600" dirty="0" smtClean="0"/>
              <a:t>).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→ Additional work load during an already very dense shutdown.</a:t>
            </a:r>
          </a:p>
          <a:p>
            <a:r>
              <a:rPr lang="en-US" sz="1600" dirty="0" smtClean="0"/>
              <a:t>HTA was served with fast extracted </a:t>
            </a:r>
            <a:r>
              <a:rPr lang="en-US" sz="1600" dirty="0" smtClean="0"/>
              <a:t>U beam </a:t>
            </a:r>
            <a:r>
              <a:rPr lang="en-US" sz="1600" dirty="0" smtClean="0"/>
              <a:t>instead of slow extracted beam during last week of operation (due to </a:t>
            </a:r>
            <a:r>
              <a:rPr lang="en-US" sz="1600" dirty="0" smtClean="0"/>
              <a:t>electro-static septum </a:t>
            </a:r>
            <a:r>
              <a:rPr lang="en-US" sz="1600" dirty="0" smtClean="0"/>
              <a:t>non-availability) and screens were used.</a:t>
            </a:r>
            <a:br>
              <a:rPr lang="en-US" sz="1600" dirty="0" smtClean="0"/>
            </a:br>
            <a:r>
              <a:rPr lang="en-US" sz="1600" dirty="0" smtClean="0"/>
              <a:t>→ </a:t>
            </a:r>
            <a:r>
              <a:rPr lang="en-US" sz="1600" dirty="0" smtClean="0">
                <a:solidFill>
                  <a:srgbClr val="FF0000"/>
                </a:solidFill>
              </a:rPr>
              <a:t>This operation mode </a:t>
            </a:r>
            <a:r>
              <a:rPr lang="en-US" sz="1600" dirty="0" smtClean="0">
                <a:solidFill>
                  <a:srgbClr val="FF0000"/>
                </a:solidFill>
              </a:rPr>
              <a:t>is not </a:t>
            </a:r>
            <a:r>
              <a:rPr lang="en-US" sz="1600" dirty="0" smtClean="0">
                <a:solidFill>
                  <a:srgbClr val="FF0000"/>
                </a:solidFill>
              </a:rPr>
              <a:t>foreseen because </a:t>
            </a:r>
            <a:r>
              <a:rPr lang="en-US" sz="1600" dirty="0" smtClean="0">
                <a:solidFill>
                  <a:srgbClr val="FF0000"/>
                </a:solidFill>
              </a:rPr>
              <a:t>it can cause severe damage to BI equipment!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→ Not clear if equipment has been damaged. Can be checked only with beam</a:t>
            </a:r>
            <a:r>
              <a:rPr lang="en-US" sz="1600" dirty="0" smtClean="0"/>
              <a:t>.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→ This operation mode should not be used without consultation of BEA team, so that special </a:t>
            </a:r>
            <a:br>
              <a:rPr lang="en-US" sz="1600" dirty="0" smtClean="0"/>
            </a:br>
            <a:r>
              <a:rPr lang="en-US" sz="1600" dirty="0" smtClean="0"/>
              <a:t>     precautions can be taken.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→ Protection, which relies on people remembering things, is insufficient.</a:t>
            </a:r>
            <a:br>
              <a:rPr lang="en-US" sz="1600" dirty="0" smtClean="0"/>
            </a:br>
            <a:r>
              <a:rPr lang="en-US" sz="1600" dirty="0" smtClean="0"/>
              <a:t>→ </a:t>
            </a:r>
            <a:r>
              <a:rPr lang="en-US" sz="1600" dirty="0" smtClean="0">
                <a:solidFill>
                  <a:srgbClr val="0070C0"/>
                </a:solidFill>
              </a:rPr>
              <a:t>Machine protection system is needed to avoid such issues.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5258D5F-2B36-B39E-72FB-513CB4F996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Issues during </a:t>
            </a:r>
            <a:r>
              <a:rPr lang="en-US" dirty="0" err="1" smtClean="0"/>
              <a:t>Beamtime</a:t>
            </a:r>
            <a:r>
              <a:rPr lang="en-US" dirty="0" smtClean="0"/>
              <a:t> 2024</a:t>
            </a:r>
            <a:endParaRPr lang="en-US" dirty="0"/>
          </a:p>
        </p:txBody>
      </p:sp>
      <p:sp>
        <p:nvSpPr>
          <p:cNvPr id="4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3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dirty="0"/>
              <a:t>7</a:t>
            </a:r>
            <a:r>
              <a:rPr lang="en-US" dirty="0" smtClean="0"/>
              <a:t>th Beam Time Retreat | Christoph </a:t>
            </a:r>
            <a:r>
              <a:rPr lang="en-US" dirty="0" err="1" smtClean="0"/>
              <a:t>Hessler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9" y="4914483"/>
            <a:ext cx="114761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11. </a:t>
            </a:r>
            <a:r>
              <a:rPr lang="de-DE" dirty="0" err="1" smtClean="0"/>
              <a:t>and</a:t>
            </a:r>
            <a:r>
              <a:rPr lang="de-DE" dirty="0" smtClean="0"/>
              <a:t> 12.07.2024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5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7014306" y="730512"/>
            <a:ext cx="2002971" cy="198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B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EAM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ME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ETREAT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2023</a:t>
            </a:r>
            <a:endParaRPr lang="de-DE" sz="1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7020810" y="720320"/>
            <a:ext cx="1856047" cy="1935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B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EAM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IME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ETREAT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2024</a:t>
            </a:r>
            <a:endParaRPr lang="de-DE" sz="1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64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5258D5F-2B36-B39E-72FB-513CB4F996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Issues during </a:t>
            </a:r>
            <a:r>
              <a:rPr lang="en-US" dirty="0" err="1" smtClean="0"/>
              <a:t>Beamtime</a:t>
            </a:r>
            <a:r>
              <a:rPr lang="en-US" dirty="0" smtClean="0"/>
              <a:t> 2024</a:t>
            </a:r>
            <a:endParaRPr lang="en-US" dirty="0"/>
          </a:p>
        </p:txBody>
      </p:sp>
      <p:sp>
        <p:nvSpPr>
          <p:cNvPr id="4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3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dirty="0"/>
              <a:t>7</a:t>
            </a:r>
            <a:r>
              <a:rPr lang="en-US" dirty="0" smtClean="0"/>
              <a:t>th Beam Time Retreat | Christoph </a:t>
            </a:r>
            <a:r>
              <a:rPr lang="en-US" dirty="0" err="1" smtClean="0"/>
              <a:t>Hessler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9" y="4914483"/>
            <a:ext cx="114761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11. </a:t>
            </a:r>
            <a:r>
              <a:rPr lang="de-DE" dirty="0" err="1" smtClean="0"/>
              <a:t>and</a:t>
            </a:r>
            <a:r>
              <a:rPr lang="de-DE" dirty="0" smtClean="0"/>
              <a:t> 12.07.2024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6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7014306" y="730512"/>
            <a:ext cx="2002971" cy="198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B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EAM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ME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ETREAT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2023</a:t>
            </a:r>
            <a:endParaRPr lang="de-DE" sz="1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7020810" y="720320"/>
            <a:ext cx="1856047" cy="1935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B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EAM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IME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ETREAT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2024</a:t>
            </a:r>
            <a:endParaRPr lang="de-DE" sz="1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/>
          <a:srcRect l="1126" t="29479" r="5888" b="31829"/>
          <a:stretch/>
        </p:blipFill>
        <p:spPr>
          <a:xfrm>
            <a:off x="1725274" y="3301199"/>
            <a:ext cx="7349454" cy="1640577"/>
          </a:xfrm>
          <a:prstGeom prst="rect">
            <a:avLst/>
          </a:prstGeom>
        </p:spPr>
      </p:pic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6CED2A18-9F43-791F-3344-E1C6005E6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82" y="929310"/>
            <a:ext cx="8767895" cy="3887776"/>
          </a:xfrm>
        </p:spPr>
        <p:txBody>
          <a:bodyPr/>
          <a:lstStyle/>
          <a:p>
            <a:r>
              <a:rPr lang="en-US" dirty="0" smtClean="0"/>
              <a:t>High radiation level in HHT cave during isotope production at TE stripper, which inhibited access to HHT cave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→ Was this operation mode foreseen during construction of the facility?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→ </a:t>
            </a:r>
            <a:r>
              <a:rPr lang="en-US" dirty="0" err="1" smtClean="0"/>
              <a:t>Beamtime</a:t>
            </a:r>
            <a:r>
              <a:rPr lang="en-US" dirty="0" smtClean="0"/>
              <a:t> schedule should take into account this effect.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→ Limited addition shielding might be an option (to be checked), but access to </a:t>
            </a:r>
            <a:br>
              <a:rPr lang="en-US" dirty="0" smtClean="0"/>
            </a:br>
            <a:r>
              <a:rPr lang="en-US" dirty="0" smtClean="0"/>
              <a:t>    HEST equipment and escape routes must be guarantied.</a:t>
            </a:r>
            <a:br>
              <a:rPr lang="en-US" dirty="0" smtClean="0"/>
            </a:br>
            <a:r>
              <a:rPr lang="en-US" dirty="0" smtClean="0"/>
              <a:t>→ Aim should </a:t>
            </a:r>
            <a:r>
              <a:rPr lang="en-US" b="1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be to transform TE Stripper to another FRS.</a:t>
            </a:r>
          </a:p>
          <a:p>
            <a:r>
              <a:rPr lang="en-US" dirty="0" smtClean="0"/>
              <a:t>Similar problems in cave C during normal beam setup.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→ </a:t>
            </a:r>
            <a:r>
              <a:rPr lang="en-US" dirty="0" smtClean="0"/>
              <a:t>Problem not understood.</a:t>
            </a:r>
          </a:p>
        </p:txBody>
      </p:sp>
    </p:spTree>
    <p:extLst>
      <p:ext uri="{BB962C8B-B14F-4D97-AF65-F5344CB8AC3E}">
        <p14:creationId xmlns:p14="http://schemas.microsoft.com/office/powerpoint/2010/main" val="187607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6CED2A18-9F43-791F-3344-E1C6005E6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522" y="936839"/>
            <a:ext cx="4531456" cy="4002048"/>
          </a:xfrm>
        </p:spPr>
        <p:txBody>
          <a:bodyPr/>
          <a:lstStyle/>
          <a:p>
            <a:r>
              <a:rPr lang="en-US" sz="1600" dirty="0" smtClean="0"/>
              <a:t>Target is required for ESR operation.</a:t>
            </a:r>
            <a:br>
              <a:rPr lang="en-US" sz="1600" dirty="0" smtClean="0"/>
            </a:br>
            <a:r>
              <a:rPr lang="en-US" sz="1600" dirty="0" smtClean="0"/>
              <a:t>→ No alternative to target </a:t>
            </a:r>
            <a:r>
              <a:rPr lang="en-US" sz="1600" dirty="0" smtClean="0"/>
              <a:t>exchange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Risk to damage to the equipment </a:t>
            </a:r>
            <a:br>
              <a:rPr lang="en-US" sz="1600" dirty="0" smtClean="0"/>
            </a:br>
            <a:r>
              <a:rPr lang="en-US" sz="1600" dirty="0" smtClean="0"/>
              <a:t>due to its age.</a:t>
            </a:r>
            <a:br>
              <a:rPr lang="en-US" sz="1600" dirty="0" smtClean="0"/>
            </a:br>
            <a:r>
              <a:rPr lang="en-US" sz="1600" dirty="0" smtClean="0"/>
              <a:t>→ Spare bellows and ceramic isolators </a:t>
            </a:r>
            <a:br>
              <a:rPr lang="en-US" sz="1600" dirty="0" smtClean="0"/>
            </a:br>
            <a:r>
              <a:rPr lang="en-US" sz="1600" dirty="0" smtClean="0"/>
              <a:t>     have been ordered.</a:t>
            </a:r>
          </a:p>
          <a:p>
            <a:r>
              <a:rPr lang="en-US" sz="1600" dirty="0" smtClean="0"/>
              <a:t>Knowledge of changing the targets </a:t>
            </a:r>
            <a:br>
              <a:rPr lang="en-US" sz="1600" dirty="0" smtClean="0"/>
            </a:br>
            <a:r>
              <a:rPr lang="en-US" sz="1600" dirty="0" smtClean="0"/>
              <a:t>has been lost.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→ Technical drawings have been found.</a:t>
            </a:r>
            <a:br>
              <a:rPr lang="en-US" sz="1600" dirty="0" smtClean="0"/>
            </a:br>
            <a:r>
              <a:rPr lang="en-US" sz="1600" dirty="0" smtClean="0"/>
              <a:t>→ The whole shutdown is in front of us.</a:t>
            </a:r>
          </a:p>
          <a:p>
            <a:r>
              <a:rPr lang="en-US" sz="1600" dirty="0" smtClean="0"/>
              <a:t>We are in better situation than during last shutdown. Risk is better under control but </a:t>
            </a:r>
            <a:br>
              <a:rPr lang="en-US" sz="1600" dirty="0" smtClean="0"/>
            </a:br>
            <a:r>
              <a:rPr lang="en-US" sz="1600" dirty="0" smtClean="0"/>
              <a:t>still not negligible.</a:t>
            </a:r>
          </a:p>
          <a:p>
            <a:r>
              <a:rPr lang="en-US" sz="1600" dirty="0" smtClean="0"/>
              <a:t>Intensity limits have to be defined to avoid </a:t>
            </a:r>
            <a:br>
              <a:rPr lang="en-US" sz="1600" dirty="0" smtClean="0"/>
            </a:br>
            <a:r>
              <a:rPr lang="en-US" sz="1600" dirty="0" smtClean="0"/>
              <a:t>equipment damage in the future.</a:t>
            </a:r>
          </a:p>
          <a:p>
            <a:endParaRPr lang="en-US" sz="1600" dirty="0" smtClean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5258D5F-2B36-B39E-72FB-513CB4F996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TE Stripper Target </a:t>
            </a:r>
            <a:r>
              <a:rPr lang="en-US" dirty="0"/>
              <a:t>E</a:t>
            </a:r>
            <a:r>
              <a:rPr lang="en-US" dirty="0" smtClean="0"/>
              <a:t>xchange</a:t>
            </a:r>
            <a:endParaRPr lang="en-US" dirty="0"/>
          </a:p>
        </p:txBody>
      </p:sp>
      <p:sp>
        <p:nvSpPr>
          <p:cNvPr id="4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3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dirty="0"/>
              <a:t>7</a:t>
            </a:r>
            <a:r>
              <a:rPr lang="en-US" dirty="0" smtClean="0"/>
              <a:t>th Beam Time Retreat | Christoph </a:t>
            </a:r>
            <a:r>
              <a:rPr lang="en-US" dirty="0" err="1" smtClean="0"/>
              <a:t>Hessler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9" y="4914483"/>
            <a:ext cx="114761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11. </a:t>
            </a:r>
            <a:r>
              <a:rPr lang="de-DE" dirty="0" err="1" smtClean="0"/>
              <a:t>and</a:t>
            </a:r>
            <a:r>
              <a:rPr lang="de-DE" dirty="0" smtClean="0"/>
              <a:t> 12.07.2024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7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7014306" y="730512"/>
            <a:ext cx="2002971" cy="198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B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EAM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ME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ETREAT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2023</a:t>
            </a:r>
            <a:endParaRPr lang="de-DE" sz="1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7020810" y="720320"/>
            <a:ext cx="1856047" cy="1935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B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EAM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IME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ETREAT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2024</a:t>
            </a:r>
            <a:endParaRPr lang="de-DE" sz="1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5164751" y="3926172"/>
            <a:ext cx="1557971" cy="346363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 smtClean="0">
                <a:solidFill>
                  <a:srgbClr val="0070C0"/>
                </a:solidFill>
              </a:rPr>
              <a:t>Target holder</a:t>
            </a:r>
            <a:endParaRPr lang="de-DE" dirty="0">
              <a:solidFill>
                <a:srgbClr val="0070C0"/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2"/>
          <a:srcRect l="41173" t="18963" r="9948" b="11391"/>
          <a:stretch/>
        </p:blipFill>
        <p:spPr>
          <a:xfrm>
            <a:off x="4534925" y="913868"/>
            <a:ext cx="3112783" cy="250355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/>
          <a:srcRect l="19902" t="7394" r="21907" b="4930"/>
          <a:stretch/>
        </p:blipFill>
        <p:spPr>
          <a:xfrm>
            <a:off x="7038382" y="2362200"/>
            <a:ext cx="2105618" cy="2576687"/>
          </a:xfrm>
          <a:prstGeom prst="rect">
            <a:avLst/>
          </a:prstGeom>
        </p:spPr>
      </p:pic>
      <p:cxnSp>
        <p:nvCxnSpPr>
          <p:cNvPr id="13" name="Gerade Verbindung mit Pfeil 12"/>
          <p:cNvCxnSpPr>
            <a:stCxn id="10" idx="0"/>
          </p:cNvCxnSpPr>
          <p:nvPr/>
        </p:nvCxnSpPr>
        <p:spPr>
          <a:xfrm flipV="1">
            <a:off x="5943737" y="2552919"/>
            <a:ext cx="658090" cy="1373253"/>
          </a:xfrm>
          <a:prstGeom prst="straightConnector1">
            <a:avLst/>
          </a:prstGeom>
          <a:ln>
            <a:solidFill>
              <a:srgbClr val="0070C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>
            <a:stCxn id="10" idx="3"/>
          </p:cNvCxnSpPr>
          <p:nvPr/>
        </p:nvCxnSpPr>
        <p:spPr>
          <a:xfrm flipV="1">
            <a:off x="6722722" y="4053867"/>
            <a:ext cx="924986" cy="45487"/>
          </a:xfrm>
          <a:prstGeom prst="straightConnector1">
            <a:avLst/>
          </a:prstGeom>
          <a:ln>
            <a:solidFill>
              <a:srgbClr val="0070C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>
            <a:stCxn id="10" idx="0"/>
          </p:cNvCxnSpPr>
          <p:nvPr/>
        </p:nvCxnSpPr>
        <p:spPr>
          <a:xfrm flipH="1" flipV="1">
            <a:off x="5268191" y="2658131"/>
            <a:ext cx="675546" cy="1268041"/>
          </a:xfrm>
          <a:prstGeom prst="straightConnector1">
            <a:avLst/>
          </a:prstGeom>
          <a:ln>
            <a:solidFill>
              <a:srgbClr val="0070C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18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6CED2A18-9F43-791F-3344-E1C6005E6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Upcoming HADES pion run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 smtClean="0"/>
              <a:t>→ High current tests have been carried out during engineering run, </a:t>
            </a:r>
            <a:br>
              <a:rPr lang="en-US" dirty="0" smtClean="0"/>
            </a:br>
            <a:r>
              <a:rPr lang="en-US" dirty="0" smtClean="0"/>
              <a:t>     but pion production has not been verified.</a:t>
            </a:r>
          </a:p>
          <a:p>
            <a:r>
              <a:rPr lang="en-US" dirty="0"/>
              <a:t>R</a:t>
            </a:r>
            <a:r>
              <a:rPr lang="en-US" dirty="0" smtClean="0"/>
              <a:t>egular cycling of magnets before beam setup.</a:t>
            </a:r>
          </a:p>
          <a:p>
            <a:r>
              <a:rPr lang="en-US" dirty="0"/>
              <a:t>R</a:t>
            </a:r>
            <a:r>
              <a:rPr lang="en-US" dirty="0" smtClean="0"/>
              <a:t>egular usage of sequencer.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5258D5F-2B36-B39E-72FB-513CB4F996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4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3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dirty="0"/>
              <a:t>7</a:t>
            </a:r>
            <a:r>
              <a:rPr lang="en-US" dirty="0" smtClean="0"/>
              <a:t>th Beam Time Retreat | Christoph </a:t>
            </a:r>
            <a:r>
              <a:rPr lang="en-US" dirty="0" err="1" smtClean="0"/>
              <a:t>Hessler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9" y="4914483"/>
            <a:ext cx="114761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11. </a:t>
            </a:r>
            <a:r>
              <a:rPr lang="de-DE" dirty="0" err="1" smtClean="0"/>
              <a:t>and</a:t>
            </a:r>
            <a:r>
              <a:rPr lang="de-DE" dirty="0" smtClean="0"/>
              <a:t> 12.07.2024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8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7014306" y="730512"/>
            <a:ext cx="2002971" cy="198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B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EAM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ME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ETREAT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2023</a:t>
            </a:r>
            <a:endParaRPr lang="de-DE" sz="1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7020810" y="720320"/>
            <a:ext cx="1856047" cy="1935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B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EAM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IME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ETREAT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2024</a:t>
            </a:r>
            <a:endParaRPr lang="de-DE" sz="1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52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" r="-244"/>
          <a:stretch/>
        </p:blipFill>
        <p:spPr>
          <a:xfrm>
            <a:off x="0" y="0"/>
            <a:ext cx="9166302" cy="5143500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5258D5F-2B36-B39E-72FB-513CB4F996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06884" y="4199310"/>
            <a:ext cx="6071291" cy="701284"/>
          </a:xfrm>
        </p:spPr>
        <p:txBody>
          <a:bodyPr/>
          <a:lstStyle/>
          <a:p>
            <a:r>
              <a:rPr lang="de-DE" dirty="0" err="1" smtClean="0">
                <a:solidFill>
                  <a:schemeClr val="bg1"/>
                </a:solidFill>
              </a:rPr>
              <a:t>Thank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you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for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your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attention</a:t>
            </a:r>
            <a:r>
              <a:rPr lang="de-DE" dirty="0" smtClean="0">
                <a:solidFill>
                  <a:schemeClr val="bg1"/>
                </a:solidFill>
              </a:rPr>
              <a:t>!</a:t>
            </a:r>
            <a:endParaRPr lang="fr-DE" dirty="0">
              <a:solidFill>
                <a:schemeClr val="bg1"/>
              </a:solidFill>
            </a:endParaRPr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45258D5F-2B36-B39E-72FB-513CB4F9968E}"/>
              </a:ext>
            </a:extLst>
          </p:cNvPr>
          <p:cNvSpPr txBox="1">
            <a:spLocks/>
          </p:cNvSpPr>
          <p:nvPr/>
        </p:nvSpPr>
        <p:spPr>
          <a:xfrm>
            <a:off x="1901631" y="169958"/>
            <a:ext cx="6071291" cy="22568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2000" b="1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Many thanks to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HEST team, </a:t>
            </a:r>
            <a:r>
              <a:rPr lang="de-DE" dirty="0" smtClean="0">
                <a:solidFill>
                  <a:schemeClr val="bg1"/>
                </a:solidFill>
              </a:rPr>
              <a:t>HKR </a:t>
            </a:r>
            <a:r>
              <a:rPr lang="en-US" dirty="0" smtClean="0">
                <a:solidFill>
                  <a:schemeClr val="bg1"/>
                </a:solidFill>
              </a:rPr>
              <a:t>crew,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BEA</a:t>
            </a:r>
            <a:r>
              <a:rPr lang="en-US" dirty="0">
                <a:solidFill>
                  <a:schemeClr val="bg1"/>
                </a:solidFill>
              </a:rPr>
              <a:t>, EPS, VAC, NCM, ACO, </a:t>
            </a:r>
            <a:r>
              <a:rPr lang="en-US" dirty="0" smtClean="0">
                <a:solidFill>
                  <a:schemeClr val="bg1"/>
                </a:solidFill>
              </a:rPr>
              <a:t>FAIR-DV teams,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SIS, ESR </a:t>
            </a:r>
            <a:r>
              <a:rPr lang="en-US" dirty="0">
                <a:solidFill>
                  <a:schemeClr val="bg1"/>
                </a:solidFill>
              </a:rPr>
              <a:t>and CRYRING </a:t>
            </a:r>
            <a:r>
              <a:rPr lang="en-US" dirty="0" smtClean="0">
                <a:solidFill>
                  <a:schemeClr val="bg1"/>
                </a:solidFill>
              </a:rPr>
              <a:t>teams,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experiments teams,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… </a:t>
            </a:r>
            <a:r>
              <a:rPr lang="en-US" dirty="0">
                <a:solidFill>
                  <a:schemeClr val="bg1"/>
                </a:solidFill>
              </a:rPr>
              <a:t>and many </a:t>
            </a:r>
            <a:r>
              <a:rPr lang="en-US" dirty="0" smtClean="0">
                <a:solidFill>
                  <a:schemeClr val="bg1"/>
                </a:solidFill>
              </a:rPr>
              <a:t>others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7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5" id="{3AECD3E1-8DA4-BA48-8C52-0C39CC25DCAC}" vid="{10909A78-EA76-4346-92A8-E04EFC56BD02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fair-gsi-folienmaster_2017_onering</Template>
  <TotalTime>0</TotalTime>
  <Words>978</Words>
  <Application>Microsoft Office PowerPoint</Application>
  <PresentationFormat>Bildschirmpräsentation (16:9)</PresentationFormat>
  <Paragraphs>97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Arial Narrow</vt:lpstr>
      <vt:lpstr>Calibri</vt:lpstr>
      <vt:lpstr>Wingdings</vt:lpstr>
      <vt:lpstr>fair-gsi-folienmaster_2017_onering</vt:lpstr>
      <vt:lpstr>HEST - Lessons from the beam time 2024 and outlook to 2025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Besuch des Hessischen Rechnungshofs</dc:title>
  <dc:creator>Emmanuel Rosi</dc:creator>
  <cp:lastModifiedBy>Hessler, Christoph</cp:lastModifiedBy>
  <cp:revision>80</cp:revision>
  <cp:lastPrinted>2023-08-17T13:35:38Z</cp:lastPrinted>
  <dcterms:created xsi:type="dcterms:W3CDTF">2022-07-13T13:04:35Z</dcterms:created>
  <dcterms:modified xsi:type="dcterms:W3CDTF">2024-07-10T16:06:08Z</dcterms:modified>
</cp:coreProperties>
</file>