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418" r:id="rId3"/>
    <p:sldId id="417" r:id="rId4"/>
    <p:sldId id="404" r:id="rId5"/>
    <p:sldId id="419" r:id="rId6"/>
    <p:sldId id="420" r:id="rId7"/>
    <p:sldId id="426" r:id="rId8"/>
    <p:sldId id="425" r:id="rId9"/>
    <p:sldId id="413" r:id="rId10"/>
    <p:sldId id="427" r:id="rId11"/>
    <p:sldId id="412" r:id="rId12"/>
    <p:sldId id="402" r:id="rId13"/>
    <p:sldId id="424" r:id="rId14"/>
    <p:sldId id="415" r:id="rId15"/>
  </p:sldIdLst>
  <p:sldSz cx="12192000" cy="6858000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B050"/>
    <a:srgbClr val="FDBB63"/>
    <a:srgbClr val="0070C0"/>
    <a:srgbClr val="EAEAEA"/>
    <a:srgbClr val="E46C0A"/>
    <a:srgbClr val="4F81BD"/>
    <a:srgbClr val="F79646"/>
    <a:srgbClr val="FDEFE9"/>
    <a:srgbClr val="FCD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08" autoAdjust="0"/>
    <p:restoredTop sz="94655" autoAdjust="0"/>
  </p:normalViewPr>
  <p:slideViewPr>
    <p:cSldViewPr snapToGrid="0" snapToObjects="1">
      <p:cViewPr varScale="1">
        <p:scale>
          <a:sx n="119" d="100"/>
          <a:sy n="119" d="100"/>
        </p:scale>
        <p:origin x="224" y="2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/>
              <a:t>IH power </a:t>
            </a:r>
            <a:r>
              <a:rPr lang="de-DE" sz="1800" dirty="0" err="1"/>
              <a:t>curve</a:t>
            </a:r>
            <a:endParaRPr lang="de-DE" sz="1800" dirty="0"/>
          </a:p>
        </c:rich>
      </c:tx>
      <c:layout>
        <c:manualLayout>
          <c:xMode val="edge"/>
          <c:yMode val="edge"/>
          <c:x val="0.13019942644228868"/>
          <c:y val="1.78721559851216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E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Sheet1!$C$4</c:f>
              <c:strCache>
                <c:ptCount val="1"/>
                <c:pt idx="0">
                  <c:v>Year 2023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Sheet1!$B$5:$B$31</c:f>
              <c:numCache>
                <c:formatCode>General</c:formatCode>
                <c:ptCount val="2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4.5</c:v>
                </c:pt>
                <c:pt idx="5">
                  <c:v>5</c:v>
                </c:pt>
                <c:pt idx="6">
                  <c:v>5.25</c:v>
                </c:pt>
                <c:pt idx="7">
                  <c:v>5.5</c:v>
                </c:pt>
                <c:pt idx="8">
                  <c:v>5.75</c:v>
                </c:pt>
                <c:pt idx="9">
                  <c:v>6</c:v>
                </c:pt>
                <c:pt idx="10">
                  <c:v>6.1</c:v>
                </c:pt>
                <c:pt idx="11">
                  <c:v>6.2</c:v>
                </c:pt>
                <c:pt idx="12">
                  <c:v>6.25</c:v>
                </c:pt>
                <c:pt idx="13">
                  <c:v>6.3</c:v>
                </c:pt>
                <c:pt idx="14">
                  <c:v>6.4</c:v>
                </c:pt>
                <c:pt idx="15">
                  <c:v>6.5</c:v>
                </c:pt>
                <c:pt idx="16">
                  <c:v>6.6</c:v>
                </c:pt>
                <c:pt idx="17">
                  <c:v>6.7</c:v>
                </c:pt>
                <c:pt idx="18">
                  <c:v>6.75</c:v>
                </c:pt>
                <c:pt idx="19">
                  <c:v>6.8</c:v>
                </c:pt>
                <c:pt idx="20">
                  <c:v>6.9</c:v>
                </c:pt>
                <c:pt idx="21">
                  <c:v>7</c:v>
                </c:pt>
                <c:pt idx="22">
                  <c:v>7.1</c:v>
                </c:pt>
                <c:pt idx="23">
                  <c:v>7.2</c:v>
                </c:pt>
                <c:pt idx="24">
                  <c:v>7.25</c:v>
                </c:pt>
                <c:pt idx="25">
                  <c:v>7.5</c:v>
                </c:pt>
                <c:pt idx="26">
                  <c:v>7.75</c:v>
                </c:pt>
              </c:numCache>
            </c:numRef>
          </c:xVal>
          <c:yVal>
            <c:numRef>
              <c:f>Sheet1!$C$5:$C$31</c:f>
              <c:numCache>
                <c:formatCode>General</c:formatCode>
                <c:ptCount val="27"/>
                <c:pt idx="0">
                  <c:v>3.3</c:v>
                </c:pt>
                <c:pt idx="1">
                  <c:v>11.5</c:v>
                </c:pt>
                <c:pt idx="2">
                  <c:v>25</c:v>
                </c:pt>
                <c:pt idx="3">
                  <c:v>43.75</c:v>
                </c:pt>
                <c:pt idx="4">
                  <c:v>54.75</c:v>
                </c:pt>
                <c:pt idx="5">
                  <c:v>67.25</c:v>
                </c:pt>
                <c:pt idx="7">
                  <c:v>81.25</c:v>
                </c:pt>
                <c:pt idx="9">
                  <c:v>96.75</c:v>
                </c:pt>
                <c:pt idx="10">
                  <c:v>100.25</c:v>
                </c:pt>
                <c:pt idx="11">
                  <c:v>103</c:v>
                </c:pt>
                <c:pt idx="13">
                  <c:v>107</c:v>
                </c:pt>
                <c:pt idx="14">
                  <c:v>110.5</c:v>
                </c:pt>
                <c:pt idx="15">
                  <c:v>114</c:v>
                </c:pt>
                <c:pt idx="16">
                  <c:v>117.5</c:v>
                </c:pt>
                <c:pt idx="17">
                  <c:v>121.5</c:v>
                </c:pt>
                <c:pt idx="19">
                  <c:v>126</c:v>
                </c:pt>
                <c:pt idx="20">
                  <c:v>143</c:v>
                </c:pt>
                <c:pt idx="21">
                  <c:v>150</c:v>
                </c:pt>
                <c:pt idx="22">
                  <c:v>155.75</c:v>
                </c:pt>
                <c:pt idx="23">
                  <c:v>160.75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B65-48DD-8CC9-335EC68BC65E}"/>
            </c:ext>
          </c:extLst>
        </c:ser>
        <c:ser>
          <c:idx val="1"/>
          <c:order val="1"/>
          <c:tx>
            <c:strRef>
              <c:f>Sheet1!$D$4</c:f>
              <c:strCache>
                <c:ptCount val="1"/>
                <c:pt idx="0">
                  <c:v>Year 2011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x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Sheet1!$B$5:$B$31</c:f>
              <c:numCache>
                <c:formatCode>General</c:formatCode>
                <c:ptCount val="2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4.5</c:v>
                </c:pt>
                <c:pt idx="5">
                  <c:v>5</c:v>
                </c:pt>
                <c:pt idx="6">
                  <c:v>5.25</c:v>
                </c:pt>
                <c:pt idx="7">
                  <c:v>5.5</c:v>
                </c:pt>
                <c:pt idx="8">
                  <c:v>5.75</c:v>
                </c:pt>
                <c:pt idx="9">
                  <c:v>6</c:v>
                </c:pt>
                <c:pt idx="10">
                  <c:v>6.1</c:v>
                </c:pt>
                <c:pt idx="11">
                  <c:v>6.2</c:v>
                </c:pt>
                <c:pt idx="12">
                  <c:v>6.25</c:v>
                </c:pt>
                <c:pt idx="13">
                  <c:v>6.3</c:v>
                </c:pt>
                <c:pt idx="14">
                  <c:v>6.4</c:v>
                </c:pt>
                <c:pt idx="15">
                  <c:v>6.5</c:v>
                </c:pt>
                <c:pt idx="16">
                  <c:v>6.6</c:v>
                </c:pt>
                <c:pt idx="17">
                  <c:v>6.7</c:v>
                </c:pt>
                <c:pt idx="18">
                  <c:v>6.75</c:v>
                </c:pt>
                <c:pt idx="19">
                  <c:v>6.8</c:v>
                </c:pt>
                <c:pt idx="20">
                  <c:v>6.9</c:v>
                </c:pt>
                <c:pt idx="21">
                  <c:v>7</c:v>
                </c:pt>
                <c:pt idx="22">
                  <c:v>7.1</c:v>
                </c:pt>
                <c:pt idx="23">
                  <c:v>7.2</c:v>
                </c:pt>
                <c:pt idx="24">
                  <c:v>7.25</c:v>
                </c:pt>
                <c:pt idx="25">
                  <c:v>7.5</c:v>
                </c:pt>
                <c:pt idx="26">
                  <c:v>7.75</c:v>
                </c:pt>
              </c:numCache>
            </c:numRef>
          </c:xVal>
          <c:yVal>
            <c:numRef>
              <c:f>Sheet1!$D$5:$D$31</c:f>
              <c:numCache>
                <c:formatCode>General</c:formatCode>
                <c:ptCount val="27"/>
                <c:pt idx="5">
                  <c:v>53</c:v>
                </c:pt>
                <c:pt idx="6">
                  <c:v>60</c:v>
                </c:pt>
                <c:pt idx="7">
                  <c:v>67</c:v>
                </c:pt>
                <c:pt idx="8">
                  <c:v>75</c:v>
                </c:pt>
                <c:pt idx="9">
                  <c:v>83</c:v>
                </c:pt>
                <c:pt idx="12">
                  <c:v>91</c:v>
                </c:pt>
                <c:pt idx="15">
                  <c:v>100</c:v>
                </c:pt>
                <c:pt idx="18">
                  <c:v>109</c:v>
                </c:pt>
                <c:pt idx="21">
                  <c:v>118</c:v>
                </c:pt>
                <c:pt idx="24">
                  <c:v>129</c:v>
                </c:pt>
                <c:pt idx="25">
                  <c:v>140</c:v>
                </c:pt>
                <c:pt idx="26">
                  <c:v>152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B65-48DD-8CC9-335EC68BC6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1961888"/>
        <c:axId val="571963528"/>
      </c:scatterChart>
      <c:valAx>
        <c:axId val="571961888"/>
        <c:scaling>
          <c:orientation val="minMax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571963528"/>
        <c:crosses val="autoZero"/>
        <c:crossBetween val="midCat"/>
        <c:majorUnit val="0.5"/>
      </c:valAx>
      <c:valAx>
        <c:axId val="571963528"/>
        <c:scaling>
          <c:orientation val="minMax"/>
          <c:max val="180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5719618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11.07.24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11.07.24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2201079" y="1225581"/>
            <a:ext cx="9787721" cy="5361101"/>
            <a:chOff x="1502578" y="976199"/>
            <a:chExt cx="7426269" cy="3877686"/>
          </a:xfrm>
        </p:grpSpPr>
        <p:sp>
          <p:nvSpPr>
            <p:cNvPr id="9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800" dirty="0"/>
            </a:p>
          </p:txBody>
        </p:sp>
        <p:pic>
          <p:nvPicPr>
            <p:cNvPr id="10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63901" y="3124200"/>
            <a:ext cx="5016500" cy="1306430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538790" y="6650182"/>
            <a:ext cx="4495031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568701" y="4430630"/>
            <a:ext cx="4419600" cy="90337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422" y="271338"/>
            <a:ext cx="7446047" cy="787557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" name="Text Box 34"/>
          <p:cNvSpPr txBox="1">
            <a:spLocks noChangeArrowheads="1"/>
          </p:cNvSpPr>
          <p:nvPr userDrawn="1"/>
        </p:nvSpPr>
        <p:spPr bwMode="auto">
          <a:xfrm>
            <a:off x="6311790" y="6626736"/>
            <a:ext cx="58802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latin typeface="+mj-lt"/>
              </a:rPr>
              <a:t>Zoran Andelkovic					</a:t>
            </a:r>
            <a:fld id="{71719FE7-0B30-4DD6-82FE-DDDB32847A08}" type="slidenum">
              <a:rPr lang="de-DE" sz="1000" smtClean="0">
                <a:latin typeface="+mj-lt"/>
              </a:rPr>
              <a:pPr algn="ctr"/>
              <a:t>‹#›</a:t>
            </a:fld>
            <a:r>
              <a:rPr lang="de-DE" sz="1000" dirty="0">
                <a:latin typeface="+mj-lt"/>
              </a:rPr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2" name="Text Box 34"/>
          <p:cNvSpPr txBox="1">
            <a:spLocks noChangeArrowheads="1"/>
          </p:cNvSpPr>
          <p:nvPr userDrawn="1"/>
        </p:nvSpPr>
        <p:spPr bwMode="auto">
          <a:xfrm>
            <a:off x="6311790" y="6626736"/>
            <a:ext cx="58802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latin typeface="+mj-lt"/>
              </a:rPr>
              <a:t>Zoran Andelkovic					</a:t>
            </a:r>
            <a:fld id="{71719FE7-0B30-4DD6-82FE-DDDB32847A08}" type="slidenum">
              <a:rPr lang="de-DE" sz="1000" smtClean="0">
                <a:latin typeface="+mj-lt"/>
              </a:rPr>
              <a:pPr algn="ctr"/>
              <a:t>‹#›</a:t>
            </a:fld>
            <a:r>
              <a:rPr lang="de-DE" sz="1000" dirty="0">
                <a:latin typeface="+mj-lt"/>
              </a:rPr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0" name="Text Box 34"/>
          <p:cNvSpPr txBox="1">
            <a:spLocks noChangeArrowheads="1"/>
          </p:cNvSpPr>
          <p:nvPr userDrawn="1"/>
        </p:nvSpPr>
        <p:spPr bwMode="auto">
          <a:xfrm>
            <a:off x="6311790" y="6626736"/>
            <a:ext cx="58802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sz="1000" dirty="0">
                <a:latin typeface="+mj-lt"/>
              </a:rPr>
              <a:t>Zoran Andelkovic					</a:t>
            </a:r>
            <a:fld id="{71719FE7-0B30-4DD6-82FE-DDDB32847A08}" type="slidenum">
              <a:rPr lang="de-DE" sz="1000" smtClean="0">
                <a:latin typeface="+mj-lt"/>
              </a:rPr>
              <a:pPr algn="ctr"/>
              <a:t>‹#›</a:t>
            </a:fld>
            <a:r>
              <a:rPr lang="de-DE" sz="1000" dirty="0">
                <a:latin typeface="+mj-lt"/>
              </a:rPr>
              <a:t>/11</a:t>
            </a:r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12192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63420" y="1450685"/>
            <a:ext cx="10949112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19991" y="6552646"/>
            <a:ext cx="99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12192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80358" y="6616078"/>
            <a:ext cx="4702844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63422" y="270003"/>
            <a:ext cx="7446047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67276" y="6552646"/>
            <a:ext cx="11311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283202" y="6560614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endParaRPr lang="de-DE" dirty="0"/>
          </a:p>
        </p:txBody>
      </p:sp>
      <p:pic>
        <p:nvPicPr>
          <p:cNvPr id="14" name="Bild 6" descr="GSI_Logo_rgb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784" y="430082"/>
            <a:ext cx="1516205" cy="505402"/>
          </a:xfrm>
          <a:prstGeom prst="rect">
            <a:avLst/>
          </a:prstGeom>
        </p:spPr>
      </p:pic>
      <p:pic>
        <p:nvPicPr>
          <p:cNvPr id="15" name="Bild 12" descr="FAIR_Logo_rgb.png">
            <a:extLst>
              <a:ext uri="{FF2B5EF4-FFF2-40B4-BE49-F238E27FC236}">
                <a16:creationId xmlns:a16="http://schemas.microsoft.com/office/drawing/2014/main" id="{0EBD3F75-24B9-47EC-928B-55522F3F813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426" y="230534"/>
            <a:ext cx="1040795" cy="867329"/>
          </a:xfrm>
          <a:prstGeom prst="rect">
            <a:avLst/>
          </a:prstGeom>
        </p:spPr>
      </p:pic>
      <p:sp>
        <p:nvSpPr>
          <p:cNvPr id="16" name="Rechteck 4"/>
          <p:cNvSpPr/>
          <p:nvPr userDrawn="1"/>
        </p:nvSpPr>
        <p:spPr>
          <a:xfrm>
            <a:off x="9812603" y="941519"/>
            <a:ext cx="2159386" cy="25577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B</a:t>
            </a:r>
            <a:r>
              <a:rPr lang="de-DE" sz="1300" b="1" dirty="0">
                <a:solidFill>
                  <a:schemeClr val="tx1"/>
                </a:solidFill>
                <a:latin typeface="Arial Narrow" panose="020B0606020202030204" pitchFamily="34" charset="0"/>
              </a:rPr>
              <a:t>EAM </a:t>
            </a:r>
            <a:r>
              <a:rPr lang="de-DE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T</a:t>
            </a:r>
            <a:r>
              <a:rPr lang="de-DE" sz="1300" b="1" dirty="0">
                <a:solidFill>
                  <a:schemeClr val="tx1"/>
                </a:solidFill>
                <a:latin typeface="Arial Narrow" panose="020B0606020202030204" pitchFamily="34" charset="0"/>
              </a:rPr>
              <a:t>IME </a:t>
            </a:r>
            <a:r>
              <a:rPr lang="de-DE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R</a:t>
            </a:r>
            <a:r>
              <a:rPr lang="de-DE" sz="1300" b="1" dirty="0">
                <a:solidFill>
                  <a:schemeClr val="tx1"/>
                </a:solidFill>
                <a:latin typeface="Arial Narrow" panose="020B0606020202030204" pitchFamily="34" charset="0"/>
              </a:rPr>
              <a:t>ETREAT </a:t>
            </a:r>
            <a:r>
              <a:rPr lang="de-DE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JP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26" Type="http://schemas.openxmlformats.org/officeDocument/2006/relationships/tags" Target="../tags/tag51.xml"/><Relationship Id="rId39" Type="http://schemas.openxmlformats.org/officeDocument/2006/relationships/tags" Target="../tags/tag64.xml"/><Relationship Id="rId21" Type="http://schemas.openxmlformats.org/officeDocument/2006/relationships/tags" Target="../tags/tag46.xml"/><Relationship Id="rId34" Type="http://schemas.openxmlformats.org/officeDocument/2006/relationships/tags" Target="../tags/tag59.xml"/><Relationship Id="rId42" Type="http://schemas.openxmlformats.org/officeDocument/2006/relationships/tags" Target="../tags/tag67.xml"/><Relationship Id="rId47" Type="http://schemas.openxmlformats.org/officeDocument/2006/relationships/slideLayout" Target="../slideLayouts/slideLayout2.xml"/><Relationship Id="rId7" Type="http://schemas.openxmlformats.org/officeDocument/2006/relationships/tags" Target="../tags/tag32.xml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29" Type="http://schemas.openxmlformats.org/officeDocument/2006/relationships/tags" Target="../tags/tag54.xml"/><Relationship Id="rId11" Type="http://schemas.openxmlformats.org/officeDocument/2006/relationships/tags" Target="../tags/tag36.xml"/><Relationship Id="rId24" Type="http://schemas.openxmlformats.org/officeDocument/2006/relationships/tags" Target="../tags/tag49.xml"/><Relationship Id="rId32" Type="http://schemas.openxmlformats.org/officeDocument/2006/relationships/tags" Target="../tags/tag57.xml"/><Relationship Id="rId37" Type="http://schemas.openxmlformats.org/officeDocument/2006/relationships/tags" Target="../tags/tag62.xml"/><Relationship Id="rId40" Type="http://schemas.openxmlformats.org/officeDocument/2006/relationships/tags" Target="../tags/tag65.xml"/><Relationship Id="rId45" Type="http://schemas.openxmlformats.org/officeDocument/2006/relationships/tags" Target="../tags/tag70.xml"/><Relationship Id="rId53" Type="http://schemas.openxmlformats.org/officeDocument/2006/relationships/image" Target="../media/image39.wmf"/><Relationship Id="rId5" Type="http://schemas.openxmlformats.org/officeDocument/2006/relationships/tags" Target="../tags/tag30.xml"/><Relationship Id="rId15" Type="http://schemas.openxmlformats.org/officeDocument/2006/relationships/tags" Target="../tags/tag40.xml"/><Relationship Id="rId23" Type="http://schemas.openxmlformats.org/officeDocument/2006/relationships/tags" Target="../tags/tag48.xml"/><Relationship Id="rId28" Type="http://schemas.openxmlformats.org/officeDocument/2006/relationships/tags" Target="../tags/tag53.xml"/><Relationship Id="rId36" Type="http://schemas.openxmlformats.org/officeDocument/2006/relationships/tags" Target="../tags/tag61.xml"/><Relationship Id="rId10" Type="http://schemas.openxmlformats.org/officeDocument/2006/relationships/tags" Target="../tags/tag35.xml"/><Relationship Id="rId19" Type="http://schemas.openxmlformats.org/officeDocument/2006/relationships/tags" Target="../tags/tag44.xml"/><Relationship Id="rId31" Type="http://schemas.openxmlformats.org/officeDocument/2006/relationships/tags" Target="../tags/tag56.xml"/><Relationship Id="rId44" Type="http://schemas.openxmlformats.org/officeDocument/2006/relationships/tags" Target="../tags/tag69.xml"/><Relationship Id="rId52" Type="http://schemas.openxmlformats.org/officeDocument/2006/relationships/image" Target="../media/image38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tags" Target="../tags/tag47.xml"/><Relationship Id="rId27" Type="http://schemas.openxmlformats.org/officeDocument/2006/relationships/tags" Target="../tags/tag52.xml"/><Relationship Id="rId30" Type="http://schemas.openxmlformats.org/officeDocument/2006/relationships/tags" Target="../tags/tag55.xml"/><Relationship Id="rId35" Type="http://schemas.openxmlformats.org/officeDocument/2006/relationships/tags" Target="../tags/tag60.xml"/><Relationship Id="rId43" Type="http://schemas.openxmlformats.org/officeDocument/2006/relationships/tags" Target="../tags/tag68.xml"/><Relationship Id="rId48" Type="http://schemas.openxmlformats.org/officeDocument/2006/relationships/image" Target="../media/image37.png"/><Relationship Id="rId8" Type="http://schemas.openxmlformats.org/officeDocument/2006/relationships/tags" Target="../tags/tag33.xml"/><Relationship Id="rId51" Type="http://schemas.openxmlformats.org/officeDocument/2006/relationships/image" Target="../media/image140.png"/><Relationship Id="rId3" Type="http://schemas.openxmlformats.org/officeDocument/2006/relationships/tags" Target="../tags/tag28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5" Type="http://schemas.openxmlformats.org/officeDocument/2006/relationships/tags" Target="../tags/tag50.xml"/><Relationship Id="rId33" Type="http://schemas.openxmlformats.org/officeDocument/2006/relationships/tags" Target="../tags/tag58.xml"/><Relationship Id="rId38" Type="http://schemas.openxmlformats.org/officeDocument/2006/relationships/tags" Target="../tags/tag63.xml"/><Relationship Id="rId46" Type="http://schemas.openxmlformats.org/officeDocument/2006/relationships/tags" Target="../tags/tag71.xml"/><Relationship Id="rId20" Type="http://schemas.openxmlformats.org/officeDocument/2006/relationships/tags" Target="../tags/tag45.xml"/><Relationship Id="rId41" Type="http://schemas.openxmlformats.org/officeDocument/2006/relationships/tags" Target="../tags/tag66.xml"/><Relationship Id="rId1" Type="http://schemas.openxmlformats.org/officeDocument/2006/relationships/tags" Target="../tags/tag26.xml"/><Relationship Id="rId6" Type="http://schemas.openxmlformats.org/officeDocument/2006/relationships/tags" Target="../tags/tag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21.png"/><Relationship Id="rId9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879074" y="2858963"/>
            <a:ext cx="6358999" cy="1573251"/>
          </a:xfrm>
        </p:spPr>
        <p:txBody>
          <a:bodyPr/>
          <a:lstStyle/>
          <a:p>
            <a:r>
              <a:rPr lang="de-DE" sz="3400" dirty="0"/>
              <a:t>HITRAP</a:t>
            </a:r>
            <a:br>
              <a:rPr lang="de-DE" sz="3400" dirty="0"/>
            </a:br>
            <a:r>
              <a:rPr lang="de-DE" sz="3400" dirty="0" err="1"/>
              <a:t>Lessons</a:t>
            </a:r>
            <a:r>
              <a:rPr lang="de-DE" sz="3400" dirty="0"/>
              <a:t> </a:t>
            </a:r>
            <a:r>
              <a:rPr lang="de-DE" sz="3400" dirty="0" err="1"/>
              <a:t>from</a:t>
            </a:r>
            <a:r>
              <a:rPr lang="de-DE" sz="3400" dirty="0"/>
              <a:t> </a:t>
            </a:r>
            <a:r>
              <a:rPr lang="de-DE" sz="3400" dirty="0" err="1"/>
              <a:t>the</a:t>
            </a:r>
            <a:r>
              <a:rPr lang="de-DE" sz="3400" dirty="0"/>
              <a:t> beam time 2024 </a:t>
            </a:r>
            <a:r>
              <a:rPr lang="de-DE" sz="3400" dirty="0" err="1"/>
              <a:t>and</a:t>
            </a:r>
            <a:r>
              <a:rPr lang="de-DE" sz="3400" dirty="0"/>
              <a:t> </a:t>
            </a:r>
            <a:r>
              <a:rPr lang="de-DE" sz="3400" dirty="0" err="1"/>
              <a:t>outlook</a:t>
            </a:r>
            <a:r>
              <a:rPr lang="de-DE" sz="3400" dirty="0"/>
              <a:t> </a:t>
            </a:r>
            <a:r>
              <a:rPr lang="de-DE" sz="3400" dirty="0" err="1"/>
              <a:t>to</a:t>
            </a:r>
            <a:r>
              <a:rPr lang="de-DE" sz="3400" dirty="0"/>
              <a:t> 2025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05361" y="4524502"/>
            <a:ext cx="4506426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Zoran </a:t>
            </a:r>
            <a:r>
              <a:rPr lang="en-US" dirty="0" err="1"/>
              <a:t>Andelkovic</a:t>
            </a:r>
            <a:endParaRPr lang="en-US" dirty="0"/>
          </a:p>
          <a:p>
            <a:pPr algn="ctr"/>
            <a:r>
              <a:rPr lang="en-US" dirty="0"/>
              <a:t>GSI / Accelerator Operations / Decelerator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End </a:t>
            </a:r>
            <a:r>
              <a:rPr lang="de-DE" dirty="0" err="1"/>
              <a:t>of</a:t>
            </a:r>
            <a:r>
              <a:rPr lang="de-DE" dirty="0"/>
              <a:t> beam time </a:t>
            </a:r>
            <a:r>
              <a:rPr lang="de-DE" dirty="0" err="1"/>
              <a:t>fun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0" y="1211532"/>
            <a:ext cx="6595523" cy="3059253"/>
          </a:xfrm>
        </p:spPr>
      </p:pic>
      <p:pic>
        <p:nvPicPr>
          <p:cNvPr id="6" name="24-05-16_020400_lifeaufnahmeausdemhkr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80471" y="1315178"/>
            <a:ext cx="4618088" cy="2597675"/>
          </a:xfrm>
        </p:spPr>
      </p:pic>
      <p:pic>
        <p:nvPicPr>
          <p:cNvPr id="7" name="24-05-20_090251_hkr_feuerwehrrettetht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13179" y="3985997"/>
            <a:ext cx="4563862" cy="25671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7078" y="4884862"/>
            <a:ext cx="4924746" cy="76944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200" dirty="0"/>
              <a:t>so despite all the stress…</a:t>
            </a:r>
          </a:p>
          <a:p>
            <a:pPr algn="l"/>
            <a:r>
              <a:rPr lang="en-US" sz="2200" dirty="0"/>
              <a:t>… always look at the bright side of life</a:t>
            </a:r>
          </a:p>
        </p:txBody>
      </p:sp>
    </p:spTree>
    <p:extLst>
      <p:ext uri="{BB962C8B-B14F-4D97-AF65-F5344CB8AC3E}">
        <p14:creationId xmlns:p14="http://schemas.microsoft.com/office/powerpoint/2010/main" val="302059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961" y="1341670"/>
            <a:ext cx="4794437" cy="4525963"/>
          </a:xfrm>
        </p:spPr>
        <p:txBody>
          <a:bodyPr>
            <a:normAutofit/>
          </a:bodyPr>
          <a:lstStyle/>
          <a:p>
            <a:r>
              <a:rPr lang="en-US" sz="2200" dirty="0"/>
              <a:t>Engineering run 2023</a:t>
            </a:r>
          </a:p>
          <a:p>
            <a:pPr lvl="1"/>
            <a:r>
              <a:rPr lang="en-US" sz="1800" dirty="0"/>
              <a:t>expand FAIR CS to GTR5</a:t>
            </a:r>
          </a:p>
          <a:p>
            <a:pPr lvl="1"/>
            <a:r>
              <a:rPr lang="en-US" sz="1800" dirty="0"/>
              <a:t>reach RF amplitudes &gt; 7V</a:t>
            </a:r>
          </a:p>
          <a:p>
            <a:r>
              <a:rPr lang="en-US" sz="2200" dirty="0"/>
              <a:t>shutdown work 2024</a:t>
            </a:r>
          </a:p>
          <a:p>
            <a:r>
              <a:rPr lang="en-US" sz="2200" dirty="0"/>
              <a:t>PhD students on cooling trap</a:t>
            </a:r>
          </a:p>
          <a:p>
            <a:r>
              <a:rPr lang="en-US" sz="2200" dirty="0"/>
              <a:t>further beamtime depends on the schedule and ESR availability</a:t>
            </a:r>
          </a:p>
          <a:p>
            <a:r>
              <a:rPr lang="en-US" sz="2200" dirty="0"/>
              <a:t>alternative scenarios investigated</a:t>
            </a:r>
          </a:p>
          <a:p>
            <a:pPr lvl="1"/>
            <a:r>
              <a:rPr lang="en-US" sz="1800" dirty="0"/>
              <a:t>a study report available</a:t>
            </a:r>
            <a:endParaRPr lang="de-DE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041" y="1341669"/>
            <a:ext cx="648846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a no-fail plan / units of beamtime: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transport through GTR5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online cooling; test run E134 with Ar</a:t>
            </a:r>
            <a:r>
              <a:rPr lang="en-US" sz="1800" baseline="30000" dirty="0"/>
              <a:t>18+</a:t>
            </a:r>
            <a:r>
              <a:rPr lang="en-US" sz="1800" dirty="0"/>
              <a:t>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extraction and mass separation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E134 with U</a:t>
            </a:r>
            <a:r>
              <a:rPr lang="en-US" sz="1800" baseline="30000" dirty="0"/>
              <a:t>91+</a:t>
            </a:r>
            <a:r>
              <a:rPr lang="en-US" sz="1800" dirty="0"/>
              <a:t>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multiplexed operation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single ions for HYIG (optical clocks)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transport to the 2</a:t>
            </a:r>
            <a:r>
              <a:rPr lang="en-US" sz="1800" baseline="30000" dirty="0"/>
              <a:t>nd</a:t>
            </a:r>
            <a:r>
              <a:rPr lang="en-US" sz="1800" dirty="0"/>
              <a:t> floor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E130 with Bi</a:t>
            </a:r>
            <a:r>
              <a:rPr lang="en-US" sz="1800" baseline="30000" dirty="0"/>
              <a:t>82+</a:t>
            </a:r>
            <a:r>
              <a:rPr lang="en-US" sz="1800" dirty="0"/>
              <a:t>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DE" sz="1800" dirty="0"/>
              <a:t>…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6"/>
          <a:stretch>
            <a:fillRect/>
          </a:stretch>
        </p:blipFill>
        <p:spPr bwMode="auto">
          <a:xfrm>
            <a:off x="3163230" y="3266044"/>
            <a:ext cx="9144000" cy="33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62659" y="4988808"/>
            <a:ext cx="435407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current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status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: ca. 10</a:t>
            </a:r>
            <a:r>
              <a:rPr lang="de-DE" b="1" baseline="300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de-DE" b="1" dirty="0">
                <a:solidFill>
                  <a:schemeClr val="accent6">
                    <a:lumMod val="75000"/>
                  </a:schemeClr>
                </a:solidFill>
              </a:rPr>
              <a:t> ions @ 6 keV/</a:t>
            </a:r>
            <a:r>
              <a:rPr lang="de-DE" b="1" dirty="0" err="1">
                <a:solidFill>
                  <a:schemeClr val="accent6">
                    <a:lumMod val="75000"/>
                  </a:schemeClr>
                </a:solidFill>
              </a:rPr>
              <a:t>u</a:t>
            </a:r>
            <a:endParaRPr lang="sr-Latn-R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8266">
            <a:off x="211912" y="5221635"/>
            <a:ext cx="2812743" cy="1058872"/>
          </a:xfrm>
          <a:prstGeom prst="rect">
            <a:avLst/>
          </a:prstGeom>
        </p:spPr>
      </p:pic>
      <p:sp>
        <p:nvSpPr>
          <p:cNvPr id="20" name="Right Brace 19"/>
          <p:cNvSpPr/>
          <p:nvPr/>
        </p:nvSpPr>
        <p:spPr>
          <a:xfrm>
            <a:off x="10212355" y="1829628"/>
            <a:ext cx="155448" cy="552450"/>
          </a:xfrm>
          <a:prstGeom prst="rightBrace">
            <a:avLst>
              <a:gd name="adj1" fmla="val 57352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ight Brace 20"/>
          <p:cNvSpPr/>
          <p:nvPr/>
        </p:nvSpPr>
        <p:spPr>
          <a:xfrm>
            <a:off x="9544979" y="2465104"/>
            <a:ext cx="155448" cy="552450"/>
          </a:xfrm>
          <a:prstGeom prst="rightBrace">
            <a:avLst>
              <a:gd name="adj1" fmla="val 57352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Box 21"/>
          <p:cNvSpPr txBox="1"/>
          <p:nvPr/>
        </p:nvSpPr>
        <p:spPr>
          <a:xfrm>
            <a:off x="10460346" y="1890409"/>
            <a:ext cx="813043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200" b="1" dirty="0">
                <a:solidFill>
                  <a:srgbClr val="0070C0"/>
                </a:solidFill>
              </a:rPr>
              <a:t>2024</a:t>
            </a:r>
            <a:endParaRPr lang="de-DE" sz="22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47070" y="2525885"/>
            <a:ext cx="813043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200" b="1" dirty="0"/>
              <a:t>2025</a:t>
            </a:r>
            <a:endParaRPr lang="de-DE" sz="2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9893370" y="5931456"/>
            <a:ext cx="569387" cy="369332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dirty="0"/>
              <a:t>1, 4</a:t>
            </a:r>
            <a:endParaRPr lang="sr-Latn-R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0763695" y="5931456"/>
            <a:ext cx="569387" cy="369332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b="1" dirty="0"/>
              <a:t>2, 5</a:t>
            </a:r>
            <a:endParaRPr lang="sr-Latn-R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1582521" y="5931456"/>
            <a:ext cx="569387" cy="369332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b="1" dirty="0"/>
              <a:t>3, 6</a:t>
            </a:r>
            <a:endParaRPr lang="sr-Latn-R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0752662" y="3674768"/>
            <a:ext cx="569387" cy="369332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b="1" dirty="0"/>
              <a:t>7, 8</a:t>
            </a:r>
            <a:endParaRPr lang="sr-Latn-RS" b="1" dirty="0"/>
          </a:p>
        </p:txBody>
      </p:sp>
      <p:sp>
        <p:nvSpPr>
          <p:cNvPr id="18" name="Bent Arrow 17"/>
          <p:cNvSpPr/>
          <p:nvPr/>
        </p:nvSpPr>
        <p:spPr>
          <a:xfrm rot="5400000">
            <a:off x="10081595" y="4526595"/>
            <a:ext cx="585624" cy="1347961"/>
          </a:xfrm>
          <a:prstGeom prst="bentArrow">
            <a:avLst>
              <a:gd name="adj1" fmla="val 17039"/>
              <a:gd name="adj2" fmla="val 21861"/>
              <a:gd name="adj3" fmla="val 34410"/>
              <a:gd name="adj4" fmla="val 47065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r-Latn-RS">
              <a:solidFill>
                <a:schemeClr val="tx1"/>
              </a:solidFill>
            </a:endParaRPr>
          </a:p>
        </p:txBody>
      </p:sp>
      <p:sp>
        <p:nvSpPr>
          <p:cNvPr id="7" name="Bent Arrow 6"/>
          <p:cNvSpPr/>
          <p:nvPr/>
        </p:nvSpPr>
        <p:spPr>
          <a:xfrm rot="5400000">
            <a:off x="7364085" y="2794475"/>
            <a:ext cx="585624" cy="4798194"/>
          </a:xfrm>
          <a:prstGeom prst="bentArrow">
            <a:avLst>
              <a:gd name="adj1" fmla="val 17039"/>
              <a:gd name="adj2" fmla="val 21861"/>
              <a:gd name="adj3" fmla="val 34410"/>
              <a:gd name="adj4" fmla="val 47065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r-Latn-R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42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CB4784B5-ECFD-D1C1-0B6F-FD583FF22D73}"/>
              </a:ext>
            </a:extLst>
          </p:cNvPr>
          <p:cNvGrpSpPr/>
          <p:nvPr/>
        </p:nvGrpSpPr>
        <p:grpSpPr>
          <a:xfrm>
            <a:off x="4064070" y="1209344"/>
            <a:ext cx="4710259" cy="3541922"/>
            <a:chOff x="4661948" y="1235376"/>
            <a:chExt cx="4153248" cy="3123073"/>
          </a:xfrm>
        </p:grpSpPr>
        <p:pic>
          <p:nvPicPr>
            <p:cNvPr id="71" name="Picture 70"/>
            <p:cNvPicPr/>
            <p:nvPr/>
          </p:nvPicPr>
          <p:blipFill rotWithShape="1">
            <a:blip r:embed="rId4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176"/>
            <a:stretch/>
          </p:blipFill>
          <p:spPr bwMode="auto">
            <a:xfrm>
              <a:off x="4661948" y="1235376"/>
              <a:ext cx="4153248" cy="312307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80F7ED1-BB9E-712F-830D-080DA6433455}"/>
                </a:ext>
              </a:extLst>
            </p:cNvPr>
            <p:cNvSpPr txBox="1"/>
            <p:nvPr/>
          </p:nvSpPr>
          <p:spPr>
            <a:xfrm>
              <a:off x="5582780" y="2569326"/>
              <a:ext cx="1148070" cy="46166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en-DE" sz="1200" dirty="0">
                  <a:solidFill>
                    <a:srgbClr val="44F42E"/>
                  </a:solidFill>
                </a:rPr>
                <a:t>reconstruction</a:t>
              </a:r>
            </a:p>
            <a:p>
              <a:pPr algn="ctr"/>
              <a:r>
                <a:rPr lang="en-DE" sz="1200" dirty="0">
                  <a:solidFill>
                    <a:srgbClr val="44F42E"/>
                  </a:solidFill>
                </a:rPr>
                <a:t>(2013-14)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experience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494791" y="1268631"/>
            <a:ext cx="4091399" cy="200054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Why is a linear decelerator NOT simply a reversed accelerator?</a:t>
            </a:r>
            <a:endParaRPr lang="en-US" sz="1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the emittance grows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narrow acceptance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fast beams stay in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low repetition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81399" y="3478121"/>
                <a:ext cx="3589124" cy="807337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∬"/>
                          <m:limLoc m:val="undOvr"/>
                          <m:subHide m:val="on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d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𝜋𝜖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′≈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  <m:r>
                            <m:rPr>
                              <m:nor/>
                            </m:rPr>
                            <a:rPr lang="de-DE" sz="2000" dirty="0"/>
                            <m:t> </m:t>
                          </m:r>
                        </m:e>
                      </m:nary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99" y="3478121"/>
                <a:ext cx="3589124" cy="807337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145083" y="5294416"/>
            <a:ext cx="4150139" cy="865711"/>
            <a:chOff x="671016" y="5237760"/>
            <a:chExt cx="4150139" cy="865711"/>
          </a:xfrm>
        </p:grpSpPr>
        <p:sp>
          <p:nvSpPr>
            <p:cNvPr id="22" name="Rounded Rectangle 21"/>
            <p:cNvSpPr/>
            <p:nvPr>
              <p:custDataLst>
                <p:tags r:id="rId2"/>
              </p:custDataLst>
            </p:nvPr>
          </p:nvSpPr>
          <p:spPr>
            <a:xfrm>
              <a:off x="671016" y="5722471"/>
              <a:ext cx="4150139" cy="381000"/>
            </a:xfrm>
            <a:prstGeom prst="roundRect">
              <a:avLst>
                <a:gd name="adj" fmla="val 10000000"/>
              </a:avLst>
            </a:prstGeom>
            <a:gradFill flip="none" rotWithShape="1">
              <a:gsLst>
                <a:gs pos="100000">
                  <a:srgbClr val="44546A"/>
                </a:gs>
                <a:gs pos="0">
                  <a:schemeClr val="tx2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>
              <p:custDataLst>
                <p:tags r:id="rId3"/>
              </p:custDataLst>
            </p:nvPr>
          </p:nvSpPr>
          <p:spPr>
            <a:xfrm>
              <a:off x="671016" y="5722471"/>
              <a:ext cx="751840" cy="3810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FFFF00"/>
                  </a:solidFill>
                  <a:latin typeface="Calibri" panose="020F0502020204030204" pitchFamily="34" charset="0"/>
                </a:rPr>
                <a:t>2007</a:t>
              </a:r>
            </a:p>
          </p:txBody>
        </p:sp>
        <p:cxnSp>
          <p:nvCxnSpPr>
            <p:cNvPr id="24" name="Straight Connector 23"/>
            <p:cNvCxnSpPr/>
            <p:nvPr>
              <p:custDataLst>
                <p:tags r:id="rId4"/>
              </p:custDataLst>
            </p:nvPr>
          </p:nvCxnSpPr>
          <p:spPr>
            <a:xfrm>
              <a:off x="1431028" y="5785971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7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>
              <p:custDataLst>
                <p:tags r:id="rId5"/>
              </p:custDataLst>
            </p:nvPr>
          </p:nvSpPr>
          <p:spPr>
            <a:xfrm>
              <a:off x="1431028" y="5722471"/>
              <a:ext cx="751840" cy="3810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pPr algn="ctr"/>
              <a:r>
                <a:rPr lang="en-DE" sz="1600" dirty="0">
                  <a:solidFill>
                    <a:srgbClr val="FFFF00"/>
                  </a:solidFill>
                  <a:latin typeface="Calibri" panose="020F0502020204030204" pitchFamily="34" charset="0"/>
                </a:rPr>
                <a:t>…</a:t>
              </a:r>
              <a:endParaRPr lang="en-US" sz="1600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6" name="Straight Connector 25"/>
            <p:cNvCxnSpPr/>
            <p:nvPr>
              <p:custDataLst>
                <p:tags r:id="rId6"/>
              </p:custDataLst>
            </p:nvPr>
          </p:nvCxnSpPr>
          <p:spPr>
            <a:xfrm>
              <a:off x="2166524" y="5785971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7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>
              <p:custDataLst>
                <p:tags r:id="rId7"/>
              </p:custDataLst>
            </p:nvPr>
          </p:nvSpPr>
          <p:spPr>
            <a:xfrm>
              <a:off x="2166524" y="5722471"/>
              <a:ext cx="751840" cy="3810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FFFF00"/>
                  </a:solidFill>
                  <a:latin typeface="Calibri" panose="020F0502020204030204" pitchFamily="34" charset="0"/>
                </a:rPr>
                <a:t>2014</a:t>
              </a:r>
            </a:p>
          </p:txBody>
        </p:sp>
        <p:cxnSp>
          <p:nvCxnSpPr>
            <p:cNvPr id="28" name="Straight Connector 27"/>
            <p:cNvCxnSpPr/>
            <p:nvPr>
              <p:custDataLst>
                <p:tags r:id="rId8"/>
              </p:custDataLst>
            </p:nvPr>
          </p:nvCxnSpPr>
          <p:spPr>
            <a:xfrm>
              <a:off x="2926536" y="5785971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7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>
              <p:custDataLst>
                <p:tags r:id="rId9"/>
              </p:custDataLst>
            </p:nvPr>
          </p:nvSpPr>
          <p:spPr>
            <a:xfrm>
              <a:off x="2926536" y="5722471"/>
              <a:ext cx="751840" cy="3810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pPr algn="ctr"/>
              <a:r>
                <a:rPr lang="en-DE" sz="1600" dirty="0">
                  <a:solidFill>
                    <a:srgbClr val="FFFF00"/>
                  </a:solidFill>
                  <a:latin typeface="Calibri" panose="020F0502020204030204" pitchFamily="34" charset="0"/>
                </a:rPr>
                <a:t>…</a:t>
              </a:r>
              <a:endParaRPr lang="en-US" sz="1600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0" name="Straight Connector 29"/>
            <p:cNvCxnSpPr/>
            <p:nvPr>
              <p:custDataLst>
                <p:tags r:id="rId10"/>
              </p:custDataLst>
            </p:nvPr>
          </p:nvCxnSpPr>
          <p:spPr>
            <a:xfrm>
              <a:off x="3686548" y="5785971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7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>
              <p:custDataLst>
                <p:tags r:id="rId11"/>
              </p:custDataLst>
            </p:nvPr>
          </p:nvSpPr>
          <p:spPr>
            <a:xfrm>
              <a:off x="3686548" y="5722471"/>
              <a:ext cx="751840" cy="3810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FFFF00"/>
                  </a:solidFill>
                  <a:latin typeface="Calibri" panose="020F0502020204030204" pitchFamily="34" charset="0"/>
                </a:rPr>
                <a:t>2022</a:t>
              </a:r>
            </a:p>
          </p:txBody>
        </p:sp>
        <p:cxnSp>
          <p:nvCxnSpPr>
            <p:cNvPr id="32" name="Straight Connector 31"/>
            <p:cNvCxnSpPr/>
            <p:nvPr>
              <p:custDataLst>
                <p:tags r:id="rId12"/>
              </p:custDataLst>
            </p:nvPr>
          </p:nvCxnSpPr>
          <p:spPr>
            <a:xfrm>
              <a:off x="4422044" y="5785971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7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/>
          </p:nvGrpSpPr>
          <p:grpSpPr>
            <a:xfrm>
              <a:off x="810706" y="5237760"/>
              <a:ext cx="3295862" cy="485430"/>
              <a:chOff x="810706" y="5237760"/>
              <a:chExt cx="3295862" cy="485430"/>
            </a:xfrm>
          </p:grpSpPr>
          <p:cxnSp>
            <p:nvCxnSpPr>
              <p:cNvPr id="34" name="Straight Connector 33"/>
              <p:cNvCxnSpPr/>
              <p:nvPr>
                <p:custDataLst>
                  <p:tags r:id="rId13"/>
                </p:custDataLst>
              </p:nvPr>
            </p:nvCxnSpPr>
            <p:spPr>
              <a:xfrm>
                <a:off x="810706" y="5268087"/>
                <a:ext cx="0" cy="454384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5" name="Flowchart: Merge 34"/>
              <p:cNvSpPr/>
              <p:nvPr>
                <p:custDataLst>
                  <p:tags r:id="rId14"/>
                </p:custDataLst>
              </p:nvPr>
            </p:nvSpPr>
            <p:spPr>
              <a:xfrm rot="16200000">
                <a:off x="789196" y="5299025"/>
                <a:ext cx="123152" cy="61277"/>
              </a:xfrm>
              <a:prstGeom prst="flowChartMerg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867270" y="5411372"/>
                <a:ext cx="0" cy="311099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7" name="Flowchart: Merge 8735"/>
              <p:cNvSpPr/>
              <p:nvPr>
                <p:custDataLst>
                  <p:tags r:id="rId16"/>
                </p:custDataLst>
              </p:nvPr>
            </p:nvSpPr>
            <p:spPr>
              <a:xfrm rot="16200000">
                <a:off x="845759" y="5442310"/>
                <a:ext cx="123152" cy="61277"/>
              </a:xfrm>
              <a:prstGeom prst="flowChartMerg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/>
              <p:nvPr>
                <p:custDataLst>
                  <p:tags r:id="rId17"/>
                </p:custDataLst>
              </p:nvPr>
            </p:nvCxnSpPr>
            <p:spPr>
              <a:xfrm>
                <a:off x="1102931" y="5253474"/>
                <a:ext cx="0" cy="454384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9" name="Flowchart: Merge 8735"/>
              <p:cNvSpPr/>
              <p:nvPr>
                <p:custDataLst>
                  <p:tags r:id="rId18"/>
                </p:custDataLst>
              </p:nvPr>
            </p:nvSpPr>
            <p:spPr>
              <a:xfrm rot="16200000">
                <a:off x="1081420" y="5284412"/>
                <a:ext cx="123152" cy="61277"/>
              </a:xfrm>
              <a:prstGeom prst="flowChartMerg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/>
              <p:cNvCxnSpPr/>
              <p:nvPr>
                <p:custDataLst>
                  <p:tags r:id="rId19"/>
                </p:custDataLst>
              </p:nvPr>
            </p:nvCxnSpPr>
            <p:spPr>
              <a:xfrm>
                <a:off x="1159494" y="5396759"/>
                <a:ext cx="0" cy="311099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1" name="Flowchart: Merge 8735"/>
              <p:cNvSpPr/>
              <p:nvPr>
                <p:custDataLst>
                  <p:tags r:id="rId20"/>
                </p:custDataLst>
              </p:nvPr>
            </p:nvSpPr>
            <p:spPr>
              <a:xfrm rot="16200000">
                <a:off x="1137984" y="5427697"/>
                <a:ext cx="123152" cy="61277"/>
              </a:xfrm>
              <a:prstGeom prst="flowChartMerg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/>
              <p:nvPr>
                <p:custDataLst>
                  <p:tags r:id="rId21"/>
                </p:custDataLst>
              </p:nvPr>
            </p:nvCxnSpPr>
            <p:spPr>
              <a:xfrm>
                <a:off x="1290218" y="5247955"/>
                <a:ext cx="0" cy="454384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3" name="Flowchart: Merge 8735"/>
              <p:cNvSpPr/>
              <p:nvPr>
                <p:custDataLst>
                  <p:tags r:id="rId22"/>
                </p:custDataLst>
              </p:nvPr>
            </p:nvSpPr>
            <p:spPr>
              <a:xfrm rot="16200000">
                <a:off x="1268708" y="5278892"/>
                <a:ext cx="123152" cy="61277"/>
              </a:xfrm>
              <a:prstGeom prst="flowChartMerg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/>
              <p:nvPr>
                <p:custDataLst>
                  <p:tags r:id="rId23"/>
                </p:custDataLst>
              </p:nvPr>
            </p:nvCxnSpPr>
            <p:spPr>
              <a:xfrm>
                <a:off x="1346782" y="5391240"/>
                <a:ext cx="0" cy="311099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5" name="Flowchart: Merge 8735"/>
              <p:cNvSpPr/>
              <p:nvPr>
                <p:custDataLst>
                  <p:tags r:id="rId24"/>
                </p:custDataLst>
              </p:nvPr>
            </p:nvSpPr>
            <p:spPr>
              <a:xfrm rot="16200000">
                <a:off x="1325272" y="5422177"/>
                <a:ext cx="123152" cy="61277"/>
              </a:xfrm>
              <a:prstGeom prst="flowChartMerg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Connector 45"/>
              <p:cNvCxnSpPr/>
              <p:nvPr>
                <p:custDataLst>
                  <p:tags r:id="rId25"/>
                </p:custDataLst>
              </p:nvPr>
            </p:nvCxnSpPr>
            <p:spPr>
              <a:xfrm>
                <a:off x="1566129" y="5247955"/>
                <a:ext cx="0" cy="454384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7" name="Flowchart: Merge 8735"/>
              <p:cNvSpPr/>
              <p:nvPr>
                <p:custDataLst>
                  <p:tags r:id="rId26"/>
                </p:custDataLst>
              </p:nvPr>
            </p:nvSpPr>
            <p:spPr>
              <a:xfrm rot="16200000">
                <a:off x="1544618" y="5278892"/>
                <a:ext cx="123152" cy="61277"/>
              </a:xfrm>
              <a:prstGeom prst="flowChartMerg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Connector 47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1622692" y="5391240"/>
                <a:ext cx="0" cy="311099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9" name="Flowchart: Merge 8735"/>
              <p:cNvSpPr/>
              <p:nvPr>
                <p:custDataLst>
                  <p:tags r:id="rId28"/>
                </p:custDataLst>
              </p:nvPr>
            </p:nvSpPr>
            <p:spPr>
              <a:xfrm rot="16200000">
                <a:off x="1601182" y="5422177"/>
                <a:ext cx="123152" cy="61277"/>
              </a:xfrm>
              <a:prstGeom prst="flowChartMerg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Straight Connector 49"/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1760928" y="5247955"/>
                <a:ext cx="0" cy="454384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1" name="Flowchart: Merge 8735"/>
              <p:cNvSpPr/>
              <p:nvPr>
                <p:custDataLst>
                  <p:tags r:id="rId30"/>
                </p:custDataLst>
              </p:nvPr>
            </p:nvSpPr>
            <p:spPr>
              <a:xfrm rot="16200000">
                <a:off x="1739418" y="5278892"/>
                <a:ext cx="123152" cy="61277"/>
              </a:xfrm>
              <a:prstGeom prst="flowChartMerg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" name="Straight Connector 51"/>
              <p:cNvCxnSpPr/>
              <p:nvPr>
                <p:custDataLst>
                  <p:tags r:id="rId31"/>
                </p:custDataLst>
              </p:nvPr>
            </p:nvCxnSpPr>
            <p:spPr>
              <a:xfrm>
                <a:off x="1855800" y="5247955"/>
                <a:ext cx="0" cy="454384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3" name="Flowchart: Merge 8735"/>
              <p:cNvSpPr/>
              <p:nvPr>
                <p:custDataLst>
                  <p:tags r:id="rId32"/>
                </p:custDataLst>
              </p:nvPr>
            </p:nvSpPr>
            <p:spPr>
              <a:xfrm rot="16200000">
                <a:off x="1834289" y="5278892"/>
                <a:ext cx="123152" cy="61277"/>
              </a:xfrm>
              <a:prstGeom prst="flowChartMerg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/>
              <p:cNvCxnSpPr/>
              <p:nvPr>
                <p:custDataLst>
                  <p:tags r:id="rId33"/>
                </p:custDataLst>
              </p:nvPr>
            </p:nvCxnSpPr>
            <p:spPr>
              <a:xfrm>
                <a:off x="1912363" y="5391240"/>
                <a:ext cx="0" cy="311099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5" name="Flowchart: Merge 8735"/>
              <p:cNvSpPr/>
              <p:nvPr>
                <p:custDataLst>
                  <p:tags r:id="rId34"/>
                </p:custDataLst>
              </p:nvPr>
            </p:nvSpPr>
            <p:spPr>
              <a:xfrm rot="16200000">
                <a:off x="1890853" y="5422177"/>
                <a:ext cx="123152" cy="61277"/>
              </a:xfrm>
              <a:prstGeom prst="flowChartMerg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" name="Straight Connector 55"/>
              <p:cNvCxnSpPr/>
              <p:nvPr>
                <p:custDataLst>
                  <p:tags r:id="rId35"/>
                </p:custDataLst>
              </p:nvPr>
            </p:nvCxnSpPr>
            <p:spPr>
              <a:xfrm>
                <a:off x="2001503" y="5247955"/>
                <a:ext cx="0" cy="454384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7" name="Flowchart: Merge 8735"/>
              <p:cNvSpPr/>
              <p:nvPr>
                <p:custDataLst>
                  <p:tags r:id="rId36"/>
                </p:custDataLst>
              </p:nvPr>
            </p:nvSpPr>
            <p:spPr>
              <a:xfrm rot="16200000">
                <a:off x="1979993" y="5278892"/>
                <a:ext cx="123152" cy="61277"/>
              </a:xfrm>
              <a:prstGeom prst="flowChartMerg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Connector 57"/>
              <p:cNvCxnSpPr/>
              <p:nvPr>
                <p:custDataLst>
                  <p:tags r:id="rId37"/>
                </p:custDataLst>
              </p:nvPr>
            </p:nvCxnSpPr>
            <p:spPr>
              <a:xfrm>
                <a:off x="2144695" y="5237760"/>
                <a:ext cx="0" cy="454384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9" name="Flowchart: Merge 8735"/>
              <p:cNvSpPr/>
              <p:nvPr>
                <p:custDataLst>
                  <p:tags r:id="rId38"/>
                </p:custDataLst>
              </p:nvPr>
            </p:nvSpPr>
            <p:spPr>
              <a:xfrm rot="16200000">
                <a:off x="2123185" y="5268698"/>
                <a:ext cx="123152" cy="61277"/>
              </a:xfrm>
              <a:prstGeom prst="flowChartMerg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0" name="Straight Connector 59"/>
              <p:cNvCxnSpPr/>
              <p:nvPr>
                <p:custDataLst>
                  <p:tags r:id="rId39"/>
                </p:custDataLst>
              </p:nvPr>
            </p:nvCxnSpPr>
            <p:spPr>
              <a:xfrm>
                <a:off x="2684730" y="5259449"/>
                <a:ext cx="0" cy="454384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1" name="Flowchart: Merge 8735"/>
              <p:cNvSpPr/>
              <p:nvPr>
                <p:custDataLst>
                  <p:tags r:id="rId40"/>
                </p:custDataLst>
              </p:nvPr>
            </p:nvSpPr>
            <p:spPr>
              <a:xfrm rot="16200000">
                <a:off x="2663220" y="5290387"/>
                <a:ext cx="123152" cy="61277"/>
              </a:xfrm>
              <a:prstGeom prst="flowChartMerg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" name="Straight Connector 61"/>
              <p:cNvCxnSpPr/>
              <p:nvPr>
                <p:custDataLst>
                  <p:tags r:id="rId41"/>
                </p:custDataLst>
              </p:nvPr>
            </p:nvCxnSpPr>
            <p:spPr>
              <a:xfrm>
                <a:off x="2741293" y="5402734"/>
                <a:ext cx="0" cy="311099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3" name="Flowchart: Merge 8735"/>
              <p:cNvSpPr/>
              <p:nvPr>
                <p:custDataLst>
                  <p:tags r:id="rId42"/>
                </p:custDataLst>
              </p:nvPr>
            </p:nvSpPr>
            <p:spPr>
              <a:xfrm rot="16200000">
                <a:off x="2719783" y="5433672"/>
                <a:ext cx="123152" cy="61277"/>
              </a:xfrm>
              <a:prstGeom prst="flowChartMerg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4" name="Straight Connector 63"/>
              <p:cNvCxnSpPr/>
              <p:nvPr>
                <p:custDataLst>
                  <p:tags r:id="rId43"/>
                </p:custDataLst>
              </p:nvPr>
            </p:nvCxnSpPr>
            <p:spPr>
              <a:xfrm>
                <a:off x="2830433" y="5259449"/>
                <a:ext cx="0" cy="454384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5" name="Flowchart: Merge 8735"/>
              <p:cNvSpPr/>
              <p:nvPr>
                <p:custDataLst>
                  <p:tags r:id="rId44"/>
                </p:custDataLst>
              </p:nvPr>
            </p:nvSpPr>
            <p:spPr>
              <a:xfrm rot="16200000">
                <a:off x="2808923" y="5290387"/>
                <a:ext cx="123152" cy="61277"/>
              </a:xfrm>
              <a:prstGeom prst="flowChartMerg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6" name="Straight Connector 65"/>
              <p:cNvCxnSpPr/>
              <p:nvPr>
                <p:custDataLst>
                  <p:tags r:id="rId45"/>
                </p:custDataLst>
              </p:nvPr>
            </p:nvCxnSpPr>
            <p:spPr>
              <a:xfrm>
                <a:off x="4035864" y="5268806"/>
                <a:ext cx="0" cy="454384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7" name="Flowchart: Merge 8735"/>
              <p:cNvSpPr/>
              <p:nvPr>
                <p:custDataLst>
                  <p:tags r:id="rId46"/>
                </p:custDataLst>
              </p:nvPr>
            </p:nvSpPr>
            <p:spPr>
              <a:xfrm rot="16200000">
                <a:off x="4014354" y="5299744"/>
                <a:ext cx="123152" cy="61277"/>
              </a:xfrm>
              <a:prstGeom prst="flowChartMerg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8" name="TextBox 67"/>
          <p:cNvSpPr txBox="1"/>
          <p:nvPr>
            <p:custDataLst>
              <p:tags r:id="rId1"/>
            </p:custDataLst>
          </p:nvPr>
        </p:nvSpPr>
        <p:spPr>
          <a:xfrm>
            <a:off x="145083" y="4703594"/>
            <a:ext cx="4029857" cy="393954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rgbClr val="3F7CB4"/>
                </a:solidFill>
              </a:rPr>
              <a:t>16 On-Line Tests (3-7 days, 45 sec / shot)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rgbClr val="3F7CB4"/>
                </a:solidFill>
              </a:rPr>
              <a:t>= 1 (one) hour of operation @ 50 Hz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FD8B0A1-95BB-3763-2953-E4954B37008C}"/>
              </a:ext>
            </a:extLst>
          </p:cNvPr>
          <p:cNvSpPr txBox="1"/>
          <p:nvPr/>
        </p:nvSpPr>
        <p:spPr>
          <a:xfrm>
            <a:off x="4943291" y="4807969"/>
            <a:ext cx="3996484" cy="16312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45 sec delivery rate: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set one dipole = 20 min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set two dipoles = 20*20 min = 6h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360° RFQ rough scan = 3h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360° RFQ full scan = one shift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7971572-13CF-5DDB-1CB3-7A16AB85B1CC}"/>
              </a:ext>
            </a:extLst>
          </p:cNvPr>
          <p:cNvSpPr txBox="1"/>
          <p:nvPr/>
        </p:nvSpPr>
        <p:spPr>
          <a:xfrm>
            <a:off x="9164216" y="3581889"/>
            <a:ext cx="278449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/>
              <a:t>if everything OK:</a:t>
            </a:r>
          </a:p>
          <a:p>
            <a:r>
              <a:rPr lang="en-GB" sz="2200" b="1" dirty="0"/>
              <a:t>» ca. 5 days for 	beam setup</a:t>
            </a:r>
          </a:p>
          <a:p>
            <a:r>
              <a:rPr lang="en-GB" sz="2200" b="1" dirty="0"/>
              <a:t>» ca. 5 days for 	experiment</a:t>
            </a:r>
          </a:p>
          <a:p>
            <a:r>
              <a:rPr lang="en-GB" sz="2200" b="1" dirty="0"/>
              <a:t>=&gt; minimum two online beams per year for progress</a:t>
            </a:r>
            <a:endParaRPr lang="en-DE" sz="22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8389530" y="1444962"/>
            <a:ext cx="3660023" cy="1824217"/>
            <a:chOff x="8336057" y="1334502"/>
            <a:chExt cx="3660023" cy="18242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 flipH="1">
              <a:off x="9991658" y="2214136"/>
              <a:ext cx="1426115" cy="364174"/>
            </a:xfrm>
            <a:prstGeom prst="rect">
              <a:avLst/>
            </a:prstGeom>
          </p:spPr>
        </p:pic>
        <p:pic>
          <p:nvPicPr>
            <p:cNvPr id="9" name="Picture 31" descr="OneShotEA"/>
            <p:cNvPicPr>
              <a:picLocks noChangeAspect="1" noChangeArrowheads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7642" y="1650153"/>
              <a:ext cx="3184051" cy="1508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30"/>
            <p:cNvSpPr txBox="1">
              <a:spLocks noChangeArrowheads="1"/>
            </p:cNvSpPr>
            <p:nvPr/>
          </p:nvSpPr>
          <p:spPr bwMode="auto">
            <a:xfrm>
              <a:off x="9861130" y="1334502"/>
              <a:ext cx="2134950" cy="27699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>
                  <a:latin typeface="Arial" charset="0"/>
                  <a:ea typeface="ＭＳ Ｐゴシック" charset="0"/>
                </a:rPr>
                <a:t>One-shot energy analyzer</a:t>
              </a:r>
              <a:endParaRPr lang="de-DE" sz="1200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AutoShape 32"/>
            <p:cNvSpPr>
              <a:spLocks noChangeArrowheads="1"/>
            </p:cNvSpPr>
            <p:nvPr/>
          </p:nvSpPr>
          <p:spPr bwMode="auto">
            <a:xfrm>
              <a:off x="8336057" y="2116507"/>
              <a:ext cx="881062" cy="233362"/>
            </a:xfrm>
            <a:prstGeom prst="wedgeRectCallout">
              <a:avLst>
                <a:gd name="adj1" fmla="val 41082"/>
                <a:gd name="adj2" fmla="val 8974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sz="1050" dirty="0">
                  <a:latin typeface="Arial" charset="0"/>
                  <a:ea typeface="ＭＳ Ｐゴシック" charset="0"/>
                </a:rPr>
                <a:t>0.1 mm slit</a:t>
              </a:r>
              <a:endParaRPr lang="de-DE" sz="1050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12" name="Line 33"/>
            <p:cNvSpPr>
              <a:spLocks noChangeShapeType="1"/>
            </p:cNvSpPr>
            <p:nvPr/>
          </p:nvSpPr>
          <p:spPr bwMode="auto">
            <a:xfrm>
              <a:off x="8771018" y="2500318"/>
              <a:ext cx="81597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2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3" name="Text Box 34"/>
            <p:cNvSpPr txBox="1">
              <a:spLocks noChangeArrowheads="1"/>
            </p:cNvSpPr>
            <p:nvPr/>
          </p:nvSpPr>
          <p:spPr bwMode="auto">
            <a:xfrm>
              <a:off x="8523368" y="2500318"/>
              <a:ext cx="587375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FF0000"/>
                  </a:solidFill>
                  <a:latin typeface="Arial" charset="0"/>
                  <a:ea typeface="ＭＳ Ｐゴシック" charset="0"/>
                </a:rPr>
                <a:t>Beam</a:t>
              </a:r>
              <a:endParaRPr lang="de-DE" sz="1200" dirty="0">
                <a:solidFill>
                  <a:srgbClr val="FF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4" name="AutoShape 35"/>
            <p:cNvSpPr>
              <a:spLocks noChangeArrowheads="1"/>
            </p:cNvSpPr>
            <p:nvPr/>
          </p:nvSpPr>
          <p:spPr bwMode="auto">
            <a:xfrm>
              <a:off x="8651955" y="1465660"/>
              <a:ext cx="935038" cy="338137"/>
            </a:xfrm>
            <a:prstGeom prst="wedgeRectCallout">
              <a:avLst>
                <a:gd name="adj1" fmla="val 44172"/>
                <a:gd name="adj2" fmla="val 144942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sz="1050" dirty="0">
                  <a:latin typeface="Arial" charset="0"/>
                  <a:ea typeface="ＭＳ Ｐゴシック" charset="0"/>
                </a:rPr>
                <a:t>0.5 T perm. Magnet</a:t>
              </a:r>
              <a:endParaRPr lang="de-DE" sz="1050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15" name="AutoShape 36"/>
            <p:cNvSpPr>
              <a:spLocks noChangeArrowheads="1"/>
            </p:cNvSpPr>
            <p:nvPr/>
          </p:nvSpPr>
          <p:spPr bwMode="auto">
            <a:xfrm>
              <a:off x="10928605" y="1830734"/>
              <a:ext cx="646520" cy="202822"/>
            </a:xfrm>
            <a:prstGeom prst="wedgeRectCallout">
              <a:avLst>
                <a:gd name="adj1" fmla="val -59102"/>
                <a:gd name="adj2" fmla="val 8333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sz="1050" dirty="0">
                  <a:latin typeface="Arial" charset="0"/>
                  <a:ea typeface="ＭＳ Ｐゴシック" charset="0"/>
                </a:rPr>
                <a:t>MCP</a:t>
              </a:r>
              <a:endParaRPr lang="de-DE" sz="1050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16" name="AutoShape 37"/>
            <p:cNvSpPr>
              <a:spLocks noChangeArrowheads="1"/>
            </p:cNvSpPr>
            <p:nvPr/>
          </p:nvSpPr>
          <p:spPr bwMode="auto">
            <a:xfrm>
              <a:off x="10570746" y="2786787"/>
              <a:ext cx="1004379" cy="199119"/>
            </a:xfrm>
            <a:prstGeom prst="wedgeRectCallout">
              <a:avLst>
                <a:gd name="adj1" fmla="val -330"/>
                <a:gd name="adj2" fmla="val -10948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sz="1050" dirty="0">
                  <a:latin typeface="Arial" charset="0"/>
                  <a:ea typeface="ＭＳ Ｐゴシック" charset="0"/>
                </a:rPr>
                <a:t>Mirror &amp; CCD</a:t>
              </a:r>
              <a:endParaRPr lang="de-DE" sz="1050" dirty="0"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Rectangle 38"/>
            <p:cNvSpPr>
              <a:spLocks noChangeArrowheads="1"/>
            </p:cNvSpPr>
            <p:nvPr/>
          </p:nvSpPr>
          <p:spPr bwMode="auto">
            <a:xfrm>
              <a:off x="9965817" y="1805365"/>
              <a:ext cx="706438" cy="20002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200"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958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8" grpId="0"/>
      <p:bldP spid="73" grpId="0"/>
      <p:bldP spid="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9347509"/>
              </p:ext>
            </p:extLst>
          </p:nvPr>
        </p:nvGraphicFramePr>
        <p:xfrm>
          <a:off x="97155" y="1281646"/>
          <a:ext cx="7200901" cy="2595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2415">
                  <a:extLst>
                    <a:ext uri="{9D8B030D-6E8A-4147-A177-3AD203B41FA5}">
                      <a16:colId xmlns:a16="http://schemas.microsoft.com/office/drawing/2014/main" val="3496213046"/>
                    </a:ext>
                  </a:extLst>
                </a:gridCol>
                <a:gridCol w="709040">
                  <a:extLst>
                    <a:ext uri="{9D8B030D-6E8A-4147-A177-3AD203B41FA5}">
                      <a16:colId xmlns:a16="http://schemas.microsoft.com/office/drawing/2014/main" val="3670565958"/>
                    </a:ext>
                  </a:extLst>
                </a:gridCol>
                <a:gridCol w="1331770">
                  <a:extLst>
                    <a:ext uri="{9D8B030D-6E8A-4147-A177-3AD203B41FA5}">
                      <a16:colId xmlns:a16="http://schemas.microsoft.com/office/drawing/2014/main" val="321204632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330411140"/>
                    </a:ext>
                  </a:extLst>
                </a:gridCol>
                <a:gridCol w="1486995">
                  <a:extLst>
                    <a:ext uri="{9D8B030D-6E8A-4147-A177-3AD203B41FA5}">
                      <a16:colId xmlns:a16="http://schemas.microsoft.com/office/drawing/2014/main" val="171875915"/>
                    </a:ext>
                  </a:extLst>
                </a:gridCol>
                <a:gridCol w="1399081">
                  <a:extLst>
                    <a:ext uri="{9D8B030D-6E8A-4147-A177-3AD203B41FA5}">
                      <a16:colId xmlns:a16="http://schemas.microsoft.com/office/drawing/2014/main" val="3078666025"/>
                    </a:ext>
                  </a:extLst>
                </a:gridCol>
              </a:tblGrid>
              <a:tr h="6313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+mj-lt"/>
                        </a:rPr>
                        <a:t>Ion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>
                          <a:effectLst/>
                          <a:latin typeface="+mj-lt"/>
                        </a:rPr>
                        <a:t>A/q</a:t>
                      </a:r>
                      <a:endParaRPr lang="de-DE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+mj-lt"/>
                        </a:rPr>
                        <a:t>IH power</a:t>
                      </a:r>
                      <a:r>
                        <a:rPr lang="de-DE" sz="1800" baseline="0" dirty="0">
                          <a:effectLst/>
                          <a:latin typeface="+mj-lt"/>
                        </a:rPr>
                        <a:t> / </a:t>
                      </a:r>
                      <a:r>
                        <a:rPr lang="de-DE" sz="1800" dirty="0">
                          <a:effectLst/>
                          <a:latin typeface="+mj-lt"/>
                        </a:rPr>
                        <a:t>kW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+mj-lt"/>
                        </a:rPr>
                        <a:t>IH Tank</a:t>
                      </a:r>
                      <a:r>
                        <a:rPr lang="de-DE" sz="1800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de-DE" sz="1800" dirty="0">
                          <a:effectLst/>
                          <a:latin typeface="+mj-lt"/>
                        </a:rPr>
                        <a:t>/ V</a:t>
                      </a:r>
                      <a:r>
                        <a:rPr lang="de-DE" sz="1800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de-DE" sz="1800" dirty="0">
                          <a:effectLst/>
                          <a:latin typeface="+mj-lt"/>
                        </a:rPr>
                        <a:t>(</a:t>
                      </a:r>
                      <a:r>
                        <a:rPr lang="de-DE" sz="1800" dirty="0" err="1">
                          <a:effectLst/>
                          <a:latin typeface="+mj-lt"/>
                        </a:rPr>
                        <a:t>extrap</a:t>
                      </a:r>
                      <a:r>
                        <a:rPr lang="de-DE" sz="1800" dirty="0">
                          <a:effectLst/>
                          <a:latin typeface="+mj-lt"/>
                        </a:rPr>
                        <a:t>.)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+mj-lt"/>
                        </a:rPr>
                        <a:t>RFQ power / kW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+mj-lt"/>
                        </a:rPr>
                        <a:t>RFQ Tank / V</a:t>
                      </a:r>
                      <a:r>
                        <a:rPr lang="de-DE" sz="1800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dirty="0" err="1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extrap</a:t>
                      </a: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.)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11632528"/>
                  </a:ext>
                </a:extLst>
              </a:tr>
              <a:tr h="3273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aseline="30000" dirty="0">
                          <a:effectLst/>
                          <a:latin typeface="+mj-lt"/>
                        </a:rPr>
                        <a:t>14</a:t>
                      </a:r>
                      <a:r>
                        <a:rPr lang="de-DE" sz="1800" dirty="0">
                          <a:effectLst/>
                          <a:latin typeface="+mj-lt"/>
                        </a:rPr>
                        <a:t>N</a:t>
                      </a:r>
                      <a:r>
                        <a:rPr lang="de-DE" sz="1800" baseline="30000" dirty="0">
                          <a:effectLst/>
                          <a:latin typeface="+mj-lt"/>
                        </a:rPr>
                        <a:t>7+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  <a:latin typeface="+mj-lt"/>
                        </a:rPr>
                        <a:t>2.00</a:t>
                      </a:r>
                      <a:endParaRPr lang="de-DE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6.10</a:t>
                      </a:r>
                      <a:endParaRPr lang="de-DE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6.2</a:t>
                      </a:r>
                      <a:endParaRPr lang="de-DE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993586800"/>
                  </a:ext>
                </a:extLst>
              </a:tr>
              <a:tr h="3273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aseline="30000">
                          <a:effectLst/>
                          <a:latin typeface="+mj-lt"/>
                        </a:rPr>
                        <a:t>58</a:t>
                      </a:r>
                      <a:r>
                        <a:rPr lang="de-DE" sz="1800">
                          <a:effectLst/>
                          <a:latin typeface="+mj-lt"/>
                        </a:rPr>
                        <a:t>Ni</a:t>
                      </a:r>
                      <a:r>
                        <a:rPr lang="de-DE" sz="1800" baseline="30000">
                          <a:effectLst/>
                          <a:latin typeface="+mj-lt"/>
                        </a:rPr>
                        <a:t>28+</a:t>
                      </a:r>
                      <a:endParaRPr lang="de-DE" sz="18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  <a:latin typeface="+mj-lt"/>
                        </a:rPr>
                        <a:t>2.07</a:t>
                      </a:r>
                      <a:endParaRPr lang="de-DE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6.25</a:t>
                      </a:r>
                      <a:endParaRPr lang="de-DE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6.7</a:t>
                      </a:r>
                      <a:endParaRPr lang="de-DE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85815499"/>
                  </a:ext>
                </a:extLst>
              </a:tr>
              <a:tr h="3273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aseline="30000" dirty="0">
                          <a:effectLst/>
                          <a:latin typeface="+mj-lt"/>
                        </a:rPr>
                        <a:t>18</a:t>
                      </a:r>
                      <a:r>
                        <a:rPr lang="de-DE" sz="1800" dirty="0">
                          <a:effectLst/>
                          <a:latin typeface="+mj-lt"/>
                        </a:rPr>
                        <a:t>O</a:t>
                      </a:r>
                      <a:r>
                        <a:rPr lang="de-DE" sz="1800" baseline="30000" dirty="0">
                          <a:effectLst/>
                          <a:latin typeface="+mj-lt"/>
                        </a:rPr>
                        <a:t>8+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  <a:latin typeface="+mj-lt"/>
                        </a:rPr>
                        <a:t>2.25</a:t>
                      </a:r>
                      <a:endParaRPr lang="de-DE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130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6.85</a:t>
                      </a:r>
                      <a:endParaRPr lang="de-DE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(7.0)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349386371"/>
                  </a:ext>
                </a:extLst>
              </a:tr>
              <a:tr h="3273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aseline="30000" dirty="0">
                          <a:effectLst/>
                          <a:latin typeface="+mj-lt"/>
                        </a:rPr>
                        <a:t>40</a:t>
                      </a:r>
                      <a:r>
                        <a:rPr lang="de-DE" sz="1800" dirty="0">
                          <a:effectLst/>
                          <a:latin typeface="+mj-lt"/>
                        </a:rPr>
                        <a:t>Ar</a:t>
                      </a:r>
                      <a:r>
                        <a:rPr lang="de-DE" sz="1800" baseline="30000" dirty="0">
                          <a:effectLst/>
                          <a:latin typeface="+mj-lt"/>
                        </a:rPr>
                        <a:t>18+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  <a:latin typeface="+mj-lt"/>
                        </a:rPr>
                        <a:t>2.22</a:t>
                      </a:r>
                      <a:endParaRPr lang="de-DE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125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(6.77)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(6.9)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62894190"/>
                  </a:ext>
                </a:extLst>
              </a:tr>
              <a:tr h="3273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aseline="30000" dirty="0">
                          <a:effectLst/>
                          <a:latin typeface="+mj-lt"/>
                        </a:rPr>
                        <a:t>238</a:t>
                      </a:r>
                      <a:r>
                        <a:rPr lang="de-DE" sz="1800" dirty="0">
                          <a:effectLst/>
                          <a:latin typeface="+mj-lt"/>
                        </a:rPr>
                        <a:t>U</a:t>
                      </a:r>
                      <a:r>
                        <a:rPr lang="de-DE" sz="1800" baseline="30000" dirty="0">
                          <a:effectLst/>
                          <a:latin typeface="+mj-lt"/>
                        </a:rPr>
                        <a:t>91+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  <a:latin typeface="+mj-lt"/>
                        </a:rPr>
                        <a:t>2.61</a:t>
                      </a:r>
                      <a:endParaRPr lang="de-DE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175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(7.95)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(8.1)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09743630"/>
                  </a:ext>
                </a:extLst>
              </a:tr>
              <a:tr h="3273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aseline="30000" dirty="0">
                          <a:effectLst/>
                          <a:latin typeface="+mj-lt"/>
                        </a:rPr>
                        <a:t>86</a:t>
                      </a:r>
                      <a:r>
                        <a:rPr lang="de-DE" sz="1800" baseline="0" dirty="0">
                          <a:effectLst/>
                          <a:latin typeface="+mj-lt"/>
                        </a:rPr>
                        <a:t>Kr</a:t>
                      </a:r>
                      <a:r>
                        <a:rPr lang="de-DE" sz="1800" baseline="30000" dirty="0">
                          <a:effectLst/>
                          <a:latin typeface="+mj-lt"/>
                        </a:rPr>
                        <a:t>33+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="1" dirty="0">
                          <a:effectLst/>
                          <a:latin typeface="+mj-lt"/>
                        </a:rPr>
                        <a:t>2.61</a:t>
                      </a:r>
                      <a:endParaRPr lang="de-DE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7.85</a:t>
                      </a:r>
                      <a:endParaRPr lang="de-DE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(8.1)</a:t>
                      </a:r>
                      <a:endParaRPr lang="de-DE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95741441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06840" y="2256348"/>
            <a:ext cx="3300904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err="1">
                <a:solidFill>
                  <a:srgbClr val="00B050"/>
                </a:solidFill>
              </a:rPr>
              <a:t>abgebremste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Ionen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gemessen</a:t>
            </a:r>
            <a:endParaRPr lang="en-US" dirty="0">
              <a:solidFill>
                <a:srgbClr val="00B050"/>
              </a:solidFill>
            </a:endParaRPr>
          </a:p>
          <a:p>
            <a:pPr algn="l"/>
            <a:r>
              <a:rPr lang="en-US" dirty="0"/>
              <a:t>(</a:t>
            </a:r>
            <a:r>
              <a:rPr lang="en-US" dirty="0" err="1"/>
              <a:t>extrapolierte</a:t>
            </a:r>
            <a:r>
              <a:rPr lang="en-US" dirty="0"/>
              <a:t> Amplitude)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5366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Commissioning alternative I (reduced scope)</a:t>
            </a:r>
            <a:endParaRPr lang="de-DE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6CED2A18-9F43-791F-3344-E1C6005E6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6" y="1158388"/>
            <a:ext cx="5563578" cy="2437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1) Can we have “offline” D+ @ 4 MeV/u?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rapid commissioning without GSI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beamtime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added bonus: available for other purposes, e.g. machine studies at ESR or HEST</a:t>
            </a:r>
          </a:p>
          <a:p>
            <a:r>
              <a:rPr lang="en-DE" sz="22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but cyclotrons or IH setups are costly and have no direct scientific benefit for GSI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47783" y="3469217"/>
            <a:ext cx="5200418" cy="3112022"/>
            <a:chOff x="147783" y="3469217"/>
            <a:chExt cx="5200418" cy="3112022"/>
          </a:xfrm>
        </p:grpSpPr>
        <p:grpSp>
          <p:nvGrpSpPr>
            <p:cNvPr id="7" name="Group 6"/>
            <p:cNvGrpSpPr/>
            <p:nvPr/>
          </p:nvGrpSpPr>
          <p:grpSpPr>
            <a:xfrm>
              <a:off x="587683" y="3469217"/>
              <a:ext cx="4320618" cy="2575626"/>
              <a:chOff x="4931806" y="1882863"/>
              <a:chExt cx="4081567" cy="2209827"/>
            </a:xfrm>
          </p:grpSpPr>
          <p:pic>
            <p:nvPicPr>
              <p:cNvPr id="9" name="Picture 1" descr="page1image37586768">
                <a:extLst>
                  <a:ext uri="{FF2B5EF4-FFF2-40B4-BE49-F238E27FC236}">
                    <a16:creationId xmlns:a16="http://schemas.microsoft.com/office/drawing/2014/main" id="{CA4C013F-0637-8E94-3CB8-33730E6F4C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31806" y="1882863"/>
                <a:ext cx="4081567" cy="2209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0DF2D7-A69F-B4CF-9874-AA50A5D14E74}"/>
                  </a:ext>
                </a:extLst>
              </p:cNvPr>
              <p:cNvSpPr txBox="1"/>
              <p:nvPr/>
            </p:nvSpPr>
            <p:spPr>
              <a:xfrm>
                <a:off x="5014449" y="1963327"/>
                <a:ext cx="383298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DE" sz="1200" dirty="0"/>
                  <a:t>http://cyclomed.tech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65EA22-FDE1-6802-09DC-EF600977E251}"/>
                </a:ext>
              </a:extLst>
            </p:cNvPr>
            <p:cNvSpPr txBox="1"/>
            <p:nvPr/>
          </p:nvSpPr>
          <p:spPr>
            <a:xfrm>
              <a:off x="147783" y="5842575"/>
              <a:ext cx="520041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fontAlgn="base"/>
              <a:r>
                <a:rPr lang="en-GB" sz="1400" b="1" i="1" u="none" strike="noStrike" dirty="0">
                  <a:solidFill>
                    <a:srgbClr val="452A79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Development of a superconducting magnet for a compact Cyclotron for radioisotope production.</a:t>
              </a:r>
            </a:p>
            <a:p>
              <a:pPr algn="l" fontAlgn="base"/>
              <a:r>
                <a:rPr lang="en-GB" sz="1400" b="0" i="1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Luis García-</a:t>
              </a:r>
              <a:r>
                <a:rPr lang="en-GB" sz="1400" b="0" i="1" u="none" strike="noStrike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Tabarés</a:t>
              </a:r>
              <a:r>
                <a:rPr lang="en-GB" sz="1400" b="0" i="1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Pablo </a:t>
              </a:r>
              <a:r>
                <a:rPr lang="en-GB" sz="1400" b="0" i="1" u="none" strike="noStrike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Abramian</a:t>
              </a:r>
              <a:r>
                <a:rPr lang="en-GB" sz="1400" b="0" i="1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Jesús Calero, José L. Gutiérrez…</a:t>
              </a:r>
            </a:p>
          </p:txBody>
        </p:sp>
      </p:grpSp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6CED2A18-9F43-791F-3344-E1C6005E6FA6}"/>
              </a:ext>
            </a:extLst>
          </p:cNvPr>
          <p:cNvSpPr txBox="1">
            <a:spLocks/>
          </p:cNvSpPr>
          <p:nvPr/>
        </p:nvSpPr>
        <p:spPr>
          <a:xfrm>
            <a:off x="5660616" y="3741645"/>
            <a:ext cx="6347996" cy="3005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2) Can we reduce the scope of HITRAP?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HITRAP decelerates to 6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/u without cooling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EBIT and S-EBIT deliver HCI offline</a:t>
            </a:r>
          </a:p>
          <a:p>
            <a:pPr marL="0" indent="0">
              <a:buNone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	still needs commissioning</a:t>
            </a:r>
          </a:p>
          <a:p>
            <a:pPr marL="0" indent="0">
              <a:buNone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	10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cooled U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92+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not possible, but</a:t>
            </a:r>
            <a:r>
              <a:rPr lang="en-DE" sz="22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DE" sz="22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low intensity experiments possible</a:t>
            </a:r>
          </a:p>
          <a:p>
            <a:r>
              <a:rPr lang="en-DE" sz="22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HCI cooling for full scope can still be developed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6"/>
          <a:stretch>
            <a:fillRect/>
          </a:stretch>
        </p:blipFill>
        <p:spPr bwMode="auto">
          <a:xfrm>
            <a:off x="5692104" y="1132664"/>
            <a:ext cx="6461140" cy="233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963869" y="1178479"/>
            <a:ext cx="1200505" cy="26307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10202293" y="1694945"/>
            <a:ext cx="1806319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200" dirty="0"/>
              <a:t>Experiments</a:t>
            </a:r>
            <a:endParaRPr lang="de-DE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7024523" y="1694945"/>
            <a:ext cx="2315675" cy="4308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200" dirty="0"/>
              <a:t>EBIT or S-EBIT</a:t>
            </a:r>
            <a:endParaRPr lang="de-DE" sz="2200" dirty="0"/>
          </a:p>
        </p:txBody>
      </p:sp>
      <p:sp>
        <p:nvSpPr>
          <p:cNvPr id="16" name="Rechteckiger Pfeil 7"/>
          <p:cNvSpPr/>
          <p:nvPr/>
        </p:nvSpPr>
        <p:spPr>
          <a:xfrm rot="5400000" flipH="1">
            <a:off x="11114150" y="2324143"/>
            <a:ext cx="868991" cy="621293"/>
          </a:xfrm>
          <a:prstGeom prst="bentArrow">
            <a:avLst>
              <a:gd name="adj1" fmla="val 22627"/>
              <a:gd name="adj2" fmla="val 25000"/>
              <a:gd name="adj3" fmla="val 25000"/>
              <a:gd name="adj4" fmla="val 43750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9292645" y="1769414"/>
            <a:ext cx="695122" cy="281948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012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HITRAP facility overview</a:t>
            </a:r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70C2EF-5EBA-4DD7-83A9-84B6EC959CE8}"/>
              </a:ext>
            </a:extLst>
          </p:cNvPr>
          <p:cNvSpPr txBox="1"/>
          <p:nvPr/>
        </p:nvSpPr>
        <p:spPr>
          <a:xfrm>
            <a:off x="1430513" y="4233124"/>
            <a:ext cx="2073991" cy="415498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IH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0C2EF-5EBA-4DD7-83A9-84B6EC959CE8}"/>
              </a:ext>
            </a:extLst>
          </p:cNvPr>
          <p:cNvSpPr txBox="1"/>
          <p:nvPr/>
        </p:nvSpPr>
        <p:spPr>
          <a:xfrm>
            <a:off x="6370710" y="4233124"/>
            <a:ext cx="2073991" cy="415498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RF Quadrupole</a:t>
            </a:r>
          </a:p>
        </p:txBody>
      </p:sp>
      <p:sp>
        <p:nvSpPr>
          <p:cNvPr id="7" name="Right Arrow 14">
            <a:extLst>
              <a:ext uri="{FF2B5EF4-FFF2-40B4-BE49-F238E27FC236}">
                <a16:creationId xmlns:a16="http://schemas.microsoft.com/office/drawing/2014/main" id="{ADAA3C94-C111-45B9-8681-2681BA914AFA}"/>
              </a:ext>
            </a:extLst>
          </p:cNvPr>
          <p:cNvSpPr/>
          <p:nvPr/>
        </p:nvSpPr>
        <p:spPr>
          <a:xfrm>
            <a:off x="665389" y="4353961"/>
            <a:ext cx="661499" cy="142876"/>
          </a:xfrm>
          <a:prstGeom prst="rightArrow">
            <a:avLst>
              <a:gd name="adj1" fmla="val 50000"/>
              <a:gd name="adj2" fmla="val 134114"/>
            </a:avLst>
          </a:prstGeom>
          <a:solidFill>
            <a:srgbClr val="C00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881351" y="4369435"/>
            <a:ext cx="1322998" cy="142876"/>
            <a:chOff x="3729773" y="2605142"/>
            <a:chExt cx="1322998" cy="142876"/>
          </a:xfrm>
        </p:grpSpPr>
        <p:sp>
          <p:nvSpPr>
            <p:cNvPr id="9" name="Right Arrow 14">
              <a:extLst>
                <a:ext uri="{FF2B5EF4-FFF2-40B4-BE49-F238E27FC236}">
                  <a16:creationId xmlns:a16="http://schemas.microsoft.com/office/drawing/2014/main" id="{ADAA3C94-C111-45B9-8681-2681BA914AFA}"/>
                </a:ext>
              </a:extLst>
            </p:cNvPr>
            <p:cNvSpPr/>
            <p:nvPr/>
          </p:nvSpPr>
          <p:spPr>
            <a:xfrm>
              <a:off x="4391272" y="2605142"/>
              <a:ext cx="661499" cy="142876"/>
            </a:xfrm>
            <a:prstGeom prst="rightArrow">
              <a:avLst>
                <a:gd name="adj1" fmla="val 50000"/>
                <a:gd name="adj2" fmla="val 134114"/>
              </a:avLst>
            </a:prstGeom>
            <a:solidFill>
              <a:srgbClr val="FFC00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14">
              <a:extLst>
                <a:ext uri="{FF2B5EF4-FFF2-40B4-BE49-F238E27FC236}">
                  <a16:creationId xmlns:a16="http://schemas.microsoft.com/office/drawing/2014/main" id="{ADAA3C94-C111-45B9-8681-2681BA914AFA}"/>
                </a:ext>
              </a:extLst>
            </p:cNvPr>
            <p:cNvSpPr/>
            <p:nvPr/>
          </p:nvSpPr>
          <p:spPr>
            <a:xfrm>
              <a:off x="3729773" y="2605142"/>
              <a:ext cx="661499" cy="142876"/>
            </a:xfrm>
            <a:prstGeom prst="rightArrow">
              <a:avLst>
                <a:gd name="adj1" fmla="val 50000"/>
                <a:gd name="adj2" fmla="val 134114"/>
              </a:avLst>
            </a:prstGeom>
            <a:solidFill>
              <a:srgbClr val="C0000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927022" y="4369435"/>
            <a:ext cx="1984497" cy="150262"/>
            <a:chOff x="8565285" y="2955413"/>
            <a:chExt cx="1984497" cy="150262"/>
          </a:xfrm>
        </p:grpSpPr>
        <p:sp>
          <p:nvSpPr>
            <p:cNvPr id="11" name="Right Arrow 14">
              <a:extLst>
                <a:ext uri="{FF2B5EF4-FFF2-40B4-BE49-F238E27FC236}">
                  <a16:creationId xmlns:a16="http://schemas.microsoft.com/office/drawing/2014/main" id="{ADAA3C94-C111-45B9-8681-2681BA914AFA}"/>
                </a:ext>
              </a:extLst>
            </p:cNvPr>
            <p:cNvSpPr/>
            <p:nvPr/>
          </p:nvSpPr>
          <p:spPr>
            <a:xfrm>
              <a:off x="8565285" y="2962799"/>
              <a:ext cx="661499" cy="142876"/>
            </a:xfrm>
            <a:prstGeom prst="rightArrow">
              <a:avLst>
                <a:gd name="adj1" fmla="val 50000"/>
                <a:gd name="adj2" fmla="val 134114"/>
              </a:avLst>
            </a:prstGeom>
            <a:solidFill>
              <a:srgbClr val="C0000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4">
              <a:extLst>
                <a:ext uri="{FF2B5EF4-FFF2-40B4-BE49-F238E27FC236}">
                  <a16:creationId xmlns:a16="http://schemas.microsoft.com/office/drawing/2014/main" id="{ADAA3C94-C111-45B9-8681-2681BA914AFA}"/>
                </a:ext>
              </a:extLst>
            </p:cNvPr>
            <p:cNvSpPr/>
            <p:nvPr/>
          </p:nvSpPr>
          <p:spPr>
            <a:xfrm>
              <a:off x="9226784" y="2959106"/>
              <a:ext cx="661499" cy="142876"/>
            </a:xfrm>
            <a:prstGeom prst="rightArrow">
              <a:avLst>
                <a:gd name="adj1" fmla="val 50000"/>
                <a:gd name="adj2" fmla="val 134114"/>
              </a:avLst>
            </a:prstGeom>
            <a:solidFill>
              <a:srgbClr val="FFC00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" name="Right Arrow 14">
              <a:extLst>
                <a:ext uri="{FF2B5EF4-FFF2-40B4-BE49-F238E27FC236}">
                  <a16:creationId xmlns:a16="http://schemas.microsoft.com/office/drawing/2014/main" id="{ADAA3C94-C111-45B9-8681-2681BA914AFA}"/>
                </a:ext>
              </a:extLst>
            </p:cNvPr>
            <p:cNvSpPr/>
            <p:nvPr/>
          </p:nvSpPr>
          <p:spPr>
            <a:xfrm>
              <a:off x="9888283" y="2955413"/>
              <a:ext cx="661499" cy="142876"/>
            </a:xfrm>
            <a:prstGeom prst="rightArrow">
              <a:avLst>
                <a:gd name="adj1" fmla="val 50000"/>
                <a:gd name="adj2" fmla="val 134114"/>
              </a:avLst>
            </a:prstGeom>
            <a:solidFill>
              <a:srgbClr val="00B05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E118BA2-313C-47AE-A983-579A71074B9B}"/>
              </a:ext>
            </a:extLst>
          </p:cNvPr>
          <p:cNvSpPr txBox="1"/>
          <p:nvPr/>
        </p:nvSpPr>
        <p:spPr>
          <a:xfrm>
            <a:off x="322767" y="3758468"/>
            <a:ext cx="1494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4.03</a:t>
            </a:r>
            <a:r>
              <a:rPr lang="sr-Latn-RS" sz="2000" dirty="0"/>
              <a:t> </a:t>
            </a:r>
            <a:r>
              <a:rPr lang="en-US" sz="2000" dirty="0"/>
              <a:t>M</a:t>
            </a:r>
            <a:r>
              <a:rPr lang="sr-Latn-RS" sz="2000" dirty="0"/>
              <a:t>eV/u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118BA2-313C-47AE-A983-579A71074B9B}"/>
              </a:ext>
            </a:extLst>
          </p:cNvPr>
          <p:cNvSpPr txBox="1"/>
          <p:nvPr/>
        </p:nvSpPr>
        <p:spPr>
          <a:xfrm>
            <a:off x="3403680" y="3769516"/>
            <a:ext cx="2425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4.03</a:t>
            </a:r>
            <a:r>
              <a:rPr lang="en-US" sz="2000" dirty="0"/>
              <a:t> + </a:t>
            </a:r>
            <a:r>
              <a:rPr lang="en-US" sz="2000" dirty="0">
                <a:solidFill>
                  <a:srgbClr val="FFC000"/>
                </a:solidFill>
              </a:rPr>
              <a:t>0.495</a:t>
            </a:r>
            <a:r>
              <a:rPr lang="sr-Latn-RS" sz="2000" dirty="0"/>
              <a:t> </a:t>
            </a:r>
            <a:r>
              <a:rPr lang="en-US" sz="2000" dirty="0"/>
              <a:t>M</a:t>
            </a:r>
            <a:r>
              <a:rPr lang="sr-Latn-RS" sz="2000" dirty="0"/>
              <a:t>eV/u</a:t>
            </a:r>
            <a:endParaRPr 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118BA2-313C-47AE-A983-579A71074B9B}"/>
              </a:ext>
            </a:extLst>
          </p:cNvPr>
          <p:cNvSpPr txBox="1"/>
          <p:nvPr/>
        </p:nvSpPr>
        <p:spPr>
          <a:xfrm>
            <a:off x="8639020" y="3745146"/>
            <a:ext cx="3357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4.03</a:t>
            </a:r>
            <a:r>
              <a:rPr lang="en-US" sz="2000" dirty="0"/>
              <a:t> + </a:t>
            </a:r>
            <a:r>
              <a:rPr lang="en-US" sz="2000" dirty="0">
                <a:solidFill>
                  <a:srgbClr val="FFC000"/>
                </a:solidFill>
              </a:rPr>
              <a:t>0.495</a:t>
            </a:r>
            <a:r>
              <a:rPr lang="en-US" sz="2000" dirty="0"/>
              <a:t> + </a:t>
            </a:r>
            <a:r>
              <a:rPr lang="en-US" sz="2000" dirty="0">
                <a:solidFill>
                  <a:srgbClr val="00B050"/>
                </a:solidFill>
              </a:rPr>
              <a:t>0.006</a:t>
            </a:r>
            <a:r>
              <a:rPr lang="sr-Latn-RS" sz="2000" dirty="0"/>
              <a:t> </a:t>
            </a:r>
            <a:r>
              <a:rPr lang="en-US" sz="2000" dirty="0"/>
              <a:t>M</a:t>
            </a:r>
            <a:r>
              <a:rPr lang="sr-Latn-RS" sz="2000" dirty="0"/>
              <a:t>eV/u</a:t>
            </a:r>
            <a:endParaRPr lang="en-US" sz="2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B99147-C177-4A40-9D34-F412595A51B8}"/>
              </a:ext>
            </a:extLst>
          </p:cNvPr>
          <p:cNvSpPr txBox="1"/>
          <p:nvPr/>
        </p:nvSpPr>
        <p:spPr>
          <a:xfrm>
            <a:off x="3876142" y="5116492"/>
            <a:ext cx="1152881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Magnet +</a:t>
            </a:r>
          </a:p>
          <a:p>
            <a:pPr algn="ctr"/>
            <a:r>
              <a:rPr lang="en-US" dirty="0"/>
              <a:t>0.1 mm</a:t>
            </a:r>
          </a:p>
          <a:p>
            <a:pPr algn="ctr"/>
            <a:r>
              <a:rPr lang="en-US" dirty="0"/>
              <a:t>Slit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B99147-C177-4A40-9D34-F412595A51B8}"/>
              </a:ext>
            </a:extLst>
          </p:cNvPr>
          <p:cNvSpPr txBox="1"/>
          <p:nvPr/>
        </p:nvSpPr>
        <p:spPr>
          <a:xfrm>
            <a:off x="5165070" y="5130474"/>
            <a:ext cx="1056701" cy="369332"/>
          </a:xfrm>
          <a:prstGeom prst="rect">
            <a:avLst/>
          </a:prstGeom>
          <a:solidFill>
            <a:srgbClr val="FFC000"/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Detector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B99147-C177-4A40-9D34-F412595A51B8}"/>
              </a:ext>
            </a:extLst>
          </p:cNvPr>
          <p:cNvSpPr txBox="1"/>
          <p:nvPr/>
        </p:nvSpPr>
        <p:spPr>
          <a:xfrm>
            <a:off x="9717536" y="5116492"/>
            <a:ext cx="1056701" cy="369332"/>
          </a:xfrm>
          <a:prstGeom prst="rect">
            <a:avLst/>
          </a:prstGeom>
          <a:solidFill>
            <a:srgbClr val="FFC000"/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Detector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B99147-C177-4A40-9D34-F412595A51B8}"/>
              </a:ext>
            </a:extLst>
          </p:cNvPr>
          <p:cNvSpPr txBox="1"/>
          <p:nvPr/>
        </p:nvSpPr>
        <p:spPr>
          <a:xfrm>
            <a:off x="10914462" y="5116492"/>
            <a:ext cx="1056701" cy="369332"/>
          </a:xfrm>
          <a:prstGeom prst="rect">
            <a:avLst/>
          </a:prstGeom>
          <a:solidFill>
            <a:srgbClr val="00B050"/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Detector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B99147-C177-4A40-9D34-F412595A51B8}"/>
              </a:ext>
            </a:extLst>
          </p:cNvPr>
          <p:cNvSpPr txBox="1"/>
          <p:nvPr/>
        </p:nvSpPr>
        <p:spPr>
          <a:xfrm>
            <a:off x="8418397" y="5130474"/>
            <a:ext cx="1152881" cy="923330"/>
          </a:xfrm>
          <a:prstGeom prst="rect">
            <a:avLst/>
          </a:prstGeom>
          <a:solidFill>
            <a:srgbClr val="FFFF00"/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Magnet +</a:t>
            </a:r>
          </a:p>
          <a:p>
            <a:pPr algn="ctr"/>
            <a:r>
              <a:rPr lang="en-US" dirty="0"/>
              <a:t>0.1 mm</a:t>
            </a:r>
          </a:p>
          <a:p>
            <a:pPr algn="ctr"/>
            <a:r>
              <a:rPr lang="en-US" dirty="0"/>
              <a:t>Slit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70C2EF-5EBA-4DD7-83A9-84B6EC959CE8}"/>
              </a:ext>
            </a:extLst>
          </p:cNvPr>
          <p:cNvSpPr txBox="1"/>
          <p:nvPr/>
        </p:nvSpPr>
        <p:spPr>
          <a:xfrm>
            <a:off x="73672" y="4238605"/>
            <a:ext cx="498191" cy="369332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BB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B70C2EF-5EBA-4DD7-83A9-84B6EC959CE8}"/>
              </a:ext>
            </a:extLst>
          </p:cNvPr>
          <p:cNvSpPr txBox="1"/>
          <p:nvPr/>
        </p:nvSpPr>
        <p:spPr>
          <a:xfrm>
            <a:off x="5368933" y="4250848"/>
            <a:ext cx="498191" cy="369332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BB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22" y="4991242"/>
            <a:ext cx="956713" cy="133107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E118BA2-313C-47AE-A983-579A71074B9B}"/>
              </a:ext>
            </a:extLst>
          </p:cNvPr>
          <p:cNvSpPr txBox="1"/>
          <p:nvPr/>
        </p:nvSpPr>
        <p:spPr>
          <a:xfrm>
            <a:off x="1656182" y="5391797"/>
            <a:ext cx="1605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Rep. Rate</a:t>
            </a:r>
          </a:p>
          <a:p>
            <a:r>
              <a:rPr lang="en-US" dirty="0"/>
              <a:t>45-60 sec.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631672" y="4248740"/>
            <a:ext cx="94585" cy="366083"/>
            <a:chOff x="1203646" y="2780893"/>
            <a:chExt cx="94585" cy="847325"/>
          </a:xfrm>
          <a:solidFill>
            <a:schemeClr val="tx1"/>
          </a:solidFill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B70C2EF-5EBA-4DD7-83A9-84B6EC959CE8}"/>
                </a:ext>
              </a:extLst>
            </p:cNvPr>
            <p:cNvSpPr txBox="1"/>
            <p:nvPr/>
          </p:nvSpPr>
          <p:spPr>
            <a:xfrm>
              <a:off x="1203646" y="2780893"/>
              <a:ext cx="91392" cy="369332"/>
            </a:xfrm>
            <a:prstGeom prst="rect">
              <a:avLst/>
            </a:prstGeom>
            <a:grpFill/>
            <a:ln w="25400"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B70C2EF-5EBA-4DD7-83A9-84B6EC959CE8}"/>
                </a:ext>
              </a:extLst>
            </p:cNvPr>
            <p:cNvSpPr txBox="1"/>
            <p:nvPr/>
          </p:nvSpPr>
          <p:spPr>
            <a:xfrm>
              <a:off x="1206839" y="3258886"/>
              <a:ext cx="91392" cy="369332"/>
            </a:xfrm>
            <a:prstGeom prst="rect">
              <a:avLst/>
            </a:prstGeom>
            <a:grpFill/>
            <a:ln w="25400"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066429" y="4257094"/>
            <a:ext cx="94585" cy="366083"/>
            <a:chOff x="1203646" y="2780893"/>
            <a:chExt cx="94585" cy="847325"/>
          </a:xfrm>
          <a:solidFill>
            <a:schemeClr val="tx1"/>
          </a:solidFill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B70C2EF-5EBA-4DD7-83A9-84B6EC959CE8}"/>
                </a:ext>
              </a:extLst>
            </p:cNvPr>
            <p:cNvSpPr txBox="1"/>
            <p:nvPr/>
          </p:nvSpPr>
          <p:spPr>
            <a:xfrm>
              <a:off x="1203646" y="2780893"/>
              <a:ext cx="91392" cy="369332"/>
            </a:xfrm>
            <a:prstGeom prst="rect">
              <a:avLst/>
            </a:prstGeom>
            <a:grpFill/>
            <a:ln w="25400"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70C2EF-5EBA-4DD7-83A9-84B6EC959CE8}"/>
                </a:ext>
              </a:extLst>
            </p:cNvPr>
            <p:cNvSpPr txBox="1"/>
            <p:nvPr/>
          </p:nvSpPr>
          <p:spPr>
            <a:xfrm>
              <a:off x="1206839" y="3258886"/>
              <a:ext cx="91392" cy="369332"/>
            </a:xfrm>
            <a:prstGeom prst="rect">
              <a:avLst/>
            </a:prstGeom>
            <a:grpFill/>
            <a:ln w="25400"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8635827" y="4257094"/>
            <a:ext cx="94585" cy="366083"/>
            <a:chOff x="1203646" y="2780893"/>
            <a:chExt cx="94585" cy="847325"/>
          </a:xfrm>
          <a:solidFill>
            <a:schemeClr val="tx1"/>
          </a:solidFill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B70C2EF-5EBA-4DD7-83A9-84B6EC959CE8}"/>
                </a:ext>
              </a:extLst>
            </p:cNvPr>
            <p:cNvSpPr txBox="1"/>
            <p:nvPr/>
          </p:nvSpPr>
          <p:spPr>
            <a:xfrm>
              <a:off x="1203646" y="2780893"/>
              <a:ext cx="91392" cy="369332"/>
            </a:xfrm>
            <a:prstGeom prst="rect">
              <a:avLst/>
            </a:prstGeom>
            <a:grpFill/>
            <a:ln w="25400"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B70C2EF-5EBA-4DD7-83A9-84B6EC959CE8}"/>
                </a:ext>
              </a:extLst>
            </p:cNvPr>
            <p:cNvSpPr txBox="1"/>
            <p:nvPr/>
          </p:nvSpPr>
          <p:spPr>
            <a:xfrm>
              <a:off x="1206839" y="3258886"/>
              <a:ext cx="91392" cy="369332"/>
            </a:xfrm>
            <a:prstGeom prst="rect">
              <a:avLst/>
            </a:prstGeom>
            <a:grpFill/>
            <a:ln w="25400"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1136757" y="4282539"/>
            <a:ext cx="94585" cy="366083"/>
            <a:chOff x="1203646" y="2780893"/>
            <a:chExt cx="94585" cy="847325"/>
          </a:xfrm>
          <a:solidFill>
            <a:schemeClr val="tx1"/>
          </a:solidFill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B70C2EF-5EBA-4DD7-83A9-84B6EC959CE8}"/>
                </a:ext>
              </a:extLst>
            </p:cNvPr>
            <p:cNvSpPr txBox="1"/>
            <p:nvPr/>
          </p:nvSpPr>
          <p:spPr>
            <a:xfrm>
              <a:off x="1203646" y="2780893"/>
              <a:ext cx="91392" cy="369332"/>
            </a:xfrm>
            <a:prstGeom prst="rect">
              <a:avLst/>
            </a:prstGeom>
            <a:grpFill/>
            <a:ln w="25400"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B70C2EF-5EBA-4DD7-83A9-84B6EC959CE8}"/>
                </a:ext>
              </a:extLst>
            </p:cNvPr>
            <p:cNvSpPr txBox="1"/>
            <p:nvPr/>
          </p:nvSpPr>
          <p:spPr>
            <a:xfrm>
              <a:off x="1206839" y="3258886"/>
              <a:ext cx="91392" cy="369332"/>
            </a:xfrm>
            <a:prstGeom prst="rect">
              <a:avLst/>
            </a:prstGeom>
            <a:grpFill/>
            <a:ln w="25400"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2" name="Right Brace 61"/>
          <p:cNvSpPr/>
          <p:nvPr/>
        </p:nvSpPr>
        <p:spPr>
          <a:xfrm rot="16200000">
            <a:off x="4845013" y="3660620"/>
            <a:ext cx="420864" cy="2332652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Right Brace 62"/>
          <p:cNvSpPr/>
          <p:nvPr/>
        </p:nvSpPr>
        <p:spPr>
          <a:xfrm rot="16200000">
            <a:off x="9984348" y="3063434"/>
            <a:ext cx="420864" cy="3552766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B70C2EF-5EBA-4DD7-83A9-84B6EC959CE8}"/>
              </a:ext>
            </a:extLst>
          </p:cNvPr>
          <p:cNvSpPr txBox="1"/>
          <p:nvPr/>
        </p:nvSpPr>
        <p:spPr>
          <a:xfrm>
            <a:off x="11443774" y="4272183"/>
            <a:ext cx="679787" cy="369332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Trap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05877" y="1376962"/>
            <a:ext cx="2872647" cy="2125291"/>
            <a:chOff x="599431" y="1530168"/>
            <a:chExt cx="2285362" cy="1690796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31" y="1530168"/>
              <a:ext cx="2285362" cy="1690796"/>
            </a:xfrm>
            <a:prstGeom prst="rect">
              <a:avLst/>
            </a:prstGeom>
          </p:spPr>
        </p:pic>
        <p:sp>
          <p:nvSpPr>
            <p:cNvPr id="68" name="Oval 67"/>
            <p:cNvSpPr/>
            <p:nvPr/>
          </p:nvSpPr>
          <p:spPr>
            <a:xfrm rot="18054184">
              <a:off x="2198871" y="2194614"/>
              <a:ext cx="306581" cy="73027"/>
            </a:xfrm>
            <a:prstGeom prst="ellipse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BE118BA2-313C-47AE-A983-579A71074B9B}"/>
              </a:ext>
            </a:extLst>
          </p:cNvPr>
          <p:cNvSpPr txBox="1"/>
          <p:nvPr/>
        </p:nvSpPr>
        <p:spPr>
          <a:xfrm>
            <a:off x="8526006" y="1312592"/>
            <a:ext cx="33963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 10</a:t>
            </a:r>
            <a:r>
              <a:rPr lang="en-US" baseline="30000" dirty="0"/>
              <a:t>5</a:t>
            </a:r>
            <a:r>
              <a:rPr lang="en-US" dirty="0"/>
              <a:t> slow HCI </a:t>
            </a:r>
            <a:r>
              <a:rPr lang="en-DE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trap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transport &amp; deceleration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energy separation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trapping, cooling, extraction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Reached so far</a:t>
            </a:r>
          </a:p>
        </p:txBody>
      </p:sp>
      <p:sp>
        <p:nvSpPr>
          <p:cNvPr id="88" name="Rectangle 87"/>
          <p:cNvSpPr/>
          <p:nvPr/>
        </p:nvSpPr>
        <p:spPr>
          <a:xfrm>
            <a:off x="8526005" y="1267167"/>
            <a:ext cx="3366757" cy="447334"/>
          </a:xfrm>
          <a:prstGeom prst="rect">
            <a:avLst/>
          </a:prstGeom>
          <a:noFill/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89" name="Rectangle 88"/>
          <p:cNvSpPr/>
          <p:nvPr/>
        </p:nvSpPr>
        <p:spPr>
          <a:xfrm>
            <a:off x="8534179" y="2891278"/>
            <a:ext cx="1736995" cy="469279"/>
          </a:xfrm>
          <a:prstGeom prst="rect">
            <a:avLst/>
          </a:prstGeom>
          <a:noFill/>
          <a:ln w="508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64" name="Content Placeholder 3"/>
          <p:cNvSpPr>
            <a:spLocks noGrp="1"/>
          </p:cNvSpPr>
          <p:nvPr>
            <p:ph sz="half" idx="4294967295"/>
          </p:nvPr>
        </p:nvSpPr>
        <p:spPr>
          <a:xfrm>
            <a:off x="2784111" y="1396696"/>
            <a:ext cx="6488460" cy="221892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	in units of beamtime: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beam transport to the trap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trap operation     test run E057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extraction and mass separation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E057 with U</a:t>
            </a:r>
            <a:r>
              <a:rPr lang="en-US" sz="1800" baseline="30000" dirty="0"/>
              <a:t>91+</a:t>
            </a:r>
            <a:r>
              <a:rPr lang="en-US" sz="1800" dirty="0"/>
              <a:t>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DE" sz="1800" dirty="0"/>
              <a:t>…</a:t>
            </a:r>
            <a:endParaRPr lang="en-US" sz="2200" dirty="0"/>
          </a:p>
        </p:txBody>
      </p:sp>
      <p:sp>
        <p:nvSpPr>
          <p:cNvPr id="65" name="Right Brace 64"/>
          <p:cNvSpPr/>
          <p:nvPr/>
        </p:nvSpPr>
        <p:spPr>
          <a:xfrm>
            <a:off x="7122058" y="1882826"/>
            <a:ext cx="155448" cy="552450"/>
          </a:xfrm>
          <a:prstGeom prst="rightBrace">
            <a:avLst>
              <a:gd name="adj1" fmla="val 57352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9" name="Right Brace 68"/>
          <p:cNvSpPr/>
          <p:nvPr/>
        </p:nvSpPr>
        <p:spPr>
          <a:xfrm>
            <a:off x="7287941" y="2525113"/>
            <a:ext cx="155448" cy="552450"/>
          </a:xfrm>
          <a:prstGeom prst="rightBrace">
            <a:avLst>
              <a:gd name="adj1" fmla="val 57352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TextBox 69"/>
          <p:cNvSpPr txBox="1"/>
          <p:nvPr/>
        </p:nvSpPr>
        <p:spPr>
          <a:xfrm>
            <a:off x="7370049" y="1943607"/>
            <a:ext cx="813043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200" b="1" dirty="0">
                <a:solidFill>
                  <a:srgbClr val="0070C0"/>
                </a:solidFill>
              </a:rPr>
              <a:t>2024</a:t>
            </a:r>
            <a:endParaRPr lang="de-DE" sz="2200" b="1" dirty="0">
              <a:solidFill>
                <a:srgbClr val="0070C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590032" y="2585894"/>
            <a:ext cx="813043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200" b="1" dirty="0"/>
              <a:t>2025</a:t>
            </a:r>
            <a:endParaRPr lang="de-DE" sz="2200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6001E6D-2272-FD84-686B-02E78DAD27A3}"/>
              </a:ext>
            </a:extLst>
          </p:cNvPr>
          <p:cNvSpPr txBox="1"/>
          <p:nvPr/>
        </p:nvSpPr>
        <p:spPr>
          <a:xfrm>
            <a:off x="4955620" y="2125003"/>
            <a:ext cx="5706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Segoe UI Symbol"/>
                <a:ea typeface="Segoe UI Symbol"/>
              </a:rPr>
              <a:t>✔</a:t>
            </a:r>
            <a:endParaRPr lang="en-GB" sz="2000" b="1" dirty="0">
              <a:solidFill>
                <a:srgbClr val="00B050"/>
              </a:solidFill>
            </a:endParaRPr>
          </a:p>
        </p:txBody>
      </p:sp>
      <p:sp>
        <p:nvSpPr>
          <p:cNvPr id="73" name="Multiplication Sign 13">
            <a:extLst>
              <a:ext uri="{FF2B5EF4-FFF2-40B4-BE49-F238E27FC236}">
                <a16:creationId xmlns:a16="http://schemas.microsoft.com/office/drawing/2014/main" id="{9FB9FACD-EF9F-E6A9-74CA-4988C669281B}"/>
              </a:ext>
            </a:extLst>
          </p:cNvPr>
          <p:cNvSpPr/>
          <p:nvPr/>
        </p:nvSpPr>
        <p:spPr>
          <a:xfrm>
            <a:off x="6771324" y="2142860"/>
            <a:ext cx="284144" cy="316618"/>
          </a:xfrm>
          <a:prstGeom prst="mathMultiply">
            <a:avLst>
              <a:gd name="adj1" fmla="val 14217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E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6001E6D-2272-FD84-686B-02E78DAD27A3}"/>
              </a:ext>
            </a:extLst>
          </p:cNvPr>
          <p:cNvSpPr txBox="1"/>
          <p:nvPr/>
        </p:nvSpPr>
        <p:spPr>
          <a:xfrm>
            <a:off x="6197652" y="1801327"/>
            <a:ext cx="5706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Segoe UI Symbol"/>
                <a:ea typeface="Segoe UI Symbol"/>
              </a:rPr>
              <a:t>✔</a:t>
            </a:r>
            <a:endParaRPr lang="en-GB" sz="2000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1637" y="2764184"/>
            <a:ext cx="32573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dirty="0"/>
              <a:t>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6001E6D-2272-FD84-686B-02E78DAD27A3}"/>
              </a:ext>
            </a:extLst>
          </p:cNvPr>
          <p:cNvSpPr txBox="1"/>
          <p:nvPr/>
        </p:nvSpPr>
        <p:spPr>
          <a:xfrm>
            <a:off x="6740813" y="2464712"/>
            <a:ext cx="5706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Segoe UI Symbol"/>
                <a:ea typeface="Segoe UI Symbol"/>
              </a:rPr>
              <a:t>✔</a:t>
            </a:r>
            <a:endParaRPr lang="en-GB" sz="2000" b="1" dirty="0">
              <a:solidFill>
                <a:srgbClr val="00B050"/>
              </a:solidFill>
            </a:endParaRPr>
          </a:p>
        </p:txBody>
      </p:sp>
      <p:cxnSp>
        <p:nvCxnSpPr>
          <p:cNvPr id="76" name="Gerade Verbindung mit Pfeil 12">
            <a:extLst>
              <a:ext uri="{FF2B5EF4-FFF2-40B4-BE49-F238E27FC236}">
                <a16:creationId xmlns:a16="http://schemas.microsoft.com/office/drawing/2014/main" id="{C9A821D4-4156-40D1-B995-D1B4B867BB2D}"/>
              </a:ext>
            </a:extLst>
          </p:cNvPr>
          <p:cNvCxnSpPr>
            <a:cxnSpLocks/>
          </p:cNvCxnSpPr>
          <p:nvPr/>
        </p:nvCxnSpPr>
        <p:spPr>
          <a:xfrm>
            <a:off x="8540295" y="3337584"/>
            <a:ext cx="8173" cy="38017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mit Pfeil 12">
            <a:extLst>
              <a:ext uri="{FF2B5EF4-FFF2-40B4-BE49-F238E27FC236}">
                <a16:creationId xmlns:a16="http://schemas.microsoft.com/office/drawing/2014/main" id="{C9A821D4-4156-40D1-B995-D1B4B867BB2D}"/>
              </a:ext>
            </a:extLst>
          </p:cNvPr>
          <p:cNvCxnSpPr>
            <a:cxnSpLocks/>
          </p:cNvCxnSpPr>
          <p:nvPr/>
        </p:nvCxnSpPr>
        <p:spPr>
          <a:xfrm>
            <a:off x="11881437" y="1688976"/>
            <a:ext cx="0" cy="21418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7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 animBg="1"/>
      <p:bldP spid="74" grpId="0"/>
      <p:bldP spid="3" grpId="0"/>
      <p:bldP spid="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58359-3F87-F41C-945B-CCE238D61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Shutdown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en-US" dirty="0"/>
              <a:t> 2023-24</a:t>
            </a:r>
            <a:endParaRPr lang="en-DE" dirty="0"/>
          </a:p>
        </p:txBody>
      </p:sp>
      <p:grpSp>
        <p:nvGrpSpPr>
          <p:cNvPr id="4" name="Group 3"/>
          <p:cNvGrpSpPr/>
          <p:nvPr/>
        </p:nvGrpSpPr>
        <p:grpSpPr>
          <a:xfrm>
            <a:off x="4026925" y="2741149"/>
            <a:ext cx="726751" cy="400110"/>
            <a:chOff x="3987230" y="3172259"/>
            <a:chExt cx="726751" cy="40011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709DCC-9589-FEE9-0DCC-1EA23B963BD0}"/>
                </a:ext>
              </a:extLst>
            </p:cNvPr>
            <p:cNvSpPr txBox="1"/>
            <p:nvPr/>
          </p:nvSpPr>
          <p:spPr>
            <a:xfrm>
              <a:off x="3987230" y="3172259"/>
              <a:ext cx="5706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B050"/>
                  </a:solidFill>
                  <a:latin typeface="Segoe UI Symbol"/>
                  <a:ea typeface="Segoe UI Symbol"/>
                </a:rPr>
                <a:t>✔</a:t>
              </a:r>
              <a:endParaRPr lang="en-GB" sz="2000" b="1" dirty="0">
                <a:solidFill>
                  <a:srgbClr val="00B050"/>
                </a:solidFill>
              </a:endParaRPr>
            </a:p>
          </p:txBody>
        </p:sp>
        <p:sp>
          <p:nvSpPr>
            <p:cNvPr id="12" name="Multiplication Sign 13">
              <a:extLst>
                <a:ext uri="{FF2B5EF4-FFF2-40B4-BE49-F238E27FC236}">
                  <a16:creationId xmlns:a16="http://schemas.microsoft.com/office/drawing/2014/main" id="{9FB9FACD-EF9F-E6A9-74CA-4988C669281B}"/>
                </a:ext>
              </a:extLst>
            </p:cNvPr>
            <p:cNvSpPr/>
            <p:nvPr/>
          </p:nvSpPr>
          <p:spPr>
            <a:xfrm>
              <a:off x="4429837" y="3226790"/>
              <a:ext cx="284144" cy="316618"/>
            </a:xfrm>
            <a:prstGeom prst="mathMultiply">
              <a:avLst>
                <a:gd name="adj1" fmla="val 14217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DE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0A52487-582B-42B8-CE2A-1790EEE49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6"/>
          <a:stretch>
            <a:fillRect/>
          </a:stretch>
        </p:blipFill>
        <p:spPr bwMode="auto">
          <a:xfrm>
            <a:off x="1770179" y="2814889"/>
            <a:ext cx="10428323" cy="377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41A72-2699-04A5-6980-30C429D9B3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117" y="1355461"/>
            <a:ext cx="5023821" cy="5081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Preparation for beam time ‘24</a:t>
            </a:r>
          </a:p>
          <a:p>
            <a:r>
              <a:rPr lang="en-US" dirty="0"/>
              <a:t>detector development</a:t>
            </a:r>
          </a:p>
          <a:p>
            <a:r>
              <a:rPr lang="en-US" dirty="0"/>
              <a:t>e-cooling development</a:t>
            </a:r>
          </a:p>
          <a:p>
            <a:r>
              <a:rPr lang="en-DE" dirty="0"/>
              <a:t>CS expansion to GTR5</a:t>
            </a:r>
            <a:endParaRPr lang="en-US" dirty="0"/>
          </a:p>
          <a:p>
            <a:r>
              <a:rPr lang="en-US" dirty="0"/>
              <a:t>stabilization IH amplitude</a:t>
            </a:r>
            <a:endParaRPr lang="en-DE" dirty="0"/>
          </a:p>
        </p:txBody>
      </p:sp>
      <p:sp>
        <p:nvSpPr>
          <p:cNvPr id="21" name="Bent Arrow 20">
            <a:extLst>
              <a:ext uri="{FF2B5EF4-FFF2-40B4-BE49-F238E27FC236}">
                <a16:creationId xmlns:a16="http://schemas.microsoft.com/office/drawing/2014/main" id="{D4BC1157-43DE-9983-C176-C17FC0CC6276}"/>
              </a:ext>
            </a:extLst>
          </p:cNvPr>
          <p:cNvSpPr/>
          <p:nvPr/>
        </p:nvSpPr>
        <p:spPr>
          <a:xfrm rot="10800000">
            <a:off x="10982239" y="3660550"/>
            <a:ext cx="585624" cy="1861654"/>
          </a:xfrm>
          <a:prstGeom prst="bentArrow">
            <a:avLst>
              <a:gd name="adj1" fmla="val 17039"/>
              <a:gd name="adj2" fmla="val 21861"/>
              <a:gd name="adj3" fmla="val 34410"/>
              <a:gd name="adj4" fmla="val 47065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r-Latn-RS">
              <a:solidFill>
                <a:schemeClr val="tx1"/>
              </a:solidFill>
            </a:endParaRPr>
          </a:p>
        </p:txBody>
      </p:sp>
      <p:sp>
        <p:nvSpPr>
          <p:cNvPr id="22" name="Bent Arrow 21">
            <a:extLst>
              <a:ext uri="{FF2B5EF4-FFF2-40B4-BE49-F238E27FC236}">
                <a16:creationId xmlns:a16="http://schemas.microsoft.com/office/drawing/2014/main" id="{CC191735-6797-EF11-E0AC-F37A111286E1}"/>
              </a:ext>
            </a:extLst>
          </p:cNvPr>
          <p:cNvSpPr/>
          <p:nvPr/>
        </p:nvSpPr>
        <p:spPr>
          <a:xfrm rot="16200000" flipV="1">
            <a:off x="10437955" y="4319574"/>
            <a:ext cx="2463571" cy="1071153"/>
          </a:xfrm>
          <a:prstGeom prst="bentArrow">
            <a:avLst>
              <a:gd name="adj1" fmla="val 11014"/>
              <a:gd name="adj2" fmla="val 13826"/>
              <a:gd name="adj3" fmla="val 22359"/>
              <a:gd name="adj4" fmla="val 47065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r-Latn-RS">
              <a:solidFill>
                <a:schemeClr val="tx1"/>
              </a:solidFill>
            </a:endParaRPr>
          </a:p>
        </p:txBody>
      </p:sp>
      <p:pic>
        <p:nvPicPr>
          <p:cNvPr id="23" name="Picture 3" descr="http://www.google.rs/url?source=imglanding&amp;ct=img&amp;q=http://www.dreebit.com/en/products/dresden_ebit3_1/dresden_ebit3_1.jpg&amp;sa=X&amp;ei=mHmdT4H9DtHAswbvtaGHAQ&amp;ved=0CA0Q8wc4EQ&amp;usg=AFQjCNFwvuqeLZNldx8w7NtVH_5ij3UX4A">
            <a:extLst>
              <a:ext uri="{FF2B5EF4-FFF2-40B4-BE49-F238E27FC236}">
                <a16:creationId xmlns:a16="http://schemas.microsoft.com/office/drawing/2014/main" id="{D5E66803-0984-0F82-616E-5A4E71F1A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34164" y="2007560"/>
            <a:ext cx="916210" cy="80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9125FE0-856B-4352-E561-192746561D2C}"/>
              </a:ext>
            </a:extLst>
          </p:cNvPr>
          <p:cNvSpPr txBox="1"/>
          <p:nvPr/>
        </p:nvSpPr>
        <p:spPr>
          <a:xfrm>
            <a:off x="11016346" y="1317066"/>
            <a:ext cx="998991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DE" b="1" dirty="0"/>
              <a:t>EBIT</a:t>
            </a:r>
          </a:p>
          <a:p>
            <a:pPr algn="ctr"/>
            <a:r>
              <a:rPr lang="en-DE" b="1" dirty="0"/>
              <a:t>+ GTR7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75B662-907D-985D-67E8-5A130BC576A0}"/>
              </a:ext>
            </a:extLst>
          </p:cNvPr>
          <p:cNvSpPr txBox="1"/>
          <p:nvPr/>
        </p:nvSpPr>
        <p:spPr>
          <a:xfrm>
            <a:off x="5117490" y="6234581"/>
            <a:ext cx="100540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DE" b="1" dirty="0"/>
              <a:t>GTR1-4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181170-B4BB-3D2D-0FF1-400E7F6CE500}"/>
              </a:ext>
            </a:extLst>
          </p:cNvPr>
          <p:cNvSpPr txBox="1"/>
          <p:nvPr/>
        </p:nvSpPr>
        <p:spPr>
          <a:xfrm>
            <a:off x="9544371" y="6252391"/>
            <a:ext cx="80021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DE" b="1" dirty="0"/>
              <a:t>GTR5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D0C854-37A2-52F5-C3DC-57ED2F5A871A}"/>
              </a:ext>
            </a:extLst>
          </p:cNvPr>
          <p:cNvSpPr txBox="1"/>
          <p:nvPr/>
        </p:nvSpPr>
        <p:spPr>
          <a:xfrm>
            <a:off x="11349042" y="6215305"/>
            <a:ext cx="80021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DE" b="1" dirty="0"/>
              <a:t>GTR6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D0CB17C-FDAE-F8DA-5D94-98224B7F5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79" y="3660550"/>
            <a:ext cx="2589329" cy="1879175"/>
          </a:xfrm>
          <a:prstGeom prst="rect">
            <a:avLst/>
          </a:prstGeom>
        </p:spPr>
      </p:pic>
      <p:pic>
        <p:nvPicPr>
          <p:cNvPr id="54" name="Picture 8">
            <a:extLst>
              <a:ext uri="{FF2B5EF4-FFF2-40B4-BE49-F238E27FC236}">
                <a16:creationId xmlns:a16="http://schemas.microsoft.com/office/drawing/2014/main" id="{AE1E7AD4-05C8-44CB-A6A7-4EEAA54FE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286445" y="3504437"/>
            <a:ext cx="4442800" cy="1783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001E6D-2272-FD84-686B-02E78DAD27A3}"/>
              </a:ext>
            </a:extLst>
          </p:cNvPr>
          <p:cNvSpPr txBox="1"/>
          <p:nvPr/>
        </p:nvSpPr>
        <p:spPr>
          <a:xfrm>
            <a:off x="4151828" y="1815026"/>
            <a:ext cx="5706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Segoe UI Symbol"/>
                <a:ea typeface="Segoe UI Symbol"/>
              </a:rPr>
              <a:t>✔</a:t>
            </a:r>
            <a:endParaRPr lang="en-GB" sz="2000" b="1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E4EDFD-5AF2-6705-D939-11756467CF58}"/>
              </a:ext>
            </a:extLst>
          </p:cNvPr>
          <p:cNvSpPr txBox="1"/>
          <p:nvPr/>
        </p:nvSpPr>
        <p:spPr>
          <a:xfrm>
            <a:off x="4139189" y="2252714"/>
            <a:ext cx="5706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B050"/>
                </a:solidFill>
                <a:latin typeface="Segoe UI Symbol"/>
                <a:ea typeface="Segoe UI Symbol"/>
              </a:rPr>
              <a:t>✔</a:t>
            </a:r>
            <a:endParaRPr lang="en-GB" sz="2000" b="1" dirty="0">
              <a:solidFill>
                <a:srgbClr val="00B050"/>
              </a:solidFill>
            </a:endParaRPr>
          </a:p>
        </p:txBody>
      </p:sp>
      <p:sp>
        <p:nvSpPr>
          <p:cNvPr id="11" name="Multiplication Sign 13">
            <a:extLst>
              <a:ext uri="{FF2B5EF4-FFF2-40B4-BE49-F238E27FC236}">
                <a16:creationId xmlns:a16="http://schemas.microsoft.com/office/drawing/2014/main" id="{01E101EA-74BA-ECC7-2E60-79C171DD1360}"/>
              </a:ext>
            </a:extLst>
          </p:cNvPr>
          <p:cNvSpPr/>
          <p:nvPr/>
        </p:nvSpPr>
        <p:spPr>
          <a:xfrm>
            <a:off x="4295102" y="3205601"/>
            <a:ext cx="284144" cy="316618"/>
          </a:xfrm>
          <a:prstGeom prst="mathMultiply">
            <a:avLst>
              <a:gd name="adj1" fmla="val 14217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DE"/>
          </a:p>
        </p:txBody>
      </p:sp>
      <p:cxnSp>
        <p:nvCxnSpPr>
          <p:cNvPr id="55" name="Gerade Verbindung mit Pfeil 12">
            <a:extLst>
              <a:ext uri="{FF2B5EF4-FFF2-40B4-BE49-F238E27FC236}">
                <a16:creationId xmlns:a16="http://schemas.microsoft.com/office/drawing/2014/main" id="{C9A821D4-4156-40D1-B995-D1B4B867BB2D}"/>
              </a:ext>
            </a:extLst>
          </p:cNvPr>
          <p:cNvCxnSpPr>
            <a:cxnSpLocks/>
          </p:cNvCxnSpPr>
          <p:nvPr/>
        </p:nvCxnSpPr>
        <p:spPr>
          <a:xfrm>
            <a:off x="9058454" y="3504437"/>
            <a:ext cx="388899" cy="214801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12">
            <a:extLst>
              <a:ext uri="{FF2B5EF4-FFF2-40B4-BE49-F238E27FC236}">
                <a16:creationId xmlns:a16="http://schemas.microsoft.com/office/drawing/2014/main" id="{C9A821D4-4156-40D1-B995-D1B4B867BB2D}"/>
              </a:ext>
            </a:extLst>
          </p:cNvPr>
          <p:cNvCxnSpPr>
            <a:cxnSpLocks/>
          </p:cNvCxnSpPr>
          <p:nvPr/>
        </p:nvCxnSpPr>
        <p:spPr>
          <a:xfrm>
            <a:off x="9065269" y="3504437"/>
            <a:ext cx="785884" cy="209041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Grafik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3"/>
          <a:stretch/>
        </p:blipFill>
        <p:spPr>
          <a:xfrm>
            <a:off x="8889077" y="1484560"/>
            <a:ext cx="1685007" cy="1686321"/>
          </a:xfrm>
          <a:prstGeom prst="rect">
            <a:avLst/>
          </a:prstGeom>
        </p:spPr>
      </p:pic>
      <p:grpSp>
        <p:nvGrpSpPr>
          <p:cNvPr id="59" name="Gruppieren 19"/>
          <p:cNvGrpSpPr/>
          <p:nvPr/>
        </p:nvGrpSpPr>
        <p:grpSpPr>
          <a:xfrm rot="16200000">
            <a:off x="6110891" y="721279"/>
            <a:ext cx="1944519" cy="3212884"/>
            <a:chOff x="10283971" y="1877091"/>
            <a:chExt cx="2225041" cy="3351104"/>
          </a:xfrm>
        </p:grpSpPr>
        <p:pic>
          <p:nvPicPr>
            <p:cNvPr id="60" name="Grafik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70" r="33984" b="16168"/>
            <a:stretch/>
          </p:blipFill>
          <p:spPr>
            <a:xfrm>
              <a:off x="10283971" y="1877091"/>
              <a:ext cx="2225041" cy="3351104"/>
            </a:xfrm>
            <a:prstGeom prst="rect">
              <a:avLst/>
            </a:prstGeom>
          </p:spPr>
        </p:pic>
        <p:cxnSp>
          <p:nvCxnSpPr>
            <p:cNvPr id="61" name="Gerade Verbindung mit Pfeil 21"/>
            <p:cNvCxnSpPr/>
            <p:nvPr/>
          </p:nvCxnSpPr>
          <p:spPr>
            <a:xfrm rot="5400000">
              <a:off x="11103014" y="3786529"/>
              <a:ext cx="584340" cy="2616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2" name="Textfeld 22"/>
            <p:cNvSpPr txBox="1"/>
            <p:nvPr/>
          </p:nvSpPr>
          <p:spPr>
            <a:xfrm rot="5400000">
              <a:off x="11043778" y="3658055"/>
              <a:ext cx="939419" cy="387395"/>
            </a:xfrm>
            <a:prstGeom prst="rect">
              <a:avLst/>
            </a:prstGeom>
          </p:spPr>
          <p:txBody>
            <a:bodyPr vert="horz" wrap="square" lIns="121920" tIns="60960" rIns="121920" bIns="60960" rtlCol="0" anchor="t">
              <a:spAutoFit/>
            </a:bodyPr>
            <a:lstStyle/>
            <a:p>
              <a:pPr algn="l"/>
              <a:r>
                <a:rPr lang="de-DE" sz="1400" dirty="0">
                  <a:solidFill>
                    <a:srgbClr val="FF0000"/>
                  </a:solidFill>
                </a:rPr>
                <a:t>42mm</a:t>
              </a:r>
            </a:p>
          </p:txBody>
        </p:sp>
      </p:grpSp>
      <p:cxnSp>
        <p:nvCxnSpPr>
          <p:cNvPr id="63" name="Gerade Verbindung mit Pfeil 12">
            <a:extLst>
              <a:ext uri="{FF2B5EF4-FFF2-40B4-BE49-F238E27FC236}">
                <a16:creationId xmlns:a16="http://schemas.microsoft.com/office/drawing/2014/main" id="{C9A821D4-4156-40D1-B995-D1B4B867BB2D}"/>
              </a:ext>
            </a:extLst>
          </p:cNvPr>
          <p:cNvCxnSpPr>
            <a:cxnSpLocks/>
          </p:cNvCxnSpPr>
          <p:nvPr/>
        </p:nvCxnSpPr>
        <p:spPr>
          <a:xfrm>
            <a:off x="9065269" y="3522219"/>
            <a:ext cx="1203641" cy="201867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021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Electron cooling development &amp; Experiments</a:t>
            </a:r>
            <a:endParaRPr lang="de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625092-88C3-4FAD-9C44-95A6F0EB1B5D}"/>
              </a:ext>
            </a:extLst>
          </p:cNvPr>
          <p:cNvSpPr txBox="1"/>
          <p:nvPr/>
        </p:nvSpPr>
        <p:spPr>
          <a:xfrm>
            <a:off x="42128" y="1259189"/>
            <a:ext cx="6142067" cy="509370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/>
              <a:t>» like e</a:t>
            </a:r>
            <a:r>
              <a:rPr lang="en-GB" sz="2000" baseline="30000" dirty="0"/>
              <a:t>-</a:t>
            </a:r>
            <a:r>
              <a:rPr lang="en-GB" sz="2000" dirty="0"/>
              <a:t> cooling in a storage ring at extremely low-E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» an experiment with constant research demand</a:t>
            </a:r>
          </a:p>
          <a:p>
            <a:pPr>
              <a:spcAft>
                <a:spcPts val="600"/>
              </a:spcAft>
            </a:pPr>
            <a:r>
              <a:rPr lang="en-GB" i="1" dirty="0"/>
              <a:t>(now with a generation change of PhD students, TU-DA)</a:t>
            </a:r>
          </a:p>
          <a:p>
            <a:pPr>
              <a:spcAft>
                <a:spcPts val="600"/>
              </a:spcAft>
            </a:pPr>
            <a:endParaRPr lang="en-GB" i="1" dirty="0"/>
          </a:p>
          <a:p>
            <a:pPr>
              <a:spcAft>
                <a:spcPts val="600"/>
              </a:spcAft>
            </a:pPr>
            <a:endParaRPr lang="en-GB" i="1" dirty="0"/>
          </a:p>
          <a:p>
            <a:pPr>
              <a:spcAft>
                <a:spcPts val="600"/>
              </a:spcAft>
            </a:pPr>
            <a:endParaRPr lang="en-GB" i="1" dirty="0"/>
          </a:p>
          <a:p>
            <a:pPr>
              <a:spcAft>
                <a:spcPts val="600"/>
              </a:spcAft>
            </a:pPr>
            <a:endParaRPr lang="en-GB" i="1" dirty="0"/>
          </a:p>
          <a:p>
            <a:pPr>
              <a:spcAft>
                <a:spcPts val="600"/>
              </a:spcAft>
            </a:pPr>
            <a:endParaRPr lang="en-GB" i="1" dirty="0"/>
          </a:p>
          <a:p>
            <a:pPr>
              <a:spcAft>
                <a:spcPts val="600"/>
              </a:spcAft>
            </a:pPr>
            <a:endParaRPr lang="en-GB" i="1" dirty="0"/>
          </a:p>
          <a:p>
            <a:pPr>
              <a:spcAft>
                <a:spcPts val="600"/>
              </a:spcAft>
            </a:pPr>
            <a:endParaRPr lang="en-GB" i="1" dirty="0"/>
          </a:p>
          <a:p>
            <a:pPr>
              <a:spcAft>
                <a:spcPts val="600"/>
              </a:spcAft>
            </a:pPr>
            <a:endParaRPr lang="en-GB" i="1" dirty="0"/>
          </a:p>
          <a:p>
            <a:pPr>
              <a:spcAft>
                <a:spcPts val="600"/>
              </a:spcAft>
            </a:pPr>
            <a:endParaRPr lang="en-GB" i="1" dirty="0"/>
          </a:p>
          <a:p>
            <a:pPr>
              <a:spcAft>
                <a:spcPts val="600"/>
              </a:spcAft>
            </a:pPr>
            <a:r>
              <a:rPr lang="en-GB" sz="2000" i="1" dirty="0"/>
              <a:t>	</a:t>
            </a:r>
            <a:r>
              <a:rPr lang="en-GB" sz="2000" dirty="0"/>
              <a:t> » </a:t>
            </a:r>
            <a:r>
              <a:rPr lang="en-GB" sz="2000" u="sng" dirty="0"/>
              <a:t>major progress, first worldwide:</a:t>
            </a:r>
            <a:endParaRPr lang="en-GB" sz="2000" i="1" u="sng" dirty="0"/>
          </a:p>
          <a:p>
            <a:pPr>
              <a:spcAft>
                <a:spcPts val="600"/>
              </a:spcAft>
            </a:pPr>
            <a:r>
              <a:rPr lang="en-GB" sz="2000" i="1" dirty="0"/>
              <a:t>	</a:t>
            </a:r>
            <a:r>
              <a:rPr lang="en-GB" sz="2000" dirty="0"/>
              <a:t>ions	electrons	 cooling		online operation</a:t>
            </a:r>
          </a:p>
        </p:txBody>
      </p:sp>
      <p:grpSp>
        <p:nvGrpSpPr>
          <p:cNvPr id="11" name="Gruppieren 31"/>
          <p:cNvGrpSpPr/>
          <p:nvPr/>
        </p:nvGrpSpPr>
        <p:grpSpPr>
          <a:xfrm>
            <a:off x="102810" y="3627689"/>
            <a:ext cx="2029476" cy="573972"/>
            <a:chOff x="6597961" y="3806598"/>
            <a:chExt cx="2425679" cy="742113"/>
          </a:xfrm>
        </p:grpSpPr>
        <p:pic>
          <p:nvPicPr>
            <p:cNvPr id="12" name="Grafik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97961" y="3806598"/>
              <a:ext cx="848374" cy="742113"/>
            </a:xfrm>
            <a:prstGeom prst="rect">
              <a:avLst/>
            </a:prstGeom>
          </p:spPr>
        </p:pic>
        <p:sp>
          <p:nvSpPr>
            <p:cNvPr id="13" name="Textfeld 33"/>
            <p:cNvSpPr txBox="1"/>
            <p:nvPr/>
          </p:nvSpPr>
          <p:spPr>
            <a:xfrm>
              <a:off x="7327325" y="3954760"/>
              <a:ext cx="1696315" cy="47752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en-US" dirty="0"/>
                <a:t>20 kV</a:t>
              </a:r>
            </a:p>
          </p:txBody>
        </p:sp>
      </p:grpSp>
      <p:grpSp>
        <p:nvGrpSpPr>
          <p:cNvPr id="14" name="Gruppieren 34"/>
          <p:cNvGrpSpPr/>
          <p:nvPr/>
        </p:nvGrpSpPr>
        <p:grpSpPr>
          <a:xfrm>
            <a:off x="119525" y="4264836"/>
            <a:ext cx="1844870" cy="586662"/>
            <a:chOff x="6597961" y="4693385"/>
            <a:chExt cx="2205033" cy="758521"/>
          </a:xfrm>
        </p:grpSpPr>
        <p:pic>
          <p:nvPicPr>
            <p:cNvPr id="15" name="Grafik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7961" y="4693385"/>
              <a:ext cx="848374" cy="758521"/>
            </a:xfrm>
            <a:prstGeom prst="rect">
              <a:avLst/>
            </a:prstGeom>
          </p:spPr>
        </p:pic>
        <p:sp>
          <p:nvSpPr>
            <p:cNvPr id="16" name="Textfeld 36"/>
            <p:cNvSpPr txBox="1"/>
            <p:nvPr/>
          </p:nvSpPr>
          <p:spPr>
            <a:xfrm>
              <a:off x="7440357" y="4890924"/>
              <a:ext cx="1362637" cy="47752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en-US" dirty="0"/>
                <a:t>6 T</a:t>
              </a:r>
            </a:p>
          </p:txBody>
        </p:sp>
      </p:grpSp>
      <p:grpSp>
        <p:nvGrpSpPr>
          <p:cNvPr id="17" name="Gruppieren 37"/>
          <p:cNvGrpSpPr/>
          <p:nvPr/>
        </p:nvGrpSpPr>
        <p:grpSpPr>
          <a:xfrm>
            <a:off x="119521" y="4952795"/>
            <a:ext cx="1845200" cy="580066"/>
            <a:chOff x="6597961" y="5597892"/>
            <a:chExt cx="2205428" cy="749993"/>
          </a:xfrm>
        </p:grpSpPr>
        <p:pic>
          <p:nvPicPr>
            <p:cNvPr id="18" name="Grafik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7961" y="5597892"/>
              <a:ext cx="848374" cy="749993"/>
            </a:xfrm>
            <a:prstGeom prst="rect">
              <a:avLst/>
            </a:prstGeom>
          </p:spPr>
        </p:pic>
        <p:sp>
          <p:nvSpPr>
            <p:cNvPr id="19" name="Textfeld 39"/>
            <p:cNvSpPr txBox="1"/>
            <p:nvPr/>
          </p:nvSpPr>
          <p:spPr>
            <a:xfrm>
              <a:off x="7440752" y="5775231"/>
              <a:ext cx="1362637" cy="47752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en-US" dirty="0"/>
                <a:t>4 K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812613" y="2341359"/>
            <a:ext cx="4894501" cy="1414108"/>
            <a:chOff x="5976289" y="2773578"/>
            <a:chExt cx="4894501" cy="1414108"/>
          </a:xfrm>
        </p:grpSpPr>
        <p:pic>
          <p:nvPicPr>
            <p:cNvPr id="10" name="Grafik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76289" y="2855244"/>
              <a:ext cx="4894501" cy="1332442"/>
            </a:xfrm>
            <a:prstGeom prst="rect">
              <a:avLst/>
            </a:prstGeom>
          </p:spPr>
        </p:pic>
        <p:cxnSp>
          <p:nvCxnSpPr>
            <p:cNvPr id="20" name="Gerade Verbindung mit Pfeil 4"/>
            <p:cNvCxnSpPr/>
            <p:nvPr/>
          </p:nvCxnSpPr>
          <p:spPr>
            <a:xfrm flipV="1">
              <a:off x="7225639" y="2871854"/>
              <a:ext cx="2925082" cy="260194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43"/>
            <p:cNvSpPr txBox="1"/>
            <p:nvPr/>
          </p:nvSpPr>
          <p:spPr>
            <a:xfrm>
              <a:off x="6775862" y="2773578"/>
              <a:ext cx="1470063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en-US" dirty="0"/>
                <a:t>40 cm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786570" y="3873819"/>
            <a:ext cx="3668365" cy="1679053"/>
            <a:chOff x="3773494" y="3752949"/>
            <a:chExt cx="2519725" cy="1153307"/>
          </a:xfrm>
        </p:grpSpPr>
        <p:grpSp>
          <p:nvGrpSpPr>
            <p:cNvPr id="135" name="Group 134"/>
            <p:cNvGrpSpPr/>
            <p:nvPr/>
          </p:nvGrpSpPr>
          <p:grpSpPr>
            <a:xfrm>
              <a:off x="3773494" y="3752949"/>
              <a:ext cx="2519725" cy="995968"/>
              <a:chOff x="6137302" y="1515624"/>
              <a:chExt cx="2508250" cy="1154112"/>
            </a:xfrm>
          </p:grpSpPr>
          <p:sp>
            <p:nvSpPr>
              <p:cNvPr id="139" name="Freeform 2"/>
              <p:cNvSpPr>
                <a:spLocks/>
              </p:cNvSpPr>
              <p:nvPr/>
            </p:nvSpPr>
            <p:spPr bwMode="auto">
              <a:xfrm>
                <a:off x="6137302" y="1515624"/>
                <a:ext cx="2508250" cy="1154112"/>
              </a:xfrm>
              <a:custGeom>
                <a:avLst/>
                <a:gdLst/>
                <a:ahLst/>
                <a:cxnLst>
                  <a:cxn ang="0">
                    <a:pos x="0" y="4278"/>
                  </a:cxn>
                  <a:cxn ang="0">
                    <a:pos x="840" y="126"/>
                  </a:cxn>
                  <a:cxn ang="0">
                    <a:pos x="1620" y="4026"/>
                  </a:cxn>
                  <a:cxn ang="0">
                    <a:pos x="2737" y="3402"/>
                  </a:cxn>
                  <a:cxn ang="0">
                    <a:pos x="3828" y="4158"/>
                  </a:cxn>
                  <a:cxn ang="0">
                    <a:pos x="4861" y="3486"/>
                  </a:cxn>
                  <a:cxn ang="0">
                    <a:pos x="5977" y="4026"/>
                  </a:cxn>
                  <a:cxn ang="0">
                    <a:pos x="6708" y="30"/>
                  </a:cxn>
                  <a:cxn ang="0">
                    <a:pos x="7549" y="4206"/>
                  </a:cxn>
                </a:cxnLst>
                <a:rect l="0" t="0" r="r" b="b"/>
                <a:pathLst>
                  <a:path w="7549" h="4602">
                    <a:moveTo>
                      <a:pt x="0" y="4278"/>
                    </a:moveTo>
                    <a:cubicBezTo>
                      <a:pt x="285" y="2223"/>
                      <a:pt x="570" y="168"/>
                      <a:pt x="840" y="126"/>
                    </a:cubicBezTo>
                    <a:cubicBezTo>
                      <a:pt x="1110" y="84"/>
                      <a:pt x="1304" y="3480"/>
                      <a:pt x="1620" y="4026"/>
                    </a:cubicBezTo>
                    <a:cubicBezTo>
                      <a:pt x="1936" y="4572"/>
                      <a:pt x="2369" y="3380"/>
                      <a:pt x="2737" y="3402"/>
                    </a:cubicBezTo>
                    <a:cubicBezTo>
                      <a:pt x="3105" y="3424"/>
                      <a:pt x="3474" y="4144"/>
                      <a:pt x="3828" y="4158"/>
                    </a:cubicBezTo>
                    <a:cubicBezTo>
                      <a:pt x="4182" y="4172"/>
                      <a:pt x="4503" y="3508"/>
                      <a:pt x="4861" y="3486"/>
                    </a:cubicBezTo>
                    <a:cubicBezTo>
                      <a:pt x="5219" y="3464"/>
                      <a:pt x="5669" y="4602"/>
                      <a:pt x="5977" y="4026"/>
                    </a:cubicBezTo>
                    <a:cubicBezTo>
                      <a:pt x="6285" y="3450"/>
                      <a:pt x="6446" y="0"/>
                      <a:pt x="6708" y="30"/>
                    </a:cubicBezTo>
                    <a:cubicBezTo>
                      <a:pt x="6970" y="60"/>
                      <a:pt x="7409" y="3510"/>
                      <a:pt x="7549" y="420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0" name="Oval 3"/>
              <p:cNvSpPr>
                <a:spLocks noChangeArrowheads="1"/>
              </p:cNvSpPr>
              <p:nvPr/>
            </p:nvSpPr>
            <p:spPr bwMode="auto">
              <a:xfrm>
                <a:off x="7324702" y="2333136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 w="9525">
                <a:noFill/>
                <a:round/>
                <a:headEnd/>
                <a:tailEnd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1" name="Oval 4"/>
              <p:cNvSpPr>
                <a:spLocks noChangeArrowheads="1"/>
              </p:cNvSpPr>
              <p:nvPr/>
            </p:nvSpPr>
            <p:spPr bwMode="auto">
              <a:xfrm>
                <a:off x="7369152" y="2270695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 w="9525">
                <a:noFill/>
                <a:round/>
                <a:headEnd/>
                <a:tailEnd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2" name="Oval 5"/>
              <p:cNvSpPr>
                <a:spLocks noChangeArrowheads="1"/>
              </p:cNvSpPr>
              <p:nvPr/>
            </p:nvSpPr>
            <p:spPr bwMode="auto">
              <a:xfrm>
                <a:off x="7256440" y="2271224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 w="9525">
                <a:noFill/>
                <a:round/>
                <a:headEnd/>
                <a:tailEnd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3" name="Oval 6"/>
              <p:cNvSpPr>
                <a:spLocks noChangeArrowheads="1"/>
              </p:cNvSpPr>
              <p:nvPr/>
            </p:nvSpPr>
            <p:spPr bwMode="auto">
              <a:xfrm>
                <a:off x="7385027" y="2409336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 w="9525">
                <a:noFill/>
                <a:round/>
                <a:headEnd/>
                <a:tailEnd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4" name="Oval 7"/>
              <p:cNvSpPr>
                <a:spLocks noChangeArrowheads="1"/>
              </p:cNvSpPr>
              <p:nvPr/>
            </p:nvSpPr>
            <p:spPr bwMode="auto">
              <a:xfrm>
                <a:off x="7477102" y="2317261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 w="9525">
                <a:noFill/>
                <a:round/>
                <a:headEnd/>
                <a:tailEnd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5" name="Oval 8"/>
              <p:cNvSpPr>
                <a:spLocks noChangeArrowheads="1"/>
              </p:cNvSpPr>
              <p:nvPr/>
            </p:nvSpPr>
            <p:spPr bwMode="auto">
              <a:xfrm>
                <a:off x="7232627" y="2395049"/>
                <a:ext cx="108000" cy="108000"/>
              </a:xfrm>
              <a:prstGeom prst="ellipse">
                <a:avLst/>
              </a:prstGeom>
              <a:solidFill>
                <a:srgbClr val="C00000"/>
              </a:solidFill>
              <a:ln w="9525">
                <a:noFill/>
                <a:round/>
                <a:headEnd/>
                <a:tailEnd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6" name="Oval 9"/>
              <p:cNvSpPr>
                <a:spLocks noChangeArrowheads="1"/>
              </p:cNvSpPr>
              <p:nvPr/>
            </p:nvSpPr>
            <p:spPr bwMode="auto">
              <a:xfrm>
                <a:off x="7817901" y="2503048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92D05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prstShdw prst="shdw18" dist="17961" dir="13500000">
                  <a:srgbClr val="92D050">
                    <a:gamma/>
                    <a:shade val="60000"/>
                    <a:invGamma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7" name="Oval 10"/>
              <p:cNvSpPr>
                <a:spLocks noChangeArrowheads="1"/>
              </p:cNvSpPr>
              <p:nvPr/>
            </p:nvSpPr>
            <p:spPr bwMode="auto">
              <a:xfrm>
                <a:off x="7749639" y="2503048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92D05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prstShdw prst="shdw18" dist="17961" dir="13500000">
                  <a:srgbClr val="92D050">
                    <a:gamma/>
                    <a:shade val="60000"/>
                    <a:invGamma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8" name="Oval 11"/>
              <p:cNvSpPr>
                <a:spLocks noChangeArrowheads="1"/>
              </p:cNvSpPr>
              <p:nvPr/>
            </p:nvSpPr>
            <p:spPr bwMode="auto">
              <a:xfrm>
                <a:off x="7719476" y="2499311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92D05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prstShdw prst="shdw18" dist="17961" dir="13500000">
                  <a:srgbClr val="92D050">
                    <a:gamma/>
                    <a:shade val="60000"/>
                    <a:invGamma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9" name="Oval 12"/>
              <p:cNvSpPr>
                <a:spLocks noChangeArrowheads="1"/>
              </p:cNvSpPr>
              <p:nvPr/>
            </p:nvSpPr>
            <p:spPr bwMode="auto">
              <a:xfrm>
                <a:off x="7711539" y="2571311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92D05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prstShdw prst="shdw18" dist="17961" dir="13500000">
                  <a:srgbClr val="92D050">
                    <a:gamma/>
                    <a:shade val="60000"/>
                    <a:invGamma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0" name="Oval 13"/>
              <p:cNvSpPr>
                <a:spLocks noChangeArrowheads="1"/>
              </p:cNvSpPr>
              <p:nvPr/>
            </p:nvSpPr>
            <p:spPr bwMode="auto">
              <a:xfrm>
                <a:off x="7719476" y="2441136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92D05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prstShdw prst="shdw18" dist="17961" dir="13500000">
                  <a:srgbClr val="92D050">
                    <a:gamma/>
                    <a:shade val="60000"/>
                    <a:invGamma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1" name="Oval 14"/>
              <p:cNvSpPr>
                <a:spLocks noChangeArrowheads="1"/>
              </p:cNvSpPr>
              <p:nvPr/>
            </p:nvSpPr>
            <p:spPr bwMode="auto">
              <a:xfrm>
                <a:off x="7817902" y="2563373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92D05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prstShdw prst="shdw18" dist="17961" dir="13500000">
                  <a:srgbClr val="92D050">
                    <a:gamma/>
                    <a:shade val="60000"/>
                    <a:invGamma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2" name="Oval 15"/>
              <p:cNvSpPr>
                <a:spLocks noChangeArrowheads="1"/>
              </p:cNvSpPr>
              <p:nvPr/>
            </p:nvSpPr>
            <p:spPr bwMode="auto">
              <a:xfrm>
                <a:off x="7787739" y="2449073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92D05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prstShdw prst="shdw18" dist="17961" dir="13500000">
                  <a:srgbClr val="92D050">
                    <a:gamma/>
                    <a:shade val="60000"/>
                    <a:invGamma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3" name="Oval 16"/>
              <p:cNvSpPr>
                <a:spLocks noChangeArrowheads="1"/>
              </p:cNvSpPr>
              <p:nvPr/>
            </p:nvSpPr>
            <p:spPr bwMode="auto">
              <a:xfrm>
                <a:off x="7058052" y="25030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92D05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prstShdw prst="shdw18" dist="17961" dir="13500000">
                  <a:srgbClr val="92D050">
                    <a:gamma/>
                    <a:shade val="60000"/>
                    <a:invGamma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4" name="Oval 17"/>
              <p:cNvSpPr>
                <a:spLocks noChangeArrowheads="1"/>
              </p:cNvSpPr>
              <p:nvPr/>
            </p:nvSpPr>
            <p:spPr bwMode="auto">
              <a:xfrm>
                <a:off x="6989790" y="250304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92D05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prstShdw prst="shdw18" dist="17961" dir="13500000">
                  <a:srgbClr val="92D050">
                    <a:gamma/>
                    <a:shade val="60000"/>
                    <a:invGamma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5" name="Oval 18"/>
              <p:cNvSpPr>
                <a:spLocks noChangeArrowheads="1"/>
              </p:cNvSpPr>
              <p:nvPr/>
            </p:nvSpPr>
            <p:spPr bwMode="auto">
              <a:xfrm>
                <a:off x="6899302" y="2509399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92D05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prstShdw prst="shdw18" dist="17961" dir="13500000">
                  <a:srgbClr val="92D050">
                    <a:gamma/>
                    <a:shade val="60000"/>
                    <a:invGamma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6" name="Oval 19"/>
              <p:cNvSpPr>
                <a:spLocks noChangeArrowheads="1"/>
              </p:cNvSpPr>
              <p:nvPr/>
            </p:nvSpPr>
            <p:spPr bwMode="auto">
              <a:xfrm>
                <a:off x="6951690" y="2571311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92D05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prstShdw prst="shdw18" dist="17961" dir="13500000">
                  <a:srgbClr val="92D050">
                    <a:gamma/>
                    <a:shade val="60000"/>
                    <a:invGamma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7" name="Oval 20"/>
              <p:cNvSpPr>
                <a:spLocks noChangeArrowheads="1"/>
              </p:cNvSpPr>
              <p:nvPr/>
            </p:nvSpPr>
            <p:spPr bwMode="auto">
              <a:xfrm>
                <a:off x="6959627" y="2441136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92D05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prstShdw prst="shdw18" dist="17961" dir="13500000">
                  <a:srgbClr val="92D050">
                    <a:gamma/>
                    <a:shade val="60000"/>
                    <a:invGamma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8" name="Oval 21"/>
              <p:cNvSpPr>
                <a:spLocks noChangeArrowheads="1"/>
              </p:cNvSpPr>
              <p:nvPr/>
            </p:nvSpPr>
            <p:spPr bwMode="auto">
              <a:xfrm>
                <a:off x="7058053" y="2563374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92D05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prstShdw prst="shdw18" dist="17961" dir="13500000">
                  <a:srgbClr val="92D050">
                    <a:gamma/>
                    <a:shade val="60000"/>
                    <a:invGamma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59" name="Oval 22"/>
              <p:cNvSpPr>
                <a:spLocks noChangeArrowheads="1"/>
              </p:cNvSpPr>
              <p:nvPr/>
            </p:nvSpPr>
            <p:spPr bwMode="auto">
              <a:xfrm>
                <a:off x="7027890" y="2449074"/>
                <a:ext cx="72000" cy="72000"/>
              </a:xfrm>
              <a:prstGeom prst="ellips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92D050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  <a:prstShdw prst="shdw18" dist="17961" dir="13500000">
                  <a:srgbClr val="92D050">
                    <a:gamma/>
                    <a:shade val="60000"/>
                    <a:invGamma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36" name="TextBox 135"/>
            <p:cNvSpPr txBox="1"/>
            <p:nvPr/>
          </p:nvSpPr>
          <p:spPr>
            <a:xfrm>
              <a:off x="4251997" y="4623499"/>
              <a:ext cx="265296" cy="28275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2200" dirty="0"/>
                <a:t>e</a:t>
              </a:r>
              <a:r>
                <a:rPr lang="en-US" sz="2200" baseline="30000" dirty="0"/>
                <a:t>-</a:t>
              </a:r>
              <a:endParaRPr lang="de-DE" sz="2200" baseline="30000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551328" y="4610550"/>
              <a:ext cx="265296" cy="28275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2200" dirty="0"/>
                <a:t>e</a:t>
              </a:r>
              <a:r>
                <a:rPr lang="en-US" sz="2200" baseline="30000" dirty="0"/>
                <a:t>-</a:t>
              </a:r>
              <a:endParaRPr lang="de-DE" sz="2200" baseline="30000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839423" y="4042682"/>
              <a:ext cx="439915" cy="28275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2200" dirty="0"/>
                <a:t>HCI</a:t>
              </a:r>
              <a:endParaRPr lang="de-DE" sz="2200" baseline="300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25910" y="6204736"/>
            <a:ext cx="4687054" cy="412268"/>
            <a:chOff x="5957464" y="3208136"/>
            <a:chExt cx="4687054" cy="412268"/>
          </a:xfrm>
        </p:grpSpPr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A7C048D2-9ABB-435B-B726-55F58A8F0007}"/>
                </a:ext>
              </a:extLst>
            </p:cNvPr>
            <p:cNvSpPr txBox="1"/>
            <p:nvPr/>
          </p:nvSpPr>
          <p:spPr>
            <a:xfrm>
              <a:off x="5957464" y="3220294"/>
              <a:ext cx="5706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B050"/>
                  </a:solidFill>
                  <a:latin typeface="Segoe UI Symbol"/>
                  <a:ea typeface="Segoe UI Symbol"/>
                </a:rPr>
                <a:t>✔</a:t>
              </a:r>
              <a:endParaRPr lang="en-GB" sz="2000" b="1" dirty="0">
                <a:solidFill>
                  <a:srgbClr val="00B050"/>
                </a:solidFill>
              </a:endParaRPr>
            </a:p>
          </p:txBody>
        </p:sp>
        <p:sp>
          <p:nvSpPr>
            <p:cNvPr id="166" name="Multiplication Sign 13">
              <a:extLst>
                <a:ext uri="{FF2B5EF4-FFF2-40B4-BE49-F238E27FC236}">
                  <a16:creationId xmlns:a16="http://schemas.microsoft.com/office/drawing/2014/main" id="{F3868C65-6B0A-4314-963B-813D31BCFAF7}"/>
                </a:ext>
              </a:extLst>
            </p:cNvPr>
            <p:cNvSpPr/>
            <p:nvPr/>
          </p:nvSpPr>
          <p:spPr>
            <a:xfrm>
              <a:off x="10360374" y="3249882"/>
              <a:ext cx="284144" cy="316618"/>
            </a:xfrm>
            <a:prstGeom prst="mathMultiply">
              <a:avLst>
                <a:gd name="adj1" fmla="val 14217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DE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A7C048D2-9ABB-435B-B726-55F58A8F0007}"/>
                </a:ext>
              </a:extLst>
            </p:cNvPr>
            <p:cNvSpPr txBox="1"/>
            <p:nvPr/>
          </p:nvSpPr>
          <p:spPr>
            <a:xfrm>
              <a:off x="7189370" y="3220294"/>
              <a:ext cx="5706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B050"/>
                  </a:solidFill>
                  <a:latin typeface="Segoe UI Symbol"/>
                  <a:ea typeface="Segoe UI Symbol"/>
                </a:rPr>
                <a:t>✔</a:t>
              </a:r>
              <a:endParaRPr lang="en-GB" sz="2000" b="1" dirty="0">
                <a:solidFill>
                  <a:srgbClr val="00B050"/>
                </a:solidFill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A7C048D2-9ABB-435B-B726-55F58A8F0007}"/>
                </a:ext>
              </a:extLst>
            </p:cNvPr>
            <p:cNvSpPr txBox="1"/>
            <p:nvPr/>
          </p:nvSpPr>
          <p:spPr>
            <a:xfrm>
              <a:off x="8486878" y="3208136"/>
              <a:ext cx="5706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00B050"/>
                  </a:solidFill>
                  <a:latin typeface="Segoe UI Symbol"/>
                  <a:ea typeface="Segoe UI Symbol"/>
                </a:rPr>
                <a:t>✔</a:t>
              </a:r>
              <a:endParaRPr lang="en-GB" sz="20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4195" y="3591589"/>
            <a:ext cx="5919751" cy="2164582"/>
          </a:xfrm>
          <a:prstGeom prst="rect">
            <a:avLst/>
          </a:prstGeom>
        </p:spPr>
      </p:pic>
      <p:cxnSp>
        <p:nvCxnSpPr>
          <p:cNvPr id="52" name="Gerade Verbindung mit Pfeil 12">
            <a:extLst>
              <a:ext uri="{FF2B5EF4-FFF2-40B4-BE49-F238E27FC236}">
                <a16:creationId xmlns:a16="http://schemas.microsoft.com/office/drawing/2014/main" id="{C9A821D4-4156-40D1-B995-D1B4B867BB2D}"/>
              </a:ext>
            </a:extLst>
          </p:cNvPr>
          <p:cNvCxnSpPr>
            <a:cxnSpLocks/>
          </p:cNvCxnSpPr>
          <p:nvPr/>
        </p:nvCxnSpPr>
        <p:spPr>
          <a:xfrm>
            <a:off x="5243332" y="3545289"/>
            <a:ext cx="940863" cy="87232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174551" y="4142932"/>
            <a:ext cx="69448" cy="595671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6" name="Rectangle 55"/>
          <p:cNvSpPr/>
          <p:nvPr/>
        </p:nvSpPr>
        <p:spPr>
          <a:xfrm>
            <a:off x="6563468" y="4142932"/>
            <a:ext cx="69448" cy="595671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7" name="Rectangle 56"/>
          <p:cNvSpPr/>
          <p:nvPr/>
        </p:nvSpPr>
        <p:spPr>
          <a:xfrm>
            <a:off x="8455290" y="4634842"/>
            <a:ext cx="240018" cy="191184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2" name="TextBox 21"/>
          <p:cNvSpPr txBox="1"/>
          <p:nvPr/>
        </p:nvSpPr>
        <p:spPr>
          <a:xfrm>
            <a:off x="8344762" y="5651996"/>
            <a:ext cx="3826689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dirty="0"/>
              <a:t>		</a:t>
            </a:r>
            <a:r>
              <a:rPr lang="en-US" u="sng" dirty="0"/>
              <a:t>NE14 (ex-reinjection)</a:t>
            </a:r>
          </a:p>
          <a:p>
            <a:r>
              <a:rPr lang="en-US" dirty="0"/>
              <a:t>	new passage through shielding</a:t>
            </a:r>
          </a:p>
          <a:p>
            <a:pPr algn="l"/>
            <a:r>
              <a:rPr lang="en-US" dirty="0"/>
              <a:t>two new walls</a:t>
            </a:r>
          </a:p>
        </p:txBody>
      </p:sp>
      <p:cxnSp>
        <p:nvCxnSpPr>
          <p:cNvPr id="59" name="Gerade Verbindung mit Pfeil 12">
            <a:extLst>
              <a:ext uri="{FF2B5EF4-FFF2-40B4-BE49-F238E27FC236}">
                <a16:creationId xmlns:a16="http://schemas.microsoft.com/office/drawing/2014/main" id="{C9A821D4-4156-40D1-B995-D1B4B867BB2D}"/>
              </a:ext>
            </a:extLst>
          </p:cNvPr>
          <p:cNvCxnSpPr>
            <a:cxnSpLocks/>
          </p:cNvCxnSpPr>
          <p:nvPr/>
        </p:nvCxnSpPr>
        <p:spPr>
          <a:xfrm flipH="1" flipV="1">
            <a:off x="6820164" y="4880972"/>
            <a:ext cx="1766569" cy="1365510"/>
          </a:xfrm>
          <a:prstGeom prst="straightConnector1">
            <a:avLst/>
          </a:prstGeom>
          <a:ln w="57150">
            <a:solidFill>
              <a:srgbClr val="FDBB6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mit Pfeil 12">
            <a:extLst>
              <a:ext uri="{FF2B5EF4-FFF2-40B4-BE49-F238E27FC236}">
                <a16:creationId xmlns:a16="http://schemas.microsoft.com/office/drawing/2014/main" id="{C9A821D4-4156-40D1-B995-D1B4B867BB2D}"/>
              </a:ext>
            </a:extLst>
          </p:cNvPr>
          <p:cNvCxnSpPr>
            <a:cxnSpLocks/>
          </p:cNvCxnSpPr>
          <p:nvPr/>
        </p:nvCxnSpPr>
        <p:spPr>
          <a:xfrm flipH="1" flipV="1">
            <a:off x="8194411" y="4880972"/>
            <a:ext cx="387057" cy="1365510"/>
          </a:xfrm>
          <a:prstGeom prst="straightConnector1">
            <a:avLst/>
          </a:prstGeom>
          <a:ln w="57150">
            <a:solidFill>
              <a:srgbClr val="FDBB6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12">
            <a:extLst>
              <a:ext uri="{FF2B5EF4-FFF2-40B4-BE49-F238E27FC236}">
                <a16:creationId xmlns:a16="http://schemas.microsoft.com/office/drawing/2014/main" id="{C9A821D4-4156-40D1-B995-D1B4B867BB2D}"/>
              </a:ext>
            </a:extLst>
          </p:cNvPr>
          <p:cNvCxnSpPr>
            <a:cxnSpLocks/>
          </p:cNvCxnSpPr>
          <p:nvPr/>
        </p:nvCxnSpPr>
        <p:spPr>
          <a:xfrm flipH="1" flipV="1">
            <a:off x="8586733" y="4948816"/>
            <a:ext cx="437681" cy="1012146"/>
          </a:xfrm>
          <a:prstGeom prst="straightConnector1">
            <a:avLst/>
          </a:prstGeom>
          <a:ln w="57150">
            <a:solidFill>
              <a:srgbClr val="FDBB6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FAD41A72-2699-04A5-6980-30C429D9B3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93999" y="1259189"/>
            <a:ext cx="5261850" cy="9952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New HYIG with P. </a:t>
            </a:r>
            <a:r>
              <a:rPr lang="en-US" sz="2000" dirty="0" err="1"/>
              <a:t>Micke</a:t>
            </a:r>
            <a:r>
              <a:rPr lang="en-US" sz="2000" dirty="0"/>
              <a:t> @ HITRAP</a:t>
            </a:r>
          </a:p>
          <a:p>
            <a:r>
              <a:rPr lang="en-US" sz="2000" dirty="0"/>
              <a:t>talk by T. </a:t>
            </a:r>
            <a:r>
              <a:rPr lang="en-US" sz="2000" dirty="0" err="1"/>
              <a:t>Stöhlker</a:t>
            </a:r>
            <a:r>
              <a:rPr lang="en-US" sz="2000" dirty="0"/>
              <a:t> on Thursday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2950" y="2079357"/>
            <a:ext cx="2127614" cy="121155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8800564" y="2035861"/>
            <a:ext cx="33181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333333"/>
                </a:solidFill>
                <a:cs typeface="Arial"/>
              </a:rPr>
              <a:t>laser lab construction between beam times</a:t>
            </a:r>
          </a:p>
          <a:p>
            <a:pPr marL="342900" lvl="0" indent="-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US" sz="2000" dirty="0">
                <a:solidFill>
                  <a:srgbClr val="333333"/>
                </a:solidFill>
                <a:cs typeface="Arial"/>
              </a:rPr>
              <a:t>preparation for ion delivery from the trap</a:t>
            </a:r>
          </a:p>
        </p:txBody>
      </p:sp>
    </p:spTree>
    <p:extLst>
      <p:ext uri="{BB962C8B-B14F-4D97-AF65-F5344CB8AC3E}">
        <p14:creationId xmlns:p14="http://schemas.microsoft.com/office/powerpoint/2010/main" val="3641437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Beamtime</a:t>
            </a:r>
            <a:r>
              <a:rPr lang="en-US" dirty="0"/>
              <a:t> overview 2024</a:t>
            </a:r>
            <a:endParaRPr lang="de-DE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168113"/>
              </p:ext>
            </p:extLst>
          </p:nvPr>
        </p:nvGraphicFramePr>
        <p:xfrm>
          <a:off x="240470" y="2598606"/>
          <a:ext cx="8823962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283">
                  <a:extLst>
                    <a:ext uri="{9D8B030D-6E8A-4147-A177-3AD203B41FA5}">
                      <a16:colId xmlns:a16="http://schemas.microsoft.com/office/drawing/2014/main" val="4116647938"/>
                    </a:ext>
                  </a:extLst>
                </a:gridCol>
                <a:gridCol w="630283">
                  <a:extLst>
                    <a:ext uri="{9D8B030D-6E8A-4147-A177-3AD203B41FA5}">
                      <a16:colId xmlns:a16="http://schemas.microsoft.com/office/drawing/2014/main" val="3350535498"/>
                    </a:ext>
                  </a:extLst>
                </a:gridCol>
                <a:gridCol w="630283">
                  <a:extLst>
                    <a:ext uri="{9D8B030D-6E8A-4147-A177-3AD203B41FA5}">
                      <a16:colId xmlns:a16="http://schemas.microsoft.com/office/drawing/2014/main" val="760423296"/>
                    </a:ext>
                  </a:extLst>
                </a:gridCol>
                <a:gridCol w="630283">
                  <a:extLst>
                    <a:ext uri="{9D8B030D-6E8A-4147-A177-3AD203B41FA5}">
                      <a16:colId xmlns:a16="http://schemas.microsoft.com/office/drawing/2014/main" val="3713555496"/>
                    </a:ext>
                  </a:extLst>
                </a:gridCol>
                <a:gridCol w="630283">
                  <a:extLst>
                    <a:ext uri="{9D8B030D-6E8A-4147-A177-3AD203B41FA5}">
                      <a16:colId xmlns:a16="http://schemas.microsoft.com/office/drawing/2014/main" val="2633078521"/>
                    </a:ext>
                  </a:extLst>
                </a:gridCol>
                <a:gridCol w="630283">
                  <a:extLst>
                    <a:ext uri="{9D8B030D-6E8A-4147-A177-3AD203B41FA5}">
                      <a16:colId xmlns:a16="http://schemas.microsoft.com/office/drawing/2014/main" val="2600644325"/>
                    </a:ext>
                  </a:extLst>
                </a:gridCol>
                <a:gridCol w="630283">
                  <a:extLst>
                    <a:ext uri="{9D8B030D-6E8A-4147-A177-3AD203B41FA5}">
                      <a16:colId xmlns:a16="http://schemas.microsoft.com/office/drawing/2014/main" val="495470551"/>
                    </a:ext>
                  </a:extLst>
                </a:gridCol>
                <a:gridCol w="630283">
                  <a:extLst>
                    <a:ext uri="{9D8B030D-6E8A-4147-A177-3AD203B41FA5}">
                      <a16:colId xmlns:a16="http://schemas.microsoft.com/office/drawing/2014/main" val="1898210041"/>
                    </a:ext>
                  </a:extLst>
                </a:gridCol>
                <a:gridCol w="630283">
                  <a:extLst>
                    <a:ext uri="{9D8B030D-6E8A-4147-A177-3AD203B41FA5}">
                      <a16:colId xmlns:a16="http://schemas.microsoft.com/office/drawing/2014/main" val="923711505"/>
                    </a:ext>
                  </a:extLst>
                </a:gridCol>
                <a:gridCol w="630283">
                  <a:extLst>
                    <a:ext uri="{9D8B030D-6E8A-4147-A177-3AD203B41FA5}">
                      <a16:colId xmlns:a16="http://schemas.microsoft.com/office/drawing/2014/main" val="2112474832"/>
                    </a:ext>
                  </a:extLst>
                </a:gridCol>
                <a:gridCol w="630283">
                  <a:extLst>
                    <a:ext uri="{9D8B030D-6E8A-4147-A177-3AD203B41FA5}">
                      <a16:colId xmlns:a16="http://schemas.microsoft.com/office/drawing/2014/main" val="3329413556"/>
                    </a:ext>
                  </a:extLst>
                </a:gridCol>
                <a:gridCol w="630283">
                  <a:extLst>
                    <a:ext uri="{9D8B030D-6E8A-4147-A177-3AD203B41FA5}">
                      <a16:colId xmlns:a16="http://schemas.microsoft.com/office/drawing/2014/main" val="2955556322"/>
                    </a:ext>
                  </a:extLst>
                </a:gridCol>
                <a:gridCol w="630283">
                  <a:extLst>
                    <a:ext uri="{9D8B030D-6E8A-4147-A177-3AD203B41FA5}">
                      <a16:colId xmlns:a16="http://schemas.microsoft.com/office/drawing/2014/main" val="3026967885"/>
                    </a:ext>
                  </a:extLst>
                </a:gridCol>
                <a:gridCol w="630283">
                  <a:extLst>
                    <a:ext uri="{9D8B030D-6E8A-4147-A177-3AD203B41FA5}">
                      <a16:colId xmlns:a16="http://schemas.microsoft.com/office/drawing/2014/main" val="21540431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15.04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16.04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17.04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18.04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19.04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20.04</a:t>
                      </a:r>
                      <a:endParaRPr lang="de-DE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21.04</a:t>
                      </a:r>
                      <a:endParaRPr lang="de-DE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22.04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23.04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24.04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25.04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26.04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27.04</a:t>
                      </a:r>
                      <a:endParaRPr lang="de-DE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28.04</a:t>
                      </a:r>
                      <a:endParaRPr lang="de-DE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220767"/>
                  </a:ext>
                </a:extLst>
              </a:tr>
              <a:tr h="370840">
                <a:tc gridSpan="14">
                  <a:txBody>
                    <a:bodyPr/>
                    <a:lstStyle/>
                    <a:p>
                      <a:pPr algn="ctr"/>
                      <a:r>
                        <a:rPr lang="de-DE" sz="1400" dirty="0"/>
                        <a:t>36-Ar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dirty="0"/>
                        <a:t>18+ (</a:t>
                      </a:r>
                      <a:r>
                        <a:rPr lang="de-DE" sz="1400" baseline="0" dirty="0"/>
                        <a:t> m/q = 2.0 </a:t>
                      </a:r>
                      <a:r>
                        <a:rPr lang="de-DE" sz="1400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06289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Setup</a:t>
                      </a:r>
                      <a:endParaRPr lang="de-DE" sz="1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parallel </a:t>
                      </a:r>
                      <a:r>
                        <a:rPr lang="en-US" sz="1400" baseline="0" dirty="0" err="1"/>
                        <a:t>oper</a:t>
                      </a:r>
                      <a:r>
                        <a:rPr lang="en-US" sz="1400" baseline="0" dirty="0"/>
                        <a:t>. Er</a:t>
                      </a:r>
                      <a:endParaRPr lang="de-DE" sz="1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unstable</a:t>
                      </a:r>
                      <a:endParaRPr lang="en-US" sz="1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setup for parallel </a:t>
                      </a:r>
                      <a:r>
                        <a:rPr lang="en-US" sz="1400" baseline="0" dirty="0" err="1"/>
                        <a:t>oper</a:t>
                      </a:r>
                      <a:r>
                        <a:rPr lang="en-US" sz="1400" baseline="0" dirty="0"/>
                        <a:t>.</a:t>
                      </a:r>
                      <a:endParaRPr lang="en-US" sz="1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94032"/>
                  </a:ext>
                </a:extLst>
              </a:tr>
            </a:tbl>
          </a:graphicData>
        </a:graphic>
      </p:graphicFrame>
      <p:pic>
        <p:nvPicPr>
          <p:cNvPr id="1026" name="img468062" descr="6bb60fc6-9e4a-471f-a505-05ba0b14d3e6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07" y="3923028"/>
            <a:ext cx="5651947" cy="109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877321"/>
              </p:ext>
            </p:extLst>
          </p:nvPr>
        </p:nvGraphicFramePr>
        <p:xfrm>
          <a:off x="437897" y="1320193"/>
          <a:ext cx="8489377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029">
                  <a:extLst>
                    <a:ext uri="{9D8B030D-6E8A-4147-A177-3AD203B41FA5}">
                      <a16:colId xmlns:a16="http://schemas.microsoft.com/office/drawing/2014/main" val="4116647938"/>
                    </a:ext>
                  </a:extLst>
                </a:gridCol>
                <a:gridCol w="653029">
                  <a:extLst>
                    <a:ext uri="{9D8B030D-6E8A-4147-A177-3AD203B41FA5}">
                      <a16:colId xmlns:a16="http://schemas.microsoft.com/office/drawing/2014/main" val="3350535498"/>
                    </a:ext>
                  </a:extLst>
                </a:gridCol>
                <a:gridCol w="653029">
                  <a:extLst>
                    <a:ext uri="{9D8B030D-6E8A-4147-A177-3AD203B41FA5}">
                      <a16:colId xmlns:a16="http://schemas.microsoft.com/office/drawing/2014/main" val="760423296"/>
                    </a:ext>
                  </a:extLst>
                </a:gridCol>
                <a:gridCol w="653029">
                  <a:extLst>
                    <a:ext uri="{9D8B030D-6E8A-4147-A177-3AD203B41FA5}">
                      <a16:colId xmlns:a16="http://schemas.microsoft.com/office/drawing/2014/main" val="3713555496"/>
                    </a:ext>
                  </a:extLst>
                </a:gridCol>
                <a:gridCol w="653029">
                  <a:extLst>
                    <a:ext uri="{9D8B030D-6E8A-4147-A177-3AD203B41FA5}">
                      <a16:colId xmlns:a16="http://schemas.microsoft.com/office/drawing/2014/main" val="2633078521"/>
                    </a:ext>
                  </a:extLst>
                </a:gridCol>
                <a:gridCol w="653029">
                  <a:extLst>
                    <a:ext uri="{9D8B030D-6E8A-4147-A177-3AD203B41FA5}">
                      <a16:colId xmlns:a16="http://schemas.microsoft.com/office/drawing/2014/main" val="2600644325"/>
                    </a:ext>
                  </a:extLst>
                </a:gridCol>
                <a:gridCol w="653029">
                  <a:extLst>
                    <a:ext uri="{9D8B030D-6E8A-4147-A177-3AD203B41FA5}">
                      <a16:colId xmlns:a16="http://schemas.microsoft.com/office/drawing/2014/main" val="495470551"/>
                    </a:ext>
                  </a:extLst>
                </a:gridCol>
                <a:gridCol w="653029">
                  <a:extLst>
                    <a:ext uri="{9D8B030D-6E8A-4147-A177-3AD203B41FA5}">
                      <a16:colId xmlns:a16="http://schemas.microsoft.com/office/drawing/2014/main" val="1898210041"/>
                    </a:ext>
                  </a:extLst>
                </a:gridCol>
                <a:gridCol w="653029">
                  <a:extLst>
                    <a:ext uri="{9D8B030D-6E8A-4147-A177-3AD203B41FA5}">
                      <a16:colId xmlns:a16="http://schemas.microsoft.com/office/drawing/2014/main" val="923711505"/>
                    </a:ext>
                  </a:extLst>
                </a:gridCol>
                <a:gridCol w="653029">
                  <a:extLst>
                    <a:ext uri="{9D8B030D-6E8A-4147-A177-3AD203B41FA5}">
                      <a16:colId xmlns:a16="http://schemas.microsoft.com/office/drawing/2014/main" val="3700428279"/>
                    </a:ext>
                  </a:extLst>
                </a:gridCol>
                <a:gridCol w="653029">
                  <a:extLst>
                    <a:ext uri="{9D8B030D-6E8A-4147-A177-3AD203B41FA5}">
                      <a16:colId xmlns:a16="http://schemas.microsoft.com/office/drawing/2014/main" val="2112474832"/>
                    </a:ext>
                  </a:extLst>
                </a:gridCol>
                <a:gridCol w="653029">
                  <a:extLst>
                    <a:ext uri="{9D8B030D-6E8A-4147-A177-3AD203B41FA5}">
                      <a16:colId xmlns:a16="http://schemas.microsoft.com/office/drawing/2014/main" val="3329413556"/>
                    </a:ext>
                  </a:extLst>
                </a:gridCol>
                <a:gridCol w="653029">
                  <a:extLst>
                    <a:ext uri="{9D8B030D-6E8A-4147-A177-3AD203B41FA5}">
                      <a16:colId xmlns:a16="http://schemas.microsoft.com/office/drawing/2014/main" val="29555563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16.02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17.02</a:t>
                      </a:r>
                      <a:endParaRPr lang="de-DE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18.02</a:t>
                      </a:r>
                      <a:endParaRPr lang="de-DE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19.02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20.02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21.02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22.02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23.02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23.02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24.02</a:t>
                      </a:r>
                      <a:endParaRPr lang="de-DE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25.02</a:t>
                      </a:r>
                      <a:endParaRPr lang="de-DE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26.02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27.02</a:t>
                      </a:r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220767"/>
                  </a:ext>
                </a:extLst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12-C</a:t>
                      </a:r>
                      <a:r>
                        <a:rPr lang="en-US" sz="1400" baseline="0" dirty="0"/>
                        <a:t> 6+ ( m/q = 2.0 )</a:t>
                      </a:r>
                      <a:endParaRPr lang="de-D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18-O 8+ ( m/q = 2.25 )</a:t>
                      </a:r>
                      <a:endParaRPr lang="de-D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145370"/>
                  </a:ext>
                </a:extLst>
              </a:tr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Beam setup (UNILAC + SIS + ESR)</a:t>
                      </a:r>
                      <a:endParaRPr lang="de-DE" sz="1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Setup</a:t>
                      </a:r>
                      <a:endParaRPr lang="de-DE" sz="14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94032"/>
                  </a:ext>
                </a:extLst>
              </a:tr>
            </a:tbl>
          </a:graphicData>
        </a:graphic>
      </p:graphicFrame>
      <p:sp>
        <p:nvSpPr>
          <p:cNvPr id="20" name="Content Placeholder 2"/>
          <p:cNvSpPr txBox="1">
            <a:spLocks/>
          </p:cNvSpPr>
          <p:nvPr/>
        </p:nvSpPr>
        <p:spPr>
          <a:xfrm>
            <a:off x="9398908" y="1349036"/>
            <a:ext cx="2748395" cy="2435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dirty="0"/>
              <a:t>A total of ca. 4 days with a stable beam</a:t>
            </a:r>
          </a:p>
          <a:p>
            <a:pPr marL="0" indent="0">
              <a:buFont typeface="Wingdings" charset="2"/>
              <a:buNone/>
            </a:pPr>
            <a:endParaRPr lang="en-US" sz="1800" dirty="0"/>
          </a:p>
          <a:p>
            <a:pPr marL="0" indent="0">
              <a:buFont typeface="Wingdings" charset="2"/>
              <a:buNone/>
            </a:pPr>
            <a:endParaRPr lang="en-US" sz="1800" dirty="0"/>
          </a:p>
          <a:p>
            <a:pPr marL="0" indent="0">
              <a:buFont typeface="Wingdings" charset="2"/>
              <a:buNone/>
            </a:pPr>
            <a:r>
              <a:rPr lang="en-US" sz="1800" dirty="0"/>
              <a:t>A total of ca. 6 days with a stable beam</a:t>
            </a:r>
          </a:p>
        </p:txBody>
      </p:sp>
      <p:sp>
        <p:nvSpPr>
          <p:cNvPr id="21" name="TextBox 20"/>
          <p:cNvSpPr txBox="1"/>
          <p:nvPr>
            <p:custDataLst>
              <p:tags r:id="rId1"/>
            </p:custDataLst>
          </p:nvPr>
        </p:nvSpPr>
        <p:spPr>
          <a:xfrm>
            <a:off x="7763225" y="4538358"/>
            <a:ext cx="4363202" cy="393954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rgbClr val="3F7CB4"/>
                </a:solidFill>
              </a:rPr>
              <a:t>up to 2022: 16 tests (3-7 days, 45 sec / shot)</a:t>
            </a:r>
          </a:p>
          <a:p>
            <a:pPr>
              <a:lnSpc>
                <a:spcPct val="80000"/>
              </a:lnSpc>
            </a:pPr>
            <a:r>
              <a:rPr lang="en-US" sz="1600" b="1" dirty="0">
                <a:solidFill>
                  <a:srgbClr val="3F7CB4"/>
                </a:solidFill>
              </a:rPr>
              <a:t>= ca. 1 (one) hour of operation @ 50 Hz</a:t>
            </a:r>
          </a:p>
        </p:txBody>
      </p:sp>
      <p:sp>
        <p:nvSpPr>
          <p:cNvPr id="22" name="TextBox 21"/>
          <p:cNvSpPr txBox="1"/>
          <p:nvPr>
            <p:custDataLst>
              <p:tags r:id="rId2"/>
            </p:custDataLst>
          </p:nvPr>
        </p:nvSpPr>
        <p:spPr>
          <a:xfrm>
            <a:off x="7757966" y="5075853"/>
            <a:ext cx="4029857" cy="196977"/>
          </a:xfrm>
          <a:prstGeom prst="rect">
            <a:avLst/>
          </a:prstGeom>
          <a:noFill/>
        </p:spPr>
        <p:txBody>
          <a:bodyPr vert="horz" wrap="square" lIns="0" tIns="0" rIns="0" bIns="0" rtlCol="0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 dirty="0">
                <a:solidFill>
                  <a:srgbClr val="3F7CB4"/>
                </a:solidFill>
              </a:rPr>
              <a:t>3 on-line tests since recommissioning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667811" y="5390282"/>
            <a:ext cx="4018163" cy="852863"/>
            <a:chOff x="7208665" y="5049764"/>
            <a:chExt cx="4018163" cy="852863"/>
          </a:xfrm>
        </p:grpSpPr>
        <p:sp>
          <p:nvSpPr>
            <p:cNvPr id="8" name="Rounded Rectangle 7"/>
            <p:cNvSpPr/>
            <p:nvPr>
              <p:custDataLst>
                <p:tags r:id="rId3"/>
              </p:custDataLst>
            </p:nvPr>
          </p:nvSpPr>
          <p:spPr>
            <a:xfrm>
              <a:off x="7208665" y="5521627"/>
              <a:ext cx="4018163" cy="381000"/>
            </a:xfrm>
            <a:prstGeom prst="roundRect">
              <a:avLst>
                <a:gd name="adj" fmla="val 10000000"/>
              </a:avLst>
            </a:prstGeom>
            <a:gradFill flip="none" rotWithShape="1">
              <a:gsLst>
                <a:gs pos="100000">
                  <a:srgbClr val="44546A"/>
                </a:gs>
                <a:gs pos="0">
                  <a:schemeClr val="tx2"/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  <a:scene3d>
              <a:camera prst="orthographicFront"/>
              <a:lightRig rig="threePt" dir="t">
                <a:rot lat="0" lon="0" rev="8700000"/>
              </a:lightRig>
            </a:scene3d>
            <a:sp3d>
              <a:bevelT w="165100" h="19050"/>
            </a:sp3d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>
              <p:custDataLst>
                <p:tags r:id="rId4"/>
              </p:custDataLst>
            </p:nvPr>
          </p:nvSpPr>
          <p:spPr>
            <a:xfrm>
              <a:off x="7208665" y="5521627"/>
              <a:ext cx="751840" cy="3810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pPr algn="ctr"/>
              <a:r>
                <a:rPr lang="en-DE" sz="1600" dirty="0">
                  <a:solidFill>
                    <a:srgbClr val="FFFF00"/>
                  </a:solidFill>
                  <a:latin typeface="Calibri" panose="020F0502020204030204" pitchFamily="34" charset="0"/>
                </a:rPr>
                <a:t>…</a:t>
              </a:r>
              <a:endParaRPr lang="en-US" sz="1600" dirty="0">
                <a:solidFill>
                  <a:srgbClr val="FFFF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10" name="Straight Connector 9"/>
            <p:cNvCxnSpPr/>
            <p:nvPr>
              <p:custDataLst>
                <p:tags r:id="rId5"/>
              </p:custDataLst>
            </p:nvPr>
          </p:nvCxnSpPr>
          <p:spPr>
            <a:xfrm>
              <a:off x="7968677" y="5585127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7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>
              <p:custDataLst>
                <p:tags r:id="rId6"/>
              </p:custDataLst>
            </p:nvPr>
          </p:nvSpPr>
          <p:spPr>
            <a:xfrm>
              <a:off x="7968677" y="5521627"/>
              <a:ext cx="751840" cy="3810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FFFF00"/>
                  </a:solidFill>
                  <a:latin typeface="Calibri" panose="020F0502020204030204" pitchFamily="34" charset="0"/>
                </a:rPr>
                <a:t>2022</a:t>
              </a:r>
            </a:p>
          </p:txBody>
        </p:sp>
        <p:cxnSp>
          <p:nvCxnSpPr>
            <p:cNvPr id="12" name="Straight Connector 11"/>
            <p:cNvCxnSpPr/>
            <p:nvPr>
              <p:custDataLst>
                <p:tags r:id="rId7"/>
              </p:custDataLst>
            </p:nvPr>
          </p:nvCxnSpPr>
          <p:spPr>
            <a:xfrm>
              <a:off x="8704173" y="5585127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7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>
              <p:custDataLst>
                <p:tags r:id="rId8"/>
              </p:custDataLst>
            </p:nvPr>
          </p:nvSpPr>
          <p:spPr>
            <a:xfrm>
              <a:off x="8704173" y="5521627"/>
              <a:ext cx="751840" cy="3810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FFFF00"/>
                  </a:solidFill>
                  <a:latin typeface="Calibri" panose="020F0502020204030204" pitchFamily="34" charset="0"/>
                </a:rPr>
                <a:t>2023</a:t>
              </a:r>
            </a:p>
          </p:txBody>
        </p:sp>
        <p:cxnSp>
          <p:nvCxnSpPr>
            <p:cNvPr id="14" name="Straight Connector 13"/>
            <p:cNvCxnSpPr/>
            <p:nvPr>
              <p:custDataLst>
                <p:tags r:id="rId9"/>
              </p:custDataLst>
            </p:nvPr>
          </p:nvCxnSpPr>
          <p:spPr>
            <a:xfrm>
              <a:off x="9464185" y="5585127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7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>
              <p:custDataLst>
                <p:tags r:id="rId10"/>
              </p:custDataLst>
            </p:nvPr>
          </p:nvSpPr>
          <p:spPr>
            <a:xfrm>
              <a:off x="9464185" y="5521627"/>
              <a:ext cx="751840" cy="3810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FFFF00"/>
                  </a:solidFill>
                  <a:latin typeface="Calibri" panose="020F0502020204030204" pitchFamily="34" charset="0"/>
                </a:rPr>
                <a:t>2024</a:t>
              </a:r>
            </a:p>
          </p:txBody>
        </p:sp>
        <p:cxnSp>
          <p:nvCxnSpPr>
            <p:cNvPr id="16" name="Straight Connector 15"/>
            <p:cNvCxnSpPr/>
            <p:nvPr>
              <p:custDataLst>
                <p:tags r:id="rId11"/>
              </p:custDataLst>
            </p:nvPr>
          </p:nvCxnSpPr>
          <p:spPr>
            <a:xfrm>
              <a:off x="10224197" y="5585127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7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>
              <p:custDataLst>
                <p:tags r:id="rId12"/>
              </p:custDataLst>
            </p:nvPr>
          </p:nvSpPr>
          <p:spPr>
            <a:xfrm>
              <a:off x="10224197" y="5521627"/>
              <a:ext cx="751840" cy="38100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pPr algn="ctr"/>
              <a:r>
                <a:rPr lang="en-US" sz="1600" dirty="0">
                  <a:solidFill>
                    <a:srgbClr val="FFFF00"/>
                  </a:solidFill>
                  <a:latin typeface="Calibri" panose="020F0502020204030204" pitchFamily="34" charset="0"/>
                </a:rPr>
                <a:t>2025</a:t>
              </a:r>
            </a:p>
          </p:txBody>
        </p:sp>
        <p:cxnSp>
          <p:nvCxnSpPr>
            <p:cNvPr id="19" name="Straight Connector 18"/>
            <p:cNvCxnSpPr/>
            <p:nvPr>
              <p:custDataLst>
                <p:tags r:id="rId13"/>
              </p:custDataLst>
            </p:nvPr>
          </p:nvCxnSpPr>
          <p:spPr>
            <a:xfrm>
              <a:off x="10959693" y="5585127"/>
              <a:ext cx="0" cy="254000"/>
            </a:xfrm>
            <a:prstGeom prst="line">
              <a:avLst/>
            </a:prstGeom>
            <a:ln w="9525" cap="flat" cmpd="sng" algn="ctr">
              <a:solidFill>
                <a:schemeClr val="lt1">
                  <a:alpha val="7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8247137" y="5049764"/>
              <a:ext cx="2390024" cy="463057"/>
              <a:chOff x="4761536" y="2242126"/>
              <a:chExt cx="2390024" cy="463057"/>
            </a:xfrm>
          </p:grpSpPr>
          <p:cxnSp>
            <p:nvCxnSpPr>
              <p:cNvPr id="24" name="Straight Connector 23"/>
              <p:cNvCxnSpPr/>
              <p:nvPr>
                <p:custDataLst>
                  <p:tags r:id="rId14"/>
                </p:custDataLst>
              </p:nvPr>
            </p:nvCxnSpPr>
            <p:spPr>
              <a:xfrm>
                <a:off x="4761536" y="2242126"/>
                <a:ext cx="0" cy="454384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Flowchart: Merge 8735"/>
              <p:cNvSpPr/>
              <p:nvPr>
                <p:custDataLst>
                  <p:tags r:id="rId15"/>
                </p:custDataLst>
              </p:nvPr>
            </p:nvSpPr>
            <p:spPr>
              <a:xfrm rot="16200000">
                <a:off x="4740026" y="2273064"/>
                <a:ext cx="123152" cy="61277"/>
              </a:xfrm>
              <a:prstGeom prst="flowChartMerg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6132569" y="2388600"/>
                <a:ext cx="0" cy="311099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7" name="Flowchart: Merge 8735"/>
              <p:cNvSpPr/>
              <p:nvPr>
                <p:custDataLst>
                  <p:tags r:id="rId17"/>
                </p:custDataLst>
              </p:nvPr>
            </p:nvSpPr>
            <p:spPr>
              <a:xfrm rot="16200000">
                <a:off x="6109155" y="2419538"/>
                <a:ext cx="123152" cy="61277"/>
              </a:xfrm>
              <a:prstGeom prst="flowChartMerg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/>
              <p:nvPr>
                <p:custDataLst>
                  <p:tags r:id="rId18"/>
                </p:custDataLst>
              </p:nvPr>
            </p:nvCxnSpPr>
            <p:spPr>
              <a:xfrm>
                <a:off x="6224567" y="2245315"/>
                <a:ext cx="0" cy="454384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9" name="Flowchart: Merge 8735"/>
              <p:cNvSpPr/>
              <p:nvPr>
                <p:custDataLst>
                  <p:tags r:id="rId19"/>
                </p:custDataLst>
              </p:nvPr>
            </p:nvSpPr>
            <p:spPr>
              <a:xfrm rot="16200000">
                <a:off x="6204961" y="2276253"/>
                <a:ext cx="123152" cy="61277"/>
              </a:xfrm>
              <a:prstGeom prst="flowChartMerg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/>
              <p:cNvCxnSpPr/>
              <p:nvPr>
                <p:custDataLst>
                  <p:tags r:id="rId20"/>
                </p:custDataLst>
              </p:nvPr>
            </p:nvCxnSpPr>
            <p:spPr>
              <a:xfrm>
                <a:off x="6987899" y="2250799"/>
                <a:ext cx="0" cy="454384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1" name="Flowchart: Merge 8735"/>
              <p:cNvSpPr/>
              <p:nvPr>
                <p:custDataLst>
                  <p:tags r:id="rId21"/>
                </p:custDataLst>
              </p:nvPr>
            </p:nvSpPr>
            <p:spPr>
              <a:xfrm rot="16200000">
                <a:off x="6966389" y="2281737"/>
                <a:ext cx="123152" cy="61277"/>
              </a:xfrm>
              <a:prstGeom prst="flowChartMerge">
                <a:avLst/>
              </a:prstGeom>
              <a:gradFill>
                <a:gsLst>
                  <a:gs pos="0">
                    <a:srgbClr val="FFFF0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/>
              <p:cNvCxnSpPr/>
              <p:nvPr>
                <p:custDataLst>
                  <p:tags r:id="rId22"/>
                </p:custDataLst>
              </p:nvPr>
            </p:nvCxnSpPr>
            <p:spPr>
              <a:xfrm>
                <a:off x="6876610" y="2386220"/>
                <a:ext cx="0" cy="311099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3" name="Flowchart: Merge 8735"/>
              <p:cNvSpPr/>
              <p:nvPr>
                <p:custDataLst>
                  <p:tags r:id="rId23"/>
                </p:custDataLst>
              </p:nvPr>
            </p:nvSpPr>
            <p:spPr>
              <a:xfrm rot="16200000">
                <a:off x="6855100" y="2412906"/>
                <a:ext cx="123152" cy="61277"/>
              </a:xfrm>
              <a:prstGeom prst="flowChartMerge">
                <a:avLst/>
              </a:prstGeom>
              <a:gradFill>
                <a:gsLst>
                  <a:gs pos="0">
                    <a:srgbClr val="FFFF0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/>
              <p:cNvCxnSpPr/>
              <p:nvPr>
                <p:custDataLst>
                  <p:tags r:id="rId24"/>
                </p:custDataLst>
              </p:nvPr>
            </p:nvCxnSpPr>
            <p:spPr>
              <a:xfrm>
                <a:off x="7080856" y="2389510"/>
                <a:ext cx="0" cy="311099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5" name="Flowchart: Merge 8735"/>
              <p:cNvSpPr/>
              <p:nvPr>
                <p:custDataLst>
                  <p:tags r:id="rId25"/>
                </p:custDataLst>
              </p:nvPr>
            </p:nvSpPr>
            <p:spPr>
              <a:xfrm rot="16200000">
                <a:off x="7059346" y="2416196"/>
                <a:ext cx="123152" cy="61277"/>
              </a:xfrm>
              <a:prstGeom prst="flowChartMerge">
                <a:avLst/>
              </a:prstGeom>
              <a:gradFill>
                <a:gsLst>
                  <a:gs pos="0">
                    <a:srgbClr val="FFFF0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</a:gra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FAD41A72-2699-04A5-6980-30C429D9B3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301" y="5146528"/>
            <a:ext cx="7163134" cy="1404473"/>
          </a:xfrm>
        </p:spPr>
        <p:txBody>
          <a:bodyPr>
            <a:normAutofit/>
          </a:bodyPr>
          <a:lstStyle/>
          <a:p>
            <a:r>
              <a:rPr lang="en-US" dirty="0"/>
              <a:t>some problems due to setup &amp; parallel operation</a:t>
            </a:r>
          </a:p>
          <a:p>
            <a:r>
              <a:rPr lang="en-US" dirty="0"/>
              <a:t>shift to </a:t>
            </a:r>
            <a:r>
              <a:rPr lang="en-US" baseline="30000" dirty="0"/>
              <a:t>36</a:t>
            </a:r>
            <a:r>
              <a:rPr lang="en-US" dirty="0"/>
              <a:t>Ar helped a lot</a:t>
            </a:r>
          </a:p>
          <a:p>
            <a:r>
              <a:rPr lang="en-US" dirty="0"/>
              <a:t>overall quote OK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98686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Excellent results 2024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00145" y="1437934"/>
            <a:ext cx="4821382" cy="2907245"/>
            <a:chOff x="400145" y="1437934"/>
            <a:chExt cx="4821382" cy="2907245"/>
          </a:xfrm>
        </p:grpSpPr>
        <p:pic>
          <p:nvPicPr>
            <p:cNvPr id="6" name="Grafik 4">
              <a:extLst>
                <a:ext uri="{FF2B5EF4-FFF2-40B4-BE49-F238E27FC236}">
                  <a16:creationId xmlns:a16="http://schemas.microsoft.com/office/drawing/2014/main" id="{483A2D74-5B30-4741-8204-98FC788AF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32" t="48695" r="41824" b="23931"/>
            <a:stretch/>
          </p:blipFill>
          <p:spPr>
            <a:xfrm>
              <a:off x="400145" y="1437934"/>
              <a:ext cx="4800600" cy="1766446"/>
            </a:xfrm>
            <a:prstGeom prst="rect">
              <a:avLst/>
            </a:prstGeom>
          </p:spPr>
        </p:pic>
        <p:pic>
          <p:nvPicPr>
            <p:cNvPr id="7" name="Grafik 5">
              <a:extLst>
                <a:ext uri="{FF2B5EF4-FFF2-40B4-BE49-F238E27FC236}">
                  <a16:creationId xmlns:a16="http://schemas.microsoft.com/office/drawing/2014/main" id="{59D50B28-866F-4ABB-8030-5E6B8EE0E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78" t="68268" r="27101" b="5065"/>
            <a:stretch/>
          </p:blipFill>
          <p:spPr>
            <a:xfrm>
              <a:off x="502274" y="2861815"/>
              <a:ext cx="4719253" cy="1483364"/>
            </a:xfrm>
            <a:prstGeom prst="rect">
              <a:avLst/>
            </a:prstGeom>
          </p:spPr>
        </p:pic>
      </p:grpSp>
      <p:pic>
        <p:nvPicPr>
          <p:cNvPr id="8" name="Grafik 4">
            <a:extLst>
              <a:ext uri="{FF2B5EF4-FFF2-40B4-BE49-F238E27FC236}">
                <a16:creationId xmlns:a16="http://schemas.microsoft.com/office/drawing/2014/main" id="{28527D0E-CB42-40E8-B287-BF4A5AECF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94" y="4329318"/>
            <a:ext cx="5560030" cy="1745761"/>
          </a:xfrm>
          <a:prstGeom prst="rect">
            <a:avLst/>
          </a:prstGeom>
        </p:spPr>
      </p:pic>
      <p:sp>
        <p:nvSpPr>
          <p:cNvPr id="9" name="Textfeld 6">
            <a:extLst>
              <a:ext uri="{FF2B5EF4-FFF2-40B4-BE49-F238E27FC236}">
                <a16:creationId xmlns:a16="http://schemas.microsoft.com/office/drawing/2014/main" id="{2698928E-7709-405B-AE76-E2E6A9D6E580}"/>
              </a:ext>
            </a:extLst>
          </p:cNvPr>
          <p:cNvSpPr txBox="1"/>
          <p:nvPr/>
        </p:nvSpPr>
        <p:spPr>
          <a:xfrm>
            <a:off x="488894" y="6208363"/>
            <a:ext cx="556003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RFQ + beam transport		ion trap / B = 6 T	</a:t>
            </a:r>
          </a:p>
        </p:txBody>
      </p:sp>
      <p:cxnSp>
        <p:nvCxnSpPr>
          <p:cNvPr id="11" name="Gerade Verbindung mit Pfeil 11">
            <a:extLst>
              <a:ext uri="{FF2B5EF4-FFF2-40B4-BE49-F238E27FC236}">
                <a16:creationId xmlns:a16="http://schemas.microsoft.com/office/drawing/2014/main" id="{AB25DB46-D972-4E94-8E4A-14461C2DAEA7}"/>
              </a:ext>
            </a:extLst>
          </p:cNvPr>
          <p:cNvCxnSpPr/>
          <p:nvPr/>
        </p:nvCxnSpPr>
        <p:spPr>
          <a:xfrm flipH="1">
            <a:off x="2461499" y="3744516"/>
            <a:ext cx="962178" cy="1262784"/>
          </a:xfrm>
          <a:prstGeom prst="straightConnector1">
            <a:avLst/>
          </a:prstGeom>
          <a:ln w="53975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2">
            <a:extLst>
              <a:ext uri="{FF2B5EF4-FFF2-40B4-BE49-F238E27FC236}">
                <a16:creationId xmlns:a16="http://schemas.microsoft.com/office/drawing/2014/main" id="{BDCB5C28-9591-4466-8ED5-6C25752AC6EA}"/>
              </a:ext>
            </a:extLst>
          </p:cNvPr>
          <p:cNvCxnSpPr>
            <a:cxnSpLocks/>
          </p:cNvCxnSpPr>
          <p:nvPr/>
        </p:nvCxnSpPr>
        <p:spPr>
          <a:xfrm>
            <a:off x="2813723" y="3951714"/>
            <a:ext cx="2870104" cy="1217905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5">
            <a:extLst>
              <a:ext uri="{FF2B5EF4-FFF2-40B4-BE49-F238E27FC236}">
                <a16:creationId xmlns:a16="http://schemas.microsoft.com/office/drawing/2014/main" id="{C11980D8-33CE-4CCB-AB24-3C6DEBFE5311}"/>
              </a:ext>
            </a:extLst>
          </p:cNvPr>
          <p:cNvSpPr txBox="1"/>
          <p:nvPr/>
        </p:nvSpPr>
        <p:spPr>
          <a:xfrm>
            <a:off x="3854069" y="3020866"/>
            <a:ext cx="1949967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b="1" dirty="0">
                <a:solidFill>
                  <a:srgbClr val="FFC000"/>
                </a:solidFill>
              </a:rPr>
              <a:t>slow ions in front of the trap</a:t>
            </a:r>
          </a:p>
        </p:txBody>
      </p:sp>
      <p:sp>
        <p:nvSpPr>
          <p:cNvPr id="14" name="Textfeld 16">
            <a:extLst>
              <a:ext uri="{FF2B5EF4-FFF2-40B4-BE49-F238E27FC236}">
                <a16:creationId xmlns:a16="http://schemas.microsoft.com/office/drawing/2014/main" id="{E1666368-79E5-4DE8-B0C6-22AF71C092C9}"/>
              </a:ext>
            </a:extLst>
          </p:cNvPr>
          <p:cNvSpPr txBox="1"/>
          <p:nvPr/>
        </p:nvSpPr>
        <p:spPr>
          <a:xfrm>
            <a:off x="849717" y="2299852"/>
            <a:ext cx="1875224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b="1" dirty="0">
                <a:solidFill>
                  <a:srgbClr val="00B050"/>
                </a:solidFill>
              </a:rPr>
              <a:t>a mix of fast components</a:t>
            </a:r>
          </a:p>
          <a:p>
            <a:pPr algn="l"/>
            <a:r>
              <a:rPr lang="en-US" b="1" dirty="0">
                <a:solidFill>
                  <a:srgbClr val="00B050"/>
                </a:solidFill>
              </a:rPr>
              <a:t>6 - 0.5 MeV/u</a:t>
            </a:r>
            <a:endParaRPr lang="de-DE" b="1" dirty="0">
              <a:solidFill>
                <a:srgbClr val="00B05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155113" y="2703433"/>
            <a:ext cx="1546225" cy="276999"/>
            <a:chOff x="4140738" y="1164158"/>
            <a:chExt cx="1546225" cy="276999"/>
          </a:xfrm>
        </p:grpSpPr>
        <p:cxnSp>
          <p:nvCxnSpPr>
            <p:cNvPr id="16" name="Gerade Verbindung mit Pfeil 7">
              <a:extLst>
                <a:ext uri="{FF2B5EF4-FFF2-40B4-BE49-F238E27FC236}">
                  <a16:creationId xmlns:a16="http://schemas.microsoft.com/office/drawing/2014/main" id="{13657EB2-0DF8-4585-B940-3AAFCD3C263E}"/>
                </a:ext>
              </a:extLst>
            </p:cNvPr>
            <p:cNvCxnSpPr>
              <a:cxnSpLocks/>
            </p:cNvCxnSpPr>
            <p:nvPr/>
          </p:nvCxnSpPr>
          <p:spPr>
            <a:xfrm>
              <a:off x="4437600" y="1425952"/>
              <a:ext cx="1012032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8">
                  <a:extLst>
                    <a:ext uri="{FF2B5EF4-FFF2-40B4-BE49-F238E27FC236}">
                      <a16:creationId xmlns:a16="http://schemas.microsoft.com/office/drawing/2014/main" id="{937D9F0D-A850-41DB-82AC-C25AA7E64B0A}"/>
                    </a:ext>
                  </a:extLst>
                </p:cNvPr>
                <p:cNvSpPr txBox="1"/>
                <p:nvPr/>
              </p:nvSpPr>
              <p:spPr>
                <a:xfrm>
                  <a:off x="4140738" y="1164158"/>
                  <a:ext cx="1546225" cy="276999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t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200" i="1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</a:rPr>
                          <m:t> ≈2.73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de-DE" sz="1200" dirty="0"/>
                </a:p>
              </p:txBody>
            </p:sp>
          </mc:Choice>
          <mc:Fallback xmlns="">
            <p:sp>
              <p:nvSpPr>
                <p:cNvPr id="13" name="Textfeld 8">
                  <a:extLst>
                    <a:ext uri="{FF2B5EF4-FFF2-40B4-BE49-F238E27FC236}">
                      <a16:creationId xmlns:a16="http://schemas.microsoft.com/office/drawing/2014/main" id="{937D9F0D-A850-41DB-82AC-C25AA7E64B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0738" y="1164158"/>
                  <a:ext cx="1546225" cy="276999"/>
                </a:xfrm>
                <a:prstGeom prst="rect">
                  <a:avLst/>
                </a:prstGeom>
                <a:blipFill>
                  <a:blip r:embed="rId5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1">
                <a:extLst>
                  <a:ext uri="{FF2B5EF4-FFF2-40B4-BE49-F238E27FC236}">
                    <a16:creationId xmlns:a16="http://schemas.microsoft.com/office/drawing/2014/main" id="{8D58C6C4-B290-492C-B0CB-69156094DA3A}"/>
                  </a:ext>
                </a:extLst>
              </p:cNvPr>
              <p:cNvSpPr txBox="1"/>
              <p:nvPr/>
            </p:nvSpPr>
            <p:spPr>
              <a:xfrm>
                <a:off x="4491001" y="2656865"/>
                <a:ext cx="1777595" cy="46621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de-DE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box>
                        <m:boxPr>
                          <m:ctrlPr>
                            <a:rPr lang="de-DE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de-DE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𝒌𝒆𝑽</m:t>
                              </m:r>
                            </m:num>
                            <m:den>
                              <m:r>
                                <a:rPr lang="de-DE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de-DE" b="1" dirty="0"/>
              </a:p>
            </p:txBody>
          </p:sp>
        </mc:Choice>
        <mc:Fallback xmlns="">
          <p:sp>
            <p:nvSpPr>
              <p:cNvPr id="18" name="Textfeld 11">
                <a:extLst>
                  <a:ext uri="{FF2B5EF4-FFF2-40B4-BE49-F238E27FC236}">
                    <a16:creationId xmlns:a16="http://schemas.microsoft.com/office/drawing/2014/main" id="{8D58C6C4-B290-492C-B0CB-69156094D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001" y="2656865"/>
                <a:ext cx="1777595" cy="4662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Gerade Verbindung mit Pfeil 12">
            <a:extLst>
              <a:ext uri="{FF2B5EF4-FFF2-40B4-BE49-F238E27FC236}">
                <a16:creationId xmlns:a16="http://schemas.microsoft.com/office/drawing/2014/main" id="{BDCB5C28-9591-4466-8ED5-6C25752AC6EA}"/>
              </a:ext>
            </a:extLst>
          </p:cNvPr>
          <p:cNvCxnSpPr>
            <a:cxnSpLocks/>
          </p:cNvCxnSpPr>
          <p:nvPr/>
        </p:nvCxnSpPr>
        <p:spPr>
          <a:xfrm>
            <a:off x="3268909" y="5169619"/>
            <a:ext cx="1619341" cy="0"/>
          </a:xfrm>
          <a:prstGeom prst="straightConnector1">
            <a:avLst/>
          </a:prstGeom>
          <a:ln w="101600">
            <a:solidFill>
              <a:schemeClr val="tx2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2">
            <a:extLst>
              <a:ext uri="{FF2B5EF4-FFF2-40B4-BE49-F238E27FC236}">
                <a16:creationId xmlns:a16="http://schemas.microsoft.com/office/drawing/2014/main" id="{BDCB5C28-9591-4466-8ED5-6C25752AC6EA}"/>
              </a:ext>
            </a:extLst>
          </p:cNvPr>
          <p:cNvCxnSpPr>
            <a:cxnSpLocks/>
          </p:cNvCxnSpPr>
          <p:nvPr/>
        </p:nvCxnSpPr>
        <p:spPr>
          <a:xfrm>
            <a:off x="231958" y="5169619"/>
            <a:ext cx="1619341" cy="0"/>
          </a:xfrm>
          <a:prstGeom prst="straightConnector1">
            <a:avLst/>
          </a:prstGeom>
          <a:ln w="101600">
            <a:solidFill>
              <a:schemeClr val="tx2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Grafik 7">
            <a:extLst>
              <a:ext uri="{FF2B5EF4-FFF2-40B4-BE49-F238E27FC236}">
                <a16:creationId xmlns:a16="http://schemas.microsoft.com/office/drawing/2014/main" id="{60F1B0E6-23B2-422A-BD23-941D8FDED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1678" y="1216153"/>
            <a:ext cx="4787791" cy="3693674"/>
          </a:xfrm>
          <a:prstGeom prst="rect">
            <a:avLst/>
          </a:prstGeom>
        </p:spPr>
      </p:pic>
      <p:pic>
        <p:nvPicPr>
          <p:cNvPr id="22" name="Grafik 10">
            <a:extLst>
              <a:ext uri="{FF2B5EF4-FFF2-40B4-BE49-F238E27FC236}">
                <a16:creationId xmlns:a16="http://schemas.microsoft.com/office/drawing/2014/main" id="{4156EAE7-AD9A-4A63-ABBB-4E07A12B3D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97" y="5068922"/>
            <a:ext cx="1300953" cy="1300953"/>
          </a:xfrm>
          <a:prstGeom prst="rect">
            <a:avLst/>
          </a:prstGeom>
        </p:spPr>
      </p:pic>
      <p:pic>
        <p:nvPicPr>
          <p:cNvPr id="23" name="Grafik 12">
            <a:extLst>
              <a:ext uri="{FF2B5EF4-FFF2-40B4-BE49-F238E27FC236}">
                <a16:creationId xmlns:a16="http://schemas.microsoft.com/office/drawing/2014/main" id="{E449B9EB-ACCD-48E8-AB74-430A7E625A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373" y="4798660"/>
            <a:ext cx="3657600" cy="1097280"/>
          </a:xfrm>
          <a:prstGeom prst="rect">
            <a:avLst/>
          </a:prstGeom>
        </p:spPr>
      </p:pic>
      <p:sp>
        <p:nvSpPr>
          <p:cNvPr id="24" name="Textfeld 13">
            <a:extLst>
              <a:ext uri="{FF2B5EF4-FFF2-40B4-BE49-F238E27FC236}">
                <a16:creationId xmlns:a16="http://schemas.microsoft.com/office/drawing/2014/main" id="{B06FD93E-E9CB-4CA4-9647-7CE02F9D95DC}"/>
              </a:ext>
            </a:extLst>
          </p:cNvPr>
          <p:cNvSpPr txBox="1"/>
          <p:nvPr/>
        </p:nvSpPr>
        <p:spPr>
          <a:xfrm>
            <a:off x="7421811" y="4988046"/>
            <a:ext cx="3240633" cy="70788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4000" b="1" dirty="0"/>
              <a:t>SUCCESS!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20654" y="5867259"/>
            <a:ext cx="4577407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worldwide first time HCI were stopped after production, estimate 10</a:t>
            </a:r>
            <a:r>
              <a:rPr lang="en-US" baseline="30000" dirty="0"/>
              <a:t>4</a:t>
            </a:r>
            <a:r>
              <a:rPr lang="en-US" dirty="0"/>
              <a:t>-10</a:t>
            </a:r>
            <a:r>
              <a:rPr lang="en-US" baseline="30000" dirty="0"/>
              <a:t>5</a:t>
            </a:r>
            <a:r>
              <a:rPr lang="en-US" dirty="0"/>
              <a:t> particles</a:t>
            </a:r>
            <a:endParaRPr lang="de-DE" dirty="0"/>
          </a:p>
        </p:txBody>
      </p:sp>
      <p:sp>
        <p:nvSpPr>
          <p:cNvPr id="26" name="Textfeld 16">
            <a:extLst>
              <a:ext uri="{FF2B5EF4-FFF2-40B4-BE49-F238E27FC236}">
                <a16:creationId xmlns:a16="http://schemas.microsoft.com/office/drawing/2014/main" id="{E1666368-79E5-4DE8-B0C6-22AF71C092C9}"/>
              </a:ext>
            </a:extLst>
          </p:cNvPr>
          <p:cNvSpPr txBox="1"/>
          <p:nvPr/>
        </p:nvSpPr>
        <p:spPr>
          <a:xfrm>
            <a:off x="3672583" y="1677586"/>
            <a:ext cx="1855428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b="1" dirty="0">
                <a:solidFill>
                  <a:srgbClr val="00B050"/>
                </a:solidFill>
              </a:rPr>
              <a:t>slow ions behind the trap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614155" y="2071885"/>
            <a:ext cx="1684322" cy="830997"/>
          </a:xfrm>
          <a:prstGeom prst="rect">
            <a:avLst/>
          </a:prstGeom>
          <a:ln w="34925">
            <a:solidFill>
              <a:srgbClr val="FF0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/>
              <a:t>10</a:t>
            </a:r>
            <a:r>
              <a:rPr lang="de-DE" sz="1600" baseline="30000" dirty="0"/>
              <a:t>5</a:t>
            </a:r>
            <a:r>
              <a:rPr lang="de-DE" sz="1600" dirty="0"/>
              <a:t> </a:t>
            </a:r>
            <a:r>
              <a:rPr lang="de-DE" sz="1600" dirty="0" err="1"/>
              <a:t>ions</a:t>
            </a:r>
            <a:r>
              <a:rPr lang="de-DE" sz="1600" dirty="0"/>
              <a:t> </a:t>
            </a:r>
            <a:r>
              <a:rPr lang="de-DE" sz="1600" baseline="30000" dirty="0"/>
              <a:t>36</a:t>
            </a:r>
            <a:r>
              <a:rPr lang="de-DE" sz="1600" dirty="0"/>
              <a:t>Ar</a:t>
            </a:r>
            <a:r>
              <a:rPr lang="de-DE" sz="1600" baseline="30000" dirty="0"/>
              <a:t>18+</a:t>
            </a:r>
          </a:p>
          <a:p>
            <a:pPr algn="l"/>
            <a:r>
              <a:rPr lang="de-DE" sz="1600" dirty="0" err="1"/>
              <a:t>stopped</a:t>
            </a:r>
            <a:r>
              <a:rPr lang="de-DE" sz="1600" dirty="0"/>
              <a:t>, </a:t>
            </a:r>
            <a:r>
              <a:rPr lang="de-DE" sz="1600" dirty="0" err="1"/>
              <a:t>stored</a:t>
            </a:r>
            <a:r>
              <a:rPr lang="de-DE" sz="1600" dirty="0"/>
              <a:t> &amp; </a:t>
            </a:r>
            <a:r>
              <a:rPr lang="de-DE" sz="1600" dirty="0" err="1"/>
              <a:t>extracted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60460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Observed</a:t>
            </a:r>
            <a:r>
              <a:rPr lang="de-DE" dirty="0"/>
              <a:t> </a:t>
            </a:r>
            <a:r>
              <a:rPr lang="de-DE" dirty="0" err="1"/>
              <a:t>problems</a:t>
            </a:r>
            <a:endParaRPr lang="de-DE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98441" y="2478354"/>
            <a:ext cx="4612775" cy="3459581"/>
          </a:xfrm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0667158"/>
              </p:ext>
            </p:extLst>
          </p:nvPr>
        </p:nvGraphicFramePr>
        <p:xfrm>
          <a:off x="257294" y="1376075"/>
          <a:ext cx="4928885" cy="4974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749" y="3003021"/>
            <a:ext cx="1237253" cy="924097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041624" y="2282265"/>
            <a:ext cx="1680113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de-DE" sz="1400" dirty="0">
                <a:latin typeface="Arial Unicode MS" panose="020B0604020202020204" pitchFamily="34" charset="-128"/>
              </a:rPr>
              <a:t>Feb. 2024</a:t>
            </a:r>
            <a:endParaRPr kumimoji="0" lang="en-US" altLang="de-DE" sz="1400" b="0" i="0" u="none" strike="noStrike" cap="none" normalizeH="0" dirty="0">
              <a:ln>
                <a:noFill/>
              </a:ln>
              <a:effectLst/>
              <a:latin typeface="Arial Unicode MS" panose="020B0604020202020204" pitchFamily="34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de-DE" sz="1400" b="0" i="0" u="none" strike="noStrike" cap="none" normalizeH="0" baseline="30000" dirty="0">
                <a:ln>
                  <a:noFill/>
                </a:ln>
                <a:effectLst/>
                <a:latin typeface="Arial Unicode MS" panose="020B0604020202020204" pitchFamily="34" charset="-128"/>
              </a:rPr>
              <a:t>18</a:t>
            </a:r>
            <a:r>
              <a:rPr kumimoji="0" lang="en-US" altLang="de-DE" sz="1400" b="0" i="0" u="none" strike="noStrike" cap="none" normalizeH="0" baseline="0" dirty="0">
                <a:ln>
                  <a:noFill/>
                </a:ln>
                <a:effectLst/>
                <a:latin typeface="Arial Unicode MS" panose="020B0604020202020204" pitchFamily="34" charset="-128"/>
              </a:rPr>
              <a:t>O</a:t>
            </a:r>
            <a:r>
              <a:rPr kumimoji="0" lang="en-US" altLang="de-DE" sz="1400" b="0" i="0" u="none" strike="noStrike" cap="none" normalizeH="0" baseline="30000" dirty="0">
                <a:ln>
                  <a:noFill/>
                </a:ln>
                <a:effectLst/>
                <a:latin typeface="Arial Unicode MS" panose="020B0604020202020204" pitchFamily="34" charset="-128"/>
              </a:rPr>
              <a:t>8+</a:t>
            </a:r>
            <a:r>
              <a:rPr kumimoji="0" lang="en-US" altLang="de-DE" sz="1400" b="0" i="0" u="none" strike="noStrike" cap="none" normalizeH="0" baseline="0" dirty="0">
                <a:ln>
                  <a:noFill/>
                </a:ln>
                <a:effectLst/>
                <a:latin typeface="Arial Unicode MS" panose="020B0604020202020204" pitchFamily="34" charset="-128"/>
              </a:rPr>
              <a:t> </a:t>
            </a:r>
            <a:r>
              <a:rPr lang="de-DE" altLang="de-DE" sz="1400" dirty="0">
                <a:latin typeface="Arial Unicode MS" panose="020B0604020202020204" pitchFamily="34" charset="-128"/>
              </a:rPr>
              <a:t>7.1 V</a:t>
            </a:r>
            <a:endParaRPr kumimoji="0" lang="en-US" altLang="de-DE" sz="1400" b="0" i="0" u="none" strike="noStrike" cap="none" normalizeH="0" baseline="0" dirty="0">
              <a:ln>
                <a:noFill/>
              </a:ln>
              <a:effectLst/>
              <a:latin typeface="Arial Unicode MS" panose="020B0604020202020204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1400" b="0" i="0" u="none" strike="noStrike" cap="none" normalizeH="0" baseline="0" dirty="0">
                <a:ln>
                  <a:noFill/>
                </a:ln>
                <a:effectLst/>
                <a:latin typeface="Arial Unicode MS" panose="020B0604020202020204" pitchFamily="34" charset="-128"/>
              </a:rPr>
              <a:t>(m/q = 2.25)</a:t>
            </a:r>
            <a:endParaRPr kumimoji="0" lang="de-DE" altLang="de-DE" sz="1400" b="0" i="0" u="none" strike="noStrike" cap="none" normalizeH="0" baseline="0" dirty="0">
              <a:ln>
                <a:noFill/>
              </a:ln>
              <a:effectLst/>
              <a:latin typeface="Arial Unicode MS" panose="020B0604020202020204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516" y="4615535"/>
            <a:ext cx="1123767" cy="1004640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771861" y="3896798"/>
            <a:ext cx="2100691" cy="738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de-DE" sz="1400" dirty="0">
                <a:latin typeface="Arial Unicode MS" panose="020B0604020202020204" pitchFamily="34" charset="-128"/>
              </a:rPr>
              <a:t>Mar. 2010</a:t>
            </a:r>
            <a:endParaRPr kumimoji="0" lang="en-US" altLang="de-DE" sz="1400" b="0" i="0" u="none" strike="noStrike" cap="none" normalizeH="0" dirty="0">
              <a:ln>
                <a:noFill/>
              </a:ln>
              <a:effectLst/>
              <a:latin typeface="Arial Unicode MS" panose="020B0604020202020204" pitchFamily="34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de-DE" sz="1400" b="0" i="0" u="none" strike="noStrike" cap="none" normalizeH="0" baseline="30000" dirty="0">
                <a:ln>
                  <a:noFill/>
                </a:ln>
                <a:effectLst/>
                <a:latin typeface="Arial Unicode MS" panose="020B0604020202020204" pitchFamily="34" charset="-128"/>
              </a:rPr>
              <a:t>86</a:t>
            </a:r>
            <a:r>
              <a:rPr kumimoji="0" lang="en-US" altLang="de-DE" sz="1400" b="0" i="0" u="none" strike="noStrike" cap="none" normalizeH="0" baseline="0" dirty="0">
                <a:ln>
                  <a:noFill/>
                </a:ln>
                <a:effectLst/>
                <a:latin typeface="Arial Unicode MS" panose="020B0604020202020204" pitchFamily="34" charset="-128"/>
              </a:rPr>
              <a:t>Kr</a:t>
            </a:r>
            <a:r>
              <a:rPr lang="en-US" altLang="de-DE" sz="1400" baseline="30000" dirty="0">
                <a:latin typeface="Arial Unicode MS" panose="020B0604020202020204" pitchFamily="34" charset="-128"/>
              </a:rPr>
              <a:t>33</a:t>
            </a:r>
            <a:r>
              <a:rPr kumimoji="0" lang="en-US" altLang="de-DE" sz="1400" b="0" i="0" u="none" strike="noStrike" cap="none" normalizeH="0" baseline="30000" dirty="0">
                <a:ln>
                  <a:noFill/>
                </a:ln>
                <a:effectLst/>
                <a:latin typeface="Arial Unicode MS" panose="020B0604020202020204" pitchFamily="34" charset="-128"/>
              </a:rPr>
              <a:t>+</a:t>
            </a:r>
            <a:r>
              <a:rPr lang="de-DE" altLang="de-DE" sz="1400" dirty="0">
                <a:latin typeface="Arial Unicode MS" panose="020B0604020202020204" pitchFamily="34" charset="-128"/>
              </a:rPr>
              <a:t>; 7.85 V</a:t>
            </a:r>
            <a:endParaRPr lang="en-US" altLang="de-DE" sz="1400" dirty="0">
              <a:latin typeface="Arial Unicode MS" panose="020B0604020202020204" pitchFamily="34" charset="-128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de-DE" sz="1400" b="0" i="0" u="none" strike="noStrike" cap="none" normalizeH="0" baseline="0" dirty="0">
                <a:ln>
                  <a:noFill/>
                </a:ln>
                <a:effectLst/>
                <a:latin typeface="Arial Unicode MS" panose="020B0604020202020204" pitchFamily="34" charset="-128"/>
              </a:rPr>
              <a:t>(m/q = 2.61</a:t>
            </a:r>
            <a:r>
              <a:rPr kumimoji="0" lang="en-US" altLang="de-DE" sz="1400" b="0" i="0" u="none" strike="noStrike" cap="none" normalizeH="0" dirty="0">
                <a:ln>
                  <a:noFill/>
                </a:ln>
                <a:effectLst/>
                <a:latin typeface="Arial Unicode MS" panose="020B0604020202020204" pitchFamily="34" charset="-128"/>
              </a:rPr>
              <a:t> = </a:t>
            </a:r>
            <a:r>
              <a:rPr lang="en-US" altLang="de-DE" sz="1400" baseline="30000" dirty="0">
                <a:latin typeface="Arial Unicode MS" panose="020B0604020202020204" pitchFamily="34" charset="-128"/>
              </a:rPr>
              <a:t>238</a:t>
            </a:r>
            <a:r>
              <a:rPr lang="en-US" altLang="de-DE" sz="1400" dirty="0">
                <a:latin typeface="Arial Unicode MS" panose="020B0604020202020204" pitchFamily="34" charset="-128"/>
              </a:rPr>
              <a:t>U</a:t>
            </a:r>
            <a:r>
              <a:rPr lang="en-US" altLang="de-DE" sz="1400" baseline="30000" dirty="0">
                <a:latin typeface="Arial Unicode MS" panose="020B0604020202020204" pitchFamily="34" charset="-128"/>
              </a:rPr>
              <a:t>91+</a:t>
            </a:r>
            <a:r>
              <a:rPr kumimoji="0" lang="en-US" altLang="de-DE" sz="1400" b="0" i="0" u="none" strike="noStrike" cap="none" normalizeH="0" baseline="0" dirty="0">
                <a:ln>
                  <a:noFill/>
                </a:ln>
                <a:effectLst/>
                <a:latin typeface="Arial Unicode MS" panose="020B0604020202020204" pitchFamily="34" charset="-128"/>
              </a:rPr>
              <a:t>)</a:t>
            </a:r>
            <a:endParaRPr kumimoji="0" lang="de-DE" altLang="de-DE" sz="1400" b="0" i="0" u="none" strike="noStrike" cap="none" normalizeH="0" baseline="0" dirty="0">
              <a:ln>
                <a:noFill/>
              </a:ln>
              <a:effectLst/>
              <a:latin typeface="Arial Unicode MS" panose="020B0604020202020204" pitchFamily="34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63517" y="3136739"/>
            <a:ext cx="0" cy="650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665573" y="2793231"/>
            <a:ext cx="540533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baseline="30000" dirty="0"/>
              <a:t>36</a:t>
            </a:r>
            <a:r>
              <a:rPr lang="en-US" sz="1600" dirty="0"/>
              <a:t>Ar</a:t>
            </a:r>
            <a:endParaRPr lang="de-DE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932397" y="1809158"/>
            <a:ext cx="0" cy="650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34453" y="1465650"/>
            <a:ext cx="495649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baseline="30000" dirty="0"/>
              <a:t>18</a:t>
            </a:r>
            <a:r>
              <a:rPr lang="en-US" sz="1600" dirty="0"/>
              <a:t>O</a:t>
            </a:r>
            <a:endParaRPr lang="de-DE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945914" y="1415421"/>
            <a:ext cx="0" cy="650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47970" y="1071913"/>
            <a:ext cx="558166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600" baseline="30000" dirty="0"/>
              <a:t>238</a:t>
            </a:r>
            <a:r>
              <a:rPr lang="en-US" sz="1600" dirty="0"/>
              <a:t>U</a:t>
            </a:r>
            <a:endParaRPr lang="de-DE" sz="1600" dirty="0"/>
          </a:p>
        </p:txBody>
      </p:sp>
      <p:sp>
        <p:nvSpPr>
          <p:cNvPr id="11" name="Oval 10"/>
          <p:cNvSpPr/>
          <p:nvPr/>
        </p:nvSpPr>
        <p:spPr>
          <a:xfrm>
            <a:off x="65710" y="1252765"/>
            <a:ext cx="497712" cy="497712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dirty="0"/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5748621" y="1293470"/>
            <a:ext cx="497712" cy="497712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000" dirty="0"/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21656" y="1410467"/>
            <a:ext cx="414728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GTR3QT3 (internal IH </a:t>
            </a:r>
            <a:r>
              <a:rPr lang="de-DE" dirty="0" err="1"/>
              <a:t>triplet</a:t>
            </a:r>
            <a:r>
              <a:rPr lang="de-DE" dirty="0"/>
              <a:t> &amp; </a:t>
            </a:r>
            <a:r>
              <a:rPr lang="de-DE" dirty="0" err="1"/>
              <a:t>steerer</a:t>
            </a:r>
            <a:r>
              <a:rPr lang="de-DE" dirty="0"/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33863" y="3929209"/>
            <a:ext cx="2015382" cy="25853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last </a:t>
            </a:r>
            <a:r>
              <a:rPr lang="de-DE" dirty="0" err="1"/>
              <a:t>shift</a:t>
            </a:r>
            <a:r>
              <a:rPr lang="de-DE" dirty="0"/>
              <a:t> ca. 200 </a:t>
            </a:r>
            <a:r>
              <a:rPr lang="de-DE" dirty="0" err="1"/>
              <a:t>liters</a:t>
            </a:r>
            <a:r>
              <a:rPr lang="de-DE" dirty="0"/>
              <a:t>/</a:t>
            </a:r>
            <a:r>
              <a:rPr lang="de-DE" dirty="0" err="1"/>
              <a:t>day</a:t>
            </a:r>
            <a:endParaRPr lang="de-DE" dirty="0"/>
          </a:p>
          <a:p>
            <a:pPr algn="l"/>
            <a:endParaRPr lang="de-DE" dirty="0"/>
          </a:p>
          <a:p>
            <a:pPr algn="l"/>
            <a:r>
              <a:rPr lang="de-DE" dirty="0" err="1"/>
              <a:t>leak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steerer</a:t>
            </a:r>
            <a:r>
              <a:rPr lang="de-DE" dirty="0"/>
              <a:t> </a:t>
            </a:r>
            <a:r>
              <a:rPr lang="de-DE" dirty="0" err="1"/>
              <a:t>subunit</a:t>
            </a:r>
            <a:endParaRPr lang="de-DE" dirty="0"/>
          </a:p>
          <a:p>
            <a:pPr algn="l"/>
            <a:endParaRPr lang="de-DE" dirty="0"/>
          </a:p>
          <a:p>
            <a:pPr algn="l"/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loss</a:t>
            </a:r>
            <a:r>
              <a:rPr lang="de-DE" dirty="0"/>
              <a:t> ca. 85% </a:t>
            </a:r>
            <a:r>
              <a:rPr lang="de-DE"/>
              <a:t>if </a:t>
            </a:r>
            <a:r>
              <a:rPr lang="de-DE" dirty="0" err="1"/>
              <a:t>switched</a:t>
            </a:r>
            <a:r>
              <a:rPr lang="de-DE" dirty="0"/>
              <a:t> off</a:t>
            </a:r>
          </a:p>
        </p:txBody>
      </p:sp>
      <p:cxnSp>
        <p:nvCxnSpPr>
          <p:cNvPr id="20" name="Gerade Verbindung mit Pfeil 11">
            <a:extLst>
              <a:ext uri="{FF2B5EF4-FFF2-40B4-BE49-F238E27FC236}">
                <a16:creationId xmlns:a16="http://schemas.microsoft.com/office/drawing/2014/main" id="{AB25DB46-D972-4E94-8E4A-14461C2DAEA7}"/>
              </a:ext>
            </a:extLst>
          </p:cNvPr>
          <p:cNvCxnSpPr>
            <a:stCxn id="19" idx="1"/>
          </p:cNvCxnSpPr>
          <p:nvPr/>
        </p:nvCxnSpPr>
        <p:spPr>
          <a:xfrm flipH="1">
            <a:off x="8484243" y="5221871"/>
            <a:ext cx="1549620" cy="773815"/>
          </a:xfrm>
          <a:prstGeom prst="straightConnector1">
            <a:avLst/>
          </a:prstGeom>
          <a:ln w="53975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639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Consequences for the experiments</a:t>
            </a:r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280556" y="1287771"/>
            <a:ext cx="5029200" cy="272382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Achieved in this beam time: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beam transported to the trap</a:t>
            </a:r>
          </a:p>
          <a:p>
            <a:pPr marL="800100" lvl="1" indent="-342900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Prerequisite for E057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ions stored in the trap</a:t>
            </a:r>
          </a:p>
          <a:p>
            <a:pPr marL="800100" lvl="1" indent="-342900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Prerequisite for e</a:t>
            </a:r>
            <a:r>
              <a:rPr lang="en-US" sz="200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cooling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ions decelerated in the trap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new HYIG &amp; ERC Advanced Grant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6880" y="1287770"/>
            <a:ext cx="6347357" cy="501675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Open issues: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expansion of the control system</a:t>
            </a:r>
          </a:p>
          <a:p>
            <a:pPr marL="800100" lvl="1" indent="-342900">
              <a:buFont typeface="Symbol" panose="05050102010706020507" pitchFamily="18" charset="2"/>
              <a:buChar char="Þ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includes mostly FESA + independent operation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reestablish IH Amplitude 8 V</a:t>
            </a:r>
          </a:p>
          <a:p>
            <a:pPr marL="800100" lvl="1" indent="-342900">
              <a:buFont typeface="Symbol" panose="05050102010706020507" pitchFamily="18" charset="2"/>
              <a:buChar char="Þ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several action items in the Shutdown Plan 2024</a:t>
            </a:r>
          </a:p>
          <a:p>
            <a:pPr marL="800100" lvl="1" indent="-342900">
              <a:buFont typeface="Symbol" panose="05050102010706020507" pitchFamily="18" charset="2"/>
              <a:buChar char="Þ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invest in Solid State amplifiers (ca. 750 k€, 2 years)</a:t>
            </a:r>
          </a:p>
          <a:p>
            <a:pPr marL="800100" lvl="1" indent="-342900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restriction to m/q &lt; 2.20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water leak TR3KX4 (IH triplet &amp;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steerer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buFont typeface="Symbol" panose="05050102010706020507" pitchFamily="18" charset="2"/>
              <a:buChar char="Þ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new unit (1 year &amp; ca. 150k€) + mounting time</a:t>
            </a:r>
          </a:p>
          <a:p>
            <a:pPr marL="800100" lvl="1" indent="-342900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temporarily decommission (ca. 85% intensity loss)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setup time and repetition rate</a:t>
            </a:r>
          </a:p>
          <a:p>
            <a:pPr marL="800100" lvl="1" indent="-342900">
              <a:buFont typeface="Symbol" panose="05050102010706020507" pitchFamily="18" charset="2"/>
              <a:buChar char="Þ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several beam times per year are essential</a:t>
            </a:r>
          </a:p>
          <a:p>
            <a:pPr marL="800100" lvl="1" indent="-342900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revisit the idea of a local source of 4 MeV/u</a:t>
            </a:r>
          </a:p>
          <a:p>
            <a:pPr marL="342900" indent="-342900">
              <a:spcAft>
                <a:spcPts val="600"/>
              </a:spcAft>
              <a:buFont typeface="Symbol" panose="05050102010706020507" pitchFamily="18" charset="2"/>
              <a:buChar char="Þ"/>
            </a:pPr>
            <a:r>
              <a:rPr lang="en-US" sz="20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the right conditions, some beams possible in 2025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2595" y="4019683"/>
            <a:ext cx="4268933" cy="1281916"/>
            <a:chOff x="17512" y="4019683"/>
            <a:chExt cx="4268933" cy="12819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12" y="4019683"/>
              <a:ext cx="4268933" cy="91956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12" y="4905499"/>
              <a:ext cx="4249687" cy="3961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403082" y="5363437"/>
            <a:ext cx="4295343" cy="1128918"/>
            <a:chOff x="3186112" y="2819400"/>
            <a:chExt cx="5819775" cy="17593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6112" y="2819400"/>
              <a:ext cx="5819775" cy="1219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99534" y="3997675"/>
              <a:ext cx="5772150" cy="581025"/>
            </a:xfrm>
            <a:prstGeom prst="rect">
              <a:avLst/>
            </a:prstGeom>
          </p:spPr>
        </p:pic>
      </p:grpSp>
      <p:sp>
        <p:nvSpPr>
          <p:cNvPr id="12" name="Oval 11"/>
          <p:cNvSpPr/>
          <p:nvPr/>
        </p:nvSpPr>
        <p:spPr>
          <a:xfrm>
            <a:off x="1457947" y="4802467"/>
            <a:ext cx="1347355" cy="42290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3" name="Oval 12"/>
          <p:cNvSpPr/>
          <p:nvPr/>
        </p:nvSpPr>
        <p:spPr>
          <a:xfrm>
            <a:off x="2400846" y="6016133"/>
            <a:ext cx="1677621" cy="42290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2825789" y="4611148"/>
            <a:ext cx="1460656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b="1" baseline="30000" dirty="0"/>
              <a:t>78</a:t>
            </a:r>
            <a:r>
              <a:rPr lang="en-US" b="1" dirty="0"/>
              <a:t>Kr</a:t>
            </a:r>
          </a:p>
          <a:p>
            <a:pPr algn="l"/>
            <a:r>
              <a:rPr lang="en-US" b="1" dirty="0"/>
              <a:t>(</a:t>
            </a:r>
            <a:r>
              <a:rPr lang="en-US" b="1" i="1" dirty="0"/>
              <a:t>m/q</a:t>
            </a:r>
            <a:r>
              <a:rPr lang="en-US" b="1" dirty="0"/>
              <a:t> = 2.16)</a:t>
            </a:r>
            <a:endParaRPr lang="de-DE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099948" y="5809735"/>
            <a:ext cx="1460656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b="1" baseline="30000" dirty="0"/>
              <a:t>238</a:t>
            </a:r>
            <a:r>
              <a:rPr lang="en-US" b="1" dirty="0"/>
              <a:t>U</a:t>
            </a:r>
          </a:p>
          <a:p>
            <a:pPr algn="l"/>
            <a:r>
              <a:rPr lang="en-US" b="1" dirty="0"/>
              <a:t>(</a:t>
            </a:r>
            <a:r>
              <a:rPr lang="en-US" b="1" i="1" dirty="0"/>
              <a:t>m/q</a:t>
            </a:r>
            <a:r>
              <a:rPr lang="en-US" b="1" dirty="0"/>
              <a:t> = 2.61)</a:t>
            </a:r>
            <a:endParaRPr lang="de-DE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94072" y="5684115"/>
            <a:ext cx="870751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 b="1" dirty="0"/>
              <a:t>2025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960317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WinFileSvL\APTR$Root\zandjelk\Downloads\newtr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157" y="1227632"/>
            <a:ext cx="9005104" cy="388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listening</a:t>
            </a:r>
            <a:r>
              <a:rPr lang="de-DE" dirty="0"/>
              <a:t>!</a:t>
            </a:r>
          </a:p>
        </p:txBody>
      </p:sp>
      <p:sp>
        <p:nvSpPr>
          <p:cNvPr id="5" name="Textfeld 2">
            <a:extLst>
              <a:ext uri="{FF2B5EF4-FFF2-40B4-BE49-F238E27FC236}">
                <a16:creationId xmlns:a16="http://schemas.microsoft.com/office/drawing/2014/main" id="{D32F1AF2-AEBC-79EF-D64F-B868B417B304}"/>
              </a:ext>
            </a:extLst>
          </p:cNvPr>
          <p:cNvSpPr txBox="1">
            <a:spLocks/>
          </p:cNvSpPr>
          <p:nvPr/>
        </p:nvSpPr>
        <p:spPr>
          <a:xfrm>
            <a:off x="92597" y="5115975"/>
            <a:ext cx="11192719" cy="151426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200" b="1" dirty="0">
                <a:solidFill>
                  <a:schemeClr val="tx1"/>
                </a:solidFill>
              </a:rPr>
              <a:t>Also thanks to the DEC team and collaborators:</a:t>
            </a:r>
          </a:p>
          <a:p>
            <a:pPr marL="0" indent="0">
              <a:buFont typeface="Wingdings" charset="2"/>
              <a:buNone/>
            </a:pPr>
            <a:r>
              <a:rPr lang="en-US" sz="2200" b="1" i="1" dirty="0">
                <a:solidFill>
                  <a:schemeClr val="tx1"/>
                </a:solidFill>
              </a:rPr>
              <a:t>S. Fedotova, W. Geithner, F. Herfurth, J. Ködel, N. Kotovskiy, I. Kraus, K. Mohr, D. Neidherr, D. Racano, S. Rausch, N. Stallkamp, S. Trotsenko, G. Vorobyev, W. </a:t>
            </a:r>
            <a:r>
              <a:rPr lang="en-US" sz="2200" b="1" i="1" dirty="0" err="1">
                <a:solidFill>
                  <a:schemeClr val="tx1"/>
                </a:solidFill>
              </a:rPr>
              <a:t>Nörtershäuser</a:t>
            </a:r>
            <a:r>
              <a:rPr lang="en-US" sz="2200" b="1" i="1" dirty="0">
                <a:solidFill>
                  <a:schemeClr val="tx1"/>
                </a:solidFill>
              </a:rPr>
              <a:t>, D. Zisis</a:t>
            </a:r>
          </a:p>
        </p:txBody>
      </p:sp>
    </p:spTree>
    <p:extLst>
      <p:ext uri="{BB962C8B-B14F-4D97-AF65-F5344CB8AC3E}">
        <p14:creationId xmlns:p14="http://schemas.microsoft.com/office/powerpoint/2010/main" val="27836768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gsi-folienmaster_2018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4" id="{F395C2AE-BE17-204E-B78B-80960EBFEC08}" vid="{0D7BF73E-5158-474F-A29B-4B67545AFA3C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gsi-folienmaster_2018</Template>
  <TotalTime>18</TotalTime>
  <Words>1320</Words>
  <Application>Microsoft Macintosh PowerPoint</Application>
  <PresentationFormat>Widescreen</PresentationFormat>
  <Paragraphs>323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 Unicode MS</vt:lpstr>
      <vt:lpstr>Arial</vt:lpstr>
      <vt:lpstr>Arial Narrow</vt:lpstr>
      <vt:lpstr>Calibri</vt:lpstr>
      <vt:lpstr>Cambria Math</vt:lpstr>
      <vt:lpstr>Segoe UI Symbol</vt:lpstr>
      <vt:lpstr>Symbol</vt:lpstr>
      <vt:lpstr>Wingdings</vt:lpstr>
      <vt:lpstr>gsi-folienmaster_2018</vt:lpstr>
      <vt:lpstr>HITRAP Lessons from the beam time 2024 and outlook to 2025</vt:lpstr>
      <vt:lpstr>HITRAP facility overview</vt:lpstr>
      <vt:lpstr>Shutdown work 2023-24</vt:lpstr>
      <vt:lpstr>Electron cooling development &amp; Experiments</vt:lpstr>
      <vt:lpstr>Beamtime overview 2024</vt:lpstr>
      <vt:lpstr>Excellent results 2024</vt:lpstr>
      <vt:lpstr>Observed problems</vt:lpstr>
      <vt:lpstr>Consequences for the experiments</vt:lpstr>
      <vt:lpstr>Thank you for listening!</vt:lpstr>
      <vt:lpstr>End of beam time fun</vt:lpstr>
      <vt:lpstr>Perspectives</vt:lpstr>
      <vt:lpstr>Commissioning experience</vt:lpstr>
      <vt:lpstr>PowerPoint Presentation</vt:lpstr>
      <vt:lpstr>Commissioning alternative I (reduced scope)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Andelkovic, Zoran Dr.</dc:creator>
  <cp:lastModifiedBy>Zoran Andelkovic</cp:lastModifiedBy>
  <cp:revision>546</cp:revision>
  <cp:lastPrinted>2018-09-20T11:47:47Z</cp:lastPrinted>
  <dcterms:created xsi:type="dcterms:W3CDTF">2018-09-13T08:53:31Z</dcterms:created>
  <dcterms:modified xsi:type="dcterms:W3CDTF">2024-07-11T21:07:34Z</dcterms:modified>
</cp:coreProperties>
</file>