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56" r:id="rId2"/>
    <p:sldId id="257" r:id="rId3"/>
    <p:sldId id="263" r:id="rId4"/>
    <p:sldId id="264" r:id="rId5"/>
    <p:sldId id="265" r:id="rId6"/>
    <p:sldId id="258" r:id="rId7"/>
    <p:sldId id="259" r:id="rId8"/>
    <p:sldId id="261" r:id="rId9"/>
    <p:sldId id="262" r:id="rId10"/>
    <p:sldId id="266" r:id="rId11"/>
  </p:sldIdLst>
  <p:sldSz cx="9144000" cy="5143500" type="screen16x9"/>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333333"/>
    <a:srgbClr val="EAEAEA"/>
    <a:srgbClr val="FDBB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0" autoAdjust="0"/>
    <p:restoredTop sz="94655" autoAdjust="0"/>
  </p:normalViewPr>
  <p:slideViewPr>
    <p:cSldViewPr snapToGrid="0" snapToObjects="1">
      <p:cViewPr varScale="1">
        <p:scale>
          <a:sx n="81" d="100"/>
          <a:sy n="81" d="100"/>
        </p:scale>
        <p:origin x="84" y="167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851660-0934-124D-A4B3-496C7F320307}" type="datetimeFigureOut">
              <a:rPr lang="de-DE" smtClean="0"/>
              <a:t>02.07.2024</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3A3EDE-7EBB-0F4A-80C2-34DB9D2E2ED3}" type="slidenum">
              <a:rPr lang="de-DE" smtClean="0"/>
              <a:t>‹Nr.›</a:t>
            </a:fld>
            <a:endParaRPr lang="de-DE"/>
          </a:p>
        </p:txBody>
      </p:sp>
    </p:spTree>
    <p:extLst>
      <p:ext uri="{BB962C8B-B14F-4D97-AF65-F5344CB8AC3E}">
        <p14:creationId xmlns:p14="http://schemas.microsoft.com/office/powerpoint/2010/main" val="1028215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C828EF-C252-394A-93BF-1C478CFA0896}" type="datetimeFigureOut">
              <a:rPr lang="de-DE" smtClean="0"/>
              <a:t>02.07.2024</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E02386-BEE7-5D4D-B4E7-4BB579C47884}" type="slidenum">
              <a:rPr lang="de-DE" smtClean="0"/>
              <a:t>‹Nr.›</a:t>
            </a:fld>
            <a:endParaRPr lang="de-DE"/>
          </a:p>
        </p:txBody>
      </p:sp>
    </p:spTree>
    <p:extLst>
      <p:ext uri="{BB962C8B-B14F-4D97-AF65-F5344CB8AC3E}">
        <p14:creationId xmlns:p14="http://schemas.microsoft.com/office/powerpoint/2010/main" val="33290198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pSp>
        <p:nvGrpSpPr>
          <p:cNvPr id="10" name="Gruppieren 9">
            <a:extLst>
              <a:ext uri="{FF2B5EF4-FFF2-40B4-BE49-F238E27FC236}">
                <a16:creationId xmlns:a16="http://schemas.microsoft.com/office/drawing/2014/main" id="{7040B52E-6118-F844-8FBE-85B6AFDC9E2A}"/>
              </a:ext>
            </a:extLst>
          </p:cNvPr>
          <p:cNvGrpSpPr/>
          <p:nvPr userDrawn="1"/>
        </p:nvGrpSpPr>
        <p:grpSpPr>
          <a:xfrm>
            <a:off x="1502578" y="976199"/>
            <a:ext cx="7426269" cy="3877686"/>
            <a:chOff x="1502578" y="976199"/>
            <a:chExt cx="7426269" cy="3877686"/>
          </a:xfrm>
        </p:grpSpPr>
        <p:sp>
          <p:nvSpPr>
            <p:cNvPr id="4" name="Rechteck 3">
              <a:extLst>
                <a:ext uri="{FF2B5EF4-FFF2-40B4-BE49-F238E27FC236}">
                  <a16:creationId xmlns:a16="http://schemas.microsoft.com/office/drawing/2014/main" id="{3FAB316F-95F1-6040-AB6B-EF23A5D58FAF}"/>
                </a:ext>
              </a:extLst>
            </p:cNvPr>
            <p:cNvSpPr/>
            <p:nvPr userDrawn="1"/>
          </p:nvSpPr>
          <p:spPr>
            <a:xfrm>
              <a:off x="7781365" y="3854824"/>
              <a:ext cx="1147482" cy="9990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pic>
          <p:nvPicPr>
            <p:cNvPr id="8" name="Grafik 7">
              <a:extLst>
                <a:ext uri="{FF2B5EF4-FFF2-40B4-BE49-F238E27FC236}">
                  <a16:creationId xmlns:a16="http://schemas.microsoft.com/office/drawing/2014/main" id="{9DE39F29-B8C0-C64D-ADFE-A8AFF963CB1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502578" y="976199"/>
              <a:ext cx="6099496" cy="3877686"/>
            </a:xfrm>
            <a:prstGeom prst="rect">
              <a:avLst/>
            </a:prstGeom>
          </p:spPr>
        </p:pic>
      </p:grpSp>
      <p:sp>
        <p:nvSpPr>
          <p:cNvPr id="2" name="Titel 1"/>
          <p:cNvSpPr>
            <a:spLocks noGrp="1"/>
          </p:cNvSpPr>
          <p:nvPr>
            <p:ph type="ctrTitle"/>
          </p:nvPr>
        </p:nvSpPr>
        <p:spPr>
          <a:xfrm>
            <a:off x="2151529" y="2738074"/>
            <a:ext cx="4303059" cy="584900"/>
          </a:xfrm>
        </p:spPr>
        <p:txBody>
          <a:bodyPr anchor="b" anchorCtr="0">
            <a:noAutofit/>
          </a:bodyPr>
          <a:lstStyle>
            <a:lvl1pPr algn="ctr">
              <a:defRPr sz="2400">
                <a:solidFill>
                  <a:srgbClr val="666666"/>
                </a:solidFill>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2151529" y="3322973"/>
            <a:ext cx="4303060" cy="531851"/>
          </a:xfrm>
        </p:spPr>
        <p:txBody>
          <a:bodyPr>
            <a:normAutofit/>
          </a:bodyPr>
          <a:lstStyle>
            <a:lvl1pPr marL="0" indent="0" algn="ctr">
              <a:buNone/>
              <a:defRPr sz="1500">
                <a:solidFill>
                  <a:schemeClr val="bg1">
                    <a:lumMod val="6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13" name="Rechteck 12"/>
          <p:cNvSpPr/>
          <p:nvPr userDrawn="1"/>
        </p:nvSpPr>
        <p:spPr>
          <a:xfrm>
            <a:off x="404091" y="4987636"/>
            <a:ext cx="3371273" cy="155864"/>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240993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22568" y="230397"/>
            <a:ext cx="6700979" cy="590668"/>
          </a:xfrm>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p:txBody>
      </p:sp>
      <p:sp>
        <p:nvSpPr>
          <p:cNvPr id="6" name="Foliennummernplatzhalter 5"/>
          <p:cNvSpPr>
            <a:spLocks noGrp="1"/>
          </p:cNvSpPr>
          <p:nvPr>
            <p:ph type="sldNum" sz="quarter" idx="12"/>
          </p:nvPr>
        </p:nvSpPr>
        <p:spPr/>
        <p:txBody>
          <a:bodyPr/>
          <a:lstStyle/>
          <a:p>
            <a:fld id="{125CBDDA-5CCF-8748-8988-9DC6C8981774}" type="slidenum">
              <a:rPr lang="de-DE" smtClean="0"/>
              <a:t>‹Nr.›</a:t>
            </a:fld>
            <a:endParaRPr lang="de-DE"/>
          </a:p>
        </p:txBody>
      </p:sp>
      <p:sp>
        <p:nvSpPr>
          <p:cNvPr id="5" name="Datumsplatzhalter 4"/>
          <p:cNvSpPr>
            <a:spLocks noGrp="1"/>
          </p:cNvSpPr>
          <p:nvPr>
            <p:ph type="dt" sz="half" idx="2"/>
          </p:nvPr>
        </p:nvSpPr>
        <p:spPr>
          <a:xfrm>
            <a:off x="7123547" y="4914483"/>
            <a:ext cx="825285" cy="273844"/>
          </a:xfrm>
          <a:prstGeom prst="rect">
            <a:avLst/>
          </a:prstGeom>
        </p:spPr>
        <p:txBody>
          <a:bodyPr vert="horz" lIns="91440" tIns="45720" rIns="91440" bIns="45720" rtlCol="0" anchor="ctr"/>
          <a:lstStyle>
            <a:lvl1pPr algn="r">
              <a:defRPr sz="750">
                <a:solidFill>
                  <a:schemeClr val="tx1"/>
                </a:solidFill>
              </a:defRPr>
            </a:lvl1pPr>
          </a:lstStyle>
          <a:p>
            <a:r>
              <a:rPr lang="de-DE"/>
              <a:t>31.03.14</a:t>
            </a:r>
            <a:endParaRPr lang="de-DE" dirty="0"/>
          </a:p>
        </p:txBody>
      </p:sp>
      <p:sp>
        <p:nvSpPr>
          <p:cNvPr id="8" name="Fußzeilenplatzhalter 7"/>
          <p:cNvSpPr>
            <a:spLocks noGrp="1"/>
          </p:cNvSpPr>
          <p:nvPr>
            <p:ph type="ftr" sz="quarter" idx="3"/>
          </p:nvPr>
        </p:nvSpPr>
        <p:spPr>
          <a:xfrm>
            <a:off x="3962401" y="4920459"/>
            <a:ext cx="3136599" cy="267868"/>
          </a:xfrm>
          <a:prstGeom prst="rect">
            <a:avLst/>
          </a:prstGeom>
        </p:spPr>
        <p:txBody>
          <a:bodyPr vert="horz" lIns="91440" tIns="45720" rIns="91440" bIns="45720" rtlCol="0" anchor="ctr"/>
          <a:lstStyle>
            <a:lvl1pPr algn="ctr">
              <a:defRPr sz="750">
                <a:solidFill>
                  <a:srgbClr val="333333"/>
                </a:solidFill>
              </a:defRPr>
            </a:lvl1pPr>
          </a:lstStyle>
          <a:p>
            <a:pPr algn="l"/>
            <a:r>
              <a:rPr lang="de-DE"/>
              <a:t>Name/Vortragstitel</a:t>
            </a:r>
            <a:endParaRPr lang="de-DE" dirty="0"/>
          </a:p>
        </p:txBody>
      </p:sp>
    </p:spTree>
    <p:extLst>
      <p:ext uri="{BB962C8B-B14F-4D97-AF65-F5344CB8AC3E}">
        <p14:creationId xmlns:p14="http://schemas.microsoft.com/office/powerpoint/2010/main" val="947664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200151"/>
            <a:ext cx="4038600" cy="3394472"/>
          </a:xfrm>
        </p:spPr>
        <p:txBody>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de-DE" smtClean="0"/>
              <a:t>Formatvorlagen des Textmasters bearbeiten</a:t>
            </a:r>
          </a:p>
        </p:txBody>
      </p:sp>
      <p:sp>
        <p:nvSpPr>
          <p:cNvPr id="4" name="Inhaltsplatzhalter 3"/>
          <p:cNvSpPr>
            <a:spLocks noGrp="1"/>
          </p:cNvSpPr>
          <p:nvPr>
            <p:ph sz="half" idx="2"/>
          </p:nvPr>
        </p:nvSpPr>
        <p:spPr>
          <a:xfrm>
            <a:off x="4648200" y="1200151"/>
            <a:ext cx="4038600" cy="3394472"/>
          </a:xfrm>
        </p:spPr>
        <p:txBody>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de-DE" smtClean="0"/>
              <a:t>Formatvorlagen des Textmasters bearbeiten</a:t>
            </a:r>
          </a:p>
        </p:txBody>
      </p:sp>
      <p:sp>
        <p:nvSpPr>
          <p:cNvPr id="7" name="Foliennummernplatzhalter 6"/>
          <p:cNvSpPr>
            <a:spLocks noGrp="1"/>
          </p:cNvSpPr>
          <p:nvPr>
            <p:ph type="sldNum" sz="quarter" idx="12"/>
          </p:nvPr>
        </p:nvSpPr>
        <p:spPr/>
        <p:txBody>
          <a:bodyPr/>
          <a:lstStyle/>
          <a:p>
            <a:fld id="{125CBDDA-5CCF-8748-8988-9DC6C8981774}" type="slidenum">
              <a:rPr lang="de-DE" smtClean="0"/>
              <a:t>‹Nr.›</a:t>
            </a:fld>
            <a:endParaRPr lang="de-DE"/>
          </a:p>
        </p:txBody>
      </p:sp>
      <p:sp>
        <p:nvSpPr>
          <p:cNvPr id="6" name="Datumsplatzhalter 4"/>
          <p:cNvSpPr>
            <a:spLocks noGrp="1"/>
          </p:cNvSpPr>
          <p:nvPr>
            <p:ph type="dt" sz="half" idx="13"/>
          </p:nvPr>
        </p:nvSpPr>
        <p:spPr>
          <a:xfrm>
            <a:off x="7099001" y="4914483"/>
            <a:ext cx="849831" cy="273844"/>
          </a:xfrm>
          <a:prstGeom prst="rect">
            <a:avLst/>
          </a:prstGeom>
        </p:spPr>
        <p:txBody>
          <a:bodyPr vert="horz" lIns="91440" tIns="45720" rIns="91440" bIns="45720" rtlCol="0" anchor="ctr"/>
          <a:lstStyle>
            <a:lvl1pPr algn="r">
              <a:defRPr sz="750">
                <a:solidFill>
                  <a:schemeClr val="tx1"/>
                </a:solidFill>
              </a:defRPr>
            </a:lvl1pPr>
          </a:lstStyle>
          <a:p>
            <a:r>
              <a:rPr lang="de-DE"/>
              <a:t>31.03.14</a:t>
            </a:r>
            <a:endParaRPr lang="de-DE" dirty="0"/>
          </a:p>
        </p:txBody>
      </p:sp>
      <p:sp>
        <p:nvSpPr>
          <p:cNvPr id="9" name="Fußzeilenplatzhalter 7"/>
          <p:cNvSpPr>
            <a:spLocks noGrp="1"/>
          </p:cNvSpPr>
          <p:nvPr>
            <p:ph type="ftr" sz="quarter" idx="3"/>
          </p:nvPr>
        </p:nvSpPr>
        <p:spPr>
          <a:xfrm>
            <a:off x="3962401" y="4920459"/>
            <a:ext cx="3136599" cy="267868"/>
          </a:xfrm>
          <a:prstGeom prst="rect">
            <a:avLst/>
          </a:prstGeom>
        </p:spPr>
        <p:txBody>
          <a:bodyPr vert="horz" lIns="91440" tIns="45720" rIns="91440" bIns="45720" rtlCol="0" anchor="ctr"/>
          <a:lstStyle>
            <a:lvl1pPr algn="ctr">
              <a:defRPr sz="750">
                <a:solidFill>
                  <a:srgbClr val="333333"/>
                </a:solidFill>
              </a:defRPr>
            </a:lvl1pPr>
          </a:lstStyle>
          <a:p>
            <a:pPr algn="l"/>
            <a:r>
              <a:rPr lang="de-DE"/>
              <a:t>Name/Vortragstitel</a:t>
            </a:r>
            <a:endParaRPr lang="de-DE" dirty="0"/>
          </a:p>
        </p:txBody>
      </p:sp>
    </p:spTree>
    <p:extLst>
      <p:ext uri="{BB962C8B-B14F-4D97-AF65-F5344CB8AC3E}">
        <p14:creationId xmlns:p14="http://schemas.microsoft.com/office/powerpoint/2010/main" val="286602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5" name="Foliennummernplatzhalter 4"/>
          <p:cNvSpPr>
            <a:spLocks noGrp="1"/>
          </p:cNvSpPr>
          <p:nvPr>
            <p:ph type="sldNum" sz="quarter" idx="12"/>
          </p:nvPr>
        </p:nvSpPr>
        <p:spPr/>
        <p:txBody>
          <a:bodyPr/>
          <a:lstStyle/>
          <a:p>
            <a:fld id="{125CBDDA-5CCF-8748-8988-9DC6C8981774}" type="slidenum">
              <a:rPr lang="de-DE" smtClean="0"/>
              <a:t>‹Nr.›</a:t>
            </a:fld>
            <a:endParaRPr lang="de-DE"/>
          </a:p>
        </p:txBody>
      </p:sp>
      <p:sp>
        <p:nvSpPr>
          <p:cNvPr id="4" name="Datumsplatzhalter 4"/>
          <p:cNvSpPr>
            <a:spLocks noGrp="1"/>
          </p:cNvSpPr>
          <p:nvPr>
            <p:ph type="dt" sz="half" idx="2"/>
          </p:nvPr>
        </p:nvSpPr>
        <p:spPr>
          <a:xfrm>
            <a:off x="7099001" y="4914483"/>
            <a:ext cx="849831" cy="273844"/>
          </a:xfrm>
          <a:prstGeom prst="rect">
            <a:avLst/>
          </a:prstGeom>
        </p:spPr>
        <p:txBody>
          <a:bodyPr vert="horz" lIns="91440" tIns="45720" rIns="91440" bIns="45720" rtlCol="0" anchor="ctr"/>
          <a:lstStyle>
            <a:lvl1pPr algn="r">
              <a:defRPr sz="750">
                <a:solidFill>
                  <a:schemeClr val="tx1"/>
                </a:solidFill>
              </a:defRPr>
            </a:lvl1pPr>
          </a:lstStyle>
          <a:p>
            <a:r>
              <a:rPr lang="de-DE"/>
              <a:t>31.03.14</a:t>
            </a:r>
            <a:endParaRPr lang="de-DE" dirty="0"/>
          </a:p>
        </p:txBody>
      </p:sp>
      <p:sp>
        <p:nvSpPr>
          <p:cNvPr id="7" name="Fußzeilenplatzhalter 7"/>
          <p:cNvSpPr>
            <a:spLocks noGrp="1"/>
          </p:cNvSpPr>
          <p:nvPr>
            <p:ph type="ftr" sz="quarter" idx="3"/>
          </p:nvPr>
        </p:nvSpPr>
        <p:spPr>
          <a:xfrm>
            <a:off x="3962401" y="4920459"/>
            <a:ext cx="3136599" cy="267868"/>
          </a:xfrm>
          <a:prstGeom prst="rect">
            <a:avLst/>
          </a:prstGeom>
        </p:spPr>
        <p:txBody>
          <a:bodyPr vert="horz" lIns="91440" tIns="45720" rIns="91440" bIns="45720" rtlCol="0" anchor="ctr"/>
          <a:lstStyle>
            <a:lvl1pPr algn="ctr">
              <a:defRPr sz="750">
                <a:solidFill>
                  <a:srgbClr val="333333"/>
                </a:solidFill>
              </a:defRPr>
            </a:lvl1pPr>
          </a:lstStyle>
          <a:p>
            <a:pPr algn="l"/>
            <a:r>
              <a:rPr lang="de-DE"/>
              <a:t>Name/Vortragstitel</a:t>
            </a:r>
            <a:endParaRPr lang="de-DE" dirty="0"/>
          </a:p>
        </p:txBody>
      </p:sp>
    </p:spTree>
    <p:extLst>
      <p:ext uri="{BB962C8B-B14F-4D97-AF65-F5344CB8AC3E}">
        <p14:creationId xmlns:p14="http://schemas.microsoft.com/office/powerpoint/2010/main" val="38897924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7" name="Gerade Verbindung 26">
            <a:extLst>
              <a:ext uri="{FF2B5EF4-FFF2-40B4-BE49-F238E27FC236}">
                <a16:creationId xmlns:a16="http://schemas.microsoft.com/office/drawing/2014/main" id="{943494DA-FA9D-1447-B70B-2896FD77F5D0}"/>
              </a:ext>
            </a:extLst>
          </p:cNvPr>
          <p:cNvCxnSpPr/>
          <p:nvPr userDrawn="1"/>
        </p:nvCxnSpPr>
        <p:spPr>
          <a:xfrm>
            <a:off x="0" y="5049583"/>
            <a:ext cx="9144000" cy="0"/>
          </a:xfrm>
          <a:prstGeom prst="line">
            <a:avLst/>
          </a:prstGeom>
          <a:ln w="203200">
            <a:solidFill>
              <a:srgbClr val="EAEAEA"/>
            </a:solidFill>
          </a:ln>
          <a:effectLst/>
        </p:spPr>
        <p:style>
          <a:lnRef idx="2">
            <a:schemeClr val="accent1"/>
          </a:lnRef>
          <a:fillRef idx="0">
            <a:schemeClr val="accent1"/>
          </a:fillRef>
          <a:effectRef idx="1">
            <a:schemeClr val="accent1"/>
          </a:effectRef>
          <a:fontRef idx="minor">
            <a:schemeClr val="tx1"/>
          </a:fontRef>
        </p:style>
      </p:cxnSp>
      <p:pic>
        <p:nvPicPr>
          <p:cNvPr id="22" name="Bild 6" descr="GSI_Logo_rgb.png">
            <a:extLst>
              <a:ext uri="{FF2B5EF4-FFF2-40B4-BE49-F238E27FC236}">
                <a16:creationId xmlns:a16="http://schemas.microsoft.com/office/drawing/2014/main" id="{0E0D4DB1-EEDA-A644-B002-75EBF9968E0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09839" y="363875"/>
            <a:ext cx="1129081" cy="376361"/>
          </a:xfrm>
          <a:prstGeom prst="rect">
            <a:avLst/>
          </a:prstGeom>
        </p:spPr>
      </p:pic>
      <p:cxnSp>
        <p:nvCxnSpPr>
          <p:cNvPr id="23" name="Gerade Verbindung 22">
            <a:extLst>
              <a:ext uri="{FF2B5EF4-FFF2-40B4-BE49-F238E27FC236}">
                <a16:creationId xmlns:a16="http://schemas.microsoft.com/office/drawing/2014/main" id="{2AC6B5F8-0827-6645-B5C9-ED4385971D8F}"/>
              </a:ext>
            </a:extLst>
          </p:cNvPr>
          <p:cNvCxnSpPr/>
          <p:nvPr userDrawn="1"/>
        </p:nvCxnSpPr>
        <p:spPr>
          <a:xfrm>
            <a:off x="0" y="826224"/>
            <a:ext cx="9144000" cy="0"/>
          </a:xfrm>
          <a:prstGeom prst="line">
            <a:avLst/>
          </a:prstGeom>
          <a:ln w="203200">
            <a:solidFill>
              <a:srgbClr val="EAEAEA"/>
            </a:solidFill>
          </a:ln>
          <a:effectLst/>
        </p:spPr>
        <p:style>
          <a:lnRef idx="2">
            <a:schemeClr val="accent1"/>
          </a:lnRef>
          <a:fillRef idx="0">
            <a:schemeClr val="accent1"/>
          </a:fillRef>
          <a:effectRef idx="1">
            <a:schemeClr val="accent1"/>
          </a:effectRef>
          <a:fontRef idx="minor">
            <a:schemeClr val="tx1"/>
          </a:fontRef>
        </p:style>
      </p:cxnSp>
      <p:sp>
        <p:nvSpPr>
          <p:cNvPr id="24" name="Rechteck 23">
            <a:extLst>
              <a:ext uri="{FF2B5EF4-FFF2-40B4-BE49-F238E27FC236}">
                <a16:creationId xmlns:a16="http://schemas.microsoft.com/office/drawing/2014/main" id="{CC9BBC89-C94F-2342-BFB0-0C52DC04C485}"/>
              </a:ext>
            </a:extLst>
          </p:cNvPr>
          <p:cNvSpPr>
            <a:spLocks/>
          </p:cNvSpPr>
          <p:nvPr userDrawn="1"/>
        </p:nvSpPr>
        <p:spPr>
          <a:xfrm>
            <a:off x="-1" y="727074"/>
            <a:ext cx="201600" cy="2016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5" name="Rechteck 24">
            <a:extLst>
              <a:ext uri="{FF2B5EF4-FFF2-40B4-BE49-F238E27FC236}">
                <a16:creationId xmlns:a16="http://schemas.microsoft.com/office/drawing/2014/main" id="{5E807027-043F-224A-B8A1-2EA6FD7AA9B7}"/>
              </a:ext>
            </a:extLst>
          </p:cNvPr>
          <p:cNvSpPr>
            <a:spLocks/>
          </p:cNvSpPr>
          <p:nvPr userDrawn="1"/>
        </p:nvSpPr>
        <p:spPr>
          <a:xfrm>
            <a:off x="-1" y="4949824"/>
            <a:ext cx="203277" cy="203277"/>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extplatzhalter 2"/>
          <p:cNvSpPr>
            <a:spLocks noGrp="1"/>
          </p:cNvSpPr>
          <p:nvPr>
            <p:ph type="body" idx="1"/>
          </p:nvPr>
        </p:nvSpPr>
        <p:spPr>
          <a:xfrm>
            <a:off x="317635" y="1088015"/>
            <a:ext cx="8420176" cy="3677689"/>
          </a:xfrm>
          <a:prstGeom prst="rect">
            <a:avLst/>
          </a:prstGeom>
        </p:spPr>
        <p:txBody>
          <a:bodyPr vert="horz" lIns="91440" tIns="45720" rIns="9144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4"/>
          </p:nvPr>
        </p:nvSpPr>
        <p:spPr>
          <a:xfrm>
            <a:off x="8015792" y="4914482"/>
            <a:ext cx="744898" cy="273844"/>
          </a:xfrm>
          <a:prstGeom prst="rect">
            <a:avLst/>
          </a:prstGeom>
        </p:spPr>
        <p:txBody>
          <a:bodyPr vert="horz" lIns="91440" tIns="45720" rIns="91440" bIns="45720" rtlCol="0" anchor="ctr"/>
          <a:lstStyle>
            <a:lvl1pPr algn="r">
              <a:defRPr sz="750">
                <a:solidFill>
                  <a:srgbClr val="333333"/>
                </a:solidFill>
                <a:latin typeface="Arial"/>
                <a:cs typeface="Arial"/>
              </a:defRPr>
            </a:lvl1pPr>
          </a:lstStyle>
          <a:p>
            <a:fld id="{125CBDDA-5CCF-8748-8988-9DC6C8981774}" type="slidenum">
              <a:rPr lang="de-DE" smtClean="0"/>
              <a:pPr/>
              <a:t>‹Nr.›</a:t>
            </a:fld>
            <a:endParaRPr lang="de-DE" dirty="0"/>
          </a:p>
        </p:txBody>
      </p:sp>
      <p:sp>
        <p:nvSpPr>
          <p:cNvPr id="11" name="Textfeld 10"/>
          <p:cNvSpPr txBox="1"/>
          <p:nvPr/>
        </p:nvSpPr>
        <p:spPr>
          <a:xfrm>
            <a:off x="435270" y="4950517"/>
            <a:ext cx="3527133" cy="207749"/>
          </a:xfrm>
          <a:prstGeom prst="rect">
            <a:avLst/>
          </a:prstGeom>
          <a:noFill/>
        </p:spPr>
        <p:txBody>
          <a:bodyPr wrap="square" rtlCol="0" anchor="ctr">
            <a:spAutoFit/>
          </a:bodyPr>
          <a:lstStyle/>
          <a:p>
            <a:pPr marL="0" marR="0" indent="0" algn="l" defTabSz="342900" rtl="0" eaLnBrk="1" fontAlgn="auto" latinLnBrk="0" hangingPunct="1">
              <a:lnSpc>
                <a:spcPct val="100000"/>
              </a:lnSpc>
              <a:spcBef>
                <a:spcPts val="0"/>
              </a:spcBef>
              <a:spcAft>
                <a:spcPts val="0"/>
              </a:spcAft>
              <a:buClrTx/>
              <a:buSzTx/>
              <a:buFontTx/>
              <a:buNone/>
              <a:tabLst/>
              <a:defRPr/>
            </a:pPr>
            <a:r>
              <a:rPr lang="de-DE" sz="750" dirty="0">
                <a:solidFill>
                  <a:srgbClr val="333333"/>
                </a:solidFill>
                <a:latin typeface="Arial"/>
                <a:cs typeface="Arial"/>
              </a:rPr>
              <a:t>GSI Helmholtzzentrum für Schwerionenforschung GmbH</a:t>
            </a:r>
          </a:p>
        </p:txBody>
      </p:sp>
      <p:sp>
        <p:nvSpPr>
          <p:cNvPr id="2" name="Titelplatzhalter 1"/>
          <p:cNvSpPr>
            <a:spLocks noGrp="1"/>
          </p:cNvSpPr>
          <p:nvPr>
            <p:ph type="title"/>
          </p:nvPr>
        </p:nvSpPr>
        <p:spPr>
          <a:xfrm>
            <a:off x="317638" y="231075"/>
            <a:ext cx="6129236" cy="590668"/>
          </a:xfrm>
          <a:prstGeom prst="rect">
            <a:avLst/>
          </a:prstGeom>
        </p:spPr>
        <p:txBody>
          <a:bodyPr vert="horz" lIns="91440" tIns="45720" rIns="91440" bIns="45720" rtlCol="0" anchor="b" anchorCtr="0">
            <a:noAutofit/>
          </a:bodyPr>
          <a:lstStyle/>
          <a:p>
            <a:r>
              <a:rPr lang="de-DE" dirty="0"/>
              <a:t>Mastertitelformat bearbeiten</a:t>
            </a:r>
          </a:p>
        </p:txBody>
      </p:sp>
      <p:sp>
        <p:nvSpPr>
          <p:cNvPr id="5" name="Datumsplatzhalter 4"/>
          <p:cNvSpPr>
            <a:spLocks noGrp="1"/>
          </p:cNvSpPr>
          <p:nvPr>
            <p:ph type="dt" sz="half" idx="2"/>
          </p:nvPr>
        </p:nvSpPr>
        <p:spPr>
          <a:xfrm>
            <a:off x="7151256" y="4914482"/>
            <a:ext cx="848374" cy="273844"/>
          </a:xfrm>
          <a:prstGeom prst="rect">
            <a:avLst/>
          </a:prstGeom>
        </p:spPr>
        <p:txBody>
          <a:bodyPr vert="horz" lIns="91440" tIns="45720" rIns="91440" bIns="45720" rtlCol="0" anchor="ctr"/>
          <a:lstStyle>
            <a:lvl1pPr algn="r">
              <a:defRPr sz="750">
                <a:solidFill>
                  <a:srgbClr val="333333"/>
                </a:solidFill>
              </a:defRPr>
            </a:lvl1pPr>
          </a:lstStyle>
          <a:p>
            <a:r>
              <a:rPr lang="de-DE"/>
              <a:t>31.03.14</a:t>
            </a:r>
            <a:endParaRPr lang="de-DE" dirty="0"/>
          </a:p>
        </p:txBody>
      </p:sp>
      <p:sp>
        <p:nvSpPr>
          <p:cNvPr id="8" name="Fußzeilenplatzhalter 7"/>
          <p:cNvSpPr>
            <a:spLocks noGrp="1"/>
          </p:cNvSpPr>
          <p:nvPr>
            <p:ph type="ftr" sz="quarter" idx="3"/>
          </p:nvPr>
        </p:nvSpPr>
        <p:spPr>
          <a:xfrm>
            <a:off x="4013201" y="4920458"/>
            <a:ext cx="3136599" cy="267868"/>
          </a:xfrm>
          <a:prstGeom prst="rect">
            <a:avLst/>
          </a:prstGeom>
        </p:spPr>
        <p:txBody>
          <a:bodyPr vert="horz" lIns="91440" tIns="45720" rIns="91440" bIns="45720" rtlCol="0" anchor="ctr"/>
          <a:lstStyle>
            <a:lvl1pPr algn="ctr">
              <a:defRPr sz="750">
                <a:solidFill>
                  <a:srgbClr val="333333"/>
                </a:solidFill>
              </a:defRPr>
            </a:lvl1pPr>
          </a:lstStyle>
          <a:p>
            <a:pPr algn="l"/>
            <a:r>
              <a:rPr lang="de-DE"/>
              <a:t>Name/Vortragstitel</a:t>
            </a:r>
            <a:endParaRPr lang="de-DE" dirty="0"/>
          </a:p>
        </p:txBody>
      </p:sp>
      <p:pic>
        <p:nvPicPr>
          <p:cNvPr id="13" name="Bild 12" descr="FAIR_Logo_rgb.png">
            <a:extLst>
              <a:ext uri="{FF2B5EF4-FFF2-40B4-BE49-F238E27FC236}">
                <a16:creationId xmlns:a16="http://schemas.microsoft.com/office/drawing/2014/main" id="{6EBF7B64-1F60-354C-83F5-CFA893F204BE}"/>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6640829" y="206825"/>
            <a:ext cx="775055" cy="645879"/>
          </a:xfrm>
          <a:prstGeom prst="rect">
            <a:avLst/>
          </a:prstGeom>
        </p:spPr>
      </p:pic>
    </p:spTree>
    <p:extLst>
      <p:ext uri="{BB962C8B-B14F-4D97-AF65-F5344CB8AC3E}">
        <p14:creationId xmlns:p14="http://schemas.microsoft.com/office/powerpoint/2010/main" val="2901886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sldNum="0" hdr="0" ftr="0" dt="0"/>
  <p:txStyles>
    <p:titleStyle>
      <a:lvl1pPr algn="l" defTabSz="342900" rtl="0" eaLnBrk="1" latinLnBrk="0" hangingPunct="1">
        <a:spcBef>
          <a:spcPct val="0"/>
        </a:spcBef>
        <a:buNone/>
        <a:defRPr sz="1800" b="1" kern="1200">
          <a:solidFill>
            <a:srgbClr val="333333"/>
          </a:solidFill>
          <a:latin typeface="Arial"/>
          <a:ea typeface="+mj-ea"/>
          <a:cs typeface="Arial"/>
        </a:defRPr>
      </a:lvl1pPr>
    </p:titleStyle>
    <p:bodyStyle>
      <a:lvl1pPr marL="257175" indent="-257175" algn="l" defTabSz="342900" rtl="0" eaLnBrk="1" latinLnBrk="0" hangingPunct="1">
        <a:spcBef>
          <a:spcPct val="20000"/>
        </a:spcBef>
        <a:buClr>
          <a:srgbClr val="FDBB63"/>
        </a:buClr>
        <a:buFont typeface="Wingdings" charset="2"/>
        <a:buChar char="§"/>
        <a:defRPr sz="1800" kern="1200">
          <a:solidFill>
            <a:srgbClr val="333333"/>
          </a:solidFill>
          <a:latin typeface="Arial"/>
          <a:ea typeface="+mn-ea"/>
          <a:cs typeface="Arial"/>
        </a:defRPr>
      </a:lvl1pPr>
      <a:lvl2pPr marL="557213" indent="-214313" algn="l" defTabSz="342900" rtl="0" eaLnBrk="1" latinLnBrk="0" hangingPunct="1">
        <a:spcBef>
          <a:spcPct val="20000"/>
        </a:spcBef>
        <a:buClr>
          <a:srgbClr val="FDBB63"/>
        </a:buClr>
        <a:buFont typeface="Wingdings" charset="2"/>
        <a:buChar char="§"/>
        <a:defRPr sz="1500" kern="1200">
          <a:solidFill>
            <a:srgbClr val="333333"/>
          </a:solidFill>
          <a:latin typeface="Arial"/>
          <a:ea typeface="+mn-ea"/>
          <a:cs typeface="Arial"/>
        </a:defRPr>
      </a:lvl2pPr>
      <a:lvl3pPr marL="857250" indent="-171450" algn="l" defTabSz="342900" rtl="0" eaLnBrk="1" latinLnBrk="0" hangingPunct="1">
        <a:spcBef>
          <a:spcPct val="20000"/>
        </a:spcBef>
        <a:buClr>
          <a:srgbClr val="FDBB63"/>
        </a:buClr>
        <a:buFont typeface="Wingdings" charset="2"/>
        <a:buChar char="§"/>
        <a:defRPr sz="1350" kern="1200">
          <a:solidFill>
            <a:srgbClr val="333333"/>
          </a:solidFill>
          <a:latin typeface="Arial"/>
          <a:ea typeface="+mn-ea"/>
          <a:cs typeface="Arial"/>
        </a:defRPr>
      </a:lvl3pPr>
      <a:lvl4pPr marL="1200150" indent="-171450" algn="l" defTabSz="342900" rtl="0" eaLnBrk="1" latinLnBrk="0" hangingPunct="1">
        <a:spcBef>
          <a:spcPct val="20000"/>
        </a:spcBef>
        <a:buClr>
          <a:srgbClr val="FDBB63"/>
        </a:buClr>
        <a:buFont typeface="Wingdings" charset="2"/>
        <a:buChar char="§"/>
        <a:defRPr sz="1200" kern="1200">
          <a:solidFill>
            <a:srgbClr val="333333"/>
          </a:solidFill>
          <a:latin typeface="Arial"/>
          <a:ea typeface="+mn-ea"/>
          <a:cs typeface="Arial"/>
        </a:defRPr>
      </a:lvl4pPr>
      <a:lvl5pPr marL="1543050" indent="-171450" algn="l" defTabSz="342900" rtl="0" eaLnBrk="1" latinLnBrk="0" hangingPunct="1">
        <a:spcBef>
          <a:spcPct val="20000"/>
        </a:spcBef>
        <a:buClr>
          <a:srgbClr val="FDBB63"/>
        </a:buClr>
        <a:buFont typeface="Wingdings" charset="2"/>
        <a:buChar char="§"/>
        <a:defRPr sz="1050" kern="1200">
          <a:solidFill>
            <a:srgbClr val="333333"/>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SIS18 – </a:t>
            </a:r>
            <a:r>
              <a:rPr lang="de-DE" dirty="0" err="1" smtClean="0"/>
              <a:t>Lessons</a:t>
            </a:r>
            <a:r>
              <a:rPr lang="de-DE" dirty="0" smtClean="0"/>
              <a:t> </a:t>
            </a:r>
            <a:r>
              <a:rPr lang="de-DE" dirty="0" err="1" smtClean="0"/>
              <a:t>from</a:t>
            </a:r>
            <a:r>
              <a:rPr lang="de-DE" dirty="0" smtClean="0"/>
              <a:t> beam time 24 </a:t>
            </a:r>
            <a:r>
              <a:rPr lang="de-DE" dirty="0" err="1" smtClean="0"/>
              <a:t>and</a:t>
            </a:r>
            <a:r>
              <a:rPr lang="de-DE" dirty="0" smtClean="0"/>
              <a:t> </a:t>
            </a:r>
            <a:r>
              <a:rPr lang="de-DE" dirty="0" err="1" smtClean="0"/>
              <a:t>outlook</a:t>
            </a:r>
            <a:r>
              <a:rPr lang="de-DE" dirty="0" smtClean="0"/>
              <a:t> </a:t>
            </a:r>
            <a:r>
              <a:rPr lang="de-DE" dirty="0" err="1" smtClean="0"/>
              <a:t>to</a:t>
            </a:r>
            <a:r>
              <a:rPr lang="de-DE" dirty="0" smtClean="0"/>
              <a:t> 25</a:t>
            </a:r>
            <a:endParaRPr lang="de-DE" dirty="0"/>
          </a:p>
        </p:txBody>
      </p:sp>
      <p:sp>
        <p:nvSpPr>
          <p:cNvPr id="3" name="Untertitel 2"/>
          <p:cNvSpPr>
            <a:spLocks noGrp="1"/>
          </p:cNvSpPr>
          <p:nvPr>
            <p:ph type="subTitle" idx="1"/>
          </p:nvPr>
        </p:nvSpPr>
        <p:spPr/>
        <p:txBody>
          <a:bodyPr>
            <a:normAutofit lnSpcReduction="10000"/>
          </a:bodyPr>
          <a:lstStyle/>
          <a:p>
            <a:r>
              <a:rPr lang="de-DE" dirty="0" smtClean="0"/>
              <a:t>Jens Stadlmann</a:t>
            </a:r>
            <a:br>
              <a:rPr lang="de-DE" dirty="0" smtClean="0"/>
            </a:br>
            <a:r>
              <a:rPr lang="de-DE" dirty="0" smtClean="0"/>
              <a:t>7th Beam Time Retreat 11.7.2024</a:t>
            </a:r>
            <a:endParaRPr lang="de-DE" dirty="0"/>
          </a:p>
        </p:txBody>
      </p:sp>
    </p:spTree>
    <p:extLst>
      <p:ext uri="{BB962C8B-B14F-4D97-AF65-F5344CB8AC3E}">
        <p14:creationId xmlns:p14="http://schemas.microsoft.com/office/powerpoint/2010/main" val="3910199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Conclusion and outlook to 25</a:t>
            </a:r>
            <a:endParaRPr lang="en-GB" dirty="0"/>
          </a:p>
        </p:txBody>
      </p:sp>
      <p:sp>
        <p:nvSpPr>
          <p:cNvPr id="3" name="Inhaltsplatzhalter 2"/>
          <p:cNvSpPr>
            <a:spLocks noGrp="1"/>
          </p:cNvSpPr>
          <p:nvPr>
            <p:ph idx="1"/>
          </p:nvPr>
        </p:nvSpPr>
        <p:spPr/>
        <p:txBody>
          <a:bodyPr/>
          <a:lstStyle/>
          <a:p>
            <a:r>
              <a:rPr lang="en-GB" dirty="0" smtClean="0"/>
              <a:t>Many major improvements were made and led to highlight talks yesterday. </a:t>
            </a:r>
          </a:p>
          <a:p>
            <a:endParaRPr lang="en-GB" dirty="0"/>
          </a:p>
          <a:p>
            <a:r>
              <a:rPr lang="en-GB" dirty="0" smtClean="0"/>
              <a:t>The dedicated setup times help. We can improve with some organisational and software help.</a:t>
            </a:r>
          </a:p>
          <a:p>
            <a:endParaRPr lang="en-GB" dirty="0"/>
          </a:p>
          <a:p>
            <a:r>
              <a:rPr lang="en-GB" dirty="0" smtClean="0"/>
              <a:t>We need automated output value monitoring and faster trim times</a:t>
            </a:r>
          </a:p>
          <a:p>
            <a:endParaRPr lang="en-GB" dirty="0"/>
          </a:p>
          <a:p>
            <a:r>
              <a:rPr lang="en-GB" dirty="0" smtClean="0"/>
              <a:t>The new, still experimental, goodies will be requested in the future. How far can we get with implementation till 25? </a:t>
            </a:r>
            <a:endParaRPr lang="en-GB" dirty="0"/>
          </a:p>
        </p:txBody>
      </p:sp>
    </p:spTree>
    <p:extLst>
      <p:ext uri="{BB962C8B-B14F-4D97-AF65-F5344CB8AC3E}">
        <p14:creationId xmlns:p14="http://schemas.microsoft.com/office/powerpoint/2010/main" val="3401916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Beam Time 24 </a:t>
            </a:r>
            <a:r>
              <a:rPr lang="de-DE" dirty="0" err="1" smtClean="0"/>
              <a:t>general</a:t>
            </a:r>
            <a:r>
              <a:rPr lang="de-DE" dirty="0" smtClean="0"/>
              <a:t> </a:t>
            </a:r>
            <a:r>
              <a:rPr lang="de-DE" dirty="0" err="1" smtClean="0"/>
              <a:t>remarks</a:t>
            </a:r>
            <a:r>
              <a:rPr lang="de-DE" dirty="0" smtClean="0"/>
              <a:t> </a:t>
            </a:r>
            <a:endParaRPr lang="de-DE" dirty="0"/>
          </a:p>
        </p:txBody>
      </p:sp>
      <p:sp>
        <p:nvSpPr>
          <p:cNvPr id="3" name="Inhaltsplatzhalter 2"/>
          <p:cNvSpPr>
            <a:spLocks noGrp="1"/>
          </p:cNvSpPr>
          <p:nvPr>
            <p:ph idx="1"/>
          </p:nvPr>
        </p:nvSpPr>
        <p:spPr/>
        <p:txBody>
          <a:bodyPr/>
          <a:lstStyle/>
          <a:p>
            <a:r>
              <a:rPr lang="en-GB" dirty="0" smtClean="0"/>
              <a:t>Overall very successful beam time at SIS18</a:t>
            </a:r>
          </a:p>
          <a:p>
            <a:r>
              <a:rPr lang="en-GB" dirty="0" smtClean="0"/>
              <a:t>Highlight talks:</a:t>
            </a:r>
          </a:p>
          <a:p>
            <a:pPr lvl="1"/>
            <a:r>
              <a:rPr lang="en-GB" dirty="0" smtClean="0"/>
              <a:t>Booster mode improvements (D. Ondreka)</a:t>
            </a:r>
          </a:p>
          <a:p>
            <a:pPr lvl="1"/>
            <a:r>
              <a:rPr lang="en-GB" dirty="0" smtClean="0"/>
              <a:t>Spill feedback and </a:t>
            </a:r>
            <a:r>
              <a:rPr lang="en-GB" dirty="0" err="1" smtClean="0"/>
              <a:t>microspill</a:t>
            </a:r>
            <a:r>
              <a:rPr lang="en-GB" dirty="0" smtClean="0"/>
              <a:t> optimisation, SOS system (P. </a:t>
            </a:r>
            <a:r>
              <a:rPr lang="en-GB" dirty="0" err="1" smtClean="0"/>
              <a:t>Niedermeyer</a:t>
            </a:r>
            <a:r>
              <a:rPr lang="en-GB" dirty="0" smtClean="0"/>
              <a:t> R. Singh)</a:t>
            </a:r>
          </a:p>
          <a:p>
            <a:pPr lvl="1"/>
            <a:r>
              <a:rPr lang="en-GB" dirty="0" smtClean="0"/>
              <a:t>Spill optimization by RF cavity (K. </a:t>
            </a:r>
            <a:r>
              <a:rPr lang="en-GB" dirty="0" err="1" smtClean="0"/>
              <a:t>Groß</a:t>
            </a:r>
            <a:r>
              <a:rPr lang="en-GB" dirty="0" smtClean="0"/>
              <a:t>) </a:t>
            </a:r>
          </a:p>
          <a:p>
            <a:pPr lvl="1"/>
            <a:r>
              <a:rPr lang="en-GB" dirty="0" smtClean="0"/>
              <a:t>Dual beams (R. Hollinger)  </a:t>
            </a:r>
          </a:p>
          <a:p>
            <a:pPr lvl="1"/>
            <a:r>
              <a:rPr lang="en-GB" dirty="0" smtClean="0"/>
              <a:t>Highest Uranium 73+ intensities (W. Barth)</a:t>
            </a:r>
            <a:br>
              <a:rPr lang="en-GB" dirty="0" smtClean="0"/>
            </a:br>
            <a:r>
              <a:rPr lang="en-GB" dirty="0" smtClean="0"/>
              <a:t>(also due to dedicated Uranium setup without different ion in the UNILAC) </a:t>
            </a:r>
          </a:p>
          <a:p>
            <a:r>
              <a:rPr lang="en-GB" dirty="0" smtClean="0"/>
              <a:t>Planned Setup times were a big help </a:t>
            </a:r>
          </a:p>
          <a:p>
            <a:endParaRPr lang="en-GB" dirty="0" smtClean="0"/>
          </a:p>
          <a:p>
            <a:r>
              <a:rPr lang="en-GB" dirty="0" smtClean="0"/>
              <a:t>I will complain about a few things, but overall the performance was good</a:t>
            </a:r>
            <a:endParaRPr lang="en-GB" dirty="0"/>
          </a:p>
        </p:txBody>
      </p:sp>
    </p:spTree>
    <p:extLst>
      <p:ext uri="{BB962C8B-B14F-4D97-AF65-F5344CB8AC3E}">
        <p14:creationId xmlns:p14="http://schemas.microsoft.com/office/powerpoint/2010/main" val="290044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Problems with parallel operation</a:t>
            </a:r>
            <a:endParaRPr lang="en-GB" dirty="0"/>
          </a:p>
        </p:txBody>
      </p:sp>
      <p:sp>
        <p:nvSpPr>
          <p:cNvPr id="3" name="Inhaltsplatzhalter 2"/>
          <p:cNvSpPr>
            <a:spLocks noGrp="1"/>
          </p:cNvSpPr>
          <p:nvPr>
            <p:ph idx="1"/>
          </p:nvPr>
        </p:nvSpPr>
        <p:spPr/>
        <p:txBody>
          <a:bodyPr/>
          <a:lstStyle/>
          <a:p>
            <a:r>
              <a:rPr lang="en-GB" dirty="0" smtClean="0"/>
              <a:t>Several times during the beam time we had issues with parallel operation. Caused</a:t>
            </a:r>
          </a:p>
          <a:p>
            <a:pPr lvl="1"/>
            <a:r>
              <a:rPr lang="en-GB" dirty="0" smtClean="0"/>
              <a:t>by experiments using different ion species behind the SIS or </a:t>
            </a:r>
          </a:p>
          <a:p>
            <a:pPr lvl="1"/>
            <a:r>
              <a:rPr lang="en-GB" dirty="0" smtClean="0"/>
              <a:t>by experiments using very different energies with the same ion species</a:t>
            </a:r>
          </a:p>
          <a:p>
            <a:r>
              <a:rPr lang="en-GB" dirty="0" smtClean="0"/>
              <a:t>The first case will stay a complicated mode of operation. The main problem  being the necessity of switching the transfer channel to different rigidities between pulses. Methods to overcome are the “Kainberger Method” and starting the re-tuning at the TK  NOT at the SIS if this problem occurs. </a:t>
            </a:r>
          </a:p>
          <a:p>
            <a:r>
              <a:rPr lang="en-GB" dirty="0" smtClean="0"/>
              <a:t>The second case is easier to migrate with the “</a:t>
            </a:r>
            <a:r>
              <a:rPr lang="en-GB" dirty="0" err="1" smtClean="0"/>
              <a:t>Schornstein</a:t>
            </a:r>
            <a:r>
              <a:rPr lang="en-GB" dirty="0" smtClean="0"/>
              <a:t>” operation. I several cases those “</a:t>
            </a:r>
            <a:r>
              <a:rPr lang="en-GB" dirty="0" err="1" smtClean="0"/>
              <a:t>Schonsteine</a:t>
            </a:r>
            <a:r>
              <a:rPr lang="en-GB" dirty="0" smtClean="0"/>
              <a:t>” were not set properly. Maybe we need a </a:t>
            </a:r>
            <a:r>
              <a:rPr lang="en-GB" dirty="0" err="1" smtClean="0"/>
              <a:t>nrw</a:t>
            </a:r>
            <a:r>
              <a:rPr lang="en-GB" dirty="0" smtClean="0"/>
              <a:t> software to assist with that at least to monitor if all settings are OK. </a:t>
            </a:r>
          </a:p>
          <a:p>
            <a:r>
              <a:rPr lang="en-GB" dirty="0" smtClean="0"/>
              <a:t>Overall setups of parallel operation need strong, HKR-present, coordination.</a:t>
            </a:r>
          </a:p>
        </p:txBody>
      </p:sp>
    </p:spTree>
    <p:extLst>
      <p:ext uri="{BB962C8B-B14F-4D97-AF65-F5344CB8AC3E}">
        <p14:creationId xmlns:p14="http://schemas.microsoft.com/office/powerpoint/2010/main" val="2544069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GOOD: Dedicated setup times</a:t>
            </a:r>
            <a:endParaRPr lang="en-GB" dirty="0"/>
          </a:p>
        </p:txBody>
      </p:sp>
      <p:sp>
        <p:nvSpPr>
          <p:cNvPr id="3" name="Inhaltsplatzhalter 2"/>
          <p:cNvSpPr>
            <a:spLocks noGrp="1"/>
          </p:cNvSpPr>
          <p:nvPr>
            <p:ph idx="1"/>
          </p:nvPr>
        </p:nvSpPr>
        <p:spPr/>
        <p:txBody>
          <a:bodyPr/>
          <a:lstStyle/>
          <a:p>
            <a:r>
              <a:rPr lang="en-GB" dirty="0" smtClean="0"/>
              <a:t>Overall I had the impression the newly introduced dedicated setup times helped a lot to improve the quality of the machine settings</a:t>
            </a:r>
          </a:p>
          <a:p>
            <a:r>
              <a:rPr lang="en-GB" dirty="0" smtClean="0"/>
              <a:t>From my point of view it helps a lot to name the contexts in an useful way not just default names.</a:t>
            </a:r>
          </a:p>
          <a:p>
            <a:endParaRPr lang="en-GB" dirty="0"/>
          </a:p>
          <a:p>
            <a:r>
              <a:rPr lang="en-GB" dirty="0" smtClean="0"/>
              <a:t>Setup and “</a:t>
            </a:r>
            <a:r>
              <a:rPr lang="en-GB" dirty="0" err="1"/>
              <a:t>N</a:t>
            </a:r>
            <a:r>
              <a:rPr lang="en-GB" dirty="0" err="1" smtClean="0"/>
              <a:t>achoptimieren</a:t>
            </a:r>
            <a:r>
              <a:rPr lang="en-GB" dirty="0" smtClean="0"/>
              <a:t>” towards the beam dump is very helpful (but was not always done) </a:t>
            </a:r>
          </a:p>
          <a:p>
            <a:endParaRPr lang="en-GB" dirty="0" smtClean="0"/>
          </a:p>
          <a:p>
            <a:endParaRPr lang="en-GB" dirty="0"/>
          </a:p>
          <a:p>
            <a:pPr marL="0" indent="0">
              <a:buNone/>
            </a:pPr>
            <a:endParaRPr lang="en-GB" dirty="0" smtClean="0"/>
          </a:p>
          <a:p>
            <a:pPr marL="0" indent="0">
              <a:buNone/>
            </a:pPr>
            <a:endParaRPr lang="en-GB" dirty="0" smtClean="0"/>
          </a:p>
          <a:p>
            <a:endParaRPr lang="en-GB" dirty="0"/>
          </a:p>
        </p:txBody>
      </p:sp>
    </p:spTree>
    <p:extLst>
      <p:ext uri="{BB962C8B-B14F-4D97-AF65-F5344CB8AC3E}">
        <p14:creationId xmlns:p14="http://schemas.microsoft.com/office/powerpoint/2010/main" val="1399051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Setup problems and unnecessary down time</a:t>
            </a:r>
            <a:endParaRPr lang="en-GB" dirty="0"/>
          </a:p>
        </p:txBody>
      </p:sp>
      <p:sp>
        <p:nvSpPr>
          <p:cNvPr id="3" name="Inhaltsplatzhalter 2"/>
          <p:cNvSpPr>
            <a:spLocks noGrp="1"/>
          </p:cNvSpPr>
          <p:nvPr>
            <p:ph idx="1"/>
          </p:nvPr>
        </p:nvSpPr>
        <p:spPr/>
        <p:txBody>
          <a:bodyPr/>
          <a:lstStyle/>
          <a:p>
            <a:r>
              <a:rPr lang="en-GB" dirty="0" smtClean="0"/>
              <a:t>A few times establish settings had to be redone because machine requirements of the user were not considered during the initial setup.</a:t>
            </a:r>
          </a:p>
          <a:p>
            <a:r>
              <a:rPr lang="en-GB" dirty="0" smtClean="0"/>
              <a:t>One example being was the (repeated) setup of a machines with slow ramps despite the experiments were aiming for highest average rates. </a:t>
            </a:r>
          </a:p>
          <a:p>
            <a:r>
              <a:rPr lang="en-GB" dirty="0" smtClean="0"/>
              <a:t>The communication by “</a:t>
            </a:r>
            <a:r>
              <a:rPr lang="en-GB" dirty="0" err="1" smtClean="0"/>
              <a:t>Mittagssitzung</a:t>
            </a:r>
            <a:r>
              <a:rPr lang="en-GB" dirty="0" smtClean="0"/>
              <a:t>” and “</a:t>
            </a:r>
            <a:r>
              <a:rPr lang="en-GB" dirty="0" err="1" smtClean="0"/>
              <a:t>Nachrichten</a:t>
            </a:r>
            <a:r>
              <a:rPr lang="en-GB" dirty="0" smtClean="0"/>
              <a:t> </a:t>
            </a:r>
            <a:r>
              <a:rPr lang="en-GB" dirty="0" err="1" smtClean="0"/>
              <a:t>aus</a:t>
            </a:r>
            <a:r>
              <a:rPr lang="en-GB" dirty="0" smtClean="0"/>
              <a:t> der </a:t>
            </a:r>
            <a:r>
              <a:rPr lang="en-GB" dirty="0" err="1" smtClean="0"/>
              <a:t>Mittagssitzung</a:t>
            </a:r>
            <a:r>
              <a:rPr lang="en-GB" dirty="0" smtClean="0"/>
              <a:t>” seems not to work anymore. If we want to setup several experiments for days and weeks in advance the requirements (and maybe names of the contexts) have to be accessible at a central “black board” (not the white board in HKR) for all stakeholders. </a:t>
            </a:r>
            <a:endParaRPr lang="en-GB" dirty="0"/>
          </a:p>
          <a:p>
            <a:r>
              <a:rPr lang="en-GB" dirty="0" smtClean="0"/>
              <a:t>We (again) had down times due to ferrite RF cavity failures despite the MA ones were ready to operate. Issue was highlighted countless times at different places for years now but still…. </a:t>
            </a:r>
            <a:endParaRPr lang="en-GB" dirty="0"/>
          </a:p>
        </p:txBody>
      </p:sp>
    </p:spTree>
    <p:extLst>
      <p:ext uri="{BB962C8B-B14F-4D97-AF65-F5344CB8AC3E}">
        <p14:creationId xmlns:p14="http://schemas.microsoft.com/office/powerpoint/2010/main" val="2265371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Highlight: </a:t>
            </a:r>
            <a:br>
              <a:rPr lang="de-DE" dirty="0" smtClean="0"/>
            </a:br>
            <a:r>
              <a:rPr lang="de-DE" dirty="0" err="1" smtClean="0"/>
              <a:t>Faster</a:t>
            </a:r>
            <a:r>
              <a:rPr lang="de-DE" dirty="0" smtClean="0"/>
              <a:t> </a:t>
            </a:r>
            <a:r>
              <a:rPr lang="de-DE" dirty="0" err="1" smtClean="0"/>
              <a:t>setup</a:t>
            </a:r>
            <a:r>
              <a:rPr lang="de-DE" dirty="0" smtClean="0"/>
              <a:t> </a:t>
            </a:r>
            <a:r>
              <a:rPr lang="de-DE" dirty="0" err="1" smtClean="0"/>
              <a:t>times</a:t>
            </a:r>
            <a:r>
              <a:rPr lang="de-DE" dirty="0" smtClean="0"/>
              <a:t> </a:t>
            </a:r>
            <a:r>
              <a:rPr lang="de-DE" dirty="0" err="1" smtClean="0"/>
              <a:t>and</a:t>
            </a:r>
            <a:r>
              <a:rPr lang="de-DE" dirty="0" smtClean="0"/>
              <a:t> </a:t>
            </a:r>
            <a:r>
              <a:rPr lang="de-DE" dirty="0" err="1" smtClean="0"/>
              <a:t>quality</a:t>
            </a:r>
            <a:r>
              <a:rPr lang="de-DE" dirty="0" smtClean="0"/>
              <a:t> </a:t>
            </a:r>
            <a:r>
              <a:rPr lang="de-DE" dirty="0" err="1" smtClean="0"/>
              <a:t>of</a:t>
            </a:r>
            <a:r>
              <a:rPr lang="de-DE" dirty="0" smtClean="0"/>
              <a:t> </a:t>
            </a:r>
            <a:r>
              <a:rPr lang="de-DE" dirty="0" err="1" smtClean="0"/>
              <a:t>cooled</a:t>
            </a:r>
            <a:r>
              <a:rPr lang="de-DE" dirty="0" smtClean="0"/>
              <a:t> </a:t>
            </a:r>
            <a:r>
              <a:rPr lang="de-DE" dirty="0" err="1" smtClean="0"/>
              <a:t>machines</a:t>
            </a:r>
            <a:endParaRPr lang="de-DE" dirty="0"/>
          </a:p>
        </p:txBody>
      </p:sp>
      <p:sp>
        <p:nvSpPr>
          <p:cNvPr id="5" name="Inhaltsplatzhalter 4"/>
          <p:cNvSpPr>
            <a:spLocks noGrp="1"/>
          </p:cNvSpPr>
          <p:nvPr>
            <p:ph idx="1"/>
          </p:nvPr>
        </p:nvSpPr>
        <p:spPr>
          <a:xfrm>
            <a:off x="317635" y="1088015"/>
            <a:ext cx="3709420" cy="3677689"/>
          </a:xfrm>
        </p:spPr>
        <p:txBody>
          <a:bodyPr/>
          <a:lstStyle/>
          <a:p>
            <a:r>
              <a:rPr lang="en-GB" dirty="0" smtClean="0"/>
              <a:t>The </a:t>
            </a:r>
            <a:r>
              <a:rPr lang="en-GB" dirty="0" smtClean="0">
                <a:solidFill>
                  <a:schemeClr val="accent6">
                    <a:lumMod val="75000"/>
                  </a:schemeClr>
                </a:solidFill>
              </a:rPr>
              <a:t>existing model </a:t>
            </a:r>
            <a:r>
              <a:rPr lang="en-GB" dirty="0" smtClean="0"/>
              <a:t>for the errors introduced by the fields of the electron cooler and their compensation could be </a:t>
            </a:r>
            <a:r>
              <a:rPr lang="en-GB" dirty="0" smtClean="0">
                <a:solidFill>
                  <a:srgbClr val="00B050"/>
                </a:solidFill>
              </a:rPr>
              <a:t>significantly improved</a:t>
            </a:r>
            <a:r>
              <a:rPr lang="en-GB" dirty="0" smtClean="0">
                <a:solidFill>
                  <a:schemeClr val="accent1">
                    <a:lumMod val="75000"/>
                  </a:schemeClr>
                </a:solidFill>
              </a:rPr>
              <a:t>.</a:t>
            </a:r>
          </a:p>
          <a:p>
            <a:r>
              <a:rPr lang="en-GB" dirty="0" smtClean="0">
                <a:solidFill>
                  <a:schemeClr val="tx1"/>
                </a:solidFill>
              </a:rPr>
              <a:t>Previously a the setup of a cooled machine, required a complete separate setup of the UNILAC-SIS18 injection.</a:t>
            </a:r>
          </a:p>
          <a:p>
            <a:r>
              <a:rPr lang="en-GB" dirty="0" smtClean="0">
                <a:solidFill>
                  <a:schemeClr val="tx1"/>
                </a:solidFill>
              </a:rPr>
              <a:t>Due to the improvement the setup times and setup quality were both improved.</a:t>
            </a:r>
            <a:endParaRPr lang="en-GB" dirty="0">
              <a:solidFill>
                <a:schemeClr val="tx1"/>
              </a:solidFill>
            </a:endParaRPr>
          </a:p>
        </p:txBody>
      </p:sp>
      <p:pic>
        <p:nvPicPr>
          <p:cNvPr id="6" name="Grafik 5"/>
          <p:cNvPicPr>
            <a:picLocks noChangeAspect="1"/>
          </p:cNvPicPr>
          <p:nvPr/>
        </p:nvPicPr>
        <p:blipFill>
          <a:blip r:embed="rId2"/>
          <a:stretch>
            <a:fillRect/>
          </a:stretch>
        </p:blipFill>
        <p:spPr>
          <a:xfrm>
            <a:off x="4262285" y="1734560"/>
            <a:ext cx="4881715" cy="2437294"/>
          </a:xfrm>
          <a:prstGeom prst="rect">
            <a:avLst/>
          </a:prstGeom>
        </p:spPr>
      </p:pic>
      <p:sp>
        <p:nvSpPr>
          <p:cNvPr id="7" name="Textfeld 6"/>
          <p:cNvSpPr txBox="1"/>
          <p:nvPr/>
        </p:nvSpPr>
        <p:spPr>
          <a:xfrm>
            <a:off x="4599709" y="1088015"/>
            <a:ext cx="3634328" cy="923330"/>
          </a:xfrm>
          <a:prstGeom prst="rect">
            <a:avLst/>
          </a:prstGeom>
        </p:spPr>
        <p:txBody>
          <a:bodyPr vert="horz" wrap="none" lIns="91440" tIns="45720" rIns="91440" bIns="45720" rtlCol="0" anchor="t">
            <a:spAutoFit/>
          </a:bodyPr>
          <a:lstStyle/>
          <a:p>
            <a:pPr algn="l"/>
            <a:r>
              <a:rPr lang="en-GB" dirty="0" smtClean="0"/>
              <a:t>SIS18 orbit distortion:</a:t>
            </a:r>
          </a:p>
          <a:p>
            <a:pPr algn="l"/>
            <a:r>
              <a:rPr lang="en-GB" dirty="0" smtClean="0">
                <a:solidFill>
                  <a:schemeClr val="tx2">
                    <a:lumMod val="60000"/>
                    <a:lumOff val="40000"/>
                  </a:schemeClr>
                </a:solidFill>
              </a:rPr>
              <a:t>no cooler</a:t>
            </a:r>
            <a:r>
              <a:rPr lang="en-GB" dirty="0" smtClean="0"/>
              <a:t> / </a:t>
            </a:r>
            <a:r>
              <a:rPr lang="en-GB" dirty="0" smtClean="0">
                <a:solidFill>
                  <a:schemeClr val="accent6">
                    <a:lumMod val="75000"/>
                  </a:schemeClr>
                </a:solidFill>
              </a:rPr>
              <a:t>cooler </a:t>
            </a:r>
            <a:r>
              <a:rPr lang="en-GB" dirty="0" smtClean="0">
                <a:solidFill>
                  <a:schemeClr val="accent6">
                    <a:lumMod val="75000"/>
                  </a:schemeClr>
                </a:solidFill>
              </a:rPr>
              <a:t>old</a:t>
            </a:r>
            <a:r>
              <a:rPr lang="en-GB" dirty="0" smtClean="0"/>
              <a:t> / </a:t>
            </a:r>
            <a:r>
              <a:rPr lang="en-GB" dirty="0" smtClean="0">
                <a:solidFill>
                  <a:schemeClr val="accent3">
                    <a:lumMod val="75000"/>
                  </a:schemeClr>
                </a:solidFill>
              </a:rPr>
              <a:t>cooler</a:t>
            </a:r>
            <a:r>
              <a:rPr lang="en-GB" dirty="0" smtClean="0"/>
              <a:t> </a:t>
            </a:r>
            <a:r>
              <a:rPr lang="en-GB" dirty="0" smtClean="0">
                <a:solidFill>
                  <a:srgbClr val="00B050"/>
                </a:solidFill>
              </a:rPr>
              <a:t>new</a:t>
            </a:r>
            <a:r>
              <a:rPr lang="en-GB" dirty="0" smtClean="0"/>
              <a:t/>
            </a:r>
            <a:br>
              <a:rPr lang="en-GB" dirty="0" smtClean="0"/>
            </a:br>
            <a:endParaRPr lang="en-GB" dirty="0" smtClean="0"/>
          </a:p>
        </p:txBody>
      </p:sp>
      <p:sp>
        <p:nvSpPr>
          <p:cNvPr id="8" name="Textfeld 7"/>
          <p:cNvSpPr txBox="1"/>
          <p:nvPr/>
        </p:nvSpPr>
        <p:spPr>
          <a:xfrm>
            <a:off x="4599709" y="4171854"/>
            <a:ext cx="1565557" cy="369332"/>
          </a:xfrm>
          <a:prstGeom prst="rect">
            <a:avLst/>
          </a:prstGeom>
        </p:spPr>
        <p:txBody>
          <a:bodyPr vert="horz" wrap="none" lIns="91440" tIns="45720" rIns="91440" bIns="45720" rtlCol="0" anchor="t">
            <a:spAutoFit/>
          </a:bodyPr>
          <a:lstStyle/>
          <a:p>
            <a:pPr algn="l"/>
            <a:r>
              <a:rPr lang="en-GB" dirty="0" smtClean="0"/>
              <a:t>(Y. el-Hayek) </a:t>
            </a:r>
            <a:endParaRPr lang="en-GB" dirty="0" smtClean="0"/>
          </a:p>
        </p:txBody>
      </p:sp>
    </p:spTree>
    <p:extLst>
      <p:ext uri="{BB962C8B-B14F-4D97-AF65-F5344CB8AC3E}">
        <p14:creationId xmlns:p14="http://schemas.microsoft.com/office/powerpoint/2010/main" val="883737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BUT -&gt; those settings were sometimes forgotten in this year’s run. Problem already solved</a:t>
            </a:r>
            <a:endParaRPr lang="en-GB" dirty="0"/>
          </a:p>
        </p:txBody>
      </p:sp>
      <p:sp>
        <p:nvSpPr>
          <p:cNvPr id="3" name="Inhaltsplatzhalter 2"/>
          <p:cNvSpPr>
            <a:spLocks noGrp="1"/>
          </p:cNvSpPr>
          <p:nvPr>
            <p:ph idx="1"/>
          </p:nvPr>
        </p:nvSpPr>
        <p:spPr>
          <a:xfrm>
            <a:off x="317635" y="965621"/>
            <a:ext cx="6403496" cy="528349"/>
          </a:xfrm>
        </p:spPr>
        <p:txBody>
          <a:bodyPr/>
          <a:lstStyle/>
          <a:p>
            <a:r>
              <a:rPr lang="en-GB" sz="2000" dirty="0" smtClean="0">
                <a:solidFill>
                  <a:schemeClr val="accent6">
                    <a:lumMod val="75000"/>
                  </a:schemeClr>
                </a:solidFill>
              </a:rPr>
              <a:t>Lesson learned: </a:t>
            </a:r>
            <a:r>
              <a:rPr lang="en-GB" dirty="0" smtClean="0"/>
              <a:t>Control software was modified already during the beam time 24. Parameters went to “front page”</a:t>
            </a:r>
            <a:endParaRPr lang="en-GB"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788" y="2015270"/>
            <a:ext cx="4002352" cy="1862608"/>
          </a:xfrm>
          <a:prstGeom prst="rect">
            <a:avLst/>
          </a:prstGeom>
        </p:spPr>
      </p:pic>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1131" y="1352189"/>
            <a:ext cx="1571625" cy="1000125"/>
          </a:xfrm>
          <a:prstGeom prst="rect">
            <a:avLst/>
          </a:prstGeom>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0861" y="1713162"/>
            <a:ext cx="4302847" cy="3013976"/>
          </a:xfrm>
          <a:prstGeom prst="rect">
            <a:avLst/>
          </a:prstGeom>
        </p:spPr>
      </p:pic>
      <p:sp>
        <p:nvSpPr>
          <p:cNvPr id="7" name="Ellipse 6"/>
          <p:cNvSpPr/>
          <p:nvPr/>
        </p:nvSpPr>
        <p:spPr>
          <a:xfrm>
            <a:off x="98647" y="1930326"/>
            <a:ext cx="846147" cy="531125"/>
          </a:xfrm>
          <a:prstGeom prst="ellipse">
            <a:avLst/>
          </a:prstGeom>
          <a:solidFill>
            <a:srgbClr val="FDBB63">
              <a:alpha val="26000"/>
            </a:srgbClr>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Ellipse 7"/>
          <p:cNvSpPr/>
          <p:nvPr/>
        </p:nvSpPr>
        <p:spPr>
          <a:xfrm>
            <a:off x="6823432" y="1399201"/>
            <a:ext cx="846147" cy="531125"/>
          </a:xfrm>
          <a:prstGeom prst="ellipse">
            <a:avLst/>
          </a:prstGeom>
          <a:solidFill>
            <a:srgbClr val="FDBB63">
              <a:alpha val="26000"/>
            </a:srgbClr>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Ellipse 8"/>
          <p:cNvSpPr/>
          <p:nvPr/>
        </p:nvSpPr>
        <p:spPr>
          <a:xfrm>
            <a:off x="3337898" y="3224360"/>
            <a:ext cx="647875" cy="531125"/>
          </a:xfrm>
          <a:prstGeom prst="ellipse">
            <a:avLst/>
          </a:prstGeom>
          <a:solidFill>
            <a:srgbClr val="FDBB63">
              <a:alpha val="26000"/>
            </a:srgbClr>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0" name="Ellipse 9"/>
          <p:cNvSpPr/>
          <p:nvPr/>
        </p:nvSpPr>
        <p:spPr>
          <a:xfrm>
            <a:off x="7669578" y="4196013"/>
            <a:ext cx="846147" cy="531125"/>
          </a:xfrm>
          <a:prstGeom prst="ellipse">
            <a:avLst/>
          </a:prstGeom>
          <a:solidFill>
            <a:srgbClr val="FDBB63">
              <a:alpha val="26000"/>
            </a:srgbClr>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12" name="Gerade Verbindung mit Pfeil 11"/>
          <p:cNvCxnSpPr/>
          <p:nvPr/>
        </p:nvCxnSpPr>
        <p:spPr>
          <a:xfrm flipV="1">
            <a:off x="1092530" y="1626919"/>
            <a:ext cx="5118265" cy="303407"/>
          </a:xfrm>
          <a:prstGeom prst="straightConnector1">
            <a:avLst/>
          </a:prstGeom>
          <a:ln>
            <a:solidFill>
              <a:schemeClr val="accent6">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 name="Gerade Verbindung mit Pfeil 12"/>
          <p:cNvCxnSpPr/>
          <p:nvPr/>
        </p:nvCxnSpPr>
        <p:spPr>
          <a:xfrm>
            <a:off x="4025735" y="3590097"/>
            <a:ext cx="3481208" cy="809081"/>
          </a:xfrm>
          <a:prstGeom prst="straightConnector1">
            <a:avLst/>
          </a:prstGeom>
          <a:ln>
            <a:solidFill>
              <a:schemeClr val="accent6">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9600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Urgent (</a:t>
            </a:r>
            <a:r>
              <a:rPr lang="en-GB" dirty="0" err="1" smtClean="0"/>
              <a:t>Prio</a:t>
            </a:r>
            <a:r>
              <a:rPr lang="en-GB" dirty="0" smtClean="0"/>
              <a:t> 0) needs I: output value monitoring</a:t>
            </a:r>
            <a:endParaRPr lang="en-GB" dirty="0"/>
          </a:p>
        </p:txBody>
      </p:sp>
      <p:sp>
        <p:nvSpPr>
          <p:cNvPr id="3" name="Inhaltsplatzhalter 2"/>
          <p:cNvSpPr>
            <a:spLocks noGrp="1"/>
          </p:cNvSpPr>
          <p:nvPr>
            <p:ph idx="1"/>
          </p:nvPr>
        </p:nvSpPr>
        <p:spPr>
          <a:xfrm>
            <a:off x="317635" y="1088015"/>
            <a:ext cx="5162107" cy="3677689"/>
          </a:xfrm>
        </p:spPr>
        <p:txBody>
          <a:bodyPr/>
          <a:lstStyle/>
          <a:p>
            <a:r>
              <a:rPr lang="en-GB" dirty="0" smtClean="0"/>
              <a:t>We need automatic(!) monitoring of device’s output values and alarm generation if those values run out of acceptance corridors.</a:t>
            </a:r>
          </a:p>
          <a:p>
            <a:endParaRPr lang="en-GB" dirty="0"/>
          </a:p>
          <a:p>
            <a:r>
              <a:rPr lang="en-GB" dirty="0" smtClean="0"/>
              <a:t>Our present system allows situations (especially old world, device assess but in general too) where devices are not working at all or with very odd output values without any alarm from the control system. </a:t>
            </a:r>
          </a:p>
          <a:p>
            <a:endParaRPr lang="en-GB" dirty="0"/>
          </a:p>
          <a:p>
            <a:r>
              <a:rPr lang="en-GB" dirty="0" smtClean="0"/>
              <a:t>Most prominent in 24 was the E-Septum   </a:t>
            </a:r>
            <a:br>
              <a:rPr lang="en-GB" dirty="0" smtClean="0"/>
            </a:br>
            <a:r>
              <a:rPr lang="en-GB" dirty="0" smtClean="0"/>
              <a:t>But correction magnets, bumpers, all..</a:t>
            </a:r>
            <a:endParaRPr lang="en-GB"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9742" y="970795"/>
            <a:ext cx="2832985" cy="3777313"/>
          </a:xfrm>
          <a:prstGeom prst="rect">
            <a:avLst/>
          </a:prstGeom>
        </p:spPr>
      </p:pic>
    </p:spTree>
    <p:extLst>
      <p:ext uri="{BB962C8B-B14F-4D97-AF65-F5344CB8AC3E}">
        <p14:creationId xmlns:p14="http://schemas.microsoft.com/office/powerpoint/2010/main" val="1051596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Urgent (</a:t>
            </a:r>
            <a:r>
              <a:rPr lang="en-GB" dirty="0" err="1"/>
              <a:t>Prio</a:t>
            </a:r>
            <a:r>
              <a:rPr lang="en-GB" dirty="0"/>
              <a:t> 0) </a:t>
            </a:r>
            <a:r>
              <a:rPr lang="en-GB" dirty="0" smtClean="0"/>
              <a:t>needs II: trim time improvement</a:t>
            </a:r>
            <a:endParaRPr lang="en-GB" dirty="0"/>
          </a:p>
        </p:txBody>
      </p:sp>
      <p:sp>
        <p:nvSpPr>
          <p:cNvPr id="3" name="Inhaltsplatzhalter 2"/>
          <p:cNvSpPr>
            <a:spLocks noGrp="1"/>
          </p:cNvSpPr>
          <p:nvPr>
            <p:ph idx="1"/>
          </p:nvPr>
        </p:nvSpPr>
        <p:spPr/>
        <p:txBody>
          <a:bodyPr/>
          <a:lstStyle/>
          <a:p>
            <a:r>
              <a:rPr lang="de-DE" dirty="0" smtClean="0"/>
              <a:t>An </a:t>
            </a:r>
            <a:r>
              <a:rPr lang="de-DE" dirty="0" err="1" smtClean="0"/>
              <a:t>energy</a:t>
            </a:r>
            <a:r>
              <a:rPr lang="de-DE" dirty="0" smtClean="0"/>
              <a:t> </a:t>
            </a:r>
            <a:r>
              <a:rPr lang="de-DE" dirty="0" err="1" smtClean="0"/>
              <a:t>test</a:t>
            </a:r>
            <a:r>
              <a:rPr lang="de-DE" dirty="0" smtClean="0"/>
              <a:t> </a:t>
            </a:r>
            <a:r>
              <a:rPr lang="de-DE" dirty="0" err="1" smtClean="0"/>
              <a:t>trim</a:t>
            </a:r>
            <a:r>
              <a:rPr lang="de-DE" dirty="0" smtClean="0"/>
              <a:t> in </a:t>
            </a:r>
            <a:r>
              <a:rPr lang="de-DE" dirty="0" err="1" smtClean="0"/>
              <a:t>this</a:t>
            </a:r>
            <a:r>
              <a:rPr lang="de-DE" dirty="0" smtClean="0"/>
              <a:t> beam time was 54,758s:</a:t>
            </a:r>
          </a:p>
          <a:p>
            <a:pPr lvl="1"/>
            <a:r>
              <a:rPr lang="de-DE" dirty="0" smtClean="0"/>
              <a:t>45,906s Database </a:t>
            </a:r>
            <a:r>
              <a:rPr lang="de-DE" dirty="0" err="1" smtClean="0"/>
              <a:t>access</a:t>
            </a:r>
            <a:endParaRPr lang="de-DE" dirty="0" smtClean="0"/>
          </a:p>
          <a:p>
            <a:pPr lvl="1"/>
            <a:r>
              <a:rPr lang="de-DE" dirty="0" smtClean="0"/>
              <a:t>8,852s </a:t>
            </a:r>
            <a:r>
              <a:rPr lang="de-DE" dirty="0" err="1" smtClean="0"/>
              <a:t>calculation</a:t>
            </a:r>
            <a:r>
              <a:rPr lang="de-DE" dirty="0" smtClean="0"/>
              <a:t> </a:t>
            </a:r>
            <a:r>
              <a:rPr lang="de-DE" dirty="0" err="1" smtClean="0"/>
              <a:t>and</a:t>
            </a:r>
            <a:r>
              <a:rPr lang="de-DE" dirty="0" smtClean="0"/>
              <a:t> </a:t>
            </a:r>
            <a:r>
              <a:rPr lang="de-DE" dirty="0" err="1" smtClean="0"/>
              <a:t>data</a:t>
            </a:r>
            <a:r>
              <a:rPr lang="de-DE" dirty="0" smtClean="0"/>
              <a:t> </a:t>
            </a:r>
            <a:r>
              <a:rPr lang="de-DE" dirty="0" err="1" smtClean="0"/>
              <a:t>supply</a:t>
            </a:r>
            <a:r>
              <a:rPr lang="de-DE" dirty="0" smtClean="0"/>
              <a:t> </a:t>
            </a:r>
            <a:r>
              <a:rPr lang="de-DE" dirty="0" err="1" smtClean="0"/>
              <a:t>to</a:t>
            </a:r>
            <a:r>
              <a:rPr lang="de-DE" dirty="0" smtClean="0"/>
              <a:t> </a:t>
            </a:r>
            <a:r>
              <a:rPr lang="de-DE" dirty="0" err="1" smtClean="0"/>
              <a:t>devices</a:t>
            </a:r>
            <a:endParaRPr lang="de-DE" dirty="0" smtClean="0"/>
          </a:p>
          <a:p>
            <a:endParaRPr lang="de-DE" dirty="0" smtClean="0"/>
          </a:p>
          <a:p>
            <a:r>
              <a:rPr lang="de-DE" dirty="0" err="1" smtClean="0"/>
              <a:t>To</a:t>
            </a:r>
            <a:r>
              <a:rPr lang="de-DE" dirty="0" smtClean="0"/>
              <a:t> </a:t>
            </a:r>
            <a:r>
              <a:rPr lang="de-DE" dirty="0" err="1" smtClean="0"/>
              <a:t>effectively</a:t>
            </a:r>
            <a:r>
              <a:rPr lang="de-DE" dirty="0" smtClean="0"/>
              <a:t> tune </a:t>
            </a:r>
            <a:r>
              <a:rPr lang="de-DE" dirty="0" err="1" smtClean="0"/>
              <a:t>the</a:t>
            </a:r>
            <a:r>
              <a:rPr lang="de-DE" dirty="0" smtClean="0"/>
              <a:t> </a:t>
            </a:r>
            <a:r>
              <a:rPr lang="de-DE" dirty="0" err="1" smtClean="0"/>
              <a:t>machine</a:t>
            </a:r>
            <a:r>
              <a:rPr lang="de-DE" dirty="0" smtClean="0"/>
              <a:t> all </a:t>
            </a:r>
            <a:r>
              <a:rPr lang="de-DE" dirty="0" err="1" smtClean="0"/>
              <a:t>trims</a:t>
            </a:r>
            <a:r>
              <a:rPr lang="de-DE" dirty="0" smtClean="0"/>
              <a:t> must </a:t>
            </a:r>
            <a:r>
              <a:rPr lang="de-DE" dirty="0" err="1" smtClean="0"/>
              <a:t>be</a:t>
            </a:r>
            <a:r>
              <a:rPr lang="de-DE" dirty="0" smtClean="0"/>
              <a:t> &lt; 5s, </a:t>
            </a:r>
            <a:r>
              <a:rPr lang="de-DE" dirty="0" err="1" smtClean="0"/>
              <a:t>ideally</a:t>
            </a:r>
            <a:r>
              <a:rPr lang="de-DE" dirty="0" smtClean="0"/>
              <a:t> 1s. </a:t>
            </a:r>
            <a:r>
              <a:rPr lang="de-DE" dirty="0" err="1" smtClean="0"/>
              <a:t>Especially</a:t>
            </a:r>
            <a:r>
              <a:rPr lang="de-DE" dirty="0" smtClean="0"/>
              <a:t> </a:t>
            </a:r>
            <a:r>
              <a:rPr lang="de-DE" dirty="0" err="1" smtClean="0"/>
              <a:t>if</a:t>
            </a:r>
            <a:r>
              <a:rPr lang="de-DE" dirty="0" smtClean="0"/>
              <a:t> </a:t>
            </a:r>
            <a:r>
              <a:rPr lang="de-DE" dirty="0" err="1" smtClean="0"/>
              <a:t>we</a:t>
            </a:r>
            <a:r>
              <a:rPr lang="de-DE" dirty="0" smtClean="0"/>
              <a:t> </a:t>
            </a:r>
            <a:r>
              <a:rPr lang="de-DE" dirty="0" err="1" smtClean="0"/>
              <a:t>want</a:t>
            </a:r>
            <a:r>
              <a:rPr lang="de-DE" dirty="0" smtClean="0"/>
              <a:t> </a:t>
            </a:r>
            <a:r>
              <a:rPr lang="de-DE" dirty="0" err="1" smtClean="0"/>
              <a:t>to</a:t>
            </a:r>
            <a:r>
              <a:rPr lang="de-DE" dirty="0" smtClean="0"/>
              <a:t> </a:t>
            </a:r>
            <a:r>
              <a:rPr lang="de-DE" dirty="0" err="1" smtClean="0"/>
              <a:t>use</a:t>
            </a:r>
            <a:r>
              <a:rPr lang="de-DE" dirty="0" smtClean="0"/>
              <a:t>  </a:t>
            </a:r>
            <a:r>
              <a:rPr lang="de-DE" dirty="0" err="1" smtClean="0"/>
              <a:t>automatic</a:t>
            </a:r>
            <a:r>
              <a:rPr lang="de-DE" dirty="0" smtClean="0"/>
              <a:t> </a:t>
            </a:r>
            <a:r>
              <a:rPr lang="de-DE" dirty="0" err="1" smtClean="0"/>
              <a:t>or</a:t>
            </a:r>
            <a:r>
              <a:rPr lang="de-DE" dirty="0" smtClean="0"/>
              <a:t> AI </a:t>
            </a:r>
            <a:r>
              <a:rPr lang="de-DE" dirty="0" err="1" smtClean="0"/>
              <a:t>driven</a:t>
            </a:r>
            <a:r>
              <a:rPr lang="de-DE" dirty="0" smtClean="0"/>
              <a:t> </a:t>
            </a:r>
            <a:r>
              <a:rPr lang="de-DE" dirty="0" err="1" smtClean="0"/>
              <a:t>setup</a:t>
            </a:r>
            <a:r>
              <a:rPr lang="de-DE" dirty="0" smtClean="0"/>
              <a:t> </a:t>
            </a:r>
            <a:r>
              <a:rPr lang="de-DE" dirty="0" err="1" smtClean="0"/>
              <a:t>routines</a:t>
            </a:r>
            <a:r>
              <a:rPr lang="de-DE" dirty="0" smtClean="0"/>
              <a:t>. </a:t>
            </a:r>
          </a:p>
          <a:p>
            <a:r>
              <a:rPr lang="de-DE" dirty="0" smtClean="0"/>
              <a:t>50 s </a:t>
            </a:r>
            <a:r>
              <a:rPr lang="de-DE" dirty="0" err="1" smtClean="0"/>
              <a:t>wasted</a:t>
            </a:r>
            <a:r>
              <a:rPr lang="de-DE" dirty="0" smtClean="0"/>
              <a:t> time per </a:t>
            </a:r>
            <a:r>
              <a:rPr lang="de-DE" dirty="0" err="1" smtClean="0"/>
              <a:t>trim</a:t>
            </a:r>
            <a:r>
              <a:rPr lang="de-DE" dirty="0" smtClean="0"/>
              <a:t> </a:t>
            </a:r>
            <a:r>
              <a:rPr lang="de-DE" dirty="0" err="1" smtClean="0"/>
              <a:t>cost</a:t>
            </a:r>
            <a:r>
              <a:rPr lang="de-DE" dirty="0" smtClean="0"/>
              <a:t> </a:t>
            </a:r>
            <a:r>
              <a:rPr lang="de-DE" dirty="0" err="1" smtClean="0"/>
              <a:t>between</a:t>
            </a:r>
            <a:r>
              <a:rPr lang="de-DE" dirty="0" smtClean="0"/>
              <a:t> 250 </a:t>
            </a:r>
            <a:r>
              <a:rPr lang="de-DE" dirty="0" err="1" smtClean="0"/>
              <a:t>to</a:t>
            </a:r>
            <a:r>
              <a:rPr lang="de-DE" dirty="0" smtClean="0"/>
              <a:t> 500€. </a:t>
            </a:r>
            <a:r>
              <a:rPr lang="de-DE" dirty="0" err="1" smtClean="0"/>
              <a:t>With</a:t>
            </a:r>
            <a:r>
              <a:rPr lang="de-DE" dirty="0" smtClean="0"/>
              <a:t> an </a:t>
            </a:r>
            <a:r>
              <a:rPr lang="de-DE" dirty="0" err="1" smtClean="0"/>
              <a:t>estimate</a:t>
            </a:r>
            <a:r>
              <a:rPr lang="de-DE" dirty="0" smtClean="0"/>
              <a:t> </a:t>
            </a:r>
            <a:r>
              <a:rPr lang="de-DE" dirty="0" err="1" smtClean="0"/>
              <a:t>of</a:t>
            </a:r>
            <a:r>
              <a:rPr lang="de-DE" dirty="0" smtClean="0"/>
              <a:t> 100 </a:t>
            </a:r>
            <a:r>
              <a:rPr lang="de-DE" dirty="0" err="1" smtClean="0"/>
              <a:t>trims</a:t>
            </a:r>
            <a:r>
              <a:rPr lang="de-DE" dirty="0" smtClean="0"/>
              <a:t> per </a:t>
            </a:r>
            <a:r>
              <a:rPr lang="de-DE" dirty="0" err="1" smtClean="0"/>
              <a:t>shift</a:t>
            </a:r>
            <a:r>
              <a:rPr lang="de-DE" dirty="0" smtClean="0"/>
              <a:t> </a:t>
            </a:r>
            <a:r>
              <a:rPr lang="de-DE" dirty="0" err="1" smtClean="0"/>
              <a:t>and</a:t>
            </a:r>
            <a:r>
              <a:rPr lang="de-DE" dirty="0" smtClean="0"/>
              <a:t> 3 </a:t>
            </a:r>
            <a:r>
              <a:rPr lang="de-DE" dirty="0" err="1" smtClean="0"/>
              <a:t>shifts</a:t>
            </a:r>
            <a:r>
              <a:rPr lang="de-DE" dirty="0" smtClean="0"/>
              <a:t> per </a:t>
            </a:r>
            <a:r>
              <a:rPr lang="de-DE" dirty="0" err="1" smtClean="0"/>
              <a:t>day</a:t>
            </a:r>
            <a:r>
              <a:rPr lang="de-DE" dirty="0" smtClean="0"/>
              <a:t> </a:t>
            </a:r>
            <a:r>
              <a:rPr lang="de-DE" dirty="0" err="1" smtClean="0"/>
              <a:t>during</a:t>
            </a:r>
            <a:r>
              <a:rPr lang="de-DE" dirty="0" smtClean="0"/>
              <a:t> </a:t>
            </a:r>
            <a:r>
              <a:rPr lang="de-DE" dirty="0" err="1" smtClean="0"/>
              <a:t>one</a:t>
            </a:r>
            <a:r>
              <a:rPr lang="de-DE" dirty="0" smtClean="0"/>
              <a:t> </a:t>
            </a:r>
            <a:r>
              <a:rPr lang="de-DE" dirty="0" err="1" smtClean="0"/>
              <a:t>setup</a:t>
            </a:r>
            <a:r>
              <a:rPr lang="de-DE" dirty="0" smtClean="0"/>
              <a:t> </a:t>
            </a:r>
            <a:r>
              <a:rPr lang="de-DE" dirty="0" err="1" smtClean="0"/>
              <a:t>day</a:t>
            </a:r>
            <a:r>
              <a:rPr lang="de-DE" dirty="0" smtClean="0"/>
              <a:t> </a:t>
            </a:r>
            <a:r>
              <a:rPr lang="de-DE" dirty="0" err="1" smtClean="0"/>
              <a:t>it</a:t>
            </a:r>
            <a:r>
              <a:rPr lang="de-DE" dirty="0" smtClean="0"/>
              <a:t> sums </a:t>
            </a:r>
            <a:r>
              <a:rPr lang="de-DE" dirty="0" err="1" smtClean="0"/>
              <a:t>up</a:t>
            </a:r>
            <a:r>
              <a:rPr lang="de-DE" dirty="0" smtClean="0"/>
              <a:t> </a:t>
            </a:r>
            <a:r>
              <a:rPr lang="de-DE" dirty="0" err="1" smtClean="0"/>
              <a:t>to</a:t>
            </a:r>
            <a:r>
              <a:rPr lang="de-DE" dirty="0" smtClean="0"/>
              <a:t> 75000 </a:t>
            </a:r>
            <a:r>
              <a:rPr lang="de-DE" dirty="0" err="1" smtClean="0"/>
              <a:t>to</a:t>
            </a:r>
            <a:r>
              <a:rPr lang="de-DE" dirty="0" smtClean="0"/>
              <a:t> 150000 Euro </a:t>
            </a:r>
            <a:r>
              <a:rPr lang="de-DE" dirty="0" err="1" smtClean="0"/>
              <a:t>of</a:t>
            </a:r>
            <a:r>
              <a:rPr lang="de-DE" dirty="0" smtClean="0"/>
              <a:t> </a:t>
            </a:r>
            <a:r>
              <a:rPr lang="de-DE" dirty="0" err="1" smtClean="0"/>
              <a:t>wasted</a:t>
            </a:r>
            <a:r>
              <a:rPr lang="de-DE" dirty="0" smtClean="0"/>
              <a:t> </a:t>
            </a:r>
            <a:r>
              <a:rPr lang="de-DE" dirty="0" err="1" smtClean="0"/>
              <a:t>taxpayers</a:t>
            </a:r>
            <a:r>
              <a:rPr lang="de-DE" dirty="0" smtClean="0"/>
              <a:t> </a:t>
            </a:r>
            <a:r>
              <a:rPr lang="de-DE" dirty="0" err="1" smtClean="0"/>
              <a:t>money</a:t>
            </a:r>
            <a:r>
              <a:rPr lang="de-DE" dirty="0" smtClean="0"/>
              <a:t>. </a:t>
            </a:r>
            <a:r>
              <a:rPr lang="de-DE" dirty="0" err="1" smtClean="0"/>
              <a:t>That</a:t>
            </a:r>
            <a:r>
              <a:rPr lang="de-DE" dirty="0" smtClean="0"/>
              <a:t> </a:t>
            </a:r>
            <a:r>
              <a:rPr lang="de-DE" dirty="0" err="1" smtClean="0"/>
              <a:t>is</a:t>
            </a:r>
            <a:r>
              <a:rPr lang="de-DE" dirty="0" smtClean="0"/>
              <a:t> a </a:t>
            </a:r>
            <a:r>
              <a:rPr lang="de-DE" dirty="0" err="1" smtClean="0"/>
              <a:t>serious</a:t>
            </a:r>
            <a:r>
              <a:rPr lang="de-DE" dirty="0" smtClean="0"/>
              <a:t> </a:t>
            </a:r>
            <a:r>
              <a:rPr lang="de-DE" dirty="0" err="1" smtClean="0"/>
              <a:t>loss</a:t>
            </a:r>
            <a:r>
              <a:rPr lang="de-DE" dirty="0" smtClean="0"/>
              <a:t> </a:t>
            </a:r>
            <a:r>
              <a:rPr lang="de-DE" dirty="0" err="1" smtClean="0"/>
              <a:t>of</a:t>
            </a:r>
            <a:r>
              <a:rPr lang="de-DE" dirty="0" smtClean="0"/>
              <a:t> </a:t>
            </a:r>
            <a:r>
              <a:rPr lang="de-DE" dirty="0" err="1" smtClean="0"/>
              <a:t>beamtime</a:t>
            </a:r>
            <a:r>
              <a:rPr lang="de-DE" dirty="0"/>
              <a:t> </a:t>
            </a:r>
            <a:r>
              <a:rPr lang="de-DE" dirty="0" smtClean="0"/>
              <a:t>The </a:t>
            </a:r>
            <a:r>
              <a:rPr lang="de-DE" dirty="0" err="1" smtClean="0"/>
              <a:t>value</a:t>
            </a:r>
            <a:r>
              <a:rPr lang="de-DE" dirty="0" smtClean="0"/>
              <a:t> </a:t>
            </a:r>
            <a:r>
              <a:rPr lang="de-DE" dirty="0" err="1" smtClean="0"/>
              <a:t>is</a:t>
            </a:r>
            <a:r>
              <a:rPr lang="de-DE" dirty="0" smtClean="0"/>
              <a:t> </a:t>
            </a:r>
            <a:r>
              <a:rPr lang="de-DE" dirty="0" err="1" smtClean="0"/>
              <a:t>millions</a:t>
            </a:r>
            <a:r>
              <a:rPr lang="de-DE" dirty="0" smtClean="0"/>
              <a:t> per </a:t>
            </a:r>
            <a:r>
              <a:rPr lang="de-DE" dirty="0" err="1" smtClean="0"/>
              <a:t>year</a:t>
            </a:r>
            <a:r>
              <a:rPr lang="de-DE" dirty="0"/>
              <a:t>!</a:t>
            </a:r>
            <a:endParaRPr lang="de-DE" dirty="0" smtClean="0"/>
          </a:p>
          <a:p>
            <a:r>
              <a:rPr lang="de-DE" dirty="0" err="1" smtClean="0"/>
              <a:t>Please</a:t>
            </a:r>
            <a:r>
              <a:rPr lang="de-DE" dirty="0" smtClean="0"/>
              <a:t> </a:t>
            </a:r>
            <a:r>
              <a:rPr lang="de-DE" dirty="0" err="1" smtClean="0"/>
              <a:t>solve</a:t>
            </a:r>
            <a:r>
              <a:rPr lang="de-DE" dirty="0" smtClean="0"/>
              <a:t> </a:t>
            </a:r>
            <a:r>
              <a:rPr lang="de-DE" dirty="0" err="1" smtClean="0"/>
              <a:t>that</a:t>
            </a:r>
            <a:r>
              <a:rPr lang="de-DE" dirty="0" smtClean="0"/>
              <a:t> ! </a:t>
            </a:r>
            <a:r>
              <a:rPr lang="de-DE" dirty="0" err="1" smtClean="0"/>
              <a:t>Priority</a:t>
            </a:r>
            <a:r>
              <a:rPr lang="de-DE" dirty="0" smtClean="0"/>
              <a:t> 0!</a:t>
            </a:r>
            <a:endParaRPr lang="de-DE" dirty="0"/>
          </a:p>
        </p:txBody>
      </p:sp>
    </p:spTree>
    <p:extLst>
      <p:ext uri="{BB962C8B-B14F-4D97-AF65-F5344CB8AC3E}">
        <p14:creationId xmlns:p14="http://schemas.microsoft.com/office/powerpoint/2010/main" val="2639353192"/>
      </p:ext>
    </p:extLst>
  </p:cSld>
  <p:clrMapOvr>
    <a:masterClrMapping/>
  </p:clrMapOvr>
</p:sld>
</file>

<file path=ppt/theme/theme1.xml><?xml version="1.0" encoding="utf-8"?>
<a:theme xmlns:a="http://schemas.openxmlformats.org/drawingml/2006/main" name="fair-gsi-folienmaster_2017_onering">
  <a:themeElements>
    <a:clrScheme name="Benutzerdefiniert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66666"/>
      </a:hlink>
      <a:folHlink>
        <a:srgbClr val="800080"/>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DBB6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lstStyle>
        <a:defPPr algn="l">
          <a:defRPr dirty="0" smtClean="0"/>
        </a:defPPr>
      </a:lstStyle>
    </a:txDef>
  </a:objectDefaults>
  <a:extraClrSchemeLst/>
  <a:extLst>
    <a:ext uri="{05A4C25C-085E-4340-85A3-A5531E510DB2}">
      <thm15:themeFamily xmlns:thm15="http://schemas.microsoft.com/office/thememl/2012/main" name="Präsentation8" id="{88F67082-FAA7-774F-81ED-C94DAF9F09F3}" vid="{76C6051D-27C6-564A-8764-CCBC0645D37F}"/>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fair-gsi-folienmaster_2019_16zu9</Template>
  <TotalTime>0</TotalTime>
  <Words>891</Words>
  <Application>Microsoft Office PowerPoint</Application>
  <PresentationFormat>Bildschirmpräsentation (16:9)</PresentationFormat>
  <Paragraphs>64</Paragraphs>
  <Slides>10</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10</vt:i4>
      </vt:variant>
    </vt:vector>
  </HeadingPairs>
  <TitlesOfParts>
    <vt:vector size="14" baseType="lpstr">
      <vt:lpstr>Arial</vt:lpstr>
      <vt:lpstr>Calibri</vt:lpstr>
      <vt:lpstr>Wingdings</vt:lpstr>
      <vt:lpstr>fair-gsi-folienmaster_2017_onering</vt:lpstr>
      <vt:lpstr>SIS18 – Lessons from beam time 24 and outlook to 25</vt:lpstr>
      <vt:lpstr>Beam Time 24 general remarks </vt:lpstr>
      <vt:lpstr>Problems with parallel operation</vt:lpstr>
      <vt:lpstr>GOOD: Dedicated setup times</vt:lpstr>
      <vt:lpstr>Setup problems and unnecessary down time</vt:lpstr>
      <vt:lpstr>Highlight:  Faster setup times and quality of cooled machines</vt:lpstr>
      <vt:lpstr>BUT -&gt; those settings were sometimes forgotten in this year’s run. Problem already solved</vt:lpstr>
      <vt:lpstr>Urgent (Prio 0) needs I: output value monitoring</vt:lpstr>
      <vt:lpstr>Urgent (Prio 0) needs II: trim time improvement</vt:lpstr>
      <vt:lpstr>Conclusion and outlook to 25</vt:lpstr>
    </vt:vector>
  </TitlesOfParts>
  <Company>GSI Helmholtzzentrum für Schwerionenforschung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SIS18 – Lessons from beam time 24 and outlook to 25</dc:title>
  <dc:creator>Stadlmann, Jens Dr.</dc:creator>
  <cp:lastModifiedBy>Stadlmann, Jens Dr.</cp:lastModifiedBy>
  <cp:revision>15</cp:revision>
  <dcterms:created xsi:type="dcterms:W3CDTF">2024-07-02T09:06:25Z</dcterms:created>
  <dcterms:modified xsi:type="dcterms:W3CDTF">2024-07-10T14:02:40Z</dcterms:modified>
</cp:coreProperties>
</file>