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56" r:id="rId2"/>
    <p:sldId id="286" r:id="rId3"/>
    <p:sldId id="303" r:id="rId4"/>
    <p:sldId id="314" r:id="rId5"/>
    <p:sldId id="284" r:id="rId6"/>
    <p:sldId id="313" r:id="rId7"/>
    <p:sldId id="319" r:id="rId8"/>
    <p:sldId id="317" r:id="rId9"/>
    <p:sldId id="311" r:id="rId10"/>
    <p:sldId id="298" r:id="rId11"/>
    <p:sldId id="327" r:id="rId12"/>
    <p:sldId id="325" r:id="rId13"/>
    <p:sldId id="308" r:id="rId14"/>
    <p:sldId id="326" r:id="rId15"/>
    <p:sldId id="321" r:id="rId16"/>
    <p:sldId id="328" r:id="rId17"/>
    <p:sldId id="322" r:id="rId18"/>
    <p:sldId id="323" r:id="rId19"/>
    <p:sldId id="312" r:id="rId20"/>
    <p:sldId id="301" r:id="rId21"/>
    <p:sldId id="295" r:id="rId22"/>
    <p:sldId id="294" r:id="rId23"/>
    <p:sldId id="304" r:id="rId24"/>
    <p:sldId id="305" r:id="rId25"/>
    <p:sldId id="287" r:id="rId26"/>
    <p:sldId id="307" r:id="rId27"/>
    <p:sldId id="259" r:id="rId28"/>
  </p:sldIdLst>
  <p:sldSz cx="9144000" cy="5143500" type="screen16x9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1519" userDrawn="1">
          <p15:clr>
            <a:srgbClr val="A4A3A4"/>
          </p15:clr>
        </p15:guide>
        <p15:guide id="4" pos="433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teck, Markus Dr." initials="SMD" lastIdx="0" clrIdx="0">
    <p:extLst>
      <p:ext uri="{19B8F6BF-5375-455C-9EA6-DF929625EA0E}">
        <p15:presenceInfo xmlns:p15="http://schemas.microsoft.com/office/powerpoint/2012/main" userId="S-1-5-21-839522115-515967899-725345543-601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99"/>
    <a:srgbClr val="FFFFCC"/>
    <a:srgbClr val="FFCCCC"/>
    <a:srgbClr val="0033CC"/>
    <a:srgbClr val="3366CC"/>
    <a:srgbClr val="009900"/>
    <a:srgbClr val="FF3399"/>
    <a:srgbClr val="00FF00"/>
    <a:srgbClr val="008000"/>
    <a:srgbClr val="33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542" autoAdjust="0"/>
    <p:restoredTop sz="92909" autoAdjust="0"/>
  </p:normalViewPr>
  <p:slideViewPr>
    <p:cSldViewPr snapToGrid="0" snapToObjects="1">
      <p:cViewPr varScale="1">
        <p:scale>
          <a:sx n="105" d="100"/>
          <a:sy n="105" d="100"/>
        </p:scale>
        <p:origin x="1080" y="53"/>
      </p:cViewPr>
      <p:guideLst>
        <p:guide orient="horz" pos="1620"/>
        <p:guide pos="2880"/>
        <p:guide pos="1519"/>
        <p:guide pos="43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776990891544085"/>
          <c:y val="2.7004889199314239E-2"/>
          <c:w val="0.83752991716454983"/>
          <c:h val="0.83099515527079315"/>
        </c:manualLayout>
      </c:layout>
      <c:scatterChart>
        <c:scatterStyle val="lineMarker"/>
        <c:varyColors val="0"/>
        <c:ser>
          <c:idx val="0"/>
          <c:order val="0"/>
          <c:spPr>
            <a:ln w="28575">
              <a:noFill/>
            </a:ln>
          </c:spPr>
          <c:marker>
            <c:symbol val="diamond"/>
            <c:size val="10"/>
            <c:spPr>
              <a:solidFill>
                <a:srgbClr val="000099"/>
              </a:solidFill>
            </c:spPr>
          </c:marker>
          <c:xVal>
            <c:numRef>
              <c:f>'analysis 3'!$C$5:$C$10</c:f>
              <c:numCache>
                <c:formatCode>General</c:formatCode>
                <c:ptCount val="6"/>
                <c:pt idx="0">
                  <c:v>30</c:v>
                </c:pt>
                <c:pt idx="1">
                  <c:v>20</c:v>
                </c:pt>
                <c:pt idx="2">
                  <c:v>15</c:v>
                </c:pt>
                <c:pt idx="3">
                  <c:v>12</c:v>
                </c:pt>
                <c:pt idx="4">
                  <c:v>10</c:v>
                </c:pt>
                <c:pt idx="5">
                  <c:v>8</c:v>
                </c:pt>
              </c:numCache>
            </c:numRef>
          </c:xVal>
          <c:yVal>
            <c:numRef>
              <c:f>'analysis 3'!$D$5:$D$10</c:f>
              <c:numCache>
                <c:formatCode>General</c:formatCode>
                <c:ptCount val="6"/>
                <c:pt idx="0">
                  <c:v>374</c:v>
                </c:pt>
                <c:pt idx="1">
                  <c:v>136</c:v>
                </c:pt>
                <c:pt idx="2">
                  <c:v>86</c:v>
                </c:pt>
                <c:pt idx="3">
                  <c:v>42</c:v>
                </c:pt>
                <c:pt idx="4">
                  <c:v>31</c:v>
                </c:pt>
                <c:pt idx="5">
                  <c:v>20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CB16-40D6-B537-19228CE0D5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7787264"/>
        <c:axId val="117797632"/>
      </c:scatterChart>
      <c:valAx>
        <c:axId val="117787264"/>
        <c:scaling>
          <c:logBase val="10"/>
          <c:orientation val="minMax"/>
          <c:max val="50"/>
          <c:min val="1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12700"/>
        </c:spPr>
        <c:txPr>
          <a:bodyPr/>
          <a:lstStyle/>
          <a:p>
            <a:pPr>
              <a:defRPr sz="1400" baseline="0"/>
            </a:pPr>
            <a:endParaRPr lang="de-DE"/>
          </a:p>
        </c:txPr>
        <c:crossAx val="117797632"/>
        <c:crosses val="autoZero"/>
        <c:crossBetween val="midCat"/>
      </c:valAx>
      <c:valAx>
        <c:axId val="117797632"/>
        <c:scaling>
          <c:logBase val="10"/>
          <c:orientation val="minMax"/>
          <c:min val="1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 baseline="0"/>
            </a:pPr>
            <a:endParaRPr lang="de-DE"/>
          </a:p>
        </c:txPr>
        <c:crossAx val="117787264"/>
        <c:crossesAt val="1"/>
        <c:crossBetween val="midCat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200" baseline="0"/>
      </a:pPr>
      <a:endParaRPr lang="de-DE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0.28459</cdr:x>
      <cdr:y>0.04834</cdr:y>
    </cdr:from>
    <cdr:to>
      <cdr:x>0.92137</cdr:x>
      <cdr:y>0.86329</cdr:y>
    </cdr:to>
    <cdr:cxnSp macro="">
      <cdr:nvCxnSpPr>
        <cdr:cNvPr id="4" name="Gerade Verbindung 3">
          <a:extLst xmlns:a="http://schemas.openxmlformats.org/drawingml/2006/main">
            <a:ext uri="{FF2B5EF4-FFF2-40B4-BE49-F238E27FC236}">
              <a16:creationId xmlns:a16="http://schemas.microsoft.com/office/drawing/2014/main" id="{40DC70A3-1F96-4D1E-92D4-62621D52DE3A}"/>
            </a:ext>
          </a:extLst>
        </cdr:cNvPr>
        <cdr:cNvCxnSpPr/>
      </cdr:nvCxnSpPr>
      <cdr:spPr bwMode="auto">
        <a:xfrm xmlns:a="http://schemas.openxmlformats.org/drawingml/2006/main" flipH="1">
          <a:off x="1275817" y="199248"/>
          <a:ext cx="2854723" cy="3359052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9050" cap="flat" cmpd="sng" algn="ctr">
          <a:solidFill>
            <a:srgbClr val="000099"/>
          </a:solidFill>
          <a:prstDash val="dash"/>
          <a:round/>
          <a:headEnd type="none" w="med" len="med"/>
          <a:tailEnd type="none" w="med" len="med"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cxnSp>
  </cdr:relSizeAnchor>
  <cdr:relSizeAnchor xmlns:cdr="http://schemas.openxmlformats.org/drawingml/2006/chartDrawing">
    <cdr:from>
      <cdr:x>0.4274</cdr:x>
      <cdr:y>0.02514</cdr:y>
    </cdr:from>
    <cdr:to>
      <cdr:x>0.42832</cdr:x>
      <cdr:y>0.88876</cdr:y>
    </cdr:to>
    <cdr:cxnSp macro="">
      <cdr:nvCxnSpPr>
        <cdr:cNvPr id="8" name="Gerade Verbindung 7">
          <a:extLst xmlns:a="http://schemas.openxmlformats.org/drawingml/2006/main">
            <a:ext uri="{FF2B5EF4-FFF2-40B4-BE49-F238E27FC236}">
              <a16:creationId xmlns:a16="http://schemas.microsoft.com/office/drawing/2014/main" id="{0AB21CE1-4B51-4B4E-9B3E-710BDEB70AB6}"/>
            </a:ext>
          </a:extLst>
        </cdr:cNvPr>
        <cdr:cNvCxnSpPr/>
      </cdr:nvCxnSpPr>
      <cdr:spPr bwMode="auto">
        <a:xfrm xmlns:a="http://schemas.openxmlformats.org/drawingml/2006/main" flipV="1">
          <a:off x="2044396" y="108439"/>
          <a:ext cx="4401" cy="372468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19050" cap="flat" cmpd="sng" algn="ctr">
          <a:solidFill>
            <a:srgbClr val="FF3399"/>
          </a:solidFill>
          <a:prstDash val="sysDot"/>
          <a:round/>
          <a:headEnd type="none" w="med" len="med"/>
          <a:tailEnd type="none" w="med" len="med"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</cdr:cxnSp>
  </cdr:relSizeAnchor>
  <cdr:relSizeAnchor xmlns:cdr="http://schemas.openxmlformats.org/drawingml/2006/chartDrawing">
    <cdr:from>
      <cdr:x>0.65963</cdr:x>
      <cdr:y>0.4155</cdr:y>
    </cdr:from>
    <cdr:to>
      <cdr:x>0.82721</cdr:x>
      <cdr:y>0.54394</cdr:y>
    </cdr:to>
    <cdr:sp macro="" textlink="">
      <cdr:nvSpPr>
        <cdr:cNvPr id="2" name="Textfeld 1"/>
        <cdr:cNvSpPr txBox="1"/>
      </cdr:nvSpPr>
      <cdr:spPr>
        <a:xfrm xmlns:a="http://schemas.openxmlformats.org/drawingml/2006/main">
          <a:off x="3327956" y="1897658"/>
          <a:ext cx="845475" cy="58661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Overflow="clip" wrap="none" rtlCol="0">
          <a:spAutoFit/>
        </a:bodyPr>
        <a:lstStyle xmlns:a="http://schemas.openxmlformats.org/drawingml/2006/main"/>
        <a:p xmlns:a="http://schemas.openxmlformats.org/drawingml/2006/main">
          <a:pPr>
            <a:buNone/>
          </a:pPr>
          <a:r>
            <a:rPr lang="de-DE" sz="1800" b="1" dirty="0">
              <a:solidFill>
                <a:srgbClr val="000099"/>
              </a:solidFill>
              <a:sym typeface="Symbol"/>
            </a:rPr>
            <a:t> </a:t>
          </a:r>
          <a:r>
            <a:rPr lang="de-DE" sz="1800" b="1" dirty="0">
              <a:solidFill>
                <a:srgbClr val="000099"/>
              </a:solidFill>
            </a:rPr>
            <a:t>E</a:t>
          </a:r>
          <a:r>
            <a:rPr lang="de-DE" sz="1800" b="1" baseline="30000" dirty="0">
              <a:solidFill>
                <a:srgbClr val="000099"/>
              </a:solidFill>
            </a:rPr>
            <a:t>2</a:t>
          </a:r>
        </a:p>
      </cdr:txBody>
    </cdr:sp>
  </cdr:relSizeAnchor>
  <cdr:relSizeAnchor xmlns:cdr="http://schemas.openxmlformats.org/drawingml/2006/chartDrawing">
    <cdr:from>
      <cdr:x>0.48805</cdr:x>
      <cdr:y>0.4297</cdr:y>
    </cdr:from>
    <cdr:to>
      <cdr:x>0.61802</cdr:x>
      <cdr:y>0.63972</cdr:y>
    </cdr:to>
    <cdr:sp macro="" textlink="">
      <cdr:nvSpPr>
        <cdr:cNvPr id="3" name="Multiplizieren 2"/>
        <cdr:cNvSpPr/>
      </cdr:nvSpPr>
      <cdr:spPr bwMode="auto">
        <a:xfrm xmlns:a="http://schemas.openxmlformats.org/drawingml/2006/main">
          <a:off x="1802926" y="1235524"/>
          <a:ext cx="480124" cy="603890"/>
        </a:xfrm>
        <a:prstGeom xmlns:a="http://schemas.openxmlformats.org/drawingml/2006/main" prst="mathMultiply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  <cdr:txBody>
        <a:bodyPr xmlns:a="http://schemas.openxmlformats.org/drawingml/2006/main" vertOverflow="clip" vert="horz" wrap="none" lIns="18000" tIns="45720" rIns="54000" bIns="45720" numCol="1" anchor="t" anchorCtr="0" compatLnSpc="1">
          <a:prstTxWarp prst="textNoShape">
            <a:avLst/>
          </a:prstTxWarp>
        </a:bodyPr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0.16628</cdr:x>
      <cdr:y>0.15724</cdr:y>
    </cdr:from>
    <cdr:to>
      <cdr:x>0.2029</cdr:x>
      <cdr:y>0.21789</cdr:y>
    </cdr:to>
    <cdr:sp macro="" textlink="">
      <cdr:nvSpPr>
        <cdr:cNvPr id="7" name="Textfeld 6"/>
        <cdr:cNvSpPr txBox="1"/>
      </cdr:nvSpPr>
      <cdr:spPr>
        <a:xfrm xmlns:a="http://schemas.openxmlformats.org/drawingml/2006/main">
          <a:off x="838916" y="718148"/>
          <a:ext cx="184731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de-DE"/>
          </a:defPPr>
          <a:lvl1pPr algn="l" rtl="0" fontAlgn="base">
            <a:spcBef>
              <a:spcPct val="10000"/>
            </a:spcBef>
            <a:spcAft>
              <a:spcPct val="0"/>
            </a:spcAft>
            <a:buChar char="•"/>
            <a:defRPr sz="3600" b="1" kern="1200">
              <a:solidFill>
                <a:srgbClr val="000000"/>
              </a:solidFill>
              <a:latin typeface="Times" pitchFamily="18" charset="0"/>
              <a:ea typeface="+mn-ea"/>
              <a:cs typeface="+mn-cs"/>
            </a:defRPr>
          </a:lvl1pPr>
          <a:lvl2pPr marL="457200" algn="l" rtl="0" fontAlgn="base">
            <a:spcBef>
              <a:spcPct val="10000"/>
            </a:spcBef>
            <a:spcAft>
              <a:spcPct val="0"/>
            </a:spcAft>
            <a:buChar char="•"/>
            <a:defRPr sz="3600" b="1" kern="1200">
              <a:solidFill>
                <a:srgbClr val="000000"/>
              </a:solidFill>
              <a:latin typeface="Times" pitchFamily="18" charset="0"/>
              <a:ea typeface="+mn-ea"/>
              <a:cs typeface="+mn-cs"/>
            </a:defRPr>
          </a:lvl2pPr>
          <a:lvl3pPr marL="914400" algn="l" rtl="0" fontAlgn="base">
            <a:spcBef>
              <a:spcPct val="10000"/>
            </a:spcBef>
            <a:spcAft>
              <a:spcPct val="0"/>
            </a:spcAft>
            <a:buChar char="•"/>
            <a:defRPr sz="3600" b="1" kern="1200">
              <a:solidFill>
                <a:srgbClr val="000000"/>
              </a:solidFill>
              <a:latin typeface="Times" pitchFamily="18" charset="0"/>
              <a:ea typeface="+mn-ea"/>
              <a:cs typeface="+mn-cs"/>
            </a:defRPr>
          </a:lvl3pPr>
          <a:lvl4pPr marL="1371600" algn="l" rtl="0" fontAlgn="base">
            <a:spcBef>
              <a:spcPct val="10000"/>
            </a:spcBef>
            <a:spcAft>
              <a:spcPct val="0"/>
            </a:spcAft>
            <a:buChar char="•"/>
            <a:defRPr sz="3600" b="1" kern="1200">
              <a:solidFill>
                <a:srgbClr val="000000"/>
              </a:solidFill>
              <a:latin typeface="Times" pitchFamily="18" charset="0"/>
              <a:ea typeface="+mn-ea"/>
              <a:cs typeface="+mn-cs"/>
            </a:defRPr>
          </a:lvl4pPr>
          <a:lvl5pPr marL="1828800" algn="l" rtl="0" fontAlgn="base">
            <a:spcBef>
              <a:spcPct val="10000"/>
            </a:spcBef>
            <a:spcAft>
              <a:spcPct val="0"/>
            </a:spcAft>
            <a:buChar char="•"/>
            <a:defRPr sz="3600" b="1" kern="1200">
              <a:solidFill>
                <a:srgbClr val="000000"/>
              </a:solidFill>
              <a:latin typeface="Times" pitchFamily="18" charset="0"/>
              <a:ea typeface="+mn-ea"/>
              <a:cs typeface="+mn-cs"/>
            </a:defRPr>
          </a:lvl5pPr>
          <a:lvl6pPr marL="2286000" algn="l" defTabSz="914400" rtl="0" eaLnBrk="1" latinLnBrk="0" hangingPunct="1">
            <a:defRPr sz="3600" b="1" kern="1200">
              <a:solidFill>
                <a:srgbClr val="000000"/>
              </a:solidFill>
              <a:latin typeface="Times" pitchFamily="18" charset="0"/>
              <a:ea typeface="+mn-ea"/>
              <a:cs typeface="+mn-cs"/>
            </a:defRPr>
          </a:lvl6pPr>
          <a:lvl7pPr marL="2743200" algn="l" defTabSz="914400" rtl="0" eaLnBrk="1" latinLnBrk="0" hangingPunct="1">
            <a:defRPr sz="3600" b="1" kern="1200">
              <a:solidFill>
                <a:srgbClr val="000000"/>
              </a:solidFill>
              <a:latin typeface="Times" pitchFamily="18" charset="0"/>
              <a:ea typeface="+mn-ea"/>
              <a:cs typeface="+mn-cs"/>
            </a:defRPr>
          </a:lvl7pPr>
          <a:lvl8pPr marL="3200400" algn="l" defTabSz="914400" rtl="0" eaLnBrk="1" latinLnBrk="0" hangingPunct="1">
            <a:defRPr sz="3600" b="1" kern="1200">
              <a:solidFill>
                <a:srgbClr val="000000"/>
              </a:solidFill>
              <a:latin typeface="Times" pitchFamily="18" charset="0"/>
              <a:ea typeface="+mn-ea"/>
              <a:cs typeface="+mn-cs"/>
            </a:defRPr>
          </a:lvl8pPr>
          <a:lvl9pPr marL="3657600" algn="l" defTabSz="914400" rtl="0" eaLnBrk="1" latinLnBrk="0" hangingPunct="1">
            <a:defRPr sz="3600" b="1" kern="1200">
              <a:solidFill>
                <a:srgbClr val="000000"/>
              </a:solidFill>
              <a:latin typeface="Times" pitchFamily="18" charset="0"/>
              <a:ea typeface="+mn-ea"/>
              <a:cs typeface="+mn-cs"/>
            </a:defRPr>
          </a:lvl9pPr>
        </a:lstStyle>
        <a:p xmlns:a="http://schemas.openxmlformats.org/drawingml/2006/main">
          <a:pPr>
            <a:buNone/>
          </a:pPr>
          <a:endParaRPr lang="en-US" sz="1200" dirty="0">
            <a:solidFill>
              <a:srgbClr val="FF9999"/>
            </a:solidFill>
          </a:endParaRPr>
        </a:p>
      </cdr:txBody>
    </cdr:sp>
  </cdr:relSizeAnchor>
  <cdr:absSizeAnchor xmlns:cdr="http://schemas.openxmlformats.org/drawingml/2006/chartDrawing">
    <cdr:from>
      <cdr:x>0.33898</cdr:x>
      <cdr:y>0.91999</cdr:y>
    </cdr:from>
    <cdr:ext cx="1691038" cy="338553"/>
    <cdr:sp macro="" textlink="">
      <cdr:nvSpPr>
        <cdr:cNvPr id="5" name="Textfeld 4"/>
        <cdr:cNvSpPr txBox="1"/>
      </cdr:nvSpPr>
      <cdr:spPr bwMode="auto">
        <a:xfrm xmlns:a="http://schemas.openxmlformats.org/drawingml/2006/main">
          <a:off x="1621447" y="3967802"/>
          <a:ext cx="1691038" cy="33855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  <cdr:txBody>
        <a:bodyPr xmlns:a="http://schemas.openxmlformats.org/drawingml/2006/main" vertOverflow="clip" wrap="square" lIns="18000" rIns="54000" rtlCol="0">
          <a:spAutoFit/>
        </a:bodyPr>
        <a:lstStyle xmlns:a="http://schemas.openxmlformats.org/drawingml/2006/main"/>
        <a:p xmlns:a="http://schemas.openxmlformats.org/drawingml/2006/main">
          <a:pPr marL="0" eaLnBrk="1" hangingPunct="1">
            <a:buFontTx/>
            <a:buNone/>
          </a:pPr>
          <a:r>
            <a:rPr lang="en-US" sz="1400" b="1" dirty="0">
              <a:latin typeface="+mj-lt"/>
            </a:rPr>
            <a:t> </a:t>
          </a:r>
          <a:r>
            <a:rPr lang="en-US" sz="1600" b="1" dirty="0">
              <a:latin typeface="+mj-lt"/>
            </a:rPr>
            <a:t>energy [MeV/u]</a:t>
          </a:r>
        </a:p>
      </cdr:txBody>
    </cdr:sp>
  </cdr:absSizeAnchor>
  <cdr:relSizeAnchor xmlns:cdr="http://schemas.openxmlformats.org/drawingml/2006/chartDrawing">
    <cdr:from>
      <cdr:x>0.0048</cdr:x>
      <cdr:y>0.30129</cdr:y>
    </cdr:from>
    <cdr:to>
      <cdr:x>0.17485</cdr:x>
      <cdr:y>0.61692</cdr:y>
    </cdr:to>
    <cdr:sp macro="" textlink="">
      <cdr:nvSpPr>
        <cdr:cNvPr id="9" name="Textfeld 1"/>
        <cdr:cNvSpPr txBox="1"/>
      </cdr:nvSpPr>
      <cdr:spPr bwMode="auto">
        <a:xfrm xmlns:a="http://schemas.openxmlformats.org/drawingml/2006/main" rot="16200000">
          <a:off x="-200685" y="1250903"/>
          <a:ext cx="1081143" cy="64342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  <a:extLst xmlns:a="http://schemas.openxmlformats.org/drawingml/2006/main"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cdr:spPr>
      <cdr:txBody>
        <a:bodyPr xmlns:a="http://schemas.openxmlformats.org/drawingml/2006/main" wrap="square" lIns="0" tIns="0" rIns="36000" bIns="180000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marL="0" eaLnBrk="1" hangingPunct="1">
            <a:buFontTx/>
            <a:buNone/>
          </a:pPr>
          <a:r>
            <a:rPr lang="en-US" sz="1500" b="1" dirty="0">
              <a:latin typeface="+mj-lt"/>
            </a:rPr>
            <a:t>half life [s]</a:t>
          </a:r>
        </a:p>
        <a:p xmlns:a="http://schemas.openxmlformats.org/drawingml/2006/main">
          <a:pPr marL="0" eaLnBrk="1" hangingPunct="1">
            <a:buFontTx/>
            <a:buNone/>
          </a:pPr>
          <a:endParaRPr lang="en-US" sz="1500" b="1" dirty="0">
            <a:latin typeface="+mj-lt"/>
          </a:endParaRPr>
        </a:p>
      </cdr:txBody>
    </cdr:sp>
  </cdr:relSizeAnchor>
  <cdr:relSizeAnchor xmlns:cdr="http://schemas.openxmlformats.org/drawingml/2006/chartDrawing">
    <cdr:from>
      <cdr:x>0.45099</cdr:x>
      <cdr:y>0.7228</cdr:y>
    </cdr:from>
    <cdr:to>
      <cdr:x>0.63223</cdr:x>
      <cdr:y>0.81727</cdr:y>
    </cdr:to>
    <cdr:sp macro="" textlink="">
      <cdr:nvSpPr>
        <cdr:cNvPr id="6" name="Textfeld 5"/>
        <cdr:cNvSpPr txBox="1"/>
      </cdr:nvSpPr>
      <cdr:spPr>
        <a:xfrm xmlns:a="http://schemas.openxmlformats.org/drawingml/2006/main">
          <a:off x="2275327" y="3301185"/>
          <a:ext cx="914400" cy="43147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horz" wrap="none" lIns="91440" tIns="45720" rIns="91440" bIns="45720" rtlCol="0" anchor="t"/>
        <a:lstStyle xmlns:a="http://schemas.openxmlformats.org/drawingml/2006/main"/>
        <a:p xmlns:a="http://schemas.openxmlformats.org/drawingml/2006/main">
          <a:pPr algn="l"/>
          <a:r>
            <a:rPr lang="en-US" sz="1400" dirty="0">
              <a:solidFill>
                <a:srgbClr val="FF7C80"/>
              </a:solidFill>
            </a:rPr>
            <a:t>(2022</a:t>
          </a:r>
          <a:r>
            <a:rPr lang="en-US" sz="1600" dirty="0">
              <a:solidFill>
                <a:srgbClr val="FF7C80"/>
              </a:solidFill>
            </a:rPr>
            <a:t>)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12.07.2024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12.07.2024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86150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3825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E02386-BEE7-5D4D-B4E7-4BB579C47884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6261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040B52E-6118-F844-8FBE-85B6AFDC9E2A}"/>
              </a:ext>
            </a:extLst>
          </p:cNvPr>
          <p:cNvGrpSpPr/>
          <p:nvPr userDrawn="1"/>
        </p:nvGrpSpPr>
        <p:grpSpPr>
          <a:xfrm>
            <a:off x="1502579" y="976199"/>
            <a:ext cx="7426269" cy="3877686"/>
            <a:chOff x="1502578" y="976199"/>
            <a:chExt cx="7426269" cy="387768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FAB316F-95F1-6040-AB6B-EF23A5D58FAF}"/>
                </a:ext>
              </a:extLst>
            </p:cNvPr>
            <p:cNvSpPr/>
            <p:nvPr userDrawn="1"/>
          </p:nvSpPr>
          <p:spPr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sz="1800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DE39F29-B8C0-C64D-ADFE-A8AFF963CB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1529" y="2738074"/>
            <a:ext cx="4303059" cy="584900"/>
          </a:xfrm>
        </p:spPr>
        <p:txBody>
          <a:bodyPr anchor="b" anchorCtr="0">
            <a:noAutofit/>
          </a:bodyPr>
          <a:lstStyle>
            <a:lvl1pPr algn="ctr">
              <a:defRPr sz="2400">
                <a:solidFill>
                  <a:srgbClr val="666666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1530" y="3322975"/>
            <a:ext cx="4303060" cy="5318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6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3" y="4987636"/>
            <a:ext cx="3371273" cy="15586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015792" y="4914482"/>
            <a:ext cx="744899" cy="273844"/>
          </a:xfrm>
          <a:prstGeom prst="rect">
            <a:avLst/>
          </a:prstGeom>
        </p:spPr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8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12.07.2024</a:t>
            </a:r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2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 dirty="0"/>
              <a:t>7th Beam Time Retreat | Bernd Lorentz</a:t>
            </a:r>
            <a:endParaRPr lang="de-DE" dirty="0"/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3BF80593-284C-244D-84D3-4D7255E83AD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17635" y="130629"/>
            <a:ext cx="6071291" cy="701284"/>
          </a:xfrm>
        </p:spPr>
        <p:txBody>
          <a:bodyPr anchor="b"/>
          <a:lstStyle>
            <a:lvl1pPr marL="0" indent="0" algn="l">
              <a:buNone/>
              <a:defRPr sz="2000" b="1"/>
            </a:lvl1pPr>
          </a:lstStyle>
          <a:p>
            <a:r>
              <a:rPr lang="de-DE" dirty="0"/>
              <a:t>Titel hinzufügen</a:t>
            </a:r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 userDrawn="1"/>
        </p:nvSpPr>
        <p:spPr>
          <a:xfrm>
            <a:off x="6669741" y="4969940"/>
            <a:ext cx="2358998" cy="196208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l"/>
            <a:r>
              <a:rPr lang="de-DE" sz="825" dirty="0"/>
              <a:t>B. Lorentz</a:t>
            </a:r>
            <a:r>
              <a:rPr lang="en-US" sz="825" noProof="0" dirty="0"/>
              <a:t>, 7</a:t>
            </a:r>
            <a:r>
              <a:rPr lang="en-US" sz="825" baseline="30000" noProof="0" dirty="0"/>
              <a:t>th</a:t>
            </a:r>
            <a:r>
              <a:rPr lang="en-US" sz="825" noProof="0" dirty="0"/>
              <a:t> beam time retreat</a:t>
            </a:r>
            <a:r>
              <a:rPr lang="en-US" sz="825" baseline="0" noProof="0" dirty="0"/>
              <a:t>, 12.07.2024</a:t>
            </a:r>
            <a:endParaRPr lang="en-US" sz="825" noProof="0" dirty="0"/>
          </a:p>
        </p:txBody>
      </p:sp>
    </p:spTree>
    <p:extLst>
      <p:ext uri="{BB962C8B-B14F-4D97-AF65-F5344CB8AC3E}">
        <p14:creationId xmlns:p14="http://schemas.microsoft.com/office/powerpoint/2010/main" val="2273929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943494DA-FA9D-1447-B70B-2896FD77F5D0}"/>
              </a:ext>
            </a:extLst>
          </p:cNvPr>
          <p:cNvCxnSpPr/>
          <p:nvPr userDrawn="1"/>
        </p:nvCxnSpPr>
        <p:spPr>
          <a:xfrm>
            <a:off x="0" y="5049583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d 6" descr="GSI_Logo_rgb.png">
            <a:extLst>
              <a:ext uri="{FF2B5EF4-FFF2-40B4-BE49-F238E27FC236}">
                <a16:creationId xmlns:a16="http://schemas.microsoft.com/office/drawing/2014/main" id="{0E0D4DB1-EEDA-A644-B002-75EBF9968E0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9841" y="363877"/>
            <a:ext cx="1129081" cy="376361"/>
          </a:xfrm>
          <a:prstGeom prst="rect">
            <a:avLst/>
          </a:prstGeom>
        </p:spPr>
      </p:pic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AC6B5F8-0827-6645-B5C9-ED4385971D8F}"/>
              </a:ext>
            </a:extLst>
          </p:cNvPr>
          <p:cNvCxnSpPr/>
          <p:nvPr userDrawn="1"/>
        </p:nvCxnSpPr>
        <p:spPr>
          <a:xfrm>
            <a:off x="0" y="826224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CC9BBC89-C94F-2342-BFB0-0C52DC04C485}"/>
              </a:ext>
            </a:extLst>
          </p:cNvPr>
          <p:cNvSpPr>
            <a:spLocks/>
          </p:cNvSpPr>
          <p:nvPr userDrawn="1"/>
        </p:nvSpPr>
        <p:spPr>
          <a:xfrm>
            <a:off x="-1" y="727074"/>
            <a:ext cx="201600" cy="201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E807027-043F-224A-B8A1-2EA6FD7AA9B7}"/>
              </a:ext>
            </a:extLst>
          </p:cNvPr>
          <p:cNvSpPr>
            <a:spLocks/>
          </p:cNvSpPr>
          <p:nvPr userDrawn="1"/>
        </p:nvSpPr>
        <p:spPr>
          <a:xfrm>
            <a:off x="-1" y="4949826"/>
            <a:ext cx="203277" cy="20327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7635" y="1088017"/>
            <a:ext cx="8420176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435271" y="4950519"/>
            <a:ext cx="3527133" cy="2077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50" dirty="0">
                <a:solidFill>
                  <a:srgbClr val="333333"/>
                </a:solidFill>
                <a:latin typeface="Arial"/>
                <a:cs typeface="Arial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17639" y="231075"/>
            <a:ext cx="6129236" cy="590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pic>
        <p:nvPicPr>
          <p:cNvPr id="13" name="Bild 12" descr="FAIR_Logo_rgb.png">
            <a:extLst>
              <a:ext uri="{FF2B5EF4-FFF2-40B4-BE49-F238E27FC236}">
                <a16:creationId xmlns:a16="http://schemas.microsoft.com/office/drawing/2014/main" id="{6EBF7B64-1F60-354C-83F5-CFA893F204B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0830" y="206827"/>
            <a:ext cx="775055" cy="645879"/>
          </a:xfrm>
          <a:prstGeom prst="rect">
            <a:avLst/>
          </a:prstGeom>
        </p:spPr>
      </p:pic>
      <p:sp>
        <p:nvSpPr>
          <p:cNvPr id="17" name="Foliennummernplatzhalter 5">
            <a:extLst>
              <a:ext uri="{FF2B5EF4-FFF2-40B4-BE49-F238E27FC236}">
                <a16:creationId xmlns:a16="http://schemas.microsoft.com/office/drawing/2014/main" id="{C190BB08-3F9B-4AD0-A537-26EB82B1AC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015792" y="4914482"/>
            <a:ext cx="744899" cy="273844"/>
          </a:xfrm>
          <a:prstGeom prst="rect">
            <a:avLst/>
          </a:prstGeom>
        </p:spPr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18" name="Datumsplatzhalter 4">
            <a:extLst>
              <a:ext uri="{FF2B5EF4-FFF2-40B4-BE49-F238E27FC236}">
                <a16:creationId xmlns:a16="http://schemas.microsoft.com/office/drawing/2014/main" id="{220FCF70-1A22-4ECE-B4CD-AC0D90407D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123548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12.07.2024</a:t>
            </a:r>
          </a:p>
        </p:txBody>
      </p:sp>
      <p:sp>
        <p:nvSpPr>
          <p:cNvPr id="19" name="Fußzeilenplatzhalter 7">
            <a:extLst>
              <a:ext uri="{FF2B5EF4-FFF2-40B4-BE49-F238E27FC236}">
                <a16:creationId xmlns:a16="http://schemas.microsoft.com/office/drawing/2014/main" id="{D9525A30-99E4-4025-B65D-FCE9AEDA87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962402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 dirty="0"/>
              <a:t>7th Beam Time Retreat | Bernd Lorentz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/>
  <p:txStyles>
    <p:titleStyle>
      <a:lvl1pPr algn="l" defTabSz="342900" rtl="0" eaLnBrk="1" latinLnBrk="0" hangingPunct="1">
        <a:spcBef>
          <a:spcPct val="0"/>
        </a:spcBef>
        <a:buNone/>
        <a:defRPr sz="18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500" kern="12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350" kern="1200">
          <a:solidFill>
            <a:srgbClr val="333333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050" kern="120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1669141"/>
            <a:ext cx="9143999" cy="1953641"/>
          </a:xfrm>
        </p:spPr>
        <p:txBody>
          <a:bodyPr/>
          <a:lstStyle/>
          <a:p>
            <a:r>
              <a:rPr lang="en-US" sz="3600" dirty="0"/>
              <a:t>ESR</a:t>
            </a:r>
            <a:br>
              <a:rPr lang="en-US" sz="3600" dirty="0"/>
            </a:br>
            <a:r>
              <a:rPr lang="en-US" sz="3600" dirty="0"/>
              <a:t>Lessons from the beam time 2024 </a:t>
            </a:r>
            <a:br>
              <a:rPr lang="en-US" sz="3600" dirty="0"/>
            </a:br>
            <a:r>
              <a:rPr lang="en-US" sz="3600" dirty="0"/>
              <a:t>and outlook to 2025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640596" y="4630057"/>
            <a:ext cx="5862803" cy="299069"/>
          </a:xfrm>
        </p:spPr>
        <p:txBody>
          <a:bodyPr>
            <a:noAutofit/>
          </a:bodyPr>
          <a:lstStyle/>
          <a:p>
            <a:r>
              <a:rPr lang="en-US" sz="1400" dirty="0"/>
              <a:t> GSI/FAIR Accelerator Beam Time Retreat July 11th and 12th, 2024</a:t>
            </a:r>
            <a:endParaRPr lang="de-DE" sz="1400" dirty="0"/>
          </a:p>
          <a:p>
            <a:endParaRPr lang="de-DE" sz="14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3F8F3B52-1988-4287-A98D-01136C406D1D}"/>
              </a:ext>
            </a:extLst>
          </p:cNvPr>
          <p:cNvSpPr txBox="1"/>
          <p:nvPr/>
        </p:nvSpPr>
        <p:spPr>
          <a:xfrm>
            <a:off x="3081845" y="3797409"/>
            <a:ext cx="2980303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de-DE" dirty="0"/>
              <a:t>Bernd Lorentz </a:t>
            </a:r>
          </a:p>
          <a:p>
            <a:pPr algn="ctr"/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ESR </a:t>
            </a:r>
            <a:r>
              <a:rPr lang="de-DE" dirty="0" err="1"/>
              <a:t>operating</a:t>
            </a:r>
            <a:r>
              <a:rPr lang="de-DE" dirty="0"/>
              <a:t> </a:t>
            </a:r>
            <a:r>
              <a:rPr lang="de-DE" dirty="0" err="1"/>
              <a:t>team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325797" y="149187"/>
            <a:ext cx="3074881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de-DE" altLang="en-US" sz="2400" dirty="0">
                <a:latin typeface="Arial" charset="0"/>
              </a:rPr>
              <a:t>ESR </a:t>
            </a:r>
            <a:r>
              <a:rPr lang="de-DE" altLang="en-US" sz="2400" dirty="0" err="1">
                <a:latin typeface="Arial" charset="0"/>
              </a:rPr>
              <a:t>operation</a:t>
            </a:r>
            <a:r>
              <a:rPr lang="de-DE" altLang="en-US" sz="2400" dirty="0">
                <a:latin typeface="Arial" charset="0"/>
              </a:rPr>
              <a:t> 2024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9EF38BD-90D8-48C5-BF05-1BFF639EC19C}"/>
              </a:ext>
            </a:extLst>
          </p:cNvPr>
          <p:cNvSpPr txBox="1"/>
          <p:nvPr/>
        </p:nvSpPr>
        <p:spPr>
          <a:xfrm>
            <a:off x="2030867" y="952392"/>
            <a:ext cx="5681363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2000" b="1" dirty="0">
                <a:solidFill>
                  <a:srgbClr val="FF0000"/>
                </a:solidFill>
              </a:rPr>
              <a:t>ESR </a:t>
            </a:r>
            <a:r>
              <a:rPr lang="de-DE" sz="2000" b="1" dirty="0" err="1">
                <a:solidFill>
                  <a:srgbClr val="FF0000"/>
                </a:solidFill>
              </a:rPr>
              <a:t>operation</a:t>
            </a:r>
            <a:r>
              <a:rPr lang="de-DE" sz="2000" b="1" dirty="0">
                <a:solidFill>
                  <a:srgbClr val="FF0000"/>
                </a:solidFill>
              </a:rPr>
              <a:t> in 2024 was </a:t>
            </a:r>
            <a:r>
              <a:rPr lang="de-DE" sz="2000" b="1" dirty="0" err="1">
                <a:solidFill>
                  <a:srgbClr val="FF0000"/>
                </a:solidFill>
              </a:rPr>
              <a:t>very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 err="1">
                <a:solidFill>
                  <a:srgbClr val="FF0000"/>
                </a:solidFill>
              </a:rPr>
              <a:t>successfull</a:t>
            </a:r>
            <a:r>
              <a:rPr lang="de-DE" sz="2000" b="1" dirty="0">
                <a:solidFill>
                  <a:srgbClr val="FF0000"/>
                </a:solidFill>
              </a:rPr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883591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325797" y="149187"/>
            <a:ext cx="3074881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de-DE" altLang="en-US" sz="2400" dirty="0">
                <a:latin typeface="Arial" charset="0"/>
              </a:rPr>
              <a:t>ESR </a:t>
            </a:r>
            <a:r>
              <a:rPr lang="de-DE" altLang="en-US" sz="2400" dirty="0" err="1">
                <a:latin typeface="Arial" charset="0"/>
              </a:rPr>
              <a:t>operation</a:t>
            </a:r>
            <a:r>
              <a:rPr lang="de-DE" altLang="en-US" sz="2400" dirty="0">
                <a:latin typeface="Arial" charset="0"/>
              </a:rPr>
              <a:t> 2024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201336" y="1400798"/>
            <a:ext cx="8741328" cy="353943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600" dirty="0"/>
              <a:t>LSA and </a:t>
            </a:r>
            <a:r>
              <a:rPr lang="de-DE" sz="1600" dirty="0" err="1"/>
              <a:t>storage</a:t>
            </a:r>
            <a:r>
              <a:rPr lang="de-DE" sz="1600" dirty="0"/>
              <a:t> ring expert </a:t>
            </a:r>
            <a:r>
              <a:rPr lang="de-DE" sz="1600" dirty="0" err="1"/>
              <a:t>app</a:t>
            </a:r>
            <a:r>
              <a:rPr lang="de-DE" sz="1600" dirty="0"/>
              <a:t> </a:t>
            </a:r>
            <a:r>
              <a:rPr lang="de-DE" sz="1600" dirty="0" err="1"/>
              <a:t>offers</a:t>
            </a:r>
            <a:r>
              <a:rPr lang="de-DE" sz="1600" dirty="0"/>
              <a:t> a </a:t>
            </a:r>
            <a:r>
              <a:rPr lang="de-DE" sz="1600" dirty="0" err="1"/>
              <a:t>very</a:t>
            </a:r>
            <a:r>
              <a:rPr lang="de-DE" sz="1600" dirty="0"/>
              <a:t> flexible </a:t>
            </a:r>
            <a:r>
              <a:rPr lang="de-DE" sz="1600" dirty="0" err="1"/>
              <a:t>operation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storage</a:t>
            </a:r>
            <a:r>
              <a:rPr lang="de-DE" sz="1600" dirty="0"/>
              <a:t> ring</a:t>
            </a:r>
          </a:p>
          <a:p>
            <a:pPr lvl="1"/>
            <a:r>
              <a:rPr lang="de-DE" sz="1600" dirty="0"/>
              <a:t>=&gt; all </a:t>
            </a:r>
            <a:r>
              <a:rPr lang="de-DE" sz="1600" dirty="0" err="1"/>
              <a:t>experiment</a:t>
            </a:r>
            <a:r>
              <a:rPr lang="de-DE" sz="1600" dirty="0"/>
              <a:t> </a:t>
            </a:r>
            <a:r>
              <a:rPr lang="de-DE" sz="1600" dirty="0" err="1"/>
              <a:t>requirements</a:t>
            </a:r>
            <a:r>
              <a:rPr lang="de-DE" sz="1600" dirty="0"/>
              <a:t> </a:t>
            </a:r>
            <a:r>
              <a:rPr lang="de-DE" sz="1600" dirty="0" err="1"/>
              <a:t>can</a:t>
            </a:r>
            <a:r>
              <a:rPr lang="de-DE" sz="1600" dirty="0"/>
              <a:t> </a:t>
            </a:r>
            <a:r>
              <a:rPr lang="de-DE" sz="1600" dirty="0" err="1"/>
              <a:t>be</a:t>
            </a:r>
            <a:r>
              <a:rPr lang="de-DE" sz="1600" dirty="0"/>
              <a:t> </a:t>
            </a:r>
            <a:r>
              <a:rPr lang="de-DE" sz="1600" dirty="0" err="1"/>
              <a:t>satisfied</a:t>
            </a:r>
            <a:r>
              <a:rPr lang="de-DE" sz="1600" dirty="0"/>
              <a:t> (and </a:t>
            </a:r>
            <a:r>
              <a:rPr lang="de-DE" sz="1600" dirty="0" err="1"/>
              <a:t>more</a:t>
            </a:r>
            <a:r>
              <a:rPr lang="de-DE" sz="1600" dirty="0"/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600" dirty="0" err="1"/>
              <a:t>operation</a:t>
            </a:r>
            <a:r>
              <a:rPr lang="de-DE" sz="1600" dirty="0"/>
              <a:t> </a:t>
            </a:r>
            <a:r>
              <a:rPr lang="de-DE" sz="1600" dirty="0" err="1"/>
              <a:t>need</a:t>
            </a:r>
            <a:r>
              <a:rPr lang="de-DE" sz="1600" dirty="0"/>
              <a:t> a </a:t>
            </a:r>
            <a:r>
              <a:rPr lang="de-DE" sz="1600" dirty="0" err="1"/>
              <a:t>deep</a:t>
            </a:r>
            <a:r>
              <a:rPr lang="de-DE" sz="1600" dirty="0"/>
              <a:t> </a:t>
            </a:r>
            <a:r>
              <a:rPr lang="de-DE" sz="1600" dirty="0" err="1"/>
              <a:t>understanding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ongoing</a:t>
            </a:r>
            <a:r>
              <a:rPr lang="de-DE" sz="1600" dirty="0"/>
              <a:t> </a:t>
            </a:r>
            <a:r>
              <a:rPr lang="de-DE" sz="1600" dirty="0" err="1"/>
              <a:t>experiment</a:t>
            </a:r>
            <a:r>
              <a:rPr lang="de-DE" sz="1600" dirty="0"/>
              <a:t> and </a:t>
            </a:r>
            <a:r>
              <a:rPr lang="de-DE" sz="1600" dirty="0" err="1"/>
              <a:t>setup</a:t>
            </a:r>
            <a:r>
              <a:rPr lang="de-DE" sz="1600" dirty="0"/>
              <a:t>,</a:t>
            </a:r>
          </a:p>
          <a:p>
            <a:pPr algn="l"/>
            <a:r>
              <a:rPr lang="de-DE" sz="1600" dirty="0"/>
              <a:t>	(</a:t>
            </a:r>
            <a:r>
              <a:rPr lang="de-DE" sz="1600" dirty="0" err="1"/>
              <a:t>we</a:t>
            </a:r>
            <a:r>
              <a:rPr lang="de-DE" sz="1600" dirty="0"/>
              <a:t> still </a:t>
            </a:r>
            <a:r>
              <a:rPr lang="de-DE" sz="1600" dirty="0" err="1"/>
              <a:t>encountered</a:t>
            </a:r>
            <a:r>
              <a:rPr lang="de-DE" sz="1600" dirty="0"/>
              <a:t> </a:t>
            </a:r>
            <a:r>
              <a:rPr lang="de-DE" sz="1600" dirty="0" err="1"/>
              <a:t>unexpected</a:t>
            </a:r>
            <a:r>
              <a:rPr lang="de-DE" sz="1600" dirty="0"/>
              <a:t>, </a:t>
            </a:r>
            <a:r>
              <a:rPr lang="de-DE" sz="1600" dirty="0" err="1"/>
              <a:t>surprising</a:t>
            </a:r>
            <a:r>
              <a:rPr lang="de-DE" sz="1600" dirty="0"/>
              <a:t> </a:t>
            </a:r>
            <a:r>
              <a:rPr lang="de-DE" sz="1600" dirty="0" err="1"/>
              <a:t>behaviour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our</a:t>
            </a:r>
            <a:r>
              <a:rPr lang="de-DE" sz="1600" dirty="0"/>
              <a:t> </a:t>
            </a:r>
            <a:r>
              <a:rPr lang="de-DE" sz="1600" dirty="0" err="1"/>
              <a:t>actions</a:t>
            </a:r>
            <a:r>
              <a:rPr lang="de-DE" sz="1600" dirty="0"/>
              <a:t>, </a:t>
            </a:r>
            <a:r>
              <a:rPr lang="de-DE" sz="1600" dirty="0" err="1"/>
              <a:t>caused</a:t>
            </a:r>
            <a:r>
              <a:rPr lang="de-DE" sz="1600" dirty="0"/>
              <a:t> </a:t>
            </a:r>
            <a:r>
              <a:rPr lang="de-DE" sz="1600" dirty="0" err="1"/>
              <a:t>by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	</a:t>
            </a:r>
            <a:r>
              <a:rPr lang="de-DE" sz="1600" dirty="0" err="1"/>
              <a:t>specific</a:t>
            </a:r>
            <a:r>
              <a:rPr lang="de-DE" sz="1600" dirty="0"/>
              <a:t> </a:t>
            </a:r>
            <a:r>
              <a:rPr lang="de-DE" sz="1600" dirty="0" err="1"/>
              <a:t>settings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subchains</a:t>
            </a:r>
            <a:r>
              <a:rPr lang="de-DE" sz="1600" dirty="0"/>
              <a:t>)</a:t>
            </a:r>
          </a:p>
          <a:p>
            <a:pPr algn="l"/>
            <a:r>
              <a:rPr lang="de-DE" sz="1600" dirty="0"/>
              <a:t>	</a:t>
            </a:r>
            <a:r>
              <a:rPr lang="de-DE" sz="1600" dirty="0" err="1"/>
              <a:t>this</a:t>
            </a:r>
            <a:r>
              <a:rPr lang="de-DE" sz="1600" dirty="0"/>
              <a:t> </a:t>
            </a:r>
            <a:r>
              <a:rPr lang="de-DE" sz="1600" dirty="0" err="1"/>
              <a:t>is</a:t>
            </a:r>
            <a:r>
              <a:rPr lang="de-DE" sz="1600" dirty="0"/>
              <a:t> </a:t>
            </a:r>
            <a:r>
              <a:rPr lang="de-DE" sz="1600" dirty="0" err="1"/>
              <a:t>probably</a:t>
            </a:r>
            <a:r>
              <a:rPr lang="de-DE" sz="1600" dirty="0"/>
              <a:t> just a </a:t>
            </a:r>
            <a:r>
              <a:rPr lang="de-DE" sz="1600" dirty="0" err="1"/>
              <a:t>question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getting</a:t>
            </a:r>
            <a:r>
              <a:rPr lang="de-DE" sz="1600" dirty="0"/>
              <a:t> </a:t>
            </a:r>
            <a:r>
              <a:rPr lang="de-DE" sz="1600" dirty="0" err="1"/>
              <a:t>used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it</a:t>
            </a:r>
            <a:r>
              <a:rPr lang="de-DE" sz="1600" dirty="0"/>
              <a:t>, but </a:t>
            </a:r>
            <a:r>
              <a:rPr lang="de-DE" sz="1600" dirty="0" err="1"/>
              <a:t>requires</a:t>
            </a:r>
            <a:r>
              <a:rPr lang="de-DE" sz="1600" dirty="0"/>
              <a:t> </a:t>
            </a:r>
            <a:r>
              <a:rPr lang="de-DE" sz="1600" dirty="0" err="1"/>
              <a:t>constant</a:t>
            </a:r>
            <a:r>
              <a:rPr lang="de-DE" sz="1600" dirty="0"/>
              <a:t> </a:t>
            </a:r>
            <a:r>
              <a:rPr lang="de-DE" sz="1600" dirty="0" err="1"/>
              <a:t>checking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	</a:t>
            </a:r>
            <a:r>
              <a:rPr lang="de-DE" sz="1600" dirty="0" err="1"/>
              <a:t>result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trims</a:t>
            </a:r>
            <a:r>
              <a:rPr lang="de-DE" sz="1600" dirty="0"/>
              <a:t>/</a:t>
            </a:r>
            <a:r>
              <a:rPr lang="de-DE" sz="1600" dirty="0" err="1"/>
              <a:t>setup</a:t>
            </a:r>
            <a:r>
              <a:rPr lang="de-DE" sz="1600" dirty="0"/>
              <a:t> </a:t>
            </a:r>
            <a:r>
              <a:rPr lang="de-DE" sz="1600" dirty="0" err="1"/>
              <a:t>changes</a:t>
            </a:r>
            <a:r>
              <a:rPr lang="de-DE" sz="1600" dirty="0"/>
              <a:t>. (</a:t>
            </a:r>
            <a:r>
              <a:rPr lang="de-DE" sz="1600" dirty="0" err="1"/>
              <a:t>which</a:t>
            </a:r>
            <a:r>
              <a:rPr lang="de-DE" sz="1600" dirty="0"/>
              <a:t> </a:t>
            </a:r>
            <a:r>
              <a:rPr lang="de-DE" sz="1600" dirty="0" err="1"/>
              <a:t>is</a:t>
            </a:r>
            <a:r>
              <a:rPr lang="de-DE" sz="1600" dirty="0"/>
              <a:t> </a:t>
            </a:r>
            <a:r>
              <a:rPr lang="de-DE" sz="1600" dirty="0" err="1"/>
              <a:t>sometimes</a:t>
            </a:r>
            <a:r>
              <a:rPr lang="de-DE" sz="1600" dirty="0"/>
              <a:t> </a:t>
            </a:r>
            <a:r>
              <a:rPr lang="de-DE" sz="1600" dirty="0" err="1"/>
              <a:t>hard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do </a:t>
            </a:r>
            <a:r>
              <a:rPr lang="de-DE" sz="1600" dirty="0" err="1"/>
              <a:t>during</a:t>
            </a:r>
            <a:r>
              <a:rPr lang="de-DE" sz="1600" dirty="0"/>
              <a:t> </a:t>
            </a:r>
            <a:r>
              <a:rPr lang="de-DE" sz="1600" dirty="0" err="1"/>
              <a:t>setup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	</a:t>
            </a:r>
            <a:r>
              <a:rPr lang="de-DE" sz="1600" dirty="0" err="1"/>
              <a:t>machine</a:t>
            </a:r>
            <a:r>
              <a:rPr lang="de-DE" sz="1600" dirty="0"/>
              <a:t>...)</a:t>
            </a:r>
            <a:endParaRPr lang="de-DE" sz="12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600" dirty="0" err="1"/>
              <a:t>previously</a:t>
            </a:r>
            <a:r>
              <a:rPr lang="de-DE" sz="1600" dirty="0"/>
              <a:t> </a:t>
            </a:r>
            <a:r>
              <a:rPr lang="de-DE" sz="1600" dirty="0" err="1"/>
              <a:t>reported</a:t>
            </a:r>
            <a:r>
              <a:rPr lang="de-DE" sz="1600" dirty="0"/>
              <a:t> </a:t>
            </a:r>
            <a:r>
              <a:rPr lang="de-DE" sz="1600" dirty="0" err="1"/>
              <a:t>latencies</a:t>
            </a:r>
            <a:r>
              <a:rPr lang="de-DE" sz="1600" dirty="0"/>
              <a:t> </a:t>
            </a:r>
            <a:r>
              <a:rPr lang="de-DE" sz="1600" dirty="0" err="1"/>
              <a:t>are</a:t>
            </a:r>
            <a:r>
              <a:rPr lang="de-DE" sz="1600" dirty="0"/>
              <a:t> </a:t>
            </a:r>
            <a:r>
              <a:rPr lang="de-DE" sz="1600" dirty="0" err="1"/>
              <a:t>significantly</a:t>
            </a:r>
            <a:r>
              <a:rPr lang="de-DE" sz="1600" dirty="0"/>
              <a:t> </a:t>
            </a:r>
            <a:r>
              <a:rPr lang="de-DE" sz="1600" dirty="0" err="1"/>
              <a:t>reduced</a:t>
            </a:r>
            <a:r>
              <a:rPr lang="de-DE" sz="1600" dirty="0"/>
              <a:t>, but </a:t>
            </a:r>
            <a:r>
              <a:rPr lang="de-DE" sz="1600" dirty="0" err="1"/>
              <a:t>there</a:t>
            </a:r>
            <a:r>
              <a:rPr lang="de-DE" sz="1600" dirty="0"/>
              <a:t> </a:t>
            </a:r>
            <a:r>
              <a:rPr lang="de-DE" sz="1600" dirty="0" err="1"/>
              <a:t>are</a:t>
            </a:r>
            <a:r>
              <a:rPr lang="de-DE" sz="1600" dirty="0"/>
              <a:t> still </a:t>
            </a:r>
            <a:r>
              <a:rPr lang="de-DE" sz="1600" dirty="0" err="1"/>
              <a:t>some</a:t>
            </a:r>
            <a:r>
              <a:rPr lang="de-DE" sz="1600" dirty="0"/>
              <a:t> </a:t>
            </a:r>
            <a:r>
              <a:rPr lang="de-DE" sz="1600" dirty="0" err="1"/>
              <a:t>trims</a:t>
            </a:r>
            <a:r>
              <a:rPr lang="de-DE" sz="1600" dirty="0"/>
              <a:t>/</a:t>
            </a:r>
            <a:r>
              <a:rPr lang="de-DE" sz="1600" dirty="0" err="1"/>
              <a:t>setup</a:t>
            </a:r>
            <a:r>
              <a:rPr lang="de-DE" sz="1600" dirty="0"/>
              <a:t> </a:t>
            </a:r>
            <a:r>
              <a:rPr lang="de-DE" sz="1600" dirty="0" err="1"/>
              <a:t>changes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</a:t>
            </a:r>
            <a:r>
              <a:rPr lang="de-DE" sz="1600" dirty="0" err="1"/>
              <a:t>significant</a:t>
            </a:r>
            <a:r>
              <a:rPr lang="de-DE" sz="1600" dirty="0"/>
              <a:t> </a:t>
            </a:r>
            <a:r>
              <a:rPr lang="de-DE" sz="1600" dirty="0" err="1"/>
              <a:t>waiting</a:t>
            </a:r>
            <a:r>
              <a:rPr lang="de-DE" sz="1600" dirty="0"/>
              <a:t> time </a:t>
            </a:r>
            <a:r>
              <a:rPr lang="de-DE" sz="1600" dirty="0" err="1"/>
              <a:t>before</a:t>
            </a:r>
            <a:r>
              <a:rPr lang="de-DE" sz="1600" dirty="0"/>
              <a:t> </a:t>
            </a:r>
            <a:r>
              <a:rPr lang="de-DE" sz="1600" dirty="0" err="1"/>
              <a:t>activation</a:t>
            </a:r>
            <a:endParaRPr lang="de-DE" sz="16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transition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ESR </a:t>
            </a:r>
            <a:r>
              <a:rPr lang="de-DE" sz="1600" dirty="0" err="1"/>
              <a:t>hardware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FAIR </a:t>
            </a:r>
            <a:r>
              <a:rPr lang="de-DE" sz="1600" dirty="0" err="1"/>
              <a:t>standards</a:t>
            </a:r>
            <a:r>
              <a:rPr lang="de-DE" sz="1600" dirty="0"/>
              <a:t> </a:t>
            </a:r>
            <a:r>
              <a:rPr lang="de-DE" sz="1600" dirty="0" err="1"/>
              <a:t>is</a:t>
            </a:r>
            <a:r>
              <a:rPr lang="de-DE" sz="1600" dirty="0"/>
              <a:t> not </a:t>
            </a:r>
            <a:r>
              <a:rPr lang="de-DE" sz="1600" dirty="0" err="1"/>
              <a:t>yet</a:t>
            </a:r>
            <a:r>
              <a:rPr lang="de-DE" sz="1600" dirty="0"/>
              <a:t> </a:t>
            </a:r>
            <a:r>
              <a:rPr lang="de-DE" sz="1600" dirty="0" err="1"/>
              <a:t>completed</a:t>
            </a:r>
            <a:r>
              <a:rPr lang="de-DE" sz="1600" dirty="0"/>
              <a:t>,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performance</a:t>
            </a:r>
            <a:r>
              <a:rPr lang="de-DE" sz="1600" dirty="0"/>
              <a:t> </a:t>
            </a:r>
            <a:r>
              <a:rPr lang="de-DE" sz="1600" dirty="0" err="1"/>
              <a:t>is</a:t>
            </a:r>
            <a:r>
              <a:rPr lang="de-DE" sz="1600" dirty="0"/>
              <a:t> </a:t>
            </a:r>
            <a:r>
              <a:rPr lang="de-DE" sz="1600" dirty="0" err="1"/>
              <a:t>therefore</a:t>
            </a:r>
            <a:r>
              <a:rPr lang="de-DE" sz="1600" dirty="0"/>
              <a:t> </a:t>
            </a:r>
            <a:r>
              <a:rPr lang="de-DE" sz="1600" dirty="0" err="1"/>
              <a:t>restricted</a:t>
            </a:r>
            <a:endParaRPr lang="de-DE" sz="16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600" dirty="0"/>
              <a:t>m</a:t>
            </a:r>
            <a:r>
              <a:rPr lang="en-US" sz="1600" dirty="0" err="1"/>
              <a:t>onitoring</a:t>
            </a:r>
            <a:r>
              <a:rPr lang="en-US" sz="1600" dirty="0"/>
              <a:t> the system and error diagnosis is not possible adequately due to the lack of actual values (</a:t>
            </a:r>
            <a:r>
              <a:rPr lang="en-US" sz="1600" dirty="0" err="1"/>
              <a:t>istwert</a:t>
            </a:r>
            <a:r>
              <a:rPr lang="en-US" sz="1600" dirty="0"/>
              <a:t> </a:t>
            </a:r>
            <a:r>
              <a:rPr lang="en-US" sz="1600" dirty="0" err="1"/>
              <a:t>erfassung</a:t>
            </a:r>
            <a:r>
              <a:rPr lang="en-US" sz="1600" dirty="0"/>
              <a:t>!) and archiving and should be given </a:t>
            </a:r>
            <a:r>
              <a:rPr lang="en-US" sz="1600" b="1" dirty="0">
                <a:solidFill>
                  <a:srgbClr val="FF0000"/>
                </a:solidFill>
              </a:rPr>
              <a:t>high priority!!!</a:t>
            </a:r>
            <a:endParaRPr lang="de-DE" sz="1600" b="1" dirty="0">
              <a:solidFill>
                <a:srgbClr val="FF0000"/>
              </a:solidFill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9EF38BD-90D8-48C5-BF05-1BFF639EC19C}"/>
              </a:ext>
            </a:extLst>
          </p:cNvPr>
          <p:cNvSpPr txBox="1"/>
          <p:nvPr/>
        </p:nvSpPr>
        <p:spPr>
          <a:xfrm>
            <a:off x="2030867" y="952392"/>
            <a:ext cx="5681363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2000" b="1" dirty="0">
                <a:solidFill>
                  <a:srgbClr val="FF0000"/>
                </a:solidFill>
              </a:rPr>
              <a:t>ESR </a:t>
            </a:r>
            <a:r>
              <a:rPr lang="de-DE" sz="2000" b="1" dirty="0" err="1">
                <a:solidFill>
                  <a:srgbClr val="FF0000"/>
                </a:solidFill>
              </a:rPr>
              <a:t>operation</a:t>
            </a:r>
            <a:r>
              <a:rPr lang="de-DE" sz="2000" b="1" dirty="0">
                <a:solidFill>
                  <a:srgbClr val="FF0000"/>
                </a:solidFill>
              </a:rPr>
              <a:t> in 2024 was </a:t>
            </a:r>
            <a:r>
              <a:rPr lang="de-DE" sz="2000" b="1" dirty="0" err="1">
                <a:solidFill>
                  <a:srgbClr val="FF0000"/>
                </a:solidFill>
              </a:rPr>
              <a:t>very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 err="1">
                <a:solidFill>
                  <a:srgbClr val="FF0000"/>
                </a:solidFill>
              </a:rPr>
              <a:t>successfull</a:t>
            </a:r>
            <a:r>
              <a:rPr lang="de-DE" sz="2000" b="1" dirty="0">
                <a:solidFill>
                  <a:srgbClr val="FF0000"/>
                </a:solidFill>
              </a:rPr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24737849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65EF8D8-543A-4F83-91FB-9A3FFE8D7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759" y="3020849"/>
            <a:ext cx="3468414" cy="19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13A8E4D-1777-4C8A-9A12-575FEAA01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601" y="3020849"/>
            <a:ext cx="3468415" cy="19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E52A052-91C8-42F5-878D-7E0C362A4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2600" y="990733"/>
            <a:ext cx="3468416" cy="193003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41800A4-5E7E-4704-8D7B-C1023C6C5C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5998" y="980489"/>
            <a:ext cx="3431175" cy="1930037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70B2EE4-3AAC-4EBC-92A1-8EEE10D2E407}"/>
              </a:ext>
            </a:extLst>
          </p:cNvPr>
          <p:cNvSpPr txBox="1"/>
          <p:nvPr/>
        </p:nvSpPr>
        <p:spPr>
          <a:xfrm>
            <a:off x="0" y="-61118"/>
            <a:ext cx="46218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2400" dirty="0" err="1"/>
              <a:t>digitization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beam </a:t>
            </a:r>
            <a:r>
              <a:rPr lang="de-DE" sz="2400" dirty="0" err="1"/>
              <a:t>diagnostics</a:t>
            </a:r>
            <a:endParaRPr lang="de-DE" sz="2400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A9BEDA8E-EBD1-4D9A-A9BF-856C739666BA}"/>
              </a:ext>
            </a:extLst>
          </p:cNvPr>
          <p:cNvSpPr txBox="1"/>
          <p:nvPr/>
        </p:nvSpPr>
        <p:spPr>
          <a:xfrm>
            <a:off x="74814" y="326204"/>
            <a:ext cx="5622043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 dirty="0" err="1"/>
              <a:t>apps</a:t>
            </a:r>
            <a:r>
              <a:rPr lang="de-DE" dirty="0"/>
              <a:t> </a:t>
            </a:r>
            <a:r>
              <a:rPr lang="de-DE" dirty="0" err="1"/>
              <a:t>under</a:t>
            </a:r>
            <a:r>
              <a:rPr lang="de-DE" dirty="0"/>
              <a:t> </a:t>
            </a:r>
            <a:r>
              <a:rPr lang="de-DE" dirty="0" err="1"/>
              <a:t>development</a:t>
            </a:r>
            <a:r>
              <a:rPr lang="de-DE" dirty="0"/>
              <a:t> and </a:t>
            </a:r>
            <a:r>
              <a:rPr lang="de-DE" dirty="0" err="1"/>
              <a:t>already</a:t>
            </a:r>
            <a:r>
              <a:rPr lang="de-DE" dirty="0"/>
              <a:t> </a:t>
            </a:r>
            <a:r>
              <a:rPr lang="de-DE" dirty="0" err="1"/>
              <a:t>available</a:t>
            </a:r>
            <a:r>
              <a:rPr lang="de-DE" dirty="0"/>
              <a:t>, </a:t>
            </a:r>
          </a:p>
          <a:p>
            <a:pPr algn="ctr"/>
            <a:r>
              <a:rPr lang="de-DE" dirty="0"/>
              <a:t>but still </a:t>
            </a:r>
            <a:r>
              <a:rPr lang="de-DE" dirty="0" err="1"/>
              <a:t>some</a:t>
            </a:r>
            <a:r>
              <a:rPr lang="de-DE" dirty="0"/>
              <a:t> expert support </a:t>
            </a:r>
            <a:r>
              <a:rPr lang="de-DE" dirty="0" err="1"/>
              <a:t>needed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setup</a:t>
            </a:r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C2C7DFC-0328-4F3B-BC04-9CD3EF657DF5}"/>
              </a:ext>
            </a:extLst>
          </p:cNvPr>
          <p:cNvSpPr txBox="1"/>
          <p:nvPr/>
        </p:nvSpPr>
        <p:spPr>
          <a:xfrm>
            <a:off x="174567" y="1612669"/>
            <a:ext cx="633507" cy="92333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err="1"/>
              <a:t>orbit</a:t>
            </a:r>
            <a:endParaRPr lang="de-DE" dirty="0"/>
          </a:p>
          <a:p>
            <a:pPr algn="l"/>
            <a:r>
              <a:rPr lang="de-DE" dirty="0"/>
              <a:t>and </a:t>
            </a:r>
          </a:p>
          <a:p>
            <a:pPr algn="l"/>
            <a:r>
              <a:rPr lang="de-DE" dirty="0" err="1"/>
              <a:t>ipm</a:t>
            </a:r>
            <a:endParaRPr lang="de-DE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9DBC552-1B97-4A30-B423-89BFA4FA0658}"/>
              </a:ext>
            </a:extLst>
          </p:cNvPr>
          <p:cNvSpPr txBox="1"/>
          <p:nvPr/>
        </p:nvSpPr>
        <p:spPr>
          <a:xfrm>
            <a:off x="174567" y="3890356"/>
            <a:ext cx="633507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tune</a:t>
            </a:r>
          </a:p>
        </p:txBody>
      </p:sp>
    </p:spTree>
    <p:extLst>
      <p:ext uri="{BB962C8B-B14F-4D97-AF65-F5344CB8AC3E}">
        <p14:creationId xmlns:p14="http://schemas.microsoft.com/office/powerpoint/2010/main" val="1212261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15C4A4D1-5652-4C4A-961E-48589F6327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087" y="2060861"/>
            <a:ext cx="3532909" cy="171109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936BC43D-74D8-451C-B97C-B4E34E861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9618" y="2046048"/>
            <a:ext cx="3431174" cy="182641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9AB55A44-1A3F-4074-83EC-8186F4FF1B5C}"/>
              </a:ext>
            </a:extLst>
          </p:cNvPr>
          <p:cNvSpPr txBox="1"/>
          <p:nvPr/>
        </p:nvSpPr>
        <p:spPr>
          <a:xfrm>
            <a:off x="332509" y="142760"/>
            <a:ext cx="462187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de-DE" sz="2400" dirty="0" err="1"/>
              <a:t>digitization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beam </a:t>
            </a:r>
            <a:r>
              <a:rPr lang="de-DE" sz="2400" dirty="0" err="1"/>
              <a:t>diagnostics</a:t>
            </a:r>
            <a:br>
              <a:rPr lang="de-DE" sz="2400" dirty="0"/>
            </a:br>
            <a:endParaRPr lang="de-DE" sz="240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B5559EB-4FC0-4A36-A2DF-9E19CECFE528}"/>
              </a:ext>
            </a:extLst>
          </p:cNvPr>
          <p:cNvSpPr txBox="1"/>
          <p:nvPr/>
        </p:nvSpPr>
        <p:spPr>
          <a:xfrm>
            <a:off x="3906111" y="1271042"/>
            <a:ext cx="633507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FCT</a:t>
            </a:r>
          </a:p>
        </p:txBody>
      </p:sp>
    </p:spTree>
    <p:extLst>
      <p:ext uri="{BB962C8B-B14F-4D97-AF65-F5344CB8AC3E}">
        <p14:creationId xmlns:p14="http://schemas.microsoft.com/office/powerpoint/2010/main" val="2643845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BA237E54-3B43-491F-9FAA-83F4A6071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124" y="149187"/>
            <a:ext cx="24913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de-DE" altLang="en-US" sz="2400" dirty="0">
                <a:latin typeface="Arial" charset="0"/>
              </a:rPr>
              <a:t>Outlook </a:t>
            </a:r>
            <a:r>
              <a:rPr lang="de-DE" altLang="en-US" sz="2400" dirty="0" err="1">
                <a:latin typeface="Arial" charset="0"/>
              </a:rPr>
              <a:t>to</a:t>
            </a:r>
            <a:r>
              <a:rPr lang="de-DE" altLang="en-US" sz="2400" dirty="0">
                <a:latin typeface="Arial" charset="0"/>
              </a:rPr>
              <a:t> 2025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774F8381-2CC8-4938-87DA-B6A1DCBF0946}"/>
              </a:ext>
            </a:extLst>
          </p:cNvPr>
          <p:cNvSpPr txBox="1"/>
          <p:nvPr/>
        </p:nvSpPr>
        <p:spPr>
          <a:xfrm>
            <a:off x="2154190" y="4085357"/>
            <a:ext cx="4835619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>
                <a:solidFill>
                  <a:srgbClr val="FF0000"/>
                </a:solidFill>
              </a:rPr>
              <a:t>NEED FOR MORE SETUP/MACHINE TIME!!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B93B445-36CD-4522-A249-8DB75EE4DE17}"/>
              </a:ext>
            </a:extLst>
          </p:cNvPr>
          <p:cNvSpPr txBox="1"/>
          <p:nvPr/>
        </p:nvSpPr>
        <p:spPr>
          <a:xfrm>
            <a:off x="681464" y="1225135"/>
            <a:ext cx="7712368" cy="2585323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err="1"/>
              <a:t>make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use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available</a:t>
            </a:r>
            <a:r>
              <a:rPr lang="de-DE" dirty="0"/>
              <a:t> beam </a:t>
            </a:r>
            <a:r>
              <a:rPr lang="de-DE" dirty="0" err="1"/>
              <a:t>diagnostics</a:t>
            </a:r>
            <a:r>
              <a:rPr lang="de-DE" dirty="0"/>
              <a:t>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machine</a:t>
            </a:r>
            <a:r>
              <a:rPr lang="de-DE" dirty="0"/>
              <a:t> </a:t>
            </a:r>
            <a:r>
              <a:rPr lang="de-DE" dirty="0" err="1"/>
              <a:t>setup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(expert support </a:t>
            </a:r>
            <a:r>
              <a:rPr lang="de-DE" dirty="0" err="1"/>
              <a:t>needed</a:t>
            </a:r>
            <a:r>
              <a:rPr lang="de-DE" dirty="0"/>
              <a:t> and </a:t>
            </a:r>
            <a:r>
              <a:rPr lang="de-DE" dirty="0" err="1"/>
              <a:t>usually</a:t>
            </a:r>
            <a:r>
              <a:rPr lang="de-DE" dirty="0"/>
              <a:t> </a:t>
            </a:r>
            <a:r>
              <a:rPr lang="de-DE" dirty="0" err="1"/>
              <a:t>available</a:t>
            </a:r>
            <a:r>
              <a:rPr lang="de-DE" dirty="0"/>
              <a:t>)</a:t>
            </a:r>
          </a:p>
          <a:p>
            <a:pPr lvl="1"/>
            <a:r>
              <a:rPr lang="de-DE" dirty="0"/>
              <a:t>will </a:t>
            </a:r>
            <a:r>
              <a:rPr lang="de-DE" dirty="0" err="1"/>
              <a:t>take</a:t>
            </a:r>
            <a:r>
              <a:rPr lang="de-DE" dirty="0"/>
              <a:t> </a:t>
            </a:r>
            <a:r>
              <a:rPr lang="de-DE" dirty="0" err="1"/>
              <a:t>some</a:t>
            </a:r>
            <a:r>
              <a:rPr lang="de-DE" dirty="0"/>
              <a:t> time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setup</a:t>
            </a:r>
            <a:r>
              <a:rPr lang="de-DE" dirty="0"/>
              <a:t> proper </a:t>
            </a:r>
            <a:r>
              <a:rPr lang="de-DE" dirty="0" err="1"/>
              <a:t>measurements</a:t>
            </a:r>
            <a:r>
              <a:rPr lang="de-DE" dirty="0"/>
              <a:t>, </a:t>
            </a:r>
          </a:p>
          <a:p>
            <a:pPr lvl="1"/>
            <a:r>
              <a:rPr lang="de-DE" dirty="0"/>
              <a:t>but </a:t>
            </a:r>
            <a:r>
              <a:rPr lang="de-DE" dirty="0" err="1"/>
              <a:t>potentially</a:t>
            </a:r>
            <a:r>
              <a:rPr lang="de-DE" dirty="0"/>
              <a:t> </a:t>
            </a:r>
            <a:r>
              <a:rPr lang="de-DE" dirty="0" err="1"/>
              <a:t>leads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improved</a:t>
            </a:r>
            <a:r>
              <a:rPr lang="de-DE" dirty="0"/>
              <a:t> </a:t>
            </a:r>
            <a:r>
              <a:rPr lang="de-DE" dirty="0" err="1"/>
              <a:t>performance</a:t>
            </a:r>
            <a:endParaRPr lang="de-DE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err="1"/>
              <a:t>improve</a:t>
            </a:r>
            <a:r>
              <a:rPr lang="de-DE" dirty="0"/>
              <a:t> </a:t>
            </a:r>
            <a:r>
              <a:rPr lang="de-DE" dirty="0" err="1"/>
              <a:t>understanding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ESR </a:t>
            </a:r>
            <a:r>
              <a:rPr lang="de-DE" dirty="0" err="1"/>
              <a:t>optics</a:t>
            </a:r>
            <a:endParaRPr lang="de-DE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 err="1"/>
              <a:t>study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deceleration</a:t>
            </a:r>
            <a:r>
              <a:rPr lang="de-DE" dirty="0"/>
              <a:t> </a:t>
            </a:r>
            <a:r>
              <a:rPr lang="de-DE" dirty="0" err="1"/>
              <a:t>losses</a:t>
            </a:r>
            <a:r>
              <a:rPr lang="de-DE" dirty="0"/>
              <a:t> (PhD </a:t>
            </a:r>
            <a:r>
              <a:rPr lang="de-DE" dirty="0" err="1"/>
              <a:t>work</a:t>
            </a:r>
            <a:r>
              <a:rPr lang="de-DE" dirty="0"/>
              <a:t> in </a:t>
            </a:r>
            <a:r>
              <a:rPr lang="de-DE" dirty="0" err="1"/>
              <a:t>progress</a:t>
            </a:r>
            <a:r>
              <a:rPr lang="de-DE" dirty="0"/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dirty="0"/>
              <a:t>„Online“ </a:t>
            </a:r>
            <a:r>
              <a:rPr lang="de-DE" dirty="0" err="1"/>
              <a:t>optics</a:t>
            </a:r>
            <a:r>
              <a:rPr lang="de-DE" dirty="0"/>
              <a:t> </a:t>
            </a:r>
            <a:r>
              <a:rPr lang="de-DE" dirty="0" err="1"/>
              <a:t>model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(</a:t>
            </a:r>
            <a:r>
              <a:rPr lang="de-DE" dirty="0" err="1"/>
              <a:t>no</a:t>
            </a:r>
            <a:r>
              <a:rPr lang="de-DE" dirty="0"/>
              <a:t> plan </a:t>
            </a:r>
            <a:r>
              <a:rPr lang="de-DE" dirty="0" err="1"/>
              <a:t>how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realize</a:t>
            </a:r>
            <a:r>
              <a:rPr lang="de-DE" dirty="0"/>
              <a:t>, </a:t>
            </a:r>
            <a:r>
              <a:rPr lang="de-DE" dirty="0" err="1"/>
              <a:t>yet</a:t>
            </a:r>
            <a:r>
              <a:rPr lang="de-DE" dirty="0"/>
              <a:t>: e.g. </a:t>
            </a:r>
            <a:r>
              <a:rPr lang="de-DE" dirty="0" err="1"/>
              <a:t>within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ESR </a:t>
            </a:r>
            <a:r>
              <a:rPr lang="de-DE" dirty="0" err="1"/>
              <a:t>team</a:t>
            </a:r>
            <a:r>
              <a:rPr lang="de-DE" dirty="0"/>
              <a:t>, </a:t>
            </a:r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student</a:t>
            </a:r>
            <a:r>
              <a:rPr lang="de-DE" dirty="0"/>
              <a:t>, </a:t>
            </a:r>
          </a:p>
          <a:p>
            <a:pPr lvl="1"/>
            <a:r>
              <a:rPr lang="de-DE" dirty="0" err="1"/>
              <a:t>some</a:t>
            </a:r>
            <a:r>
              <a:rPr lang="de-DE" dirty="0"/>
              <a:t> support </a:t>
            </a:r>
            <a:r>
              <a:rPr lang="de-DE" dirty="0" err="1"/>
              <a:t>from</a:t>
            </a:r>
            <a:r>
              <a:rPr lang="de-DE" dirty="0"/>
              <a:t> Controls, external support....)</a:t>
            </a:r>
          </a:p>
        </p:txBody>
      </p:sp>
    </p:spTree>
    <p:extLst>
      <p:ext uri="{BB962C8B-B14F-4D97-AF65-F5344CB8AC3E}">
        <p14:creationId xmlns:p14="http://schemas.microsoft.com/office/powerpoint/2010/main" val="23166934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196265BA-6982-4FE5-AD5D-F15B364FE8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124" y="149187"/>
            <a:ext cx="249138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de-DE" altLang="en-US" sz="2400" dirty="0">
                <a:latin typeface="Arial" charset="0"/>
              </a:rPr>
              <a:t>Outlook </a:t>
            </a:r>
            <a:r>
              <a:rPr lang="de-DE" altLang="en-US" sz="2400" dirty="0" err="1">
                <a:latin typeface="Arial" charset="0"/>
              </a:rPr>
              <a:t>to</a:t>
            </a:r>
            <a:r>
              <a:rPr lang="de-DE" altLang="en-US" sz="2400" dirty="0">
                <a:latin typeface="Arial" charset="0"/>
              </a:rPr>
              <a:t> 2025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2DB62C1-2783-4271-BD3B-0F88480C7448}"/>
              </a:ext>
            </a:extLst>
          </p:cNvPr>
          <p:cNvSpPr txBox="1"/>
          <p:nvPr/>
        </p:nvSpPr>
        <p:spPr>
          <a:xfrm>
            <a:off x="1210302" y="1320982"/>
            <a:ext cx="6723396" cy="6463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dirty="0"/>
              <a:t>As </a:t>
            </a:r>
            <a:r>
              <a:rPr lang="de-DE" dirty="0" err="1"/>
              <a:t>reported</a:t>
            </a:r>
            <a:r>
              <a:rPr lang="de-DE" dirty="0"/>
              <a:t>, </a:t>
            </a:r>
            <a:r>
              <a:rPr lang="de-DE" dirty="0" err="1"/>
              <a:t>practically</a:t>
            </a:r>
            <a:r>
              <a:rPr lang="de-DE" dirty="0"/>
              <a:t> all </a:t>
            </a:r>
            <a:r>
              <a:rPr lang="de-DE" dirty="0" err="1"/>
              <a:t>required</a:t>
            </a:r>
            <a:r>
              <a:rPr lang="de-DE" dirty="0"/>
              <a:t> </a:t>
            </a:r>
            <a:r>
              <a:rPr lang="de-DE" dirty="0" err="1"/>
              <a:t>operation</a:t>
            </a:r>
            <a:r>
              <a:rPr lang="de-DE" dirty="0"/>
              <a:t> </a:t>
            </a:r>
            <a:r>
              <a:rPr lang="de-DE" dirty="0" err="1"/>
              <a:t>modes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ESR </a:t>
            </a:r>
            <a:r>
              <a:rPr lang="de-DE" dirty="0" err="1"/>
              <a:t>were</a:t>
            </a:r>
            <a:r>
              <a:rPr lang="de-DE" dirty="0"/>
              <a:t> </a:t>
            </a:r>
            <a:r>
              <a:rPr lang="de-DE" dirty="0" err="1"/>
              <a:t>successfully</a:t>
            </a:r>
            <a:r>
              <a:rPr lang="de-DE" dirty="0"/>
              <a:t> </a:t>
            </a:r>
            <a:r>
              <a:rPr lang="de-DE" dirty="0" err="1"/>
              <a:t>executed</a:t>
            </a:r>
            <a:r>
              <a:rPr lang="de-DE" dirty="0"/>
              <a:t> in 2024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A94A604-2E60-4E4E-A9AD-25FAB818F91B}"/>
              </a:ext>
            </a:extLst>
          </p:cNvPr>
          <p:cNvSpPr txBox="1"/>
          <p:nvPr/>
        </p:nvSpPr>
        <p:spPr>
          <a:xfrm>
            <a:off x="801288" y="2279362"/>
            <a:ext cx="7541423" cy="58477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de-DE" sz="3200" b="1" dirty="0"/>
              <a:t>ESR IS READY FOR 2025 BEAMTIME</a:t>
            </a:r>
            <a:r>
              <a:rPr lang="de-DE" sz="3200" b="1" baseline="30000" dirty="0"/>
              <a:t>*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CB956B5E-EA9A-4C59-ABC0-F9E074F1399A}"/>
              </a:ext>
            </a:extLst>
          </p:cNvPr>
          <p:cNvSpPr txBox="1"/>
          <p:nvPr/>
        </p:nvSpPr>
        <p:spPr>
          <a:xfrm>
            <a:off x="5440014" y="4535435"/>
            <a:ext cx="3201967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200" dirty="0"/>
              <a:t>*</a:t>
            </a:r>
            <a:r>
              <a:rPr lang="de-DE" sz="1200" dirty="0" err="1"/>
              <a:t>we</a:t>
            </a:r>
            <a:r>
              <a:rPr lang="de-DE" sz="1200" dirty="0"/>
              <a:t> </a:t>
            </a:r>
            <a:r>
              <a:rPr lang="de-DE" sz="1200" dirty="0" err="1"/>
              <a:t>need</a:t>
            </a:r>
            <a:r>
              <a:rPr lang="de-DE" sz="1200" dirty="0"/>
              <a:t> a </a:t>
            </a:r>
            <a:r>
              <a:rPr lang="de-DE" sz="1200" dirty="0" err="1"/>
              <a:t>new</a:t>
            </a:r>
            <a:r>
              <a:rPr lang="de-DE" sz="1200" dirty="0"/>
              <a:t> </a:t>
            </a:r>
            <a:r>
              <a:rPr lang="de-DE" sz="1200" dirty="0" err="1"/>
              <a:t>stripper</a:t>
            </a:r>
            <a:r>
              <a:rPr lang="de-DE" sz="1200" dirty="0"/>
              <a:t> </a:t>
            </a:r>
            <a:r>
              <a:rPr lang="de-DE" sz="1200" dirty="0" err="1"/>
              <a:t>target</a:t>
            </a:r>
            <a:r>
              <a:rPr lang="de-DE" sz="1200" dirty="0"/>
              <a:t> in </a:t>
            </a:r>
            <a:r>
              <a:rPr lang="de-DE" sz="1200" dirty="0" err="1"/>
              <a:t>the</a:t>
            </a:r>
            <a:r>
              <a:rPr lang="de-DE" sz="1200" dirty="0"/>
              <a:t> TE </a:t>
            </a:r>
            <a:r>
              <a:rPr lang="de-DE" sz="1200" dirty="0" err="1"/>
              <a:t>line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4545577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8EE81CFD-3003-44B0-87E1-19B081CA86ED}"/>
              </a:ext>
            </a:extLst>
          </p:cNvPr>
          <p:cNvSpPr txBox="1"/>
          <p:nvPr/>
        </p:nvSpPr>
        <p:spPr>
          <a:xfrm>
            <a:off x="1842984" y="3000972"/>
            <a:ext cx="5458032" cy="52322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2800" dirty="0" err="1"/>
              <a:t>Thank</a:t>
            </a:r>
            <a:r>
              <a:rPr lang="de-DE" sz="2800" dirty="0"/>
              <a:t> </a:t>
            </a:r>
            <a:r>
              <a:rPr lang="de-DE" sz="2800" dirty="0" err="1"/>
              <a:t>you</a:t>
            </a:r>
            <a:r>
              <a:rPr lang="de-DE" sz="2800" dirty="0"/>
              <a:t> </a:t>
            </a:r>
            <a:r>
              <a:rPr lang="de-DE" sz="2800" dirty="0" err="1"/>
              <a:t>for</a:t>
            </a:r>
            <a:r>
              <a:rPr lang="de-DE" sz="2800" dirty="0"/>
              <a:t> </a:t>
            </a:r>
            <a:r>
              <a:rPr lang="de-DE" sz="2800" dirty="0" err="1"/>
              <a:t>your</a:t>
            </a:r>
            <a:r>
              <a:rPr lang="de-DE" sz="2800" dirty="0"/>
              <a:t> </a:t>
            </a:r>
            <a:r>
              <a:rPr lang="de-DE" sz="2800" dirty="0" err="1"/>
              <a:t>attention</a:t>
            </a:r>
            <a:endParaRPr lang="de-DE" sz="28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974E57F5-8F42-4820-BB31-047519FF8B8B}"/>
              </a:ext>
            </a:extLst>
          </p:cNvPr>
          <p:cNvSpPr txBox="1"/>
          <p:nvPr/>
        </p:nvSpPr>
        <p:spPr>
          <a:xfrm>
            <a:off x="1017180" y="1306285"/>
            <a:ext cx="6712094" cy="92333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err="1">
                <a:solidFill>
                  <a:srgbClr val="FF0000"/>
                </a:solidFill>
              </a:rPr>
              <a:t>Reminder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to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the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experimenters</a:t>
            </a:r>
            <a:r>
              <a:rPr lang="de-DE" dirty="0">
                <a:solidFill>
                  <a:srgbClr val="FF0000"/>
                </a:solidFill>
              </a:rPr>
              <a:t>: </a:t>
            </a:r>
            <a:r>
              <a:rPr lang="de-DE" dirty="0" err="1">
                <a:solidFill>
                  <a:srgbClr val="FF0000"/>
                </a:solidFill>
              </a:rPr>
              <a:t>the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shutdown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has</a:t>
            </a:r>
            <a:r>
              <a:rPr lang="de-DE" dirty="0">
                <a:solidFill>
                  <a:srgbClr val="FF0000"/>
                </a:solidFill>
              </a:rPr>
              <a:t> </a:t>
            </a:r>
            <a:r>
              <a:rPr lang="de-DE" dirty="0" err="1">
                <a:solidFill>
                  <a:srgbClr val="FF0000"/>
                </a:solidFill>
              </a:rPr>
              <a:t>started</a:t>
            </a:r>
            <a:endParaRPr lang="de-DE" dirty="0">
              <a:solidFill>
                <a:srgbClr val="FF0000"/>
              </a:solidFill>
            </a:endParaRPr>
          </a:p>
          <a:p>
            <a:pPr algn="l"/>
            <a:r>
              <a:rPr lang="de-DE" dirty="0" err="1"/>
              <a:t>if</a:t>
            </a:r>
            <a:r>
              <a:rPr lang="de-DE" dirty="0"/>
              <a:t>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need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install</a:t>
            </a:r>
            <a:r>
              <a:rPr lang="de-DE" dirty="0"/>
              <a:t>, </a:t>
            </a:r>
            <a:r>
              <a:rPr lang="de-DE" dirty="0" err="1"/>
              <a:t>replace</a:t>
            </a:r>
            <a:r>
              <a:rPr lang="de-DE" dirty="0"/>
              <a:t> </a:t>
            </a:r>
            <a:r>
              <a:rPr lang="de-DE" dirty="0" err="1"/>
              <a:t>equipment</a:t>
            </a:r>
            <a:r>
              <a:rPr lang="de-DE" dirty="0"/>
              <a:t> </a:t>
            </a:r>
            <a:r>
              <a:rPr lang="de-DE" dirty="0" err="1"/>
              <a:t>please</a:t>
            </a:r>
            <a:r>
              <a:rPr lang="de-DE" dirty="0"/>
              <a:t> </a:t>
            </a:r>
            <a:r>
              <a:rPr lang="de-DE" dirty="0" err="1"/>
              <a:t>report</a:t>
            </a:r>
            <a:r>
              <a:rPr lang="de-DE" dirty="0"/>
              <a:t> </a:t>
            </a:r>
            <a:r>
              <a:rPr lang="de-DE" dirty="0" err="1"/>
              <a:t>this</a:t>
            </a:r>
            <a:r>
              <a:rPr lang="de-DE" dirty="0"/>
              <a:t> </a:t>
            </a:r>
            <a:r>
              <a:rPr lang="de-DE" dirty="0" err="1"/>
              <a:t>asap</a:t>
            </a:r>
            <a:r>
              <a:rPr lang="de-DE" dirty="0"/>
              <a:t>,</a:t>
            </a:r>
          </a:p>
          <a:p>
            <a:pPr algn="l"/>
            <a:r>
              <a:rPr lang="de-DE" dirty="0"/>
              <a:t>so </a:t>
            </a:r>
            <a:r>
              <a:rPr lang="de-DE" dirty="0" err="1"/>
              <a:t>it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put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shutdown</a:t>
            </a:r>
            <a:r>
              <a:rPr lang="de-DE" dirty="0"/>
              <a:t> </a:t>
            </a:r>
            <a:r>
              <a:rPr lang="de-DE" dirty="0" err="1"/>
              <a:t>planning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142033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70437DD6-62B8-4861-B5FB-CF667DF2EE3B}"/>
              </a:ext>
            </a:extLst>
          </p:cNvPr>
          <p:cNvSpPr txBox="1"/>
          <p:nvPr/>
        </p:nvSpPr>
        <p:spPr>
          <a:xfrm>
            <a:off x="2749225" y="2003368"/>
            <a:ext cx="3645550" cy="46166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2400" dirty="0"/>
              <a:t>Additional </a:t>
            </a:r>
            <a:r>
              <a:rPr lang="de-DE" sz="2400" dirty="0" err="1"/>
              <a:t>transparencies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4002635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BCA45A54-FBAB-4025-BCF5-D4DDB352E3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2" y="1668269"/>
            <a:ext cx="5968537" cy="310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2B3C3DBC-DCDA-4370-A3BB-AC5BF117718E}"/>
              </a:ext>
            </a:extLst>
          </p:cNvPr>
          <p:cNvSpPr txBox="1"/>
          <p:nvPr/>
        </p:nvSpPr>
        <p:spPr>
          <a:xfrm>
            <a:off x="576427" y="1021938"/>
            <a:ext cx="7231467" cy="64633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de-DE" dirty="0" err="1"/>
              <a:t>intensity</a:t>
            </a:r>
            <a:r>
              <a:rPr lang="de-DE" dirty="0"/>
              <a:t> </a:t>
            </a:r>
            <a:r>
              <a:rPr lang="de-DE" altLang="en-US" sz="1800" baseline="30000" dirty="0">
                <a:solidFill>
                  <a:schemeClr val="tx1"/>
                </a:solidFill>
                <a:latin typeface="Arial" charset="0"/>
              </a:rPr>
              <a:t>238</a:t>
            </a:r>
            <a:r>
              <a:rPr lang="de-DE" altLang="en-US" sz="1800" dirty="0">
                <a:solidFill>
                  <a:schemeClr val="tx1"/>
                </a:solidFill>
                <a:latin typeface="Arial" charset="0"/>
              </a:rPr>
              <a:t>U</a:t>
            </a:r>
            <a:r>
              <a:rPr lang="de-DE" altLang="en-US" sz="1800" baseline="30000" dirty="0">
                <a:solidFill>
                  <a:schemeClr val="tx1"/>
                </a:solidFill>
                <a:latin typeface="Arial" charset="0"/>
              </a:rPr>
              <a:t>92+ </a:t>
            </a:r>
            <a:r>
              <a:rPr lang="de-DE" dirty="0" err="1"/>
              <a:t>delivered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experiment</a:t>
            </a:r>
            <a:r>
              <a:rPr lang="de-DE" dirty="0"/>
              <a:t> E028 at 17 MeV/c </a:t>
            </a:r>
            <a:r>
              <a:rPr lang="de-DE" dirty="0" err="1"/>
              <a:t>regularly</a:t>
            </a:r>
            <a:r>
              <a:rPr lang="de-DE" dirty="0"/>
              <a:t> </a:t>
            </a:r>
          </a:p>
          <a:p>
            <a:pPr algn="ctr"/>
            <a:r>
              <a:rPr lang="de-DE" dirty="0" err="1"/>
              <a:t>over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</a:t>
            </a:r>
            <a:r>
              <a:rPr lang="de-DE" dirty="0" err="1"/>
              <a:t>week</a:t>
            </a:r>
            <a:r>
              <a:rPr lang="de-DE" dirty="0"/>
              <a:t>+ &gt; 5e7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C345287B-AF0B-4E97-99B1-DB8590D6E2C3}"/>
              </a:ext>
            </a:extLst>
          </p:cNvPr>
          <p:cNvSpPr txBox="1"/>
          <p:nvPr/>
        </p:nvSpPr>
        <p:spPr>
          <a:xfrm>
            <a:off x="6350924" y="2672778"/>
            <a:ext cx="26185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dirty="0"/>
              <a:t>nominal </a:t>
            </a:r>
            <a:r>
              <a:rPr lang="de-DE" dirty="0" err="1"/>
              <a:t>intensities</a:t>
            </a:r>
            <a:r>
              <a:rPr lang="de-DE" dirty="0"/>
              <a:t> </a:t>
            </a:r>
            <a:r>
              <a:rPr lang="de-DE" altLang="en-US" sz="1800" baseline="30000" dirty="0">
                <a:solidFill>
                  <a:schemeClr val="tx1"/>
                </a:solidFill>
                <a:latin typeface="Arial" charset="0"/>
              </a:rPr>
              <a:t>238</a:t>
            </a:r>
            <a:r>
              <a:rPr lang="de-DE" altLang="en-US" sz="1800" dirty="0">
                <a:solidFill>
                  <a:schemeClr val="tx1"/>
                </a:solidFill>
                <a:latin typeface="Arial" charset="0"/>
              </a:rPr>
              <a:t>U</a:t>
            </a:r>
            <a:endParaRPr lang="de-DE" dirty="0"/>
          </a:p>
          <a:p>
            <a:r>
              <a:rPr lang="de-DE" dirty="0"/>
              <a:t>91+/92+ 40 MeV 4E+07</a:t>
            </a:r>
          </a:p>
          <a:p>
            <a:r>
              <a:rPr lang="de-DE" dirty="0"/>
              <a:t>91+/92+ 10 MeV 5E+06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C49E107-D0E7-4A27-8544-7180C0553D06}"/>
              </a:ext>
            </a:extLst>
          </p:cNvPr>
          <p:cNvSpPr txBox="1"/>
          <p:nvPr/>
        </p:nvSpPr>
        <p:spPr>
          <a:xfrm>
            <a:off x="756457" y="141261"/>
            <a:ext cx="4541628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2400" b="1" dirty="0"/>
              <a:t>Highlight </a:t>
            </a:r>
            <a:r>
              <a:rPr lang="de-DE" sz="2400" b="1" dirty="0" err="1"/>
              <a:t>from</a:t>
            </a:r>
            <a:r>
              <a:rPr lang="de-DE" sz="2400" b="1" dirty="0"/>
              <a:t> 2024 </a:t>
            </a:r>
            <a:r>
              <a:rPr lang="de-DE" sz="2400" b="1" dirty="0" err="1"/>
              <a:t>operation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9755462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CA3B988F-AEBC-413B-91C6-EE0B995C5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1544" y="1885801"/>
            <a:ext cx="2240869" cy="298782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3083B634-995F-4862-81D1-FF38F72161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703" y="1257146"/>
            <a:ext cx="2126797" cy="2835729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43BB31E2-667E-4109-A227-CAFB51D051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2457" y="1137254"/>
            <a:ext cx="2531155" cy="3374873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787214B3-5AAB-4F19-B39C-0A8D2E43D645}"/>
              </a:ext>
            </a:extLst>
          </p:cNvPr>
          <p:cNvSpPr txBox="1"/>
          <p:nvPr/>
        </p:nvSpPr>
        <p:spPr>
          <a:xfrm>
            <a:off x="2305165" y="962471"/>
            <a:ext cx="38136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de-DE" sz="1800" dirty="0" err="1"/>
              <a:t>repair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dirty="0" err="1"/>
              <a:t>k</a:t>
            </a:r>
            <a:r>
              <a:rPr lang="de-DE" sz="1800" dirty="0" err="1"/>
              <a:t>icker-electrode</a:t>
            </a:r>
            <a:r>
              <a:rPr lang="de-DE" sz="1800" dirty="0"/>
              <a:t> </a:t>
            </a:r>
            <a:r>
              <a:rPr lang="de-DE" sz="1800" dirty="0" err="1"/>
              <a:t>of</a:t>
            </a:r>
            <a:r>
              <a:rPr lang="de-DE" sz="1800" dirty="0"/>
              <a:t> </a:t>
            </a:r>
            <a:r>
              <a:rPr lang="de-DE" sz="1800" dirty="0" err="1"/>
              <a:t>the</a:t>
            </a:r>
            <a:r>
              <a:rPr lang="de-DE" sz="1800" dirty="0"/>
              <a:t> </a:t>
            </a:r>
            <a:r>
              <a:rPr lang="de-DE" sz="1800" dirty="0" err="1"/>
              <a:t>stochastich</a:t>
            </a:r>
            <a:r>
              <a:rPr lang="de-DE" sz="1800" dirty="0"/>
              <a:t> </a:t>
            </a:r>
            <a:r>
              <a:rPr lang="de-DE" sz="1800" dirty="0" err="1"/>
              <a:t>cooling</a:t>
            </a:r>
            <a:r>
              <a:rPr lang="de-DE" sz="1800" dirty="0"/>
              <a:t> in ESR </a:t>
            </a:r>
            <a:r>
              <a:rPr lang="de-DE" sz="1800" dirty="0" err="1"/>
              <a:t>quadrupole</a:t>
            </a:r>
            <a:endParaRPr lang="de-DE" sz="1800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E005CF22-FC36-40F7-9A16-31C817B430EE}"/>
              </a:ext>
            </a:extLst>
          </p:cNvPr>
          <p:cNvSpPr txBox="1"/>
          <p:nvPr/>
        </p:nvSpPr>
        <p:spPr>
          <a:xfrm>
            <a:off x="159674" y="189261"/>
            <a:ext cx="6266064" cy="392415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ctr"/>
            <a:r>
              <a:rPr lang="de-DE" sz="2100" b="1" dirty="0"/>
              <a:t>Shutdown </a:t>
            </a:r>
            <a:r>
              <a:rPr lang="de-DE" sz="2100" b="1" dirty="0" err="1"/>
              <a:t>work</a:t>
            </a:r>
            <a:r>
              <a:rPr lang="de-DE" sz="2100" b="1" dirty="0"/>
              <a:t> Juli 2022 </a:t>
            </a:r>
            <a:r>
              <a:rPr lang="de-DE" sz="2100" b="1" dirty="0" err="1"/>
              <a:t>to</a:t>
            </a:r>
            <a:r>
              <a:rPr lang="de-DE" sz="2100" b="1" dirty="0"/>
              <a:t> </a:t>
            </a:r>
            <a:r>
              <a:rPr lang="de-DE" sz="2100" b="1" dirty="0" err="1"/>
              <a:t>February</a:t>
            </a:r>
            <a:r>
              <a:rPr lang="de-DE" sz="2100" b="1" dirty="0"/>
              <a:t> 2024 </a:t>
            </a:r>
          </a:p>
        </p:txBody>
      </p:sp>
    </p:spTree>
    <p:extLst>
      <p:ext uri="{BB962C8B-B14F-4D97-AF65-F5344CB8AC3E}">
        <p14:creationId xmlns:p14="http://schemas.microsoft.com/office/powerpoint/2010/main" val="34232243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31964" y="1229002"/>
            <a:ext cx="7697834" cy="255454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600" dirty="0" err="1"/>
              <a:t>Repair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electron</a:t>
            </a:r>
            <a:r>
              <a:rPr lang="de-DE" sz="1600" dirty="0"/>
              <a:t> cooler </a:t>
            </a:r>
            <a:r>
              <a:rPr lang="de-DE" sz="1600" dirty="0" err="1"/>
              <a:t>drift</a:t>
            </a:r>
            <a:r>
              <a:rPr lang="de-DE" sz="1600" dirty="0"/>
              <a:t> </a:t>
            </a:r>
            <a:r>
              <a:rPr lang="de-DE" sz="1600" dirty="0" err="1"/>
              <a:t>tube</a:t>
            </a:r>
            <a:endParaRPr lang="de-DE" sz="1600" dirty="0"/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de-DE" sz="12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600" dirty="0" err="1"/>
              <a:t>Repair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kicker</a:t>
            </a:r>
            <a:r>
              <a:rPr lang="de-DE" sz="1600" dirty="0"/>
              <a:t> </a:t>
            </a:r>
            <a:r>
              <a:rPr lang="de-DE" sz="1600" dirty="0" err="1"/>
              <a:t>electrodes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stochastic</a:t>
            </a:r>
            <a:r>
              <a:rPr lang="de-DE" sz="1600" dirty="0"/>
              <a:t> </a:t>
            </a:r>
            <a:r>
              <a:rPr lang="de-DE" sz="1600" dirty="0" err="1"/>
              <a:t>cooling</a:t>
            </a:r>
            <a:r>
              <a:rPr lang="de-DE" sz="1600" dirty="0"/>
              <a:t> in ESR </a:t>
            </a:r>
            <a:r>
              <a:rPr lang="de-DE" sz="1600" dirty="0" err="1"/>
              <a:t>quadrupole</a:t>
            </a:r>
            <a:endParaRPr lang="de-DE" sz="1600" dirty="0"/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de-DE" sz="12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600" dirty="0" err="1"/>
              <a:t>Replacement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defective</a:t>
            </a:r>
            <a:r>
              <a:rPr lang="de-DE" sz="1600" dirty="0"/>
              <a:t> pole </a:t>
            </a:r>
            <a:r>
              <a:rPr lang="de-DE" sz="1600" dirty="0" err="1"/>
              <a:t>face</a:t>
            </a:r>
            <a:r>
              <a:rPr lang="de-DE" sz="1600" dirty="0"/>
              <a:t> </a:t>
            </a:r>
            <a:r>
              <a:rPr lang="de-DE" sz="1600" dirty="0" err="1"/>
              <a:t>winding</a:t>
            </a:r>
            <a:r>
              <a:rPr lang="de-DE" sz="1600" dirty="0"/>
              <a:t> in </a:t>
            </a:r>
            <a:r>
              <a:rPr lang="de-DE" sz="1600" dirty="0" err="1"/>
              <a:t>one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ESR </a:t>
            </a:r>
            <a:r>
              <a:rPr lang="de-DE" sz="1600" dirty="0" err="1"/>
              <a:t>dipoles</a:t>
            </a:r>
            <a:endParaRPr lang="de-DE" sz="1600" dirty="0"/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de-DE" sz="12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600" dirty="0" err="1"/>
              <a:t>Repair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ionization</a:t>
            </a:r>
            <a:r>
              <a:rPr lang="de-DE" sz="1600" dirty="0"/>
              <a:t> </a:t>
            </a:r>
            <a:r>
              <a:rPr lang="de-DE" sz="1600" dirty="0" err="1"/>
              <a:t>profile</a:t>
            </a:r>
            <a:r>
              <a:rPr lang="de-DE" sz="1600" dirty="0"/>
              <a:t> monitor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de-DE" sz="12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de-DE" sz="1600" dirty="0" err="1"/>
              <a:t>Modernization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vaccum</a:t>
            </a:r>
            <a:r>
              <a:rPr lang="de-DE" sz="1600" dirty="0"/>
              <a:t> </a:t>
            </a:r>
            <a:r>
              <a:rPr lang="de-DE" sz="1600" dirty="0" err="1"/>
              <a:t>system</a:t>
            </a:r>
            <a:r>
              <a:rPr lang="de-DE" sz="1600" dirty="0"/>
              <a:t>, </a:t>
            </a:r>
            <a:r>
              <a:rPr lang="de-DE" sz="1600" dirty="0" err="1"/>
              <a:t>exchange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(35 </a:t>
            </a:r>
            <a:r>
              <a:rPr lang="de-DE" sz="1600" dirty="0" err="1"/>
              <a:t>year</a:t>
            </a:r>
            <a:r>
              <a:rPr lang="de-DE" sz="1600" dirty="0"/>
              <a:t> </a:t>
            </a:r>
            <a:r>
              <a:rPr lang="de-DE" sz="1600" dirty="0" err="1"/>
              <a:t>old</a:t>
            </a:r>
            <a:r>
              <a:rPr lang="de-DE" sz="1600" dirty="0"/>
              <a:t>) </a:t>
            </a:r>
            <a:r>
              <a:rPr lang="de-DE" sz="1600" dirty="0" err="1"/>
              <a:t>ion</a:t>
            </a:r>
            <a:r>
              <a:rPr lang="de-DE" sz="1600" dirty="0"/>
              <a:t> </a:t>
            </a:r>
            <a:r>
              <a:rPr lang="de-DE" sz="1600" dirty="0" err="1"/>
              <a:t>getter</a:t>
            </a:r>
            <a:r>
              <a:rPr lang="de-DE" sz="1600" dirty="0"/>
              <a:t> </a:t>
            </a:r>
            <a:r>
              <a:rPr lang="de-DE" sz="1600" dirty="0" err="1"/>
              <a:t>pumps</a:t>
            </a:r>
            <a:r>
              <a:rPr lang="de-DE" sz="1600" dirty="0"/>
              <a:t> in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arcs</a:t>
            </a:r>
            <a:r>
              <a:rPr lang="de-DE" sz="1600" dirty="0"/>
              <a:t>, </a:t>
            </a:r>
            <a:r>
              <a:rPr lang="de-DE" sz="1600" dirty="0" err="1"/>
              <a:t>exchange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2 </a:t>
            </a:r>
            <a:r>
              <a:rPr lang="de-DE" sz="1600" dirty="0" err="1"/>
              <a:t>sector</a:t>
            </a:r>
            <a:r>
              <a:rPr lang="de-DE" sz="1600" dirty="0"/>
              <a:t> </a:t>
            </a:r>
            <a:r>
              <a:rPr lang="de-DE" sz="1600" dirty="0" err="1"/>
              <a:t>valves</a:t>
            </a:r>
            <a:r>
              <a:rPr lang="de-DE" sz="1600" dirty="0"/>
              <a:t>.</a:t>
            </a:r>
            <a:br>
              <a:rPr lang="de-DE" sz="1600" dirty="0"/>
            </a:br>
            <a:r>
              <a:rPr lang="de-DE" sz="1600" dirty="0"/>
              <a:t>	</a:t>
            </a:r>
            <a:endParaRPr lang="de-DE" sz="1600" dirty="0">
              <a:solidFill>
                <a:srgbClr val="008000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7DD243BF-6A7B-412E-A687-2560AB3C05FB}"/>
              </a:ext>
            </a:extLst>
          </p:cNvPr>
          <p:cNvSpPr txBox="1"/>
          <p:nvPr/>
        </p:nvSpPr>
        <p:spPr>
          <a:xfrm>
            <a:off x="231964" y="240061"/>
            <a:ext cx="6266064" cy="392415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ctr"/>
            <a:r>
              <a:rPr lang="de-DE" sz="2100" b="1" dirty="0"/>
              <a:t>Shutdown </a:t>
            </a:r>
            <a:r>
              <a:rPr lang="de-DE" sz="2100" b="1" dirty="0" err="1"/>
              <a:t>work</a:t>
            </a:r>
            <a:r>
              <a:rPr lang="de-DE" sz="2100" b="1" dirty="0"/>
              <a:t> Juli 2022 </a:t>
            </a:r>
            <a:r>
              <a:rPr lang="de-DE" sz="2100" b="1" dirty="0" err="1"/>
              <a:t>to</a:t>
            </a:r>
            <a:r>
              <a:rPr lang="de-DE" sz="2100" b="1" dirty="0"/>
              <a:t> </a:t>
            </a:r>
            <a:r>
              <a:rPr lang="de-DE" sz="2100" b="1" dirty="0" err="1"/>
              <a:t>February</a:t>
            </a:r>
            <a:r>
              <a:rPr lang="de-DE" sz="2100" b="1" dirty="0"/>
              <a:t> 2024 </a:t>
            </a:r>
          </a:p>
        </p:txBody>
      </p:sp>
    </p:spTree>
    <p:extLst>
      <p:ext uri="{BB962C8B-B14F-4D97-AF65-F5344CB8AC3E}">
        <p14:creationId xmlns:p14="http://schemas.microsoft.com/office/powerpoint/2010/main" val="19510505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3"/>
          <p:cNvSpPr txBox="1">
            <a:spLocks noChangeArrowheads="1"/>
          </p:cNvSpPr>
          <p:nvPr/>
        </p:nvSpPr>
        <p:spPr bwMode="auto">
          <a:xfrm>
            <a:off x="256688" y="914075"/>
            <a:ext cx="8529723" cy="3754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marL="0" indent="0" eaLnBrk="1" hangingPunct="1">
              <a:spcBef>
                <a:spcPct val="30000"/>
              </a:spcBef>
            </a:pPr>
            <a:r>
              <a:rPr lang="de-DE" altLang="en-US" sz="1700" dirty="0">
                <a:solidFill>
                  <a:schemeClr val="tx1"/>
                </a:solidFill>
                <a:latin typeface="Arial" charset="0"/>
              </a:rPr>
              <a:t>HITRAP </a:t>
            </a:r>
            <a:r>
              <a:rPr lang="de-DE" altLang="en-US" sz="1700" dirty="0" err="1">
                <a:solidFill>
                  <a:schemeClr val="tx1"/>
                </a:solidFill>
                <a:latin typeface="Arial" charset="0"/>
              </a:rPr>
              <a:t>Commissioning</a:t>
            </a:r>
            <a:r>
              <a:rPr lang="de-DE" altLang="en-US" sz="1700" dirty="0">
                <a:solidFill>
                  <a:schemeClr val="tx1"/>
                </a:solidFill>
                <a:latin typeface="Arial" charset="0"/>
              </a:rPr>
              <a:t>: </a:t>
            </a:r>
            <a:r>
              <a:rPr lang="de-DE" altLang="en-US" sz="1700" dirty="0" err="1">
                <a:solidFill>
                  <a:schemeClr val="tx1"/>
                </a:solidFill>
                <a:latin typeface="Arial" charset="0"/>
              </a:rPr>
              <a:t>deceleration</a:t>
            </a:r>
            <a:r>
              <a:rPr lang="de-DE" altLang="en-US" sz="17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en-US" sz="1700" dirty="0" err="1">
                <a:solidFill>
                  <a:schemeClr val="tx1"/>
                </a:solidFill>
                <a:latin typeface="Arial" charset="0"/>
              </a:rPr>
              <a:t>to</a:t>
            </a:r>
            <a:r>
              <a:rPr lang="de-DE" altLang="en-US" sz="1700" dirty="0">
                <a:solidFill>
                  <a:schemeClr val="tx1"/>
                </a:solidFill>
                <a:latin typeface="Arial" charset="0"/>
              </a:rPr>
              <a:t> 4 MeV/c and fast </a:t>
            </a:r>
            <a:r>
              <a:rPr lang="de-DE" altLang="en-US" sz="1700" dirty="0" err="1">
                <a:solidFill>
                  <a:schemeClr val="tx1"/>
                </a:solidFill>
                <a:latin typeface="Arial" charset="0"/>
              </a:rPr>
              <a:t>extraction</a:t>
            </a:r>
            <a:r>
              <a:rPr lang="de-DE" altLang="en-US" sz="17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en-US" sz="1700" dirty="0" err="1">
                <a:solidFill>
                  <a:schemeClr val="tx1"/>
                </a:solidFill>
                <a:latin typeface="Arial" charset="0"/>
              </a:rPr>
              <a:t>to</a:t>
            </a:r>
            <a:r>
              <a:rPr lang="de-DE" altLang="en-US" sz="1700" dirty="0">
                <a:solidFill>
                  <a:schemeClr val="tx1"/>
                </a:solidFill>
                <a:latin typeface="Arial" charset="0"/>
              </a:rPr>
              <a:t> HITRAP</a:t>
            </a:r>
          </a:p>
          <a:p>
            <a:pPr marL="0" indent="0" eaLnBrk="1" hangingPunct="1">
              <a:spcBef>
                <a:spcPct val="30000"/>
              </a:spcBef>
            </a:pPr>
            <a:r>
              <a:rPr lang="de-DE" altLang="en-US" sz="1700" dirty="0">
                <a:solidFill>
                  <a:schemeClr val="tx1"/>
                </a:solidFill>
                <a:latin typeface="Arial" charset="0"/>
              </a:rPr>
              <a:t>	</a:t>
            </a:r>
            <a:r>
              <a:rPr lang="de-DE" altLang="en-US" sz="1700" baseline="30000" dirty="0">
                <a:solidFill>
                  <a:schemeClr val="tx1"/>
                </a:solidFill>
                <a:latin typeface="Arial" charset="0"/>
              </a:rPr>
              <a:t> 12</a:t>
            </a:r>
            <a:r>
              <a:rPr lang="de-DE" altLang="en-US" sz="1700" dirty="0">
                <a:solidFill>
                  <a:schemeClr val="tx1"/>
                </a:solidFill>
                <a:latin typeface="Arial" charset="0"/>
              </a:rPr>
              <a:t>C</a:t>
            </a:r>
            <a:r>
              <a:rPr lang="de-DE" altLang="en-US" sz="1700" baseline="30000" dirty="0">
                <a:solidFill>
                  <a:schemeClr val="tx1"/>
                </a:solidFill>
                <a:latin typeface="Arial" charset="0"/>
              </a:rPr>
              <a:t>6+</a:t>
            </a:r>
            <a:r>
              <a:rPr lang="de-DE" altLang="en-US" sz="1700" dirty="0">
                <a:solidFill>
                  <a:schemeClr val="tx1"/>
                </a:solidFill>
                <a:latin typeface="Arial" charset="0"/>
              </a:rPr>
              <a:t> </a:t>
            </a:r>
          </a:p>
          <a:p>
            <a:pPr marL="0" indent="0" eaLnBrk="1" hangingPunct="1">
              <a:spcBef>
                <a:spcPct val="30000"/>
              </a:spcBef>
            </a:pPr>
            <a:r>
              <a:rPr lang="de-DE" altLang="en-US" sz="1700" dirty="0">
                <a:solidFill>
                  <a:schemeClr val="tx1"/>
                </a:solidFill>
                <a:latin typeface="Arial" charset="0"/>
              </a:rPr>
              <a:t>	</a:t>
            </a:r>
            <a:r>
              <a:rPr lang="de-DE" altLang="en-US" sz="1700" baseline="30000" dirty="0">
                <a:solidFill>
                  <a:schemeClr val="tx1"/>
                </a:solidFill>
                <a:latin typeface="Arial" charset="0"/>
              </a:rPr>
              <a:t> 18</a:t>
            </a:r>
            <a:r>
              <a:rPr lang="de-DE" altLang="en-US" sz="1700" dirty="0">
                <a:solidFill>
                  <a:schemeClr val="tx1"/>
                </a:solidFill>
                <a:latin typeface="Arial" charset="0"/>
              </a:rPr>
              <a:t>O</a:t>
            </a:r>
            <a:r>
              <a:rPr lang="de-DE" altLang="en-US" sz="1700" baseline="30000" dirty="0">
                <a:solidFill>
                  <a:schemeClr val="tx1"/>
                </a:solidFill>
                <a:latin typeface="Arial" charset="0"/>
              </a:rPr>
              <a:t>8+</a:t>
            </a:r>
            <a:endParaRPr lang="de-DE" altLang="en-US" sz="1700" dirty="0">
              <a:solidFill>
                <a:schemeClr val="tx1"/>
              </a:solidFill>
              <a:latin typeface="Arial" charset="0"/>
            </a:endParaRPr>
          </a:p>
          <a:p>
            <a:pPr marL="0" indent="0" eaLnBrk="1" hangingPunct="1">
              <a:spcBef>
                <a:spcPct val="30000"/>
              </a:spcBef>
            </a:pPr>
            <a:r>
              <a:rPr lang="de-DE" altLang="en-US" sz="1700" dirty="0">
                <a:solidFill>
                  <a:schemeClr val="tx1"/>
                </a:solidFill>
                <a:latin typeface="Arial" charset="0"/>
              </a:rPr>
              <a:t>	</a:t>
            </a:r>
            <a:r>
              <a:rPr lang="de-DE" altLang="en-US" sz="1700" baseline="30000" dirty="0">
                <a:solidFill>
                  <a:schemeClr val="tx1"/>
                </a:solidFill>
                <a:latin typeface="Arial" charset="0"/>
              </a:rPr>
              <a:t> 36</a:t>
            </a:r>
            <a:r>
              <a:rPr lang="de-DE" altLang="en-US" sz="1700" dirty="0">
                <a:solidFill>
                  <a:schemeClr val="tx1"/>
                </a:solidFill>
                <a:latin typeface="Arial" charset="0"/>
              </a:rPr>
              <a:t>Ar</a:t>
            </a:r>
            <a:r>
              <a:rPr lang="de-DE" altLang="en-US" sz="1700" baseline="30000" dirty="0">
                <a:solidFill>
                  <a:schemeClr val="tx1"/>
                </a:solidFill>
                <a:latin typeface="Arial" charset="0"/>
              </a:rPr>
              <a:t>18+</a:t>
            </a:r>
            <a:r>
              <a:rPr lang="de-DE" altLang="en-US" sz="1700" dirty="0">
                <a:solidFill>
                  <a:schemeClr val="tx1"/>
                </a:solidFill>
                <a:latin typeface="Arial" charset="0"/>
              </a:rPr>
              <a:t> </a:t>
            </a:r>
          </a:p>
          <a:p>
            <a:pPr marL="0" indent="0" eaLnBrk="1" hangingPunct="1">
              <a:spcBef>
                <a:spcPct val="30000"/>
              </a:spcBef>
            </a:pPr>
            <a:r>
              <a:rPr lang="de-DE" altLang="en-US" sz="1700" dirty="0" err="1">
                <a:solidFill>
                  <a:schemeClr val="tx1"/>
                </a:solidFill>
                <a:latin typeface="Arial" charset="0"/>
              </a:rPr>
              <a:t>CryRing</a:t>
            </a:r>
            <a:r>
              <a:rPr lang="de-DE" altLang="en-US" sz="17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en-US" sz="1700" dirty="0" err="1">
                <a:solidFill>
                  <a:schemeClr val="tx1"/>
                </a:solidFill>
                <a:latin typeface="Arial" charset="0"/>
              </a:rPr>
              <a:t>experiments</a:t>
            </a:r>
            <a:r>
              <a:rPr lang="de-DE" altLang="en-US" sz="1700" dirty="0">
                <a:solidFill>
                  <a:schemeClr val="tx1"/>
                </a:solidFill>
                <a:latin typeface="Arial" charset="0"/>
              </a:rPr>
              <a:t>: </a:t>
            </a:r>
            <a:r>
              <a:rPr lang="de-DE" altLang="en-US" sz="1700" dirty="0" err="1">
                <a:solidFill>
                  <a:schemeClr val="tx1"/>
                </a:solidFill>
                <a:latin typeface="Arial" charset="0"/>
              </a:rPr>
              <a:t>deceleration</a:t>
            </a:r>
            <a:r>
              <a:rPr lang="de-DE" altLang="en-US" sz="1700" dirty="0">
                <a:solidFill>
                  <a:schemeClr val="tx1"/>
                </a:solidFill>
                <a:latin typeface="Arial" charset="0"/>
              </a:rPr>
              <a:t> and fast </a:t>
            </a:r>
            <a:r>
              <a:rPr lang="de-DE" altLang="en-US" sz="1700" dirty="0" err="1">
                <a:solidFill>
                  <a:schemeClr val="tx1"/>
                </a:solidFill>
                <a:latin typeface="Arial" charset="0"/>
              </a:rPr>
              <a:t>extraction</a:t>
            </a:r>
            <a:endParaRPr lang="de-DE" altLang="en-US" sz="1700" dirty="0">
              <a:solidFill>
                <a:schemeClr val="tx1"/>
              </a:solidFill>
              <a:latin typeface="Arial" charset="0"/>
            </a:endParaRPr>
          </a:p>
          <a:p>
            <a:pPr marL="0" indent="0" eaLnBrk="1" hangingPunct="1">
              <a:spcBef>
                <a:spcPct val="30000"/>
              </a:spcBef>
            </a:pPr>
            <a:r>
              <a:rPr lang="de-DE" altLang="en-US" sz="1700" dirty="0">
                <a:solidFill>
                  <a:schemeClr val="tx1"/>
                </a:solidFill>
                <a:latin typeface="Arial" charset="0"/>
              </a:rPr>
              <a:t>	</a:t>
            </a:r>
            <a:r>
              <a:rPr lang="de-DE" altLang="en-US" sz="1700" baseline="30000" dirty="0">
                <a:solidFill>
                  <a:schemeClr val="tx1"/>
                </a:solidFill>
                <a:latin typeface="Arial" charset="0"/>
              </a:rPr>
              <a:t> 197</a:t>
            </a:r>
            <a:r>
              <a:rPr lang="de-DE" altLang="en-US" sz="1700" dirty="0">
                <a:solidFill>
                  <a:schemeClr val="tx1"/>
                </a:solidFill>
                <a:latin typeface="Arial" charset="0"/>
              </a:rPr>
              <a:t>Au</a:t>
            </a:r>
            <a:r>
              <a:rPr lang="de-DE" altLang="en-US" sz="1700" baseline="30000" dirty="0">
                <a:solidFill>
                  <a:schemeClr val="tx1"/>
                </a:solidFill>
                <a:latin typeface="Arial" charset="0"/>
              </a:rPr>
              <a:t>75+</a:t>
            </a:r>
            <a:r>
              <a:rPr lang="de-DE" altLang="en-US" sz="1700" dirty="0">
                <a:solidFill>
                  <a:schemeClr val="tx1"/>
                </a:solidFill>
                <a:latin typeface="Arial" charset="0"/>
              </a:rPr>
              <a:t> </a:t>
            </a:r>
          </a:p>
          <a:p>
            <a:pPr marL="0" indent="0" eaLnBrk="1" hangingPunct="1">
              <a:spcBef>
                <a:spcPct val="30000"/>
              </a:spcBef>
            </a:pPr>
            <a:r>
              <a:rPr lang="de-DE" altLang="en-US" sz="1700" dirty="0">
                <a:solidFill>
                  <a:schemeClr val="tx1"/>
                </a:solidFill>
                <a:latin typeface="Arial" charset="0"/>
              </a:rPr>
              <a:t>	</a:t>
            </a:r>
            <a:r>
              <a:rPr lang="de-DE" altLang="en-US" sz="1700" dirty="0" err="1">
                <a:solidFill>
                  <a:schemeClr val="tx1"/>
                </a:solidFill>
                <a:latin typeface="Arial" charset="0"/>
              </a:rPr>
              <a:t>CryRing</a:t>
            </a:r>
            <a:r>
              <a:rPr lang="de-DE" altLang="en-US" sz="1700" dirty="0">
                <a:solidFill>
                  <a:schemeClr val="tx1"/>
                </a:solidFill>
                <a:latin typeface="Arial" charset="0"/>
              </a:rPr>
              <a:t> internal und material </a:t>
            </a:r>
            <a:r>
              <a:rPr lang="de-DE" altLang="en-US" sz="1700" dirty="0" err="1">
                <a:solidFill>
                  <a:schemeClr val="tx1"/>
                </a:solidFill>
                <a:latin typeface="Arial" charset="0"/>
              </a:rPr>
              <a:t>research</a:t>
            </a:r>
            <a:endParaRPr lang="de-DE" altLang="en-US" sz="1700" dirty="0">
              <a:solidFill>
                <a:schemeClr val="tx1"/>
              </a:solidFill>
              <a:latin typeface="Arial" charset="0"/>
            </a:endParaRPr>
          </a:p>
          <a:p>
            <a:pPr marL="0" indent="0" eaLnBrk="1" hangingPunct="1">
              <a:spcBef>
                <a:spcPct val="30000"/>
              </a:spcBef>
            </a:pPr>
            <a:r>
              <a:rPr lang="de-DE" altLang="en-US" sz="1700" dirty="0">
                <a:solidFill>
                  <a:schemeClr val="tx1"/>
                </a:solidFill>
                <a:latin typeface="Arial" charset="0"/>
              </a:rPr>
              <a:t>ESR: internal </a:t>
            </a:r>
            <a:r>
              <a:rPr lang="de-DE" altLang="en-US" sz="1700" dirty="0" err="1">
                <a:solidFill>
                  <a:schemeClr val="tx1"/>
                </a:solidFill>
                <a:latin typeface="Arial" charset="0"/>
              </a:rPr>
              <a:t>with</a:t>
            </a:r>
            <a:r>
              <a:rPr lang="de-DE" altLang="en-US" sz="17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en-US" sz="1700" dirty="0" err="1">
                <a:solidFill>
                  <a:schemeClr val="tx1"/>
                </a:solidFill>
                <a:latin typeface="Arial" charset="0"/>
              </a:rPr>
              <a:t>isochronous</a:t>
            </a:r>
            <a:r>
              <a:rPr lang="de-DE" altLang="en-US" sz="17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en-US" sz="1700" dirty="0" err="1">
                <a:solidFill>
                  <a:schemeClr val="tx1"/>
                </a:solidFill>
                <a:latin typeface="Arial" charset="0"/>
              </a:rPr>
              <a:t>optics</a:t>
            </a:r>
            <a:r>
              <a:rPr lang="de-DE" altLang="en-US" sz="1700" dirty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de-DE" altLang="en-US" sz="1700" baseline="30000" dirty="0">
                <a:solidFill>
                  <a:schemeClr val="tx1"/>
                </a:solidFill>
                <a:latin typeface="Arial" charset="0"/>
              </a:rPr>
              <a:t>100</a:t>
            </a:r>
            <a:r>
              <a:rPr lang="de-DE" altLang="en-US" sz="1700" dirty="0">
                <a:solidFill>
                  <a:schemeClr val="tx1"/>
                </a:solidFill>
                <a:latin typeface="Arial" charset="0"/>
              </a:rPr>
              <a:t>Mo</a:t>
            </a:r>
            <a:r>
              <a:rPr lang="de-DE" altLang="en-US" sz="1700" baseline="30000" dirty="0">
                <a:solidFill>
                  <a:schemeClr val="tx1"/>
                </a:solidFill>
                <a:latin typeface="Arial" charset="0"/>
              </a:rPr>
              <a:t>42+</a:t>
            </a:r>
            <a:r>
              <a:rPr lang="de-DE" altLang="en-US" sz="1700" dirty="0">
                <a:solidFill>
                  <a:schemeClr val="tx1"/>
                </a:solidFill>
                <a:latin typeface="Arial" charset="0"/>
              </a:rPr>
              <a:t>/</a:t>
            </a:r>
            <a:r>
              <a:rPr lang="de-DE" altLang="en-US" sz="1700" baseline="30000" dirty="0">
                <a:solidFill>
                  <a:schemeClr val="tx1"/>
                </a:solidFill>
                <a:latin typeface="Arial" charset="0"/>
              </a:rPr>
              <a:t>98</a:t>
            </a:r>
            <a:r>
              <a:rPr lang="de-DE" altLang="en-US" sz="1700" dirty="0">
                <a:solidFill>
                  <a:schemeClr val="tx1"/>
                </a:solidFill>
                <a:latin typeface="Arial" charset="0"/>
              </a:rPr>
              <a:t>Mo</a:t>
            </a:r>
            <a:r>
              <a:rPr lang="de-DE" altLang="en-US" sz="1700" baseline="30000" dirty="0">
                <a:solidFill>
                  <a:schemeClr val="tx1"/>
                </a:solidFill>
                <a:latin typeface="Arial" charset="0"/>
              </a:rPr>
              <a:t>42+</a:t>
            </a:r>
            <a:r>
              <a:rPr lang="de-DE" altLang="en-US" sz="1700" dirty="0">
                <a:solidFill>
                  <a:schemeClr val="tx1"/>
                </a:solidFill>
                <a:latin typeface="Arial" charset="0"/>
              </a:rPr>
              <a:t>/</a:t>
            </a:r>
            <a:r>
              <a:rPr lang="de-DE" altLang="en-US" sz="1700" baseline="30000" dirty="0">
                <a:solidFill>
                  <a:schemeClr val="tx1"/>
                </a:solidFill>
                <a:latin typeface="Arial" charset="0"/>
              </a:rPr>
              <a:t>98</a:t>
            </a:r>
            <a:r>
              <a:rPr lang="de-DE" altLang="en-US" sz="1700" dirty="0">
                <a:solidFill>
                  <a:schemeClr val="tx1"/>
                </a:solidFill>
                <a:latin typeface="Arial" charset="0"/>
              </a:rPr>
              <a:t>Zr</a:t>
            </a:r>
            <a:r>
              <a:rPr lang="de-DE" altLang="en-US" sz="1700" baseline="30000" dirty="0">
                <a:solidFill>
                  <a:schemeClr val="tx1"/>
                </a:solidFill>
                <a:latin typeface="Arial" charset="0"/>
              </a:rPr>
              <a:t>40+</a:t>
            </a:r>
            <a:r>
              <a:rPr lang="de-DE" altLang="en-US" sz="1700" dirty="0">
                <a:solidFill>
                  <a:schemeClr val="tx1"/>
                </a:solidFill>
                <a:latin typeface="Arial" charset="0"/>
              </a:rPr>
              <a:t>/</a:t>
            </a:r>
            <a:r>
              <a:rPr lang="de-DE" altLang="en-US" sz="1700" baseline="30000" dirty="0">
                <a:solidFill>
                  <a:schemeClr val="tx1"/>
                </a:solidFill>
                <a:latin typeface="Arial" charset="0"/>
              </a:rPr>
              <a:t>96</a:t>
            </a:r>
            <a:r>
              <a:rPr lang="de-DE" altLang="en-US" sz="1700" dirty="0">
                <a:solidFill>
                  <a:schemeClr val="tx1"/>
                </a:solidFill>
                <a:latin typeface="Arial" charset="0"/>
              </a:rPr>
              <a:t>Sr</a:t>
            </a:r>
            <a:r>
              <a:rPr lang="de-DE" altLang="en-US" sz="1700" baseline="30000" dirty="0">
                <a:solidFill>
                  <a:schemeClr val="tx1"/>
                </a:solidFill>
                <a:latin typeface="Arial" charset="0"/>
              </a:rPr>
              <a:t>39+</a:t>
            </a:r>
            <a:r>
              <a:rPr lang="de-DE" altLang="en-US" sz="1700" dirty="0">
                <a:solidFill>
                  <a:schemeClr val="tx1"/>
                </a:solidFill>
                <a:latin typeface="Arial" charset="0"/>
              </a:rPr>
              <a:t> </a:t>
            </a:r>
          </a:p>
          <a:p>
            <a:pPr marL="0" indent="0" eaLnBrk="1" hangingPunct="1">
              <a:spcBef>
                <a:spcPct val="30000"/>
              </a:spcBef>
            </a:pPr>
            <a:r>
              <a:rPr lang="de-DE" altLang="en-US" sz="1700" dirty="0">
                <a:solidFill>
                  <a:schemeClr val="tx1"/>
                </a:solidFill>
                <a:latin typeface="Arial" charset="0"/>
              </a:rPr>
              <a:t>HTA: </a:t>
            </a:r>
            <a:r>
              <a:rPr lang="de-DE" altLang="en-US" sz="1700" baseline="30000" dirty="0">
                <a:solidFill>
                  <a:schemeClr val="tx1"/>
                </a:solidFill>
                <a:latin typeface="Arial" charset="0"/>
              </a:rPr>
              <a:t>238</a:t>
            </a:r>
            <a:r>
              <a:rPr lang="de-DE" altLang="en-US" sz="1700" dirty="0">
                <a:solidFill>
                  <a:schemeClr val="tx1"/>
                </a:solidFill>
                <a:latin typeface="Arial" charset="0"/>
              </a:rPr>
              <a:t>U</a:t>
            </a:r>
            <a:r>
              <a:rPr lang="de-DE" altLang="en-US" sz="1700" baseline="30000" dirty="0">
                <a:solidFill>
                  <a:schemeClr val="tx1"/>
                </a:solidFill>
                <a:latin typeface="Arial" charset="0"/>
              </a:rPr>
              <a:t>89+ </a:t>
            </a:r>
            <a:r>
              <a:rPr lang="de-DE" altLang="en-US" sz="1700" dirty="0" err="1">
                <a:solidFill>
                  <a:schemeClr val="tx1"/>
                </a:solidFill>
                <a:latin typeface="Arial" charset="0"/>
              </a:rPr>
              <a:t>charge</a:t>
            </a:r>
            <a:r>
              <a:rPr lang="de-DE" altLang="en-US" sz="17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en-US" sz="1700" dirty="0" err="1">
                <a:solidFill>
                  <a:schemeClr val="tx1"/>
                </a:solidFill>
                <a:latin typeface="Arial" charset="0"/>
              </a:rPr>
              <a:t>exchange</a:t>
            </a:r>
            <a:r>
              <a:rPr lang="de-DE" altLang="en-US" sz="17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en-US" sz="1700" dirty="0" err="1">
                <a:solidFill>
                  <a:schemeClr val="tx1"/>
                </a:solidFill>
                <a:latin typeface="Arial" charset="0"/>
              </a:rPr>
              <a:t>extraction</a:t>
            </a:r>
            <a:r>
              <a:rPr lang="de-DE" altLang="en-US" sz="17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en-US" sz="1700" dirty="0" err="1">
                <a:solidFill>
                  <a:schemeClr val="tx1"/>
                </a:solidFill>
                <a:latin typeface="Arial" charset="0"/>
              </a:rPr>
              <a:t>of</a:t>
            </a:r>
            <a:r>
              <a:rPr lang="de-DE" altLang="en-US" sz="17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en-US" sz="1700" baseline="30000" dirty="0">
                <a:solidFill>
                  <a:schemeClr val="tx1"/>
                </a:solidFill>
                <a:latin typeface="Arial" charset="0"/>
              </a:rPr>
              <a:t>238</a:t>
            </a:r>
            <a:r>
              <a:rPr lang="de-DE" altLang="en-US" sz="1700" dirty="0">
                <a:solidFill>
                  <a:schemeClr val="tx1"/>
                </a:solidFill>
                <a:latin typeface="Arial" charset="0"/>
              </a:rPr>
              <a:t>U</a:t>
            </a:r>
            <a:r>
              <a:rPr lang="de-DE" altLang="en-US" sz="1700" baseline="30000" dirty="0">
                <a:solidFill>
                  <a:schemeClr val="tx1"/>
                </a:solidFill>
                <a:latin typeface="Arial" charset="0"/>
              </a:rPr>
              <a:t>90+</a:t>
            </a:r>
          </a:p>
          <a:p>
            <a:pPr marL="0" indent="0" eaLnBrk="1" hangingPunct="1">
              <a:spcBef>
                <a:spcPct val="30000"/>
              </a:spcBef>
            </a:pPr>
            <a:r>
              <a:rPr lang="de-DE" altLang="en-US" sz="1700" dirty="0">
                <a:solidFill>
                  <a:schemeClr val="tx1"/>
                </a:solidFill>
                <a:latin typeface="Arial" charset="0"/>
              </a:rPr>
              <a:t>ESR internal </a:t>
            </a:r>
            <a:r>
              <a:rPr lang="de-DE" altLang="en-US" sz="1700" baseline="30000" dirty="0">
                <a:solidFill>
                  <a:schemeClr val="tx1"/>
                </a:solidFill>
                <a:latin typeface="Arial" charset="0"/>
              </a:rPr>
              <a:t>238</a:t>
            </a:r>
            <a:r>
              <a:rPr lang="de-DE" altLang="en-US" sz="1700" dirty="0">
                <a:solidFill>
                  <a:schemeClr val="tx1"/>
                </a:solidFill>
                <a:latin typeface="Arial" charset="0"/>
              </a:rPr>
              <a:t>U</a:t>
            </a:r>
            <a:r>
              <a:rPr lang="de-DE" altLang="en-US" sz="1700" baseline="30000" dirty="0">
                <a:solidFill>
                  <a:schemeClr val="tx1"/>
                </a:solidFill>
                <a:latin typeface="Arial" charset="0"/>
              </a:rPr>
              <a:t>92+</a:t>
            </a:r>
            <a:r>
              <a:rPr lang="de-DE" altLang="en-US" sz="1700" dirty="0">
                <a:solidFill>
                  <a:schemeClr val="tx1"/>
                </a:solidFill>
                <a:latin typeface="Arial" charset="0"/>
              </a:rPr>
              <a:t>/</a:t>
            </a:r>
            <a:r>
              <a:rPr lang="de-DE" altLang="en-US" sz="1700" baseline="30000" dirty="0">
                <a:solidFill>
                  <a:schemeClr val="tx1"/>
                </a:solidFill>
                <a:latin typeface="Arial" charset="0"/>
              </a:rPr>
              <a:t>229</a:t>
            </a:r>
            <a:r>
              <a:rPr lang="de-DE" altLang="en-US" sz="1700" dirty="0">
                <a:solidFill>
                  <a:schemeClr val="tx1"/>
                </a:solidFill>
                <a:latin typeface="Arial" charset="0"/>
              </a:rPr>
              <a:t>Th</a:t>
            </a:r>
            <a:r>
              <a:rPr lang="de-DE" altLang="en-US" sz="1700" baseline="30000" dirty="0">
                <a:solidFill>
                  <a:schemeClr val="tx1"/>
                </a:solidFill>
                <a:latin typeface="Arial" charset="0"/>
              </a:rPr>
              <a:t>89+</a:t>
            </a:r>
            <a:r>
              <a:rPr lang="de-DE" altLang="en-US" sz="1700" dirty="0">
                <a:solidFill>
                  <a:schemeClr val="tx1"/>
                </a:solidFill>
                <a:latin typeface="Arial" charset="0"/>
              </a:rPr>
              <a:t>, stacking </a:t>
            </a:r>
            <a:r>
              <a:rPr lang="de-DE" altLang="en-US" sz="1700" dirty="0" err="1">
                <a:solidFill>
                  <a:schemeClr val="tx1"/>
                </a:solidFill>
                <a:latin typeface="Arial" charset="0"/>
              </a:rPr>
              <a:t>with</a:t>
            </a:r>
            <a:r>
              <a:rPr lang="de-DE" altLang="en-US" sz="17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en-US" sz="1700" dirty="0" err="1">
                <a:solidFill>
                  <a:schemeClr val="tx1"/>
                </a:solidFill>
                <a:latin typeface="Arial" charset="0"/>
              </a:rPr>
              <a:t>stochastic</a:t>
            </a:r>
            <a:r>
              <a:rPr lang="de-DE" altLang="en-US" sz="17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en-US" sz="1700" dirty="0" err="1">
                <a:solidFill>
                  <a:schemeClr val="tx1"/>
                </a:solidFill>
                <a:latin typeface="Arial" charset="0"/>
              </a:rPr>
              <a:t>cooling</a:t>
            </a:r>
            <a:endParaRPr lang="de-DE" altLang="en-US" sz="1700" dirty="0">
              <a:solidFill>
                <a:schemeClr val="tx1"/>
              </a:solidFill>
              <a:latin typeface="Arial" charset="0"/>
            </a:endParaRPr>
          </a:p>
          <a:p>
            <a:pPr marL="0" indent="0" eaLnBrk="1" hangingPunct="1">
              <a:spcBef>
                <a:spcPct val="30000"/>
              </a:spcBef>
            </a:pPr>
            <a:r>
              <a:rPr lang="de-DE" altLang="en-US" sz="1700" dirty="0">
                <a:solidFill>
                  <a:schemeClr val="tx1"/>
                </a:solidFill>
                <a:latin typeface="Arial" charset="0"/>
              </a:rPr>
              <a:t>ESR internal </a:t>
            </a:r>
            <a:r>
              <a:rPr lang="de-DE" altLang="en-US" sz="1700" baseline="30000" dirty="0">
                <a:solidFill>
                  <a:schemeClr val="tx1"/>
                </a:solidFill>
                <a:latin typeface="Arial" charset="0"/>
              </a:rPr>
              <a:t>238</a:t>
            </a:r>
            <a:r>
              <a:rPr lang="de-DE" altLang="en-US" sz="1700" dirty="0">
                <a:solidFill>
                  <a:schemeClr val="tx1"/>
                </a:solidFill>
                <a:latin typeface="Arial" charset="0"/>
              </a:rPr>
              <a:t>U</a:t>
            </a:r>
            <a:r>
              <a:rPr lang="de-DE" altLang="en-US" sz="1700" baseline="30000" dirty="0">
                <a:solidFill>
                  <a:schemeClr val="tx1"/>
                </a:solidFill>
                <a:latin typeface="Arial" charset="0"/>
              </a:rPr>
              <a:t>90+</a:t>
            </a:r>
            <a:r>
              <a:rPr lang="de-DE" altLang="en-US" sz="17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en-US" sz="1700" dirty="0" err="1">
                <a:solidFill>
                  <a:schemeClr val="tx1"/>
                </a:solidFill>
                <a:latin typeface="Arial" charset="0"/>
              </a:rPr>
              <a:t>with</a:t>
            </a:r>
            <a:r>
              <a:rPr lang="de-DE" altLang="en-US" sz="17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en-US" sz="1700" dirty="0" err="1">
                <a:solidFill>
                  <a:schemeClr val="tx1"/>
                </a:solidFill>
                <a:latin typeface="Arial" charset="0"/>
              </a:rPr>
              <a:t>deuterium</a:t>
            </a:r>
            <a:r>
              <a:rPr lang="de-DE" altLang="en-US" sz="17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en-US" sz="1700" dirty="0" err="1">
                <a:solidFill>
                  <a:schemeClr val="tx1"/>
                </a:solidFill>
                <a:latin typeface="Arial" charset="0"/>
              </a:rPr>
              <a:t>gasjet</a:t>
            </a:r>
            <a:r>
              <a:rPr lang="de-DE" altLang="en-US" sz="17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en-US" sz="1700" dirty="0" err="1">
                <a:solidFill>
                  <a:schemeClr val="tx1"/>
                </a:solidFill>
                <a:latin typeface="Arial" charset="0"/>
              </a:rPr>
              <a:t>target</a:t>
            </a:r>
            <a:endParaRPr lang="de-DE" altLang="en-US" sz="17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1243629" y="149187"/>
            <a:ext cx="3432350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de-DE" altLang="en-US" sz="2400" dirty="0">
                <a:latin typeface="Arial" charset="0"/>
              </a:rPr>
              <a:t>ESR </a:t>
            </a:r>
            <a:r>
              <a:rPr lang="de-DE" altLang="en-US" sz="2400" dirty="0" err="1">
                <a:latin typeface="Arial" charset="0"/>
              </a:rPr>
              <a:t>operation</a:t>
            </a:r>
            <a:r>
              <a:rPr lang="de-DE" altLang="en-US" sz="2400" dirty="0">
                <a:latin typeface="Arial" charset="0"/>
              </a:rPr>
              <a:t> in 2024</a:t>
            </a:r>
          </a:p>
        </p:txBody>
      </p:sp>
    </p:spTree>
    <p:extLst>
      <p:ext uri="{BB962C8B-B14F-4D97-AF65-F5344CB8AC3E}">
        <p14:creationId xmlns:p14="http://schemas.microsoft.com/office/powerpoint/2010/main" val="20216213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51500" y="137486"/>
            <a:ext cx="5238578" cy="438582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l"/>
            <a:r>
              <a:rPr lang="en-US" sz="2400" b="1" dirty="0"/>
              <a:t> </a:t>
            </a:r>
            <a:r>
              <a:rPr lang="de-DE" sz="2400" b="1" dirty="0" err="1"/>
              <a:t>flexibilization</a:t>
            </a:r>
            <a:r>
              <a:rPr lang="de-DE" sz="2400" b="1" dirty="0"/>
              <a:t> </a:t>
            </a:r>
            <a:r>
              <a:rPr lang="de-DE" sz="2400" b="1" dirty="0" err="1"/>
              <a:t>of</a:t>
            </a:r>
            <a:r>
              <a:rPr lang="de-DE" sz="2400" b="1" dirty="0"/>
              <a:t>  ESR </a:t>
            </a:r>
            <a:r>
              <a:rPr lang="de-DE" sz="2400" b="1" dirty="0" err="1"/>
              <a:t>operation</a:t>
            </a:r>
            <a:endParaRPr lang="de-DE" sz="2400" b="1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8" y="938294"/>
            <a:ext cx="3453646" cy="1953492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8" y="2945102"/>
            <a:ext cx="3453646" cy="194188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054" y="913934"/>
            <a:ext cx="3453646" cy="195667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054" y="2923926"/>
            <a:ext cx="3453646" cy="1986972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3494556" y="1295315"/>
            <a:ext cx="2038000" cy="83099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600" dirty="0">
                <a:solidFill>
                  <a:srgbClr val="C00000"/>
                </a:solidFill>
              </a:rPr>
              <a:t>Independent </a:t>
            </a:r>
            <a:r>
              <a:rPr lang="de-DE" sz="1600" dirty="0" err="1">
                <a:solidFill>
                  <a:srgbClr val="C00000"/>
                </a:solidFill>
              </a:rPr>
              <a:t>ramps</a:t>
            </a:r>
            <a:r>
              <a:rPr lang="de-DE" sz="1600" dirty="0">
                <a:solidFill>
                  <a:srgbClr val="C00000"/>
                </a:solidFill>
              </a:rPr>
              <a:t> </a:t>
            </a:r>
            <a:r>
              <a:rPr lang="de-DE" sz="1600" dirty="0" err="1">
                <a:solidFill>
                  <a:srgbClr val="C00000"/>
                </a:solidFill>
              </a:rPr>
              <a:t>for</a:t>
            </a:r>
            <a:r>
              <a:rPr lang="de-DE" sz="1600" dirty="0">
                <a:solidFill>
                  <a:srgbClr val="C00000"/>
                </a:solidFill>
              </a:rPr>
              <a:t> HV </a:t>
            </a:r>
            <a:r>
              <a:rPr lang="de-DE" sz="1600" dirty="0" err="1">
                <a:solidFill>
                  <a:srgbClr val="C00000"/>
                </a:solidFill>
              </a:rPr>
              <a:t>ecool</a:t>
            </a:r>
            <a:r>
              <a:rPr lang="de-DE" sz="1600" dirty="0">
                <a:solidFill>
                  <a:srgbClr val="C00000"/>
                </a:solidFill>
              </a:rPr>
              <a:t> and ring </a:t>
            </a:r>
            <a:r>
              <a:rPr lang="de-DE" sz="1600" dirty="0" err="1">
                <a:solidFill>
                  <a:srgbClr val="C00000"/>
                </a:solidFill>
              </a:rPr>
              <a:t>magnets</a:t>
            </a:r>
            <a:endParaRPr lang="de-DE" sz="1600" dirty="0">
              <a:solidFill>
                <a:srgbClr val="C0000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452078" y="3121542"/>
            <a:ext cx="2038000" cy="830997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600" dirty="0" err="1">
                <a:solidFill>
                  <a:srgbClr val="0033CC"/>
                </a:solidFill>
              </a:rPr>
              <a:t>reduction</a:t>
            </a:r>
            <a:r>
              <a:rPr lang="de-DE" sz="1600" dirty="0">
                <a:solidFill>
                  <a:srgbClr val="0033CC"/>
                </a:solidFill>
              </a:rPr>
              <a:t> </a:t>
            </a:r>
            <a:r>
              <a:rPr lang="de-DE" sz="1600" dirty="0" err="1">
                <a:solidFill>
                  <a:srgbClr val="0033CC"/>
                </a:solidFill>
              </a:rPr>
              <a:t>of</a:t>
            </a:r>
            <a:r>
              <a:rPr lang="de-DE" sz="1600" dirty="0">
                <a:solidFill>
                  <a:srgbClr val="0033CC"/>
                </a:solidFill>
              </a:rPr>
              <a:t> </a:t>
            </a:r>
            <a:r>
              <a:rPr lang="de-DE" sz="1600" dirty="0" err="1">
                <a:solidFill>
                  <a:srgbClr val="0033CC"/>
                </a:solidFill>
              </a:rPr>
              <a:t>cycle</a:t>
            </a:r>
            <a:r>
              <a:rPr lang="de-DE" sz="1600" dirty="0">
                <a:solidFill>
                  <a:srgbClr val="0033CC"/>
                </a:solidFill>
              </a:rPr>
              <a:t> time </a:t>
            </a:r>
            <a:r>
              <a:rPr lang="de-DE" sz="1600" dirty="0" err="1">
                <a:solidFill>
                  <a:srgbClr val="0033CC"/>
                </a:solidFill>
              </a:rPr>
              <a:t>by</a:t>
            </a:r>
            <a:r>
              <a:rPr lang="de-DE" sz="1600" dirty="0">
                <a:solidFill>
                  <a:srgbClr val="0033CC"/>
                </a:solidFill>
              </a:rPr>
              <a:t> </a:t>
            </a:r>
            <a:r>
              <a:rPr lang="de-DE" sz="1600" dirty="0" err="1">
                <a:solidFill>
                  <a:srgbClr val="0033CC"/>
                </a:solidFill>
              </a:rPr>
              <a:t>avoiding</a:t>
            </a:r>
            <a:r>
              <a:rPr lang="de-DE" sz="1600" dirty="0">
                <a:solidFill>
                  <a:srgbClr val="0033CC"/>
                </a:solidFill>
              </a:rPr>
              <a:t> </a:t>
            </a:r>
            <a:r>
              <a:rPr lang="de-DE" sz="1600" dirty="0" err="1">
                <a:solidFill>
                  <a:srgbClr val="0033CC"/>
                </a:solidFill>
              </a:rPr>
              <a:t>waiting</a:t>
            </a:r>
            <a:r>
              <a:rPr lang="de-DE" sz="1600" dirty="0">
                <a:solidFill>
                  <a:srgbClr val="0033CC"/>
                </a:solidFill>
              </a:rPr>
              <a:t> time </a:t>
            </a:r>
            <a:r>
              <a:rPr lang="de-DE" sz="1600" dirty="0" err="1">
                <a:solidFill>
                  <a:srgbClr val="0033CC"/>
                </a:solidFill>
              </a:rPr>
              <a:t>for</a:t>
            </a:r>
            <a:r>
              <a:rPr lang="de-DE" sz="1600" dirty="0">
                <a:solidFill>
                  <a:srgbClr val="0033CC"/>
                </a:solidFill>
              </a:rPr>
              <a:t> HV</a:t>
            </a:r>
          </a:p>
        </p:txBody>
      </p:sp>
      <p:cxnSp>
        <p:nvCxnSpPr>
          <p:cNvPr id="10" name="Gerade Verbindung mit Pfeil 9"/>
          <p:cNvCxnSpPr/>
          <p:nvPr/>
        </p:nvCxnSpPr>
        <p:spPr>
          <a:xfrm flipH="1">
            <a:off x="2517494" y="4005855"/>
            <a:ext cx="1186476" cy="128823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>
            <a:off x="5237544" y="4005855"/>
            <a:ext cx="1286886" cy="286665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595423" y="1297172"/>
            <a:ext cx="861133" cy="2616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100" dirty="0" err="1">
                <a:solidFill>
                  <a:srgbClr val="00FF00"/>
                </a:solidFill>
              </a:rPr>
              <a:t>dipole</a:t>
            </a:r>
            <a:r>
              <a:rPr lang="de-DE" sz="1100" dirty="0">
                <a:solidFill>
                  <a:srgbClr val="00FF00"/>
                </a:solidFill>
              </a:rPr>
              <a:t> </a:t>
            </a:r>
            <a:r>
              <a:rPr lang="de-DE" sz="1100" dirty="0" err="1">
                <a:solidFill>
                  <a:srgbClr val="00FF00"/>
                </a:solidFill>
              </a:rPr>
              <a:t>field</a:t>
            </a:r>
            <a:endParaRPr lang="de-DE" sz="1100" dirty="0">
              <a:solidFill>
                <a:srgbClr val="00FF00"/>
              </a:solidFill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1402960" y="1033705"/>
            <a:ext cx="758541" cy="2616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100" dirty="0">
                <a:solidFill>
                  <a:srgbClr val="FF3399"/>
                </a:solidFill>
              </a:rPr>
              <a:t>HV </a:t>
            </a:r>
            <a:r>
              <a:rPr lang="de-DE" sz="1100" dirty="0" err="1">
                <a:solidFill>
                  <a:srgbClr val="FF3399"/>
                </a:solidFill>
              </a:rPr>
              <a:t>ecool</a:t>
            </a:r>
            <a:endParaRPr lang="de-DE" sz="1100" dirty="0">
              <a:solidFill>
                <a:srgbClr val="FF3399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240462" y="2395808"/>
            <a:ext cx="1162498" cy="2616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100" dirty="0" err="1">
                <a:solidFill>
                  <a:srgbClr val="FFFF00"/>
                </a:solidFill>
              </a:rPr>
              <a:t>electron</a:t>
            </a:r>
            <a:r>
              <a:rPr lang="de-DE" sz="1100" dirty="0">
                <a:solidFill>
                  <a:srgbClr val="FFFF00"/>
                </a:solidFill>
              </a:rPr>
              <a:t> </a:t>
            </a:r>
            <a:r>
              <a:rPr lang="de-DE" sz="1100" dirty="0" err="1">
                <a:solidFill>
                  <a:srgbClr val="FFFF00"/>
                </a:solidFill>
              </a:rPr>
              <a:t>current</a:t>
            </a:r>
            <a:endParaRPr lang="de-DE" sz="1100" dirty="0">
              <a:solidFill>
                <a:srgbClr val="FFFF00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620268" y="1849666"/>
            <a:ext cx="811441" cy="2616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100" dirty="0" err="1">
                <a:solidFill>
                  <a:srgbClr val="3366CC"/>
                </a:solidFill>
              </a:rPr>
              <a:t>ioncurrent</a:t>
            </a:r>
            <a:endParaRPr lang="de-DE" sz="1100" dirty="0">
              <a:solidFill>
                <a:srgbClr val="3366CC"/>
              </a:solidFill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2780956" y="3578253"/>
            <a:ext cx="758143" cy="2462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000" b="1" dirty="0">
                <a:solidFill>
                  <a:srgbClr val="0033CC"/>
                </a:solidFill>
              </a:rPr>
              <a:t>45 </a:t>
            </a:r>
            <a:r>
              <a:rPr lang="de-DE" sz="1000" b="1" dirty="0" err="1">
                <a:solidFill>
                  <a:srgbClr val="0033CC"/>
                </a:solidFill>
              </a:rPr>
              <a:t>MeV</a:t>
            </a:r>
            <a:r>
              <a:rPr lang="de-DE" sz="1000" b="1" dirty="0">
                <a:solidFill>
                  <a:srgbClr val="0033CC"/>
                </a:solidFill>
              </a:rPr>
              <a:t>/u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2883879" y="4046299"/>
            <a:ext cx="666451" cy="2462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000" b="1" dirty="0">
                <a:solidFill>
                  <a:srgbClr val="0033CC"/>
                </a:solidFill>
              </a:rPr>
              <a:t>4 </a:t>
            </a:r>
            <a:r>
              <a:rPr lang="de-DE" sz="1000" b="1" dirty="0" err="1">
                <a:solidFill>
                  <a:srgbClr val="0033CC"/>
                </a:solidFill>
              </a:rPr>
              <a:t>MeV</a:t>
            </a:r>
            <a:r>
              <a:rPr lang="de-DE" sz="1000" b="1" dirty="0">
                <a:solidFill>
                  <a:srgbClr val="0033CC"/>
                </a:solidFill>
              </a:rPr>
              <a:t>/u</a:t>
            </a:r>
          </a:p>
        </p:txBody>
      </p:sp>
    </p:spTree>
    <p:extLst>
      <p:ext uri="{BB962C8B-B14F-4D97-AF65-F5344CB8AC3E}">
        <p14:creationId xmlns:p14="http://schemas.microsoft.com/office/powerpoint/2010/main" val="27756594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533" y="1002269"/>
            <a:ext cx="3857983" cy="1840685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594" y="2901505"/>
            <a:ext cx="3857646" cy="1984819"/>
          </a:xfrm>
          <a:prstGeom prst="rect">
            <a:avLst/>
          </a:prstGeom>
        </p:spPr>
      </p:pic>
      <p:sp>
        <p:nvSpPr>
          <p:cNvPr id="15" name="Ellipse 14"/>
          <p:cNvSpPr/>
          <p:nvPr/>
        </p:nvSpPr>
        <p:spPr>
          <a:xfrm>
            <a:off x="1998744" y="941346"/>
            <a:ext cx="1111250" cy="721172"/>
          </a:xfrm>
          <a:prstGeom prst="ellipse">
            <a:avLst/>
          </a:prstGeom>
          <a:noFill/>
          <a:ln w="190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6" name="Ellipse 15"/>
          <p:cNvSpPr/>
          <p:nvPr/>
        </p:nvSpPr>
        <p:spPr>
          <a:xfrm>
            <a:off x="809158" y="2188642"/>
            <a:ext cx="1111250" cy="721172"/>
          </a:xfrm>
          <a:prstGeom prst="ellipse">
            <a:avLst/>
          </a:prstGeom>
          <a:noFill/>
          <a:ln w="190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7" name="Ellipse 16"/>
          <p:cNvSpPr/>
          <p:nvPr/>
        </p:nvSpPr>
        <p:spPr>
          <a:xfrm>
            <a:off x="241234" y="2918123"/>
            <a:ext cx="1174816" cy="1869777"/>
          </a:xfrm>
          <a:prstGeom prst="ellipse">
            <a:avLst/>
          </a:prstGeom>
          <a:noFill/>
          <a:ln w="19050">
            <a:solidFill>
              <a:srgbClr val="00B05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8" name="Ellipse 17"/>
          <p:cNvSpPr/>
          <p:nvPr/>
        </p:nvSpPr>
        <p:spPr>
          <a:xfrm>
            <a:off x="1378768" y="2903771"/>
            <a:ext cx="1015181" cy="1869777"/>
          </a:xfrm>
          <a:prstGeom prst="ellipse">
            <a:avLst/>
          </a:prstGeom>
          <a:noFill/>
          <a:ln w="19050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9" name="Ellipse 18"/>
          <p:cNvSpPr/>
          <p:nvPr/>
        </p:nvSpPr>
        <p:spPr>
          <a:xfrm>
            <a:off x="3094990" y="1534889"/>
            <a:ext cx="1111250" cy="721172"/>
          </a:xfrm>
          <a:prstGeom prst="ellipse">
            <a:avLst/>
          </a:prstGeom>
          <a:noFill/>
          <a:ln w="19050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0" name="Ellipse 19"/>
          <p:cNvSpPr/>
          <p:nvPr/>
        </p:nvSpPr>
        <p:spPr>
          <a:xfrm>
            <a:off x="1945684" y="2178170"/>
            <a:ext cx="1111250" cy="721172"/>
          </a:xfrm>
          <a:prstGeom prst="ellipse">
            <a:avLst/>
          </a:prstGeom>
          <a:noFill/>
          <a:ln w="19050">
            <a:solidFill>
              <a:srgbClr val="7030A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cxnSp>
        <p:nvCxnSpPr>
          <p:cNvPr id="22" name="Gerade Verbindung mit Pfeil 21"/>
          <p:cNvCxnSpPr>
            <a:cxnSpLocks/>
            <a:stCxn id="20" idx="7"/>
          </p:cNvCxnSpPr>
          <p:nvPr/>
        </p:nvCxnSpPr>
        <p:spPr>
          <a:xfrm flipV="1">
            <a:off x="2894195" y="2036737"/>
            <a:ext cx="255455" cy="247046"/>
          </a:xfrm>
          <a:prstGeom prst="straightConnector1">
            <a:avLst/>
          </a:prstGeom>
          <a:ln w="19050">
            <a:solidFill>
              <a:srgbClr val="7030A0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>
            <a:cxnSpLocks/>
            <a:endCxn id="15" idx="3"/>
          </p:cNvCxnSpPr>
          <p:nvPr/>
        </p:nvCxnSpPr>
        <p:spPr>
          <a:xfrm flipV="1">
            <a:off x="1664983" y="1556905"/>
            <a:ext cx="496500" cy="672522"/>
          </a:xfrm>
          <a:prstGeom prst="straightConnector1">
            <a:avLst/>
          </a:prstGeom>
          <a:ln w="19050">
            <a:solidFill>
              <a:srgbClr val="339966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feld 28"/>
          <p:cNvSpPr txBox="1"/>
          <p:nvPr/>
        </p:nvSpPr>
        <p:spPr>
          <a:xfrm>
            <a:off x="4775849" y="1760194"/>
            <a:ext cx="3782587" cy="1384995"/>
          </a:xfrm>
          <a:prstGeom prst="rect">
            <a:avLst/>
          </a:prstGeom>
          <a:solidFill>
            <a:schemeClr val="accent1">
              <a:lumMod val="20000"/>
              <a:lumOff val="80000"/>
              <a:alpha val="40000"/>
            </a:schemeClr>
          </a:solidFill>
          <a:ln w="15875">
            <a:solidFill>
              <a:srgbClr val="003399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b="1" dirty="0" err="1">
                <a:solidFill>
                  <a:srgbClr val="003399"/>
                </a:solidFill>
              </a:rPr>
              <a:t>two</a:t>
            </a:r>
            <a:r>
              <a:rPr lang="de-DE" sz="1400" b="1" dirty="0">
                <a:solidFill>
                  <a:srgbClr val="003399"/>
                </a:solidFill>
              </a:rPr>
              <a:t> </a:t>
            </a:r>
            <a:r>
              <a:rPr lang="de-DE" sz="1400" b="1" dirty="0" err="1">
                <a:solidFill>
                  <a:srgbClr val="003399"/>
                </a:solidFill>
              </a:rPr>
              <a:t>pairs</a:t>
            </a:r>
            <a:r>
              <a:rPr lang="de-DE" sz="1400" b="1" dirty="0">
                <a:solidFill>
                  <a:srgbClr val="003399"/>
                </a:solidFill>
              </a:rPr>
              <a:t> </a:t>
            </a:r>
            <a:r>
              <a:rPr lang="de-DE" sz="1400" b="1" dirty="0" err="1">
                <a:solidFill>
                  <a:srgbClr val="003399"/>
                </a:solidFill>
              </a:rPr>
              <a:t>of</a:t>
            </a:r>
            <a:r>
              <a:rPr lang="de-DE" sz="1400" b="1" dirty="0">
                <a:solidFill>
                  <a:srgbClr val="003399"/>
                </a:solidFill>
              </a:rPr>
              <a:t> </a:t>
            </a:r>
            <a:r>
              <a:rPr lang="de-DE" sz="1400" b="1" dirty="0" err="1">
                <a:solidFill>
                  <a:srgbClr val="003399"/>
                </a:solidFill>
              </a:rPr>
              <a:t>coupled</a:t>
            </a:r>
            <a:r>
              <a:rPr lang="de-DE" sz="1400" b="1" dirty="0">
                <a:solidFill>
                  <a:srgbClr val="003399"/>
                </a:solidFill>
              </a:rPr>
              <a:t> </a:t>
            </a:r>
            <a:r>
              <a:rPr lang="de-DE" sz="1400" b="1" dirty="0" err="1">
                <a:solidFill>
                  <a:srgbClr val="003399"/>
                </a:solidFill>
              </a:rPr>
              <a:t>pattern</a:t>
            </a:r>
            <a:r>
              <a:rPr lang="de-DE" sz="1400" b="1" dirty="0">
                <a:solidFill>
                  <a:srgbClr val="003399"/>
                </a:solidFill>
              </a:rPr>
              <a:t>:</a:t>
            </a:r>
            <a:br>
              <a:rPr lang="de-DE" sz="1400" b="1" dirty="0">
                <a:solidFill>
                  <a:srgbClr val="003399"/>
                </a:solidFill>
              </a:rPr>
            </a:br>
            <a:r>
              <a:rPr lang="de-DE" sz="1400" b="1" dirty="0" err="1">
                <a:solidFill>
                  <a:srgbClr val="003399"/>
                </a:solidFill>
              </a:rPr>
              <a:t>possibility</a:t>
            </a:r>
            <a:r>
              <a:rPr lang="de-DE" sz="1400" b="1" dirty="0">
                <a:solidFill>
                  <a:srgbClr val="003399"/>
                </a:solidFill>
              </a:rPr>
              <a:t> </a:t>
            </a:r>
            <a:r>
              <a:rPr lang="de-DE" sz="1400" b="1" dirty="0" err="1">
                <a:solidFill>
                  <a:srgbClr val="003399"/>
                </a:solidFill>
              </a:rPr>
              <a:t>for</a:t>
            </a:r>
            <a:r>
              <a:rPr lang="de-DE" sz="1400" b="1" dirty="0">
                <a:solidFill>
                  <a:srgbClr val="003399"/>
                </a:solidFill>
              </a:rPr>
              <a:t> </a:t>
            </a:r>
            <a:r>
              <a:rPr lang="de-DE" sz="1400" b="1" dirty="0" err="1">
                <a:solidFill>
                  <a:srgbClr val="003399"/>
                </a:solidFill>
              </a:rPr>
              <a:t>storage</a:t>
            </a:r>
            <a:r>
              <a:rPr lang="de-DE" sz="1400" b="1" dirty="0">
                <a:solidFill>
                  <a:srgbClr val="003399"/>
                </a:solidFill>
              </a:rPr>
              <a:t> </a:t>
            </a:r>
            <a:r>
              <a:rPr lang="de-DE" sz="1400" b="1" dirty="0" err="1">
                <a:solidFill>
                  <a:srgbClr val="003399"/>
                </a:solidFill>
              </a:rPr>
              <a:t>of</a:t>
            </a:r>
            <a:r>
              <a:rPr lang="de-DE" sz="1400" b="1" dirty="0">
                <a:solidFill>
                  <a:srgbClr val="003399"/>
                </a:solidFill>
              </a:rPr>
              <a:t> different </a:t>
            </a:r>
            <a:r>
              <a:rPr lang="de-DE" sz="1400" b="1" dirty="0" err="1">
                <a:solidFill>
                  <a:srgbClr val="003399"/>
                </a:solidFill>
              </a:rPr>
              <a:t>ions</a:t>
            </a:r>
            <a:r>
              <a:rPr lang="de-DE" sz="1400" b="1" dirty="0">
                <a:solidFill>
                  <a:srgbClr val="003399"/>
                </a:solidFill>
              </a:rPr>
              <a:t> (same </a:t>
            </a:r>
            <a:r>
              <a:rPr lang="de-DE" sz="1400" b="1" dirty="0" err="1">
                <a:solidFill>
                  <a:srgbClr val="003399"/>
                </a:solidFill>
              </a:rPr>
              <a:t>rigidity</a:t>
            </a:r>
            <a:r>
              <a:rPr lang="de-DE" sz="1400" b="1" dirty="0">
                <a:solidFill>
                  <a:srgbClr val="003399"/>
                </a:solidFill>
              </a:rPr>
              <a:t>, but different </a:t>
            </a:r>
            <a:r>
              <a:rPr lang="de-DE" sz="1400" b="1" dirty="0" err="1">
                <a:solidFill>
                  <a:srgbClr val="003399"/>
                </a:solidFill>
              </a:rPr>
              <a:t>velocity</a:t>
            </a:r>
            <a:r>
              <a:rPr lang="de-DE" sz="1400" b="1" dirty="0">
                <a:solidFill>
                  <a:srgbClr val="003399"/>
                </a:solidFill>
              </a:rPr>
              <a:t>)</a:t>
            </a:r>
          </a:p>
          <a:p>
            <a:pPr algn="l"/>
            <a:endParaRPr lang="en-US" sz="1400" b="1" dirty="0">
              <a:solidFill>
                <a:srgbClr val="C00000"/>
              </a:solidFill>
              <a:sym typeface="Symbol" panose="05050102010706020507" pitchFamily="18" charset="2"/>
            </a:endParaRP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en-US" sz="1400" b="1" dirty="0">
                <a:solidFill>
                  <a:srgbClr val="C00000"/>
                </a:solidFill>
                <a:sym typeface="Symbol" panose="05050102010706020507" pitchFamily="18" charset="2"/>
              </a:rPr>
              <a:t> 	</a:t>
            </a:r>
            <a:r>
              <a:rPr lang="en-US" sz="1400" b="1" dirty="0" err="1">
                <a:solidFill>
                  <a:srgbClr val="C00000"/>
                </a:solidFill>
                <a:sym typeface="Symbol" panose="05050102010706020507" pitchFamily="18" charset="2"/>
              </a:rPr>
              <a:t>collissions</a:t>
            </a:r>
            <a:r>
              <a:rPr lang="en-US" sz="1400" b="1" dirty="0">
                <a:solidFill>
                  <a:srgbClr val="C00000"/>
                </a:solidFill>
                <a:sym typeface="Symbol" panose="05050102010706020507" pitchFamily="18" charset="2"/>
              </a:rPr>
              <a:t> of co-moving beams</a:t>
            </a:r>
          </a:p>
          <a:p>
            <a:r>
              <a:rPr lang="en-US" sz="1400" b="1" dirty="0">
                <a:solidFill>
                  <a:srgbClr val="C00000"/>
                </a:solidFill>
                <a:sym typeface="Symbol" panose="05050102010706020507" pitchFamily="18" charset="2"/>
              </a:rPr>
              <a:t>	(Ref.: </a:t>
            </a:r>
            <a:r>
              <a:rPr lang="en-US" sz="1400" b="1" dirty="0" err="1">
                <a:solidFill>
                  <a:srgbClr val="C00000"/>
                </a:solidFill>
                <a:sym typeface="Symbol" panose="05050102010706020507" pitchFamily="18" charset="2"/>
              </a:rPr>
              <a:t>Franzke</a:t>
            </a:r>
            <a:r>
              <a:rPr lang="en-US" sz="1400" b="1" dirty="0">
                <a:solidFill>
                  <a:srgbClr val="C00000"/>
                </a:solidFill>
                <a:sym typeface="Symbol" panose="05050102010706020507" pitchFamily="18" charset="2"/>
              </a:rPr>
              <a:t>, NIMB 24/25 (1987))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9F065E27-206A-4B83-B8E1-4A676C84E353}"/>
              </a:ext>
            </a:extLst>
          </p:cNvPr>
          <p:cNvSpPr txBox="1"/>
          <p:nvPr/>
        </p:nvSpPr>
        <p:spPr>
          <a:xfrm>
            <a:off x="4775850" y="3632304"/>
            <a:ext cx="3782587" cy="523220"/>
          </a:xfrm>
          <a:prstGeom prst="rect">
            <a:avLst/>
          </a:prstGeom>
          <a:solidFill>
            <a:schemeClr val="accent1">
              <a:lumMod val="20000"/>
              <a:lumOff val="80000"/>
              <a:alpha val="40000"/>
            </a:schemeClr>
          </a:solidFill>
          <a:ln w="15875">
            <a:solidFill>
              <a:srgbClr val="003399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de-DE" sz="1400" b="1" dirty="0" err="1">
                <a:solidFill>
                  <a:srgbClr val="003399"/>
                </a:solidFill>
                <a:sym typeface="Symbol" panose="05050102010706020507" pitchFamily="18" charset="2"/>
              </a:rPr>
              <a:t>possibility</a:t>
            </a:r>
            <a:r>
              <a:rPr lang="de-DE" sz="1400" b="1" dirty="0">
                <a:solidFill>
                  <a:srgbClr val="003399"/>
                </a:solidFill>
                <a:sym typeface="Symbol" panose="05050102010706020507" pitchFamily="18" charset="2"/>
              </a:rPr>
              <a:t> </a:t>
            </a:r>
            <a:r>
              <a:rPr lang="de-DE" sz="1400" b="1" dirty="0" err="1">
                <a:solidFill>
                  <a:srgbClr val="003399"/>
                </a:solidFill>
                <a:sym typeface="Symbol" panose="05050102010706020507" pitchFamily="18" charset="2"/>
              </a:rPr>
              <a:t>for</a:t>
            </a:r>
            <a:r>
              <a:rPr lang="de-DE" sz="1400" b="1" dirty="0">
                <a:solidFill>
                  <a:srgbClr val="003399"/>
                </a:solidFill>
                <a:sym typeface="Symbol" panose="05050102010706020507" pitchFamily="18" charset="2"/>
              </a:rPr>
              <a:t> parallel </a:t>
            </a:r>
            <a:r>
              <a:rPr lang="de-DE" sz="1400" b="1" dirty="0" err="1">
                <a:solidFill>
                  <a:srgbClr val="003399"/>
                </a:solidFill>
                <a:sym typeface="Symbol" panose="05050102010706020507" pitchFamily="18" charset="2"/>
              </a:rPr>
              <a:t>operation</a:t>
            </a:r>
            <a:r>
              <a:rPr lang="de-DE" sz="1400" b="1" dirty="0">
                <a:solidFill>
                  <a:srgbClr val="003399"/>
                </a:solidFill>
                <a:sym typeface="Symbol" panose="05050102010706020507" pitchFamily="18" charset="2"/>
              </a:rPr>
              <a:t> </a:t>
            </a:r>
            <a:r>
              <a:rPr lang="de-DE" sz="1400" b="1" dirty="0" err="1">
                <a:solidFill>
                  <a:srgbClr val="003399"/>
                </a:solidFill>
                <a:sym typeface="Symbol" panose="05050102010706020507" pitchFamily="18" charset="2"/>
              </a:rPr>
              <a:t>of</a:t>
            </a:r>
            <a:r>
              <a:rPr lang="de-DE" sz="1400" b="1" dirty="0">
                <a:solidFill>
                  <a:srgbClr val="003399"/>
                </a:solidFill>
                <a:sym typeface="Symbol" panose="05050102010706020507" pitchFamily="18" charset="2"/>
              </a:rPr>
              <a:t> ESR </a:t>
            </a:r>
            <a:r>
              <a:rPr lang="de-DE" sz="1400" b="1" dirty="0" err="1">
                <a:solidFill>
                  <a:srgbClr val="003399"/>
                </a:solidFill>
                <a:sym typeface="Symbol" panose="05050102010706020507" pitchFamily="18" charset="2"/>
              </a:rPr>
              <a:t>for</a:t>
            </a:r>
            <a:r>
              <a:rPr lang="de-DE" sz="1400" b="1" dirty="0">
                <a:solidFill>
                  <a:srgbClr val="003399"/>
                </a:solidFill>
                <a:sym typeface="Symbol" panose="05050102010706020507" pitchFamily="18" charset="2"/>
              </a:rPr>
              <a:t> multiple </a:t>
            </a:r>
            <a:r>
              <a:rPr lang="de-DE" sz="1400" b="1" dirty="0" err="1">
                <a:solidFill>
                  <a:srgbClr val="003399"/>
                </a:solidFill>
                <a:sym typeface="Symbol" panose="05050102010706020507" pitchFamily="18" charset="2"/>
              </a:rPr>
              <a:t>users</a:t>
            </a:r>
            <a:endParaRPr lang="de-DE" sz="1400" b="1" dirty="0">
              <a:solidFill>
                <a:srgbClr val="003399"/>
              </a:solidFill>
              <a:sym typeface="Symbol" panose="05050102010706020507" pitchFamily="18" charset="2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59FE2B7A-86E5-496A-8000-0F734D31514C}"/>
              </a:ext>
            </a:extLst>
          </p:cNvPr>
          <p:cNvSpPr txBox="1"/>
          <p:nvPr/>
        </p:nvSpPr>
        <p:spPr>
          <a:xfrm>
            <a:off x="241234" y="150661"/>
            <a:ext cx="5238578" cy="438582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l"/>
            <a:r>
              <a:rPr lang="en-US" sz="2400" b="1" dirty="0"/>
              <a:t> </a:t>
            </a:r>
            <a:r>
              <a:rPr lang="de-DE" sz="2400" b="1" dirty="0" err="1"/>
              <a:t>flexibilization</a:t>
            </a:r>
            <a:r>
              <a:rPr lang="de-DE" sz="2400" b="1" dirty="0"/>
              <a:t> </a:t>
            </a:r>
            <a:r>
              <a:rPr lang="de-DE" sz="2400" b="1" dirty="0" err="1"/>
              <a:t>of</a:t>
            </a:r>
            <a:r>
              <a:rPr lang="de-DE" sz="2400" b="1" dirty="0"/>
              <a:t>  ESR </a:t>
            </a:r>
            <a:r>
              <a:rPr lang="de-DE" sz="2400" b="1" dirty="0" err="1"/>
              <a:t>operation</a:t>
            </a:r>
            <a:endParaRPr lang="de-DE" sz="2400" b="1" dirty="0"/>
          </a:p>
        </p:txBody>
      </p:sp>
    </p:spTree>
    <p:extLst>
      <p:ext uri="{BB962C8B-B14F-4D97-AF65-F5344CB8AC3E}">
        <p14:creationId xmlns:p14="http://schemas.microsoft.com/office/powerpoint/2010/main" val="15441164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E97FE168-BC23-40E6-959F-7AA0FF21A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794" y="1376116"/>
            <a:ext cx="3415468" cy="1769105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649A5B8D-D4DE-4D89-A9F5-B4C8F646C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5486" y="1338812"/>
            <a:ext cx="3468413" cy="180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73252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65EF8D8-543A-4F83-91FB-9A3FFE8D77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71" y="994711"/>
            <a:ext cx="3468414" cy="19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13A8E4D-1777-4C8A-9A12-575FEAA01C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120" y="994711"/>
            <a:ext cx="3468415" cy="19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BE52A052-91C8-42F5-878D-7E0C362A41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119" y="3018591"/>
            <a:ext cx="3468416" cy="193003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341800A4-5E7E-4704-8D7B-C1023C6C5C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899" y="3018591"/>
            <a:ext cx="3431175" cy="193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0405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5258D5F-2B36-B39E-72FB-513CB4F9968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596233" y="126396"/>
            <a:ext cx="2994255" cy="451716"/>
          </a:xfrm>
        </p:spPr>
        <p:txBody>
          <a:bodyPr/>
          <a:lstStyle/>
          <a:p>
            <a:pPr marL="0" indent="0">
              <a:buNone/>
            </a:pPr>
            <a:r>
              <a:rPr lang="de-DE" sz="2400" b="1" dirty="0"/>
              <a:t>Upgrade Optionen</a:t>
            </a:r>
            <a:endParaRPr lang="fr-DE" sz="2400" b="1" dirty="0"/>
          </a:p>
        </p:txBody>
      </p:sp>
      <p:sp>
        <p:nvSpPr>
          <p:cNvPr id="2" name="Textfeld 1"/>
          <p:cNvSpPr txBox="1"/>
          <p:nvPr/>
        </p:nvSpPr>
        <p:spPr>
          <a:xfrm>
            <a:off x="36571" y="955965"/>
            <a:ext cx="3887722" cy="369332"/>
          </a:xfrm>
          <a:prstGeom prst="rect">
            <a:avLst/>
          </a:prstGeom>
          <a:solidFill>
            <a:srgbClr val="FFFFCC"/>
          </a:solidFill>
          <a:ln w="12700"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b="1" dirty="0"/>
              <a:t>1 Extraktions-Kicker für CRYRING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234" y="2354014"/>
            <a:ext cx="3998423" cy="2219162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897118" y="906087"/>
            <a:ext cx="53556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der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Anfangsphase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des ESR-CRYRING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Projektes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(2014):</a:t>
            </a:r>
            <a:b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 beam extraction from ESR to CRYRING is employing a sophisticated scheme  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Symbol"/>
              </a:rPr>
              <a:t>with a  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distorted closed orbit for the circulating beam before extraction to CRYRING</a:t>
            </a:r>
            <a:b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consequence: </a:t>
            </a:r>
            <a:r>
              <a:rPr lang="en-US" sz="14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cooling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during extraction, risk of unacceptable heating and emittance growth, particularly for highly charged ions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1350553" y="3667494"/>
            <a:ext cx="965329" cy="21544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800" b="1" dirty="0">
                <a:solidFill>
                  <a:srgbClr val="002060"/>
                </a:solidFill>
              </a:rPr>
              <a:t>Injektionskicker</a:t>
            </a:r>
          </a:p>
        </p:txBody>
      </p:sp>
      <p:cxnSp>
        <p:nvCxnSpPr>
          <p:cNvPr id="10" name="Gerade Verbindung mit Pfeil 9"/>
          <p:cNvCxnSpPr/>
          <p:nvPr/>
        </p:nvCxnSpPr>
        <p:spPr>
          <a:xfrm>
            <a:off x="1833217" y="3841373"/>
            <a:ext cx="91372" cy="24017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8021783" y="4011339"/>
            <a:ext cx="889892" cy="276999"/>
          </a:xfrm>
          <a:prstGeom prst="rect">
            <a:avLst/>
          </a:prstGeom>
          <a:solidFill>
            <a:srgbClr val="CCFFCC">
              <a:alpha val="60000"/>
            </a:srgbClr>
          </a:solidFill>
        </p:spPr>
        <p:txBody>
          <a:bodyPr wrap="square" rtlCol="0">
            <a:spAutoFit/>
          </a:bodyPr>
          <a:lstStyle/>
          <a:p>
            <a:pPr>
              <a:buNone/>
            </a:pPr>
            <a:r>
              <a:rPr lang="de-DE" sz="1200" i="1" dirty="0">
                <a:solidFill>
                  <a:srgbClr val="006600"/>
                </a:solidFill>
              </a:rPr>
              <a:t>S. Litvinov</a:t>
            </a:r>
            <a:endParaRPr lang="en-US" sz="1200" i="1" dirty="0">
              <a:solidFill>
                <a:srgbClr val="006600"/>
              </a:solidFill>
            </a:endParaRPr>
          </a:p>
        </p:txBody>
      </p:sp>
      <p:pic>
        <p:nvPicPr>
          <p:cNvPr id="4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84" y="1433781"/>
            <a:ext cx="2402183" cy="3148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9003" y="2348076"/>
            <a:ext cx="1422738" cy="95927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6232" y="3291525"/>
            <a:ext cx="2123906" cy="1307794"/>
          </a:xfrm>
          <a:prstGeom prst="rect">
            <a:avLst/>
          </a:prstGeom>
        </p:spPr>
      </p:pic>
      <p:cxnSp>
        <p:nvCxnSpPr>
          <p:cNvPr id="12" name="Gerade Verbindung mit Pfeil 11"/>
          <p:cNvCxnSpPr/>
          <p:nvPr/>
        </p:nvCxnSpPr>
        <p:spPr>
          <a:xfrm flipH="1" flipV="1">
            <a:off x="1042999" y="2014820"/>
            <a:ext cx="1224849" cy="2676357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hteck 22"/>
          <p:cNvSpPr/>
          <p:nvPr/>
        </p:nvSpPr>
        <p:spPr>
          <a:xfrm>
            <a:off x="3953443" y="955965"/>
            <a:ext cx="5168503" cy="1293808"/>
          </a:xfrm>
          <a:prstGeom prst="rect">
            <a:avLst/>
          </a:prstGeom>
          <a:noFill/>
          <a:ln w="1905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/>
        </p:nvSpPr>
        <p:spPr>
          <a:xfrm>
            <a:off x="500097" y="4260136"/>
            <a:ext cx="1370888" cy="369332"/>
          </a:xfrm>
          <a:prstGeom prst="rect">
            <a:avLst/>
          </a:prstGeom>
          <a:solidFill>
            <a:schemeClr val="bg1"/>
          </a:solidFill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900" dirty="0">
                <a:solidFill>
                  <a:srgbClr val="0070C0"/>
                </a:solidFill>
              </a:rPr>
              <a:t>existierender Kicker</a:t>
            </a:r>
            <a:br>
              <a:rPr lang="de-DE" sz="900" dirty="0">
                <a:solidFill>
                  <a:srgbClr val="0070C0"/>
                </a:solidFill>
              </a:rPr>
            </a:br>
            <a:r>
              <a:rPr lang="de-DE" sz="900" dirty="0">
                <a:solidFill>
                  <a:srgbClr val="0070C0"/>
                </a:solidFill>
              </a:rPr>
              <a:t>Injektion, </a:t>
            </a:r>
            <a:r>
              <a:rPr lang="de-DE" sz="900" dirty="0" err="1">
                <a:solidFill>
                  <a:srgbClr val="0070C0"/>
                </a:solidFill>
              </a:rPr>
              <a:t>Extr</a:t>
            </a:r>
            <a:r>
              <a:rPr lang="de-DE" sz="900" dirty="0">
                <a:solidFill>
                  <a:srgbClr val="0070C0"/>
                </a:solidFill>
              </a:rPr>
              <a:t>. HITRAP</a:t>
            </a:r>
          </a:p>
        </p:txBody>
      </p:sp>
      <p:cxnSp>
        <p:nvCxnSpPr>
          <p:cNvPr id="26" name="Gerade Verbindung mit Pfeil 25"/>
          <p:cNvCxnSpPr/>
          <p:nvPr/>
        </p:nvCxnSpPr>
        <p:spPr>
          <a:xfrm flipV="1">
            <a:off x="1439179" y="4096068"/>
            <a:ext cx="99489" cy="218845"/>
          </a:xfrm>
          <a:prstGeom prst="straightConnector1">
            <a:avLst/>
          </a:prstGeom>
          <a:ln w="19050">
            <a:solidFill>
              <a:srgbClr val="0070C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Gleichschenkliges Dreieck 27"/>
          <p:cNvSpPr/>
          <p:nvPr/>
        </p:nvSpPr>
        <p:spPr>
          <a:xfrm rot="10800000">
            <a:off x="3557847" y="2323167"/>
            <a:ext cx="928647" cy="282262"/>
          </a:xfrm>
          <a:prstGeom prst="triangl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0" name="Textfeld 19"/>
          <p:cNvSpPr txBox="1"/>
          <p:nvPr/>
        </p:nvSpPr>
        <p:spPr>
          <a:xfrm>
            <a:off x="2439067" y="2270135"/>
            <a:ext cx="1800000" cy="830997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200" b="1" dirty="0"/>
              <a:t>aktuelle Kammer für</a:t>
            </a:r>
            <a:br>
              <a:rPr lang="de-DE" sz="1200" b="1" dirty="0"/>
            </a:br>
            <a:r>
              <a:rPr lang="de-DE" sz="1200" b="1" dirty="0"/>
              <a:t>langsame Extraktion mit zwei Septa</a:t>
            </a:r>
            <a:br>
              <a:rPr lang="de-DE" sz="1200" b="1" dirty="0"/>
            </a:br>
            <a:r>
              <a:rPr lang="de-DE" sz="1200" b="1" dirty="0"/>
              <a:t>im Nordbogen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10946" y="4624226"/>
            <a:ext cx="9066550" cy="338554"/>
          </a:xfrm>
          <a:prstGeom prst="rect">
            <a:avLst/>
          </a:prstGeom>
          <a:solidFill>
            <a:srgbClr val="66CCFF">
              <a:alpha val="20000"/>
            </a:srgbClr>
          </a:solidFill>
          <a:ln w="19050">
            <a:solidFill>
              <a:srgbClr val="00B05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600" dirty="0">
                <a:solidFill>
                  <a:srgbClr val="008000"/>
                </a:solidFill>
              </a:rPr>
              <a:t>Lösung: dedizierter Extraktionskicker im Norden des ESR, dadurch zusätzlich frei werdender Platz</a:t>
            </a:r>
          </a:p>
        </p:txBody>
      </p:sp>
    </p:spTree>
    <p:extLst>
      <p:ext uri="{BB962C8B-B14F-4D97-AF65-F5344CB8AC3E}">
        <p14:creationId xmlns:p14="http://schemas.microsoft.com/office/powerpoint/2010/main" val="40939835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9F02A5EC-9200-4CCF-A071-29E3995978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146" y="2139658"/>
            <a:ext cx="3907187" cy="203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E2D40FE-9A04-428E-8D6F-C9AB58B91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2944" y="2139658"/>
            <a:ext cx="3532910" cy="2035812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85B96503-BB11-47EF-990F-B76393F62501}"/>
              </a:ext>
            </a:extLst>
          </p:cNvPr>
          <p:cNvSpPr txBox="1"/>
          <p:nvPr/>
        </p:nvSpPr>
        <p:spPr>
          <a:xfrm>
            <a:off x="5780448" y="1388225"/>
            <a:ext cx="1697901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Stripper </a:t>
            </a:r>
            <a:r>
              <a:rPr lang="de-DE" dirty="0" err="1"/>
              <a:t>thema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881645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5258D5F-2B36-B39E-72FB-513CB4F9968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98763" y="130176"/>
            <a:ext cx="3408218" cy="451716"/>
          </a:xfrm>
        </p:spPr>
        <p:txBody>
          <a:bodyPr/>
          <a:lstStyle/>
          <a:p>
            <a:pPr marL="0" indent="0">
              <a:buNone/>
            </a:pPr>
            <a:r>
              <a:rPr lang="de-DE" sz="2400" b="1" dirty="0"/>
              <a:t>Aktuelle Upgrades </a:t>
            </a:r>
            <a:endParaRPr lang="fr-DE" sz="2400" b="1" dirty="0"/>
          </a:p>
        </p:txBody>
      </p:sp>
      <p:sp>
        <p:nvSpPr>
          <p:cNvPr id="2" name="Textfeld 1"/>
          <p:cNvSpPr txBox="1"/>
          <p:nvPr/>
        </p:nvSpPr>
        <p:spPr>
          <a:xfrm>
            <a:off x="498763" y="1019708"/>
            <a:ext cx="8186921" cy="406265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/>
              <a:t>1  Vakuumverbesserung: 	vollständiger Ersatz der </a:t>
            </a:r>
            <a:r>
              <a:rPr lang="de-DE" dirty="0" err="1"/>
              <a:t>Ionengetterpumpen</a:t>
            </a:r>
            <a:r>
              <a:rPr lang="de-DE" dirty="0"/>
              <a:t> </a:t>
            </a:r>
            <a:br>
              <a:rPr lang="de-DE" dirty="0"/>
            </a:br>
            <a:r>
              <a:rPr lang="de-DE" dirty="0"/>
              <a:t>						Ersatz der </a:t>
            </a:r>
            <a:r>
              <a:rPr lang="de-DE" dirty="0" err="1"/>
              <a:t>Ti</a:t>
            </a:r>
            <a:r>
              <a:rPr lang="de-DE" dirty="0"/>
              <a:t>-Sublimatoren durch NEG-Module</a:t>
            </a:r>
            <a:br>
              <a:rPr lang="de-DE" dirty="0"/>
            </a:br>
            <a:r>
              <a:rPr lang="de-DE" dirty="0"/>
              <a:t>						weitere Ersatzbeschaffungen sind zu erwarten</a:t>
            </a:r>
          </a:p>
          <a:p>
            <a:pPr algn="l"/>
            <a:endParaRPr lang="de-DE" sz="1200" dirty="0"/>
          </a:p>
          <a:p>
            <a:pPr marL="342900" indent="-342900" algn="l">
              <a:buAutoNum type="arabicPlain" startAt="2"/>
            </a:pPr>
            <a:r>
              <a:rPr lang="de-DE" dirty="0"/>
              <a:t>neue Hochspannungsgeräte für Elektronenkühler</a:t>
            </a:r>
          </a:p>
          <a:p>
            <a:pPr algn="l"/>
            <a:br>
              <a:rPr lang="de-DE" sz="1200" dirty="0"/>
            </a:br>
            <a:r>
              <a:rPr lang="de-DE" dirty="0"/>
              <a:t>3  Beschaffung neuer Stromversorgungen</a:t>
            </a:r>
          </a:p>
          <a:p>
            <a:pPr algn="l"/>
            <a:endParaRPr lang="de-DE" sz="1200" dirty="0"/>
          </a:p>
          <a:p>
            <a:pPr algn="l"/>
            <a:r>
              <a:rPr lang="de-DE" dirty="0"/>
              <a:t>4  Beschaffung von Messgeräten für Remotebetrieb (FCC)</a:t>
            </a:r>
          </a:p>
          <a:p>
            <a:pPr algn="l"/>
            <a:endParaRPr lang="de-DE" sz="1200" dirty="0"/>
          </a:p>
          <a:p>
            <a:pPr algn="l"/>
            <a:r>
              <a:rPr lang="de-DE" dirty="0"/>
              <a:t>5  Umrüstung aller Geräte auf SCUs erforderlich,</a:t>
            </a:r>
            <a:br>
              <a:rPr lang="de-DE" dirty="0"/>
            </a:br>
            <a:r>
              <a:rPr lang="de-DE" dirty="0"/>
              <a:t>    erlaubt flexibleren Betrieb und komplexere Betriebsabläufe (Patterns) </a:t>
            </a:r>
          </a:p>
          <a:p>
            <a:pPr algn="l"/>
            <a:endParaRPr lang="de-DE" sz="1200" dirty="0"/>
          </a:p>
          <a:p>
            <a:pPr algn="l"/>
            <a:r>
              <a:rPr lang="de-DE" dirty="0"/>
              <a:t>6  Archivierung relevanter Daten sollte mit Priorität verfügbar gemacht werden,</a:t>
            </a:r>
            <a:br>
              <a:rPr lang="de-DE" dirty="0"/>
            </a:br>
            <a:r>
              <a:rPr lang="de-DE" dirty="0"/>
              <a:t>    insbesondere auch für die Nutzer</a:t>
            </a:r>
          </a:p>
          <a:p>
            <a:pPr algn="l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476493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71861" y="965470"/>
            <a:ext cx="4412610" cy="58477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ctr"/>
            <a:r>
              <a:rPr lang="de-DE" sz="1600" dirty="0" err="1"/>
              <a:t>repair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electron</a:t>
            </a:r>
            <a:r>
              <a:rPr lang="de-DE" sz="1600" dirty="0"/>
              <a:t> cooler </a:t>
            </a:r>
            <a:r>
              <a:rPr lang="de-DE" sz="1600" dirty="0" err="1"/>
              <a:t>drift</a:t>
            </a:r>
            <a:r>
              <a:rPr lang="de-DE" sz="1600" dirty="0"/>
              <a:t> </a:t>
            </a:r>
            <a:r>
              <a:rPr lang="de-DE" sz="1600" dirty="0" err="1"/>
              <a:t>tube</a:t>
            </a:r>
            <a:r>
              <a:rPr lang="de-DE" sz="1600" dirty="0"/>
              <a:t> in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cooling</a:t>
            </a:r>
            <a:r>
              <a:rPr lang="de-DE" sz="1600" dirty="0"/>
              <a:t> </a:t>
            </a:r>
            <a:r>
              <a:rPr lang="de-DE" sz="1600" dirty="0" err="1"/>
              <a:t>solenoid</a:t>
            </a:r>
            <a:endParaRPr lang="de-DE" sz="16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462BDE3-CDE9-459A-85D2-1394BA2D0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381058" y="2177705"/>
            <a:ext cx="3199955" cy="211849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9929B8E4-5355-4413-9F7C-FDBA94DCC7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790936" y="2349604"/>
            <a:ext cx="3199957" cy="177469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FA00378-5C16-4679-B843-51E9963695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284" y="1002528"/>
            <a:ext cx="1390564" cy="185408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EE3FC74A-3C7C-4317-8822-ED05CFA64B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7796" y="1034662"/>
            <a:ext cx="2386420" cy="178981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40D1263-5C2D-4267-9733-4AE23FE033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65737" y="2920409"/>
            <a:ext cx="3260652" cy="1980316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68628E2F-21BD-473B-8543-27405FEF9AB8}"/>
              </a:ext>
            </a:extLst>
          </p:cNvPr>
          <p:cNvSpPr txBox="1"/>
          <p:nvPr/>
        </p:nvSpPr>
        <p:spPr>
          <a:xfrm>
            <a:off x="257884" y="227236"/>
            <a:ext cx="6266064" cy="392415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ctr"/>
            <a:r>
              <a:rPr lang="de-DE" sz="2100" b="1" dirty="0"/>
              <a:t>Shutdown </a:t>
            </a:r>
            <a:r>
              <a:rPr lang="de-DE" sz="2100" b="1" dirty="0" err="1"/>
              <a:t>work</a:t>
            </a:r>
            <a:r>
              <a:rPr lang="de-DE" sz="2100" b="1" dirty="0"/>
              <a:t> Juli 2022 </a:t>
            </a:r>
            <a:r>
              <a:rPr lang="de-DE" sz="2100" b="1" dirty="0" err="1"/>
              <a:t>to</a:t>
            </a:r>
            <a:r>
              <a:rPr lang="de-DE" sz="2100" b="1" dirty="0"/>
              <a:t> </a:t>
            </a:r>
            <a:r>
              <a:rPr lang="de-DE" sz="2100" b="1" dirty="0" err="1"/>
              <a:t>February</a:t>
            </a:r>
            <a:r>
              <a:rPr lang="de-DE" sz="2100" b="1" dirty="0"/>
              <a:t> 2024 </a:t>
            </a:r>
          </a:p>
        </p:txBody>
      </p:sp>
    </p:spTree>
    <p:extLst>
      <p:ext uri="{BB962C8B-B14F-4D97-AF65-F5344CB8AC3E}">
        <p14:creationId xmlns:p14="http://schemas.microsoft.com/office/powerpoint/2010/main" val="1289338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043CCF23-000A-42AD-8D42-3E59DF9CF35B}"/>
              </a:ext>
            </a:extLst>
          </p:cNvPr>
          <p:cNvSpPr txBox="1"/>
          <p:nvPr/>
        </p:nvSpPr>
        <p:spPr>
          <a:xfrm>
            <a:off x="159674" y="189261"/>
            <a:ext cx="6266064" cy="392415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ctr"/>
            <a:r>
              <a:rPr lang="de-DE" sz="2100" b="1" dirty="0" err="1"/>
              <a:t>Recomissioning</a:t>
            </a:r>
            <a:r>
              <a:rPr lang="de-DE" sz="2100" b="1" dirty="0"/>
              <a:t> </a:t>
            </a:r>
            <a:r>
              <a:rPr lang="de-DE" sz="2100" b="1" dirty="0" err="1"/>
              <a:t>without</a:t>
            </a:r>
            <a:r>
              <a:rPr lang="de-DE" sz="2100" b="1" dirty="0"/>
              <a:t> </a:t>
            </a:r>
            <a:r>
              <a:rPr lang="de-DE" sz="2100" b="1" dirty="0" err="1"/>
              <a:t>any</a:t>
            </a:r>
            <a:r>
              <a:rPr lang="de-DE" sz="2100" b="1" dirty="0"/>
              <a:t> </a:t>
            </a:r>
            <a:r>
              <a:rPr lang="de-DE" sz="2100" b="1" dirty="0" err="1"/>
              <a:t>problems</a:t>
            </a:r>
            <a:endParaRPr lang="de-DE" sz="2100" b="1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F98C899B-0BBA-49AF-8F93-EE31C7D7D9DC}"/>
              </a:ext>
            </a:extLst>
          </p:cNvPr>
          <p:cNvSpPr txBox="1"/>
          <p:nvPr/>
        </p:nvSpPr>
        <p:spPr>
          <a:xfrm>
            <a:off x="101617" y="1002089"/>
            <a:ext cx="7957115" cy="280076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02/07/2024 all </a:t>
            </a:r>
            <a:r>
              <a:rPr lang="de-DE" sz="1600" dirty="0" err="1"/>
              <a:t>shutdown</a:t>
            </a:r>
            <a:r>
              <a:rPr lang="de-DE" sz="1600" dirty="0"/>
              <a:t> </a:t>
            </a:r>
            <a:r>
              <a:rPr lang="de-DE" sz="1600" dirty="0" err="1"/>
              <a:t>work</a:t>
            </a:r>
            <a:r>
              <a:rPr lang="de-DE" sz="1600" dirty="0"/>
              <a:t> </a:t>
            </a:r>
            <a:r>
              <a:rPr lang="de-DE" sz="1600" dirty="0" err="1"/>
              <a:t>finished</a:t>
            </a: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/>
              <a:t>electron</a:t>
            </a:r>
            <a:r>
              <a:rPr lang="de-DE" sz="1600" dirty="0"/>
              <a:t> cooler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/>
              <a:t>02/09/24 </a:t>
            </a:r>
            <a:r>
              <a:rPr lang="de-DE" sz="1600" dirty="0" err="1"/>
              <a:t>electron</a:t>
            </a:r>
            <a:r>
              <a:rPr lang="de-DE" sz="1600" dirty="0"/>
              <a:t> cooler HV </a:t>
            </a:r>
            <a:r>
              <a:rPr lang="de-DE" sz="1600" dirty="0" err="1"/>
              <a:t>comissioned</a:t>
            </a:r>
            <a:r>
              <a:rPr lang="de-DE" sz="1600" dirty="0"/>
              <a:t> and </a:t>
            </a:r>
            <a:r>
              <a:rPr lang="de-DE" sz="1600" dirty="0" err="1"/>
              <a:t>system</a:t>
            </a:r>
            <a:r>
              <a:rPr lang="de-DE" sz="1600" dirty="0"/>
              <a:t> fully operational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/>
              <a:t>02/14/24 </a:t>
            </a:r>
            <a:r>
              <a:rPr lang="de-DE" sz="1600" dirty="0" err="1"/>
              <a:t>comissioning</a:t>
            </a:r>
            <a:r>
              <a:rPr lang="de-DE" sz="1600" dirty="0"/>
              <a:t> </a:t>
            </a:r>
            <a:r>
              <a:rPr lang="de-DE" sz="1600" dirty="0" err="1"/>
              <a:t>with</a:t>
            </a:r>
            <a:r>
              <a:rPr lang="de-DE" sz="1600" dirty="0"/>
              <a:t> beam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/>
              <a:t>02/21/24 beam </a:t>
            </a:r>
            <a:r>
              <a:rPr lang="de-DE" sz="1600" dirty="0" err="1"/>
              <a:t>delivered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HITRAP (</a:t>
            </a:r>
            <a:r>
              <a:rPr lang="de-DE" sz="1600" dirty="0" err="1"/>
              <a:t>electron</a:t>
            </a:r>
            <a:r>
              <a:rPr lang="de-DE" sz="1600" dirty="0"/>
              <a:t> </a:t>
            </a:r>
            <a:r>
              <a:rPr lang="de-DE" sz="1600" dirty="0" err="1"/>
              <a:t>cooled</a:t>
            </a:r>
            <a:r>
              <a:rPr lang="de-DE" sz="1600" dirty="0"/>
              <a:t>, </a:t>
            </a:r>
            <a:r>
              <a:rPr lang="de-DE" sz="1600" dirty="0" err="1"/>
              <a:t>decelarated</a:t>
            </a:r>
            <a:r>
              <a:rPr lang="de-DE" sz="1600" dirty="0"/>
              <a:t>, </a:t>
            </a:r>
            <a:r>
              <a:rPr lang="de-DE" sz="1600" dirty="0" err="1"/>
              <a:t>extracted</a:t>
            </a:r>
            <a:r>
              <a:rPr lang="de-DE" sz="16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/>
              <a:t>stochastic</a:t>
            </a:r>
            <a:r>
              <a:rPr lang="de-DE" sz="1600" dirty="0"/>
              <a:t> </a:t>
            </a:r>
            <a:r>
              <a:rPr lang="de-DE" sz="1600" dirty="0" err="1"/>
              <a:t>cooling</a:t>
            </a:r>
            <a:endParaRPr lang="de-DE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/>
              <a:t>end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february</a:t>
            </a:r>
            <a:r>
              <a:rPr lang="de-DE" sz="1600" dirty="0"/>
              <a:t> 24: </a:t>
            </a:r>
            <a:r>
              <a:rPr lang="de-DE" sz="1600" dirty="0" err="1"/>
              <a:t>recomissioning</a:t>
            </a:r>
            <a:r>
              <a:rPr lang="de-DE" sz="1600" dirty="0"/>
              <a:t>, all </a:t>
            </a:r>
            <a:r>
              <a:rPr lang="de-DE" sz="1600" dirty="0" err="1"/>
              <a:t>electrodes</a:t>
            </a:r>
            <a:r>
              <a:rPr lang="de-DE" sz="1600" dirty="0"/>
              <a:t> operational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de-DE" sz="1600" dirty="0"/>
              <a:t>June 24: </a:t>
            </a:r>
            <a:r>
              <a:rPr lang="de-DE" sz="1600" dirty="0" err="1"/>
              <a:t>successfull</a:t>
            </a:r>
            <a:r>
              <a:rPr lang="de-DE" sz="1600" dirty="0"/>
              <a:t> stacking </a:t>
            </a:r>
            <a:r>
              <a:rPr lang="de-DE" sz="1600" dirty="0" err="1"/>
              <a:t>with</a:t>
            </a:r>
            <a:r>
              <a:rPr lang="de-DE" sz="1600" dirty="0"/>
              <a:t> </a:t>
            </a:r>
            <a:r>
              <a:rPr lang="de-DE" sz="1600" dirty="0" err="1"/>
              <a:t>stochastic</a:t>
            </a:r>
            <a:r>
              <a:rPr lang="de-DE" sz="1600" dirty="0"/>
              <a:t> </a:t>
            </a:r>
            <a:r>
              <a:rPr lang="de-DE" sz="1600" dirty="0" err="1"/>
              <a:t>cooling</a:t>
            </a: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/>
              <a:t>pole </a:t>
            </a:r>
            <a:r>
              <a:rPr lang="de-DE" sz="1600" dirty="0" err="1"/>
              <a:t>face</a:t>
            </a:r>
            <a:r>
              <a:rPr lang="de-DE" sz="1600" dirty="0"/>
              <a:t> </a:t>
            </a:r>
            <a:r>
              <a:rPr lang="de-DE" sz="1600" dirty="0" err="1"/>
              <a:t>winding</a:t>
            </a:r>
            <a:r>
              <a:rPr lang="de-DE" sz="1600" dirty="0"/>
              <a:t> operational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/>
              <a:t>ionization</a:t>
            </a:r>
            <a:r>
              <a:rPr lang="de-DE" sz="1600" dirty="0"/>
              <a:t> </a:t>
            </a:r>
            <a:r>
              <a:rPr lang="de-DE" sz="1600" dirty="0" err="1"/>
              <a:t>profile</a:t>
            </a:r>
            <a:r>
              <a:rPr lang="de-DE" sz="1600" dirty="0"/>
              <a:t> monitor </a:t>
            </a:r>
            <a:r>
              <a:rPr lang="de-DE" sz="1600" dirty="0" err="1"/>
              <a:t>working</a:t>
            </a: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600" dirty="0" err="1"/>
              <a:t>best</a:t>
            </a:r>
            <a:r>
              <a:rPr lang="de-DE" sz="1600" dirty="0"/>
              <a:t> </a:t>
            </a:r>
            <a:r>
              <a:rPr lang="de-DE" sz="1600" dirty="0" err="1"/>
              <a:t>vacuum</a:t>
            </a:r>
            <a:r>
              <a:rPr lang="de-DE" sz="1600" dirty="0"/>
              <a:t> </a:t>
            </a:r>
            <a:r>
              <a:rPr lang="de-DE" sz="1600" dirty="0" err="1"/>
              <a:t>conditions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last 10 </a:t>
            </a:r>
            <a:r>
              <a:rPr lang="de-DE" sz="1600" dirty="0" err="1"/>
              <a:t>years</a:t>
            </a:r>
            <a:endParaRPr lang="de-DE" sz="16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E682C27D-AE56-4E6A-93E1-8EFA26285409}"/>
              </a:ext>
            </a:extLst>
          </p:cNvPr>
          <p:cNvSpPr txBox="1"/>
          <p:nvPr/>
        </p:nvSpPr>
        <p:spPr>
          <a:xfrm>
            <a:off x="159674" y="3914264"/>
            <a:ext cx="8687058" cy="92333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ctr"/>
            <a:r>
              <a:rPr lang="de-DE" dirty="0" err="1"/>
              <a:t>despite</a:t>
            </a:r>
            <a:r>
              <a:rPr lang="de-DE" dirty="0"/>
              <a:t> </a:t>
            </a:r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 dirty="0" err="1"/>
              <a:t>complications</a:t>
            </a:r>
            <a:r>
              <a:rPr lang="de-DE" dirty="0"/>
              <a:t> and </a:t>
            </a:r>
            <a:r>
              <a:rPr lang="de-DE" dirty="0" err="1"/>
              <a:t>necessary</a:t>
            </a:r>
            <a:r>
              <a:rPr lang="de-DE" dirty="0"/>
              <a:t> </a:t>
            </a:r>
            <a:r>
              <a:rPr lang="de-DE" dirty="0" err="1"/>
              <a:t>adjustments</a:t>
            </a:r>
            <a:r>
              <a:rPr lang="de-DE" dirty="0"/>
              <a:t> in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shutdown</a:t>
            </a:r>
            <a:r>
              <a:rPr lang="de-DE" dirty="0"/>
              <a:t> </a:t>
            </a:r>
            <a:r>
              <a:rPr lang="de-DE" dirty="0" err="1"/>
              <a:t>schedule</a:t>
            </a:r>
            <a:r>
              <a:rPr lang="de-DE" dirty="0"/>
              <a:t>: </a:t>
            </a:r>
          </a:p>
          <a:p>
            <a:pPr algn="ctr"/>
            <a:r>
              <a:rPr lang="de-DE" dirty="0"/>
              <a:t>ALL SHUTDOWN WORK FINISHED IN TIME FOR COMISSIONING WITH BEAM!!</a:t>
            </a:r>
          </a:p>
          <a:p>
            <a:pPr algn="ctr"/>
            <a:r>
              <a:rPr lang="de-DE" dirty="0" err="1"/>
              <a:t>recomissioning</a:t>
            </a:r>
            <a:r>
              <a:rPr lang="de-DE" dirty="0"/>
              <a:t> </a:t>
            </a:r>
            <a:r>
              <a:rPr lang="de-DE" dirty="0" err="1"/>
              <a:t>without</a:t>
            </a:r>
            <a:r>
              <a:rPr lang="de-DE" dirty="0"/>
              <a:t> </a:t>
            </a:r>
            <a:r>
              <a:rPr lang="de-DE" dirty="0" err="1"/>
              <a:t>problems</a:t>
            </a:r>
            <a:r>
              <a:rPr lang="de-DE" dirty="0"/>
              <a:t>, </a:t>
            </a:r>
            <a:r>
              <a:rPr lang="de-DE" dirty="0" err="1"/>
              <a:t>thanks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all </a:t>
            </a:r>
            <a:r>
              <a:rPr lang="de-DE" dirty="0" err="1"/>
              <a:t>involved</a:t>
            </a:r>
            <a:r>
              <a:rPr lang="de-DE" dirty="0"/>
              <a:t> </a:t>
            </a:r>
            <a:r>
              <a:rPr lang="de-DE" dirty="0" err="1"/>
              <a:t>colleagues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8654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m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2322156"/>
              </p:ext>
            </p:extLst>
          </p:nvPr>
        </p:nvGraphicFramePr>
        <p:xfrm>
          <a:off x="4137980" y="1108187"/>
          <a:ext cx="3783902" cy="3425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feld 2"/>
          <p:cNvSpPr txBox="1"/>
          <p:nvPr/>
        </p:nvSpPr>
        <p:spPr>
          <a:xfrm>
            <a:off x="6845835" y="1427018"/>
            <a:ext cx="775855" cy="276999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l"/>
            <a:r>
              <a:rPr lang="de-DE" sz="1350" b="1" dirty="0">
                <a:solidFill>
                  <a:srgbClr val="000099"/>
                </a:solidFill>
              </a:rPr>
              <a:t>Xe</a:t>
            </a:r>
            <a:r>
              <a:rPr lang="de-DE" sz="1350" b="1" baseline="30000" dirty="0">
                <a:solidFill>
                  <a:srgbClr val="000099"/>
                </a:solidFill>
              </a:rPr>
              <a:t>54+</a:t>
            </a:r>
          </a:p>
        </p:txBody>
      </p:sp>
      <p:sp>
        <p:nvSpPr>
          <p:cNvPr id="4" name="Flussdiagramm: Verbinder 3"/>
          <p:cNvSpPr/>
          <p:nvPr/>
        </p:nvSpPr>
        <p:spPr>
          <a:xfrm>
            <a:off x="6471763" y="3524921"/>
            <a:ext cx="108000" cy="108000"/>
          </a:xfrm>
          <a:prstGeom prst="flowChartConnector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350"/>
          </a:p>
        </p:txBody>
      </p:sp>
      <p:sp>
        <p:nvSpPr>
          <p:cNvPr id="5" name="Flussdiagramm: Verbinder 4"/>
          <p:cNvSpPr/>
          <p:nvPr/>
        </p:nvSpPr>
        <p:spPr>
          <a:xfrm>
            <a:off x="7368847" y="1928181"/>
            <a:ext cx="108000" cy="108000"/>
          </a:xfrm>
          <a:prstGeom prst="flowChartConnector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350"/>
          </a:p>
        </p:txBody>
      </p:sp>
      <p:sp>
        <p:nvSpPr>
          <p:cNvPr id="6" name="Textfeld 5"/>
          <p:cNvSpPr txBox="1"/>
          <p:nvPr/>
        </p:nvSpPr>
        <p:spPr>
          <a:xfrm>
            <a:off x="6624163" y="3373584"/>
            <a:ext cx="564898" cy="276999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l"/>
            <a:r>
              <a:rPr lang="de-DE" sz="1350" b="1" dirty="0">
                <a:solidFill>
                  <a:srgbClr val="FFC000"/>
                </a:solidFill>
              </a:rPr>
              <a:t>Au</a:t>
            </a:r>
            <a:r>
              <a:rPr lang="de-DE" sz="1350" b="1" baseline="30000" dirty="0">
                <a:solidFill>
                  <a:srgbClr val="FFC000"/>
                </a:solidFill>
              </a:rPr>
              <a:t>78+</a:t>
            </a:r>
          </a:p>
        </p:txBody>
      </p:sp>
      <p:sp>
        <p:nvSpPr>
          <p:cNvPr id="7" name="Explosion 1 6"/>
          <p:cNvSpPr/>
          <p:nvPr/>
        </p:nvSpPr>
        <p:spPr>
          <a:xfrm>
            <a:off x="5730536" y="3516576"/>
            <a:ext cx="108000" cy="135000"/>
          </a:xfrm>
          <a:prstGeom prst="irregularSeal1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350"/>
          </a:p>
        </p:txBody>
      </p:sp>
      <p:sp>
        <p:nvSpPr>
          <p:cNvPr id="8" name="Explosion 1 7"/>
          <p:cNvSpPr/>
          <p:nvPr/>
        </p:nvSpPr>
        <p:spPr>
          <a:xfrm>
            <a:off x="7701350" y="894600"/>
            <a:ext cx="108000" cy="135000"/>
          </a:xfrm>
          <a:prstGeom prst="irregularSeal1">
            <a:avLst/>
          </a:prstGeom>
          <a:solidFill>
            <a:srgbClr val="C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350"/>
          </a:p>
        </p:txBody>
      </p:sp>
      <p:sp>
        <p:nvSpPr>
          <p:cNvPr id="9" name="Textfeld 8"/>
          <p:cNvSpPr txBox="1"/>
          <p:nvPr/>
        </p:nvSpPr>
        <p:spPr>
          <a:xfrm>
            <a:off x="5802841" y="3341734"/>
            <a:ext cx="678343" cy="276999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l"/>
            <a:r>
              <a:rPr lang="de-DE" sz="1350" b="1" dirty="0">
                <a:solidFill>
                  <a:srgbClr val="C00000"/>
                </a:solidFill>
              </a:rPr>
              <a:t>Ni</a:t>
            </a:r>
            <a:r>
              <a:rPr lang="de-DE" sz="1350" b="1" baseline="30000" dirty="0">
                <a:solidFill>
                  <a:srgbClr val="C00000"/>
                </a:solidFill>
              </a:rPr>
              <a:t>28+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74842" y="159972"/>
            <a:ext cx="5334110" cy="438582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l"/>
            <a:r>
              <a:rPr lang="de-DE" sz="2400" b="1" dirty="0" err="1"/>
              <a:t>improved</a:t>
            </a:r>
            <a:r>
              <a:rPr lang="de-DE" sz="2400" b="1" dirty="0"/>
              <a:t> </a:t>
            </a:r>
            <a:r>
              <a:rPr lang="de-DE" sz="2400" b="1" dirty="0" err="1"/>
              <a:t>vacuum</a:t>
            </a:r>
            <a:r>
              <a:rPr lang="de-DE" sz="2400" b="1" dirty="0"/>
              <a:t> =&gt; beam </a:t>
            </a:r>
            <a:r>
              <a:rPr lang="de-DE" sz="2400" b="1" dirty="0" err="1"/>
              <a:t>lifetime</a:t>
            </a:r>
            <a:endParaRPr lang="de-DE" sz="2400" b="1" dirty="0"/>
          </a:p>
        </p:txBody>
      </p:sp>
      <p:sp>
        <p:nvSpPr>
          <p:cNvPr id="14" name="Flussdiagramm: Verbinder 13"/>
          <p:cNvSpPr/>
          <p:nvPr/>
        </p:nvSpPr>
        <p:spPr>
          <a:xfrm>
            <a:off x="8653846" y="34643"/>
            <a:ext cx="108000" cy="108000"/>
          </a:xfrm>
          <a:prstGeom prst="flowChartConnector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sz="1350"/>
          </a:p>
        </p:txBody>
      </p:sp>
      <p:sp>
        <p:nvSpPr>
          <p:cNvPr id="15" name="Textfeld 14"/>
          <p:cNvSpPr txBox="1"/>
          <p:nvPr/>
        </p:nvSpPr>
        <p:spPr>
          <a:xfrm>
            <a:off x="6442657" y="2840860"/>
            <a:ext cx="1403269" cy="253916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l"/>
            <a:r>
              <a:rPr lang="de-DE" sz="1200" b="1" dirty="0"/>
              <a:t>p </a:t>
            </a:r>
            <a:r>
              <a:rPr lang="de-DE" sz="1200" b="1" dirty="0">
                <a:sym typeface="Symbol" panose="05050102010706020507" pitchFamily="18" charset="2"/>
              </a:rPr>
              <a:t> 1 × 10</a:t>
            </a:r>
            <a:r>
              <a:rPr lang="de-DE" sz="1200" b="1" baseline="30000" dirty="0">
                <a:sym typeface="Symbol" panose="05050102010706020507" pitchFamily="18" charset="2"/>
              </a:rPr>
              <a:t>-1</a:t>
            </a:r>
            <a:r>
              <a:rPr lang="de-DE" sz="1200" b="1" baseline="30000" dirty="0"/>
              <a:t>0</a:t>
            </a:r>
            <a:r>
              <a:rPr lang="de-DE" sz="1200" b="1" dirty="0"/>
              <a:t> mbar</a:t>
            </a:r>
          </a:p>
        </p:txBody>
      </p:sp>
      <p:sp>
        <p:nvSpPr>
          <p:cNvPr id="19" name="Textfeld 1"/>
          <p:cNvSpPr txBox="1"/>
          <p:nvPr/>
        </p:nvSpPr>
        <p:spPr>
          <a:xfrm>
            <a:off x="6474160" y="1654299"/>
            <a:ext cx="685800" cy="323603"/>
          </a:xfrm>
          <a:prstGeom prst="rect">
            <a:avLst/>
          </a:prstGeom>
        </p:spPr>
        <p:txBody>
          <a:bodyPr vert="horz" wrap="none" lIns="68580" tIns="34290" rIns="68580" bIns="34290" rtlCol="0" anchor="t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>
                <a:solidFill>
                  <a:srgbClr val="003399"/>
                </a:solidFill>
              </a:rPr>
              <a:t>(2014)</a:t>
            </a:r>
          </a:p>
        </p:txBody>
      </p:sp>
      <p:sp>
        <p:nvSpPr>
          <p:cNvPr id="21" name="Kreuz 20"/>
          <p:cNvSpPr/>
          <p:nvPr/>
        </p:nvSpPr>
        <p:spPr>
          <a:xfrm>
            <a:off x="5501476" y="1773151"/>
            <a:ext cx="108000" cy="108000"/>
          </a:xfrm>
          <a:prstGeom prst="plu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2" name="Kreuz 21"/>
          <p:cNvSpPr/>
          <p:nvPr/>
        </p:nvSpPr>
        <p:spPr>
          <a:xfrm>
            <a:off x="5768179" y="1484683"/>
            <a:ext cx="108000" cy="108000"/>
          </a:xfrm>
          <a:prstGeom prst="plu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3" name="Kreuz 22"/>
          <p:cNvSpPr/>
          <p:nvPr/>
        </p:nvSpPr>
        <p:spPr>
          <a:xfrm>
            <a:off x="6219936" y="1087362"/>
            <a:ext cx="108000" cy="108000"/>
          </a:xfrm>
          <a:prstGeom prst="plu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4" name="Kreuz 23"/>
          <p:cNvSpPr/>
          <p:nvPr/>
        </p:nvSpPr>
        <p:spPr>
          <a:xfrm>
            <a:off x="6377778" y="504978"/>
            <a:ext cx="108000" cy="108000"/>
          </a:xfrm>
          <a:prstGeom prst="plu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5" name="Kreuz 24"/>
          <p:cNvSpPr/>
          <p:nvPr/>
        </p:nvSpPr>
        <p:spPr>
          <a:xfrm>
            <a:off x="5408952" y="2203136"/>
            <a:ext cx="108000" cy="108000"/>
          </a:xfrm>
          <a:prstGeom prst="plus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sp>
        <p:nvSpPr>
          <p:cNvPr id="26" name="Textfeld 25"/>
          <p:cNvSpPr txBox="1"/>
          <p:nvPr/>
        </p:nvSpPr>
        <p:spPr>
          <a:xfrm>
            <a:off x="5641631" y="1759182"/>
            <a:ext cx="775855" cy="276999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/>
          <a:p>
            <a:pPr algn="l"/>
            <a:r>
              <a:rPr lang="de-DE" sz="1350" b="1" dirty="0">
                <a:solidFill>
                  <a:srgbClr val="00B050"/>
                </a:solidFill>
              </a:rPr>
              <a:t>Ar</a:t>
            </a:r>
            <a:r>
              <a:rPr lang="de-DE" sz="1350" b="1" baseline="30000" dirty="0">
                <a:solidFill>
                  <a:srgbClr val="00B050"/>
                </a:solidFill>
              </a:rPr>
              <a:t>18+</a:t>
            </a:r>
          </a:p>
        </p:txBody>
      </p:sp>
      <p:sp>
        <p:nvSpPr>
          <p:cNvPr id="27" name="Textfeld 1"/>
          <p:cNvSpPr txBox="1"/>
          <p:nvPr/>
        </p:nvSpPr>
        <p:spPr>
          <a:xfrm>
            <a:off x="4923676" y="1852936"/>
            <a:ext cx="685800" cy="323603"/>
          </a:xfrm>
          <a:prstGeom prst="rect">
            <a:avLst/>
          </a:prstGeom>
        </p:spPr>
        <p:txBody>
          <a:bodyPr vert="horz" wrap="none" lIns="68580" tIns="34290" rIns="68580" bIns="34290" rtlCol="0" anchor="t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400" dirty="0">
                <a:solidFill>
                  <a:srgbClr val="00B050"/>
                </a:solidFill>
              </a:rPr>
              <a:t>(2024)</a:t>
            </a:r>
          </a:p>
        </p:txBody>
      </p:sp>
      <p:sp>
        <p:nvSpPr>
          <p:cNvPr id="30" name="Textfeld 29"/>
          <p:cNvSpPr txBox="1"/>
          <p:nvPr/>
        </p:nvSpPr>
        <p:spPr>
          <a:xfrm>
            <a:off x="143480" y="3110901"/>
            <a:ext cx="3725248" cy="738664"/>
          </a:xfrm>
          <a:prstGeom prst="rect">
            <a:avLst/>
          </a:prstGeom>
          <a:solidFill>
            <a:srgbClr val="FDBB63">
              <a:alpha val="30000"/>
            </a:srgbClr>
          </a:solidFill>
          <a:ln w="25400">
            <a:solidFill>
              <a:srgbClr val="C00000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400" b="1" dirty="0"/>
              <a:t>  Be-like </a:t>
            </a:r>
            <a:r>
              <a:rPr lang="de-DE" sz="1400" b="1" dirty="0" err="1"/>
              <a:t>ion</a:t>
            </a:r>
            <a:r>
              <a:rPr lang="de-DE" sz="1400" b="1" dirty="0"/>
              <a:t> beam:   </a:t>
            </a:r>
          </a:p>
          <a:p>
            <a:pPr algn="l"/>
            <a:r>
              <a:rPr lang="de-DE" sz="1400" b="1" dirty="0"/>
              <a:t>03/21  </a:t>
            </a:r>
            <a:r>
              <a:rPr lang="de-DE" sz="1400" b="1" baseline="30000" dirty="0"/>
              <a:t>207</a:t>
            </a:r>
            <a:r>
              <a:rPr lang="de-DE" sz="1400" b="1" dirty="0"/>
              <a:t>Pb</a:t>
            </a:r>
            <a:r>
              <a:rPr lang="de-DE" sz="1400" b="1" baseline="30000" dirty="0"/>
              <a:t>78+</a:t>
            </a:r>
            <a:r>
              <a:rPr lang="de-DE" sz="1400" b="1" dirty="0"/>
              <a:t> 11 MeV/u :  </a:t>
            </a:r>
            <a:r>
              <a:rPr lang="de-DE" sz="1400" b="1" dirty="0">
                <a:sym typeface="Symbol" panose="05050102010706020507" pitchFamily="18" charset="2"/>
              </a:rPr>
              <a:t> </a:t>
            </a:r>
            <a:r>
              <a:rPr lang="de-DE" sz="1400" b="1" dirty="0"/>
              <a:t>16 s    </a:t>
            </a:r>
            <a:r>
              <a:rPr lang="de-DE" sz="1400" b="1" dirty="0">
                <a:sym typeface="Symbol" panose="05050102010706020507" pitchFamily="18" charset="2"/>
              </a:rPr>
              <a:t></a:t>
            </a:r>
            <a:r>
              <a:rPr lang="de-DE" sz="1400" b="1" dirty="0"/>
              <a:t>   03/24  </a:t>
            </a:r>
            <a:r>
              <a:rPr lang="de-DE" sz="1400" b="1" baseline="30000" dirty="0"/>
              <a:t>197</a:t>
            </a:r>
            <a:r>
              <a:rPr lang="de-DE" sz="1400" b="1" dirty="0"/>
              <a:t>Au</a:t>
            </a:r>
            <a:r>
              <a:rPr lang="de-DE" sz="1400" b="1" baseline="30000" dirty="0"/>
              <a:t>75+</a:t>
            </a:r>
            <a:r>
              <a:rPr lang="de-DE" sz="1400" b="1" dirty="0"/>
              <a:t> 12 MeV/u :  </a:t>
            </a:r>
            <a:r>
              <a:rPr lang="de-DE" sz="1400" b="1" dirty="0">
                <a:sym typeface="Symbol" panose="05050102010706020507" pitchFamily="18" charset="2"/>
              </a:rPr>
              <a:t> </a:t>
            </a:r>
            <a:r>
              <a:rPr lang="de-DE" sz="1400" b="1" dirty="0"/>
              <a:t>100 s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416329" y="1296376"/>
            <a:ext cx="2901757" cy="58477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de-DE" sz="1600" b="1" dirty="0" err="1">
                <a:solidFill>
                  <a:srgbClr val="008000"/>
                </a:solidFill>
              </a:rPr>
              <a:t>deceleration</a:t>
            </a:r>
            <a:r>
              <a:rPr lang="de-DE" sz="1600" b="1" dirty="0">
                <a:solidFill>
                  <a:srgbClr val="008000"/>
                </a:solidFill>
              </a:rPr>
              <a:t> </a:t>
            </a:r>
            <a:r>
              <a:rPr lang="de-DE" sz="1600" b="1" dirty="0" err="1">
                <a:solidFill>
                  <a:srgbClr val="008000"/>
                </a:solidFill>
              </a:rPr>
              <a:t>of</a:t>
            </a:r>
            <a:r>
              <a:rPr lang="de-DE" sz="1600" b="1" dirty="0">
                <a:solidFill>
                  <a:srgbClr val="008000"/>
                </a:solidFill>
              </a:rPr>
              <a:t> Ar</a:t>
            </a:r>
            <a:r>
              <a:rPr lang="de-DE" sz="1600" b="1" baseline="30000" dirty="0">
                <a:solidFill>
                  <a:srgbClr val="008000"/>
                </a:solidFill>
              </a:rPr>
              <a:t>18+</a:t>
            </a:r>
          </a:p>
          <a:p>
            <a:pPr algn="l"/>
            <a:r>
              <a:rPr lang="de-DE" sz="1600" b="1" dirty="0" err="1">
                <a:solidFill>
                  <a:srgbClr val="008000"/>
                </a:solidFill>
              </a:rPr>
              <a:t>from</a:t>
            </a:r>
            <a:r>
              <a:rPr lang="de-DE" sz="1600" b="1" dirty="0">
                <a:solidFill>
                  <a:srgbClr val="008000"/>
                </a:solidFill>
              </a:rPr>
              <a:t> 45 </a:t>
            </a:r>
            <a:r>
              <a:rPr lang="de-DE" sz="1600" b="1" dirty="0" err="1">
                <a:solidFill>
                  <a:srgbClr val="008000"/>
                </a:solidFill>
              </a:rPr>
              <a:t>to</a:t>
            </a:r>
            <a:r>
              <a:rPr lang="de-DE" sz="1600" b="1" dirty="0">
                <a:solidFill>
                  <a:srgbClr val="008000"/>
                </a:solidFill>
              </a:rPr>
              <a:t> 2.5 MeV/u 05/24</a:t>
            </a:r>
          </a:p>
        </p:txBody>
      </p:sp>
      <p:cxnSp>
        <p:nvCxnSpPr>
          <p:cNvPr id="18" name="Gerade Verbindung mit Pfeil 17"/>
          <p:cNvCxnSpPr>
            <a:cxnSpLocks/>
          </p:cNvCxnSpPr>
          <p:nvPr/>
        </p:nvCxnSpPr>
        <p:spPr>
          <a:xfrm>
            <a:off x="3120571" y="1592683"/>
            <a:ext cx="2180813" cy="653744"/>
          </a:xfrm>
          <a:prstGeom prst="straightConnector1">
            <a:avLst/>
          </a:prstGeom>
          <a:ln w="31750">
            <a:solidFill>
              <a:srgbClr val="339966"/>
            </a:solidFill>
            <a:prstDash val="dash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feld 30"/>
          <p:cNvSpPr txBox="1"/>
          <p:nvPr/>
        </p:nvSpPr>
        <p:spPr>
          <a:xfrm>
            <a:off x="4821254" y="1195362"/>
            <a:ext cx="1397627" cy="253916"/>
          </a:xfrm>
          <a:prstGeom prst="rect">
            <a:avLst/>
          </a:prstGeom>
        </p:spPr>
        <p:txBody>
          <a:bodyPr vert="horz" wrap="none" lIns="68580" tIns="34290" rIns="68580" bIns="34290" rtlCol="0" anchor="t">
            <a:spAutoFit/>
          </a:bodyPr>
          <a:lstStyle/>
          <a:p>
            <a:pPr algn="l"/>
            <a:r>
              <a:rPr lang="de-DE" sz="1200" b="1" dirty="0"/>
              <a:t>p </a:t>
            </a:r>
            <a:r>
              <a:rPr lang="de-DE" sz="1200" b="1" dirty="0">
                <a:sym typeface="Symbol" panose="05050102010706020507" pitchFamily="18" charset="2"/>
              </a:rPr>
              <a:t> 4 × 10</a:t>
            </a:r>
            <a:r>
              <a:rPr lang="de-DE" sz="1200" b="1" baseline="30000" dirty="0">
                <a:sym typeface="Symbol" panose="05050102010706020507" pitchFamily="18" charset="2"/>
              </a:rPr>
              <a:t>-11</a:t>
            </a:r>
            <a:r>
              <a:rPr lang="de-DE" sz="1200" b="1" dirty="0"/>
              <a:t> mbar</a:t>
            </a:r>
          </a:p>
        </p:txBody>
      </p:sp>
    </p:spTree>
    <p:extLst>
      <p:ext uri="{BB962C8B-B14F-4D97-AF65-F5344CB8AC3E}">
        <p14:creationId xmlns:p14="http://schemas.microsoft.com/office/powerpoint/2010/main" val="420099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2B9B4ACA-0EBE-44F5-B1A5-B5AF82063F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3629" y="149187"/>
            <a:ext cx="3432350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de-DE" altLang="en-US" sz="2400" dirty="0">
                <a:latin typeface="Arial" charset="0"/>
              </a:rPr>
              <a:t>ESR </a:t>
            </a:r>
            <a:r>
              <a:rPr lang="de-DE" altLang="en-US" sz="2400" dirty="0" err="1">
                <a:latin typeface="Arial" charset="0"/>
              </a:rPr>
              <a:t>operation</a:t>
            </a:r>
            <a:r>
              <a:rPr lang="de-DE" altLang="en-US" sz="2400" dirty="0">
                <a:latin typeface="Arial" charset="0"/>
              </a:rPr>
              <a:t> in 2024</a:t>
            </a: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89C78EF0-CBA2-4487-AB6E-4B6F28852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38" y="914075"/>
            <a:ext cx="8529723" cy="3859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marL="0" indent="0" eaLnBrk="1" hangingPunct="1">
              <a:spcBef>
                <a:spcPct val="30000"/>
              </a:spcBef>
            </a:pP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Chronological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:</a:t>
            </a:r>
          </a:p>
          <a:p>
            <a:pPr marL="0" indent="0" eaLnBrk="1" hangingPunct="1">
              <a:spcBef>
                <a:spcPct val="30000"/>
              </a:spcBef>
            </a:pP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19.-22.02.: </a:t>
            </a:r>
            <a:r>
              <a:rPr lang="de-DE" altLang="en-US" sz="1600" baseline="30000" dirty="0">
                <a:solidFill>
                  <a:schemeClr val="tx1"/>
                </a:solidFill>
                <a:latin typeface="Arial" charset="0"/>
              </a:rPr>
              <a:t>12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C</a:t>
            </a:r>
            <a:r>
              <a:rPr lang="de-DE" altLang="en-US" sz="1600" baseline="30000" dirty="0">
                <a:solidFill>
                  <a:schemeClr val="tx1"/>
                </a:solidFill>
                <a:latin typeface="Arial" charset="0"/>
              </a:rPr>
              <a:t>6+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HITRAP (H000), 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about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1 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day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setup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ESR (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decel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. and 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extraction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)</a:t>
            </a:r>
          </a:p>
          <a:p>
            <a:pPr marL="0" indent="0" eaLnBrk="1" hangingPunct="1">
              <a:spcBef>
                <a:spcPct val="30000"/>
              </a:spcBef>
            </a:pP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23.-29.02.: </a:t>
            </a:r>
            <a:r>
              <a:rPr lang="de-DE" altLang="en-US" sz="1600" baseline="30000" dirty="0">
                <a:solidFill>
                  <a:schemeClr val="tx1"/>
                </a:solidFill>
                <a:latin typeface="Arial" charset="0"/>
              </a:rPr>
              <a:t>18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O</a:t>
            </a:r>
            <a:r>
              <a:rPr lang="de-DE" altLang="en-US" sz="1600" baseline="30000" dirty="0">
                <a:solidFill>
                  <a:schemeClr val="tx1"/>
                </a:solidFill>
                <a:latin typeface="Arial" charset="0"/>
              </a:rPr>
              <a:t>8+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HITRAP (H000), 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change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by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scaling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without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problem</a:t>
            </a:r>
            <a:endParaRPr lang="de-DE" altLang="en-US" sz="1600" dirty="0">
              <a:solidFill>
                <a:schemeClr val="tx1"/>
              </a:solidFill>
              <a:latin typeface="Arial" charset="0"/>
            </a:endParaRPr>
          </a:p>
          <a:p>
            <a:pPr marL="0" indent="0" eaLnBrk="1" hangingPunct="1">
              <a:spcBef>
                <a:spcPct val="30000"/>
              </a:spcBef>
            </a:pP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29.02.-07.03.: 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machine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time (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recomissioning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sto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. 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cooling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system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) and 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setup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en-US" sz="1600" baseline="30000" dirty="0">
                <a:solidFill>
                  <a:schemeClr val="tx1"/>
                </a:solidFill>
                <a:latin typeface="Arial" charset="0"/>
              </a:rPr>
              <a:t>197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Au</a:t>
            </a:r>
            <a:r>
              <a:rPr lang="de-DE" altLang="en-US" sz="1600" baseline="30000" dirty="0">
                <a:solidFill>
                  <a:schemeClr val="tx1"/>
                </a:solidFill>
                <a:latin typeface="Arial" charset="0"/>
              </a:rPr>
              <a:t>75+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</a:t>
            </a:r>
          </a:p>
          <a:p>
            <a:pPr marL="0" indent="0" eaLnBrk="1" hangingPunct="1">
              <a:spcBef>
                <a:spcPct val="30000"/>
              </a:spcBef>
            </a:pP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08.-22.03.: </a:t>
            </a:r>
            <a:r>
              <a:rPr lang="de-DE" altLang="en-US" sz="1600" baseline="30000" dirty="0">
                <a:solidFill>
                  <a:schemeClr val="tx1"/>
                </a:solidFill>
                <a:latin typeface="Arial" charset="0"/>
              </a:rPr>
              <a:t>197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Au</a:t>
            </a:r>
            <a:r>
              <a:rPr lang="de-DE" altLang="en-US" sz="1600" baseline="30000" dirty="0">
                <a:solidFill>
                  <a:schemeClr val="tx1"/>
                </a:solidFill>
                <a:latin typeface="Arial" charset="0"/>
              </a:rPr>
              <a:t>75+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CryRing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(C025/MAT)</a:t>
            </a:r>
          </a:p>
          <a:p>
            <a:pPr marL="0" indent="0" eaLnBrk="1" hangingPunct="1">
              <a:spcBef>
                <a:spcPct val="30000"/>
              </a:spcBef>
            </a:pP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15.-28.04.: </a:t>
            </a:r>
            <a:r>
              <a:rPr lang="de-DE" altLang="en-US" sz="1600" baseline="30000" dirty="0">
                <a:solidFill>
                  <a:schemeClr val="tx1"/>
                </a:solidFill>
                <a:latin typeface="Arial" charset="0"/>
              </a:rPr>
              <a:t>36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Ar</a:t>
            </a:r>
            <a:r>
              <a:rPr lang="de-DE" altLang="en-US" sz="1600" baseline="30000" dirty="0">
                <a:solidFill>
                  <a:schemeClr val="tx1"/>
                </a:solidFill>
                <a:latin typeface="Arial" charset="0"/>
              </a:rPr>
              <a:t>18+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HITRAP (H000), 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about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1 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day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setup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ESR (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decel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. and 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extraction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)</a:t>
            </a:r>
          </a:p>
          <a:p>
            <a:pPr marL="0" indent="0" eaLnBrk="1" hangingPunct="1">
              <a:spcBef>
                <a:spcPct val="30000"/>
              </a:spcBef>
            </a:pP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29.04.-03.05.: 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machine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experiments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(6 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experiments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, 8 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shifts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)</a:t>
            </a:r>
          </a:p>
          <a:p>
            <a:pPr marL="0" indent="0" eaLnBrk="1" hangingPunct="1">
              <a:spcBef>
                <a:spcPct val="30000"/>
              </a:spcBef>
            </a:pP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14.-21.05.: </a:t>
            </a:r>
            <a:r>
              <a:rPr lang="de-DE" altLang="en-US" sz="1600" baseline="30000" dirty="0">
                <a:solidFill>
                  <a:schemeClr val="tx1"/>
                </a:solidFill>
                <a:latin typeface="Arial" charset="0"/>
              </a:rPr>
              <a:t>100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Mo</a:t>
            </a:r>
            <a:r>
              <a:rPr lang="de-DE" altLang="en-US" sz="1600" baseline="30000" dirty="0">
                <a:solidFill>
                  <a:schemeClr val="tx1"/>
                </a:solidFill>
                <a:latin typeface="Arial" charset="0"/>
              </a:rPr>
              <a:t>42+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/</a:t>
            </a:r>
            <a:r>
              <a:rPr lang="de-DE" altLang="en-US" sz="1600" baseline="30000" dirty="0">
                <a:solidFill>
                  <a:schemeClr val="tx1"/>
                </a:solidFill>
                <a:latin typeface="Arial" charset="0"/>
              </a:rPr>
              <a:t>98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Mo</a:t>
            </a:r>
            <a:r>
              <a:rPr lang="de-DE" altLang="en-US" sz="1600" baseline="30000" dirty="0">
                <a:solidFill>
                  <a:schemeClr val="tx1"/>
                </a:solidFill>
                <a:latin typeface="Arial" charset="0"/>
              </a:rPr>
              <a:t>42+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/</a:t>
            </a:r>
            <a:r>
              <a:rPr lang="de-DE" altLang="en-US" sz="1600" baseline="30000" dirty="0">
                <a:solidFill>
                  <a:schemeClr val="tx1"/>
                </a:solidFill>
                <a:latin typeface="Arial" charset="0"/>
              </a:rPr>
              <a:t>98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Zr</a:t>
            </a:r>
            <a:r>
              <a:rPr lang="de-DE" altLang="en-US" sz="1600" baseline="30000" dirty="0">
                <a:solidFill>
                  <a:schemeClr val="tx1"/>
                </a:solidFill>
                <a:latin typeface="Arial" charset="0"/>
              </a:rPr>
              <a:t>40+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/</a:t>
            </a:r>
            <a:r>
              <a:rPr lang="de-DE" altLang="en-US" sz="1600" baseline="30000" dirty="0">
                <a:solidFill>
                  <a:schemeClr val="tx1"/>
                </a:solidFill>
                <a:latin typeface="Arial" charset="0"/>
              </a:rPr>
              <a:t>96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Sr</a:t>
            </a:r>
            <a:r>
              <a:rPr lang="de-DE" altLang="en-US" sz="1600" baseline="30000" dirty="0">
                <a:solidFill>
                  <a:schemeClr val="tx1"/>
                </a:solidFill>
                <a:latin typeface="Arial" charset="0"/>
              </a:rPr>
              <a:t>39+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isochronous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mode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ESR (E018)</a:t>
            </a:r>
          </a:p>
          <a:p>
            <a:pPr marL="0" indent="0" eaLnBrk="1" hangingPunct="1">
              <a:spcBef>
                <a:spcPct val="30000"/>
              </a:spcBef>
            </a:pP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23.05-03.06.: U</a:t>
            </a:r>
            <a:r>
              <a:rPr lang="de-DE" altLang="en-US" sz="1600" baseline="30000" dirty="0">
                <a:solidFill>
                  <a:schemeClr val="tx1"/>
                </a:solidFill>
                <a:latin typeface="Arial" charset="0"/>
              </a:rPr>
              <a:t>89+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by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charge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exchange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from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U</a:t>
            </a:r>
            <a:r>
              <a:rPr lang="de-DE" altLang="en-US" sz="1600" baseline="30000" dirty="0">
                <a:solidFill>
                  <a:schemeClr val="tx1"/>
                </a:solidFill>
                <a:latin typeface="Arial" charset="0"/>
              </a:rPr>
              <a:t>90+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for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HTA (E095), 1 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day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setup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time</a:t>
            </a:r>
          </a:p>
          <a:p>
            <a:pPr marL="0" indent="0" eaLnBrk="1" hangingPunct="1">
              <a:spcBef>
                <a:spcPct val="30000"/>
              </a:spcBef>
            </a:pP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04.-07.06.: 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machine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experiments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(2 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experiments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, 4 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shifts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)</a:t>
            </a:r>
          </a:p>
          <a:p>
            <a:pPr marL="0" indent="0" eaLnBrk="1" hangingPunct="1">
              <a:spcBef>
                <a:spcPct val="30000"/>
              </a:spcBef>
            </a:pP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08.-18.06.:</a:t>
            </a:r>
            <a:r>
              <a:rPr lang="de-DE" altLang="en-US" sz="1600" baseline="30000" dirty="0">
                <a:solidFill>
                  <a:schemeClr val="tx1"/>
                </a:solidFill>
                <a:latin typeface="Arial" charset="0"/>
              </a:rPr>
              <a:t> 238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U</a:t>
            </a:r>
            <a:r>
              <a:rPr lang="de-DE" altLang="en-US" sz="1600" baseline="30000" dirty="0">
                <a:solidFill>
                  <a:schemeClr val="tx1"/>
                </a:solidFill>
                <a:latin typeface="Arial" charset="0"/>
              </a:rPr>
              <a:t>92+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/</a:t>
            </a:r>
            <a:r>
              <a:rPr lang="de-DE" altLang="en-US" sz="1600" baseline="30000" dirty="0">
                <a:solidFill>
                  <a:schemeClr val="tx1"/>
                </a:solidFill>
                <a:latin typeface="Arial" charset="0"/>
              </a:rPr>
              <a:t>229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Th</a:t>
            </a:r>
            <a:r>
              <a:rPr lang="de-DE" altLang="en-US" sz="1600" baseline="30000" dirty="0">
                <a:solidFill>
                  <a:schemeClr val="tx1"/>
                </a:solidFill>
                <a:latin typeface="Arial" charset="0"/>
              </a:rPr>
              <a:t>89+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ESR internal (E052) </a:t>
            </a:r>
          </a:p>
          <a:p>
            <a:pPr marL="0" indent="0" eaLnBrk="1" hangingPunct="1">
              <a:spcBef>
                <a:spcPct val="30000"/>
              </a:spcBef>
            </a:pP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19.-28.06.: </a:t>
            </a:r>
            <a:r>
              <a:rPr lang="de-DE" altLang="en-US" sz="1600" baseline="30000" dirty="0">
                <a:solidFill>
                  <a:schemeClr val="tx1"/>
                </a:solidFill>
                <a:latin typeface="Arial" charset="0"/>
              </a:rPr>
              <a:t>238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U</a:t>
            </a:r>
            <a:r>
              <a:rPr lang="de-DE" altLang="en-US" sz="1600" baseline="30000" dirty="0">
                <a:solidFill>
                  <a:schemeClr val="tx1"/>
                </a:solidFill>
                <a:latin typeface="Arial" charset="0"/>
              </a:rPr>
              <a:t>92 +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ESR internal 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with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deuterium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gas 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jet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target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(E028)</a:t>
            </a:r>
          </a:p>
        </p:txBody>
      </p:sp>
    </p:spTree>
    <p:extLst>
      <p:ext uri="{BB962C8B-B14F-4D97-AF65-F5344CB8AC3E}">
        <p14:creationId xmlns:p14="http://schemas.microsoft.com/office/powerpoint/2010/main" val="873572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>
            <a:extLst>
              <a:ext uri="{FF2B5EF4-FFF2-40B4-BE49-F238E27FC236}">
                <a16:creationId xmlns:a16="http://schemas.microsoft.com/office/drawing/2014/main" id="{31DEBE48-9C05-4BB3-BA13-A35DB3001698}"/>
              </a:ext>
            </a:extLst>
          </p:cNvPr>
          <p:cNvSpPr txBox="1"/>
          <p:nvPr/>
        </p:nvSpPr>
        <p:spPr>
          <a:xfrm>
            <a:off x="419100" y="1065245"/>
            <a:ext cx="7899400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eaLnBrk="1" hangingPunct="1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ESR: internal 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with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isochronous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optics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de-DE" altLang="en-US" sz="1600" baseline="30000" dirty="0">
                <a:solidFill>
                  <a:schemeClr val="tx1"/>
                </a:solidFill>
                <a:latin typeface="Arial" charset="0"/>
              </a:rPr>
              <a:t>100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Mo</a:t>
            </a:r>
            <a:r>
              <a:rPr lang="de-DE" altLang="en-US" sz="1600" baseline="30000" dirty="0">
                <a:solidFill>
                  <a:schemeClr val="tx1"/>
                </a:solidFill>
                <a:latin typeface="Arial" charset="0"/>
              </a:rPr>
              <a:t>42+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/</a:t>
            </a:r>
            <a:r>
              <a:rPr lang="de-DE" altLang="en-US" sz="1600" baseline="30000" dirty="0">
                <a:solidFill>
                  <a:schemeClr val="tx1"/>
                </a:solidFill>
                <a:latin typeface="Arial" charset="0"/>
              </a:rPr>
              <a:t>98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Mo</a:t>
            </a:r>
            <a:r>
              <a:rPr lang="de-DE" altLang="en-US" sz="1600" baseline="30000" dirty="0">
                <a:solidFill>
                  <a:schemeClr val="tx1"/>
                </a:solidFill>
                <a:latin typeface="Arial" charset="0"/>
              </a:rPr>
              <a:t>42+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/</a:t>
            </a:r>
            <a:r>
              <a:rPr lang="de-DE" altLang="en-US" sz="1600" baseline="30000" dirty="0">
                <a:solidFill>
                  <a:schemeClr val="tx1"/>
                </a:solidFill>
                <a:latin typeface="Arial" charset="0"/>
              </a:rPr>
              <a:t>98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Zr</a:t>
            </a:r>
            <a:r>
              <a:rPr lang="de-DE" altLang="en-US" sz="1600" baseline="30000" dirty="0">
                <a:solidFill>
                  <a:schemeClr val="tx1"/>
                </a:solidFill>
                <a:latin typeface="Arial" charset="0"/>
              </a:rPr>
              <a:t>40+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/</a:t>
            </a:r>
            <a:r>
              <a:rPr lang="de-DE" altLang="en-US" sz="1600" baseline="30000" dirty="0">
                <a:solidFill>
                  <a:schemeClr val="tx1"/>
                </a:solidFill>
                <a:latin typeface="Arial" charset="0"/>
              </a:rPr>
              <a:t>96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Sr</a:t>
            </a:r>
            <a:r>
              <a:rPr lang="de-DE" altLang="en-US" sz="1600" baseline="30000" dirty="0">
                <a:solidFill>
                  <a:schemeClr val="tx1"/>
                </a:solidFill>
                <a:latin typeface="Arial" charset="0"/>
              </a:rPr>
              <a:t>39+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</a:t>
            </a:r>
          </a:p>
          <a:p>
            <a:pPr marL="742950" lvl="1" indent="-285750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no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problems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, 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requires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significant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setup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time!</a:t>
            </a:r>
          </a:p>
          <a:p>
            <a:pPr marL="285750" indent="-285750" eaLnBrk="1" hangingPunct="1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ESR internal </a:t>
            </a:r>
            <a:r>
              <a:rPr lang="de-DE" altLang="en-US" sz="1600" baseline="30000" dirty="0">
                <a:solidFill>
                  <a:schemeClr val="tx1"/>
                </a:solidFill>
                <a:latin typeface="Arial" charset="0"/>
              </a:rPr>
              <a:t>238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U</a:t>
            </a:r>
            <a:r>
              <a:rPr lang="de-DE" altLang="en-US" sz="1600" baseline="30000" dirty="0">
                <a:solidFill>
                  <a:schemeClr val="tx1"/>
                </a:solidFill>
                <a:latin typeface="Arial" charset="0"/>
              </a:rPr>
              <a:t>92+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/</a:t>
            </a:r>
            <a:r>
              <a:rPr lang="de-DE" altLang="en-US" sz="1600" baseline="30000" dirty="0">
                <a:solidFill>
                  <a:schemeClr val="tx1"/>
                </a:solidFill>
                <a:latin typeface="Arial" charset="0"/>
              </a:rPr>
              <a:t>229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Th</a:t>
            </a:r>
            <a:r>
              <a:rPr lang="de-DE" altLang="en-US" sz="1600" baseline="30000" dirty="0">
                <a:solidFill>
                  <a:schemeClr val="tx1"/>
                </a:solidFill>
                <a:latin typeface="Arial" charset="0"/>
              </a:rPr>
              <a:t>89+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, stacking 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with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stochastic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cooling</a:t>
            </a:r>
            <a:endParaRPr lang="de-DE" altLang="en-US" sz="1600" dirty="0">
              <a:solidFill>
                <a:schemeClr val="tx1"/>
              </a:solidFill>
              <a:latin typeface="Arial" charset="0"/>
            </a:endParaRPr>
          </a:p>
          <a:p>
            <a:pPr marL="742950" lvl="1" indent="-285750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this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kind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of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experiments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requires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LONG 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setup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times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!!!</a:t>
            </a:r>
          </a:p>
          <a:p>
            <a:pPr lvl="1">
              <a:spcBef>
                <a:spcPct val="30000"/>
              </a:spcBef>
            </a:pP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	(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setup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time 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went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into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the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experiment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time)</a:t>
            </a:r>
          </a:p>
          <a:p>
            <a:pPr lvl="1">
              <a:spcBef>
                <a:spcPct val="30000"/>
              </a:spcBef>
            </a:pPr>
            <a:r>
              <a:rPr lang="de-DE" altLang="en-US" sz="1600" dirty="0">
                <a:latin typeface="Arial" charset="0"/>
              </a:rPr>
              <a:t>	</a:t>
            </a:r>
            <a:r>
              <a:rPr lang="de-DE" altLang="en-US" sz="1600" dirty="0" err="1">
                <a:latin typeface="Arial" charset="0"/>
              </a:rPr>
              <a:t>unfortunately</a:t>
            </a:r>
            <a:r>
              <a:rPr lang="de-DE" altLang="en-US" sz="1600" dirty="0">
                <a:latin typeface="Arial" charset="0"/>
              </a:rPr>
              <a:t> </a:t>
            </a:r>
            <a:r>
              <a:rPr lang="de-DE" altLang="en-US" sz="1600" dirty="0" err="1">
                <a:latin typeface="Arial" charset="0"/>
              </a:rPr>
              <a:t>cancelled</a:t>
            </a:r>
            <a:r>
              <a:rPr lang="de-DE" altLang="en-US" sz="1600" dirty="0">
                <a:latin typeface="Arial" charset="0"/>
              </a:rPr>
              <a:t> just after </a:t>
            </a:r>
            <a:r>
              <a:rPr lang="de-DE" altLang="en-US" sz="1600" dirty="0" err="1">
                <a:latin typeface="Arial" charset="0"/>
              </a:rPr>
              <a:t>start</a:t>
            </a:r>
            <a:r>
              <a:rPr lang="de-DE" altLang="en-US" sz="1600" dirty="0">
                <a:latin typeface="Arial" charset="0"/>
              </a:rPr>
              <a:t> </a:t>
            </a:r>
            <a:r>
              <a:rPr lang="de-DE" altLang="en-US" sz="1600" dirty="0" err="1">
                <a:latin typeface="Arial" charset="0"/>
              </a:rPr>
              <a:t>of</a:t>
            </a:r>
            <a:r>
              <a:rPr lang="de-DE" altLang="en-US" sz="1600" dirty="0">
                <a:latin typeface="Arial" charset="0"/>
              </a:rPr>
              <a:t> </a:t>
            </a:r>
            <a:r>
              <a:rPr lang="de-DE" altLang="en-US" sz="1600" dirty="0" err="1">
                <a:latin typeface="Arial" charset="0"/>
              </a:rPr>
              <a:t>datataking</a:t>
            </a:r>
            <a:r>
              <a:rPr lang="de-DE" altLang="en-US" sz="1600" dirty="0">
                <a:latin typeface="Arial" charset="0"/>
              </a:rPr>
              <a:t>, </a:t>
            </a:r>
            <a:r>
              <a:rPr lang="de-DE" altLang="en-US" sz="1600" dirty="0" err="1">
                <a:latin typeface="Arial" charset="0"/>
              </a:rPr>
              <a:t>because</a:t>
            </a:r>
            <a:r>
              <a:rPr lang="de-DE" altLang="en-US" sz="1600" dirty="0">
                <a:latin typeface="Arial" charset="0"/>
              </a:rPr>
              <a:t> </a:t>
            </a:r>
            <a:r>
              <a:rPr lang="de-DE" altLang="en-US" sz="1600" dirty="0" err="1">
                <a:latin typeface="Arial" charset="0"/>
              </a:rPr>
              <a:t>of</a:t>
            </a:r>
            <a:r>
              <a:rPr lang="de-DE" altLang="en-US" sz="1600" dirty="0">
                <a:latin typeface="Arial" charset="0"/>
              </a:rPr>
              <a:t> </a:t>
            </a:r>
            <a:r>
              <a:rPr lang="de-DE" altLang="en-US" sz="1600" dirty="0" err="1">
                <a:latin typeface="Arial" charset="0"/>
              </a:rPr>
              <a:t>failure</a:t>
            </a:r>
            <a:r>
              <a:rPr lang="de-DE" altLang="en-US" sz="1600" dirty="0">
                <a:latin typeface="Arial" charset="0"/>
              </a:rPr>
              <a:t> </a:t>
            </a:r>
            <a:r>
              <a:rPr lang="de-DE" altLang="en-US" sz="1600" dirty="0" err="1">
                <a:latin typeface="Arial" charset="0"/>
              </a:rPr>
              <a:t>of</a:t>
            </a:r>
            <a:r>
              <a:rPr lang="de-DE" altLang="en-US" sz="1600" dirty="0">
                <a:latin typeface="Arial" charset="0"/>
              </a:rPr>
              <a:t> 	</a:t>
            </a:r>
            <a:r>
              <a:rPr lang="de-DE" altLang="en-US" sz="1600" dirty="0" err="1">
                <a:latin typeface="Arial" charset="0"/>
              </a:rPr>
              <a:t>infrastructure</a:t>
            </a:r>
            <a:endParaRPr lang="de-DE" altLang="en-US" sz="1600" dirty="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1409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EB61822E-236F-4695-B92D-FF35E6B7E4E5}"/>
              </a:ext>
            </a:extLst>
          </p:cNvPr>
          <p:cNvSpPr txBox="1"/>
          <p:nvPr/>
        </p:nvSpPr>
        <p:spPr>
          <a:xfrm>
            <a:off x="382740" y="224971"/>
            <a:ext cx="1018227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dirty="0" err="1"/>
              <a:t>CryRing</a:t>
            </a:r>
            <a:endParaRPr lang="de-DE" dirty="0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018CF12D-4438-42A8-9863-31AA5DCB3654}"/>
              </a:ext>
            </a:extLst>
          </p:cNvPr>
          <p:cNvSpPr txBox="1"/>
          <p:nvPr/>
        </p:nvSpPr>
        <p:spPr>
          <a:xfrm>
            <a:off x="449374" y="1048256"/>
            <a:ext cx="7952818" cy="280076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de-DE" sz="1600" dirty="0" err="1"/>
              <a:t>some</a:t>
            </a:r>
            <a:r>
              <a:rPr lang="de-DE" sz="1600" dirty="0"/>
              <a:t> </a:t>
            </a:r>
            <a:r>
              <a:rPr lang="de-DE" sz="1600" dirty="0" err="1"/>
              <a:t>lengthy</a:t>
            </a:r>
            <a:r>
              <a:rPr lang="de-DE" sz="1600" dirty="0"/>
              <a:t> </a:t>
            </a:r>
            <a:r>
              <a:rPr lang="de-DE" sz="1600" dirty="0" err="1"/>
              <a:t>discussion</a:t>
            </a:r>
            <a:r>
              <a:rPr lang="de-DE" sz="1600" dirty="0"/>
              <a:t> </a:t>
            </a:r>
            <a:r>
              <a:rPr lang="de-DE" sz="1600" dirty="0" err="1"/>
              <a:t>about</a:t>
            </a:r>
            <a:r>
              <a:rPr lang="de-DE" sz="1600" dirty="0"/>
              <a:t> beam </a:t>
            </a:r>
            <a:r>
              <a:rPr lang="de-DE" sz="1600" dirty="0" err="1"/>
              <a:t>size</a:t>
            </a:r>
            <a:r>
              <a:rPr lang="de-DE" sz="1600" dirty="0"/>
              <a:t>/</a:t>
            </a:r>
            <a:r>
              <a:rPr lang="de-DE" sz="1600" dirty="0" err="1"/>
              <a:t>quality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extracted</a:t>
            </a:r>
            <a:r>
              <a:rPr lang="de-DE" sz="1600" dirty="0"/>
              <a:t> beam</a:t>
            </a:r>
          </a:p>
          <a:p>
            <a:pPr algn="l"/>
            <a:r>
              <a:rPr lang="de-DE" sz="1600" dirty="0" err="1"/>
              <a:t>two</a:t>
            </a:r>
            <a:r>
              <a:rPr lang="de-DE" sz="1600" dirty="0"/>
              <a:t> </a:t>
            </a:r>
            <a:r>
              <a:rPr lang="de-DE" sz="1600" dirty="0" err="1"/>
              <a:t>days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checking</a:t>
            </a:r>
            <a:r>
              <a:rPr lang="de-DE" sz="1600" dirty="0"/>
              <a:t> ESR </a:t>
            </a:r>
            <a:r>
              <a:rPr lang="de-DE" sz="1600" dirty="0" err="1"/>
              <a:t>settings</a:t>
            </a:r>
            <a:r>
              <a:rPr lang="de-DE" sz="1600" dirty="0"/>
              <a:t>, all </a:t>
            </a:r>
            <a:r>
              <a:rPr lang="de-DE" sz="1600" dirty="0" err="1"/>
              <a:t>found</a:t>
            </a:r>
            <a:r>
              <a:rPr lang="de-DE" sz="1600" dirty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be</a:t>
            </a:r>
            <a:r>
              <a:rPr lang="de-DE" sz="1600" dirty="0"/>
              <a:t> </a:t>
            </a:r>
            <a:r>
              <a:rPr lang="de-DE" sz="1600" dirty="0" err="1"/>
              <a:t>good</a:t>
            </a:r>
            <a:r>
              <a:rPr lang="de-DE" sz="1600" dirty="0"/>
              <a:t>, </a:t>
            </a:r>
            <a:r>
              <a:rPr lang="de-DE" sz="1600" dirty="0" err="1"/>
              <a:t>no</a:t>
            </a:r>
            <a:r>
              <a:rPr lang="de-DE" sz="1600" dirty="0"/>
              <a:t> </a:t>
            </a:r>
            <a:r>
              <a:rPr lang="de-DE" sz="1600" dirty="0" err="1"/>
              <a:t>improvement</a:t>
            </a:r>
            <a:endParaRPr lang="de-DE" sz="1600" dirty="0"/>
          </a:p>
          <a:p>
            <a:pPr algn="l"/>
            <a:endParaRPr lang="de-DE" sz="1600" dirty="0"/>
          </a:p>
          <a:p>
            <a:pPr algn="l"/>
            <a:r>
              <a:rPr lang="de-DE" sz="1600" dirty="0" err="1"/>
              <a:t>finally</a:t>
            </a:r>
            <a:r>
              <a:rPr lang="de-DE" sz="1600" dirty="0"/>
              <a:t> </a:t>
            </a:r>
            <a:r>
              <a:rPr lang="de-DE" sz="1600" dirty="0" err="1"/>
              <a:t>good</a:t>
            </a:r>
            <a:r>
              <a:rPr lang="de-DE" sz="1600" dirty="0"/>
              <a:t> </a:t>
            </a:r>
            <a:r>
              <a:rPr lang="de-DE" sz="1600" dirty="0" err="1"/>
              <a:t>conditions</a:t>
            </a:r>
            <a:r>
              <a:rPr lang="de-DE" sz="1600" dirty="0"/>
              <a:t> </a:t>
            </a:r>
            <a:r>
              <a:rPr lang="de-DE" sz="1600" dirty="0" err="1"/>
              <a:t>found</a:t>
            </a:r>
            <a:r>
              <a:rPr lang="de-DE" sz="1600" dirty="0"/>
              <a:t> </a:t>
            </a:r>
            <a:r>
              <a:rPr lang="de-DE" sz="1600" dirty="0" err="1"/>
              <a:t>by</a:t>
            </a:r>
            <a:r>
              <a:rPr lang="de-DE" sz="1600" dirty="0"/>
              <a:t> </a:t>
            </a:r>
            <a:r>
              <a:rPr lang="de-DE" sz="1600" dirty="0" err="1"/>
              <a:t>combined</a:t>
            </a:r>
            <a:r>
              <a:rPr lang="de-DE" sz="1600" dirty="0"/>
              <a:t> </a:t>
            </a:r>
            <a:r>
              <a:rPr lang="de-DE" sz="1600" dirty="0" err="1"/>
              <a:t>effort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CryRing</a:t>
            </a:r>
            <a:r>
              <a:rPr lang="de-DE" sz="1600" dirty="0"/>
              <a:t>/ESR </a:t>
            </a:r>
            <a:r>
              <a:rPr lang="de-DE" sz="1600" dirty="0" err="1"/>
              <a:t>teams</a:t>
            </a:r>
            <a:r>
              <a:rPr lang="de-DE" sz="1600" dirty="0"/>
              <a:t> </a:t>
            </a:r>
          </a:p>
          <a:p>
            <a:pPr algn="l"/>
            <a:r>
              <a:rPr lang="de-DE" sz="1600" dirty="0"/>
              <a:t>(</a:t>
            </a:r>
            <a:r>
              <a:rPr lang="de-DE" sz="1600" dirty="0" err="1"/>
              <a:t>extr</a:t>
            </a:r>
            <a:r>
              <a:rPr lang="de-DE" sz="1600" dirty="0"/>
              <a:t>. ESR, </a:t>
            </a:r>
            <a:r>
              <a:rPr lang="de-DE" sz="1600" dirty="0" err="1"/>
              <a:t>transfer</a:t>
            </a:r>
            <a:r>
              <a:rPr lang="de-DE" sz="1600" dirty="0"/>
              <a:t> </a:t>
            </a:r>
            <a:r>
              <a:rPr lang="de-DE" sz="1600" dirty="0" err="1"/>
              <a:t>line</a:t>
            </a:r>
            <a:r>
              <a:rPr lang="de-DE" sz="1600" dirty="0"/>
              <a:t>, </a:t>
            </a:r>
            <a:r>
              <a:rPr lang="de-DE" sz="1600" dirty="0" err="1"/>
              <a:t>inj</a:t>
            </a:r>
            <a:r>
              <a:rPr lang="de-DE" sz="1600" dirty="0"/>
              <a:t>. </a:t>
            </a:r>
            <a:r>
              <a:rPr lang="de-DE" sz="1600" dirty="0" err="1"/>
              <a:t>CryRing</a:t>
            </a:r>
            <a:r>
              <a:rPr lang="de-DE" sz="1600" dirty="0"/>
              <a:t> </a:t>
            </a:r>
            <a:r>
              <a:rPr lang="de-DE" sz="1600" dirty="0" err="1"/>
              <a:t>optimized</a:t>
            </a:r>
            <a:r>
              <a:rPr lang="de-DE" sz="1600" dirty="0"/>
              <a:t>)</a:t>
            </a:r>
          </a:p>
          <a:p>
            <a:pPr algn="l"/>
            <a:endParaRPr lang="de-DE" sz="1600" dirty="0"/>
          </a:p>
          <a:p>
            <a:pPr algn="l"/>
            <a:r>
              <a:rPr lang="de-DE" sz="1600" dirty="0" err="1"/>
              <a:t>remark</a:t>
            </a:r>
            <a:r>
              <a:rPr lang="de-DE" sz="1600" dirty="0"/>
              <a:t>: 	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extraction</a:t>
            </a:r>
            <a:r>
              <a:rPr lang="de-DE" sz="1600" dirty="0"/>
              <a:t> kick in ESR,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injection</a:t>
            </a:r>
            <a:r>
              <a:rPr lang="de-DE" sz="1600" dirty="0"/>
              <a:t> </a:t>
            </a:r>
            <a:r>
              <a:rPr lang="de-DE" sz="1600" dirty="0" err="1"/>
              <a:t>kicker</a:t>
            </a:r>
            <a:r>
              <a:rPr lang="de-DE" sz="1600" dirty="0"/>
              <a:t> </a:t>
            </a:r>
            <a:r>
              <a:rPr lang="de-DE" sz="1600" dirty="0" err="1"/>
              <a:t>is</a:t>
            </a:r>
            <a:r>
              <a:rPr lang="de-DE" sz="1600" dirty="0"/>
              <a:t> </a:t>
            </a:r>
            <a:r>
              <a:rPr lang="de-DE" sz="1600" dirty="0" err="1"/>
              <a:t>used</a:t>
            </a:r>
            <a:endParaRPr lang="de-DE" sz="1600" dirty="0"/>
          </a:p>
          <a:p>
            <a:pPr algn="l"/>
            <a:r>
              <a:rPr lang="de-DE" sz="1600" dirty="0"/>
              <a:t>		=&gt;	large </a:t>
            </a:r>
            <a:r>
              <a:rPr lang="de-DE" sz="1600" dirty="0" err="1"/>
              <a:t>orbit</a:t>
            </a:r>
            <a:r>
              <a:rPr lang="de-DE" sz="1600" dirty="0"/>
              <a:t> </a:t>
            </a:r>
            <a:r>
              <a:rPr lang="de-DE" sz="1600" dirty="0" err="1"/>
              <a:t>distortions</a:t>
            </a:r>
            <a:r>
              <a:rPr lang="de-DE" sz="1600" dirty="0"/>
              <a:t> all </a:t>
            </a:r>
            <a:r>
              <a:rPr lang="de-DE" sz="1600" dirty="0" err="1"/>
              <a:t>around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ESR </a:t>
            </a:r>
            <a:r>
              <a:rPr lang="de-DE" sz="1600" dirty="0" err="1"/>
              <a:t>required</a:t>
            </a:r>
            <a:endParaRPr lang="de-DE" sz="1600" dirty="0"/>
          </a:p>
          <a:p>
            <a:pPr algn="l"/>
            <a:r>
              <a:rPr lang="de-DE" sz="1600" dirty="0"/>
              <a:t>		</a:t>
            </a:r>
            <a:r>
              <a:rPr lang="de-DE" sz="1600" dirty="0" err="1"/>
              <a:t>no</a:t>
            </a:r>
            <a:r>
              <a:rPr lang="de-DE" sz="1600" dirty="0"/>
              <a:t> </a:t>
            </a:r>
            <a:r>
              <a:rPr lang="de-DE" sz="1600" dirty="0" err="1"/>
              <a:t>electron</a:t>
            </a:r>
            <a:r>
              <a:rPr lang="de-DE" sz="1600" dirty="0"/>
              <a:t> </a:t>
            </a:r>
            <a:r>
              <a:rPr lang="de-DE" sz="1600" dirty="0" err="1"/>
              <a:t>cooling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extraction</a:t>
            </a:r>
            <a:r>
              <a:rPr lang="de-DE" sz="1600" dirty="0"/>
              <a:t> </a:t>
            </a:r>
            <a:r>
              <a:rPr lang="de-DE" sz="1600" dirty="0" err="1"/>
              <a:t>setting</a:t>
            </a:r>
            <a:r>
              <a:rPr lang="de-DE" sz="1600" dirty="0"/>
              <a:t> possible, an </a:t>
            </a:r>
            <a:r>
              <a:rPr lang="de-DE" sz="1600" dirty="0" err="1"/>
              <a:t>increase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emittance</a:t>
            </a:r>
            <a:r>
              <a:rPr lang="de-DE" sz="1600" dirty="0"/>
              <a:t> </a:t>
            </a:r>
          </a:p>
          <a:p>
            <a:pPr algn="l"/>
            <a:r>
              <a:rPr lang="de-DE" sz="1600" dirty="0"/>
              <a:t>		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beam </a:t>
            </a:r>
            <a:r>
              <a:rPr lang="de-DE" sz="1600" dirty="0" err="1"/>
              <a:t>can</a:t>
            </a:r>
            <a:r>
              <a:rPr lang="de-DE" sz="1600" dirty="0"/>
              <a:t> not </a:t>
            </a:r>
            <a:r>
              <a:rPr lang="de-DE" sz="1600" dirty="0" err="1"/>
              <a:t>be</a:t>
            </a:r>
            <a:r>
              <a:rPr lang="de-DE" sz="1600" dirty="0"/>
              <a:t> </a:t>
            </a:r>
            <a:r>
              <a:rPr lang="de-DE" sz="1600" dirty="0" err="1"/>
              <a:t>excluded</a:t>
            </a:r>
            <a:endParaRPr lang="de-DE" sz="1600" dirty="0"/>
          </a:p>
          <a:p>
            <a:pPr algn="l"/>
            <a:r>
              <a:rPr lang="de-DE" sz="1600" dirty="0"/>
              <a:t>	(</a:t>
            </a:r>
            <a:r>
              <a:rPr lang="de-DE" sz="1600" dirty="0" err="1"/>
              <a:t>topic</a:t>
            </a:r>
            <a:r>
              <a:rPr lang="de-DE" sz="1600" dirty="0"/>
              <a:t> in </a:t>
            </a:r>
            <a:r>
              <a:rPr lang="de-DE" sz="1600" dirty="0" err="1"/>
              <a:t>list</a:t>
            </a:r>
            <a:r>
              <a:rPr lang="de-DE" sz="1600" dirty="0"/>
              <a:t> </a:t>
            </a:r>
            <a:r>
              <a:rPr lang="de-DE" sz="1600" dirty="0" err="1"/>
              <a:t>of</a:t>
            </a:r>
            <a:r>
              <a:rPr lang="de-DE" sz="1600" dirty="0"/>
              <a:t> ESR upgrade </a:t>
            </a:r>
            <a:r>
              <a:rPr lang="de-DE" sz="1600" dirty="0" err="1"/>
              <a:t>options</a:t>
            </a:r>
            <a:r>
              <a:rPr lang="de-DE" sz="1600" dirty="0"/>
              <a:t>: ‚</a:t>
            </a:r>
            <a:r>
              <a:rPr lang="de-DE" sz="1600" dirty="0" err="1"/>
              <a:t>Extraction</a:t>
            </a:r>
            <a:r>
              <a:rPr lang="de-DE" sz="1600" dirty="0"/>
              <a:t> Kicker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CryRing</a:t>
            </a:r>
            <a:r>
              <a:rPr lang="de-DE" sz="1600" dirty="0"/>
              <a:t>‘)</a:t>
            </a:r>
          </a:p>
        </p:txBody>
      </p:sp>
    </p:spTree>
    <p:extLst>
      <p:ext uri="{BB962C8B-B14F-4D97-AF65-F5344CB8AC3E}">
        <p14:creationId xmlns:p14="http://schemas.microsoft.com/office/powerpoint/2010/main" val="112377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3"/>
          <p:cNvSpPr txBox="1">
            <a:spLocks noChangeArrowheads="1"/>
          </p:cNvSpPr>
          <p:nvPr/>
        </p:nvSpPr>
        <p:spPr bwMode="auto">
          <a:xfrm>
            <a:off x="4158434" y="922690"/>
            <a:ext cx="5086234" cy="4105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marL="285750" indent="-285750" eaLnBrk="1" hangingPunct="1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de-DE" altLang="en-US" sz="1600" dirty="0" err="1">
                <a:solidFill>
                  <a:srgbClr val="00B050"/>
                </a:solidFill>
                <a:latin typeface="Arial" charset="0"/>
              </a:rPr>
              <a:t>injection</a:t>
            </a:r>
            <a:r>
              <a:rPr lang="de-DE" altLang="en-US" sz="1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de-DE" altLang="en-US" sz="1600" dirty="0" err="1">
                <a:solidFill>
                  <a:srgbClr val="00B050"/>
                </a:solidFill>
                <a:latin typeface="Arial" charset="0"/>
              </a:rPr>
              <a:t>of</a:t>
            </a:r>
            <a:r>
              <a:rPr lang="de-DE" altLang="en-US" sz="1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de-DE" altLang="en-US" sz="1600" dirty="0" err="1">
                <a:solidFill>
                  <a:srgbClr val="00B050"/>
                </a:solidFill>
                <a:latin typeface="Arial" charset="0"/>
              </a:rPr>
              <a:t>cooled</a:t>
            </a:r>
            <a:r>
              <a:rPr lang="de-DE" altLang="en-US" sz="1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de-DE" altLang="en-US" sz="1600" dirty="0" err="1">
                <a:solidFill>
                  <a:srgbClr val="00B050"/>
                </a:solidFill>
                <a:latin typeface="Arial" charset="0"/>
              </a:rPr>
              <a:t>beams</a:t>
            </a:r>
            <a:r>
              <a:rPr lang="de-DE" altLang="en-US" sz="1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de-DE" altLang="en-US" sz="1600" dirty="0" err="1">
                <a:solidFill>
                  <a:srgbClr val="00B050"/>
                </a:solidFill>
                <a:latin typeface="Arial" charset="0"/>
              </a:rPr>
              <a:t>from</a:t>
            </a:r>
            <a:r>
              <a:rPr lang="de-DE" altLang="en-US" sz="1600" dirty="0">
                <a:solidFill>
                  <a:srgbClr val="00B050"/>
                </a:solidFill>
                <a:latin typeface="Arial" charset="0"/>
              </a:rPr>
              <a:t> SIS18</a:t>
            </a:r>
          </a:p>
          <a:p>
            <a:pPr marL="285750" indent="-285750" eaLnBrk="1" hangingPunct="1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de-DE" altLang="en-US" sz="1600" dirty="0" err="1">
                <a:solidFill>
                  <a:srgbClr val="00B050"/>
                </a:solidFill>
                <a:latin typeface="Arial" charset="0"/>
              </a:rPr>
              <a:t>storage</a:t>
            </a:r>
            <a:r>
              <a:rPr lang="de-DE" altLang="en-US" sz="1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de-DE" altLang="en-US" sz="1600" dirty="0" err="1">
                <a:solidFill>
                  <a:srgbClr val="00B050"/>
                </a:solidFill>
                <a:latin typeface="Arial" charset="0"/>
              </a:rPr>
              <a:t>of</a:t>
            </a:r>
            <a:r>
              <a:rPr lang="de-DE" altLang="en-US" sz="1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de-DE" altLang="en-US" sz="1600" dirty="0" err="1">
                <a:solidFill>
                  <a:srgbClr val="00B050"/>
                </a:solidFill>
                <a:latin typeface="Arial" charset="0"/>
              </a:rPr>
              <a:t>highly</a:t>
            </a:r>
            <a:r>
              <a:rPr lang="de-DE" altLang="en-US" sz="1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de-DE" altLang="en-US" sz="1600" dirty="0" err="1">
                <a:solidFill>
                  <a:srgbClr val="00B050"/>
                </a:solidFill>
                <a:latin typeface="Arial" charset="0"/>
              </a:rPr>
              <a:t>charged</a:t>
            </a:r>
            <a:r>
              <a:rPr lang="de-DE" altLang="en-US" sz="1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de-DE" altLang="en-US" sz="1600" dirty="0" err="1">
                <a:solidFill>
                  <a:srgbClr val="00B050"/>
                </a:solidFill>
                <a:latin typeface="Arial" charset="0"/>
              </a:rPr>
              <a:t>ions</a:t>
            </a:r>
            <a:r>
              <a:rPr lang="de-DE" altLang="en-US" sz="1600" dirty="0">
                <a:solidFill>
                  <a:srgbClr val="00B050"/>
                </a:solidFill>
                <a:latin typeface="Arial" charset="0"/>
              </a:rPr>
              <a:t> and </a:t>
            </a:r>
            <a:r>
              <a:rPr lang="de-DE" altLang="en-US" sz="1600" dirty="0" err="1">
                <a:solidFill>
                  <a:srgbClr val="00B050"/>
                </a:solidFill>
                <a:latin typeface="Arial" charset="0"/>
              </a:rPr>
              <a:t>secondary</a:t>
            </a:r>
            <a:r>
              <a:rPr lang="de-DE" altLang="en-US" sz="1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de-DE" altLang="en-US" sz="1600" dirty="0" err="1">
                <a:solidFill>
                  <a:srgbClr val="00B050"/>
                </a:solidFill>
                <a:latin typeface="Arial" charset="0"/>
              </a:rPr>
              <a:t>beams</a:t>
            </a:r>
            <a:r>
              <a:rPr lang="de-DE" altLang="en-US" sz="1600" dirty="0">
                <a:solidFill>
                  <a:srgbClr val="00B050"/>
                </a:solidFill>
                <a:latin typeface="Arial" charset="0"/>
              </a:rPr>
              <a:t> via TE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or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FRS</a:t>
            </a:r>
          </a:p>
          <a:p>
            <a:pPr marL="285750" indent="-285750" eaLnBrk="1" hangingPunct="1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de-DE" altLang="en-US" sz="1600" dirty="0" err="1">
                <a:solidFill>
                  <a:srgbClr val="00B050"/>
                </a:solidFill>
                <a:latin typeface="Arial" charset="0"/>
              </a:rPr>
              <a:t>stochastic</a:t>
            </a:r>
            <a:r>
              <a:rPr lang="de-DE" altLang="en-US" sz="1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de-DE" altLang="en-US" sz="1600" dirty="0" err="1">
                <a:solidFill>
                  <a:srgbClr val="00B050"/>
                </a:solidFill>
                <a:latin typeface="Arial" charset="0"/>
              </a:rPr>
              <a:t>cooling</a:t>
            </a:r>
            <a:r>
              <a:rPr lang="de-DE" altLang="en-US" sz="1600" dirty="0">
                <a:solidFill>
                  <a:srgbClr val="00B050"/>
                </a:solidFill>
                <a:latin typeface="Arial" charset="0"/>
              </a:rPr>
              <a:t> (</a:t>
            </a:r>
            <a:r>
              <a:rPr lang="de-DE" altLang="en-US" sz="1600" dirty="0">
                <a:solidFill>
                  <a:srgbClr val="00B050"/>
                </a:solidFill>
                <a:latin typeface="Arial" charset="0"/>
                <a:sym typeface="Symbol" pitchFamily="18" charset="2"/>
              </a:rPr>
              <a:t>400 MeV/u)</a:t>
            </a:r>
          </a:p>
          <a:p>
            <a:pPr marL="285750" indent="-285750" eaLnBrk="1" hangingPunct="1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de-DE" altLang="en-US" sz="1600" dirty="0" err="1">
                <a:solidFill>
                  <a:srgbClr val="00B050"/>
                </a:solidFill>
                <a:latin typeface="Arial" charset="0"/>
              </a:rPr>
              <a:t>electron</a:t>
            </a:r>
            <a:r>
              <a:rPr lang="de-DE" altLang="en-US" sz="1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de-DE" altLang="en-US" sz="1600" dirty="0" err="1">
                <a:solidFill>
                  <a:srgbClr val="00B050"/>
                </a:solidFill>
                <a:latin typeface="Arial" charset="0"/>
              </a:rPr>
              <a:t>cooling</a:t>
            </a:r>
            <a:r>
              <a:rPr lang="de-DE" altLang="en-US" sz="1600" dirty="0">
                <a:solidFill>
                  <a:srgbClr val="00B050"/>
                </a:solidFill>
                <a:latin typeface="Arial" charset="0"/>
              </a:rPr>
              <a:t> (3 - 420 MeV/u) </a:t>
            </a:r>
          </a:p>
          <a:p>
            <a:pPr marL="285750" indent="-285750" eaLnBrk="1" hangingPunct="1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de-DE" altLang="en-US" sz="1600" dirty="0">
                <a:solidFill>
                  <a:srgbClr val="00B050"/>
                </a:solidFill>
                <a:latin typeface="Arial" charset="0"/>
              </a:rPr>
              <a:t>internal gas </a:t>
            </a:r>
            <a:r>
              <a:rPr lang="de-DE" altLang="en-US" sz="1600" dirty="0" err="1">
                <a:solidFill>
                  <a:srgbClr val="00B050"/>
                </a:solidFill>
                <a:latin typeface="Arial" charset="0"/>
              </a:rPr>
              <a:t>jet</a:t>
            </a:r>
            <a:r>
              <a:rPr lang="de-DE" altLang="en-US" sz="1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de-DE" altLang="en-US" sz="1600" dirty="0" err="1">
                <a:solidFill>
                  <a:srgbClr val="00B050"/>
                </a:solidFill>
                <a:latin typeface="Arial" charset="0"/>
              </a:rPr>
              <a:t>target</a:t>
            </a:r>
            <a:endParaRPr lang="de-DE" altLang="en-US" sz="1600" dirty="0">
              <a:solidFill>
                <a:srgbClr val="00B050"/>
              </a:solidFill>
              <a:latin typeface="Arial" charset="0"/>
            </a:endParaRPr>
          </a:p>
          <a:p>
            <a:pPr marL="285750" indent="-285750" eaLnBrk="1" hangingPunct="1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de-DE" altLang="en-US" sz="1600" dirty="0" err="1">
                <a:solidFill>
                  <a:srgbClr val="00B050"/>
                </a:solidFill>
                <a:latin typeface="Arial" charset="0"/>
              </a:rPr>
              <a:t>deceleration</a:t>
            </a:r>
            <a:r>
              <a:rPr lang="de-DE" altLang="en-US" sz="1600" dirty="0">
                <a:solidFill>
                  <a:srgbClr val="00B050"/>
                </a:solidFill>
                <a:latin typeface="Arial" charset="0"/>
              </a:rPr>
              <a:t> (</a:t>
            </a:r>
            <a:r>
              <a:rPr lang="de-DE" altLang="en-US" sz="1600" dirty="0" err="1">
                <a:solidFill>
                  <a:srgbClr val="00B050"/>
                </a:solidFill>
                <a:latin typeface="Arial" charset="0"/>
              </a:rPr>
              <a:t>minumum</a:t>
            </a:r>
            <a:r>
              <a:rPr lang="de-DE" altLang="en-US" sz="1600" dirty="0">
                <a:solidFill>
                  <a:srgbClr val="00B050"/>
                </a:solidFill>
                <a:latin typeface="Arial" charset="0"/>
              </a:rPr>
              <a:t> 3 MeV/u)</a:t>
            </a:r>
          </a:p>
          <a:p>
            <a:pPr marL="285750" indent="-285750" eaLnBrk="1" hangingPunct="1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de-DE" altLang="en-US" sz="1600" dirty="0">
                <a:solidFill>
                  <a:srgbClr val="00B050"/>
                </a:solidFill>
                <a:latin typeface="Arial" charset="0"/>
              </a:rPr>
              <a:t>fast </a:t>
            </a:r>
            <a:r>
              <a:rPr lang="de-DE" altLang="en-US" sz="1600" dirty="0" err="1">
                <a:solidFill>
                  <a:srgbClr val="00B050"/>
                </a:solidFill>
                <a:latin typeface="Arial" charset="0"/>
              </a:rPr>
              <a:t>extraction</a:t>
            </a:r>
            <a:r>
              <a:rPr lang="de-DE" altLang="en-US" sz="1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de-DE" altLang="en-US" sz="1600" dirty="0" err="1">
                <a:solidFill>
                  <a:srgbClr val="00B050"/>
                </a:solidFill>
                <a:latin typeface="Arial" charset="0"/>
              </a:rPr>
              <a:t>to</a:t>
            </a:r>
            <a:r>
              <a:rPr lang="de-DE" altLang="en-US" sz="1600" dirty="0">
                <a:solidFill>
                  <a:srgbClr val="00B050"/>
                </a:solidFill>
                <a:latin typeface="Arial" charset="0"/>
              </a:rPr>
              <a:t> HITRAP </a:t>
            </a:r>
            <a:r>
              <a:rPr lang="de-DE" altLang="en-US" sz="1600" dirty="0" err="1">
                <a:solidFill>
                  <a:srgbClr val="00B050"/>
                </a:solidFill>
                <a:latin typeface="Arial" charset="0"/>
              </a:rPr>
              <a:t>or</a:t>
            </a:r>
            <a:r>
              <a:rPr lang="de-DE" altLang="en-US" sz="1600" dirty="0">
                <a:solidFill>
                  <a:srgbClr val="00B050"/>
                </a:solidFill>
                <a:latin typeface="Arial" charset="0"/>
              </a:rPr>
              <a:t> CRYRING</a:t>
            </a:r>
          </a:p>
          <a:p>
            <a:pPr marL="285750" indent="-285750" eaLnBrk="1" hangingPunct="1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de-DE" altLang="en-US" sz="1600" dirty="0" err="1">
                <a:solidFill>
                  <a:srgbClr val="00B050"/>
                </a:solidFill>
                <a:latin typeface="Arial" charset="0"/>
              </a:rPr>
              <a:t>charge</a:t>
            </a:r>
            <a:r>
              <a:rPr lang="de-DE" altLang="en-US" sz="1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de-DE" altLang="en-US" sz="1600" dirty="0" err="1">
                <a:solidFill>
                  <a:srgbClr val="00B050"/>
                </a:solidFill>
                <a:latin typeface="Arial" charset="0"/>
              </a:rPr>
              <a:t>exchange</a:t>
            </a:r>
            <a:r>
              <a:rPr lang="de-DE" altLang="en-US" sz="1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de-DE" altLang="en-US" sz="1600" dirty="0" err="1">
                <a:solidFill>
                  <a:srgbClr val="00B050"/>
                </a:solidFill>
                <a:latin typeface="Arial" charset="0"/>
              </a:rPr>
              <a:t>extraction</a:t>
            </a:r>
            <a:endParaRPr lang="de-DE" altLang="en-US" sz="1600" dirty="0">
              <a:solidFill>
                <a:srgbClr val="00B050"/>
              </a:solidFill>
              <a:latin typeface="Arial" charset="0"/>
            </a:endParaRPr>
          </a:p>
          <a:p>
            <a:pPr marL="285750" indent="-285750" eaLnBrk="1" hangingPunct="1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de-DE" altLang="en-US" sz="1600" dirty="0" err="1">
                <a:solidFill>
                  <a:srgbClr val="00B050"/>
                </a:solidFill>
                <a:latin typeface="Arial" charset="0"/>
              </a:rPr>
              <a:t>accumulation</a:t>
            </a:r>
            <a:endParaRPr lang="de-DE" altLang="en-US" sz="1600" dirty="0">
              <a:solidFill>
                <a:srgbClr val="00B050"/>
              </a:solidFill>
              <a:latin typeface="Arial" charset="0"/>
            </a:endParaRPr>
          </a:p>
          <a:p>
            <a:pPr marL="285750" indent="-285750" eaLnBrk="1" hangingPunct="1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de-DE" altLang="en-US" sz="1600" dirty="0" err="1">
                <a:solidFill>
                  <a:srgbClr val="00B050"/>
                </a:solidFill>
                <a:latin typeface="Arial" charset="0"/>
              </a:rPr>
              <a:t>isochronous</a:t>
            </a:r>
            <a:r>
              <a:rPr lang="de-DE" altLang="en-US" sz="1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de-DE" altLang="en-US" sz="1600" dirty="0" err="1">
                <a:solidFill>
                  <a:srgbClr val="00B050"/>
                </a:solidFill>
                <a:latin typeface="Arial" charset="0"/>
              </a:rPr>
              <a:t>optics</a:t>
            </a:r>
            <a:r>
              <a:rPr lang="de-DE" altLang="en-US" sz="1600" dirty="0">
                <a:solidFill>
                  <a:srgbClr val="00B050"/>
                </a:solidFill>
                <a:latin typeface="Arial" charset="0"/>
              </a:rPr>
              <a:t> </a:t>
            </a:r>
            <a:r>
              <a:rPr lang="de-DE" altLang="en-US" sz="1600" dirty="0" err="1">
                <a:solidFill>
                  <a:srgbClr val="00B050"/>
                </a:solidFill>
                <a:latin typeface="Arial" charset="0"/>
              </a:rPr>
              <a:t>mode</a:t>
            </a:r>
            <a:endParaRPr lang="de-DE" altLang="en-US" sz="1600" dirty="0">
              <a:solidFill>
                <a:srgbClr val="00B050"/>
              </a:solidFill>
              <a:latin typeface="Arial" charset="0"/>
            </a:endParaRPr>
          </a:p>
          <a:p>
            <a:pPr marL="285750" indent="-285750" eaLnBrk="1" hangingPunct="1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schottky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mass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spectrometry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of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RIBs</a:t>
            </a:r>
          </a:p>
          <a:p>
            <a:pPr marL="285750" indent="-285750" eaLnBrk="1" hangingPunct="1">
              <a:spcBef>
                <a:spcPct val="30000"/>
              </a:spcBef>
              <a:buFont typeface="Arial" panose="020B0604020202020204" pitchFamily="34" charset="0"/>
              <a:buChar char="•"/>
            </a:pP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slow 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resonance</a:t>
            </a:r>
            <a:r>
              <a:rPr lang="de-DE" altLang="en-US" sz="16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de-DE" altLang="en-US" sz="1600" dirty="0" err="1">
                <a:solidFill>
                  <a:schemeClr val="tx1"/>
                </a:solidFill>
                <a:latin typeface="Arial" charset="0"/>
              </a:rPr>
              <a:t>extraction</a:t>
            </a:r>
            <a:endParaRPr lang="de-DE" altLang="en-US" sz="1600" dirty="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099" name="Text Box 4"/>
          <p:cNvSpPr txBox="1">
            <a:spLocks noChangeArrowheads="1"/>
          </p:cNvSpPr>
          <p:nvPr/>
        </p:nvSpPr>
        <p:spPr bwMode="auto">
          <a:xfrm>
            <a:off x="1243629" y="149187"/>
            <a:ext cx="3381054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>
            <a:lvl1pPr marL="342900" indent="-3429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1pPr>
            <a:lvl2pPr marL="742950" indent="-28575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2pPr>
            <a:lvl3pPr marL="11430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3pPr>
            <a:lvl4pPr marL="16002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4pPr>
            <a:lvl5pPr marL="2057400" indent="-228600" eaLnBrk="0" hangingPunct="0">
              <a:defRPr sz="3600" b="1">
                <a:solidFill>
                  <a:srgbClr val="000000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3600" b="1">
                <a:solidFill>
                  <a:srgbClr val="000000"/>
                </a:solidFill>
                <a:latin typeface="Times" pitchFamily="18" charset="0"/>
              </a:defRPr>
            </a:lvl9pPr>
          </a:lstStyle>
          <a:p>
            <a:pPr eaLnBrk="1" hangingPunct="1"/>
            <a:r>
              <a:rPr lang="de-DE" altLang="en-US" sz="2400" dirty="0">
                <a:latin typeface="Arial" charset="0"/>
              </a:rPr>
              <a:t>ESR </a:t>
            </a:r>
            <a:r>
              <a:rPr lang="de-DE" altLang="en-US" sz="2400" dirty="0" err="1">
                <a:latin typeface="Arial" charset="0"/>
              </a:rPr>
              <a:t>operation</a:t>
            </a:r>
            <a:r>
              <a:rPr lang="de-DE" altLang="en-US" sz="2400" dirty="0">
                <a:latin typeface="Arial" charset="0"/>
              </a:rPr>
              <a:t> </a:t>
            </a:r>
            <a:r>
              <a:rPr lang="de-DE" altLang="en-US" sz="2400" dirty="0" err="1">
                <a:latin typeface="Arial" charset="0"/>
              </a:rPr>
              <a:t>modes</a:t>
            </a:r>
            <a:endParaRPr lang="de-DE" altLang="en-US" sz="2400" dirty="0">
              <a:latin typeface="Arial" charset="0"/>
            </a:endParaRPr>
          </a:p>
        </p:txBody>
      </p:sp>
      <p:pic>
        <p:nvPicPr>
          <p:cNvPr id="4100" name="Grafik 11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0759" y="987279"/>
            <a:ext cx="2986338" cy="391465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Gerader Verbinder 4"/>
          <p:cNvCxnSpPr/>
          <p:nvPr/>
        </p:nvCxnSpPr>
        <p:spPr>
          <a:xfrm flipH="1">
            <a:off x="3146094" y="1347716"/>
            <a:ext cx="29706" cy="137459"/>
          </a:xfrm>
          <a:prstGeom prst="line">
            <a:avLst/>
          </a:prstGeom>
          <a:ln w="12700">
            <a:solidFill>
              <a:srgbClr val="00339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2471017"/>
      </p:ext>
    </p:extLst>
  </p:cSld>
  <p:clrMapOvr>
    <a:masterClrMapping/>
  </p:clrMapOvr>
</p:sld>
</file>

<file path=ppt/theme/theme1.xml><?xml version="1.0" encoding="utf-8"?>
<a:theme xmlns:a="http://schemas.openxmlformats.org/drawingml/2006/main" name="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5" id="{3AECD3E1-8DA4-BA48-8C52-0C39CC25DCAC}" vid="{10909A78-EA76-4346-92A8-E04EFC56BD02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fair-gsi-folienmaster_2017_onering</Template>
  <TotalTime>0</TotalTime>
  <Words>1577</Words>
  <Application>Microsoft Office PowerPoint</Application>
  <PresentationFormat>Bildschirmpräsentation (16:9)</PresentationFormat>
  <Paragraphs>191</Paragraphs>
  <Slides>27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33" baseType="lpstr">
      <vt:lpstr>Arial</vt:lpstr>
      <vt:lpstr>Calibri</vt:lpstr>
      <vt:lpstr>Symbol</vt:lpstr>
      <vt:lpstr>Times</vt:lpstr>
      <vt:lpstr>Wingdings</vt:lpstr>
      <vt:lpstr>fair-gsi-folienmaster_2017_onering</vt:lpstr>
      <vt:lpstr>ESR Lessons from the beam time 2024  and outlook to 2025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ESR-BLorentz-12072024</dc:title>
  <dc:creator>B.Lorentz@gsi.de</dc:creator>
  <cp:lastModifiedBy>Lorentz, Bernd</cp:lastModifiedBy>
  <cp:revision>282</cp:revision>
  <cp:lastPrinted>2023-08-17T13:35:38Z</cp:lastPrinted>
  <dcterms:created xsi:type="dcterms:W3CDTF">2022-07-13T13:04:35Z</dcterms:created>
  <dcterms:modified xsi:type="dcterms:W3CDTF">2024-07-12T05:48:27Z</dcterms:modified>
</cp:coreProperties>
</file>