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9" r:id="rId3"/>
    <p:sldId id="282" r:id="rId4"/>
    <p:sldId id="285" r:id="rId5"/>
    <p:sldId id="286" r:id="rId6"/>
    <p:sldId id="289" r:id="rId7"/>
    <p:sldId id="288" r:id="rId8"/>
    <p:sldId id="287" r:id="rId9"/>
    <p:sldId id="290" r:id="rId10"/>
    <p:sldId id="293" r:id="rId11"/>
    <p:sldId id="273" r:id="rId12"/>
    <p:sldId id="274" r:id="rId13"/>
    <p:sldId id="291" r:id="rId14"/>
    <p:sldId id="275" r:id="rId15"/>
    <p:sldId id="271" r:id="rId16"/>
    <p:sldId id="292" r:id="rId17"/>
    <p:sldId id="280" r:id="rId18"/>
  </p:sldIdLst>
  <p:sldSz cx="9144000" cy="5143500" type="screen16x9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519" userDrawn="1">
          <p15:clr>
            <a:srgbClr val="A4A3A4"/>
          </p15:clr>
        </p15:guide>
        <p15:guide id="4" pos="4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B63"/>
    <a:srgbClr val="C6E0B4"/>
    <a:srgbClr val="666666"/>
    <a:srgbClr val="33333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63" autoAdjust="0"/>
    <p:restoredTop sz="95164" autoAdjust="0"/>
  </p:normalViewPr>
  <p:slideViewPr>
    <p:cSldViewPr snapToGrid="0" snapToObjects="1">
      <p:cViewPr varScale="1">
        <p:scale>
          <a:sx n="120" d="100"/>
          <a:sy n="120" d="100"/>
        </p:scale>
        <p:origin x="307" y="43"/>
      </p:cViewPr>
      <p:guideLst>
        <p:guide orient="horz" pos="1620"/>
        <p:guide pos="2880"/>
        <p:guide pos="1519"/>
        <p:guide pos="4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9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800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30" y="3322975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3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07.09.2022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2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5th Beam Time Retreat | Name | 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BF80593-284C-244D-84D3-4D7255E83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635" y="130629"/>
            <a:ext cx="6071291" cy="701284"/>
          </a:xfrm>
        </p:spPr>
        <p:txBody>
          <a:bodyPr anchor="b"/>
          <a:lstStyle>
            <a:lvl1pPr marL="0" indent="0" algn="l">
              <a:buNone/>
              <a:defRPr sz="2000" b="1"/>
            </a:lvl1pPr>
          </a:lstStyle>
          <a:p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841" y="363877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6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7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1" y="4950519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9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7" y="4914482"/>
            <a:ext cx="8483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07.09.2022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2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5th Beam Time Retreat | Name | 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30" y="206827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49098" y="1795048"/>
            <a:ext cx="6667618" cy="1921295"/>
          </a:xfrm>
        </p:spPr>
        <p:txBody>
          <a:bodyPr/>
          <a:lstStyle/>
          <a:p>
            <a:r>
              <a:rPr lang="de-DE" dirty="0" smtClean="0"/>
              <a:t>7th Beam Time Retreat</a:t>
            </a:r>
            <a:br>
              <a:rPr lang="de-DE" dirty="0" smtClean="0"/>
            </a:br>
            <a:r>
              <a:rPr lang="de-DE" dirty="0" smtClean="0"/>
              <a:t>UNILAC</a:t>
            </a:r>
            <a:br>
              <a:rPr lang="de-DE" dirty="0" smtClean="0"/>
            </a:br>
            <a:r>
              <a:rPr lang="de-DE" dirty="0" err="1" smtClean="0"/>
              <a:t>Lessons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beam time 2024</a:t>
            </a:r>
            <a:br>
              <a:rPr lang="de-DE" dirty="0" smtClean="0"/>
            </a:b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outlook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2025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312893" y="3716343"/>
            <a:ext cx="4303060" cy="531851"/>
          </a:xfrm>
        </p:spPr>
        <p:txBody>
          <a:bodyPr>
            <a:normAutofit fontScale="92500" lnSpcReduction="20000"/>
          </a:bodyPr>
          <a:lstStyle/>
          <a:p>
            <a:r>
              <a:rPr lang="de-DE" sz="1050" dirty="0" smtClean="0"/>
              <a:t>Hartmut Vormann – </a:t>
            </a:r>
            <a:r>
              <a:rPr lang="de-DE" sz="1050" dirty="0" err="1" smtClean="0"/>
              <a:t>Machine</a:t>
            </a:r>
            <a:r>
              <a:rPr lang="de-DE" sz="1050" dirty="0" smtClean="0"/>
              <a:t> </a:t>
            </a:r>
            <a:r>
              <a:rPr lang="de-DE" sz="1050" dirty="0" err="1" smtClean="0"/>
              <a:t>Coordinator</a:t>
            </a:r>
            <a:r>
              <a:rPr lang="de-DE" sz="1050" dirty="0" smtClean="0"/>
              <a:t> UNILAC</a:t>
            </a:r>
            <a:endParaRPr lang="de-DE" sz="1050" dirty="0"/>
          </a:p>
          <a:p>
            <a:r>
              <a:rPr lang="de-DE" sz="1050" dirty="0" smtClean="0"/>
              <a:t>11th </a:t>
            </a:r>
            <a:r>
              <a:rPr lang="de-DE" sz="1050" dirty="0" err="1" smtClean="0"/>
              <a:t>and</a:t>
            </a:r>
            <a:r>
              <a:rPr lang="de-DE" sz="1050" dirty="0" smtClean="0"/>
              <a:t> 12th </a:t>
            </a:r>
            <a:r>
              <a:rPr lang="de-DE" sz="1050" dirty="0" err="1" smtClean="0"/>
              <a:t>July</a:t>
            </a:r>
            <a:r>
              <a:rPr lang="de-DE" sz="1050" dirty="0" smtClean="0"/>
              <a:t> 2024</a:t>
            </a:r>
          </a:p>
          <a:p>
            <a:r>
              <a:rPr lang="de-DE" sz="1050" dirty="0"/>
              <a:t>@ </a:t>
            </a:r>
            <a:r>
              <a:rPr lang="de-DE" sz="1050" dirty="0" err="1" smtClean="0"/>
              <a:t>Jagdschloß</a:t>
            </a:r>
            <a:r>
              <a:rPr lang="de-DE" sz="1050" dirty="0" smtClean="0"/>
              <a:t> Kranichstein</a:t>
            </a:r>
            <a:endParaRPr lang="de-DE" sz="1050" dirty="0"/>
          </a:p>
          <a:p>
            <a:endParaRPr lang="de-DE" sz="1050" dirty="0"/>
          </a:p>
        </p:txBody>
      </p:sp>
      <p:sp>
        <p:nvSpPr>
          <p:cNvPr id="12" name="Rechteck 11"/>
          <p:cNvSpPr/>
          <p:nvPr/>
        </p:nvSpPr>
        <p:spPr>
          <a:xfrm>
            <a:off x="7102677" y="725823"/>
            <a:ext cx="1856047" cy="2121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EM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IME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  <a:endParaRPr lang="de-DE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020810" y="720320"/>
            <a:ext cx="1856047" cy="193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IME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2024</a:t>
            </a:r>
            <a:endParaRPr lang="de-DE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271" y="130629"/>
            <a:ext cx="3985921" cy="4808065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10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1398152" cy="273844"/>
          </a:xfrm>
        </p:spPr>
        <p:txBody>
          <a:bodyPr/>
          <a:lstStyle/>
          <a:p>
            <a:r>
              <a:rPr lang="de-DE" dirty="0"/>
              <a:t>11th </a:t>
            </a:r>
            <a:r>
              <a:rPr lang="de-DE" dirty="0" err="1"/>
              <a:t>and</a:t>
            </a:r>
            <a:r>
              <a:rPr lang="de-DE" dirty="0"/>
              <a:t> 12th </a:t>
            </a:r>
            <a:r>
              <a:rPr lang="de-DE" dirty="0" err="1"/>
              <a:t>July</a:t>
            </a:r>
            <a:r>
              <a:rPr lang="de-DE" dirty="0"/>
              <a:t> 2024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7th Beam Time Retreat | Hartmut Vormann | 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317635" y="130629"/>
            <a:ext cx="6071291" cy="574221"/>
          </a:xfrm>
        </p:spPr>
        <p:txBody>
          <a:bodyPr/>
          <a:lstStyle/>
          <a:p>
            <a:r>
              <a:rPr lang="de-DE" dirty="0" smtClean="0"/>
              <a:t>IH1 – </a:t>
            </a:r>
            <a:r>
              <a:rPr lang="de-DE" dirty="0" err="1" smtClean="0"/>
              <a:t>opened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triplet</a:t>
            </a:r>
            <a:r>
              <a:rPr lang="de-DE" dirty="0" smtClean="0"/>
              <a:t> </a:t>
            </a:r>
            <a:r>
              <a:rPr lang="de-DE" dirty="0" err="1" smtClean="0"/>
              <a:t>repair</a:t>
            </a:r>
            <a:r>
              <a:rPr lang="de-DE" dirty="0" smtClean="0"/>
              <a:t> (2019/2020)</a:t>
            </a:r>
            <a:endParaRPr lang="de-DE" dirty="0"/>
          </a:p>
        </p:txBody>
      </p:sp>
      <p:pic>
        <p:nvPicPr>
          <p:cNvPr id="9" name="Inhaltsplatzhalt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090" y="1538505"/>
            <a:ext cx="3900728" cy="292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20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CED2A18-9F43-791F-3344-E1C6005E6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1088017"/>
            <a:ext cx="5514205" cy="367768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sz="1200" dirty="0" err="1"/>
              <a:t>P</a:t>
            </a:r>
            <a:r>
              <a:rPr lang="fr-FR" sz="1200" dirty="0" err="1" smtClean="0"/>
              <a:t>ulsed</a:t>
            </a:r>
            <a:r>
              <a:rPr lang="fr-FR" sz="1200" dirty="0" smtClean="0"/>
              <a:t> </a:t>
            </a:r>
            <a:r>
              <a:rPr lang="fr-FR" sz="1200" dirty="0" err="1" smtClean="0"/>
              <a:t>gas</a:t>
            </a:r>
            <a:r>
              <a:rPr lang="fr-FR" sz="1200" dirty="0" smtClean="0"/>
              <a:t> stripper </a:t>
            </a:r>
            <a:r>
              <a:rPr lang="fr-FR" sz="1200" dirty="0" err="1" smtClean="0"/>
              <a:t>applied</a:t>
            </a:r>
            <a:r>
              <a:rPr lang="fr-FR" sz="1200" dirty="0" smtClean="0"/>
              <a:t> for </a:t>
            </a:r>
            <a:r>
              <a:rPr lang="fr-FR" sz="1200" dirty="0" err="1" smtClean="0"/>
              <a:t>beamtime</a:t>
            </a:r>
            <a:r>
              <a:rPr lang="fr-FR" sz="1200" dirty="0" smtClean="0"/>
              <a:t> 2024!</a:t>
            </a:r>
          </a:p>
          <a:p>
            <a:pPr>
              <a:spcAft>
                <a:spcPts val="600"/>
              </a:spcAft>
            </a:pPr>
            <a:r>
              <a:rPr lang="fr-FR" sz="1200" dirty="0" err="1" smtClean="0"/>
              <a:t>Oil</a:t>
            </a:r>
            <a:r>
              <a:rPr lang="fr-FR" sz="1200" dirty="0" smtClean="0"/>
              <a:t> services…</a:t>
            </a:r>
          </a:p>
          <a:p>
            <a:pPr>
              <a:spcAft>
                <a:spcPts val="600"/>
              </a:spcAft>
            </a:pPr>
            <a:r>
              <a:rPr lang="fr-FR" sz="1200" dirty="0" smtClean="0"/>
              <a:t>17th </a:t>
            </a:r>
            <a:r>
              <a:rPr lang="fr-FR" sz="1200" dirty="0" err="1" smtClean="0"/>
              <a:t>mar</a:t>
            </a:r>
            <a:r>
              <a:rPr lang="fr-FR" sz="1200" dirty="0" smtClean="0"/>
              <a:t>, </a:t>
            </a:r>
            <a:r>
              <a:rPr lang="fr-FR" sz="1200" dirty="0" err="1" smtClean="0"/>
              <a:t>roots</a:t>
            </a:r>
            <a:r>
              <a:rPr lang="fr-FR" sz="1200" dirty="0" smtClean="0"/>
              <a:t> </a:t>
            </a:r>
            <a:r>
              <a:rPr lang="fr-FR" sz="1200" dirty="0" err="1" smtClean="0"/>
              <a:t>failure</a:t>
            </a:r>
            <a:r>
              <a:rPr lang="fr-FR" sz="1200" dirty="0" smtClean="0"/>
              <a:t>, </a:t>
            </a:r>
            <a:r>
              <a:rPr lang="fr-FR" sz="1200" dirty="0" err="1" smtClean="0"/>
              <a:t>oil</a:t>
            </a:r>
            <a:r>
              <a:rPr lang="fr-FR" sz="1200" dirty="0" smtClean="0"/>
              <a:t> </a:t>
            </a:r>
            <a:r>
              <a:rPr lang="fr-FR" sz="1200" dirty="0" err="1" smtClean="0"/>
              <a:t>failure</a:t>
            </a:r>
            <a:r>
              <a:rPr lang="fr-FR" sz="1200" dirty="0" smtClean="0"/>
              <a:t>, 3 </a:t>
            </a:r>
            <a:r>
              <a:rPr lang="fr-FR" sz="1200" dirty="0" err="1" smtClean="0"/>
              <a:t>hours</a:t>
            </a:r>
            <a:r>
              <a:rPr lang="fr-FR" sz="1200" dirty="0" smtClean="0"/>
              <a:t> (2.5 litres </a:t>
            </a:r>
            <a:r>
              <a:rPr lang="fr-FR" sz="1200" dirty="0" err="1" smtClean="0"/>
              <a:t>re-filled</a:t>
            </a:r>
            <a:r>
              <a:rPr lang="fr-FR" sz="1200" dirty="0" smtClean="0"/>
              <a:t>).</a:t>
            </a:r>
          </a:p>
          <a:p>
            <a:pPr>
              <a:spcAft>
                <a:spcPts val="600"/>
              </a:spcAft>
            </a:pPr>
            <a:r>
              <a:rPr lang="fr-FR" sz="1200" dirty="0" smtClean="0"/>
              <a:t>25th-28th </a:t>
            </a:r>
            <a:r>
              <a:rPr lang="fr-FR" sz="1200" dirty="0"/>
              <a:t>M</a:t>
            </a:r>
            <a:r>
              <a:rPr lang="fr-FR" sz="1200" dirty="0" smtClean="0"/>
              <a:t>ar, </a:t>
            </a:r>
            <a:r>
              <a:rPr lang="fr-FR" sz="1200" dirty="0" err="1" smtClean="0"/>
              <a:t>easter</a:t>
            </a:r>
            <a:r>
              <a:rPr lang="fr-FR" sz="1200" dirty="0" smtClean="0"/>
              <a:t> shutdown, valve #1 </a:t>
            </a:r>
            <a:r>
              <a:rPr lang="fr-FR" sz="1200" dirty="0" err="1" smtClean="0"/>
              <a:t>replaced</a:t>
            </a:r>
            <a:r>
              <a:rPr lang="fr-FR" sz="1200" dirty="0" smtClean="0"/>
              <a:t>.</a:t>
            </a:r>
            <a:endParaRPr lang="fr-FR" sz="1200" dirty="0"/>
          </a:p>
          <a:p>
            <a:pPr>
              <a:spcAft>
                <a:spcPts val="600"/>
              </a:spcAft>
            </a:pPr>
            <a:r>
              <a:rPr lang="fr-FR" sz="1200" dirty="0" smtClean="0"/>
              <a:t>11th </a:t>
            </a:r>
            <a:r>
              <a:rPr lang="fr-FR" sz="1200" dirty="0" err="1" smtClean="0"/>
              <a:t>apr</a:t>
            </a:r>
            <a:r>
              <a:rPr lang="fr-FR" sz="1200" dirty="0" smtClean="0"/>
              <a:t>, valve #2 </a:t>
            </a:r>
            <a:r>
              <a:rPr lang="fr-FR" sz="1200" dirty="0" err="1" smtClean="0"/>
              <a:t>defective</a:t>
            </a:r>
            <a:r>
              <a:rPr lang="fr-FR" sz="1200" dirty="0" smtClean="0"/>
              <a:t>, permanent-open; </a:t>
            </a:r>
            <a:r>
              <a:rPr lang="fr-FR" sz="1200" dirty="0" err="1" smtClean="0"/>
              <a:t>replaced</a:t>
            </a:r>
            <a:r>
              <a:rPr lang="fr-FR" sz="1200" dirty="0" smtClean="0"/>
              <a:t> 7th </a:t>
            </a:r>
            <a:r>
              <a:rPr lang="fr-FR" sz="1200" dirty="0" err="1" smtClean="0"/>
              <a:t>may</a:t>
            </a:r>
            <a:r>
              <a:rPr lang="fr-FR" sz="1200" dirty="0" smtClean="0"/>
              <a:t>, incl. </a:t>
            </a:r>
            <a:r>
              <a:rPr lang="fr-FR" sz="1200" dirty="0" err="1" smtClean="0"/>
              <a:t>oil</a:t>
            </a:r>
            <a:r>
              <a:rPr lang="fr-FR" sz="1200" dirty="0" smtClean="0"/>
              <a:t> service (7 </a:t>
            </a:r>
            <a:r>
              <a:rPr lang="fr-FR" sz="1200" dirty="0" err="1" smtClean="0"/>
              <a:t>hours</a:t>
            </a:r>
            <a:r>
              <a:rPr lang="fr-FR" sz="1200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fr-FR" sz="1200" dirty="0" err="1" smtClean="0"/>
              <a:t>from</a:t>
            </a:r>
            <a:r>
              <a:rPr lang="fr-FR" sz="1200" dirty="0" smtClean="0"/>
              <a:t> 8th </a:t>
            </a:r>
            <a:r>
              <a:rPr lang="fr-FR" sz="1200" dirty="0"/>
              <a:t>M</a:t>
            </a:r>
            <a:r>
              <a:rPr lang="fr-FR" sz="1200" dirty="0" smtClean="0"/>
              <a:t>ay on: </a:t>
            </a:r>
            <a:r>
              <a:rPr lang="fr-FR" sz="1200" dirty="0" err="1" smtClean="0"/>
              <a:t>only</a:t>
            </a:r>
            <a:r>
              <a:rPr lang="fr-FR" sz="1200" dirty="0" smtClean="0"/>
              <a:t> valve #2, 550 mbar (=Cr </a:t>
            </a:r>
            <a:r>
              <a:rPr lang="fr-FR" sz="1200" dirty="0" err="1" smtClean="0"/>
              <a:t>optimized</a:t>
            </a:r>
            <a:r>
              <a:rPr lang="fr-FR" sz="1200" dirty="0" smtClean="0"/>
              <a:t>, Ni 250, Mo 400 </a:t>
            </a:r>
            <a:r>
              <a:rPr lang="fr-FR" sz="1200" dirty="0" err="1" smtClean="0"/>
              <a:t>optimized</a:t>
            </a:r>
            <a:r>
              <a:rPr lang="fr-FR" sz="1200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fr-FR" sz="1200" dirty="0" err="1" smtClean="0"/>
              <a:t>from</a:t>
            </a:r>
            <a:r>
              <a:rPr lang="fr-FR" sz="1200" dirty="0" smtClean="0"/>
              <a:t> 22nd </a:t>
            </a:r>
            <a:r>
              <a:rPr lang="fr-FR" sz="1200" dirty="0"/>
              <a:t>M</a:t>
            </a:r>
            <a:r>
              <a:rPr lang="fr-FR" sz="1200" dirty="0" smtClean="0"/>
              <a:t>ay Uranium </a:t>
            </a:r>
            <a:r>
              <a:rPr lang="fr-FR" sz="1200" dirty="0" err="1" smtClean="0"/>
              <a:t>exclusively</a:t>
            </a:r>
            <a:r>
              <a:rPr lang="fr-FR" sz="1200" dirty="0" smtClean="0"/>
              <a:t>, (valve </a:t>
            </a:r>
            <a:r>
              <a:rPr lang="fr-FR" sz="1200" dirty="0"/>
              <a:t>#2, 500 </a:t>
            </a:r>
            <a:r>
              <a:rPr lang="fr-FR" sz="1200" dirty="0" smtClean="0"/>
              <a:t>mbar N2, permanent-open – w/o impact</a:t>
            </a:r>
          </a:p>
          <a:p>
            <a:pPr>
              <a:spcAft>
                <a:spcPts val="600"/>
              </a:spcAft>
            </a:pPr>
            <a:r>
              <a:rPr lang="fr-FR" sz="1200" dirty="0" smtClean="0"/>
              <a:t>3rd-6th </a:t>
            </a:r>
            <a:r>
              <a:rPr lang="fr-FR" sz="1200" dirty="0" err="1" smtClean="0"/>
              <a:t>jun</a:t>
            </a:r>
            <a:r>
              <a:rPr lang="fr-FR" sz="1200" dirty="0" smtClean="0"/>
              <a:t> H2 stripping </a:t>
            </a:r>
            <a:r>
              <a:rPr lang="fr-FR" sz="1200" dirty="0" err="1" smtClean="0"/>
              <a:t>gas</a:t>
            </a:r>
            <a:r>
              <a:rPr lang="fr-FR" sz="1200" dirty="0" smtClean="0"/>
              <a:t>, valve #1, 6 bar. </a:t>
            </a:r>
          </a:p>
          <a:p>
            <a:pPr>
              <a:spcAft>
                <a:spcPts val="600"/>
              </a:spcAft>
            </a:pPr>
            <a:r>
              <a:rPr lang="fr-FR" sz="1200" dirty="0" smtClean="0"/>
              <a:t>5th </a:t>
            </a:r>
            <a:r>
              <a:rPr lang="fr-FR" sz="1200" dirty="0" err="1" smtClean="0"/>
              <a:t>jun</a:t>
            </a:r>
            <a:r>
              <a:rPr lang="fr-FR" sz="1200" dirty="0" smtClean="0"/>
              <a:t>: For PIG-Ar-</a:t>
            </a:r>
            <a:r>
              <a:rPr lang="fr-FR" sz="1200" dirty="0" err="1" smtClean="0"/>
              <a:t>beam</a:t>
            </a:r>
            <a:r>
              <a:rPr lang="fr-FR" sz="1200" dirty="0" smtClean="0"/>
              <a:t> to US3 </a:t>
            </a:r>
            <a:r>
              <a:rPr lang="fr-FR" sz="1200" dirty="0" err="1" smtClean="0"/>
              <a:t>additionally</a:t>
            </a:r>
            <a:r>
              <a:rPr lang="fr-FR" sz="1200" dirty="0" smtClean="0"/>
              <a:t> 5 Hz H2-Gas , vacuum pressure </a:t>
            </a:r>
            <a:r>
              <a:rPr lang="fr-FR" sz="1200" dirty="0" err="1" smtClean="0"/>
              <a:t>increases</a:t>
            </a:r>
            <a:r>
              <a:rPr lang="fr-FR" sz="1200" dirty="0" smtClean="0"/>
              <a:t> and </a:t>
            </a:r>
            <a:r>
              <a:rPr lang="fr-FR" sz="1200" dirty="0" err="1" smtClean="0"/>
              <a:t>bunchers</a:t>
            </a:r>
            <a:r>
              <a:rPr lang="fr-FR" sz="1200" dirty="0" smtClean="0"/>
              <a:t> BB3+4 switch off (</a:t>
            </a:r>
            <a:r>
              <a:rPr lang="fr-FR" sz="1200" dirty="0" err="1" smtClean="0"/>
              <a:t>vac</a:t>
            </a:r>
            <a:r>
              <a:rPr lang="fr-FR" sz="1200" dirty="0" smtClean="0"/>
              <a:t>–</a:t>
            </a:r>
            <a:r>
              <a:rPr lang="fr-FR" sz="1200" dirty="0" err="1" smtClean="0"/>
              <a:t>threshhold</a:t>
            </a:r>
            <a:r>
              <a:rPr lang="fr-FR" sz="1200" dirty="0" smtClean="0"/>
              <a:t>) – machine </a:t>
            </a:r>
            <a:r>
              <a:rPr lang="fr-FR" sz="1200" dirty="0" err="1" smtClean="0"/>
              <a:t>exp</a:t>
            </a:r>
            <a:r>
              <a:rPr lang="fr-FR" sz="1200" dirty="0" smtClean="0"/>
              <a:t>. </a:t>
            </a:r>
            <a:r>
              <a:rPr lang="fr-FR" sz="1200" dirty="0" err="1" smtClean="0"/>
              <a:t>postponed</a:t>
            </a:r>
            <a:r>
              <a:rPr lang="fr-FR" sz="1200" dirty="0" smtClean="0"/>
              <a:t> to N2 </a:t>
            </a:r>
            <a:r>
              <a:rPr lang="fr-FR" sz="1200" dirty="0" err="1" smtClean="0"/>
              <a:t>gas</a:t>
            </a:r>
            <a:r>
              <a:rPr lang="fr-FR" sz="1200" dirty="0" smtClean="0"/>
              <a:t> </a:t>
            </a:r>
            <a:r>
              <a:rPr lang="fr-FR" sz="1200" dirty="0" err="1" smtClean="0"/>
              <a:t>next</a:t>
            </a:r>
            <a:r>
              <a:rPr lang="fr-FR" sz="1200" dirty="0" smtClean="0"/>
              <a:t> </a:t>
            </a:r>
            <a:r>
              <a:rPr lang="fr-FR" sz="1200" dirty="0" err="1" smtClean="0"/>
              <a:t>day</a:t>
            </a:r>
            <a:r>
              <a:rPr lang="fr-FR" sz="1200" dirty="0" smtClean="0"/>
              <a:t>.</a:t>
            </a:r>
          </a:p>
          <a:p>
            <a:pPr marL="0" indent="0">
              <a:buNone/>
            </a:pPr>
            <a:endParaRPr lang="fr-FR" sz="14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11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122758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11th </a:t>
            </a:r>
            <a:r>
              <a:rPr lang="de-DE" dirty="0" err="1"/>
              <a:t>and</a:t>
            </a:r>
            <a:r>
              <a:rPr lang="de-DE" dirty="0"/>
              <a:t> 12th </a:t>
            </a:r>
            <a:r>
              <a:rPr lang="de-DE" dirty="0" err="1"/>
              <a:t>July</a:t>
            </a:r>
            <a:r>
              <a:rPr lang="de-DE" dirty="0"/>
              <a:t> 2024</a:t>
            </a:r>
          </a:p>
        </p:txBody>
      </p:sp>
      <p:sp>
        <p:nvSpPr>
          <p:cNvPr id="4" name="Fußzeilenplatzhalter 7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/>
              <a:t>7th Beam Time Retreat | Hartmut Vormann | </a:t>
            </a:r>
            <a:endParaRPr lang="de-D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258D5F-2B36-B39E-72FB-513CB4F996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Gasstripper</a:t>
            </a:r>
            <a:endParaRPr lang="fr-DE" dirty="0"/>
          </a:p>
        </p:txBody>
      </p:sp>
      <p:sp>
        <p:nvSpPr>
          <p:cNvPr id="8" name="Rechteck 7"/>
          <p:cNvSpPr/>
          <p:nvPr/>
        </p:nvSpPr>
        <p:spPr>
          <a:xfrm>
            <a:off x="7014306" y="730512"/>
            <a:ext cx="2002971" cy="198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ME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  <a:endParaRPr lang="de-DE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020810" y="720320"/>
            <a:ext cx="1856047" cy="193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IME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  <a:endParaRPr lang="de-DE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969" y="2982036"/>
            <a:ext cx="2393275" cy="1794958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969" y="1088192"/>
            <a:ext cx="2393275" cy="179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8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CED2A18-9F43-791F-3344-E1C6005E6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1" y="1088017"/>
            <a:ext cx="4609396" cy="3895463"/>
          </a:xfrm>
        </p:spPr>
        <p:txBody>
          <a:bodyPr/>
          <a:lstStyle/>
          <a:p>
            <a:pPr marL="177800" indent="-177800">
              <a:spcAft>
                <a:spcPts val="600"/>
              </a:spcAft>
            </a:pPr>
            <a:r>
              <a:rPr lang="fr-FR" sz="1400" dirty="0" smtClean="0"/>
              <a:t>A2QS105/106 (QS46/47) out of </a:t>
            </a:r>
            <a:r>
              <a:rPr lang="fr-FR" sz="1400" dirty="0" err="1" smtClean="0"/>
              <a:t>operation</a:t>
            </a:r>
            <a:r>
              <a:rPr lang="fr-FR" sz="1400" dirty="0" smtClean="0"/>
              <a:t> (DR105)</a:t>
            </a:r>
          </a:p>
          <a:p>
            <a:pPr marL="177800" indent="-177800">
              <a:spcAft>
                <a:spcPts val="600"/>
              </a:spcAft>
            </a:pPr>
            <a:r>
              <a:rPr lang="fr-FR" sz="1400" dirty="0" smtClean="0"/>
              <a:t>ER1 max 4,5 V, BB4 max. 5,3 V, BB6 max 6 V.</a:t>
            </a:r>
          </a:p>
          <a:p>
            <a:pPr marL="177800" indent="-177800">
              <a:spcAft>
                <a:spcPts val="600"/>
              </a:spcAft>
            </a:pPr>
            <a:r>
              <a:rPr lang="fr-FR" sz="1400" dirty="0" smtClean="0"/>
              <a:t>UN3DC2 </a:t>
            </a:r>
            <a:r>
              <a:rPr lang="fr-FR" sz="1400" dirty="0" err="1" smtClean="0"/>
              <a:t>sudden</a:t>
            </a:r>
            <a:r>
              <a:rPr lang="fr-FR" sz="1400" dirty="0" smtClean="0"/>
              <a:t> drive in </a:t>
            </a:r>
            <a:r>
              <a:rPr lang="fr-FR" sz="1400" dirty="0" err="1" smtClean="0"/>
              <a:t>beam</a:t>
            </a:r>
            <a:r>
              <a:rPr lang="fr-FR" sz="1400" dirty="0" smtClean="0"/>
              <a:t> (06th </a:t>
            </a:r>
            <a:r>
              <a:rPr lang="fr-FR" sz="1400" dirty="0" err="1" smtClean="0"/>
              <a:t>feb</a:t>
            </a:r>
            <a:r>
              <a:rPr lang="fr-FR" sz="1400" dirty="0" smtClean="0"/>
              <a:t>), IL µ</a:t>
            </a:r>
            <a:r>
              <a:rPr lang="fr-FR" sz="1400" dirty="0" err="1" smtClean="0"/>
              <a:t>Wave</a:t>
            </a:r>
            <a:r>
              <a:rPr lang="fr-FR" sz="1400" dirty="0" smtClean="0"/>
              <a:t>…</a:t>
            </a:r>
          </a:p>
          <a:p>
            <a:pPr marL="177800" indent="-177800">
              <a:spcAft>
                <a:spcPts val="600"/>
              </a:spcAft>
            </a:pPr>
            <a:r>
              <a:rPr lang="fr-FR" sz="1400" dirty="0" err="1" smtClean="0"/>
              <a:t>special</a:t>
            </a:r>
            <a:r>
              <a:rPr lang="fr-FR" sz="1400" dirty="0" smtClean="0"/>
              <a:t> </a:t>
            </a:r>
            <a:r>
              <a:rPr lang="fr-FR" sz="1400" dirty="0" err="1" smtClean="0"/>
              <a:t>regulations</a:t>
            </a:r>
            <a:r>
              <a:rPr lang="fr-FR" sz="1400" dirty="0" smtClean="0"/>
              <a:t> EH </a:t>
            </a:r>
            <a:r>
              <a:rPr lang="fr-FR" sz="1400" dirty="0" err="1" smtClean="0"/>
              <a:t>from</a:t>
            </a:r>
            <a:r>
              <a:rPr lang="fr-FR" sz="1400" dirty="0" smtClean="0"/>
              <a:t> rad. </a:t>
            </a:r>
            <a:r>
              <a:rPr lang="fr-FR" sz="1400" dirty="0" err="1" smtClean="0"/>
              <a:t>safety</a:t>
            </a:r>
            <a:r>
              <a:rPr lang="fr-FR" sz="1400" dirty="0" smtClean="0"/>
              <a:t> </a:t>
            </a:r>
            <a:r>
              <a:rPr lang="fr-FR" sz="1400" dirty="0" err="1" smtClean="0"/>
              <a:t>department</a:t>
            </a:r>
            <a:r>
              <a:rPr lang="fr-FR" sz="1400" dirty="0" smtClean="0"/>
              <a:t>, </a:t>
            </a:r>
            <a:r>
              <a:rPr lang="fr-FR" sz="1400" dirty="0" err="1" smtClean="0"/>
              <a:t>chains</a:t>
            </a:r>
            <a:r>
              <a:rPr lang="fr-FR" sz="1400" dirty="0" smtClean="0"/>
              <a:t> and locks…</a:t>
            </a:r>
          </a:p>
          <a:p>
            <a:pPr marL="177800" indent="-177800">
              <a:spcAft>
                <a:spcPts val="600"/>
              </a:spcAft>
            </a:pPr>
            <a:r>
              <a:rPr lang="fr-FR" sz="1400" dirty="0" err="1" smtClean="0"/>
              <a:t>Scada</a:t>
            </a:r>
            <a:r>
              <a:rPr lang="fr-FR" sz="1400" dirty="0" smtClean="0"/>
              <a:t> MCR no ion getter </a:t>
            </a:r>
            <a:r>
              <a:rPr lang="fr-FR" sz="1400" dirty="0" err="1" smtClean="0"/>
              <a:t>pump</a:t>
            </a:r>
            <a:r>
              <a:rPr lang="fr-FR" sz="1400" dirty="0" smtClean="0"/>
              <a:t> </a:t>
            </a:r>
            <a:r>
              <a:rPr lang="fr-FR" sz="1400" dirty="0" err="1" smtClean="0"/>
              <a:t>switching</a:t>
            </a:r>
            <a:r>
              <a:rPr lang="fr-FR" sz="1400" dirty="0" smtClean="0"/>
              <a:t>-on for </a:t>
            </a:r>
            <a:r>
              <a:rPr lang="fr-FR" sz="1400" dirty="0" err="1" smtClean="0"/>
              <a:t>operators</a:t>
            </a:r>
            <a:r>
              <a:rPr lang="fr-FR" sz="1400" dirty="0"/>
              <a:t> </a:t>
            </a:r>
            <a:r>
              <a:rPr lang="fr-FR" sz="1400" dirty="0" smtClean="0"/>
              <a:t>staff</a:t>
            </a:r>
          </a:p>
          <a:p>
            <a:pPr marL="177800" indent="-177800">
              <a:spcAft>
                <a:spcPts val="600"/>
              </a:spcAft>
            </a:pPr>
            <a:r>
              <a:rPr lang="fr-FR" sz="1400" dirty="0" err="1" smtClean="0"/>
              <a:t>Since</a:t>
            </a:r>
            <a:r>
              <a:rPr lang="fr-FR" sz="1400" dirty="0" smtClean="0"/>
              <a:t> 11th </a:t>
            </a:r>
            <a:r>
              <a:rPr lang="fr-FR" sz="1400" dirty="0" err="1" smtClean="0"/>
              <a:t>Apr</a:t>
            </a:r>
            <a:r>
              <a:rPr lang="fr-FR" sz="1400" dirty="0" smtClean="0"/>
              <a:t>: (36Ar8+) HLI RFQ phase </a:t>
            </a:r>
            <a:r>
              <a:rPr lang="fr-FR" sz="1400" dirty="0" err="1" smtClean="0"/>
              <a:t>jitter</a:t>
            </a:r>
            <a:r>
              <a:rPr lang="fr-FR" sz="1400" dirty="0" smtClean="0"/>
              <a:t>, </a:t>
            </a:r>
            <a:r>
              <a:rPr lang="fr-FR" sz="1400" dirty="0" err="1" smtClean="0"/>
              <a:t>misleading</a:t>
            </a:r>
            <a:r>
              <a:rPr lang="fr-FR" sz="1400" dirty="0" smtClean="0"/>
              <a:t> </a:t>
            </a:r>
            <a:r>
              <a:rPr lang="fr-FR" sz="1400" dirty="0" err="1" smtClean="0"/>
              <a:t>displaying</a:t>
            </a:r>
            <a:r>
              <a:rPr lang="fr-FR" sz="1400" dirty="0" smtClean="0"/>
              <a:t> in the MCR RF application</a:t>
            </a:r>
          </a:p>
          <a:p>
            <a:pPr marL="177800" indent="-177800">
              <a:spcAft>
                <a:spcPts val="600"/>
              </a:spcAft>
            </a:pPr>
            <a:r>
              <a:rPr lang="fr-FR" sz="1400" dirty="0" smtClean="0"/>
              <a:t>25th </a:t>
            </a:r>
            <a:r>
              <a:rPr lang="fr-FR" sz="1400" dirty="0" err="1"/>
              <a:t>A</a:t>
            </a:r>
            <a:r>
              <a:rPr lang="fr-FR" sz="1400" dirty="0" err="1" smtClean="0"/>
              <a:t>pr</a:t>
            </a:r>
            <a:r>
              <a:rPr lang="fr-FR" sz="1400" dirty="0" smtClean="0"/>
              <a:t>, </a:t>
            </a:r>
            <a:r>
              <a:rPr lang="fr-FR" sz="1400" dirty="0" err="1" smtClean="0"/>
              <a:t>Slit</a:t>
            </a:r>
            <a:r>
              <a:rPr lang="fr-FR" sz="1400" dirty="0" smtClean="0"/>
              <a:t> UXADS1HL water </a:t>
            </a:r>
            <a:r>
              <a:rPr lang="fr-FR" sz="1400" dirty="0" err="1" smtClean="0"/>
              <a:t>leackage</a:t>
            </a:r>
            <a:r>
              <a:rPr lang="fr-FR" sz="1400" dirty="0" smtClean="0"/>
              <a:t>, </a:t>
            </a:r>
            <a:r>
              <a:rPr lang="fr-FR" sz="1400" dirty="0" err="1" smtClean="0"/>
              <a:t>provisionally</a:t>
            </a:r>
            <a:r>
              <a:rPr lang="fr-FR" sz="1400" dirty="0" smtClean="0"/>
              <a:t> </a:t>
            </a:r>
            <a:r>
              <a:rPr lang="fr-FR" sz="1400" dirty="0" err="1" smtClean="0"/>
              <a:t>fixed</a:t>
            </a:r>
            <a:r>
              <a:rPr lang="fr-FR" sz="1400" dirty="0" smtClean="0"/>
              <a:t> (2 h)</a:t>
            </a:r>
          </a:p>
          <a:p>
            <a:pPr marL="177800" indent="-177800">
              <a:spcAft>
                <a:spcPts val="600"/>
              </a:spcAft>
            </a:pPr>
            <a:r>
              <a:rPr lang="fr-FR" sz="1400" dirty="0" smtClean="0"/>
              <a:t>13th </a:t>
            </a:r>
            <a:r>
              <a:rPr lang="fr-FR" sz="1400" dirty="0"/>
              <a:t>M</a:t>
            </a:r>
            <a:r>
              <a:rPr lang="fr-FR" sz="1400" dirty="0" smtClean="0"/>
              <a:t>ay, 52Cr14+ </a:t>
            </a:r>
            <a:r>
              <a:rPr lang="fr-FR" sz="1400" dirty="0" err="1" smtClean="0"/>
              <a:t>beam</a:t>
            </a:r>
            <a:r>
              <a:rPr lang="fr-FR" sz="1400" dirty="0" smtClean="0"/>
              <a:t> at X8 </a:t>
            </a:r>
            <a:r>
              <a:rPr lang="fr-FR" sz="1400" dirty="0" err="1" smtClean="0"/>
              <a:t>suddenly</a:t>
            </a:r>
            <a:r>
              <a:rPr lang="fr-FR" sz="1400" dirty="0" smtClean="0"/>
              <a:t> </a:t>
            </a:r>
            <a:r>
              <a:rPr lang="fr-FR" sz="1400" dirty="0" err="1" smtClean="0"/>
              <a:t>dissapeared</a:t>
            </a:r>
            <a:r>
              <a:rPr lang="fr-FR" sz="1400" dirty="0" smtClean="0"/>
              <a:t>; </a:t>
            </a:r>
            <a:r>
              <a:rPr lang="fr-FR" sz="1400" dirty="0" err="1" smtClean="0"/>
              <a:t>reason</a:t>
            </a:r>
            <a:r>
              <a:rPr lang="fr-FR" sz="1400" dirty="0" smtClean="0"/>
              <a:t> </a:t>
            </a:r>
            <a:r>
              <a:rPr lang="fr-FR" sz="1400" dirty="0" err="1" smtClean="0"/>
              <a:t>unclear</a:t>
            </a:r>
            <a:endParaRPr lang="fr-FR" sz="1400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12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12217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11th </a:t>
            </a:r>
            <a:r>
              <a:rPr lang="de-DE" dirty="0" err="1" smtClean="0"/>
              <a:t>and</a:t>
            </a:r>
            <a:r>
              <a:rPr lang="de-DE" dirty="0" smtClean="0"/>
              <a:t> 12th </a:t>
            </a:r>
            <a:r>
              <a:rPr lang="de-DE" dirty="0" err="1" smtClean="0"/>
              <a:t>July</a:t>
            </a:r>
            <a:r>
              <a:rPr lang="de-DE" dirty="0" smtClean="0"/>
              <a:t> 2024</a:t>
            </a:r>
            <a:endParaRPr lang="de-DE" dirty="0"/>
          </a:p>
        </p:txBody>
      </p:sp>
      <p:sp>
        <p:nvSpPr>
          <p:cNvPr id="4" name="Fußzeilenplatzhalter 7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/>
              <a:t>7th Beam Time Retreat | Hartmut Vormann | </a:t>
            </a:r>
            <a:endParaRPr lang="de-D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258D5F-2B36-B39E-72FB-513CB4F996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Preconditons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Miscellanious</a:t>
            </a:r>
            <a:endParaRPr lang="fr-DE" dirty="0"/>
          </a:p>
        </p:txBody>
      </p:sp>
      <p:sp>
        <p:nvSpPr>
          <p:cNvPr id="8" name="Rechteck 7"/>
          <p:cNvSpPr/>
          <p:nvPr/>
        </p:nvSpPr>
        <p:spPr>
          <a:xfrm>
            <a:off x="7014306" y="730512"/>
            <a:ext cx="2002971" cy="198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ME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  <a:endParaRPr lang="de-DE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020810" y="720320"/>
            <a:ext cx="1856047" cy="193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IME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  <a:endParaRPr lang="de-DE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715" y="2908674"/>
            <a:ext cx="1858562" cy="1393922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953157" y="4327215"/>
            <a:ext cx="1978846" cy="2154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de-DE"/>
            </a:defPPr>
            <a:lvl1pPr algn="ctr">
              <a:defRPr sz="800" b="1"/>
            </a:lvl1pPr>
          </a:lstStyle>
          <a:p>
            <a:r>
              <a:rPr lang="de-DE" dirty="0"/>
              <a:t>EH Caves, </a:t>
            </a:r>
            <a:r>
              <a:rPr lang="de-DE" dirty="0" err="1"/>
              <a:t>locked</a:t>
            </a:r>
            <a:r>
              <a:rPr lang="de-DE" dirty="0"/>
              <a:t>, </a:t>
            </a:r>
            <a:r>
              <a:rPr lang="de-DE" dirty="0" err="1"/>
              <a:t>regulations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7168561" y="2502700"/>
            <a:ext cx="1746839" cy="2154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800" b="1" dirty="0" smtClean="0"/>
              <a:t>A2QS105+106 out </a:t>
            </a:r>
            <a:r>
              <a:rPr lang="de-DE" sz="800" b="1" dirty="0" err="1" smtClean="0"/>
              <a:t>of</a:t>
            </a:r>
            <a:r>
              <a:rPr lang="de-DE" sz="800" b="1" dirty="0" smtClean="0"/>
              <a:t> </a:t>
            </a:r>
            <a:r>
              <a:rPr lang="de-DE" sz="800" b="1" dirty="0" err="1" smtClean="0"/>
              <a:t>operation</a:t>
            </a:r>
            <a:endParaRPr lang="de-DE" sz="800" b="1" dirty="0" smtClean="0"/>
          </a:p>
        </p:txBody>
      </p:sp>
      <p:sp>
        <p:nvSpPr>
          <p:cNvPr id="18" name="Textfeld 17"/>
          <p:cNvSpPr txBox="1"/>
          <p:nvPr/>
        </p:nvSpPr>
        <p:spPr>
          <a:xfrm>
            <a:off x="7120987" y="4352569"/>
            <a:ext cx="1896290" cy="2154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800" b="1" dirty="0" smtClean="0"/>
              <a:t>UXADS1HL </a:t>
            </a:r>
            <a:r>
              <a:rPr lang="de-DE" sz="800" b="1" dirty="0" err="1" smtClean="0"/>
              <a:t>water</a:t>
            </a:r>
            <a:r>
              <a:rPr lang="de-DE" sz="800" b="1" dirty="0" smtClean="0"/>
              <a:t> </a:t>
            </a:r>
            <a:r>
              <a:rPr lang="de-DE" sz="800" b="1" dirty="0" err="1" smtClean="0"/>
              <a:t>loss</a:t>
            </a:r>
            <a:endParaRPr lang="de-DE" sz="800" b="1" dirty="0" smtClean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235558" y="2903675"/>
            <a:ext cx="1414045" cy="1383797"/>
          </a:xfrm>
          <a:prstGeom prst="rect">
            <a:avLst/>
          </a:prstGeom>
        </p:spPr>
      </p:pic>
      <p:pic>
        <p:nvPicPr>
          <p:cNvPr id="15" name="Inhaltsplatzhalter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445" y="1019905"/>
            <a:ext cx="2092861" cy="170703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715" y="1062105"/>
            <a:ext cx="1858562" cy="139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de-DE" dirty="0" err="1"/>
              <a:t>Increased</a:t>
            </a:r>
            <a:r>
              <a:rPr lang="de-DE" dirty="0"/>
              <a:t> </a:t>
            </a:r>
            <a:r>
              <a:rPr lang="de-DE" dirty="0" err="1"/>
              <a:t>complexity</a:t>
            </a:r>
            <a:r>
              <a:rPr lang="de-DE" dirty="0"/>
              <a:t> in </a:t>
            </a:r>
            <a:r>
              <a:rPr lang="de-DE" dirty="0" err="1"/>
              <a:t>mixed</a:t>
            </a:r>
            <a:r>
              <a:rPr lang="de-DE" dirty="0"/>
              <a:t> </a:t>
            </a:r>
            <a:r>
              <a:rPr lang="de-DE" dirty="0" err="1"/>
              <a:t>mode</a:t>
            </a:r>
            <a:r>
              <a:rPr lang="de-DE" dirty="0"/>
              <a:t> </a:t>
            </a:r>
            <a:r>
              <a:rPr lang="de-DE" dirty="0" err="1" smtClean="0"/>
              <a:t>operation</a:t>
            </a:r>
            <a:endParaRPr lang="de-DE" dirty="0" smtClean="0"/>
          </a:p>
          <a:p>
            <a:pPr>
              <a:spcAft>
                <a:spcPts val="1200"/>
              </a:spcAft>
            </a:pPr>
            <a:r>
              <a:rPr lang="de-DE" dirty="0" smtClean="0"/>
              <a:t>Hardware </a:t>
            </a:r>
            <a:r>
              <a:rPr lang="de-DE" dirty="0" err="1" smtClean="0"/>
              <a:t>failures</a:t>
            </a:r>
            <a:endParaRPr lang="de-DE" dirty="0" smtClean="0"/>
          </a:p>
          <a:p>
            <a:pPr lvl="1">
              <a:spcAft>
                <a:spcPts val="600"/>
              </a:spcAft>
            </a:pPr>
            <a:r>
              <a:rPr lang="de-DE" dirty="0" smtClean="0"/>
              <a:t>minor </a:t>
            </a:r>
            <a:r>
              <a:rPr lang="de-DE" dirty="0" err="1" smtClean="0"/>
              <a:t>impact</a:t>
            </a:r>
            <a:r>
              <a:rPr lang="de-DE" dirty="0" smtClean="0"/>
              <a:t> on </a:t>
            </a:r>
            <a:r>
              <a:rPr lang="de-DE" dirty="0" err="1" smtClean="0"/>
              <a:t>overall</a:t>
            </a:r>
            <a:r>
              <a:rPr lang="de-DE" dirty="0" smtClean="0"/>
              <a:t> beam time</a:t>
            </a:r>
          </a:p>
          <a:p>
            <a:pPr lvl="1">
              <a:spcAft>
                <a:spcPts val="600"/>
              </a:spcAft>
            </a:pPr>
            <a:r>
              <a:rPr lang="de-DE" dirty="0" err="1" smtClean="0"/>
              <a:t>repair</a:t>
            </a:r>
            <a:r>
              <a:rPr lang="de-DE" dirty="0" smtClean="0"/>
              <a:t> </a:t>
            </a:r>
            <a:r>
              <a:rPr lang="de-DE" dirty="0" err="1" smtClean="0"/>
              <a:t>measures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scheduled</a:t>
            </a:r>
            <a:r>
              <a:rPr lang="de-DE" dirty="0" smtClean="0"/>
              <a:t> </a:t>
            </a:r>
            <a:r>
              <a:rPr lang="de-DE" dirty="0" err="1" smtClean="0"/>
              <a:t>intervention</a:t>
            </a:r>
            <a:r>
              <a:rPr lang="de-DE" dirty="0" smtClean="0"/>
              <a:t> </a:t>
            </a:r>
            <a:r>
              <a:rPr lang="de-DE" dirty="0" err="1" smtClean="0"/>
              <a:t>times</a:t>
            </a:r>
            <a:r>
              <a:rPr lang="de-DE" dirty="0" smtClean="0"/>
              <a:t> </a:t>
            </a:r>
          </a:p>
          <a:p>
            <a:pPr lvl="1">
              <a:spcAft>
                <a:spcPts val="600"/>
              </a:spcAft>
            </a:pPr>
            <a:r>
              <a:rPr lang="de-DE" dirty="0" err="1"/>
              <a:t>p</a:t>
            </a:r>
            <a:r>
              <a:rPr lang="de-DE" dirty="0" err="1" smtClean="0"/>
              <a:t>artly</a:t>
            </a:r>
            <a:r>
              <a:rPr lang="de-DE" dirty="0" smtClean="0"/>
              <a:t> </a:t>
            </a:r>
            <a:r>
              <a:rPr lang="de-DE" dirty="0" err="1" smtClean="0"/>
              <a:t>repaired</a:t>
            </a:r>
            <a:r>
              <a:rPr lang="de-DE" dirty="0" smtClean="0"/>
              <a:t> </a:t>
            </a:r>
            <a:r>
              <a:rPr lang="de-DE" dirty="0" err="1" smtClean="0"/>
              <a:t>instantenously</a:t>
            </a:r>
            <a:endParaRPr lang="de-DE" dirty="0"/>
          </a:p>
          <a:p>
            <a:pPr>
              <a:spcAft>
                <a:spcPts val="1200"/>
              </a:spcAft>
            </a:pPr>
            <a:r>
              <a:rPr lang="de-DE" dirty="0" smtClean="0"/>
              <a:t>RF-</a:t>
            </a:r>
            <a:r>
              <a:rPr lang="de-DE" dirty="0" err="1" smtClean="0"/>
              <a:t>conditioning</a:t>
            </a:r>
            <a:r>
              <a:rPr lang="de-DE" dirty="0" smtClean="0"/>
              <a:t> </a:t>
            </a:r>
            <a:r>
              <a:rPr lang="de-DE" dirty="0" err="1" smtClean="0"/>
              <a:t>campaigns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carefull</a:t>
            </a:r>
            <a:r>
              <a:rPr lang="de-DE" dirty="0" smtClean="0"/>
              <a:t> </a:t>
            </a:r>
            <a:r>
              <a:rPr lang="de-DE" dirty="0" err="1" smtClean="0"/>
              <a:t>collaboration</a:t>
            </a:r>
            <a:endParaRPr lang="de-DE" dirty="0" smtClean="0"/>
          </a:p>
          <a:p>
            <a:pPr>
              <a:spcAft>
                <a:spcPts val="1200"/>
              </a:spcAft>
            </a:pPr>
            <a:r>
              <a:rPr lang="de-DE" dirty="0"/>
              <a:t>Beam time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planned</a:t>
            </a:r>
            <a:r>
              <a:rPr lang="de-DE" dirty="0"/>
              <a:t> </a:t>
            </a:r>
            <a:r>
              <a:rPr lang="de-DE" dirty="0" err="1"/>
              <a:t>carefully</a:t>
            </a:r>
            <a:r>
              <a:rPr lang="de-DE" dirty="0" smtClean="0"/>
              <a:t>!</a:t>
            </a:r>
          </a:p>
          <a:p>
            <a:pPr>
              <a:spcAft>
                <a:spcPts val="1200"/>
              </a:spcAft>
            </a:pPr>
            <a:r>
              <a:rPr lang="de-DE" b="1" dirty="0" smtClean="0"/>
              <a:t>UNILAC beam time </a:t>
            </a:r>
            <a:r>
              <a:rPr lang="de-DE" b="1" dirty="0" err="1" smtClean="0"/>
              <a:t>successfully</a:t>
            </a:r>
            <a:r>
              <a:rPr lang="de-DE" b="1" dirty="0" smtClean="0"/>
              <a:t> </a:t>
            </a:r>
            <a:r>
              <a:rPr lang="de-DE" b="1" dirty="0" err="1" smtClean="0"/>
              <a:t>acomplished</a:t>
            </a:r>
            <a:r>
              <a:rPr lang="de-DE" b="1" dirty="0" smtClean="0"/>
              <a:t>!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13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1216011" cy="273844"/>
          </a:xfrm>
        </p:spPr>
        <p:txBody>
          <a:bodyPr/>
          <a:lstStyle/>
          <a:p>
            <a:r>
              <a:rPr lang="de-DE" dirty="0"/>
              <a:t>11th </a:t>
            </a:r>
            <a:r>
              <a:rPr lang="de-DE" dirty="0" err="1"/>
              <a:t>and</a:t>
            </a:r>
            <a:r>
              <a:rPr lang="de-DE" dirty="0"/>
              <a:t> 12th </a:t>
            </a:r>
            <a:r>
              <a:rPr lang="de-DE" dirty="0" err="1"/>
              <a:t>July</a:t>
            </a:r>
            <a:r>
              <a:rPr lang="de-DE" dirty="0"/>
              <a:t> 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7h Beam Time Retreat </a:t>
            </a:r>
            <a:r>
              <a:rPr lang="en-US" dirty="0"/>
              <a:t>| Hartmut Vormann </a:t>
            </a:r>
            <a:r>
              <a:rPr lang="en-US" dirty="0" smtClean="0"/>
              <a:t>| 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Summary / </a:t>
            </a:r>
            <a:r>
              <a:rPr lang="de-DE" dirty="0" err="1" smtClean="0"/>
              <a:t>Conclusions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1255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CED2A18-9F43-791F-3344-E1C6005E6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r-FR" dirty="0" smtClean="0"/>
              <a:t>New HLI-triplet (QT4) in production</a:t>
            </a:r>
          </a:p>
          <a:p>
            <a:pPr lvl="1"/>
            <a:r>
              <a:rPr lang="fr-FR" dirty="0"/>
              <a:t>D</a:t>
            </a:r>
            <a:r>
              <a:rPr lang="fr-FR" dirty="0" smtClean="0"/>
              <a:t>elivery in </a:t>
            </a:r>
            <a:r>
              <a:rPr lang="fr-FR" dirty="0" err="1" smtClean="0"/>
              <a:t>Dec</a:t>
            </a:r>
            <a:r>
              <a:rPr lang="fr-FR" dirty="0" smtClean="0"/>
              <a:t>. 2024</a:t>
            </a:r>
          </a:p>
          <a:p>
            <a:pPr lvl="1"/>
            <a:r>
              <a:rPr lang="fr-FR" dirty="0"/>
              <a:t>C</a:t>
            </a:r>
            <a:r>
              <a:rPr lang="fr-FR" dirty="0" smtClean="0"/>
              <a:t>opper </a:t>
            </a:r>
            <a:r>
              <a:rPr lang="fr-FR" dirty="0" err="1" smtClean="0"/>
              <a:t>coating</a:t>
            </a:r>
            <a:r>
              <a:rPr lang="fr-FR" dirty="0" smtClean="0"/>
              <a:t> </a:t>
            </a:r>
          </a:p>
          <a:p>
            <a:pPr lvl="1"/>
            <a:r>
              <a:rPr lang="fr-FR" dirty="0" err="1" smtClean="0"/>
              <a:t>Feb</a:t>
            </a:r>
            <a:r>
              <a:rPr lang="fr-FR" dirty="0" smtClean="0"/>
              <a:t>. 2025</a:t>
            </a:r>
            <a:r>
              <a:rPr lang="fr-FR" dirty="0"/>
              <a:t>: </a:t>
            </a:r>
            <a:r>
              <a:rPr lang="fr-FR" dirty="0" smtClean="0"/>
              <a:t>48Ca-beam </a:t>
            </a:r>
            <a:r>
              <a:rPr lang="fr-FR" dirty="0" err="1" smtClean="0"/>
              <a:t>operation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recent</a:t>
            </a:r>
            <a:r>
              <a:rPr lang="fr-FR" dirty="0" smtClean="0"/>
              <a:t> QT4</a:t>
            </a:r>
          </a:p>
          <a:p>
            <a:pPr lvl="1"/>
            <a:r>
              <a:rPr lang="fr-FR" dirty="0"/>
              <a:t>R</a:t>
            </a:r>
            <a:r>
              <a:rPr lang="fr-FR" dirty="0" smtClean="0"/>
              <a:t>eplacement </a:t>
            </a:r>
            <a:r>
              <a:rPr lang="fr-FR" dirty="0" err="1" smtClean="0"/>
              <a:t>before</a:t>
            </a:r>
            <a:r>
              <a:rPr lang="fr-FR" dirty="0" smtClean="0"/>
              <a:t> 2</a:t>
            </a:r>
            <a:r>
              <a:rPr lang="fr-FR" baseline="30000" dirty="0" smtClean="0"/>
              <a:t>nd</a:t>
            </a:r>
            <a:r>
              <a:rPr lang="fr-FR" dirty="0" smtClean="0"/>
              <a:t> Calcium block</a:t>
            </a:r>
          </a:p>
          <a:p>
            <a:pPr>
              <a:spcAft>
                <a:spcPts val="600"/>
              </a:spcAft>
            </a:pPr>
            <a:r>
              <a:rPr lang="fr-FR" dirty="0" smtClean="0"/>
              <a:t>Advanced EH </a:t>
            </a:r>
            <a:r>
              <a:rPr lang="fr-FR" dirty="0" err="1" smtClean="0"/>
              <a:t>dipole</a:t>
            </a:r>
            <a:r>
              <a:rPr lang="fr-FR" dirty="0" smtClean="0"/>
              <a:t> </a:t>
            </a:r>
            <a:r>
              <a:rPr lang="fr-FR" dirty="0" err="1" smtClean="0"/>
              <a:t>chambers</a:t>
            </a:r>
            <a:r>
              <a:rPr lang="fr-FR" dirty="0" smtClean="0"/>
              <a:t>-prototype in fabrication</a:t>
            </a:r>
          </a:p>
          <a:p>
            <a:pPr>
              <a:spcAft>
                <a:spcPts val="600"/>
              </a:spcAft>
            </a:pPr>
            <a:r>
              <a:rPr lang="fr-FR" dirty="0" err="1" smtClean="0"/>
              <a:t>Improved</a:t>
            </a:r>
            <a:r>
              <a:rPr lang="fr-FR" dirty="0" smtClean="0"/>
              <a:t> </a:t>
            </a:r>
            <a:r>
              <a:rPr lang="fr-FR" dirty="0" err="1"/>
              <a:t>g</a:t>
            </a:r>
            <a:r>
              <a:rPr lang="fr-FR" dirty="0" err="1" smtClean="0"/>
              <a:t>as</a:t>
            </a:r>
            <a:r>
              <a:rPr lang="fr-FR" dirty="0" smtClean="0"/>
              <a:t> stripper </a:t>
            </a:r>
            <a:r>
              <a:rPr lang="fr-FR" dirty="0" err="1" smtClean="0"/>
              <a:t>operation</a:t>
            </a:r>
            <a:r>
              <a:rPr lang="fr-FR" dirty="0" smtClean="0"/>
              <a:t>, </a:t>
            </a:r>
            <a:r>
              <a:rPr lang="fr-FR" dirty="0" err="1" smtClean="0"/>
              <a:t>featuring</a:t>
            </a:r>
            <a:r>
              <a:rPr lang="fr-FR" dirty="0" smtClean="0"/>
              <a:t> </a:t>
            </a:r>
            <a:r>
              <a:rPr lang="fr-FR" dirty="0" err="1" smtClean="0"/>
              <a:t>pulsed</a:t>
            </a:r>
            <a:r>
              <a:rPr lang="fr-FR" dirty="0" smtClean="0"/>
              <a:t> or jet setup</a:t>
            </a:r>
            <a:endParaRPr lang="fr-FR" sz="1400" dirty="0" smtClean="0"/>
          </a:p>
          <a:p>
            <a:pPr>
              <a:spcAft>
                <a:spcPts val="600"/>
              </a:spcAft>
            </a:pPr>
            <a:r>
              <a:rPr lang="fr-FR" baseline="30000" dirty="0" smtClean="0"/>
              <a:t>54</a:t>
            </a:r>
            <a:r>
              <a:rPr lang="fr-FR" dirty="0" smtClean="0"/>
              <a:t>Cr</a:t>
            </a:r>
            <a:r>
              <a:rPr lang="fr-FR" baseline="30000" dirty="0" smtClean="0"/>
              <a:t>2+</a:t>
            </a:r>
            <a:r>
              <a:rPr lang="fr-FR" dirty="0" smtClean="0"/>
              <a:t>-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operation</a:t>
            </a:r>
            <a:r>
              <a:rPr lang="fr-FR" dirty="0" smtClean="0"/>
              <a:t> at UNILAC </a:t>
            </a:r>
            <a:r>
              <a:rPr lang="fr-FR" dirty="0" err="1" smtClean="0"/>
              <a:t>applying</a:t>
            </a:r>
            <a:r>
              <a:rPr lang="fr-FR" dirty="0" smtClean="0"/>
              <a:t> PIG </a:t>
            </a:r>
            <a:r>
              <a:rPr lang="fr-FR" dirty="0" err="1" smtClean="0"/>
              <a:t>is</a:t>
            </a:r>
            <a:r>
              <a:rPr lang="fr-FR" dirty="0" smtClean="0"/>
              <a:t> possible</a:t>
            </a:r>
          </a:p>
          <a:p>
            <a:pPr>
              <a:spcAft>
                <a:spcPts val="600"/>
              </a:spcAft>
            </a:pPr>
            <a:r>
              <a:rPr lang="fr-FR" dirty="0" err="1" smtClean="0"/>
              <a:t>Operation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replaced</a:t>
            </a:r>
            <a:r>
              <a:rPr lang="fr-FR" dirty="0" smtClean="0"/>
              <a:t> A2-drift tube (#105)</a:t>
            </a:r>
          </a:p>
          <a:p>
            <a:pPr>
              <a:spcAft>
                <a:spcPts val="600"/>
              </a:spcAft>
            </a:pPr>
            <a:endParaRPr lang="fr-FR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14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12217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11th </a:t>
            </a:r>
            <a:r>
              <a:rPr lang="de-DE" dirty="0" err="1"/>
              <a:t>and</a:t>
            </a:r>
            <a:r>
              <a:rPr lang="de-DE" dirty="0"/>
              <a:t> 12th </a:t>
            </a:r>
            <a:r>
              <a:rPr lang="de-DE" dirty="0" err="1"/>
              <a:t>July</a:t>
            </a:r>
            <a:r>
              <a:rPr lang="de-DE" dirty="0"/>
              <a:t> 2024</a:t>
            </a:r>
          </a:p>
        </p:txBody>
      </p:sp>
      <p:sp>
        <p:nvSpPr>
          <p:cNvPr id="4" name="Fußzeilenplatzhalter 7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/>
              <a:t>7th Beam Time Retreat | Hartmut Vormann | </a:t>
            </a:r>
            <a:endParaRPr lang="de-D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258D5F-2B36-B39E-72FB-513CB4F996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Outlook</a:t>
            </a:r>
            <a:endParaRPr lang="fr-DE" dirty="0"/>
          </a:p>
        </p:txBody>
      </p:sp>
      <p:sp>
        <p:nvSpPr>
          <p:cNvPr id="8" name="Rechteck 7"/>
          <p:cNvSpPr/>
          <p:nvPr/>
        </p:nvSpPr>
        <p:spPr>
          <a:xfrm>
            <a:off x="7014306" y="730512"/>
            <a:ext cx="2002971" cy="198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ME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  <a:endParaRPr lang="de-DE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020810" y="720320"/>
            <a:ext cx="1856047" cy="193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IME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  <a:endParaRPr lang="de-DE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60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258D5F-2B36-B39E-72FB-513CB4F996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1720" y="179180"/>
            <a:ext cx="7505055" cy="701284"/>
          </a:xfrm>
        </p:spPr>
        <p:txBody>
          <a:bodyPr/>
          <a:lstStyle/>
          <a:p>
            <a:r>
              <a:rPr lang="de-DE" sz="4000" dirty="0" err="1" smtClean="0">
                <a:solidFill>
                  <a:schemeClr val="bg1"/>
                </a:solidFill>
              </a:rPr>
              <a:t>Thank</a:t>
            </a:r>
            <a:r>
              <a:rPr lang="de-DE" sz="4000" dirty="0" smtClean="0">
                <a:solidFill>
                  <a:schemeClr val="bg1"/>
                </a:solidFill>
              </a:rPr>
              <a:t> </a:t>
            </a:r>
            <a:r>
              <a:rPr lang="de-DE" sz="4000" dirty="0" err="1" smtClean="0">
                <a:solidFill>
                  <a:schemeClr val="bg1"/>
                </a:solidFill>
              </a:rPr>
              <a:t>you</a:t>
            </a:r>
            <a:r>
              <a:rPr lang="de-DE" sz="4000" dirty="0" smtClean="0">
                <a:solidFill>
                  <a:schemeClr val="bg1"/>
                </a:solidFill>
              </a:rPr>
              <a:t> </a:t>
            </a:r>
            <a:r>
              <a:rPr lang="de-DE" sz="4000" dirty="0" err="1" smtClean="0">
                <a:solidFill>
                  <a:schemeClr val="bg1"/>
                </a:solidFill>
              </a:rPr>
              <a:t>for</a:t>
            </a:r>
            <a:r>
              <a:rPr lang="de-DE" sz="4000" dirty="0" smtClean="0">
                <a:solidFill>
                  <a:schemeClr val="bg1"/>
                </a:solidFill>
              </a:rPr>
              <a:t> </a:t>
            </a:r>
            <a:r>
              <a:rPr lang="de-DE" sz="4000" dirty="0" err="1" smtClean="0">
                <a:solidFill>
                  <a:schemeClr val="bg1"/>
                </a:solidFill>
              </a:rPr>
              <a:t>your</a:t>
            </a:r>
            <a:r>
              <a:rPr lang="de-DE" sz="4000" dirty="0" smtClean="0">
                <a:solidFill>
                  <a:schemeClr val="bg1"/>
                </a:solidFill>
              </a:rPr>
              <a:t> </a:t>
            </a:r>
            <a:r>
              <a:rPr lang="de-DE" sz="4000" dirty="0" err="1" smtClean="0">
                <a:solidFill>
                  <a:schemeClr val="bg1"/>
                </a:solidFill>
              </a:rPr>
              <a:t>attention</a:t>
            </a:r>
            <a:r>
              <a:rPr lang="de-DE" sz="4000" dirty="0" smtClean="0">
                <a:solidFill>
                  <a:schemeClr val="bg1"/>
                </a:solidFill>
              </a:rPr>
              <a:t>!</a:t>
            </a:r>
            <a:endParaRPr lang="fr-D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16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1279672" cy="273844"/>
          </a:xfrm>
        </p:spPr>
        <p:txBody>
          <a:bodyPr/>
          <a:lstStyle/>
          <a:p>
            <a:r>
              <a:rPr lang="de-DE" dirty="0"/>
              <a:t>11th </a:t>
            </a:r>
            <a:r>
              <a:rPr lang="de-DE" dirty="0" err="1"/>
              <a:t>and</a:t>
            </a:r>
            <a:r>
              <a:rPr lang="de-DE" dirty="0"/>
              <a:t> 12th </a:t>
            </a:r>
            <a:r>
              <a:rPr lang="de-DE" dirty="0" err="1"/>
              <a:t>July</a:t>
            </a:r>
            <a:r>
              <a:rPr lang="de-DE" dirty="0"/>
              <a:t> 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7th Beam Time Retreat | Hartmut Vormann | 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Attachment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2077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754" y="1087438"/>
            <a:ext cx="4509591" cy="3678237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17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1250736" cy="273844"/>
          </a:xfrm>
        </p:spPr>
        <p:txBody>
          <a:bodyPr/>
          <a:lstStyle/>
          <a:p>
            <a:r>
              <a:rPr lang="de-DE" dirty="0"/>
              <a:t>11th </a:t>
            </a:r>
            <a:r>
              <a:rPr lang="de-DE" dirty="0" err="1"/>
              <a:t>and</a:t>
            </a:r>
            <a:r>
              <a:rPr lang="de-DE" dirty="0"/>
              <a:t> 12th </a:t>
            </a:r>
            <a:r>
              <a:rPr lang="de-DE" dirty="0" err="1"/>
              <a:t>July</a:t>
            </a:r>
            <a:r>
              <a:rPr lang="de-DE" dirty="0"/>
              <a:t> 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7th Beam Time Retreat | Hartmut Vormann |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128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7635" y="1088017"/>
            <a:ext cx="4467725" cy="3677689"/>
          </a:xfrm>
        </p:spPr>
        <p:txBody>
          <a:bodyPr/>
          <a:lstStyle/>
          <a:p>
            <a:r>
              <a:rPr lang="de-DE" dirty="0" smtClean="0"/>
              <a:t>New </a:t>
            </a:r>
            <a:r>
              <a:rPr lang="de-DE" dirty="0" err="1" smtClean="0"/>
              <a:t>timing</a:t>
            </a:r>
            <a:r>
              <a:rPr lang="de-DE" dirty="0" smtClean="0"/>
              <a:t> </a:t>
            </a:r>
            <a:r>
              <a:rPr lang="de-DE" dirty="0" err="1" smtClean="0"/>
              <a:t>signals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EH </a:t>
            </a:r>
            <a:r>
              <a:rPr lang="de-DE" dirty="0" err="1" smtClean="0"/>
              <a:t>users</a:t>
            </a:r>
            <a:r>
              <a:rPr lang="de-DE" dirty="0" smtClean="0"/>
              <a:t>, 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measurement</a:t>
            </a:r>
            <a:r>
              <a:rPr lang="de-DE" dirty="0"/>
              <a:t> </a:t>
            </a:r>
            <a:r>
              <a:rPr lang="de-DE" dirty="0" err="1"/>
              <a:t>station</a:t>
            </a:r>
            <a:r>
              <a:rPr lang="de-DE" dirty="0"/>
              <a:t> </a:t>
            </a:r>
            <a:r>
              <a:rPr lang="de-DE" dirty="0" err="1" smtClean="0"/>
              <a:t>renovation</a:t>
            </a:r>
            <a:endParaRPr lang="de-DE" dirty="0" smtClean="0"/>
          </a:p>
          <a:p>
            <a:r>
              <a:rPr lang="de-DE" dirty="0" smtClean="0"/>
              <a:t>Faraday Cup @ TK7 (</a:t>
            </a:r>
            <a:r>
              <a:rPr lang="de-DE" dirty="0" err="1" smtClean="0"/>
              <a:t>leak</a:t>
            </a:r>
            <a:r>
              <a:rPr lang="de-DE" dirty="0" smtClean="0"/>
              <a:t>) </a:t>
            </a:r>
            <a:r>
              <a:rPr lang="de-DE" dirty="0" err="1" smtClean="0"/>
              <a:t>replaced</a:t>
            </a:r>
            <a:r>
              <a:rPr lang="de-DE" dirty="0" smtClean="0"/>
              <a:t> 20th </a:t>
            </a:r>
            <a:r>
              <a:rPr lang="de-DE" dirty="0" err="1" smtClean="0"/>
              <a:t>October</a:t>
            </a:r>
            <a:r>
              <a:rPr lang="de-DE" dirty="0" smtClean="0"/>
              <a:t> 2023 (Spare </a:t>
            </a:r>
            <a:r>
              <a:rPr lang="de-DE" dirty="0" err="1" smtClean="0"/>
              <a:t>by</a:t>
            </a:r>
            <a:r>
              <a:rPr lang="de-DE" dirty="0" smtClean="0"/>
              <a:t> BEA)</a:t>
            </a:r>
          </a:p>
          <a:p>
            <a:r>
              <a:rPr lang="de-DE" dirty="0" smtClean="0"/>
              <a:t>Faraday </a:t>
            </a:r>
            <a:r>
              <a:rPr lang="de-DE" dirty="0"/>
              <a:t>Cup </a:t>
            </a:r>
            <a:r>
              <a:rPr lang="de-DE" dirty="0" smtClean="0"/>
              <a:t>@ TK4 </a:t>
            </a:r>
            <a:r>
              <a:rPr lang="de-DE" dirty="0"/>
              <a:t>(</a:t>
            </a:r>
            <a:r>
              <a:rPr lang="de-DE" dirty="0" err="1" smtClean="0"/>
              <a:t>leak</a:t>
            </a:r>
            <a:r>
              <a:rPr lang="de-DE" dirty="0"/>
              <a:t>) </a:t>
            </a:r>
            <a:r>
              <a:rPr lang="de-DE" dirty="0" err="1" smtClean="0"/>
              <a:t>replaced</a:t>
            </a:r>
            <a:r>
              <a:rPr lang="de-DE" dirty="0" smtClean="0"/>
              <a:t> 18th </a:t>
            </a:r>
            <a:r>
              <a:rPr lang="de-DE" dirty="0" err="1"/>
              <a:t>October</a:t>
            </a:r>
            <a:r>
              <a:rPr lang="de-DE" dirty="0"/>
              <a:t> 2023 (Spare </a:t>
            </a:r>
            <a:r>
              <a:rPr lang="de-DE" dirty="0" err="1"/>
              <a:t>by</a:t>
            </a:r>
            <a:r>
              <a:rPr lang="de-DE" dirty="0"/>
              <a:t> BEA)</a:t>
            </a:r>
          </a:p>
          <a:p>
            <a:r>
              <a:rPr lang="de-DE" dirty="0" smtClean="0"/>
              <a:t>EH-</a:t>
            </a:r>
            <a:r>
              <a:rPr lang="de-DE" dirty="0" err="1" smtClean="0"/>
              <a:t>septum</a:t>
            </a:r>
            <a:r>
              <a:rPr lang="de-DE" dirty="0"/>
              <a:t>/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coil</a:t>
            </a:r>
            <a:r>
              <a:rPr lang="de-DE" dirty="0" smtClean="0"/>
              <a:t> </a:t>
            </a:r>
            <a:r>
              <a:rPr lang="de-DE" dirty="0" err="1" smtClean="0"/>
              <a:t>installed</a:t>
            </a:r>
            <a:r>
              <a:rPr lang="de-DE" dirty="0" smtClean="0"/>
              <a:t>: End </a:t>
            </a:r>
            <a:r>
              <a:rPr lang="de-DE" dirty="0" err="1" smtClean="0"/>
              <a:t>of</a:t>
            </a:r>
            <a:r>
              <a:rPr lang="de-DE" dirty="0" smtClean="0"/>
              <a:t> September 2023</a:t>
            </a:r>
          </a:p>
          <a:p>
            <a:r>
              <a:rPr lang="de-DE" dirty="0" smtClean="0"/>
              <a:t>HSI-LEBT </a:t>
            </a:r>
            <a:r>
              <a:rPr lang="de-DE" dirty="0" err="1" smtClean="0"/>
              <a:t>dipoles</a:t>
            </a:r>
            <a:r>
              <a:rPr lang="de-DE" dirty="0" smtClean="0"/>
              <a:t>: </a:t>
            </a:r>
            <a:r>
              <a:rPr lang="de-DE" dirty="0"/>
              <a:t>N</a:t>
            </a:r>
            <a:r>
              <a:rPr lang="de-DE" dirty="0" smtClean="0"/>
              <a:t>ew PS </a:t>
            </a:r>
          </a:p>
          <a:p>
            <a:pPr marL="0" indent="0">
              <a:buNone/>
            </a:pPr>
            <a:r>
              <a:rPr lang="de-DE" dirty="0" smtClean="0"/>
              <a:t>     installed</a:t>
            </a:r>
            <a:r>
              <a:rPr lang="de-DE" dirty="0"/>
              <a:t>;</a:t>
            </a:r>
            <a:r>
              <a:rPr lang="de-DE" dirty="0" smtClean="0"/>
              <a:t>15th </a:t>
            </a:r>
            <a:r>
              <a:rPr lang="de-DE" dirty="0" err="1" smtClean="0"/>
              <a:t>January</a:t>
            </a:r>
            <a:r>
              <a:rPr lang="de-DE" dirty="0" smtClean="0"/>
              <a:t> 2024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1331758" cy="273844"/>
          </a:xfrm>
        </p:spPr>
        <p:txBody>
          <a:bodyPr/>
          <a:lstStyle/>
          <a:p>
            <a:r>
              <a:rPr lang="de-DE" dirty="0"/>
              <a:t>11th </a:t>
            </a:r>
            <a:r>
              <a:rPr lang="de-DE" dirty="0" err="1"/>
              <a:t>and</a:t>
            </a:r>
            <a:r>
              <a:rPr lang="de-DE" dirty="0"/>
              <a:t> 12th </a:t>
            </a:r>
            <a:r>
              <a:rPr lang="de-DE" dirty="0" err="1"/>
              <a:t>July</a:t>
            </a:r>
            <a:r>
              <a:rPr lang="de-DE" dirty="0"/>
              <a:t> 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7th Beam Time Retreat | Hartmut Vormann | 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Shutdown 2023</a:t>
            </a:r>
            <a:endParaRPr lang="de-DE" dirty="0"/>
          </a:p>
        </p:txBody>
      </p:sp>
      <p:pic>
        <p:nvPicPr>
          <p:cNvPr id="7" name="Inhaltsplatzhalter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123" y="1373335"/>
            <a:ext cx="3991663" cy="299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98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86153" y="890493"/>
            <a:ext cx="6071291" cy="4075953"/>
          </a:xfrm>
        </p:spPr>
        <p:txBody>
          <a:bodyPr/>
          <a:lstStyle/>
          <a:p>
            <a:r>
              <a:rPr lang="de-DE" dirty="0" err="1" smtClean="0"/>
              <a:t>February</a:t>
            </a:r>
            <a:endParaRPr lang="de-DE" dirty="0"/>
          </a:p>
          <a:p>
            <a:pPr lvl="1"/>
            <a:r>
              <a:rPr lang="de-DE" dirty="0" smtClean="0"/>
              <a:t>Carbon </a:t>
            </a:r>
            <a:r>
              <a:rPr lang="de-DE" dirty="0" err="1" smtClean="0"/>
              <a:t>from</a:t>
            </a:r>
            <a:r>
              <a:rPr lang="de-DE" dirty="0" smtClean="0"/>
              <a:t> CH3, </a:t>
            </a:r>
            <a:r>
              <a:rPr lang="de-DE" dirty="0" err="1" smtClean="0"/>
              <a:t>Titanium</a:t>
            </a:r>
            <a:r>
              <a:rPr lang="de-DE" dirty="0" smtClean="0"/>
              <a:t>, Argon/ECR, Oxygen</a:t>
            </a:r>
          </a:p>
          <a:p>
            <a:r>
              <a:rPr lang="de-DE" dirty="0" smtClean="0"/>
              <a:t>March</a:t>
            </a:r>
          </a:p>
          <a:p>
            <a:pPr lvl="1"/>
            <a:r>
              <a:rPr lang="de-DE" dirty="0" smtClean="0"/>
              <a:t>Gold </a:t>
            </a:r>
            <a:r>
              <a:rPr lang="de-DE" dirty="0" err="1" smtClean="0"/>
              <a:t>from</a:t>
            </a:r>
            <a:r>
              <a:rPr lang="de-DE" dirty="0" smtClean="0"/>
              <a:t> PIG </a:t>
            </a:r>
            <a:r>
              <a:rPr lang="de-DE" dirty="0"/>
              <a:t>(25 Hz</a:t>
            </a:r>
            <a:r>
              <a:rPr lang="de-DE" dirty="0" smtClean="0"/>
              <a:t>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MeVVa</a:t>
            </a:r>
            <a:r>
              <a:rPr lang="de-DE" dirty="0" smtClean="0"/>
              <a:t>,</a:t>
            </a:r>
          </a:p>
          <a:p>
            <a:pPr lvl="1"/>
            <a:r>
              <a:rPr lang="de-DE" dirty="0" err="1" smtClean="0"/>
              <a:t>Easter</a:t>
            </a:r>
            <a:r>
              <a:rPr lang="de-DE" dirty="0" smtClean="0"/>
              <a:t>-Service </a:t>
            </a:r>
            <a:r>
              <a:rPr lang="de-DE" dirty="0" err="1" smtClean="0"/>
              <a:t>Period</a:t>
            </a:r>
            <a:endParaRPr lang="de-DE" dirty="0" smtClean="0"/>
          </a:p>
          <a:p>
            <a:r>
              <a:rPr lang="de-DE" dirty="0" smtClean="0"/>
              <a:t>April</a:t>
            </a:r>
          </a:p>
          <a:p>
            <a:pPr lvl="1"/>
            <a:r>
              <a:rPr lang="de-DE" dirty="0" smtClean="0"/>
              <a:t>Iron PIG, Argon/ECR (36Ar HITRAP), Erbium (</a:t>
            </a:r>
            <a:r>
              <a:rPr lang="de-DE" dirty="0" err="1" smtClean="0"/>
              <a:t>new</a:t>
            </a:r>
            <a:r>
              <a:rPr lang="de-DE" dirty="0" smtClean="0"/>
              <a:t>!) HFS</a:t>
            </a:r>
          </a:p>
          <a:p>
            <a:pPr lvl="1"/>
            <a:r>
              <a:rPr lang="de-DE" dirty="0" smtClean="0"/>
              <a:t>Argon </a:t>
            </a:r>
            <a:r>
              <a:rPr lang="de-DE" dirty="0" err="1" smtClean="0"/>
              <a:t>Machine</a:t>
            </a:r>
            <a:r>
              <a:rPr lang="de-DE" dirty="0" smtClean="0"/>
              <a:t> Experiments</a:t>
            </a:r>
          </a:p>
          <a:p>
            <a:r>
              <a:rPr lang="de-DE" dirty="0" smtClean="0"/>
              <a:t>May</a:t>
            </a:r>
          </a:p>
          <a:p>
            <a:pPr lvl="1"/>
            <a:r>
              <a:rPr lang="de-DE" dirty="0" smtClean="0"/>
              <a:t>Nickel/VARIS, Chrome PIG (52Cr, not 54Cr ECR), </a:t>
            </a:r>
            <a:r>
              <a:rPr lang="de-DE" dirty="0" err="1" smtClean="0"/>
              <a:t>Molybdenum</a:t>
            </a:r>
            <a:r>
              <a:rPr lang="de-DE" dirty="0" smtClean="0"/>
              <a:t> (</a:t>
            </a:r>
            <a:r>
              <a:rPr lang="de-DE" dirty="0" err="1" smtClean="0"/>
              <a:t>new</a:t>
            </a:r>
            <a:r>
              <a:rPr lang="de-DE" dirty="0" smtClean="0"/>
              <a:t>!)</a:t>
            </a:r>
          </a:p>
          <a:p>
            <a:pPr lvl="1"/>
            <a:r>
              <a:rPr lang="de-DE" dirty="0" err="1" smtClean="0"/>
              <a:t>Uranium</a:t>
            </a:r>
            <a:r>
              <a:rPr lang="de-DE" dirty="0" smtClean="0"/>
              <a:t> </a:t>
            </a:r>
            <a:r>
              <a:rPr lang="de-DE" dirty="0" err="1" smtClean="0"/>
              <a:t>exclusively</a:t>
            </a:r>
            <a:endParaRPr lang="de-DE" dirty="0" smtClean="0"/>
          </a:p>
          <a:p>
            <a:r>
              <a:rPr lang="de-DE" dirty="0" smtClean="0"/>
              <a:t>June</a:t>
            </a:r>
          </a:p>
          <a:p>
            <a:pPr lvl="1"/>
            <a:r>
              <a:rPr lang="de-DE" dirty="0" err="1" smtClean="0"/>
              <a:t>Uranium</a:t>
            </a:r>
            <a:r>
              <a:rPr lang="de-DE" dirty="0" smtClean="0"/>
              <a:t> </a:t>
            </a:r>
            <a:r>
              <a:rPr lang="de-DE" dirty="0" err="1" smtClean="0"/>
              <a:t>exclusively</a:t>
            </a:r>
            <a:r>
              <a:rPr lang="de-DE" dirty="0" smtClean="0"/>
              <a:t> (H2 </a:t>
            </a:r>
            <a:r>
              <a:rPr lang="de-DE" dirty="0" err="1" smtClean="0"/>
              <a:t>gasstripper</a:t>
            </a:r>
            <a:r>
              <a:rPr lang="de-DE" dirty="0" smtClean="0"/>
              <a:t>), Argon </a:t>
            </a:r>
            <a:r>
              <a:rPr lang="de-DE" dirty="0" err="1" smtClean="0"/>
              <a:t>for</a:t>
            </a:r>
            <a:r>
              <a:rPr lang="de-DE" dirty="0" smtClean="0"/>
              <a:t> UCW 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1217212" cy="273844"/>
          </a:xfrm>
        </p:spPr>
        <p:txBody>
          <a:bodyPr/>
          <a:lstStyle/>
          <a:p>
            <a:r>
              <a:rPr lang="de-DE" dirty="0"/>
              <a:t>11th </a:t>
            </a:r>
            <a:r>
              <a:rPr lang="de-DE" dirty="0" err="1"/>
              <a:t>and</a:t>
            </a:r>
            <a:r>
              <a:rPr lang="de-DE" dirty="0"/>
              <a:t> 12th </a:t>
            </a:r>
            <a:r>
              <a:rPr lang="de-DE" dirty="0" err="1"/>
              <a:t>July</a:t>
            </a:r>
            <a:r>
              <a:rPr lang="de-DE" dirty="0"/>
              <a:t> 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7th Beam Time Retreat | Hartmut Vormann | 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186152" y="175917"/>
            <a:ext cx="6071291" cy="568618"/>
          </a:xfrm>
        </p:spPr>
        <p:txBody>
          <a:bodyPr/>
          <a:lstStyle/>
          <a:p>
            <a:r>
              <a:rPr lang="de-DE" dirty="0" smtClean="0"/>
              <a:t>UNILAC </a:t>
            </a:r>
            <a:r>
              <a:rPr lang="de-DE" dirty="0" err="1" smtClean="0"/>
              <a:t>Beamtime</a:t>
            </a:r>
            <a:r>
              <a:rPr lang="de-DE" dirty="0" smtClean="0"/>
              <a:t> </a:t>
            </a:r>
            <a:r>
              <a:rPr lang="de-DE" dirty="0" err="1" smtClean="0"/>
              <a:t>Overview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539972" y="998071"/>
            <a:ext cx="2496451" cy="390876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800" b="1" dirty="0"/>
              <a:t>Feb-15 Alvarez A4 pulse </a:t>
            </a:r>
            <a:r>
              <a:rPr lang="de-DE" sz="800" b="1" dirty="0" err="1" smtClean="0"/>
              <a:t>length</a:t>
            </a:r>
            <a:r>
              <a:rPr lang="de-DE" sz="800" b="1" dirty="0" smtClean="0"/>
              <a:t>               9 h </a:t>
            </a:r>
          </a:p>
          <a:p>
            <a:r>
              <a:rPr lang="de-DE" sz="800" b="1" dirty="0" smtClean="0"/>
              <a:t>	(X6, </a:t>
            </a:r>
            <a:r>
              <a:rPr lang="de-DE" sz="800" b="1" dirty="0" err="1" smtClean="0"/>
              <a:t>solved</a:t>
            </a:r>
            <a:r>
              <a:rPr lang="de-DE" sz="800" b="1" dirty="0" smtClean="0"/>
              <a:t> </a:t>
            </a:r>
            <a:r>
              <a:rPr lang="de-DE" sz="800" b="1" dirty="0"/>
              <a:t>April </a:t>
            </a:r>
            <a:r>
              <a:rPr lang="de-DE" sz="800" b="1" dirty="0" smtClean="0"/>
              <a:t>3rd)</a:t>
            </a:r>
          </a:p>
          <a:p>
            <a:r>
              <a:rPr lang="de-DE" sz="800" b="1" dirty="0" smtClean="0"/>
              <a:t>Feb-22 EH Septa </a:t>
            </a:r>
            <a:r>
              <a:rPr lang="de-DE" sz="800" b="1" dirty="0" err="1" smtClean="0"/>
              <a:t>water</a:t>
            </a:r>
            <a:r>
              <a:rPr lang="de-DE" sz="800" b="1" dirty="0" smtClean="0"/>
              <a:t> </a:t>
            </a:r>
            <a:r>
              <a:rPr lang="de-DE" sz="800" b="1" dirty="0" err="1" smtClean="0"/>
              <a:t>dropping</a:t>
            </a:r>
            <a:r>
              <a:rPr lang="de-DE" sz="800" b="1" dirty="0" smtClean="0"/>
              <a:t>            24h </a:t>
            </a:r>
          </a:p>
          <a:p>
            <a:r>
              <a:rPr lang="de-DE" sz="800" b="1" dirty="0"/>
              <a:t>	</a:t>
            </a:r>
            <a:r>
              <a:rPr lang="de-DE" sz="800" b="1" dirty="0" smtClean="0"/>
              <a:t>(X8, </a:t>
            </a:r>
            <a:r>
              <a:rPr lang="de-DE" sz="800" b="1" dirty="0" err="1" smtClean="0"/>
              <a:t>replaced</a:t>
            </a:r>
            <a:r>
              <a:rPr lang="de-DE" sz="800" b="1" dirty="0" smtClean="0"/>
              <a:t> Mar-28</a:t>
            </a:r>
            <a:r>
              <a:rPr lang="de-DE" sz="800" dirty="0" smtClean="0"/>
              <a:t>)</a:t>
            </a:r>
          </a:p>
          <a:p>
            <a:pPr algn="l"/>
            <a:endParaRPr lang="de-DE" sz="800" b="1" dirty="0" smtClean="0"/>
          </a:p>
          <a:p>
            <a:pPr algn="l"/>
            <a:r>
              <a:rPr lang="de-DE" sz="800" b="1" dirty="0" smtClean="0"/>
              <a:t>Feb-28 A4 </a:t>
            </a:r>
            <a:r>
              <a:rPr lang="de-DE" sz="800" b="1" dirty="0" err="1" smtClean="0"/>
              <a:t>instable</a:t>
            </a:r>
            <a:r>
              <a:rPr lang="de-DE" sz="800" b="1" dirty="0" smtClean="0"/>
              <a:t>                                   15h</a:t>
            </a:r>
          </a:p>
          <a:p>
            <a:pPr algn="l"/>
            <a:endParaRPr lang="de-DE" sz="800" dirty="0" smtClean="0"/>
          </a:p>
          <a:p>
            <a:pPr algn="l"/>
            <a:endParaRPr lang="de-DE" sz="800" dirty="0" smtClean="0"/>
          </a:p>
          <a:p>
            <a:pPr algn="l"/>
            <a:r>
              <a:rPr lang="de-DE" sz="800" b="1" dirty="0" smtClean="0"/>
              <a:t>Mar-18 EH Dipole PS UXAMU1                31h</a:t>
            </a:r>
          </a:p>
          <a:p>
            <a:pPr algn="l"/>
            <a:r>
              <a:rPr lang="de-DE" sz="800" b="1" dirty="0"/>
              <a:t>	</a:t>
            </a:r>
            <a:r>
              <a:rPr lang="de-DE" sz="800" b="1" dirty="0" smtClean="0"/>
              <a:t>PS </a:t>
            </a:r>
            <a:r>
              <a:rPr lang="de-DE" sz="800" b="1" dirty="0" err="1" smtClean="0"/>
              <a:t>water</a:t>
            </a:r>
            <a:r>
              <a:rPr lang="de-DE" sz="800" b="1" dirty="0" smtClean="0"/>
              <a:t> </a:t>
            </a:r>
            <a:r>
              <a:rPr lang="de-DE" sz="800" b="1" dirty="0" err="1" smtClean="0"/>
              <a:t>dropping</a:t>
            </a:r>
            <a:r>
              <a:rPr lang="de-DE" sz="800" b="1" dirty="0" smtClean="0"/>
              <a:t> (X0)</a:t>
            </a:r>
          </a:p>
          <a:p>
            <a:pPr algn="l"/>
            <a:endParaRPr lang="de-DE" sz="800" b="1" dirty="0" smtClean="0"/>
          </a:p>
          <a:p>
            <a:pPr algn="l"/>
            <a:endParaRPr lang="de-DE" sz="800" dirty="0" smtClean="0"/>
          </a:p>
          <a:p>
            <a:pPr algn="l"/>
            <a:endParaRPr lang="de-DE" sz="800" dirty="0" smtClean="0"/>
          </a:p>
          <a:p>
            <a:pPr algn="l"/>
            <a:endParaRPr lang="de-DE" sz="800" dirty="0" smtClean="0"/>
          </a:p>
          <a:p>
            <a:pPr algn="l"/>
            <a:endParaRPr lang="de-DE" sz="800" dirty="0" smtClean="0"/>
          </a:p>
          <a:p>
            <a:pPr algn="l"/>
            <a:r>
              <a:rPr lang="de-DE" sz="800" b="1" dirty="0" smtClean="0"/>
              <a:t>Apr-18 A2A </a:t>
            </a:r>
            <a:r>
              <a:rPr lang="de-DE" sz="800" b="1" dirty="0"/>
              <a:t>S</a:t>
            </a:r>
            <a:r>
              <a:rPr lang="de-DE" sz="800" b="1" dirty="0" smtClean="0"/>
              <a:t>hortcut Transmitter            30 h</a:t>
            </a:r>
          </a:p>
          <a:p>
            <a:pPr algn="l"/>
            <a:endParaRPr lang="de-DE" sz="800" b="1" dirty="0" smtClean="0"/>
          </a:p>
          <a:p>
            <a:pPr algn="l"/>
            <a:r>
              <a:rPr lang="de-DE" sz="800" b="1" dirty="0" smtClean="0"/>
              <a:t>Apr-19/20 36Ar beam </a:t>
            </a:r>
            <a:r>
              <a:rPr lang="de-DE" sz="800" b="1" dirty="0" err="1" smtClean="0"/>
              <a:t>jitter</a:t>
            </a:r>
            <a:r>
              <a:rPr lang="de-DE" sz="800" b="1" dirty="0" smtClean="0"/>
              <a:t> at </a:t>
            </a:r>
            <a:r>
              <a:rPr lang="de-DE" sz="800" b="1" dirty="0" err="1" smtClean="0"/>
              <a:t>Tkend</a:t>
            </a:r>
            <a:r>
              <a:rPr lang="de-DE" sz="800" b="1" dirty="0" smtClean="0"/>
              <a:t>        15h</a:t>
            </a:r>
          </a:p>
          <a:p>
            <a:pPr algn="l"/>
            <a:r>
              <a:rPr lang="de-DE" sz="800" b="1" dirty="0"/>
              <a:t>	</a:t>
            </a:r>
            <a:r>
              <a:rPr lang="de-DE" sz="800" b="1" dirty="0" smtClean="0"/>
              <a:t>(QD11/Erbium )</a:t>
            </a:r>
          </a:p>
          <a:p>
            <a:pPr algn="l"/>
            <a:endParaRPr lang="de-DE" sz="800" dirty="0" smtClean="0"/>
          </a:p>
          <a:p>
            <a:pPr algn="l"/>
            <a:endParaRPr lang="de-DE" sz="800" b="1" dirty="0"/>
          </a:p>
          <a:p>
            <a:pPr algn="l"/>
            <a:r>
              <a:rPr lang="de-DE" sz="800" b="1" dirty="0" smtClean="0"/>
              <a:t>May-8 beam </a:t>
            </a:r>
            <a:r>
              <a:rPr lang="de-DE" sz="800" b="1" dirty="0" err="1" smtClean="0"/>
              <a:t>loss</a:t>
            </a:r>
            <a:r>
              <a:rPr lang="de-DE" sz="800" b="1" dirty="0" smtClean="0"/>
              <a:t> X8, </a:t>
            </a:r>
            <a:r>
              <a:rPr lang="de-DE" sz="800" b="1" dirty="0" err="1" smtClean="0"/>
              <a:t>exp</a:t>
            </a:r>
            <a:r>
              <a:rPr lang="de-DE" sz="800" b="1" dirty="0" smtClean="0"/>
              <a:t> </a:t>
            </a:r>
            <a:r>
              <a:rPr lang="de-DE" sz="800" b="1" dirty="0" err="1" smtClean="0"/>
              <a:t>valve</a:t>
            </a:r>
            <a:r>
              <a:rPr lang="de-DE" sz="800" b="1" dirty="0" smtClean="0"/>
              <a:t>, 	    23h</a:t>
            </a:r>
          </a:p>
          <a:p>
            <a:pPr algn="l"/>
            <a:endParaRPr lang="de-DE" sz="800" dirty="0" smtClean="0"/>
          </a:p>
          <a:p>
            <a:pPr algn="l"/>
            <a:endParaRPr lang="de-DE" sz="800" dirty="0"/>
          </a:p>
          <a:p>
            <a:pPr algn="l"/>
            <a:endParaRPr lang="de-DE" sz="800" dirty="0" smtClean="0"/>
          </a:p>
          <a:p>
            <a:pPr algn="l"/>
            <a:endParaRPr lang="de-DE" sz="800" dirty="0" smtClean="0"/>
          </a:p>
          <a:p>
            <a:pPr algn="l"/>
            <a:r>
              <a:rPr lang="de-DE" sz="800" b="1" dirty="0" smtClean="0"/>
              <a:t>May-31 TK4QD31 </a:t>
            </a:r>
            <a:r>
              <a:rPr lang="de-DE" sz="800" b="1" dirty="0" err="1" smtClean="0"/>
              <a:t>water</a:t>
            </a:r>
            <a:r>
              <a:rPr lang="de-DE" sz="800" b="1" dirty="0" smtClean="0"/>
              <a:t> </a:t>
            </a:r>
            <a:r>
              <a:rPr lang="de-DE" sz="800" b="1" dirty="0" err="1" smtClean="0"/>
              <a:t>loss</a:t>
            </a:r>
            <a:r>
              <a:rPr lang="de-DE" sz="800" b="1" dirty="0" smtClean="0"/>
              <a:t>, KS01 off    14h</a:t>
            </a:r>
          </a:p>
          <a:p>
            <a:pPr algn="l"/>
            <a:endParaRPr lang="de-DE" sz="800" dirty="0" smtClean="0"/>
          </a:p>
          <a:p>
            <a:pPr algn="l"/>
            <a:endParaRPr lang="de-DE" sz="800" b="1" dirty="0"/>
          </a:p>
          <a:p>
            <a:pPr algn="l"/>
            <a:r>
              <a:rPr lang="de-DE" sz="800" b="1" dirty="0" smtClean="0"/>
              <a:t>Jun-11 IH1 </a:t>
            </a:r>
            <a:r>
              <a:rPr lang="de-DE" sz="800" b="1" dirty="0" err="1" smtClean="0"/>
              <a:t>tube</a:t>
            </a:r>
            <a:r>
              <a:rPr lang="de-DE" sz="800" b="1" dirty="0" smtClean="0"/>
              <a:t> socket </a:t>
            </a:r>
            <a:r>
              <a:rPr lang="de-DE" sz="800" b="1" dirty="0" err="1" smtClean="0"/>
              <a:t>shortcut</a:t>
            </a:r>
            <a:r>
              <a:rPr lang="de-DE" sz="800" b="1" dirty="0"/>
              <a:t> </a:t>
            </a:r>
            <a:r>
              <a:rPr lang="de-DE" sz="800" b="1" dirty="0" smtClean="0"/>
              <a:t>             12 h</a:t>
            </a:r>
          </a:p>
        </p:txBody>
      </p:sp>
      <p:sp>
        <p:nvSpPr>
          <p:cNvPr id="8" name="Rechteck 7"/>
          <p:cNvSpPr/>
          <p:nvPr/>
        </p:nvSpPr>
        <p:spPr>
          <a:xfrm>
            <a:off x="5772075" y="998071"/>
            <a:ext cx="759012" cy="391641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5775063" y="2932069"/>
            <a:ext cx="753115" cy="13938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5769085" y="2080103"/>
            <a:ext cx="753115" cy="13733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5775063" y="1207247"/>
            <a:ext cx="753115" cy="4722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5777972" y="1284488"/>
            <a:ext cx="753115" cy="12939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5780960" y="4239025"/>
            <a:ext cx="753115" cy="980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5769087" y="4619925"/>
            <a:ext cx="753115" cy="7865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5777972" y="1445721"/>
            <a:ext cx="753115" cy="6409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5777972" y="3096100"/>
            <a:ext cx="753115" cy="4722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5775063" y="3639691"/>
            <a:ext cx="753115" cy="1262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48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86153" y="890493"/>
            <a:ext cx="8676953" cy="4029965"/>
          </a:xfrm>
        </p:spPr>
        <p:txBody>
          <a:bodyPr/>
          <a:lstStyle/>
          <a:p>
            <a:r>
              <a:rPr lang="de-DE" sz="1200" dirty="0" err="1" smtClean="0"/>
              <a:t>February</a:t>
            </a:r>
            <a:endParaRPr lang="de-DE" sz="1200" dirty="0"/>
          </a:p>
          <a:p>
            <a:pPr lvl="1"/>
            <a:r>
              <a:rPr lang="de-DE" sz="1200" b="1" dirty="0" smtClean="0"/>
              <a:t>Carbon</a:t>
            </a:r>
            <a:r>
              <a:rPr lang="de-DE" sz="1200" dirty="0" smtClean="0"/>
              <a:t> </a:t>
            </a:r>
            <a:r>
              <a:rPr lang="de-DE" sz="1200" dirty="0" err="1" smtClean="0"/>
              <a:t>from</a:t>
            </a:r>
            <a:r>
              <a:rPr lang="de-DE" sz="1200" dirty="0" smtClean="0"/>
              <a:t> CH3 (1 mA@UH1, </a:t>
            </a:r>
            <a:r>
              <a:rPr lang="de-DE" sz="1200" b="1" dirty="0" smtClean="0"/>
              <a:t>0.4 mA </a:t>
            </a:r>
            <a:r>
              <a:rPr lang="de-DE" sz="1200" dirty="0" smtClean="0"/>
              <a:t>C</a:t>
            </a:r>
            <a:r>
              <a:rPr lang="de-DE" sz="1200" baseline="30000" dirty="0" smtClean="0"/>
              <a:t>4+/6+</a:t>
            </a:r>
            <a:r>
              <a:rPr lang="de-DE" sz="1200" dirty="0" smtClean="0"/>
              <a:t>@TK7), </a:t>
            </a:r>
            <a:r>
              <a:rPr lang="de-DE" sz="1200" b="1" dirty="0" err="1" smtClean="0">
                <a:solidFill>
                  <a:srgbClr val="00B050"/>
                </a:solidFill>
              </a:rPr>
              <a:t>Titanium</a:t>
            </a:r>
            <a:r>
              <a:rPr lang="de-DE" sz="1200" dirty="0" smtClean="0"/>
              <a:t> (35 µA@UH1, </a:t>
            </a:r>
            <a:r>
              <a:rPr lang="de-DE" sz="1200" b="1" dirty="0" smtClean="0">
                <a:solidFill>
                  <a:srgbClr val="00B050"/>
                </a:solidFill>
              </a:rPr>
              <a:t>40 µA </a:t>
            </a:r>
            <a:r>
              <a:rPr lang="de-DE" sz="1200" dirty="0" smtClean="0"/>
              <a:t>@Y7), 				</a:t>
            </a:r>
            <a:r>
              <a:rPr lang="de-DE" sz="1200" b="1" dirty="0" smtClean="0"/>
              <a:t>Argon</a:t>
            </a:r>
            <a:r>
              <a:rPr lang="de-DE" sz="1200" dirty="0" smtClean="0"/>
              <a:t>/ECR (130µA@UN3, 12 µA@X6, </a:t>
            </a:r>
            <a:r>
              <a:rPr lang="de-DE" sz="1200" dirty="0" err="1" smtClean="0"/>
              <a:t>reduced</a:t>
            </a:r>
            <a:r>
              <a:rPr lang="de-DE" sz="1200" dirty="0" smtClean="0"/>
              <a:t>), </a:t>
            </a:r>
            <a:r>
              <a:rPr lang="de-DE" sz="1200" b="1" dirty="0" smtClean="0"/>
              <a:t>Oxygen</a:t>
            </a:r>
            <a:r>
              <a:rPr lang="de-DE" sz="1200" dirty="0" smtClean="0"/>
              <a:t> (3 mA@UH1, </a:t>
            </a:r>
            <a:r>
              <a:rPr lang="de-DE" sz="1200" b="1" dirty="0" smtClean="0"/>
              <a:t>1.7 mA</a:t>
            </a:r>
            <a:r>
              <a:rPr lang="de-DE" sz="1200" dirty="0" smtClean="0"/>
              <a:t>@TK7)</a:t>
            </a:r>
          </a:p>
          <a:p>
            <a:r>
              <a:rPr lang="de-DE" sz="1200" dirty="0" smtClean="0"/>
              <a:t>March</a:t>
            </a:r>
          </a:p>
          <a:p>
            <a:pPr lvl="1"/>
            <a:r>
              <a:rPr lang="de-DE" sz="1200" b="1" dirty="0" smtClean="0"/>
              <a:t>Gold</a:t>
            </a:r>
            <a:r>
              <a:rPr lang="de-DE" sz="1200" dirty="0" smtClean="0"/>
              <a:t> </a:t>
            </a:r>
            <a:r>
              <a:rPr lang="de-DE" sz="1200" dirty="0" err="1" smtClean="0"/>
              <a:t>from</a:t>
            </a:r>
            <a:r>
              <a:rPr lang="de-DE" sz="1200" dirty="0" smtClean="0"/>
              <a:t> </a:t>
            </a:r>
            <a:r>
              <a:rPr lang="de-DE" sz="1200" b="1" dirty="0" smtClean="0"/>
              <a:t>PIG</a:t>
            </a:r>
            <a:r>
              <a:rPr lang="de-DE" sz="1200" dirty="0" smtClean="0"/>
              <a:t> </a:t>
            </a:r>
            <a:r>
              <a:rPr lang="de-DE" sz="1200" dirty="0"/>
              <a:t>(</a:t>
            </a:r>
            <a:r>
              <a:rPr lang="de-DE" sz="1200" dirty="0" smtClean="0"/>
              <a:t>25 Hz, 20-</a:t>
            </a:r>
            <a:r>
              <a:rPr lang="de-DE" sz="1200" b="1" dirty="0" smtClean="0"/>
              <a:t>40 µA</a:t>
            </a:r>
            <a:r>
              <a:rPr lang="de-DE" sz="1200" dirty="0" smtClean="0"/>
              <a:t>@UH1/UT1, </a:t>
            </a:r>
            <a:r>
              <a:rPr lang="de-DE" sz="1200" dirty="0" err="1" smtClean="0"/>
              <a:t>source</a:t>
            </a:r>
            <a:r>
              <a:rPr lang="de-DE" sz="1200" dirty="0" smtClean="0"/>
              <a:t> -  in smooth </a:t>
            </a:r>
            <a:r>
              <a:rPr lang="de-DE" sz="1200" dirty="0" err="1" smtClean="0"/>
              <a:t>operation</a:t>
            </a:r>
            <a:r>
              <a:rPr lang="de-DE" sz="1200" dirty="0" smtClean="0"/>
              <a:t>)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from</a:t>
            </a:r>
            <a:r>
              <a:rPr lang="de-DE" sz="1200" dirty="0" smtClean="0"/>
              <a:t>								 </a:t>
            </a:r>
            <a:r>
              <a:rPr lang="de-DE" sz="1200" b="1" dirty="0" err="1" smtClean="0"/>
              <a:t>MeVVa</a:t>
            </a:r>
            <a:r>
              <a:rPr lang="de-DE" sz="1200" dirty="0" smtClean="0"/>
              <a:t> (3 mA@UH1, 200/</a:t>
            </a:r>
            <a:r>
              <a:rPr lang="de-DE" sz="1200" b="1" dirty="0" smtClean="0"/>
              <a:t>400µA</a:t>
            </a:r>
            <a:r>
              <a:rPr lang="de-DE" sz="1200" dirty="0" smtClean="0"/>
              <a:t>@TK7),</a:t>
            </a:r>
          </a:p>
          <a:p>
            <a:pPr lvl="1"/>
            <a:r>
              <a:rPr lang="de-DE" sz="1200" dirty="0" err="1" smtClean="0"/>
              <a:t>Easter</a:t>
            </a:r>
            <a:r>
              <a:rPr lang="de-DE" sz="1200" dirty="0" smtClean="0"/>
              <a:t> - Maintenance </a:t>
            </a:r>
            <a:r>
              <a:rPr lang="de-DE" sz="1200" dirty="0" err="1" smtClean="0"/>
              <a:t>Period</a:t>
            </a:r>
            <a:endParaRPr lang="de-DE" sz="1200" dirty="0" smtClean="0"/>
          </a:p>
          <a:p>
            <a:r>
              <a:rPr lang="de-DE" sz="1200" dirty="0" smtClean="0"/>
              <a:t>April</a:t>
            </a:r>
          </a:p>
          <a:p>
            <a:pPr lvl="1"/>
            <a:r>
              <a:rPr lang="de-DE" sz="1200" b="1" dirty="0" smtClean="0"/>
              <a:t>Iron</a:t>
            </a:r>
            <a:r>
              <a:rPr lang="de-DE" sz="1200" dirty="0" smtClean="0"/>
              <a:t> PIG (120 µA@UH1, </a:t>
            </a:r>
            <a:r>
              <a:rPr lang="de-DE" sz="1200" b="1" dirty="0" smtClean="0"/>
              <a:t>50 µA</a:t>
            </a:r>
            <a:r>
              <a:rPr lang="de-DE" sz="1200" dirty="0" smtClean="0"/>
              <a:t>@UT1), </a:t>
            </a:r>
            <a:r>
              <a:rPr lang="de-DE" sz="1200" b="1" dirty="0" smtClean="0"/>
              <a:t>Argon</a:t>
            </a:r>
            <a:r>
              <a:rPr lang="de-DE" sz="1200" dirty="0" smtClean="0"/>
              <a:t>/ECR (36Ar HITRAP, 120 µA@UN3, 40µA@X6), 				</a:t>
            </a:r>
            <a:r>
              <a:rPr lang="de-DE" sz="1200" b="1" dirty="0" smtClean="0">
                <a:solidFill>
                  <a:srgbClr val="00B050"/>
                </a:solidFill>
              </a:rPr>
              <a:t>Erbium</a:t>
            </a:r>
            <a:r>
              <a:rPr lang="de-DE" sz="1200" dirty="0" smtClean="0"/>
              <a:t> (</a:t>
            </a:r>
            <a:r>
              <a:rPr lang="de-DE" sz="1200" b="1" dirty="0" err="1" smtClean="0">
                <a:solidFill>
                  <a:srgbClr val="00B050"/>
                </a:solidFill>
              </a:rPr>
              <a:t>new</a:t>
            </a:r>
            <a:r>
              <a:rPr lang="de-DE" sz="1200" b="1" dirty="0" smtClean="0">
                <a:solidFill>
                  <a:srgbClr val="00B050"/>
                </a:solidFill>
              </a:rPr>
              <a:t>!</a:t>
            </a:r>
            <a:r>
              <a:rPr lang="de-DE" sz="1200" dirty="0" smtClean="0"/>
              <a:t>, </a:t>
            </a:r>
            <a:r>
              <a:rPr lang="it-IT" sz="1200" dirty="0"/>
              <a:t>170Er3+, 23+ </a:t>
            </a:r>
            <a:r>
              <a:rPr lang="it-IT" sz="1200" dirty="0" err="1"/>
              <a:t>Alv</a:t>
            </a:r>
            <a:r>
              <a:rPr lang="it-IT" sz="1200" dirty="0"/>
              <a:t>, 57+ </a:t>
            </a:r>
            <a:r>
              <a:rPr lang="it-IT" sz="1200" dirty="0" smtClean="0"/>
              <a:t>TK; </a:t>
            </a:r>
            <a:r>
              <a:rPr lang="it-IT" sz="1200" b="1" dirty="0">
                <a:solidFill>
                  <a:srgbClr val="00B050"/>
                </a:solidFill>
              </a:rPr>
              <a:t>1 </a:t>
            </a:r>
            <a:r>
              <a:rPr lang="it-IT" sz="1200" b="1" dirty="0" err="1">
                <a:solidFill>
                  <a:srgbClr val="00B050"/>
                </a:solidFill>
              </a:rPr>
              <a:t>mA</a:t>
            </a:r>
            <a:r>
              <a:rPr lang="it-IT" sz="1200" b="1" dirty="0">
                <a:solidFill>
                  <a:srgbClr val="00B050"/>
                </a:solidFill>
              </a:rPr>
              <a:t> UH1</a:t>
            </a:r>
            <a:r>
              <a:rPr lang="it-IT" sz="1200" dirty="0"/>
              <a:t>, 400-600 µA UH4, </a:t>
            </a:r>
            <a:r>
              <a:rPr lang="it-IT" sz="1200" b="1" dirty="0"/>
              <a:t>250 µA </a:t>
            </a:r>
            <a:r>
              <a:rPr lang="it-IT" sz="1200" dirty="0" smtClean="0"/>
              <a:t>TK7</a:t>
            </a:r>
            <a:r>
              <a:rPr lang="de-DE" sz="1200" dirty="0" smtClean="0"/>
              <a:t>) HFS</a:t>
            </a:r>
          </a:p>
          <a:p>
            <a:pPr lvl="1"/>
            <a:r>
              <a:rPr lang="de-DE" sz="1200" b="1" dirty="0" smtClean="0"/>
              <a:t>Argon</a:t>
            </a:r>
            <a:r>
              <a:rPr lang="de-DE" sz="1200" dirty="0" smtClean="0"/>
              <a:t> </a:t>
            </a:r>
            <a:r>
              <a:rPr lang="de-DE" sz="1200" dirty="0" err="1" smtClean="0"/>
              <a:t>Machine</a:t>
            </a:r>
            <a:r>
              <a:rPr lang="de-DE" sz="1200" dirty="0" smtClean="0"/>
              <a:t> Experiments (</a:t>
            </a:r>
            <a:r>
              <a:rPr lang="de-DE" sz="1200" b="1" dirty="0" smtClean="0"/>
              <a:t>4-5 mA </a:t>
            </a:r>
            <a:r>
              <a:rPr lang="de-DE" sz="1200" dirty="0" smtClean="0"/>
              <a:t>@TK7)</a:t>
            </a:r>
          </a:p>
          <a:p>
            <a:r>
              <a:rPr lang="de-DE" sz="1200" dirty="0" smtClean="0"/>
              <a:t>May</a:t>
            </a:r>
          </a:p>
          <a:p>
            <a:pPr lvl="1"/>
            <a:r>
              <a:rPr lang="de-DE" sz="1200" b="1" dirty="0" smtClean="0"/>
              <a:t>Nickel</a:t>
            </a:r>
            <a:r>
              <a:rPr lang="de-DE" sz="1200" dirty="0" smtClean="0"/>
              <a:t>/VARIS (</a:t>
            </a:r>
            <a:r>
              <a:rPr lang="de-DE" sz="1200" b="1" dirty="0" smtClean="0"/>
              <a:t>3 mA </a:t>
            </a:r>
            <a:r>
              <a:rPr lang="de-DE" sz="1200" dirty="0" smtClean="0"/>
              <a:t>@UH1, 2 mA@UT1, 120 µA@TK7, </a:t>
            </a:r>
            <a:r>
              <a:rPr lang="de-DE" sz="1200" dirty="0" err="1" smtClean="0"/>
              <a:t>reduced</a:t>
            </a:r>
            <a:r>
              <a:rPr lang="de-DE" sz="1200" dirty="0" smtClean="0"/>
              <a:t>), 										</a:t>
            </a:r>
            <a:r>
              <a:rPr lang="de-DE" sz="1200" b="1" dirty="0" smtClean="0"/>
              <a:t>Chrome</a:t>
            </a:r>
            <a:r>
              <a:rPr lang="de-DE" sz="1200" dirty="0" smtClean="0"/>
              <a:t> PIG (</a:t>
            </a:r>
            <a:r>
              <a:rPr lang="de-DE" sz="1200" b="1" dirty="0" smtClean="0">
                <a:solidFill>
                  <a:srgbClr val="00B050"/>
                </a:solidFill>
              </a:rPr>
              <a:t>52Cr</a:t>
            </a:r>
            <a:r>
              <a:rPr lang="de-DE" sz="1200" dirty="0" smtClean="0"/>
              <a:t>, not 54Cr ECR --- 100µA@UR5, 45-60/ </a:t>
            </a:r>
            <a:r>
              <a:rPr lang="de-DE" sz="1200" b="1" dirty="0" smtClean="0">
                <a:solidFill>
                  <a:srgbClr val="00B050"/>
                </a:solidFill>
              </a:rPr>
              <a:t>80 µA@UX8</a:t>
            </a:r>
            <a:r>
              <a:rPr lang="de-DE" sz="1200" dirty="0" smtClean="0"/>
              <a:t>), 							</a:t>
            </a:r>
            <a:r>
              <a:rPr lang="de-DE" sz="1200" b="1" dirty="0" err="1" smtClean="0"/>
              <a:t>Molybdenum</a:t>
            </a:r>
            <a:r>
              <a:rPr lang="de-DE" sz="1200" dirty="0" smtClean="0"/>
              <a:t> (</a:t>
            </a:r>
            <a:r>
              <a:rPr lang="de-DE" sz="1200" b="1" dirty="0" err="1" smtClean="0">
                <a:solidFill>
                  <a:srgbClr val="FF0000"/>
                </a:solidFill>
              </a:rPr>
              <a:t>new</a:t>
            </a:r>
            <a:r>
              <a:rPr lang="de-DE" sz="1200" b="1" dirty="0" smtClean="0">
                <a:solidFill>
                  <a:srgbClr val="FF0000"/>
                </a:solidFill>
              </a:rPr>
              <a:t>!</a:t>
            </a:r>
            <a:r>
              <a:rPr lang="de-DE" sz="1200" dirty="0" smtClean="0"/>
              <a:t>, </a:t>
            </a:r>
            <a:r>
              <a:rPr lang="de-DE" sz="1200" b="1" dirty="0" smtClean="0"/>
              <a:t>400 µA </a:t>
            </a:r>
            <a:r>
              <a:rPr lang="de-DE" sz="1200" dirty="0" smtClean="0"/>
              <a:t>Mo</a:t>
            </a:r>
            <a:r>
              <a:rPr lang="de-DE" sz="1200" baseline="30000" dirty="0" smtClean="0"/>
              <a:t>3+</a:t>
            </a:r>
            <a:r>
              <a:rPr lang="de-DE" sz="1200" dirty="0" smtClean="0"/>
              <a:t>@UH1, 60 µA@TK7))</a:t>
            </a:r>
          </a:p>
          <a:p>
            <a:pPr lvl="1"/>
            <a:r>
              <a:rPr lang="de-DE" sz="1200" dirty="0" err="1" smtClean="0"/>
              <a:t>Uranium</a:t>
            </a:r>
            <a:r>
              <a:rPr lang="de-DE" sz="1200" dirty="0" smtClean="0"/>
              <a:t> </a:t>
            </a:r>
            <a:r>
              <a:rPr lang="de-DE" sz="1200" dirty="0" err="1" smtClean="0"/>
              <a:t>exclusively</a:t>
            </a:r>
            <a:endParaRPr lang="de-DE" sz="1200" dirty="0" smtClean="0"/>
          </a:p>
          <a:p>
            <a:r>
              <a:rPr lang="de-DE" sz="1200" dirty="0" smtClean="0"/>
              <a:t>June</a:t>
            </a:r>
          </a:p>
          <a:p>
            <a:pPr lvl="1"/>
            <a:r>
              <a:rPr lang="de-DE" sz="1200" b="1" dirty="0" err="1" smtClean="0">
                <a:solidFill>
                  <a:srgbClr val="00B050"/>
                </a:solidFill>
              </a:rPr>
              <a:t>Uranium</a:t>
            </a:r>
            <a:r>
              <a:rPr lang="de-DE" sz="1200" dirty="0" smtClean="0"/>
              <a:t> </a:t>
            </a:r>
            <a:r>
              <a:rPr lang="de-DE" sz="1200" dirty="0" err="1" smtClean="0"/>
              <a:t>exclusively</a:t>
            </a:r>
            <a:r>
              <a:rPr lang="de-DE" sz="1200" dirty="0" smtClean="0"/>
              <a:t> (</a:t>
            </a:r>
            <a:r>
              <a:rPr lang="de-DE" sz="1200" b="1" dirty="0" smtClean="0"/>
              <a:t>H2 </a:t>
            </a:r>
            <a:r>
              <a:rPr lang="de-DE" sz="1200" b="1" dirty="0" err="1" smtClean="0"/>
              <a:t>gasstripper</a:t>
            </a:r>
            <a:r>
              <a:rPr lang="de-DE" sz="1200" dirty="0" smtClean="0"/>
              <a:t>; 10 mA@UH1, </a:t>
            </a:r>
            <a:r>
              <a:rPr lang="de-DE" sz="1200" b="1" dirty="0" smtClean="0">
                <a:solidFill>
                  <a:srgbClr val="00B050"/>
                </a:solidFill>
              </a:rPr>
              <a:t>10.5 mA@US4</a:t>
            </a:r>
            <a:r>
              <a:rPr lang="de-DE" sz="1200" dirty="0" smtClean="0"/>
              <a:t>, </a:t>
            </a:r>
            <a:r>
              <a:rPr lang="de-DE" sz="1200" b="1" dirty="0" smtClean="0">
                <a:solidFill>
                  <a:srgbClr val="00B050"/>
                </a:solidFill>
              </a:rPr>
              <a:t>3.5mA U</a:t>
            </a:r>
            <a:r>
              <a:rPr lang="de-DE" sz="1200" b="1" baseline="30000" dirty="0" smtClean="0">
                <a:solidFill>
                  <a:srgbClr val="00B050"/>
                </a:solidFill>
              </a:rPr>
              <a:t>73+</a:t>
            </a:r>
            <a:r>
              <a:rPr lang="de-DE" sz="1200" b="1" dirty="0" smtClean="0">
                <a:solidFill>
                  <a:srgbClr val="00B050"/>
                </a:solidFill>
              </a:rPr>
              <a:t>@TK7 </a:t>
            </a:r>
            <a:r>
              <a:rPr lang="de-DE" sz="1200" dirty="0" smtClean="0"/>
              <a:t>– „</a:t>
            </a:r>
            <a:r>
              <a:rPr lang="de-DE" sz="1200" dirty="0" err="1" smtClean="0"/>
              <a:t>multi</a:t>
            </a:r>
            <a:r>
              <a:rPr lang="de-DE" sz="1200" dirty="0" smtClean="0"/>
              <a:t> </a:t>
            </a:r>
            <a:r>
              <a:rPr lang="de-DE" sz="1200" dirty="0" err="1" smtClean="0"/>
              <a:t>charge</a:t>
            </a:r>
            <a:r>
              <a:rPr lang="de-DE" sz="1200" dirty="0" smtClean="0"/>
              <a:t>“ beam), Argon </a:t>
            </a:r>
            <a:r>
              <a:rPr lang="de-DE" sz="1200" dirty="0" err="1" smtClean="0"/>
              <a:t>for</a:t>
            </a:r>
            <a:r>
              <a:rPr lang="de-DE" sz="1200" dirty="0" smtClean="0"/>
              <a:t> UCW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1217212" cy="273844"/>
          </a:xfrm>
        </p:spPr>
        <p:txBody>
          <a:bodyPr/>
          <a:lstStyle/>
          <a:p>
            <a:r>
              <a:rPr lang="de-DE" dirty="0"/>
              <a:t>11th </a:t>
            </a:r>
            <a:r>
              <a:rPr lang="de-DE" dirty="0" err="1"/>
              <a:t>and</a:t>
            </a:r>
            <a:r>
              <a:rPr lang="de-DE" dirty="0"/>
              <a:t> 12th </a:t>
            </a:r>
            <a:r>
              <a:rPr lang="de-DE" dirty="0" err="1"/>
              <a:t>July</a:t>
            </a:r>
            <a:r>
              <a:rPr lang="de-DE" dirty="0"/>
              <a:t> 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7th Beam Time Retreat | Hartmut Vormann | 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145588" y="179978"/>
            <a:ext cx="5324153" cy="568618"/>
          </a:xfrm>
        </p:spPr>
        <p:txBody>
          <a:bodyPr/>
          <a:lstStyle/>
          <a:p>
            <a:r>
              <a:rPr lang="de-DE" dirty="0" err="1" smtClean="0"/>
              <a:t>Overview</a:t>
            </a:r>
            <a:r>
              <a:rPr lang="de-DE" dirty="0" smtClean="0"/>
              <a:t> - </a:t>
            </a:r>
            <a:r>
              <a:rPr lang="de-DE" dirty="0" err="1" smtClean="0"/>
              <a:t>intensities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80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5184" y="950857"/>
            <a:ext cx="6672418" cy="1156895"/>
          </a:xfrm>
        </p:spPr>
        <p:txBody>
          <a:bodyPr/>
          <a:lstStyle/>
          <a:p>
            <a:pPr lvl="0"/>
            <a:r>
              <a:rPr lang="fr-FR" sz="1200" dirty="0" smtClean="0"/>
              <a:t>9th </a:t>
            </a:r>
            <a:r>
              <a:rPr lang="fr-FR" sz="1200" dirty="0" err="1" smtClean="0"/>
              <a:t>Feb</a:t>
            </a:r>
            <a:r>
              <a:rPr lang="fr-FR" sz="1200" dirty="0" smtClean="0"/>
              <a:t>: Interlock </a:t>
            </a:r>
            <a:r>
              <a:rPr lang="fr-FR" sz="1200" dirty="0" err="1" smtClean="0"/>
              <a:t>from</a:t>
            </a:r>
            <a:r>
              <a:rPr lang="fr-FR" sz="1200" dirty="0" smtClean="0"/>
              <a:t> ECR ion source </a:t>
            </a:r>
            <a:r>
              <a:rPr lang="fr-FR" sz="1200" dirty="0" err="1" smtClean="0"/>
              <a:t>microwave</a:t>
            </a:r>
            <a:r>
              <a:rPr lang="fr-FR" sz="1200" dirty="0" smtClean="0"/>
              <a:t> SPS</a:t>
            </a:r>
          </a:p>
          <a:p>
            <a:pPr lvl="0"/>
            <a:r>
              <a:rPr lang="fr-FR" sz="1200" dirty="0" smtClean="0"/>
              <a:t>16th </a:t>
            </a:r>
            <a:r>
              <a:rPr lang="fr-FR" sz="1200" dirty="0" err="1" smtClean="0"/>
              <a:t>Feb</a:t>
            </a:r>
            <a:r>
              <a:rPr lang="fr-FR" sz="1200" dirty="0" smtClean="0"/>
              <a:t>: </a:t>
            </a:r>
            <a:r>
              <a:rPr lang="fr-FR" sz="1200" dirty="0"/>
              <a:t>HSI-RFQ </a:t>
            </a:r>
            <a:r>
              <a:rPr lang="fr-FR" sz="1200" dirty="0" smtClean="0"/>
              <a:t>ignitron </a:t>
            </a:r>
            <a:r>
              <a:rPr lang="fr-FR" sz="1200" dirty="0" err="1" smtClean="0"/>
              <a:t>replaced</a:t>
            </a:r>
            <a:r>
              <a:rPr lang="fr-FR" sz="1200" dirty="0" smtClean="0"/>
              <a:t>, 3.5 </a:t>
            </a:r>
            <a:r>
              <a:rPr lang="fr-FR" sz="1200" dirty="0"/>
              <a:t>h.</a:t>
            </a:r>
          </a:p>
          <a:p>
            <a:pPr lvl="0"/>
            <a:r>
              <a:rPr lang="fr-FR" sz="1200" dirty="0" smtClean="0"/>
              <a:t>22nd </a:t>
            </a:r>
            <a:r>
              <a:rPr lang="fr-FR" sz="1200" dirty="0" err="1" smtClean="0"/>
              <a:t>Feb</a:t>
            </a:r>
            <a:r>
              <a:rPr lang="fr-FR" sz="1200" dirty="0" smtClean="0"/>
              <a:t>: EH-Septum water </a:t>
            </a:r>
            <a:r>
              <a:rPr lang="fr-FR" sz="1200" dirty="0" err="1" smtClean="0"/>
              <a:t>leak</a:t>
            </a:r>
            <a:r>
              <a:rPr lang="fr-FR" sz="1200" dirty="0" smtClean="0"/>
              <a:t>, </a:t>
            </a:r>
            <a:r>
              <a:rPr lang="fr-FR" sz="1200" dirty="0" err="1" smtClean="0"/>
              <a:t>automatic</a:t>
            </a:r>
            <a:r>
              <a:rPr lang="fr-FR" sz="1200" dirty="0" smtClean="0"/>
              <a:t> </a:t>
            </a:r>
            <a:r>
              <a:rPr lang="fr-FR" sz="1200" dirty="0" err="1" smtClean="0"/>
              <a:t>pumped</a:t>
            </a:r>
            <a:r>
              <a:rPr lang="fr-FR" sz="1200" dirty="0" smtClean="0"/>
              <a:t> barrel, </a:t>
            </a:r>
            <a:r>
              <a:rPr lang="fr-FR" sz="1200" dirty="0" err="1" smtClean="0"/>
              <a:t>remotely</a:t>
            </a:r>
            <a:r>
              <a:rPr lang="fr-FR" sz="1200" dirty="0" smtClean="0"/>
              <a:t> </a:t>
            </a:r>
            <a:r>
              <a:rPr lang="fr-FR" sz="1200" dirty="0" err="1" smtClean="0"/>
              <a:t>monitored</a:t>
            </a:r>
            <a:endParaRPr lang="fr-FR" sz="1200" dirty="0" smtClean="0"/>
          </a:p>
          <a:p>
            <a:pPr lvl="0"/>
            <a:r>
              <a:rPr lang="fr-FR" sz="1200" dirty="0" smtClean="0"/>
              <a:t>22nd </a:t>
            </a:r>
            <a:r>
              <a:rPr lang="fr-FR" sz="1200" dirty="0" err="1" smtClean="0"/>
              <a:t>Feb</a:t>
            </a:r>
            <a:r>
              <a:rPr lang="fr-FR" sz="1200" dirty="0"/>
              <a:t>: </a:t>
            </a:r>
            <a:r>
              <a:rPr lang="fr-FR" sz="1200" dirty="0" smtClean="0"/>
              <a:t>Vertical </a:t>
            </a:r>
            <a:r>
              <a:rPr lang="fr-FR" sz="1200" dirty="0" err="1"/>
              <a:t>beam</a:t>
            </a:r>
            <a:r>
              <a:rPr lang="fr-FR" sz="1200" dirty="0"/>
              <a:t> </a:t>
            </a:r>
            <a:r>
              <a:rPr lang="fr-FR" sz="1200" dirty="0" err="1" smtClean="0"/>
              <a:t>jitter</a:t>
            </a:r>
            <a:r>
              <a:rPr lang="fr-FR" sz="1200" dirty="0" smtClean="0"/>
              <a:t> (X6 SEM </a:t>
            </a:r>
            <a:r>
              <a:rPr lang="fr-FR" sz="1200" dirty="0" err="1" smtClean="0"/>
              <a:t>grid</a:t>
            </a:r>
            <a:r>
              <a:rPr lang="fr-FR" sz="1200" dirty="0" smtClean="0"/>
              <a:t>), </a:t>
            </a:r>
            <a:r>
              <a:rPr lang="fr-FR" sz="1200" dirty="0" err="1"/>
              <a:t>q</a:t>
            </a:r>
            <a:r>
              <a:rPr lang="fr-FR" sz="1200" dirty="0" err="1" smtClean="0"/>
              <a:t>uadrupole</a:t>
            </a:r>
            <a:r>
              <a:rPr lang="fr-FR" sz="1200" dirty="0" smtClean="0"/>
              <a:t> GUT1QD11 switch range </a:t>
            </a:r>
            <a:r>
              <a:rPr lang="fr-FR" sz="1200" dirty="0"/>
              <a:t>&gt;0,5 </a:t>
            </a:r>
            <a:r>
              <a:rPr lang="fr-FR" sz="1200" dirty="0" smtClean="0"/>
              <a:t>V…</a:t>
            </a:r>
            <a:endParaRPr lang="fr-FR" sz="1200" dirty="0"/>
          </a:p>
          <a:p>
            <a:pPr lvl="0"/>
            <a:r>
              <a:rPr lang="fr-FR" sz="1200" dirty="0" smtClean="0"/>
              <a:t>22nd </a:t>
            </a:r>
            <a:r>
              <a:rPr lang="fr-FR" sz="1200" dirty="0" err="1" smtClean="0"/>
              <a:t>Feb</a:t>
            </a:r>
            <a:r>
              <a:rPr lang="fr-FR" sz="1200" dirty="0" smtClean="0"/>
              <a:t>: </a:t>
            </a:r>
            <a:r>
              <a:rPr lang="fr-FR" sz="1200" dirty="0"/>
              <a:t>A4 </a:t>
            </a:r>
            <a:r>
              <a:rPr lang="fr-FR" sz="1200" dirty="0" err="1" smtClean="0"/>
              <a:t>beam</a:t>
            </a:r>
            <a:r>
              <a:rPr lang="fr-FR" sz="1200" dirty="0" smtClean="0"/>
              <a:t> pulse </a:t>
            </a:r>
            <a:r>
              <a:rPr lang="fr-FR" sz="1200" dirty="0" err="1" smtClean="0"/>
              <a:t>length</a:t>
            </a:r>
            <a:r>
              <a:rPr lang="fr-FR" sz="1200" dirty="0" smtClean="0"/>
              <a:t> </a:t>
            </a:r>
            <a:r>
              <a:rPr lang="fr-FR" sz="1200" dirty="0" err="1" smtClean="0"/>
              <a:t>limited</a:t>
            </a:r>
            <a:r>
              <a:rPr lang="fr-FR" sz="1200" dirty="0" smtClean="0"/>
              <a:t> to 300 µs (</a:t>
            </a:r>
            <a:r>
              <a:rPr lang="fr-FR" sz="1200" dirty="0" err="1" smtClean="0"/>
              <a:t>solved</a:t>
            </a:r>
            <a:r>
              <a:rPr lang="fr-FR" sz="1200" dirty="0" smtClean="0"/>
              <a:t> 3rd </a:t>
            </a:r>
            <a:r>
              <a:rPr lang="fr-FR" sz="1200" dirty="0" err="1" smtClean="0"/>
              <a:t>Apr</a:t>
            </a:r>
            <a:r>
              <a:rPr lang="fr-FR" sz="1200" dirty="0" smtClean="0"/>
              <a:t>)</a:t>
            </a:r>
            <a:endParaRPr lang="fr-FR" sz="1200" dirty="0"/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811702" y="4914483"/>
            <a:ext cx="1400536" cy="273844"/>
          </a:xfrm>
        </p:spPr>
        <p:txBody>
          <a:bodyPr/>
          <a:lstStyle/>
          <a:p>
            <a:r>
              <a:rPr lang="de-DE" dirty="0"/>
              <a:t>11th </a:t>
            </a:r>
            <a:r>
              <a:rPr lang="de-DE" dirty="0" err="1"/>
              <a:t>and</a:t>
            </a:r>
            <a:r>
              <a:rPr lang="de-DE" dirty="0"/>
              <a:t> 12th </a:t>
            </a:r>
            <a:r>
              <a:rPr lang="de-DE" dirty="0" err="1"/>
              <a:t>July</a:t>
            </a:r>
            <a:r>
              <a:rPr lang="de-DE" dirty="0"/>
              <a:t> 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7th Beam Time Retreat | Hartmut Vormann | 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Remarkable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 </a:t>
            </a:r>
            <a:r>
              <a:rPr lang="de-DE" dirty="0" err="1" smtClean="0"/>
              <a:t>February</a:t>
            </a:r>
            <a:r>
              <a:rPr lang="de-DE" dirty="0" smtClean="0"/>
              <a:t> (C, </a:t>
            </a:r>
            <a:r>
              <a:rPr lang="de-DE" dirty="0" err="1" smtClean="0"/>
              <a:t>Ti</a:t>
            </a:r>
            <a:r>
              <a:rPr lang="de-DE" dirty="0" smtClean="0"/>
              <a:t>, Ar, O-beam)</a:t>
            </a:r>
            <a:endParaRPr lang="de-DE" dirty="0"/>
          </a:p>
        </p:txBody>
      </p:sp>
      <p:pic>
        <p:nvPicPr>
          <p:cNvPr id="13" name="Inhaltsplatzhalter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53812" y="1362875"/>
            <a:ext cx="1390327" cy="104274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53812" y="2772147"/>
            <a:ext cx="1390326" cy="104274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685839" y="2776311"/>
            <a:ext cx="1396503" cy="104737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691244" y="1362875"/>
            <a:ext cx="1390325" cy="1042744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84" y="2107752"/>
            <a:ext cx="3476909" cy="2607683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9553" y="3796496"/>
            <a:ext cx="1698014" cy="913879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2368818" y="4143493"/>
            <a:ext cx="984462" cy="430887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100" dirty="0" smtClean="0"/>
              <a:t>EH-Septum, 22nd Feb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5367567" y="4315955"/>
            <a:ext cx="1124253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000" dirty="0" err="1" smtClean="0"/>
              <a:t>new</a:t>
            </a:r>
            <a:r>
              <a:rPr lang="de-DE" sz="1000" dirty="0" smtClean="0"/>
              <a:t> spare </a:t>
            </a:r>
            <a:r>
              <a:rPr lang="de-DE" sz="1000" dirty="0" err="1" smtClean="0"/>
              <a:t>part</a:t>
            </a:r>
            <a:r>
              <a:rPr lang="de-DE" sz="1000" dirty="0" smtClean="0"/>
              <a:t> </a:t>
            </a:r>
            <a:r>
              <a:rPr lang="de-DE" sz="1000" dirty="0" err="1" smtClean="0"/>
              <a:t>ready</a:t>
            </a:r>
            <a:r>
              <a:rPr lang="de-DE" sz="1000" dirty="0" smtClean="0"/>
              <a:t> 26th Feb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7018158" y="4008527"/>
            <a:ext cx="1751106" cy="2616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100" dirty="0" smtClean="0"/>
              <a:t>GUT1QD11 beam </a:t>
            </a:r>
            <a:r>
              <a:rPr lang="de-DE" sz="1100" dirty="0" err="1" smtClean="0"/>
              <a:t>jitter</a:t>
            </a:r>
            <a:endParaRPr lang="de-DE" sz="1100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447" y="2107752"/>
            <a:ext cx="2217824" cy="166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17395" y="1109235"/>
            <a:ext cx="3048001" cy="1446772"/>
          </a:xfrm>
        </p:spPr>
        <p:txBody>
          <a:bodyPr/>
          <a:lstStyle/>
          <a:p>
            <a:pPr lvl="0"/>
            <a:r>
              <a:rPr lang="fr-FR" sz="1200" dirty="0" smtClean="0"/>
              <a:t>20th March: </a:t>
            </a:r>
            <a:r>
              <a:rPr lang="fr-FR" sz="1200" dirty="0" err="1" smtClean="0"/>
              <a:t>Dipole</a:t>
            </a:r>
            <a:r>
              <a:rPr lang="fr-FR" sz="1200" dirty="0" smtClean="0"/>
              <a:t> </a:t>
            </a:r>
            <a:r>
              <a:rPr lang="fr-FR" sz="1200" dirty="0" err="1" smtClean="0"/>
              <a:t>magnet</a:t>
            </a:r>
            <a:r>
              <a:rPr lang="fr-FR" sz="1200" dirty="0" smtClean="0"/>
              <a:t> GUXAMU1 power </a:t>
            </a:r>
            <a:r>
              <a:rPr lang="fr-FR" sz="1200" dirty="0" err="1" smtClean="0"/>
              <a:t>supply</a:t>
            </a:r>
            <a:r>
              <a:rPr lang="fr-FR" sz="1200" dirty="0"/>
              <a:t> water </a:t>
            </a:r>
            <a:r>
              <a:rPr lang="fr-FR" sz="1200" dirty="0" err="1"/>
              <a:t>leak</a:t>
            </a:r>
            <a:r>
              <a:rPr lang="fr-FR" sz="1200" dirty="0"/>
              <a:t> (</a:t>
            </a:r>
            <a:r>
              <a:rPr lang="fr-FR" sz="1200" dirty="0" smtClean="0"/>
              <a:t>30 h </a:t>
            </a:r>
            <a:r>
              <a:rPr lang="fr-FR" sz="1200" dirty="0" err="1" smtClean="0"/>
              <a:t>loss</a:t>
            </a:r>
            <a:r>
              <a:rPr lang="fr-FR" sz="1200" dirty="0" smtClean="0"/>
              <a:t> for X0)</a:t>
            </a:r>
            <a:endParaRPr lang="fr-FR" sz="1200" dirty="0"/>
          </a:p>
          <a:p>
            <a:pPr lvl="0"/>
            <a:r>
              <a:rPr lang="fr-FR" sz="1200" dirty="0" smtClean="0"/>
              <a:t>25th to 28th March: </a:t>
            </a:r>
            <a:r>
              <a:rPr lang="fr-FR" sz="1200" dirty="0" err="1" smtClean="0"/>
              <a:t>Easter</a:t>
            </a:r>
            <a:r>
              <a:rPr lang="fr-FR" sz="1200" dirty="0" smtClean="0"/>
              <a:t> break: </a:t>
            </a:r>
          </a:p>
          <a:p>
            <a:pPr lvl="1"/>
            <a:r>
              <a:rPr lang="fr-FR" sz="900" dirty="0" smtClean="0"/>
              <a:t>GUT2MUX </a:t>
            </a:r>
            <a:r>
              <a:rPr lang="fr-FR" sz="900" dirty="0" err="1" smtClean="0"/>
              <a:t>replaced</a:t>
            </a:r>
            <a:endParaRPr lang="fr-FR" sz="900" dirty="0" smtClean="0"/>
          </a:p>
          <a:p>
            <a:pPr lvl="1"/>
            <a:r>
              <a:rPr lang="fr-FR" sz="900" dirty="0" err="1" smtClean="0"/>
              <a:t>Gas</a:t>
            </a:r>
            <a:r>
              <a:rPr lang="fr-FR" sz="900" dirty="0" smtClean="0"/>
              <a:t> stripper valve #1 </a:t>
            </a:r>
            <a:r>
              <a:rPr lang="fr-FR" sz="900" dirty="0" err="1" smtClean="0"/>
              <a:t>replaced</a:t>
            </a:r>
            <a:endParaRPr lang="de-DE" sz="9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1320184" cy="273844"/>
          </a:xfrm>
        </p:spPr>
        <p:txBody>
          <a:bodyPr/>
          <a:lstStyle/>
          <a:p>
            <a:r>
              <a:rPr lang="de-DE" dirty="0"/>
              <a:t>11th </a:t>
            </a:r>
            <a:r>
              <a:rPr lang="de-DE" dirty="0" err="1"/>
              <a:t>and</a:t>
            </a:r>
            <a:r>
              <a:rPr lang="de-DE" dirty="0"/>
              <a:t> 12th </a:t>
            </a:r>
            <a:r>
              <a:rPr lang="de-DE" dirty="0" err="1"/>
              <a:t>July</a:t>
            </a:r>
            <a:r>
              <a:rPr lang="de-DE" dirty="0"/>
              <a:t> 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7th Beam Time Retreat | Hartmut Vormann | 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Remarkable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 in March 2024 (Gold beam)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7940" y="2769075"/>
            <a:ext cx="1855261" cy="139144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356595" y="4230803"/>
            <a:ext cx="1318394" cy="2462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000" dirty="0" err="1" smtClean="0"/>
              <a:t>Damaged</a:t>
            </a:r>
            <a:r>
              <a:rPr lang="de-DE" sz="1000" dirty="0" smtClean="0"/>
              <a:t> UT2MUX</a:t>
            </a:r>
            <a:endParaRPr lang="de-DE" sz="800" dirty="0" smtClean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73749" y="1489201"/>
            <a:ext cx="2051983" cy="1538988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0707" y="2534789"/>
            <a:ext cx="3040519" cy="2280391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5402" y="1232703"/>
            <a:ext cx="1871756" cy="1403817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1830246" y="3685477"/>
            <a:ext cx="1486994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1000" dirty="0" smtClean="0">
                <a:solidFill>
                  <a:prstClr val="black"/>
                </a:solidFill>
              </a:rPr>
              <a:t>UXAMU1 Power Supply,</a:t>
            </a:r>
          </a:p>
          <a:p>
            <a:r>
              <a:rPr lang="de-DE" sz="1000" dirty="0" err="1" smtClean="0">
                <a:solidFill>
                  <a:prstClr val="black"/>
                </a:solidFill>
              </a:rPr>
              <a:t>water</a:t>
            </a:r>
            <a:r>
              <a:rPr lang="de-DE" sz="1000" dirty="0" smtClean="0">
                <a:solidFill>
                  <a:prstClr val="black"/>
                </a:solidFill>
              </a:rPr>
              <a:t> </a:t>
            </a:r>
            <a:r>
              <a:rPr lang="de-DE" sz="1000" dirty="0" err="1" smtClean="0">
                <a:solidFill>
                  <a:prstClr val="black"/>
                </a:solidFill>
              </a:rPr>
              <a:t>cooled</a:t>
            </a:r>
            <a:r>
              <a:rPr lang="de-DE" sz="1000" dirty="0" smtClean="0">
                <a:solidFill>
                  <a:prstClr val="black"/>
                </a:solidFill>
              </a:rPr>
              <a:t> </a:t>
            </a:r>
            <a:r>
              <a:rPr lang="de-DE" sz="1000" dirty="0" err="1" smtClean="0">
                <a:solidFill>
                  <a:prstClr val="black"/>
                </a:solidFill>
              </a:rPr>
              <a:t>transistor</a:t>
            </a:r>
            <a:r>
              <a:rPr lang="de-DE" sz="1000" dirty="0" smtClean="0">
                <a:solidFill>
                  <a:prstClr val="black"/>
                </a:solidFill>
              </a:rPr>
              <a:t> </a:t>
            </a:r>
            <a:r>
              <a:rPr lang="de-DE" sz="1000" dirty="0" err="1" smtClean="0">
                <a:solidFill>
                  <a:prstClr val="black"/>
                </a:solidFill>
              </a:rPr>
              <a:t>bank</a:t>
            </a:r>
            <a:endParaRPr lang="de-DE" sz="1000" dirty="0" smtClean="0">
              <a:solidFill>
                <a:prstClr val="black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6550" y="1489200"/>
            <a:ext cx="2051983" cy="153898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730565" y="2592689"/>
            <a:ext cx="1421662" cy="246221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000" dirty="0" smtClean="0"/>
              <a:t>Gas </a:t>
            </a:r>
            <a:r>
              <a:rPr lang="de-DE" sz="1000" dirty="0" err="1" smtClean="0"/>
              <a:t>stripper</a:t>
            </a:r>
            <a:r>
              <a:rPr lang="de-DE" sz="1000" dirty="0" smtClean="0"/>
              <a:t> </a:t>
            </a:r>
            <a:r>
              <a:rPr lang="de-DE" sz="1000" dirty="0" err="1" smtClean="0"/>
              <a:t>section</a:t>
            </a:r>
            <a:endParaRPr lang="de-DE" sz="1000" dirty="0" smtClean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949" y="3384157"/>
            <a:ext cx="1537252" cy="1313749"/>
          </a:xfrm>
          <a:prstGeom prst="rect">
            <a:avLst/>
          </a:prstGeom>
        </p:spPr>
      </p:pic>
      <p:cxnSp>
        <p:nvCxnSpPr>
          <p:cNvPr id="12" name="Gerade Verbindung mit Pfeil 11"/>
          <p:cNvCxnSpPr/>
          <p:nvPr/>
        </p:nvCxnSpPr>
        <p:spPr>
          <a:xfrm>
            <a:off x="7523480" y="2184638"/>
            <a:ext cx="263658" cy="103608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>
            <a:off x="1792736" y="3317593"/>
            <a:ext cx="628858" cy="3573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0199" y="988542"/>
            <a:ext cx="4098196" cy="738664"/>
          </a:xfrm>
        </p:spPr>
        <p:txBody>
          <a:bodyPr wrap="square">
            <a:spAutoFit/>
          </a:bodyPr>
          <a:lstStyle/>
          <a:p>
            <a:pPr marL="0" indent="0" algn="ctr" defTabSz="457200">
              <a:buNone/>
            </a:pPr>
            <a:r>
              <a:rPr lang="fr-FR" sz="1000" b="1" dirty="0">
                <a:solidFill>
                  <a:schemeClr val="tx1"/>
                </a:solidFill>
                <a:latin typeface="+mn-lt"/>
                <a:cs typeface="+mn-cs"/>
              </a:rPr>
              <a:t>20th </a:t>
            </a:r>
            <a:r>
              <a:rPr lang="fr-FR" sz="1000" b="1" dirty="0" err="1">
                <a:solidFill>
                  <a:schemeClr val="tx1"/>
                </a:solidFill>
                <a:latin typeface="+mn-lt"/>
                <a:cs typeface="+mn-cs"/>
              </a:rPr>
              <a:t>Apr</a:t>
            </a:r>
            <a:r>
              <a:rPr lang="fr-FR" sz="1000" b="1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fr-FR" sz="1000" b="1" dirty="0" err="1">
                <a:solidFill>
                  <a:schemeClr val="tx1"/>
                </a:solidFill>
                <a:latin typeface="+mn-lt"/>
                <a:cs typeface="+mn-cs"/>
              </a:rPr>
              <a:t>also</a:t>
            </a:r>
            <a:r>
              <a:rPr lang="fr-FR" sz="1000" b="1" dirty="0">
                <a:solidFill>
                  <a:schemeClr val="tx1"/>
                </a:solidFill>
                <a:latin typeface="+mn-lt"/>
                <a:cs typeface="+mn-cs"/>
              </a:rPr>
              <a:t> GTK2MU3 causes </a:t>
            </a:r>
            <a:r>
              <a:rPr lang="fr-FR" sz="1000" b="1" dirty="0" err="1">
                <a:solidFill>
                  <a:schemeClr val="tx1"/>
                </a:solidFill>
                <a:latin typeface="+mn-lt"/>
                <a:cs typeface="+mn-cs"/>
              </a:rPr>
              <a:t>beam</a:t>
            </a:r>
            <a:r>
              <a:rPr lang="fr-FR" sz="10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fr-FR" sz="1000" b="1" dirty="0" err="1">
                <a:solidFill>
                  <a:schemeClr val="tx1"/>
                </a:solidFill>
                <a:latin typeface="+mn-lt"/>
                <a:cs typeface="+mn-cs"/>
              </a:rPr>
              <a:t>jittering</a:t>
            </a:r>
            <a:r>
              <a:rPr lang="fr-FR" sz="1000" b="1" dirty="0">
                <a:solidFill>
                  <a:schemeClr val="tx1"/>
                </a:solidFill>
                <a:latin typeface="+mn-lt"/>
                <a:cs typeface="+mn-cs"/>
              </a:rPr>
              <a:t> (</a:t>
            </a:r>
            <a:r>
              <a:rPr lang="fr-FR" sz="1000" b="1" dirty="0" err="1">
                <a:solidFill>
                  <a:schemeClr val="tx1"/>
                </a:solidFill>
                <a:latin typeface="+mn-lt"/>
                <a:cs typeface="+mn-cs"/>
              </a:rPr>
              <a:t>like</a:t>
            </a:r>
            <a:r>
              <a:rPr lang="fr-FR" sz="1000" b="1" dirty="0">
                <a:solidFill>
                  <a:schemeClr val="tx1"/>
                </a:solidFill>
                <a:latin typeface="+mn-lt"/>
                <a:cs typeface="+mn-cs"/>
              </a:rPr>
              <a:t> QD11</a:t>
            </a:r>
            <a:r>
              <a:rPr lang="fr-FR" sz="1000" b="1" dirty="0" smtClean="0">
                <a:solidFill>
                  <a:schemeClr val="tx1"/>
                </a:solidFill>
                <a:latin typeface="+mn-lt"/>
                <a:cs typeface="+mn-cs"/>
              </a:rPr>
              <a:t>);  </a:t>
            </a:r>
            <a:r>
              <a:rPr lang="fr-FR" sz="1000" b="1" dirty="0" err="1" smtClean="0">
                <a:solidFill>
                  <a:schemeClr val="tx1"/>
                </a:solidFill>
                <a:latin typeface="+mn-lt"/>
                <a:cs typeface="+mn-cs"/>
              </a:rPr>
              <a:t>switching</a:t>
            </a:r>
            <a:r>
              <a:rPr lang="fr-FR" sz="1000" b="1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fr-FR" sz="1000" b="1" dirty="0" err="1">
                <a:solidFill>
                  <a:schemeClr val="tx1"/>
                </a:solidFill>
                <a:latin typeface="+mn-lt"/>
                <a:cs typeface="+mn-cs"/>
              </a:rPr>
              <a:t>coil</a:t>
            </a:r>
            <a:r>
              <a:rPr lang="fr-FR" sz="10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fr-FR" sz="1000" b="1" dirty="0" err="1">
                <a:solidFill>
                  <a:schemeClr val="tx1"/>
                </a:solidFill>
                <a:latin typeface="+mn-lt"/>
                <a:cs typeface="+mn-cs"/>
              </a:rPr>
              <a:t>current</a:t>
            </a:r>
            <a:r>
              <a:rPr lang="fr-FR" sz="10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fr-FR" sz="1000" b="1" dirty="0" err="1">
                <a:solidFill>
                  <a:schemeClr val="tx1"/>
                </a:solidFill>
                <a:latin typeface="+mn-lt"/>
                <a:cs typeface="+mn-cs"/>
              </a:rPr>
              <a:t>from</a:t>
            </a:r>
            <a:r>
              <a:rPr lang="fr-FR" sz="1000" b="1" dirty="0">
                <a:solidFill>
                  <a:schemeClr val="tx1"/>
                </a:solidFill>
                <a:latin typeface="+mn-lt"/>
                <a:cs typeface="+mn-cs"/>
              </a:rPr>
              <a:t> 330 A (Erbium) to 199 A (Ar) </a:t>
            </a:r>
            <a:r>
              <a:rPr lang="fr-FR" sz="1000" b="1" dirty="0" err="1">
                <a:solidFill>
                  <a:schemeClr val="tx1"/>
                </a:solidFill>
                <a:latin typeface="+mn-lt"/>
                <a:cs typeface="+mn-cs"/>
              </a:rPr>
              <a:t>problematic</a:t>
            </a:r>
            <a:r>
              <a:rPr lang="fr-FR" sz="1000" b="1" dirty="0">
                <a:solidFill>
                  <a:schemeClr val="tx1"/>
                </a:solidFill>
                <a:latin typeface="+mn-lt"/>
                <a:cs typeface="+mn-cs"/>
              </a:rPr>
              <a:t>.</a:t>
            </a:r>
          </a:p>
          <a:p>
            <a:pPr marL="0" algn="ctr" defTabSz="457200"/>
            <a:endParaRPr lang="de-DE" sz="10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7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1262310" cy="273844"/>
          </a:xfrm>
        </p:spPr>
        <p:txBody>
          <a:bodyPr/>
          <a:lstStyle/>
          <a:p>
            <a:r>
              <a:rPr lang="de-DE" dirty="0"/>
              <a:t>11th </a:t>
            </a:r>
            <a:r>
              <a:rPr lang="de-DE" dirty="0" err="1"/>
              <a:t>and</a:t>
            </a:r>
            <a:r>
              <a:rPr lang="de-DE" dirty="0"/>
              <a:t> 12th </a:t>
            </a:r>
            <a:r>
              <a:rPr lang="de-DE" dirty="0" err="1"/>
              <a:t>July</a:t>
            </a:r>
            <a:r>
              <a:rPr lang="de-DE" dirty="0"/>
              <a:t> 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7th Beam Time Retreat | Hartmut Vormann | 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317635" y="130629"/>
            <a:ext cx="6159365" cy="701284"/>
          </a:xfrm>
        </p:spPr>
        <p:txBody>
          <a:bodyPr/>
          <a:lstStyle/>
          <a:p>
            <a:r>
              <a:rPr lang="de-DE" dirty="0" err="1" smtClean="0"/>
              <a:t>Remarkable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 in April (</a:t>
            </a:r>
            <a:r>
              <a:rPr lang="de-DE" dirty="0" err="1" smtClean="0"/>
              <a:t>Fe</a:t>
            </a:r>
            <a:r>
              <a:rPr lang="de-DE" dirty="0" smtClean="0"/>
              <a:t>-, Ar-, Er-beam)</a:t>
            </a:r>
            <a:endParaRPr lang="de-DE" dirty="0"/>
          </a:p>
        </p:txBody>
      </p:sp>
      <p:pic>
        <p:nvPicPr>
          <p:cNvPr id="17" name="Inhaltsplatzhalter 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199" y="1491398"/>
            <a:ext cx="4098196" cy="262848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39809" y="4123213"/>
            <a:ext cx="2785375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1000" dirty="0" smtClean="0"/>
              <a:t>Power Supply, </a:t>
            </a:r>
            <a:r>
              <a:rPr lang="de-DE" sz="1000" dirty="0" err="1" smtClean="0"/>
              <a:t>stability</a:t>
            </a:r>
            <a:r>
              <a:rPr lang="de-DE" sz="1000" dirty="0" smtClean="0"/>
              <a:t> </a:t>
            </a:r>
            <a:r>
              <a:rPr lang="de-DE" sz="1000" dirty="0" err="1" smtClean="0"/>
              <a:t>magnet</a:t>
            </a:r>
            <a:r>
              <a:rPr lang="de-DE" sz="1000" dirty="0" smtClean="0"/>
              <a:t> </a:t>
            </a:r>
            <a:r>
              <a:rPr lang="de-DE" sz="1000" dirty="0" err="1" smtClean="0"/>
              <a:t>coil</a:t>
            </a:r>
            <a:r>
              <a:rPr lang="de-DE" sz="1000" dirty="0" smtClean="0"/>
              <a:t> </a:t>
            </a:r>
            <a:r>
              <a:rPr lang="de-DE" sz="1000" dirty="0" err="1" smtClean="0"/>
              <a:t>current</a:t>
            </a:r>
            <a:r>
              <a:rPr lang="de-DE" sz="1000" dirty="0" smtClean="0"/>
              <a:t> in </a:t>
            </a:r>
            <a:r>
              <a:rPr lang="de-DE" sz="1000" dirty="0" err="1" smtClean="0"/>
              <a:t>mixed</a:t>
            </a:r>
            <a:r>
              <a:rPr lang="de-DE" sz="1000" dirty="0" smtClean="0"/>
              <a:t> </a:t>
            </a:r>
            <a:r>
              <a:rPr lang="de-DE" sz="1000" dirty="0" err="1" smtClean="0"/>
              <a:t>operation</a:t>
            </a:r>
            <a:r>
              <a:rPr lang="de-DE" sz="1000" dirty="0" smtClean="0"/>
              <a:t> (TK2MU3)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801075" y="4739028"/>
            <a:ext cx="3629489" cy="18466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600" i="1" dirty="0" smtClean="0"/>
              <a:t>A2A </a:t>
            </a:r>
            <a:r>
              <a:rPr lang="en-US" sz="600" i="1" dirty="0"/>
              <a:t>short circuit </a:t>
            </a:r>
            <a:r>
              <a:rPr lang="en-US" sz="600" i="1" dirty="0" smtClean="0"/>
              <a:t>Grid-1 </a:t>
            </a:r>
            <a:r>
              <a:rPr lang="en-US" sz="600" i="1" dirty="0"/>
              <a:t>connection of RF tetrode</a:t>
            </a:r>
            <a:r>
              <a:rPr lang="de-DE" sz="600" i="1" dirty="0" smtClean="0"/>
              <a:t>., </a:t>
            </a:r>
            <a:r>
              <a:rPr lang="de-DE" sz="600" i="1" dirty="0" err="1" smtClean="0"/>
              <a:t>Photos</a:t>
            </a:r>
            <a:r>
              <a:rPr lang="de-DE" sz="600" i="1" dirty="0" smtClean="0"/>
              <a:t> </a:t>
            </a:r>
            <a:r>
              <a:rPr lang="de-DE" sz="600" i="1" dirty="0" err="1" smtClean="0"/>
              <a:t>courtesy</a:t>
            </a:r>
            <a:r>
              <a:rPr lang="de-DE" sz="600" i="1" dirty="0" smtClean="0"/>
              <a:t> G. Schreiber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6941" y="3474720"/>
            <a:ext cx="1066635" cy="128492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1434" y="3479676"/>
            <a:ext cx="2755181" cy="1270124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6941" y="1491399"/>
            <a:ext cx="2503554" cy="1915388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219" y="1469186"/>
            <a:ext cx="1102396" cy="1959814"/>
          </a:xfrm>
          <a:prstGeom prst="rect">
            <a:avLst/>
          </a:prstGeom>
        </p:spPr>
      </p:pic>
      <p:cxnSp>
        <p:nvCxnSpPr>
          <p:cNvPr id="25" name="Gerade Verbindung mit Pfeil 24"/>
          <p:cNvCxnSpPr/>
          <p:nvPr/>
        </p:nvCxnSpPr>
        <p:spPr>
          <a:xfrm flipH="1">
            <a:off x="8105418" y="2930501"/>
            <a:ext cx="190222" cy="779195"/>
          </a:xfrm>
          <a:prstGeom prst="straightConnector1">
            <a:avLst/>
          </a:prstGeom>
          <a:ln w="41275">
            <a:solidFill>
              <a:srgbClr val="FF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5960199" y="2868977"/>
            <a:ext cx="2001846" cy="133857"/>
          </a:xfrm>
          <a:prstGeom prst="straightConnector1">
            <a:avLst/>
          </a:prstGeom>
          <a:ln w="41275">
            <a:solidFill>
              <a:srgbClr val="FF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4720831" y="915188"/>
            <a:ext cx="40846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000" b="1" dirty="0"/>
              <a:t>18th </a:t>
            </a:r>
            <a:r>
              <a:rPr lang="fr-FR" sz="1000" b="1" dirty="0" err="1"/>
              <a:t>Apr</a:t>
            </a:r>
            <a:r>
              <a:rPr lang="fr-FR" sz="1000" b="1" dirty="0"/>
              <a:t>, 9 </a:t>
            </a:r>
            <a:r>
              <a:rPr lang="fr-FR" sz="1000" b="1" dirty="0" err="1"/>
              <a:t>a.m</a:t>
            </a:r>
            <a:r>
              <a:rPr lang="fr-FR" sz="1000" b="1" dirty="0"/>
              <a:t>., </a:t>
            </a:r>
            <a:r>
              <a:rPr lang="fr-FR" sz="1000" b="1" dirty="0" err="1"/>
              <a:t>failure</a:t>
            </a:r>
            <a:r>
              <a:rPr lang="fr-FR" sz="1000" b="1" dirty="0"/>
              <a:t> Alvarez A2A, short circuit </a:t>
            </a:r>
            <a:r>
              <a:rPr lang="en-US" sz="1000" b="1" dirty="0"/>
              <a:t>of Grid-1 connection of RF tetrode, disassembly of amplifier and tube socket</a:t>
            </a:r>
            <a:r>
              <a:rPr lang="fr-FR" sz="1000" b="1" dirty="0"/>
              <a:t>, </a:t>
            </a:r>
            <a:r>
              <a:rPr lang="fr-FR" sz="1000" b="1" dirty="0" err="1"/>
              <a:t>repair</a:t>
            </a:r>
            <a:r>
              <a:rPr lang="fr-FR" sz="1000" b="1" dirty="0"/>
              <a:t> </a:t>
            </a:r>
            <a:r>
              <a:rPr lang="fr-FR" sz="1000" b="1" dirty="0" err="1"/>
              <a:t>lasts</a:t>
            </a:r>
            <a:r>
              <a:rPr lang="fr-FR" sz="1000" b="1" dirty="0"/>
              <a:t> </a:t>
            </a:r>
            <a:r>
              <a:rPr lang="fr-FR" sz="1000" b="1" dirty="0" err="1"/>
              <a:t>until</a:t>
            </a:r>
            <a:r>
              <a:rPr lang="fr-FR" sz="1000" b="1" dirty="0"/>
              <a:t> 19th </a:t>
            </a:r>
            <a:r>
              <a:rPr lang="fr-FR" sz="1000" b="1" dirty="0" err="1"/>
              <a:t>Apr</a:t>
            </a:r>
            <a:r>
              <a:rPr lang="fr-FR" sz="1000" b="1" dirty="0"/>
              <a:t>, 3 p.m. (30 </a:t>
            </a:r>
            <a:r>
              <a:rPr lang="fr-FR" sz="1000" b="1" dirty="0" err="1"/>
              <a:t>hours</a:t>
            </a:r>
            <a:r>
              <a:rPr lang="fr-FR" sz="1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2855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1981" y="1161120"/>
            <a:ext cx="1944243" cy="1839365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321567" y="3632200"/>
            <a:ext cx="3321423" cy="113350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177800" indent="-177800"/>
            <a:r>
              <a:rPr lang="de-DE" sz="1200" dirty="0" smtClean="0"/>
              <a:t>7th May: gas stripper </a:t>
            </a:r>
            <a:r>
              <a:rPr lang="de-DE" sz="1200" dirty="0" err="1"/>
              <a:t>valve</a:t>
            </a:r>
            <a:r>
              <a:rPr lang="de-DE" sz="1200" dirty="0"/>
              <a:t> </a:t>
            </a:r>
            <a:r>
              <a:rPr lang="de-DE" sz="1200" dirty="0" smtClean="0"/>
              <a:t>#2 </a:t>
            </a:r>
            <a:r>
              <a:rPr lang="de-DE" sz="1200" dirty="0" err="1" smtClean="0"/>
              <a:t>replaced</a:t>
            </a:r>
            <a:r>
              <a:rPr lang="de-DE" sz="1200" dirty="0" smtClean="0"/>
              <a:t> </a:t>
            </a:r>
            <a:r>
              <a:rPr lang="de-DE" sz="1200" dirty="0" smtClean="0"/>
              <a:t>	(</a:t>
            </a:r>
            <a:r>
              <a:rPr lang="de-DE" sz="1200" dirty="0" smtClean="0"/>
              <a:t>7 </a:t>
            </a:r>
            <a:r>
              <a:rPr lang="de-DE" sz="1200" dirty="0" err="1" smtClean="0"/>
              <a:t>hours</a:t>
            </a:r>
            <a:r>
              <a:rPr lang="de-DE" sz="1200" dirty="0" smtClean="0"/>
              <a:t> </a:t>
            </a:r>
            <a:r>
              <a:rPr lang="de-DE" sz="1200" dirty="0" err="1" smtClean="0"/>
              <a:t>during</a:t>
            </a:r>
            <a:r>
              <a:rPr lang="de-DE" sz="1200" dirty="0" smtClean="0"/>
              <a:t> </a:t>
            </a:r>
            <a:r>
              <a:rPr lang="de-DE" sz="1200" dirty="0" err="1" smtClean="0"/>
              <a:t>planned</a:t>
            </a:r>
            <a:r>
              <a:rPr lang="de-DE" sz="1200" dirty="0" smtClean="0"/>
              <a:t> </a:t>
            </a:r>
            <a:r>
              <a:rPr lang="de-DE" sz="1200" dirty="0" err="1" smtClean="0"/>
              <a:t>interruption</a:t>
            </a:r>
            <a:r>
              <a:rPr lang="de-DE" sz="1200" dirty="0" smtClean="0"/>
              <a:t>)</a:t>
            </a:r>
          </a:p>
          <a:p>
            <a:pPr marL="177800" indent="-177800"/>
            <a:r>
              <a:rPr lang="de-DE" sz="1200" dirty="0" smtClean="0"/>
              <a:t>31st May („</a:t>
            </a:r>
            <a:r>
              <a:rPr lang="de-DE" sz="1200" dirty="0" err="1" smtClean="0"/>
              <a:t>bridge</a:t>
            </a:r>
            <a:r>
              <a:rPr lang="de-DE" sz="1200" dirty="0" smtClean="0"/>
              <a:t> </a:t>
            </a:r>
            <a:r>
              <a:rPr lang="de-DE" sz="1200" dirty="0" err="1" smtClean="0"/>
              <a:t>day</a:t>
            </a:r>
            <a:r>
              <a:rPr lang="de-DE" sz="1200" dirty="0" smtClean="0"/>
              <a:t>“, Corpus Christi): </a:t>
            </a:r>
            <a:r>
              <a:rPr lang="de-DE" sz="1200" dirty="0" err="1" smtClean="0"/>
              <a:t>water</a:t>
            </a:r>
            <a:r>
              <a:rPr lang="de-DE" sz="1200" dirty="0" smtClean="0"/>
              <a:t> </a:t>
            </a:r>
            <a:r>
              <a:rPr lang="de-DE" sz="1200" dirty="0" err="1" smtClean="0"/>
              <a:t>loss</a:t>
            </a:r>
            <a:r>
              <a:rPr lang="de-DE" sz="1200" dirty="0" smtClean="0"/>
              <a:t> GTK4QD31, KS01 </a:t>
            </a:r>
            <a:r>
              <a:rPr lang="de-DE" sz="1200" dirty="0" err="1" smtClean="0"/>
              <a:t>switch</a:t>
            </a:r>
            <a:r>
              <a:rPr lang="de-DE" sz="1200" dirty="0" smtClean="0"/>
              <a:t> off </a:t>
            </a:r>
            <a:r>
              <a:rPr lang="de-DE" sz="1200" dirty="0" smtClean="0"/>
              <a:t>	(</a:t>
            </a:r>
            <a:r>
              <a:rPr lang="de-DE" sz="1200" dirty="0" smtClean="0"/>
              <a:t>14 </a:t>
            </a:r>
            <a:r>
              <a:rPr lang="de-DE" sz="1200" dirty="0" err="1" smtClean="0"/>
              <a:t>hours</a:t>
            </a:r>
            <a:r>
              <a:rPr lang="de-DE" sz="1200" dirty="0" smtClean="0"/>
              <a:t>)</a:t>
            </a:r>
          </a:p>
          <a:p>
            <a:endParaRPr lang="de-DE" sz="1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8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1239161" cy="273844"/>
          </a:xfrm>
        </p:spPr>
        <p:txBody>
          <a:bodyPr/>
          <a:lstStyle/>
          <a:p>
            <a:r>
              <a:rPr lang="de-DE" dirty="0"/>
              <a:t>11th </a:t>
            </a:r>
            <a:r>
              <a:rPr lang="de-DE" dirty="0" err="1"/>
              <a:t>and</a:t>
            </a:r>
            <a:r>
              <a:rPr lang="de-DE" dirty="0"/>
              <a:t> 12th </a:t>
            </a:r>
            <a:r>
              <a:rPr lang="de-DE" dirty="0" err="1"/>
              <a:t>July</a:t>
            </a:r>
            <a:r>
              <a:rPr lang="de-DE" dirty="0"/>
              <a:t> 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7th Beam Time Retreat | Hartmut Vormann | 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317635" y="130629"/>
            <a:ext cx="6459085" cy="701284"/>
          </a:xfrm>
        </p:spPr>
        <p:txBody>
          <a:bodyPr/>
          <a:lstStyle/>
          <a:p>
            <a:r>
              <a:rPr lang="de-DE" dirty="0" err="1" smtClean="0"/>
              <a:t>Remarkable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 May (</a:t>
            </a:r>
            <a:r>
              <a:rPr lang="de-DE" dirty="0" err="1" smtClean="0"/>
              <a:t>Ni</a:t>
            </a:r>
            <a:r>
              <a:rPr lang="de-DE" dirty="0" smtClean="0"/>
              <a:t>-, </a:t>
            </a:r>
            <a:r>
              <a:rPr lang="de-DE" dirty="0" err="1" smtClean="0"/>
              <a:t>Cr</a:t>
            </a:r>
            <a:r>
              <a:rPr lang="de-DE" dirty="0" smtClean="0"/>
              <a:t>-, Mo-beam)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81" y="3090846"/>
            <a:ext cx="2014548" cy="151091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5475" y="3118317"/>
            <a:ext cx="1974805" cy="1524802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1214081" y="3360396"/>
            <a:ext cx="684187" cy="1040644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cxnSp>
        <p:nvCxnSpPr>
          <p:cNvPr id="20" name="Gerade Verbindung mit Pfeil 19"/>
          <p:cNvCxnSpPr/>
          <p:nvPr/>
        </p:nvCxnSpPr>
        <p:spPr>
          <a:xfrm flipV="1">
            <a:off x="1898268" y="2586232"/>
            <a:ext cx="1840612" cy="9596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246288" y="4609697"/>
            <a:ext cx="2176872" cy="230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900" dirty="0" err="1" smtClean="0"/>
              <a:t>leak</a:t>
            </a:r>
            <a:r>
              <a:rPr lang="de-DE" sz="900" dirty="0" smtClean="0"/>
              <a:t> </a:t>
            </a:r>
            <a:r>
              <a:rPr lang="de-DE" sz="900" dirty="0" err="1" smtClean="0"/>
              <a:t>copper</a:t>
            </a:r>
            <a:r>
              <a:rPr lang="de-DE" sz="900" dirty="0" smtClean="0"/>
              <a:t> </a:t>
            </a:r>
            <a:r>
              <a:rPr lang="de-DE" sz="900" dirty="0" err="1" smtClean="0"/>
              <a:t>pipe</a:t>
            </a:r>
            <a:r>
              <a:rPr lang="de-DE" sz="900" dirty="0" smtClean="0"/>
              <a:t>, </a:t>
            </a:r>
            <a:r>
              <a:rPr lang="de-DE" sz="900" dirty="0" err="1" smtClean="0"/>
              <a:t>brazed</a:t>
            </a:r>
            <a:r>
              <a:rPr lang="de-DE" sz="900" dirty="0" smtClean="0"/>
              <a:t> </a:t>
            </a:r>
            <a:r>
              <a:rPr lang="de-DE" sz="900" dirty="0" err="1" smtClean="0"/>
              <a:t>and</a:t>
            </a:r>
            <a:r>
              <a:rPr lang="de-DE" sz="900" dirty="0" smtClean="0"/>
              <a:t> </a:t>
            </a:r>
            <a:r>
              <a:rPr lang="de-DE" sz="900" dirty="0" err="1" smtClean="0"/>
              <a:t>insulated</a:t>
            </a:r>
            <a:endParaRPr lang="de-DE" sz="900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833" y="1199684"/>
            <a:ext cx="2601451" cy="1693297"/>
          </a:xfrm>
          <a:prstGeom prst="rect">
            <a:avLst/>
          </a:prstGeom>
        </p:spPr>
      </p:pic>
      <p:sp>
        <p:nvSpPr>
          <p:cNvPr id="24" name="Ellipse 23"/>
          <p:cNvSpPr/>
          <p:nvPr/>
        </p:nvSpPr>
        <p:spPr>
          <a:xfrm>
            <a:off x="1340275" y="2021839"/>
            <a:ext cx="431801" cy="386081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1567" y="1144290"/>
            <a:ext cx="3321423" cy="238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1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0" y="1088017"/>
            <a:ext cx="4773057" cy="3677689"/>
          </a:xfrm>
        </p:spPr>
        <p:txBody>
          <a:bodyPr/>
          <a:lstStyle/>
          <a:p>
            <a:pPr marL="177800" indent="-177800">
              <a:buClr>
                <a:srgbClr val="FF0000"/>
              </a:buClr>
              <a:buSzPct val="110000"/>
              <a:buFont typeface="Arial" panose="020B0604020202020204" pitchFamily="34" charset="0"/>
              <a:buChar char="•"/>
            </a:pPr>
            <a:r>
              <a:rPr lang="de-DE" sz="1200" b="1" dirty="0" smtClean="0"/>
              <a:t>TK4-Buncher BB12</a:t>
            </a:r>
          </a:p>
          <a:p>
            <a:pPr marL="360363" lvl="1" indent="-182563">
              <a:buClr>
                <a:srgbClr val="FF0000"/>
              </a:buClr>
              <a:buSzPct val="110000"/>
              <a:buFont typeface="Symbol" panose="05050102010706020507" pitchFamily="18" charset="2"/>
              <a:buChar char="-"/>
            </a:pPr>
            <a:r>
              <a:rPr lang="de-DE" sz="1200" dirty="0" smtClean="0"/>
              <a:t>multiple </a:t>
            </a:r>
            <a:r>
              <a:rPr lang="de-DE" sz="1200" dirty="0" err="1" smtClean="0"/>
              <a:t>re</a:t>
            </a:r>
            <a:r>
              <a:rPr lang="de-DE" sz="1200" dirty="0" smtClean="0"/>
              <a:t>-start </a:t>
            </a:r>
            <a:r>
              <a:rPr lang="de-DE" sz="1200" dirty="0" err="1" smtClean="0"/>
              <a:t>necessary</a:t>
            </a:r>
            <a:r>
              <a:rPr lang="de-DE" sz="1200" dirty="0" smtClean="0"/>
              <a:t> </a:t>
            </a:r>
            <a:r>
              <a:rPr lang="fr-FR" sz="1200" dirty="0" smtClean="0"/>
              <a:t>(1.5 h)</a:t>
            </a:r>
          </a:p>
          <a:p>
            <a:pPr marL="360363" lvl="1" indent="-182563">
              <a:buClr>
                <a:srgbClr val="FF0000"/>
              </a:buClr>
              <a:buSzPct val="110000"/>
              <a:buFont typeface="Symbol" panose="05050102010706020507" pitchFamily="18" charset="2"/>
              <a:buChar char="-"/>
            </a:pPr>
            <a:r>
              <a:rPr lang="fr-FR" sz="1200" dirty="0" smtClean="0"/>
              <a:t>high voltage </a:t>
            </a:r>
            <a:r>
              <a:rPr lang="fr-FR" sz="1200" dirty="0" err="1" smtClean="0"/>
              <a:t>cable</a:t>
            </a:r>
            <a:r>
              <a:rPr lang="fr-FR" sz="1200" dirty="0" smtClean="0"/>
              <a:t> </a:t>
            </a:r>
            <a:r>
              <a:rPr lang="fr-FR" sz="1200" dirty="0" err="1" smtClean="0"/>
              <a:t>repaired</a:t>
            </a:r>
            <a:r>
              <a:rPr lang="fr-FR" sz="1200" dirty="0" smtClean="0"/>
              <a:t> (3 h)</a:t>
            </a:r>
          </a:p>
          <a:p>
            <a:pPr marL="360363" lvl="1" indent="-182563">
              <a:buClr>
                <a:srgbClr val="FF0000"/>
              </a:buClr>
              <a:buSzPct val="110000"/>
              <a:buFont typeface="Symbol" panose="05050102010706020507" pitchFamily="18" charset="2"/>
              <a:buChar char="-"/>
            </a:pPr>
            <a:r>
              <a:rPr lang="fr-FR" sz="1200" dirty="0" err="1" smtClean="0"/>
              <a:t>operation</a:t>
            </a:r>
            <a:r>
              <a:rPr lang="fr-FR" sz="1200" dirty="0" smtClean="0"/>
              <a:t> w/o BB12 (at </a:t>
            </a:r>
            <a:r>
              <a:rPr lang="fr-FR" sz="1200" dirty="0" err="1" smtClean="0"/>
              <a:t>limited</a:t>
            </a:r>
            <a:r>
              <a:rPr lang="fr-FR" sz="1200" dirty="0" smtClean="0"/>
              <a:t> </a:t>
            </a:r>
            <a:r>
              <a:rPr lang="fr-FR" sz="1200" dirty="0" err="1" smtClean="0"/>
              <a:t>beam</a:t>
            </a:r>
            <a:r>
              <a:rPr lang="fr-FR" sz="1200" dirty="0" smtClean="0"/>
              <a:t> </a:t>
            </a:r>
            <a:r>
              <a:rPr lang="fr-FR" sz="1200" dirty="0" err="1" smtClean="0"/>
              <a:t>intensity</a:t>
            </a:r>
            <a:r>
              <a:rPr lang="fr-FR" sz="1200" dirty="0" smtClean="0"/>
              <a:t>)</a:t>
            </a:r>
          </a:p>
          <a:p>
            <a:pPr marL="360363" lvl="1" indent="-182563">
              <a:buClr>
                <a:srgbClr val="FF0000"/>
              </a:buClr>
              <a:buSzPct val="110000"/>
              <a:buFont typeface="Symbol" panose="05050102010706020507" pitchFamily="18" charset="2"/>
              <a:buChar char="-"/>
            </a:pPr>
            <a:r>
              <a:rPr lang="fr-FR" sz="1200" dirty="0" smtClean="0"/>
              <a:t>high voltage </a:t>
            </a:r>
            <a:r>
              <a:rPr lang="fr-FR" sz="1200" dirty="0" err="1" smtClean="0"/>
              <a:t>cable</a:t>
            </a:r>
            <a:r>
              <a:rPr lang="fr-FR" sz="1200" dirty="0" smtClean="0"/>
              <a:t> </a:t>
            </a:r>
            <a:r>
              <a:rPr lang="en-US" sz="1200" dirty="0" smtClean="0"/>
              <a:t>&amp; HV filter box feedthrough connectors</a:t>
            </a:r>
            <a:r>
              <a:rPr lang="fr-FR" sz="1200" dirty="0" smtClean="0"/>
              <a:t> </a:t>
            </a:r>
            <a:r>
              <a:rPr lang="fr-FR" sz="1200" dirty="0" err="1" smtClean="0"/>
              <a:t>replaced</a:t>
            </a:r>
            <a:r>
              <a:rPr lang="fr-FR" sz="1200" dirty="0" smtClean="0"/>
              <a:t> (3 h) </a:t>
            </a:r>
          </a:p>
          <a:p>
            <a:pPr marL="177800" indent="-177800">
              <a:buClr>
                <a:srgbClr val="FF0000"/>
              </a:buClr>
              <a:buSzPct val="110000"/>
              <a:buFont typeface="Arial" panose="020B0604020202020204" pitchFamily="34" charset="0"/>
              <a:buChar char="•"/>
            </a:pPr>
            <a:r>
              <a:rPr lang="fr-FR" sz="1200" b="1" dirty="0" smtClean="0"/>
              <a:t>HSI-RFQ</a:t>
            </a:r>
          </a:p>
          <a:p>
            <a:pPr marL="360363" lvl="1" indent="-182563">
              <a:buClr>
                <a:srgbClr val="FF0000"/>
              </a:buClr>
              <a:buSzPct val="110000"/>
              <a:buFont typeface="Symbol" panose="05050102010706020507" pitchFamily="18" charset="2"/>
              <a:buChar char="-"/>
            </a:pPr>
            <a:r>
              <a:rPr lang="fr-FR" sz="1200" dirty="0" smtClean="0"/>
              <a:t>RF </a:t>
            </a:r>
            <a:r>
              <a:rPr lang="fr-FR" sz="1200" dirty="0" err="1"/>
              <a:t>level</a:t>
            </a:r>
            <a:r>
              <a:rPr lang="fr-FR" sz="1200" dirty="0"/>
              <a:t> </a:t>
            </a:r>
            <a:r>
              <a:rPr lang="fr-FR" sz="1200" dirty="0" err="1"/>
              <a:t>failure</a:t>
            </a:r>
            <a:r>
              <a:rPr lang="fr-FR" sz="1200" dirty="0"/>
              <a:t>, </a:t>
            </a:r>
            <a:r>
              <a:rPr lang="fr-FR" sz="1200" dirty="0" err="1"/>
              <a:t>sparking</a:t>
            </a:r>
            <a:r>
              <a:rPr lang="fr-FR" sz="1200" dirty="0"/>
              <a:t> (ion getter </a:t>
            </a:r>
            <a:r>
              <a:rPr lang="fr-FR" sz="1200" dirty="0" err="1"/>
              <a:t>pumps</a:t>
            </a:r>
            <a:r>
              <a:rPr lang="fr-FR" sz="1200" dirty="0"/>
              <a:t> </a:t>
            </a:r>
            <a:r>
              <a:rPr lang="fr-FR" sz="1200" dirty="0" err="1"/>
              <a:t>switching</a:t>
            </a:r>
            <a:r>
              <a:rPr lang="fr-FR" sz="1200" dirty="0"/>
              <a:t> off</a:t>
            </a:r>
            <a:r>
              <a:rPr lang="fr-FR" sz="1200" dirty="0" smtClean="0"/>
              <a:t>!)</a:t>
            </a:r>
          </a:p>
          <a:p>
            <a:pPr marL="360363" lvl="1" indent="-182563">
              <a:buClr>
                <a:srgbClr val="FF0000"/>
              </a:buClr>
              <a:buSzPct val="110000"/>
              <a:buFont typeface="Symbol" panose="05050102010706020507" pitchFamily="18" charset="2"/>
              <a:buChar char="-"/>
            </a:pPr>
            <a:r>
              <a:rPr lang="fr-FR" sz="1200" dirty="0" err="1" smtClean="0"/>
              <a:t>Operation</a:t>
            </a:r>
            <a:r>
              <a:rPr lang="fr-FR" sz="1200" dirty="0" smtClean="0"/>
              <a:t> at </a:t>
            </a:r>
            <a:r>
              <a:rPr lang="fr-FR" sz="1200" dirty="0" err="1" smtClean="0"/>
              <a:t>reduced</a:t>
            </a:r>
            <a:r>
              <a:rPr lang="fr-FR" sz="1200" dirty="0" smtClean="0"/>
              <a:t> RF-amplitude</a:t>
            </a:r>
            <a:endParaRPr lang="fr-FR" sz="1200" dirty="0"/>
          </a:p>
          <a:p>
            <a:pPr marL="177800" indent="-177800">
              <a:buClr>
                <a:srgbClr val="FF0000"/>
              </a:buClr>
              <a:buSzPct val="110000"/>
              <a:buFont typeface="Arial" panose="020B0604020202020204" pitchFamily="34" charset="0"/>
              <a:buChar char="•"/>
            </a:pPr>
            <a:r>
              <a:rPr lang="fr-FR" sz="1200" b="1" dirty="0" smtClean="0"/>
              <a:t>HSI-IH1</a:t>
            </a:r>
          </a:p>
          <a:p>
            <a:pPr marL="360363" lvl="1" indent="-182563">
              <a:buClr>
                <a:srgbClr val="FF0000"/>
              </a:buClr>
              <a:buSzPct val="110000"/>
              <a:buFont typeface="Symbol" panose="05050102010706020507" pitchFamily="18" charset="2"/>
              <a:buChar char="-"/>
            </a:pPr>
            <a:r>
              <a:rPr lang="fr-FR" sz="1200" dirty="0" smtClean="0"/>
              <a:t>RF-tube </a:t>
            </a:r>
            <a:r>
              <a:rPr lang="fr-FR" sz="1200" dirty="0" err="1" smtClean="0"/>
              <a:t>replaced</a:t>
            </a:r>
            <a:endParaRPr lang="fr-FR" sz="1200" dirty="0" smtClean="0"/>
          </a:p>
          <a:p>
            <a:pPr marL="360363" lvl="1" indent="-182563">
              <a:buClr>
                <a:srgbClr val="FF0000"/>
              </a:buClr>
              <a:buSzPct val="110000"/>
              <a:buFont typeface="Symbol" panose="05050102010706020507" pitchFamily="18" charset="2"/>
              <a:buChar char="-"/>
            </a:pPr>
            <a:r>
              <a:rPr lang="fr-FR" sz="1200" dirty="0" smtClean="0"/>
              <a:t>tube </a:t>
            </a:r>
            <a:r>
              <a:rPr lang="fr-FR" sz="1200" dirty="0"/>
              <a:t>socket short </a:t>
            </a:r>
            <a:r>
              <a:rPr lang="fr-FR" sz="1200" dirty="0" err="1"/>
              <a:t>repaired</a:t>
            </a:r>
            <a:r>
              <a:rPr lang="fr-FR" sz="1200" dirty="0"/>
              <a:t>, anode </a:t>
            </a:r>
            <a:r>
              <a:rPr lang="fr-FR" sz="1200" dirty="0" err="1"/>
              <a:t>capacitor</a:t>
            </a:r>
            <a:r>
              <a:rPr lang="fr-FR" sz="1200" dirty="0"/>
              <a:t> </a:t>
            </a:r>
            <a:r>
              <a:rPr lang="fr-FR" sz="1200" dirty="0" err="1"/>
              <a:t>replaced</a:t>
            </a:r>
            <a:r>
              <a:rPr lang="fr-FR" sz="1200" dirty="0"/>
              <a:t> (12 h</a:t>
            </a:r>
            <a:r>
              <a:rPr lang="fr-FR" sz="1200" dirty="0" smtClean="0"/>
              <a:t>)</a:t>
            </a:r>
          </a:p>
          <a:p>
            <a:pPr marL="360363" lvl="1" indent="-182563">
              <a:buClr>
                <a:srgbClr val="FF0000"/>
              </a:buClr>
              <a:buSzPct val="110000"/>
              <a:buFont typeface="Symbol" panose="05050102010706020507" pitchFamily="18" charset="2"/>
              <a:buChar char="-"/>
            </a:pPr>
            <a:r>
              <a:rPr lang="fr-FR" sz="1200" dirty="0" err="1" smtClean="0"/>
              <a:t>Increased</a:t>
            </a:r>
            <a:r>
              <a:rPr lang="fr-FR" sz="1200" dirty="0" smtClean="0"/>
              <a:t> </a:t>
            </a:r>
            <a:r>
              <a:rPr lang="fr-FR" sz="1200" dirty="0"/>
              <a:t>RF power: 1.6 MW, &gt;200 kW </a:t>
            </a:r>
            <a:r>
              <a:rPr lang="fr-FR" sz="1200" dirty="0" err="1" smtClean="0"/>
              <a:t>reflected</a:t>
            </a:r>
            <a:r>
              <a:rPr lang="fr-FR" sz="1200" dirty="0" smtClean="0"/>
              <a:t>!</a:t>
            </a:r>
          </a:p>
          <a:p>
            <a:pPr marL="360363" lvl="1" indent="-182563">
              <a:buClr>
                <a:srgbClr val="FF0000"/>
              </a:buClr>
              <a:buSzPct val="110000"/>
              <a:buFont typeface="Symbol" panose="05050102010706020507" pitchFamily="18" charset="2"/>
              <a:buChar char="-"/>
            </a:pPr>
            <a:r>
              <a:rPr lang="fr-FR" sz="1200" dirty="0" smtClean="0"/>
              <a:t>RF-voltage </a:t>
            </a:r>
            <a:r>
              <a:rPr lang="fr-FR" sz="1200" dirty="0" err="1" smtClean="0"/>
              <a:t>reduced</a:t>
            </a:r>
            <a:r>
              <a:rPr lang="fr-FR" sz="1200" dirty="0" smtClean="0"/>
              <a:t> </a:t>
            </a:r>
            <a:r>
              <a:rPr lang="fr-FR" sz="1200" dirty="0"/>
              <a:t>(</a:t>
            </a:r>
            <a:r>
              <a:rPr lang="fr-FR" sz="1200" dirty="0" smtClean="0"/>
              <a:t>8,57 V =&gt; 8,40 V)</a:t>
            </a:r>
            <a:endParaRPr lang="fr-FR" sz="1200" dirty="0"/>
          </a:p>
          <a:p>
            <a:pPr marL="360363" lvl="1" indent="-182563">
              <a:buClr>
                <a:srgbClr val="FF0000"/>
              </a:buClr>
              <a:buSzPct val="110000"/>
              <a:buFont typeface="Symbol" panose="05050102010706020507" pitchFamily="18" charset="2"/>
              <a:buChar char="-"/>
            </a:pPr>
            <a:r>
              <a:rPr lang="fr-FR" sz="1200" dirty="0" smtClean="0"/>
              <a:t>Triplet UH3QT3 </a:t>
            </a:r>
            <a:r>
              <a:rPr lang="fr-FR" sz="1200" dirty="0"/>
              <a:t>water </a:t>
            </a:r>
            <a:r>
              <a:rPr lang="fr-FR" sz="1200" dirty="0" err="1" smtClean="0"/>
              <a:t>leake</a:t>
            </a:r>
            <a:endParaRPr lang="fr-FR" sz="1200" dirty="0"/>
          </a:p>
          <a:p>
            <a:pPr marL="360363" lvl="1" indent="-182563">
              <a:buClr>
                <a:srgbClr val="FF0000"/>
              </a:buClr>
              <a:buSzPct val="110000"/>
              <a:buFont typeface="Symbol" panose="05050102010706020507" pitchFamily="18" charset="2"/>
              <a:buChar char="-"/>
            </a:pPr>
            <a:r>
              <a:rPr lang="fr-FR" sz="1200" dirty="0" err="1" smtClean="0"/>
              <a:t>Supply</a:t>
            </a:r>
            <a:r>
              <a:rPr lang="fr-FR" sz="1200" dirty="0" smtClean="0"/>
              <a:t> </a:t>
            </a:r>
            <a:r>
              <a:rPr lang="fr-FR" sz="1200" dirty="0" err="1" smtClean="0"/>
              <a:t>cables</a:t>
            </a:r>
            <a:r>
              <a:rPr lang="fr-FR" sz="1200" dirty="0" smtClean="0"/>
              <a:t> </a:t>
            </a:r>
            <a:r>
              <a:rPr lang="fr-FR" sz="1200" dirty="0" err="1" smtClean="0"/>
              <a:t>mechanically</a:t>
            </a:r>
            <a:r>
              <a:rPr lang="fr-FR" sz="1200" dirty="0" smtClean="0"/>
              <a:t> instable at </a:t>
            </a:r>
            <a:r>
              <a:rPr lang="fr-FR" sz="1200" dirty="0" err="1" smtClean="0"/>
              <a:t>ramped</a:t>
            </a:r>
            <a:r>
              <a:rPr lang="fr-FR" sz="1200" dirty="0" smtClean="0"/>
              <a:t> </a:t>
            </a:r>
            <a:r>
              <a:rPr lang="fr-FR" sz="1200" dirty="0" err="1" smtClean="0"/>
              <a:t>operation</a:t>
            </a:r>
            <a:r>
              <a:rPr lang="fr-FR" sz="1200" dirty="0" smtClean="0"/>
              <a:t> </a:t>
            </a:r>
            <a:r>
              <a:rPr lang="fr-FR" sz="1200" dirty="0" err="1" smtClean="0"/>
              <a:t>provisionally</a:t>
            </a:r>
            <a:r>
              <a:rPr lang="fr-FR" sz="1200" dirty="0" smtClean="0"/>
              <a:t> </a:t>
            </a:r>
            <a:r>
              <a:rPr lang="fr-FR" sz="1200" dirty="0" err="1" smtClean="0"/>
              <a:t>fixed</a:t>
            </a:r>
            <a:endParaRPr lang="fr-FR" sz="1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9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1221799" cy="273844"/>
          </a:xfrm>
        </p:spPr>
        <p:txBody>
          <a:bodyPr/>
          <a:lstStyle/>
          <a:p>
            <a:r>
              <a:rPr lang="de-DE" dirty="0"/>
              <a:t>11th </a:t>
            </a:r>
            <a:r>
              <a:rPr lang="de-DE" dirty="0" err="1"/>
              <a:t>and</a:t>
            </a:r>
            <a:r>
              <a:rPr lang="de-DE" dirty="0"/>
              <a:t> 12th </a:t>
            </a:r>
            <a:r>
              <a:rPr lang="de-DE" dirty="0" err="1"/>
              <a:t>July</a:t>
            </a:r>
            <a:r>
              <a:rPr lang="de-DE" dirty="0"/>
              <a:t> 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7th Beam Time Retreat | Hartmut Vormann | 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Remarkable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 June (U-beam)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2504" y="3317344"/>
            <a:ext cx="1562968" cy="117222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144" y="3147513"/>
            <a:ext cx="2542041" cy="136783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26" r="21352"/>
          <a:stretch/>
        </p:blipFill>
        <p:spPr>
          <a:xfrm>
            <a:off x="4934601" y="1269212"/>
            <a:ext cx="2188947" cy="175466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67" b="18928"/>
          <a:stretch/>
        </p:blipFill>
        <p:spPr>
          <a:xfrm>
            <a:off x="7569670" y="1269212"/>
            <a:ext cx="1332256" cy="1758468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5389300" y="941040"/>
            <a:ext cx="1460507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1200" b="1" dirty="0" smtClean="0"/>
              <a:t>IH1-RF-signals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487378" y="3064790"/>
            <a:ext cx="1432559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de-DE"/>
            </a:defPPr>
            <a:lvl1pPr>
              <a:defRPr sz="1200" b="1"/>
            </a:lvl1pPr>
          </a:lstStyle>
          <a:p>
            <a:pPr algn="ctr"/>
            <a:r>
              <a:rPr lang="de-DE" dirty="0"/>
              <a:t>UH3QT3-supply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466050" y="903410"/>
            <a:ext cx="1435876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b="1" dirty="0"/>
              <a:t>Tube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cabinet</a:t>
            </a:r>
            <a:r>
              <a:rPr lang="de-DE" sz="1200" b="1" dirty="0" smtClean="0"/>
              <a:t> IH1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533279" y="4512999"/>
            <a:ext cx="1301418" cy="18466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600" dirty="0" smtClean="0"/>
              <a:t>Fotos </a:t>
            </a:r>
            <a:r>
              <a:rPr lang="de-DE" sz="600" dirty="0" err="1" smtClean="0"/>
              <a:t>courtesy</a:t>
            </a:r>
            <a:r>
              <a:rPr lang="de-DE" sz="600" dirty="0" smtClean="0"/>
              <a:t> G. Schreiber</a:t>
            </a:r>
          </a:p>
        </p:txBody>
      </p:sp>
    </p:spTree>
    <p:extLst>
      <p:ext uri="{BB962C8B-B14F-4D97-AF65-F5344CB8AC3E}">
        <p14:creationId xmlns:p14="http://schemas.microsoft.com/office/powerpoint/2010/main" val="22637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5" id="{3AECD3E1-8DA4-BA48-8C52-0C39CC25DCAC}" vid="{10909A78-EA76-4346-92A8-E04EFC56BD02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fair-gsi-folienmaster_2017_onering</Template>
  <TotalTime>0</TotalTime>
  <Words>1564</Words>
  <Application>Microsoft Office PowerPoint</Application>
  <PresentationFormat>Bildschirmpräsentation (16:9)</PresentationFormat>
  <Paragraphs>213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Calibri</vt:lpstr>
      <vt:lpstr>Symbol</vt:lpstr>
      <vt:lpstr>Wingdings</vt:lpstr>
      <vt:lpstr>fair-gsi-folienmaster_2017_onering</vt:lpstr>
      <vt:lpstr>7th Beam Time Retreat UNILAC Lessons from beam time 2024 and outlook to 2025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Besuch des Hessischen Rechnungshofs</dc:title>
  <dc:creator>Emmanuel Rosi</dc:creator>
  <cp:lastModifiedBy>Vormann, Hartmut Dr.</cp:lastModifiedBy>
  <cp:revision>203</cp:revision>
  <cp:lastPrinted>2024-06-14T14:24:24Z</cp:lastPrinted>
  <dcterms:created xsi:type="dcterms:W3CDTF">2022-07-13T13:04:35Z</dcterms:created>
  <dcterms:modified xsi:type="dcterms:W3CDTF">2024-07-11T20:53:00Z</dcterms:modified>
</cp:coreProperties>
</file>