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2" r:id="rId4"/>
    <p:sldId id="285" r:id="rId5"/>
    <p:sldId id="286" r:id="rId6"/>
    <p:sldId id="289" r:id="rId7"/>
    <p:sldId id="288" r:id="rId8"/>
    <p:sldId id="287" r:id="rId9"/>
    <p:sldId id="290" r:id="rId10"/>
    <p:sldId id="273" r:id="rId11"/>
    <p:sldId id="274" r:id="rId12"/>
    <p:sldId id="291" r:id="rId13"/>
    <p:sldId id="275" r:id="rId14"/>
    <p:sldId id="271" r:id="rId15"/>
    <p:sldId id="280" r:id="rId16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C6E0B4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3" autoAdjust="0"/>
    <p:restoredTop sz="95164" autoAdjust="0"/>
  </p:normalViewPr>
  <p:slideViewPr>
    <p:cSldViewPr snapToGrid="0" snapToObjects="1">
      <p:cViewPr varScale="1">
        <p:scale>
          <a:sx n="165" d="100"/>
          <a:sy n="165" d="100"/>
        </p:scale>
        <p:origin x="492" y="120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1215" y="1726532"/>
            <a:ext cx="6667618" cy="1921295"/>
          </a:xfrm>
        </p:spPr>
        <p:txBody>
          <a:bodyPr/>
          <a:lstStyle/>
          <a:p>
            <a:r>
              <a:rPr lang="de-DE" dirty="0" smtClean="0"/>
              <a:t>7th Beam Time Retreat</a:t>
            </a:r>
            <a:br>
              <a:rPr lang="de-DE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UNILAC –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time 2024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12893" y="3716343"/>
            <a:ext cx="4303060" cy="531851"/>
          </a:xfrm>
        </p:spPr>
        <p:txBody>
          <a:bodyPr>
            <a:normAutofit fontScale="92500" lnSpcReduction="20000"/>
          </a:bodyPr>
          <a:lstStyle/>
          <a:p>
            <a:r>
              <a:rPr lang="de-DE" sz="1050" dirty="0" smtClean="0"/>
              <a:t>Hartmut Vormann – </a:t>
            </a:r>
            <a:r>
              <a:rPr lang="de-DE" sz="1050" dirty="0" err="1" smtClean="0"/>
              <a:t>Machine</a:t>
            </a:r>
            <a:r>
              <a:rPr lang="de-DE" sz="1050" dirty="0" smtClean="0"/>
              <a:t> </a:t>
            </a:r>
            <a:r>
              <a:rPr lang="de-DE" sz="1050" dirty="0" err="1" smtClean="0"/>
              <a:t>Coordinator</a:t>
            </a:r>
            <a:r>
              <a:rPr lang="de-DE" sz="1050" dirty="0" smtClean="0"/>
              <a:t> UNILAC</a:t>
            </a:r>
            <a:endParaRPr lang="de-DE" sz="1050" dirty="0"/>
          </a:p>
          <a:p>
            <a:r>
              <a:rPr lang="de-DE" sz="1050" dirty="0" smtClean="0"/>
              <a:t>11th </a:t>
            </a:r>
            <a:r>
              <a:rPr lang="de-DE" sz="1050" dirty="0" err="1" smtClean="0"/>
              <a:t>and</a:t>
            </a:r>
            <a:r>
              <a:rPr lang="de-DE" sz="1050" dirty="0" smtClean="0"/>
              <a:t> 12th </a:t>
            </a:r>
            <a:r>
              <a:rPr lang="de-DE" sz="1050" dirty="0" err="1" smtClean="0"/>
              <a:t>July</a:t>
            </a:r>
            <a:r>
              <a:rPr lang="de-DE" sz="1050" dirty="0" smtClean="0"/>
              <a:t> 2024</a:t>
            </a:r>
          </a:p>
          <a:p>
            <a:r>
              <a:rPr lang="de-DE" sz="1050" dirty="0"/>
              <a:t>@ </a:t>
            </a:r>
            <a:r>
              <a:rPr lang="de-DE" sz="1050" dirty="0" err="1" smtClean="0"/>
              <a:t>Jagdschloß</a:t>
            </a:r>
            <a:r>
              <a:rPr lang="de-DE" sz="1050" dirty="0" smtClean="0"/>
              <a:t> Kranichstein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2" name="Rechteck 11"/>
          <p:cNvSpPr/>
          <p:nvPr/>
        </p:nvSpPr>
        <p:spPr>
          <a:xfrm>
            <a:off x="7102677" y="725823"/>
            <a:ext cx="1856047" cy="212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7"/>
            <a:ext cx="5473565" cy="3677689"/>
          </a:xfrm>
        </p:spPr>
        <p:txBody>
          <a:bodyPr/>
          <a:lstStyle/>
          <a:p>
            <a:r>
              <a:rPr lang="fr-FR" sz="1400" dirty="0" err="1"/>
              <a:t>D</a:t>
            </a:r>
            <a:r>
              <a:rPr lang="fr-FR" sz="1400" dirty="0" err="1" smtClean="0"/>
              <a:t>ecisison</a:t>
            </a:r>
            <a:r>
              <a:rPr lang="fr-FR" sz="1400" dirty="0" smtClean="0"/>
              <a:t> </a:t>
            </a:r>
            <a:r>
              <a:rPr lang="fr-FR" sz="1400" dirty="0" err="1" smtClean="0"/>
              <a:t>before</a:t>
            </a:r>
            <a:r>
              <a:rPr lang="fr-FR" sz="1400" dirty="0" smtClean="0"/>
              <a:t> Christmas: </a:t>
            </a:r>
            <a:r>
              <a:rPr lang="fr-FR" sz="1400" dirty="0" err="1" smtClean="0"/>
              <a:t>pulsed</a:t>
            </a:r>
            <a:r>
              <a:rPr lang="fr-FR" sz="1400" dirty="0" smtClean="0"/>
              <a:t> stripper for </a:t>
            </a:r>
            <a:r>
              <a:rPr lang="fr-FR" sz="1400" dirty="0" err="1" smtClean="0"/>
              <a:t>beamtime</a:t>
            </a:r>
            <a:r>
              <a:rPr lang="fr-FR" sz="1400" dirty="0" smtClean="0"/>
              <a:t> 2024!</a:t>
            </a:r>
          </a:p>
          <a:p>
            <a:r>
              <a:rPr lang="fr-FR" sz="1400" dirty="0" err="1" smtClean="0"/>
              <a:t>Oil</a:t>
            </a:r>
            <a:r>
              <a:rPr lang="fr-FR" sz="1400" dirty="0" smtClean="0"/>
              <a:t> services…</a:t>
            </a:r>
          </a:p>
          <a:p>
            <a:r>
              <a:rPr lang="fr-FR" sz="1400" dirty="0" smtClean="0"/>
              <a:t>17th </a:t>
            </a:r>
            <a:r>
              <a:rPr lang="fr-FR" sz="1400" dirty="0" err="1" smtClean="0"/>
              <a:t>mar</a:t>
            </a:r>
            <a:r>
              <a:rPr lang="fr-FR" sz="1400" dirty="0" smtClean="0"/>
              <a:t>, </a:t>
            </a:r>
            <a:r>
              <a:rPr lang="fr-FR" sz="1400" dirty="0" err="1" smtClean="0"/>
              <a:t>roots</a:t>
            </a:r>
            <a:r>
              <a:rPr lang="fr-FR" sz="1400" dirty="0" smtClean="0"/>
              <a:t> </a:t>
            </a:r>
            <a:r>
              <a:rPr lang="fr-FR" sz="1400" dirty="0" err="1" smtClean="0"/>
              <a:t>failure</a:t>
            </a:r>
            <a:r>
              <a:rPr lang="fr-FR" sz="1400" dirty="0" smtClean="0"/>
              <a:t>, </a:t>
            </a:r>
            <a:r>
              <a:rPr lang="fr-FR" sz="1400" dirty="0" err="1" smtClean="0"/>
              <a:t>oil</a:t>
            </a:r>
            <a:r>
              <a:rPr lang="fr-FR" sz="1400" dirty="0" smtClean="0"/>
              <a:t> </a:t>
            </a:r>
            <a:r>
              <a:rPr lang="fr-FR" sz="1400" dirty="0" err="1" smtClean="0"/>
              <a:t>failure</a:t>
            </a:r>
            <a:r>
              <a:rPr lang="fr-FR" sz="1400" dirty="0" smtClean="0"/>
              <a:t>, 3 </a:t>
            </a:r>
            <a:r>
              <a:rPr lang="fr-FR" sz="1400" dirty="0" err="1" smtClean="0"/>
              <a:t>hours</a:t>
            </a:r>
            <a:r>
              <a:rPr lang="fr-FR" sz="1400" dirty="0" smtClean="0"/>
              <a:t> (2.5 litres </a:t>
            </a:r>
            <a:r>
              <a:rPr lang="fr-FR" sz="1400" dirty="0" err="1" smtClean="0"/>
              <a:t>re-filled</a:t>
            </a:r>
            <a:r>
              <a:rPr lang="fr-FR" sz="1400" dirty="0" smtClean="0"/>
              <a:t>).</a:t>
            </a:r>
          </a:p>
          <a:p>
            <a:r>
              <a:rPr lang="fr-FR" sz="1400" dirty="0" smtClean="0"/>
              <a:t>25th-28th </a:t>
            </a:r>
            <a:r>
              <a:rPr lang="fr-FR" sz="1400" dirty="0" err="1" smtClean="0"/>
              <a:t>mar</a:t>
            </a:r>
            <a:r>
              <a:rPr lang="fr-FR" sz="1400" dirty="0" smtClean="0"/>
              <a:t>, </a:t>
            </a:r>
            <a:r>
              <a:rPr lang="fr-FR" sz="1400" dirty="0" err="1" smtClean="0"/>
              <a:t>easter</a:t>
            </a:r>
            <a:r>
              <a:rPr lang="fr-FR" sz="1400" dirty="0" smtClean="0"/>
              <a:t> shutdown, valve #1 </a:t>
            </a:r>
            <a:r>
              <a:rPr lang="fr-FR" sz="1400" dirty="0" err="1" smtClean="0"/>
              <a:t>replaced</a:t>
            </a:r>
            <a:r>
              <a:rPr lang="fr-FR" sz="1400" dirty="0" smtClean="0"/>
              <a:t>.</a:t>
            </a:r>
            <a:endParaRPr lang="fr-FR" sz="1400" dirty="0"/>
          </a:p>
          <a:p>
            <a:r>
              <a:rPr lang="fr-FR" sz="1400" dirty="0" smtClean="0"/>
              <a:t>11th </a:t>
            </a:r>
            <a:r>
              <a:rPr lang="fr-FR" sz="1400" dirty="0" err="1" smtClean="0"/>
              <a:t>apr</a:t>
            </a:r>
            <a:r>
              <a:rPr lang="fr-FR" sz="1400" dirty="0" smtClean="0"/>
              <a:t>, valve #2 </a:t>
            </a:r>
            <a:r>
              <a:rPr lang="fr-FR" sz="1400" dirty="0" err="1" smtClean="0"/>
              <a:t>defective</a:t>
            </a:r>
            <a:r>
              <a:rPr lang="fr-FR" sz="1400" dirty="0" smtClean="0"/>
              <a:t>, permanent-open. 			</a:t>
            </a:r>
            <a:r>
              <a:rPr lang="fr-FR" sz="1400" dirty="0" err="1" smtClean="0"/>
              <a:t>Replaced</a:t>
            </a:r>
            <a:r>
              <a:rPr lang="fr-FR" sz="1400" dirty="0" smtClean="0"/>
              <a:t> 7th </a:t>
            </a:r>
            <a:r>
              <a:rPr lang="fr-FR" sz="1400" dirty="0" err="1" smtClean="0"/>
              <a:t>may</a:t>
            </a:r>
            <a:r>
              <a:rPr lang="fr-FR" sz="1400" dirty="0" smtClean="0"/>
              <a:t>, incl. </a:t>
            </a:r>
            <a:r>
              <a:rPr lang="fr-FR" sz="1400" dirty="0" err="1" smtClean="0"/>
              <a:t>oil</a:t>
            </a:r>
            <a:r>
              <a:rPr lang="fr-FR" sz="1400" dirty="0" smtClean="0"/>
              <a:t> service (7 </a:t>
            </a:r>
            <a:r>
              <a:rPr lang="fr-FR" sz="1400" dirty="0" err="1" smtClean="0"/>
              <a:t>hours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from</a:t>
            </a:r>
            <a:r>
              <a:rPr lang="fr-FR" sz="1400" dirty="0" smtClean="0"/>
              <a:t> 8th </a:t>
            </a:r>
            <a:r>
              <a:rPr lang="fr-FR" sz="1400" dirty="0" err="1" smtClean="0"/>
              <a:t>may</a:t>
            </a:r>
            <a:r>
              <a:rPr lang="fr-FR" sz="1400" dirty="0" smtClean="0"/>
              <a:t> on: </a:t>
            </a:r>
            <a:r>
              <a:rPr lang="fr-FR" sz="1400" dirty="0" err="1" smtClean="0"/>
              <a:t>only</a:t>
            </a:r>
            <a:r>
              <a:rPr lang="fr-FR" sz="1400" dirty="0" smtClean="0"/>
              <a:t> valve #2, 550 mbar 					(=Cr </a:t>
            </a:r>
            <a:r>
              <a:rPr lang="fr-FR" sz="1400" dirty="0" err="1" smtClean="0"/>
              <a:t>optim</a:t>
            </a:r>
            <a:r>
              <a:rPr lang="fr-FR" sz="1400" dirty="0" smtClean="0"/>
              <a:t>., Ni 250, Mo 400 </a:t>
            </a:r>
            <a:r>
              <a:rPr lang="fr-FR" sz="1400" dirty="0" err="1" smtClean="0"/>
              <a:t>optim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from</a:t>
            </a:r>
            <a:r>
              <a:rPr lang="fr-FR" sz="1400" dirty="0" smtClean="0"/>
              <a:t> 22nd </a:t>
            </a:r>
            <a:r>
              <a:rPr lang="fr-FR" sz="1400" dirty="0" err="1" smtClean="0"/>
              <a:t>may</a:t>
            </a:r>
            <a:r>
              <a:rPr lang="fr-FR" sz="1400" dirty="0" smtClean="0"/>
              <a:t> Uranium </a:t>
            </a:r>
            <a:r>
              <a:rPr lang="fr-FR" sz="1400" dirty="0" err="1" smtClean="0"/>
              <a:t>exclusively</a:t>
            </a:r>
            <a:r>
              <a:rPr lang="fr-FR" sz="1400" dirty="0" smtClean="0"/>
              <a:t>, 					(valve </a:t>
            </a:r>
            <a:r>
              <a:rPr lang="fr-FR" sz="1400" dirty="0"/>
              <a:t>#2, 500 </a:t>
            </a:r>
            <a:r>
              <a:rPr lang="fr-FR" sz="1400" dirty="0" smtClean="0"/>
              <a:t>mbar N2, permanent-open - </a:t>
            </a:r>
            <a:r>
              <a:rPr lang="fr-FR" sz="1400" dirty="0" err="1" smtClean="0"/>
              <a:t>didn’t</a:t>
            </a:r>
            <a:r>
              <a:rPr lang="fr-FR" sz="1400" dirty="0" smtClean="0"/>
              <a:t> </a:t>
            </a:r>
            <a:r>
              <a:rPr lang="fr-FR" sz="1400" dirty="0" err="1" smtClean="0"/>
              <a:t>matter</a:t>
            </a:r>
            <a:r>
              <a:rPr lang="fr-FR" sz="1400" dirty="0" smtClean="0"/>
              <a:t>. </a:t>
            </a:r>
          </a:p>
          <a:p>
            <a:r>
              <a:rPr lang="fr-FR" sz="1400" dirty="0" smtClean="0"/>
              <a:t>3rd-6th </a:t>
            </a:r>
            <a:r>
              <a:rPr lang="fr-FR" sz="1400" dirty="0" err="1" smtClean="0"/>
              <a:t>jun</a:t>
            </a:r>
            <a:r>
              <a:rPr lang="fr-FR" sz="1400" dirty="0" smtClean="0"/>
              <a:t> H2 stripping </a:t>
            </a:r>
            <a:r>
              <a:rPr lang="fr-FR" sz="1400" dirty="0" err="1" smtClean="0"/>
              <a:t>gas</a:t>
            </a:r>
            <a:r>
              <a:rPr lang="fr-FR" sz="1400" dirty="0" smtClean="0"/>
              <a:t>, valve #1, 6 bar. </a:t>
            </a:r>
          </a:p>
          <a:p>
            <a:r>
              <a:rPr lang="fr-FR" sz="1400" dirty="0" smtClean="0"/>
              <a:t>5th </a:t>
            </a:r>
            <a:r>
              <a:rPr lang="fr-FR" sz="1400" dirty="0" err="1" smtClean="0"/>
              <a:t>jun</a:t>
            </a:r>
            <a:r>
              <a:rPr lang="fr-FR" sz="1400" dirty="0" smtClean="0"/>
              <a:t>: For PIG-Ar-</a:t>
            </a:r>
            <a:r>
              <a:rPr lang="fr-FR" sz="1400" dirty="0" err="1" smtClean="0"/>
              <a:t>beam</a:t>
            </a:r>
            <a:r>
              <a:rPr lang="fr-FR" sz="1400" dirty="0" smtClean="0"/>
              <a:t> to US3 </a:t>
            </a:r>
            <a:r>
              <a:rPr lang="fr-FR" sz="1400" dirty="0" err="1" smtClean="0"/>
              <a:t>additionally</a:t>
            </a:r>
            <a:r>
              <a:rPr lang="fr-FR" sz="1400" dirty="0" smtClean="0"/>
              <a:t> 5 Hz H2-Gas , vacuum pressure </a:t>
            </a:r>
            <a:r>
              <a:rPr lang="fr-FR" sz="1400" dirty="0" err="1" smtClean="0"/>
              <a:t>increases</a:t>
            </a:r>
            <a:r>
              <a:rPr lang="fr-FR" sz="1400" dirty="0" smtClean="0"/>
              <a:t> and </a:t>
            </a:r>
            <a:r>
              <a:rPr lang="fr-FR" sz="1400" dirty="0" err="1" smtClean="0"/>
              <a:t>bunchers</a:t>
            </a:r>
            <a:r>
              <a:rPr lang="fr-FR" sz="1400" dirty="0" smtClean="0"/>
              <a:t> BB3+4 switch off (</a:t>
            </a:r>
            <a:r>
              <a:rPr lang="fr-FR" sz="1400" dirty="0" err="1" smtClean="0"/>
              <a:t>vac</a:t>
            </a:r>
            <a:r>
              <a:rPr lang="fr-FR" sz="1400" dirty="0" smtClean="0"/>
              <a:t>–</a:t>
            </a:r>
            <a:r>
              <a:rPr lang="fr-FR" sz="1400" dirty="0" err="1" smtClean="0"/>
              <a:t>threshhold</a:t>
            </a:r>
            <a:r>
              <a:rPr lang="fr-FR" sz="1400" dirty="0" smtClean="0"/>
              <a:t>) 											– machine </a:t>
            </a:r>
            <a:r>
              <a:rPr lang="fr-FR" sz="1400" dirty="0" err="1" smtClean="0"/>
              <a:t>exp</a:t>
            </a:r>
            <a:r>
              <a:rPr lang="fr-FR" sz="1400" dirty="0" smtClean="0"/>
              <a:t>. </a:t>
            </a:r>
            <a:r>
              <a:rPr lang="fr-FR" sz="1400" dirty="0" err="1" smtClean="0"/>
              <a:t>postponed</a:t>
            </a:r>
            <a:r>
              <a:rPr lang="fr-FR" sz="1400" dirty="0" smtClean="0"/>
              <a:t> to N2 </a:t>
            </a:r>
            <a:r>
              <a:rPr lang="fr-FR" sz="1400" dirty="0" err="1" smtClean="0"/>
              <a:t>gas</a:t>
            </a:r>
            <a:r>
              <a:rPr lang="fr-FR" sz="1400" dirty="0" smtClean="0"/>
              <a:t> </a:t>
            </a:r>
            <a:r>
              <a:rPr lang="fr-FR" sz="1400" dirty="0" err="1" smtClean="0"/>
              <a:t>next</a:t>
            </a:r>
            <a:r>
              <a:rPr lang="fr-FR" sz="1400" dirty="0" smtClean="0"/>
              <a:t> </a:t>
            </a:r>
            <a:r>
              <a:rPr lang="fr-FR" sz="1400" dirty="0" err="1" smtClean="0"/>
              <a:t>day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Gasstripper</a:t>
            </a:r>
            <a:endParaRPr lang="fr-DE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3306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2982036"/>
            <a:ext cx="2393275" cy="179495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1088192"/>
            <a:ext cx="2393275" cy="179644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27" y="2202254"/>
            <a:ext cx="1488569" cy="10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6" y="1088017"/>
            <a:ext cx="4772980" cy="3677689"/>
          </a:xfrm>
        </p:spPr>
        <p:txBody>
          <a:bodyPr/>
          <a:lstStyle/>
          <a:p>
            <a:r>
              <a:rPr lang="fr-FR" sz="1400" i="1" dirty="0" smtClean="0"/>
              <a:t>A2QS105/106 (QS46/47) out of </a:t>
            </a:r>
            <a:r>
              <a:rPr lang="fr-FR" sz="1400" i="1" dirty="0" err="1" smtClean="0"/>
              <a:t>operation</a:t>
            </a:r>
            <a:r>
              <a:rPr lang="fr-FR" sz="1400" i="1" dirty="0" smtClean="0"/>
              <a:t> (DR105)</a:t>
            </a:r>
          </a:p>
          <a:p>
            <a:r>
              <a:rPr lang="fr-FR" sz="1400" i="1" dirty="0" smtClean="0"/>
              <a:t>ER1 max 4,5 V, BB4 max. 5,3 V, BB6 max 6 V.</a:t>
            </a:r>
          </a:p>
          <a:p>
            <a:r>
              <a:rPr lang="fr-FR" sz="1400" dirty="0" smtClean="0"/>
              <a:t>UN3DC2 </a:t>
            </a:r>
            <a:r>
              <a:rPr lang="fr-FR" sz="1400" dirty="0" err="1" smtClean="0"/>
              <a:t>sudden</a:t>
            </a:r>
            <a:r>
              <a:rPr lang="fr-FR" sz="1400" dirty="0" smtClean="0"/>
              <a:t> drive in </a:t>
            </a:r>
            <a:r>
              <a:rPr lang="fr-FR" sz="1400" dirty="0" err="1" smtClean="0"/>
              <a:t>beam</a:t>
            </a:r>
            <a:r>
              <a:rPr lang="fr-FR" sz="1400" dirty="0" smtClean="0"/>
              <a:t> (06th </a:t>
            </a:r>
            <a:r>
              <a:rPr lang="fr-FR" sz="1400" dirty="0" err="1" smtClean="0"/>
              <a:t>feb</a:t>
            </a:r>
            <a:r>
              <a:rPr lang="fr-FR" sz="1400" dirty="0" smtClean="0"/>
              <a:t>), IL µ</a:t>
            </a:r>
            <a:r>
              <a:rPr lang="fr-FR" sz="1400" dirty="0" err="1" smtClean="0"/>
              <a:t>Wave</a:t>
            </a:r>
            <a:r>
              <a:rPr lang="fr-FR" sz="1400" dirty="0" smtClean="0"/>
              <a:t>…</a:t>
            </a:r>
          </a:p>
          <a:p>
            <a:r>
              <a:rPr lang="fr-FR" sz="1400" i="1" dirty="0" err="1" smtClean="0"/>
              <a:t>special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regulations</a:t>
            </a:r>
            <a:r>
              <a:rPr lang="fr-FR" sz="1400" i="1" dirty="0" smtClean="0"/>
              <a:t> EH </a:t>
            </a:r>
            <a:r>
              <a:rPr lang="fr-FR" sz="1400" i="1" dirty="0" err="1" smtClean="0"/>
              <a:t>from</a:t>
            </a:r>
            <a:r>
              <a:rPr lang="fr-FR" sz="1400" i="1" dirty="0" smtClean="0"/>
              <a:t> rad. </a:t>
            </a:r>
            <a:r>
              <a:rPr lang="fr-FR" sz="1400" i="1" dirty="0" err="1" smtClean="0"/>
              <a:t>safety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department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chains</a:t>
            </a:r>
            <a:r>
              <a:rPr lang="fr-FR" sz="1400" i="1" dirty="0" smtClean="0"/>
              <a:t> and locks…</a:t>
            </a:r>
          </a:p>
          <a:p>
            <a:r>
              <a:rPr lang="fr-FR" sz="1400" i="1" dirty="0" err="1" smtClean="0"/>
              <a:t>Scada</a:t>
            </a:r>
            <a:r>
              <a:rPr lang="fr-FR" sz="1400" i="1" dirty="0" smtClean="0"/>
              <a:t> MCR no ion getter </a:t>
            </a:r>
            <a:r>
              <a:rPr lang="fr-FR" sz="1400" i="1" dirty="0" err="1" smtClean="0"/>
              <a:t>pump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switching</a:t>
            </a:r>
            <a:r>
              <a:rPr lang="fr-FR" sz="1400" i="1" dirty="0" smtClean="0"/>
              <a:t>-on 		for normal </a:t>
            </a:r>
            <a:r>
              <a:rPr lang="fr-FR" sz="1400" i="1" dirty="0" err="1" smtClean="0"/>
              <a:t>operators</a:t>
            </a:r>
            <a:r>
              <a:rPr lang="fr-FR" sz="1400" i="1" dirty="0" smtClean="0"/>
              <a:t>.</a:t>
            </a:r>
          </a:p>
          <a:p>
            <a:r>
              <a:rPr lang="fr-FR" sz="1400" dirty="0" err="1" smtClean="0"/>
              <a:t>from</a:t>
            </a:r>
            <a:r>
              <a:rPr lang="fr-FR" sz="1400" dirty="0" smtClean="0"/>
              <a:t> 11th </a:t>
            </a:r>
            <a:r>
              <a:rPr lang="fr-FR" sz="1400" dirty="0" err="1" smtClean="0"/>
              <a:t>apr</a:t>
            </a:r>
            <a:r>
              <a:rPr lang="fr-FR" sz="1400" dirty="0" smtClean="0"/>
              <a:t> on: (36Ar8+) HLI RFQ phase </a:t>
            </a:r>
            <a:r>
              <a:rPr lang="fr-FR" sz="1400" dirty="0" err="1" smtClean="0"/>
              <a:t>jitter</a:t>
            </a:r>
            <a:r>
              <a:rPr lang="fr-FR" sz="1400" dirty="0" smtClean="0"/>
              <a:t>, </a:t>
            </a:r>
            <a:r>
              <a:rPr lang="fr-FR" sz="1400" dirty="0" err="1" smtClean="0"/>
              <a:t>misleading</a:t>
            </a:r>
            <a:r>
              <a:rPr lang="fr-FR" sz="1400" dirty="0" smtClean="0"/>
              <a:t> </a:t>
            </a:r>
            <a:r>
              <a:rPr lang="fr-FR" sz="1400" dirty="0" err="1" smtClean="0"/>
              <a:t>displaying</a:t>
            </a:r>
            <a:r>
              <a:rPr lang="fr-FR" sz="1400" dirty="0" smtClean="0"/>
              <a:t> in the MCR RF application.</a:t>
            </a:r>
          </a:p>
          <a:p>
            <a:r>
              <a:rPr lang="fr-FR" sz="1400" dirty="0" smtClean="0"/>
              <a:t>25th </a:t>
            </a:r>
            <a:r>
              <a:rPr lang="fr-FR" sz="1400" dirty="0" err="1" smtClean="0"/>
              <a:t>apr</a:t>
            </a:r>
            <a:r>
              <a:rPr lang="fr-FR" sz="1400" dirty="0" smtClean="0"/>
              <a:t>, </a:t>
            </a:r>
            <a:r>
              <a:rPr lang="fr-FR" sz="1400" dirty="0" err="1" smtClean="0"/>
              <a:t>Slit</a:t>
            </a:r>
            <a:r>
              <a:rPr lang="fr-FR" sz="1400" dirty="0" smtClean="0"/>
              <a:t>/</a:t>
            </a:r>
            <a:r>
              <a:rPr lang="fr-FR" sz="1400" dirty="0" err="1" smtClean="0"/>
              <a:t>blind</a:t>
            </a:r>
            <a:r>
              <a:rPr lang="fr-FR" sz="1400" dirty="0" smtClean="0"/>
              <a:t> UXADS1HL water </a:t>
            </a:r>
            <a:r>
              <a:rPr lang="fr-FR" sz="1400" dirty="0" err="1" smtClean="0"/>
              <a:t>dripping</a:t>
            </a:r>
            <a:r>
              <a:rPr lang="fr-FR" sz="1400" dirty="0" smtClean="0"/>
              <a:t>, </a:t>
            </a:r>
            <a:r>
              <a:rPr lang="fr-FR" sz="1400" dirty="0" err="1" smtClean="0"/>
              <a:t>provisionally</a:t>
            </a:r>
            <a:r>
              <a:rPr lang="fr-FR" sz="1400" dirty="0" smtClean="0"/>
              <a:t> </a:t>
            </a:r>
            <a:r>
              <a:rPr lang="fr-FR" sz="1400" dirty="0" err="1" smtClean="0"/>
              <a:t>fixed</a:t>
            </a:r>
            <a:r>
              <a:rPr lang="fr-FR" sz="1400" dirty="0" smtClean="0"/>
              <a:t> (2 h)</a:t>
            </a:r>
          </a:p>
          <a:p>
            <a:r>
              <a:rPr lang="fr-FR" sz="1400" dirty="0" smtClean="0"/>
              <a:t>13th </a:t>
            </a:r>
            <a:r>
              <a:rPr lang="fr-FR" sz="1400" dirty="0" err="1" smtClean="0"/>
              <a:t>may</a:t>
            </a:r>
            <a:r>
              <a:rPr lang="fr-FR" sz="1400" dirty="0" smtClean="0"/>
              <a:t>, 52Cr14+ for X8 </a:t>
            </a:r>
            <a:r>
              <a:rPr lang="fr-FR" sz="1400" dirty="0" err="1" smtClean="0"/>
              <a:t>suddenly</a:t>
            </a:r>
            <a:r>
              <a:rPr lang="fr-FR" sz="1400" dirty="0" smtClean="0"/>
              <a:t> </a:t>
            </a:r>
            <a:r>
              <a:rPr lang="fr-FR" sz="1400" dirty="0" err="1" smtClean="0"/>
              <a:t>lost</a:t>
            </a:r>
            <a:r>
              <a:rPr lang="fr-FR" sz="1400" dirty="0" smtClean="0"/>
              <a:t>. 		</a:t>
            </a:r>
            <a:r>
              <a:rPr lang="fr-FR" sz="1400" dirty="0" err="1" smtClean="0"/>
              <a:t>Dipole</a:t>
            </a:r>
            <a:r>
              <a:rPr lang="fr-FR" sz="1400" dirty="0" smtClean="0"/>
              <a:t> UXAMU1?? – 							UX8VV2T </a:t>
            </a:r>
            <a:r>
              <a:rPr lang="fr-FR" sz="1400" dirty="0" err="1" smtClean="0"/>
              <a:t>leak</a:t>
            </a:r>
            <a:r>
              <a:rPr lang="fr-FR" sz="1400" dirty="0" smtClean="0"/>
              <a:t> (</a:t>
            </a:r>
            <a:r>
              <a:rPr lang="fr-FR" sz="1400" dirty="0" err="1" smtClean="0"/>
              <a:t>replaced</a:t>
            </a:r>
            <a:r>
              <a:rPr lang="fr-FR" sz="1400" dirty="0" smtClean="0"/>
              <a:t> 14th </a:t>
            </a:r>
            <a:r>
              <a:rPr lang="fr-FR" sz="1400" dirty="0" err="1" smtClean="0"/>
              <a:t>may</a:t>
            </a:r>
            <a:r>
              <a:rPr lang="fr-FR" sz="1400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3813889" cy="701284"/>
          </a:xfrm>
        </p:spPr>
        <p:txBody>
          <a:bodyPr/>
          <a:lstStyle/>
          <a:p>
            <a:r>
              <a:rPr lang="de-DE" i="1" dirty="0" err="1" smtClean="0"/>
              <a:t>Preconditons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endParaRPr lang="fr-DE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898105" y="4914483"/>
            <a:ext cx="13796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11th </a:t>
            </a:r>
            <a:r>
              <a:rPr lang="de-DE" dirty="0" err="1" smtClean="0"/>
              <a:t>and</a:t>
            </a:r>
            <a:r>
              <a:rPr lang="de-DE" dirty="0" smtClean="0"/>
              <a:t> 12th </a:t>
            </a:r>
            <a:r>
              <a:rPr lang="de-DE" dirty="0" err="1" smtClean="0"/>
              <a:t>July</a:t>
            </a:r>
            <a:r>
              <a:rPr lang="de-DE" dirty="0" smtClean="0"/>
              <a:t> 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17" y="3441479"/>
            <a:ext cx="1858562" cy="13939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741994" y="4319872"/>
            <a:ext cx="1631744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EH Caves, </a:t>
            </a:r>
            <a:r>
              <a:rPr lang="de-DE" sz="800" dirty="0" err="1" smtClean="0"/>
              <a:t>locked</a:t>
            </a:r>
            <a:r>
              <a:rPr lang="de-DE" sz="800" dirty="0" smtClean="0"/>
              <a:t>, </a:t>
            </a:r>
            <a:r>
              <a:rPr lang="de-DE" sz="800" dirty="0" err="1" smtClean="0"/>
              <a:t>regulations</a:t>
            </a:r>
            <a:endParaRPr lang="de-DE" sz="8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8267072" y="2333423"/>
            <a:ext cx="98723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A2QS105+106 out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operation</a:t>
            </a:r>
            <a:endParaRPr lang="de-DE" sz="8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8441426" y="3102924"/>
            <a:ext cx="81288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UXADS1HL </a:t>
            </a:r>
            <a:r>
              <a:rPr lang="de-DE" sz="800" dirty="0" err="1" smtClean="0"/>
              <a:t>water</a:t>
            </a:r>
            <a:r>
              <a:rPr lang="de-DE" sz="800" dirty="0" smtClean="0"/>
              <a:t> </a:t>
            </a:r>
            <a:r>
              <a:rPr lang="de-DE" sz="800" dirty="0" err="1" smtClean="0"/>
              <a:t>loss</a:t>
            </a:r>
            <a:endParaRPr lang="de-DE" sz="8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73980" y="3089161"/>
            <a:ext cx="1443895" cy="1082921"/>
          </a:xfrm>
          <a:prstGeom prst="rect">
            <a:avLst/>
          </a:prstGeom>
        </p:spPr>
      </p:pic>
      <p:pic>
        <p:nvPicPr>
          <p:cNvPr id="15" name="Inhaltsplatzhalte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44" y="1827966"/>
            <a:ext cx="2092861" cy="170703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17" y="939501"/>
            <a:ext cx="1858562" cy="13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Beam time was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carefully</a:t>
            </a:r>
            <a:r>
              <a:rPr lang="de-DE" dirty="0" smtClean="0"/>
              <a:t>!</a:t>
            </a:r>
          </a:p>
          <a:p>
            <a:r>
              <a:rPr lang="de-DE" dirty="0" smtClean="0"/>
              <a:t>Hardware </a:t>
            </a:r>
            <a:r>
              <a:rPr lang="de-DE" dirty="0" err="1" smtClean="0"/>
              <a:t>failures</a:t>
            </a:r>
            <a:r>
              <a:rPr lang="de-DE" dirty="0" smtClean="0"/>
              <a:t>, …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– minor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–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–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repaired</a:t>
            </a:r>
            <a:r>
              <a:rPr lang="de-DE" dirty="0" smtClean="0"/>
              <a:t> in </a:t>
            </a:r>
            <a:r>
              <a:rPr lang="de-DE" dirty="0" err="1" smtClean="0"/>
              <a:t>short</a:t>
            </a:r>
            <a:r>
              <a:rPr lang="de-DE" dirty="0" smtClean="0"/>
              <a:t> time</a:t>
            </a:r>
            <a:endParaRPr lang="de-DE" dirty="0"/>
          </a:p>
          <a:p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RF </a:t>
            </a:r>
            <a:r>
              <a:rPr lang="de-DE" dirty="0" err="1" smtClean="0"/>
              <a:t>department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9712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7h Beam Time Retreat </a:t>
            </a:r>
            <a:r>
              <a:rPr lang="en-US" dirty="0"/>
              <a:t>| Hartmut Vormann </a:t>
            </a:r>
            <a:r>
              <a:rPr lang="en-US" dirty="0" smtClean="0"/>
              <a:t>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2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UN5QT4, </a:t>
            </a:r>
            <a:r>
              <a:rPr lang="fr-FR" dirty="0" err="1" smtClean="0"/>
              <a:t>spare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art in production, </a:t>
            </a:r>
          </a:p>
          <a:p>
            <a:pPr lvl="1"/>
            <a:r>
              <a:rPr lang="fr-FR" dirty="0" err="1" smtClean="0"/>
              <a:t>Dec</a:t>
            </a:r>
            <a:r>
              <a:rPr lang="fr-FR" dirty="0" smtClean="0"/>
              <a:t>. 2024 </a:t>
            </a:r>
            <a:r>
              <a:rPr lang="fr-FR" dirty="0" err="1" smtClean="0"/>
              <a:t>delivery</a:t>
            </a:r>
            <a:r>
              <a:rPr lang="fr-FR" dirty="0" smtClean="0"/>
              <a:t> date (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copper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), </a:t>
            </a:r>
          </a:p>
          <a:p>
            <a:pPr lvl="1"/>
            <a:r>
              <a:rPr lang="fr-FR" dirty="0" err="1" smtClean="0"/>
              <a:t>Feb</a:t>
            </a:r>
            <a:r>
              <a:rPr lang="fr-FR" dirty="0" smtClean="0"/>
              <a:t>. 2025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48Ca10+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defective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QT4 (test!). </a:t>
            </a:r>
          </a:p>
          <a:p>
            <a:pPr lvl="1"/>
            <a:r>
              <a:rPr lang="fr-FR" dirty="0" err="1" smtClean="0"/>
              <a:t>Then</a:t>
            </a:r>
            <a:r>
              <a:rPr lang="fr-FR" dirty="0" smtClean="0"/>
              <a:t> replacement if </a:t>
            </a:r>
            <a:r>
              <a:rPr lang="fr-FR" dirty="0" err="1" smtClean="0"/>
              <a:t>resonable</a:t>
            </a:r>
            <a:r>
              <a:rPr lang="fr-FR" dirty="0" smtClean="0"/>
              <a:t>/</a:t>
            </a:r>
            <a:r>
              <a:rPr lang="fr-FR" dirty="0" err="1" smtClean="0"/>
              <a:t>necessary</a:t>
            </a:r>
            <a:r>
              <a:rPr lang="fr-FR" dirty="0" smtClean="0"/>
              <a:t>.</a:t>
            </a:r>
          </a:p>
          <a:p>
            <a:r>
              <a:rPr lang="fr-FR" dirty="0" smtClean="0"/>
              <a:t>EH </a:t>
            </a:r>
            <a:r>
              <a:rPr lang="fr-FR" dirty="0" err="1" smtClean="0"/>
              <a:t>dipole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r>
              <a:rPr lang="fr-FR" dirty="0" smtClean="0"/>
              <a:t>..</a:t>
            </a:r>
          </a:p>
          <a:p>
            <a:r>
              <a:rPr lang="fr-FR" dirty="0" smtClean="0"/>
              <a:t>new power supplies UL/UR </a:t>
            </a:r>
            <a:r>
              <a:rPr lang="fr-FR" dirty="0" err="1" smtClean="0"/>
              <a:t>quadrupoles</a:t>
            </a:r>
            <a:r>
              <a:rPr lang="fr-FR" dirty="0" smtClean="0"/>
              <a:t>?? </a:t>
            </a:r>
            <a:r>
              <a:rPr lang="fr-FR" dirty="0" err="1" smtClean="0"/>
              <a:t>delivery</a:t>
            </a:r>
            <a:r>
              <a:rPr lang="fr-FR" dirty="0" smtClean="0"/>
              <a:t>…</a:t>
            </a:r>
          </a:p>
          <a:p>
            <a:r>
              <a:rPr lang="fr-FR" dirty="0" err="1" smtClean="0"/>
              <a:t>Gas</a:t>
            </a:r>
            <a:r>
              <a:rPr lang="fr-FR" dirty="0" smtClean="0"/>
              <a:t> stripper </a:t>
            </a:r>
            <a:r>
              <a:rPr lang="fr-FR" dirty="0" err="1" smtClean="0"/>
              <a:t>pulsed</a:t>
            </a:r>
            <a:r>
              <a:rPr lang="fr-FR" dirty="0" smtClean="0"/>
              <a:t> (valves…) or not </a:t>
            </a:r>
            <a:r>
              <a:rPr lang="fr-FR" dirty="0" err="1" smtClean="0"/>
              <a:t>pulsed</a:t>
            </a:r>
            <a:r>
              <a:rPr lang="fr-FR" dirty="0" smtClean="0"/>
              <a:t>? </a:t>
            </a:r>
            <a:r>
              <a:rPr lang="fr-FR" sz="1400" dirty="0" smtClean="0"/>
              <a:t>(Uranium </a:t>
            </a:r>
            <a:r>
              <a:rPr lang="fr-FR" sz="1400" dirty="0" err="1" smtClean="0"/>
              <a:t>efficiency</a:t>
            </a:r>
            <a:r>
              <a:rPr lang="fr-FR" sz="1400" dirty="0" smtClean="0"/>
              <a:t>!)</a:t>
            </a:r>
          </a:p>
          <a:p>
            <a:r>
              <a:rPr lang="fr-FR" baseline="30000" dirty="0" smtClean="0"/>
              <a:t>54</a:t>
            </a:r>
            <a:r>
              <a:rPr lang="fr-FR" dirty="0" smtClean="0"/>
              <a:t>Chrome </a:t>
            </a:r>
            <a:r>
              <a:rPr lang="fr-FR" dirty="0" err="1" smtClean="0"/>
              <a:t>from</a:t>
            </a:r>
            <a:r>
              <a:rPr lang="fr-FR" dirty="0" smtClean="0"/>
              <a:t> PIG or ECR? (</a:t>
            </a:r>
            <a:r>
              <a:rPr lang="fr-FR" baseline="30000" dirty="0" smtClean="0"/>
              <a:t>54</a:t>
            </a:r>
            <a:r>
              <a:rPr lang="fr-FR" dirty="0" smtClean="0"/>
              <a:t>Cr</a:t>
            </a:r>
            <a:r>
              <a:rPr lang="fr-FR" baseline="30000" dirty="0" smtClean="0"/>
              <a:t>2+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A2DR105 </a:t>
            </a:r>
            <a:r>
              <a:rPr lang="fr-FR" dirty="0" err="1" smtClean="0"/>
              <a:t>replaced</a:t>
            </a:r>
            <a:r>
              <a:rPr lang="fr-FR" dirty="0" smtClean="0"/>
              <a:t>? (If QS105+106 in </a:t>
            </a:r>
            <a:r>
              <a:rPr lang="fr-FR" dirty="0" err="1" smtClean="0"/>
              <a:t>operation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all QS in </a:t>
            </a:r>
            <a:r>
              <a:rPr lang="fr-FR" dirty="0" err="1" smtClean="0"/>
              <a:t>operation</a:t>
            </a:r>
            <a:r>
              <a:rPr lang="fr-FR" dirty="0" smtClean="0"/>
              <a:t>.)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Outlook </a:t>
            </a:r>
            <a:r>
              <a:rPr lang="de-DE" dirty="0" err="1" smtClean="0"/>
              <a:t>to</a:t>
            </a:r>
            <a:r>
              <a:rPr lang="de-DE" dirty="0" smtClean="0"/>
              <a:t> 2025</a:t>
            </a:r>
            <a:endParaRPr lang="fr-DE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3707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"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6884" y="4199310"/>
            <a:ext cx="6071291" cy="701284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Thank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attention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endParaRPr lang="fr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54" y="1087438"/>
            <a:ext cx="4509591" cy="36782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5073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28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Cables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in EH </a:t>
            </a:r>
            <a:r>
              <a:rPr lang="de-DE" dirty="0" err="1" smtClean="0"/>
              <a:t>new</a:t>
            </a:r>
            <a:r>
              <a:rPr lang="de-DE" dirty="0" smtClean="0"/>
              <a:t>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removal</a:t>
            </a:r>
            <a:endParaRPr lang="de-DE" dirty="0" smtClean="0"/>
          </a:p>
          <a:p>
            <a:r>
              <a:rPr lang="de-DE" dirty="0" err="1" smtClean="0"/>
              <a:t>Farady</a:t>
            </a:r>
            <a:r>
              <a:rPr lang="de-DE" dirty="0" smtClean="0"/>
              <a:t> Cup TK7DC3 (</a:t>
            </a:r>
            <a:r>
              <a:rPr lang="de-DE" dirty="0" err="1" smtClean="0"/>
              <a:t>leak</a:t>
            </a:r>
            <a:r>
              <a:rPr lang="de-DE" dirty="0" smtClean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20th </a:t>
            </a:r>
            <a:r>
              <a:rPr lang="de-DE" dirty="0" err="1" smtClean="0"/>
              <a:t>October</a:t>
            </a:r>
            <a:r>
              <a:rPr lang="de-DE" dirty="0" smtClean="0"/>
              <a:t> 2023 (Spare </a:t>
            </a:r>
            <a:r>
              <a:rPr lang="de-DE" dirty="0" err="1" smtClean="0"/>
              <a:t>by</a:t>
            </a:r>
            <a:r>
              <a:rPr lang="de-DE" dirty="0" smtClean="0"/>
              <a:t> BEA)</a:t>
            </a:r>
          </a:p>
          <a:p>
            <a:r>
              <a:rPr lang="de-DE" dirty="0" err="1"/>
              <a:t>Farady</a:t>
            </a:r>
            <a:r>
              <a:rPr lang="de-DE" dirty="0"/>
              <a:t> Cup </a:t>
            </a:r>
            <a:r>
              <a:rPr lang="de-DE" dirty="0" smtClean="0"/>
              <a:t>TK4DC3 </a:t>
            </a:r>
            <a:r>
              <a:rPr lang="de-DE" dirty="0"/>
              <a:t>(</a:t>
            </a:r>
            <a:r>
              <a:rPr lang="de-DE" dirty="0" err="1" smtClean="0"/>
              <a:t>leak</a:t>
            </a:r>
            <a:r>
              <a:rPr lang="de-DE" dirty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18th </a:t>
            </a:r>
            <a:r>
              <a:rPr lang="de-DE" dirty="0" err="1"/>
              <a:t>October</a:t>
            </a:r>
            <a:r>
              <a:rPr lang="de-DE" dirty="0"/>
              <a:t> 2023 (Spare </a:t>
            </a:r>
            <a:r>
              <a:rPr lang="de-DE" dirty="0" err="1"/>
              <a:t>by</a:t>
            </a:r>
            <a:r>
              <a:rPr lang="de-DE" dirty="0"/>
              <a:t> BEA)</a:t>
            </a:r>
          </a:p>
          <a:p>
            <a:r>
              <a:rPr lang="de-DE" dirty="0" smtClean="0"/>
              <a:t>UT2MUX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September 2023</a:t>
            </a:r>
          </a:p>
          <a:p>
            <a:r>
              <a:rPr lang="de-DE" dirty="0" smtClean="0"/>
              <a:t>URMU1/ULMU1 </a:t>
            </a:r>
            <a:r>
              <a:rPr lang="de-DE" dirty="0" err="1" smtClean="0"/>
              <a:t>new</a:t>
            </a:r>
            <a:r>
              <a:rPr lang="de-DE" dirty="0" smtClean="0"/>
              <a:t> PS </a:t>
            </a:r>
            <a:r>
              <a:rPr lang="de-DE" dirty="0" err="1" smtClean="0"/>
              <a:t>installed</a:t>
            </a:r>
            <a:r>
              <a:rPr lang="de-DE" dirty="0"/>
              <a:t> </a:t>
            </a:r>
            <a:r>
              <a:rPr lang="de-DE" dirty="0" smtClean="0"/>
              <a:t>																			15th </a:t>
            </a:r>
            <a:r>
              <a:rPr lang="de-DE" dirty="0" err="1" smtClean="0"/>
              <a:t>January</a:t>
            </a:r>
            <a:r>
              <a:rPr lang="de-DE" dirty="0" smtClean="0"/>
              <a:t> 2024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8534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Shutdown 2023</a:t>
            </a:r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41" y="2453832"/>
            <a:ext cx="3274617" cy="24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6071291" cy="4075953"/>
          </a:xfrm>
        </p:spPr>
        <p:txBody>
          <a:bodyPr/>
          <a:lstStyle/>
          <a:p>
            <a:r>
              <a:rPr lang="de-DE" dirty="0" err="1" smtClean="0"/>
              <a:t>February</a:t>
            </a:r>
            <a:endParaRPr lang="de-DE" dirty="0"/>
          </a:p>
          <a:p>
            <a:pPr lvl="1"/>
            <a:r>
              <a:rPr lang="de-DE" dirty="0" smtClean="0"/>
              <a:t>Carbon </a:t>
            </a:r>
            <a:r>
              <a:rPr lang="de-DE" dirty="0" err="1" smtClean="0"/>
              <a:t>from</a:t>
            </a:r>
            <a:r>
              <a:rPr lang="de-DE" dirty="0" smtClean="0"/>
              <a:t> CH3, </a:t>
            </a:r>
            <a:r>
              <a:rPr lang="de-DE" dirty="0" err="1" smtClean="0"/>
              <a:t>Titanium</a:t>
            </a:r>
            <a:r>
              <a:rPr lang="de-DE" dirty="0" smtClean="0"/>
              <a:t>, Argon/ECR, Oxygen</a:t>
            </a:r>
          </a:p>
          <a:p>
            <a:r>
              <a:rPr lang="de-DE" dirty="0" smtClean="0"/>
              <a:t>March</a:t>
            </a:r>
          </a:p>
          <a:p>
            <a:pPr lvl="1"/>
            <a:r>
              <a:rPr lang="de-DE" dirty="0" smtClean="0"/>
              <a:t>Gold </a:t>
            </a:r>
            <a:r>
              <a:rPr lang="de-DE" dirty="0" err="1" smtClean="0"/>
              <a:t>from</a:t>
            </a:r>
            <a:r>
              <a:rPr lang="de-DE" dirty="0" smtClean="0"/>
              <a:t> PIG </a:t>
            </a:r>
            <a:r>
              <a:rPr lang="de-DE" dirty="0"/>
              <a:t>(25 Hz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MeVVa</a:t>
            </a:r>
            <a:r>
              <a:rPr lang="de-DE" dirty="0" smtClean="0"/>
              <a:t>,</a:t>
            </a:r>
          </a:p>
          <a:p>
            <a:pPr lvl="1"/>
            <a:r>
              <a:rPr lang="de-DE" dirty="0" err="1" smtClean="0"/>
              <a:t>Easter</a:t>
            </a:r>
            <a:r>
              <a:rPr lang="de-DE" dirty="0" smtClean="0"/>
              <a:t>-Service </a:t>
            </a:r>
            <a:r>
              <a:rPr lang="de-DE" dirty="0" err="1" smtClean="0"/>
              <a:t>Period</a:t>
            </a:r>
            <a:endParaRPr lang="de-DE" dirty="0" smtClean="0"/>
          </a:p>
          <a:p>
            <a:r>
              <a:rPr lang="de-DE" dirty="0" smtClean="0"/>
              <a:t>April</a:t>
            </a:r>
          </a:p>
          <a:p>
            <a:pPr lvl="1"/>
            <a:r>
              <a:rPr lang="de-DE" dirty="0" smtClean="0"/>
              <a:t>Iron PIG, Argon/ECR (36Ar HITRAP), Erbium (</a:t>
            </a:r>
            <a:r>
              <a:rPr lang="de-DE" dirty="0" err="1" smtClean="0"/>
              <a:t>new</a:t>
            </a:r>
            <a:r>
              <a:rPr lang="de-DE" dirty="0" smtClean="0"/>
              <a:t>!) HFS</a:t>
            </a:r>
          </a:p>
          <a:p>
            <a:pPr lvl="1"/>
            <a:r>
              <a:rPr lang="de-DE" dirty="0" smtClean="0"/>
              <a:t>Argon </a:t>
            </a:r>
            <a:r>
              <a:rPr lang="de-DE" dirty="0" err="1" smtClean="0"/>
              <a:t>Machine</a:t>
            </a:r>
            <a:r>
              <a:rPr lang="de-DE" dirty="0" smtClean="0"/>
              <a:t> Experiments</a:t>
            </a:r>
          </a:p>
          <a:p>
            <a:r>
              <a:rPr lang="de-DE" dirty="0" smtClean="0"/>
              <a:t>May</a:t>
            </a:r>
          </a:p>
          <a:p>
            <a:pPr lvl="1"/>
            <a:r>
              <a:rPr lang="de-DE" dirty="0" smtClean="0"/>
              <a:t>Nickel/VARIS, Chrome PIG (52Cr, not 54Cr ECR), </a:t>
            </a:r>
            <a:r>
              <a:rPr lang="de-DE" dirty="0" err="1" smtClean="0"/>
              <a:t>Molybdenum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!)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endParaRPr lang="de-DE" dirty="0" smtClean="0"/>
          </a:p>
          <a:p>
            <a:r>
              <a:rPr lang="de-DE" dirty="0" smtClean="0"/>
              <a:t>June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r>
              <a:rPr lang="de-DE" dirty="0" smtClean="0"/>
              <a:t> (H2 </a:t>
            </a:r>
            <a:r>
              <a:rPr lang="de-DE" dirty="0" err="1" smtClean="0"/>
              <a:t>gasstripper</a:t>
            </a:r>
            <a:r>
              <a:rPr lang="de-DE" dirty="0" smtClean="0"/>
              <a:t>), Argon </a:t>
            </a:r>
            <a:r>
              <a:rPr lang="de-DE" dirty="0" err="1" smtClean="0"/>
              <a:t>for</a:t>
            </a:r>
            <a:r>
              <a:rPr lang="de-DE" dirty="0" smtClean="0"/>
              <a:t> UCW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071291" cy="568618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- </a:t>
            </a:r>
            <a:r>
              <a:rPr lang="de-DE" dirty="0" err="1" smtClean="0"/>
              <a:t>main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39972" y="998071"/>
            <a:ext cx="2496451" cy="39087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b="1" dirty="0"/>
              <a:t>Feb-15 Alvarez A4 pulse </a:t>
            </a:r>
            <a:r>
              <a:rPr lang="de-DE" sz="800" b="1" dirty="0" err="1" smtClean="0"/>
              <a:t>length</a:t>
            </a:r>
            <a:r>
              <a:rPr lang="de-DE" sz="800" b="1" dirty="0" smtClean="0"/>
              <a:t>               9 h </a:t>
            </a:r>
          </a:p>
          <a:p>
            <a:r>
              <a:rPr lang="de-DE" sz="800" b="1" dirty="0" smtClean="0"/>
              <a:t>	(X6, </a:t>
            </a:r>
            <a:r>
              <a:rPr lang="de-DE" sz="800" b="1" dirty="0" err="1" smtClean="0"/>
              <a:t>solved</a:t>
            </a:r>
            <a:r>
              <a:rPr lang="de-DE" sz="800" b="1" dirty="0" smtClean="0"/>
              <a:t> </a:t>
            </a:r>
            <a:r>
              <a:rPr lang="de-DE" sz="800" b="1" dirty="0"/>
              <a:t>April </a:t>
            </a:r>
            <a:r>
              <a:rPr lang="de-DE" sz="800" b="1" dirty="0" smtClean="0"/>
              <a:t>3rd)</a:t>
            </a:r>
          </a:p>
          <a:p>
            <a:r>
              <a:rPr lang="de-DE" sz="800" b="1" dirty="0" smtClean="0"/>
              <a:t>Feb-22 EH Septa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           24h </a:t>
            </a:r>
          </a:p>
          <a:p>
            <a:r>
              <a:rPr lang="de-DE" sz="800" b="1" dirty="0"/>
              <a:t>	</a:t>
            </a:r>
            <a:r>
              <a:rPr lang="de-DE" sz="800" b="1" dirty="0" smtClean="0"/>
              <a:t>(X8, </a:t>
            </a:r>
            <a:r>
              <a:rPr lang="de-DE" sz="800" b="1" dirty="0" err="1" smtClean="0"/>
              <a:t>replaced</a:t>
            </a:r>
            <a:r>
              <a:rPr lang="de-DE" sz="800" b="1" dirty="0" smtClean="0"/>
              <a:t> Mar-28</a:t>
            </a:r>
            <a:r>
              <a:rPr lang="de-DE" sz="800" dirty="0" smtClean="0"/>
              <a:t>)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Feb-28 A4 </a:t>
            </a:r>
            <a:r>
              <a:rPr lang="de-DE" sz="800" b="1" dirty="0" err="1" smtClean="0"/>
              <a:t>instable</a:t>
            </a:r>
            <a:r>
              <a:rPr lang="de-DE" sz="800" b="1" dirty="0" smtClean="0"/>
              <a:t>                                   15h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Mar-18 EH Dipole PS UXAMU1                31h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PS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(X0)</a:t>
            </a:r>
          </a:p>
          <a:p>
            <a:pPr algn="l"/>
            <a:endParaRPr lang="de-DE" sz="800" b="1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Apr-18 A2A </a:t>
            </a:r>
            <a:r>
              <a:rPr lang="de-DE" sz="800" b="1" dirty="0"/>
              <a:t>S</a:t>
            </a:r>
            <a:r>
              <a:rPr lang="de-DE" sz="800" b="1" dirty="0" smtClean="0"/>
              <a:t>hortcut Transmitter            30 h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Apr-19/20 36Ar beam </a:t>
            </a:r>
            <a:r>
              <a:rPr lang="de-DE" sz="800" b="1" dirty="0" err="1" smtClean="0"/>
              <a:t>jitter</a:t>
            </a:r>
            <a:r>
              <a:rPr lang="de-DE" sz="800" b="1" dirty="0" smtClean="0"/>
              <a:t> at </a:t>
            </a:r>
            <a:r>
              <a:rPr lang="de-DE" sz="800" b="1" dirty="0" err="1" smtClean="0"/>
              <a:t>Tkend</a:t>
            </a:r>
            <a:r>
              <a:rPr lang="de-DE" sz="800" b="1" dirty="0" smtClean="0"/>
              <a:t>        15h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(QD11/Erbium )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May-8 beam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 X8, </a:t>
            </a:r>
            <a:r>
              <a:rPr lang="de-DE" sz="800" b="1" dirty="0" err="1" smtClean="0"/>
              <a:t>exp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valve</a:t>
            </a:r>
            <a:r>
              <a:rPr lang="de-DE" sz="800" b="1" dirty="0" smtClean="0"/>
              <a:t>, 	    23h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May-31 TK4QD31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, KS01 off    14h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Jun-11 IH1 </a:t>
            </a:r>
            <a:r>
              <a:rPr lang="de-DE" sz="800" b="1" dirty="0" err="1" smtClean="0"/>
              <a:t>tube</a:t>
            </a:r>
            <a:r>
              <a:rPr lang="de-DE" sz="800" b="1" dirty="0" smtClean="0"/>
              <a:t> socket </a:t>
            </a:r>
            <a:r>
              <a:rPr lang="de-DE" sz="800" b="1" dirty="0" err="1" smtClean="0"/>
              <a:t>shortcut</a:t>
            </a:r>
            <a:r>
              <a:rPr lang="de-DE" sz="800" b="1" dirty="0"/>
              <a:t> </a:t>
            </a:r>
            <a:r>
              <a:rPr lang="de-DE" sz="800" b="1" dirty="0" smtClean="0"/>
              <a:t>             12 h</a:t>
            </a:r>
          </a:p>
        </p:txBody>
      </p:sp>
      <p:sp>
        <p:nvSpPr>
          <p:cNvPr id="8" name="Rechteck 7"/>
          <p:cNvSpPr/>
          <p:nvPr/>
        </p:nvSpPr>
        <p:spPr>
          <a:xfrm>
            <a:off x="5772075" y="998071"/>
            <a:ext cx="759012" cy="391641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775063" y="2932069"/>
            <a:ext cx="753115" cy="1393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69085" y="2080103"/>
            <a:ext cx="753115" cy="13733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775063" y="1207247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77972" y="1284488"/>
            <a:ext cx="753115" cy="12939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780960" y="4239025"/>
            <a:ext cx="753115" cy="98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769087" y="4619925"/>
            <a:ext cx="753115" cy="7865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777972" y="1445721"/>
            <a:ext cx="753115" cy="6409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777972" y="3096100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775063" y="3639691"/>
            <a:ext cx="753115" cy="1262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8676953" cy="4029965"/>
          </a:xfrm>
        </p:spPr>
        <p:txBody>
          <a:bodyPr/>
          <a:lstStyle/>
          <a:p>
            <a:r>
              <a:rPr lang="de-DE" sz="1200" dirty="0" err="1" smtClean="0"/>
              <a:t>February</a:t>
            </a:r>
            <a:endParaRPr lang="de-DE" sz="1200" dirty="0"/>
          </a:p>
          <a:p>
            <a:pPr lvl="1"/>
            <a:r>
              <a:rPr lang="de-DE" sz="1200" b="1" dirty="0" smtClean="0"/>
              <a:t>Carbon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CH3 (1 mA@UH1, </a:t>
            </a:r>
            <a:r>
              <a:rPr lang="de-DE" sz="1200" b="1" dirty="0" smtClean="0"/>
              <a:t>0.4 mA 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4+/6+</a:t>
            </a:r>
            <a:r>
              <a:rPr lang="de-DE" sz="1200" dirty="0" smtClean="0"/>
              <a:t>@TK7), </a:t>
            </a:r>
            <a:r>
              <a:rPr lang="de-DE" sz="1200" b="1" dirty="0" err="1" smtClean="0"/>
              <a:t>Titanium</a:t>
            </a:r>
            <a:r>
              <a:rPr lang="de-DE" sz="1200" dirty="0" smtClean="0"/>
              <a:t> (35 µA@UH1, </a:t>
            </a:r>
            <a:r>
              <a:rPr lang="de-DE" sz="1200" b="1" dirty="0" smtClean="0"/>
              <a:t>40 µA</a:t>
            </a:r>
            <a:r>
              <a:rPr lang="de-DE" sz="1200" dirty="0" smtClean="0"/>
              <a:t>@Y7), 				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(130µA@UN3, 12 µA@X6,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</a:t>
            </a:r>
            <a:r>
              <a:rPr lang="de-DE" sz="1200" b="1" dirty="0" smtClean="0"/>
              <a:t>Oxygen</a:t>
            </a:r>
            <a:r>
              <a:rPr lang="de-DE" sz="1200" dirty="0" smtClean="0"/>
              <a:t> (3 mA@UH1, </a:t>
            </a:r>
            <a:r>
              <a:rPr lang="de-DE" sz="1200" b="1" dirty="0" smtClean="0"/>
              <a:t>1.7 mA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March</a:t>
            </a:r>
          </a:p>
          <a:p>
            <a:pPr lvl="1"/>
            <a:r>
              <a:rPr lang="de-DE" sz="1200" b="1" dirty="0" smtClean="0"/>
              <a:t>Gold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b="1" dirty="0" smtClean="0"/>
              <a:t>PIG</a:t>
            </a:r>
            <a:r>
              <a:rPr lang="de-DE" sz="1200" dirty="0" smtClean="0"/>
              <a:t> </a:t>
            </a:r>
            <a:r>
              <a:rPr lang="de-DE" sz="1200" dirty="0"/>
              <a:t>(</a:t>
            </a:r>
            <a:r>
              <a:rPr lang="de-DE" sz="1200" dirty="0" smtClean="0"/>
              <a:t>25 Hz, 20-</a:t>
            </a:r>
            <a:r>
              <a:rPr lang="de-DE" sz="1200" b="1" dirty="0" smtClean="0"/>
              <a:t>40 µA</a:t>
            </a:r>
            <a:r>
              <a:rPr lang="de-DE" sz="1200" dirty="0" smtClean="0"/>
              <a:t>@UH1/UT1, </a:t>
            </a:r>
            <a:r>
              <a:rPr lang="de-DE" sz="1200" dirty="0" err="1" smtClean="0"/>
              <a:t>source</a:t>
            </a:r>
            <a:r>
              <a:rPr lang="de-DE" sz="1200" dirty="0" smtClean="0"/>
              <a:t> piano, </a:t>
            </a:r>
            <a:r>
              <a:rPr lang="de-DE" sz="1200" dirty="0" err="1" smtClean="0"/>
              <a:t>Exp</a:t>
            </a:r>
            <a:r>
              <a:rPr lang="de-DE" sz="1200" dirty="0" smtClean="0"/>
              <a:t>.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 5 µA)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								 </a:t>
            </a:r>
            <a:r>
              <a:rPr lang="de-DE" sz="1200" b="1" dirty="0" err="1" smtClean="0"/>
              <a:t>MeVVa</a:t>
            </a:r>
            <a:r>
              <a:rPr lang="de-DE" sz="1200" dirty="0" smtClean="0"/>
              <a:t> (3 mA@UH1, 200/</a:t>
            </a:r>
            <a:r>
              <a:rPr lang="de-DE" sz="1200" b="1" dirty="0" smtClean="0"/>
              <a:t>400µA</a:t>
            </a:r>
            <a:r>
              <a:rPr lang="de-DE" sz="1200" dirty="0" smtClean="0"/>
              <a:t>@TK7),</a:t>
            </a:r>
          </a:p>
          <a:p>
            <a:pPr lvl="1"/>
            <a:r>
              <a:rPr lang="de-DE" sz="1200" dirty="0" err="1" smtClean="0"/>
              <a:t>Easter</a:t>
            </a:r>
            <a:r>
              <a:rPr lang="de-DE" sz="1200" dirty="0" smtClean="0"/>
              <a:t> - Service </a:t>
            </a:r>
            <a:r>
              <a:rPr lang="de-DE" sz="1200" dirty="0" err="1" smtClean="0"/>
              <a:t>Period</a:t>
            </a:r>
            <a:endParaRPr lang="de-DE" sz="1200" dirty="0" smtClean="0"/>
          </a:p>
          <a:p>
            <a:r>
              <a:rPr lang="de-DE" sz="1200" dirty="0" smtClean="0"/>
              <a:t>April</a:t>
            </a:r>
          </a:p>
          <a:p>
            <a:pPr lvl="1"/>
            <a:r>
              <a:rPr lang="de-DE" sz="1200" b="1" dirty="0" smtClean="0"/>
              <a:t>Iron</a:t>
            </a:r>
            <a:r>
              <a:rPr lang="de-DE" sz="1200" dirty="0" smtClean="0"/>
              <a:t> PIG (120 µA@UH1, </a:t>
            </a:r>
            <a:r>
              <a:rPr lang="de-DE" sz="1200" b="1" dirty="0" smtClean="0"/>
              <a:t>50 µA</a:t>
            </a:r>
            <a:r>
              <a:rPr lang="de-DE" sz="1200" dirty="0" smtClean="0"/>
              <a:t>@UT1), 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(36Ar HITRAP, 120 µA@UN3, 40µA@X6), 				</a:t>
            </a:r>
            <a:r>
              <a:rPr lang="de-DE" sz="1200" b="1" dirty="0" smtClean="0"/>
              <a:t>Erbium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FF0000"/>
                </a:solidFill>
              </a:rPr>
              <a:t>new</a:t>
            </a:r>
            <a:r>
              <a:rPr lang="de-DE" sz="1200" b="1" dirty="0" smtClean="0">
                <a:solidFill>
                  <a:srgbClr val="FF000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it-IT" sz="1200" dirty="0"/>
              <a:t>170Er3+, 23+ </a:t>
            </a:r>
            <a:r>
              <a:rPr lang="it-IT" sz="1200" dirty="0" err="1"/>
              <a:t>Alv</a:t>
            </a:r>
            <a:r>
              <a:rPr lang="it-IT" sz="1200" dirty="0"/>
              <a:t>, 57+ </a:t>
            </a:r>
            <a:r>
              <a:rPr lang="it-IT" sz="1200" dirty="0" smtClean="0"/>
              <a:t>TK; </a:t>
            </a:r>
            <a:r>
              <a:rPr lang="it-IT" sz="1200" dirty="0"/>
              <a:t>1 </a:t>
            </a:r>
            <a:r>
              <a:rPr lang="it-IT" sz="1200" dirty="0" err="1"/>
              <a:t>mA</a:t>
            </a:r>
            <a:r>
              <a:rPr lang="it-IT" sz="1200" dirty="0"/>
              <a:t> UH1, 400-600 µA UH4, </a:t>
            </a:r>
            <a:r>
              <a:rPr lang="it-IT" sz="1200" b="1" dirty="0"/>
              <a:t>250 µA </a:t>
            </a:r>
            <a:r>
              <a:rPr lang="it-IT" sz="1200" dirty="0" smtClean="0"/>
              <a:t>TK7</a:t>
            </a:r>
            <a:r>
              <a:rPr lang="de-DE" sz="1200" dirty="0" smtClean="0"/>
              <a:t>) HFS</a:t>
            </a:r>
          </a:p>
          <a:p>
            <a:pPr lvl="1"/>
            <a:r>
              <a:rPr lang="de-DE" sz="1200" b="1" dirty="0" smtClean="0"/>
              <a:t>Argon</a:t>
            </a:r>
            <a:r>
              <a:rPr lang="de-DE" sz="1200" dirty="0" smtClean="0"/>
              <a:t> </a:t>
            </a:r>
            <a:r>
              <a:rPr lang="de-DE" sz="1200" dirty="0" err="1" smtClean="0"/>
              <a:t>Machine</a:t>
            </a:r>
            <a:r>
              <a:rPr lang="de-DE" sz="1200" dirty="0" smtClean="0"/>
              <a:t> Experiments (</a:t>
            </a:r>
            <a:r>
              <a:rPr lang="de-DE" sz="1200" b="1" dirty="0" smtClean="0"/>
              <a:t>4-5 mA 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May</a:t>
            </a:r>
          </a:p>
          <a:p>
            <a:pPr lvl="1"/>
            <a:r>
              <a:rPr lang="de-DE" sz="1200" b="1" dirty="0" smtClean="0"/>
              <a:t>Nickel</a:t>
            </a:r>
            <a:r>
              <a:rPr lang="de-DE" sz="1200" dirty="0" smtClean="0"/>
              <a:t>/VARIS (</a:t>
            </a:r>
            <a:r>
              <a:rPr lang="de-DE" sz="1200" b="1" dirty="0" smtClean="0"/>
              <a:t>3 mA </a:t>
            </a:r>
            <a:r>
              <a:rPr lang="de-DE" sz="1200" dirty="0" smtClean="0"/>
              <a:t>@UH1, 2 mA@UT1, 120 µA@TK7,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										</a:t>
            </a:r>
            <a:r>
              <a:rPr lang="de-DE" sz="1200" b="1" dirty="0" smtClean="0"/>
              <a:t>Chrome</a:t>
            </a:r>
            <a:r>
              <a:rPr lang="de-DE" sz="1200" dirty="0" smtClean="0"/>
              <a:t> PIG (</a:t>
            </a:r>
            <a:r>
              <a:rPr lang="de-DE" sz="1200" b="1" dirty="0" smtClean="0"/>
              <a:t>52Cr</a:t>
            </a:r>
            <a:r>
              <a:rPr lang="de-DE" sz="1200" dirty="0" smtClean="0"/>
              <a:t>, not 54Cr ECR --- 100µA@UL5DT8, 45-60/ </a:t>
            </a:r>
            <a:r>
              <a:rPr lang="de-DE" sz="1200" b="1" dirty="0" smtClean="0"/>
              <a:t>80 µA </a:t>
            </a:r>
            <a:r>
              <a:rPr lang="de-DE" sz="1200" dirty="0" smtClean="0"/>
              <a:t>@UX8DT3), 					</a:t>
            </a:r>
            <a:r>
              <a:rPr lang="de-DE" sz="1200" b="1" dirty="0" err="1" smtClean="0"/>
              <a:t>Molybdenum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FF0000"/>
                </a:solidFill>
              </a:rPr>
              <a:t>new</a:t>
            </a:r>
            <a:r>
              <a:rPr lang="de-DE" sz="1200" b="1" dirty="0" smtClean="0">
                <a:solidFill>
                  <a:srgbClr val="FF000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de-DE" sz="1200" b="1" dirty="0" smtClean="0"/>
              <a:t>400 µA </a:t>
            </a:r>
            <a:r>
              <a:rPr lang="de-DE" sz="1200" dirty="0" smtClean="0"/>
              <a:t>Mo</a:t>
            </a:r>
            <a:r>
              <a:rPr lang="de-DE" sz="1200" baseline="30000" dirty="0" smtClean="0"/>
              <a:t>3+</a:t>
            </a:r>
            <a:r>
              <a:rPr lang="de-DE" sz="1200" dirty="0" smtClean="0"/>
              <a:t>@UH1, 60 µA@TK7))</a:t>
            </a:r>
          </a:p>
          <a:p>
            <a:pPr lvl="1"/>
            <a:r>
              <a:rPr lang="de-DE" sz="1200" dirty="0" err="1" smtClean="0"/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endParaRPr lang="de-DE" sz="1200" dirty="0" smtClean="0"/>
          </a:p>
          <a:p>
            <a:r>
              <a:rPr lang="de-DE" sz="1200" dirty="0" smtClean="0"/>
              <a:t>June</a:t>
            </a:r>
          </a:p>
          <a:p>
            <a:pPr lvl="1"/>
            <a:r>
              <a:rPr lang="de-DE" sz="1200" b="1" dirty="0" err="1" smtClean="0"/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r>
              <a:rPr lang="de-DE" sz="1200" dirty="0" smtClean="0"/>
              <a:t> (</a:t>
            </a:r>
            <a:r>
              <a:rPr lang="de-DE" sz="1200" b="1" dirty="0" smtClean="0"/>
              <a:t>H2 </a:t>
            </a:r>
            <a:r>
              <a:rPr lang="de-DE" sz="1200" b="1" dirty="0" err="1" smtClean="0"/>
              <a:t>gasstripper</a:t>
            </a:r>
            <a:r>
              <a:rPr lang="de-DE" sz="1200" dirty="0" smtClean="0"/>
              <a:t>; 10 mA@UH1, 1.0/</a:t>
            </a:r>
            <a:r>
              <a:rPr lang="de-DE" sz="1200" b="1" dirty="0" smtClean="0"/>
              <a:t>3.5mA</a:t>
            </a:r>
            <a:r>
              <a:rPr lang="de-DE" sz="1200" dirty="0" smtClean="0"/>
              <a:t> </a:t>
            </a:r>
            <a:r>
              <a:rPr lang="de-DE" sz="1200" b="1" dirty="0" smtClean="0"/>
              <a:t>U</a:t>
            </a:r>
            <a:r>
              <a:rPr lang="de-DE" sz="1200" b="1" baseline="30000" dirty="0" smtClean="0"/>
              <a:t>73+</a:t>
            </a:r>
            <a:r>
              <a:rPr lang="de-DE" sz="1200" dirty="0" smtClean="0"/>
              <a:t>@TK7 – „</a:t>
            </a:r>
            <a:r>
              <a:rPr lang="de-DE" sz="1200" dirty="0" err="1" smtClean="0"/>
              <a:t>multi</a:t>
            </a:r>
            <a:r>
              <a:rPr lang="de-DE" sz="1200" dirty="0" smtClean="0"/>
              <a:t> </a:t>
            </a:r>
            <a:r>
              <a:rPr lang="de-DE" sz="1200" dirty="0" err="1" smtClean="0"/>
              <a:t>charge</a:t>
            </a:r>
            <a:r>
              <a:rPr lang="de-DE" sz="1200" dirty="0" smtClean="0"/>
              <a:t>“ beam), Argon </a:t>
            </a:r>
            <a:r>
              <a:rPr lang="de-DE" sz="1200" dirty="0" err="1" smtClean="0"/>
              <a:t>for</a:t>
            </a:r>
            <a:r>
              <a:rPr lang="de-DE" sz="1200" dirty="0" smtClean="0"/>
              <a:t> UCW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5324153" cy="568618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- </a:t>
            </a:r>
            <a:r>
              <a:rPr lang="de-DE" dirty="0" err="1" smtClean="0"/>
              <a:t>intensities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938306"/>
            <a:ext cx="8420176" cy="3827400"/>
          </a:xfrm>
        </p:spPr>
        <p:txBody>
          <a:bodyPr/>
          <a:lstStyle/>
          <a:p>
            <a:pPr lvl="0"/>
            <a:r>
              <a:rPr lang="fr-FR" sz="1200" dirty="0" smtClean="0"/>
              <a:t>9th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Interlock </a:t>
            </a:r>
            <a:r>
              <a:rPr lang="fr-FR" sz="1200" dirty="0" err="1" smtClean="0"/>
              <a:t>from</a:t>
            </a:r>
            <a:r>
              <a:rPr lang="fr-FR" sz="1200" dirty="0" smtClean="0"/>
              <a:t> ECR ion source </a:t>
            </a:r>
            <a:r>
              <a:rPr lang="fr-FR" sz="1200" dirty="0" err="1" smtClean="0"/>
              <a:t>microwave</a:t>
            </a:r>
            <a:r>
              <a:rPr lang="fr-FR" sz="1200" dirty="0" smtClean="0"/>
              <a:t> SPS</a:t>
            </a:r>
          </a:p>
          <a:p>
            <a:pPr lvl="0"/>
            <a:r>
              <a:rPr lang="fr-FR" sz="1200" dirty="0" smtClean="0"/>
              <a:t>16th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HSI-RFQ </a:t>
            </a:r>
            <a:r>
              <a:rPr lang="fr-FR" sz="1200" dirty="0" smtClean="0"/>
              <a:t>ignitron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, 3.5 </a:t>
            </a:r>
            <a:r>
              <a:rPr lang="fr-FR" sz="1200" dirty="0"/>
              <a:t>h.</a:t>
            </a:r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UT2MUX </a:t>
            </a:r>
            <a:r>
              <a:rPr lang="fr-FR" sz="1200" dirty="0" smtClean="0"/>
              <a:t>water </a:t>
            </a:r>
            <a:r>
              <a:rPr lang="fr-FR" sz="1200" dirty="0" err="1" smtClean="0"/>
              <a:t>loss</a:t>
            </a:r>
            <a:r>
              <a:rPr lang="fr-FR" sz="1200" dirty="0" smtClean="0"/>
              <a:t>, </a:t>
            </a:r>
            <a:r>
              <a:rPr lang="fr-FR" sz="1200" dirty="0" err="1" smtClean="0"/>
              <a:t>automatic</a:t>
            </a:r>
            <a:r>
              <a:rPr lang="fr-FR" sz="1200" dirty="0" smtClean="0"/>
              <a:t> </a:t>
            </a:r>
            <a:r>
              <a:rPr lang="fr-FR" sz="1200" dirty="0" err="1" smtClean="0"/>
              <a:t>pumped</a:t>
            </a:r>
            <a:r>
              <a:rPr lang="fr-FR" sz="1200" dirty="0" smtClean="0"/>
              <a:t> </a:t>
            </a:r>
            <a:r>
              <a:rPr lang="fr-FR" sz="1200" dirty="0" err="1" smtClean="0"/>
              <a:t>bucket</a:t>
            </a:r>
            <a:r>
              <a:rPr lang="fr-FR" sz="1200" dirty="0" smtClean="0"/>
              <a:t>, </a:t>
            </a:r>
            <a:r>
              <a:rPr lang="fr-FR" sz="1200" dirty="0" err="1" smtClean="0"/>
              <a:t>monitored</a:t>
            </a:r>
            <a:r>
              <a:rPr lang="fr-FR" sz="1200" dirty="0" smtClean="0"/>
              <a:t> by camera</a:t>
            </a:r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/>
              <a:t>: </a:t>
            </a:r>
            <a:r>
              <a:rPr lang="fr-FR" sz="1200" dirty="0" smtClean="0"/>
              <a:t>Vertical </a:t>
            </a:r>
            <a:r>
              <a:rPr lang="fr-FR" sz="1200" dirty="0" err="1"/>
              <a:t>beam</a:t>
            </a:r>
            <a:r>
              <a:rPr lang="fr-FR" sz="1200" dirty="0"/>
              <a:t> </a:t>
            </a:r>
            <a:r>
              <a:rPr lang="fr-FR" sz="1200" dirty="0" err="1" smtClean="0"/>
              <a:t>jitter</a:t>
            </a:r>
            <a:r>
              <a:rPr lang="fr-FR" sz="1200" dirty="0" smtClean="0"/>
              <a:t> (X6 SEM </a:t>
            </a:r>
            <a:r>
              <a:rPr lang="fr-FR" sz="1200" dirty="0" err="1" smtClean="0"/>
              <a:t>grid</a:t>
            </a:r>
            <a:r>
              <a:rPr lang="fr-FR" sz="1200" dirty="0" smtClean="0"/>
              <a:t>), </a:t>
            </a:r>
            <a:r>
              <a:rPr lang="fr-FR" sz="1200" dirty="0" err="1"/>
              <a:t>q</a:t>
            </a:r>
            <a:r>
              <a:rPr lang="fr-FR" sz="1200" dirty="0" err="1" smtClean="0"/>
              <a:t>uadrupole</a:t>
            </a:r>
            <a:r>
              <a:rPr lang="fr-FR" sz="1200" dirty="0" smtClean="0"/>
              <a:t> UT1QD11 switch range </a:t>
            </a:r>
            <a:r>
              <a:rPr lang="fr-FR" sz="1200" dirty="0"/>
              <a:t>&gt;0,5 </a:t>
            </a:r>
            <a:r>
              <a:rPr lang="fr-FR" sz="1200" dirty="0" smtClean="0"/>
              <a:t>V…</a:t>
            </a:r>
            <a:endParaRPr lang="fr-FR" sz="1200" dirty="0"/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A4 </a:t>
            </a:r>
            <a:r>
              <a:rPr lang="fr-FR" sz="1200" dirty="0" err="1" smtClean="0"/>
              <a:t>beam</a:t>
            </a:r>
            <a:r>
              <a:rPr lang="fr-FR" sz="1200" dirty="0" smtClean="0"/>
              <a:t> pulse </a:t>
            </a:r>
            <a:r>
              <a:rPr lang="fr-FR" sz="1200" dirty="0" err="1" smtClean="0"/>
              <a:t>length</a:t>
            </a:r>
            <a:r>
              <a:rPr lang="fr-FR" sz="1200" dirty="0" smtClean="0"/>
              <a:t> 1 ms not possible (</a:t>
            </a:r>
            <a:r>
              <a:rPr lang="fr-FR" sz="1200" dirty="0" err="1" smtClean="0"/>
              <a:t>solved</a:t>
            </a:r>
            <a:r>
              <a:rPr lang="fr-FR" sz="1200" dirty="0" smtClean="0"/>
              <a:t> 3rd </a:t>
            </a:r>
            <a:r>
              <a:rPr lang="fr-FR" sz="1200" dirty="0" err="1" smtClean="0"/>
              <a:t>Apr</a:t>
            </a:r>
            <a:r>
              <a:rPr lang="fr-FR" sz="1200" dirty="0" smtClean="0"/>
              <a:t>)</a:t>
            </a:r>
            <a:endParaRPr lang="fr-FR" sz="12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718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 (C, </a:t>
            </a:r>
            <a:r>
              <a:rPr lang="de-DE" dirty="0" err="1" smtClean="0"/>
              <a:t>Ti</a:t>
            </a:r>
            <a:r>
              <a:rPr lang="de-DE" dirty="0" smtClean="0"/>
              <a:t>, Ar, O-beam)</a:t>
            </a:r>
            <a:endParaRPr lang="de-DE" dirty="0"/>
          </a:p>
        </p:txBody>
      </p:sp>
      <p:pic>
        <p:nvPicPr>
          <p:cNvPr id="13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1362875"/>
            <a:ext cx="1390327" cy="10427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2772147"/>
            <a:ext cx="1390326" cy="10427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85839" y="2776311"/>
            <a:ext cx="1396503" cy="10473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1244" y="1362875"/>
            <a:ext cx="1390325" cy="10427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" y="2107752"/>
            <a:ext cx="3476909" cy="26076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553" y="3796496"/>
            <a:ext cx="1698014" cy="9138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317937" y="4041554"/>
            <a:ext cx="98446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UT2MUX, 22nd Feb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90684" y="4365596"/>
            <a:ext cx="1124253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err="1" smtClean="0"/>
              <a:t>new</a:t>
            </a:r>
            <a:r>
              <a:rPr lang="de-DE" sz="1000" dirty="0" smtClean="0"/>
              <a:t> spare </a:t>
            </a:r>
            <a:r>
              <a:rPr lang="de-DE" sz="1000" dirty="0" err="1" smtClean="0"/>
              <a:t>part</a:t>
            </a:r>
            <a:r>
              <a:rPr lang="de-DE" sz="1000" dirty="0" smtClean="0"/>
              <a:t> </a:t>
            </a:r>
            <a:r>
              <a:rPr lang="de-DE" sz="1000" dirty="0" err="1" smtClean="0"/>
              <a:t>ready</a:t>
            </a:r>
            <a:r>
              <a:rPr lang="de-DE" sz="1000" dirty="0" smtClean="0"/>
              <a:t> 26th Feb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18158" y="4008527"/>
            <a:ext cx="1751106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UT1QD11 beam </a:t>
            </a:r>
            <a:r>
              <a:rPr lang="de-DE" sz="1100" dirty="0" err="1" smtClean="0"/>
              <a:t>jitter</a:t>
            </a:r>
            <a:endParaRPr lang="de-DE" sz="11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447" y="2107752"/>
            <a:ext cx="2217824" cy="16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82942" y="1093927"/>
            <a:ext cx="3540133" cy="1356559"/>
          </a:xfrm>
        </p:spPr>
        <p:txBody>
          <a:bodyPr/>
          <a:lstStyle/>
          <a:p>
            <a:pPr lvl="0"/>
            <a:r>
              <a:rPr lang="fr-FR" sz="1200" dirty="0"/>
              <a:t>20.3. </a:t>
            </a:r>
            <a:r>
              <a:rPr lang="fr-FR" sz="1200" dirty="0" err="1" smtClean="0"/>
              <a:t>Dipole</a:t>
            </a:r>
            <a:r>
              <a:rPr lang="fr-FR" sz="1200" dirty="0" smtClean="0"/>
              <a:t> </a:t>
            </a:r>
            <a:r>
              <a:rPr lang="fr-FR" sz="1200" dirty="0" err="1" smtClean="0"/>
              <a:t>magnet</a:t>
            </a:r>
            <a:r>
              <a:rPr lang="fr-FR" sz="1200" dirty="0" smtClean="0"/>
              <a:t> UXAMU1 power </a:t>
            </a:r>
            <a:r>
              <a:rPr lang="fr-FR" sz="1200" dirty="0" err="1" smtClean="0"/>
              <a:t>supply</a:t>
            </a:r>
            <a:r>
              <a:rPr lang="fr-FR" sz="1200" dirty="0"/>
              <a:t> water </a:t>
            </a:r>
            <a:r>
              <a:rPr lang="fr-FR" sz="1200" dirty="0" err="1"/>
              <a:t>leak</a:t>
            </a:r>
            <a:r>
              <a:rPr lang="fr-FR" sz="1200" dirty="0"/>
              <a:t> (</a:t>
            </a:r>
            <a:r>
              <a:rPr lang="fr-FR" sz="1200" dirty="0" smtClean="0"/>
              <a:t>30 h </a:t>
            </a:r>
            <a:r>
              <a:rPr lang="fr-FR" sz="1200" dirty="0" err="1" smtClean="0"/>
              <a:t>loss</a:t>
            </a:r>
            <a:r>
              <a:rPr lang="fr-FR" sz="1200" dirty="0" smtClean="0"/>
              <a:t> for X0)</a:t>
            </a:r>
            <a:endParaRPr lang="fr-FR" sz="1200" dirty="0"/>
          </a:p>
          <a:p>
            <a:pPr lvl="0"/>
            <a:endParaRPr lang="fr-FR" sz="1200" dirty="0"/>
          </a:p>
          <a:p>
            <a:pPr lvl="0"/>
            <a:r>
              <a:rPr lang="fr-FR" sz="1200" dirty="0" smtClean="0"/>
              <a:t>25.3</a:t>
            </a:r>
            <a:r>
              <a:rPr lang="fr-FR" sz="1200" dirty="0"/>
              <a:t>.-28.3 </a:t>
            </a:r>
            <a:r>
              <a:rPr lang="fr-FR" sz="1200" dirty="0" err="1" smtClean="0"/>
              <a:t>Easter</a:t>
            </a:r>
            <a:r>
              <a:rPr lang="fr-FR" sz="1200" dirty="0" smtClean="0"/>
              <a:t> break: </a:t>
            </a:r>
          </a:p>
          <a:p>
            <a:pPr lvl="1"/>
            <a:r>
              <a:rPr lang="fr-FR" sz="900" dirty="0" smtClean="0"/>
              <a:t>UT2MUX </a:t>
            </a:r>
            <a:r>
              <a:rPr lang="fr-FR" sz="900" dirty="0" err="1" smtClean="0"/>
              <a:t>replaced</a:t>
            </a:r>
            <a:endParaRPr lang="fr-FR" sz="900" dirty="0" smtClean="0"/>
          </a:p>
          <a:p>
            <a:pPr lvl="1"/>
            <a:r>
              <a:rPr lang="fr-FR" sz="900" dirty="0" err="1" smtClean="0"/>
              <a:t>Gas</a:t>
            </a:r>
            <a:r>
              <a:rPr lang="fr-FR" sz="900" dirty="0" smtClean="0"/>
              <a:t> stripper valve #1 </a:t>
            </a:r>
            <a:r>
              <a:rPr lang="fr-FR" sz="900" dirty="0" err="1" smtClean="0"/>
              <a:t>replaced</a:t>
            </a:r>
            <a:endParaRPr lang="de-DE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718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March (Gold beam)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698" y="2865314"/>
            <a:ext cx="1640218" cy="12301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622786" y="2488623"/>
            <a:ext cx="118870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err="1" smtClean="0"/>
              <a:t>Damaged</a:t>
            </a:r>
            <a:r>
              <a:rPr lang="de-DE" sz="800" dirty="0" smtClean="0"/>
              <a:t> UT2MUX, </a:t>
            </a:r>
            <a:r>
              <a:rPr lang="de-DE" sz="800" dirty="0" err="1" smtClean="0"/>
              <a:t>photos</a:t>
            </a:r>
            <a:r>
              <a:rPr lang="de-DE" sz="800" dirty="0" smtClean="0"/>
              <a:t> 10th April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5351" y="1697096"/>
            <a:ext cx="1814389" cy="136079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910" y="2488623"/>
            <a:ext cx="2442973" cy="1832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698" y="1232703"/>
            <a:ext cx="1623711" cy="121778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2029342" y="3592631"/>
            <a:ext cx="1498478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UXAMU1 Power Supply,</a:t>
            </a:r>
          </a:p>
          <a:p>
            <a:r>
              <a:rPr lang="de-DE" sz="800" dirty="0" err="1" smtClean="0">
                <a:solidFill>
                  <a:prstClr val="black"/>
                </a:solidFill>
              </a:rPr>
              <a:t>water</a:t>
            </a:r>
            <a:r>
              <a:rPr lang="de-DE" sz="800" dirty="0" smtClean="0">
                <a:solidFill>
                  <a:prstClr val="black"/>
                </a:solidFill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</a:rPr>
              <a:t>cooled</a:t>
            </a:r>
            <a:r>
              <a:rPr lang="de-DE" sz="800" dirty="0" smtClean="0">
                <a:solidFill>
                  <a:prstClr val="black"/>
                </a:solidFill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</a:rPr>
              <a:t>transistor</a:t>
            </a:r>
            <a:r>
              <a:rPr lang="de-DE" sz="800" dirty="0" smtClean="0">
                <a:solidFill>
                  <a:prstClr val="black"/>
                </a:solidFill>
              </a:rPr>
              <a:t> </a:t>
            </a:r>
            <a:r>
              <a:rPr lang="de-DE" sz="800" dirty="0" err="1" smtClean="0">
                <a:solidFill>
                  <a:prstClr val="black"/>
                </a:solidFill>
              </a:rPr>
              <a:t>bank</a:t>
            </a:r>
            <a:r>
              <a:rPr lang="de-DE" sz="8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de-DE" sz="800" dirty="0" err="1" smtClean="0">
                <a:solidFill>
                  <a:prstClr val="black"/>
                </a:solidFill>
              </a:rPr>
              <a:t>photos</a:t>
            </a:r>
            <a:r>
              <a:rPr lang="de-DE" sz="800" dirty="0" smtClean="0">
                <a:solidFill>
                  <a:prstClr val="black"/>
                </a:solidFill>
              </a:rPr>
              <a:t> 18th March</a:t>
            </a:r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1996" y="1241078"/>
            <a:ext cx="2335552" cy="17516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389858" y="4405212"/>
            <a:ext cx="1973255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Gas stripper </a:t>
            </a:r>
            <a:r>
              <a:rPr lang="de-DE" sz="800" dirty="0" err="1" smtClean="0"/>
              <a:t>section</a:t>
            </a:r>
            <a:r>
              <a:rPr lang="de-DE" sz="800" dirty="0" smtClean="0"/>
              <a:t>, </a:t>
            </a:r>
            <a:r>
              <a:rPr lang="de-DE" sz="800" dirty="0" err="1" smtClean="0"/>
              <a:t>photo</a:t>
            </a:r>
            <a:r>
              <a:rPr lang="de-DE" sz="800" dirty="0" smtClean="0"/>
              <a:t> 26th March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8" y="3384157"/>
            <a:ext cx="1751665" cy="13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7674" y="1076439"/>
            <a:ext cx="5215065" cy="1104001"/>
          </a:xfrm>
        </p:spPr>
        <p:txBody>
          <a:bodyPr/>
          <a:lstStyle/>
          <a:p>
            <a:pPr lvl="0"/>
            <a:r>
              <a:rPr lang="fr-FR" sz="1000" dirty="0" smtClean="0"/>
              <a:t>18th </a:t>
            </a:r>
            <a:r>
              <a:rPr lang="fr-FR" sz="1000" dirty="0" err="1" smtClean="0"/>
              <a:t>Apr</a:t>
            </a:r>
            <a:r>
              <a:rPr lang="fr-FR" sz="1000" dirty="0" smtClean="0"/>
              <a:t>, 9 </a:t>
            </a:r>
            <a:r>
              <a:rPr lang="fr-FR" sz="1000" dirty="0" err="1" smtClean="0"/>
              <a:t>a.m</a:t>
            </a:r>
            <a:r>
              <a:rPr lang="fr-FR" sz="1000" dirty="0" smtClean="0"/>
              <a:t>., </a:t>
            </a:r>
            <a:r>
              <a:rPr lang="fr-FR" sz="1000" dirty="0" err="1" smtClean="0"/>
              <a:t>failure</a:t>
            </a:r>
            <a:r>
              <a:rPr lang="fr-FR" sz="1000" dirty="0" smtClean="0"/>
              <a:t> Alvarez A2A</a:t>
            </a:r>
            <a:r>
              <a:rPr lang="fr-FR" sz="1000" dirty="0"/>
              <a:t>, </a:t>
            </a:r>
            <a:r>
              <a:rPr lang="fr-FR" sz="1000" dirty="0" smtClean="0"/>
              <a:t>short circuit </a:t>
            </a:r>
            <a:r>
              <a:rPr lang="en-US" sz="1000" dirty="0"/>
              <a:t>of Grid-1 connection of RF </a:t>
            </a:r>
            <a:r>
              <a:rPr lang="en-US" sz="1000" dirty="0" smtClean="0"/>
              <a:t>tetrode, </a:t>
            </a:r>
            <a:r>
              <a:rPr lang="en-US" sz="1000" dirty="0"/>
              <a:t>disassembly of amplifier and tube socket</a:t>
            </a:r>
            <a:r>
              <a:rPr lang="fr-FR" sz="1000" dirty="0" smtClean="0"/>
              <a:t>, </a:t>
            </a:r>
            <a:r>
              <a:rPr lang="fr-FR" sz="1000" dirty="0" err="1" smtClean="0"/>
              <a:t>repair</a:t>
            </a:r>
            <a:r>
              <a:rPr lang="fr-FR" sz="1000" dirty="0" smtClean="0"/>
              <a:t> </a:t>
            </a:r>
            <a:r>
              <a:rPr lang="fr-FR" sz="1000" dirty="0" err="1" smtClean="0"/>
              <a:t>lasts</a:t>
            </a:r>
            <a:r>
              <a:rPr lang="fr-FR" sz="1000" dirty="0" smtClean="0"/>
              <a:t> </a:t>
            </a:r>
            <a:r>
              <a:rPr lang="fr-FR" sz="1000" dirty="0" err="1" smtClean="0"/>
              <a:t>until</a:t>
            </a:r>
            <a:r>
              <a:rPr lang="fr-FR" sz="1000" dirty="0" smtClean="0"/>
              <a:t> 19th </a:t>
            </a:r>
            <a:r>
              <a:rPr lang="fr-FR" sz="1000" dirty="0" err="1" smtClean="0"/>
              <a:t>Apr</a:t>
            </a:r>
            <a:r>
              <a:rPr lang="fr-FR" sz="1000" dirty="0" smtClean="0"/>
              <a:t>, 3 p.m. (30 </a:t>
            </a:r>
            <a:r>
              <a:rPr lang="fr-FR" sz="1000" dirty="0" err="1" smtClean="0"/>
              <a:t>hours</a:t>
            </a:r>
            <a:r>
              <a:rPr lang="fr-FR" sz="1000" dirty="0" smtClean="0"/>
              <a:t>)</a:t>
            </a:r>
            <a:endParaRPr lang="fr-FR" sz="1000" dirty="0"/>
          </a:p>
          <a:p>
            <a:pPr lvl="0"/>
            <a:r>
              <a:rPr lang="fr-FR" sz="1000" dirty="0" smtClean="0"/>
              <a:t>20th </a:t>
            </a:r>
            <a:r>
              <a:rPr lang="fr-FR" sz="1000" dirty="0" err="1" smtClean="0"/>
              <a:t>Apr</a:t>
            </a:r>
            <a:r>
              <a:rPr lang="fr-FR" sz="1000" dirty="0" smtClean="0"/>
              <a:t>, </a:t>
            </a:r>
            <a:r>
              <a:rPr lang="fr-FR" sz="1000" dirty="0" err="1" smtClean="0"/>
              <a:t>beam</a:t>
            </a:r>
            <a:r>
              <a:rPr lang="fr-FR" sz="1000" dirty="0" smtClean="0"/>
              <a:t> </a:t>
            </a:r>
            <a:r>
              <a:rPr lang="fr-FR" sz="1000" dirty="0" err="1" smtClean="0"/>
              <a:t>jittering</a:t>
            </a:r>
            <a:r>
              <a:rPr lang="fr-FR" sz="1000" dirty="0" smtClean="0"/>
              <a:t> at </a:t>
            </a:r>
            <a:r>
              <a:rPr lang="fr-FR" sz="1000" dirty="0" err="1" smtClean="0"/>
              <a:t>transfer</a:t>
            </a:r>
            <a:r>
              <a:rPr lang="fr-FR" sz="1000" dirty="0" smtClean="0"/>
              <a:t> </a:t>
            </a:r>
            <a:r>
              <a:rPr lang="fr-FR" sz="1000" dirty="0" err="1" smtClean="0"/>
              <a:t>channel</a:t>
            </a:r>
            <a:r>
              <a:rPr lang="fr-FR" sz="1000" dirty="0" smtClean="0"/>
              <a:t> end (36Ar8+), 				</a:t>
            </a:r>
            <a:r>
              <a:rPr lang="fr-FR" sz="1000" dirty="0" err="1" smtClean="0"/>
              <a:t>parallel</a:t>
            </a:r>
            <a:r>
              <a:rPr lang="fr-FR" sz="1000" dirty="0" smtClean="0"/>
              <a:t> </a:t>
            </a:r>
            <a:r>
              <a:rPr lang="fr-FR" sz="1000" dirty="0" err="1" smtClean="0"/>
              <a:t>operation</a:t>
            </a:r>
            <a:r>
              <a:rPr lang="fr-FR" sz="1000" dirty="0" smtClean="0"/>
              <a:t> </a:t>
            </a:r>
            <a:r>
              <a:rPr lang="fr-FR" sz="1000" dirty="0" err="1" smtClean="0"/>
              <a:t>with</a:t>
            </a:r>
            <a:r>
              <a:rPr lang="fr-FR" sz="1000" dirty="0" smtClean="0"/>
              <a:t> 170Erbium23+ </a:t>
            </a:r>
            <a:r>
              <a:rPr lang="fr-FR" sz="1000" dirty="0" err="1" smtClean="0"/>
              <a:t>problematic</a:t>
            </a:r>
            <a:r>
              <a:rPr lang="fr-FR" sz="1000" dirty="0" smtClean="0"/>
              <a:t> (UT1QD11?)</a:t>
            </a:r>
          </a:p>
          <a:p>
            <a:pPr lvl="0"/>
            <a:r>
              <a:rPr lang="fr-FR" sz="1000" dirty="0" smtClean="0"/>
              <a:t>20th </a:t>
            </a:r>
            <a:r>
              <a:rPr lang="fr-FR" sz="1000" dirty="0" err="1" smtClean="0"/>
              <a:t>Apr</a:t>
            </a:r>
            <a:r>
              <a:rPr lang="fr-FR" sz="1000" dirty="0" smtClean="0"/>
              <a:t>, </a:t>
            </a:r>
            <a:r>
              <a:rPr lang="fr-FR" sz="1000" dirty="0" err="1" smtClean="0"/>
              <a:t>also</a:t>
            </a:r>
            <a:r>
              <a:rPr lang="fr-FR" sz="1000" dirty="0" smtClean="0"/>
              <a:t> </a:t>
            </a:r>
            <a:r>
              <a:rPr lang="fr-FR" sz="1000" dirty="0"/>
              <a:t>TK2MU3 </a:t>
            </a:r>
            <a:r>
              <a:rPr lang="fr-FR" sz="1000" dirty="0" smtClean="0"/>
              <a:t>causes </a:t>
            </a:r>
            <a:r>
              <a:rPr lang="fr-FR" sz="1000" dirty="0" err="1" smtClean="0"/>
              <a:t>beam</a:t>
            </a:r>
            <a:r>
              <a:rPr lang="fr-FR" sz="1000" dirty="0" smtClean="0"/>
              <a:t> </a:t>
            </a:r>
            <a:r>
              <a:rPr lang="fr-FR" sz="1000" dirty="0" err="1" smtClean="0"/>
              <a:t>jittering</a:t>
            </a:r>
            <a:r>
              <a:rPr lang="fr-FR" sz="1000" dirty="0" smtClean="0"/>
              <a:t> (</a:t>
            </a:r>
            <a:r>
              <a:rPr lang="fr-FR" sz="1000" dirty="0" err="1" smtClean="0"/>
              <a:t>like</a:t>
            </a:r>
            <a:r>
              <a:rPr lang="fr-FR" sz="1000" dirty="0" smtClean="0"/>
              <a:t> QD11). 				</a:t>
            </a:r>
            <a:r>
              <a:rPr lang="fr-FR" sz="1000" dirty="0" err="1" smtClean="0"/>
              <a:t>Switching</a:t>
            </a:r>
            <a:r>
              <a:rPr lang="fr-FR" sz="1000" dirty="0" smtClean="0"/>
              <a:t> </a:t>
            </a:r>
            <a:r>
              <a:rPr lang="fr-FR" sz="1000" dirty="0" err="1" smtClean="0"/>
              <a:t>coil</a:t>
            </a:r>
            <a:r>
              <a:rPr lang="fr-FR" sz="1000" dirty="0" smtClean="0"/>
              <a:t> </a:t>
            </a:r>
            <a:r>
              <a:rPr lang="fr-FR" sz="1000" dirty="0" err="1" smtClean="0"/>
              <a:t>current</a:t>
            </a:r>
            <a:r>
              <a:rPr lang="fr-FR" sz="1000" dirty="0" smtClean="0"/>
              <a:t> </a:t>
            </a:r>
            <a:r>
              <a:rPr lang="fr-FR" sz="1000" dirty="0" err="1" smtClean="0"/>
              <a:t>from</a:t>
            </a:r>
            <a:r>
              <a:rPr lang="fr-FR" sz="1000" dirty="0" smtClean="0"/>
              <a:t> 330 A (Erbium) to 199 A (Ar) </a:t>
            </a:r>
            <a:r>
              <a:rPr lang="fr-FR" sz="1000" dirty="0" err="1" smtClean="0"/>
              <a:t>problematic</a:t>
            </a:r>
            <a:r>
              <a:rPr lang="fr-FR" sz="1000" dirty="0" smtClean="0"/>
              <a:t>.</a:t>
            </a:r>
            <a:endParaRPr lang="fr-FR" sz="10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718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April (</a:t>
            </a:r>
            <a:r>
              <a:rPr lang="de-DE" dirty="0" err="1" smtClean="0"/>
              <a:t>Fe</a:t>
            </a:r>
            <a:r>
              <a:rPr lang="de-DE" dirty="0" smtClean="0"/>
              <a:t>, Ar, Erbium-beam)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74" y="2573635"/>
            <a:ext cx="1979941" cy="1484956"/>
          </a:xfrm>
          <a:prstGeom prst="rect">
            <a:avLst/>
          </a:prstGeom>
        </p:spPr>
      </p:pic>
      <p:pic>
        <p:nvPicPr>
          <p:cNvPr id="17" name="Inhaltsplatzhalte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451" y="3574804"/>
            <a:ext cx="1794205" cy="134565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653" y="2209224"/>
            <a:ext cx="1798321" cy="13487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534" y="4282509"/>
            <a:ext cx="206608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Power </a:t>
            </a:r>
            <a:r>
              <a:rPr lang="de-DE" sz="800" dirty="0" err="1" smtClean="0"/>
              <a:t>Supplies</a:t>
            </a:r>
            <a:r>
              <a:rPr lang="de-DE" sz="800" dirty="0" smtClean="0"/>
              <a:t> TK1MU1, MU2, TK2MU3 (</a:t>
            </a:r>
            <a:r>
              <a:rPr lang="de-DE" sz="800" dirty="0" err="1" smtClean="0"/>
              <a:t>photo</a:t>
            </a:r>
            <a:r>
              <a:rPr lang="de-DE" sz="800" dirty="0" smtClean="0"/>
              <a:t> 22nd Apr)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01600" y="3467395"/>
            <a:ext cx="1396722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dirty="0" smtClean="0"/>
              <a:t>A2A </a:t>
            </a:r>
            <a:r>
              <a:rPr lang="en-US" sz="800" dirty="0"/>
              <a:t>short circuit </a:t>
            </a:r>
            <a:r>
              <a:rPr lang="en-US" sz="800" dirty="0" smtClean="0"/>
              <a:t>Grid-1 </a:t>
            </a:r>
            <a:r>
              <a:rPr lang="en-US" sz="800" dirty="0"/>
              <a:t>connection of RF tetrode</a:t>
            </a:r>
            <a:r>
              <a:rPr lang="de-DE" sz="800" dirty="0" smtClean="0"/>
              <a:t>.</a:t>
            </a:r>
          </a:p>
          <a:p>
            <a:r>
              <a:rPr lang="de-DE" sz="600" dirty="0" err="1" smtClean="0"/>
              <a:t>Photos</a:t>
            </a:r>
            <a:r>
              <a:rPr lang="de-DE" sz="600" dirty="0" smtClean="0"/>
              <a:t> </a:t>
            </a:r>
            <a:r>
              <a:rPr lang="de-DE" sz="600" dirty="0" err="1" smtClean="0"/>
              <a:t>courtesy</a:t>
            </a:r>
            <a:r>
              <a:rPr lang="de-DE" sz="600" dirty="0" smtClean="0"/>
              <a:t> G. Schreiber</a:t>
            </a:r>
            <a:endParaRPr lang="de-DE" sz="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072" y="2485114"/>
            <a:ext cx="1066635" cy="14221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765" y="2387879"/>
            <a:ext cx="1736203" cy="97661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072" y="3945244"/>
            <a:ext cx="1714135" cy="96420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641" y="3374910"/>
            <a:ext cx="977368" cy="1539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285" y="3946081"/>
            <a:ext cx="1712646" cy="96336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739" y="831913"/>
            <a:ext cx="2200213" cy="123762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479" y="831913"/>
            <a:ext cx="1280404" cy="2276272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 flipH="1">
            <a:off x="7564056" y="2470523"/>
            <a:ext cx="494737" cy="12990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613750" y="1788289"/>
            <a:ext cx="1283129" cy="51918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744" y="4032212"/>
            <a:ext cx="1146646" cy="88824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1008458"/>
            <a:ext cx="8420176" cy="560834"/>
          </a:xfrm>
        </p:spPr>
        <p:txBody>
          <a:bodyPr/>
          <a:lstStyle/>
          <a:p>
            <a:r>
              <a:rPr lang="de-DE" sz="1200" dirty="0" smtClean="0"/>
              <a:t>7th May: gas stripper </a:t>
            </a:r>
            <a:r>
              <a:rPr lang="de-DE" sz="1200" dirty="0" err="1"/>
              <a:t>valve</a:t>
            </a:r>
            <a:r>
              <a:rPr lang="de-DE" sz="1200" dirty="0"/>
              <a:t> </a:t>
            </a:r>
            <a:r>
              <a:rPr lang="de-DE" sz="1200" dirty="0" smtClean="0"/>
              <a:t>#2 </a:t>
            </a:r>
            <a:r>
              <a:rPr lang="de-DE" sz="1200" dirty="0" err="1" smtClean="0"/>
              <a:t>replaced</a:t>
            </a:r>
            <a:r>
              <a:rPr lang="de-DE" sz="1200" dirty="0" smtClean="0"/>
              <a:t> (7 </a:t>
            </a:r>
            <a:r>
              <a:rPr lang="de-DE" sz="1200" dirty="0" err="1" smtClean="0"/>
              <a:t>hours</a:t>
            </a:r>
            <a:r>
              <a:rPr lang="de-DE" sz="1200" dirty="0" smtClean="0"/>
              <a:t>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planned</a:t>
            </a:r>
            <a:r>
              <a:rPr lang="de-DE" sz="1200" dirty="0" smtClean="0"/>
              <a:t> </a:t>
            </a:r>
            <a:r>
              <a:rPr lang="de-DE" sz="1200" dirty="0" err="1" smtClean="0"/>
              <a:t>interruption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31st May („</a:t>
            </a:r>
            <a:r>
              <a:rPr lang="de-DE" sz="1200" dirty="0" err="1" smtClean="0"/>
              <a:t>bridge</a:t>
            </a:r>
            <a:r>
              <a:rPr lang="de-DE" sz="1200" dirty="0" smtClean="0"/>
              <a:t> </a:t>
            </a:r>
            <a:r>
              <a:rPr lang="de-DE" sz="1200" dirty="0" err="1" smtClean="0"/>
              <a:t>day</a:t>
            </a:r>
            <a:r>
              <a:rPr lang="de-DE" sz="1200" dirty="0" smtClean="0"/>
              <a:t>“, Corpus Christi): </a:t>
            </a:r>
            <a:r>
              <a:rPr lang="de-DE" sz="1200" dirty="0" err="1" smtClean="0"/>
              <a:t>water</a:t>
            </a:r>
            <a:r>
              <a:rPr lang="de-DE" sz="1200" dirty="0" smtClean="0"/>
              <a:t> </a:t>
            </a:r>
            <a:r>
              <a:rPr lang="de-DE" sz="1200" dirty="0" err="1" smtClean="0"/>
              <a:t>loss</a:t>
            </a:r>
            <a:r>
              <a:rPr lang="de-DE" sz="1200" dirty="0" smtClean="0"/>
              <a:t> TK4QD31, KS01 </a:t>
            </a:r>
            <a:r>
              <a:rPr lang="de-DE" sz="1200" dirty="0" err="1" smtClean="0"/>
              <a:t>switch</a:t>
            </a:r>
            <a:r>
              <a:rPr lang="de-DE" sz="1200" dirty="0" smtClean="0"/>
              <a:t> off (14 </a:t>
            </a:r>
            <a:r>
              <a:rPr lang="de-DE" sz="1200" dirty="0" err="1" smtClean="0"/>
              <a:t>hours</a:t>
            </a:r>
            <a:r>
              <a:rPr lang="de-DE" sz="1200" dirty="0" smtClean="0"/>
              <a:t>)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718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37459" y="130629"/>
            <a:ext cx="6472517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May (</a:t>
            </a:r>
            <a:r>
              <a:rPr lang="de-DE" dirty="0" err="1" smtClean="0"/>
              <a:t>Ni</a:t>
            </a:r>
            <a:r>
              <a:rPr lang="de-DE" dirty="0" smtClean="0"/>
              <a:t>, </a:t>
            </a:r>
            <a:r>
              <a:rPr lang="de-DE" dirty="0" err="1" smtClean="0"/>
              <a:t>Cr</a:t>
            </a:r>
            <a:r>
              <a:rPr lang="de-DE" dirty="0" smtClean="0"/>
              <a:t>, </a:t>
            </a:r>
            <a:r>
              <a:rPr lang="de-DE" dirty="0" err="1" smtClean="0"/>
              <a:t>Molybdenum</a:t>
            </a:r>
            <a:r>
              <a:rPr lang="de-DE" dirty="0" smtClean="0"/>
              <a:t>-beam)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04" y="1465484"/>
            <a:ext cx="2016943" cy="151270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04" y="3365122"/>
            <a:ext cx="2016944" cy="151270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352" y="1465484"/>
            <a:ext cx="4254015" cy="27175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5" y="3185305"/>
            <a:ext cx="2199859" cy="16498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763" y="3223225"/>
            <a:ext cx="2199856" cy="164989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333076" y="3801536"/>
            <a:ext cx="684187" cy="1040644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015704" y="3662758"/>
            <a:ext cx="514997" cy="895282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3452332" y="2596569"/>
            <a:ext cx="1697951" cy="11256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5" idx="7"/>
          </p:cNvCxnSpPr>
          <p:nvPr/>
        </p:nvCxnSpPr>
        <p:spPr>
          <a:xfrm flipV="1">
            <a:off x="1917066" y="2748969"/>
            <a:ext cx="1367367" cy="12049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6703" y="2963546"/>
            <a:ext cx="2016944" cy="4308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err="1" smtClean="0"/>
              <a:t>leak</a:t>
            </a:r>
            <a:r>
              <a:rPr lang="de-DE" sz="1100" dirty="0" smtClean="0"/>
              <a:t> </a:t>
            </a:r>
            <a:r>
              <a:rPr lang="de-DE" sz="1100" dirty="0" err="1" smtClean="0"/>
              <a:t>copper</a:t>
            </a:r>
            <a:r>
              <a:rPr lang="de-DE" sz="1100" dirty="0" smtClean="0"/>
              <a:t> </a:t>
            </a:r>
            <a:r>
              <a:rPr lang="de-DE" sz="1100" dirty="0" err="1" smtClean="0"/>
              <a:t>pipe</a:t>
            </a:r>
            <a:r>
              <a:rPr lang="de-DE" sz="1100" dirty="0" smtClean="0"/>
              <a:t>…, </a:t>
            </a:r>
            <a:r>
              <a:rPr lang="de-DE" sz="1100" dirty="0" err="1" smtClean="0"/>
              <a:t>brazed</a:t>
            </a:r>
            <a:r>
              <a:rPr lang="de-DE" sz="1100" dirty="0" smtClean="0"/>
              <a:t>, … </a:t>
            </a:r>
            <a:r>
              <a:rPr lang="de-DE" sz="1100" dirty="0" err="1" smtClean="0"/>
              <a:t>insulated</a:t>
            </a:r>
            <a:r>
              <a:rPr lang="de-DE" sz="1100" dirty="0" smtClean="0"/>
              <a:t>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9731" y="1496069"/>
            <a:ext cx="406359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		</a:t>
            </a:r>
            <a:r>
              <a:rPr lang="de-DE" b="1" dirty="0" smtClean="0"/>
              <a:t>TK4 </a:t>
            </a:r>
            <a:r>
              <a:rPr lang="de-DE" b="1" dirty="0" err="1" smtClean="0"/>
              <a:t>curve</a:t>
            </a:r>
            <a:endParaRPr lang="de-DE" b="1" dirty="0" smtClean="0"/>
          </a:p>
          <a:p>
            <a:pPr algn="l"/>
            <a:r>
              <a:rPr lang="de-DE" sz="1400" dirty="0" smtClean="0">
                <a:solidFill>
                  <a:schemeClr val="bg1"/>
                </a:solidFill>
              </a:rPr>
              <a:t>11.25° </a:t>
            </a:r>
            <a:r>
              <a:rPr lang="de-DE" sz="1400" dirty="0" err="1" smtClean="0">
                <a:solidFill>
                  <a:schemeClr val="bg1"/>
                </a:solidFill>
              </a:rPr>
              <a:t>dipole</a:t>
            </a:r>
            <a:endParaRPr lang="de-DE" sz="1400" dirty="0" smtClean="0">
              <a:solidFill>
                <a:schemeClr val="bg1"/>
              </a:solidFill>
            </a:endParaRPr>
          </a:p>
          <a:p>
            <a:pPr algn="l"/>
            <a:r>
              <a:rPr lang="de-DE" sz="1400" dirty="0" smtClean="0">
                <a:solidFill>
                  <a:schemeClr val="bg1"/>
                </a:solidFill>
              </a:rPr>
              <a:t>MU41</a:t>
            </a:r>
            <a:r>
              <a:rPr lang="de-DE" sz="1400" dirty="0" smtClean="0"/>
              <a:t>  	 QD31    QD32   		         QD4 </a:t>
            </a:r>
          </a:p>
          <a:p>
            <a:pPr algn="l"/>
            <a:r>
              <a:rPr lang="de-DE" sz="1400" dirty="0"/>
              <a:t>	</a:t>
            </a:r>
            <a:r>
              <a:rPr lang="de-DE" sz="1400" dirty="0" smtClean="0"/>
              <a:t>						</a:t>
            </a:r>
            <a:r>
              <a:rPr lang="de-DE" sz="900" dirty="0" smtClean="0"/>
              <a:t>…    …MU42</a:t>
            </a:r>
          </a:p>
        </p:txBody>
      </p:sp>
      <p:sp>
        <p:nvSpPr>
          <p:cNvPr id="19" name="Ellipse 18"/>
          <p:cNvSpPr/>
          <p:nvPr/>
        </p:nvSpPr>
        <p:spPr>
          <a:xfrm>
            <a:off x="3338678" y="4404351"/>
            <a:ext cx="65316" cy="6985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4951" y="964884"/>
            <a:ext cx="5422624" cy="3912709"/>
          </a:xfrm>
        </p:spPr>
        <p:txBody>
          <a:bodyPr/>
          <a:lstStyle/>
          <a:p>
            <a:r>
              <a:rPr lang="de-DE" sz="1400" dirty="0" smtClean="0"/>
              <a:t>6th-10th Jun BB12</a:t>
            </a:r>
          </a:p>
          <a:p>
            <a:pPr lvl="1"/>
            <a:r>
              <a:rPr lang="de-DE" sz="1200" dirty="0" err="1" smtClean="0"/>
              <a:t>needs</a:t>
            </a:r>
            <a:r>
              <a:rPr lang="de-DE" sz="1200" dirty="0" smtClean="0"/>
              <a:t> multiple </a:t>
            </a:r>
            <a:r>
              <a:rPr lang="de-DE" sz="1200" dirty="0" err="1" smtClean="0"/>
              <a:t>switching</a:t>
            </a:r>
            <a:r>
              <a:rPr lang="de-DE" sz="1200" dirty="0" smtClean="0"/>
              <a:t>-on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re</a:t>
            </a:r>
            <a:r>
              <a:rPr lang="de-DE" sz="1200" dirty="0"/>
              <a:t>-</a:t>
            </a:r>
            <a:r>
              <a:rPr lang="de-DE" sz="1200" dirty="0" smtClean="0"/>
              <a:t>start </a:t>
            </a:r>
            <a:r>
              <a:rPr lang="fr-FR" sz="1200" dirty="0" smtClean="0"/>
              <a:t>(1,5 </a:t>
            </a:r>
            <a:r>
              <a:rPr lang="fr-FR" sz="1200" dirty="0"/>
              <a:t>h), </a:t>
            </a:r>
            <a:endParaRPr lang="fr-FR" sz="1200" dirty="0" smtClean="0"/>
          </a:p>
          <a:p>
            <a:pPr lvl="1"/>
            <a:r>
              <a:rPr lang="fr-FR" sz="1200" dirty="0" smtClean="0"/>
              <a:t>7th Jun, 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to tube cabinet </a:t>
            </a:r>
            <a:r>
              <a:rPr lang="fr-FR" sz="1200" dirty="0" err="1" smtClean="0"/>
              <a:t>shortened</a:t>
            </a:r>
            <a:r>
              <a:rPr lang="fr-FR" sz="1200" dirty="0" smtClean="0"/>
              <a:t> (</a:t>
            </a:r>
            <a:r>
              <a:rPr lang="fr-FR" sz="1200" dirty="0"/>
              <a:t>3 h), </a:t>
            </a:r>
            <a:endParaRPr lang="fr-FR" sz="1200" dirty="0" smtClean="0"/>
          </a:p>
          <a:p>
            <a:pPr lvl="1"/>
            <a:r>
              <a:rPr lang="fr-FR" sz="1200" dirty="0" smtClean="0"/>
              <a:t>8th Jun, </a:t>
            </a:r>
            <a:r>
              <a:rPr lang="fr-FR" sz="1200" dirty="0" err="1" smtClean="0"/>
              <a:t>again</a:t>
            </a:r>
            <a:r>
              <a:rPr lang="fr-FR" sz="1200" dirty="0" smtClean="0"/>
              <a:t> </a:t>
            </a:r>
            <a:r>
              <a:rPr lang="fr-FR" sz="1200" dirty="0" err="1" smtClean="0"/>
              <a:t>failure</a:t>
            </a:r>
            <a:r>
              <a:rPr lang="fr-FR" sz="1200" dirty="0" smtClean="0"/>
              <a:t>, </a:t>
            </a:r>
            <a:r>
              <a:rPr lang="fr-FR" sz="1200" dirty="0" err="1" smtClean="0"/>
              <a:t>then</a:t>
            </a:r>
            <a:r>
              <a:rPr lang="fr-FR" sz="1200" dirty="0" smtClean="0"/>
              <a:t> </a:t>
            </a:r>
            <a:r>
              <a:rPr lang="fr-FR" sz="1200" dirty="0" err="1" smtClean="0"/>
              <a:t>operation</a:t>
            </a:r>
            <a:r>
              <a:rPr lang="fr-FR" sz="1200" dirty="0" smtClean="0"/>
              <a:t> </a:t>
            </a:r>
            <a:r>
              <a:rPr lang="fr-FR" sz="1200" dirty="0" err="1" smtClean="0"/>
              <a:t>without</a:t>
            </a:r>
            <a:r>
              <a:rPr lang="fr-FR" sz="1200" dirty="0" smtClean="0"/>
              <a:t> BB12 						(</a:t>
            </a:r>
            <a:r>
              <a:rPr lang="fr-FR" sz="1200" dirty="0" err="1" smtClean="0"/>
              <a:t>only</a:t>
            </a:r>
            <a:r>
              <a:rPr lang="fr-FR" sz="1200" dirty="0" smtClean="0"/>
              <a:t> </a:t>
            </a:r>
            <a:r>
              <a:rPr lang="fr-FR" sz="1200" dirty="0" err="1" smtClean="0"/>
              <a:t>low</a:t>
            </a:r>
            <a:r>
              <a:rPr lang="fr-FR" sz="1200" dirty="0" smtClean="0"/>
              <a:t> </a:t>
            </a:r>
            <a:r>
              <a:rPr lang="fr-FR" sz="1200" dirty="0" err="1" smtClean="0"/>
              <a:t>beam</a:t>
            </a:r>
            <a:r>
              <a:rPr lang="fr-FR" sz="1200" dirty="0" smtClean="0"/>
              <a:t> </a:t>
            </a:r>
            <a:r>
              <a:rPr lang="fr-FR" sz="1200" dirty="0" err="1" smtClean="0"/>
              <a:t>intensity</a:t>
            </a:r>
            <a:r>
              <a:rPr lang="fr-FR" sz="1200" dirty="0" smtClean="0"/>
              <a:t> </a:t>
            </a:r>
            <a:r>
              <a:rPr lang="fr-FR" sz="1200" dirty="0" err="1" smtClean="0"/>
              <a:t>requested</a:t>
            </a:r>
            <a:r>
              <a:rPr lang="fr-FR" sz="1200" dirty="0" smtClean="0"/>
              <a:t>), </a:t>
            </a:r>
          </a:p>
          <a:p>
            <a:pPr lvl="1"/>
            <a:r>
              <a:rPr lang="fr-FR" sz="1200" dirty="0" smtClean="0"/>
              <a:t>10th Jun, 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</a:t>
            </a:r>
            <a:r>
              <a:rPr lang="en-US" sz="1200" dirty="0"/>
              <a:t>and HV filter box </a:t>
            </a:r>
            <a:r>
              <a:rPr lang="en-US" sz="1200" dirty="0" smtClean="0"/>
              <a:t>feedthrough </a:t>
            </a:r>
            <a:r>
              <a:rPr lang="en-US" sz="1200" dirty="0"/>
              <a:t>connectors</a:t>
            </a:r>
            <a:r>
              <a:rPr lang="fr-FR" sz="1200" dirty="0" smtClean="0"/>
              <a:t>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(3 </a:t>
            </a:r>
            <a:r>
              <a:rPr lang="fr-FR" sz="1200" dirty="0"/>
              <a:t>h). </a:t>
            </a:r>
          </a:p>
          <a:p>
            <a:r>
              <a:rPr lang="fr-FR" sz="1400" dirty="0" smtClean="0"/>
              <a:t>10th Jun (and 3x </a:t>
            </a:r>
            <a:r>
              <a:rPr lang="fr-FR" sz="1400" dirty="0" err="1" smtClean="0"/>
              <a:t>before</a:t>
            </a:r>
            <a:r>
              <a:rPr lang="fr-FR" sz="1400" dirty="0" smtClean="0"/>
              <a:t>), </a:t>
            </a:r>
            <a:r>
              <a:rPr lang="fr-FR" sz="1400" dirty="0"/>
              <a:t>HSI-RFQ, Uranium routine </a:t>
            </a:r>
            <a:r>
              <a:rPr lang="fr-FR" sz="1400" dirty="0" err="1" smtClean="0"/>
              <a:t>operation</a:t>
            </a:r>
            <a:r>
              <a:rPr lang="fr-FR" sz="1400" dirty="0" smtClean="0"/>
              <a:t>: RF </a:t>
            </a:r>
            <a:r>
              <a:rPr lang="fr-FR" sz="1400" dirty="0" err="1" smtClean="0"/>
              <a:t>level</a:t>
            </a:r>
            <a:r>
              <a:rPr lang="fr-FR" sz="1400" dirty="0" smtClean="0"/>
              <a:t> </a:t>
            </a:r>
            <a:r>
              <a:rPr lang="fr-FR" sz="1400" dirty="0" err="1" smtClean="0"/>
              <a:t>failure</a:t>
            </a:r>
            <a:r>
              <a:rPr lang="fr-FR" sz="1400" dirty="0" smtClean="0"/>
              <a:t>, </a:t>
            </a:r>
            <a:r>
              <a:rPr lang="fr-FR" sz="1400" dirty="0" err="1" smtClean="0"/>
              <a:t>sparking</a:t>
            </a:r>
            <a:r>
              <a:rPr lang="fr-FR" sz="1400" dirty="0" smtClean="0"/>
              <a:t> (ion getter </a:t>
            </a:r>
            <a:r>
              <a:rPr lang="fr-FR" sz="1400" dirty="0" err="1" smtClean="0"/>
              <a:t>pumps</a:t>
            </a:r>
            <a:r>
              <a:rPr lang="fr-FR" sz="1400" dirty="0" smtClean="0"/>
              <a:t> </a:t>
            </a:r>
            <a:r>
              <a:rPr lang="fr-FR" sz="1400" dirty="0" err="1" smtClean="0"/>
              <a:t>switching</a:t>
            </a:r>
            <a:r>
              <a:rPr lang="fr-FR" sz="1400" dirty="0" smtClean="0"/>
              <a:t> off!), 		</a:t>
            </a:r>
            <a:r>
              <a:rPr lang="fr-FR" sz="1400" dirty="0" err="1" smtClean="0"/>
              <a:t>then</a:t>
            </a:r>
            <a:r>
              <a:rPr lang="fr-FR" sz="1400" dirty="0" smtClean="0"/>
              <a:t>: </a:t>
            </a:r>
            <a:r>
              <a:rPr lang="fr-FR" sz="1400" dirty="0" err="1" smtClean="0"/>
              <a:t>reduce</a:t>
            </a:r>
            <a:r>
              <a:rPr lang="fr-FR" sz="1400" dirty="0" smtClean="0"/>
              <a:t> voltage </a:t>
            </a:r>
            <a:r>
              <a:rPr lang="fr-FR" sz="1400" dirty="0" err="1" smtClean="0"/>
              <a:t>from</a:t>
            </a:r>
            <a:r>
              <a:rPr lang="fr-FR" sz="1400" dirty="0" smtClean="0"/>
              <a:t> 7.18 to 7.08 V. </a:t>
            </a:r>
          </a:p>
          <a:p>
            <a:r>
              <a:rPr lang="fr-FR" sz="1400" dirty="0" smtClean="0"/>
              <a:t>11th Jun, night (2 </a:t>
            </a:r>
            <a:r>
              <a:rPr lang="fr-FR" sz="1400" dirty="0" err="1" smtClean="0"/>
              <a:t>a.m</a:t>
            </a:r>
            <a:r>
              <a:rPr lang="fr-FR" sz="1400" dirty="0" smtClean="0"/>
              <a:t>.), HSI-IH1 RF </a:t>
            </a:r>
            <a:r>
              <a:rPr lang="fr-FR" sz="1400" dirty="0" err="1" smtClean="0"/>
              <a:t>failure</a:t>
            </a:r>
            <a:r>
              <a:rPr lang="fr-FR" sz="1400" dirty="0" smtClean="0"/>
              <a:t>, tube </a:t>
            </a:r>
            <a:r>
              <a:rPr lang="fr-FR" sz="1400" dirty="0" err="1" smtClean="0"/>
              <a:t>replaced</a:t>
            </a:r>
            <a:r>
              <a:rPr lang="fr-FR" sz="1400" dirty="0" smtClean="0"/>
              <a:t>, 		tube socket short </a:t>
            </a:r>
            <a:r>
              <a:rPr lang="fr-FR" sz="1400" dirty="0" err="1" smtClean="0"/>
              <a:t>repaired</a:t>
            </a:r>
            <a:r>
              <a:rPr lang="fr-FR" sz="1400" dirty="0" smtClean="0"/>
              <a:t>, anode </a:t>
            </a:r>
            <a:r>
              <a:rPr lang="fr-FR" sz="1400" dirty="0" err="1" smtClean="0"/>
              <a:t>capacitor</a:t>
            </a:r>
            <a:r>
              <a:rPr lang="fr-FR" sz="1400" dirty="0" smtClean="0"/>
              <a:t> </a:t>
            </a:r>
            <a:r>
              <a:rPr lang="fr-FR" sz="1400" dirty="0" err="1" smtClean="0"/>
              <a:t>replaced</a:t>
            </a:r>
            <a:r>
              <a:rPr lang="fr-FR" sz="1400" dirty="0" smtClean="0"/>
              <a:t> (</a:t>
            </a:r>
            <a:r>
              <a:rPr lang="fr-FR" sz="1400" dirty="0"/>
              <a:t>12 </a:t>
            </a:r>
            <a:r>
              <a:rPr lang="fr-FR" sz="1400" dirty="0" smtClean="0"/>
              <a:t>h). 		</a:t>
            </a:r>
            <a:r>
              <a:rPr lang="fr-FR" sz="1400" dirty="0" err="1" smtClean="0"/>
              <a:t>Increased</a:t>
            </a:r>
            <a:r>
              <a:rPr lang="fr-FR" sz="1400" dirty="0" smtClean="0"/>
              <a:t> RF power: 1.6 </a:t>
            </a:r>
            <a:r>
              <a:rPr lang="fr-FR" sz="1400" dirty="0"/>
              <a:t>MW, &gt;200 kW </a:t>
            </a:r>
            <a:r>
              <a:rPr lang="fr-FR" sz="1400" dirty="0" err="1" smtClean="0"/>
              <a:t>reflected</a:t>
            </a:r>
            <a:r>
              <a:rPr lang="fr-FR" sz="1400" dirty="0"/>
              <a:t>!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12th Jun, voltage </a:t>
            </a:r>
            <a:r>
              <a:rPr lang="fr-FR" sz="1400" dirty="0" err="1" smtClean="0"/>
              <a:t>reduced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/>
              <a:t>8,568 </a:t>
            </a:r>
            <a:r>
              <a:rPr lang="fr-FR" sz="1400" dirty="0" smtClean="0"/>
              <a:t>to </a:t>
            </a:r>
            <a:r>
              <a:rPr lang="fr-FR" sz="1400" dirty="0"/>
              <a:t>8,403 </a:t>
            </a:r>
            <a:r>
              <a:rPr lang="fr-FR" sz="1400" dirty="0" smtClean="0"/>
              <a:t>V.</a:t>
            </a:r>
            <a:endParaRPr lang="fr-FR" sz="1400" dirty="0"/>
          </a:p>
          <a:p>
            <a:r>
              <a:rPr lang="fr-FR" sz="1400" dirty="0" smtClean="0"/>
              <a:t>17th Jun, HSI </a:t>
            </a:r>
            <a:r>
              <a:rPr lang="fr-FR" sz="1400" dirty="0" err="1" smtClean="0"/>
              <a:t>Quadrupole</a:t>
            </a:r>
            <a:r>
              <a:rPr lang="fr-FR" sz="1400" dirty="0" smtClean="0"/>
              <a:t> Triplet UH3QT3 </a:t>
            </a:r>
            <a:r>
              <a:rPr lang="fr-FR" sz="1400" dirty="0"/>
              <a:t>water </a:t>
            </a:r>
            <a:r>
              <a:rPr lang="fr-FR" sz="1400" dirty="0" err="1"/>
              <a:t>loss</a:t>
            </a:r>
            <a:r>
              <a:rPr lang="fr-FR" sz="1400" dirty="0"/>
              <a:t> and </a:t>
            </a:r>
            <a:r>
              <a:rPr lang="fr-FR" sz="1400" dirty="0" err="1" smtClean="0"/>
              <a:t>mechanically</a:t>
            </a:r>
            <a:r>
              <a:rPr lang="fr-FR" sz="1400" dirty="0" smtClean="0"/>
              <a:t> instable (</a:t>
            </a:r>
            <a:r>
              <a:rPr lang="fr-FR" sz="1400" dirty="0" err="1" smtClean="0"/>
              <a:t>wobbeling</a:t>
            </a:r>
            <a:r>
              <a:rPr lang="fr-FR" sz="1400" dirty="0" smtClean="0"/>
              <a:t>), 						</a:t>
            </a:r>
            <a:r>
              <a:rPr lang="fr-FR" sz="1400" dirty="0" err="1" smtClean="0"/>
              <a:t>provisionally</a:t>
            </a:r>
            <a:r>
              <a:rPr lang="fr-FR" sz="1400" dirty="0" smtClean="0"/>
              <a:t> </a:t>
            </a:r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</a:t>
            </a:r>
            <a:r>
              <a:rPr lang="fr-FR" sz="1400" dirty="0"/>
              <a:t>SIS down (20-kV-filter AEG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718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02024" y="130629"/>
            <a:ext cx="6107952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June (U-beam)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719" y="3705367"/>
            <a:ext cx="1562968" cy="1172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044" y="2579076"/>
            <a:ext cx="1889642" cy="10167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449" y="1347225"/>
            <a:ext cx="1772237" cy="9961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431" y="1102639"/>
            <a:ext cx="1332256" cy="235706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314430" y="2361848"/>
            <a:ext cx="1062062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RF </a:t>
            </a:r>
            <a:r>
              <a:rPr lang="de-DE" sz="800" dirty="0" err="1" smtClean="0"/>
              <a:t>behaviour</a:t>
            </a:r>
            <a:r>
              <a:rPr lang="de-DE" sz="800" dirty="0" smtClean="0"/>
              <a:t> IH1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942155" y="4705015"/>
            <a:ext cx="627515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UH3QT3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009610" y="3439061"/>
            <a:ext cx="1062062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Tube </a:t>
            </a:r>
            <a:r>
              <a:rPr lang="de-DE" sz="800" dirty="0" err="1" smtClean="0"/>
              <a:t>cabinet</a:t>
            </a:r>
            <a:r>
              <a:rPr lang="de-DE" sz="800" dirty="0" smtClean="0"/>
              <a:t> IH1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798786" y="955553"/>
            <a:ext cx="1301418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 smtClean="0"/>
              <a:t>Fotos IH1 </a:t>
            </a:r>
            <a:r>
              <a:rPr lang="de-DE" sz="600" dirty="0" err="1" smtClean="0"/>
              <a:t>courtesy</a:t>
            </a:r>
            <a:r>
              <a:rPr lang="de-DE" sz="600" dirty="0" smtClean="0"/>
              <a:t> G. Schreiber</a:t>
            </a:r>
          </a:p>
        </p:txBody>
      </p:sp>
    </p:spTree>
    <p:extLst>
      <p:ext uri="{BB962C8B-B14F-4D97-AF65-F5344CB8AC3E}">
        <p14:creationId xmlns:p14="http://schemas.microsoft.com/office/powerpoint/2010/main" val="2263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1752</Words>
  <Application>Microsoft Office PowerPoint</Application>
  <PresentationFormat>Bildschirmpräsentation (16:9)</PresentationFormat>
  <Paragraphs>204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fair-gsi-folienmaster_2017_onering</vt:lpstr>
      <vt:lpstr>7th Beam Time Retreat   UNILAC – Lessons from the beam time 2024 and outlook to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Vormann, Hartmut Dr.</cp:lastModifiedBy>
  <cp:revision>176</cp:revision>
  <cp:lastPrinted>2024-06-14T14:24:24Z</cp:lastPrinted>
  <dcterms:created xsi:type="dcterms:W3CDTF">2022-07-13T13:04:35Z</dcterms:created>
  <dcterms:modified xsi:type="dcterms:W3CDTF">2024-07-09T15:10:46Z</dcterms:modified>
</cp:coreProperties>
</file>