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653" r:id="rId4"/>
    <p:sldId id="654" r:id="rId5"/>
    <p:sldId id="277" r:id="rId6"/>
    <p:sldId id="620" r:id="rId7"/>
    <p:sldId id="478" r:id="rId8"/>
    <p:sldId id="527" r:id="rId9"/>
    <p:sldId id="588" r:id="rId10"/>
    <p:sldId id="580" r:id="rId11"/>
    <p:sldId id="315" r:id="rId12"/>
    <p:sldId id="546" r:id="rId13"/>
    <p:sldId id="340" r:id="rId14"/>
    <p:sldId id="298" r:id="rId15"/>
    <p:sldId id="341" r:id="rId16"/>
    <p:sldId id="270" r:id="rId17"/>
    <p:sldId id="266" r:id="rId18"/>
    <p:sldId id="269" r:id="rId19"/>
    <p:sldId id="655" r:id="rId20"/>
    <p:sldId id="297" r:id="rId2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91E6EF2-A030-4BC1-B221-93DDA4D91AFD}">
          <p14:sldIdLst>
            <p14:sldId id="256"/>
          </p14:sldIdLst>
        </p14:section>
        <p14:section name="Abschnitt ohne Titel" id="{ACDD917A-1B4D-4CB5-B00B-F3CAB596C96A}">
          <p14:sldIdLst>
            <p14:sldId id="272"/>
            <p14:sldId id="653"/>
          </p14:sldIdLst>
        </p14:section>
        <p14:section name="EH" id="{ADF78AEF-7518-4E5B-984B-DAA0B18297ED}">
          <p14:sldIdLst>
            <p14:sldId id="654"/>
            <p14:sldId id="277"/>
            <p14:sldId id="620"/>
          </p14:sldIdLst>
        </p14:section>
        <p14:section name="GaF SIS18" id="{DF076FF8-E0F1-4335-B5BC-32C46C94C2B6}">
          <p14:sldIdLst>
            <p14:sldId id="478"/>
            <p14:sldId id="527"/>
            <p14:sldId id="588"/>
          </p14:sldIdLst>
        </p14:section>
        <p14:section name="M1-3" id="{EA6D522C-2FA9-4F0A-A823-1A224A91DB86}">
          <p14:sldIdLst>
            <p14:sldId id="580"/>
            <p14:sldId id="315"/>
            <p14:sldId id="546"/>
          </p14:sldIdLst>
        </p14:section>
        <p14:section name="FCC" id="{CE3CFEB3-3F70-419C-AFF2-61A874AC56F2}">
          <p14:sldIdLst>
            <p14:sldId id="340"/>
            <p14:sldId id="298"/>
            <p14:sldId id="341"/>
          </p14:sldIdLst>
        </p14:section>
        <p14:section name="storage capabilities" id="{12E50F52-582E-4C5B-A865-C4502382EECF}">
          <p14:sldIdLst>
            <p14:sldId id="270"/>
            <p14:sldId id="266"/>
            <p14:sldId id="269"/>
          </p14:sldIdLst>
        </p14:section>
        <p14:section name="handling Space" id="{1757902E-F7C7-4DC8-B5F6-C714D06337BB}">
          <p14:sldIdLst>
            <p14:sldId id="655"/>
          </p14:sldIdLst>
        </p14:section>
        <p14:section name="Ende" id="{56BDE699-C515-4B26-8963-F7C20B227BFD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uer, Sebastian" initials="SSa" lastIdx="1" clrIdx="0">
    <p:extLst>
      <p:ext uri="{19B8F6BF-5375-455C-9EA6-DF929625EA0E}">
        <p15:presenceInfo xmlns:p15="http://schemas.microsoft.com/office/powerpoint/2012/main" userId="Sauer, Seba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2C"/>
    <a:srgbClr val="FB15FB"/>
    <a:srgbClr val="DEDB6F"/>
    <a:srgbClr val="D4D452"/>
    <a:srgbClr val="FC4EFC"/>
    <a:srgbClr val="FFFFFF"/>
    <a:srgbClr val="4BACC6"/>
    <a:srgbClr val="4F81BD"/>
    <a:srgbClr val="6666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821" autoAdjust="0"/>
  </p:normalViewPr>
  <p:slideViewPr>
    <p:cSldViewPr snapToGrid="0" snapToObjects="1">
      <p:cViewPr>
        <p:scale>
          <a:sx n="125" d="100"/>
          <a:sy n="125" d="100"/>
        </p:scale>
        <p:origin x="264" y="714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pPr rtl="0"/>
            <a:r>
              <a:rPr lang="de-DE" dirty="0"/>
              <a:t>Erforderliche Baumaßnahmen zur Erlangung der Baugenehmigung/Konformität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Präsentation der Bauvorhaben, die Auswirkungen auf den wissenschaftlichen Betrieb haben (Datumskonflikte, räumliche Begrenzungen, etc. )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GaF</a:t>
            </a:r>
            <a:r>
              <a:rPr lang="de-DE" dirty="0"/>
              <a:t>-Maßnahme Nr. 11 Modernisierung des SIS18</a:t>
            </a:r>
            <a:br>
              <a:rPr lang="de-DE" dirty="0"/>
            </a:br>
            <a:br>
              <a:rPr lang="de-DE" dirty="0"/>
            </a:br>
            <a:r>
              <a:rPr lang="de-DE" dirty="0"/>
              <a:t>Baugenehmigung und Brandschutzmaßnahmen:</a:t>
            </a:r>
            <a:br>
              <a:rPr lang="de-DE" dirty="0"/>
            </a:br>
            <a:r>
              <a:rPr lang="de-DE" dirty="0"/>
              <a:t>Linearbeschleuniger BH-VR/TU/SH1-4 + (EH)</a:t>
            </a:r>
            <a:br>
              <a:rPr lang="de-DE" dirty="0"/>
            </a:br>
            <a:r>
              <a:rPr lang="de-DE" dirty="0"/>
              <a:t>Gebäude BG</a:t>
            </a:r>
            <a:br>
              <a:rPr lang="de-DE" dirty="0"/>
            </a:br>
            <a:r>
              <a:rPr lang="de-DE" dirty="0"/>
              <a:t>Versuchshallen TR/EX/TH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Sanierung von EH und Ersatz von LA24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577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850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AI</a:t>
            </a:r>
          </a:p>
          <a:p>
            <a:r>
              <a:rPr lang="de-DE" dirty="0"/>
              <a:t>Inbetriebnahmen MCR mit Schnittstellen  zum Betreib (Reimann, etc. </a:t>
            </a:r>
            <a:r>
              <a:rPr lang="de-DE" dirty="0" err="1"/>
              <a:t>operation</a:t>
            </a:r>
            <a:r>
              <a:rPr lang="de-DE" dirty="0"/>
              <a:t>) abstimmen </a:t>
            </a:r>
          </a:p>
          <a:p>
            <a:r>
              <a:rPr lang="de-DE" dirty="0"/>
              <a:t>Für Strahlzeit 2026, sonst Interims im alten HKR oder woanders???</a:t>
            </a:r>
          </a:p>
          <a:p>
            <a:endParaRPr lang="de-DE" dirty="0"/>
          </a:p>
          <a:p>
            <a:r>
              <a:rPr lang="de-DE" dirty="0"/>
              <a:t>Integration des MCR </a:t>
            </a:r>
          </a:p>
          <a:p>
            <a:r>
              <a:rPr lang="de-DE" dirty="0"/>
              <a:t>Frage wann kann der MCR tatsächlich genutzt werden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3840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126">
              <a:buFontTx/>
              <a:buNone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823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Auf dem GSI und FAIR Campus stehen keine wesentlichen Lagerflächen zur Verfügung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Beschleuniger- und Forschungsflächen sind zu wertvoll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Auslagerung aller – nicht dringend benötigter - Gegenstände erforderlich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Externe Zentrallager-Flächen sind angemietet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Lager- und Logistikdienstleistung seitens EKL, TRI, ZDI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03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und Warenannahme „Weiterstadt“</a:t>
            </a:r>
            <a:br>
              <a:rPr lang="de-DE" dirty="0"/>
            </a:br>
            <a:r>
              <a:rPr lang="de-DE" sz="1200" dirty="0"/>
              <a:t>Lager-Anmietung ~10.000m² | Bewirtschaftung EKL/</a:t>
            </a:r>
            <a:r>
              <a:rPr lang="de-DE" sz="1200" dirty="0" err="1"/>
              <a:t>Schencker</a:t>
            </a:r>
            <a:br>
              <a:rPr lang="de-DE" sz="1200" dirty="0"/>
            </a:br>
            <a:r>
              <a:rPr lang="de-DE" sz="1200" dirty="0"/>
              <a:t>&gt; Nutzung der Anmietung „bis auf weiteres“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„Pfungstadt“</a:t>
            </a:r>
            <a:br>
              <a:rPr lang="de-DE" sz="1400" dirty="0"/>
            </a:br>
            <a:r>
              <a:rPr lang="de-DE" sz="1200" dirty="0"/>
              <a:t>Lager-Anmietung ~12.000m² | Bewirtschaftung EKL</a:t>
            </a:r>
            <a:br>
              <a:rPr lang="de-DE" sz="1200" dirty="0"/>
            </a:br>
            <a:r>
              <a:rPr lang="de-DE" sz="1200" dirty="0"/>
              <a:t>&gt; Nutzung Anmietung „bis auf Weiteres“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„Röntgenstraße“</a:t>
            </a:r>
            <a:br>
              <a:rPr lang="de-DE" sz="1400" dirty="0"/>
            </a:br>
            <a:r>
              <a:rPr lang="de-DE" sz="1200" dirty="0"/>
              <a:t>Lager-Anmietung ~1.500m² | Bewirtschaftung RED/ZDI</a:t>
            </a:r>
            <a:br>
              <a:rPr lang="de-DE" sz="1200" dirty="0"/>
            </a:br>
            <a:r>
              <a:rPr lang="de-DE" sz="1200" dirty="0"/>
              <a:t>&gt; Abmietung Ende 2025, Überführung Weiterstadt/Röntgenstraße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„Heckhalle“</a:t>
            </a:r>
            <a:br>
              <a:rPr lang="de-DE" sz="1400" dirty="0"/>
            </a:br>
            <a:r>
              <a:rPr lang="de-DE" sz="1200" dirty="0"/>
              <a:t>Lager-Anmietung ~</a:t>
            </a:r>
            <a:r>
              <a:rPr lang="de-DE" sz="1200" dirty="0">
                <a:solidFill>
                  <a:schemeClr val="tx1"/>
                </a:solidFill>
              </a:rPr>
              <a:t>1.800</a:t>
            </a:r>
            <a:r>
              <a:rPr lang="de-DE" sz="1200" dirty="0"/>
              <a:t>m² | Bewirtschaftung TRI</a:t>
            </a:r>
            <a:br>
              <a:rPr lang="de-DE" sz="1200" dirty="0"/>
            </a:br>
            <a:r>
              <a:rPr lang="de-DE" sz="1200" dirty="0"/>
              <a:t>&gt; Teilabmietung Lager geplant, Überführung Weiterstadt/Röntgenstraße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„Betriebshof“</a:t>
            </a:r>
            <a:br>
              <a:rPr lang="de-DE" sz="1400" dirty="0"/>
            </a:br>
            <a:r>
              <a:rPr lang="de-DE" sz="1200" dirty="0"/>
              <a:t>GSI </a:t>
            </a:r>
            <a:r>
              <a:rPr lang="de-DE" sz="1200" dirty="0">
                <a:solidFill>
                  <a:schemeClr val="tx1"/>
                </a:solidFill>
              </a:rPr>
              <a:t>600</a:t>
            </a:r>
            <a:r>
              <a:rPr lang="de-DE" sz="1200" dirty="0"/>
              <a:t>m² | Bewirtschaftung TRI</a:t>
            </a:r>
            <a:br>
              <a:rPr lang="de-DE" sz="1200" dirty="0"/>
            </a:br>
            <a:r>
              <a:rPr lang="de-DE" sz="1200" dirty="0"/>
              <a:t>&gt; Entwicklung zum Haupt-Lagerstandort geplant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36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zukünftiges Lagerkonzept </a:t>
            </a:r>
          </a:p>
          <a:p>
            <a:r>
              <a:rPr lang="de-DE" dirty="0"/>
              <a:t>Aussonderung</a:t>
            </a:r>
          </a:p>
          <a:p>
            <a:pPr lvl="1"/>
            <a:r>
              <a:rPr lang="de-DE" dirty="0"/>
              <a:t>Regelmäßige Prüfung und Aussonderung erforderlich </a:t>
            </a:r>
            <a:br>
              <a:rPr lang="de-DE" dirty="0"/>
            </a:br>
            <a:r>
              <a:rPr lang="de-DE" dirty="0"/>
              <a:t>um Lagerbedarfe zu reduzieren</a:t>
            </a:r>
          </a:p>
          <a:p>
            <a:r>
              <a:rPr lang="de-DE" dirty="0"/>
              <a:t>Lagergut „hoch Verfügbar“</a:t>
            </a:r>
          </a:p>
          <a:p>
            <a:pPr lvl="1"/>
            <a:r>
              <a:rPr lang="de-DE" dirty="0"/>
              <a:t>Bauteile/Komponenten/Anlagenteile </a:t>
            </a:r>
            <a:br>
              <a:rPr lang="de-DE" dirty="0"/>
            </a:br>
            <a:r>
              <a:rPr lang="de-DE" dirty="0"/>
              <a:t>die </a:t>
            </a:r>
            <a:r>
              <a:rPr lang="de-DE" b="1" dirty="0"/>
              <a:t>spontan / kurzfristig / ständigen </a:t>
            </a:r>
            <a:r>
              <a:rPr lang="de-DE" dirty="0"/>
              <a:t>im Zugriff sein müssen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Lagerräume in Anlagennähe oder auf dem Campus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Zuordnung der Lagerräume nach Funktion oder Nutzerkreis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geringe Verfügbarkeit auf dem Campus</a:t>
            </a:r>
          </a:p>
          <a:p>
            <a:r>
              <a:rPr lang="de-DE" dirty="0"/>
              <a:t>Lagergut „gering Verfügbar“</a:t>
            </a:r>
          </a:p>
          <a:p>
            <a:pPr lvl="1"/>
            <a:r>
              <a:rPr lang="de-DE" dirty="0"/>
              <a:t>Bauteile/Komponenten/Anlagenteile </a:t>
            </a:r>
            <a:br>
              <a:rPr lang="de-DE" dirty="0"/>
            </a:br>
            <a:r>
              <a:rPr lang="de-DE" dirty="0"/>
              <a:t>mit </a:t>
            </a:r>
            <a:r>
              <a:rPr lang="de-DE" b="1" dirty="0"/>
              <a:t>planbarem</a:t>
            </a:r>
            <a:r>
              <a:rPr lang="de-DE" dirty="0"/>
              <a:t> Zugriff (Lieferzeit 1-3 Tage)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Auslagerung im GSI Hauptlager (Weiterstadt / Pfungstadt)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Lagermanagement / Anlieferung / Logistik durch EKL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082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Testinghalle</a:t>
            </a:r>
            <a:r>
              <a:rPr lang="de-DE" dirty="0"/>
              <a:t> (TES) ist der zentrale GSI Ort für das </a:t>
            </a:r>
            <a:r>
              <a:rPr lang="de-DE" dirty="0" err="1"/>
              <a:t>Testing</a:t>
            </a:r>
            <a:r>
              <a:rPr lang="de-DE" dirty="0"/>
              <a:t> von Großgeräten. </a:t>
            </a:r>
          </a:p>
          <a:p>
            <a:r>
              <a:rPr lang="de-DE" dirty="0"/>
              <a:t>Die TES dient auch als Umschlagsplatz für Großgeräte auf dem Campus</a:t>
            </a:r>
          </a:p>
          <a:p>
            <a:endParaRPr lang="de-DE" dirty="0"/>
          </a:p>
          <a:p>
            <a:r>
              <a:rPr lang="de-DE" dirty="0"/>
              <a:t>Für die Vorbereitung, die Montage, die Zwischenlagerung und das </a:t>
            </a:r>
            <a:r>
              <a:rPr lang="de-DE" dirty="0" err="1"/>
              <a:t>Testing</a:t>
            </a:r>
            <a:r>
              <a:rPr lang="de-DE" dirty="0"/>
              <a:t> des „Alvarez“ (Post Stripper Upgrade PSU) eignen sich nur die Flächen der TES</a:t>
            </a:r>
          </a:p>
          <a:p>
            <a:pPr lvl="1"/>
            <a:r>
              <a:rPr lang="de-DE" dirty="0"/>
              <a:t>Hohe Anforderungen, lange Laufzeit, großer Flächenbedarf</a:t>
            </a:r>
          </a:p>
          <a:p>
            <a:pPr lvl="1"/>
            <a:r>
              <a:rPr lang="de-DE" dirty="0"/>
              <a:t>Variantenuntersuchung mit anderen Flächen ohne realisierbares Ergebnis</a:t>
            </a:r>
          </a:p>
          <a:p>
            <a:endParaRPr lang="de-DE" dirty="0"/>
          </a:p>
          <a:p>
            <a:r>
              <a:rPr lang="de-DE" dirty="0"/>
              <a:t>Bestandsnutzer der TES müssen wahrscheinlich Flächen reduzieren</a:t>
            </a:r>
          </a:p>
          <a:p>
            <a:r>
              <a:rPr lang="de-DE" dirty="0"/>
              <a:t>Weitere Abstimmung mit Flächennutzern, Hallenbeauftragter, Projekt PSU, Flächenmanagement im August 2028 (Einladung folgt)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02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ai</a:t>
            </a:r>
            <a:r>
              <a:rPr lang="de-DE" dirty="0" err="1">
                <a:sym typeface="Wingdings" panose="05000000000000000000" pitchFamily="2" charset="2"/>
              </a:rPr>
              <a:t></a:t>
            </a:r>
            <a:r>
              <a:rPr lang="de-DE" dirty="0" err="1"/>
              <a:t>terminal</a:t>
            </a:r>
            <a:r>
              <a:rPr lang="de-DE" dirty="0"/>
              <a:t> West wann wie wo erl.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76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C32 bis Ende des Jahres</a:t>
            </a:r>
          </a:p>
          <a:p>
            <a:r>
              <a:rPr lang="de-DE" dirty="0"/>
              <a:t>C38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85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 LA24, Altanlage</a:t>
            </a:r>
            <a:r>
              <a:rPr lang="de-DE" baseline="0" dirty="0"/>
              <a:t> hängt an seidenem Faden. Keine Wartung mehr, kleinere Ertüchtigungsmaßnahmen für die Überbrückung in Planung. Dann nur noch Notbetrieb EH + Abklinganlage möglich… </a:t>
            </a:r>
            <a:r>
              <a:rPr lang="de-DE" dirty="0"/>
              <a:t> </a:t>
            </a:r>
          </a:p>
          <a:p>
            <a:r>
              <a:rPr lang="de-DE" dirty="0"/>
              <a:t>Vorab notwendige Sanierung der Krananlage in 2024/2025 (Halle ca. 9</a:t>
            </a:r>
            <a:r>
              <a:rPr lang="de-DE" baseline="0" dirty="0"/>
              <a:t> Monate ohne Kranfunktion)</a:t>
            </a:r>
            <a:r>
              <a:rPr lang="de-DE" dirty="0"/>
              <a:t>. Krananlage wird</a:t>
            </a:r>
            <a:r>
              <a:rPr lang="de-DE" baseline="0" dirty="0"/>
              <a:t> für die Einbringung der neuen LA24 benötigt.</a:t>
            </a:r>
            <a:r>
              <a:rPr lang="de-DE" dirty="0"/>
              <a:t> </a:t>
            </a:r>
          </a:p>
          <a:p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Maßnahmen: Trennung von LA24 (altes System) und Bau einer Ersatzlüftungsanlage für die EH (neue LA24), Brandschutzmaßnahmen, Baugenehmigung mit neuem Brandschutzkonzept</a:t>
            </a:r>
            <a:br>
              <a:rPr lang="de-DE" dirty="0"/>
            </a:br>
            <a:r>
              <a:rPr lang="de-DE" dirty="0"/>
              <a:t>Anwender: Das LA24 – </a:t>
            </a:r>
            <a:r>
              <a:rPr lang="de-DE" dirty="0" err="1"/>
              <a:t>Refurbishment</a:t>
            </a:r>
            <a:r>
              <a:rPr lang="de-DE" dirty="0"/>
              <a:t> EH ist für die Zulassung des Beschleunigerbetriebs unter Strahlung erforderlich</a:t>
            </a:r>
            <a:br>
              <a:rPr lang="de-DE" dirty="0"/>
            </a:br>
            <a:r>
              <a:rPr lang="de-DE" dirty="0"/>
              <a:t>Schutzrecht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Kosten: ca. 6,7 Mio. €</a:t>
            </a:r>
            <a:br>
              <a:rPr lang="de-DE" dirty="0"/>
            </a:br>
            <a:r>
              <a:rPr lang="de-DE" dirty="0"/>
              <a:t>Baugewerbe: Q1/2026 – Q3/2027</a:t>
            </a:r>
            <a:br>
              <a:rPr lang="de-DE" dirty="0"/>
            </a:br>
            <a:r>
              <a:rPr lang="de-DE" dirty="0"/>
              <a:t>Inbetriebnahme: 2027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Status: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Vorbereitenden Maßnahmen - EH Keller geräumt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Planung bis zur Beantragung der Baugenehmigung Q3/2024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Baugenehmigung Q4/2024 (3er Set 14 Monate!) Baubeginn 2026,</a:t>
            </a:r>
            <a:br>
              <a:rPr lang="de-DE" dirty="0"/>
            </a:br>
            <a:r>
              <a:rPr lang="de-DE" dirty="0"/>
              <a:t>Bauzeit ca. 18 Monate! Kollision mit aktueller Planungswissenschaft und Beschleuniger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8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Schlusssatz zum weitern</a:t>
            </a:r>
            <a:r>
              <a:rPr lang="de-DE" baseline="0" dirty="0"/>
              <a:t> Ablauf:</a:t>
            </a:r>
          </a:p>
          <a:p>
            <a:r>
              <a:rPr lang="de-DE" dirty="0"/>
              <a:t>09/2024 Projektvorstellung an die Nutzer mit allen Details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05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Mittelbeschaffung </a:t>
            </a:r>
            <a:r>
              <a:rPr lang="de-DE" dirty="0" err="1"/>
              <a:t>ongoing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59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27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18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82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489200"/>
            <a:ext cx="4303059" cy="833774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2" y="4987636"/>
            <a:ext cx="1238442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BEF63AC-1B25-4FB8-8F5D-34227830E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6422" t="26387" b="3849"/>
          <a:stretch/>
        </p:blipFill>
        <p:spPr>
          <a:xfrm>
            <a:off x="2430421" y="1243341"/>
            <a:ext cx="4430704" cy="3594703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1919028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6944180" y="1200151"/>
            <a:ext cx="1919028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697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808CD1A-81A1-4167-870C-70758A019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24480"/>
          <a:stretch/>
        </p:blipFill>
        <p:spPr>
          <a:xfrm>
            <a:off x="4609652" y="943751"/>
            <a:ext cx="4137879" cy="39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B91BA8-45C4-470F-A4A1-7FC17728CF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4816" t="67777" r="84875" b="19507"/>
          <a:stretch/>
        </p:blipFill>
        <p:spPr>
          <a:xfrm>
            <a:off x="6243638" y="1026871"/>
            <a:ext cx="488156" cy="4352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1040938-4761-4ACB-8893-452E1E882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1938" t="40195" r="81080" b="45100"/>
          <a:stretch/>
        </p:blipFill>
        <p:spPr>
          <a:xfrm>
            <a:off x="5257352" y="958800"/>
            <a:ext cx="804232" cy="5032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E8116BF-C8A1-4348-9D7A-4EE4396A4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836" t="8421" r="80181" b="69576"/>
          <a:stretch/>
        </p:blipFill>
        <p:spPr>
          <a:xfrm>
            <a:off x="4139855" y="945310"/>
            <a:ext cx="898870" cy="753101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3" y="1200151"/>
            <a:ext cx="3733871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8A72E5-6654-4255-B1BE-8E62F7EAC14F}"/>
              </a:ext>
            </a:extLst>
          </p:cNvPr>
          <p:cNvSpPr txBox="1"/>
          <p:nvPr userDrawn="1"/>
        </p:nvSpPr>
        <p:spPr>
          <a:xfrm rot="1359126">
            <a:off x="6207878" y="2575962"/>
            <a:ext cx="218577" cy="11887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p-LINAC</a:t>
            </a:r>
          </a:p>
        </p:txBody>
      </p:sp>
    </p:spTree>
    <p:extLst>
      <p:ext uri="{BB962C8B-B14F-4D97-AF65-F5344CB8AC3E}">
        <p14:creationId xmlns:p14="http://schemas.microsoft.com/office/powerpoint/2010/main" val="61685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2CB7F3E-4C4D-4472-B98A-0206AE0EF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4480"/>
          <a:stretch/>
        </p:blipFill>
        <p:spPr>
          <a:xfrm>
            <a:off x="4609652" y="943751"/>
            <a:ext cx="4137879" cy="39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3744F1-112B-4D5E-9375-BC098A518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816" t="67777" r="84875" b="19507"/>
          <a:stretch/>
        </p:blipFill>
        <p:spPr>
          <a:xfrm>
            <a:off x="6243638" y="1026871"/>
            <a:ext cx="488156" cy="43521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97A2B3-AA90-418B-B0E3-40A313634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938" t="40195" r="81080" b="45100"/>
          <a:stretch/>
        </p:blipFill>
        <p:spPr>
          <a:xfrm>
            <a:off x="5257352" y="958800"/>
            <a:ext cx="804232" cy="5032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F842ACF-484F-4344-B042-31648303A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836" t="8421" r="80181" b="69576"/>
          <a:stretch/>
        </p:blipFill>
        <p:spPr>
          <a:xfrm>
            <a:off x="4139855" y="945310"/>
            <a:ext cx="898870" cy="753101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3" y="1200151"/>
            <a:ext cx="3733871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E82737-663C-4C06-97EA-CD93C08C5230}"/>
              </a:ext>
            </a:extLst>
          </p:cNvPr>
          <p:cNvSpPr txBox="1"/>
          <p:nvPr userDrawn="1"/>
        </p:nvSpPr>
        <p:spPr>
          <a:xfrm rot="1359126">
            <a:off x="6207878" y="2575962"/>
            <a:ext cx="218577" cy="11887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p-LINAC</a:t>
            </a:r>
          </a:p>
        </p:txBody>
      </p:sp>
    </p:spTree>
    <p:extLst>
      <p:ext uri="{BB962C8B-B14F-4D97-AF65-F5344CB8AC3E}">
        <p14:creationId xmlns:p14="http://schemas.microsoft.com/office/powerpoint/2010/main" val="346925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22566" y="167080"/>
            <a:ext cx="5978235" cy="623248"/>
          </a:xfrm>
          <a:prstGeom prst="rect">
            <a:avLst/>
          </a:prstGeom>
          <a:ln>
            <a:noFill/>
          </a:ln>
        </p:spPr>
        <p:txBody>
          <a:bodyPr wrap="square" anchor="b">
            <a:noAutofit/>
          </a:bodyPr>
          <a:lstStyle>
            <a:lvl1pPr>
              <a:defRPr sz="1800"/>
            </a:lvl1pPr>
          </a:lstStyle>
          <a:p>
            <a:r>
              <a:rPr lang="de-DE" dirty="0"/>
              <a:t>Inhalt Abschnitt</a:t>
            </a:r>
            <a:br>
              <a:rPr lang="de-DE" dirty="0"/>
            </a:br>
            <a:r>
              <a:rPr lang="de-DE" dirty="0"/>
              <a:t>Inhalt Folie</a:t>
            </a:r>
          </a:p>
        </p:txBody>
      </p:sp>
    </p:spTree>
    <p:extLst>
      <p:ext uri="{BB962C8B-B14F-4D97-AF65-F5344CB8AC3E}">
        <p14:creationId xmlns:p14="http://schemas.microsoft.com/office/powerpoint/2010/main" val="316275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835574" y="4363692"/>
            <a:ext cx="167640" cy="167640"/>
            <a:chOff x="3293745" y="4426983"/>
            <a:chExt cx="167640" cy="167640"/>
          </a:xfrm>
        </p:grpSpPr>
        <p:sp>
          <p:nvSpPr>
            <p:cNvPr id="7" name="Ellipse 6"/>
            <p:cNvSpPr/>
            <p:nvPr userDrawn="1"/>
          </p:nvSpPr>
          <p:spPr>
            <a:xfrm>
              <a:off x="3293745" y="4426983"/>
              <a:ext cx="167640" cy="16764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8" name="Gerader Verbinder 7"/>
            <p:cNvCxnSpPr>
              <a:stCxn id="7" idx="2"/>
            </p:cNvCxnSpPr>
            <p:nvPr userDrawn="1"/>
          </p:nvCxnSpPr>
          <p:spPr>
            <a:xfrm>
              <a:off x="3293745" y="4510803"/>
              <a:ext cx="16764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>
              <a:stCxn id="7" idx="4"/>
              <a:endCxn id="7" idx="0"/>
            </p:cNvCxnSpPr>
            <p:nvPr userDrawn="1"/>
          </p:nvCxnSpPr>
          <p:spPr>
            <a:xfrm flipV="1">
              <a:off x="3377565" y="4426983"/>
              <a:ext cx="0" cy="16764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 userDrawn="1"/>
          </p:nvCxnSpPr>
          <p:spPr>
            <a:xfrm flipV="1">
              <a:off x="3377565" y="4426983"/>
              <a:ext cx="0" cy="8167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038C96B2-B4F0-4660-87F3-1BF7250EC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6734" t="28924" r="-163" b="12634"/>
          <a:stretch/>
        </p:blipFill>
        <p:spPr>
          <a:xfrm>
            <a:off x="1705864" y="947929"/>
            <a:ext cx="5858718" cy="3991216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76194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3" name="Tabelle 13">
            <a:extLst>
              <a:ext uri="{FF2B5EF4-FFF2-40B4-BE49-F238E27FC236}">
                <a16:creationId xmlns:a16="http://schemas.microsoft.com/office/drawing/2014/main" id="{3A63789D-9B66-4FB6-8CD1-A075481854E6}"/>
              </a:ext>
            </a:extLst>
          </p:cNvPr>
          <p:cNvGraphicFramePr>
            <a:graphicFrameLocks/>
          </p:cNvGraphicFramePr>
          <p:nvPr userDrawn="1"/>
        </p:nvGraphicFramePr>
        <p:xfrm>
          <a:off x="201592" y="1097357"/>
          <a:ext cx="8710336" cy="369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98">
                  <a:extLst>
                    <a:ext uri="{9D8B030D-6E8A-4147-A177-3AD203B41FA5}">
                      <a16:colId xmlns:a16="http://schemas.microsoft.com/office/drawing/2014/main" val="1231014009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516712184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872206260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59183316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2064039002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2427511783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554161651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08096428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940827966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00920222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2675995992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693610917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4045270694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557820653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2302024473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855800579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282192455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50613196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266099564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52650842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2907509672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44344836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09142502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928640691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231397456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352895287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944497776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886298794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488403630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675866308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1059474014"/>
                    </a:ext>
                  </a:extLst>
                </a:gridCol>
                <a:gridCol w="272198">
                  <a:extLst>
                    <a:ext uri="{9D8B030D-6E8A-4147-A177-3AD203B41FA5}">
                      <a16:colId xmlns:a16="http://schemas.microsoft.com/office/drawing/2014/main" val="3289371572"/>
                    </a:ext>
                  </a:extLst>
                </a:gridCol>
              </a:tblGrid>
              <a:tr h="3415155">
                <a:tc>
                  <a:txBody>
                    <a:bodyPr/>
                    <a:lstStyle/>
                    <a:p>
                      <a:pPr algn="ctr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9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58722" marR="58722" marT="58722" marB="58722" vert="vert27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vert="vert27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 marL="58722" marR="58722" marT="58722" marB="58722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489820"/>
                  </a:ext>
                </a:extLst>
              </a:tr>
              <a:tr h="278555"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58722" marR="58722" marT="58722" marB="5872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marL="58722" marR="58722" marT="58722" marB="58722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</a:p>
                  </a:txBody>
                  <a:tcPr marL="58722" marR="58722" marT="58722" marB="58722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080430"/>
                  </a:ext>
                </a:extLst>
              </a:tr>
            </a:tbl>
          </a:graphicData>
        </a:graphic>
      </p:graphicFrame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07CD7B-E9DE-4367-A82D-579BE5FF6127}"/>
              </a:ext>
            </a:extLst>
          </p:cNvPr>
          <p:cNvCxnSpPr/>
          <p:nvPr/>
        </p:nvCxnSpPr>
        <p:spPr>
          <a:xfrm flipV="1">
            <a:off x="1836804" y="1097356"/>
            <a:ext cx="0" cy="3770233"/>
          </a:xfrm>
          <a:prstGeom prst="line">
            <a:avLst/>
          </a:prstGeom>
          <a:ln w="952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F0A8AB-5F65-4210-A571-BD8314D51EB2}"/>
              </a:ext>
            </a:extLst>
          </p:cNvPr>
          <p:cNvSpPr txBox="1"/>
          <p:nvPr/>
        </p:nvSpPr>
        <p:spPr>
          <a:xfrm rot="16200000">
            <a:off x="1604003" y="1014836"/>
            <a:ext cx="604757" cy="165036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l"/>
            <a:r>
              <a:rPr lang="de-DE" sz="600" dirty="0">
                <a:solidFill>
                  <a:srgbClr val="C00000"/>
                </a:solidFill>
              </a:rPr>
              <a:t>Heute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156C67F-50FE-4411-B626-FD7D7C1CAA73}"/>
              </a:ext>
            </a:extLst>
          </p:cNvPr>
          <p:cNvCxnSpPr/>
          <p:nvPr/>
        </p:nvCxnSpPr>
        <p:spPr>
          <a:xfrm flipV="1">
            <a:off x="6733540" y="1097356"/>
            <a:ext cx="0" cy="3770233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7F79771-E8CB-485D-8EFF-309FAD1D69A0}"/>
              </a:ext>
            </a:extLst>
          </p:cNvPr>
          <p:cNvSpPr txBox="1"/>
          <p:nvPr/>
        </p:nvSpPr>
        <p:spPr>
          <a:xfrm rot="16200000">
            <a:off x="6472118" y="1335631"/>
            <a:ext cx="641588" cy="165036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r"/>
            <a:r>
              <a:rPr lang="de-DE" sz="600" dirty="0">
                <a:solidFill>
                  <a:schemeClr val="accent5">
                    <a:lumMod val="75000"/>
                  </a:schemeClr>
                </a:solidFill>
              </a:rPr>
              <a:t>FAIR mit GSI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03D966C-EA46-426A-A5C2-79F39C346105}"/>
              </a:ext>
            </a:extLst>
          </p:cNvPr>
          <p:cNvCxnSpPr/>
          <p:nvPr/>
        </p:nvCxnSpPr>
        <p:spPr>
          <a:xfrm flipV="1">
            <a:off x="7824358" y="1097356"/>
            <a:ext cx="0" cy="3770233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A7BDE18E-4B07-4FBF-BFEA-1194BB060640}"/>
              </a:ext>
            </a:extLst>
          </p:cNvPr>
          <p:cNvSpPr txBox="1"/>
          <p:nvPr/>
        </p:nvSpPr>
        <p:spPr>
          <a:xfrm rot="16200000">
            <a:off x="7671310" y="1230856"/>
            <a:ext cx="432038" cy="165036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r"/>
            <a:r>
              <a:rPr lang="de-DE" sz="600" dirty="0">
                <a:solidFill>
                  <a:schemeClr val="accent3">
                    <a:lumMod val="75000"/>
                  </a:schemeClr>
                </a:solidFill>
              </a:rPr>
              <a:t>POF neu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18450" y="4200770"/>
            <a:ext cx="8791151" cy="300476"/>
            <a:chOff x="118450" y="4053450"/>
            <a:chExt cx="8791151" cy="300476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3AEC753-E6BE-4A56-94D8-DD241BDEB895}"/>
                </a:ext>
              </a:extLst>
            </p:cNvPr>
            <p:cNvSpPr txBox="1"/>
            <p:nvPr/>
          </p:nvSpPr>
          <p:spPr>
            <a:xfrm>
              <a:off x="5649595" y="4053450"/>
              <a:ext cx="1096454" cy="92333"/>
            </a:xfrm>
            <a:prstGeom prst="rect">
              <a:avLst/>
            </a:prstGeom>
            <a:ln w="3175"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de-DE" sz="600" dirty="0">
                  <a:solidFill>
                    <a:srgbClr val="C00000"/>
                  </a:solidFill>
                </a:rPr>
                <a:t>Strahlzeit ab 2028 als Annahme</a:t>
              </a:r>
            </a:p>
          </p:txBody>
        </p:sp>
        <p:sp>
          <p:nvSpPr>
            <p:cNvPr id="14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026794" y="4210867"/>
              <a:ext cx="807085" cy="141699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</a:p>
            <a:p>
              <a:r>
                <a:rPr lang="de-DE" sz="300" dirty="0">
                  <a:solidFill>
                    <a:schemeClr val="tx2"/>
                  </a:solidFill>
                </a:rPr>
                <a:t>4.KW-01.07</a:t>
              </a:r>
            </a:p>
          </p:txBody>
        </p:sp>
        <p:sp>
          <p:nvSpPr>
            <p:cNvPr id="15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18450" y="4207825"/>
              <a:ext cx="835702" cy="135575"/>
            </a:xfrm>
            <a:prstGeom prst="rightArrow">
              <a:avLst>
                <a:gd name="adj1" fmla="val 100000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Strahlzeitpausen</a:t>
              </a:r>
            </a:p>
          </p:txBody>
        </p:sp>
        <p:sp>
          <p:nvSpPr>
            <p:cNvPr id="16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2415481" y="4206916"/>
              <a:ext cx="617279" cy="136484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3.KW-31.07</a:t>
              </a:r>
            </a:p>
          </p:txBody>
        </p:sp>
        <p:sp>
          <p:nvSpPr>
            <p:cNvPr id="17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844040" y="4207155"/>
              <a:ext cx="535305" cy="136245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5M</a:t>
              </a:r>
            </a:p>
          </p:txBody>
        </p:sp>
        <p:sp>
          <p:nvSpPr>
            <p:cNvPr id="18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3061888" y="4210199"/>
              <a:ext cx="669372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</a:t>
              </a:r>
            </a:p>
          </p:txBody>
        </p:sp>
        <p:sp>
          <p:nvSpPr>
            <p:cNvPr id="19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3782001" y="4209959"/>
              <a:ext cx="346133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SZ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15.04-30.07</a:t>
              </a:r>
            </a:p>
          </p:txBody>
        </p:sp>
        <p:sp>
          <p:nvSpPr>
            <p:cNvPr id="20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4144780" y="4211201"/>
              <a:ext cx="955540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11M</a:t>
              </a:r>
            </a:p>
          </p:txBody>
        </p:sp>
        <p:sp>
          <p:nvSpPr>
            <p:cNvPr id="21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5100869" y="4211319"/>
              <a:ext cx="541742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SZ 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ab 01.07</a:t>
              </a:r>
            </a:p>
          </p:txBody>
        </p:sp>
        <p:sp>
          <p:nvSpPr>
            <p:cNvPr id="22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5642611" y="4211201"/>
              <a:ext cx="758189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 ???</a:t>
              </a:r>
            </a:p>
          </p:txBody>
        </p:sp>
        <p:sp>
          <p:nvSpPr>
            <p:cNvPr id="23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6400801" y="4211319"/>
              <a:ext cx="870584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  <a:r>
                <a:rPr lang="de-DE" sz="800" dirty="0">
                  <a:solidFill>
                    <a:schemeClr val="tx2"/>
                  </a:solidFill>
                </a:rPr>
                <a:t> </a:t>
              </a:r>
              <a:endParaRPr lang="de-DE" sz="300" dirty="0">
                <a:solidFill>
                  <a:schemeClr val="tx2"/>
                </a:solidFill>
              </a:endParaRPr>
            </a:p>
          </p:txBody>
        </p:sp>
        <p:sp>
          <p:nvSpPr>
            <p:cNvPr id="24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7286625" y="4211201"/>
              <a:ext cx="821055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 ???</a:t>
              </a:r>
            </a:p>
          </p:txBody>
        </p:sp>
        <p:sp>
          <p:nvSpPr>
            <p:cNvPr id="25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8107680" y="4211319"/>
              <a:ext cx="801921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57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38C96B2-B4F0-4660-87F3-1BF7250EC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734" t="27210" r="-163" b="12634"/>
          <a:stretch/>
        </p:blipFill>
        <p:spPr>
          <a:xfrm>
            <a:off x="320178" y="1051560"/>
            <a:ext cx="5378981" cy="3771900"/>
          </a:xfrm>
          <a:prstGeom prst="rect">
            <a:avLst/>
          </a:prstGeom>
          <a:ln w="3175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14"/>
          </p:nvPr>
        </p:nvSpPr>
        <p:spPr>
          <a:xfrm>
            <a:off x="6388925" y="1200151"/>
            <a:ext cx="2321883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69451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8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800" b="1"/>
            </a:lvl1pPr>
          </a:lstStyle>
          <a:p>
            <a:r>
              <a:rPr lang="de-DE" dirty="0"/>
              <a:t>Titel hinzufügen</a:t>
            </a:r>
          </a:p>
        </p:txBody>
      </p:sp>
      <p:graphicFrame>
        <p:nvGraphicFramePr>
          <p:cNvPr id="4" name="Tabelle 13">
            <a:extLst>
              <a:ext uri="{FF2B5EF4-FFF2-40B4-BE49-F238E27FC236}">
                <a16:creationId xmlns:a16="http://schemas.microsoft.com/office/drawing/2014/main" id="{3A63789D-9B66-4FB6-8CD1-A075481854E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599259388"/>
              </p:ext>
            </p:extLst>
          </p:nvPr>
        </p:nvGraphicFramePr>
        <p:xfrm>
          <a:off x="201800" y="1025912"/>
          <a:ext cx="8677344" cy="3836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72">
                  <a:extLst>
                    <a:ext uri="{9D8B030D-6E8A-4147-A177-3AD203B41FA5}">
                      <a16:colId xmlns:a16="http://schemas.microsoft.com/office/drawing/2014/main" val="1231014009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51671218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87220626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5918331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06403900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427511783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554161651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08096428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94082796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00920222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67599599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693610917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404527069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557820653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302024473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855800579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282192455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50613196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26609956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52650842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90750967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44344836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0914250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928640691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23139745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352895287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94449777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88629879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48840363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675866308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05947401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28937157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381131729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35675906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4286337533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733774917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07049091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341449477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2732661011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614489127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659746809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753848024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29316078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61512651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274131475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15536249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1949310300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51050861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3849964982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737854355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404112616"/>
                    </a:ext>
                  </a:extLst>
                </a:gridCol>
                <a:gridCol w="166872">
                  <a:extLst>
                    <a:ext uri="{9D8B030D-6E8A-4147-A177-3AD203B41FA5}">
                      <a16:colId xmlns:a16="http://schemas.microsoft.com/office/drawing/2014/main" val="793012795"/>
                    </a:ext>
                  </a:extLst>
                </a:gridCol>
              </a:tblGrid>
              <a:tr h="3603663">
                <a:tc>
                  <a:txBody>
                    <a:bodyPr/>
                    <a:lstStyle/>
                    <a:p>
                      <a:pPr algn="ctr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de-DE" sz="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5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36000" marB="36000" vert="vert27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vert27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6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489820"/>
                  </a:ext>
                </a:extLst>
              </a:tr>
              <a:tr h="232938"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marL="36000" marR="36000" marT="36000" marB="36000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</a:p>
                  </a:txBody>
                  <a:tcPr marL="36000" marR="36000" marT="36000" marB="36000"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dirty="0">
                          <a:solidFill>
                            <a:schemeClr val="tx1"/>
                          </a:solidFill>
                        </a:rPr>
                        <a:t>2031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2032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2033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2034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2035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080430"/>
                  </a:ext>
                </a:extLst>
              </a:tr>
            </a:tbl>
          </a:graphicData>
        </a:graphic>
      </p:graphicFrame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07CD7B-E9DE-4367-A82D-579BE5FF6127}"/>
              </a:ext>
            </a:extLst>
          </p:cNvPr>
          <p:cNvCxnSpPr/>
          <p:nvPr userDrawn="1"/>
        </p:nvCxnSpPr>
        <p:spPr>
          <a:xfrm flipV="1">
            <a:off x="977900" y="1097356"/>
            <a:ext cx="0" cy="3531794"/>
          </a:xfrm>
          <a:prstGeom prst="line">
            <a:avLst/>
          </a:prstGeom>
          <a:ln w="952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156C67F-50FE-4411-B626-FD7D7C1CAA73}"/>
              </a:ext>
            </a:extLst>
          </p:cNvPr>
          <p:cNvCxnSpPr/>
          <p:nvPr userDrawn="1"/>
        </p:nvCxnSpPr>
        <p:spPr>
          <a:xfrm flipV="1">
            <a:off x="4203700" y="1097356"/>
            <a:ext cx="0" cy="3531794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03D966C-EA46-426A-A5C2-79F39C346105}"/>
              </a:ext>
            </a:extLst>
          </p:cNvPr>
          <p:cNvCxnSpPr/>
          <p:nvPr userDrawn="1"/>
        </p:nvCxnSpPr>
        <p:spPr>
          <a:xfrm flipV="1">
            <a:off x="4870450" y="1097356"/>
            <a:ext cx="0" cy="3531794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5F0A8AB-5F65-4210-A571-BD8314D51EB2}"/>
              </a:ext>
            </a:extLst>
          </p:cNvPr>
          <p:cNvSpPr txBox="1"/>
          <p:nvPr userDrawn="1"/>
        </p:nvSpPr>
        <p:spPr>
          <a:xfrm rot="16200000">
            <a:off x="929116" y="4437305"/>
            <a:ext cx="247216" cy="149647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l"/>
            <a:r>
              <a:rPr lang="de-DE" sz="500" dirty="0">
                <a:solidFill>
                  <a:srgbClr val="C00000"/>
                </a:solidFill>
              </a:rPr>
              <a:t>Heute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F79771-E8CB-485D-8EFF-309FAD1D69A0}"/>
              </a:ext>
            </a:extLst>
          </p:cNvPr>
          <p:cNvSpPr txBox="1"/>
          <p:nvPr userDrawn="1"/>
        </p:nvSpPr>
        <p:spPr>
          <a:xfrm rot="16200000">
            <a:off x="3942278" y="4240120"/>
            <a:ext cx="641588" cy="149647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l"/>
            <a:r>
              <a:rPr lang="de-DE" sz="500" dirty="0">
                <a:solidFill>
                  <a:schemeClr val="accent5">
                    <a:lumMod val="75000"/>
                  </a:schemeClr>
                </a:solidFill>
              </a:rPr>
              <a:t>FAIR mit GSI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BDE18E-4B07-4FBF-BFEA-1194BB060640}"/>
              </a:ext>
            </a:extLst>
          </p:cNvPr>
          <p:cNvSpPr txBox="1"/>
          <p:nvPr userDrawn="1"/>
        </p:nvSpPr>
        <p:spPr>
          <a:xfrm rot="16200000">
            <a:off x="4717402" y="4344895"/>
            <a:ext cx="432038" cy="149647"/>
          </a:xfrm>
          <a:prstGeom prst="rect">
            <a:avLst/>
          </a:prstGeom>
          <a:ln w="3175"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algn="l"/>
            <a:r>
              <a:rPr lang="de-DE" sz="500" dirty="0">
                <a:solidFill>
                  <a:schemeClr val="accent3">
                    <a:lumMod val="75000"/>
                  </a:schemeClr>
                </a:solidFill>
              </a:rPr>
              <a:t>POF neu</a:t>
            </a:r>
          </a:p>
        </p:txBody>
      </p:sp>
    </p:spTree>
    <p:extLst>
      <p:ext uri="{BB962C8B-B14F-4D97-AF65-F5344CB8AC3E}">
        <p14:creationId xmlns:p14="http://schemas.microsoft.com/office/powerpoint/2010/main" val="218633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DB30BDC-621F-4CC6-BB85-1C4E4D94F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6422" t="26387" b="3849"/>
          <a:stretch/>
        </p:blipFill>
        <p:spPr>
          <a:xfrm>
            <a:off x="4728103" y="1243341"/>
            <a:ext cx="4430704" cy="3594703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4178166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CF5FE74-7897-41C0-AA13-0BCC34A00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36422" t="26387" b="3849"/>
          <a:stretch/>
        </p:blipFill>
        <p:spPr>
          <a:xfrm>
            <a:off x="4732866" y="1243341"/>
            <a:ext cx="4430704" cy="3594703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4178166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590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2444884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7E7D2EC-8FCE-4B34-A939-A77A3DEEF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6422" t="26387" b="3849"/>
          <a:stretch/>
        </p:blipFill>
        <p:spPr>
          <a:xfrm>
            <a:off x="4732866" y="1243341"/>
            <a:ext cx="4430704" cy="35947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62CB61C-F989-42C1-9655-5863D9ACD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-146" t="-1687" r="71535" b="11107"/>
          <a:stretch/>
        </p:blipFill>
        <p:spPr>
          <a:xfrm>
            <a:off x="2918071" y="974727"/>
            <a:ext cx="1658054" cy="38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4B5A1F-08D5-4835-B8D0-788D9B14F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36422" t="26387" b="3849"/>
          <a:stretch/>
        </p:blipFill>
        <p:spPr>
          <a:xfrm>
            <a:off x="4732866" y="1243341"/>
            <a:ext cx="4430704" cy="35947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5481B63-1488-41C9-8C5A-86CE623F5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grayscl/>
          </a:blip>
          <a:srcRect l="-146" t="-1687" r="71535" b="11107"/>
          <a:stretch/>
        </p:blipFill>
        <p:spPr>
          <a:xfrm>
            <a:off x="2918071" y="974727"/>
            <a:ext cx="1658054" cy="3881115"/>
          </a:xfrm>
          <a:prstGeom prst="rect">
            <a:avLst/>
          </a:prstGeom>
        </p:spPr>
      </p:pic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2444884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955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 defTabSz="342900" rtl="0" eaLnBrk="1" latinLnBrk="0" hangingPunct="1">
              <a:spcBef>
                <a:spcPts val="0"/>
              </a:spcBef>
              <a:buClr>
                <a:srgbClr val="FDBB63"/>
              </a:buClr>
              <a:buFont typeface="Wingdings" charset="2"/>
              <a:buNone/>
              <a:defRPr lang="de-DE" sz="1800" b="1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1919028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4"/>
          </p:nvPr>
        </p:nvSpPr>
        <p:spPr>
          <a:xfrm>
            <a:off x="6944180" y="1200151"/>
            <a:ext cx="1919028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8C96B2-B4F0-4660-87F3-1BF7250EC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422" t="26387" b="3849"/>
          <a:stretch/>
        </p:blipFill>
        <p:spPr>
          <a:xfrm>
            <a:off x="2430421" y="1243341"/>
            <a:ext cx="4430704" cy="35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5271" y="4960333"/>
            <a:ext cx="1545930" cy="18811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1782827" y="4947390"/>
            <a:ext cx="5168306" cy="18811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FAM&gt;CAM/BAU </a:t>
            </a:r>
            <a:r>
              <a:rPr lang="de-DE" sz="750" baseline="0" dirty="0">
                <a:solidFill>
                  <a:srgbClr val="333333"/>
                </a:solidFill>
                <a:latin typeface="Arial"/>
                <a:cs typeface="Arial"/>
              </a:rPr>
              <a:t>| </a:t>
            </a:r>
            <a:r>
              <a:rPr lang="de-DE" sz="750" baseline="0" dirty="0" err="1">
                <a:solidFill>
                  <a:srgbClr val="333333"/>
                </a:solidFill>
                <a:latin typeface="Arial"/>
                <a:cs typeface="Arial"/>
              </a:rPr>
              <a:t>BeamTimeRetreat</a:t>
            </a:r>
            <a:r>
              <a:rPr lang="de-DE" sz="750" baseline="0" dirty="0">
                <a:solidFill>
                  <a:srgbClr val="333333"/>
                </a:solidFill>
                <a:latin typeface="Arial"/>
                <a:cs typeface="Arial"/>
              </a:rPr>
              <a:t> 2024</a:t>
            </a:r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7908250" y="4953861"/>
            <a:ext cx="830670" cy="18811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D3015-2898-4921-90A5-68D710375379}" type="datetime1">
              <a:rPr lang="de-DE" sz="750" smtClean="0">
                <a:solidFill>
                  <a:srgbClr val="333333"/>
                </a:solidFill>
                <a:latin typeface="Arial"/>
                <a:cs typeface="Arial"/>
              </a:rPr>
              <a:t>10.07.2024</a:t>
            </a:fld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8813800" y="4953861"/>
            <a:ext cx="330200" cy="18811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A67A6-E3F9-40FB-BEA3-03DDF9E42BE2}" type="slidenum">
              <a:rPr lang="de-DE" sz="75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54" r:id="rId5"/>
    <p:sldLayoutId id="2147483662" r:id="rId6"/>
    <p:sldLayoutId id="2147483660" r:id="rId7"/>
    <p:sldLayoutId id="2147483655" r:id="rId8"/>
    <p:sldLayoutId id="2147483657" r:id="rId9"/>
    <p:sldLayoutId id="2147483656" r:id="rId10"/>
    <p:sldLayoutId id="2147483661" r:id="rId11"/>
    <p:sldLayoutId id="2147483658" r:id="rId12"/>
    <p:sldLayoutId id="2147483664" r:id="rId13"/>
    <p:sldLayoutId id="2147483665" r:id="rId14"/>
    <p:sldLayoutId id="2147483666" r:id="rId15"/>
    <p:sldLayoutId id="2147483667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BeamTimeRetreat</a:t>
            </a:r>
            <a:r>
              <a:rPr lang="de-DE" dirty="0"/>
              <a:t> 2024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56721" y="3322973"/>
            <a:ext cx="5500360" cy="509131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„Construction </a:t>
            </a:r>
            <a:r>
              <a:rPr lang="de-DE" dirty="0" err="1"/>
              <a:t>activities</a:t>
            </a:r>
            <a:r>
              <a:rPr lang="de-DE" dirty="0"/>
              <a:t> - Focus on EH, FCC, Maßnahme 1, GAF“ - Maria Martin</a:t>
            </a:r>
          </a:p>
          <a:p>
            <a:r>
              <a:rPr lang="de-DE" dirty="0"/>
              <a:t>„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r>
              <a:rPr lang="de-DE" dirty="0"/>
              <a:t>, lab and </a:t>
            </a:r>
            <a:r>
              <a:rPr lang="de-DE" dirty="0" err="1"/>
              <a:t>handling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“ – Sebastian Sauer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Building </a:t>
            </a:r>
            <a:r>
              <a:rPr lang="de-DE" sz="1800" dirty="0" err="1"/>
              <a:t>permit</a:t>
            </a:r>
            <a:r>
              <a:rPr lang="de-DE" sz="1800" dirty="0"/>
              <a:t> </a:t>
            </a:r>
            <a:r>
              <a:rPr lang="de-DE" sz="1800" dirty="0" err="1"/>
              <a:t>status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Campus GSI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818574" y="1600295"/>
            <a:ext cx="321822" cy="2936525"/>
            <a:chOff x="6923168" y="2007223"/>
            <a:chExt cx="412252" cy="3761662"/>
          </a:xfrm>
        </p:grpSpPr>
        <p:sp>
          <p:nvSpPr>
            <p:cNvPr id="4" name="Verbotsymbol 3"/>
            <p:cNvSpPr/>
            <p:nvPr/>
          </p:nvSpPr>
          <p:spPr>
            <a:xfrm>
              <a:off x="6924926" y="2007223"/>
              <a:ext cx="405000" cy="404448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  <p:sp>
          <p:nvSpPr>
            <p:cNvPr id="5" name="Verbotsymbol 4"/>
            <p:cNvSpPr/>
            <p:nvPr/>
          </p:nvSpPr>
          <p:spPr>
            <a:xfrm>
              <a:off x="6923168" y="3382215"/>
              <a:ext cx="405000" cy="404448"/>
            </a:xfrm>
            <a:prstGeom prst="noSmoking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  <p:sp>
          <p:nvSpPr>
            <p:cNvPr id="7" name="Verbotsymbol 6"/>
            <p:cNvSpPr/>
            <p:nvPr/>
          </p:nvSpPr>
          <p:spPr>
            <a:xfrm>
              <a:off x="6926864" y="5364439"/>
              <a:ext cx="405000" cy="404446"/>
            </a:xfrm>
            <a:prstGeom prst="noSmoking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  <p:sp>
          <p:nvSpPr>
            <p:cNvPr id="8" name="Rad 7"/>
            <p:cNvSpPr/>
            <p:nvPr/>
          </p:nvSpPr>
          <p:spPr>
            <a:xfrm>
              <a:off x="6930420" y="4449874"/>
              <a:ext cx="405000" cy="40500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6243615" y="1681371"/>
            <a:ext cx="2614200" cy="777988"/>
          </a:xfrm>
          <a:prstGeom prst="rect">
            <a:avLst/>
          </a:prstGeom>
          <a:noFill/>
          <a:ln w="19050">
            <a:solidFill>
              <a:srgbClr val="F62A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3821936" y="4730092"/>
            <a:ext cx="518412" cy="192360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r>
              <a:rPr lang="de-DE" sz="800" b="1" dirty="0">
                <a:solidFill>
                  <a:srgbClr val="92D050"/>
                </a:solidFill>
              </a:rPr>
              <a:t>06-2024</a:t>
            </a:r>
          </a:p>
        </p:txBody>
      </p:sp>
      <p:sp>
        <p:nvSpPr>
          <p:cNvPr id="137" name="Textfeld 136"/>
          <p:cNvSpPr txBox="1"/>
          <p:nvPr/>
        </p:nvSpPr>
        <p:spPr>
          <a:xfrm>
            <a:off x="2050764" y="4714476"/>
            <a:ext cx="549670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800" b="1" dirty="0">
                <a:solidFill>
                  <a:srgbClr val="92D050"/>
                </a:solidFill>
              </a:rPr>
              <a:t>Q4-2024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738161" y="1107151"/>
            <a:ext cx="5063892" cy="3622942"/>
            <a:chOff x="738161" y="1107151"/>
            <a:chExt cx="5063892" cy="3622942"/>
          </a:xfrm>
        </p:grpSpPr>
        <p:sp>
          <p:nvSpPr>
            <p:cNvPr id="19" name="Verbotsymbol 18"/>
            <p:cNvSpPr/>
            <p:nvPr/>
          </p:nvSpPr>
          <p:spPr>
            <a:xfrm>
              <a:off x="4732392" y="1357432"/>
              <a:ext cx="235576" cy="247900"/>
            </a:xfrm>
            <a:prstGeom prst="noSmoking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23" name="Rad 22"/>
            <p:cNvSpPr/>
            <p:nvPr/>
          </p:nvSpPr>
          <p:spPr>
            <a:xfrm>
              <a:off x="2043780" y="3790785"/>
              <a:ext cx="199199" cy="196505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0" name="Rad 39"/>
            <p:cNvSpPr/>
            <p:nvPr/>
          </p:nvSpPr>
          <p:spPr>
            <a:xfrm>
              <a:off x="3863187" y="3474850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2" name="Verbotsymbol 41"/>
            <p:cNvSpPr/>
            <p:nvPr/>
          </p:nvSpPr>
          <p:spPr>
            <a:xfrm>
              <a:off x="3624227" y="3215233"/>
              <a:ext cx="182810" cy="191069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3" name="Verbotsymbol 42"/>
            <p:cNvSpPr/>
            <p:nvPr/>
          </p:nvSpPr>
          <p:spPr>
            <a:xfrm>
              <a:off x="4114005" y="4250455"/>
              <a:ext cx="125831" cy="124832"/>
            </a:xfrm>
            <a:prstGeom prst="noSmoking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6" name="Verbotsymbol 55"/>
            <p:cNvSpPr/>
            <p:nvPr/>
          </p:nvSpPr>
          <p:spPr>
            <a:xfrm>
              <a:off x="2958425" y="3853077"/>
              <a:ext cx="157889" cy="162920"/>
            </a:xfrm>
            <a:prstGeom prst="noSmoking">
              <a:avLst/>
            </a:prstGeom>
            <a:solidFill>
              <a:srgbClr val="FDBB6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7" name="Verbotsymbol 56"/>
            <p:cNvSpPr/>
            <p:nvPr/>
          </p:nvSpPr>
          <p:spPr>
            <a:xfrm>
              <a:off x="3554376" y="3853077"/>
              <a:ext cx="157889" cy="162920"/>
            </a:xfrm>
            <a:prstGeom prst="noSmoking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8" name="Verbotsymbol 57"/>
            <p:cNvSpPr/>
            <p:nvPr/>
          </p:nvSpPr>
          <p:spPr>
            <a:xfrm>
              <a:off x="2679911" y="4304656"/>
              <a:ext cx="235576" cy="247900"/>
            </a:xfrm>
            <a:prstGeom prst="noSmoking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9" name="Verbotsymbol 58"/>
            <p:cNvSpPr/>
            <p:nvPr/>
          </p:nvSpPr>
          <p:spPr>
            <a:xfrm>
              <a:off x="2780783" y="2256625"/>
              <a:ext cx="111902" cy="11239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0" name="Verbotsymbol 59"/>
            <p:cNvSpPr/>
            <p:nvPr/>
          </p:nvSpPr>
          <p:spPr>
            <a:xfrm>
              <a:off x="2578592" y="2799710"/>
              <a:ext cx="157889" cy="16292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3" name="Verbotsymbol 62"/>
            <p:cNvSpPr/>
            <p:nvPr/>
          </p:nvSpPr>
          <p:spPr>
            <a:xfrm>
              <a:off x="3291777" y="2849595"/>
              <a:ext cx="157889" cy="16292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07596" y="1451413"/>
              <a:ext cx="408032" cy="161583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600" b="1" dirty="0" err="1"/>
                <a:t>GaF</a:t>
              </a:r>
              <a:endParaRPr lang="de-DE" sz="600" b="1" dirty="0"/>
            </a:p>
          </p:txBody>
        </p:sp>
        <p:sp>
          <p:nvSpPr>
            <p:cNvPr id="67" name="Verbotsymbol 66"/>
            <p:cNvSpPr/>
            <p:nvPr/>
          </p:nvSpPr>
          <p:spPr>
            <a:xfrm>
              <a:off x="2007587" y="2195599"/>
              <a:ext cx="197361" cy="20365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2" name="Rad 71"/>
            <p:cNvSpPr/>
            <p:nvPr/>
          </p:nvSpPr>
          <p:spPr>
            <a:xfrm>
              <a:off x="3371067" y="424669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3" name="Rad 72"/>
            <p:cNvSpPr/>
            <p:nvPr/>
          </p:nvSpPr>
          <p:spPr>
            <a:xfrm>
              <a:off x="3213559" y="1885074"/>
              <a:ext cx="199199" cy="196505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4" name="Rad 73"/>
            <p:cNvSpPr/>
            <p:nvPr/>
          </p:nvSpPr>
          <p:spPr>
            <a:xfrm>
              <a:off x="2458338" y="2251424"/>
              <a:ext cx="199199" cy="196505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5" name="Rad 74"/>
            <p:cNvSpPr/>
            <p:nvPr/>
          </p:nvSpPr>
          <p:spPr>
            <a:xfrm>
              <a:off x="2468860" y="168660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6" name="Rad 75"/>
            <p:cNvSpPr/>
            <p:nvPr/>
          </p:nvSpPr>
          <p:spPr>
            <a:xfrm>
              <a:off x="1735583" y="1672640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7" name="Rad 76"/>
            <p:cNvSpPr/>
            <p:nvPr/>
          </p:nvSpPr>
          <p:spPr>
            <a:xfrm>
              <a:off x="4182103" y="2972393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8" name="Verbotsymbol 77"/>
            <p:cNvSpPr/>
            <p:nvPr/>
          </p:nvSpPr>
          <p:spPr>
            <a:xfrm>
              <a:off x="2264568" y="1839301"/>
              <a:ext cx="105259" cy="108613"/>
            </a:xfrm>
            <a:prstGeom prst="noSmoking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9" name="Verbotsymbol 78"/>
            <p:cNvSpPr/>
            <p:nvPr/>
          </p:nvSpPr>
          <p:spPr>
            <a:xfrm>
              <a:off x="2264568" y="2500602"/>
              <a:ext cx="105259" cy="10861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1" name="Rad 80"/>
            <p:cNvSpPr/>
            <p:nvPr/>
          </p:nvSpPr>
          <p:spPr>
            <a:xfrm>
              <a:off x="3267606" y="2540896"/>
              <a:ext cx="105259" cy="108613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2" name="Verbotsymbol 81"/>
            <p:cNvSpPr/>
            <p:nvPr/>
          </p:nvSpPr>
          <p:spPr>
            <a:xfrm>
              <a:off x="3369322" y="3453945"/>
              <a:ext cx="105259" cy="10861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1" name="Rad 60"/>
            <p:cNvSpPr/>
            <p:nvPr/>
          </p:nvSpPr>
          <p:spPr>
            <a:xfrm>
              <a:off x="2736481" y="173782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71" name="Rad 70"/>
            <p:cNvSpPr/>
            <p:nvPr/>
          </p:nvSpPr>
          <p:spPr>
            <a:xfrm>
              <a:off x="2915487" y="173782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6" name="Rad 85"/>
            <p:cNvSpPr/>
            <p:nvPr/>
          </p:nvSpPr>
          <p:spPr>
            <a:xfrm>
              <a:off x="3094914" y="142260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9" name="Verbotsymbol 88"/>
            <p:cNvSpPr/>
            <p:nvPr/>
          </p:nvSpPr>
          <p:spPr>
            <a:xfrm>
              <a:off x="1806303" y="2054939"/>
              <a:ext cx="105259" cy="10861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1" name="Rad 90"/>
            <p:cNvSpPr/>
            <p:nvPr/>
          </p:nvSpPr>
          <p:spPr>
            <a:xfrm>
              <a:off x="2761839" y="2554908"/>
              <a:ext cx="105259" cy="108613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124688" y="4511751"/>
              <a:ext cx="372538" cy="192360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800" dirty="0">
                  <a:solidFill>
                    <a:srgbClr val="FF0000"/>
                  </a:solidFill>
                </a:rPr>
                <a:t>FAIR</a:t>
              </a:r>
            </a:p>
          </p:txBody>
        </p:sp>
        <p:sp>
          <p:nvSpPr>
            <p:cNvPr id="93" name="Rad 92"/>
            <p:cNvSpPr/>
            <p:nvPr/>
          </p:nvSpPr>
          <p:spPr>
            <a:xfrm>
              <a:off x="1450519" y="3487586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4" name="Rad 93"/>
            <p:cNvSpPr/>
            <p:nvPr/>
          </p:nvSpPr>
          <p:spPr>
            <a:xfrm>
              <a:off x="2264172" y="1539504"/>
              <a:ext cx="105259" cy="108613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V="1">
              <a:off x="2791556" y="4143795"/>
              <a:ext cx="62486" cy="28940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5" name="Rad 94"/>
            <p:cNvSpPr/>
            <p:nvPr/>
          </p:nvSpPr>
          <p:spPr>
            <a:xfrm>
              <a:off x="1720616" y="2593074"/>
              <a:ext cx="52630" cy="5430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8" name="Rad 97"/>
            <p:cNvSpPr/>
            <p:nvPr/>
          </p:nvSpPr>
          <p:spPr>
            <a:xfrm>
              <a:off x="2488936" y="2661822"/>
              <a:ext cx="105259" cy="108613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0" name="Verbotsymbol 99"/>
            <p:cNvSpPr/>
            <p:nvPr/>
          </p:nvSpPr>
          <p:spPr>
            <a:xfrm>
              <a:off x="3625278" y="2618727"/>
              <a:ext cx="77447" cy="73781"/>
            </a:xfrm>
            <a:prstGeom prst="noSmoking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1" name="Rad 100"/>
            <p:cNvSpPr/>
            <p:nvPr/>
          </p:nvSpPr>
          <p:spPr>
            <a:xfrm>
              <a:off x="3019609" y="2392250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2" name="Verbotsymbol 101"/>
            <p:cNvSpPr/>
            <p:nvPr/>
          </p:nvSpPr>
          <p:spPr>
            <a:xfrm>
              <a:off x="3760850" y="1522211"/>
              <a:ext cx="78944" cy="8146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3" name="Rad 102"/>
            <p:cNvSpPr/>
            <p:nvPr/>
          </p:nvSpPr>
          <p:spPr>
            <a:xfrm>
              <a:off x="3624778" y="2061189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6" name="Verbotsymbol 105"/>
            <p:cNvSpPr/>
            <p:nvPr/>
          </p:nvSpPr>
          <p:spPr>
            <a:xfrm>
              <a:off x="4182550" y="2749549"/>
              <a:ext cx="78944" cy="8146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7" name="Rad 106"/>
            <p:cNvSpPr/>
            <p:nvPr/>
          </p:nvSpPr>
          <p:spPr>
            <a:xfrm>
              <a:off x="3220382" y="3652903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cxnSp>
          <p:nvCxnSpPr>
            <p:cNvPr id="108" name="Gerade Verbindung mit Pfeil 107"/>
            <p:cNvCxnSpPr>
              <a:stCxn id="123" idx="0"/>
              <a:endCxn id="54" idx="3"/>
            </p:cNvCxnSpPr>
            <p:nvPr/>
          </p:nvCxnSpPr>
          <p:spPr>
            <a:xfrm flipV="1">
              <a:off x="4081142" y="4086693"/>
              <a:ext cx="334920" cy="643399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14" idx="1"/>
            </p:cNvCxnSpPr>
            <p:nvPr/>
          </p:nvCxnSpPr>
          <p:spPr>
            <a:xfrm flipH="1">
              <a:off x="3800324" y="1283091"/>
              <a:ext cx="66975" cy="22409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867299" y="1186911"/>
              <a:ext cx="372538" cy="192360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800" dirty="0">
                  <a:solidFill>
                    <a:srgbClr val="FF0000"/>
                  </a:solidFill>
                </a:rPr>
                <a:t>FAIR</a:t>
              </a:r>
            </a:p>
          </p:txBody>
        </p:sp>
        <p:sp>
          <p:nvSpPr>
            <p:cNvPr id="109" name="Verbotsymbol 108"/>
            <p:cNvSpPr/>
            <p:nvPr/>
          </p:nvSpPr>
          <p:spPr>
            <a:xfrm>
              <a:off x="1137344" y="3967154"/>
              <a:ext cx="186235" cy="192169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2858727" y="3010751"/>
              <a:ext cx="532555" cy="233729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5215033" y="1107151"/>
              <a:ext cx="58702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b="1" dirty="0">
                  <a:solidFill>
                    <a:srgbClr val="92D050"/>
                  </a:solidFill>
                </a:rPr>
                <a:t>Q4-2024</a:t>
              </a:r>
            </a:p>
          </p:txBody>
        </p:sp>
        <p:cxnSp>
          <p:nvCxnSpPr>
            <p:cNvPr id="126" name="Gerade Verbindung mit Pfeil 125"/>
            <p:cNvCxnSpPr>
              <a:stCxn id="26" idx="1"/>
              <a:endCxn id="19" idx="6"/>
            </p:cNvCxnSpPr>
            <p:nvPr/>
          </p:nvCxnSpPr>
          <p:spPr>
            <a:xfrm flipH="1">
              <a:off x="4967968" y="1214873"/>
              <a:ext cx="247065" cy="266509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4" name="Verbotsymbol 133"/>
            <p:cNvSpPr/>
            <p:nvPr/>
          </p:nvSpPr>
          <p:spPr>
            <a:xfrm>
              <a:off x="2541565" y="3846388"/>
              <a:ext cx="157889" cy="16292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cxnSp>
          <p:nvCxnSpPr>
            <p:cNvPr id="136" name="Gerade Verbindung mit Pfeil 135"/>
            <p:cNvCxnSpPr>
              <a:stCxn id="137" idx="0"/>
              <a:endCxn id="58" idx="3"/>
            </p:cNvCxnSpPr>
            <p:nvPr/>
          </p:nvCxnSpPr>
          <p:spPr>
            <a:xfrm flipV="1">
              <a:off x="2325599" y="4516253"/>
              <a:ext cx="388811" cy="21384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4" name="Freihandform 113"/>
            <p:cNvSpPr/>
            <p:nvPr/>
          </p:nvSpPr>
          <p:spPr>
            <a:xfrm>
              <a:off x="4283373" y="1714596"/>
              <a:ext cx="1194583" cy="2690409"/>
            </a:xfrm>
            <a:custGeom>
              <a:avLst/>
              <a:gdLst>
                <a:gd name="connsiteX0" fmla="*/ 1015688 w 1294228"/>
                <a:gd name="connsiteY0" fmla="*/ 0 h 2914826"/>
                <a:gd name="connsiteX1" fmla="*/ 618979 w 1294228"/>
                <a:gd name="connsiteY1" fmla="*/ 0 h 2914826"/>
                <a:gd name="connsiteX2" fmla="*/ 618979 w 1294228"/>
                <a:gd name="connsiteY2" fmla="*/ 59085 h 2914826"/>
                <a:gd name="connsiteX3" fmla="*/ 644301 w 1294228"/>
                <a:gd name="connsiteY3" fmla="*/ 59085 h 2914826"/>
                <a:gd name="connsiteX4" fmla="*/ 644301 w 1294228"/>
                <a:gd name="connsiteY4" fmla="*/ 84406 h 2914826"/>
                <a:gd name="connsiteX5" fmla="*/ 675250 w 1294228"/>
                <a:gd name="connsiteY5" fmla="*/ 84406 h 2914826"/>
                <a:gd name="connsiteX6" fmla="*/ 675250 w 1294228"/>
                <a:gd name="connsiteY6" fmla="*/ 908773 h 2914826"/>
                <a:gd name="connsiteX7" fmla="*/ 230711 w 1294228"/>
                <a:gd name="connsiteY7" fmla="*/ 908773 h 2914826"/>
                <a:gd name="connsiteX8" fmla="*/ 230711 w 1294228"/>
                <a:gd name="connsiteY8" fmla="*/ 1018501 h 2914826"/>
                <a:gd name="connsiteX9" fmla="*/ 0 w 1294228"/>
                <a:gd name="connsiteY9" fmla="*/ 1018501 h 2914826"/>
                <a:gd name="connsiteX10" fmla="*/ 0 w 1294228"/>
                <a:gd name="connsiteY10" fmla="*/ 1280160 h 2914826"/>
                <a:gd name="connsiteX11" fmla="*/ 92847 w 1294228"/>
                <a:gd name="connsiteY11" fmla="*/ 1280160 h 2914826"/>
                <a:gd name="connsiteX12" fmla="*/ 92847 w 1294228"/>
                <a:gd name="connsiteY12" fmla="*/ 1302669 h 2914826"/>
                <a:gd name="connsiteX13" fmla="*/ 239151 w 1294228"/>
                <a:gd name="connsiteY13" fmla="*/ 1302669 h 2914826"/>
                <a:gd name="connsiteX14" fmla="*/ 239151 w 1294228"/>
                <a:gd name="connsiteY14" fmla="*/ 1859749 h 2914826"/>
                <a:gd name="connsiteX15" fmla="*/ 678063 w 1294228"/>
                <a:gd name="connsiteY15" fmla="*/ 1859749 h 2914826"/>
                <a:gd name="connsiteX16" fmla="*/ 678063 w 1294228"/>
                <a:gd name="connsiteY16" fmla="*/ 2914826 h 2914826"/>
                <a:gd name="connsiteX17" fmla="*/ 1294228 w 1294228"/>
                <a:gd name="connsiteY17" fmla="*/ 2914826 h 2914826"/>
                <a:gd name="connsiteX18" fmla="*/ 1294228 w 1294228"/>
                <a:gd name="connsiteY18" fmla="*/ 1764089 h 2914826"/>
                <a:gd name="connsiteX19" fmla="*/ 1198568 w 1294228"/>
                <a:gd name="connsiteY19" fmla="*/ 1764089 h 2914826"/>
                <a:gd name="connsiteX20" fmla="*/ 1198568 w 1294228"/>
                <a:gd name="connsiteY20" fmla="*/ 1676869 h 2914826"/>
                <a:gd name="connsiteX21" fmla="*/ 1108535 w 1294228"/>
                <a:gd name="connsiteY21" fmla="*/ 1676869 h 2914826"/>
                <a:gd name="connsiteX22" fmla="*/ 1108535 w 1294228"/>
                <a:gd name="connsiteY22" fmla="*/ 1074772 h 2914826"/>
                <a:gd name="connsiteX23" fmla="*/ 1153551 w 1294228"/>
                <a:gd name="connsiteY23" fmla="*/ 1074772 h 2914826"/>
                <a:gd name="connsiteX24" fmla="*/ 1153551 w 1294228"/>
                <a:gd name="connsiteY24" fmla="*/ 998806 h 2914826"/>
                <a:gd name="connsiteX25" fmla="*/ 1116975 w 1294228"/>
                <a:gd name="connsiteY25" fmla="*/ 998806 h 2914826"/>
                <a:gd name="connsiteX26" fmla="*/ 1116975 w 1294228"/>
                <a:gd name="connsiteY26" fmla="*/ 894706 h 2914826"/>
                <a:gd name="connsiteX27" fmla="*/ 1018501 w 1294228"/>
                <a:gd name="connsiteY27" fmla="*/ 894706 h 2914826"/>
                <a:gd name="connsiteX28" fmla="*/ 1015688 w 1294228"/>
                <a:gd name="connsiteY28" fmla="*/ 0 h 2914826"/>
                <a:gd name="connsiteX0" fmla="*/ 1015688 w 1294228"/>
                <a:gd name="connsiteY0" fmla="*/ 0 h 2914826"/>
                <a:gd name="connsiteX1" fmla="*/ 618979 w 1294228"/>
                <a:gd name="connsiteY1" fmla="*/ 0 h 2914826"/>
                <a:gd name="connsiteX2" fmla="*/ 618979 w 1294228"/>
                <a:gd name="connsiteY2" fmla="*/ 59085 h 2914826"/>
                <a:gd name="connsiteX3" fmla="*/ 644301 w 1294228"/>
                <a:gd name="connsiteY3" fmla="*/ 59085 h 2914826"/>
                <a:gd name="connsiteX4" fmla="*/ 644301 w 1294228"/>
                <a:gd name="connsiteY4" fmla="*/ 84406 h 2914826"/>
                <a:gd name="connsiteX5" fmla="*/ 675250 w 1294228"/>
                <a:gd name="connsiteY5" fmla="*/ 84406 h 2914826"/>
                <a:gd name="connsiteX6" fmla="*/ 675250 w 1294228"/>
                <a:gd name="connsiteY6" fmla="*/ 908773 h 2914826"/>
                <a:gd name="connsiteX7" fmla="*/ 230711 w 1294228"/>
                <a:gd name="connsiteY7" fmla="*/ 908773 h 2914826"/>
                <a:gd name="connsiteX8" fmla="*/ 230711 w 1294228"/>
                <a:gd name="connsiteY8" fmla="*/ 1018501 h 2914826"/>
                <a:gd name="connsiteX9" fmla="*/ 0 w 1294228"/>
                <a:gd name="connsiteY9" fmla="*/ 1018501 h 2914826"/>
                <a:gd name="connsiteX10" fmla="*/ 0 w 1294228"/>
                <a:gd name="connsiteY10" fmla="*/ 1280160 h 2914826"/>
                <a:gd name="connsiteX11" fmla="*/ 92847 w 1294228"/>
                <a:gd name="connsiteY11" fmla="*/ 1280160 h 2914826"/>
                <a:gd name="connsiteX12" fmla="*/ 92847 w 1294228"/>
                <a:gd name="connsiteY12" fmla="*/ 1302669 h 2914826"/>
                <a:gd name="connsiteX13" fmla="*/ 239151 w 1294228"/>
                <a:gd name="connsiteY13" fmla="*/ 1302669 h 2914826"/>
                <a:gd name="connsiteX14" fmla="*/ 235023 w 1294228"/>
                <a:gd name="connsiteY14" fmla="*/ 1944369 h 2914826"/>
                <a:gd name="connsiteX15" fmla="*/ 678063 w 1294228"/>
                <a:gd name="connsiteY15" fmla="*/ 1859749 h 2914826"/>
                <a:gd name="connsiteX16" fmla="*/ 678063 w 1294228"/>
                <a:gd name="connsiteY16" fmla="*/ 2914826 h 2914826"/>
                <a:gd name="connsiteX17" fmla="*/ 1294228 w 1294228"/>
                <a:gd name="connsiteY17" fmla="*/ 2914826 h 2914826"/>
                <a:gd name="connsiteX18" fmla="*/ 1294228 w 1294228"/>
                <a:gd name="connsiteY18" fmla="*/ 1764089 h 2914826"/>
                <a:gd name="connsiteX19" fmla="*/ 1198568 w 1294228"/>
                <a:gd name="connsiteY19" fmla="*/ 1764089 h 2914826"/>
                <a:gd name="connsiteX20" fmla="*/ 1198568 w 1294228"/>
                <a:gd name="connsiteY20" fmla="*/ 1676869 h 2914826"/>
                <a:gd name="connsiteX21" fmla="*/ 1108535 w 1294228"/>
                <a:gd name="connsiteY21" fmla="*/ 1676869 h 2914826"/>
                <a:gd name="connsiteX22" fmla="*/ 1108535 w 1294228"/>
                <a:gd name="connsiteY22" fmla="*/ 1074772 h 2914826"/>
                <a:gd name="connsiteX23" fmla="*/ 1153551 w 1294228"/>
                <a:gd name="connsiteY23" fmla="*/ 1074772 h 2914826"/>
                <a:gd name="connsiteX24" fmla="*/ 1153551 w 1294228"/>
                <a:gd name="connsiteY24" fmla="*/ 998806 h 2914826"/>
                <a:gd name="connsiteX25" fmla="*/ 1116975 w 1294228"/>
                <a:gd name="connsiteY25" fmla="*/ 998806 h 2914826"/>
                <a:gd name="connsiteX26" fmla="*/ 1116975 w 1294228"/>
                <a:gd name="connsiteY26" fmla="*/ 894706 h 2914826"/>
                <a:gd name="connsiteX27" fmla="*/ 1018501 w 1294228"/>
                <a:gd name="connsiteY27" fmla="*/ 894706 h 2914826"/>
                <a:gd name="connsiteX28" fmla="*/ 1015688 w 1294228"/>
                <a:gd name="connsiteY28" fmla="*/ 0 h 2914826"/>
                <a:gd name="connsiteX0" fmla="*/ 1015688 w 1294228"/>
                <a:gd name="connsiteY0" fmla="*/ 0 h 2914826"/>
                <a:gd name="connsiteX1" fmla="*/ 618979 w 1294228"/>
                <a:gd name="connsiteY1" fmla="*/ 0 h 2914826"/>
                <a:gd name="connsiteX2" fmla="*/ 618979 w 1294228"/>
                <a:gd name="connsiteY2" fmla="*/ 59085 h 2914826"/>
                <a:gd name="connsiteX3" fmla="*/ 644301 w 1294228"/>
                <a:gd name="connsiteY3" fmla="*/ 59085 h 2914826"/>
                <a:gd name="connsiteX4" fmla="*/ 644301 w 1294228"/>
                <a:gd name="connsiteY4" fmla="*/ 84406 h 2914826"/>
                <a:gd name="connsiteX5" fmla="*/ 675250 w 1294228"/>
                <a:gd name="connsiteY5" fmla="*/ 84406 h 2914826"/>
                <a:gd name="connsiteX6" fmla="*/ 675250 w 1294228"/>
                <a:gd name="connsiteY6" fmla="*/ 908773 h 2914826"/>
                <a:gd name="connsiteX7" fmla="*/ 230711 w 1294228"/>
                <a:gd name="connsiteY7" fmla="*/ 908773 h 2914826"/>
                <a:gd name="connsiteX8" fmla="*/ 230711 w 1294228"/>
                <a:gd name="connsiteY8" fmla="*/ 1018501 h 2914826"/>
                <a:gd name="connsiteX9" fmla="*/ 0 w 1294228"/>
                <a:gd name="connsiteY9" fmla="*/ 1018501 h 2914826"/>
                <a:gd name="connsiteX10" fmla="*/ 0 w 1294228"/>
                <a:gd name="connsiteY10" fmla="*/ 1280160 h 2914826"/>
                <a:gd name="connsiteX11" fmla="*/ 92847 w 1294228"/>
                <a:gd name="connsiteY11" fmla="*/ 1280160 h 2914826"/>
                <a:gd name="connsiteX12" fmla="*/ 92847 w 1294228"/>
                <a:gd name="connsiteY12" fmla="*/ 1302669 h 2914826"/>
                <a:gd name="connsiteX13" fmla="*/ 239151 w 1294228"/>
                <a:gd name="connsiteY13" fmla="*/ 1302669 h 2914826"/>
                <a:gd name="connsiteX14" fmla="*/ 235023 w 1294228"/>
                <a:gd name="connsiteY14" fmla="*/ 1944369 h 2914826"/>
                <a:gd name="connsiteX15" fmla="*/ 675999 w 1294228"/>
                <a:gd name="connsiteY15" fmla="*/ 1948497 h 2914826"/>
                <a:gd name="connsiteX16" fmla="*/ 678063 w 1294228"/>
                <a:gd name="connsiteY16" fmla="*/ 2914826 h 2914826"/>
                <a:gd name="connsiteX17" fmla="*/ 1294228 w 1294228"/>
                <a:gd name="connsiteY17" fmla="*/ 2914826 h 2914826"/>
                <a:gd name="connsiteX18" fmla="*/ 1294228 w 1294228"/>
                <a:gd name="connsiteY18" fmla="*/ 1764089 h 2914826"/>
                <a:gd name="connsiteX19" fmla="*/ 1198568 w 1294228"/>
                <a:gd name="connsiteY19" fmla="*/ 1764089 h 2914826"/>
                <a:gd name="connsiteX20" fmla="*/ 1198568 w 1294228"/>
                <a:gd name="connsiteY20" fmla="*/ 1676869 h 2914826"/>
                <a:gd name="connsiteX21" fmla="*/ 1108535 w 1294228"/>
                <a:gd name="connsiteY21" fmla="*/ 1676869 h 2914826"/>
                <a:gd name="connsiteX22" fmla="*/ 1108535 w 1294228"/>
                <a:gd name="connsiteY22" fmla="*/ 1074772 h 2914826"/>
                <a:gd name="connsiteX23" fmla="*/ 1153551 w 1294228"/>
                <a:gd name="connsiteY23" fmla="*/ 1074772 h 2914826"/>
                <a:gd name="connsiteX24" fmla="*/ 1153551 w 1294228"/>
                <a:gd name="connsiteY24" fmla="*/ 998806 h 2914826"/>
                <a:gd name="connsiteX25" fmla="*/ 1116975 w 1294228"/>
                <a:gd name="connsiteY25" fmla="*/ 998806 h 2914826"/>
                <a:gd name="connsiteX26" fmla="*/ 1116975 w 1294228"/>
                <a:gd name="connsiteY26" fmla="*/ 894706 h 2914826"/>
                <a:gd name="connsiteX27" fmla="*/ 1018501 w 1294228"/>
                <a:gd name="connsiteY27" fmla="*/ 894706 h 2914826"/>
                <a:gd name="connsiteX28" fmla="*/ 1015688 w 1294228"/>
                <a:gd name="connsiteY28" fmla="*/ 0 h 291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4228" h="2914826">
                  <a:moveTo>
                    <a:pt x="1015688" y="0"/>
                  </a:moveTo>
                  <a:lnTo>
                    <a:pt x="618979" y="0"/>
                  </a:lnTo>
                  <a:lnTo>
                    <a:pt x="618979" y="59085"/>
                  </a:lnTo>
                  <a:lnTo>
                    <a:pt x="644301" y="59085"/>
                  </a:lnTo>
                  <a:lnTo>
                    <a:pt x="644301" y="84406"/>
                  </a:lnTo>
                  <a:lnTo>
                    <a:pt x="675250" y="84406"/>
                  </a:lnTo>
                  <a:lnTo>
                    <a:pt x="675250" y="908773"/>
                  </a:lnTo>
                  <a:lnTo>
                    <a:pt x="230711" y="908773"/>
                  </a:lnTo>
                  <a:lnTo>
                    <a:pt x="230711" y="1018501"/>
                  </a:lnTo>
                  <a:lnTo>
                    <a:pt x="0" y="1018501"/>
                  </a:lnTo>
                  <a:lnTo>
                    <a:pt x="0" y="1280160"/>
                  </a:lnTo>
                  <a:lnTo>
                    <a:pt x="92847" y="1280160"/>
                  </a:lnTo>
                  <a:lnTo>
                    <a:pt x="92847" y="1302669"/>
                  </a:lnTo>
                  <a:lnTo>
                    <a:pt x="239151" y="1302669"/>
                  </a:lnTo>
                  <a:lnTo>
                    <a:pt x="235023" y="1944369"/>
                  </a:lnTo>
                  <a:lnTo>
                    <a:pt x="675999" y="1948497"/>
                  </a:lnTo>
                  <a:lnTo>
                    <a:pt x="678063" y="2914826"/>
                  </a:lnTo>
                  <a:lnTo>
                    <a:pt x="1294228" y="2914826"/>
                  </a:lnTo>
                  <a:lnTo>
                    <a:pt x="1294228" y="1764089"/>
                  </a:lnTo>
                  <a:lnTo>
                    <a:pt x="1198568" y="1764089"/>
                  </a:lnTo>
                  <a:lnTo>
                    <a:pt x="1198568" y="1676869"/>
                  </a:lnTo>
                  <a:lnTo>
                    <a:pt x="1108535" y="1676869"/>
                  </a:lnTo>
                  <a:lnTo>
                    <a:pt x="1108535" y="1074772"/>
                  </a:lnTo>
                  <a:lnTo>
                    <a:pt x="1153551" y="1074772"/>
                  </a:lnTo>
                  <a:lnTo>
                    <a:pt x="1153551" y="998806"/>
                  </a:lnTo>
                  <a:lnTo>
                    <a:pt x="1116975" y="998806"/>
                  </a:lnTo>
                  <a:lnTo>
                    <a:pt x="1116975" y="894706"/>
                  </a:lnTo>
                  <a:lnTo>
                    <a:pt x="1018501" y="894706"/>
                  </a:lnTo>
                  <a:cubicBezTo>
                    <a:pt x="1017563" y="596471"/>
                    <a:pt x="1016626" y="298235"/>
                    <a:pt x="1015688" y="0"/>
                  </a:cubicBezTo>
                  <a:close/>
                </a:path>
              </a:pathLst>
            </a:custGeom>
            <a:noFill/>
            <a:ln w="1905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69875"/>
              <a:endParaRPr lang="de-DE" sz="500" dirty="0">
                <a:solidFill>
                  <a:schemeClr val="tx1"/>
                </a:solidFill>
              </a:endParaRPr>
            </a:p>
            <a:p>
              <a:pPr marL="269875"/>
              <a:endParaRPr lang="de-DE" sz="500" dirty="0">
                <a:solidFill>
                  <a:schemeClr val="tx1"/>
                </a:solidFill>
              </a:endParaRPr>
            </a:p>
            <a:p>
              <a:pPr marL="269875"/>
              <a:r>
                <a:rPr lang="de-DE" sz="500" dirty="0">
                  <a:solidFill>
                    <a:schemeClr val="tx1"/>
                  </a:solidFill>
                </a:rPr>
                <a:t>Baurechtliche </a:t>
              </a:r>
            </a:p>
            <a:p>
              <a:pPr marL="269875"/>
              <a:r>
                <a:rPr lang="de-DE" sz="500" dirty="0">
                  <a:solidFill>
                    <a:schemeClr val="tx1"/>
                  </a:solidFill>
                </a:rPr>
                <a:t>Instandsetzung </a:t>
              </a:r>
            </a:p>
            <a:p>
              <a:pPr marL="269875"/>
              <a:r>
                <a:rPr lang="de-DE" sz="600" b="1" dirty="0">
                  <a:solidFill>
                    <a:schemeClr val="tx1"/>
                  </a:solidFill>
                </a:rPr>
                <a:t>Experimentier-Hallen</a:t>
              </a:r>
            </a:p>
          </p:txBody>
        </p:sp>
        <p:sp>
          <p:nvSpPr>
            <p:cNvPr id="22" name="Verbotsymbol 21"/>
            <p:cNvSpPr/>
            <p:nvPr/>
          </p:nvSpPr>
          <p:spPr>
            <a:xfrm>
              <a:off x="4949354" y="1840592"/>
              <a:ext cx="202483" cy="203372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5" name="Verbotsymbol 44"/>
            <p:cNvSpPr/>
            <p:nvPr/>
          </p:nvSpPr>
          <p:spPr>
            <a:xfrm>
              <a:off x="4767841" y="2698024"/>
              <a:ext cx="202483" cy="203372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6" name="Verbotsymbol 45"/>
            <p:cNvSpPr/>
            <p:nvPr/>
          </p:nvSpPr>
          <p:spPr>
            <a:xfrm>
              <a:off x="5113792" y="3622553"/>
              <a:ext cx="202483" cy="203372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7" name="Verbotsymbol 46"/>
            <p:cNvSpPr/>
            <p:nvPr/>
          </p:nvSpPr>
          <p:spPr>
            <a:xfrm>
              <a:off x="4365326" y="2691497"/>
              <a:ext cx="88574" cy="8896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4" name="Verbotsymbol 53"/>
            <p:cNvSpPr/>
            <p:nvPr/>
          </p:nvSpPr>
          <p:spPr>
            <a:xfrm>
              <a:off x="4392940" y="3947632"/>
              <a:ext cx="157889" cy="162920"/>
            </a:xfrm>
            <a:prstGeom prst="noSmoking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9" name="Rad 68"/>
            <p:cNvSpPr/>
            <p:nvPr/>
          </p:nvSpPr>
          <p:spPr>
            <a:xfrm>
              <a:off x="4396513" y="3234550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4" name="Rad 83"/>
            <p:cNvSpPr/>
            <p:nvPr/>
          </p:nvSpPr>
          <p:spPr>
            <a:xfrm>
              <a:off x="4767841" y="3739479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0" name="Rad 79"/>
            <p:cNvSpPr/>
            <p:nvPr/>
          </p:nvSpPr>
          <p:spPr>
            <a:xfrm>
              <a:off x="4253082" y="3279463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6" name="Rad 95"/>
            <p:cNvSpPr/>
            <p:nvPr/>
          </p:nvSpPr>
          <p:spPr>
            <a:xfrm>
              <a:off x="4860415" y="4386460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7" name="Rad 96"/>
            <p:cNvSpPr/>
            <p:nvPr/>
          </p:nvSpPr>
          <p:spPr>
            <a:xfrm>
              <a:off x="4807915" y="4315408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99" name="Rad 98"/>
            <p:cNvSpPr/>
            <p:nvPr/>
          </p:nvSpPr>
          <p:spPr>
            <a:xfrm>
              <a:off x="4771633" y="3928771"/>
              <a:ext cx="78944" cy="81460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4" name="Verbotsymbol 103"/>
            <p:cNvSpPr/>
            <p:nvPr/>
          </p:nvSpPr>
          <p:spPr>
            <a:xfrm>
              <a:off x="4767841" y="4050584"/>
              <a:ext cx="78944" cy="8146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05" name="Verbotsymbol 104"/>
            <p:cNvSpPr/>
            <p:nvPr/>
          </p:nvSpPr>
          <p:spPr>
            <a:xfrm>
              <a:off x="4805534" y="4204545"/>
              <a:ext cx="78944" cy="8146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44" name="Verbotsymbol 43"/>
            <p:cNvSpPr/>
            <p:nvPr/>
          </p:nvSpPr>
          <p:spPr>
            <a:xfrm>
              <a:off x="4632996" y="2270737"/>
              <a:ext cx="202483" cy="203372"/>
            </a:xfrm>
            <a:prstGeom prst="noSmoking">
              <a:avLst>
                <a:gd name="adj" fmla="val 18194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4203145" y="2332372"/>
              <a:ext cx="172954" cy="100608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113" name="Freihandform 112"/>
            <p:cNvSpPr/>
            <p:nvPr/>
          </p:nvSpPr>
          <p:spPr>
            <a:xfrm>
              <a:off x="3678203" y="2205587"/>
              <a:ext cx="1218599" cy="392641"/>
            </a:xfrm>
            <a:custGeom>
              <a:avLst/>
              <a:gdLst>
                <a:gd name="connsiteX0" fmla="*/ 0 w 1327150"/>
                <a:gd name="connsiteY0" fmla="*/ 358775 h 425450"/>
                <a:gd name="connsiteX1" fmla="*/ 0 w 1327150"/>
                <a:gd name="connsiteY1" fmla="*/ 95250 h 425450"/>
                <a:gd name="connsiteX2" fmla="*/ 438150 w 1327150"/>
                <a:gd name="connsiteY2" fmla="*/ 95250 h 425450"/>
                <a:gd name="connsiteX3" fmla="*/ 476250 w 1327150"/>
                <a:gd name="connsiteY3" fmla="*/ 0 h 425450"/>
                <a:gd name="connsiteX4" fmla="*/ 1327150 w 1327150"/>
                <a:gd name="connsiteY4" fmla="*/ 0 h 425450"/>
                <a:gd name="connsiteX5" fmla="*/ 1327150 w 1327150"/>
                <a:gd name="connsiteY5" fmla="*/ 28575 h 425450"/>
                <a:gd name="connsiteX6" fmla="*/ 1327150 w 1327150"/>
                <a:gd name="connsiteY6" fmla="*/ 368300 h 425450"/>
                <a:gd name="connsiteX7" fmla="*/ 625475 w 1327150"/>
                <a:gd name="connsiteY7" fmla="*/ 368300 h 425450"/>
                <a:gd name="connsiteX8" fmla="*/ 625475 w 1327150"/>
                <a:gd name="connsiteY8" fmla="*/ 425450 h 425450"/>
                <a:gd name="connsiteX9" fmla="*/ 539750 w 1327150"/>
                <a:gd name="connsiteY9" fmla="*/ 425450 h 425450"/>
                <a:gd name="connsiteX10" fmla="*/ 539750 w 1327150"/>
                <a:gd name="connsiteY10" fmla="*/ 355600 h 425450"/>
                <a:gd name="connsiteX11" fmla="*/ 0 w 1327150"/>
                <a:gd name="connsiteY11" fmla="*/ 358775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7150" h="425450">
                  <a:moveTo>
                    <a:pt x="0" y="358775"/>
                  </a:moveTo>
                  <a:lnTo>
                    <a:pt x="0" y="95250"/>
                  </a:lnTo>
                  <a:lnTo>
                    <a:pt x="438150" y="95250"/>
                  </a:lnTo>
                  <a:lnTo>
                    <a:pt x="476250" y="0"/>
                  </a:lnTo>
                  <a:lnTo>
                    <a:pt x="1327150" y="0"/>
                  </a:lnTo>
                  <a:lnTo>
                    <a:pt x="1327150" y="28575"/>
                  </a:lnTo>
                  <a:lnTo>
                    <a:pt x="1327150" y="368300"/>
                  </a:lnTo>
                  <a:lnTo>
                    <a:pt x="625475" y="368300"/>
                  </a:lnTo>
                  <a:lnTo>
                    <a:pt x="625475" y="425450"/>
                  </a:lnTo>
                  <a:lnTo>
                    <a:pt x="539750" y="425450"/>
                  </a:lnTo>
                  <a:lnTo>
                    <a:pt x="539750" y="355600"/>
                  </a:lnTo>
                  <a:lnTo>
                    <a:pt x="0" y="358775"/>
                  </a:lnTo>
                  <a:close/>
                </a:path>
              </a:pathLst>
            </a:custGeom>
            <a:noFill/>
            <a:ln w="1905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500" dirty="0">
                  <a:solidFill>
                    <a:schemeClr val="tx1"/>
                  </a:solidFill>
                </a:rPr>
                <a:t>Baurechtliche Instandsetzung </a:t>
              </a:r>
            </a:p>
            <a:p>
              <a:r>
                <a:rPr lang="de-DE" sz="600" b="1" dirty="0">
                  <a:solidFill>
                    <a:schemeClr val="tx1"/>
                  </a:solidFill>
                </a:rPr>
                <a:t>BG </a:t>
              </a:r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4786652" y="2934795"/>
              <a:ext cx="180628" cy="14378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49" name="Verbotsymbol 48"/>
            <p:cNvSpPr/>
            <p:nvPr/>
          </p:nvSpPr>
          <p:spPr>
            <a:xfrm>
              <a:off x="1916752" y="2689891"/>
              <a:ext cx="202483" cy="203372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88" name="Rad 87"/>
            <p:cNvSpPr/>
            <p:nvPr/>
          </p:nvSpPr>
          <p:spPr>
            <a:xfrm>
              <a:off x="1252801" y="2735979"/>
              <a:ext cx="273802" cy="268964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1951564" y="2901396"/>
              <a:ext cx="231818" cy="14378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51" name="Verbotsymbol 50"/>
            <p:cNvSpPr/>
            <p:nvPr/>
          </p:nvSpPr>
          <p:spPr>
            <a:xfrm>
              <a:off x="2106679" y="3270517"/>
              <a:ext cx="157889" cy="162920"/>
            </a:xfrm>
            <a:prstGeom prst="noSmoking">
              <a:avLst/>
            </a:prstGeom>
            <a:solidFill>
              <a:srgbClr val="FDBB6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2" name="Verbotsymbol 51"/>
            <p:cNvSpPr/>
            <p:nvPr/>
          </p:nvSpPr>
          <p:spPr>
            <a:xfrm>
              <a:off x="2644747" y="3270517"/>
              <a:ext cx="157889" cy="162920"/>
            </a:xfrm>
            <a:prstGeom prst="noSmoking">
              <a:avLst/>
            </a:prstGeom>
            <a:solidFill>
              <a:srgbClr val="FDBB6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53" name="Verbotsymbol 52"/>
            <p:cNvSpPr/>
            <p:nvPr/>
          </p:nvSpPr>
          <p:spPr>
            <a:xfrm>
              <a:off x="3270921" y="3251113"/>
              <a:ext cx="157889" cy="162920"/>
            </a:xfrm>
            <a:prstGeom prst="noSmoking">
              <a:avLst/>
            </a:prstGeom>
            <a:solidFill>
              <a:srgbClr val="FDBB6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65" name="Verbotsymbol 64"/>
            <p:cNvSpPr/>
            <p:nvPr/>
          </p:nvSpPr>
          <p:spPr>
            <a:xfrm>
              <a:off x="2970718" y="2985362"/>
              <a:ext cx="157889" cy="16292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10" name="Verbotsymbol 109"/>
            <p:cNvSpPr/>
            <p:nvPr/>
          </p:nvSpPr>
          <p:spPr>
            <a:xfrm>
              <a:off x="1697095" y="3296047"/>
              <a:ext cx="124636" cy="117533"/>
            </a:xfrm>
            <a:prstGeom prst="noSmoking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17" name="Rechteck 116"/>
            <p:cNvSpPr/>
            <p:nvPr/>
          </p:nvSpPr>
          <p:spPr>
            <a:xfrm>
              <a:off x="2758274" y="2934794"/>
              <a:ext cx="170612" cy="213488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92" name="Verbotsymbol 91"/>
            <p:cNvSpPr/>
            <p:nvPr/>
          </p:nvSpPr>
          <p:spPr>
            <a:xfrm>
              <a:off x="738161" y="2814958"/>
              <a:ext cx="105259" cy="108613"/>
            </a:xfrm>
            <a:prstGeom prst="noSmoking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cxnSp>
          <p:nvCxnSpPr>
            <p:cNvPr id="17" name="Gerade Verbindung mit Pfeil 16"/>
            <p:cNvCxnSpPr>
              <a:stCxn id="92" idx="6"/>
            </p:cNvCxnSpPr>
            <p:nvPr/>
          </p:nvCxnSpPr>
          <p:spPr>
            <a:xfrm>
              <a:off x="843420" y="2869265"/>
              <a:ext cx="409381" cy="1196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Rad 86"/>
            <p:cNvSpPr/>
            <p:nvPr/>
          </p:nvSpPr>
          <p:spPr>
            <a:xfrm>
              <a:off x="1627585" y="3012515"/>
              <a:ext cx="131574" cy="135767"/>
            </a:xfrm>
            <a:prstGeom prst="donu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11" name="Freihandform 110"/>
            <p:cNvSpPr/>
            <p:nvPr/>
          </p:nvSpPr>
          <p:spPr>
            <a:xfrm>
              <a:off x="1657830" y="2532894"/>
              <a:ext cx="1859884" cy="635381"/>
            </a:xfrm>
            <a:custGeom>
              <a:avLst/>
              <a:gdLst>
                <a:gd name="connsiteX0" fmla="*/ 0 w 2740819"/>
                <a:gd name="connsiteY0" fmla="*/ 688181 h 688181"/>
                <a:gd name="connsiteX1" fmla="*/ 4763 w 2740819"/>
                <a:gd name="connsiteY1" fmla="*/ 502443 h 688181"/>
                <a:gd name="connsiteX2" fmla="*/ 97632 w 2740819"/>
                <a:gd name="connsiteY2" fmla="*/ 502443 h 688181"/>
                <a:gd name="connsiteX3" fmla="*/ 100013 w 2740819"/>
                <a:gd name="connsiteY3" fmla="*/ 52387 h 688181"/>
                <a:gd name="connsiteX4" fmla="*/ 161925 w 2740819"/>
                <a:gd name="connsiteY4" fmla="*/ 52387 h 688181"/>
                <a:gd name="connsiteX5" fmla="*/ 157163 w 2740819"/>
                <a:gd name="connsiteY5" fmla="*/ 0 h 688181"/>
                <a:gd name="connsiteX6" fmla="*/ 376238 w 2740819"/>
                <a:gd name="connsiteY6" fmla="*/ 0 h 688181"/>
                <a:gd name="connsiteX7" fmla="*/ 376238 w 2740819"/>
                <a:gd name="connsiteY7" fmla="*/ 54768 h 688181"/>
                <a:gd name="connsiteX8" fmla="*/ 621507 w 2740819"/>
                <a:gd name="connsiteY8" fmla="*/ 54768 h 688181"/>
                <a:gd name="connsiteX9" fmla="*/ 621507 w 2740819"/>
                <a:gd name="connsiteY9" fmla="*/ 76200 h 688181"/>
                <a:gd name="connsiteX10" fmla="*/ 633413 w 2740819"/>
                <a:gd name="connsiteY10" fmla="*/ 311943 h 688181"/>
                <a:gd name="connsiteX11" fmla="*/ 671513 w 2740819"/>
                <a:gd name="connsiteY11" fmla="*/ 311943 h 688181"/>
                <a:gd name="connsiteX12" fmla="*/ 681038 w 2740819"/>
                <a:gd name="connsiteY12" fmla="*/ 361950 h 688181"/>
                <a:gd name="connsiteX13" fmla="*/ 716757 w 2740819"/>
                <a:gd name="connsiteY13" fmla="*/ 357187 h 688181"/>
                <a:gd name="connsiteX14" fmla="*/ 711994 w 2740819"/>
                <a:gd name="connsiteY14" fmla="*/ 264318 h 688181"/>
                <a:gd name="connsiteX15" fmla="*/ 1971675 w 2740819"/>
                <a:gd name="connsiteY15" fmla="*/ 266700 h 688181"/>
                <a:gd name="connsiteX16" fmla="*/ 1974057 w 2740819"/>
                <a:gd name="connsiteY16" fmla="*/ 440531 h 688181"/>
                <a:gd name="connsiteX17" fmla="*/ 2033588 w 2740819"/>
                <a:gd name="connsiteY17" fmla="*/ 445293 h 688181"/>
                <a:gd name="connsiteX18" fmla="*/ 2033588 w 2740819"/>
                <a:gd name="connsiteY18" fmla="*/ 183356 h 688181"/>
                <a:gd name="connsiteX19" fmla="*/ 2740819 w 2740819"/>
                <a:gd name="connsiteY19" fmla="*/ 180975 h 688181"/>
                <a:gd name="connsiteX20" fmla="*/ 2033588 w 2740819"/>
                <a:gd name="connsiteY20" fmla="*/ 683418 h 688181"/>
                <a:gd name="connsiteX21" fmla="*/ 0 w 2740819"/>
                <a:gd name="connsiteY21" fmla="*/ 688181 h 688181"/>
                <a:gd name="connsiteX0" fmla="*/ 0 w 2033588"/>
                <a:gd name="connsiteY0" fmla="*/ 688181 h 688181"/>
                <a:gd name="connsiteX1" fmla="*/ 4763 w 2033588"/>
                <a:gd name="connsiteY1" fmla="*/ 502443 h 688181"/>
                <a:gd name="connsiteX2" fmla="*/ 97632 w 2033588"/>
                <a:gd name="connsiteY2" fmla="*/ 502443 h 688181"/>
                <a:gd name="connsiteX3" fmla="*/ 100013 w 2033588"/>
                <a:gd name="connsiteY3" fmla="*/ 52387 h 688181"/>
                <a:gd name="connsiteX4" fmla="*/ 161925 w 2033588"/>
                <a:gd name="connsiteY4" fmla="*/ 52387 h 688181"/>
                <a:gd name="connsiteX5" fmla="*/ 157163 w 2033588"/>
                <a:gd name="connsiteY5" fmla="*/ 0 h 688181"/>
                <a:gd name="connsiteX6" fmla="*/ 376238 w 2033588"/>
                <a:gd name="connsiteY6" fmla="*/ 0 h 688181"/>
                <a:gd name="connsiteX7" fmla="*/ 376238 w 2033588"/>
                <a:gd name="connsiteY7" fmla="*/ 54768 h 688181"/>
                <a:gd name="connsiteX8" fmla="*/ 621507 w 2033588"/>
                <a:gd name="connsiteY8" fmla="*/ 54768 h 688181"/>
                <a:gd name="connsiteX9" fmla="*/ 621507 w 2033588"/>
                <a:gd name="connsiteY9" fmla="*/ 76200 h 688181"/>
                <a:gd name="connsiteX10" fmla="*/ 633413 w 2033588"/>
                <a:gd name="connsiteY10" fmla="*/ 311943 h 688181"/>
                <a:gd name="connsiteX11" fmla="*/ 671513 w 2033588"/>
                <a:gd name="connsiteY11" fmla="*/ 311943 h 688181"/>
                <a:gd name="connsiteX12" fmla="*/ 681038 w 2033588"/>
                <a:gd name="connsiteY12" fmla="*/ 361950 h 688181"/>
                <a:gd name="connsiteX13" fmla="*/ 716757 w 2033588"/>
                <a:gd name="connsiteY13" fmla="*/ 357187 h 688181"/>
                <a:gd name="connsiteX14" fmla="*/ 711994 w 2033588"/>
                <a:gd name="connsiteY14" fmla="*/ 264318 h 688181"/>
                <a:gd name="connsiteX15" fmla="*/ 1971675 w 2033588"/>
                <a:gd name="connsiteY15" fmla="*/ 266700 h 688181"/>
                <a:gd name="connsiteX16" fmla="*/ 1974057 w 2033588"/>
                <a:gd name="connsiteY16" fmla="*/ 440531 h 688181"/>
                <a:gd name="connsiteX17" fmla="*/ 2033588 w 2033588"/>
                <a:gd name="connsiteY17" fmla="*/ 445293 h 688181"/>
                <a:gd name="connsiteX18" fmla="*/ 2033588 w 2033588"/>
                <a:gd name="connsiteY18" fmla="*/ 183356 h 688181"/>
                <a:gd name="connsiteX19" fmla="*/ 2033588 w 2033588"/>
                <a:gd name="connsiteY19" fmla="*/ 683418 h 688181"/>
                <a:gd name="connsiteX20" fmla="*/ 0 w 2033588"/>
                <a:gd name="connsiteY20" fmla="*/ 688181 h 688181"/>
                <a:gd name="connsiteX0" fmla="*/ 0 w 2033588"/>
                <a:gd name="connsiteY0" fmla="*/ 688181 h 688181"/>
                <a:gd name="connsiteX1" fmla="*/ 4763 w 2033588"/>
                <a:gd name="connsiteY1" fmla="*/ 502443 h 688181"/>
                <a:gd name="connsiteX2" fmla="*/ 97632 w 2033588"/>
                <a:gd name="connsiteY2" fmla="*/ 502443 h 688181"/>
                <a:gd name="connsiteX3" fmla="*/ 100013 w 2033588"/>
                <a:gd name="connsiteY3" fmla="*/ 52387 h 688181"/>
                <a:gd name="connsiteX4" fmla="*/ 161925 w 2033588"/>
                <a:gd name="connsiteY4" fmla="*/ 52387 h 688181"/>
                <a:gd name="connsiteX5" fmla="*/ 157163 w 2033588"/>
                <a:gd name="connsiteY5" fmla="*/ 0 h 688181"/>
                <a:gd name="connsiteX6" fmla="*/ 376238 w 2033588"/>
                <a:gd name="connsiteY6" fmla="*/ 0 h 688181"/>
                <a:gd name="connsiteX7" fmla="*/ 376238 w 2033588"/>
                <a:gd name="connsiteY7" fmla="*/ 54768 h 688181"/>
                <a:gd name="connsiteX8" fmla="*/ 621507 w 2033588"/>
                <a:gd name="connsiteY8" fmla="*/ 54768 h 688181"/>
                <a:gd name="connsiteX9" fmla="*/ 621507 w 2033588"/>
                <a:gd name="connsiteY9" fmla="*/ 76200 h 688181"/>
                <a:gd name="connsiteX10" fmla="*/ 633413 w 2033588"/>
                <a:gd name="connsiteY10" fmla="*/ 311943 h 688181"/>
                <a:gd name="connsiteX11" fmla="*/ 671513 w 2033588"/>
                <a:gd name="connsiteY11" fmla="*/ 311943 h 688181"/>
                <a:gd name="connsiteX12" fmla="*/ 681038 w 2033588"/>
                <a:gd name="connsiteY12" fmla="*/ 361950 h 688181"/>
                <a:gd name="connsiteX13" fmla="*/ 716757 w 2033588"/>
                <a:gd name="connsiteY13" fmla="*/ 357187 h 688181"/>
                <a:gd name="connsiteX14" fmla="*/ 711994 w 2033588"/>
                <a:gd name="connsiteY14" fmla="*/ 264318 h 688181"/>
                <a:gd name="connsiteX15" fmla="*/ 1971675 w 2033588"/>
                <a:gd name="connsiteY15" fmla="*/ 266700 h 688181"/>
                <a:gd name="connsiteX16" fmla="*/ 1974057 w 2033588"/>
                <a:gd name="connsiteY16" fmla="*/ 440531 h 688181"/>
                <a:gd name="connsiteX17" fmla="*/ 2033588 w 2033588"/>
                <a:gd name="connsiteY17" fmla="*/ 445293 h 688181"/>
                <a:gd name="connsiteX18" fmla="*/ 2033588 w 2033588"/>
                <a:gd name="connsiteY18" fmla="*/ 683418 h 688181"/>
                <a:gd name="connsiteX19" fmla="*/ 0 w 2033588"/>
                <a:gd name="connsiteY19" fmla="*/ 688181 h 68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33588" h="688181">
                  <a:moveTo>
                    <a:pt x="0" y="688181"/>
                  </a:moveTo>
                  <a:lnTo>
                    <a:pt x="4763" y="502443"/>
                  </a:lnTo>
                  <a:lnTo>
                    <a:pt x="97632" y="502443"/>
                  </a:lnTo>
                  <a:cubicBezTo>
                    <a:pt x="98426" y="352424"/>
                    <a:pt x="99219" y="202406"/>
                    <a:pt x="100013" y="52387"/>
                  </a:cubicBezTo>
                  <a:lnTo>
                    <a:pt x="161925" y="52387"/>
                  </a:lnTo>
                  <a:lnTo>
                    <a:pt x="157163" y="0"/>
                  </a:lnTo>
                  <a:lnTo>
                    <a:pt x="376238" y="0"/>
                  </a:lnTo>
                  <a:lnTo>
                    <a:pt x="376238" y="54768"/>
                  </a:lnTo>
                  <a:lnTo>
                    <a:pt x="621507" y="54768"/>
                  </a:lnTo>
                  <a:lnTo>
                    <a:pt x="621507" y="76200"/>
                  </a:lnTo>
                  <a:lnTo>
                    <a:pt x="633413" y="311943"/>
                  </a:lnTo>
                  <a:lnTo>
                    <a:pt x="671513" y="311943"/>
                  </a:lnTo>
                  <a:lnTo>
                    <a:pt x="681038" y="361950"/>
                  </a:lnTo>
                  <a:lnTo>
                    <a:pt x="716757" y="357187"/>
                  </a:lnTo>
                  <a:lnTo>
                    <a:pt x="711994" y="264318"/>
                  </a:lnTo>
                  <a:lnTo>
                    <a:pt x="1971675" y="266700"/>
                  </a:lnTo>
                  <a:lnTo>
                    <a:pt x="1974057" y="440531"/>
                  </a:lnTo>
                  <a:lnTo>
                    <a:pt x="2033588" y="445293"/>
                  </a:lnTo>
                  <a:lnTo>
                    <a:pt x="2033588" y="683418"/>
                  </a:lnTo>
                  <a:lnTo>
                    <a:pt x="0" y="688181"/>
                  </a:lnTo>
                  <a:close/>
                </a:path>
              </a:pathLst>
            </a:custGeom>
            <a:noFill/>
            <a:ln w="1905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  <a:p>
              <a:pPr marL="88900"/>
              <a:r>
                <a:rPr lang="de-DE" sz="500" dirty="0">
                  <a:solidFill>
                    <a:schemeClr val="tx1"/>
                  </a:solidFill>
                </a:rPr>
                <a:t>Baurechtliche Instandsetzung </a:t>
              </a:r>
            </a:p>
            <a:p>
              <a:pPr marL="88900"/>
              <a:r>
                <a:rPr lang="de-DE" sz="600" b="1" dirty="0">
                  <a:solidFill>
                    <a:schemeClr val="tx1"/>
                  </a:solidFill>
                </a:rPr>
                <a:t>Linear-Beschleuniger ab 2026</a:t>
              </a:r>
            </a:p>
          </p:txBody>
        </p:sp>
        <p:sp>
          <p:nvSpPr>
            <p:cNvPr id="118" name="Verbotsymbol 117"/>
            <p:cNvSpPr/>
            <p:nvPr/>
          </p:nvSpPr>
          <p:spPr>
            <a:xfrm>
              <a:off x="3903356" y="2849208"/>
              <a:ext cx="182810" cy="191069"/>
            </a:xfrm>
            <a:prstGeom prst="noSmoking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2480310" y="3516630"/>
              <a:ext cx="400050" cy="640080"/>
            </a:xfrm>
            <a:custGeom>
              <a:avLst/>
              <a:gdLst>
                <a:gd name="connsiteX0" fmla="*/ 400050 w 400050"/>
                <a:gd name="connsiteY0" fmla="*/ 640080 h 640080"/>
                <a:gd name="connsiteX1" fmla="*/ 240030 w 400050"/>
                <a:gd name="connsiteY1" fmla="*/ 640080 h 640080"/>
                <a:gd name="connsiteX2" fmla="*/ 240030 w 400050"/>
                <a:gd name="connsiteY2" fmla="*/ 560070 h 640080"/>
                <a:gd name="connsiteX3" fmla="*/ 0 w 400050"/>
                <a:gd name="connsiteY3" fmla="*/ 560070 h 640080"/>
                <a:gd name="connsiteX4" fmla="*/ 0 w 400050"/>
                <a:gd name="connsiteY4" fmla="*/ 240030 h 640080"/>
                <a:gd name="connsiteX5" fmla="*/ 240030 w 400050"/>
                <a:gd name="connsiteY5" fmla="*/ 240030 h 640080"/>
                <a:gd name="connsiteX6" fmla="*/ 240030 w 400050"/>
                <a:gd name="connsiteY6" fmla="*/ 0 h 640080"/>
                <a:gd name="connsiteX7" fmla="*/ 396240 w 400050"/>
                <a:gd name="connsiteY7" fmla="*/ 0 h 640080"/>
                <a:gd name="connsiteX8" fmla="*/ 400050 w 400050"/>
                <a:gd name="connsiteY8" fmla="*/ 64008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640080">
                  <a:moveTo>
                    <a:pt x="400050" y="640080"/>
                  </a:moveTo>
                  <a:lnTo>
                    <a:pt x="240030" y="640080"/>
                  </a:lnTo>
                  <a:lnTo>
                    <a:pt x="240030" y="560070"/>
                  </a:lnTo>
                  <a:lnTo>
                    <a:pt x="0" y="560070"/>
                  </a:lnTo>
                  <a:lnTo>
                    <a:pt x="0" y="240030"/>
                  </a:lnTo>
                  <a:lnTo>
                    <a:pt x="240030" y="240030"/>
                  </a:lnTo>
                  <a:lnTo>
                    <a:pt x="240030" y="0"/>
                  </a:lnTo>
                  <a:lnTo>
                    <a:pt x="396240" y="0"/>
                  </a:lnTo>
                  <a:lnTo>
                    <a:pt x="400050" y="640080"/>
                  </a:lnTo>
                  <a:close/>
                </a:path>
              </a:pathLst>
            </a:custGeom>
            <a:noFill/>
            <a:ln w="1905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/>
              <a:endParaRPr lang="de-DE" sz="5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8" name="Gerader Verbinder 17"/>
            <p:cNvCxnSpPr>
              <a:stCxn id="114" idx="8"/>
              <a:endCxn id="114" idx="13"/>
            </p:cNvCxnSpPr>
            <p:nvPr/>
          </p:nvCxnSpPr>
          <p:spPr>
            <a:xfrm>
              <a:off x="4496321" y="2654681"/>
              <a:ext cx="7790" cy="262289"/>
            </a:xfrm>
            <a:prstGeom prst="line">
              <a:avLst/>
            </a:prstGeom>
            <a:ln w="19050">
              <a:solidFill>
                <a:srgbClr val="F62AF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Verbotsymbol 111"/>
            <p:cNvSpPr/>
            <p:nvPr/>
          </p:nvSpPr>
          <p:spPr>
            <a:xfrm>
              <a:off x="3991337" y="2540896"/>
              <a:ext cx="78944" cy="8146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22" name="Verbotsymbol 121"/>
            <p:cNvSpPr/>
            <p:nvPr/>
          </p:nvSpPr>
          <p:spPr>
            <a:xfrm>
              <a:off x="4767081" y="1397392"/>
              <a:ext cx="157889" cy="162920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  <p:sp>
          <p:nvSpPr>
            <p:cNvPr id="124" name="Verbotsymbol 123"/>
            <p:cNvSpPr/>
            <p:nvPr/>
          </p:nvSpPr>
          <p:spPr>
            <a:xfrm>
              <a:off x="1745419" y="4270069"/>
              <a:ext cx="111902" cy="112393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>
                <a:solidFill>
                  <a:schemeClr val="tx1"/>
                </a:solidFill>
              </a:endParaRPr>
            </a:p>
          </p:txBody>
        </p:sp>
      </p:grpSp>
      <p:sp>
        <p:nvSpPr>
          <p:cNvPr id="128" name="Rad 127"/>
          <p:cNvSpPr/>
          <p:nvPr/>
        </p:nvSpPr>
        <p:spPr>
          <a:xfrm>
            <a:off x="4384362" y="3019070"/>
            <a:ext cx="78944" cy="81460"/>
          </a:xfrm>
          <a:prstGeom prst="donu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00">
              <a:solidFill>
                <a:schemeClr val="tx1"/>
              </a:solidFill>
            </a:endParaRPr>
          </a:p>
        </p:txBody>
      </p:sp>
      <p:sp>
        <p:nvSpPr>
          <p:cNvPr id="129" name="Rad 128"/>
          <p:cNvSpPr/>
          <p:nvPr/>
        </p:nvSpPr>
        <p:spPr>
          <a:xfrm>
            <a:off x="3703722" y="3662961"/>
            <a:ext cx="78944" cy="81460"/>
          </a:xfrm>
          <a:prstGeom prst="donu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00">
              <a:solidFill>
                <a:schemeClr val="tx1"/>
              </a:solidFill>
            </a:endParaRPr>
          </a:p>
        </p:txBody>
      </p:sp>
      <p:sp>
        <p:nvSpPr>
          <p:cNvPr id="119" name="Inhaltsplatzhalter 9"/>
          <p:cNvSpPr txBox="1">
            <a:spLocks/>
          </p:cNvSpPr>
          <p:nvPr/>
        </p:nvSpPr>
        <p:spPr>
          <a:xfrm>
            <a:off x="6201368" y="1200150"/>
            <a:ext cx="2726925" cy="3646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800" dirty="0">
                <a:solidFill>
                  <a:schemeClr val="tx1"/>
                </a:solidFill>
              </a:rPr>
              <a:t>Legend</a:t>
            </a:r>
          </a:p>
          <a:p>
            <a:pPr marL="0" indent="0">
              <a:buFont typeface="Wingdings" charset="2"/>
              <a:buNone/>
            </a:pPr>
            <a:endParaRPr lang="de-DE" sz="800" dirty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rgbClr val="FF0000"/>
                </a:solidFill>
              </a:rPr>
              <a:t>RED</a:t>
            </a:r>
          </a:p>
          <a:p>
            <a:pPr marL="0" indent="0">
              <a:buFont typeface="Wingdings" charset="2"/>
              <a:buNone/>
            </a:pPr>
            <a:r>
              <a:rPr lang="de-DE" sz="800" b="1" dirty="0"/>
              <a:t>Permit </a:t>
            </a:r>
            <a:r>
              <a:rPr lang="de-DE" sz="800" b="1" dirty="0" err="1"/>
              <a:t>situation</a:t>
            </a:r>
            <a:r>
              <a:rPr lang="de-DE" sz="800" b="1" dirty="0"/>
              <a:t> </a:t>
            </a:r>
            <a:r>
              <a:rPr lang="de-DE" sz="800" b="1" dirty="0" err="1"/>
              <a:t>deviates</a:t>
            </a:r>
            <a:r>
              <a:rPr lang="de-DE" sz="800" b="1" dirty="0"/>
              <a:t> </a:t>
            </a:r>
            <a:r>
              <a:rPr lang="de-DE" sz="800" b="1" dirty="0" err="1"/>
              <a:t>from</a:t>
            </a:r>
            <a:r>
              <a:rPr lang="de-DE" sz="800" b="1" dirty="0"/>
              <a:t> </a:t>
            </a:r>
            <a:r>
              <a:rPr lang="de-DE" sz="800" b="1" dirty="0" err="1"/>
              <a:t>construction</a:t>
            </a:r>
            <a:r>
              <a:rPr lang="de-DE" sz="800" b="1" dirty="0"/>
              <a:t> </a:t>
            </a:r>
            <a:r>
              <a:rPr lang="de-DE" sz="800" b="1" dirty="0" err="1"/>
              <a:t>status</a:t>
            </a:r>
            <a:r>
              <a:rPr lang="de-DE" sz="800" b="1" dirty="0"/>
              <a:t> </a:t>
            </a:r>
            <a:r>
              <a:rPr lang="en-US" sz="800" dirty="0"/>
              <a:t>Fire protection qualification in building construction and TGA in buildings around the linear accelerator (BH1-3, TU, VR, SH1, 2, 4), experimental halls (TR, EX, TH), BG, PHL, SE. </a:t>
            </a:r>
            <a:r>
              <a:rPr lang="en-US" sz="800" dirty="0" err="1"/>
              <a:t>GaF</a:t>
            </a:r>
            <a:r>
              <a:rPr lang="en-US" sz="800" dirty="0"/>
              <a:t> and SB1 to achieve compliance with building regulations </a:t>
            </a:r>
          </a:p>
          <a:p>
            <a:pPr marL="0" indent="0">
              <a:buFont typeface="Wingdings" charset="2"/>
              <a:buNone/>
            </a:pPr>
            <a:endParaRPr lang="en-US" sz="800" b="1" dirty="0">
              <a:solidFill>
                <a:srgbClr val="FFC0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rgbClr val="FFC000"/>
                </a:solidFill>
              </a:rPr>
              <a:t>ORANGE</a:t>
            </a: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chemeClr val="tx1"/>
                </a:solidFill>
              </a:rPr>
              <a:t>Building </a:t>
            </a:r>
            <a:r>
              <a:rPr lang="de-DE" sz="800" b="1" dirty="0" err="1">
                <a:solidFill>
                  <a:schemeClr val="tx1"/>
                </a:solidFill>
              </a:rPr>
              <a:t>permit</a:t>
            </a:r>
            <a:r>
              <a:rPr lang="de-DE" sz="800" b="1" dirty="0">
                <a:solidFill>
                  <a:schemeClr val="tx1"/>
                </a:solidFill>
              </a:rPr>
              <a:t> </a:t>
            </a:r>
            <a:r>
              <a:rPr lang="de-DE" sz="800" b="1" dirty="0" err="1">
                <a:solidFill>
                  <a:schemeClr val="tx1"/>
                </a:solidFill>
              </a:rPr>
              <a:t>with</a:t>
            </a:r>
            <a:r>
              <a:rPr lang="de-DE" sz="800" b="1" dirty="0">
                <a:solidFill>
                  <a:schemeClr val="tx1"/>
                </a:solidFill>
              </a:rPr>
              <a:t> </a:t>
            </a:r>
            <a:r>
              <a:rPr lang="de-DE" sz="800" b="1" dirty="0" err="1">
                <a:solidFill>
                  <a:schemeClr val="tx1"/>
                </a:solidFill>
              </a:rPr>
              <a:t>small</a:t>
            </a:r>
            <a:r>
              <a:rPr lang="de-DE" sz="800" b="1" dirty="0">
                <a:solidFill>
                  <a:schemeClr val="tx1"/>
                </a:solidFill>
              </a:rPr>
              <a:t> </a:t>
            </a:r>
            <a:r>
              <a:rPr lang="de-DE" sz="800" b="1" dirty="0" err="1">
                <a:solidFill>
                  <a:schemeClr val="tx1"/>
                </a:solidFill>
              </a:rPr>
              <a:t>deviations</a:t>
            </a:r>
            <a:endParaRPr lang="de-DE" sz="800" b="1" dirty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US" sz="800" dirty="0"/>
              <a:t>Buildings in final processing to achieve building permit conformity BK1, SB-2-3, BR1-3, </a:t>
            </a:r>
            <a:r>
              <a:rPr lang="en-US" sz="800" dirty="0" err="1"/>
              <a:t>GaF</a:t>
            </a:r>
            <a:r>
              <a:rPr lang="en-US" sz="800" dirty="0"/>
              <a:t>, GL, PH-E charging stations</a:t>
            </a:r>
          </a:p>
          <a:p>
            <a:pPr marL="0" indent="0">
              <a:buFont typeface="Wingdings" charset="2"/>
              <a:buNone/>
            </a:pPr>
            <a:endParaRPr lang="de-DE" sz="800" dirty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rgbClr val="92D050"/>
                </a:solidFill>
              </a:rPr>
              <a:t>GREEN</a:t>
            </a:r>
          </a:p>
          <a:p>
            <a:pPr marL="0" indent="0">
              <a:buFont typeface="Wingdings" charset="2"/>
              <a:buNone/>
            </a:pPr>
            <a:r>
              <a:rPr lang="en-US" sz="800" b="1" dirty="0"/>
              <a:t>Permit situation in accordance with construction status</a:t>
            </a:r>
            <a:br>
              <a:rPr lang="en-US" sz="800" dirty="0"/>
            </a:br>
            <a:r>
              <a:rPr lang="en-US" sz="800" dirty="0"/>
              <a:t>Not complaint from the building authority</a:t>
            </a:r>
            <a:endParaRPr lang="de-DE" sz="800" dirty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endParaRPr lang="de-DE" sz="800" b="1" dirty="0">
              <a:solidFill>
                <a:srgbClr val="FFFF00"/>
              </a:solidFill>
            </a:endParaRPr>
          </a:p>
          <a:p>
            <a:pPr marL="0" indent="0">
              <a:buFont typeface="Wingdings" charset="2"/>
              <a:buNone/>
            </a:pPr>
            <a:endParaRPr lang="de-DE" sz="800" b="1" dirty="0">
              <a:solidFill>
                <a:srgbClr val="FFFF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Font typeface="Wingdings" charset="2"/>
              <a:buNone/>
            </a:pPr>
            <a:r>
              <a:rPr lang="de-DE" sz="800" b="1" dirty="0">
                <a:solidFill>
                  <a:schemeClr val="tx1"/>
                </a:solidFill>
              </a:rPr>
              <a:t>Building </a:t>
            </a:r>
            <a:r>
              <a:rPr lang="de-DE" sz="800" b="1" dirty="0" err="1">
                <a:solidFill>
                  <a:schemeClr val="tx1"/>
                </a:solidFill>
              </a:rPr>
              <a:t>permit</a:t>
            </a:r>
            <a:r>
              <a:rPr lang="de-DE" sz="800" b="1" dirty="0">
                <a:solidFill>
                  <a:schemeClr val="tx1"/>
                </a:solidFill>
              </a:rPr>
              <a:t> in </a:t>
            </a:r>
            <a:r>
              <a:rPr lang="de-DE" sz="800" b="1" dirty="0" err="1">
                <a:solidFill>
                  <a:schemeClr val="tx1"/>
                </a:solidFill>
              </a:rPr>
              <a:t>progress</a:t>
            </a:r>
            <a:endParaRPr lang="de-DE" sz="800" b="1" dirty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US" sz="800" dirty="0"/>
              <a:t>Approval will take place with implementation of the planned measures in SE+EH, EZ</a:t>
            </a:r>
            <a:endParaRPr lang="de-DE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5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90616"/>
            <a:ext cx="8420176" cy="367768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200" b="1" dirty="0"/>
              <a:t>Renovation of the buildings around the accelerator: Operating halls (BH1-3), tunnel (TU), supply rooms (VR) and stripper hall (SH1, 2 and 4)</a:t>
            </a:r>
            <a:endParaRPr lang="de-DE" sz="1200" dirty="0"/>
          </a:p>
          <a:p>
            <a:pPr marL="0" indent="0">
              <a:buNone/>
            </a:pPr>
            <a:r>
              <a:rPr lang="de-DE" sz="1200" dirty="0" err="1"/>
              <a:t>Measures</a:t>
            </a:r>
            <a:r>
              <a:rPr lang="de-DE" sz="1200" dirty="0"/>
              <a:t> 1:		</a:t>
            </a:r>
            <a:r>
              <a:rPr lang="en-US" sz="1200" dirty="0"/>
              <a:t>Fire protection measures, construction of airlocks, enclosure of staircases, fire doors, fire dampers, 					fire bulkheads, fire walls, replacement of transformers, low-voltage main distribution boards and sub-					distribution boards, electrification of the new airlocks, fire alarm systems, safety lighting (</a:t>
            </a:r>
            <a:r>
              <a:rPr lang="en-US" sz="1200" dirty="0" err="1"/>
              <a:t>SiBel</a:t>
            </a:r>
            <a:r>
              <a:rPr lang="en-US" sz="1200" dirty="0"/>
              <a:t>), BOS 					radio, measurement, control and regulation technology (MSR), renewal of drinking water supply, 						repair of underground pipes, renewal of ventilation systems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de-DE" sz="1200" dirty="0" err="1"/>
              <a:t>Use</a:t>
            </a:r>
            <a:r>
              <a:rPr lang="de-DE" sz="1200" dirty="0"/>
              <a:t>:				</a:t>
            </a:r>
            <a:r>
              <a:rPr lang="de-DE" sz="1200" dirty="0">
                <a:solidFill>
                  <a:schemeClr val="tx1"/>
                </a:solidFill>
              </a:rPr>
              <a:t>Linear </a:t>
            </a:r>
            <a:r>
              <a:rPr lang="de-DE" sz="1200" dirty="0" err="1">
                <a:solidFill>
                  <a:schemeClr val="tx1"/>
                </a:solidFill>
              </a:rPr>
              <a:t>accelerator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and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supply</a:t>
            </a: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Costs</a:t>
            </a:r>
            <a:r>
              <a:rPr lang="de-DE" sz="1200" dirty="0">
                <a:solidFill>
                  <a:schemeClr val="tx1"/>
                </a:solidFill>
              </a:rPr>
              <a:t>: 			7,3 Mio. € incl. </a:t>
            </a:r>
            <a:r>
              <a:rPr lang="de-DE" sz="1200" dirty="0" err="1">
                <a:solidFill>
                  <a:schemeClr val="tx1"/>
                </a:solidFill>
              </a:rPr>
              <a:t>risik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approx</a:t>
            </a:r>
            <a:r>
              <a:rPr lang="de-DE" sz="1200" dirty="0">
                <a:solidFill>
                  <a:schemeClr val="tx1"/>
                </a:solidFill>
              </a:rPr>
              <a:t>. 1 Mio. €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BGF:			ca. 17.180 m²</a:t>
            </a: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NGF:			ca. 11.820 m² 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€/m² BGF:		ca. 465 €/m²  </a:t>
            </a: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Planing</a:t>
            </a:r>
            <a:r>
              <a:rPr lang="de-DE" sz="1200" dirty="0">
                <a:solidFill>
                  <a:schemeClr val="tx1"/>
                </a:solidFill>
              </a:rPr>
              <a:t>:			ab 2025</a:t>
            </a: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Constr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period</a:t>
            </a:r>
            <a:r>
              <a:rPr lang="de-DE" sz="1200" dirty="0">
                <a:solidFill>
                  <a:schemeClr val="tx1"/>
                </a:solidFill>
              </a:rPr>
              <a:t>:		2027 – 2029 (</a:t>
            </a:r>
            <a:r>
              <a:rPr lang="de-DE" sz="1200" dirty="0" err="1">
                <a:solidFill>
                  <a:schemeClr val="tx1"/>
                </a:solidFill>
              </a:rPr>
              <a:t>Commissioning</a:t>
            </a:r>
            <a:r>
              <a:rPr lang="de-DE" sz="1200" dirty="0">
                <a:solidFill>
                  <a:schemeClr val="tx1"/>
                </a:solidFill>
              </a:rPr>
              <a:t> FAIR)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Status:			AR 111 </a:t>
            </a:r>
            <a:r>
              <a:rPr lang="en-US" sz="1200" dirty="0">
                <a:solidFill>
                  <a:schemeClr val="tx1"/>
                </a:solidFill>
              </a:rPr>
              <a:t>Approval to start planning Preparation of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				planner tender</a:t>
            </a: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				</a:t>
            </a:r>
            <a:r>
              <a:rPr lang="de-DE" sz="1200" dirty="0" err="1">
                <a:solidFill>
                  <a:schemeClr val="tx1"/>
                </a:solidFill>
              </a:rPr>
              <a:t>postpone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resolution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draft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AR 113 ?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377391" y="3238272"/>
            <a:ext cx="3380951" cy="1530033"/>
            <a:chOff x="4851124" y="2998658"/>
            <a:chExt cx="3910433" cy="176964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8193" t="46481" r="23006" b="35686"/>
            <a:stretch/>
          </p:blipFill>
          <p:spPr>
            <a:xfrm>
              <a:off x="4851124" y="2998658"/>
              <a:ext cx="3910433" cy="1769648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Freihandform 8"/>
            <p:cNvSpPr/>
            <p:nvPr/>
          </p:nvSpPr>
          <p:spPr>
            <a:xfrm>
              <a:off x="5096984" y="3285386"/>
              <a:ext cx="864498" cy="951382"/>
            </a:xfrm>
            <a:custGeom>
              <a:avLst/>
              <a:gdLst>
                <a:gd name="connsiteX0" fmla="*/ 746760 w 758190"/>
                <a:gd name="connsiteY0" fmla="*/ 53340 h 834390"/>
                <a:gd name="connsiteX1" fmla="*/ 453390 w 758190"/>
                <a:gd name="connsiteY1" fmla="*/ 53340 h 834390"/>
                <a:gd name="connsiteX2" fmla="*/ 453390 w 758190"/>
                <a:gd name="connsiteY2" fmla="*/ 0 h 834390"/>
                <a:gd name="connsiteX3" fmla="*/ 182880 w 758190"/>
                <a:gd name="connsiteY3" fmla="*/ 0 h 834390"/>
                <a:gd name="connsiteX4" fmla="*/ 182880 w 758190"/>
                <a:gd name="connsiteY4" fmla="*/ 57150 h 834390"/>
                <a:gd name="connsiteX5" fmla="*/ 53340 w 758190"/>
                <a:gd name="connsiteY5" fmla="*/ 57150 h 834390"/>
                <a:gd name="connsiteX6" fmla="*/ 53340 w 758190"/>
                <a:gd name="connsiteY6" fmla="*/ 133350 h 834390"/>
                <a:gd name="connsiteX7" fmla="*/ 110490 w 758190"/>
                <a:gd name="connsiteY7" fmla="*/ 133350 h 834390"/>
                <a:gd name="connsiteX8" fmla="*/ 110490 w 758190"/>
                <a:gd name="connsiteY8" fmla="*/ 594360 h 834390"/>
                <a:gd name="connsiteX9" fmla="*/ 0 w 758190"/>
                <a:gd name="connsiteY9" fmla="*/ 594360 h 834390"/>
                <a:gd name="connsiteX10" fmla="*/ 0 w 758190"/>
                <a:gd name="connsiteY10" fmla="*/ 834390 h 834390"/>
                <a:gd name="connsiteX11" fmla="*/ 758190 w 758190"/>
                <a:gd name="connsiteY11" fmla="*/ 834390 h 834390"/>
                <a:gd name="connsiteX12" fmla="*/ 746760 w 758190"/>
                <a:gd name="connsiteY12" fmla="*/ 53340 h 83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8190" h="834390">
                  <a:moveTo>
                    <a:pt x="746760" y="53340"/>
                  </a:moveTo>
                  <a:lnTo>
                    <a:pt x="453390" y="53340"/>
                  </a:lnTo>
                  <a:lnTo>
                    <a:pt x="453390" y="0"/>
                  </a:lnTo>
                  <a:lnTo>
                    <a:pt x="182880" y="0"/>
                  </a:lnTo>
                  <a:lnTo>
                    <a:pt x="182880" y="57150"/>
                  </a:lnTo>
                  <a:lnTo>
                    <a:pt x="53340" y="57150"/>
                  </a:lnTo>
                  <a:lnTo>
                    <a:pt x="53340" y="133350"/>
                  </a:lnTo>
                  <a:lnTo>
                    <a:pt x="110490" y="133350"/>
                  </a:lnTo>
                  <a:lnTo>
                    <a:pt x="110490" y="594360"/>
                  </a:lnTo>
                  <a:lnTo>
                    <a:pt x="0" y="594360"/>
                  </a:lnTo>
                  <a:lnTo>
                    <a:pt x="0" y="834390"/>
                  </a:lnTo>
                  <a:lnTo>
                    <a:pt x="758190" y="834390"/>
                  </a:lnTo>
                  <a:lnTo>
                    <a:pt x="746760" y="53340"/>
                  </a:lnTo>
                  <a:close/>
                </a:path>
              </a:pathLst>
            </a:custGeom>
            <a:solidFill>
              <a:srgbClr val="E2DF5F">
                <a:alpha val="80000"/>
              </a:srgbClr>
            </a:solidFill>
            <a:ln w="1270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/>
              <a:endParaRPr lang="de-DE" sz="500" dirty="0">
                <a:solidFill>
                  <a:schemeClr val="tx1"/>
                </a:solidFill>
              </a:endParaRPr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5953382" y="3650300"/>
              <a:ext cx="1933174" cy="240271"/>
            </a:xfrm>
            <a:custGeom>
              <a:avLst/>
              <a:gdLst>
                <a:gd name="connsiteX0" fmla="*/ 72390 w 1695450"/>
                <a:gd name="connsiteY0" fmla="*/ 0 h 518160"/>
                <a:gd name="connsiteX1" fmla="*/ 72390 w 1695450"/>
                <a:gd name="connsiteY1" fmla="*/ 87630 h 518160"/>
                <a:gd name="connsiteX2" fmla="*/ 0 w 1695450"/>
                <a:gd name="connsiteY2" fmla="*/ 87630 h 518160"/>
                <a:gd name="connsiteX3" fmla="*/ 0 w 1695450"/>
                <a:gd name="connsiteY3" fmla="*/ 518160 h 518160"/>
                <a:gd name="connsiteX4" fmla="*/ 1695450 w 1695450"/>
                <a:gd name="connsiteY4" fmla="*/ 518160 h 518160"/>
                <a:gd name="connsiteX5" fmla="*/ 1695450 w 1695450"/>
                <a:gd name="connsiteY5" fmla="*/ 220980 h 518160"/>
                <a:gd name="connsiteX6" fmla="*/ 1619250 w 1695450"/>
                <a:gd name="connsiteY6" fmla="*/ 220980 h 518160"/>
                <a:gd name="connsiteX7" fmla="*/ 1619250 w 1695450"/>
                <a:gd name="connsiteY7" fmla="*/ 7620 h 518160"/>
                <a:gd name="connsiteX8" fmla="*/ 72390 w 1695450"/>
                <a:gd name="connsiteY8" fmla="*/ 0 h 51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5450" h="518160">
                  <a:moveTo>
                    <a:pt x="72390" y="0"/>
                  </a:moveTo>
                  <a:lnTo>
                    <a:pt x="72390" y="87630"/>
                  </a:lnTo>
                  <a:lnTo>
                    <a:pt x="0" y="87630"/>
                  </a:lnTo>
                  <a:lnTo>
                    <a:pt x="0" y="518160"/>
                  </a:lnTo>
                  <a:lnTo>
                    <a:pt x="1695450" y="518160"/>
                  </a:lnTo>
                  <a:lnTo>
                    <a:pt x="1695450" y="220980"/>
                  </a:lnTo>
                  <a:lnTo>
                    <a:pt x="1619250" y="220980"/>
                  </a:lnTo>
                  <a:lnTo>
                    <a:pt x="1619250" y="7620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E2DF5F">
                <a:alpha val="80000"/>
              </a:srgbClr>
            </a:solidFill>
            <a:ln w="1270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/>
              <a:endParaRPr lang="de-DE" sz="500">
                <a:solidFill>
                  <a:schemeClr val="tx1"/>
                </a:solidFill>
              </a:endParaRPr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5954601" y="3895304"/>
              <a:ext cx="1940644" cy="341465"/>
            </a:xfrm>
            <a:custGeom>
              <a:avLst/>
              <a:gdLst>
                <a:gd name="connsiteX0" fmla="*/ 0 w 2583180"/>
                <a:gd name="connsiteY0" fmla="*/ 0 h 445770"/>
                <a:gd name="connsiteX1" fmla="*/ 0 w 2583180"/>
                <a:gd name="connsiteY1" fmla="*/ 445770 h 445770"/>
                <a:gd name="connsiteX2" fmla="*/ 2583180 w 2583180"/>
                <a:gd name="connsiteY2" fmla="*/ 445770 h 445770"/>
                <a:gd name="connsiteX3" fmla="*/ 2583180 w 2583180"/>
                <a:gd name="connsiteY3" fmla="*/ 7620 h 445770"/>
                <a:gd name="connsiteX4" fmla="*/ 0 w 2583180"/>
                <a:gd name="connsiteY4" fmla="*/ 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3180" h="445770">
                  <a:moveTo>
                    <a:pt x="0" y="0"/>
                  </a:moveTo>
                  <a:lnTo>
                    <a:pt x="0" y="445770"/>
                  </a:lnTo>
                  <a:lnTo>
                    <a:pt x="2583180" y="445770"/>
                  </a:lnTo>
                  <a:lnTo>
                    <a:pt x="258318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DF5F">
                <a:alpha val="80000"/>
              </a:srgbClr>
            </a:solidFill>
            <a:ln w="12700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/>
              <a:r>
                <a:rPr lang="de-DE" sz="800" b="1" dirty="0">
                  <a:solidFill>
                    <a:schemeClr val="tx1"/>
                  </a:solidFill>
                </a:rPr>
                <a:t>         </a:t>
              </a:r>
              <a:r>
                <a:rPr lang="de-DE" sz="600" dirty="0">
                  <a:solidFill>
                    <a:schemeClr val="tx1"/>
                  </a:solidFill>
                </a:rPr>
                <a:t>Baurechtliche Instandsetzung </a:t>
              </a:r>
            </a:p>
            <a:p>
              <a:pPr marL="88900"/>
              <a:r>
                <a:rPr lang="de-DE" sz="1100" b="1" dirty="0">
                  <a:solidFill>
                    <a:schemeClr val="tx1"/>
                  </a:solidFill>
                </a:rPr>
                <a:t>    M 1 - </a:t>
              </a:r>
              <a:r>
                <a:rPr lang="de-DE" sz="1000" b="1" dirty="0">
                  <a:solidFill>
                    <a:schemeClr val="tx1"/>
                  </a:solidFill>
                </a:rPr>
                <a:t>Beschleuniger</a:t>
              </a:r>
            </a:p>
          </p:txBody>
        </p:sp>
        <p:sp>
          <p:nvSpPr>
            <p:cNvPr id="20" name="Ellipse 19"/>
            <p:cNvSpPr/>
            <p:nvPr/>
          </p:nvSpPr>
          <p:spPr>
            <a:xfrm>
              <a:off x="5356166" y="3740667"/>
              <a:ext cx="1009813" cy="36827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7,3 Mio. €</a:t>
              </a:r>
            </a:p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inkl. Risiko</a:t>
              </a:r>
            </a:p>
          </p:txBody>
        </p:sp>
      </p:grpSp>
      <p:sp>
        <p:nvSpPr>
          <p:cNvPr id="17" name="Titel 1"/>
          <p:cNvSpPr txBox="1">
            <a:spLocks/>
          </p:cNvSpPr>
          <p:nvPr/>
        </p:nvSpPr>
        <p:spPr>
          <a:xfrm>
            <a:off x="317635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r>
              <a:rPr lang="en-US" b="1" kern="0" dirty="0"/>
              <a:t>Renovation of buildings according to building law regulation</a:t>
            </a:r>
            <a:r>
              <a:rPr lang="de-DE" dirty="0"/>
              <a:t> </a:t>
            </a:r>
            <a:r>
              <a:rPr lang="de-DE" b="1" kern="0" dirty="0"/>
              <a:t>_M1 Beschleuniger</a:t>
            </a:r>
          </a:p>
          <a:p>
            <a:pPr marL="0" lvl="1" defTabSz="685800"/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BAU_Maria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Martin </a:t>
            </a:r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Pelaéz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/ N. N. </a:t>
            </a:r>
            <a:endParaRPr lang="de-DE" sz="1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17635" y="383579"/>
            <a:ext cx="6428414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r>
              <a:rPr lang="en-US" b="1" kern="0" dirty="0"/>
              <a:t>Renovation of buildings according to building law regulation</a:t>
            </a:r>
            <a:r>
              <a:rPr lang="de-DE" b="1" kern="0" dirty="0"/>
              <a:t>_M1 Beschleuniger | Status +</a:t>
            </a:r>
            <a:r>
              <a:rPr lang="de-DE" b="1" kern="0" dirty="0">
                <a:solidFill>
                  <a:sysClr val="windowText" lastClr="000000"/>
                </a:solidFill>
              </a:rPr>
              <a:t>Schedule</a:t>
            </a:r>
            <a:endParaRPr lang="de-DE" b="1" kern="0" dirty="0"/>
          </a:p>
          <a:p>
            <a:pPr marL="0" lvl="1" defTabSz="685800"/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BAU_Maria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Martin </a:t>
            </a:r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Pelaéz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/ N. N. </a:t>
            </a:r>
            <a:endParaRPr lang="de-DE" sz="10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118450" y="4200770"/>
            <a:ext cx="8791151" cy="300476"/>
            <a:chOff x="118450" y="4053450"/>
            <a:chExt cx="8791151" cy="30047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3AEC753-E6BE-4A56-94D8-DD241BDEB895}"/>
                </a:ext>
              </a:extLst>
            </p:cNvPr>
            <p:cNvSpPr txBox="1"/>
            <p:nvPr/>
          </p:nvSpPr>
          <p:spPr>
            <a:xfrm>
              <a:off x="5649595" y="4053450"/>
              <a:ext cx="1096454" cy="92333"/>
            </a:xfrm>
            <a:prstGeom prst="rect">
              <a:avLst/>
            </a:prstGeom>
            <a:ln w="3175">
              <a:noFill/>
            </a:ln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de-DE" sz="600" dirty="0">
                  <a:solidFill>
                    <a:srgbClr val="C00000"/>
                  </a:solidFill>
                </a:rPr>
                <a:t>Strahlzeit ab 2028 als Annahme</a:t>
              </a:r>
            </a:p>
          </p:txBody>
        </p:sp>
        <p:sp>
          <p:nvSpPr>
            <p:cNvPr id="11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026794" y="4210867"/>
              <a:ext cx="807085" cy="141699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</a:p>
            <a:p>
              <a:r>
                <a:rPr lang="de-DE" sz="300" dirty="0">
                  <a:solidFill>
                    <a:schemeClr val="tx2"/>
                  </a:solidFill>
                </a:rPr>
                <a:t>4.KW-01.07</a:t>
              </a:r>
            </a:p>
          </p:txBody>
        </p:sp>
        <p:sp>
          <p:nvSpPr>
            <p:cNvPr id="12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18450" y="4207825"/>
              <a:ext cx="835702" cy="135575"/>
            </a:xfrm>
            <a:prstGeom prst="rightArrow">
              <a:avLst>
                <a:gd name="adj1" fmla="val 100000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Strahlzeitpausen</a:t>
              </a:r>
            </a:p>
          </p:txBody>
        </p:sp>
        <p:sp>
          <p:nvSpPr>
            <p:cNvPr id="13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2415481" y="4206916"/>
              <a:ext cx="617279" cy="136484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3.KW-30.07</a:t>
              </a:r>
            </a:p>
          </p:txBody>
        </p:sp>
        <p:sp>
          <p:nvSpPr>
            <p:cNvPr id="14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1844040" y="4207155"/>
              <a:ext cx="535305" cy="136245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5M</a:t>
              </a:r>
            </a:p>
          </p:txBody>
        </p:sp>
        <p:sp>
          <p:nvSpPr>
            <p:cNvPr id="15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3061888" y="4210199"/>
              <a:ext cx="669372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</a:t>
              </a:r>
            </a:p>
          </p:txBody>
        </p:sp>
        <p:sp>
          <p:nvSpPr>
            <p:cNvPr id="16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3782001" y="4209959"/>
              <a:ext cx="346133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SZ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15.04-30.07</a:t>
              </a:r>
            </a:p>
          </p:txBody>
        </p:sp>
        <p:sp>
          <p:nvSpPr>
            <p:cNvPr id="17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4144780" y="4211201"/>
              <a:ext cx="955540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11M</a:t>
              </a:r>
            </a:p>
          </p:txBody>
        </p:sp>
        <p:sp>
          <p:nvSpPr>
            <p:cNvPr id="18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5100869" y="4211319"/>
              <a:ext cx="541742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SZ </a:t>
              </a:r>
              <a:br>
                <a:rPr lang="de-DE" sz="800" dirty="0">
                  <a:solidFill>
                    <a:schemeClr val="tx2"/>
                  </a:solidFill>
                </a:rPr>
              </a:br>
              <a:r>
                <a:rPr lang="de-DE" sz="300" dirty="0">
                  <a:solidFill>
                    <a:schemeClr val="tx2"/>
                  </a:solidFill>
                </a:rPr>
                <a:t>ab 01.07</a:t>
              </a:r>
            </a:p>
          </p:txBody>
        </p:sp>
        <p:sp>
          <p:nvSpPr>
            <p:cNvPr id="19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5642611" y="4211201"/>
              <a:ext cx="758189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 ???</a:t>
              </a:r>
            </a:p>
          </p:txBody>
        </p:sp>
        <p:sp>
          <p:nvSpPr>
            <p:cNvPr id="20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6400801" y="4211319"/>
              <a:ext cx="870584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</a:t>
              </a:r>
              <a:r>
                <a:rPr lang="de-DE" sz="800" dirty="0">
                  <a:solidFill>
                    <a:schemeClr val="tx2"/>
                  </a:solidFill>
                </a:rPr>
                <a:t> </a:t>
              </a:r>
              <a:endParaRPr lang="de-DE" sz="300" dirty="0">
                <a:solidFill>
                  <a:schemeClr val="tx2"/>
                </a:solidFill>
              </a:endParaRPr>
            </a:p>
          </p:txBody>
        </p:sp>
        <p:sp>
          <p:nvSpPr>
            <p:cNvPr id="21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7286625" y="4211201"/>
              <a:ext cx="821055" cy="142368"/>
            </a:xfrm>
            <a:prstGeom prst="rightArrow">
              <a:avLst>
                <a:gd name="adj1" fmla="val 100000"/>
                <a:gd name="adj2" fmla="val 3329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8M ???</a:t>
              </a:r>
            </a:p>
          </p:txBody>
        </p:sp>
        <p:sp>
          <p:nvSpPr>
            <p:cNvPr id="22" name="Pfeil: nach rechts 97">
              <a:extLst>
                <a:ext uri="{FF2B5EF4-FFF2-40B4-BE49-F238E27FC236}">
                  <a16:creationId xmlns:a16="http://schemas.microsoft.com/office/drawing/2014/main" id="{A3D9DB52-FE0C-43C9-BF26-E7405EAB3163}"/>
                </a:ext>
              </a:extLst>
            </p:cNvPr>
            <p:cNvSpPr/>
            <p:nvPr/>
          </p:nvSpPr>
          <p:spPr>
            <a:xfrm>
              <a:off x="8107680" y="4211319"/>
              <a:ext cx="801921" cy="142607"/>
            </a:xfrm>
            <a:prstGeom prst="rightArrow">
              <a:avLst>
                <a:gd name="adj1" fmla="val 100000"/>
                <a:gd name="adj2" fmla="val 33290"/>
              </a:avLst>
            </a:prstGeom>
            <a:noFill/>
            <a:ln w="3175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600" dirty="0">
                  <a:solidFill>
                    <a:schemeClr val="tx2"/>
                  </a:solidFill>
                </a:rPr>
                <a:t>Strahlzeit 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741198" y="1670283"/>
            <a:ext cx="1303242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Formlose Anfrage Q1/2025  </a:t>
            </a:r>
            <a:endParaRPr lang="de-DE" sz="800" dirty="0"/>
          </a:p>
        </p:txBody>
      </p:sp>
      <p:sp>
        <p:nvSpPr>
          <p:cNvPr id="24" name="Stern mit 5 Zacken 23"/>
          <p:cNvSpPr/>
          <p:nvPr/>
        </p:nvSpPr>
        <p:spPr>
          <a:xfrm>
            <a:off x="2163336" y="1463623"/>
            <a:ext cx="147320" cy="147320"/>
          </a:xfrm>
          <a:prstGeom prst="star5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437622" y="1487832"/>
            <a:ext cx="3111429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AR 113 Beschluss Baurechtliche Instandsetzung_M1 Beschleuniger</a:t>
            </a:r>
          </a:p>
        </p:txBody>
      </p:sp>
      <p:sp>
        <p:nvSpPr>
          <p:cNvPr id="26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770652" y="2144196"/>
            <a:ext cx="792198" cy="13226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27" name="Stern mit 5 Zacken 26"/>
          <p:cNvSpPr/>
          <p:nvPr/>
        </p:nvSpPr>
        <p:spPr>
          <a:xfrm>
            <a:off x="7625816" y="3640276"/>
            <a:ext cx="147320" cy="14732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7856195" y="3664485"/>
            <a:ext cx="1154455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in 2029 </a:t>
            </a:r>
            <a:endParaRPr lang="de-DE" sz="800" dirty="0"/>
          </a:p>
        </p:txBody>
      </p:sp>
      <p:sp>
        <p:nvSpPr>
          <p:cNvPr id="29" name="Stern mit 5 Zacken 28"/>
          <p:cNvSpPr/>
          <p:nvPr/>
        </p:nvSpPr>
        <p:spPr>
          <a:xfrm>
            <a:off x="2463056" y="1655755"/>
            <a:ext cx="147320" cy="147320"/>
          </a:xfrm>
          <a:prstGeom prst="star5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586357" y="2145556"/>
            <a:ext cx="2191306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Vergabe Planungsleistungen </a:t>
            </a:r>
            <a:r>
              <a:rPr lang="de-DE" sz="800" dirty="0" err="1"/>
              <a:t>VgV</a:t>
            </a:r>
            <a:r>
              <a:rPr lang="de-DE" sz="800" dirty="0"/>
              <a:t>   bis Q1/2025</a:t>
            </a:r>
          </a:p>
        </p:txBody>
      </p:sp>
      <p:sp>
        <p:nvSpPr>
          <p:cNvPr id="3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2649226" y="2388935"/>
            <a:ext cx="1321991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LP1-3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4016236" y="2410251"/>
            <a:ext cx="1522853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Planung mit ZBau Antrag in 2026</a:t>
            </a:r>
          </a:p>
        </p:txBody>
      </p:sp>
      <p:sp>
        <p:nvSpPr>
          <p:cNvPr id="3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025786" y="2641036"/>
            <a:ext cx="545466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ZBau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4695220" y="2648872"/>
            <a:ext cx="2683427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Prüfung ZBau Antrag mit Mittelgenehmigung Anfang 2027</a:t>
            </a:r>
          </a:p>
        </p:txBody>
      </p:sp>
      <p:sp>
        <p:nvSpPr>
          <p:cNvPr id="3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038948" y="2828949"/>
            <a:ext cx="546214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LP4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4702681" y="2850265"/>
            <a:ext cx="2098331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Bauantrag mit Genehmigung bis Anfang 2027</a:t>
            </a:r>
          </a:p>
        </p:txBody>
      </p:sp>
      <p:sp>
        <p:nvSpPr>
          <p:cNvPr id="37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533747" y="3150441"/>
            <a:ext cx="482513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LP6-7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072607" y="3171757"/>
            <a:ext cx="1537647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Vergaben Bauleistungen in 2027</a:t>
            </a:r>
          </a:p>
        </p:txBody>
      </p:sp>
      <p:sp>
        <p:nvSpPr>
          <p:cNvPr id="39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838700" y="3403934"/>
            <a:ext cx="2787116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LP8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7697152" y="3408251"/>
            <a:ext cx="1255152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Ausführung ab 2027 - 2029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968736" y="1865346"/>
            <a:ext cx="1603003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Koordinierungsgespräch Q2/2025  </a:t>
            </a:r>
            <a:endParaRPr lang="de-DE" sz="800" dirty="0"/>
          </a:p>
        </p:txBody>
      </p:sp>
      <p:sp>
        <p:nvSpPr>
          <p:cNvPr id="42" name="Stern mit 5 Zacken 41"/>
          <p:cNvSpPr/>
          <p:nvPr/>
        </p:nvSpPr>
        <p:spPr>
          <a:xfrm>
            <a:off x="2690594" y="1850818"/>
            <a:ext cx="147320" cy="147320"/>
          </a:xfrm>
          <a:prstGeom prst="star5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4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322070" y="1138841"/>
            <a:ext cx="2136457" cy="146456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Vorbereitende Leistungen GAT 2024-2025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579877" y="1158229"/>
            <a:ext cx="3935373" cy="123111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Betriebsnotwendige technische Leistungen BMA, Sibel, NSHV…. aus </a:t>
            </a:r>
            <a:r>
              <a:rPr lang="de-DE" sz="800" dirty="0" err="1"/>
              <a:t>GruFi</a:t>
            </a:r>
            <a:r>
              <a:rPr lang="de-DE" sz="800" dirty="0"/>
              <a:t> finanziert 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5CFF6-F094-4BAA-811B-5A14FDC6EEAC}"/>
              </a:ext>
            </a:extLst>
          </p:cNvPr>
          <p:cNvSpPr/>
          <p:nvPr/>
        </p:nvSpPr>
        <p:spPr>
          <a:xfrm>
            <a:off x="6244442" y="1631112"/>
            <a:ext cx="2268410" cy="75135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Financing in clarification, as no funds available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5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b="1" dirty="0"/>
              <a:t>In accordance with the CMP, the FCC will house the new Main Control Room (MCR) and scientific office workstations.</a:t>
            </a:r>
          </a:p>
          <a:p>
            <a:pPr marL="0" indent="0" algn="just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1200" dirty="0" err="1"/>
              <a:t>Use</a:t>
            </a:r>
            <a:r>
              <a:rPr lang="de-DE" sz="1200" dirty="0"/>
              <a:t>:				MCR, </a:t>
            </a:r>
            <a:r>
              <a:rPr lang="de-DE" sz="1200" dirty="0" err="1"/>
              <a:t>visitor</a:t>
            </a:r>
            <a:r>
              <a:rPr lang="de-DE" sz="1200" dirty="0"/>
              <a:t> </a:t>
            </a:r>
            <a:r>
              <a:rPr lang="de-DE" sz="1200" dirty="0" err="1"/>
              <a:t>access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				206 </a:t>
            </a:r>
            <a:r>
              <a:rPr lang="de-DE" sz="1200" dirty="0" err="1"/>
              <a:t>office</a:t>
            </a:r>
            <a:r>
              <a:rPr lang="de-DE" sz="1200" dirty="0"/>
              <a:t> </a:t>
            </a:r>
            <a:r>
              <a:rPr lang="de-DE" sz="1200" dirty="0" err="1"/>
              <a:t>workstations</a:t>
            </a:r>
            <a:endParaRPr lang="de-DE" sz="1200" dirty="0"/>
          </a:p>
          <a:p>
            <a:pPr marL="0" indent="0">
              <a:buNone/>
            </a:pPr>
            <a:r>
              <a:rPr lang="de-DE" sz="1200" dirty="0" err="1"/>
              <a:t>Costs</a:t>
            </a:r>
            <a:r>
              <a:rPr lang="de-DE" sz="1200" dirty="0"/>
              <a:t>: 			</a:t>
            </a:r>
            <a:r>
              <a:rPr lang="de-DE" sz="1200" dirty="0">
                <a:solidFill>
                  <a:schemeClr val="tx1"/>
                </a:solidFill>
              </a:rPr>
              <a:t>30,745 </a:t>
            </a:r>
            <a:r>
              <a:rPr lang="de-DE" sz="1200" dirty="0" err="1">
                <a:solidFill>
                  <a:schemeClr val="tx1"/>
                </a:solidFill>
              </a:rPr>
              <a:t>million</a:t>
            </a:r>
            <a:r>
              <a:rPr lang="de-DE" sz="1200" dirty="0">
                <a:solidFill>
                  <a:schemeClr val="tx1"/>
                </a:solidFill>
              </a:rPr>
              <a:t> (incl. </a:t>
            </a:r>
            <a:r>
              <a:rPr lang="de-DE" sz="1200" dirty="0" err="1">
                <a:solidFill>
                  <a:schemeClr val="tx1"/>
                </a:solidFill>
              </a:rPr>
              <a:t>change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request</a:t>
            </a:r>
            <a:r>
              <a:rPr lang="de-DE" sz="1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de-DE" sz="1200" dirty="0"/>
              <a:t>BGF:			6.035 m²</a:t>
            </a:r>
          </a:p>
          <a:p>
            <a:pPr marL="0" indent="0">
              <a:buNone/>
            </a:pPr>
            <a:r>
              <a:rPr lang="de-DE" sz="1200" dirty="0"/>
              <a:t>NUF 1-7:			3.510 m²</a:t>
            </a:r>
          </a:p>
          <a:p>
            <a:pPr marL="0" indent="0">
              <a:buNone/>
            </a:pPr>
            <a:r>
              <a:rPr lang="de-DE" sz="1200" dirty="0"/>
              <a:t>€/m² BGF:		4.225 €/m²</a:t>
            </a:r>
          </a:p>
          <a:p>
            <a:pPr marL="0" indent="0">
              <a:buNone/>
            </a:pPr>
            <a:r>
              <a:rPr lang="de-DE" sz="1200" dirty="0"/>
              <a:t>Geschosse:		5 / partial </a:t>
            </a:r>
            <a:r>
              <a:rPr lang="de-DE" sz="1200" dirty="0" err="1"/>
              <a:t>basement</a:t>
            </a:r>
            <a:endParaRPr lang="de-DE" sz="1200" dirty="0"/>
          </a:p>
          <a:p>
            <a:pPr marL="0" indent="0">
              <a:buNone/>
            </a:pPr>
            <a:endParaRPr lang="de-DE" sz="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Interruption:		Q4/2022 – Q4/2023</a:t>
            </a:r>
          </a:p>
          <a:p>
            <a:pPr marL="0" indent="0">
              <a:buNone/>
            </a:pPr>
            <a:r>
              <a:rPr lang="de-DE" sz="1200" dirty="0" err="1"/>
              <a:t>Constr</a:t>
            </a:r>
            <a:r>
              <a:rPr lang="de-DE" sz="1200" dirty="0"/>
              <a:t>. </a:t>
            </a:r>
            <a:r>
              <a:rPr lang="de-DE" sz="1200" dirty="0" err="1"/>
              <a:t>period</a:t>
            </a:r>
            <a:r>
              <a:rPr lang="de-DE" sz="1200" dirty="0"/>
              <a:t>:		Q2/2021 – </a:t>
            </a:r>
            <a:r>
              <a:rPr lang="de-DE" sz="1200" dirty="0">
                <a:solidFill>
                  <a:schemeClr val="tx1"/>
                </a:solidFill>
              </a:rPr>
              <a:t>Q3/2025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Resumption of construction activity after interruption:	</a:t>
            </a:r>
            <a:r>
              <a:rPr lang="de-DE" sz="1200" dirty="0">
                <a:solidFill>
                  <a:srgbClr val="0066CC"/>
                </a:solidFill>
              </a:rPr>
              <a:t>	</a:t>
            </a:r>
          </a:p>
          <a:p>
            <a:pPr marL="0" indent="0">
              <a:buNone/>
            </a:pPr>
            <a:r>
              <a:rPr lang="de-DE" sz="1200" dirty="0">
                <a:solidFill>
                  <a:srgbClr val="0066CC"/>
                </a:solidFill>
              </a:rPr>
              <a:t>				</a:t>
            </a:r>
            <a:r>
              <a:rPr lang="de-DE" sz="1200" dirty="0">
                <a:solidFill>
                  <a:schemeClr val="tx1"/>
                </a:solidFill>
              </a:rPr>
              <a:t>Q1/2024	</a:t>
            </a: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Commissioning</a:t>
            </a:r>
            <a:r>
              <a:rPr lang="de-DE" sz="1200" dirty="0">
                <a:solidFill>
                  <a:schemeClr val="tx1"/>
                </a:solidFill>
              </a:rPr>
              <a:t>: 	Q4/2025</a:t>
            </a:r>
          </a:p>
          <a:p>
            <a:pPr marL="0" indent="0">
              <a:buNone/>
            </a:pPr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 rot="1322077">
            <a:off x="6388912" y="2838739"/>
            <a:ext cx="94641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i="1" dirty="0">
                <a:solidFill>
                  <a:srgbClr val="EF09EF"/>
                </a:solidFill>
              </a:rPr>
              <a:t>neues Bild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10201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FAIR Control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Centre</a:t>
            </a:r>
            <a:r>
              <a:rPr lang="de-DE" b="1" kern="0" dirty="0">
                <a:solidFill>
                  <a:sysClr val="windowText" lastClr="000000"/>
                </a:solidFill>
              </a:rPr>
              <a:t> (FCC)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BAU_Michael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Auel / Thomas Thomann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4705145" y="1618415"/>
            <a:ext cx="4032666" cy="3175824"/>
            <a:chOff x="4705145" y="1618415"/>
            <a:chExt cx="4032666" cy="317582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686" y="1618415"/>
              <a:ext cx="3977125" cy="298284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705145" y="4601879"/>
              <a:ext cx="2096642" cy="192360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r>
                <a:rPr lang="en-US" sz="800" dirty="0"/>
                <a:t>View of the north facade with the MCR</a:t>
              </a:r>
              <a:endParaRPr lang="de-DE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787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310201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FCC | Schedule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BAU_Michael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Auel / Thomas Thomann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537632" y="1756295"/>
            <a:ext cx="1489710" cy="12333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3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ZBau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153986" y="1758903"/>
            <a:ext cx="4771031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Prüfung Änderungsantrag und Entsperrung Risikovorsorge (LBIH) und Mittelaufstockung Q3/2024 </a:t>
            </a:r>
          </a:p>
        </p:txBody>
      </p:sp>
      <p:sp>
        <p:nvSpPr>
          <p:cNvPr id="44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3199426" y="3829202"/>
            <a:ext cx="265022" cy="139497"/>
          </a:xfrm>
          <a:prstGeom prst="rightArrow">
            <a:avLst>
              <a:gd name="adj1" fmla="val 100000"/>
              <a:gd name="adj2" fmla="val 30044"/>
            </a:avLst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46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404621" y="2671328"/>
            <a:ext cx="671872" cy="9929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Fassade</a:t>
            </a:r>
          </a:p>
        </p:txBody>
      </p:sp>
      <p:sp>
        <p:nvSpPr>
          <p:cNvPr id="47" name="Stern mit 5 Zacken 46"/>
          <p:cNvSpPr/>
          <p:nvPr/>
        </p:nvSpPr>
        <p:spPr>
          <a:xfrm>
            <a:off x="3299174" y="3337147"/>
            <a:ext cx="147320" cy="14732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519987" y="3361356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Inbetriebnahme Q4/2025</a:t>
            </a:r>
            <a:endParaRPr lang="de-DE" sz="800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380083" y="3180962"/>
            <a:ext cx="2670198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Übergabe MCR an Nutzer für Einbau Konsolen 10/2025</a:t>
            </a:r>
            <a:endParaRPr lang="de-DE" sz="800" dirty="0"/>
          </a:p>
        </p:txBody>
      </p:sp>
      <p:sp>
        <p:nvSpPr>
          <p:cNvPr id="52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3195872" y="3180962"/>
            <a:ext cx="109459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56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885" y="1538773"/>
            <a:ext cx="1276344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tx1">
              <a:lumMod val="95000"/>
              <a:lumOff val="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Unterbrechung + Verzug</a:t>
            </a:r>
          </a:p>
        </p:txBody>
      </p:sp>
      <p:sp>
        <p:nvSpPr>
          <p:cNvPr id="60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" y="1196016"/>
            <a:ext cx="3446493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Baubeginn 06/2021 Verzug und Unterbrechung Q4/2022 – Q4/2023 min. 12 Monate     </a:t>
            </a:r>
          </a:p>
        </p:txBody>
      </p:sp>
      <p:sp>
        <p:nvSpPr>
          <p:cNvPr id="6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281229" y="1538772"/>
            <a:ext cx="2165265" cy="13448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Wiederaufnahme Bautätigkeit ab Q1/2024</a:t>
            </a:r>
          </a:p>
        </p:txBody>
      </p:sp>
      <p:sp>
        <p:nvSpPr>
          <p:cNvPr id="6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564064" y="1362840"/>
            <a:ext cx="1900384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tx1">
              <a:lumMod val="95000"/>
              <a:lumOff val="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Verschiebung Inbetriebnahme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514907" y="1368170"/>
            <a:ext cx="4062619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Verschiebung Inbetriebnahme mind. um 1,5 Jahre von Q2/2024 auf Q4/2025</a:t>
            </a:r>
          </a:p>
        </p:txBody>
      </p:sp>
      <p:sp>
        <p:nvSpPr>
          <p:cNvPr id="71" name="Stern mit 5 Zacken 70"/>
          <p:cNvSpPr/>
          <p:nvPr/>
        </p:nvSpPr>
        <p:spPr>
          <a:xfrm>
            <a:off x="3538204" y="4038531"/>
            <a:ext cx="147320" cy="147320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782001" y="4062740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Betrieb MCR ab Q1/2026</a:t>
            </a:r>
            <a:endParaRPr lang="de-DE" sz="800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363362" y="3636259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Vorab Konsolen-Planung durch den Nutzer</a:t>
            </a:r>
          </a:p>
        </p:txBody>
      </p:sp>
      <p:sp>
        <p:nvSpPr>
          <p:cNvPr id="74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2971801" y="3631488"/>
            <a:ext cx="333530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9525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538204" y="3832272"/>
            <a:ext cx="3049723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Einbau Konsolen ab Q4/2025 und </a:t>
            </a:r>
            <a:r>
              <a:rPr lang="de-DE" sz="800" dirty="0">
                <a:solidFill>
                  <a:schemeClr val="tx1"/>
                </a:solidFill>
              </a:rPr>
              <a:t>Funktionstest Ende Q4/2025</a:t>
            </a:r>
            <a:endParaRPr lang="de-DE" sz="800" dirty="0"/>
          </a:p>
        </p:txBody>
      </p:sp>
      <p:sp>
        <p:nvSpPr>
          <p:cNvPr id="79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326912" y="2540330"/>
            <a:ext cx="1499162" cy="9929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Gerüst</a:t>
            </a:r>
          </a:p>
        </p:txBody>
      </p:sp>
      <p:sp>
        <p:nvSpPr>
          <p:cNvPr id="80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699260" y="2801976"/>
            <a:ext cx="1179748" cy="9929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TGA</a:t>
            </a:r>
          </a:p>
        </p:txBody>
      </p:sp>
      <p:sp>
        <p:nvSpPr>
          <p:cNvPr id="8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921101" y="2980900"/>
            <a:ext cx="1274772" cy="9929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weitere Gewerke</a:t>
            </a:r>
          </a:p>
        </p:txBody>
      </p:sp>
      <p:sp>
        <p:nvSpPr>
          <p:cNvPr id="82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0" y="2383465"/>
            <a:ext cx="2105535" cy="9929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Dachdecker 11/2022, Aufzug ab Q4/2022</a:t>
            </a:r>
          </a:p>
        </p:txBody>
      </p:sp>
      <p:sp>
        <p:nvSpPr>
          <p:cNvPr id="8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885" y="2232999"/>
            <a:ext cx="462475" cy="99291"/>
          </a:xfrm>
          <a:prstGeom prst="rightArrow">
            <a:avLst>
              <a:gd name="adj1" fmla="val 100000"/>
              <a:gd name="adj2" fmla="val 28720"/>
            </a:avLst>
          </a:prstGeom>
          <a:noFill/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Rohbau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36301" y="2241252"/>
            <a:ext cx="1162959" cy="92333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600" dirty="0"/>
              <a:t>Rohbau 11/2021-Q1/2023</a:t>
            </a:r>
          </a:p>
        </p:txBody>
      </p:sp>
      <p:sp>
        <p:nvSpPr>
          <p:cNvPr id="88" name="Rechteck 87"/>
          <p:cNvSpPr/>
          <p:nvPr/>
        </p:nvSpPr>
        <p:spPr>
          <a:xfrm>
            <a:off x="236123" y="2200358"/>
            <a:ext cx="937358" cy="734823"/>
          </a:xfrm>
          <a:prstGeom prst="rect">
            <a:avLst/>
          </a:prstGeom>
          <a:noFill/>
          <a:ln w="3175">
            <a:solidFill>
              <a:schemeClr val="accent6"/>
            </a:solidFill>
            <a:prstDash val="lg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de-DE" sz="600" dirty="0">
              <a:solidFill>
                <a:schemeClr val="tx1"/>
              </a:solidFill>
            </a:endParaRPr>
          </a:p>
          <a:p>
            <a:pPr algn="r"/>
            <a:endParaRPr lang="de-DE" sz="600" dirty="0">
              <a:solidFill>
                <a:schemeClr val="tx1"/>
              </a:solidFill>
            </a:endParaRPr>
          </a:p>
          <a:p>
            <a:pPr algn="r"/>
            <a:endParaRPr lang="de-DE" sz="600" dirty="0">
              <a:solidFill>
                <a:schemeClr val="tx1"/>
              </a:solidFill>
            </a:endParaRPr>
          </a:p>
          <a:p>
            <a:pPr algn="ctr"/>
            <a:r>
              <a:rPr lang="de-DE" sz="600" dirty="0">
                <a:solidFill>
                  <a:schemeClr val="tx1"/>
                </a:solidFill>
              </a:rPr>
              <a:t>bisher ca. 75% der Bausumme</a:t>
            </a:r>
          </a:p>
          <a:p>
            <a:pPr algn="r"/>
            <a:r>
              <a:rPr lang="de-DE" sz="600" dirty="0">
                <a:solidFill>
                  <a:schemeClr val="tx1"/>
                </a:solidFill>
              </a:rPr>
              <a:t>KG 300-500 vergeben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3121958-65E8-4758-8DA9-E00D3B38C033}"/>
              </a:ext>
            </a:extLst>
          </p:cNvPr>
          <p:cNvSpPr txBox="1"/>
          <p:nvPr/>
        </p:nvSpPr>
        <p:spPr>
          <a:xfrm>
            <a:off x="2180905" y="2668371"/>
            <a:ext cx="2494032" cy="92333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600" dirty="0"/>
              <a:t>Metallbau, PR-Fassade, Sonnenschutz, Schlosser bis KW28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0DA2E33-E55B-49DB-8913-3FD9ECCCCF88}"/>
              </a:ext>
            </a:extLst>
          </p:cNvPr>
          <p:cNvSpPr txBox="1"/>
          <p:nvPr/>
        </p:nvSpPr>
        <p:spPr>
          <a:xfrm>
            <a:off x="2931322" y="2810856"/>
            <a:ext cx="754202" cy="92333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600" dirty="0"/>
              <a:t>HSK, RLT, Elektro</a:t>
            </a:r>
          </a:p>
        </p:txBody>
      </p:sp>
      <p:sp>
        <p:nvSpPr>
          <p:cNvPr id="31" name="Stern mit 5 Zacken 30"/>
          <p:cNvSpPr/>
          <p:nvPr/>
        </p:nvSpPr>
        <p:spPr>
          <a:xfrm>
            <a:off x="1921100" y="2053038"/>
            <a:ext cx="147320" cy="147320"/>
          </a:xfrm>
          <a:prstGeom prst="star5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153987" y="2078666"/>
            <a:ext cx="1226095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Mittelaufstockung offen</a:t>
            </a:r>
          </a:p>
        </p:txBody>
      </p:sp>
      <p:sp>
        <p:nvSpPr>
          <p:cNvPr id="35" name="Stern mit 5 Zacken 34"/>
          <p:cNvSpPr/>
          <p:nvPr/>
        </p:nvSpPr>
        <p:spPr>
          <a:xfrm>
            <a:off x="1794455" y="1916210"/>
            <a:ext cx="147320" cy="147320"/>
          </a:xfrm>
          <a:prstGeom prst="star5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027342" y="1941838"/>
            <a:ext cx="1226095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Risikoentsperrung 04/2024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025CFF6-F094-4BAA-811B-5A14FDC6EEAC}"/>
              </a:ext>
            </a:extLst>
          </p:cNvPr>
          <p:cNvSpPr/>
          <p:nvPr/>
        </p:nvSpPr>
        <p:spPr>
          <a:xfrm>
            <a:off x="5063065" y="2302273"/>
            <a:ext cx="2268410" cy="70746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Facade delay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000" dirty="0">
                <a:solidFill>
                  <a:schemeClr val="tx1"/>
                </a:solidFill>
              </a:rPr>
              <a:t>Check and coordination of deadline effects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64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7634" y="1200151"/>
            <a:ext cx="4152766" cy="36347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200" b="1" dirty="0" err="1">
                <a:solidFill>
                  <a:srgbClr val="00B050"/>
                </a:solidFill>
              </a:rPr>
              <a:t>done</a:t>
            </a:r>
            <a:endParaRPr lang="de-DE" sz="1200" b="1" dirty="0">
              <a:solidFill>
                <a:srgbClr val="00B050"/>
              </a:solidFill>
            </a:endParaRPr>
          </a:p>
          <a:p>
            <a:pPr marL="257175" lvl="1" indent="-2571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B050"/>
                </a:solidFill>
              </a:rPr>
              <a:t>Start of construction 07/2021</a:t>
            </a:r>
          </a:p>
          <a:p>
            <a:pPr marL="257175" lvl="1" indent="-2571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B050"/>
                </a:solidFill>
              </a:rPr>
              <a:t>Painting/coating work 02/2024</a:t>
            </a:r>
          </a:p>
          <a:p>
            <a:pPr marL="257175" lvl="1" indent="-2571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B050"/>
                </a:solidFill>
              </a:rPr>
              <a:t>LV commissioned: scaffolding, metal construction I, HVAC, HVAC, electrical, scaffolding, facade, sun protection, locksmith </a:t>
            </a:r>
          </a:p>
          <a:p>
            <a:pPr marL="257175" lvl="1" indent="-257175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sz="1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1200" b="1" dirty="0" err="1">
                <a:solidFill>
                  <a:srgbClr val="C00000"/>
                </a:solidFill>
              </a:rPr>
              <a:t>Risks</a:t>
            </a:r>
            <a:r>
              <a:rPr lang="de-DE" sz="1200" b="1" dirty="0">
                <a:solidFill>
                  <a:srgbClr val="C00000"/>
                </a:solidFill>
              </a:rPr>
              <a:t> / </a:t>
            </a:r>
            <a:r>
              <a:rPr lang="de-DE" sz="1200" b="1" dirty="0" err="1">
                <a:solidFill>
                  <a:srgbClr val="C00000"/>
                </a:solidFill>
              </a:rPr>
              <a:t>critcal</a:t>
            </a:r>
            <a:r>
              <a:rPr lang="de-DE" sz="1200" b="1" dirty="0">
                <a:solidFill>
                  <a:srgbClr val="C00000"/>
                </a:solidFill>
              </a:rPr>
              <a:t> </a:t>
            </a:r>
            <a:r>
              <a:rPr lang="de-DE" sz="1200" b="1" dirty="0" err="1">
                <a:solidFill>
                  <a:srgbClr val="C00000"/>
                </a:solidFill>
              </a:rPr>
              <a:t>path</a:t>
            </a:r>
            <a:endParaRPr lang="de-DE" sz="1200" b="1" dirty="0">
              <a:solidFill>
                <a:srgbClr val="C00000"/>
              </a:solidFill>
            </a:endParaRPr>
          </a:p>
          <a:p>
            <a:pPr marL="257175" lvl="1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200" dirty="0" err="1">
                <a:solidFill>
                  <a:srgbClr val="C00000"/>
                </a:solidFill>
              </a:rPr>
              <a:t>ost</a:t>
            </a:r>
            <a:r>
              <a:rPr lang="en-US" sz="1200" dirty="0">
                <a:solidFill>
                  <a:srgbClr val="C00000"/>
                </a:solidFill>
              </a:rPr>
              <a:t> development due to interruption of construction period</a:t>
            </a:r>
          </a:p>
          <a:p>
            <a:pPr marL="257175" lvl="1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de-DE" sz="1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1200" b="1" dirty="0" err="1"/>
              <a:t>Projectinterface</a:t>
            </a:r>
            <a:r>
              <a:rPr lang="de-DE" sz="1200" b="1" dirty="0"/>
              <a:t> / </a:t>
            </a:r>
            <a:r>
              <a:rPr lang="de-DE" sz="1200" b="1" dirty="0" err="1"/>
              <a:t>constraints</a:t>
            </a:r>
            <a:endParaRPr lang="de-DE" sz="1200" b="1" dirty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1200" dirty="0"/>
              <a:t>Collision with technical equipment of the "Rainwater retention basin" project on the FCC construction site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1200" dirty="0"/>
              <a:t>Heating supply via energy center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1200" dirty="0"/>
              <a:t>User [budget for user consoles and fixed displays currently not available]</a:t>
            </a:r>
            <a:endParaRPr lang="de-DE" sz="1200" dirty="0"/>
          </a:p>
        </p:txBody>
      </p:sp>
      <p:sp>
        <p:nvSpPr>
          <p:cNvPr id="15" name="Inhaltsplatzhalter 14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501389"/>
          </a:xfrm>
        </p:spPr>
        <p:txBody>
          <a:bodyPr/>
          <a:lstStyle/>
          <a:p>
            <a:pPr marL="0" indent="0">
              <a:buNone/>
            </a:pPr>
            <a:r>
              <a:rPr lang="de-DE" sz="1200" b="1" dirty="0" err="1">
                <a:solidFill>
                  <a:srgbClr val="0070C0"/>
                </a:solidFill>
              </a:rPr>
              <a:t>ongoing</a:t>
            </a:r>
            <a:endParaRPr lang="de-DE" sz="1200" b="1" dirty="0">
              <a:solidFill>
                <a:srgbClr val="0070C0"/>
              </a:solidFill>
            </a:endParaRP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Change request and release of funds from risk provisioning under review (LBIH)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LV's MSR, interior plaster, drywall construction published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LV's, screed, mastic asphalt, raised floor in preparation 04/2024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Execution started: Metal construction, scaffolding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Execution of rough installation HSK + RLT from 04/2024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Execution of facade from 05/2024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en-US" sz="1200" dirty="0">
                <a:solidFill>
                  <a:srgbClr val="0070C0"/>
                </a:solidFill>
              </a:rPr>
              <a:t>"Art in construction" realization planning underway</a:t>
            </a:r>
            <a:endParaRPr lang="de-DE" sz="1200" b="1" dirty="0"/>
          </a:p>
          <a:p>
            <a:pPr>
              <a:buClrTx/>
              <a:buFont typeface="Wingdings" panose="05000000000000000000" pitchFamily="2" charset="2"/>
              <a:buChar char="v"/>
            </a:pPr>
            <a:endParaRPr lang="de-DE" sz="12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10201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FCC | Status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BAU_Michael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Auel / Thomas Thomann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dirty="0" err="1"/>
              <a:t>storage</a:t>
            </a:r>
            <a:r>
              <a:rPr lang="de-DE" b="0" dirty="0"/>
              <a:t> </a:t>
            </a:r>
            <a:r>
              <a:rPr lang="de-DE" b="0" dirty="0" err="1"/>
              <a:t>capabilities</a:t>
            </a:r>
            <a:endParaRPr lang="de-DE" b="0" dirty="0"/>
          </a:p>
          <a:p>
            <a:r>
              <a:rPr lang="en-US" dirty="0"/>
              <a:t>basics of the warehouse concept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F421E5-295A-4DDD-9122-5DD875448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009" y="1088015"/>
            <a:ext cx="4193257" cy="3677689"/>
          </a:xfrm>
        </p:spPr>
        <p:txBody>
          <a:bodyPr/>
          <a:lstStyle/>
          <a:p>
            <a:r>
              <a:rPr lang="en-US" sz="1600" dirty="0"/>
              <a:t>No essential storage space is available at the GSI and FAIR Campus</a:t>
            </a:r>
          </a:p>
          <a:p>
            <a:r>
              <a:rPr lang="en-US" sz="1600" dirty="0"/>
              <a:t>Accelerator and research areas are too valuable</a:t>
            </a:r>
          </a:p>
          <a:p>
            <a:endParaRPr lang="en-US" sz="1600" dirty="0"/>
          </a:p>
          <a:p>
            <a:r>
              <a:rPr lang="en-US" sz="1600" dirty="0"/>
              <a:t>Outsourcing of all non-urgent items required</a:t>
            </a:r>
          </a:p>
          <a:p>
            <a:r>
              <a:rPr lang="en-US" sz="1600" dirty="0"/>
              <a:t>External central storage areas are rented</a:t>
            </a:r>
          </a:p>
          <a:p>
            <a:r>
              <a:rPr lang="en-US" sz="1600" dirty="0"/>
              <a:t>Warehouse and logistics services </a:t>
            </a:r>
            <a:br>
              <a:rPr lang="en-US" sz="1600" dirty="0"/>
            </a:br>
            <a:r>
              <a:rPr lang="en-US" sz="1600" dirty="0"/>
              <a:t>from EKL, TRI, ZDI (at the moment)</a:t>
            </a:r>
          </a:p>
          <a:p>
            <a:endParaRPr lang="en-US" sz="1600" dirty="0"/>
          </a:p>
          <a:p>
            <a:r>
              <a:rPr lang="en-US" sz="1600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consolidation of logistics at EKL with a central warehouse (planed)</a:t>
            </a:r>
            <a:endParaRPr lang="en-US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B5E27E-D138-4A2E-92CF-DECAE758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grayscl/>
          </a:blip>
          <a:srcRect l="36422" t="26387" b="3849"/>
          <a:stretch/>
        </p:blipFill>
        <p:spPr>
          <a:xfrm>
            <a:off x="302162" y="1088015"/>
            <a:ext cx="4430704" cy="359470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4287442-5D1C-4DCA-AAF9-93D0EC6C227C}"/>
              </a:ext>
            </a:extLst>
          </p:cNvPr>
          <p:cNvSpPr/>
          <p:nvPr/>
        </p:nvSpPr>
        <p:spPr>
          <a:xfrm>
            <a:off x="739301" y="1984443"/>
            <a:ext cx="1011677" cy="111543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100" b="1" dirty="0">
                <a:solidFill>
                  <a:srgbClr val="FF0000"/>
                </a:solidFill>
              </a:rPr>
              <a:t>Storage </a:t>
            </a:r>
          </a:p>
          <a:p>
            <a:r>
              <a:rPr lang="de-DE" sz="1100" b="1" dirty="0">
                <a:solidFill>
                  <a:srgbClr val="FF0000"/>
                </a:solidFill>
              </a:rPr>
              <a:t>Area Pfungstadt</a:t>
            </a:r>
          </a:p>
          <a:p>
            <a:r>
              <a:rPr lang="de-DE" sz="1100" dirty="0">
                <a:solidFill>
                  <a:srgbClr val="FF0000"/>
                </a:solidFill>
              </a:rPr>
              <a:t>12.000m²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9D74AB-6EBC-4FEE-8B4A-151BDF08C55A}"/>
              </a:ext>
            </a:extLst>
          </p:cNvPr>
          <p:cNvSpPr/>
          <p:nvPr/>
        </p:nvSpPr>
        <p:spPr>
          <a:xfrm>
            <a:off x="2038419" y="1984443"/>
            <a:ext cx="873908" cy="111543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100" b="1" dirty="0">
                <a:solidFill>
                  <a:srgbClr val="FF0000"/>
                </a:solidFill>
              </a:rPr>
              <a:t>Storage Area Weiterstadt</a:t>
            </a:r>
          </a:p>
          <a:p>
            <a:r>
              <a:rPr lang="de-DE" sz="1100" dirty="0">
                <a:solidFill>
                  <a:srgbClr val="FF0000"/>
                </a:solidFill>
              </a:rPr>
              <a:t>10.000m²</a:t>
            </a:r>
          </a:p>
        </p:txBody>
      </p:sp>
    </p:spTree>
    <p:extLst>
      <p:ext uri="{BB962C8B-B14F-4D97-AF65-F5344CB8AC3E}">
        <p14:creationId xmlns:p14="http://schemas.microsoft.com/office/powerpoint/2010/main" val="1245510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FCE1793-9F7F-4DB4-B313-7BF6458EA1E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alphaModFix amt="35000"/>
          </a:blip>
          <a:stretch>
            <a:fillRect/>
          </a:stretch>
        </p:blipFill>
        <p:spPr>
          <a:xfrm>
            <a:off x="196251" y="1013224"/>
            <a:ext cx="2896200" cy="3857226"/>
          </a:xfrm>
          <a:prstGeom prst="rect">
            <a:avLst/>
          </a:prstGeom>
          <a:ln>
            <a:noFill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B5C0C51-6411-4758-9640-BF22076EAF09}"/>
              </a:ext>
            </a:extLst>
          </p:cNvPr>
          <p:cNvSpPr txBox="1"/>
          <p:nvPr/>
        </p:nvSpPr>
        <p:spPr>
          <a:xfrm>
            <a:off x="1469233" y="4173930"/>
            <a:ext cx="1125877" cy="380480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1000" b="1" dirty="0">
                <a:solidFill>
                  <a:srgbClr val="C00000"/>
                </a:solidFill>
              </a:rPr>
              <a:t>2</a:t>
            </a:r>
          </a:p>
          <a:p>
            <a:pPr algn="l"/>
            <a:r>
              <a:rPr lang="de-DE" sz="1000" b="1" dirty="0">
                <a:solidFill>
                  <a:srgbClr val="C00000"/>
                </a:solidFill>
              </a:rPr>
              <a:t>Lager Pfungstadt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9EF709-8C24-464C-98A0-8A28B7D09322}"/>
              </a:ext>
            </a:extLst>
          </p:cNvPr>
          <p:cNvSpPr txBox="1"/>
          <p:nvPr/>
        </p:nvSpPr>
        <p:spPr>
          <a:xfrm>
            <a:off x="208745" y="2191270"/>
            <a:ext cx="1153127" cy="380480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r"/>
            <a:r>
              <a:rPr lang="de-DE" sz="1000" b="1" dirty="0">
                <a:solidFill>
                  <a:srgbClr val="C00000"/>
                </a:solidFill>
              </a:rPr>
              <a:t>1 </a:t>
            </a:r>
          </a:p>
          <a:p>
            <a:pPr algn="r"/>
            <a:r>
              <a:rPr lang="de-DE" sz="1000" b="1" dirty="0">
                <a:solidFill>
                  <a:srgbClr val="C00000"/>
                </a:solidFill>
              </a:rPr>
              <a:t>Lager Weiterstadt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22E3BCA-6F54-4566-86AC-27EB19092F64}"/>
              </a:ext>
            </a:extLst>
          </p:cNvPr>
          <p:cNvSpPr txBox="1"/>
          <p:nvPr/>
        </p:nvSpPr>
        <p:spPr>
          <a:xfrm>
            <a:off x="644019" y="1684990"/>
            <a:ext cx="1359914" cy="380480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r"/>
            <a:r>
              <a:rPr lang="de-DE" sz="1000" b="1" dirty="0">
                <a:solidFill>
                  <a:srgbClr val="C00000"/>
                </a:solidFill>
              </a:rPr>
              <a:t>3</a:t>
            </a:r>
          </a:p>
          <a:p>
            <a:pPr algn="r"/>
            <a:r>
              <a:rPr lang="de-DE" sz="1000" b="1" dirty="0">
                <a:solidFill>
                  <a:srgbClr val="C00000"/>
                </a:solidFill>
              </a:rPr>
              <a:t>Lager Röntgenstraße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0219" y="1088015"/>
            <a:ext cx="5407530" cy="3677689"/>
          </a:xfrm>
        </p:spPr>
        <p:txBody>
          <a:bodyPr/>
          <a:lstStyle/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und Warenannahme „Weiterstadt“</a:t>
            </a:r>
            <a:br>
              <a:rPr lang="de-DE" dirty="0"/>
            </a:br>
            <a:r>
              <a:rPr lang="de-DE" sz="1200" dirty="0"/>
              <a:t>Lager-Anmietung ~10.000m² | Bewirtschaftung EKL/Schenker</a:t>
            </a:r>
            <a:br>
              <a:rPr lang="de-DE" sz="1200" dirty="0"/>
            </a:br>
            <a:r>
              <a:rPr lang="de-DE" sz="1200" dirty="0"/>
              <a:t>&gt; Nutzung der Anmietung „bis auf weiteres“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„Pfungstadt“</a:t>
            </a:r>
            <a:br>
              <a:rPr lang="de-DE" sz="1400" dirty="0"/>
            </a:br>
            <a:r>
              <a:rPr lang="de-DE" sz="1200" dirty="0"/>
              <a:t>Lager-Anmietung ~12.000m² | Bewirtschaftung EKL</a:t>
            </a:r>
            <a:br>
              <a:rPr lang="de-DE" sz="1200" dirty="0"/>
            </a:br>
            <a:r>
              <a:rPr lang="de-DE" sz="1200" dirty="0"/>
              <a:t>&gt; Nutzung Anmietung „bis auf Weiteres“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„Röntgenstraße“</a:t>
            </a:r>
            <a:br>
              <a:rPr lang="de-DE" sz="1400" dirty="0"/>
            </a:br>
            <a:r>
              <a:rPr lang="de-DE" sz="1200" dirty="0"/>
              <a:t>Lager-Anmietung ~1.500m² | Bewirtschaftung RED/ZDI</a:t>
            </a:r>
            <a:br>
              <a:rPr lang="de-DE" sz="1200" dirty="0"/>
            </a:br>
            <a:r>
              <a:rPr lang="de-DE" sz="1200" dirty="0"/>
              <a:t>&gt; Abmietung Ende 2025, Überführung Weiterstadt/Röntgenstraße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/ Archiv „Heckhalle“</a:t>
            </a:r>
            <a:br>
              <a:rPr lang="de-DE" sz="1400" dirty="0"/>
            </a:br>
            <a:r>
              <a:rPr lang="de-DE" sz="1200" dirty="0"/>
              <a:t>Lager-Anmietung ~</a:t>
            </a:r>
            <a:r>
              <a:rPr lang="de-DE" sz="1200" dirty="0">
                <a:solidFill>
                  <a:schemeClr val="tx1"/>
                </a:solidFill>
              </a:rPr>
              <a:t>1.800</a:t>
            </a:r>
            <a:r>
              <a:rPr lang="de-DE" sz="1200" dirty="0"/>
              <a:t>m² | Bewirtschaftung TRI</a:t>
            </a:r>
            <a:br>
              <a:rPr lang="de-DE" sz="1200" dirty="0"/>
            </a:br>
            <a:r>
              <a:rPr lang="de-DE" sz="1200" dirty="0"/>
              <a:t>&gt; Teilabmietung Lager geplant, Überführung Weiterstadt/Röntgenstraße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de-DE" dirty="0"/>
              <a:t>Lager „Betriebshof“</a:t>
            </a:r>
            <a:br>
              <a:rPr lang="de-DE" sz="1400" dirty="0"/>
            </a:br>
            <a:r>
              <a:rPr lang="de-DE" sz="1200" dirty="0"/>
              <a:t>GSI </a:t>
            </a:r>
            <a:r>
              <a:rPr lang="de-DE" sz="1200" dirty="0">
                <a:solidFill>
                  <a:schemeClr val="tx1"/>
                </a:solidFill>
              </a:rPr>
              <a:t>600</a:t>
            </a:r>
            <a:r>
              <a:rPr lang="de-DE" sz="1200" dirty="0"/>
              <a:t>m² | Bewirtschaftung TRI</a:t>
            </a:r>
            <a:br>
              <a:rPr lang="de-DE" sz="1200" dirty="0"/>
            </a:br>
            <a:r>
              <a:rPr lang="de-DE" sz="1200" dirty="0"/>
              <a:t>&gt; Entwicklung zum Haupt-Lagerstandort in Zukunft geplant </a:t>
            </a:r>
          </a:p>
          <a:p>
            <a:pPr marL="342900" indent="-342900">
              <a:buFont typeface="+mj-lt"/>
              <a:buAutoNum type="arabicPeriod"/>
            </a:pPr>
            <a:endParaRPr lang="de-DE" sz="1400" dirty="0"/>
          </a:p>
          <a:p>
            <a:pPr marL="342900" indent="-342900"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dirty="0" err="1"/>
              <a:t>storage</a:t>
            </a:r>
            <a:r>
              <a:rPr lang="de-DE" b="0" dirty="0"/>
              <a:t> </a:t>
            </a:r>
            <a:r>
              <a:rPr lang="de-DE" b="0" dirty="0" err="1"/>
              <a:t>capabilities</a:t>
            </a:r>
            <a:endParaRPr lang="de-DE" b="0" dirty="0"/>
          </a:p>
          <a:p>
            <a:r>
              <a:rPr lang="de-DE" dirty="0" err="1"/>
              <a:t>location</a:t>
            </a:r>
            <a:endParaRPr lang="de-DE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61F860E-1B88-4F77-BFB0-126BA63951C8}"/>
              </a:ext>
            </a:extLst>
          </p:cNvPr>
          <p:cNvSpPr/>
          <p:nvPr/>
        </p:nvSpPr>
        <p:spPr>
          <a:xfrm>
            <a:off x="2473663" y="1304758"/>
            <a:ext cx="278773" cy="278773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C5E8EA-387E-479B-A009-A7AF32C4CB54}"/>
              </a:ext>
            </a:extLst>
          </p:cNvPr>
          <p:cNvSpPr/>
          <p:nvPr/>
        </p:nvSpPr>
        <p:spPr>
          <a:xfrm>
            <a:off x="2223632" y="1402388"/>
            <a:ext cx="126662" cy="126662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428D8D-0136-43DE-B592-2FD4EB381576}"/>
              </a:ext>
            </a:extLst>
          </p:cNvPr>
          <p:cNvSpPr/>
          <p:nvPr/>
        </p:nvSpPr>
        <p:spPr>
          <a:xfrm>
            <a:off x="1197314" y="2242969"/>
            <a:ext cx="126662" cy="126662"/>
          </a:xfrm>
          <a:prstGeom prst="ellipse">
            <a:avLst/>
          </a:prstGeom>
          <a:noFill/>
          <a:ln w="19050">
            <a:solidFill>
              <a:srgbClr val="C0000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9393A2-E109-4317-AF9E-407880208948}"/>
              </a:ext>
            </a:extLst>
          </p:cNvPr>
          <p:cNvSpPr/>
          <p:nvPr/>
        </p:nvSpPr>
        <p:spPr>
          <a:xfrm>
            <a:off x="1476376" y="4226551"/>
            <a:ext cx="126662" cy="126662"/>
          </a:xfrm>
          <a:prstGeom prst="ellipse">
            <a:avLst/>
          </a:prstGeom>
          <a:noFill/>
          <a:ln w="19050">
            <a:solidFill>
              <a:srgbClr val="C0000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932B519E-8F03-446D-B507-9F71645ACC37}"/>
              </a:ext>
            </a:extLst>
          </p:cNvPr>
          <p:cNvSpPr/>
          <p:nvPr/>
        </p:nvSpPr>
        <p:spPr>
          <a:xfrm>
            <a:off x="1238250" y="1404938"/>
            <a:ext cx="1285875" cy="2990850"/>
          </a:xfrm>
          <a:custGeom>
            <a:avLst/>
            <a:gdLst>
              <a:gd name="connsiteX0" fmla="*/ 252413 w 1285875"/>
              <a:gd name="connsiteY0" fmla="*/ 2976562 h 2990850"/>
              <a:gd name="connsiteX1" fmla="*/ 461963 w 1285875"/>
              <a:gd name="connsiteY1" fmla="*/ 2990850 h 2990850"/>
              <a:gd name="connsiteX2" fmla="*/ 566738 w 1285875"/>
              <a:gd name="connsiteY2" fmla="*/ 2643187 h 2990850"/>
              <a:gd name="connsiteX3" fmla="*/ 566738 w 1285875"/>
              <a:gd name="connsiteY3" fmla="*/ 2486025 h 2990850"/>
              <a:gd name="connsiteX4" fmla="*/ 500063 w 1285875"/>
              <a:gd name="connsiteY4" fmla="*/ 2347912 h 2990850"/>
              <a:gd name="connsiteX5" fmla="*/ 361950 w 1285875"/>
              <a:gd name="connsiteY5" fmla="*/ 2247900 h 2990850"/>
              <a:gd name="connsiteX6" fmla="*/ 100013 w 1285875"/>
              <a:gd name="connsiteY6" fmla="*/ 2043112 h 2990850"/>
              <a:gd name="connsiteX7" fmla="*/ 23813 w 1285875"/>
              <a:gd name="connsiteY7" fmla="*/ 1962150 h 2990850"/>
              <a:gd name="connsiteX8" fmla="*/ 4763 w 1285875"/>
              <a:gd name="connsiteY8" fmla="*/ 1871662 h 2990850"/>
              <a:gd name="connsiteX9" fmla="*/ 0 w 1285875"/>
              <a:gd name="connsiteY9" fmla="*/ 1766887 h 2990850"/>
              <a:gd name="connsiteX10" fmla="*/ 128588 w 1285875"/>
              <a:gd name="connsiteY10" fmla="*/ 719137 h 2990850"/>
              <a:gd name="connsiteX11" fmla="*/ 400050 w 1285875"/>
              <a:gd name="connsiteY11" fmla="*/ 823912 h 2990850"/>
              <a:gd name="connsiteX12" fmla="*/ 547688 w 1285875"/>
              <a:gd name="connsiteY12" fmla="*/ 966787 h 2990850"/>
              <a:gd name="connsiteX13" fmla="*/ 614363 w 1285875"/>
              <a:gd name="connsiteY13" fmla="*/ 828675 h 2990850"/>
              <a:gd name="connsiteX14" fmla="*/ 728663 w 1285875"/>
              <a:gd name="connsiteY14" fmla="*/ 762000 h 2990850"/>
              <a:gd name="connsiteX15" fmla="*/ 809625 w 1285875"/>
              <a:gd name="connsiteY15" fmla="*/ 0 h 2990850"/>
              <a:gd name="connsiteX16" fmla="*/ 1285875 w 1285875"/>
              <a:gd name="connsiteY16" fmla="*/ 4762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85875" h="2990850">
                <a:moveTo>
                  <a:pt x="252413" y="2976562"/>
                </a:moveTo>
                <a:lnTo>
                  <a:pt x="461963" y="2990850"/>
                </a:lnTo>
                <a:lnTo>
                  <a:pt x="566738" y="2643187"/>
                </a:lnTo>
                <a:lnTo>
                  <a:pt x="566738" y="2486025"/>
                </a:lnTo>
                <a:lnTo>
                  <a:pt x="500063" y="2347912"/>
                </a:lnTo>
                <a:lnTo>
                  <a:pt x="361950" y="2247900"/>
                </a:lnTo>
                <a:lnTo>
                  <a:pt x="100013" y="2043112"/>
                </a:lnTo>
                <a:lnTo>
                  <a:pt x="23813" y="1962150"/>
                </a:lnTo>
                <a:lnTo>
                  <a:pt x="4763" y="1871662"/>
                </a:lnTo>
                <a:lnTo>
                  <a:pt x="0" y="1766887"/>
                </a:lnTo>
                <a:lnTo>
                  <a:pt x="128588" y="719137"/>
                </a:lnTo>
                <a:lnTo>
                  <a:pt x="400050" y="823912"/>
                </a:lnTo>
                <a:lnTo>
                  <a:pt x="547688" y="966787"/>
                </a:lnTo>
                <a:lnTo>
                  <a:pt x="614363" y="828675"/>
                </a:lnTo>
                <a:lnTo>
                  <a:pt x="728663" y="762000"/>
                </a:lnTo>
                <a:lnTo>
                  <a:pt x="809625" y="0"/>
                </a:lnTo>
                <a:lnTo>
                  <a:pt x="1285875" y="4762"/>
                </a:lnTo>
              </a:path>
            </a:pathLst>
          </a:custGeom>
          <a:noFill/>
          <a:ln w="19050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ACA213-3355-42C6-87E0-A6D86BC64734}"/>
              </a:ext>
            </a:extLst>
          </p:cNvPr>
          <p:cNvSpPr/>
          <p:nvPr/>
        </p:nvSpPr>
        <p:spPr>
          <a:xfrm>
            <a:off x="1871207" y="1733382"/>
            <a:ext cx="126662" cy="126662"/>
          </a:xfrm>
          <a:prstGeom prst="ellipse">
            <a:avLst/>
          </a:prstGeom>
          <a:noFill/>
          <a:ln w="19050">
            <a:solidFill>
              <a:srgbClr val="C0000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44B4CF0-6280-4D03-BD78-F1254F38FFA8}"/>
              </a:ext>
            </a:extLst>
          </p:cNvPr>
          <p:cNvSpPr/>
          <p:nvPr/>
        </p:nvSpPr>
        <p:spPr>
          <a:xfrm>
            <a:off x="2252207" y="1339057"/>
            <a:ext cx="126662" cy="126662"/>
          </a:xfrm>
          <a:prstGeom prst="ellipse">
            <a:avLst/>
          </a:prstGeom>
          <a:noFill/>
          <a:ln w="19050">
            <a:solidFill>
              <a:srgbClr val="C0000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7E6BD2-1076-4091-AFC8-6E79D6E0B3C7}"/>
              </a:ext>
            </a:extLst>
          </p:cNvPr>
          <p:cNvSpPr txBox="1"/>
          <p:nvPr/>
        </p:nvSpPr>
        <p:spPr>
          <a:xfrm>
            <a:off x="1334059" y="1131331"/>
            <a:ext cx="1050536" cy="380480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r"/>
            <a:r>
              <a:rPr lang="de-DE" sz="1000" b="1" dirty="0">
                <a:solidFill>
                  <a:srgbClr val="C00000"/>
                </a:solidFill>
              </a:rPr>
              <a:t>Lager Heckhalle</a:t>
            </a:r>
          </a:p>
          <a:p>
            <a:pPr algn="r"/>
            <a:r>
              <a:rPr lang="de-DE" sz="1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A9C2A02-7EF2-41F7-A17B-CFF75B92E74F}"/>
              </a:ext>
            </a:extLst>
          </p:cNvPr>
          <p:cNvSpPr txBox="1"/>
          <p:nvPr/>
        </p:nvSpPr>
        <p:spPr>
          <a:xfrm>
            <a:off x="1184095" y="1354790"/>
            <a:ext cx="1167555" cy="380480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r"/>
            <a:r>
              <a:rPr lang="de-DE" sz="1000" b="1" dirty="0">
                <a:solidFill>
                  <a:schemeClr val="accent5"/>
                </a:solidFill>
              </a:rPr>
              <a:t>5</a:t>
            </a:r>
          </a:p>
          <a:p>
            <a:pPr algn="r"/>
            <a:r>
              <a:rPr lang="de-DE" sz="1000" b="1" dirty="0">
                <a:solidFill>
                  <a:schemeClr val="accent5"/>
                </a:solidFill>
              </a:rPr>
              <a:t>Lager Betriebshof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281F42-C4E2-4DF0-83A2-D44A0FB029AB}"/>
              </a:ext>
            </a:extLst>
          </p:cNvPr>
          <p:cNvSpPr txBox="1"/>
          <p:nvPr/>
        </p:nvSpPr>
        <p:spPr>
          <a:xfrm>
            <a:off x="2418704" y="1097421"/>
            <a:ext cx="779179" cy="257369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r>
              <a:rPr lang="de-DE" sz="1200" b="1" dirty="0">
                <a:solidFill>
                  <a:schemeClr val="accent5"/>
                </a:solidFill>
              </a:rPr>
              <a:t>GSI+FAIR</a:t>
            </a:r>
          </a:p>
        </p:txBody>
      </p:sp>
    </p:spTree>
    <p:extLst>
      <p:ext uri="{BB962C8B-B14F-4D97-AF65-F5344CB8AC3E}">
        <p14:creationId xmlns:p14="http://schemas.microsoft.com/office/powerpoint/2010/main" val="133769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64AEAA-66B9-4029-805F-ED5A1946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727109" cy="36776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Selection of storage Items</a:t>
            </a:r>
          </a:p>
          <a:p>
            <a:pPr lvl="1"/>
            <a:r>
              <a:rPr lang="en-US" sz="1400" dirty="0"/>
              <a:t>Regular inspection and removal required </a:t>
            </a:r>
            <a:br>
              <a:rPr lang="en-US" sz="1400" dirty="0"/>
            </a:br>
            <a:r>
              <a:rPr lang="en-US" sz="1400" dirty="0"/>
              <a:t>to reduce storage requirements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storage Items ‘</a:t>
            </a:r>
            <a:r>
              <a:rPr lang="en-US"/>
              <a:t>high available</a:t>
            </a:r>
            <a:r>
              <a:rPr lang="en-US" dirty="0"/>
              <a:t>’ (</a:t>
            </a:r>
            <a:r>
              <a:rPr lang="en-US" dirty="0" err="1"/>
              <a:t>hoch</a:t>
            </a:r>
            <a:r>
              <a:rPr lang="en-US" dirty="0"/>
              <a:t> </a:t>
            </a:r>
            <a:r>
              <a:rPr lang="en-US" dirty="0" err="1"/>
              <a:t>Verfügbar</a:t>
            </a:r>
            <a:r>
              <a:rPr lang="en-US" dirty="0"/>
              <a:t>)</a:t>
            </a:r>
          </a:p>
          <a:p>
            <a:pPr lvl="1"/>
            <a:r>
              <a:rPr lang="en-US" sz="1400" dirty="0"/>
              <a:t>components/plant parts </a:t>
            </a:r>
            <a:br>
              <a:rPr lang="en-US" sz="1400" dirty="0"/>
            </a:br>
            <a:r>
              <a:rPr lang="en-US" sz="1400" dirty="0"/>
              <a:t>they have to be spontaneous / short term / constant access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Storage facilities near the plant or on campus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Mapping of storage spaces by function or user group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low space availability on campus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storage Items ‘low Available’ (</a:t>
            </a:r>
            <a:r>
              <a:rPr lang="en-US" dirty="0" err="1"/>
              <a:t>gering</a:t>
            </a:r>
            <a:r>
              <a:rPr lang="en-US" dirty="0"/>
              <a:t> </a:t>
            </a:r>
            <a:r>
              <a:rPr lang="en-US" dirty="0" err="1"/>
              <a:t>Verfügbar</a:t>
            </a:r>
            <a:r>
              <a:rPr lang="en-US" dirty="0"/>
              <a:t>)</a:t>
            </a:r>
          </a:p>
          <a:p>
            <a:pPr lvl="1"/>
            <a:r>
              <a:rPr lang="en-US" sz="1400" dirty="0"/>
              <a:t>components/plant parts </a:t>
            </a:r>
            <a:br>
              <a:rPr lang="en-US" sz="1400" dirty="0"/>
            </a:br>
            <a:r>
              <a:rPr lang="en-US" sz="1400" dirty="0"/>
              <a:t>with </a:t>
            </a:r>
            <a:r>
              <a:rPr lang="en-US" sz="1400" dirty="0" err="1"/>
              <a:t>planable</a:t>
            </a:r>
            <a:r>
              <a:rPr lang="en-US" sz="1400" dirty="0"/>
              <a:t> access (delivery time 1-3 days)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Outsourcing at GSI “main storage space” (</a:t>
            </a:r>
            <a:r>
              <a:rPr lang="en-US" sz="1400" dirty="0" err="1"/>
              <a:t>Weiterstadt</a:t>
            </a:r>
            <a:r>
              <a:rPr lang="en-US" sz="1400" dirty="0"/>
              <a:t> / </a:t>
            </a:r>
            <a:r>
              <a:rPr lang="en-US" sz="1400" dirty="0" err="1"/>
              <a:t>Pfungstadt</a:t>
            </a:r>
            <a:r>
              <a:rPr lang="en-US" sz="1400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Warehouse management / delivery / logistics by EKL (</a:t>
            </a:r>
            <a:r>
              <a:rPr lang="en-US" sz="1400" dirty="0" err="1"/>
              <a:t>Einkauf</a:t>
            </a:r>
            <a:r>
              <a:rPr lang="en-US" sz="1400" dirty="0"/>
              <a:t> und </a:t>
            </a:r>
            <a:r>
              <a:rPr lang="en-US" sz="1400" dirty="0" err="1"/>
              <a:t>Logistik</a:t>
            </a:r>
            <a:r>
              <a:rPr lang="en-US" sz="1400" dirty="0"/>
              <a:t>)</a:t>
            </a:r>
            <a:endParaRPr lang="de-DE" sz="1400" dirty="0"/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dirty="0" err="1"/>
              <a:t>storage</a:t>
            </a:r>
            <a:r>
              <a:rPr lang="de-DE" b="0" dirty="0"/>
              <a:t> </a:t>
            </a:r>
            <a:r>
              <a:rPr lang="de-DE" b="0" dirty="0" err="1"/>
              <a:t>capabilities</a:t>
            </a:r>
            <a:endParaRPr lang="de-DE" b="0" dirty="0"/>
          </a:p>
          <a:p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374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8568268" cy="3677689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Testinghalle</a:t>
            </a:r>
            <a:r>
              <a:rPr lang="en-US" dirty="0"/>
              <a:t> (TES) is the central GSI location for testing of large equipment</a:t>
            </a:r>
          </a:p>
          <a:p>
            <a:r>
              <a:rPr lang="en-US" dirty="0"/>
              <a:t>The TES is also used as reloading site for large equipment on campus</a:t>
            </a:r>
          </a:p>
          <a:p>
            <a:endParaRPr lang="en-US" dirty="0"/>
          </a:p>
          <a:p>
            <a:r>
              <a:rPr lang="en-US" dirty="0"/>
              <a:t>For the preparation, assembly, interim storage and testing of the “Alvarez” (Post Stripper Upgrade PSU) only the surfaces of the TES are suitable</a:t>
            </a:r>
          </a:p>
          <a:p>
            <a:pPr lvl="1"/>
            <a:r>
              <a:rPr lang="en-US" dirty="0"/>
              <a:t>High demands, large space requirements, long term of use</a:t>
            </a:r>
          </a:p>
          <a:p>
            <a:pPr lvl="1"/>
            <a:r>
              <a:rPr lang="en-US" dirty="0"/>
              <a:t>Variant examination with other surfaces without feasible result</a:t>
            </a:r>
          </a:p>
          <a:p>
            <a:endParaRPr lang="en-US" dirty="0"/>
          </a:p>
          <a:p>
            <a:r>
              <a:rPr lang="en-US" dirty="0"/>
              <a:t>Further coordination with </a:t>
            </a:r>
            <a:r>
              <a:rPr lang="en-US" dirty="0" err="1"/>
              <a:t>Flächennutzer</a:t>
            </a:r>
            <a:r>
              <a:rPr lang="en-US" dirty="0"/>
              <a:t>, </a:t>
            </a:r>
            <a:r>
              <a:rPr lang="en-US" dirty="0" err="1"/>
              <a:t>Hallenkoordinator</a:t>
            </a:r>
            <a:r>
              <a:rPr lang="en-US" dirty="0"/>
              <a:t>, </a:t>
            </a:r>
            <a:r>
              <a:rPr lang="en-US" dirty="0" err="1"/>
              <a:t>Projekt</a:t>
            </a:r>
            <a:r>
              <a:rPr lang="en-US" dirty="0"/>
              <a:t> PSU, </a:t>
            </a:r>
            <a:r>
              <a:rPr lang="de-DE" dirty="0"/>
              <a:t>Flächenmanagement </a:t>
            </a:r>
            <a:r>
              <a:rPr lang="en-US" dirty="0"/>
              <a:t>in August 2024 (invitation will follow)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b="0" dirty="0" err="1"/>
              <a:t>handling</a:t>
            </a:r>
            <a:r>
              <a:rPr lang="de-DE" b="0" dirty="0"/>
              <a:t> </a:t>
            </a:r>
            <a:r>
              <a:rPr lang="de-DE" b="0" dirty="0" err="1"/>
              <a:t>space</a:t>
            </a:r>
            <a:endParaRPr lang="de-DE" b="0" dirty="0"/>
          </a:p>
          <a:p>
            <a:r>
              <a:rPr lang="de-DE" dirty="0" err="1"/>
              <a:t>Testing</a:t>
            </a:r>
            <a:r>
              <a:rPr lang="de-DE" dirty="0"/>
              <a:t> Halle (TES) / Post Stripper Upgrade (PSU)</a:t>
            </a:r>
          </a:p>
        </p:txBody>
      </p:sp>
    </p:spTree>
    <p:extLst>
      <p:ext uri="{BB962C8B-B14F-4D97-AF65-F5344CB8AC3E}">
        <p14:creationId xmlns:p14="http://schemas.microsoft.com/office/powerpoint/2010/main" val="189625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Necessary construction measures to achieve building permission / conformity </a:t>
            </a:r>
          </a:p>
          <a:p>
            <a:pPr marL="0" indent="0">
              <a:buNone/>
            </a:pPr>
            <a:r>
              <a:rPr lang="en-US" dirty="0"/>
              <a:t>projects an their impact on the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b="1" dirty="0"/>
              <a:t> </a:t>
            </a:r>
            <a:br>
              <a:rPr lang="de-DE" b="1" dirty="0"/>
            </a:br>
            <a:r>
              <a:rPr lang="en-US" dirty="0"/>
              <a:t>(clashes of dates, spatial limitations, etc. )</a:t>
            </a:r>
            <a:endParaRPr lang="de-DE" dirty="0"/>
          </a:p>
          <a:p>
            <a:pPr lvl="1"/>
            <a:endParaRPr lang="de-DE" dirty="0"/>
          </a:p>
          <a:p>
            <a:r>
              <a:rPr lang="en-US" dirty="0"/>
              <a:t>Refurbishment of EH and replacement of LA24</a:t>
            </a:r>
            <a:endParaRPr lang="de-DE" dirty="0"/>
          </a:p>
          <a:p>
            <a:r>
              <a:rPr lang="de-DE" kern="0" dirty="0">
                <a:solidFill>
                  <a:sysClr val="windowText" lastClr="000000"/>
                </a:solidFill>
              </a:rPr>
              <a:t>FAIR Control </a:t>
            </a:r>
            <a:r>
              <a:rPr lang="de-DE" kern="0" dirty="0" err="1">
                <a:solidFill>
                  <a:sysClr val="windowText" lastClr="000000"/>
                </a:solidFill>
              </a:rPr>
              <a:t>Centre</a:t>
            </a:r>
            <a:r>
              <a:rPr lang="de-DE" kern="0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de-DE" dirty="0"/>
              <a:t>Upgrade SIS18 / </a:t>
            </a:r>
            <a:r>
              <a:rPr lang="de-DE" dirty="0" err="1"/>
              <a:t>GaF</a:t>
            </a:r>
            <a:endParaRPr lang="de-DE" dirty="0"/>
          </a:p>
          <a:p>
            <a:r>
              <a:rPr lang="en-US" dirty="0"/>
              <a:t>Building permission and fire protection </a:t>
            </a:r>
            <a:r>
              <a:rPr lang="de-DE" dirty="0"/>
              <a:t>measures:</a:t>
            </a:r>
          </a:p>
          <a:p>
            <a:pPr lvl="1"/>
            <a:r>
              <a:rPr lang="de-DE" dirty="0"/>
              <a:t>M1 - Linear </a:t>
            </a:r>
            <a:r>
              <a:rPr lang="de-DE" dirty="0" err="1"/>
              <a:t>accelerator</a:t>
            </a:r>
            <a:r>
              <a:rPr lang="de-DE" dirty="0"/>
              <a:t> BH1-3/VR/TU/SH1-4</a:t>
            </a:r>
          </a:p>
          <a:p>
            <a:pPr lvl="1"/>
            <a:endParaRPr lang="de-DE" strike="sngStrike" dirty="0">
              <a:solidFill>
                <a:srgbClr val="FB15FB"/>
              </a:solidFill>
            </a:endParaRPr>
          </a:p>
          <a:p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endParaRPr lang="de-DE" dirty="0"/>
          </a:p>
          <a:p>
            <a:r>
              <a:rPr lang="de-DE" b="0" dirty="0" err="1"/>
              <a:t>handling</a:t>
            </a:r>
            <a:r>
              <a:rPr lang="de-DE" b="0" dirty="0"/>
              <a:t> </a:t>
            </a:r>
            <a:r>
              <a:rPr lang="de-DE" b="0" dirty="0" err="1"/>
              <a:t>space</a:t>
            </a:r>
            <a:endParaRPr lang="de-DE" b="0" dirty="0"/>
          </a:p>
          <a:p>
            <a:pPr marL="0" indent="0">
              <a:buNone/>
            </a:pPr>
            <a:endParaRPr lang="de-DE" strike="sngStrike" dirty="0">
              <a:solidFill>
                <a:srgbClr val="FB15FB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17634" y="372410"/>
            <a:ext cx="624166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en-US" sz="1600" b="1" dirty="0"/>
              <a:t>GSI infrastructure work 2024 </a:t>
            </a:r>
            <a:br>
              <a:rPr lang="en-US" sz="1600" b="1" dirty="0"/>
            </a:br>
            <a:r>
              <a:rPr lang="en-US" sz="2000" b="1" dirty="0"/>
              <a:t>impact to the </a:t>
            </a:r>
            <a:r>
              <a:rPr lang="de-DE" sz="2000" b="1" dirty="0" err="1"/>
              <a:t>accelerator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scientific</a:t>
            </a:r>
            <a:r>
              <a:rPr lang="de-DE" sz="2000" b="1" dirty="0"/>
              <a:t> </a:t>
            </a:r>
            <a:r>
              <a:rPr lang="de-DE" sz="2000" b="1" dirty="0" err="1"/>
              <a:t>operation</a:t>
            </a:r>
            <a:endParaRPr lang="en-US" sz="2000" b="1" dirty="0"/>
          </a:p>
          <a:p>
            <a:pPr marL="0" lvl="1" defTabSz="685800"/>
            <a:endParaRPr lang="de-DE" sz="1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6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>
                <a:solidFill>
                  <a:schemeClr val="tx1"/>
                </a:solidFill>
              </a:rPr>
              <a:t>Vielen Dank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33968" b="4629"/>
          <a:stretch/>
        </p:blipFill>
        <p:spPr>
          <a:xfrm>
            <a:off x="0" y="1028701"/>
            <a:ext cx="9144000" cy="38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/>
          <p:cNvSpPr/>
          <p:nvPr/>
        </p:nvSpPr>
        <p:spPr>
          <a:xfrm>
            <a:off x="3427095" y="1615440"/>
            <a:ext cx="480060" cy="1177290"/>
          </a:xfrm>
          <a:custGeom>
            <a:avLst/>
            <a:gdLst>
              <a:gd name="connsiteX0" fmla="*/ 480060 w 480060"/>
              <a:gd name="connsiteY0" fmla="*/ 0 h 1177290"/>
              <a:gd name="connsiteX1" fmla="*/ 377190 w 480060"/>
              <a:gd name="connsiteY1" fmla="*/ 0 h 1177290"/>
              <a:gd name="connsiteX2" fmla="*/ 377190 w 480060"/>
              <a:gd name="connsiteY2" fmla="*/ 188595 h 1177290"/>
              <a:gd name="connsiteX3" fmla="*/ 62865 w 480060"/>
              <a:gd name="connsiteY3" fmla="*/ 180975 h 1177290"/>
              <a:gd name="connsiteX4" fmla="*/ 62865 w 480060"/>
              <a:gd name="connsiteY4" fmla="*/ 219075 h 1177290"/>
              <a:gd name="connsiteX5" fmla="*/ 0 w 480060"/>
              <a:gd name="connsiteY5" fmla="*/ 219075 h 1177290"/>
              <a:gd name="connsiteX6" fmla="*/ 0 w 480060"/>
              <a:gd name="connsiteY6" fmla="*/ 662940 h 1177290"/>
              <a:gd name="connsiteX7" fmla="*/ 102870 w 480060"/>
              <a:gd name="connsiteY7" fmla="*/ 662940 h 1177290"/>
              <a:gd name="connsiteX8" fmla="*/ 102870 w 480060"/>
              <a:gd name="connsiteY8" fmla="*/ 746760 h 1177290"/>
              <a:gd name="connsiteX9" fmla="*/ 379095 w 480060"/>
              <a:gd name="connsiteY9" fmla="*/ 746760 h 1177290"/>
              <a:gd name="connsiteX10" fmla="*/ 379095 w 480060"/>
              <a:gd name="connsiteY10" fmla="*/ 1123950 h 1177290"/>
              <a:gd name="connsiteX11" fmla="*/ 413385 w 480060"/>
              <a:gd name="connsiteY11" fmla="*/ 1123950 h 1177290"/>
              <a:gd name="connsiteX12" fmla="*/ 413385 w 480060"/>
              <a:gd name="connsiteY12" fmla="*/ 1177290 h 1177290"/>
              <a:gd name="connsiteX13" fmla="*/ 447675 w 480060"/>
              <a:gd name="connsiteY13" fmla="*/ 1177290 h 1177290"/>
              <a:gd name="connsiteX14" fmla="*/ 447675 w 480060"/>
              <a:gd name="connsiteY14" fmla="*/ 43815 h 1177290"/>
              <a:gd name="connsiteX15" fmla="*/ 480060 w 480060"/>
              <a:gd name="connsiteY15" fmla="*/ 0 h 117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060" h="1177290">
                <a:moveTo>
                  <a:pt x="480060" y="0"/>
                </a:moveTo>
                <a:lnTo>
                  <a:pt x="377190" y="0"/>
                </a:lnTo>
                <a:lnTo>
                  <a:pt x="377190" y="188595"/>
                </a:lnTo>
                <a:lnTo>
                  <a:pt x="62865" y="180975"/>
                </a:lnTo>
                <a:lnTo>
                  <a:pt x="62865" y="219075"/>
                </a:lnTo>
                <a:lnTo>
                  <a:pt x="0" y="219075"/>
                </a:lnTo>
                <a:lnTo>
                  <a:pt x="0" y="662940"/>
                </a:lnTo>
                <a:lnTo>
                  <a:pt x="102870" y="662940"/>
                </a:lnTo>
                <a:lnTo>
                  <a:pt x="102870" y="746760"/>
                </a:lnTo>
                <a:lnTo>
                  <a:pt x="379095" y="746760"/>
                </a:lnTo>
                <a:lnTo>
                  <a:pt x="379095" y="1123950"/>
                </a:lnTo>
                <a:lnTo>
                  <a:pt x="413385" y="1123950"/>
                </a:lnTo>
                <a:lnTo>
                  <a:pt x="413385" y="1177290"/>
                </a:lnTo>
                <a:lnTo>
                  <a:pt x="447675" y="1177290"/>
                </a:lnTo>
                <a:lnTo>
                  <a:pt x="447675" y="43815"/>
                </a:lnTo>
                <a:lnTo>
                  <a:pt x="480060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600" dirty="0">
              <a:solidFill>
                <a:schemeClr val="bg1"/>
              </a:solidFill>
            </a:endParaRPr>
          </a:p>
          <a:p>
            <a:endParaRPr lang="de-DE" sz="600" dirty="0">
              <a:solidFill>
                <a:schemeClr val="bg1"/>
              </a:solidFill>
            </a:endParaRPr>
          </a:p>
          <a:p>
            <a:r>
              <a:rPr lang="de-DE" sz="600" b="1" dirty="0">
                <a:solidFill>
                  <a:schemeClr val="bg1"/>
                </a:solidFill>
              </a:rPr>
              <a:t>Heizung</a:t>
            </a:r>
          </a:p>
          <a:p>
            <a:r>
              <a:rPr lang="de-DE" sz="500" b="1" dirty="0">
                <a:solidFill>
                  <a:schemeClr val="bg1"/>
                </a:solidFill>
              </a:rPr>
              <a:t>bis Q4/2024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Wärme</a:t>
            </a:r>
          </a:p>
          <a:p>
            <a:r>
              <a:rPr lang="de-DE" sz="500" b="1" dirty="0">
                <a:solidFill>
                  <a:schemeClr val="bg1"/>
                </a:solidFill>
              </a:rPr>
              <a:t>bis Q2/2026</a:t>
            </a:r>
          </a:p>
          <a:p>
            <a:r>
              <a:rPr lang="de-DE" sz="500" dirty="0">
                <a:solidFill>
                  <a:schemeClr val="bg1"/>
                </a:solidFill>
              </a:rPr>
              <a:t>Sanierung </a:t>
            </a:r>
            <a:r>
              <a:rPr lang="de-DE" sz="500" b="1" dirty="0">
                <a:solidFill>
                  <a:schemeClr val="bg1"/>
                </a:solidFill>
              </a:rPr>
              <a:t>EZ</a:t>
            </a:r>
          </a:p>
          <a:p>
            <a:r>
              <a:rPr lang="de-DE" sz="500" dirty="0">
                <a:solidFill>
                  <a:schemeClr val="bg1"/>
                </a:solidFill>
              </a:rPr>
              <a:t>      ab 2028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83234" y="4636770"/>
            <a:ext cx="717553" cy="2462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800" b="1"/>
            </a:lvl1pPr>
          </a:lstStyle>
          <a:p>
            <a:r>
              <a:rPr lang="de-DE" sz="500" b="0" dirty="0"/>
              <a:t>SE-C35</a:t>
            </a:r>
          </a:p>
          <a:p>
            <a:r>
              <a:rPr lang="de-DE" sz="500" b="0" dirty="0"/>
              <a:t>Fertiggestellt</a:t>
            </a:r>
          </a:p>
        </p:txBody>
      </p:sp>
      <p:sp>
        <p:nvSpPr>
          <p:cNvPr id="11" name="Freihandform 10"/>
          <p:cNvSpPr/>
          <p:nvPr/>
        </p:nvSpPr>
        <p:spPr>
          <a:xfrm>
            <a:off x="3180090" y="3776676"/>
            <a:ext cx="613107" cy="429504"/>
          </a:xfrm>
          <a:custGeom>
            <a:avLst/>
            <a:gdLst>
              <a:gd name="connsiteX0" fmla="*/ 0 w 793750"/>
              <a:gd name="connsiteY0" fmla="*/ 0 h 577850"/>
              <a:gd name="connsiteX1" fmla="*/ 793750 w 793750"/>
              <a:gd name="connsiteY1" fmla="*/ 0 h 577850"/>
              <a:gd name="connsiteX2" fmla="*/ 793750 w 793750"/>
              <a:gd name="connsiteY2" fmla="*/ 577850 h 577850"/>
              <a:gd name="connsiteX3" fmla="*/ 412750 w 793750"/>
              <a:gd name="connsiteY3" fmla="*/ 577850 h 577850"/>
              <a:gd name="connsiteX4" fmla="*/ 412750 w 793750"/>
              <a:gd name="connsiteY4" fmla="*/ 533400 h 577850"/>
              <a:gd name="connsiteX5" fmla="*/ 0 w 793750"/>
              <a:gd name="connsiteY5" fmla="*/ 533400 h 577850"/>
              <a:gd name="connsiteX6" fmla="*/ 0 w 793750"/>
              <a:gd name="connsiteY6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750" h="577850">
                <a:moveTo>
                  <a:pt x="0" y="0"/>
                </a:moveTo>
                <a:lnTo>
                  <a:pt x="793750" y="0"/>
                </a:lnTo>
                <a:lnTo>
                  <a:pt x="793750" y="577850"/>
                </a:lnTo>
                <a:lnTo>
                  <a:pt x="412750" y="577850"/>
                </a:lnTo>
                <a:lnTo>
                  <a:pt x="41275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3202004" y="3744515"/>
            <a:ext cx="548474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500" dirty="0">
                <a:solidFill>
                  <a:schemeClr val="bg1"/>
                </a:solidFill>
              </a:rPr>
              <a:t>Neubau</a:t>
            </a:r>
          </a:p>
          <a:p>
            <a:pPr algn="l"/>
            <a:r>
              <a:rPr lang="de-DE" sz="600" b="1" dirty="0">
                <a:solidFill>
                  <a:schemeClr val="bg1"/>
                </a:solidFill>
              </a:rPr>
              <a:t>FCC</a:t>
            </a:r>
          </a:p>
          <a:p>
            <a:pPr algn="l"/>
            <a:r>
              <a:rPr lang="de-DE" sz="600" b="1" dirty="0">
                <a:solidFill>
                  <a:schemeClr val="bg1"/>
                </a:solidFill>
              </a:rPr>
              <a:t>Q2/2021-Q4/2025</a:t>
            </a:r>
          </a:p>
        </p:txBody>
      </p:sp>
      <p:sp>
        <p:nvSpPr>
          <p:cNvPr id="17" name="Rechteck 16"/>
          <p:cNvSpPr/>
          <p:nvPr/>
        </p:nvSpPr>
        <p:spPr>
          <a:xfrm>
            <a:off x="5424798" y="3481814"/>
            <a:ext cx="250581" cy="120527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sp>
        <p:nvSpPr>
          <p:cNvPr id="22" name="Textfeld 21"/>
          <p:cNvSpPr txBox="1"/>
          <p:nvPr/>
        </p:nvSpPr>
        <p:spPr>
          <a:xfrm>
            <a:off x="5347633" y="3460477"/>
            <a:ext cx="491699" cy="1692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500" b="1" dirty="0">
                <a:solidFill>
                  <a:schemeClr val="bg1"/>
                </a:solidFill>
              </a:rPr>
              <a:t>SE-C38</a:t>
            </a:r>
          </a:p>
        </p:txBody>
      </p:sp>
      <p:sp>
        <p:nvSpPr>
          <p:cNvPr id="27" name="Rechteck 26"/>
          <p:cNvSpPr/>
          <p:nvPr/>
        </p:nvSpPr>
        <p:spPr>
          <a:xfrm>
            <a:off x="5937167" y="2928505"/>
            <a:ext cx="45719" cy="120729"/>
          </a:xfrm>
          <a:prstGeom prst="rect">
            <a:avLst/>
          </a:prstGeom>
          <a:solidFill>
            <a:srgbClr val="C00000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sp>
        <p:nvSpPr>
          <p:cNvPr id="28" name="Textfeld 27"/>
          <p:cNvSpPr txBox="1"/>
          <p:nvPr/>
        </p:nvSpPr>
        <p:spPr>
          <a:xfrm rot="16200000">
            <a:off x="5757089" y="2846964"/>
            <a:ext cx="411253" cy="15388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400" b="1" dirty="0">
                <a:solidFill>
                  <a:schemeClr val="bg1"/>
                </a:solidFill>
              </a:rPr>
              <a:t>C39</a:t>
            </a:r>
          </a:p>
        </p:txBody>
      </p:sp>
      <p:sp>
        <p:nvSpPr>
          <p:cNvPr id="33" name="Freihandform 32"/>
          <p:cNvSpPr/>
          <p:nvPr/>
        </p:nvSpPr>
        <p:spPr>
          <a:xfrm>
            <a:off x="3940455" y="2441908"/>
            <a:ext cx="2214701" cy="1230039"/>
          </a:xfrm>
          <a:custGeom>
            <a:avLst/>
            <a:gdLst>
              <a:gd name="connsiteX0" fmla="*/ 0 w 2963500"/>
              <a:gd name="connsiteY0" fmla="*/ 0 h 1645920"/>
              <a:gd name="connsiteX1" fmla="*/ 146304 w 2963500"/>
              <a:gd name="connsiteY1" fmla="*/ 9144 h 1645920"/>
              <a:gd name="connsiteX2" fmla="*/ 173736 w 2963500"/>
              <a:gd name="connsiteY2" fmla="*/ 18288 h 1645920"/>
              <a:gd name="connsiteX3" fmla="*/ 393192 w 2963500"/>
              <a:gd name="connsiteY3" fmla="*/ 36576 h 1645920"/>
              <a:gd name="connsiteX4" fmla="*/ 438912 w 2963500"/>
              <a:gd name="connsiteY4" fmla="*/ 45720 h 1645920"/>
              <a:gd name="connsiteX5" fmla="*/ 502920 w 2963500"/>
              <a:gd name="connsiteY5" fmla="*/ 54864 h 1645920"/>
              <a:gd name="connsiteX6" fmla="*/ 557784 w 2963500"/>
              <a:gd name="connsiteY6" fmla="*/ 64008 h 1645920"/>
              <a:gd name="connsiteX7" fmla="*/ 667512 w 2963500"/>
              <a:gd name="connsiteY7" fmla="*/ 73152 h 1645920"/>
              <a:gd name="connsiteX8" fmla="*/ 1152144 w 2963500"/>
              <a:gd name="connsiteY8" fmla="*/ 64008 h 1645920"/>
              <a:gd name="connsiteX9" fmla="*/ 1252728 w 2963500"/>
              <a:gd name="connsiteY9" fmla="*/ 36576 h 1645920"/>
              <a:gd name="connsiteX10" fmla="*/ 1499616 w 2963500"/>
              <a:gd name="connsiteY10" fmla="*/ 45720 h 1645920"/>
              <a:gd name="connsiteX11" fmla="*/ 1581912 w 2963500"/>
              <a:gd name="connsiteY11" fmla="*/ 73152 h 1645920"/>
              <a:gd name="connsiteX12" fmla="*/ 1609344 w 2963500"/>
              <a:gd name="connsiteY12" fmla="*/ 82296 h 1645920"/>
              <a:gd name="connsiteX13" fmla="*/ 1645920 w 2963500"/>
              <a:gd name="connsiteY13" fmla="*/ 109728 h 1645920"/>
              <a:gd name="connsiteX14" fmla="*/ 1673352 w 2963500"/>
              <a:gd name="connsiteY14" fmla="*/ 118872 h 1645920"/>
              <a:gd name="connsiteX15" fmla="*/ 1700784 w 2963500"/>
              <a:gd name="connsiteY15" fmla="*/ 137160 h 1645920"/>
              <a:gd name="connsiteX16" fmla="*/ 1837944 w 2963500"/>
              <a:gd name="connsiteY16" fmla="*/ 182880 h 1645920"/>
              <a:gd name="connsiteX17" fmla="*/ 1920240 w 2963500"/>
              <a:gd name="connsiteY17" fmla="*/ 210312 h 1645920"/>
              <a:gd name="connsiteX18" fmla="*/ 1993392 w 2963500"/>
              <a:gd name="connsiteY18" fmla="*/ 219456 h 1645920"/>
              <a:gd name="connsiteX19" fmla="*/ 2093976 w 2963500"/>
              <a:gd name="connsiteY19" fmla="*/ 210312 h 1645920"/>
              <a:gd name="connsiteX20" fmla="*/ 2121408 w 2963500"/>
              <a:gd name="connsiteY20" fmla="*/ 192024 h 1645920"/>
              <a:gd name="connsiteX21" fmla="*/ 2176272 w 2963500"/>
              <a:gd name="connsiteY21" fmla="*/ 173736 h 1645920"/>
              <a:gd name="connsiteX22" fmla="*/ 2322576 w 2963500"/>
              <a:gd name="connsiteY22" fmla="*/ 182880 h 1645920"/>
              <a:gd name="connsiteX23" fmla="*/ 2423160 w 2963500"/>
              <a:gd name="connsiteY23" fmla="*/ 210312 h 1645920"/>
              <a:gd name="connsiteX24" fmla="*/ 2450592 w 2963500"/>
              <a:gd name="connsiteY24" fmla="*/ 219456 h 1645920"/>
              <a:gd name="connsiteX25" fmla="*/ 2478024 w 2963500"/>
              <a:gd name="connsiteY25" fmla="*/ 228600 h 1645920"/>
              <a:gd name="connsiteX26" fmla="*/ 2532888 w 2963500"/>
              <a:gd name="connsiteY26" fmla="*/ 237744 h 1645920"/>
              <a:gd name="connsiteX27" fmla="*/ 2615184 w 2963500"/>
              <a:gd name="connsiteY27" fmla="*/ 274320 h 1645920"/>
              <a:gd name="connsiteX28" fmla="*/ 2670048 w 2963500"/>
              <a:gd name="connsiteY28" fmla="*/ 292608 h 1645920"/>
              <a:gd name="connsiteX29" fmla="*/ 2688336 w 2963500"/>
              <a:gd name="connsiteY29" fmla="*/ 320040 h 1645920"/>
              <a:gd name="connsiteX30" fmla="*/ 2697480 w 2963500"/>
              <a:gd name="connsiteY30" fmla="*/ 347472 h 1645920"/>
              <a:gd name="connsiteX31" fmla="*/ 2734056 w 2963500"/>
              <a:gd name="connsiteY31" fmla="*/ 402336 h 1645920"/>
              <a:gd name="connsiteX32" fmla="*/ 2752344 w 2963500"/>
              <a:gd name="connsiteY32" fmla="*/ 466344 h 1645920"/>
              <a:gd name="connsiteX33" fmla="*/ 2770632 w 2963500"/>
              <a:gd name="connsiteY33" fmla="*/ 493776 h 1645920"/>
              <a:gd name="connsiteX34" fmla="*/ 2825496 w 2963500"/>
              <a:gd name="connsiteY34" fmla="*/ 603504 h 1645920"/>
              <a:gd name="connsiteX35" fmla="*/ 2843784 w 2963500"/>
              <a:gd name="connsiteY35" fmla="*/ 630936 h 1645920"/>
              <a:gd name="connsiteX36" fmla="*/ 2862072 w 2963500"/>
              <a:gd name="connsiteY36" fmla="*/ 658368 h 1645920"/>
              <a:gd name="connsiteX37" fmla="*/ 2880360 w 2963500"/>
              <a:gd name="connsiteY37" fmla="*/ 713232 h 1645920"/>
              <a:gd name="connsiteX38" fmla="*/ 2889504 w 2963500"/>
              <a:gd name="connsiteY38" fmla="*/ 996696 h 1645920"/>
              <a:gd name="connsiteX39" fmla="*/ 2907792 w 2963500"/>
              <a:gd name="connsiteY39" fmla="*/ 1161288 h 1645920"/>
              <a:gd name="connsiteX40" fmla="*/ 2926080 w 2963500"/>
              <a:gd name="connsiteY40" fmla="*/ 1371600 h 1645920"/>
              <a:gd name="connsiteX41" fmla="*/ 2935224 w 2963500"/>
              <a:gd name="connsiteY41" fmla="*/ 1417320 h 1645920"/>
              <a:gd name="connsiteX42" fmla="*/ 2944368 w 2963500"/>
              <a:gd name="connsiteY42" fmla="*/ 1472184 h 1645920"/>
              <a:gd name="connsiteX43" fmla="*/ 2962656 w 2963500"/>
              <a:gd name="connsiteY43" fmla="*/ 1554480 h 1645920"/>
              <a:gd name="connsiteX44" fmla="*/ 2962656 w 2963500"/>
              <a:gd name="connsiteY44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963500" h="1645920">
                <a:moveTo>
                  <a:pt x="0" y="0"/>
                </a:moveTo>
                <a:cubicBezTo>
                  <a:pt x="48768" y="3048"/>
                  <a:pt x="97709" y="4029"/>
                  <a:pt x="146304" y="9144"/>
                </a:cubicBezTo>
                <a:cubicBezTo>
                  <a:pt x="155890" y="10153"/>
                  <a:pt x="164156" y="17224"/>
                  <a:pt x="173736" y="18288"/>
                </a:cubicBezTo>
                <a:cubicBezTo>
                  <a:pt x="356786" y="38627"/>
                  <a:pt x="254301" y="16734"/>
                  <a:pt x="393192" y="36576"/>
                </a:cubicBezTo>
                <a:cubicBezTo>
                  <a:pt x="408578" y="38774"/>
                  <a:pt x="423582" y="43165"/>
                  <a:pt x="438912" y="45720"/>
                </a:cubicBezTo>
                <a:cubicBezTo>
                  <a:pt x="460171" y="49263"/>
                  <a:pt x="481618" y="51587"/>
                  <a:pt x="502920" y="54864"/>
                </a:cubicBezTo>
                <a:cubicBezTo>
                  <a:pt x="521245" y="57683"/>
                  <a:pt x="539357" y="61961"/>
                  <a:pt x="557784" y="64008"/>
                </a:cubicBezTo>
                <a:cubicBezTo>
                  <a:pt x="594262" y="68061"/>
                  <a:pt x="630936" y="70104"/>
                  <a:pt x="667512" y="73152"/>
                </a:cubicBezTo>
                <a:cubicBezTo>
                  <a:pt x="829056" y="70104"/>
                  <a:pt x="990766" y="71945"/>
                  <a:pt x="1152144" y="64008"/>
                </a:cubicBezTo>
                <a:cubicBezTo>
                  <a:pt x="1176340" y="62818"/>
                  <a:pt x="1223811" y="46215"/>
                  <a:pt x="1252728" y="36576"/>
                </a:cubicBezTo>
                <a:cubicBezTo>
                  <a:pt x="1335024" y="39624"/>
                  <a:pt x="1417602" y="38264"/>
                  <a:pt x="1499616" y="45720"/>
                </a:cubicBezTo>
                <a:lnTo>
                  <a:pt x="1581912" y="73152"/>
                </a:lnTo>
                <a:lnTo>
                  <a:pt x="1609344" y="82296"/>
                </a:lnTo>
                <a:cubicBezTo>
                  <a:pt x="1621536" y="91440"/>
                  <a:pt x="1632688" y="102167"/>
                  <a:pt x="1645920" y="109728"/>
                </a:cubicBezTo>
                <a:cubicBezTo>
                  <a:pt x="1654289" y="114510"/>
                  <a:pt x="1664731" y="114561"/>
                  <a:pt x="1673352" y="118872"/>
                </a:cubicBezTo>
                <a:cubicBezTo>
                  <a:pt x="1683182" y="123787"/>
                  <a:pt x="1690542" y="133177"/>
                  <a:pt x="1700784" y="137160"/>
                </a:cubicBezTo>
                <a:cubicBezTo>
                  <a:pt x="1745700" y="154627"/>
                  <a:pt x="1792224" y="167640"/>
                  <a:pt x="1837944" y="182880"/>
                </a:cubicBezTo>
                <a:lnTo>
                  <a:pt x="1920240" y="210312"/>
                </a:lnTo>
                <a:lnTo>
                  <a:pt x="1993392" y="219456"/>
                </a:lnTo>
                <a:cubicBezTo>
                  <a:pt x="2026920" y="216408"/>
                  <a:pt x="2061057" y="217366"/>
                  <a:pt x="2093976" y="210312"/>
                </a:cubicBezTo>
                <a:cubicBezTo>
                  <a:pt x="2104722" y="208009"/>
                  <a:pt x="2111365" y="196487"/>
                  <a:pt x="2121408" y="192024"/>
                </a:cubicBezTo>
                <a:cubicBezTo>
                  <a:pt x="2139024" y="184195"/>
                  <a:pt x="2176272" y="173736"/>
                  <a:pt x="2176272" y="173736"/>
                </a:cubicBezTo>
                <a:cubicBezTo>
                  <a:pt x="2225040" y="176784"/>
                  <a:pt x="2273933" y="178247"/>
                  <a:pt x="2322576" y="182880"/>
                </a:cubicBezTo>
                <a:cubicBezTo>
                  <a:pt x="2358765" y="186327"/>
                  <a:pt x="2388820" y="198865"/>
                  <a:pt x="2423160" y="210312"/>
                </a:cubicBezTo>
                <a:lnTo>
                  <a:pt x="2450592" y="219456"/>
                </a:lnTo>
                <a:cubicBezTo>
                  <a:pt x="2459736" y="222504"/>
                  <a:pt x="2468517" y="227015"/>
                  <a:pt x="2478024" y="228600"/>
                </a:cubicBezTo>
                <a:cubicBezTo>
                  <a:pt x="2496312" y="231648"/>
                  <a:pt x="2514901" y="233247"/>
                  <a:pt x="2532888" y="237744"/>
                </a:cubicBezTo>
                <a:cubicBezTo>
                  <a:pt x="2657344" y="268858"/>
                  <a:pt x="2537982" y="240008"/>
                  <a:pt x="2615184" y="274320"/>
                </a:cubicBezTo>
                <a:cubicBezTo>
                  <a:pt x="2632800" y="282149"/>
                  <a:pt x="2670048" y="292608"/>
                  <a:pt x="2670048" y="292608"/>
                </a:cubicBezTo>
                <a:cubicBezTo>
                  <a:pt x="2676144" y="301752"/>
                  <a:pt x="2683421" y="310210"/>
                  <a:pt x="2688336" y="320040"/>
                </a:cubicBezTo>
                <a:cubicBezTo>
                  <a:pt x="2692647" y="328661"/>
                  <a:pt x="2692799" y="339046"/>
                  <a:pt x="2697480" y="347472"/>
                </a:cubicBezTo>
                <a:cubicBezTo>
                  <a:pt x="2708154" y="366685"/>
                  <a:pt x="2734056" y="402336"/>
                  <a:pt x="2734056" y="402336"/>
                </a:cubicBezTo>
                <a:cubicBezTo>
                  <a:pt x="2736986" y="414055"/>
                  <a:pt x="2745785" y="453226"/>
                  <a:pt x="2752344" y="466344"/>
                </a:cubicBezTo>
                <a:cubicBezTo>
                  <a:pt x="2757259" y="476174"/>
                  <a:pt x="2766169" y="483733"/>
                  <a:pt x="2770632" y="493776"/>
                </a:cubicBezTo>
                <a:cubicBezTo>
                  <a:pt x="2821109" y="607349"/>
                  <a:pt x="2749451" y="489436"/>
                  <a:pt x="2825496" y="603504"/>
                </a:cubicBezTo>
                <a:lnTo>
                  <a:pt x="2843784" y="630936"/>
                </a:lnTo>
                <a:cubicBezTo>
                  <a:pt x="2849880" y="640080"/>
                  <a:pt x="2858597" y="647942"/>
                  <a:pt x="2862072" y="658368"/>
                </a:cubicBezTo>
                <a:lnTo>
                  <a:pt x="2880360" y="713232"/>
                </a:lnTo>
                <a:cubicBezTo>
                  <a:pt x="2883408" y="807720"/>
                  <a:pt x="2885007" y="902266"/>
                  <a:pt x="2889504" y="996696"/>
                </a:cubicBezTo>
                <a:cubicBezTo>
                  <a:pt x="2896436" y="1142277"/>
                  <a:pt x="2896552" y="1048887"/>
                  <a:pt x="2907792" y="1161288"/>
                </a:cubicBezTo>
                <a:cubicBezTo>
                  <a:pt x="2914794" y="1231307"/>
                  <a:pt x="2912280" y="1302598"/>
                  <a:pt x="2926080" y="1371600"/>
                </a:cubicBezTo>
                <a:cubicBezTo>
                  <a:pt x="2929128" y="1386840"/>
                  <a:pt x="2932444" y="1402029"/>
                  <a:pt x="2935224" y="1417320"/>
                </a:cubicBezTo>
                <a:cubicBezTo>
                  <a:pt x="2938541" y="1435561"/>
                  <a:pt x="2940346" y="1454085"/>
                  <a:pt x="2944368" y="1472184"/>
                </a:cubicBezTo>
                <a:cubicBezTo>
                  <a:pt x="2956482" y="1526699"/>
                  <a:pt x="2957491" y="1471847"/>
                  <a:pt x="2962656" y="1554480"/>
                </a:cubicBezTo>
                <a:cubicBezTo>
                  <a:pt x="2964557" y="1584901"/>
                  <a:pt x="2962656" y="1615440"/>
                  <a:pt x="2962656" y="1645920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 33"/>
          <p:cNvSpPr/>
          <p:nvPr/>
        </p:nvSpPr>
        <p:spPr>
          <a:xfrm>
            <a:off x="4309467" y="3637779"/>
            <a:ext cx="1851892" cy="635520"/>
          </a:xfrm>
          <a:custGeom>
            <a:avLst/>
            <a:gdLst>
              <a:gd name="connsiteX0" fmla="*/ 0 w 2478024"/>
              <a:gd name="connsiteY0" fmla="*/ 777240 h 850392"/>
              <a:gd name="connsiteX1" fmla="*/ 192024 w 2478024"/>
              <a:gd name="connsiteY1" fmla="*/ 786384 h 850392"/>
              <a:gd name="connsiteX2" fmla="*/ 292608 w 2478024"/>
              <a:gd name="connsiteY2" fmla="*/ 795528 h 850392"/>
              <a:gd name="connsiteX3" fmla="*/ 640080 w 2478024"/>
              <a:gd name="connsiteY3" fmla="*/ 804672 h 850392"/>
              <a:gd name="connsiteX4" fmla="*/ 804672 w 2478024"/>
              <a:gd name="connsiteY4" fmla="*/ 822960 h 850392"/>
              <a:gd name="connsiteX5" fmla="*/ 1042416 w 2478024"/>
              <a:gd name="connsiteY5" fmla="*/ 832104 h 850392"/>
              <a:gd name="connsiteX6" fmla="*/ 1325880 w 2478024"/>
              <a:gd name="connsiteY6" fmla="*/ 850392 h 850392"/>
              <a:gd name="connsiteX7" fmla="*/ 1618488 w 2478024"/>
              <a:gd name="connsiteY7" fmla="*/ 841248 h 850392"/>
              <a:gd name="connsiteX8" fmla="*/ 1728216 w 2478024"/>
              <a:gd name="connsiteY8" fmla="*/ 822960 h 850392"/>
              <a:gd name="connsiteX9" fmla="*/ 2231136 w 2478024"/>
              <a:gd name="connsiteY9" fmla="*/ 813816 h 850392"/>
              <a:gd name="connsiteX10" fmla="*/ 2240280 w 2478024"/>
              <a:gd name="connsiteY10" fmla="*/ 777240 h 850392"/>
              <a:gd name="connsiteX11" fmla="*/ 2240280 w 2478024"/>
              <a:gd name="connsiteY11" fmla="*/ 448056 h 850392"/>
              <a:gd name="connsiteX12" fmla="*/ 2203704 w 2478024"/>
              <a:gd name="connsiteY12" fmla="*/ 320040 h 850392"/>
              <a:gd name="connsiteX13" fmla="*/ 2194560 w 2478024"/>
              <a:gd name="connsiteY13" fmla="*/ 292608 h 850392"/>
              <a:gd name="connsiteX14" fmla="*/ 2203704 w 2478024"/>
              <a:gd name="connsiteY14" fmla="*/ 192024 h 850392"/>
              <a:gd name="connsiteX15" fmla="*/ 2221992 w 2478024"/>
              <a:gd name="connsiteY15" fmla="*/ 137160 h 850392"/>
              <a:gd name="connsiteX16" fmla="*/ 2231136 w 2478024"/>
              <a:gd name="connsiteY16" fmla="*/ 109728 h 850392"/>
              <a:gd name="connsiteX17" fmla="*/ 2240280 w 2478024"/>
              <a:gd name="connsiteY17" fmla="*/ 82296 h 850392"/>
              <a:gd name="connsiteX18" fmla="*/ 2295144 w 2478024"/>
              <a:gd name="connsiteY18" fmla="*/ 73152 h 850392"/>
              <a:gd name="connsiteX19" fmla="*/ 2322576 w 2478024"/>
              <a:gd name="connsiteY19" fmla="*/ 64008 h 850392"/>
              <a:gd name="connsiteX20" fmla="*/ 2414016 w 2478024"/>
              <a:gd name="connsiteY20" fmla="*/ 36576 h 850392"/>
              <a:gd name="connsiteX21" fmla="*/ 2441448 w 2478024"/>
              <a:gd name="connsiteY21" fmla="*/ 27432 h 850392"/>
              <a:gd name="connsiteX22" fmla="*/ 2478024 w 2478024"/>
              <a:gd name="connsiteY22" fmla="*/ 0 h 8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8024" h="850392">
                <a:moveTo>
                  <a:pt x="0" y="777240"/>
                </a:moveTo>
                <a:lnTo>
                  <a:pt x="192024" y="786384"/>
                </a:lnTo>
                <a:cubicBezTo>
                  <a:pt x="225625" y="788484"/>
                  <a:pt x="258970" y="794155"/>
                  <a:pt x="292608" y="795528"/>
                </a:cubicBezTo>
                <a:cubicBezTo>
                  <a:pt x="408376" y="800253"/>
                  <a:pt x="524256" y="801624"/>
                  <a:pt x="640080" y="804672"/>
                </a:cubicBezTo>
                <a:cubicBezTo>
                  <a:pt x="684126" y="810178"/>
                  <a:pt x="762951" y="820642"/>
                  <a:pt x="804672" y="822960"/>
                </a:cubicBezTo>
                <a:cubicBezTo>
                  <a:pt x="883856" y="827359"/>
                  <a:pt x="963219" y="827936"/>
                  <a:pt x="1042416" y="832104"/>
                </a:cubicBezTo>
                <a:cubicBezTo>
                  <a:pt x="1136970" y="837081"/>
                  <a:pt x="1325880" y="850392"/>
                  <a:pt x="1325880" y="850392"/>
                </a:cubicBezTo>
                <a:cubicBezTo>
                  <a:pt x="1423416" y="847344"/>
                  <a:pt x="1521047" y="846515"/>
                  <a:pt x="1618488" y="841248"/>
                </a:cubicBezTo>
                <a:cubicBezTo>
                  <a:pt x="1842486" y="829140"/>
                  <a:pt x="1430903" y="832551"/>
                  <a:pt x="1728216" y="822960"/>
                </a:cubicBezTo>
                <a:cubicBezTo>
                  <a:pt x="1895797" y="817554"/>
                  <a:pt x="2063496" y="816864"/>
                  <a:pt x="2231136" y="813816"/>
                </a:cubicBezTo>
                <a:cubicBezTo>
                  <a:pt x="2234184" y="801624"/>
                  <a:pt x="2238721" y="789710"/>
                  <a:pt x="2240280" y="777240"/>
                </a:cubicBezTo>
                <a:cubicBezTo>
                  <a:pt x="2254945" y="659918"/>
                  <a:pt x="2252067" y="573784"/>
                  <a:pt x="2240280" y="448056"/>
                </a:cubicBezTo>
                <a:cubicBezTo>
                  <a:pt x="2237285" y="416107"/>
                  <a:pt x="2214625" y="352804"/>
                  <a:pt x="2203704" y="320040"/>
                </a:cubicBezTo>
                <a:lnTo>
                  <a:pt x="2194560" y="292608"/>
                </a:lnTo>
                <a:cubicBezTo>
                  <a:pt x="2197608" y="259080"/>
                  <a:pt x="2197853" y="225178"/>
                  <a:pt x="2203704" y="192024"/>
                </a:cubicBezTo>
                <a:cubicBezTo>
                  <a:pt x="2207054" y="173040"/>
                  <a:pt x="2215896" y="155448"/>
                  <a:pt x="2221992" y="137160"/>
                </a:cubicBezTo>
                <a:lnTo>
                  <a:pt x="2231136" y="109728"/>
                </a:lnTo>
                <a:cubicBezTo>
                  <a:pt x="2234184" y="100584"/>
                  <a:pt x="2230773" y="83881"/>
                  <a:pt x="2240280" y="82296"/>
                </a:cubicBezTo>
                <a:cubicBezTo>
                  <a:pt x="2258568" y="79248"/>
                  <a:pt x="2277045" y="77174"/>
                  <a:pt x="2295144" y="73152"/>
                </a:cubicBezTo>
                <a:cubicBezTo>
                  <a:pt x="2304553" y="71061"/>
                  <a:pt x="2313308" y="66656"/>
                  <a:pt x="2322576" y="64008"/>
                </a:cubicBezTo>
                <a:cubicBezTo>
                  <a:pt x="2419312" y="36369"/>
                  <a:pt x="2283636" y="80036"/>
                  <a:pt x="2414016" y="36576"/>
                </a:cubicBezTo>
                <a:cubicBezTo>
                  <a:pt x="2423160" y="33528"/>
                  <a:pt x="2433428" y="32779"/>
                  <a:pt x="2441448" y="27432"/>
                </a:cubicBezTo>
                <a:cubicBezTo>
                  <a:pt x="2472467" y="6753"/>
                  <a:pt x="2461109" y="16915"/>
                  <a:pt x="2478024" y="0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echteck 37"/>
          <p:cNvSpPr/>
          <p:nvPr/>
        </p:nvSpPr>
        <p:spPr>
          <a:xfrm>
            <a:off x="5768587" y="4312665"/>
            <a:ext cx="154928" cy="129254"/>
          </a:xfrm>
          <a:prstGeom prst="rect">
            <a:avLst/>
          </a:prstGeom>
          <a:solidFill>
            <a:srgbClr val="C00000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00" dirty="0"/>
          </a:p>
        </p:txBody>
      </p:sp>
      <p:sp>
        <p:nvSpPr>
          <p:cNvPr id="39" name="Textfeld 38"/>
          <p:cNvSpPr txBox="1"/>
          <p:nvPr/>
        </p:nvSpPr>
        <p:spPr>
          <a:xfrm>
            <a:off x="5688926" y="4260491"/>
            <a:ext cx="320465" cy="25301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500" b="1" dirty="0">
                <a:solidFill>
                  <a:schemeClr val="bg1"/>
                </a:solidFill>
              </a:rPr>
              <a:t>SE- C32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077730" y="4617029"/>
            <a:ext cx="621607" cy="276999"/>
          </a:xfrm>
          <a:prstGeom prst="rect">
            <a:avLst/>
          </a:prstGeom>
          <a:solidFill>
            <a:srgbClr val="C00000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800" b="1"/>
            </a:lvl1pPr>
          </a:lstStyle>
          <a:p>
            <a:endParaRPr lang="de-DE" sz="600" dirty="0">
              <a:solidFill>
                <a:schemeClr val="bg1"/>
              </a:solidFill>
            </a:endParaRPr>
          </a:p>
          <a:p>
            <a:endParaRPr lang="de-DE" sz="600" dirty="0">
              <a:solidFill>
                <a:schemeClr val="bg1"/>
              </a:solidFill>
            </a:endParaRPr>
          </a:p>
        </p:txBody>
      </p:sp>
      <p:sp>
        <p:nvSpPr>
          <p:cNvPr id="48" name="Gleichschenkliges Dreieck 47"/>
          <p:cNvSpPr/>
          <p:nvPr/>
        </p:nvSpPr>
        <p:spPr>
          <a:xfrm rot="10800000">
            <a:off x="6086707" y="4914496"/>
            <a:ext cx="612630" cy="102801"/>
          </a:xfrm>
          <a:prstGeom prst="triangle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9" name="Freihandform 28"/>
          <p:cNvSpPr/>
          <p:nvPr/>
        </p:nvSpPr>
        <p:spPr>
          <a:xfrm>
            <a:off x="3799299" y="1668008"/>
            <a:ext cx="113893" cy="55167"/>
          </a:xfrm>
          <a:custGeom>
            <a:avLst/>
            <a:gdLst>
              <a:gd name="connsiteX0" fmla="*/ 152400 w 152400"/>
              <a:gd name="connsiteY0" fmla="*/ 0 h 73819"/>
              <a:gd name="connsiteX1" fmla="*/ 0 w 152400"/>
              <a:gd name="connsiteY1" fmla="*/ 0 h 73819"/>
              <a:gd name="connsiteX2" fmla="*/ 0 w 152400"/>
              <a:gd name="connsiteY2" fmla="*/ 73819 h 73819"/>
              <a:gd name="connsiteX3" fmla="*/ 0 w 152400"/>
              <a:gd name="connsiteY3" fmla="*/ 73819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73819">
                <a:moveTo>
                  <a:pt x="152400" y="0"/>
                </a:moveTo>
                <a:lnTo>
                  <a:pt x="0" y="0"/>
                </a:lnTo>
                <a:lnTo>
                  <a:pt x="0" y="73819"/>
                </a:lnTo>
                <a:lnTo>
                  <a:pt x="0" y="73819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00" dirty="0"/>
          </a:p>
        </p:txBody>
      </p:sp>
      <p:sp>
        <p:nvSpPr>
          <p:cNvPr id="86" name="Freihandform 85"/>
          <p:cNvSpPr/>
          <p:nvPr/>
        </p:nvSpPr>
        <p:spPr>
          <a:xfrm>
            <a:off x="3344853" y="3240870"/>
            <a:ext cx="1845469" cy="265759"/>
          </a:xfrm>
          <a:custGeom>
            <a:avLst/>
            <a:gdLst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1925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66700 w 1845469"/>
              <a:gd name="connsiteY13" fmla="*/ 161925 h 257175"/>
              <a:gd name="connsiteX14" fmla="*/ 0 w 1845469"/>
              <a:gd name="connsiteY14" fmla="*/ 16192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1925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72415 w 1845469"/>
              <a:gd name="connsiteY13" fmla="*/ 161925 h 257175"/>
              <a:gd name="connsiteX14" fmla="*/ 0 w 1845469"/>
              <a:gd name="connsiteY14" fmla="*/ 16192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1925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72415 w 1845469"/>
              <a:gd name="connsiteY13" fmla="*/ 161925 h 257175"/>
              <a:gd name="connsiteX14" fmla="*/ 3810 w 1845469"/>
              <a:gd name="connsiteY14" fmla="*/ 16954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1925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64795 w 1845469"/>
              <a:gd name="connsiteY13" fmla="*/ 169545 h 257175"/>
              <a:gd name="connsiteX14" fmla="*/ 3810 w 1845469"/>
              <a:gd name="connsiteY14" fmla="*/ 16954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1925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64795 w 1845469"/>
              <a:gd name="connsiteY13" fmla="*/ 175260 h 257175"/>
              <a:gd name="connsiteX14" fmla="*/ 3810 w 1845469"/>
              <a:gd name="connsiteY14" fmla="*/ 16954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61925 h 257175"/>
              <a:gd name="connsiteX10" fmla="*/ 438150 w 1845469"/>
              <a:gd name="connsiteY10" fmla="*/ 167640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64795 w 1845469"/>
              <a:gd name="connsiteY13" fmla="*/ 175260 h 257175"/>
              <a:gd name="connsiteX14" fmla="*/ 3810 w 1845469"/>
              <a:gd name="connsiteY14" fmla="*/ 169545 h 257175"/>
              <a:gd name="connsiteX15" fmla="*/ 0 w 1845469"/>
              <a:gd name="connsiteY15" fmla="*/ 0 h 257175"/>
              <a:gd name="connsiteX0" fmla="*/ 0 w 1845469"/>
              <a:gd name="connsiteY0" fmla="*/ 0 h 257175"/>
              <a:gd name="connsiteX1" fmla="*/ 0 w 1845469"/>
              <a:gd name="connsiteY1" fmla="*/ 0 h 257175"/>
              <a:gd name="connsiteX2" fmla="*/ 1845469 w 1845469"/>
              <a:gd name="connsiteY2" fmla="*/ 0 h 257175"/>
              <a:gd name="connsiteX3" fmla="*/ 1845469 w 1845469"/>
              <a:gd name="connsiteY3" fmla="*/ 257175 h 257175"/>
              <a:gd name="connsiteX4" fmla="*/ 1681162 w 1845469"/>
              <a:gd name="connsiteY4" fmla="*/ 257175 h 257175"/>
              <a:gd name="connsiteX5" fmla="*/ 1681162 w 1845469"/>
              <a:gd name="connsiteY5" fmla="*/ 173831 h 257175"/>
              <a:gd name="connsiteX6" fmla="*/ 1145381 w 1845469"/>
              <a:gd name="connsiteY6" fmla="*/ 173831 h 257175"/>
              <a:gd name="connsiteX7" fmla="*/ 1145381 w 1845469"/>
              <a:gd name="connsiteY7" fmla="*/ 257175 h 257175"/>
              <a:gd name="connsiteX8" fmla="*/ 976312 w 1845469"/>
              <a:gd name="connsiteY8" fmla="*/ 257175 h 257175"/>
              <a:gd name="connsiteX9" fmla="*/ 976312 w 1845469"/>
              <a:gd name="connsiteY9" fmla="*/ 173355 h 257175"/>
              <a:gd name="connsiteX10" fmla="*/ 438150 w 1845469"/>
              <a:gd name="connsiteY10" fmla="*/ 167640 h 257175"/>
              <a:gd name="connsiteX11" fmla="*/ 438150 w 1845469"/>
              <a:gd name="connsiteY11" fmla="*/ 252412 h 257175"/>
              <a:gd name="connsiteX12" fmla="*/ 266700 w 1845469"/>
              <a:gd name="connsiteY12" fmla="*/ 252412 h 257175"/>
              <a:gd name="connsiteX13" fmla="*/ 264795 w 1845469"/>
              <a:gd name="connsiteY13" fmla="*/ 175260 h 257175"/>
              <a:gd name="connsiteX14" fmla="*/ 3810 w 1845469"/>
              <a:gd name="connsiteY14" fmla="*/ 169545 h 257175"/>
              <a:gd name="connsiteX15" fmla="*/ 0 w 1845469"/>
              <a:gd name="connsiteY15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5469" h="257175">
                <a:moveTo>
                  <a:pt x="0" y="0"/>
                </a:moveTo>
                <a:lnTo>
                  <a:pt x="0" y="0"/>
                </a:lnTo>
                <a:lnTo>
                  <a:pt x="1845469" y="0"/>
                </a:lnTo>
                <a:lnTo>
                  <a:pt x="1845469" y="257175"/>
                </a:lnTo>
                <a:lnTo>
                  <a:pt x="1681162" y="257175"/>
                </a:lnTo>
                <a:lnTo>
                  <a:pt x="1681162" y="173831"/>
                </a:lnTo>
                <a:lnTo>
                  <a:pt x="1145381" y="173831"/>
                </a:lnTo>
                <a:lnTo>
                  <a:pt x="1145381" y="257175"/>
                </a:lnTo>
                <a:lnTo>
                  <a:pt x="976312" y="257175"/>
                </a:lnTo>
                <a:lnTo>
                  <a:pt x="976312" y="173355"/>
                </a:lnTo>
                <a:lnTo>
                  <a:pt x="438150" y="167640"/>
                </a:lnTo>
                <a:lnTo>
                  <a:pt x="438150" y="252412"/>
                </a:lnTo>
                <a:lnTo>
                  <a:pt x="266700" y="252412"/>
                </a:lnTo>
                <a:lnTo>
                  <a:pt x="264795" y="175260"/>
                </a:lnTo>
                <a:lnTo>
                  <a:pt x="3810" y="169545"/>
                </a:lnTo>
                <a:lnTo>
                  <a:pt x="0" y="0"/>
                </a:lnTo>
                <a:close/>
              </a:path>
            </a:pathLst>
          </a:custGeom>
          <a:solidFill>
            <a:srgbClr val="F62AF6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500" dirty="0">
                <a:solidFill>
                  <a:schemeClr val="bg1"/>
                </a:solidFill>
              </a:rPr>
              <a:t>Sanierung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BS-TGA	BR1-3	2023-2028</a:t>
            </a:r>
            <a:r>
              <a:rPr lang="de-DE" sz="600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87" name="Freihandform 86"/>
          <p:cNvSpPr/>
          <p:nvPr/>
        </p:nvSpPr>
        <p:spPr>
          <a:xfrm>
            <a:off x="4497006" y="3775075"/>
            <a:ext cx="1487785" cy="438785"/>
          </a:xfrm>
          <a:custGeom>
            <a:avLst/>
            <a:gdLst>
              <a:gd name="connsiteX0" fmla="*/ 0 w 1489075"/>
              <a:gd name="connsiteY0" fmla="*/ 349250 h 434975"/>
              <a:gd name="connsiteX1" fmla="*/ 0 w 1489075"/>
              <a:gd name="connsiteY1" fmla="*/ 0 h 434975"/>
              <a:gd name="connsiteX2" fmla="*/ 1489075 w 1489075"/>
              <a:gd name="connsiteY2" fmla="*/ 0 h 434975"/>
              <a:gd name="connsiteX3" fmla="*/ 1489075 w 1489075"/>
              <a:gd name="connsiteY3" fmla="*/ 346075 h 434975"/>
              <a:gd name="connsiteX4" fmla="*/ 1406525 w 1489075"/>
              <a:gd name="connsiteY4" fmla="*/ 346075 h 434975"/>
              <a:gd name="connsiteX5" fmla="*/ 1406525 w 1489075"/>
              <a:gd name="connsiteY5" fmla="*/ 434975 h 434975"/>
              <a:gd name="connsiteX6" fmla="*/ 1241425 w 1489075"/>
              <a:gd name="connsiteY6" fmla="*/ 434975 h 434975"/>
              <a:gd name="connsiteX7" fmla="*/ 1241425 w 1489075"/>
              <a:gd name="connsiteY7" fmla="*/ 342900 h 434975"/>
              <a:gd name="connsiteX8" fmla="*/ 698500 w 1489075"/>
              <a:gd name="connsiteY8" fmla="*/ 342900 h 434975"/>
              <a:gd name="connsiteX9" fmla="*/ 698500 w 1489075"/>
              <a:gd name="connsiteY9" fmla="*/ 434975 h 434975"/>
              <a:gd name="connsiteX10" fmla="*/ 533400 w 1489075"/>
              <a:gd name="connsiteY10" fmla="*/ 434975 h 434975"/>
              <a:gd name="connsiteX11" fmla="*/ 533400 w 1489075"/>
              <a:gd name="connsiteY11" fmla="*/ 342900 h 434975"/>
              <a:gd name="connsiteX12" fmla="*/ 0 w 1489075"/>
              <a:gd name="connsiteY12" fmla="*/ 349250 h 434975"/>
              <a:gd name="connsiteX0" fmla="*/ 0 w 1489075"/>
              <a:gd name="connsiteY0" fmla="*/ 349250 h 434975"/>
              <a:gd name="connsiteX1" fmla="*/ 0 w 1489075"/>
              <a:gd name="connsiteY1" fmla="*/ 0 h 434975"/>
              <a:gd name="connsiteX2" fmla="*/ 1489075 w 1489075"/>
              <a:gd name="connsiteY2" fmla="*/ 0 h 434975"/>
              <a:gd name="connsiteX3" fmla="*/ 1489075 w 1489075"/>
              <a:gd name="connsiteY3" fmla="*/ 346075 h 434975"/>
              <a:gd name="connsiteX4" fmla="*/ 1406525 w 1489075"/>
              <a:gd name="connsiteY4" fmla="*/ 346075 h 434975"/>
              <a:gd name="connsiteX5" fmla="*/ 1406525 w 1489075"/>
              <a:gd name="connsiteY5" fmla="*/ 434975 h 434975"/>
              <a:gd name="connsiteX6" fmla="*/ 1241425 w 1489075"/>
              <a:gd name="connsiteY6" fmla="*/ 434975 h 434975"/>
              <a:gd name="connsiteX7" fmla="*/ 1228079 w 1489075"/>
              <a:gd name="connsiteY7" fmla="*/ 342900 h 434975"/>
              <a:gd name="connsiteX8" fmla="*/ 698500 w 1489075"/>
              <a:gd name="connsiteY8" fmla="*/ 342900 h 434975"/>
              <a:gd name="connsiteX9" fmla="*/ 698500 w 1489075"/>
              <a:gd name="connsiteY9" fmla="*/ 434975 h 434975"/>
              <a:gd name="connsiteX10" fmla="*/ 533400 w 1489075"/>
              <a:gd name="connsiteY10" fmla="*/ 434975 h 434975"/>
              <a:gd name="connsiteX11" fmla="*/ 533400 w 1489075"/>
              <a:gd name="connsiteY11" fmla="*/ 342900 h 434975"/>
              <a:gd name="connsiteX12" fmla="*/ 0 w 1489075"/>
              <a:gd name="connsiteY12" fmla="*/ 349250 h 434975"/>
              <a:gd name="connsiteX0" fmla="*/ 0 w 1489075"/>
              <a:gd name="connsiteY0" fmla="*/ 349250 h 438785"/>
              <a:gd name="connsiteX1" fmla="*/ 0 w 1489075"/>
              <a:gd name="connsiteY1" fmla="*/ 0 h 438785"/>
              <a:gd name="connsiteX2" fmla="*/ 1489075 w 1489075"/>
              <a:gd name="connsiteY2" fmla="*/ 0 h 438785"/>
              <a:gd name="connsiteX3" fmla="*/ 1489075 w 1489075"/>
              <a:gd name="connsiteY3" fmla="*/ 346075 h 438785"/>
              <a:gd name="connsiteX4" fmla="*/ 1406525 w 1489075"/>
              <a:gd name="connsiteY4" fmla="*/ 346075 h 438785"/>
              <a:gd name="connsiteX5" fmla="*/ 1406525 w 1489075"/>
              <a:gd name="connsiteY5" fmla="*/ 434975 h 438785"/>
              <a:gd name="connsiteX6" fmla="*/ 1231892 w 1489075"/>
              <a:gd name="connsiteY6" fmla="*/ 438785 h 438785"/>
              <a:gd name="connsiteX7" fmla="*/ 1228079 w 1489075"/>
              <a:gd name="connsiteY7" fmla="*/ 342900 h 438785"/>
              <a:gd name="connsiteX8" fmla="*/ 698500 w 1489075"/>
              <a:gd name="connsiteY8" fmla="*/ 342900 h 438785"/>
              <a:gd name="connsiteX9" fmla="*/ 698500 w 1489075"/>
              <a:gd name="connsiteY9" fmla="*/ 434975 h 438785"/>
              <a:gd name="connsiteX10" fmla="*/ 533400 w 1489075"/>
              <a:gd name="connsiteY10" fmla="*/ 434975 h 438785"/>
              <a:gd name="connsiteX11" fmla="*/ 533400 w 1489075"/>
              <a:gd name="connsiteY11" fmla="*/ 342900 h 438785"/>
              <a:gd name="connsiteX12" fmla="*/ 0 w 1489075"/>
              <a:gd name="connsiteY12" fmla="*/ 349250 h 43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075" h="438785">
                <a:moveTo>
                  <a:pt x="0" y="349250"/>
                </a:moveTo>
                <a:lnTo>
                  <a:pt x="0" y="0"/>
                </a:lnTo>
                <a:lnTo>
                  <a:pt x="1489075" y="0"/>
                </a:lnTo>
                <a:lnTo>
                  <a:pt x="1489075" y="346075"/>
                </a:lnTo>
                <a:lnTo>
                  <a:pt x="1406525" y="346075"/>
                </a:lnTo>
                <a:lnTo>
                  <a:pt x="1406525" y="434975"/>
                </a:lnTo>
                <a:lnTo>
                  <a:pt x="1231892" y="438785"/>
                </a:lnTo>
                <a:lnTo>
                  <a:pt x="1228079" y="342900"/>
                </a:lnTo>
                <a:lnTo>
                  <a:pt x="698500" y="342900"/>
                </a:lnTo>
                <a:lnTo>
                  <a:pt x="698500" y="434975"/>
                </a:lnTo>
                <a:lnTo>
                  <a:pt x="533400" y="434975"/>
                </a:lnTo>
                <a:lnTo>
                  <a:pt x="533400" y="342900"/>
                </a:lnTo>
                <a:lnTo>
                  <a:pt x="0" y="349250"/>
                </a:lnTo>
                <a:close/>
              </a:path>
            </a:pathLst>
          </a:custGeom>
          <a:solidFill>
            <a:srgbClr val="F62AF6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500" dirty="0">
                <a:solidFill>
                  <a:schemeClr val="bg1"/>
                </a:solidFill>
              </a:rPr>
              <a:t>Sanierung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BS-TGA  SB2 + SB3-Rechenzentrum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2023-2028</a:t>
            </a:r>
          </a:p>
        </p:txBody>
      </p:sp>
      <p:sp>
        <p:nvSpPr>
          <p:cNvPr id="90" name="Freihandform 89"/>
          <p:cNvSpPr/>
          <p:nvPr/>
        </p:nvSpPr>
        <p:spPr>
          <a:xfrm>
            <a:off x="5192413" y="2621756"/>
            <a:ext cx="790575" cy="881063"/>
          </a:xfrm>
          <a:custGeom>
            <a:avLst/>
            <a:gdLst>
              <a:gd name="connsiteX0" fmla="*/ 0 w 790575"/>
              <a:gd name="connsiteY0" fmla="*/ 0 h 881063"/>
              <a:gd name="connsiteX1" fmla="*/ 707231 w 790575"/>
              <a:gd name="connsiteY1" fmla="*/ 7144 h 881063"/>
              <a:gd name="connsiteX2" fmla="*/ 707231 w 790575"/>
              <a:gd name="connsiteY2" fmla="*/ 531019 h 881063"/>
              <a:gd name="connsiteX3" fmla="*/ 790575 w 790575"/>
              <a:gd name="connsiteY3" fmla="*/ 531019 h 881063"/>
              <a:gd name="connsiteX4" fmla="*/ 790575 w 790575"/>
              <a:gd name="connsiteY4" fmla="*/ 800100 h 881063"/>
              <a:gd name="connsiteX5" fmla="*/ 702469 w 790575"/>
              <a:gd name="connsiteY5" fmla="*/ 800100 h 881063"/>
              <a:gd name="connsiteX6" fmla="*/ 702469 w 790575"/>
              <a:gd name="connsiteY6" fmla="*/ 881063 h 881063"/>
              <a:gd name="connsiteX7" fmla="*/ 528638 w 790575"/>
              <a:gd name="connsiteY7" fmla="*/ 881063 h 881063"/>
              <a:gd name="connsiteX8" fmla="*/ 528638 w 790575"/>
              <a:gd name="connsiteY8" fmla="*/ 795338 h 881063"/>
              <a:gd name="connsiteX9" fmla="*/ 2381 w 790575"/>
              <a:gd name="connsiteY9" fmla="*/ 795338 h 881063"/>
              <a:gd name="connsiteX10" fmla="*/ 0 w 790575"/>
              <a:gd name="connsiteY10" fmla="*/ 0 h 8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0575" h="881063">
                <a:moveTo>
                  <a:pt x="0" y="0"/>
                </a:moveTo>
                <a:lnTo>
                  <a:pt x="707231" y="7144"/>
                </a:lnTo>
                <a:lnTo>
                  <a:pt x="707231" y="531019"/>
                </a:lnTo>
                <a:lnTo>
                  <a:pt x="790575" y="531019"/>
                </a:lnTo>
                <a:lnTo>
                  <a:pt x="790575" y="800100"/>
                </a:lnTo>
                <a:lnTo>
                  <a:pt x="702469" y="800100"/>
                </a:lnTo>
                <a:lnTo>
                  <a:pt x="702469" y="881063"/>
                </a:lnTo>
                <a:lnTo>
                  <a:pt x="528638" y="881063"/>
                </a:lnTo>
                <a:lnTo>
                  <a:pt x="528638" y="795338"/>
                </a:lnTo>
                <a:lnTo>
                  <a:pt x="2381" y="795338"/>
                </a:lnTo>
                <a:cubicBezTo>
                  <a:pt x="1587" y="530225"/>
                  <a:pt x="794" y="265113"/>
                  <a:pt x="0" y="0"/>
                </a:cubicBezTo>
                <a:close/>
              </a:path>
            </a:pathLst>
          </a:custGeom>
          <a:solidFill>
            <a:srgbClr val="FF00FF">
              <a:alpha val="7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500" dirty="0">
                <a:solidFill>
                  <a:schemeClr val="bg1"/>
                </a:solidFill>
              </a:rPr>
              <a:t>Sanierung </a:t>
            </a:r>
            <a:br>
              <a:rPr lang="de-DE" sz="500" dirty="0">
                <a:solidFill>
                  <a:schemeClr val="bg1"/>
                </a:solidFill>
              </a:rPr>
            </a:br>
            <a:r>
              <a:rPr lang="de-DE" sz="600" b="1" dirty="0">
                <a:solidFill>
                  <a:schemeClr val="bg1"/>
                </a:solidFill>
              </a:rPr>
              <a:t>SE – P1  EH_LA24 </a:t>
            </a:r>
          </a:p>
          <a:p>
            <a:r>
              <a:rPr lang="de-DE" sz="500" b="1" dirty="0">
                <a:solidFill>
                  <a:schemeClr val="bg1"/>
                </a:solidFill>
              </a:rPr>
              <a:t>2025-2026</a:t>
            </a:r>
          </a:p>
          <a:p>
            <a:endParaRPr lang="de-DE" sz="600" b="1" dirty="0">
              <a:solidFill>
                <a:schemeClr val="bg1"/>
              </a:solidFill>
            </a:endParaRPr>
          </a:p>
          <a:p>
            <a:endParaRPr lang="de-DE" sz="600" b="1" dirty="0">
              <a:solidFill>
                <a:schemeClr val="bg1"/>
              </a:solidFill>
            </a:endParaRPr>
          </a:p>
          <a:p>
            <a:r>
              <a:rPr lang="de-DE" sz="600" b="1" dirty="0">
                <a:solidFill>
                  <a:schemeClr val="bg1"/>
                </a:solidFill>
              </a:rPr>
              <a:t>SE – P1 Rückbau </a:t>
            </a:r>
            <a:r>
              <a:rPr lang="de-DE" sz="500" b="1" dirty="0">
                <a:solidFill>
                  <a:schemeClr val="bg1"/>
                </a:solidFill>
              </a:rPr>
              <a:t>2027-2028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SE – P2 </a:t>
            </a:r>
            <a:r>
              <a:rPr lang="de-DE" sz="500" b="1" dirty="0">
                <a:solidFill>
                  <a:schemeClr val="bg1"/>
                </a:solidFill>
              </a:rPr>
              <a:t>ab 2029 </a:t>
            </a:r>
          </a:p>
        </p:txBody>
      </p:sp>
      <p:sp>
        <p:nvSpPr>
          <p:cNvPr id="9" name="Gleichschenkliges Dreieck 8"/>
          <p:cNvSpPr/>
          <p:nvPr/>
        </p:nvSpPr>
        <p:spPr>
          <a:xfrm>
            <a:off x="6077730" y="4617029"/>
            <a:ext cx="621607" cy="276999"/>
          </a:xfrm>
          <a:prstGeom prst="triangle">
            <a:avLst>
              <a:gd name="adj" fmla="val 100000"/>
            </a:avLst>
          </a:prstGeom>
          <a:solidFill>
            <a:srgbClr val="729A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6017535" y="4575891"/>
            <a:ext cx="724494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600" b="1" dirty="0">
                <a:solidFill>
                  <a:schemeClr val="bg1"/>
                </a:solidFill>
              </a:rPr>
              <a:t>Pumpwerk/</a:t>
            </a:r>
          </a:p>
          <a:p>
            <a:pPr algn="ctr"/>
            <a:r>
              <a:rPr lang="de-DE" sz="600" b="1" dirty="0">
                <a:solidFill>
                  <a:schemeClr val="bg1"/>
                </a:solidFill>
              </a:rPr>
              <a:t>Nordsammler </a:t>
            </a:r>
          </a:p>
          <a:p>
            <a:pPr algn="ctr"/>
            <a:r>
              <a:rPr lang="de-DE" sz="600" b="1" dirty="0">
                <a:solidFill>
                  <a:schemeClr val="bg1"/>
                </a:solidFill>
              </a:rPr>
              <a:t>2025 – 2026</a:t>
            </a:r>
          </a:p>
          <a:p>
            <a:pPr algn="ctr"/>
            <a:r>
              <a:rPr lang="de-DE" sz="400" b="1" dirty="0">
                <a:solidFill>
                  <a:schemeClr val="bg1"/>
                </a:solidFill>
              </a:rPr>
              <a:t>GSI/FAIR</a:t>
            </a:r>
            <a:r>
              <a:rPr lang="de-DE" sz="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5026236" y="3506209"/>
            <a:ext cx="162243" cy="268072"/>
          </a:xfrm>
          <a:prstGeom prst="rect">
            <a:avLst/>
          </a:prstGeom>
          <a:solidFill>
            <a:srgbClr val="F62AF6">
              <a:alpha val="8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500" dirty="0">
              <a:solidFill>
                <a:schemeClr val="tx1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 rot="16200000">
            <a:off x="4864083" y="3489343"/>
            <a:ext cx="491699" cy="24622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500" b="1" dirty="0">
                <a:solidFill>
                  <a:schemeClr val="bg1"/>
                </a:solidFill>
              </a:rPr>
              <a:t>SB2 Spange</a:t>
            </a:r>
          </a:p>
        </p:txBody>
      </p:sp>
      <p:sp>
        <p:nvSpPr>
          <p:cNvPr id="41" name="Rechteck 40"/>
          <p:cNvSpPr/>
          <p:nvPr/>
        </p:nvSpPr>
        <p:spPr>
          <a:xfrm>
            <a:off x="5194803" y="2626192"/>
            <a:ext cx="695579" cy="511550"/>
          </a:xfrm>
          <a:prstGeom prst="rect">
            <a:avLst/>
          </a:prstGeom>
          <a:noFill/>
          <a:ln w="95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sp>
        <p:nvSpPr>
          <p:cNvPr id="102" name="Freihandform 101"/>
          <p:cNvSpPr/>
          <p:nvPr/>
        </p:nvSpPr>
        <p:spPr>
          <a:xfrm>
            <a:off x="2327845" y="3879656"/>
            <a:ext cx="777321" cy="403048"/>
          </a:xfrm>
          <a:custGeom>
            <a:avLst/>
            <a:gdLst>
              <a:gd name="connsiteX0" fmla="*/ 0 w 697706"/>
              <a:gd name="connsiteY0" fmla="*/ 240506 h 304800"/>
              <a:gd name="connsiteX1" fmla="*/ 2381 w 697706"/>
              <a:gd name="connsiteY1" fmla="*/ 42862 h 304800"/>
              <a:gd name="connsiteX2" fmla="*/ 42863 w 697706"/>
              <a:gd name="connsiteY2" fmla="*/ 9525 h 304800"/>
              <a:gd name="connsiteX3" fmla="*/ 221456 w 697706"/>
              <a:gd name="connsiteY3" fmla="*/ 19050 h 304800"/>
              <a:gd name="connsiteX4" fmla="*/ 411956 w 697706"/>
              <a:gd name="connsiteY4" fmla="*/ 16668 h 304800"/>
              <a:gd name="connsiteX5" fmla="*/ 611981 w 697706"/>
              <a:gd name="connsiteY5" fmla="*/ 0 h 304800"/>
              <a:gd name="connsiteX6" fmla="*/ 692944 w 697706"/>
              <a:gd name="connsiteY6" fmla="*/ 102393 h 304800"/>
              <a:gd name="connsiteX7" fmla="*/ 697706 w 697706"/>
              <a:gd name="connsiteY7" fmla="*/ 195262 h 304800"/>
              <a:gd name="connsiteX8" fmla="*/ 626269 w 697706"/>
              <a:gd name="connsiteY8" fmla="*/ 304800 h 304800"/>
              <a:gd name="connsiteX9" fmla="*/ 516731 w 697706"/>
              <a:gd name="connsiteY9" fmla="*/ 295275 h 304800"/>
              <a:gd name="connsiteX10" fmla="*/ 473869 w 697706"/>
              <a:gd name="connsiteY10" fmla="*/ 290512 h 304800"/>
              <a:gd name="connsiteX11" fmla="*/ 233363 w 697706"/>
              <a:gd name="connsiteY11" fmla="*/ 295275 h 304800"/>
              <a:gd name="connsiteX12" fmla="*/ 71438 w 697706"/>
              <a:gd name="connsiteY12" fmla="*/ 302418 h 304800"/>
              <a:gd name="connsiteX13" fmla="*/ 0 w 697706"/>
              <a:gd name="connsiteY13" fmla="*/ 240506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7706" h="304800">
                <a:moveTo>
                  <a:pt x="0" y="240506"/>
                </a:moveTo>
                <a:cubicBezTo>
                  <a:pt x="794" y="174625"/>
                  <a:pt x="1587" y="108743"/>
                  <a:pt x="2381" y="42862"/>
                </a:cubicBezTo>
                <a:lnTo>
                  <a:pt x="42863" y="9525"/>
                </a:lnTo>
                <a:lnTo>
                  <a:pt x="221456" y="19050"/>
                </a:lnTo>
                <a:lnTo>
                  <a:pt x="411956" y="16668"/>
                </a:lnTo>
                <a:lnTo>
                  <a:pt x="611981" y="0"/>
                </a:lnTo>
                <a:lnTo>
                  <a:pt x="692944" y="102393"/>
                </a:lnTo>
                <a:lnTo>
                  <a:pt x="697706" y="195262"/>
                </a:lnTo>
                <a:lnTo>
                  <a:pt x="626269" y="304800"/>
                </a:lnTo>
                <a:lnTo>
                  <a:pt x="516731" y="295275"/>
                </a:lnTo>
                <a:lnTo>
                  <a:pt x="473869" y="290512"/>
                </a:lnTo>
                <a:lnTo>
                  <a:pt x="233363" y="295275"/>
                </a:lnTo>
                <a:lnTo>
                  <a:pt x="71438" y="302418"/>
                </a:lnTo>
                <a:lnTo>
                  <a:pt x="0" y="240506"/>
                </a:lnTo>
                <a:close/>
              </a:path>
            </a:pathLst>
          </a:custGeom>
          <a:solidFill>
            <a:srgbClr val="C00000">
              <a:alpha val="70000"/>
            </a:srgb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500" dirty="0">
                <a:solidFill>
                  <a:schemeClr val="bg1"/>
                </a:solidFill>
              </a:rPr>
              <a:t>Neubau 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Regen-Rückhalte Becken</a:t>
            </a:r>
          </a:p>
          <a:p>
            <a:r>
              <a:rPr lang="de-DE" sz="600" b="1" dirty="0">
                <a:solidFill>
                  <a:schemeClr val="bg1"/>
                </a:solidFill>
              </a:rPr>
              <a:t>2025-2027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3933284" y="962867"/>
            <a:ext cx="3653988" cy="692104"/>
            <a:chOff x="3933284" y="962867"/>
            <a:chExt cx="3653988" cy="692104"/>
          </a:xfrm>
        </p:grpSpPr>
        <p:cxnSp>
          <p:nvCxnSpPr>
            <p:cNvPr id="71" name="Gerader Verbinder 70"/>
            <p:cNvCxnSpPr/>
            <p:nvPr/>
          </p:nvCxnSpPr>
          <p:spPr>
            <a:xfrm flipV="1">
              <a:off x="6039659" y="973062"/>
              <a:ext cx="1397072" cy="6710"/>
            </a:xfrm>
            <a:prstGeom prst="line">
              <a:avLst/>
            </a:prstGeom>
            <a:ln>
              <a:solidFill>
                <a:srgbClr val="4F81BD">
                  <a:alpha val="8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uppieren 71"/>
            <p:cNvGrpSpPr/>
            <p:nvPr/>
          </p:nvGrpSpPr>
          <p:grpSpPr>
            <a:xfrm>
              <a:off x="3933284" y="962867"/>
              <a:ext cx="3653988" cy="692104"/>
              <a:chOff x="3885572" y="962867"/>
              <a:chExt cx="3653988" cy="692104"/>
            </a:xfrm>
          </p:grpSpPr>
          <p:cxnSp>
            <p:nvCxnSpPr>
              <p:cNvPr id="73" name="Gerader Verbinder 72"/>
              <p:cNvCxnSpPr/>
              <p:nvPr/>
            </p:nvCxnSpPr>
            <p:spPr>
              <a:xfrm flipV="1">
                <a:off x="3886199" y="1283762"/>
                <a:ext cx="0" cy="371209"/>
              </a:xfrm>
              <a:prstGeom prst="line">
                <a:avLst/>
              </a:prstGeom>
              <a:ln>
                <a:solidFill>
                  <a:srgbClr val="4F81BD">
                    <a:alpha val="8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/>
              <p:cNvCxnSpPr/>
              <p:nvPr/>
            </p:nvCxnSpPr>
            <p:spPr>
              <a:xfrm flipV="1">
                <a:off x="3885572" y="979772"/>
                <a:ext cx="2106375" cy="312454"/>
              </a:xfrm>
              <a:prstGeom prst="line">
                <a:avLst/>
              </a:prstGeom>
              <a:ln>
                <a:solidFill>
                  <a:srgbClr val="4F81BD">
                    <a:alpha val="8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hteck 74"/>
              <p:cNvSpPr/>
              <p:nvPr/>
            </p:nvSpPr>
            <p:spPr>
              <a:xfrm>
                <a:off x="6834711" y="962867"/>
                <a:ext cx="704849" cy="1348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de-DE" sz="500" dirty="0">
                    <a:solidFill>
                      <a:schemeClr val="accent1"/>
                    </a:solidFill>
                  </a:rPr>
                  <a:t>Heiztrasse FAIR</a:t>
                </a: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7024304" y="1776413"/>
            <a:ext cx="504031" cy="338137"/>
            <a:chOff x="7024304" y="1776413"/>
            <a:chExt cx="504031" cy="338137"/>
          </a:xfrm>
        </p:grpSpPr>
        <p:sp>
          <p:nvSpPr>
            <p:cNvPr id="77" name="Freihandform 76"/>
            <p:cNvSpPr/>
            <p:nvPr/>
          </p:nvSpPr>
          <p:spPr>
            <a:xfrm>
              <a:off x="7048587" y="1776413"/>
              <a:ext cx="388144" cy="338137"/>
            </a:xfrm>
            <a:custGeom>
              <a:avLst/>
              <a:gdLst>
                <a:gd name="connsiteX0" fmla="*/ 0 w 388144"/>
                <a:gd name="connsiteY0" fmla="*/ 0 h 338137"/>
                <a:gd name="connsiteX1" fmla="*/ 80963 w 388144"/>
                <a:gd name="connsiteY1" fmla="*/ 116681 h 338137"/>
                <a:gd name="connsiteX2" fmla="*/ 157163 w 388144"/>
                <a:gd name="connsiteY2" fmla="*/ 176212 h 338137"/>
                <a:gd name="connsiteX3" fmla="*/ 233363 w 388144"/>
                <a:gd name="connsiteY3" fmla="*/ 207168 h 338137"/>
                <a:gd name="connsiteX4" fmla="*/ 297656 w 388144"/>
                <a:gd name="connsiteY4" fmla="*/ 219075 h 338137"/>
                <a:gd name="connsiteX5" fmla="*/ 385763 w 388144"/>
                <a:gd name="connsiteY5" fmla="*/ 216693 h 338137"/>
                <a:gd name="connsiteX6" fmla="*/ 388144 w 388144"/>
                <a:gd name="connsiteY6" fmla="*/ 338137 h 338137"/>
                <a:gd name="connsiteX7" fmla="*/ 280988 w 388144"/>
                <a:gd name="connsiteY7" fmla="*/ 338137 h 338137"/>
                <a:gd name="connsiteX8" fmla="*/ 180975 w 388144"/>
                <a:gd name="connsiteY8" fmla="*/ 326231 h 338137"/>
                <a:gd name="connsiteX9" fmla="*/ 97631 w 388144"/>
                <a:gd name="connsiteY9" fmla="*/ 295275 h 338137"/>
                <a:gd name="connsiteX10" fmla="*/ 4763 w 388144"/>
                <a:gd name="connsiteY10" fmla="*/ 235743 h 338137"/>
                <a:gd name="connsiteX11" fmla="*/ 0 w 388144"/>
                <a:gd name="connsiteY11" fmla="*/ 0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144" h="338137">
                  <a:moveTo>
                    <a:pt x="0" y="0"/>
                  </a:moveTo>
                  <a:lnTo>
                    <a:pt x="80963" y="116681"/>
                  </a:lnTo>
                  <a:lnTo>
                    <a:pt x="157163" y="176212"/>
                  </a:lnTo>
                  <a:lnTo>
                    <a:pt x="233363" y="207168"/>
                  </a:lnTo>
                  <a:lnTo>
                    <a:pt x="297656" y="219075"/>
                  </a:lnTo>
                  <a:lnTo>
                    <a:pt x="385763" y="216693"/>
                  </a:lnTo>
                  <a:cubicBezTo>
                    <a:pt x="386557" y="257174"/>
                    <a:pt x="387350" y="297656"/>
                    <a:pt x="388144" y="338137"/>
                  </a:cubicBezTo>
                  <a:lnTo>
                    <a:pt x="280988" y="338137"/>
                  </a:lnTo>
                  <a:lnTo>
                    <a:pt x="180975" y="326231"/>
                  </a:lnTo>
                  <a:lnTo>
                    <a:pt x="97631" y="295275"/>
                  </a:lnTo>
                  <a:lnTo>
                    <a:pt x="4763" y="235743"/>
                  </a:lnTo>
                  <a:cubicBezTo>
                    <a:pt x="6350" y="157956"/>
                    <a:pt x="7938" y="8016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500" dirty="0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7024304" y="1810029"/>
              <a:ext cx="504031" cy="1348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de-DE" sz="500" dirty="0">
                  <a:solidFill>
                    <a:schemeClr val="accent1"/>
                  </a:solidFill>
                </a:rPr>
                <a:t>Anbindung </a:t>
              </a:r>
            </a:p>
            <a:p>
              <a:pPr algn="r"/>
              <a:r>
                <a:rPr lang="de-DE" sz="500" dirty="0">
                  <a:solidFill>
                    <a:schemeClr val="accent1"/>
                  </a:solidFill>
                </a:rPr>
                <a:t>FAIR</a:t>
              </a:r>
            </a:p>
          </p:txBody>
        </p:sp>
      </p:grpSp>
      <p:sp>
        <p:nvSpPr>
          <p:cNvPr id="2" name="Freihandform 1"/>
          <p:cNvSpPr/>
          <p:nvPr/>
        </p:nvSpPr>
        <p:spPr>
          <a:xfrm>
            <a:off x="4053903" y="3509010"/>
            <a:ext cx="433936" cy="702945"/>
          </a:xfrm>
          <a:custGeom>
            <a:avLst/>
            <a:gdLst>
              <a:gd name="connsiteX0" fmla="*/ 441960 w 441960"/>
              <a:gd name="connsiteY0" fmla="*/ 0 h 702945"/>
              <a:gd name="connsiteX1" fmla="*/ 270510 w 441960"/>
              <a:gd name="connsiteY1" fmla="*/ 0 h 702945"/>
              <a:gd name="connsiteX2" fmla="*/ 270510 w 441960"/>
              <a:gd name="connsiteY2" fmla="*/ 264795 h 702945"/>
              <a:gd name="connsiteX3" fmla="*/ 0 w 441960"/>
              <a:gd name="connsiteY3" fmla="*/ 264795 h 702945"/>
              <a:gd name="connsiteX4" fmla="*/ 0 w 441960"/>
              <a:gd name="connsiteY4" fmla="*/ 619125 h 702945"/>
              <a:gd name="connsiteX5" fmla="*/ 264795 w 441960"/>
              <a:gd name="connsiteY5" fmla="*/ 619125 h 702945"/>
              <a:gd name="connsiteX6" fmla="*/ 264795 w 441960"/>
              <a:gd name="connsiteY6" fmla="*/ 702945 h 702945"/>
              <a:gd name="connsiteX7" fmla="*/ 436245 w 441960"/>
              <a:gd name="connsiteY7" fmla="*/ 702945 h 702945"/>
              <a:gd name="connsiteX8" fmla="*/ 441960 w 441960"/>
              <a:gd name="connsiteY8" fmla="*/ 0 h 702945"/>
              <a:gd name="connsiteX0" fmla="*/ 441960 w 441960"/>
              <a:gd name="connsiteY0" fmla="*/ 0 h 702945"/>
              <a:gd name="connsiteX1" fmla="*/ 270510 w 441960"/>
              <a:gd name="connsiteY1" fmla="*/ 0 h 702945"/>
              <a:gd name="connsiteX2" fmla="*/ 270510 w 441960"/>
              <a:gd name="connsiteY2" fmla="*/ 264795 h 702945"/>
              <a:gd name="connsiteX3" fmla="*/ 0 w 441960"/>
              <a:gd name="connsiteY3" fmla="*/ 264795 h 702945"/>
              <a:gd name="connsiteX4" fmla="*/ 0 w 441960"/>
              <a:gd name="connsiteY4" fmla="*/ 619125 h 702945"/>
              <a:gd name="connsiteX5" fmla="*/ 264795 w 441960"/>
              <a:gd name="connsiteY5" fmla="*/ 611505 h 702945"/>
              <a:gd name="connsiteX6" fmla="*/ 264795 w 441960"/>
              <a:gd name="connsiteY6" fmla="*/ 702945 h 702945"/>
              <a:gd name="connsiteX7" fmla="*/ 436245 w 441960"/>
              <a:gd name="connsiteY7" fmla="*/ 702945 h 702945"/>
              <a:gd name="connsiteX8" fmla="*/ 441960 w 441960"/>
              <a:gd name="connsiteY8" fmla="*/ 0 h 702945"/>
              <a:gd name="connsiteX0" fmla="*/ 441960 w 441960"/>
              <a:gd name="connsiteY0" fmla="*/ 0 h 702945"/>
              <a:gd name="connsiteX1" fmla="*/ 270510 w 441960"/>
              <a:gd name="connsiteY1" fmla="*/ 0 h 702945"/>
              <a:gd name="connsiteX2" fmla="*/ 270510 w 441960"/>
              <a:gd name="connsiteY2" fmla="*/ 264795 h 702945"/>
              <a:gd name="connsiteX3" fmla="*/ 0 w 441960"/>
              <a:gd name="connsiteY3" fmla="*/ 264795 h 702945"/>
              <a:gd name="connsiteX4" fmla="*/ 1905 w 441960"/>
              <a:gd name="connsiteY4" fmla="*/ 613410 h 702945"/>
              <a:gd name="connsiteX5" fmla="*/ 264795 w 441960"/>
              <a:gd name="connsiteY5" fmla="*/ 611505 h 702945"/>
              <a:gd name="connsiteX6" fmla="*/ 264795 w 441960"/>
              <a:gd name="connsiteY6" fmla="*/ 702945 h 702945"/>
              <a:gd name="connsiteX7" fmla="*/ 436245 w 441960"/>
              <a:gd name="connsiteY7" fmla="*/ 702945 h 702945"/>
              <a:gd name="connsiteX8" fmla="*/ 441960 w 441960"/>
              <a:gd name="connsiteY8" fmla="*/ 0 h 702945"/>
              <a:gd name="connsiteX0" fmla="*/ 441960 w 444042"/>
              <a:gd name="connsiteY0" fmla="*/ 0 h 702945"/>
              <a:gd name="connsiteX1" fmla="*/ 270510 w 444042"/>
              <a:gd name="connsiteY1" fmla="*/ 0 h 702945"/>
              <a:gd name="connsiteX2" fmla="*/ 270510 w 444042"/>
              <a:gd name="connsiteY2" fmla="*/ 264795 h 702945"/>
              <a:gd name="connsiteX3" fmla="*/ 0 w 444042"/>
              <a:gd name="connsiteY3" fmla="*/ 264795 h 702945"/>
              <a:gd name="connsiteX4" fmla="*/ 1905 w 444042"/>
              <a:gd name="connsiteY4" fmla="*/ 613410 h 702945"/>
              <a:gd name="connsiteX5" fmla="*/ 264795 w 444042"/>
              <a:gd name="connsiteY5" fmla="*/ 611505 h 702945"/>
              <a:gd name="connsiteX6" fmla="*/ 264795 w 444042"/>
              <a:gd name="connsiteY6" fmla="*/ 702945 h 702945"/>
              <a:gd name="connsiteX7" fmla="*/ 444042 w 444042"/>
              <a:gd name="connsiteY7" fmla="*/ 702945 h 702945"/>
              <a:gd name="connsiteX8" fmla="*/ 441960 w 444042"/>
              <a:gd name="connsiteY8" fmla="*/ 0 h 7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042" h="702945">
                <a:moveTo>
                  <a:pt x="441960" y="0"/>
                </a:moveTo>
                <a:lnTo>
                  <a:pt x="270510" y="0"/>
                </a:lnTo>
                <a:lnTo>
                  <a:pt x="270510" y="264795"/>
                </a:lnTo>
                <a:lnTo>
                  <a:pt x="0" y="264795"/>
                </a:lnTo>
                <a:lnTo>
                  <a:pt x="1905" y="613410"/>
                </a:lnTo>
                <a:lnTo>
                  <a:pt x="264795" y="611505"/>
                </a:lnTo>
                <a:lnTo>
                  <a:pt x="264795" y="702945"/>
                </a:lnTo>
                <a:lnTo>
                  <a:pt x="444042" y="702945"/>
                </a:lnTo>
                <a:lnTo>
                  <a:pt x="441960" y="0"/>
                </a:lnTo>
                <a:close/>
              </a:path>
            </a:pathLst>
          </a:custGeom>
          <a:solidFill>
            <a:srgbClr val="D6D633">
              <a:alpha val="80000"/>
            </a:srgbClr>
          </a:solidFill>
          <a:ln w="9525">
            <a:solidFill>
              <a:srgbClr val="F62A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500" dirty="0">
              <a:solidFill>
                <a:schemeClr val="tx1"/>
              </a:solidFill>
            </a:endParaRPr>
          </a:p>
          <a:p>
            <a:endParaRPr lang="de-DE" sz="500" dirty="0">
              <a:solidFill>
                <a:schemeClr val="tx1"/>
              </a:solidFill>
            </a:endParaRPr>
          </a:p>
          <a:p>
            <a:r>
              <a:rPr lang="de-DE" sz="400" dirty="0">
                <a:solidFill>
                  <a:schemeClr val="tx1"/>
                </a:solidFill>
              </a:rPr>
              <a:t>Baurechtliche </a:t>
            </a:r>
          </a:p>
          <a:p>
            <a:r>
              <a:rPr lang="de-DE" sz="400" dirty="0">
                <a:solidFill>
                  <a:schemeClr val="tx1"/>
                </a:solidFill>
              </a:rPr>
              <a:t>Instandsetzung</a:t>
            </a:r>
            <a:r>
              <a:rPr lang="de-DE" sz="500" dirty="0">
                <a:solidFill>
                  <a:schemeClr val="tx1"/>
                </a:solidFill>
              </a:rPr>
              <a:t>     Sanierung</a:t>
            </a:r>
          </a:p>
          <a:p>
            <a:r>
              <a:rPr lang="de-DE" sz="600" b="1" dirty="0">
                <a:solidFill>
                  <a:schemeClr val="tx1"/>
                </a:solidFill>
              </a:rPr>
              <a:t>SB1</a:t>
            </a:r>
          </a:p>
        </p:txBody>
      </p:sp>
      <p:sp>
        <p:nvSpPr>
          <p:cNvPr id="3" name="Freihandform 2"/>
          <p:cNvSpPr/>
          <p:nvPr/>
        </p:nvSpPr>
        <p:spPr>
          <a:xfrm>
            <a:off x="6014205" y="1553452"/>
            <a:ext cx="1294228" cy="2914826"/>
          </a:xfrm>
          <a:custGeom>
            <a:avLst/>
            <a:gdLst>
              <a:gd name="connsiteX0" fmla="*/ 1015688 w 1294228"/>
              <a:gd name="connsiteY0" fmla="*/ 0 h 2914826"/>
              <a:gd name="connsiteX1" fmla="*/ 618979 w 1294228"/>
              <a:gd name="connsiteY1" fmla="*/ 0 h 2914826"/>
              <a:gd name="connsiteX2" fmla="*/ 618979 w 1294228"/>
              <a:gd name="connsiteY2" fmla="*/ 59085 h 2914826"/>
              <a:gd name="connsiteX3" fmla="*/ 644301 w 1294228"/>
              <a:gd name="connsiteY3" fmla="*/ 59085 h 2914826"/>
              <a:gd name="connsiteX4" fmla="*/ 644301 w 1294228"/>
              <a:gd name="connsiteY4" fmla="*/ 84406 h 2914826"/>
              <a:gd name="connsiteX5" fmla="*/ 675250 w 1294228"/>
              <a:gd name="connsiteY5" fmla="*/ 84406 h 2914826"/>
              <a:gd name="connsiteX6" fmla="*/ 675250 w 1294228"/>
              <a:gd name="connsiteY6" fmla="*/ 908773 h 2914826"/>
              <a:gd name="connsiteX7" fmla="*/ 230711 w 1294228"/>
              <a:gd name="connsiteY7" fmla="*/ 908773 h 2914826"/>
              <a:gd name="connsiteX8" fmla="*/ 230711 w 1294228"/>
              <a:gd name="connsiteY8" fmla="*/ 1018501 h 2914826"/>
              <a:gd name="connsiteX9" fmla="*/ 0 w 1294228"/>
              <a:gd name="connsiteY9" fmla="*/ 1018501 h 2914826"/>
              <a:gd name="connsiteX10" fmla="*/ 0 w 1294228"/>
              <a:gd name="connsiteY10" fmla="*/ 1280160 h 2914826"/>
              <a:gd name="connsiteX11" fmla="*/ 92847 w 1294228"/>
              <a:gd name="connsiteY11" fmla="*/ 1280160 h 2914826"/>
              <a:gd name="connsiteX12" fmla="*/ 92847 w 1294228"/>
              <a:gd name="connsiteY12" fmla="*/ 1302669 h 2914826"/>
              <a:gd name="connsiteX13" fmla="*/ 239151 w 1294228"/>
              <a:gd name="connsiteY13" fmla="*/ 1302669 h 2914826"/>
              <a:gd name="connsiteX14" fmla="*/ 239151 w 1294228"/>
              <a:gd name="connsiteY14" fmla="*/ 1859749 h 2914826"/>
              <a:gd name="connsiteX15" fmla="*/ 678063 w 1294228"/>
              <a:gd name="connsiteY15" fmla="*/ 1859749 h 2914826"/>
              <a:gd name="connsiteX16" fmla="*/ 678063 w 1294228"/>
              <a:gd name="connsiteY16" fmla="*/ 2914826 h 2914826"/>
              <a:gd name="connsiteX17" fmla="*/ 1294228 w 1294228"/>
              <a:gd name="connsiteY17" fmla="*/ 2914826 h 2914826"/>
              <a:gd name="connsiteX18" fmla="*/ 1294228 w 1294228"/>
              <a:gd name="connsiteY18" fmla="*/ 1764089 h 2914826"/>
              <a:gd name="connsiteX19" fmla="*/ 1198568 w 1294228"/>
              <a:gd name="connsiteY19" fmla="*/ 1764089 h 2914826"/>
              <a:gd name="connsiteX20" fmla="*/ 1198568 w 1294228"/>
              <a:gd name="connsiteY20" fmla="*/ 1676869 h 2914826"/>
              <a:gd name="connsiteX21" fmla="*/ 1108535 w 1294228"/>
              <a:gd name="connsiteY21" fmla="*/ 1676869 h 2914826"/>
              <a:gd name="connsiteX22" fmla="*/ 1108535 w 1294228"/>
              <a:gd name="connsiteY22" fmla="*/ 1074772 h 2914826"/>
              <a:gd name="connsiteX23" fmla="*/ 1153551 w 1294228"/>
              <a:gd name="connsiteY23" fmla="*/ 1074772 h 2914826"/>
              <a:gd name="connsiteX24" fmla="*/ 1153551 w 1294228"/>
              <a:gd name="connsiteY24" fmla="*/ 998806 h 2914826"/>
              <a:gd name="connsiteX25" fmla="*/ 1116975 w 1294228"/>
              <a:gd name="connsiteY25" fmla="*/ 998806 h 2914826"/>
              <a:gd name="connsiteX26" fmla="*/ 1116975 w 1294228"/>
              <a:gd name="connsiteY26" fmla="*/ 894706 h 2914826"/>
              <a:gd name="connsiteX27" fmla="*/ 1018501 w 1294228"/>
              <a:gd name="connsiteY27" fmla="*/ 894706 h 2914826"/>
              <a:gd name="connsiteX28" fmla="*/ 1015688 w 1294228"/>
              <a:gd name="connsiteY28" fmla="*/ 0 h 2914826"/>
              <a:gd name="connsiteX0" fmla="*/ 1015688 w 1294228"/>
              <a:gd name="connsiteY0" fmla="*/ 0 h 2914826"/>
              <a:gd name="connsiteX1" fmla="*/ 618979 w 1294228"/>
              <a:gd name="connsiteY1" fmla="*/ 0 h 2914826"/>
              <a:gd name="connsiteX2" fmla="*/ 618979 w 1294228"/>
              <a:gd name="connsiteY2" fmla="*/ 59085 h 2914826"/>
              <a:gd name="connsiteX3" fmla="*/ 644301 w 1294228"/>
              <a:gd name="connsiteY3" fmla="*/ 59085 h 2914826"/>
              <a:gd name="connsiteX4" fmla="*/ 644301 w 1294228"/>
              <a:gd name="connsiteY4" fmla="*/ 84406 h 2914826"/>
              <a:gd name="connsiteX5" fmla="*/ 675250 w 1294228"/>
              <a:gd name="connsiteY5" fmla="*/ 84406 h 2914826"/>
              <a:gd name="connsiteX6" fmla="*/ 675250 w 1294228"/>
              <a:gd name="connsiteY6" fmla="*/ 908773 h 2914826"/>
              <a:gd name="connsiteX7" fmla="*/ 230711 w 1294228"/>
              <a:gd name="connsiteY7" fmla="*/ 908773 h 2914826"/>
              <a:gd name="connsiteX8" fmla="*/ 230711 w 1294228"/>
              <a:gd name="connsiteY8" fmla="*/ 1018501 h 2914826"/>
              <a:gd name="connsiteX9" fmla="*/ 0 w 1294228"/>
              <a:gd name="connsiteY9" fmla="*/ 1018501 h 2914826"/>
              <a:gd name="connsiteX10" fmla="*/ 0 w 1294228"/>
              <a:gd name="connsiteY10" fmla="*/ 1280160 h 2914826"/>
              <a:gd name="connsiteX11" fmla="*/ 92847 w 1294228"/>
              <a:gd name="connsiteY11" fmla="*/ 1280160 h 2914826"/>
              <a:gd name="connsiteX12" fmla="*/ 92847 w 1294228"/>
              <a:gd name="connsiteY12" fmla="*/ 1302669 h 2914826"/>
              <a:gd name="connsiteX13" fmla="*/ 233436 w 1294228"/>
              <a:gd name="connsiteY13" fmla="*/ 1296954 h 2914826"/>
              <a:gd name="connsiteX14" fmla="*/ 239151 w 1294228"/>
              <a:gd name="connsiteY14" fmla="*/ 1859749 h 2914826"/>
              <a:gd name="connsiteX15" fmla="*/ 678063 w 1294228"/>
              <a:gd name="connsiteY15" fmla="*/ 1859749 h 2914826"/>
              <a:gd name="connsiteX16" fmla="*/ 678063 w 1294228"/>
              <a:gd name="connsiteY16" fmla="*/ 2914826 h 2914826"/>
              <a:gd name="connsiteX17" fmla="*/ 1294228 w 1294228"/>
              <a:gd name="connsiteY17" fmla="*/ 2914826 h 2914826"/>
              <a:gd name="connsiteX18" fmla="*/ 1294228 w 1294228"/>
              <a:gd name="connsiteY18" fmla="*/ 1764089 h 2914826"/>
              <a:gd name="connsiteX19" fmla="*/ 1198568 w 1294228"/>
              <a:gd name="connsiteY19" fmla="*/ 1764089 h 2914826"/>
              <a:gd name="connsiteX20" fmla="*/ 1198568 w 1294228"/>
              <a:gd name="connsiteY20" fmla="*/ 1676869 h 2914826"/>
              <a:gd name="connsiteX21" fmla="*/ 1108535 w 1294228"/>
              <a:gd name="connsiteY21" fmla="*/ 1676869 h 2914826"/>
              <a:gd name="connsiteX22" fmla="*/ 1108535 w 1294228"/>
              <a:gd name="connsiteY22" fmla="*/ 1074772 h 2914826"/>
              <a:gd name="connsiteX23" fmla="*/ 1153551 w 1294228"/>
              <a:gd name="connsiteY23" fmla="*/ 1074772 h 2914826"/>
              <a:gd name="connsiteX24" fmla="*/ 1153551 w 1294228"/>
              <a:gd name="connsiteY24" fmla="*/ 998806 h 2914826"/>
              <a:gd name="connsiteX25" fmla="*/ 1116975 w 1294228"/>
              <a:gd name="connsiteY25" fmla="*/ 998806 h 2914826"/>
              <a:gd name="connsiteX26" fmla="*/ 1116975 w 1294228"/>
              <a:gd name="connsiteY26" fmla="*/ 894706 h 2914826"/>
              <a:gd name="connsiteX27" fmla="*/ 1018501 w 1294228"/>
              <a:gd name="connsiteY27" fmla="*/ 894706 h 2914826"/>
              <a:gd name="connsiteX28" fmla="*/ 1015688 w 1294228"/>
              <a:gd name="connsiteY28" fmla="*/ 0 h 2914826"/>
              <a:gd name="connsiteX0" fmla="*/ 1015688 w 1294228"/>
              <a:gd name="connsiteY0" fmla="*/ 0 h 2914826"/>
              <a:gd name="connsiteX1" fmla="*/ 618979 w 1294228"/>
              <a:gd name="connsiteY1" fmla="*/ 0 h 2914826"/>
              <a:gd name="connsiteX2" fmla="*/ 618979 w 1294228"/>
              <a:gd name="connsiteY2" fmla="*/ 59085 h 2914826"/>
              <a:gd name="connsiteX3" fmla="*/ 644301 w 1294228"/>
              <a:gd name="connsiteY3" fmla="*/ 59085 h 2914826"/>
              <a:gd name="connsiteX4" fmla="*/ 644301 w 1294228"/>
              <a:gd name="connsiteY4" fmla="*/ 84406 h 2914826"/>
              <a:gd name="connsiteX5" fmla="*/ 675250 w 1294228"/>
              <a:gd name="connsiteY5" fmla="*/ 84406 h 2914826"/>
              <a:gd name="connsiteX6" fmla="*/ 675250 w 1294228"/>
              <a:gd name="connsiteY6" fmla="*/ 908773 h 2914826"/>
              <a:gd name="connsiteX7" fmla="*/ 230711 w 1294228"/>
              <a:gd name="connsiteY7" fmla="*/ 908773 h 2914826"/>
              <a:gd name="connsiteX8" fmla="*/ 230711 w 1294228"/>
              <a:gd name="connsiteY8" fmla="*/ 1018501 h 2914826"/>
              <a:gd name="connsiteX9" fmla="*/ 0 w 1294228"/>
              <a:gd name="connsiteY9" fmla="*/ 1018501 h 2914826"/>
              <a:gd name="connsiteX10" fmla="*/ 0 w 1294228"/>
              <a:gd name="connsiteY10" fmla="*/ 1280160 h 2914826"/>
              <a:gd name="connsiteX11" fmla="*/ 92847 w 1294228"/>
              <a:gd name="connsiteY11" fmla="*/ 1280160 h 2914826"/>
              <a:gd name="connsiteX12" fmla="*/ 92847 w 1294228"/>
              <a:gd name="connsiteY12" fmla="*/ 1302669 h 2914826"/>
              <a:gd name="connsiteX13" fmla="*/ 233436 w 1294228"/>
              <a:gd name="connsiteY13" fmla="*/ 1296954 h 2914826"/>
              <a:gd name="connsiteX14" fmla="*/ 227721 w 1294228"/>
              <a:gd name="connsiteY14" fmla="*/ 1859749 h 2914826"/>
              <a:gd name="connsiteX15" fmla="*/ 678063 w 1294228"/>
              <a:gd name="connsiteY15" fmla="*/ 1859749 h 2914826"/>
              <a:gd name="connsiteX16" fmla="*/ 678063 w 1294228"/>
              <a:gd name="connsiteY16" fmla="*/ 2914826 h 2914826"/>
              <a:gd name="connsiteX17" fmla="*/ 1294228 w 1294228"/>
              <a:gd name="connsiteY17" fmla="*/ 2914826 h 2914826"/>
              <a:gd name="connsiteX18" fmla="*/ 1294228 w 1294228"/>
              <a:gd name="connsiteY18" fmla="*/ 1764089 h 2914826"/>
              <a:gd name="connsiteX19" fmla="*/ 1198568 w 1294228"/>
              <a:gd name="connsiteY19" fmla="*/ 1764089 h 2914826"/>
              <a:gd name="connsiteX20" fmla="*/ 1198568 w 1294228"/>
              <a:gd name="connsiteY20" fmla="*/ 1676869 h 2914826"/>
              <a:gd name="connsiteX21" fmla="*/ 1108535 w 1294228"/>
              <a:gd name="connsiteY21" fmla="*/ 1676869 h 2914826"/>
              <a:gd name="connsiteX22" fmla="*/ 1108535 w 1294228"/>
              <a:gd name="connsiteY22" fmla="*/ 1074772 h 2914826"/>
              <a:gd name="connsiteX23" fmla="*/ 1153551 w 1294228"/>
              <a:gd name="connsiteY23" fmla="*/ 1074772 h 2914826"/>
              <a:gd name="connsiteX24" fmla="*/ 1153551 w 1294228"/>
              <a:gd name="connsiteY24" fmla="*/ 998806 h 2914826"/>
              <a:gd name="connsiteX25" fmla="*/ 1116975 w 1294228"/>
              <a:gd name="connsiteY25" fmla="*/ 998806 h 2914826"/>
              <a:gd name="connsiteX26" fmla="*/ 1116975 w 1294228"/>
              <a:gd name="connsiteY26" fmla="*/ 894706 h 2914826"/>
              <a:gd name="connsiteX27" fmla="*/ 1018501 w 1294228"/>
              <a:gd name="connsiteY27" fmla="*/ 894706 h 2914826"/>
              <a:gd name="connsiteX28" fmla="*/ 1015688 w 1294228"/>
              <a:gd name="connsiteY28" fmla="*/ 0 h 2914826"/>
              <a:gd name="connsiteX0" fmla="*/ 1015688 w 1294228"/>
              <a:gd name="connsiteY0" fmla="*/ 0 h 2914826"/>
              <a:gd name="connsiteX1" fmla="*/ 618979 w 1294228"/>
              <a:gd name="connsiteY1" fmla="*/ 0 h 2914826"/>
              <a:gd name="connsiteX2" fmla="*/ 618979 w 1294228"/>
              <a:gd name="connsiteY2" fmla="*/ 59085 h 2914826"/>
              <a:gd name="connsiteX3" fmla="*/ 644301 w 1294228"/>
              <a:gd name="connsiteY3" fmla="*/ 59085 h 2914826"/>
              <a:gd name="connsiteX4" fmla="*/ 644301 w 1294228"/>
              <a:gd name="connsiteY4" fmla="*/ 84406 h 2914826"/>
              <a:gd name="connsiteX5" fmla="*/ 675250 w 1294228"/>
              <a:gd name="connsiteY5" fmla="*/ 84406 h 2914826"/>
              <a:gd name="connsiteX6" fmla="*/ 675250 w 1294228"/>
              <a:gd name="connsiteY6" fmla="*/ 908773 h 2914826"/>
              <a:gd name="connsiteX7" fmla="*/ 230711 w 1294228"/>
              <a:gd name="connsiteY7" fmla="*/ 908773 h 2914826"/>
              <a:gd name="connsiteX8" fmla="*/ 230711 w 1294228"/>
              <a:gd name="connsiteY8" fmla="*/ 1018501 h 2914826"/>
              <a:gd name="connsiteX9" fmla="*/ 0 w 1294228"/>
              <a:gd name="connsiteY9" fmla="*/ 1018501 h 2914826"/>
              <a:gd name="connsiteX10" fmla="*/ 0 w 1294228"/>
              <a:gd name="connsiteY10" fmla="*/ 1280160 h 2914826"/>
              <a:gd name="connsiteX11" fmla="*/ 92847 w 1294228"/>
              <a:gd name="connsiteY11" fmla="*/ 1280160 h 2914826"/>
              <a:gd name="connsiteX12" fmla="*/ 92847 w 1294228"/>
              <a:gd name="connsiteY12" fmla="*/ 1302669 h 2914826"/>
              <a:gd name="connsiteX13" fmla="*/ 231531 w 1294228"/>
              <a:gd name="connsiteY13" fmla="*/ 1306479 h 2914826"/>
              <a:gd name="connsiteX14" fmla="*/ 227721 w 1294228"/>
              <a:gd name="connsiteY14" fmla="*/ 1859749 h 2914826"/>
              <a:gd name="connsiteX15" fmla="*/ 678063 w 1294228"/>
              <a:gd name="connsiteY15" fmla="*/ 1859749 h 2914826"/>
              <a:gd name="connsiteX16" fmla="*/ 678063 w 1294228"/>
              <a:gd name="connsiteY16" fmla="*/ 2914826 h 2914826"/>
              <a:gd name="connsiteX17" fmla="*/ 1294228 w 1294228"/>
              <a:gd name="connsiteY17" fmla="*/ 2914826 h 2914826"/>
              <a:gd name="connsiteX18" fmla="*/ 1294228 w 1294228"/>
              <a:gd name="connsiteY18" fmla="*/ 1764089 h 2914826"/>
              <a:gd name="connsiteX19" fmla="*/ 1198568 w 1294228"/>
              <a:gd name="connsiteY19" fmla="*/ 1764089 h 2914826"/>
              <a:gd name="connsiteX20" fmla="*/ 1198568 w 1294228"/>
              <a:gd name="connsiteY20" fmla="*/ 1676869 h 2914826"/>
              <a:gd name="connsiteX21" fmla="*/ 1108535 w 1294228"/>
              <a:gd name="connsiteY21" fmla="*/ 1676869 h 2914826"/>
              <a:gd name="connsiteX22" fmla="*/ 1108535 w 1294228"/>
              <a:gd name="connsiteY22" fmla="*/ 1074772 h 2914826"/>
              <a:gd name="connsiteX23" fmla="*/ 1153551 w 1294228"/>
              <a:gd name="connsiteY23" fmla="*/ 1074772 h 2914826"/>
              <a:gd name="connsiteX24" fmla="*/ 1153551 w 1294228"/>
              <a:gd name="connsiteY24" fmla="*/ 998806 h 2914826"/>
              <a:gd name="connsiteX25" fmla="*/ 1116975 w 1294228"/>
              <a:gd name="connsiteY25" fmla="*/ 998806 h 2914826"/>
              <a:gd name="connsiteX26" fmla="*/ 1116975 w 1294228"/>
              <a:gd name="connsiteY26" fmla="*/ 894706 h 2914826"/>
              <a:gd name="connsiteX27" fmla="*/ 1018501 w 1294228"/>
              <a:gd name="connsiteY27" fmla="*/ 894706 h 2914826"/>
              <a:gd name="connsiteX28" fmla="*/ 1015688 w 1294228"/>
              <a:gd name="connsiteY28" fmla="*/ 0 h 291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4228" h="2914826">
                <a:moveTo>
                  <a:pt x="1015688" y="0"/>
                </a:moveTo>
                <a:lnTo>
                  <a:pt x="618979" y="0"/>
                </a:lnTo>
                <a:lnTo>
                  <a:pt x="618979" y="59085"/>
                </a:lnTo>
                <a:lnTo>
                  <a:pt x="644301" y="59085"/>
                </a:lnTo>
                <a:lnTo>
                  <a:pt x="644301" y="84406"/>
                </a:lnTo>
                <a:lnTo>
                  <a:pt x="675250" y="84406"/>
                </a:lnTo>
                <a:lnTo>
                  <a:pt x="675250" y="908773"/>
                </a:lnTo>
                <a:lnTo>
                  <a:pt x="230711" y="908773"/>
                </a:lnTo>
                <a:lnTo>
                  <a:pt x="230711" y="1018501"/>
                </a:lnTo>
                <a:lnTo>
                  <a:pt x="0" y="1018501"/>
                </a:lnTo>
                <a:lnTo>
                  <a:pt x="0" y="1280160"/>
                </a:lnTo>
                <a:lnTo>
                  <a:pt x="92847" y="1280160"/>
                </a:lnTo>
                <a:lnTo>
                  <a:pt x="92847" y="1302669"/>
                </a:lnTo>
                <a:lnTo>
                  <a:pt x="231531" y="1306479"/>
                </a:lnTo>
                <a:lnTo>
                  <a:pt x="227721" y="1859749"/>
                </a:lnTo>
                <a:lnTo>
                  <a:pt x="678063" y="1859749"/>
                </a:lnTo>
                <a:lnTo>
                  <a:pt x="678063" y="2914826"/>
                </a:lnTo>
                <a:lnTo>
                  <a:pt x="1294228" y="2914826"/>
                </a:lnTo>
                <a:lnTo>
                  <a:pt x="1294228" y="1764089"/>
                </a:lnTo>
                <a:lnTo>
                  <a:pt x="1198568" y="1764089"/>
                </a:lnTo>
                <a:lnTo>
                  <a:pt x="1198568" y="1676869"/>
                </a:lnTo>
                <a:lnTo>
                  <a:pt x="1108535" y="1676869"/>
                </a:lnTo>
                <a:lnTo>
                  <a:pt x="1108535" y="1074772"/>
                </a:lnTo>
                <a:lnTo>
                  <a:pt x="1153551" y="1074772"/>
                </a:lnTo>
                <a:lnTo>
                  <a:pt x="1153551" y="998806"/>
                </a:lnTo>
                <a:lnTo>
                  <a:pt x="1116975" y="998806"/>
                </a:lnTo>
                <a:lnTo>
                  <a:pt x="1116975" y="894706"/>
                </a:lnTo>
                <a:lnTo>
                  <a:pt x="1018501" y="894706"/>
                </a:lnTo>
                <a:cubicBezTo>
                  <a:pt x="1017563" y="596471"/>
                  <a:pt x="1016626" y="298235"/>
                  <a:pt x="1015688" y="0"/>
                </a:cubicBezTo>
                <a:close/>
              </a:path>
            </a:pathLst>
          </a:custGeom>
          <a:solidFill>
            <a:srgbClr val="D6D633">
              <a:alpha val="80000"/>
            </a:srgbClr>
          </a:solidFill>
          <a:ln w="9525">
            <a:solidFill>
              <a:srgbClr val="F62A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/>
            <a:r>
              <a:rPr lang="de-DE" sz="500" dirty="0">
                <a:solidFill>
                  <a:schemeClr val="tx1"/>
                </a:solidFill>
              </a:rPr>
              <a:t>Baurechtliche </a:t>
            </a:r>
          </a:p>
          <a:p>
            <a:pPr marL="269875"/>
            <a:r>
              <a:rPr lang="de-DE" sz="500" dirty="0">
                <a:solidFill>
                  <a:schemeClr val="tx1"/>
                </a:solidFill>
              </a:rPr>
              <a:t>Instandsetzung </a:t>
            </a:r>
          </a:p>
          <a:p>
            <a:pPr marL="269875"/>
            <a:r>
              <a:rPr lang="de-DE" sz="600" b="1" dirty="0">
                <a:solidFill>
                  <a:schemeClr val="tx1"/>
                </a:solidFill>
              </a:rPr>
              <a:t>Maßnahme 2</a:t>
            </a:r>
          </a:p>
          <a:p>
            <a:pPr marL="269875"/>
            <a:r>
              <a:rPr lang="de-DE" sz="600" b="1" dirty="0">
                <a:solidFill>
                  <a:schemeClr val="tx1"/>
                </a:solidFill>
              </a:rPr>
              <a:t>Experimentier-Hallen</a:t>
            </a:r>
          </a:p>
        </p:txBody>
      </p:sp>
      <p:cxnSp>
        <p:nvCxnSpPr>
          <p:cNvPr id="7" name="Gerader Verbinder 6"/>
          <p:cNvCxnSpPr>
            <a:stCxn id="3" idx="8"/>
            <a:endCxn id="3" idx="13"/>
          </p:cNvCxnSpPr>
          <p:nvPr/>
        </p:nvCxnSpPr>
        <p:spPr>
          <a:xfrm>
            <a:off x="6244916" y="2571953"/>
            <a:ext cx="820" cy="287978"/>
          </a:xfrm>
          <a:prstGeom prst="line">
            <a:avLst/>
          </a:prstGeom>
          <a:ln w="9525">
            <a:solidFill>
              <a:srgbClr val="F62A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3283339" y="3322319"/>
            <a:ext cx="65547" cy="65547"/>
          </a:xfrm>
          <a:prstGeom prst="ellipse">
            <a:avLst/>
          </a:prstGeom>
          <a:solidFill>
            <a:srgbClr val="C00000">
              <a:alpha val="80000"/>
            </a:srgbClr>
          </a:solidFill>
          <a:ln w="6350">
            <a:solidFill>
              <a:srgbClr val="F62A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870977" y="4703939"/>
            <a:ext cx="504031" cy="238125"/>
            <a:chOff x="6870977" y="4698934"/>
            <a:chExt cx="504031" cy="238125"/>
          </a:xfrm>
        </p:grpSpPr>
        <p:sp>
          <p:nvSpPr>
            <p:cNvPr id="19" name="Freihandform 18"/>
            <p:cNvSpPr/>
            <p:nvPr/>
          </p:nvSpPr>
          <p:spPr>
            <a:xfrm>
              <a:off x="6893875" y="4698934"/>
              <a:ext cx="438150" cy="238125"/>
            </a:xfrm>
            <a:custGeom>
              <a:avLst/>
              <a:gdLst>
                <a:gd name="connsiteX0" fmla="*/ 5715 w 438150"/>
                <a:gd name="connsiteY0" fmla="*/ 180975 h 238125"/>
                <a:gd name="connsiteX1" fmla="*/ 196215 w 438150"/>
                <a:gd name="connsiteY1" fmla="*/ 180975 h 238125"/>
                <a:gd name="connsiteX2" fmla="*/ 196215 w 438150"/>
                <a:gd name="connsiteY2" fmla="*/ 238125 h 238125"/>
                <a:gd name="connsiteX3" fmla="*/ 438150 w 438150"/>
                <a:gd name="connsiteY3" fmla="*/ 238125 h 238125"/>
                <a:gd name="connsiteX4" fmla="*/ 438150 w 438150"/>
                <a:gd name="connsiteY4" fmla="*/ 0 h 238125"/>
                <a:gd name="connsiteX5" fmla="*/ 0 w 438150"/>
                <a:gd name="connsiteY5" fmla="*/ 0 h 238125"/>
                <a:gd name="connsiteX6" fmla="*/ 5715 w 438150"/>
                <a:gd name="connsiteY6" fmla="*/ 18097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38125">
                  <a:moveTo>
                    <a:pt x="5715" y="180975"/>
                  </a:moveTo>
                  <a:lnTo>
                    <a:pt x="196215" y="180975"/>
                  </a:lnTo>
                  <a:lnTo>
                    <a:pt x="196215" y="238125"/>
                  </a:lnTo>
                  <a:lnTo>
                    <a:pt x="438150" y="238125"/>
                  </a:lnTo>
                  <a:lnTo>
                    <a:pt x="438150" y="0"/>
                  </a:lnTo>
                  <a:lnTo>
                    <a:pt x="0" y="0"/>
                  </a:lnTo>
                  <a:lnTo>
                    <a:pt x="5715" y="180975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500" dirty="0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6870977" y="4722569"/>
              <a:ext cx="504031" cy="1348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500" dirty="0">
                  <a:solidFill>
                    <a:schemeClr val="tx2"/>
                  </a:solidFill>
                </a:rPr>
                <a:t>Neubau</a:t>
              </a:r>
            </a:p>
            <a:p>
              <a:r>
                <a:rPr lang="de-DE" sz="500" dirty="0">
                  <a:solidFill>
                    <a:schemeClr val="tx2"/>
                  </a:solidFill>
                </a:rPr>
                <a:t>BE42</a:t>
              </a:r>
            </a:p>
          </p:txBody>
        </p:sp>
      </p:grpSp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GSI infrastructure work 2024 </a:t>
            </a:r>
            <a:br>
              <a:rPr lang="en-US" sz="1600" dirty="0"/>
            </a:b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&gt;2,5 Mio. €</a:t>
            </a:r>
          </a:p>
        </p:txBody>
      </p:sp>
      <p:sp>
        <p:nvSpPr>
          <p:cNvPr id="85" name="Freihandform 84"/>
          <p:cNvSpPr/>
          <p:nvPr/>
        </p:nvSpPr>
        <p:spPr>
          <a:xfrm>
            <a:off x="3164768" y="2443163"/>
            <a:ext cx="2033588" cy="688181"/>
          </a:xfrm>
          <a:custGeom>
            <a:avLst/>
            <a:gdLst>
              <a:gd name="connsiteX0" fmla="*/ 0 w 2740819"/>
              <a:gd name="connsiteY0" fmla="*/ 688181 h 688181"/>
              <a:gd name="connsiteX1" fmla="*/ 4763 w 2740819"/>
              <a:gd name="connsiteY1" fmla="*/ 502443 h 688181"/>
              <a:gd name="connsiteX2" fmla="*/ 97632 w 2740819"/>
              <a:gd name="connsiteY2" fmla="*/ 502443 h 688181"/>
              <a:gd name="connsiteX3" fmla="*/ 100013 w 2740819"/>
              <a:gd name="connsiteY3" fmla="*/ 52387 h 688181"/>
              <a:gd name="connsiteX4" fmla="*/ 161925 w 2740819"/>
              <a:gd name="connsiteY4" fmla="*/ 52387 h 688181"/>
              <a:gd name="connsiteX5" fmla="*/ 157163 w 2740819"/>
              <a:gd name="connsiteY5" fmla="*/ 0 h 688181"/>
              <a:gd name="connsiteX6" fmla="*/ 376238 w 2740819"/>
              <a:gd name="connsiteY6" fmla="*/ 0 h 688181"/>
              <a:gd name="connsiteX7" fmla="*/ 376238 w 2740819"/>
              <a:gd name="connsiteY7" fmla="*/ 54768 h 688181"/>
              <a:gd name="connsiteX8" fmla="*/ 621507 w 2740819"/>
              <a:gd name="connsiteY8" fmla="*/ 54768 h 688181"/>
              <a:gd name="connsiteX9" fmla="*/ 621507 w 2740819"/>
              <a:gd name="connsiteY9" fmla="*/ 76200 h 688181"/>
              <a:gd name="connsiteX10" fmla="*/ 633413 w 2740819"/>
              <a:gd name="connsiteY10" fmla="*/ 311943 h 688181"/>
              <a:gd name="connsiteX11" fmla="*/ 671513 w 2740819"/>
              <a:gd name="connsiteY11" fmla="*/ 311943 h 688181"/>
              <a:gd name="connsiteX12" fmla="*/ 681038 w 2740819"/>
              <a:gd name="connsiteY12" fmla="*/ 361950 h 688181"/>
              <a:gd name="connsiteX13" fmla="*/ 716757 w 2740819"/>
              <a:gd name="connsiteY13" fmla="*/ 357187 h 688181"/>
              <a:gd name="connsiteX14" fmla="*/ 711994 w 2740819"/>
              <a:gd name="connsiteY14" fmla="*/ 264318 h 688181"/>
              <a:gd name="connsiteX15" fmla="*/ 1971675 w 2740819"/>
              <a:gd name="connsiteY15" fmla="*/ 266700 h 688181"/>
              <a:gd name="connsiteX16" fmla="*/ 1974057 w 2740819"/>
              <a:gd name="connsiteY16" fmla="*/ 440531 h 688181"/>
              <a:gd name="connsiteX17" fmla="*/ 2033588 w 2740819"/>
              <a:gd name="connsiteY17" fmla="*/ 445293 h 688181"/>
              <a:gd name="connsiteX18" fmla="*/ 2033588 w 2740819"/>
              <a:gd name="connsiteY18" fmla="*/ 183356 h 688181"/>
              <a:gd name="connsiteX19" fmla="*/ 2740819 w 2740819"/>
              <a:gd name="connsiteY19" fmla="*/ 180975 h 688181"/>
              <a:gd name="connsiteX20" fmla="*/ 2033588 w 2740819"/>
              <a:gd name="connsiteY20" fmla="*/ 683418 h 688181"/>
              <a:gd name="connsiteX21" fmla="*/ 0 w 2740819"/>
              <a:gd name="connsiteY21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33413 w 2033588"/>
              <a:gd name="connsiteY10" fmla="*/ 311943 h 688181"/>
              <a:gd name="connsiteX11" fmla="*/ 671513 w 2033588"/>
              <a:gd name="connsiteY11" fmla="*/ 311943 h 688181"/>
              <a:gd name="connsiteX12" fmla="*/ 681038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183356 h 688181"/>
              <a:gd name="connsiteX19" fmla="*/ 2033588 w 2033588"/>
              <a:gd name="connsiteY19" fmla="*/ 683418 h 688181"/>
              <a:gd name="connsiteX20" fmla="*/ 0 w 2033588"/>
              <a:gd name="connsiteY20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33413 w 2033588"/>
              <a:gd name="connsiteY10" fmla="*/ 311943 h 688181"/>
              <a:gd name="connsiteX11" fmla="*/ 671513 w 2033588"/>
              <a:gd name="connsiteY11" fmla="*/ 311943 h 688181"/>
              <a:gd name="connsiteX12" fmla="*/ 681038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33413 w 2033588"/>
              <a:gd name="connsiteY10" fmla="*/ 31194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0078 w 2033588"/>
              <a:gd name="connsiteY10" fmla="*/ 31194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1042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57187 h 688181"/>
              <a:gd name="connsiteX14" fmla="*/ 71199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57187 h 688181"/>
              <a:gd name="connsiteX14" fmla="*/ 73104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37712 w 2033588"/>
              <a:gd name="connsiteY13" fmla="*/ 359092 h 688181"/>
              <a:gd name="connsiteX14" fmla="*/ 731044 w 2033588"/>
              <a:gd name="connsiteY14" fmla="*/ 264318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37712 w 2033588"/>
              <a:gd name="connsiteY13" fmla="*/ 359092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8662 w 2033588"/>
              <a:gd name="connsiteY13" fmla="*/ 35718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8662 w 2033588"/>
              <a:gd name="connsiteY13" fmla="*/ 35718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4057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5962 w 2033588"/>
              <a:gd name="connsiteY16" fmla="*/ 450056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2152 w 2033588"/>
              <a:gd name="connsiteY16" fmla="*/ 446246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5962 w 2033588"/>
              <a:gd name="connsiteY16" fmla="*/ 442436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6757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2152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  <a:gd name="connsiteX0" fmla="*/ 0 w 2033588"/>
              <a:gd name="connsiteY0" fmla="*/ 688181 h 688181"/>
              <a:gd name="connsiteX1" fmla="*/ 4763 w 2033588"/>
              <a:gd name="connsiteY1" fmla="*/ 502443 h 688181"/>
              <a:gd name="connsiteX2" fmla="*/ 97632 w 2033588"/>
              <a:gd name="connsiteY2" fmla="*/ 502443 h 688181"/>
              <a:gd name="connsiteX3" fmla="*/ 100013 w 2033588"/>
              <a:gd name="connsiteY3" fmla="*/ 52387 h 688181"/>
              <a:gd name="connsiteX4" fmla="*/ 161925 w 2033588"/>
              <a:gd name="connsiteY4" fmla="*/ 52387 h 688181"/>
              <a:gd name="connsiteX5" fmla="*/ 157163 w 2033588"/>
              <a:gd name="connsiteY5" fmla="*/ 0 h 688181"/>
              <a:gd name="connsiteX6" fmla="*/ 376238 w 2033588"/>
              <a:gd name="connsiteY6" fmla="*/ 0 h 688181"/>
              <a:gd name="connsiteX7" fmla="*/ 376238 w 2033588"/>
              <a:gd name="connsiteY7" fmla="*/ 54768 h 688181"/>
              <a:gd name="connsiteX8" fmla="*/ 621507 w 2033588"/>
              <a:gd name="connsiteY8" fmla="*/ 54768 h 688181"/>
              <a:gd name="connsiteX9" fmla="*/ 621507 w 2033588"/>
              <a:gd name="connsiteY9" fmla="*/ 76200 h 688181"/>
              <a:gd name="connsiteX10" fmla="*/ 621983 w 2033588"/>
              <a:gd name="connsiteY10" fmla="*/ 308133 h 688181"/>
              <a:gd name="connsiteX11" fmla="*/ 671513 w 2033588"/>
              <a:gd name="connsiteY11" fmla="*/ 311943 h 688181"/>
              <a:gd name="connsiteX12" fmla="*/ 671513 w 2033588"/>
              <a:gd name="connsiteY12" fmla="*/ 361950 h 688181"/>
              <a:gd name="connsiteX13" fmla="*/ 714852 w 2033588"/>
              <a:gd name="connsiteY13" fmla="*/ 360997 h 688181"/>
              <a:gd name="connsiteX14" fmla="*/ 713899 w 2033588"/>
              <a:gd name="connsiteY14" fmla="*/ 262413 h 688181"/>
              <a:gd name="connsiteX15" fmla="*/ 1971675 w 2033588"/>
              <a:gd name="connsiteY15" fmla="*/ 266700 h 688181"/>
              <a:gd name="connsiteX16" fmla="*/ 1972152 w 2033588"/>
              <a:gd name="connsiteY16" fmla="*/ 440531 h 688181"/>
              <a:gd name="connsiteX17" fmla="*/ 2033588 w 2033588"/>
              <a:gd name="connsiteY17" fmla="*/ 445293 h 688181"/>
              <a:gd name="connsiteX18" fmla="*/ 2033588 w 2033588"/>
              <a:gd name="connsiteY18" fmla="*/ 683418 h 688181"/>
              <a:gd name="connsiteX19" fmla="*/ 0 w 2033588"/>
              <a:gd name="connsiteY19" fmla="*/ 688181 h 6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33588" h="688181">
                <a:moveTo>
                  <a:pt x="0" y="688181"/>
                </a:moveTo>
                <a:lnTo>
                  <a:pt x="4763" y="502443"/>
                </a:lnTo>
                <a:lnTo>
                  <a:pt x="97632" y="502443"/>
                </a:lnTo>
                <a:cubicBezTo>
                  <a:pt x="98426" y="352424"/>
                  <a:pt x="99219" y="202406"/>
                  <a:pt x="100013" y="52387"/>
                </a:cubicBezTo>
                <a:lnTo>
                  <a:pt x="161925" y="52387"/>
                </a:lnTo>
                <a:lnTo>
                  <a:pt x="157163" y="0"/>
                </a:lnTo>
                <a:lnTo>
                  <a:pt x="376238" y="0"/>
                </a:lnTo>
                <a:lnTo>
                  <a:pt x="376238" y="54768"/>
                </a:lnTo>
                <a:lnTo>
                  <a:pt x="621507" y="54768"/>
                </a:lnTo>
                <a:lnTo>
                  <a:pt x="621507" y="76200"/>
                </a:lnTo>
                <a:cubicBezTo>
                  <a:pt x="621031" y="154781"/>
                  <a:pt x="622459" y="229552"/>
                  <a:pt x="621983" y="308133"/>
                </a:cubicBezTo>
                <a:lnTo>
                  <a:pt x="671513" y="311943"/>
                </a:lnTo>
                <a:lnTo>
                  <a:pt x="671513" y="361950"/>
                </a:lnTo>
                <a:lnTo>
                  <a:pt x="714852" y="360997"/>
                </a:lnTo>
                <a:cubicBezTo>
                  <a:pt x="715169" y="330041"/>
                  <a:pt x="713582" y="293369"/>
                  <a:pt x="713899" y="262413"/>
                </a:cubicBezTo>
                <a:lnTo>
                  <a:pt x="1971675" y="266700"/>
                </a:lnTo>
                <a:lnTo>
                  <a:pt x="1972152" y="440531"/>
                </a:lnTo>
                <a:lnTo>
                  <a:pt x="2033588" y="445293"/>
                </a:lnTo>
                <a:lnTo>
                  <a:pt x="2033588" y="683418"/>
                </a:lnTo>
                <a:lnTo>
                  <a:pt x="0" y="688181"/>
                </a:lnTo>
                <a:close/>
              </a:path>
            </a:pathLst>
          </a:custGeom>
          <a:solidFill>
            <a:srgbClr val="D6D633">
              <a:alpha val="80000"/>
            </a:srgbClr>
          </a:solidFill>
          <a:ln w="9525">
            <a:solidFill>
              <a:srgbClr val="F62AF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/>
            <a:endParaRPr lang="de-DE" sz="500" dirty="0">
              <a:solidFill>
                <a:schemeClr val="tx1"/>
              </a:solidFill>
            </a:endParaRPr>
          </a:p>
          <a:p>
            <a:pPr marL="88900"/>
            <a:endParaRPr lang="de-DE" sz="500" dirty="0">
              <a:solidFill>
                <a:schemeClr val="tx1"/>
              </a:solidFill>
            </a:endParaRPr>
          </a:p>
          <a:p>
            <a:pPr marL="88900"/>
            <a:endParaRPr lang="de-DE" sz="500" dirty="0">
              <a:solidFill>
                <a:schemeClr val="tx1"/>
              </a:solidFill>
            </a:endParaRPr>
          </a:p>
          <a:p>
            <a:pPr marL="88900"/>
            <a:endParaRPr lang="de-DE" sz="500" dirty="0">
              <a:solidFill>
                <a:schemeClr val="tx1"/>
              </a:solidFill>
            </a:endParaRPr>
          </a:p>
          <a:p>
            <a:pPr marL="88900"/>
            <a:r>
              <a:rPr lang="de-DE" sz="500" dirty="0">
                <a:solidFill>
                  <a:schemeClr val="tx1"/>
                </a:solidFill>
              </a:rPr>
              <a:t>Baurechtliche Instandsetzung </a:t>
            </a:r>
          </a:p>
          <a:p>
            <a:pPr marL="88900"/>
            <a:r>
              <a:rPr lang="de-DE" sz="600" b="1" dirty="0">
                <a:solidFill>
                  <a:schemeClr val="tx1"/>
                </a:solidFill>
              </a:rPr>
              <a:t>Maßnahme 1 - Linear-Beschleuniger ab 2027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F91557-C0E3-4084-8973-61D65FD32CC9}"/>
              </a:ext>
            </a:extLst>
          </p:cNvPr>
          <p:cNvSpPr/>
          <p:nvPr/>
        </p:nvSpPr>
        <p:spPr>
          <a:xfrm>
            <a:off x="3737926" y="2968789"/>
            <a:ext cx="45719" cy="45719"/>
          </a:xfrm>
          <a:prstGeom prst="rect">
            <a:avLst/>
          </a:prstGeom>
          <a:solidFill>
            <a:srgbClr val="D8D856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5B28BFD-BBDA-4B23-BD37-CE3FF9B1B4A6}"/>
              </a:ext>
            </a:extLst>
          </p:cNvPr>
          <p:cNvSpPr txBox="1"/>
          <p:nvPr/>
        </p:nvSpPr>
        <p:spPr>
          <a:xfrm>
            <a:off x="3783645" y="2920466"/>
            <a:ext cx="483072" cy="149647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500" dirty="0"/>
              <a:t>Terminal West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5364691" y="2092136"/>
            <a:ext cx="1327150" cy="771898"/>
            <a:chOff x="5364691" y="2092136"/>
            <a:chExt cx="1327150" cy="771898"/>
          </a:xfrm>
        </p:grpSpPr>
        <p:sp>
          <p:nvSpPr>
            <p:cNvPr id="88" name="Freihandform 87"/>
            <p:cNvSpPr/>
            <p:nvPr/>
          </p:nvSpPr>
          <p:spPr>
            <a:xfrm>
              <a:off x="5364691" y="2092136"/>
              <a:ext cx="1327150" cy="427617"/>
            </a:xfrm>
            <a:custGeom>
              <a:avLst/>
              <a:gdLst>
                <a:gd name="connsiteX0" fmla="*/ 0 w 1327150"/>
                <a:gd name="connsiteY0" fmla="*/ 358775 h 425450"/>
                <a:gd name="connsiteX1" fmla="*/ 0 w 1327150"/>
                <a:gd name="connsiteY1" fmla="*/ 95250 h 425450"/>
                <a:gd name="connsiteX2" fmla="*/ 438150 w 1327150"/>
                <a:gd name="connsiteY2" fmla="*/ 95250 h 425450"/>
                <a:gd name="connsiteX3" fmla="*/ 476250 w 1327150"/>
                <a:gd name="connsiteY3" fmla="*/ 0 h 425450"/>
                <a:gd name="connsiteX4" fmla="*/ 1327150 w 1327150"/>
                <a:gd name="connsiteY4" fmla="*/ 0 h 425450"/>
                <a:gd name="connsiteX5" fmla="*/ 1327150 w 1327150"/>
                <a:gd name="connsiteY5" fmla="*/ 28575 h 425450"/>
                <a:gd name="connsiteX6" fmla="*/ 1327150 w 1327150"/>
                <a:gd name="connsiteY6" fmla="*/ 368300 h 425450"/>
                <a:gd name="connsiteX7" fmla="*/ 625475 w 1327150"/>
                <a:gd name="connsiteY7" fmla="*/ 368300 h 425450"/>
                <a:gd name="connsiteX8" fmla="*/ 625475 w 1327150"/>
                <a:gd name="connsiteY8" fmla="*/ 425450 h 425450"/>
                <a:gd name="connsiteX9" fmla="*/ 539750 w 1327150"/>
                <a:gd name="connsiteY9" fmla="*/ 425450 h 425450"/>
                <a:gd name="connsiteX10" fmla="*/ 539750 w 1327150"/>
                <a:gd name="connsiteY10" fmla="*/ 355600 h 425450"/>
                <a:gd name="connsiteX11" fmla="*/ 0 w 1327150"/>
                <a:gd name="connsiteY11" fmla="*/ 358775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7150" h="425450">
                  <a:moveTo>
                    <a:pt x="0" y="358775"/>
                  </a:moveTo>
                  <a:lnTo>
                    <a:pt x="0" y="95250"/>
                  </a:lnTo>
                  <a:lnTo>
                    <a:pt x="438150" y="95250"/>
                  </a:lnTo>
                  <a:lnTo>
                    <a:pt x="476250" y="0"/>
                  </a:lnTo>
                  <a:lnTo>
                    <a:pt x="1327150" y="0"/>
                  </a:lnTo>
                  <a:lnTo>
                    <a:pt x="1327150" y="28575"/>
                  </a:lnTo>
                  <a:lnTo>
                    <a:pt x="1327150" y="368300"/>
                  </a:lnTo>
                  <a:lnTo>
                    <a:pt x="625475" y="368300"/>
                  </a:lnTo>
                  <a:lnTo>
                    <a:pt x="625475" y="425450"/>
                  </a:lnTo>
                  <a:lnTo>
                    <a:pt x="539750" y="425450"/>
                  </a:lnTo>
                  <a:lnTo>
                    <a:pt x="539750" y="355600"/>
                  </a:lnTo>
                  <a:lnTo>
                    <a:pt x="0" y="358775"/>
                  </a:lnTo>
                  <a:close/>
                </a:path>
              </a:pathLst>
            </a:custGeom>
            <a:solidFill>
              <a:srgbClr val="E2DF5F">
                <a:alpha val="80000"/>
              </a:srgbClr>
            </a:solidFill>
            <a:ln w="9525">
              <a:solidFill>
                <a:srgbClr val="F62A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500" dirty="0">
                  <a:solidFill>
                    <a:schemeClr val="tx1"/>
                  </a:solidFill>
                </a:rPr>
                <a:t>Baurechtliche Instandsetzung </a:t>
              </a:r>
            </a:p>
            <a:p>
              <a:r>
                <a:rPr lang="de-DE" sz="600" b="1" dirty="0">
                  <a:solidFill>
                    <a:schemeClr val="tx1"/>
                  </a:solidFill>
                </a:rPr>
                <a:t>Maßnahme 3 - BG 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5960026" y="2587035"/>
              <a:ext cx="378326" cy="276999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600" b="1" dirty="0"/>
                <a:t>M3 - PLH</a:t>
              </a:r>
            </a:p>
          </p:txBody>
        </p:sp>
      </p:grpSp>
      <p:sp>
        <p:nvSpPr>
          <p:cNvPr id="57" name="Ellipse 56"/>
          <p:cNvSpPr/>
          <p:nvPr/>
        </p:nvSpPr>
        <p:spPr>
          <a:xfrm>
            <a:off x="3128043" y="2241081"/>
            <a:ext cx="1125522" cy="112552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5287947" y="1655223"/>
            <a:ext cx="1125522" cy="112552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6153927" y="2502023"/>
            <a:ext cx="1125522" cy="112552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411520" y="1146684"/>
            <a:ext cx="1562500" cy="1146468"/>
            <a:chOff x="411520" y="1146684"/>
            <a:chExt cx="1562500" cy="1146468"/>
          </a:xfrm>
        </p:grpSpPr>
        <p:sp>
          <p:nvSpPr>
            <p:cNvPr id="70" name="Rechteck 69"/>
            <p:cNvSpPr/>
            <p:nvPr/>
          </p:nvSpPr>
          <p:spPr>
            <a:xfrm>
              <a:off x="415383" y="1203762"/>
              <a:ext cx="216000" cy="108000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629927" y="1146684"/>
              <a:ext cx="1344093" cy="1146468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r>
                <a:rPr lang="de-DE" sz="1000" dirty="0" err="1"/>
                <a:t>new</a:t>
              </a:r>
              <a:r>
                <a:rPr lang="de-DE" sz="1000" dirty="0"/>
                <a:t> </a:t>
              </a:r>
              <a:r>
                <a:rPr lang="de-DE" sz="1000" dirty="0" err="1"/>
                <a:t>buildings</a:t>
              </a:r>
              <a:endParaRPr lang="de-DE" sz="1000" dirty="0"/>
            </a:p>
            <a:p>
              <a:endParaRPr lang="de-DE" sz="1000" dirty="0"/>
            </a:p>
            <a:p>
              <a:r>
                <a:rPr lang="de-DE" sz="1000" dirty="0" err="1"/>
                <a:t>refurbishments</a:t>
              </a:r>
              <a:endParaRPr lang="de-DE" sz="1000" dirty="0"/>
            </a:p>
            <a:p>
              <a:endParaRPr lang="de-DE" sz="1000" dirty="0"/>
            </a:p>
            <a:p>
              <a:r>
                <a:rPr lang="de-DE" sz="1000" dirty="0" err="1"/>
                <a:t>projected</a:t>
              </a:r>
              <a:endParaRPr lang="de-DE" sz="1000" dirty="0"/>
            </a:p>
            <a:p>
              <a:endParaRPr lang="de-DE" sz="1000" dirty="0"/>
            </a:p>
            <a:p>
              <a:r>
                <a:rPr lang="de-DE" sz="1000" dirty="0"/>
                <a:t>FAIR</a:t>
              </a:r>
            </a:p>
          </p:txBody>
        </p:sp>
        <p:sp>
          <p:nvSpPr>
            <p:cNvPr id="79" name="Rechteck 78"/>
            <p:cNvSpPr/>
            <p:nvPr/>
          </p:nvSpPr>
          <p:spPr>
            <a:xfrm>
              <a:off x="415383" y="1506329"/>
              <a:ext cx="216000" cy="108000"/>
            </a:xfrm>
            <a:prstGeom prst="rect">
              <a:avLst/>
            </a:prstGeom>
            <a:solidFill>
              <a:srgbClr val="FF00FF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416369" y="1823034"/>
              <a:ext cx="216000" cy="108000"/>
            </a:xfrm>
            <a:prstGeom prst="rect">
              <a:avLst/>
            </a:prstGeom>
            <a:solidFill>
              <a:srgbClr val="CCCC0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411520" y="2117184"/>
              <a:ext cx="216000" cy="108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</p:grpSp>
      <p:sp>
        <p:nvSpPr>
          <p:cNvPr id="61" name="Ellipse 60">
            <a:extLst>
              <a:ext uri="{FF2B5EF4-FFF2-40B4-BE49-F238E27FC236}">
                <a16:creationId xmlns:a16="http://schemas.microsoft.com/office/drawing/2014/main" id="{06BFA799-E6A0-4E88-B859-62ED3DCC5EB3}"/>
              </a:ext>
            </a:extLst>
          </p:cNvPr>
          <p:cNvSpPr/>
          <p:nvPr/>
        </p:nvSpPr>
        <p:spPr>
          <a:xfrm>
            <a:off x="6389371" y="1233484"/>
            <a:ext cx="1125522" cy="112552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6670002" y="1528433"/>
            <a:ext cx="395608" cy="377026"/>
          </a:xfrm>
          <a:prstGeom prst="rect">
            <a:avLst/>
          </a:prstGeom>
          <a:solidFill>
            <a:srgbClr val="DEDB6F">
              <a:alpha val="70000"/>
            </a:srgbClr>
          </a:solidFill>
          <a:ln>
            <a:solidFill>
              <a:srgbClr val="C00000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500" dirty="0"/>
              <a:t>Upgrade</a:t>
            </a:r>
          </a:p>
          <a:p>
            <a:r>
              <a:rPr lang="de-DE" sz="500" dirty="0"/>
              <a:t>SIS 18</a:t>
            </a:r>
          </a:p>
          <a:p>
            <a:r>
              <a:rPr lang="de-DE" sz="500" b="1" dirty="0"/>
              <a:t>2025/</a:t>
            </a:r>
          </a:p>
          <a:p>
            <a:r>
              <a:rPr lang="de-DE" sz="500" b="1" dirty="0"/>
              <a:t>2026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719C3585-79D5-4E04-A31C-72FF93D088AC}"/>
              </a:ext>
            </a:extLst>
          </p:cNvPr>
          <p:cNvSpPr/>
          <p:nvPr/>
        </p:nvSpPr>
        <p:spPr>
          <a:xfrm>
            <a:off x="5242927" y="3479781"/>
            <a:ext cx="126512" cy="120527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500" b="1" dirty="0">
                <a:solidFill>
                  <a:schemeClr val="bg1"/>
                </a:solidFill>
              </a:rPr>
              <a:t>C51</a:t>
            </a:r>
          </a:p>
        </p:txBody>
      </p:sp>
      <p:sp>
        <p:nvSpPr>
          <p:cNvPr id="58" name="Ellipse 57"/>
          <p:cNvSpPr/>
          <p:nvPr/>
        </p:nvSpPr>
        <p:spPr>
          <a:xfrm>
            <a:off x="5006684" y="2519875"/>
            <a:ext cx="1125522" cy="112552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38C96B2-B4F0-4660-87F3-1BF7250E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63403" t="54424" r="1958" b="13072"/>
          <a:stretch/>
        </p:blipFill>
        <p:spPr>
          <a:xfrm>
            <a:off x="1699260" y="1165860"/>
            <a:ext cx="5151120" cy="357378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4515819" y="2372137"/>
            <a:ext cx="350865" cy="92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542101" y="1243256"/>
            <a:ext cx="253520" cy="253520"/>
            <a:chOff x="8036828" y="5399118"/>
            <a:chExt cx="338027" cy="338027"/>
          </a:xfrm>
        </p:grpSpPr>
        <p:sp>
          <p:nvSpPr>
            <p:cNvPr id="8" name="Ellipse 7"/>
            <p:cNvSpPr/>
            <p:nvPr/>
          </p:nvSpPr>
          <p:spPr>
            <a:xfrm>
              <a:off x="8036828" y="5399118"/>
              <a:ext cx="338027" cy="33802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/>
            </a:p>
          </p:txBody>
        </p:sp>
        <p:cxnSp>
          <p:nvCxnSpPr>
            <p:cNvPr id="9" name="Gerade Verbindung 43"/>
            <p:cNvCxnSpPr/>
            <p:nvPr/>
          </p:nvCxnSpPr>
          <p:spPr>
            <a:xfrm flipV="1">
              <a:off x="8204763" y="5403626"/>
              <a:ext cx="0" cy="17206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feld 9"/>
          <p:cNvSpPr txBox="1"/>
          <p:nvPr/>
        </p:nvSpPr>
        <p:spPr>
          <a:xfrm>
            <a:off x="6305302" y="4381577"/>
            <a:ext cx="535493" cy="161583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600" b="1" dirty="0"/>
              <a:t>FAIR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76264" y="4354647"/>
            <a:ext cx="1805437" cy="37702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>
            <a:defPPr>
              <a:defRPr lang="de-DE"/>
            </a:defPPr>
            <a:lvl1pPr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000" dirty="0"/>
              <a:t>Vorgezogene Maßnahme I</a:t>
            </a:r>
          </a:p>
          <a:p>
            <a:r>
              <a:rPr lang="de-DE" sz="1000" dirty="0"/>
              <a:t>C35 </a:t>
            </a:r>
            <a:r>
              <a:rPr lang="de-DE" sz="1000" b="0" dirty="0"/>
              <a:t>Interims-Bürogebäude</a:t>
            </a:r>
            <a:endParaRPr lang="de-DE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6984398" y="2488380"/>
            <a:ext cx="1798037" cy="684803"/>
          </a:xfrm>
          <a:prstGeom prst="rect">
            <a:avLst/>
          </a:prstGeom>
          <a:ln w="3175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>
            <a:defPPr>
              <a:defRPr lang="de-DE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000" dirty="0"/>
              <a:t>Vorgezogene Maßnahme II</a:t>
            </a:r>
          </a:p>
          <a:p>
            <a:r>
              <a:rPr lang="de-DE" sz="1000" dirty="0"/>
              <a:t>C38 </a:t>
            </a:r>
            <a:r>
              <a:rPr lang="de-DE" sz="1000" b="0" dirty="0"/>
              <a:t>Kontrollcontainer SIST + SHP</a:t>
            </a:r>
          </a:p>
          <a:p>
            <a:r>
              <a:rPr lang="de-DE" sz="1000" dirty="0"/>
              <a:t>C39 </a:t>
            </a:r>
            <a:r>
              <a:rPr lang="de-DE" sz="1000" b="0" dirty="0"/>
              <a:t>Biolaborcontainer BMD</a:t>
            </a:r>
          </a:p>
        </p:txBody>
      </p:sp>
      <p:cxnSp>
        <p:nvCxnSpPr>
          <p:cNvPr id="13" name="Gerade Verbindung mit Pfeil 12"/>
          <p:cNvCxnSpPr>
            <a:stCxn id="12" idx="1"/>
            <a:endCxn id="32" idx="3"/>
          </p:cNvCxnSpPr>
          <p:nvPr/>
        </p:nvCxnSpPr>
        <p:spPr>
          <a:xfrm flipH="1" flipV="1">
            <a:off x="4607544" y="1650718"/>
            <a:ext cx="2376854" cy="1180064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2" idx="1"/>
            <a:endCxn id="27" idx="3"/>
          </p:cNvCxnSpPr>
          <p:nvPr/>
        </p:nvCxnSpPr>
        <p:spPr>
          <a:xfrm flipH="1" flipV="1">
            <a:off x="4115960" y="2544856"/>
            <a:ext cx="2868438" cy="285926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984398" y="1155353"/>
            <a:ext cx="1802501" cy="530915"/>
          </a:xfrm>
          <a:prstGeom prst="rect">
            <a:avLst/>
          </a:prstGeom>
          <a:ln w="3175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Umfangserweiterung </a:t>
            </a:r>
          </a:p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SE P1 – Rückbau um die</a:t>
            </a:r>
          </a:p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EH Sanierung (inkl. LA24)</a:t>
            </a:r>
          </a:p>
        </p:txBody>
      </p:sp>
      <p:cxnSp>
        <p:nvCxnSpPr>
          <p:cNvPr id="16" name="Gerade Verbindung mit Pfeil 15"/>
          <p:cNvCxnSpPr>
            <a:stCxn id="15" idx="1"/>
            <a:endCxn id="25" idx="3"/>
          </p:cNvCxnSpPr>
          <p:nvPr/>
        </p:nvCxnSpPr>
        <p:spPr>
          <a:xfrm flipH="1">
            <a:off x="4494796" y="1420811"/>
            <a:ext cx="2489602" cy="113610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984398" y="3832729"/>
            <a:ext cx="1804527" cy="377026"/>
          </a:xfrm>
          <a:prstGeom prst="rect">
            <a:avLst/>
          </a:prstGeom>
          <a:ln w="3175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C32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Ersatzfläche für NUSTAR</a:t>
            </a:r>
          </a:p>
        </p:txBody>
      </p:sp>
      <p:cxnSp>
        <p:nvCxnSpPr>
          <p:cNvPr id="18" name="Gerade Verbindung mit Pfeil 17"/>
          <p:cNvCxnSpPr>
            <a:stCxn id="17" idx="1"/>
            <a:endCxn id="35" idx="3"/>
          </p:cNvCxnSpPr>
          <p:nvPr/>
        </p:nvCxnSpPr>
        <p:spPr>
          <a:xfrm flipH="1" flipV="1">
            <a:off x="4629686" y="3933202"/>
            <a:ext cx="2354712" cy="88040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984399" y="1832324"/>
            <a:ext cx="1800062" cy="53091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>
            <a:defPPr>
              <a:defRPr lang="de-DE"/>
            </a:defPPr>
            <a:lvl1pPr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000" dirty="0"/>
              <a:t>Vorgezogene Maßnahme III</a:t>
            </a:r>
          </a:p>
          <a:p>
            <a:r>
              <a:rPr lang="de-DE" sz="1000" dirty="0"/>
              <a:t>SE 1.124a </a:t>
            </a:r>
            <a:r>
              <a:rPr lang="de-DE" sz="1000" b="0" dirty="0"/>
              <a:t>Vorabsanierung Messstation</a:t>
            </a:r>
            <a:endParaRPr lang="de-DE" sz="1000" b="0" dirty="0">
              <a:solidFill>
                <a:srgbClr val="00B050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415383" y="1146684"/>
            <a:ext cx="1558637" cy="838691"/>
            <a:chOff x="415383" y="1146684"/>
            <a:chExt cx="1558637" cy="838691"/>
          </a:xfrm>
        </p:grpSpPr>
        <p:sp>
          <p:nvSpPr>
            <p:cNvPr id="21" name="Rechteck 20"/>
            <p:cNvSpPr/>
            <p:nvPr/>
          </p:nvSpPr>
          <p:spPr>
            <a:xfrm>
              <a:off x="415383" y="1203762"/>
              <a:ext cx="216000" cy="108000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29927" y="1146684"/>
              <a:ext cx="1344093" cy="838691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r>
                <a:rPr lang="de-DE" sz="1000" dirty="0" err="1"/>
                <a:t>new</a:t>
              </a:r>
              <a:r>
                <a:rPr lang="de-DE" sz="1000" dirty="0"/>
                <a:t> </a:t>
              </a:r>
              <a:r>
                <a:rPr lang="de-DE" sz="1000" dirty="0" err="1"/>
                <a:t>buildings</a:t>
              </a:r>
              <a:endParaRPr lang="de-DE" sz="1000" dirty="0"/>
            </a:p>
            <a:p>
              <a:endParaRPr lang="de-DE" sz="1000" dirty="0"/>
            </a:p>
            <a:p>
              <a:r>
                <a:rPr lang="de-DE" sz="1000" dirty="0" err="1"/>
                <a:t>refurbishments</a:t>
              </a:r>
              <a:endParaRPr lang="de-DE" sz="1000" dirty="0"/>
            </a:p>
            <a:p>
              <a:endParaRPr lang="de-DE" sz="1000" dirty="0"/>
            </a:p>
            <a:p>
              <a:r>
                <a:rPr lang="de-DE" sz="1000" dirty="0" err="1"/>
                <a:t>projected</a:t>
              </a:r>
              <a:endParaRPr lang="de-DE" sz="1000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415383" y="1506329"/>
              <a:ext cx="216000" cy="108000"/>
            </a:xfrm>
            <a:prstGeom prst="rect">
              <a:avLst/>
            </a:prstGeom>
            <a:solidFill>
              <a:srgbClr val="FF00FF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16369" y="1823034"/>
              <a:ext cx="216000" cy="108000"/>
            </a:xfrm>
            <a:prstGeom prst="rect">
              <a:avLst/>
            </a:prstGeom>
            <a:solidFill>
              <a:srgbClr val="CCCC0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</p:grpSp>
      <p:sp>
        <p:nvSpPr>
          <p:cNvPr id="25" name="Rechteck 24"/>
          <p:cNvSpPr/>
          <p:nvPr/>
        </p:nvSpPr>
        <p:spPr>
          <a:xfrm>
            <a:off x="3356759" y="1165860"/>
            <a:ext cx="1138037" cy="737121"/>
          </a:xfrm>
          <a:prstGeom prst="rect">
            <a:avLst/>
          </a:prstGeom>
          <a:solidFill>
            <a:srgbClr val="FC4EFC"/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b="1" dirty="0"/>
              <a:t> </a:t>
            </a:r>
          </a:p>
          <a:p>
            <a:r>
              <a:rPr lang="de-DE" sz="1000" b="1" dirty="0"/>
              <a:t>SE P1 -</a:t>
            </a:r>
          </a:p>
          <a:p>
            <a:r>
              <a:rPr lang="de-DE" sz="1000" b="1" dirty="0"/>
              <a:t>EH Sanierung</a:t>
            </a:r>
          </a:p>
          <a:p>
            <a:r>
              <a:rPr lang="de-DE" sz="1000" b="1" dirty="0"/>
              <a:t>inkl. LA24</a:t>
            </a:r>
          </a:p>
        </p:txBody>
      </p:sp>
      <p:sp>
        <p:nvSpPr>
          <p:cNvPr id="26" name="Freihandform 25"/>
          <p:cNvSpPr/>
          <p:nvPr/>
        </p:nvSpPr>
        <p:spPr>
          <a:xfrm>
            <a:off x="3352277" y="1908437"/>
            <a:ext cx="1269275" cy="597872"/>
          </a:xfrm>
          <a:custGeom>
            <a:avLst/>
            <a:gdLst>
              <a:gd name="connsiteX0" fmla="*/ 0 w 1035050"/>
              <a:gd name="connsiteY0" fmla="*/ 0 h 454025"/>
              <a:gd name="connsiteX1" fmla="*/ 1035050 w 1035050"/>
              <a:gd name="connsiteY1" fmla="*/ 0 h 454025"/>
              <a:gd name="connsiteX2" fmla="*/ 1035050 w 1035050"/>
              <a:gd name="connsiteY2" fmla="*/ 327025 h 454025"/>
              <a:gd name="connsiteX3" fmla="*/ 917575 w 1035050"/>
              <a:gd name="connsiteY3" fmla="*/ 327025 h 454025"/>
              <a:gd name="connsiteX4" fmla="*/ 914400 w 1035050"/>
              <a:gd name="connsiteY4" fmla="*/ 454025 h 454025"/>
              <a:gd name="connsiteX5" fmla="*/ 701675 w 1035050"/>
              <a:gd name="connsiteY5" fmla="*/ 454025 h 454025"/>
              <a:gd name="connsiteX6" fmla="*/ 701675 w 1035050"/>
              <a:gd name="connsiteY6" fmla="*/ 327025 h 454025"/>
              <a:gd name="connsiteX7" fmla="*/ 3175 w 1035050"/>
              <a:gd name="connsiteY7" fmla="*/ 327025 h 454025"/>
              <a:gd name="connsiteX8" fmla="*/ 0 w 1035050"/>
              <a:gd name="connsiteY8" fmla="*/ 0 h 45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050" h="454025">
                <a:moveTo>
                  <a:pt x="0" y="0"/>
                </a:moveTo>
                <a:lnTo>
                  <a:pt x="1035050" y="0"/>
                </a:lnTo>
                <a:lnTo>
                  <a:pt x="1035050" y="327025"/>
                </a:lnTo>
                <a:lnTo>
                  <a:pt x="917575" y="327025"/>
                </a:lnTo>
                <a:cubicBezTo>
                  <a:pt x="916517" y="369358"/>
                  <a:pt x="915458" y="411692"/>
                  <a:pt x="914400" y="454025"/>
                </a:cubicBezTo>
                <a:lnTo>
                  <a:pt x="701675" y="454025"/>
                </a:lnTo>
                <a:lnTo>
                  <a:pt x="701675" y="327025"/>
                </a:lnTo>
                <a:lnTo>
                  <a:pt x="3175" y="327025"/>
                </a:lnTo>
                <a:cubicBezTo>
                  <a:pt x="2117" y="218017"/>
                  <a:pt x="1058" y="109008"/>
                  <a:pt x="0" y="0"/>
                </a:cubicBezTo>
                <a:close/>
              </a:path>
            </a:pathLst>
          </a:custGeom>
          <a:solidFill>
            <a:srgbClr val="FF00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b="1" dirty="0"/>
              <a:t>Sanierung </a:t>
            </a:r>
          </a:p>
          <a:p>
            <a:r>
              <a:rPr lang="de-DE" sz="1000" b="1" dirty="0"/>
              <a:t>SE P1 - Rückbau</a:t>
            </a:r>
          </a:p>
        </p:txBody>
      </p:sp>
      <p:sp>
        <p:nvSpPr>
          <p:cNvPr id="27" name="Rechteck 26"/>
          <p:cNvSpPr/>
          <p:nvPr/>
        </p:nvSpPr>
        <p:spPr>
          <a:xfrm>
            <a:off x="3712085" y="2435079"/>
            <a:ext cx="403875" cy="21955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b="1" dirty="0"/>
              <a:t>C38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354650" y="3961462"/>
            <a:ext cx="450204" cy="150041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>
            <a:defPPr>
              <a:defRPr lang="de-DE"/>
            </a:defPPr>
            <a:lvl1pPr>
              <a:defRPr sz="700" b="1">
                <a:solidFill>
                  <a:schemeClr val="bg1"/>
                </a:solidFill>
              </a:defRPr>
            </a:lvl1pPr>
          </a:lstStyle>
          <a:p>
            <a:r>
              <a:rPr lang="de-DE" sz="525" dirty="0"/>
              <a:t>C36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3033531" y="3814199"/>
            <a:ext cx="383879" cy="497438"/>
            <a:chOff x="3033531" y="3834011"/>
            <a:chExt cx="383879" cy="497438"/>
          </a:xfrm>
        </p:grpSpPr>
        <p:sp>
          <p:nvSpPr>
            <p:cNvPr id="30" name="Rechteck 29"/>
            <p:cNvSpPr/>
            <p:nvPr/>
          </p:nvSpPr>
          <p:spPr>
            <a:xfrm>
              <a:off x="3076025" y="3834011"/>
              <a:ext cx="238105" cy="497438"/>
            </a:xfrm>
            <a:prstGeom prst="rect">
              <a:avLst/>
            </a:prstGeom>
            <a:solidFill>
              <a:schemeClr val="bg1">
                <a:lumMod val="65000"/>
                <a:alpha val="80000"/>
              </a:schemeClr>
            </a:solidFill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6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033531" y="3975837"/>
              <a:ext cx="383879" cy="192360"/>
            </a:xfrm>
            <a:prstGeom prst="rect">
              <a:avLst/>
            </a:prstGeom>
            <a:ln w="12700">
              <a:noFill/>
            </a:ln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800" b="1" dirty="0">
                  <a:solidFill>
                    <a:schemeClr val="bg1"/>
                  </a:solidFill>
                </a:rPr>
                <a:t>C35</a:t>
              </a:r>
            </a:p>
          </p:txBody>
        </p:sp>
      </p:grpSp>
      <p:sp>
        <p:nvSpPr>
          <p:cNvPr id="32" name="Rechteck 31"/>
          <p:cNvSpPr/>
          <p:nvPr/>
        </p:nvSpPr>
        <p:spPr>
          <a:xfrm>
            <a:off x="4551479" y="1547266"/>
            <a:ext cx="56065" cy="206903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sp>
        <p:nvSpPr>
          <p:cNvPr id="33" name="Textfeld 32"/>
          <p:cNvSpPr txBox="1"/>
          <p:nvPr/>
        </p:nvSpPr>
        <p:spPr>
          <a:xfrm rot="16200000">
            <a:off x="4450421" y="1591965"/>
            <a:ext cx="258181" cy="138499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450" b="1" dirty="0">
                <a:solidFill>
                  <a:schemeClr val="bg1"/>
                </a:solidFill>
              </a:rPr>
              <a:t>C39</a:t>
            </a:r>
          </a:p>
        </p:txBody>
      </p:sp>
      <p:sp>
        <p:nvSpPr>
          <p:cNvPr id="34" name="Rechteck 33"/>
          <p:cNvSpPr/>
          <p:nvPr/>
        </p:nvSpPr>
        <p:spPr>
          <a:xfrm>
            <a:off x="3417410" y="3823298"/>
            <a:ext cx="278065" cy="497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/>
          </a:p>
        </p:txBody>
      </p:sp>
      <p:sp>
        <p:nvSpPr>
          <p:cNvPr id="36" name="Rechteck 35"/>
          <p:cNvSpPr/>
          <p:nvPr/>
        </p:nvSpPr>
        <p:spPr>
          <a:xfrm>
            <a:off x="3310813" y="2071867"/>
            <a:ext cx="140261" cy="14818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600" dirty="0"/>
          </a:p>
        </p:txBody>
      </p:sp>
      <p:sp>
        <p:nvSpPr>
          <p:cNvPr id="37" name="Textfeld 36"/>
          <p:cNvSpPr txBox="1"/>
          <p:nvPr/>
        </p:nvSpPr>
        <p:spPr>
          <a:xfrm>
            <a:off x="2884910" y="2049321"/>
            <a:ext cx="620333" cy="19236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SE1.124a</a:t>
            </a:r>
          </a:p>
        </p:txBody>
      </p:sp>
      <p:cxnSp>
        <p:nvCxnSpPr>
          <p:cNvPr id="38" name="Gerade Verbindung mit Pfeil 37"/>
          <p:cNvCxnSpPr>
            <a:stCxn id="11" idx="1"/>
            <a:endCxn id="30" idx="3"/>
          </p:cNvCxnSpPr>
          <p:nvPr/>
        </p:nvCxnSpPr>
        <p:spPr>
          <a:xfrm flipH="1" flipV="1">
            <a:off x="3314130" y="4062918"/>
            <a:ext cx="3662134" cy="480242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19" idx="1"/>
            <a:endCxn id="36" idx="0"/>
          </p:cNvCxnSpPr>
          <p:nvPr/>
        </p:nvCxnSpPr>
        <p:spPr>
          <a:xfrm flipH="1" flipV="1">
            <a:off x="3380944" y="2071867"/>
            <a:ext cx="3603455" cy="25915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uppieren 49"/>
          <p:cNvGrpSpPr/>
          <p:nvPr/>
        </p:nvGrpSpPr>
        <p:grpSpPr>
          <a:xfrm>
            <a:off x="3445287" y="2428042"/>
            <a:ext cx="223385" cy="226591"/>
            <a:chOff x="3445287" y="2428042"/>
            <a:chExt cx="223385" cy="226591"/>
          </a:xfrm>
        </p:grpSpPr>
        <p:sp>
          <p:nvSpPr>
            <p:cNvPr id="48" name="Rechteck 47"/>
            <p:cNvSpPr/>
            <p:nvPr/>
          </p:nvSpPr>
          <p:spPr>
            <a:xfrm>
              <a:off x="3461507" y="2444096"/>
              <a:ext cx="162869" cy="194935"/>
            </a:xfrm>
            <a:prstGeom prst="rect">
              <a:avLst/>
            </a:prstGeom>
            <a:solidFill>
              <a:srgbClr val="ACA800">
                <a:alpha val="80000"/>
              </a:srgbClr>
            </a:solidFill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00" b="1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3445287" y="2428042"/>
              <a:ext cx="223385" cy="226591"/>
            </a:xfrm>
            <a:prstGeom prst="rect">
              <a:avLst/>
            </a:prstGeom>
            <a:ln w="3175">
              <a:noFill/>
            </a:ln>
          </p:spPr>
          <p:txBody>
            <a:bodyPr vert="horz" wrap="none" lIns="36000" tIns="36000" rIns="36000" bIns="36000" rtlCol="0" anchor="t">
              <a:spAutoFit/>
            </a:bodyPr>
            <a:lstStyle/>
            <a:p>
              <a:pPr algn="l"/>
              <a:r>
                <a:rPr lang="de-DE" sz="500" b="1" dirty="0">
                  <a:solidFill>
                    <a:schemeClr val="bg1"/>
                  </a:solidFill>
                </a:rPr>
                <a:t>C51</a:t>
              </a:r>
            </a:p>
            <a:p>
              <a:pPr algn="l"/>
              <a:r>
                <a:rPr lang="de-DE" sz="500" b="1" dirty="0">
                  <a:solidFill>
                    <a:schemeClr val="bg1"/>
                  </a:solidFill>
                </a:rPr>
                <a:t>SHE </a:t>
              </a: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6984399" y="3309111"/>
            <a:ext cx="1804527" cy="377026"/>
          </a:xfrm>
          <a:prstGeom prst="rect">
            <a:avLst/>
          </a:prstGeom>
          <a:ln w="3175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C51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Ersatzfläche für 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SHE Chemie </a:t>
            </a:r>
          </a:p>
        </p:txBody>
      </p:sp>
      <p:cxnSp>
        <p:nvCxnSpPr>
          <p:cNvPr id="67" name="Gerade Verbindung mit Pfeil 66"/>
          <p:cNvCxnSpPr>
            <a:stCxn id="66" idx="1"/>
            <a:endCxn id="48" idx="2"/>
          </p:cNvCxnSpPr>
          <p:nvPr/>
        </p:nvCxnSpPr>
        <p:spPr>
          <a:xfrm flipH="1" flipV="1">
            <a:off x="3542942" y="2639031"/>
            <a:ext cx="3441457" cy="858593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uppieren 81"/>
          <p:cNvGrpSpPr/>
          <p:nvPr/>
        </p:nvGrpSpPr>
        <p:grpSpPr>
          <a:xfrm>
            <a:off x="4412552" y="3803486"/>
            <a:ext cx="236209" cy="259432"/>
            <a:chOff x="4412552" y="3803486"/>
            <a:chExt cx="236209" cy="259432"/>
          </a:xfrm>
        </p:grpSpPr>
        <p:sp>
          <p:nvSpPr>
            <p:cNvPr id="35" name="Rechteck 34"/>
            <p:cNvSpPr/>
            <p:nvPr/>
          </p:nvSpPr>
          <p:spPr>
            <a:xfrm>
              <a:off x="4428861" y="3803486"/>
              <a:ext cx="200825" cy="259432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0" b="1" dirty="0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412552" y="3803486"/>
              <a:ext cx="236209" cy="257369"/>
            </a:xfrm>
            <a:prstGeom prst="rect">
              <a:avLst/>
            </a:prstGeom>
            <a:ln w="3175">
              <a:noFill/>
            </a:ln>
          </p:spPr>
          <p:txBody>
            <a:bodyPr vert="horz" wrap="none" lIns="36000" tIns="36000" rIns="36000" bIns="36000" rtlCol="0" anchor="t">
              <a:spAutoFit/>
            </a:bodyPr>
            <a:lstStyle/>
            <a:p>
              <a:r>
                <a:rPr lang="de-DE" sz="600" b="1" dirty="0">
                  <a:solidFill>
                    <a:schemeClr val="bg1"/>
                  </a:solidFill>
                </a:rPr>
                <a:t>C32</a:t>
              </a:r>
            </a:p>
            <a:p>
              <a:r>
                <a:rPr lang="de-DE" sz="600" b="1" dirty="0">
                  <a:solidFill>
                    <a:schemeClr val="bg1"/>
                  </a:solidFill>
                </a:rPr>
                <a:t>NUE</a:t>
              </a:r>
              <a:endParaRPr lang="de-DE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" name="Titel 1"/>
          <p:cNvSpPr txBox="1">
            <a:spLocks/>
          </p:cNvSpPr>
          <p:nvPr/>
        </p:nvSpPr>
        <p:spPr>
          <a:xfrm>
            <a:off x="317635" y="383579"/>
            <a:ext cx="624166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 err="1">
                <a:solidFill>
                  <a:sysClr val="windowText" lastClr="000000"/>
                </a:solidFill>
              </a:rPr>
              <a:t>Refurbishment</a:t>
            </a:r>
            <a:r>
              <a:rPr lang="de-DE" b="1" kern="0" dirty="0">
                <a:solidFill>
                  <a:sysClr val="windowText" lastClr="000000"/>
                </a:solidFill>
              </a:rPr>
              <a:t> SE P1 –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Dismantling</a:t>
            </a:r>
            <a:endParaRPr lang="de-DE" b="1" kern="0" dirty="0">
              <a:solidFill>
                <a:sysClr val="windowText" lastClr="000000"/>
              </a:solidFill>
            </a:endParaRPr>
          </a:p>
          <a:p>
            <a:r>
              <a:rPr lang="en-US" sz="1800" dirty="0"/>
              <a:t>Overview of the project parts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BAU_Uwe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Fabig / Anne Giesler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6D8C34-DEFF-4068-8B3C-8417B7273ECE}"/>
              </a:ext>
            </a:extLst>
          </p:cNvPr>
          <p:cNvSpPr txBox="1"/>
          <p:nvPr/>
        </p:nvSpPr>
        <p:spPr>
          <a:xfrm>
            <a:off x="8570252" y="2102821"/>
            <a:ext cx="314757" cy="442035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24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de-DE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F07587E-BF75-4291-8C51-8A02D17B5942}"/>
              </a:ext>
            </a:extLst>
          </p:cNvPr>
          <p:cNvSpPr txBox="1"/>
          <p:nvPr/>
        </p:nvSpPr>
        <p:spPr>
          <a:xfrm>
            <a:off x="8570252" y="4462368"/>
            <a:ext cx="314757" cy="442035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de-DE" sz="24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de-DE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9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319" y="2490439"/>
            <a:ext cx="3388785" cy="2386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17634" y="385662"/>
            <a:ext cx="624166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sz="1600" b="1" kern="0" dirty="0">
                <a:solidFill>
                  <a:sysClr val="windowText" lastClr="000000"/>
                </a:solidFill>
              </a:rPr>
              <a:t>Refurbishment SE – P1_</a:t>
            </a:r>
            <a:r>
              <a:rPr lang="de-DE" sz="1600" b="1" dirty="0"/>
              <a:t>Preparatory </a:t>
            </a:r>
            <a:r>
              <a:rPr lang="de-DE" sz="1600" b="1" dirty="0" err="1"/>
              <a:t>work</a:t>
            </a:r>
            <a:endParaRPr lang="de-DE" sz="1600" b="1" kern="0" dirty="0">
              <a:solidFill>
                <a:sysClr val="windowText" lastClr="000000"/>
              </a:solidFill>
            </a:endParaRPr>
          </a:p>
          <a:p>
            <a:pPr lvl="0">
              <a:spcBef>
                <a:spcPts val="0"/>
              </a:spcBef>
              <a:defRPr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Preliminery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de-DE" sz="2000" kern="0" dirty="0">
                <a:solidFill>
                  <a:sysClr val="windowText" lastClr="000000"/>
                </a:solidFill>
              </a:rPr>
              <a:t>: </a:t>
            </a:r>
            <a:r>
              <a:rPr lang="de-DE" sz="2000" kern="0" dirty="0" err="1">
                <a:solidFill>
                  <a:sysClr val="windowText" lastClr="000000"/>
                </a:solidFill>
              </a:rPr>
              <a:t>EH_new</a:t>
            </a:r>
            <a:r>
              <a:rPr lang="de-DE" sz="2000" kern="0" dirty="0">
                <a:solidFill>
                  <a:sysClr val="windowText" lastClr="000000"/>
                </a:solidFill>
              </a:rPr>
              <a:t> LA24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BAU_Uwe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Fabig / Anne Giesler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317634" y="1088015"/>
            <a:ext cx="859141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8400" indent="-1168400">
              <a:buNone/>
            </a:pPr>
            <a:r>
              <a:rPr lang="de-DE" sz="1200" dirty="0" err="1">
                <a:solidFill>
                  <a:schemeClr val="tx1"/>
                </a:solidFill>
              </a:rPr>
              <a:t>Measures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en-US" sz="1200" dirty="0"/>
              <a:t>Adaptation of permit "Industrial Facilities Directive" (unit without living quarters) </a:t>
            </a:r>
            <a:br>
              <a:rPr lang="en-US" sz="1200" dirty="0"/>
            </a:br>
            <a:r>
              <a:rPr lang="en-US" sz="1200" dirty="0">
                <a:solidFill>
                  <a:schemeClr val="tx1"/>
                </a:solidFill>
              </a:rPr>
              <a:t>Separation of LA24 (old system) and construction of a replacement ventilation system for the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EH (new LA24), Fire protection measures, building permit with new fire protection concept</a:t>
            </a:r>
          </a:p>
          <a:p>
            <a:pPr marL="1168400" indent="-1168400">
              <a:buNone/>
            </a:pPr>
            <a:r>
              <a:rPr lang="de-DE" sz="1200" dirty="0">
                <a:solidFill>
                  <a:schemeClr val="tx1"/>
                </a:solidFill>
              </a:rPr>
              <a:t>User:	</a:t>
            </a:r>
            <a:r>
              <a:rPr lang="en-US" sz="1200" dirty="0">
                <a:solidFill>
                  <a:schemeClr val="tx1"/>
                </a:solidFill>
              </a:rPr>
              <a:t>The LA24 – refurbishment EH is necessary for the approval of accelerator operation under radiation protection law</a:t>
            </a:r>
          </a:p>
          <a:p>
            <a:pPr marL="1168400" indent="-1168400" algn="just">
              <a:buNone/>
            </a:pPr>
            <a:endParaRPr lang="de-DE" sz="1200" dirty="0">
              <a:solidFill>
                <a:schemeClr val="tx1"/>
              </a:solidFill>
            </a:endParaRPr>
          </a:p>
          <a:p>
            <a:pPr marL="1168400" indent="-1168400" algn="just">
              <a:buNone/>
            </a:pPr>
            <a:r>
              <a:rPr lang="de-DE" sz="1200" dirty="0" err="1">
                <a:solidFill>
                  <a:schemeClr val="tx1"/>
                </a:solidFill>
              </a:rPr>
              <a:t>Costs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de-DE" sz="1200" dirty="0" err="1">
                <a:solidFill>
                  <a:schemeClr val="tx1"/>
                </a:solidFill>
              </a:rPr>
              <a:t>approx</a:t>
            </a:r>
            <a:r>
              <a:rPr lang="de-DE" sz="1200" dirty="0">
                <a:solidFill>
                  <a:schemeClr val="tx1"/>
                </a:solidFill>
              </a:rPr>
              <a:t>. 6,7 Mio. € (incl. </a:t>
            </a:r>
            <a:r>
              <a:rPr lang="de-DE" sz="1200" dirty="0" err="1">
                <a:solidFill>
                  <a:schemeClr val="tx1"/>
                </a:solidFill>
              </a:rPr>
              <a:t>risk</a:t>
            </a:r>
            <a:r>
              <a:rPr lang="de-DE" sz="1200" dirty="0">
                <a:solidFill>
                  <a:schemeClr val="tx1"/>
                </a:solidFill>
              </a:rPr>
              <a:t>)</a:t>
            </a:r>
          </a:p>
          <a:p>
            <a:pPr marL="1168400" indent="-116840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Construction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en-US" sz="1200" dirty="0">
                <a:solidFill>
                  <a:schemeClr val="tx1"/>
                </a:solidFill>
              </a:rPr>
              <a:t>Q3/2025 to approx. Q1/026 - 1. construction phase (8 months)</a:t>
            </a:r>
          </a:p>
          <a:p>
            <a:pPr marL="1168400" indent="-1168400">
              <a:buNone/>
            </a:pPr>
            <a:r>
              <a:rPr lang="en-US" sz="1200" dirty="0">
                <a:solidFill>
                  <a:schemeClr val="tx1"/>
                </a:solidFill>
              </a:rPr>
              <a:t>	Q3/2026 to Q2/2027  - 2. construction phase (10 months)</a:t>
            </a:r>
          </a:p>
          <a:p>
            <a:pPr marL="1168400" indent="-116840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Commissioning</a:t>
            </a:r>
            <a:r>
              <a:rPr lang="de-DE" sz="1200" dirty="0">
                <a:solidFill>
                  <a:schemeClr val="tx1"/>
                </a:solidFill>
              </a:rPr>
              <a:t>:	Q3/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2027 </a:t>
            </a:r>
          </a:p>
          <a:p>
            <a:pPr marL="1168400" indent="-1168400">
              <a:buNone/>
            </a:pPr>
            <a:endParaRPr lang="de-DE" sz="1200" dirty="0">
              <a:solidFill>
                <a:schemeClr val="tx1"/>
              </a:solidFill>
            </a:endParaRPr>
          </a:p>
          <a:p>
            <a:pPr marL="1168400" indent="-1168400">
              <a:buNone/>
            </a:pPr>
            <a:r>
              <a:rPr lang="de-DE" sz="1200" dirty="0">
                <a:solidFill>
                  <a:schemeClr val="tx1"/>
                </a:solidFill>
              </a:rPr>
              <a:t>Status:	</a:t>
            </a:r>
            <a:r>
              <a:rPr lang="de-DE" sz="1200" dirty="0" err="1">
                <a:solidFill>
                  <a:schemeClr val="tx1"/>
                </a:solidFill>
              </a:rPr>
              <a:t>Preparatory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work</a:t>
            </a:r>
            <a:r>
              <a:rPr lang="de-DE" sz="1200" dirty="0">
                <a:solidFill>
                  <a:schemeClr val="tx1"/>
                </a:solidFill>
              </a:rPr>
              <a:t> /</a:t>
            </a:r>
            <a:r>
              <a:rPr lang="de-DE" sz="1200" dirty="0" err="1">
                <a:solidFill>
                  <a:schemeClr val="tx1"/>
                </a:solidFill>
              </a:rPr>
              <a:t>dismantling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work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started</a:t>
            </a:r>
            <a:r>
              <a:rPr lang="de-DE" sz="1200" dirty="0">
                <a:solidFill>
                  <a:schemeClr val="tx1"/>
                </a:solidFill>
              </a:rPr>
              <a:t> in 07/2024</a:t>
            </a:r>
          </a:p>
          <a:p>
            <a:pPr marL="1168400" indent="-1168400">
              <a:buNone/>
            </a:pPr>
            <a:r>
              <a:rPr lang="en-US" sz="1200" dirty="0">
                <a:solidFill>
                  <a:schemeClr val="tx1"/>
                </a:solidFill>
              </a:rPr>
              <a:t>	Dismantling of lattice crates, cable removal work,</a:t>
            </a:r>
          </a:p>
          <a:p>
            <a:pPr marL="1168400" indent="-1168400">
              <a:buNone/>
            </a:pPr>
            <a:r>
              <a:rPr lang="en-US" sz="1200" dirty="0">
                <a:solidFill>
                  <a:schemeClr val="tx1"/>
                </a:solidFill>
              </a:rPr>
              <a:t>	Expansion of the scope of the SE P1 project is submitted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to the Supervisory Board for approval as a circular resolution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in 07-08/2024	</a:t>
            </a:r>
          </a:p>
          <a:p>
            <a:pPr marL="1168400" indent="-1168400">
              <a:buNone/>
            </a:pPr>
            <a:r>
              <a:rPr lang="en-US" sz="1200" dirty="0">
                <a:solidFill>
                  <a:schemeClr val="tx1"/>
                </a:solidFill>
              </a:rPr>
              <a:t>	Planning up to request building permit Q3/2024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Building permit Q4/2024</a:t>
            </a:r>
          </a:p>
          <a:p>
            <a:pPr marL="1168400" indent="-116840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1168400" indent="-1168400">
              <a:buNone/>
            </a:pP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0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el 1"/>
          <p:cNvSpPr txBox="1">
            <a:spLocks/>
          </p:cNvSpPr>
          <p:nvPr/>
        </p:nvSpPr>
        <p:spPr>
          <a:xfrm>
            <a:off x="317635" y="383579"/>
            <a:ext cx="624166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en-US" b="1" kern="0" dirty="0">
                <a:solidFill>
                  <a:sysClr val="windowText" lastClr="000000"/>
                </a:solidFill>
              </a:rPr>
              <a:t>Refurbishment SE P1 – Dismantling | </a:t>
            </a:r>
            <a:r>
              <a:rPr lang="de-DE" b="1" kern="0" dirty="0">
                <a:solidFill>
                  <a:sysClr val="windowText" lastClr="000000"/>
                </a:solidFill>
              </a:rPr>
              <a:t>Schedule</a:t>
            </a:r>
          </a:p>
          <a:p>
            <a:pPr marL="0" lvl="1" defTabSz="685800"/>
            <a:r>
              <a:rPr lang="de-DE" sz="1000" b="1" kern="0" dirty="0" err="1">
                <a:solidFill>
                  <a:schemeClr val="bg1">
                    <a:lumMod val="50000"/>
                  </a:schemeClr>
                </a:solidFill>
              </a:rPr>
              <a:t>BAU_Uwe</a:t>
            </a:r>
            <a:r>
              <a:rPr lang="de-DE" sz="1000" b="1" kern="0" dirty="0">
                <a:solidFill>
                  <a:schemeClr val="bg1">
                    <a:lumMod val="50000"/>
                  </a:schemeClr>
                </a:solidFill>
              </a:rPr>
              <a:t> Fabig / Anne Giesler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68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18450" y="1088018"/>
            <a:ext cx="1252615" cy="123330"/>
          </a:xfrm>
          <a:prstGeom prst="rightArrow">
            <a:avLst>
              <a:gd name="adj1" fmla="val 100000"/>
              <a:gd name="adj2" fmla="val 28720"/>
            </a:avLst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        ZBau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1430336" y="1082745"/>
            <a:ext cx="1420261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Mittelgenehmigung 25.01.2024</a:t>
            </a:r>
            <a:endParaRPr lang="de-DE" sz="800" dirty="0"/>
          </a:p>
        </p:txBody>
      </p:sp>
      <p:sp>
        <p:nvSpPr>
          <p:cNvPr id="70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657325" y="2019473"/>
            <a:ext cx="472440" cy="118894"/>
          </a:xfrm>
          <a:prstGeom prst="rightArrow">
            <a:avLst>
              <a:gd name="adj1" fmla="val 100000"/>
              <a:gd name="adj2" fmla="val 28720"/>
            </a:avLst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1281229" y="2015124"/>
            <a:ext cx="2088713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 err="1">
                <a:solidFill>
                  <a:schemeClr val="tx1"/>
                </a:solidFill>
              </a:rPr>
              <a:t>vM</a:t>
            </a:r>
            <a:r>
              <a:rPr lang="de-DE" sz="800" dirty="0">
                <a:solidFill>
                  <a:schemeClr val="tx1"/>
                </a:solidFill>
              </a:rPr>
              <a:t> III</a:t>
            </a:r>
            <a:r>
              <a:rPr lang="de-DE" sz="800" dirty="0"/>
              <a:t>_</a:t>
            </a:r>
            <a:r>
              <a:rPr lang="de-DE" sz="800" dirty="0">
                <a:solidFill>
                  <a:schemeClr val="tx1"/>
                </a:solidFill>
              </a:rPr>
              <a:t>SE1.124a </a:t>
            </a:r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02.11.2023</a:t>
            </a:r>
            <a:endParaRPr lang="de-DE" sz="800" dirty="0"/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235888" y="2235320"/>
            <a:ext cx="2162451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 err="1">
                <a:solidFill>
                  <a:schemeClr val="tx1"/>
                </a:solidFill>
              </a:rPr>
              <a:t>vM</a:t>
            </a:r>
            <a:r>
              <a:rPr lang="de-DE" sz="800" dirty="0">
                <a:solidFill>
                  <a:schemeClr val="tx1"/>
                </a:solidFill>
              </a:rPr>
              <a:t> II_C38+C39 </a:t>
            </a:r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Ende Q3/2024</a:t>
            </a:r>
            <a:endParaRPr lang="de-DE" sz="800" dirty="0"/>
          </a:p>
        </p:txBody>
      </p:sp>
      <p:sp>
        <p:nvSpPr>
          <p:cNvPr id="7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026794" y="2235320"/>
            <a:ext cx="1073684" cy="116648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76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949672" y="1398494"/>
            <a:ext cx="424593" cy="116904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3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ZBau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441598" y="1392286"/>
            <a:ext cx="4429098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EH Sanierung Abgabe Abweichungsantrag und Prüfung (LBIH) Mittelgenehmigung bis Q4/2024 </a:t>
            </a:r>
          </a:p>
        </p:txBody>
      </p:sp>
      <p:sp>
        <p:nvSpPr>
          <p:cNvPr id="78" name="Stern mit 5 Zacken 77"/>
          <p:cNvSpPr/>
          <p:nvPr/>
        </p:nvSpPr>
        <p:spPr>
          <a:xfrm>
            <a:off x="1876552" y="1211348"/>
            <a:ext cx="147320" cy="147320"/>
          </a:xfrm>
          <a:prstGeom prst="star5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100478" y="1223452"/>
            <a:ext cx="4161396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Umfangserweiterung um EH Sanierung </a:t>
            </a:r>
            <a:r>
              <a:rPr lang="de-DE" sz="800" dirty="0">
                <a:sym typeface="Wingdings" panose="05000000000000000000" pitchFamily="2" charset="2"/>
              </a:rPr>
              <a:t>AR Umlaufbeschluss in Vorbereitung </a:t>
            </a:r>
            <a:r>
              <a:rPr lang="de-DE" sz="800" dirty="0"/>
              <a:t>07-08/2024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415481" y="2445806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C32 Laborersatzfläche </a:t>
            </a:r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Q4/2024</a:t>
            </a:r>
            <a:endParaRPr lang="de-DE" sz="800" dirty="0"/>
          </a:p>
        </p:txBody>
      </p:sp>
      <p:sp>
        <p:nvSpPr>
          <p:cNvPr id="8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833879" y="2455385"/>
            <a:ext cx="545466" cy="11453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437907" y="2654560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Sanierung – Vorbereitende Maßnahmen</a:t>
            </a:r>
            <a:endParaRPr lang="de-DE" sz="800" dirty="0"/>
          </a:p>
        </p:txBody>
      </p:sp>
      <p:sp>
        <p:nvSpPr>
          <p:cNvPr id="8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833880" y="2656782"/>
            <a:ext cx="540385" cy="123849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3175">
            <a:solidFill>
              <a:schemeClr val="accent6">
                <a:lumMod val="75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441598" y="1601163"/>
            <a:ext cx="3913482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Sanierung – Bauantrag/Lüftungsgesuch und Genehmigung bis Q4/2024</a:t>
            </a:r>
            <a:endParaRPr lang="de-DE" sz="800" dirty="0"/>
          </a:p>
        </p:txBody>
      </p:sp>
      <p:sp>
        <p:nvSpPr>
          <p:cNvPr id="87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821613" y="1605380"/>
            <a:ext cx="557731" cy="118894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4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782001" y="2928588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Sanierung – Ausführung 1. BA ab Q3/2025 </a:t>
            </a:r>
            <a:endParaRPr lang="de-DE" sz="800" dirty="0"/>
          </a:p>
        </p:txBody>
      </p:sp>
      <p:sp>
        <p:nvSpPr>
          <p:cNvPr id="89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3066967" y="2935887"/>
            <a:ext cx="664293" cy="135481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  1. BA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205254" y="3126358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Sanierung – Ausführung 2. BA ab Q3/2026 </a:t>
            </a:r>
            <a:endParaRPr lang="de-DE" sz="800" dirty="0"/>
          </a:p>
        </p:txBody>
      </p:sp>
      <p:sp>
        <p:nvSpPr>
          <p:cNvPr id="9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145329" y="3124772"/>
            <a:ext cx="955540" cy="13226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 2. BA</a:t>
            </a:r>
          </a:p>
        </p:txBody>
      </p:sp>
      <p:sp>
        <p:nvSpPr>
          <p:cNvPr id="92" name="Stern mit 5 Zacken 91"/>
          <p:cNvSpPr/>
          <p:nvPr/>
        </p:nvSpPr>
        <p:spPr>
          <a:xfrm>
            <a:off x="5160328" y="3271694"/>
            <a:ext cx="147320" cy="14732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404125" y="3295903"/>
            <a:ext cx="230990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EH Sanierung – </a:t>
            </a:r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ab Q3/2027 </a:t>
            </a:r>
            <a:endParaRPr lang="de-DE" sz="800" dirty="0"/>
          </a:p>
        </p:txBody>
      </p:sp>
      <p:sp>
        <p:nvSpPr>
          <p:cNvPr id="40" name="Stern mit 5 Zacken 39"/>
          <p:cNvSpPr/>
          <p:nvPr/>
        </p:nvSpPr>
        <p:spPr>
          <a:xfrm>
            <a:off x="6840219" y="3716789"/>
            <a:ext cx="147320" cy="14732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7067030" y="3740998"/>
            <a:ext cx="2016010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Bereitstellung für SE-P2 Ausbau Q1/2029</a:t>
            </a:r>
            <a:endParaRPr lang="de-DE" sz="8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6810755" y="3521420"/>
            <a:ext cx="1171195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Fertigstellung Q4/2028</a:t>
            </a:r>
            <a:endParaRPr lang="de-DE" sz="800" dirty="0"/>
          </a:p>
        </p:txBody>
      </p:sp>
      <p:sp>
        <p:nvSpPr>
          <p:cNvPr id="4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574540" y="3521420"/>
            <a:ext cx="2150110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SE-P1 Rückbau Q1/2027 – Q4/2028</a:t>
            </a:r>
          </a:p>
        </p:txBody>
      </p:sp>
      <p:sp>
        <p:nvSpPr>
          <p:cNvPr id="4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6865619" y="3996821"/>
            <a:ext cx="2043981" cy="13226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2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SE-P2 Ausbau 2029-2030</a:t>
            </a:r>
            <a:endParaRPr lang="de-DE" sz="800" dirty="0"/>
          </a:p>
        </p:txBody>
      </p:sp>
      <p:sp>
        <p:nvSpPr>
          <p:cNvPr id="9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18450" y="3754281"/>
            <a:ext cx="6606200" cy="1344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       SE-P1 Rückbau  </a:t>
            </a:r>
          </a:p>
        </p:txBody>
      </p:sp>
      <p:sp>
        <p:nvSpPr>
          <p:cNvPr id="3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833880" y="2803624"/>
            <a:ext cx="545466" cy="13226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2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400" dirty="0">
                <a:solidFill>
                  <a:schemeClr val="tx1"/>
                </a:solidFill>
              </a:rPr>
              <a:t>Kransanierung </a:t>
            </a:r>
          </a:p>
          <a:p>
            <a:r>
              <a:rPr lang="de-DE" sz="400" dirty="0">
                <a:solidFill>
                  <a:schemeClr val="tx1"/>
                </a:solidFill>
              </a:rPr>
              <a:t>EH Kran</a:t>
            </a:r>
            <a:endParaRPr lang="de-DE" sz="4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999331" y="1805647"/>
            <a:ext cx="2308317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Ausschreibung VOB Bauleistungen ab Q1/2025</a:t>
            </a:r>
            <a:endParaRPr lang="de-DE" sz="800" dirty="0"/>
          </a:p>
        </p:txBody>
      </p:sp>
      <p:sp>
        <p:nvSpPr>
          <p:cNvPr id="3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2379346" y="1809864"/>
            <a:ext cx="557731" cy="118894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4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6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317633" y="1200151"/>
            <a:ext cx="5255168" cy="349917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Measures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en-US" sz="1200" b="1" dirty="0">
                <a:solidFill>
                  <a:schemeClr val="tx1"/>
                </a:solidFill>
              </a:rPr>
              <a:t>Reconstruction of ceiling shielding in TR hall Total 				movements 643 beams, 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			</a:t>
            </a:r>
            <a:r>
              <a:rPr lang="en-US" sz="1200" dirty="0">
                <a:solidFill>
                  <a:schemeClr val="tx1"/>
                </a:solidFill>
              </a:rPr>
              <a:t>61 beams are removed and not reinstalled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			260 beams must be removed and reinstalled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			279 new concrete elements must be produced and installed 			43 from existing stock are brought in</a:t>
            </a:r>
          </a:p>
          <a:p>
            <a:pPr marL="0" indent="0">
              <a:buNone/>
            </a:pP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Use</a:t>
            </a:r>
            <a:r>
              <a:rPr lang="de-DE" sz="1200" dirty="0">
                <a:solidFill>
                  <a:schemeClr val="tx1"/>
                </a:solidFill>
              </a:rPr>
              <a:t>: 		</a:t>
            </a:r>
            <a:r>
              <a:rPr lang="en-US" sz="1200" dirty="0">
                <a:solidFill>
                  <a:schemeClr val="tx1"/>
                </a:solidFill>
              </a:rPr>
              <a:t>Necessity due to increased beam intensity when operating 			FAIR</a:t>
            </a: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Constr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costs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en-US" sz="1200" dirty="0"/>
              <a:t>approx.</a:t>
            </a:r>
            <a:r>
              <a:rPr lang="de-DE" sz="1200" dirty="0">
                <a:solidFill>
                  <a:schemeClr val="tx1"/>
                </a:solidFill>
              </a:rPr>
              <a:t> 5,5 Mio. €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			(</a:t>
            </a:r>
            <a:r>
              <a:rPr lang="de-DE" sz="1200" dirty="0" err="1">
                <a:solidFill>
                  <a:schemeClr val="tx1"/>
                </a:solidFill>
              </a:rPr>
              <a:t>FAIR_Inkind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founding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promised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Hr. </a:t>
            </a:r>
            <a:r>
              <a:rPr lang="de-DE" sz="1200" dirty="0" err="1">
                <a:solidFill>
                  <a:schemeClr val="tx1"/>
                </a:solidFill>
              </a:rPr>
              <a:t>Spiller</a:t>
            </a:r>
            <a:r>
              <a:rPr lang="de-DE" sz="1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de-DE" sz="1200" dirty="0" err="1">
                <a:solidFill>
                  <a:schemeClr val="tx1"/>
                </a:solidFill>
              </a:rPr>
              <a:t>Constr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period</a:t>
            </a:r>
            <a:r>
              <a:rPr lang="de-DE" sz="1200" dirty="0">
                <a:solidFill>
                  <a:schemeClr val="tx1"/>
                </a:solidFill>
              </a:rPr>
              <a:t>:	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Shutdown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2025/2026 und 2026/2027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			</a:t>
            </a:r>
            <a:r>
              <a:rPr lang="en-US" sz="1200" dirty="0">
                <a:solidFill>
                  <a:schemeClr val="tx1"/>
                </a:solidFill>
              </a:rPr>
              <a:t>Installation time approx. 6 months (only beams without 				ancillary work) </a:t>
            </a: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Status: 		</a:t>
            </a:r>
            <a:r>
              <a:rPr lang="de-DE" sz="1200" dirty="0" err="1">
                <a:solidFill>
                  <a:schemeClr val="tx1"/>
                </a:solidFill>
              </a:rPr>
              <a:t>Planner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will be commissioned in 07/2024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			Call for tender in publication process for construction works 			in 01/2025 with contract in 02/2025</a:t>
            </a: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17635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Upgrade SIS 18 –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Measure</a:t>
            </a:r>
            <a:r>
              <a:rPr lang="de-DE" b="1" kern="0" dirty="0">
                <a:solidFill>
                  <a:sysClr val="windowText" lastClr="000000"/>
                </a:solidFill>
              </a:rPr>
              <a:t> 11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from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GaF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</a:p>
          <a:p>
            <a:pPr marL="0" lvl="1" defTabSz="685800"/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BAU_Björn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Benz / Joachim Liebold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452969" y="1844725"/>
            <a:ext cx="395608" cy="377026"/>
          </a:xfrm>
          <a:prstGeom prst="rect">
            <a:avLst/>
          </a:prstGeom>
          <a:solidFill>
            <a:srgbClr val="CFCF2C"/>
          </a:solidFill>
          <a:ln>
            <a:solidFill>
              <a:srgbClr val="C00000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500" dirty="0"/>
              <a:t>Upgrade</a:t>
            </a:r>
          </a:p>
          <a:p>
            <a:r>
              <a:rPr lang="de-DE" sz="500" dirty="0"/>
              <a:t>SIS 18</a:t>
            </a:r>
          </a:p>
          <a:p>
            <a:r>
              <a:rPr lang="de-DE" sz="500" b="1" dirty="0"/>
              <a:t>2025/</a:t>
            </a:r>
          </a:p>
          <a:p>
            <a:r>
              <a:rPr lang="de-DE" sz="500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13200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317633" y="1200151"/>
            <a:ext cx="4254367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Variant 1/ Ideal case: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Feasibility check by the planner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Insertion of the beams through the north façade via SIS18 hill into the TR hall and movement via rail construction in the hall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Implementation can be realized in one construction phase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Shutdown 2025/2026</a:t>
            </a:r>
          </a:p>
          <a:p>
            <a:pPr marL="0" indent="0">
              <a:buNone/>
            </a:pP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b="1" dirty="0">
                <a:solidFill>
                  <a:schemeClr val="tx1"/>
                </a:solidFill>
              </a:rPr>
              <a:t>Variant 2: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Installing the beams using the indoor cranes in the EX hall and TH hall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Due to the increased time and space required, the installation time will be longer, so two construction phases are planned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Shutdown 2025/2026 and 2026/2027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8524875" y="4914900"/>
            <a:ext cx="619125" cy="273050"/>
          </a:xfrm>
        </p:spPr>
        <p:txBody>
          <a:bodyPr/>
          <a:lstStyle/>
          <a:p>
            <a:pPr lvl="2"/>
            <a:r>
              <a:rPr lang="de-DE" dirty="0"/>
              <a:t>	</a:t>
            </a:r>
          </a:p>
        </p:txBody>
      </p:sp>
      <p:sp>
        <p:nvSpPr>
          <p:cNvPr id="26" name="Titel 1"/>
          <p:cNvSpPr txBox="1">
            <a:spLocks/>
          </p:cNvSpPr>
          <p:nvPr/>
        </p:nvSpPr>
        <p:spPr>
          <a:xfrm>
            <a:off x="317635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Upgrade SIS 18 –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Measure</a:t>
            </a:r>
            <a:r>
              <a:rPr lang="de-DE" b="1" kern="0" dirty="0">
                <a:solidFill>
                  <a:sysClr val="windowText" lastClr="000000"/>
                </a:solidFill>
              </a:rPr>
              <a:t> 11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from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GaF</a:t>
            </a:r>
            <a:r>
              <a:rPr lang="de-DE" b="1" kern="0" dirty="0">
                <a:solidFill>
                  <a:sysClr val="windowText" lastClr="000000"/>
                </a:solidFill>
              </a:rPr>
              <a:t> |  </a:t>
            </a:r>
          </a:p>
          <a:p>
            <a:pPr marL="0" lvl="1" defTabSz="685800"/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BAU_Björn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Benz / Joachim Liebold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497502" y="3212720"/>
            <a:ext cx="4381282" cy="1062346"/>
            <a:chOff x="4426250" y="3212720"/>
            <a:chExt cx="4381282" cy="106234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/>
            <a:srcRect r="3361"/>
            <a:stretch/>
          </p:blipFill>
          <p:spPr>
            <a:xfrm>
              <a:off x="4616109" y="3212720"/>
              <a:ext cx="3845153" cy="1039717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3"/>
            <a:srcRect r="3361"/>
            <a:stretch/>
          </p:blipFill>
          <p:spPr>
            <a:xfrm>
              <a:off x="4616109" y="3235349"/>
              <a:ext cx="3845153" cy="1039717"/>
            </a:xfrm>
            <a:prstGeom prst="rect">
              <a:avLst/>
            </a:prstGeom>
          </p:spPr>
        </p:pic>
        <p:sp>
          <p:nvSpPr>
            <p:cNvPr id="30" name="Richtungspfeil 29"/>
            <p:cNvSpPr/>
            <p:nvPr/>
          </p:nvSpPr>
          <p:spPr>
            <a:xfrm>
              <a:off x="4426250" y="3672273"/>
              <a:ext cx="294248" cy="13970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V1</a:t>
              </a:r>
            </a:p>
          </p:txBody>
        </p:sp>
        <p:sp>
          <p:nvSpPr>
            <p:cNvPr id="35" name="Richtungspfeil 34"/>
            <p:cNvSpPr/>
            <p:nvPr/>
          </p:nvSpPr>
          <p:spPr>
            <a:xfrm flipH="1">
              <a:off x="8387938" y="3700453"/>
              <a:ext cx="419594" cy="143910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V2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467060" y="1542255"/>
            <a:ext cx="4361751" cy="1471344"/>
            <a:chOff x="4395808" y="1542255"/>
            <a:chExt cx="4361751" cy="1471344"/>
          </a:xfrm>
        </p:grpSpPr>
        <p:sp>
          <p:nvSpPr>
            <p:cNvPr id="11" name="Gleichschenkliges Dreieck 10"/>
            <p:cNvSpPr/>
            <p:nvPr/>
          </p:nvSpPr>
          <p:spPr>
            <a:xfrm>
              <a:off x="4395808" y="2113364"/>
              <a:ext cx="62508" cy="6250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/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4395808" y="1542255"/>
              <a:ext cx="3834279" cy="1471344"/>
              <a:chOff x="3171807" y="1273594"/>
              <a:chExt cx="3834279" cy="1471344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4"/>
              <a:srcRect t="6019" b="10397"/>
              <a:stretch/>
            </p:blipFill>
            <p:spPr>
              <a:xfrm>
                <a:off x="3354183" y="1273594"/>
                <a:ext cx="3295219" cy="1471344"/>
              </a:xfrm>
              <a:prstGeom prst="rect">
                <a:avLst/>
              </a:prstGeom>
              <a:noFill/>
            </p:spPr>
          </p:pic>
          <p:cxnSp>
            <p:nvCxnSpPr>
              <p:cNvPr id="6" name="Gerader Verbinder 5"/>
              <p:cNvCxnSpPr/>
              <p:nvPr/>
            </p:nvCxnSpPr>
            <p:spPr>
              <a:xfrm flipH="1">
                <a:off x="3171807" y="1920393"/>
                <a:ext cx="370255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Gleichschenkliges Dreieck 11"/>
              <p:cNvSpPr/>
              <p:nvPr/>
            </p:nvSpPr>
            <p:spPr>
              <a:xfrm>
                <a:off x="6829278" y="1844703"/>
                <a:ext cx="62508" cy="62508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350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6777486" y="1367879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350"/>
              </a:p>
            </p:txBody>
          </p:sp>
          <p:cxnSp>
            <p:nvCxnSpPr>
              <p:cNvPr id="21" name="Gerader Verbinder 20"/>
              <p:cNvCxnSpPr>
                <a:stCxn id="19" idx="2"/>
                <a:endCxn id="19" idx="6"/>
              </p:cNvCxnSpPr>
              <p:nvPr/>
            </p:nvCxnSpPr>
            <p:spPr>
              <a:xfrm>
                <a:off x="6777486" y="1482179"/>
                <a:ext cx="228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>
                <a:endCxn id="19" idx="0"/>
              </p:cNvCxnSpPr>
              <p:nvPr/>
            </p:nvCxnSpPr>
            <p:spPr>
              <a:xfrm flipV="1">
                <a:off x="6891786" y="1367879"/>
                <a:ext cx="0" cy="228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>
                <a:endCxn id="19" idx="2"/>
              </p:cNvCxnSpPr>
              <p:nvPr/>
            </p:nvCxnSpPr>
            <p:spPr>
              <a:xfrm flipH="1">
                <a:off x="6777486" y="1482179"/>
                <a:ext cx="1143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/>
              <p:cNvSpPr txBox="1"/>
              <p:nvPr/>
            </p:nvSpPr>
            <p:spPr>
              <a:xfrm>
                <a:off x="6620904" y="1394921"/>
                <a:ext cx="207429" cy="184666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algn="l"/>
                <a:r>
                  <a:rPr lang="de-DE" sz="750" dirty="0"/>
                  <a:t>N</a:t>
                </a:r>
              </a:p>
            </p:txBody>
          </p:sp>
        </p:grpSp>
        <p:sp>
          <p:nvSpPr>
            <p:cNvPr id="37" name="Richtungspfeil 36"/>
            <p:cNvSpPr/>
            <p:nvPr/>
          </p:nvSpPr>
          <p:spPr>
            <a:xfrm>
              <a:off x="4616109" y="1892282"/>
              <a:ext cx="299947" cy="13970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V1</a:t>
              </a:r>
            </a:p>
          </p:txBody>
        </p:sp>
        <p:sp>
          <p:nvSpPr>
            <p:cNvPr id="38" name="Richtungspfeil 37"/>
            <p:cNvSpPr/>
            <p:nvPr/>
          </p:nvSpPr>
          <p:spPr>
            <a:xfrm flipH="1">
              <a:off x="7685626" y="1947808"/>
              <a:ext cx="1071933" cy="143910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V2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10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99060" y="1047751"/>
            <a:ext cx="8949690" cy="19712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1287415" y="3312795"/>
            <a:ext cx="649970" cy="9233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600" dirty="0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2041315" y="3293160"/>
            <a:ext cx="2236190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Ausschreibung und Vergabe Planungsleistungen</a:t>
            </a:r>
          </a:p>
        </p:txBody>
      </p:sp>
      <p:sp>
        <p:nvSpPr>
          <p:cNvPr id="13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2103120" y="3499661"/>
            <a:ext cx="951194" cy="92333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112377" y="3477219"/>
            <a:ext cx="2267343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/>
              <a:t>Planung und Vergabe Bauleistungen bis Q2/2025</a:t>
            </a:r>
          </a:p>
        </p:txBody>
      </p:sp>
      <p:sp>
        <p:nvSpPr>
          <p:cNvPr id="15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3054314" y="3717249"/>
            <a:ext cx="663742" cy="127880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1. BA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3788056" y="3701860"/>
            <a:ext cx="1110882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Ausführung 2025 - 2026</a:t>
            </a:r>
          </a:p>
        </p:txBody>
      </p:sp>
      <p:sp>
        <p:nvSpPr>
          <p:cNvPr id="19" name="Stern mit 5 Zacken 18"/>
          <p:cNvSpPr/>
          <p:nvPr/>
        </p:nvSpPr>
        <p:spPr>
          <a:xfrm>
            <a:off x="4983480" y="4022117"/>
            <a:ext cx="110768" cy="110768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800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206110" y="4017394"/>
            <a:ext cx="1154455" cy="12311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800" dirty="0" err="1">
                <a:solidFill>
                  <a:schemeClr val="tx1"/>
                </a:solidFill>
              </a:rPr>
              <a:t>Commissioning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/>
              <a:t>Q2/2027</a:t>
            </a:r>
          </a:p>
        </p:txBody>
      </p:sp>
      <p:sp>
        <p:nvSpPr>
          <p:cNvPr id="21" name="Pfeil: nach rechts 116">
            <a:extLst>
              <a:ext uri="{FF2B5EF4-FFF2-40B4-BE49-F238E27FC236}">
                <a16:creationId xmlns:a16="http://schemas.microsoft.com/office/drawing/2014/main" id="{7D3A51B2-8A17-410F-B6EC-B2CBFB9E41BB}"/>
              </a:ext>
            </a:extLst>
          </p:cNvPr>
          <p:cNvSpPr/>
          <p:nvPr/>
        </p:nvSpPr>
        <p:spPr>
          <a:xfrm>
            <a:off x="4126767" y="3845129"/>
            <a:ext cx="953932" cy="100295"/>
          </a:xfrm>
          <a:prstGeom prst="rightArrow">
            <a:avLst>
              <a:gd name="adj1" fmla="val 100000"/>
              <a:gd name="adj2" fmla="val 28720"/>
            </a:avLst>
          </a:prstGeom>
          <a:solidFill>
            <a:schemeClr val="accent6">
              <a:alpha val="50196"/>
            </a:schemeClr>
          </a:solidFill>
          <a:ln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>
                <a:solidFill>
                  <a:schemeClr val="tx1"/>
                </a:solidFill>
              </a:rPr>
              <a:t>(2. BA)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1FFD8A-8E2A-4377-991B-E5847631CAC3}"/>
              </a:ext>
            </a:extLst>
          </p:cNvPr>
          <p:cNvSpPr txBox="1"/>
          <p:nvPr/>
        </p:nvSpPr>
        <p:spPr>
          <a:xfrm>
            <a:off x="5170299" y="3837701"/>
            <a:ext cx="1110882" cy="123111"/>
          </a:xfrm>
          <a:prstGeom prst="rect">
            <a:avLst/>
          </a:prstGeom>
          <a:ln w="3175">
            <a:noFill/>
          </a:ln>
        </p:spPr>
        <p:txBody>
          <a:bodyPr vert="horz" wrap="none" lIns="0" tIns="0" rIns="0" bIns="0" rtlCol="0" anchor="ctr">
            <a:spAutoFit/>
          </a:bodyPr>
          <a:lstStyle/>
          <a:p>
            <a:r>
              <a:rPr lang="de-DE" sz="800" dirty="0"/>
              <a:t>Ausführung 2026 - 2027</a:t>
            </a:r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317634" y="1200151"/>
            <a:ext cx="4038600" cy="184212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200" b="1" dirty="0" err="1">
                <a:solidFill>
                  <a:srgbClr val="00B050"/>
                </a:solidFill>
              </a:rPr>
              <a:t>done</a:t>
            </a:r>
            <a:endParaRPr lang="de-DE" sz="1200" b="1" dirty="0">
              <a:solidFill>
                <a:srgbClr val="00B050"/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dirty="0" err="1">
                <a:solidFill>
                  <a:srgbClr val="00B050"/>
                </a:solidFill>
              </a:rPr>
              <a:t>Feasibility</a:t>
            </a:r>
            <a:r>
              <a:rPr lang="de-DE" sz="1200" dirty="0">
                <a:solidFill>
                  <a:srgbClr val="00B050"/>
                </a:solidFill>
              </a:rPr>
              <a:t> check </a:t>
            </a:r>
            <a:r>
              <a:rPr lang="de-DE" sz="1200" dirty="0" err="1">
                <a:solidFill>
                  <a:srgbClr val="00B050"/>
                </a:solidFill>
              </a:rPr>
              <a:t>by</a:t>
            </a:r>
            <a:r>
              <a:rPr lang="de-DE" sz="1200" dirty="0">
                <a:solidFill>
                  <a:srgbClr val="00B050"/>
                </a:solidFill>
              </a:rPr>
              <a:t> BAU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sz="1200" b="1" dirty="0"/>
          </a:p>
          <a:p>
            <a:pPr marL="129779" indent="-129779">
              <a:spcBef>
                <a:spcPts val="200"/>
              </a:spcBef>
              <a:buFont typeface="Wingdings" charset="2"/>
              <a:buNone/>
            </a:pPr>
            <a:r>
              <a:rPr lang="de-DE" sz="1200" b="1" dirty="0" err="1">
                <a:solidFill>
                  <a:srgbClr val="C00000"/>
                </a:solidFill>
              </a:rPr>
              <a:t>Risks</a:t>
            </a:r>
            <a:r>
              <a:rPr lang="de-DE" sz="1200" b="1" dirty="0">
                <a:solidFill>
                  <a:srgbClr val="C00000"/>
                </a:solidFill>
              </a:rPr>
              <a:t> / </a:t>
            </a:r>
            <a:r>
              <a:rPr lang="de-DE" sz="1200" b="1" dirty="0" err="1">
                <a:solidFill>
                  <a:srgbClr val="C00000"/>
                </a:solidFill>
              </a:rPr>
              <a:t>critical</a:t>
            </a:r>
            <a:r>
              <a:rPr lang="de-DE" sz="1200" b="1" dirty="0">
                <a:solidFill>
                  <a:srgbClr val="C00000"/>
                </a:solidFill>
              </a:rPr>
              <a:t> </a:t>
            </a:r>
            <a:r>
              <a:rPr lang="de-DE" sz="1200" b="1" dirty="0" err="1">
                <a:solidFill>
                  <a:srgbClr val="C00000"/>
                </a:solidFill>
              </a:rPr>
              <a:t>path</a:t>
            </a:r>
            <a:endParaRPr lang="de-DE" sz="1200" b="1" dirty="0">
              <a:solidFill>
                <a:srgbClr val="C00000"/>
              </a:solidFill>
            </a:endParaRPr>
          </a:p>
          <a:p>
            <a:pPr marL="180000" indent="-180000">
              <a:spcBef>
                <a:spcPts val="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C00000"/>
                </a:solidFill>
              </a:rPr>
              <a:t>Blasting time hazard</a:t>
            </a:r>
          </a:p>
          <a:p>
            <a:pPr marL="180000" indent="-180000">
              <a:spcBef>
                <a:spcPts val="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C00000"/>
                </a:solidFill>
              </a:rPr>
              <a:t>Execution in 2 construction phases</a:t>
            </a:r>
          </a:p>
          <a:p>
            <a:pPr marL="180000" indent="-180000">
              <a:spcBef>
                <a:spcPts val="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C00000"/>
                </a:solidFill>
              </a:rPr>
              <a:t>Financing of the measure currently not secured (</a:t>
            </a:r>
            <a:r>
              <a:rPr lang="en-US" sz="1200" b="1" dirty="0" err="1">
                <a:solidFill>
                  <a:srgbClr val="C00000"/>
                </a:solidFill>
              </a:rPr>
              <a:t>FAIR_InKind</a:t>
            </a:r>
            <a:r>
              <a:rPr lang="en-US" sz="1200" b="1" dirty="0">
                <a:solidFill>
                  <a:srgbClr val="C00000"/>
                </a:solidFill>
              </a:rPr>
              <a:t> funds)</a:t>
            </a:r>
            <a:endParaRPr lang="de-DE" sz="1200" dirty="0"/>
          </a:p>
        </p:txBody>
      </p:sp>
      <p:sp>
        <p:nvSpPr>
          <p:cNvPr id="24" name="Inhaltsplatzhalter 8"/>
          <p:cNvSpPr txBox="1">
            <a:spLocks/>
          </p:cNvSpPr>
          <p:nvPr/>
        </p:nvSpPr>
        <p:spPr>
          <a:xfrm>
            <a:off x="4648200" y="1200151"/>
            <a:ext cx="4038600" cy="184212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200" b="1" dirty="0" err="1">
                <a:solidFill>
                  <a:srgbClr val="0070C0"/>
                </a:solidFill>
              </a:rPr>
              <a:t>ongoing</a:t>
            </a:r>
            <a:endParaRPr lang="de-DE" sz="1200" b="1" dirty="0">
              <a:solidFill>
                <a:srgbClr val="0070C0"/>
              </a:solidFill>
            </a:endParaRPr>
          </a:p>
          <a:p>
            <a:pPr>
              <a:buClrTx/>
              <a:buFont typeface="Symbol" panose="05050102010706020507" pitchFamily="18" charset="2"/>
              <a:buChar char="-"/>
            </a:pPr>
            <a:r>
              <a:rPr lang="de-DE" sz="1200" dirty="0" err="1">
                <a:solidFill>
                  <a:srgbClr val="0070C0"/>
                </a:solidFill>
              </a:rPr>
              <a:t>Planner</a:t>
            </a:r>
            <a:r>
              <a:rPr lang="de-DE" sz="1200" dirty="0">
                <a:solidFill>
                  <a:srgbClr val="0070C0"/>
                </a:solidFill>
              </a:rPr>
              <a:t> </a:t>
            </a:r>
            <a:r>
              <a:rPr lang="de-DE" sz="1200" dirty="0" err="1">
                <a:solidFill>
                  <a:srgbClr val="0070C0"/>
                </a:solidFill>
              </a:rPr>
              <a:t>commissioning</a:t>
            </a:r>
            <a:r>
              <a:rPr lang="de-DE" sz="1200" dirty="0">
                <a:solidFill>
                  <a:srgbClr val="0070C0"/>
                </a:solidFill>
              </a:rPr>
              <a:t> </a:t>
            </a:r>
            <a:r>
              <a:rPr lang="de-DE" sz="1200" dirty="0" err="1">
                <a:solidFill>
                  <a:srgbClr val="0070C0"/>
                </a:solidFill>
              </a:rPr>
              <a:t>till</a:t>
            </a:r>
            <a:r>
              <a:rPr lang="de-DE" sz="1200" dirty="0">
                <a:solidFill>
                  <a:srgbClr val="0070C0"/>
                </a:solidFill>
              </a:rPr>
              <a:t> end </a:t>
            </a:r>
            <a:r>
              <a:rPr lang="de-DE" sz="1200" dirty="0" err="1">
                <a:solidFill>
                  <a:srgbClr val="0070C0"/>
                </a:solidFill>
              </a:rPr>
              <a:t>of</a:t>
            </a:r>
            <a:r>
              <a:rPr lang="de-DE" sz="1200" dirty="0">
                <a:solidFill>
                  <a:srgbClr val="0070C0"/>
                </a:solidFill>
              </a:rPr>
              <a:t> 07/2024</a:t>
            </a:r>
          </a:p>
          <a:p>
            <a:pPr>
              <a:buClrTx/>
              <a:buFont typeface="Symbol" panose="05050102010706020507" pitchFamily="18" charset="2"/>
              <a:buChar char="-"/>
            </a:pPr>
            <a:endParaRPr lang="de-DE" sz="1200" dirty="0"/>
          </a:p>
          <a:p>
            <a:pPr marL="0" indent="0">
              <a:buFont typeface="Wingdings" charset="2"/>
              <a:buNone/>
            </a:pPr>
            <a:r>
              <a:rPr lang="de-DE" sz="1200" b="1" dirty="0"/>
              <a:t>Interfaces / </a:t>
            </a:r>
            <a:r>
              <a:rPr lang="de-DE" sz="1200" b="1" dirty="0" err="1"/>
              <a:t>constrains</a:t>
            </a:r>
            <a:endParaRPr lang="de-DE" sz="1200" b="1" dirty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US" sz="1200" dirty="0"/>
              <a:t>Execution only possible in full shutdown</a:t>
            </a:r>
            <a:endParaRPr lang="de-DE" sz="1200" strike="sngStrike" dirty="0"/>
          </a:p>
          <a:p>
            <a:pPr marL="0" indent="0">
              <a:buFont typeface="Wingdings" charset="2"/>
              <a:buNone/>
            </a:pPr>
            <a:endParaRPr lang="de-DE" sz="1200" dirty="0"/>
          </a:p>
        </p:txBody>
      </p:sp>
      <p:sp>
        <p:nvSpPr>
          <p:cNvPr id="26" name="Titel 1"/>
          <p:cNvSpPr txBox="1">
            <a:spLocks/>
          </p:cNvSpPr>
          <p:nvPr/>
        </p:nvSpPr>
        <p:spPr>
          <a:xfrm>
            <a:off x="317635" y="383579"/>
            <a:ext cx="6221051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defTabSz="685800"/>
            <a:endParaRPr lang="de-DE" sz="2000" b="1" kern="0" dirty="0">
              <a:solidFill>
                <a:sysClr val="windowText" lastClr="000000"/>
              </a:solidFill>
            </a:endParaRPr>
          </a:p>
          <a:p>
            <a:pPr marL="0" lvl="1" defTabSz="685800"/>
            <a:r>
              <a:rPr lang="de-DE" b="1" kern="0" dirty="0">
                <a:solidFill>
                  <a:sysClr val="windowText" lastClr="000000"/>
                </a:solidFill>
              </a:rPr>
              <a:t>Upgrade SIS 18 –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Measure</a:t>
            </a:r>
            <a:r>
              <a:rPr lang="de-DE" b="1" kern="0" dirty="0">
                <a:solidFill>
                  <a:sysClr val="windowText" lastClr="000000"/>
                </a:solidFill>
              </a:rPr>
              <a:t> 11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from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GaF</a:t>
            </a:r>
            <a:r>
              <a:rPr lang="de-DE" b="1" kern="0" dirty="0">
                <a:solidFill>
                  <a:sysClr val="windowText" lastClr="000000"/>
                </a:solidFill>
              </a:rPr>
              <a:t> | </a:t>
            </a:r>
            <a:br>
              <a:rPr lang="de-DE" b="1" kern="0" dirty="0">
                <a:solidFill>
                  <a:sysClr val="windowText" lastClr="000000"/>
                </a:solidFill>
              </a:rPr>
            </a:br>
            <a:r>
              <a:rPr lang="de-DE" b="1" kern="0" dirty="0">
                <a:solidFill>
                  <a:sysClr val="windowText" lastClr="000000"/>
                </a:solidFill>
              </a:rPr>
              <a:t>Status +Schedule </a:t>
            </a:r>
          </a:p>
          <a:p>
            <a:pPr marL="0" lvl="1" defTabSz="685800"/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</a:rPr>
              <a:t>BAU_Björn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</a:rPr>
              <a:t> Benz / Joachim Liebold</a:t>
            </a:r>
            <a:endParaRPr lang="de-DE" sz="1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27941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 w="3175">
          <a:solidFill>
            <a:schemeClr val="tx1"/>
          </a:solidFill>
        </a:ln>
      </a:spPr>
      <a:bodyPr vert="horz" wrap="square" lIns="36000" tIns="36000" rIns="36000" bIns="36000" rtlCol="0" anchor="t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0F6A1B48-E339-4C6B-9771-A13CFCFBAA86}" vid="{737BC590-33AE-4BAD-A43B-8828E9BBF4A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JJJJMMTT_FAM-A-G-FG_Thema (16zu9)</Template>
  <TotalTime>0</TotalTime>
  <Words>3143</Words>
  <Application>Microsoft Office PowerPoint</Application>
  <PresentationFormat>Bildschirmpräsentation (16:9)</PresentationFormat>
  <Paragraphs>529</Paragraphs>
  <Slides>20</Slides>
  <Notes>16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Symbol</vt:lpstr>
      <vt:lpstr>Wingdings</vt:lpstr>
      <vt:lpstr>fair-gsi-folienmaster_2017_onering</vt:lpstr>
      <vt:lpstr>BeamTimeRetreat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Building permit status of the Campus GSI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BeamTimeRetreat 2024</dc:title>
  <dc:creator>Sauer, Sebastian</dc:creator>
  <cp:lastModifiedBy>Sauer, Sebastian</cp:lastModifiedBy>
  <cp:revision>61</cp:revision>
  <dcterms:created xsi:type="dcterms:W3CDTF">2024-07-05T07:45:44Z</dcterms:created>
  <dcterms:modified xsi:type="dcterms:W3CDTF">2024-07-10T14:05:55Z</dcterms:modified>
</cp:coreProperties>
</file>