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3" r:id="rId3"/>
    <p:sldId id="276" r:id="rId4"/>
    <p:sldId id="282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55" autoAdjust="0"/>
  </p:normalViewPr>
  <p:slideViewPr>
    <p:cSldViewPr snapToGrid="0" snapToObjects="1">
      <p:cViewPr varScale="1">
        <p:scale>
          <a:sx n="126" d="100"/>
          <a:sy n="126" d="100"/>
        </p:scale>
        <p:origin x="200" y="8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10.07.24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10.07.24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Beamtime retreat 2024 - 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Beamtime retreat 2024 - 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Beamtime retreat 2024 - 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Beamtime retreat 2024 - Stephan Reimann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4144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Beamtime retreat 2024 - Stephan Reimann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Strategic beam time schedule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Stephan Reimann, </a:t>
            </a:r>
            <a:r>
              <a:rPr lang="de-DE" u="sng" dirty="0"/>
              <a:t>M. </a:t>
            </a:r>
            <a:r>
              <a:rPr lang="de-DE" u="sng" dirty="0" err="1"/>
              <a:t>Vossberg</a:t>
            </a:r>
            <a:endParaRPr lang="de-DE" u="sng" dirty="0"/>
          </a:p>
          <a:p>
            <a:r>
              <a:rPr lang="de-DE" dirty="0"/>
              <a:t>Beam Time Retreat 2024 – Do. 16:30-16:50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3EA97-55A2-F8DC-7251-6DB4D1B5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23A2C0-9DBB-DAD0-F9ED-8AD3D5D2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F105C-BD55-7198-E6AC-7B486633D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Beamtime retreat 2024 - Stephan Reimann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DF25F4-9780-C5C6-16D6-547EF726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48821"/>
            <a:ext cx="8015853" cy="3964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5AED20-15FF-08AD-9DC3-425F798B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80" y="3263939"/>
            <a:ext cx="2489200" cy="14779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97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rafik 151">
            <a:extLst>
              <a:ext uri="{FF2B5EF4-FFF2-40B4-BE49-F238E27FC236}">
                <a16:creationId xmlns:a16="http://schemas.microsoft.com/office/drawing/2014/main" id="{C138B758-2D45-2724-4E38-E2584E6D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" y="1034660"/>
            <a:ext cx="8999432" cy="388527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Beamtime retreat 2024 - Stephan Reimann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Strategic Schedule – Status Jun. 2024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B429B47-9C99-A314-9422-0C80E5874794}"/>
              </a:ext>
            </a:extLst>
          </p:cNvPr>
          <p:cNvSpPr/>
          <p:nvPr/>
        </p:nvSpPr>
        <p:spPr>
          <a:xfrm>
            <a:off x="1195167" y="4061138"/>
            <a:ext cx="2088946" cy="1330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F5B48F-29DA-C4FC-292B-18C99490510C}"/>
              </a:ext>
            </a:extLst>
          </p:cNvPr>
          <p:cNvSpPr/>
          <p:nvPr/>
        </p:nvSpPr>
        <p:spPr>
          <a:xfrm>
            <a:off x="2907450" y="2298700"/>
            <a:ext cx="376663" cy="1862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E61DE7A-13B2-94D5-4005-C4E30F564906}"/>
              </a:ext>
            </a:extLst>
          </p:cNvPr>
          <p:cNvSpPr/>
          <p:nvPr/>
        </p:nvSpPr>
        <p:spPr>
          <a:xfrm>
            <a:off x="2914917" y="1603754"/>
            <a:ext cx="369197" cy="203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51766AB-4B9E-D65D-DA74-27EA5984913F}"/>
              </a:ext>
            </a:extLst>
          </p:cNvPr>
          <p:cNvSpPr/>
          <p:nvPr/>
        </p:nvSpPr>
        <p:spPr>
          <a:xfrm>
            <a:off x="2914916" y="1113674"/>
            <a:ext cx="369197" cy="203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140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7436207-46C3-9537-FD6B-E1565C85B9C1}"/>
              </a:ext>
            </a:extLst>
          </p:cNvPr>
          <p:cNvSpPr/>
          <p:nvPr/>
        </p:nvSpPr>
        <p:spPr>
          <a:xfrm>
            <a:off x="2538716" y="1600675"/>
            <a:ext cx="295445" cy="203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A6E15D2-E008-BA6A-A91B-F256CAA505A8}"/>
              </a:ext>
            </a:extLst>
          </p:cNvPr>
          <p:cNvSpPr/>
          <p:nvPr/>
        </p:nvSpPr>
        <p:spPr>
          <a:xfrm>
            <a:off x="2538715" y="1119999"/>
            <a:ext cx="295445" cy="203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06697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3696BA2-6B63-44C0-8394-4FB04C0C3DD8}"/>
              </a:ext>
            </a:extLst>
          </p:cNvPr>
          <p:cNvCxnSpPr>
            <a:cxnSpLocks/>
          </p:cNvCxnSpPr>
          <p:nvPr/>
        </p:nvCxnSpPr>
        <p:spPr>
          <a:xfrm>
            <a:off x="7090208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F9200D8-1A34-4A94-8D22-32C933C24149}"/>
              </a:ext>
            </a:extLst>
          </p:cNvPr>
          <p:cNvCxnSpPr>
            <a:cxnSpLocks/>
          </p:cNvCxnSpPr>
          <p:nvPr/>
        </p:nvCxnSpPr>
        <p:spPr>
          <a:xfrm>
            <a:off x="5014547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2C35A5B-002B-467C-95DB-7572539E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schedule – FAIR-commissioning perspective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12BE664-C17E-4DF9-8A10-595E2A5FA716}"/>
              </a:ext>
            </a:extLst>
          </p:cNvPr>
          <p:cNvSpPr/>
          <p:nvPr/>
        </p:nvSpPr>
        <p:spPr>
          <a:xfrm>
            <a:off x="3550272" y="2256293"/>
            <a:ext cx="2870328" cy="321746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Injector Controls Upgrade: finalization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57296-4C14-4109-9FF5-60A373A2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5CBDDA-5CCF-8748-8988-9DC6C8981774}" type="slidenum">
              <a:rPr lang="de-DE"/>
              <a:pPr defTabSz="685800"/>
              <a:t>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6BB7D5-3592-438F-A88F-72A7B3893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685800"/>
            <a:r>
              <a:rPr lang="en-US">
                <a:latin typeface="Arial"/>
              </a:rPr>
              <a:t>Beamtime retreat 2024 - Stephan Reimann</a:t>
            </a:r>
            <a:endParaRPr lang="de-DE">
              <a:latin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BD007B-ED5E-4ACF-89B0-E71DF4CBD553}"/>
              </a:ext>
            </a:extLst>
          </p:cNvPr>
          <p:cNvSpPr txBox="1"/>
          <p:nvPr/>
        </p:nvSpPr>
        <p:spPr>
          <a:xfrm>
            <a:off x="238306" y="1107827"/>
            <a:ext cx="7448193" cy="276999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/>
              </a:rPr>
              <a:t>2024	2025			2026			2027			2028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59B256-FB19-4587-BD72-342249B67229}"/>
              </a:ext>
            </a:extLst>
          </p:cNvPr>
          <p:cNvCxnSpPr/>
          <p:nvPr/>
        </p:nvCxnSpPr>
        <p:spPr>
          <a:xfrm>
            <a:off x="-70339" y="4833356"/>
            <a:ext cx="92143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C372955-2A79-44E6-BDE0-5D8FE817A329}"/>
              </a:ext>
            </a:extLst>
          </p:cNvPr>
          <p:cNvCxnSpPr>
            <a:cxnSpLocks/>
          </p:cNvCxnSpPr>
          <p:nvPr/>
        </p:nvCxnSpPr>
        <p:spPr>
          <a:xfrm>
            <a:off x="949570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0DC8009-35E6-4007-8283-168366214EEC}"/>
              </a:ext>
            </a:extLst>
          </p:cNvPr>
          <p:cNvCxnSpPr>
            <a:cxnSpLocks/>
          </p:cNvCxnSpPr>
          <p:nvPr/>
        </p:nvCxnSpPr>
        <p:spPr>
          <a:xfrm>
            <a:off x="2986454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C846F818-8332-40B4-B2CE-9A36A523E536}"/>
              </a:ext>
            </a:extLst>
          </p:cNvPr>
          <p:cNvSpPr/>
          <p:nvPr/>
        </p:nvSpPr>
        <p:spPr>
          <a:xfrm>
            <a:off x="2350475" y="2972807"/>
            <a:ext cx="3917198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HEBT-ES HW-Commissioning</a:t>
            </a:r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D67E5B0-CEB5-4692-A3A5-A84E2C4AAEF4}"/>
              </a:ext>
            </a:extLst>
          </p:cNvPr>
          <p:cNvSpPr/>
          <p:nvPr/>
        </p:nvSpPr>
        <p:spPr>
          <a:xfrm>
            <a:off x="977074" y="1549019"/>
            <a:ext cx="1076713" cy="27699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298BE60-5130-43BE-B919-DDB462E07F7A}"/>
              </a:ext>
            </a:extLst>
          </p:cNvPr>
          <p:cNvSpPr/>
          <p:nvPr/>
        </p:nvSpPr>
        <p:spPr>
          <a:xfrm>
            <a:off x="3355277" y="1554162"/>
            <a:ext cx="624704" cy="2695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50" dirty="0">
                <a:solidFill>
                  <a:prstClr val="white"/>
                </a:solidFill>
                <a:latin typeface="Arial"/>
              </a:rPr>
              <a:t>Eng. Run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6C2972B-18B8-49CA-9F8D-95B019503D30}"/>
              </a:ext>
            </a:extLst>
          </p:cNvPr>
          <p:cNvSpPr/>
          <p:nvPr/>
        </p:nvSpPr>
        <p:spPr>
          <a:xfrm>
            <a:off x="6277255" y="1555752"/>
            <a:ext cx="774176" cy="27325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1281775-E833-4BF6-81C2-6730F01DD722}"/>
              </a:ext>
            </a:extLst>
          </p:cNvPr>
          <p:cNvSpPr/>
          <p:nvPr/>
        </p:nvSpPr>
        <p:spPr>
          <a:xfrm>
            <a:off x="8310083" y="1549020"/>
            <a:ext cx="774176" cy="27466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F2ECE1-6BCE-4A4A-A4E5-DB4C1267663C}"/>
              </a:ext>
            </a:extLst>
          </p:cNvPr>
          <p:cNvSpPr/>
          <p:nvPr/>
        </p:nvSpPr>
        <p:spPr>
          <a:xfrm>
            <a:off x="2350475" y="4176195"/>
            <a:ext cx="5933313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SIS100 HW-Commissioning</a:t>
            </a:r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A2DBA87-8791-4577-8B01-BDDEE30370AD}"/>
              </a:ext>
            </a:extLst>
          </p:cNvPr>
          <p:cNvSpPr/>
          <p:nvPr/>
        </p:nvSpPr>
        <p:spPr>
          <a:xfrm>
            <a:off x="3045759" y="3852536"/>
            <a:ext cx="5238028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HEBT-FS HW-Commissioning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ECC32C6-4DC9-41CC-9EF4-15FD888FB6DA}"/>
              </a:ext>
            </a:extLst>
          </p:cNvPr>
          <p:cNvSpPr/>
          <p:nvPr/>
        </p:nvSpPr>
        <p:spPr>
          <a:xfrm>
            <a:off x="2102149" y="3278580"/>
            <a:ext cx="4165523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SFRS HW-Commissioning</a:t>
            </a:r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D0A1D26-D6EC-4B83-A567-3CBDCB425B7A}"/>
              </a:ext>
            </a:extLst>
          </p:cNvPr>
          <p:cNvSpPr/>
          <p:nvPr/>
        </p:nvSpPr>
        <p:spPr>
          <a:xfrm>
            <a:off x="2655169" y="1900252"/>
            <a:ext cx="826586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FCC - MCR commissioning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B5A401A-C7B2-4697-956D-539A9041A249}"/>
              </a:ext>
            </a:extLst>
          </p:cNvPr>
          <p:cNvSpPr/>
          <p:nvPr/>
        </p:nvSpPr>
        <p:spPr>
          <a:xfrm>
            <a:off x="1" y="2254702"/>
            <a:ext cx="3545784" cy="32174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Injector Controls Upgrade: 1</a:t>
            </a:r>
            <a:r>
              <a:rPr lang="en-US" sz="900" baseline="30000" dirty="0">
                <a:solidFill>
                  <a:prstClr val="white"/>
                </a:solidFill>
                <a:latin typeface="Arial"/>
              </a:rPr>
              <a:t>st</a:t>
            </a:r>
            <a:r>
              <a:rPr lang="en-US" sz="900" dirty="0">
                <a:solidFill>
                  <a:prstClr val="white"/>
                </a:solidFill>
                <a:latin typeface="Arial"/>
              </a:rPr>
              <a:t> version of new production system</a:t>
            </a:r>
          </a:p>
        </p:txBody>
      </p:sp>
      <p:sp>
        <p:nvSpPr>
          <p:cNvPr id="25" name="Raute 24">
            <a:extLst>
              <a:ext uri="{FF2B5EF4-FFF2-40B4-BE49-F238E27FC236}">
                <a16:creationId xmlns:a16="http://schemas.microsoft.com/office/drawing/2014/main" id="{26604F0A-9D43-4DBD-A40B-2C480674E603}"/>
              </a:ext>
            </a:extLst>
          </p:cNvPr>
          <p:cNvSpPr/>
          <p:nvPr/>
        </p:nvSpPr>
        <p:spPr>
          <a:xfrm>
            <a:off x="3395689" y="1982611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aute 26">
            <a:extLst>
              <a:ext uri="{FF2B5EF4-FFF2-40B4-BE49-F238E27FC236}">
                <a16:creationId xmlns:a16="http://schemas.microsoft.com/office/drawing/2014/main" id="{460A196A-176B-4EE4-BDB4-CEA9EB87709A}"/>
              </a:ext>
            </a:extLst>
          </p:cNvPr>
          <p:cNvSpPr/>
          <p:nvPr/>
        </p:nvSpPr>
        <p:spPr>
          <a:xfrm>
            <a:off x="3454696" y="2343546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D241C69-6B25-48AA-9190-641E88283759}"/>
              </a:ext>
            </a:extLst>
          </p:cNvPr>
          <p:cNvSpPr/>
          <p:nvPr/>
        </p:nvSpPr>
        <p:spPr>
          <a:xfrm>
            <a:off x="6267675" y="3278580"/>
            <a:ext cx="774176" cy="2737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ES Beam Commissioning</a:t>
            </a:r>
          </a:p>
        </p:txBody>
      </p:sp>
      <p:sp>
        <p:nvSpPr>
          <p:cNvPr id="29" name="Raute 28">
            <a:extLst>
              <a:ext uri="{FF2B5EF4-FFF2-40B4-BE49-F238E27FC236}">
                <a16:creationId xmlns:a16="http://schemas.microsoft.com/office/drawing/2014/main" id="{89BA4A0A-74EA-4673-A917-ADBC718DCCD0}"/>
              </a:ext>
            </a:extLst>
          </p:cNvPr>
          <p:cNvSpPr/>
          <p:nvPr/>
        </p:nvSpPr>
        <p:spPr>
          <a:xfrm>
            <a:off x="6951417" y="3329396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4902F7F-0530-4890-A47C-FC44186D16F9}"/>
              </a:ext>
            </a:extLst>
          </p:cNvPr>
          <p:cNvSpPr/>
          <p:nvPr/>
        </p:nvSpPr>
        <p:spPr>
          <a:xfrm>
            <a:off x="8283787" y="4180001"/>
            <a:ext cx="774176" cy="2737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FS Beam Commissioning</a:t>
            </a:r>
          </a:p>
        </p:txBody>
      </p:sp>
      <p:sp>
        <p:nvSpPr>
          <p:cNvPr id="31" name="Raute 30">
            <a:extLst>
              <a:ext uri="{FF2B5EF4-FFF2-40B4-BE49-F238E27FC236}">
                <a16:creationId xmlns:a16="http://schemas.microsoft.com/office/drawing/2014/main" id="{EEFA889D-C1DB-4AD4-990B-1663B7FECB43}"/>
              </a:ext>
            </a:extLst>
          </p:cNvPr>
          <p:cNvSpPr/>
          <p:nvPr/>
        </p:nvSpPr>
        <p:spPr>
          <a:xfrm>
            <a:off x="8965873" y="4241240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7381126-875C-4E16-A812-EA792920E8A9}"/>
              </a:ext>
            </a:extLst>
          </p:cNvPr>
          <p:cNvSpPr txBox="1"/>
          <p:nvPr/>
        </p:nvSpPr>
        <p:spPr>
          <a:xfrm>
            <a:off x="3940052" y="2060456"/>
            <a:ext cx="980076" cy="184666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operation from FCC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CFC6A9E-2E73-4506-89C7-9ECA610D208E}"/>
              </a:ext>
            </a:extLst>
          </p:cNvPr>
          <p:cNvSpPr txBox="1"/>
          <p:nvPr/>
        </p:nvSpPr>
        <p:spPr>
          <a:xfrm>
            <a:off x="3440569" y="2626602"/>
            <a:ext cx="941604" cy="30008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UNILAC operation </a:t>
            </a:r>
            <a:br>
              <a:rPr lang="en-US" sz="750" dirty="0">
                <a:solidFill>
                  <a:prstClr val="black"/>
                </a:solidFill>
                <a:latin typeface="Arial"/>
              </a:rPr>
            </a:br>
            <a:r>
              <a:rPr lang="en-US" sz="750" dirty="0">
                <a:solidFill>
                  <a:prstClr val="black"/>
                </a:solidFill>
                <a:latin typeface="Arial"/>
              </a:rPr>
              <a:t>with new CS</a:t>
            </a:r>
          </a:p>
        </p:txBody>
      </p: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BEB517A0-AC82-41E8-8668-B1CD257205FF}"/>
              </a:ext>
            </a:extLst>
          </p:cNvPr>
          <p:cNvCxnSpPr>
            <a:stCxn id="32" idx="1"/>
            <a:endCxn id="25" idx="3"/>
          </p:cNvCxnSpPr>
          <p:nvPr/>
        </p:nvCxnSpPr>
        <p:spPr>
          <a:xfrm rot="10800000">
            <a:off x="3567820" y="2068677"/>
            <a:ext cx="372233" cy="8411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0175BD3A-58E7-4828-845B-238C8B13B4F2}"/>
              </a:ext>
            </a:extLst>
          </p:cNvPr>
          <p:cNvCxnSpPr>
            <a:cxnSpLocks/>
            <a:stCxn id="33" idx="0"/>
            <a:endCxn id="27" idx="3"/>
          </p:cNvCxnSpPr>
          <p:nvPr/>
        </p:nvCxnSpPr>
        <p:spPr>
          <a:xfrm rot="16200000" flipV="1">
            <a:off x="3670604" y="2385834"/>
            <a:ext cx="196991" cy="28454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C8E0FE99-5DD4-4680-A1A3-E179ABCBA1F8}"/>
              </a:ext>
            </a:extLst>
          </p:cNvPr>
          <p:cNvSpPr/>
          <p:nvPr/>
        </p:nvSpPr>
        <p:spPr>
          <a:xfrm>
            <a:off x="1" y="1900509"/>
            <a:ext cx="2437892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FCC Construction &amp; Procurement of Interior equipment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F3D1C08-EDAF-4F6F-8EC8-6A5D1D759246}"/>
              </a:ext>
            </a:extLst>
          </p:cNvPr>
          <p:cNvSpPr/>
          <p:nvPr/>
        </p:nvSpPr>
        <p:spPr>
          <a:xfrm>
            <a:off x="970870" y="2974787"/>
            <a:ext cx="1346268" cy="273762"/>
          </a:xfrm>
          <a:prstGeom prst="rect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825" dirty="0" err="1">
                <a:solidFill>
                  <a:prstClr val="white"/>
                </a:solidFill>
                <a:latin typeface="Arial"/>
              </a:rPr>
              <a:t>Cryo</a:t>
            </a:r>
            <a:r>
              <a:rPr lang="en-US" sz="825" dirty="0">
                <a:solidFill>
                  <a:prstClr val="white"/>
                </a:solidFill>
                <a:latin typeface="Arial"/>
              </a:rPr>
              <a:t> 2 Commissioning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A795A7F-E472-4DFF-A5AE-DB75C70B69CB}"/>
              </a:ext>
            </a:extLst>
          </p:cNvPr>
          <p:cNvSpPr/>
          <p:nvPr/>
        </p:nvSpPr>
        <p:spPr>
          <a:xfrm>
            <a:off x="3870760" y="3574685"/>
            <a:ext cx="1124399" cy="185688"/>
          </a:xfrm>
          <a:prstGeom prst="rect">
            <a:avLst/>
          </a:prstGeom>
          <a:gradFill>
            <a:gsLst>
              <a:gs pos="66000">
                <a:srgbClr val="00B0F0"/>
              </a:gs>
              <a:gs pos="33000">
                <a:srgbClr val="00B0F0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Arial"/>
              </a:rPr>
              <a:t>SFRS Cooldown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A93F569-A32C-4C65-A17C-25738496128D}"/>
              </a:ext>
            </a:extLst>
          </p:cNvPr>
          <p:cNvSpPr/>
          <p:nvPr/>
        </p:nvSpPr>
        <p:spPr>
          <a:xfrm>
            <a:off x="5722509" y="4477309"/>
            <a:ext cx="1346268" cy="185688"/>
          </a:xfrm>
          <a:prstGeom prst="rect">
            <a:avLst/>
          </a:prstGeom>
          <a:gradFill>
            <a:gsLst>
              <a:gs pos="66000">
                <a:srgbClr val="00B0F0"/>
              </a:gs>
              <a:gs pos="33000">
                <a:srgbClr val="00B0F0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Arial"/>
              </a:rPr>
              <a:t>SIS100 Cooldown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03339178-CE3F-4586-95B7-D70C295694C1}"/>
              </a:ext>
            </a:extLst>
          </p:cNvPr>
          <p:cNvSpPr/>
          <p:nvPr/>
        </p:nvSpPr>
        <p:spPr>
          <a:xfrm>
            <a:off x="1" y="2604756"/>
            <a:ext cx="3355277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Controls &amp; BI Digitization UNILAC, SIS18, ESR, Cryring, HEBT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4897433-1E1A-C700-6CDD-C4490C2F7BC8}"/>
              </a:ext>
            </a:extLst>
          </p:cNvPr>
          <p:cNvSpPr/>
          <p:nvPr/>
        </p:nvSpPr>
        <p:spPr>
          <a:xfrm>
            <a:off x="5311026" y="3327673"/>
            <a:ext cx="908291" cy="173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947190-892F-DE1F-359B-8D8206188B10}"/>
              </a:ext>
            </a:extLst>
          </p:cNvPr>
          <p:cNvSpPr/>
          <p:nvPr/>
        </p:nvSpPr>
        <p:spPr>
          <a:xfrm>
            <a:off x="5316504" y="3024741"/>
            <a:ext cx="908291" cy="173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80F4B9-8BEC-128F-E40F-40A9210F2936}"/>
              </a:ext>
            </a:extLst>
          </p:cNvPr>
          <p:cNvSpPr/>
          <p:nvPr/>
        </p:nvSpPr>
        <p:spPr>
          <a:xfrm>
            <a:off x="7153994" y="3906082"/>
            <a:ext cx="1040431" cy="183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6129C4A-1993-D0EA-4E3F-223DFF7DAC89}"/>
              </a:ext>
            </a:extLst>
          </p:cNvPr>
          <p:cNvSpPr/>
          <p:nvPr/>
        </p:nvSpPr>
        <p:spPr>
          <a:xfrm>
            <a:off x="7155472" y="4226149"/>
            <a:ext cx="1038949" cy="187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</p:spTree>
    <p:extLst>
      <p:ext uri="{BB962C8B-B14F-4D97-AF65-F5344CB8AC3E}">
        <p14:creationId xmlns:p14="http://schemas.microsoft.com/office/powerpoint/2010/main" val="368420204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153</Words>
  <Application>Microsoft Macintosh PowerPoint</Application>
  <PresentationFormat>Bildschirmpräsentation (16:9)</PresentationFormat>
  <Paragraphs>41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fair-gsi-folienmaster_2017_onering</vt:lpstr>
      <vt:lpstr>Strategic beam time schedule</vt:lpstr>
      <vt:lpstr>2025</vt:lpstr>
      <vt:lpstr>PowerPoint-Präsentation</vt:lpstr>
      <vt:lpstr>Strategic schedule – FAIR-commissioning perspective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Stephan Reimann</cp:lastModifiedBy>
  <cp:revision>7</cp:revision>
  <dcterms:created xsi:type="dcterms:W3CDTF">2023-07-06T07:39:51Z</dcterms:created>
  <dcterms:modified xsi:type="dcterms:W3CDTF">2024-07-10T17:41:39Z</dcterms:modified>
</cp:coreProperties>
</file>